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662" r:id="rId5"/>
    <p:sldMasterId id="2147483664" r:id="rId6"/>
    <p:sldMasterId id="2147483666" r:id="rId7"/>
    <p:sldMasterId id="2147483668" r:id="rId8"/>
    <p:sldMasterId id="2147483673" r:id="rId9"/>
    <p:sldMasterId id="2147483675" r:id="rId10"/>
    <p:sldMasterId id="2147483693" r:id="rId11"/>
    <p:sldMasterId id="2147483695" r:id="rId12"/>
    <p:sldMasterId id="2147483679" r:id="rId13"/>
    <p:sldMasterId id="2147483681" r:id="rId14"/>
    <p:sldMasterId id="2147483685" r:id="rId15"/>
    <p:sldMasterId id="2147483683" r:id="rId16"/>
    <p:sldMasterId id="2147483687" r:id="rId17"/>
    <p:sldMasterId id="2147483689" r:id="rId18"/>
    <p:sldMasterId id="2147483691" r:id="rId19"/>
    <p:sldMasterId id="2147483712" r:id="rId20"/>
    <p:sldMasterId id="2147483714" r:id="rId21"/>
  </p:sldMasterIdLst>
  <p:notesMasterIdLst>
    <p:notesMasterId r:id="rId40"/>
  </p:notesMasterIdLst>
  <p:sldIdLst>
    <p:sldId id="317" r:id="rId22"/>
    <p:sldId id="266" r:id="rId23"/>
    <p:sldId id="338" r:id="rId24"/>
    <p:sldId id="321" r:id="rId25"/>
    <p:sldId id="339" r:id="rId26"/>
    <p:sldId id="324" r:id="rId27"/>
    <p:sldId id="322" r:id="rId28"/>
    <p:sldId id="345" r:id="rId29"/>
    <p:sldId id="325" r:id="rId30"/>
    <p:sldId id="346" r:id="rId31"/>
    <p:sldId id="326" r:id="rId32"/>
    <p:sldId id="327" r:id="rId33"/>
    <p:sldId id="328" r:id="rId34"/>
    <p:sldId id="347" r:id="rId35"/>
    <p:sldId id="330" r:id="rId36"/>
    <p:sldId id="329" r:id="rId37"/>
    <p:sldId id="320" r:id="rId38"/>
    <p:sldId id="336"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B3E6"/>
    <a:srgbClr val="E20026"/>
    <a:srgbClr val="D82332"/>
    <a:srgbClr val="88005D"/>
    <a:srgbClr val="76AD1C"/>
    <a:srgbClr val="76800D"/>
    <a:srgbClr val="00214E"/>
    <a:srgbClr val="B3DBF3"/>
    <a:srgbClr val="9A96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78352" autoAdjust="0"/>
  </p:normalViewPr>
  <p:slideViewPr>
    <p:cSldViewPr snapToGrid="0">
      <p:cViewPr varScale="1">
        <p:scale>
          <a:sx n="87" d="100"/>
          <a:sy n="87" d="100"/>
        </p:scale>
        <p:origin x="1548" y="84"/>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5.xml"/><Relationship Id="rId39"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Master" Target="slideMasters/slideMaster18.xml"/><Relationship Id="rId34" Type="http://schemas.openxmlformats.org/officeDocument/2006/relationships/slide" Target="slides/slide13.xml"/><Relationship Id="rId42"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slide" Target="slides/slide8.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0.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5AA20C-6A0F-4BF0-BF88-6C1200555F61}" type="datetimeFigureOut">
              <a:rPr lang="fr-BE" smtClean="0"/>
              <a:t>07-04-23</a:t>
            </a:fld>
            <a:endParaRPr lang="fr-BE"/>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7E2B-679F-4808-B7D1-E0199813A125}" type="slidenum">
              <a:rPr lang="fr-BE" smtClean="0"/>
              <a:t>‹N°›</a:t>
            </a:fld>
            <a:endParaRPr lang="fr-BE"/>
          </a:p>
        </p:txBody>
      </p:sp>
    </p:spTree>
    <p:extLst>
      <p:ext uri="{BB962C8B-B14F-4D97-AF65-F5344CB8AC3E}">
        <p14:creationId xmlns:p14="http://schemas.microsoft.com/office/powerpoint/2010/main" val="3448592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a:t>
            </a:fld>
            <a:endParaRPr lang="fr-BE"/>
          </a:p>
        </p:txBody>
      </p:sp>
    </p:spTree>
    <p:extLst>
      <p:ext uri="{BB962C8B-B14F-4D97-AF65-F5344CB8AC3E}">
        <p14:creationId xmlns:p14="http://schemas.microsoft.com/office/powerpoint/2010/main" val="1076266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10</a:t>
            </a:fld>
            <a:endParaRPr lang="fr-BE"/>
          </a:p>
        </p:txBody>
      </p:sp>
    </p:spTree>
    <p:extLst>
      <p:ext uri="{BB962C8B-B14F-4D97-AF65-F5344CB8AC3E}">
        <p14:creationId xmlns:p14="http://schemas.microsoft.com/office/powerpoint/2010/main" val="546121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11</a:t>
            </a:fld>
            <a:endParaRPr lang="fr-BE"/>
          </a:p>
        </p:txBody>
      </p:sp>
    </p:spTree>
    <p:extLst>
      <p:ext uri="{BB962C8B-B14F-4D97-AF65-F5344CB8AC3E}">
        <p14:creationId xmlns:p14="http://schemas.microsoft.com/office/powerpoint/2010/main" val="1173633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12</a:t>
            </a:fld>
            <a:endParaRPr lang="fr-BE"/>
          </a:p>
        </p:txBody>
      </p:sp>
    </p:spTree>
    <p:extLst>
      <p:ext uri="{BB962C8B-B14F-4D97-AF65-F5344CB8AC3E}">
        <p14:creationId xmlns:p14="http://schemas.microsoft.com/office/powerpoint/2010/main" val="60352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13</a:t>
            </a:fld>
            <a:endParaRPr lang="fr-BE"/>
          </a:p>
        </p:txBody>
      </p:sp>
    </p:spTree>
    <p:extLst>
      <p:ext uri="{BB962C8B-B14F-4D97-AF65-F5344CB8AC3E}">
        <p14:creationId xmlns:p14="http://schemas.microsoft.com/office/powerpoint/2010/main" val="924646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14</a:t>
            </a:fld>
            <a:endParaRPr lang="fr-BE"/>
          </a:p>
        </p:txBody>
      </p:sp>
    </p:spTree>
    <p:extLst>
      <p:ext uri="{BB962C8B-B14F-4D97-AF65-F5344CB8AC3E}">
        <p14:creationId xmlns:p14="http://schemas.microsoft.com/office/powerpoint/2010/main" val="796816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15</a:t>
            </a:fld>
            <a:endParaRPr lang="fr-BE"/>
          </a:p>
        </p:txBody>
      </p:sp>
    </p:spTree>
    <p:extLst>
      <p:ext uri="{BB962C8B-B14F-4D97-AF65-F5344CB8AC3E}">
        <p14:creationId xmlns:p14="http://schemas.microsoft.com/office/powerpoint/2010/main" val="2069168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en-US" dirty="0"/>
            </a:br>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16</a:t>
            </a:fld>
            <a:endParaRPr lang="fr-BE"/>
          </a:p>
        </p:txBody>
      </p:sp>
    </p:spTree>
    <p:extLst>
      <p:ext uri="{BB962C8B-B14F-4D97-AF65-F5344CB8AC3E}">
        <p14:creationId xmlns:p14="http://schemas.microsoft.com/office/powerpoint/2010/main" val="387078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17</a:t>
            </a:fld>
            <a:endParaRPr lang="fr-BE"/>
          </a:p>
        </p:txBody>
      </p:sp>
    </p:spTree>
    <p:extLst>
      <p:ext uri="{BB962C8B-B14F-4D97-AF65-F5344CB8AC3E}">
        <p14:creationId xmlns:p14="http://schemas.microsoft.com/office/powerpoint/2010/main" val="2923343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18</a:t>
            </a:fld>
            <a:endParaRPr lang="fr-BE"/>
          </a:p>
        </p:txBody>
      </p:sp>
    </p:spTree>
    <p:extLst>
      <p:ext uri="{BB962C8B-B14F-4D97-AF65-F5344CB8AC3E}">
        <p14:creationId xmlns:p14="http://schemas.microsoft.com/office/powerpoint/2010/main" val="164649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2</a:t>
            </a:fld>
            <a:endParaRPr lang="fr-BE"/>
          </a:p>
        </p:txBody>
      </p:sp>
    </p:spTree>
    <p:extLst>
      <p:ext uri="{BB962C8B-B14F-4D97-AF65-F5344CB8AC3E}">
        <p14:creationId xmlns:p14="http://schemas.microsoft.com/office/powerpoint/2010/main" val="19217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3</a:t>
            </a:fld>
            <a:endParaRPr lang="fr-BE"/>
          </a:p>
        </p:txBody>
      </p:sp>
    </p:spTree>
    <p:extLst>
      <p:ext uri="{BB962C8B-B14F-4D97-AF65-F5344CB8AC3E}">
        <p14:creationId xmlns:p14="http://schemas.microsoft.com/office/powerpoint/2010/main" val="4125501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4</a:t>
            </a:fld>
            <a:endParaRPr lang="fr-BE"/>
          </a:p>
        </p:txBody>
      </p:sp>
    </p:spTree>
    <p:extLst>
      <p:ext uri="{BB962C8B-B14F-4D97-AF65-F5344CB8AC3E}">
        <p14:creationId xmlns:p14="http://schemas.microsoft.com/office/powerpoint/2010/main" val="1812068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br>
              <a:rPr lang="en-US" dirty="0"/>
            </a:br>
            <a:br>
              <a:rPr lang="en-US" dirty="0"/>
            </a:br>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5</a:t>
            </a:fld>
            <a:endParaRPr lang="fr-BE"/>
          </a:p>
        </p:txBody>
      </p:sp>
    </p:spTree>
    <p:extLst>
      <p:ext uri="{BB962C8B-B14F-4D97-AF65-F5344CB8AC3E}">
        <p14:creationId xmlns:p14="http://schemas.microsoft.com/office/powerpoint/2010/main" val="1976785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6</a:t>
            </a:fld>
            <a:endParaRPr lang="fr-BE"/>
          </a:p>
        </p:txBody>
      </p:sp>
    </p:spTree>
    <p:extLst>
      <p:ext uri="{BB962C8B-B14F-4D97-AF65-F5344CB8AC3E}">
        <p14:creationId xmlns:p14="http://schemas.microsoft.com/office/powerpoint/2010/main" val="1314006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en-US" dirty="0"/>
            </a:br>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7</a:t>
            </a:fld>
            <a:endParaRPr lang="fr-BE"/>
          </a:p>
        </p:txBody>
      </p:sp>
    </p:spTree>
    <p:extLst>
      <p:ext uri="{BB962C8B-B14F-4D97-AF65-F5344CB8AC3E}">
        <p14:creationId xmlns:p14="http://schemas.microsoft.com/office/powerpoint/2010/main" val="40204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en-US" dirty="0"/>
            </a:br>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8</a:t>
            </a:fld>
            <a:endParaRPr lang="fr-BE"/>
          </a:p>
        </p:txBody>
      </p:sp>
    </p:spTree>
    <p:extLst>
      <p:ext uri="{BB962C8B-B14F-4D97-AF65-F5344CB8AC3E}">
        <p14:creationId xmlns:p14="http://schemas.microsoft.com/office/powerpoint/2010/main" val="3077790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en-US" dirty="0"/>
            </a:br>
            <a:br>
              <a:rPr lang="en-US" dirty="0"/>
            </a:br>
            <a:endParaRPr lang="fr-BE" dirty="0"/>
          </a:p>
        </p:txBody>
      </p:sp>
      <p:sp>
        <p:nvSpPr>
          <p:cNvPr id="4" name="Espace réservé du numéro de diapositive 3"/>
          <p:cNvSpPr>
            <a:spLocks noGrp="1"/>
          </p:cNvSpPr>
          <p:nvPr>
            <p:ph type="sldNum" sz="quarter" idx="5"/>
          </p:nvPr>
        </p:nvSpPr>
        <p:spPr/>
        <p:txBody>
          <a:bodyPr/>
          <a:lstStyle/>
          <a:p>
            <a:fld id="{96E37E2B-679F-4808-B7D1-E0199813A125}" type="slidenum">
              <a:rPr lang="fr-BE" smtClean="0"/>
              <a:t>9</a:t>
            </a:fld>
            <a:endParaRPr lang="fr-BE"/>
          </a:p>
        </p:txBody>
      </p:sp>
    </p:spTree>
    <p:extLst>
      <p:ext uri="{BB962C8B-B14F-4D97-AF65-F5344CB8AC3E}">
        <p14:creationId xmlns:p14="http://schemas.microsoft.com/office/powerpoint/2010/main" val="354026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6734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008000" y="2048336"/>
            <a:ext cx="3456000" cy="4114863"/>
          </a:xfrm>
          <a:prstGeom prst="rect">
            <a:avLst/>
          </a:prstGeom>
        </p:spPr>
        <p:txBody>
          <a:bodyPr/>
          <a:lstStyle/>
          <a:p>
            <a:endParaRPr lang="fr-BE"/>
          </a:p>
        </p:txBody>
      </p:sp>
      <p:sp>
        <p:nvSpPr>
          <p:cNvPr id="8" name="Espace réservé pour une image  10"/>
          <p:cNvSpPr>
            <a:spLocks noGrp="1"/>
          </p:cNvSpPr>
          <p:nvPr>
            <p:ph type="pic" sz="quarter" idx="11"/>
          </p:nvPr>
        </p:nvSpPr>
        <p:spPr>
          <a:xfrm>
            <a:off x="4680012" y="2048336"/>
            <a:ext cx="3456000" cy="4114863"/>
          </a:xfrm>
          <a:prstGeom prst="rect">
            <a:avLst/>
          </a:prstGeom>
        </p:spPr>
        <p:txBody>
          <a:bodyPr/>
          <a:lstStyle/>
          <a:p>
            <a:endParaRPr lang="fr-BE"/>
          </a:p>
        </p:txBody>
      </p:sp>
    </p:spTree>
    <p:extLst>
      <p:ext uri="{BB962C8B-B14F-4D97-AF65-F5344CB8AC3E}">
        <p14:creationId xmlns:p14="http://schemas.microsoft.com/office/powerpoint/2010/main" val="392954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006475" y="2178242"/>
            <a:ext cx="3327397" cy="1823808"/>
          </a:xfrm>
          <a:prstGeom prst="rect">
            <a:avLst/>
          </a:prstGeom>
        </p:spPr>
        <p:txBody>
          <a:bodyPr/>
          <a:lstStyle/>
          <a:p>
            <a:endParaRPr lang="fr-BE"/>
          </a:p>
        </p:txBody>
      </p:sp>
      <p:sp>
        <p:nvSpPr>
          <p:cNvPr id="5" name="Espace réservé pour une image  11"/>
          <p:cNvSpPr>
            <a:spLocks noGrp="1"/>
          </p:cNvSpPr>
          <p:nvPr>
            <p:ph type="pic" sz="quarter" idx="11"/>
          </p:nvPr>
        </p:nvSpPr>
        <p:spPr>
          <a:xfrm>
            <a:off x="4679391" y="2176674"/>
            <a:ext cx="3327397" cy="1823808"/>
          </a:xfrm>
          <a:prstGeom prst="rect">
            <a:avLst/>
          </a:prstGeom>
        </p:spPr>
        <p:txBody>
          <a:bodyPr/>
          <a:lstStyle/>
          <a:p>
            <a:endParaRPr lang="fr-BE"/>
          </a:p>
        </p:txBody>
      </p:sp>
      <p:sp>
        <p:nvSpPr>
          <p:cNvPr id="6" name="Espace réservé pour une image  11"/>
          <p:cNvSpPr>
            <a:spLocks noGrp="1"/>
          </p:cNvSpPr>
          <p:nvPr>
            <p:ph type="pic" sz="quarter" idx="12"/>
          </p:nvPr>
        </p:nvSpPr>
        <p:spPr>
          <a:xfrm>
            <a:off x="1007604" y="4344497"/>
            <a:ext cx="3327397" cy="1823808"/>
          </a:xfrm>
          <a:prstGeom prst="rect">
            <a:avLst/>
          </a:prstGeom>
        </p:spPr>
        <p:txBody>
          <a:bodyPr/>
          <a:lstStyle/>
          <a:p>
            <a:endParaRPr lang="fr-BE"/>
          </a:p>
        </p:txBody>
      </p:sp>
      <p:sp>
        <p:nvSpPr>
          <p:cNvPr id="9" name="Espace réservé pour une image  11"/>
          <p:cNvSpPr>
            <a:spLocks noGrp="1"/>
          </p:cNvSpPr>
          <p:nvPr>
            <p:ph type="pic" sz="quarter" idx="13"/>
          </p:nvPr>
        </p:nvSpPr>
        <p:spPr>
          <a:xfrm>
            <a:off x="4680012" y="4346257"/>
            <a:ext cx="3327397" cy="1823808"/>
          </a:xfrm>
          <a:prstGeom prst="rect">
            <a:avLst/>
          </a:prstGeom>
        </p:spPr>
        <p:txBody>
          <a:bodyPr/>
          <a:lstStyle/>
          <a:p>
            <a:endParaRPr lang="fr-BE"/>
          </a:p>
        </p:txBody>
      </p:sp>
    </p:spTree>
    <p:extLst>
      <p:ext uri="{BB962C8B-B14F-4D97-AF65-F5344CB8AC3E}">
        <p14:creationId xmlns:p14="http://schemas.microsoft.com/office/powerpoint/2010/main" val="69468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827584" y="2048336"/>
            <a:ext cx="7855373" cy="4116967"/>
          </a:xfrm>
          <a:prstGeom prst="rect">
            <a:avLst/>
          </a:prstGeom>
        </p:spPr>
        <p:txBody>
          <a:bodyPr/>
          <a:lstStyle/>
          <a:p>
            <a:endParaRPr lang="fr-BE"/>
          </a:p>
        </p:txBody>
      </p:sp>
    </p:spTree>
    <p:extLst>
      <p:ext uri="{BB962C8B-B14F-4D97-AF65-F5344CB8AC3E}">
        <p14:creationId xmlns:p14="http://schemas.microsoft.com/office/powerpoint/2010/main" val="1866958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4644000" y="2120792"/>
            <a:ext cx="3528000" cy="4042407"/>
          </a:xfrm>
          <a:prstGeom prst="rect">
            <a:avLst/>
          </a:prstGeom>
        </p:spPr>
        <p:txBody>
          <a:bodyPr/>
          <a:lstStyle/>
          <a:p>
            <a:endParaRPr lang="fr-BE"/>
          </a:p>
        </p:txBody>
      </p:sp>
      <p:sp>
        <p:nvSpPr>
          <p:cNvPr id="8" name="Espace réservé du texte 11"/>
          <p:cNvSpPr>
            <a:spLocks noGrp="1"/>
          </p:cNvSpPr>
          <p:nvPr>
            <p:ph type="body" sz="quarter" idx="11" hasCustomPrompt="1"/>
          </p:nvPr>
        </p:nvSpPr>
        <p:spPr>
          <a:xfrm>
            <a:off x="827584" y="3355782"/>
            <a:ext cx="353795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BE" dirty="0" err="1"/>
              <a:t>Musdandis</a:t>
            </a:r>
            <a:r>
              <a:rPr lang="fr-BE" dirty="0"/>
              <a:t> </a:t>
            </a:r>
            <a:r>
              <a:rPr lang="fr-BE" dirty="0" err="1"/>
              <a:t>dolentia</a:t>
            </a:r>
            <a:r>
              <a:rPr lang="fr-BE" dirty="0"/>
              <a:t> qui </a:t>
            </a:r>
            <a:r>
              <a:rPr lang="fr-BE" dirty="0" err="1"/>
              <a:t>ditat</a:t>
            </a:r>
            <a:endParaRPr lang="fr-BE" dirty="0"/>
          </a:p>
          <a:p>
            <a:pPr lvl="0"/>
            <a:endParaRPr lang="fr-BE" dirty="0"/>
          </a:p>
        </p:txBody>
      </p:sp>
    </p:spTree>
    <p:extLst>
      <p:ext uri="{BB962C8B-B14F-4D97-AF65-F5344CB8AC3E}">
        <p14:creationId xmlns:p14="http://schemas.microsoft.com/office/powerpoint/2010/main" val="398995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499839" y="1857628"/>
            <a:ext cx="3288343" cy="2112536"/>
          </a:xfrm>
          <a:prstGeom prst="rect">
            <a:avLst/>
          </a:prstGeom>
        </p:spPr>
        <p:txBody>
          <a:bodyPr/>
          <a:lstStyle/>
          <a:p>
            <a:endParaRPr lang="fr-BE"/>
          </a:p>
        </p:txBody>
      </p:sp>
      <p:sp>
        <p:nvSpPr>
          <p:cNvPr id="5" name="Espace réservé pour une image  13"/>
          <p:cNvSpPr>
            <a:spLocks noGrp="1"/>
          </p:cNvSpPr>
          <p:nvPr>
            <p:ph type="pic" sz="quarter" idx="11"/>
          </p:nvPr>
        </p:nvSpPr>
        <p:spPr>
          <a:xfrm>
            <a:off x="5033464" y="4196056"/>
            <a:ext cx="3288343" cy="2112536"/>
          </a:xfrm>
          <a:prstGeom prst="rect">
            <a:avLst/>
          </a:prstGeom>
        </p:spPr>
        <p:txBody>
          <a:bodyPr/>
          <a:lstStyle/>
          <a:p>
            <a:endParaRPr lang="fr-BE" dirty="0"/>
          </a:p>
        </p:txBody>
      </p:sp>
      <p:sp>
        <p:nvSpPr>
          <p:cNvPr id="6" name="Espace réservé du texte 16"/>
          <p:cNvSpPr>
            <a:spLocks noGrp="1"/>
          </p:cNvSpPr>
          <p:nvPr>
            <p:ph type="body" sz="quarter" idx="12" hasCustomPrompt="1"/>
          </p:nvPr>
        </p:nvSpPr>
        <p:spPr>
          <a:xfrm>
            <a:off x="5033464" y="1854028"/>
            <a:ext cx="3288343"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a:t>
            </a:r>
            <a:r>
              <a:rPr lang="fr-BE" dirty="0" err="1"/>
              <a:t>rectem</a:t>
            </a:r>
            <a:r>
              <a:rPr lang="fr-BE" dirty="0"/>
              <a:t>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
        <p:nvSpPr>
          <p:cNvPr id="9" name="Espace réservé du texte 16"/>
          <p:cNvSpPr>
            <a:spLocks noGrp="1"/>
          </p:cNvSpPr>
          <p:nvPr>
            <p:ph type="body" sz="quarter" idx="13" hasCustomPrompt="1"/>
          </p:nvPr>
        </p:nvSpPr>
        <p:spPr>
          <a:xfrm>
            <a:off x="1499380" y="4194312"/>
            <a:ext cx="3288343"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rectem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Tree>
    <p:extLst>
      <p:ext uri="{BB962C8B-B14F-4D97-AF65-F5344CB8AC3E}">
        <p14:creationId xmlns:p14="http://schemas.microsoft.com/office/powerpoint/2010/main" val="518491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hasCustomPrompt="1"/>
          </p:nvPr>
        </p:nvSpPr>
        <p:spPr>
          <a:xfrm>
            <a:off x="1023786" y="2988654"/>
            <a:ext cx="7332358"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Merci</a:t>
            </a:r>
          </a:p>
        </p:txBody>
      </p:sp>
    </p:spTree>
    <p:extLst>
      <p:ext uri="{BB962C8B-B14F-4D97-AF65-F5344CB8AC3E}">
        <p14:creationId xmlns:p14="http://schemas.microsoft.com/office/powerpoint/2010/main" val="1044255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0449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5846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6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215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extLst>
      <p:ext uri="{BB962C8B-B14F-4D97-AF65-F5344CB8AC3E}">
        <p14:creationId xmlns:p14="http://schemas.microsoft.com/office/powerpoint/2010/main" val="1170645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008062" y="2068082"/>
            <a:ext cx="8135937" cy="4789918"/>
          </a:xfrm>
          <a:prstGeom prst="rect">
            <a:avLst/>
          </a:prstGeom>
        </p:spPr>
        <p:txBody>
          <a:bodyPr/>
          <a:lstStyle/>
          <a:p>
            <a:endParaRPr lang="fr-BE" dirty="0"/>
          </a:p>
        </p:txBody>
      </p:sp>
      <p:sp>
        <p:nvSpPr>
          <p:cNvPr id="6" name="Espace réservé du texte 19"/>
          <p:cNvSpPr>
            <a:spLocks noGrp="1"/>
          </p:cNvSpPr>
          <p:nvPr>
            <p:ph type="body" sz="quarter" idx="13"/>
          </p:nvPr>
        </p:nvSpPr>
        <p:spPr>
          <a:xfrm>
            <a:off x="1619672" y="4869160"/>
            <a:ext cx="4932548" cy="1548172"/>
          </a:xfrm>
          <a:prstGeom prst="rect">
            <a:avLst/>
          </a:prstGeom>
          <a:solidFill>
            <a:srgbClr val="5DB3E6">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hasCustomPrompt="1"/>
          </p:nvPr>
        </p:nvSpPr>
        <p:spPr>
          <a:xfrm>
            <a:off x="1692002" y="5096487"/>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1" name="Espace réservé du texte 19"/>
          <p:cNvSpPr>
            <a:spLocks noGrp="1"/>
          </p:cNvSpPr>
          <p:nvPr>
            <p:ph type="body" sz="quarter" idx="12" hasCustomPrompt="1"/>
          </p:nvPr>
        </p:nvSpPr>
        <p:spPr>
          <a:xfrm>
            <a:off x="1692002" y="5539714"/>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extLst>
      <p:ext uri="{BB962C8B-B14F-4D97-AF65-F5344CB8AC3E}">
        <p14:creationId xmlns:p14="http://schemas.microsoft.com/office/powerpoint/2010/main" val="2180280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0"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extLst>
      <p:ext uri="{BB962C8B-B14F-4D97-AF65-F5344CB8AC3E}">
        <p14:creationId xmlns:p14="http://schemas.microsoft.com/office/powerpoint/2010/main" val="2617713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Espace réservé du texte 19"/>
          <p:cNvSpPr>
            <a:spLocks noGrp="1"/>
          </p:cNvSpPr>
          <p:nvPr>
            <p:ph type="body" sz="quarter" idx="11" hasCustomPrompt="1"/>
          </p:nvPr>
        </p:nvSpPr>
        <p:spPr>
          <a:xfrm>
            <a:off x="1023786" y="2988654"/>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extLst>
      <p:ext uri="{BB962C8B-B14F-4D97-AF65-F5344CB8AC3E}">
        <p14:creationId xmlns:p14="http://schemas.microsoft.com/office/powerpoint/2010/main" val="3680794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1"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1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Tree>
    <p:extLst>
      <p:ext uri="{BB962C8B-B14F-4D97-AF65-F5344CB8AC3E}">
        <p14:creationId xmlns:p14="http://schemas.microsoft.com/office/powerpoint/2010/main" val="1214936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4" name="Espace réservé du texte 3"/>
          <p:cNvSpPr>
            <a:spLocks noGrp="1"/>
          </p:cNvSpPr>
          <p:nvPr>
            <p:ph type="body" sz="quarter" idx="12" hasCustomPrompt="1"/>
          </p:nvPr>
        </p:nvSpPr>
        <p:spPr>
          <a:xfrm>
            <a:off x="946150" y="2073275"/>
            <a:ext cx="7832725" cy="4160838"/>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Arial Regular corps 24 pts</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Aperum</a:t>
            </a:r>
            <a:r>
              <a:rPr lang="fr-BE" dirty="0"/>
              <a:t> </a:t>
            </a:r>
            <a:r>
              <a:rPr lang="fr-BE" dirty="0" err="1"/>
              <a:t>rero</a:t>
            </a:r>
            <a:r>
              <a:rPr lang="fr-BE" dirty="0"/>
              <a:t> con </a:t>
            </a:r>
            <a:r>
              <a:rPr lang="fr-BE" dirty="0" err="1"/>
              <a:t>pedi</a:t>
            </a:r>
            <a:r>
              <a:rPr lang="fr-BE" dirty="0"/>
              <a:t> </a:t>
            </a:r>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voloren</a:t>
            </a:r>
            <a:r>
              <a:rPr lang="fr-BE" dirty="0"/>
              <a:t> </a:t>
            </a:r>
            <a:r>
              <a:rPr lang="fr-BE" dirty="0" err="1"/>
              <a:t>imaionsequi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Untoria</a:t>
            </a:r>
            <a:r>
              <a:rPr lang="fr-BE" dirty="0"/>
              <a:t> </a:t>
            </a:r>
            <a:r>
              <a:rPr lang="fr-BE" dirty="0" err="1"/>
              <a:t>eremquo</a:t>
            </a:r>
            <a:r>
              <a:rPr lang="fr-BE" dirty="0"/>
              <a:t> </a:t>
            </a:r>
            <a:r>
              <a:rPr lang="fr-BE" dirty="0" err="1"/>
              <a:t>ssimi</a:t>
            </a:r>
            <a:r>
              <a:rPr lang="fr-BE" dirty="0"/>
              <a:t>, </a:t>
            </a:r>
            <a:r>
              <a:rPr lang="fr-BE" dirty="0" err="1"/>
              <a:t>consequ</a:t>
            </a:r>
            <a:r>
              <a:rPr lang="fr-BE" dirty="0"/>
              <a:t> </a:t>
            </a:r>
            <a:r>
              <a:rPr lang="fr-BE" dirty="0" err="1"/>
              <a:t>aspiderum</a:t>
            </a:r>
            <a:r>
              <a:rPr lang="fr-BE" dirty="0"/>
              <a:t> </a:t>
            </a:r>
            <a:r>
              <a:rPr lang="fr-BE" dirty="0" err="1"/>
              <a:t>facipsunt</a:t>
            </a:r>
            <a:r>
              <a:rPr lang="fr-BE" dirty="0"/>
              <a:t> </a:t>
            </a:r>
            <a:r>
              <a:rPr lang="fr-BE" dirty="0" err="1"/>
              <a:t>fuga</a:t>
            </a:r>
            <a:r>
              <a:rPr lang="fr-BE" dirty="0"/>
              <a:t>. </a:t>
            </a:r>
            <a:r>
              <a:rPr lang="fr-BE" dirty="0" err="1"/>
              <a:t>Bero</a:t>
            </a:r>
            <a:r>
              <a:rPr lang="fr-BE" dirty="0"/>
              <a:t> ide </a:t>
            </a:r>
            <a:r>
              <a:rPr lang="fr-BE" dirty="0" err="1"/>
              <a:t>porepera</a:t>
            </a:r>
            <a:r>
              <a:rPr lang="fr-BE" dirty="0"/>
              <a:t> </a:t>
            </a:r>
            <a:r>
              <a:rPr lang="fr-BE" dirty="0" err="1"/>
              <a:t>quam</a:t>
            </a:r>
            <a:r>
              <a:rPr lang="fr-BE" dirty="0"/>
              <a:t> </a:t>
            </a:r>
            <a:r>
              <a:rPr lang="fr-BE" dirty="0" err="1"/>
              <a:t>doluptur</a:t>
            </a:r>
            <a:r>
              <a:rPr lang="fr-BE" dirty="0"/>
              <a:t>?</a:t>
            </a:r>
          </a:p>
          <a:p>
            <a:pPr lvl="0"/>
            <a:endParaRPr lang="fr-BE" dirty="0"/>
          </a:p>
        </p:txBody>
      </p:sp>
    </p:spTree>
    <p:extLst>
      <p:ext uri="{BB962C8B-B14F-4D97-AF65-F5344CB8AC3E}">
        <p14:creationId xmlns:p14="http://schemas.microsoft.com/office/powerpoint/2010/main" val="1854970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4273044" y="6234478"/>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8413504" y="6234987"/>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5" name="Espace réservé du texte 7"/>
          <p:cNvSpPr>
            <a:spLocks noGrp="1"/>
          </p:cNvSpPr>
          <p:nvPr>
            <p:ph type="body" sz="quarter" idx="12" hasCustomPrompt="1"/>
          </p:nvPr>
        </p:nvSpPr>
        <p:spPr>
          <a:xfrm>
            <a:off x="971600" y="2048336"/>
            <a:ext cx="3600000" cy="4402863"/>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r>
              <a:rPr lang="fr-BE" dirty="0" err="1"/>
              <a:t>Tiatusandunt</a:t>
            </a:r>
            <a:r>
              <a:rPr lang="fr-BE" dirty="0"/>
              <a:t> </a:t>
            </a:r>
            <a:r>
              <a:rPr lang="fr-BE" dirty="0" err="1"/>
              <a:t>illecta</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Quos</a:t>
            </a:r>
            <a:r>
              <a:rPr lang="fr-BE" dirty="0"/>
              <a:t> </a:t>
            </a:r>
            <a:r>
              <a:rPr lang="fr-BE" dirty="0" err="1"/>
              <a:t>sam</a:t>
            </a:r>
            <a:r>
              <a:rPr lang="fr-BE" dirty="0"/>
              <a:t> </a:t>
            </a:r>
            <a:r>
              <a:rPr lang="fr-BE" dirty="0" err="1"/>
              <a:t>aut</a:t>
            </a:r>
            <a:r>
              <a:rPr lang="fr-BE" dirty="0"/>
              <a:t> </a:t>
            </a:r>
            <a:r>
              <a:rPr lang="fr-BE" dirty="0" err="1"/>
              <a:t>quidusam</a:t>
            </a:r>
            <a:r>
              <a:rPr lang="fr-BE" dirty="0"/>
              <a:t> </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br>
              <a:rPr lang="fr-BE" dirty="0"/>
            </a:br>
            <a:r>
              <a:rPr lang="fr-BE" dirty="0" err="1"/>
              <a:t>Tiatusandunt</a:t>
            </a:r>
            <a:r>
              <a:rPr lang="fr-BE" dirty="0"/>
              <a:t> </a:t>
            </a:r>
            <a:r>
              <a:rPr lang="fr-BE" dirty="0" err="1"/>
              <a:t>illecta</a:t>
            </a:r>
            <a:endParaRPr lang="fr-BE" dirty="0"/>
          </a:p>
          <a:p>
            <a:pPr lvl="0"/>
            <a:endParaRPr lang="fr-BE" dirty="0"/>
          </a:p>
        </p:txBody>
      </p:sp>
      <p:sp>
        <p:nvSpPr>
          <p:cNvPr id="6" name="Espace réservé du texte 7"/>
          <p:cNvSpPr>
            <a:spLocks noGrp="1"/>
          </p:cNvSpPr>
          <p:nvPr>
            <p:ph type="body" sz="quarter" idx="13" hasCustomPrompt="1"/>
          </p:nvPr>
        </p:nvSpPr>
        <p:spPr>
          <a:xfrm>
            <a:off x="5040000" y="2048336"/>
            <a:ext cx="3600000" cy="4402863"/>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p:txBody>
      </p:sp>
    </p:spTree>
    <p:extLst>
      <p:ext uri="{BB962C8B-B14F-4D97-AF65-F5344CB8AC3E}">
        <p14:creationId xmlns:p14="http://schemas.microsoft.com/office/powerpoint/2010/main" val="15348123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0886554"/>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576325"/>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885720"/>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920677"/>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436627"/>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587281"/>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39221"/>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31048"/>
      </p:ext>
    </p:extLst>
  </p:cSld>
  <p:clrMap bg1="lt1" tx1="dk1" bg2="lt2" tx2="dk2" accent1="accent1" accent2="accent2" accent3="accent3" accent4="accent4" accent5="accent5" accent6="accent6" hlink="hlink" folHlink="folHlink"/>
  <p:sldLayoutIdLst>
    <p:sldLayoutId id="214748369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244071"/>
      </p:ext>
    </p:extLst>
  </p:cSld>
  <p:clrMap bg1="lt1" tx1="dk1" bg2="lt2" tx2="dk2" accent1="accent1" accent2="accent2" accent3="accent3" accent4="accent4" accent5="accent5" accent6="accent6" hlink="hlink" folHlink="folHlink"/>
  <p:sldLayoutIdLst>
    <p:sldLayoutId id="214748371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189373"/>
      </p:ext>
    </p:extLst>
  </p:cSld>
  <p:clrMap bg1="lt1" tx1="dk1" bg2="lt2" tx2="dk2" accent1="accent1" accent2="accent2" accent3="accent3" accent4="accent4" accent5="accent5" accent6="accent6" hlink="hlink" folHlink="folHlink"/>
  <p:sldLayoutIdLst>
    <p:sldLayoutId id="214748371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6351553"/>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756869"/>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355502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284333"/>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3506707"/>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3608546"/>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574654"/>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715267"/>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3"/>
          </p:nvPr>
        </p:nvSpPr>
        <p:spPr>
          <a:xfrm>
            <a:off x="337802" y="2105005"/>
            <a:ext cx="3892553" cy="2380242"/>
          </a:xfrm>
        </p:spPr>
        <p:txBody>
          <a:bodyPr/>
          <a:lstStyle/>
          <a:p>
            <a:endParaRPr lang="fr-BE" dirty="0">
              <a:latin typeface="+mn-lt"/>
            </a:endParaRPr>
          </a:p>
        </p:txBody>
      </p:sp>
      <p:sp>
        <p:nvSpPr>
          <p:cNvPr id="4" name="Espace réservé du texte 3"/>
          <p:cNvSpPr>
            <a:spLocks noGrp="1"/>
          </p:cNvSpPr>
          <p:nvPr>
            <p:ph type="body" sz="quarter" idx="11"/>
          </p:nvPr>
        </p:nvSpPr>
        <p:spPr>
          <a:xfrm>
            <a:off x="563956" y="2259284"/>
            <a:ext cx="3666399" cy="431800"/>
          </a:xfrm>
        </p:spPr>
        <p:txBody>
          <a:bodyPr/>
          <a:lstStyle/>
          <a:p>
            <a:r>
              <a:rPr lang="en-US" sz="2400" dirty="0">
                <a:latin typeface="+mn-lt"/>
              </a:rPr>
              <a:t>Regarding the reading of “The Vine and the Branches” by three women throughout history </a:t>
            </a:r>
            <a:endParaRPr lang="fr-BE" sz="2400" dirty="0">
              <a:latin typeface="+mn-lt"/>
            </a:endParaRPr>
          </a:p>
          <a:p>
            <a:endParaRPr lang="fr-BE" sz="1600" dirty="0">
              <a:latin typeface="+mn-lt"/>
            </a:endParaRPr>
          </a:p>
        </p:txBody>
      </p:sp>
      <p:sp>
        <p:nvSpPr>
          <p:cNvPr id="5" name="Espace réservé du texte 4"/>
          <p:cNvSpPr>
            <a:spLocks noGrp="1"/>
          </p:cNvSpPr>
          <p:nvPr>
            <p:ph type="body" sz="quarter" idx="12"/>
          </p:nvPr>
        </p:nvSpPr>
        <p:spPr>
          <a:xfrm>
            <a:off x="521163" y="3876466"/>
            <a:ext cx="3264559" cy="431800"/>
          </a:xfrm>
        </p:spPr>
        <p:txBody>
          <a:bodyPr/>
          <a:lstStyle/>
          <a:p>
            <a:r>
              <a:rPr lang="fr-FR" sz="2400" dirty="0">
                <a:latin typeface="+mn-lt"/>
              </a:rPr>
              <a:t>EABS – </a:t>
            </a:r>
            <a:r>
              <a:rPr lang="fr-FR" sz="2400" dirty="0" err="1">
                <a:latin typeface="+mn-lt"/>
              </a:rPr>
              <a:t>Jerusalem</a:t>
            </a:r>
            <a:r>
              <a:rPr lang="fr-FR" sz="2400" dirty="0">
                <a:latin typeface="+mn-lt"/>
              </a:rPr>
              <a:t> 2023</a:t>
            </a:r>
            <a:endParaRPr lang="fr-BE" sz="2400" dirty="0">
              <a:latin typeface="+mn-lt"/>
            </a:endParaRPr>
          </a:p>
        </p:txBody>
      </p:sp>
      <p:pic>
        <p:nvPicPr>
          <p:cNvPr id="2" name="Image 1">
            <a:extLst>
              <a:ext uri="{FF2B5EF4-FFF2-40B4-BE49-F238E27FC236}">
                <a16:creationId xmlns:a16="http://schemas.microsoft.com/office/drawing/2014/main" id="{66E8B2A7-8057-402C-A5A3-F1BD405659E9}"/>
              </a:ext>
            </a:extLst>
          </p:cNvPr>
          <p:cNvPicPr>
            <a:picLocks noChangeAspect="1"/>
          </p:cNvPicPr>
          <p:nvPr/>
        </p:nvPicPr>
        <p:blipFill>
          <a:blip r:embed="rId3"/>
          <a:stretch>
            <a:fillRect/>
          </a:stretch>
        </p:blipFill>
        <p:spPr>
          <a:xfrm>
            <a:off x="4621491" y="1820254"/>
            <a:ext cx="4286250" cy="4762500"/>
          </a:xfrm>
          <a:prstGeom prst="rect">
            <a:avLst/>
          </a:prstGeom>
        </p:spPr>
      </p:pic>
      <p:sp>
        <p:nvSpPr>
          <p:cNvPr id="9" name="ZoneTexte 8">
            <a:extLst>
              <a:ext uri="{FF2B5EF4-FFF2-40B4-BE49-F238E27FC236}">
                <a16:creationId xmlns:a16="http://schemas.microsoft.com/office/drawing/2014/main" id="{45B29239-D0EE-4B3D-8004-73F574581AB4}"/>
              </a:ext>
            </a:extLst>
          </p:cNvPr>
          <p:cNvSpPr txBox="1"/>
          <p:nvPr/>
        </p:nvSpPr>
        <p:spPr>
          <a:xfrm>
            <a:off x="337803" y="6079727"/>
            <a:ext cx="2264636" cy="338554"/>
          </a:xfrm>
          <a:prstGeom prst="rect">
            <a:avLst/>
          </a:prstGeom>
          <a:noFill/>
        </p:spPr>
        <p:txBody>
          <a:bodyPr wrap="square" rtlCol="0">
            <a:spAutoFit/>
          </a:bodyPr>
          <a:lstStyle/>
          <a:p>
            <a:r>
              <a:rPr lang="fr-FR" sz="1600" dirty="0">
                <a:cs typeface="Arial" panose="020B0604020202020204" pitchFamily="34" charset="0"/>
              </a:rPr>
              <a:t>Florence Draguet</a:t>
            </a:r>
            <a:endParaRPr lang="fr-BE" sz="1600" dirty="0">
              <a:cs typeface="Arial" panose="020B0604020202020204" pitchFamily="34" charset="0"/>
            </a:endParaRPr>
          </a:p>
        </p:txBody>
      </p:sp>
    </p:spTree>
    <p:extLst>
      <p:ext uri="{BB962C8B-B14F-4D97-AF65-F5344CB8AC3E}">
        <p14:creationId xmlns:p14="http://schemas.microsoft.com/office/powerpoint/2010/main" val="731427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437E3E9-DF50-4F67-B180-6411489E9465}"/>
              </a:ext>
            </a:extLst>
          </p:cNvPr>
          <p:cNvSpPr txBox="1"/>
          <p:nvPr/>
        </p:nvSpPr>
        <p:spPr>
          <a:xfrm>
            <a:off x="594360" y="381837"/>
            <a:ext cx="8058150" cy="2554545"/>
          </a:xfrm>
          <a:prstGeom prst="rect">
            <a:avLst/>
          </a:prstGeom>
          <a:noFill/>
        </p:spPr>
        <p:txBody>
          <a:bodyPr wrap="square" rtlCol="0">
            <a:spAutoFit/>
          </a:bodyPr>
          <a:lstStyle/>
          <a:p>
            <a:r>
              <a:rPr lang="fr-FR" sz="2000" dirty="0">
                <a:solidFill>
                  <a:srgbClr val="C00000"/>
                </a:solidFill>
              </a:rPr>
              <a:t>Augustin Calmet </a:t>
            </a:r>
            <a:r>
              <a:rPr lang="fr-FR" sz="2000" dirty="0"/>
              <a:t>(1672-1757)</a:t>
            </a:r>
          </a:p>
          <a:p>
            <a:endParaRPr lang="fr-FR" sz="2000" dirty="0"/>
          </a:p>
          <a:p>
            <a:pPr algn="just"/>
            <a:r>
              <a:rPr lang="en-US" sz="2000" i="1" dirty="0"/>
              <a:t>[The good vinedresser] cuts off all superfluous branches from his vine, so that those that bear fruit may be better nourished and receive more abundant sap. </a:t>
            </a:r>
          </a:p>
          <a:p>
            <a:endParaRPr lang="en-US" sz="2000" i="1" dirty="0"/>
          </a:p>
          <a:p>
            <a:pPr marL="342900" indent="-342900">
              <a:buFont typeface="Wingdings" panose="05000000000000000000" pitchFamily="2" charset="2"/>
              <a:buChar char="§"/>
            </a:pPr>
            <a:r>
              <a:rPr lang="en-US" sz="2000" dirty="0"/>
              <a:t>No trace here of tribulation in a very short verse comment.</a:t>
            </a:r>
          </a:p>
          <a:p>
            <a:endParaRPr lang="en-US" sz="2000" dirty="0"/>
          </a:p>
        </p:txBody>
      </p:sp>
      <p:pic>
        <p:nvPicPr>
          <p:cNvPr id="3" name="Image 2">
            <a:extLst>
              <a:ext uri="{FF2B5EF4-FFF2-40B4-BE49-F238E27FC236}">
                <a16:creationId xmlns:a16="http://schemas.microsoft.com/office/drawing/2014/main" id="{06457B6A-D411-4991-9BE8-07BE61369EF0}"/>
              </a:ext>
            </a:extLst>
          </p:cNvPr>
          <p:cNvPicPr>
            <a:picLocks noChangeAspect="1"/>
          </p:cNvPicPr>
          <p:nvPr/>
        </p:nvPicPr>
        <p:blipFill>
          <a:blip r:embed="rId3"/>
          <a:stretch>
            <a:fillRect/>
          </a:stretch>
        </p:blipFill>
        <p:spPr>
          <a:xfrm>
            <a:off x="3429026" y="3285057"/>
            <a:ext cx="2285947" cy="2554545"/>
          </a:xfrm>
          <a:prstGeom prst="rect">
            <a:avLst/>
          </a:prstGeom>
        </p:spPr>
      </p:pic>
    </p:spTree>
    <p:extLst>
      <p:ext uri="{BB962C8B-B14F-4D97-AF65-F5344CB8AC3E}">
        <p14:creationId xmlns:p14="http://schemas.microsoft.com/office/powerpoint/2010/main" val="1569541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437E3E9-DF50-4F67-B180-6411489E9465}"/>
              </a:ext>
            </a:extLst>
          </p:cNvPr>
          <p:cNvSpPr txBox="1"/>
          <p:nvPr/>
        </p:nvSpPr>
        <p:spPr>
          <a:xfrm>
            <a:off x="594360" y="381837"/>
            <a:ext cx="6369147" cy="5632311"/>
          </a:xfrm>
          <a:prstGeom prst="rect">
            <a:avLst/>
          </a:prstGeom>
          <a:noFill/>
        </p:spPr>
        <p:txBody>
          <a:bodyPr wrap="square" rtlCol="0">
            <a:spAutoFit/>
          </a:bodyPr>
          <a:lstStyle/>
          <a:p>
            <a:endParaRPr lang="en-US" sz="2000" dirty="0"/>
          </a:p>
          <a:p>
            <a:r>
              <a:rPr lang="fr-FR" sz="2000" dirty="0">
                <a:solidFill>
                  <a:srgbClr val="C00000"/>
                </a:solidFill>
              </a:rPr>
              <a:t>Bossuet </a:t>
            </a:r>
            <a:r>
              <a:rPr lang="fr-FR" sz="2000" dirty="0"/>
              <a:t>(1627-1704)</a:t>
            </a:r>
          </a:p>
          <a:p>
            <a:endParaRPr lang="fr-FR" sz="2000" dirty="0"/>
          </a:p>
          <a:p>
            <a:pPr algn="just"/>
            <a:r>
              <a:rPr lang="en-US" sz="2000" i="1" dirty="0"/>
              <a:t>[The heavenly </a:t>
            </a:r>
            <a:r>
              <a:rPr lang="en-US" sz="2000" i="1" dirty="0" err="1"/>
              <a:t>labourer</a:t>
            </a:r>
            <a:r>
              <a:rPr lang="en-US" sz="2000" i="1" dirty="0"/>
              <a:t>] prunes it, purifies it [...]. So it is with the </a:t>
            </a:r>
            <a:r>
              <a:rPr lang="en-US" sz="2000" i="1" dirty="0" err="1"/>
              <a:t>christian</a:t>
            </a:r>
            <a:r>
              <a:rPr lang="en-US" sz="2000" i="1" dirty="0"/>
              <a:t>. How many things must be cut out of you, </a:t>
            </a:r>
            <a:r>
              <a:rPr lang="en-US" sz="2000" i="1" dirty="0" err="1"/>
              <a:t>christian</a:t>
            </a:r>
            <a:r>
              <a:rPr lang="en-US" sz="2000" i="1" dirty="0"/>
              <a:t>! </a:t>
            </a:r>
            <a:r>
              <a:rPr lang="en-US" sz="2000" i="1" dirty="0">
                <a:solidFill>
                  <a:schemeClr val="accent2"/>
                </a:solidFill>
              </a:rPr>
              <a:t>Do you want to bear abundant fruit? </a:t>
            </a:r>
            <a:r>
              <a:rPr lang="en-US" sz="2000" i="1" dirty="0"/>
              <a:t>It must cost you; </a:t>
            </a:r>
            <a:r>
              <a:rPr lang="en-US" sz="2000" i="1" dirty="0">
                <a:solidFill>
                  <a:schemeClr val="accent2"/>
                </a:solidFill>
              </a:rPr>
              <a:t>you must cut away that superfluous wood</a:t>
            </a:r>
            <a:r>
              <a:rPr lang="en-US" sz="2000" i="1" dirty="0"/>
              <a:t>; that fruitfulness of evil desires; </a:t>
            </a:r>
            <a:r>
              <a:rPr lang="en-US" sz="2000" i="1" dirty="0">
                <a:solidFill>
                  <a:schemeClr val="accent2"/>
                </a:solidFill>
              </a:rPr>
              <a:t>that strength which grows too much and would lose itself and dissipate</a:t>
            </a:r>
            <a:r>
              <a:rPr lang="en-US" sz="2000" i="1" dirty="0"/>
              <a:t>. [...] </a:t>
            </a:r>
            <a:r>
              <a:rPr lang="en-US" sz="2000" i="1" dirty="0">
                <a:solidFill>
                  <a:schemeClr val="accent2"/>
                </a:solidFill>
              </a:rPr>
              <a:t>Not only must we remove the bad desires, but also </a:t>
            </a:r>
            <a:r>
              <a:rPr lang="en-US" sz="2000" i="1" dirty="0"/>
              <a:t>the excess that is often found in the good desires; </a:t>
            </a:r>
            <a:r>
              <a:rPr lang="en-US" sz="2000" i="1" dirty="0">
                <a:solidFill>
                  <a:schemeClr val="accent2"/>
                </a:solidFill>
              </a:rPr>
              <a:t>the excessive activity </a:t>
            </a:r>
            <a:r>
              <a:rPr lang="en-US" sz="2000" i="1" dirty="0"/>
              <a:t>that destroys and consumes itself; that exhausts the strength of the soul.</a:t>
            </a:r>
          </a:p>
          <a:p>
            <a:pPr algn="just"/>
            <a:endParaRPr lang="en-US" sz="2000" dirty="0"/>
          </a:p>
          <a:p>
            <a:pPr marL="342900" indent="-342900" algn="just">
              <a:buFont typeface="Wingdings" panose="05000000000000000000" pitchFamily="2" charset="2"/>
              <a:buChar char="§"/>
            </a:pPr>
            <a:r>
              <a:rPr lang="en-US" sz="2000" dirty="0"/>
              <a:t>The traditional patristic interpretation</a:t>
            </a:r>
          </a:p>
          <a:p>
            <a:pPr marL="342900" indent="-342900" algn="just">
              <a:buFont typeface="Wingdings" panose="05000000000000000000" pitchFamily="2" charset="2"/>
              <a:buChar char="§"/>
            </a:pPr>
            <a:r>
              <a:rPr lang="en-US" sz="2000" dirty="0"/>
              <a:t>Not only God prunes man, it is also man who prunes his own self </a:t>
            </a:r>
          </a:p>
          <a:p>
            <a:pPr marL="342900" indent="-342900" algn="just">
              <a:buFont typeface="Wingdings" panose="05000000000000000000" pitchFamily="2" charset="2"/>
              <a:buChar char="§"/>
            </a:pPr>
            <a:r>
              <a:rPr lang="en-US" sz="2000" dirty="0"/>
              <a:t>No over-doing</a:t>
            </a:r>
          </a:p>
        </p:txBody>
      </p:sp>
      <p:pic>
        <p:nvPicPr>
          <p:cNvPr id="2050" name="Picture 2" descr="Bossuet and Protestantism « Catholic Insight">
            <a:extLst>
              <a:ext uri="{FF2B5EF4-FFF2-40B4-BE49-F238E27FC236}">
                <a16:creationId xmlns:a16="http://schemas.microsoft.com/office/drawing/2014/main" id="{0E41443E-B3B8-4B48-9A16-F87161666D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2156" y="3429000"/>
            <a:ext cx="1664722" cy="2118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323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7977A6A-5483-4BA8-94E6-49BD60AEF95E}"/>
              </a:ext>
            </a:extLst>
          </p:cNvPr>
          <p:cNvSpPr txBox="1"/>
          <p:nvPr/>
        </p:nvSpPr>
        <p:spPr>
          <a:xfrm>
            <a:off x="753626" y="341770"/>
            <a:ext cx="3336053" cy="461665"/>
          </a:xfrm>
          <a:prstGeom prst="rect">
            <a:avLst/>
          </a:prstGeom>
          <a:noFill/>
        </p:spPr>
        <p:txBody>
          <a:bodyPr wrap="square" rtlCol="0">
            <a:spAutoFit/>
          </a:bodyPr>
          <a:lstStyle/>
          <a:p>
            <a:r>
              <a:rPr lang="fr-FR" sz="2400" dirty="0"/>
              <a:t>1.3. In the 20th century</a:t>
            </a:r>
            <a:endParaRPr lang="fr-BE" sz="2400" dirty="0"/>
          </a:p>
        </p:txBody>
      </p:sp>
      <p:sp>
        <p:nvSpPr>
          <p:cNvPr id="4" name="ZoneTexte 3">
            <a:extLst>
              <a:ext uri="{FF2B5EF4-FFF2-40B4-BE49-F238E27FC236}">
                <a16:creationId xmlns:a16="http://schemas.microsoft.com/office/drawing/2014/main" id="{63BC21D6-2723-440D-BA93-58EFF8DA20F8}"/>
              </a:ext>
            </a:extLst>
          </p:cNvPr>
          <p:cNvSpPr txBox="1"/>
          <p:nvPr/>
        </p:nvSpPr>
        <p:spPr>
          <a:xfrm>
            <a:off x="753626" y="945424"/>
            <a:ext cx="7978392" cy="6555641"/>
          </a:xfrm>
          <a:prstGeom prst="rect">
            <a:avLst/>
          </a:prstGeom>
          <a:noFill/>
        </p:spPr>
        <p:txBody>
          <a:bodyPr wrap="square" rtlCol="0">
            <a:spAutoFit/>
          </a:bodyPr>
          <a:lstStyle/>
          <a:p>
            <a:r>
              <a:rPr lang="fr-FR" sz="2000" dirty="0">
                <a:solidFill>
                  <a:srgbClr val="C00000"/>
                </a:solidFill>
              </a:rPr>
              <a:t>Adrienne</a:t>
            </a:r>
          </a:p>
          <a:p>
            <a:endParaRPr lang="fr-FR" sz="2000" dirty="0"/>
          </a:p>
          <a:p>
            <a:pPr algn="just"/>
            <a:r>
              <a:rPr lang="en-US" sz="2000" i="1" dirty="0"/>
              <a:t>				The </a:t>
            </a:r>
            <a:r>
              <a:rPr lang="en-US" sz="2000" i="1" dirty="0">
                <a:solidFill>
                  <a:schemeClr val="accent2"/>
                </a:solidFill>
              </a:rPr>
              <a:t>trial</a:t>
            </a:r>
            <a:r>
              <a:rPr lang="en-US" sz="2000" i="1" dirty="0"/>
              <a:t> […] can be very hard; it takes place to </a:t>
            </a:r>
            <a:r>
              <a:rPr lang="en-US" sz="2000" i="1" dirty="0">
                <a:solidFill>
                  <a:schemeClr val="accent2"/>
                </a:solidFill>
              </a:rPr>
              <a:t>test</a:t>
            </a:r>
            <a:r>
              <a:rPr lang="en-US" sz="2000" i="1" dirty="0"/>
              <a:t> the 					resistance of the established unity and what it can bear. 					This is how the martyrs are </a:t>
            </a:r>
            <a:r>
              <a:rPr lang="en-US" sz="2000" i="1" dirty="0">
                <a:solidFill>
                  <a:schemeClr val="accent2"/>
                </a:solidFill>
              </a:rPr>
              <a:t>tested</a:t>
            </a:r>
            <a:r>
              <a:rPr lang="en-US" sz="2000" i="1" dirty="0"/>
              <a:t>.[…] There is always </a:t>
            </a:r>
            <a:r>
              <a:rPr lang="en-US" sz="2000" i="1" dirty="0">
                <a:solidFill>
                  <a:schemeClr val="accent2"/>
                </a:solidFill>
              </a:rPr>
              <a:t>a 					relationship between the mission of an individual and his 					or her testing</a:t>
            </a:r>
            <a:r>
              <a:rPr lang="en-US" sz="2000" i="1" dirty="0"/>
              <a:t>: the purpose of the trial is always the 						purification and strengthening of the mission. </a:t>
            </a:r>
          </a:p>
          <a:p>
            <a:endParaRPr lang="en-US" sz="2000" dirty="0"/>
          </a:p>
          <a:p>
            <a:pPr algn="just"/>
            <a:r>
              <a:rPr lang="en-US" sz="2000" i="1" dirty="0">
                <a:solidFill>
                  <a:schemeClr val="accent2"/>
                </a:solidFill>
              </a:rPr>
              <a:t>Those who are already bearing fruit will be pruned by the Father</a:t>
            </a:r>
            <a:r>
              <a:rPr lang="en-US" sz="2000" i="1" dirty="0"/>
              <a:t>. [...] </a:t>
            </a:r>
            <a:r>
              <a:rPr lang="en-US" sz="2000" i="1" dirty="0">
                <a:solidFill>
                  <a:schemeClr val="accent2"/>
                </a:solidFill>
              </a:rPr>
              <a:t>The Son </a:t>
            </a:r>
            <a:r>
              <a:rPr lang="en-US" sz="2000" i="1" dirty="0"/>
              <a:t>makes them grow and develop in his grace, he keeps them close to him, he penetrates them with his life, he</a:t>
            </a:r>
            <a:r>
              <a:rPr lang="en-US" sz="2000" i="1" dirty="0">
                <a:solidFill>
                  <a:schemeClr val="accent2"/>
                </a:solidFill>
              </a:rPr>
              <a:t> lives with them in a contact that could not be closer, because the life of the vine and of the branches is one and the same</a:t>
            </a:r>
            <a:r>
              <a:rPr lang="en-US" sz="2000" i="1" dirty="0"/>
              <a:t>, - </a:t>
            </a:r>
            <a:r>
              <a:rPr lang="en-US" sz="2000" i="1" dirty="0">
                <a:solidFill>
                  <a:schemeClr val="accent2"/>
                </a:solidFill>
              </a:rPr>
              <a:t>the Father, however, prunes them</a:t>
            </a:r>
            <a:r>
              <a:rPr lang="en-US" sz="2000" i="1" dirty="0"/>
              <a:t>. [...] freeing them not only from all impurity, but also from all superfluity, </a:t>
            </a:r>
            <a:r>
              <a:rPr lang="en-US" sz="2000" i="1" dirty="0">
                <a:solidFill>
                  <a:schemeClr val="accent2"/>
                </a:solidFill>
              </a:rPr>
              <a:t>perhaps cutting them down to the substance, </a:t>
            </a:r>
            <a:r>
              <a:rPr lang="en-US" sz="2000" i="1" dirty="0"/>
              <a:t>to the marrow of the branch. </a:t>
            </a:r>
            <a:r>
              <a:rPr lang="en-US" sz="2000" i="1" dirty="0">
                <a:solidFill>
                  <a:schemeClr val="accent2"/>
                </a:solidFill>
              </a:rPr>
              <a:t>Perhaps he even cuts away what the branch considered essential</a:t>
            </a:r>
            <a:r>
              <a:rPr lang="en-US" sz="2000" i="1" dirty="0"/>
              <a:t>, what it considered indispensable </a:t>
            </a:r>
            <a:r>
              <a:rPr lang="en-US" sz="2000" i="1" dirty="0">
                <a:solidFill>
                  <a:schemeClr val="accent2"/>
                </a:solidFill>
              </a:rPr>
              <a:t>for the service of God.</a:t>
            </a:r>
          </a:p>
          <a:p>
            <a:pPr algn="just"/>
            <a:br>
              <a:rPr lang="en-US" sz="2000" i="1" dirty="0"/>
            </a:br>
            <a:br>
              <a:rPr lang="en-US" sz="2000" dirty="0"/>
            </a:br>
            <a:endParaRPr lang="fr-BE" sz="2000" i="1" dirty="0"/>
          </a:p>
        </p:txBody>
      </p:sp>
      <p:pic>
        <p:nvPicPr>
          <p:cNvPr id="5" name="Image 4">
            <a:extLst>
              <a:ext uri="{FF2B5EF4-FFF2-40B4-BE49-F238E27FC236}">
                <a16:creationId xmlns:a16="http://schemas.microsoft.com/office/drawing/2014/main" id="{7732FA2B-F8D8-450D-951E-98A1E8702BEF}"/>
              </a:ext>
            </a:extLst>
          </p:cNvPr>
          <p:cNvPicPr>
            <a:picLocks noChangeAspect="1"/>
          </p:cNvPicPr>
          <p:nvPr/>
        </p:nvPicPr>
        <p:blipFill>
          <a:blip r:embed="rId3"/>
          <a:stretch>
            <a:fillRect/>
          </a:stretch>
        </p:blipFill>
        <p:spPr>
          <a:xfrm>
            <a:off x="867926" y="1562100"/>
            <a:ext cx="1181100" cy="2038350"/>
          </a:xfrm>
          <a:prstGeom prst="rect">
            <a:avLst/>
          </a:prstGeom>
        </p:spPr>
      </p:pic>
    </p:spTree>
    <p:extLst>
      <p:ext uri="{BB962C8B-B14F-4D97-AF65-F5344CB8AC3E}">
        <p14:creationId xmlns:p14="http://schemas.microsoft.com/office/powerpoint/2010/main" val="2841999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5B7F19D-1E0D-4391-8822-DF3F64D57858}"/>
              </a:ext>
            </a:extLst>
          </p:cNvPr>
          <p:cNvSpPr txBox="1"/>
          <p:nvPr/>
        </p:nvSpPr>
        <p:spPr>
          <a:xfrm>
            <a:off x="286511" y="269246"/>
            <a:ext cx="8646475" cy="5940088"/>
          </a:xfrm>
          <a:prstGeom prst="rect">
            <a:avLst/>
          </a:prstGeom>
          <a:noFill/>
        </p:spPr>
        <p:txBody>
          <a:bodyPr wrap="square" rtlCol="0">
            <a:spAutoFit/>
          </a:bodyPr>
          <a:lstStyle/>
          <a:p>
            <a:pPr algn="just"/>
            <a:r>
              <a:rPr lang="en-US" sz="2000" dirty="0">
                <a:solidFill>
                  <a:srgbClr val="C00000"/>
                </a:solidFill>
              </a:rPr>
              <a:t>Hans </a:t>
            </a:r>
            <a:r>
              <a:rPr lang="en-US" sz="2000" dirty="0" err="1">
                <a:solidFill>
                  <a:srgbClr val="C00000"/>
                </a:solidFill>
              </a:rPr>
              <a:t>Urs</a:t>
            </a:r>
            <a:r>
              <a:rPr lang="en-US" sz="2000" dirty="0">
                <a:solidFill>
                  <a:srgbClr val="C00000"/>
                </a:solidFill>
              </a:rPr>
              <a:t> von Balthasar </a:t>
            </a:r>
            <a:r>
              <a:rPr lang="en-US" sz="2000" dirty="0"/>
              <a:t>(1905-1988)</a:t>
            </a:r>
            <a:endParaRPr lang="fr-FR" sz="2000" dirty="0"/>
          </a:p>
          <a:p>
            <a:pPr algn="just"/>
            <a:endParaRPr lang="en-US" sz="2000" dirty="0"/>
          </a:p>
          <a:p>
            <a:pPr algn="just"/>
            <a:r>
              <a:rPr lang="en-US" sz="2000" i="1" dirty="0"/>
              <a:t>He who does not abide is cut off, is burnt up. This happens </a:t>
            </a:r>
          </a:p>
          <a:p>
            <a:pPr algn="just"/>
            <a:r>
              <a:rPr lang="en-US" sz="2000" i="1" dirty="0"/>
              <a:t>in some way naturally, as seen in the parable of the vine </a:t>
            </a:r>
          </a:p>
          <a:p>
            <a:pPr algn="just"/>
            <a:r>
              <a:rPr lang="en-US" sz="2000" i="1" dirty="0"/>
              <a:t>and the branches. (Lumière de la Parole) </a:t>
            </a:r>
          </a:p>
          <a:p>
            <a:pPr algn="just"/>
            <a:r>
              <a:rPr lang="en-US" sz="2000" i="1" dirty="0"/>
              <a:t>I am the vine, you are the branches. I am the principle</a:t>
            </a:r>
          </a:p>
          <a:p>
            <a:pPr algn="just"/>
            <a:r>
              <a:rPr lang="en-US" sz="2000" i="1" dirty="0"/>
              <a:t>of your flowering: how can you be surprised, then, that a murmur is heard, a humming that day and night awakens in you an attraction to love? to the love that wants to suffer; to the love that, together with mine, has a redeeming power? […]    </a:t>
            </a:r>
            <a:r>
              <a:rPr lang="en-US" sz="2000" i="1" dirty="0">
                <a:solidFill>
                  <a:schemeClr val="accent2"/>
                </a:solidFill>
              </a:rPr>
              <a:t>I am the cross, and whoever is in me cannot escape the cross</a:t>
            </a:r>
            <a:r>
              <a:rPr lang="en-US" sz="2000" i="1" dirty="0"/>
              <a:t>.</a:t>
            </a:r>
          </a:p>
          <a:p>
            <a:pPr algn="just"/>
            <a:r>
              <a:rPr lang="en-US" sz="2000" i="1" dirty="0"/>
              <a:t>[Father, you have given human beings, when they stretch out their arms</a:t>
            </a:r>
          </a:p>
          <a:p>
            <a:pPr algn="just"/>
            <a:r>
              <a:rPr lang="en-US" sz="2000" i="1" dirty="0"/>
              <a:t>in love, the form of the cross, so that in the sign of the Son of Man the world</a:t>
            </a:r>
          </a:p>
          <a:p>
            <a:pPr algn="just"/>
            <a:r>
              <a:rPr lang="en-US" sz="2000" i="1" dirty="0"/>
              <a:t>may be judged and directed towards you, and thereby saved. (Le Coeur du monde)</a:t>
            </a:r>
          </a:p>
          <a:p>
            <a:pPr algn="just"/>
            <a:endParaRPr lang="en-US" sz="2000" dirty="0"/>
          </a:p>
          <a:p>
            <a:pPr marL="342900" indent="-342900" algn="just">
              <a:buFont typeface="Wingdings" panose="05000000000000000000" pitchFamily="2" charset="2"/>
              <a:buChar char="§"/>
            </a:pPr>
            <a:r>
              <a:rPr lang="en-US" sz="2000" dirty="0"/>
              <a:t>Unity of the vine and the branches (cf. Adrienne) ; those who are in him "cannot escape the cross“. There is no development of the theme of tribulation.</a:t>
            </a:r>
          </a:p>
          <a:p>
            <a:pPr algn="just"/>
            <a:br>
              <a:rPr lang="en-US" sz="2000" dirty="0"/>
            </a:br>
            <a:endParaRPr lang="en-US" sz="2000" dirty="0"/>
          </a:p>
        </p:txBody>
      </p:sp>
      <p:pic>
        <p:nvPicPr>
          <p:cNvPr id="5" name="Image 4">
            <a:extLst>
              <a:ext uri="{FF2B5EF4-FFF2-40B4-BE49-F238E27FC236}">
                <a16:creationId xmlns:a16="http://schemas.microsoft.com/office/drawing/2014/main" id="{DD2A6F61-9517-475A-B903-BBA1415E4F01}"/>
              </a:ext>
            </a:extLst>
          </p:cNvPr>
          <p:cNvPicPr>
            <a:picLocks noChangeAspect="1"/>
          </p:cNvPicPr>
          <p:nvPr/>
        </p:nvPicPr>
        <p:blipFill>
          <a:blip r:embed="rId3"/>
          <a:stretch>
            <a:fillRect/>
          </a:stretch>
        </p:blipFill>
        <p:spPr>
          <a:xfrm>
            <a:off x="7197432" y="269246"/>
            <a:ext cx="1329348" cy="1770132"/>
          </a:xfrm>
          <a:prstGeom prst="rect">
            <a:avLst/>
          </a:prstGeom>
        </p:spPr>
      </p:pic>
    </p:spTree>
    <p:extLst>
      <p:ext uri="{BB962C8B-B14F-4D97-AF65-F5344CB8AC3E}">
        <p14:creationId xmlns:p14="http://schemas.microsoft.com/office/powerpoint/2010/main" val="3715767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5B7F19D-1E0D-4391-8822-DF3F64D57858}"/>
              </a:ext>
            </a:extLst>
          </p:cNvPr>
          <p:cNvSpPr txBox="1"/>
          <p:nvPr/>
        </p:nvSpPr>
        <p:spPr>
          <a:xfrm>
            <a:off x="286511" y="269246"/>
            <a:ext cx="8217409" cy="3477875"/>
          </a:xfrm>
          <a:prstGeom prst="rect">
            <a:avLst/>
          </a:prstGeom>
          <a:noFill/>
        </p:spPr>
        <p:txBody>
          <a:bodyPr wrap="square" rtlCol="0">
            <a:spAutoFit/>
          </a:bodyPr>
          <a:lstStyle/>
          <a:p>
            <a:r>
              <a:rPr lang="fr-FR" sz="2000" dirty="0">
                <a:solidFill>
                  <a:srgbClr val="C00000"/>
                </a:solidFill>
              </a:rPr>
              <a:t>Xavier-Léon Dufour </a:t>
            </a:r>
            <a:r>
              <a:rPr lang="fr-FR" sz="2000" dirty="0"/>
              <a:t>(1912-2007)</a:t>
            </a:r>
          </a:p>
          <a:p>
            <a:endParaRPr lang="fr-FR" sz="2000" dirty="0"/>
          </a:p>
          <a:p>
            <a:pPr algn="just"/>
            <a:r>
              <a:rPr lang="en-US" sz="2000" i="1" dirty="0"/>
              <a:t>V.2 shows the vinedresser at work. Although the branches are described by Jesus as being "in me", this detail is superfluous only in appearance: it underlines that the branches exist only in the vineyard, and the personal pronoun keeps the identification of the vineyard with Jesus in the foreground; the thought is that of the ONE. The verbs "to cut off" and "to prune" describe the activities of the vinedresser that condition the fruitfulness of the plant. </a:t>
            </a:r>
          </a:p>
          <a:p>
            <a:pPr algn="just"/>
            <a:endParaRPr lang="en-US" sz="2000" dirty="0"/>
          </a:p>
          <a:p>
            <a:pPr marL="342900" indent="-342900">
              <a:buFont typeface="Wingdings" panose="05000000000000000000" pitchFamily="2" charset="2"/>
              <a:buChar char="§"/>
            </a:pPr>
            <a:r>
              <a:rPr lang="en-US" sz="2000" dirty="0"/>
              <a:t>Unity of the vine and the branches (cf. Adrienne)</a:t>
            </a:r>
          </a:p>
          <a:p>
            <a:pPr marL="342900" indent="-342900">
              <a:buFont typeface="Wingdings" panose="05000000000000000000" pitchFamily="2" charset="2"/>
              <a:buChar char="§"/>
            </a:pPr>
            <a:r>
              <a:rPr lang="en-US" sz="2000" dirty="0"/>
              <a:t>No trace of "tribulation" or of insistence on suffering</a:t>
            </a:r>
          </a:p>
        </p:txBody>
      </p:sp>
      <p:pic>
        <p:nvPicPr>
          <p:cNvPr id="4" name="Image 3">
            <a:extLst>
              <a:ext uri="{FF2B5EF4-FFF2-40B4-BE49-F238E27FC236}">
                <a16:creationId xmlns:a16="http://schemas.microsoft.com/office/drawing/2014/main" id="{A922FB11-8884-4A55-9B18-267CB65CC6D5}"/>
              </a:ext>
            </a:extLst>
          </p:cNvPr>
          <p:cNvPicPr>
            <a:picLocks noChangeAspect="1"/>
          </p:cNvPicPr>
          <p:nvPr/>
        </p:nvPicPr>
        <p:blipFill>
          <a:blip r:embed="rId3"/>
          <a:stretch>
            <a:fillRect/>
          </a:stretch>
        </p:blipFill>
        <p:spPr>
          <a:xfrm>
            <a:off x="6457951" y="3128941"/>
            <a:ext cx="2045969" cy="2245135"/>
          </a:xfrm>
          <a:prstGeom prst="rect">
            <a:avLst/>
          </a:prstGeom>
        </p:spPr>
      </p:pic>
    </p:spTree>
    <p:extLst>
      <p:ext uri="{BB962C8B-B14F-4D97-AF65-F5344CB8AC3E}">
        <p14:creationId xmlns:p14="http://schemas.microsoft.com/office/powerpoint/2010/main" val="333541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p:cNvSpPr>
            <a:spLocks noGrp="1"/>
          </p:cNvSpPr>
          <p:nvPr>
            <p:ph type="body" sz="quarter" idx="13"/>
          </p:nvPr>
        </p:nvSpPr>
        <p:spPr/>
        <p:txBody>
          <a:bodyPr/>
          <a:lstStyle/>
          <a:p>
            <a:r>
              <a:rPr lang="fr-FR" sz="3200" dirty="0">
                <a:latin typeface="+mn-lt"/>
              </a:rPr>
              <a:t>2. Observations</a:t>
            </a:r>
            <a:endParaRPr lang="fr-BE" sz="3200" dirty="0">
              <a:latin typeface="+mn-lt"/>
            </a:endParaRPr>
          </a:p>
        </p:txBody>
      </p:sp>
      <p:sp>
        <p:nvSpPr>
          <p:cNvPr id="3" name="Rectangle 2">
            <a:extLst>
              <a:ext uri="{FF2B5EF4-FFF2-40B4-BE49-F238E27FC236}">
                <a16:creationId xmlns:a16="http://schemas.microsoft.com/office/drawing/2014/main" id="{DA7E67E4-94CD-49B4-AE94-81E0FAABA769}"/>
              </a:ext>
            </a:extLst>
          </p:cNvPr>
          <p:cNvSpPr/>
          <p:nvPr/>
        </p:nvSpPr>
        <p:spPr>
          <a:xfrm>
            <a:off x="529834" y="1325098"/>
            <a:ext cx="8018265" cy="6309420"/>
          </a:xfrm>
          <a:prstGeom prst="rect">
            <a:avLst/>
          </a:prstGeom>
        </p:spPr>
        <p:txBody>
          <a:bodyPr wrap="square">
            <a:spAutoFit/>
          </a:bodyPr>
          <a:lstStyle/>
          <a:p>
            <a:pPr algn="just"/>
            <a:r>
              <a:rPr lang="fr-BE" sz="2400" dirty="0" err="1">
                <a:solidFill>
                  <a:srgbClr val="C00000"/>
                </a:solidFill>
              </a:rPr>
              <a:t>Some</a:t>
            </a:r>
            <a:r>
              <a:rPr lang="fr-BE" sz="2400" dirty="0">
                <a:solidFill>
                  <a:srgbClr val="C00000"/>
                </a:solidFill>
              </a:rPr>
              <a:t> major </a:t>
            </a:r>
            <a:r>
              <a:rPr lang="fr-BE" sz="2400" dirty="0" err="1">
                <a:solidFill>
                  <a:srgbClr val="C00000"/>
                </a:solidFill>
              </a:rPr>
              <a:t>characteristics</a:t>
            </a:r>
            <a:endParaRPr lang="fr-BE" sz="2400" dirty="0">
              <a:solidFill>
                <a:srgbClr val="C00000"/>
              </a:solidFill>
            </a:endParaRPr>
          </a:p>
          <a:p>
            <a:pPr algn="just"/>
            <a:endParaRPr lang="fr-FR" sz="2000" dirty="0">
              <a:solidFill>
                <a:srgbClr val="C00000"/>
              </a:solidFill>
            </a:endParaRPr>
          </a:p>
          <a:p>
            <a:pPr marL="342900" indent="-342900" algn="just">
              <a:buFont typeface="Wingdings" panose="05000000000000000000" pitchFamily="2" charset="2"/>
              <a:buChar char="Ø"/>
            </a:pPr>
            <a:r>
              <a:rPr lang="fr-BE" sz="2000" dirty="0">
                <a:solidFill>
                  <a:srgbClr val="C00000"/>
                </a:solidFill>
              </a:rPr>
              <a:t>for male </a:t>
            </a:r>
            <a:r>
              <a:rPr lang="fr-BE" sz="2000" dirty="0" err="1">
                <a:solidFill>
                  <a:srgbClr val="C00000"/>
                </a:solidFill>
              </a:rPr>
              <a:t>commentators</a:t>
            </a:r>
            <a:endParaRPr lang="fr-BE" sz="2000" dirty="0">
              <a:solidFill>
                <a:srgbClr val="C00000"/>
              </a:solidFill>
            </a:endParaRPr>
          </a:p>
          <a:p>
            <a:pPr algn="just"/>
            <a:endParaRPr lang="fr-FR" sz="2000" dirty="0"/>
          </a:p>
          <a:p>
            <a:pPr marL="342900" indent="-342900" algn="just">
              <a:buFont typeface="Wingdings" panose="05000000000000000000" pitchFamily="2" charset="2"/>
              <a:buChar char="§"/>
            </a:pPr>
            <a:r>
              <a:rPr lang="en-US" sz="2000" dirty="0">
                <a:solidFill>
                  <a:schemeClr val="accent2"/>
                </a:solidFill>
              </a:rPr>
              <a:t>The traditional interpretation of the Fathers of the Church</a:t>
            </a:r>
            <a:r>
              <a:rPr lang="en-US" sz="2000" dirty="0"/>
              <a:t>: the believer must be freed from everything that could disperse him so that his strength is concentrated in faith and charity </a:t>
            </a:r>
          </a:p>
          <a:p>
            <a:pPr marL="342900"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Or so that, </a:t>
            </a:r>
            <a:r>
              <a:rPr lang="en-US" sz="2000" dirty="0">
                <a:solidFill>
                  <a:schemeClr val="accent2"/>
                </a:solidFill>
              </a:rPr>
              <a:t>deprived of the joys of life, he seeks help in God </a:t>
            </a:r>
            <a:r>
              <a:rPr lang="en-US" sz="2000" dirty="0"/>
              <a:t>(Thomas Aquinas, Nicholas of Lyra, Augustin Calmet, Bossuet). </a:t>
            </a:r>
          </a:p>
          <a:p>
            <a:pPr marL="342900"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The evocation of the vine and the branches can lead us to consider </a:t>
            </a:r>
            <a:r>
              <a:rPr lang="en-US" sz="2000" dirty="0">
                <a:solidFill>
                  <a:schemeClr val="accent2"/>
                </a:solidFill>
              </a:rPr>
              <a:t>the mystery of suffering, particularly that of Christ </a:t>
            </a:r>
            <a:r>
              <a:rPr lang="en-US" sz="2000" dirty="0"/>
              <a:t>(Balthasar). </a:t>
            </a:r>
          </a:p>
          <a:p>
            <a:pPr marL="342900"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dirty="0"/>
              <a:t>Or again, </a:t>
            </a:r>
            <a:r>
              <a:rPr lang="en-US" sz="2000" dirty="0">
                <a:solidFill>
                  <a:schemeClr val="accent2"/>
                </a:solidFill>
              </a:rPr>
              <a:t>emphasis on the fertility of the plant </a:t>
            </a:r>
            <a:r>
              <a:rPr lang="en-US" sz="2000" dirty="0" err="1">
                <a:solidFill>
                  <a:schemeClr val="accent2"/>
                </a:solidFill>
              </a:rPr>
              <a:t>favoured</a:t>
            </a:r>
            <a:r>
              <a:rPr lang="en-US" sz="2000" dirty="0">
                <a:solidFill>
                  <a:schemeClr val="accent2"/>
                </a:solidFill>
              </a:rPr>
              <a:t> by the pruning work </a:t>
            </a:r>
            <a:r>
              <a:rPr lang="en-US" sz="2000" dirty="0"/>
              <a:t>(Xavier Léon-Dufour).</a:t>
            </a:r>
          </a:p>
          <a:p>
            <a:pPr algn="just"/>
            <a:endParaRPr lang="en-US" sz="2000" dirty="0"/>
          </a:p>
          <a:p>
            <a:pPr algn="just"/>
            <a:endParaRPr lang="en-US" sz="2000" dirty="0"/>
          </a:p>
          <a:p>
            <a:pPr algn="just"/>
            <a:endParaRPr lang="fr-FR" sz="2000" dirty="0"/>
          </a:p>
          <a:p>
            <a:pPr algn="just"/>
            <a:endParaRPr lang="fr-BE" sz="2000" dirty="0"/>
          </a:p>
        </p:txBody>
      </p:sp>
    </p:spTree>
    <p:extLst>
      <p:ext uri="{BB962C8B-B14F-4D97-AF65-F5344CB8AC3E}">
        <p14:creationId xmlns:p14="http://schemas.microsoft.com/office/powerpoint/2010/main" val="2065487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5D1976-D90A-4B90-ACC9-15BB2573786F}"/>
              </a:ext>
            </a:extLst>
          </p:cNvPr>
          <p:cNvSpPr/>
          <p:nvPr/>
        </p:nvSpPr>
        <p:spPr>
          <a:xfrm>
            <a:off x="467317" y="313266"/>
            <a:ext cx="3697580" cy="400110"/>
          </a:xfrm>
          <a:prstGeom prst="rect">
            <a:avLst/>
          </a:prstGeom>
        </p:spPr>
        <p:txBody>
          <a:bodyPr wrap="square">
            <a:spAutoFit/>
          </a:bodyPr>
          <a:lstStyle/>
          <a:p>
            <a:pPr marL="342900" indent="-342900">
              <a:buFont typeface="Wingdings" panose="05000000000000000000" pitchFamily="2" charset="2"/>
              <a:buChar char="Ø"/>
            </a:pPr>
            <a:r>
              <a:rPr lang="fr-BE" sz="2000" dirty="0">
                <a:solidFill>
                  <a:srgbClr val="C00000"/>
                </a:solidFill>
              </a:rPr>
              <a:t>for </a:t>
            </a:r>
            <a:r>
              <a:rPr lang="fr-BE" sz="2000" dirty="0" err="1">
                <a:solidFill>
                  <a:srgbClr val="C00000"/>
                </a:solidFill>
              </a:rPr>
              <a:t>female</a:t>
            </a:r>
            <a:r>
              <a:rPr lang="fr-BE" sz="2000" dirty="0">
                <a:solidFill>
                  <a:srgbClr val="C00000"/>
                </a:solidFill>
              </a:rPr>
              <a:t> </a:t>
            </a:r>
            <a:r>
              <a:rPr lang="fr-BE" sz="2000" dirty="0" err="1">
                <a:solidFill>
                  <a:srgbClr val="C00000"/>
                </a:solidFill>
              </a:rPr>
              <a:t>commentators</a:t>
            </a:r>
            <a:endParaRPr lang="fr-FR" sz="2000" dirty="0">
              <a:solidFill>
                <a:srgbClr val="C00000"/>
              </a:solidFill>
            </a:endParaRPr>
          </a:p>
        </p:txBody>
      </p:sp>
      <p:sp>
        <p:nvSpPr>
          <p:cNvPr id="3" name="Rectangle 2">
            <a:extLst>
              <a:ext uri="{FF2B5EF4-FFF2-40B4-BE49-F238E27FC236}">
                <a16:creationId xmlns:a16="http://schemas.microsoft.com/office/drawing/2014/main" id="{33643E08-9BB6-4235-8AD4-8A1A4ACFDC9E}"/>
              </a:ext>
            </a:extLst>
          </p:cNvPr>
          <p:cNvSpPr/>
          <p:nvPr/>
        </p:nvSpPr>
        <p:spPr>
          <a:xfrm>
            <a:off x="688312" y="840234"/>
            <a:ext cx="8003512" cy="5016758"/>
          </a:xfrm>
          <a:prstGeom prst="rect">
            <a:avLst/>
          </a:prstGeom>
        </p:spPr>
        <p:txBody>
          <a:bodyPr wrap="square">
            <a:spAutoFit/>
          </a:bodyPr>
          <a:lstStyle/>
          <a:p>
            <a:pPr algn="just"/>
            <a:r>
              <a:rPr lang="en-US" sz="2000" dirty="0"/>
              <a:t>The term "tribulation" or "trial" is present in several commentators (Thomas Aquinas, Nicholas of Lyra), but not in all.</a:t>
            </a:r>
          </a:p>
          <a:p>
            <a:pPr algn="just"/>
            <a:r>
              <a:rPr lang="en-US" sz="2000" dirty="0"/>
              <a:t>In contrast, it is used systematically by the women who develop the theme:</a:t>
            </a:r>
          </a:p>
          <a:p>
            <a:pPr algn="just"/>
            <a:endParaRPr lang="en-US" sz="2000" dirty="0"/>
          </a:p>
          <a:p>
            <a:pPr marL="342900" indent="-342900" algn="just">
              <a:buFont typeface="Wingdings" panose="05000000000000000000" pitchFamily="2" charset="2"/>
              <a:buChar char="§"/>
            </a:pPr>
            <a:r>
              <a:rPr lang="en-US" sz="2000" dirty="0">
                <a:solidFill>
                  <a:schemeClr val="accent2"/>
                </a:solidFill>
              </a:rPr>
              <a:t>Lengthy comments </a:t>
            </a:r>
            <a:r>
              <a:rPr lang="en-US" sz="2000" dirty="0"/>
              <a:t>on verse 2b</a:t>
            </a:r>
          </a:p>
          <a:p>
            <a:pPr algn="just"/>
            <a:endParaRPr lang="en-US" sz="2000" dirty="0"/>
          </a:p>
          <a:p>
            <a:pPr marL="342900" indent="-342900" algn="just">
              <a:buFont typeface="Wingdings" panose="05000000000000000000" pitchFamily="2" charset="2"/>
              <a:buChar char="§"/>
            </a:pPr>
            <a:r>
              <a:rPr lang="en-US" sz="2000" dirty="0"/>
              <a:t>Use of adverbs or adjectives of </a:t>
            </a:r>
            <a:r>
              <a:rPr lang="en-US" sz="2000" dirty="0">
                <a:solidFill>
                  <a:schemeClr val="accent2"/>
                </a:solidFill>
              </a:rPr>
              <a:t>intensification</a:t>
            </a:r>
            <a:r>
              <a:rPr lang="en-US" sz="2000" dirty="0"/>
              <a:t>: God shapes through </a:t>
            </a:r>
            <a:r>
              <a:rPr lang="en-US" sz="2000" i="1" dirty="0"/>
              <a:t>several </a:t>
            </a:r>
            <a:r>
              <a:rPr lang="en-US" sz="2000" dirty="0"/>
              <a:t>or </a:t>
            </a:r>
            <a:r>
              <a:rPr lang="en-US" sz="2000" i="1" dirty="0"/>
              <a:t>numerous</a:t>
            </a:r>
            <a:r>
              <a:rPr lang="en-US" sz="2000" dirty="0"/>
              <a:t> tribulations (Catherine of Siena); God prunes, cuts </a:t>
            </a:r>
            <a:r>
              <a:rPr lang="en-US" sz="2000" i="1" dirty="0"/>
              <a:t>incessantly</a:t>
            </a:r>
            <a:r>
              <a:rPr lang="en-US" sz="2000" dirty="0"/>
              <a:t> (Madame Guyon) and not only frequently as Thomas Aquinas writes; the testing can be </a:t>
            </a:r>
            <a:r>
              <a:rPr lang="en-US" sz="2000" i="1" dirty="0"/>
              <a:t>very harsh </a:t>
            </a:r>
            <a:r>
              <a:rPr lang="en-US" sz="2000" dirty="0"/>
              <a:t>(Adrienne von Speyr)</a:t>
            </a:r>
          </a:p>
          <a:p>
            <a:pPr algn="just"/>
            <a:endParaRPr lang="en-US" sz="2000" dirty="0"/>
          </a:p>
          <a:p>
            <a:pPr marL="342900" indent="-342900" algn="just">
              <a:buFont typeface="Wingdings" panose="05000000000000000000" pitchFamily="2" charset="2"/>
              <a:buChar char="§"/>
            </a:pPr>
            <a:r>
              <a:rPr lang="en-US" sz="2000" dirty="0"/>
              <a:t>The tribulations are specified by </a:t>
            </a:r>
            <a:r>
              <a:rPr lang="en-US" sz="2000" dirty="0">
                <a:solidFill>
                  <a:schemeClr val="accent2"/>
                </a:solidFill>
              </a:rPr>
              <a:t>a whole range of trials</a:t>
            </a:r>
            <a:r>
              <a:rPr lang="en-US" sz="2000" dirty="0"/>
              <a:t>: "affronts, insults, outrages, scorns, blame, by words, by deeds, by hunger, by thirst" (Catherine of Siena), "crosses, afflictions, adversities, dreadful calumnies" (Madame Guyon) or gathered under these words: the total absence of sparing, </a:t>
            </a:r>
            <a:r>
              <a:rPr lang="en-US" sz="2000" dirty="0">
                <a:solidFill>
                  <a:schemeClr val="accent2"/>
                </a:solidFill>
              </a:rPr>
              <a:t>or by the lexical field of trial </a:t>
            </a:r>
            <a:r>
              <a:rPr lang="en-US" sz="2000" dirty="0"/>
              <a:t>(Adrienne von Speyr)</a:t>
            </a:r>
            <a:endParaRPr lang="fr-BE" sz="2000" dirty="0"/>
          </a:p>
        </p:txBody>
      </p:sp>
      <p:sp>
        <p:nvSpPr>
          <p:cNvPr id="4" name="ZoneTexte 3">
            <a:extLst>
              <a:ext uri="{FF2B5EF4-FFF2-40B4-BE49-F238E27FC236}">
                <a16:creationId xmlns:a16="http://schemas.microsoft.com/office/drawing/2014/main" id="{F5305553-4358-4218-B0E1-2B0FA5C8BD17}"/>
              </a:ext>
            </a:extLst>
          </p:cNvPr>
          <p:cNvSpPr txBox="1"/>
          <p:nvPr/>
        </p:nvSpPr>
        <p:spPr>
          <a:xfrm>
            <a:off x="934642" y="5983850"/>
            <a:ext cx="8003512" cy="707886"/>
          </a:xfrm>
          <a:prstGeom prst="rect">
            <a:avLst/>
          </a:prstGeom>
          <a:noFill/>
        </p:spPr>
        <p:txBody>
          <a:bodyPr wrap="square" rtlCol="0">
            <a:spAutoFit/>
          </a:bodyPr>
          <a:lstStyle/>
          <a:p>
            <a:pPr algn="just"/>
            <a:r>
              <a:rPr lang="en-US" sz="2000" dirty="0">
                <a:solidFill>
                  <a:schemeClr val="accent1"/>
                </a:solidFill>
              </a:rPr>
              <a:t>Why does the theme of 'tribulations' occupy more space in women's commentaries?</a:t>
            </a:r>
            <a:endParaRPr lang="fr-BE" sz="2000" dirty="0">
              <a:solidFill>
                <a:schemeClr val="accent1"/>
              </a:solidFill>
            </a:endParaRPr>
          </a:p>
        </p:txBody>
      </p:sp>
      <p:sp>
        <p:nvSpPr>
          <p:cNvPr id="5" name="Flèche : droite 4">
            <a:extLst>
              <a:ext uri="{FF2B5EF4-FFF2-40B4-BE49-F238E27FC236}">
                <a16:creationId xmlns:a16="http://schemas.microsoft.com/office/drawing/2014/main" id="{855A9BAF-6E90-4B97-B717-0E1FB3262595}"/>
              </a:ext>
            </a:extLst>
          </p:cNvPr>
          <p:cNvSpPr/>
          <p:nvPr/>
        </p:nvSpPr>
        <p:spPr>
          <a:xfrm>
            <a:off x="426841" y="6251173"/>
            <a:ext cx="261471" cy="1607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23244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3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1000" fill="hold"/>
                                        <p:tgtEl>
                                          <p:spTgt spid="4"/>
                                        </p:tgtEl>
                                        <p:attrNameLst>
                                          <p:attrName>ppt_w</p:attrName>
                                        </p:attrNameLst>
                                      </p:cBhvr>
                                      <p:tavLst>
                                        <p:tav tm="0">
                                          <p:val>
                                            <p:fltVal val="0"/>
                                          </p:val>
                                        </p:tav>
                                        <p:tav tm="100000">
                                          <p:val>
                                            <p:strVal val="#ppt_w"/>
                                          </p:val>
                                        </p:tav>
                                      </p:tavLst>
                                    </p:anim>
                                    <p:anim calcmode="lin" valueType="num">
                                      <p:cBhvr>
                                        <p:cTn id="10" dur="1000" fill="hold"/>
                                        <p:tgtEl>
                                          <p:spTgt spid="4"/>
                                        </p:tgtEl>
                                        <p:attrNameLst>
                                          <p:attrName>ppt_h</p:attrName>
                                        </p:attrNameLst>
                                      </p:cBhvr>
                                      <p:tavLst>
                                        <p:tav tm="0">
                                          <p:val>
                                            <p:fltVal val="0"/>
                                          </p:val>
                                        </p:tav>
                                        <p:tav tm="100000">
                                          <p:val>
                                            <p:strVal val="#ppt_h"/>
                                          </p:val>
                                        </p:tav>
                                      </p:tavLst>
                                    </p:anim>
                                    <p:anim calcmode="lin" valueType="num">
                                      <p:cBhvr>
                                        <p:cTn id="11" dur="1000" fill="hold"/>
                                        <p:tgtEl>
                                          <p:spTgt spid="4"/>
                                        </p:tgtEl>
                                        <p:attrNameLst>
                                          <p:attrName>style.rotation</p:attrName>
                                        </p:attrNameLst>
                                      </p:cBhvr>
                                      <p:tavLst>
                                        <p:tav tm="0">
                                          <p:val>
                                            <p:fltVal val="90"/>
                                          </p:val>
                                        </p:tav>
                                        <p:tav tm="100000">
                                          <p:val>
                                            <p:fltVal val="0"/>
                                          </p:val>
                                        </p:tav>
                                      </p:tavLst>
                                    </p:anim>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p:cNvSpPr>
            <a:spLocks noGrp="1"/>
          </p:cNvSpPr>
          <p:nvPr>
            <p:ph type="body" sz="quarter" idx="13"/>
          </p:nvPr>
        </p:nvSpPr>
        <p:spPr/>
        <p:txBody>
          <a:bodyPr/>
          <a:lstStyle/>
          <a:p>
            <a:r>
              <a:rPr lang="en-US" sz="3200" dirty="0">
                <a:latin typeface="+mn-lt"/>
              </a:rPr>
              <a:t>3. Questions and answer paths</a:t>
            </a:r>
            <a:endParaRPr lang="fr-BE" sz="3200" dirty="0">
              <a:latin typeface="+mn-lt"/>
            </a:endParaRPr>
          </a:p>
        </p:txBody>
      </p:sp>
      <p:sp>
        <p:nvSpPr>
          <p:cNvPr id="2" name="Rectangle 1">
            <a:extLst>
              <a:ext uri="{FF2B5EF4-FFF2-40B4-BE49-F238E27FC236}">
                <a16:creationId xmlns:a16="http://schemas.microsoft.com/office/drawing/2014/main" id="{16FBBB0E-18A4-48E3-BDBD-480037D087AF}"/>
              </a:ext>
            </a:extLst>
          </p:cNvPr>
          <p:cNvSpPr/>
          <p:nvPr/>
        </p:nvSpPr>
        <p:spPr>
          <a:xfrm>
            <a:off x="487344" y="1427761"/>
            <a:ext cx="7502225" cy="461665"/>
          </a:xfrm>
          <a:prstGeom prst="rect">
            <a:avLst/>
          </a:prstGeom>
        </p:spPr>
        <p:txBody>
          <a:bodyPr wrap="square">
            <a:spAutoFit/>
          </a:bodyPr>
          <a:lstStyle/>
          <a:p>
            <a:r>
              <a:rPr lang="en-US" sz="2400" dirty="0">
                <a:solidFill>
                  <a:srgbClr val="C00000"/>
                </a:solidFill>
              </a:rPr>
              <a:t>3.1. Suffering as a necessity and as a virtue for women?</a:t>
            </a:r>
            <a:endParaRPr lang="fr-BE" sz="2400" dirty="0">
              <a:solidFill>
                <a:srgbClr val="C00000"/>
              </a:solidFill>
            </a:endParaRPr>
          </a:p>
        </p:txBody>
      </p:sp>
      <p:sp>
        <p:nvSpPr>
          <p:cNvPr id="13" name="Rectangle 12">
            <a:extLst>
              <a:ext uri="{FF2B5EF4-FFF2-40B4-BE49-F238E27FC236}">
                <a16:creationId xmlns:a16="http://schemas.microsoft.com/office/drawing/2014/main" id="{81EBB49A-F697-4935-B6FF-992C06ED99B6}"/>
              </a:ext>
            </a:extLst>
          </p:cNvPr>
          <p:cNvSpPr/>
          <p:nvPr/>
        </p:nvSpPr>
        <p:spPr>
          <a:xfrm>
            <a:off x="487344" y="2060165"/>
            <a:ext cx="4009046" cy="461665"/>
          </a:xfrm>
          <a:prstGeom prst="rect">
            <a:avLst/>
          </a:prstGeom>
        </p:spPr>
        <p:txBody>
          <a:bodyPr wrap="none">
            <a:spAutoFit/>
          </a:bodyPr>
          <a:lstStyle/>
          <a:p>
            <a:r>
              <a:rPr lang="fr-BE" sz="2400" dirty="0">
                <a:solidFill>
                  <a:srgbClr val="C00000"/>
                </a:solidFill>
              </a:rPr>
              <a:t>3.2. An "</a:t>
            </a:r>
            <a:r>
              <a:rPr lang="fr-BE" sz="2400" dirty="0" err="1">
                <a:solidFill>
                  <a:srgbClr val="C00000"/>
                </a:solidFill>
              </a:rPr>
              <a:t>experiential</a:t>
            </a:r>
            <a:r>
              <a:rPr lang="fr-BE" sz="2400" dirty="0">
                <a:solidFill>
                  <a:srgbClr val="C00000"/>
                </a:solidFill>
              </a:rPr>
              <a:t>" </a:t>
            </a:r>
            <a:r>
              <a:rPr lang="fr-BE" sz="2400" dirty="0" err="1">
                <a:solidFill>
                  <a:srgbClr val="C00000"/>
                </a:solidFill>
              </a:rPr>
              <a:t>reading</a:t>
            </a:r>
            <a:r>
              <a:rPr lang="fr-BE" sz="2400" dirty="0">
                <a:solidFill>
                  <a:srgbClr val="C00000"/>
                </a:solidFill>
              </a:rPr>
              <a:t>?</a:t>
            </a:r>
          </a:p>
        </p:txBody>
      </p:sp>
      <p:sp>
        <p:nvSpPr>
          <p:cNvPr id="5" name="ZoneTexte 4">
            <a:extLst>
              <a:ext uri="{FF2B5EF4-FFF2-40B4-BE49-F238E27FC236}">
                <a16:creationId xmlns:a16="http://schemas.microsoft.com/office/drawing/2014/main" id="{838D1FCF-CAD0-407B-ADCB-62685F9590CC}"/>
              </a:ext>
            </a:extLst>
          </p:cNvPr>
          <p:cNvSpPr txBox="1"/>
          <p:nvPr/>
        </p:nvSpPr>
        <p:spPr>
          <a:xfrm>
            <a:off x="487344" y="2644048"/>
            <a:ext cx="7786323" cy="738664"/>
          </a:xfrm>
          <a:prstGeom prst="rect">
            <a:avLst/>
          </a:prstGeom>
          <a:noFill/>
        </p:spPr>
        <p:txBody>
          <a:bodyPr wrap="square" rtlCol="0">
            <a:spAutoFit/>
          </a:bodyPr>
          <a:lstStyle/>
          <a:p>
            <a:r>
              <a:rPr lang="fr-FR" sz="2400" dirty="0">
                <a:solidFill>
                  <a:srgbClr val="C00000"/>
                </a:solidFill>
              </a:rPr>
              <a:t>3.3. Tribulations as communion </a:t>
            </a:r>
            <a:r>
              <a:rPr lang="fr-FR" sz="2400" dirty="0" err="1">
                <a:solidFill>
                  <a:srgbClr val="C00000"/>
                </a:solidFill>
              </a:rPr>
              <a:t>with</a:t>
            </a:r>
            <a:r>
              <a:rPr lang="fr-FR" sz="2400" dirty="0">
                <a:solidFill>
                  <a:srgbClr val="C00000"/>
                </a:solidFill>
              </a:rPr>
              <a:t> the </a:t>
            </a:r>
            <a:r>
              <a:rPr lang="fr-FR" sz="2400" dirty="0" err="1">
                <a:solidFill>
                  <a:srgbClr val="C00000"/>
                </a:solidFill>
              </a:rPr>
              <a:t>sufferings</a:t>
            </a:r>
            <a:r>
              <a:rPr lang="fr-FR" sz="2400" dirty="0">
                <a:solidFill>
                  <a:srgbClr val="C00000"/>
                </a:solidFill>
              </a:rPr>
              <a:t> of Christ</a:t>
            </a:r>
          </a:p>
          <a:p>
            <a:endParaRPr lang="fr-BE" dirty="0"/>
          </a:p>
        </p:txBody>
      </p:sp>
    </p:spTree>
    <p:extLst>
      <p:ext uri="{BB962C8B-B14F-4D97-AF65-F5344CB8AC3E}">
        <p14:creationId xmlns:p14="http://schemas.microsoft.com/office/powerpoint/2010/main" val="438467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0"/>
          </p:nvPr>
        </p:nvSpPr>
        <p:spPr/>
        <p:txBody>
          <a:bodyPr/>
          <a:lstStyle/>
          <a:p>
            <a:endParaRPr lang="fr-BE"/>
          </a:p>
        </p:txBody>
      </p:sp>
      <p:sp>
        <p:nvSpPr>
          <p:cNvPr id="8" name="Espace réservé du texte 7"/>
          <p:cNvSpPr>
            <a:spLocks noGrp="1"/>
          </p:cNvSpPr>
          <p:nvPr>
            <p:ph type="body" sz="quarter" idx="11"/>
          </p:nvPr>
        </p:nvSpPr>
        <p:spPr/>
        <p:txBody>
          <a:bodyPr/>
          <a:lstStyle/>
          <a:p>
            <a:endParaRPr lang="fr-BE"/>
          </a:p>
        </p:txBody>
      </p:sp>
      <p:sp>
        <p:nvSpPr>
          <p:cNvPr id="9" name="Espace réservé du texte 8"/>
          <p:cNvSpPr>
            <a:spLocks noGrp="1"/>
          </p:cNvSpPr>
          <p:nvPr>
            <p:ph type="body" sz="quarter" idx="13"/>
          </p:nvPr>
        </p:nvSpPr>
        <p:spPr/>
        <p:txBody>
          <a:bodyPr/>
          <a:lstStyle/>
          <a:p>
            <a:r>
              <a:rPr lang="fr-FR" dirty="0"/>
              <a:t>Conclusion</a:t>
            </a:r>
            <a:endParaRPr lang="fr-BE" dirty="0"/>
          </a:p>
        </p:txBody>
      </p:sp>
      <p:sp>
        <p:nvSpPr>
          <p:cNvPr id="4" name="ZoneTexte 3">
            <a:extLst>
              <a:ext uri="{FF2B5EF4-FFF2-40B4-BE49-F238E27FC236}">
                <a16:creationId xmlns:a16="http://schemas.microsoft.com/office/drawing/2014/main" id="{FB8F21FC-0A3A-40F0-81BC-B405EBDCF227}"/>
              </a:ext>
            </a:extLst>
          </p:cNvPr>
          <p:cNvSpPr txBox="1"/>
          <p:nvPr/>
        </p:nvSpPr>
        <p:spPr>
          <a:xfrm>
            <a:off x="606864" y="1416818"/>
            <a:ext cx="3832614" cy="461665"/>
          </a:xfrm>
          <a:prstGeom prst="rect">
            <a:avLst/>
          </a:prstGeom>
          <a:noFill/>
        </p:spPr>
        <p:txBody>
          <a:bodyPr wrap="square" rtlCol="0">
            <a:spAutoFit/>
          </a:bodyPr>
          <a:lstStyle/>
          <a:p>
            <a:r>
              <a:rPr lang="fr-BE" sz="2400" dirty="0">
                <a:solidFill>
                  <a:srgbClr val="C00000"/>
                </a:solidFill>
              </a:rPr>
              <a:t>Questions and Method</a:t>
            </a:r>
          </a:p>
        </p:txBody>
      </p:sp>
      <p:sp>
        <p:nvSpPr>
          <p:cNvPr id="10" name="Rectangle 9">
            <a:extLst>
              <a:ext uri="{FF2B5EF4-FFF2-40B4-BE49-F238E27FC236}">
                <a16:creationId xmlns:a16="http://schemas.microsoft.com/office/drawing/2014/main" id="{9500033C-2E1E-4B67-A6C7-5E1FB862850D}"/>
              </a:ext>
            </a:extLst>
          </p:cNvPr>
          <p:cNvSpPr/>
          <p:nvPr/>
        </p:nvSpPr>
        <p:spPr>
          <a:xfrm>
            <a:off x="606864" y="1878483"/>
            <a:ext cx="2286652" cy="461665"/>
          </a:xfrm>
          <a:prstGeom prst="rect">
            <a:avLst/>
          </a:prstGeom>
        </p:spPr>
        <p:txBody>
          <a:bodyPr wrap="none">
            <a:spAutoFit/>
          </a:bodyPr>
          <a:lstStyle/>
          <a:p>
            <a:r>
              <a:rPr lang="fr-BE" sz="2400" dirty="0">
                <a:solidFill>
                  <a:srgbClr val="C00000"/>
                </a:solidFill>
              </a:rPr>
              <a:t>Possible </a:t>
            </a:r>
            <a:r>
              <a:rPr lang="fr-BE" sz="2400" dirty="0" err="1">
                <a:solidFill>
                  <a:srgbClr val="C00000"/>
                </a:solidFill>
              </a:rPr>
              <a:t>answers</a:t>
            </a:r>
            <a:endParaRPr lang="fr-BE" sz="2400" dirty="0">
              <a:solidFill>
                <a:srgbClr val="C00000"/>
              </a:solidFill>
            </a:endParaRPr>
          </a:p>
        </p:txBody>
      </p:sp>
    </p:spTree>
    <p:extLst>
      <p:ext uri="{BB962C8B-B14F-4D97-AF65-F5344CB8AC3E}">
        <p14:creationId xmlns:p14="http://schemas.microsoft.com/office/powerpoint/2010/main" val="1530676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p:cNvSpPr>
            <a:spLocks noGrp="1"/>
          </p:cNvSpPr>
          <p:nvPr>
            <p:ph type="body" sz="quarter" idx="13"/>
          </p:nvPr>
        </p:nvSpPr>
        <p:spPr/>
        <p:txBody>
          <a:bodyPr/>
          <a:lstStyle/>
          <a:p>
            <a:r>
              <a:rPr lang="fr-FR" sz="3200" dirty="0">
                <a:latin typeface="+mn-lt"/>
              </a:rPr>
              <a:t>Introduction</a:t>
            </a:r>
            <a:endParaRPr lang="fr-BE" sz="3200" dirty="0">
              <a:latin typeface="+mn-lt"/>
            </a:endParaRPr>
          </a:p>
        </p:txBody>
      </p:sp>
      <p:sp>
        <p:nvSpPr>
          <p:cNvPr id="2" name="Rectangle 1">
            <a:extLst>
              <a:ext uri="{FF2B5EF4-FFF2-40B4-BE49-F238E27FC236}">
                <a16:creationId xmlns:a16="http://schemas.microsoft.com/office/drawing/2014/main" id="{FDE0760A-EC8D-460C-93B5-64B42628557E}"/>
              </a:ext>
            </a:extLst>
          </p:cNvPr>
          <p:cNvSpPr/>
          <p:nvPr/>
        </p:nvSpPr>
        <p:spPr>
          <a:xfrm>
            <a:off x="606865" y="1583624"/>
            <a:ext cx="7737035" cy="2554545"/>
          </a:xfrm>
          <a:prstGeom prst="rect">
            <a:avLst/>
          </a:prstGeom>
        </p:spPr>
        <p:txBody>
          <a:bodyPr wrap="square">
            <a:spAutoFit/>
          </a:bodyPr>
          <a:lstStyle/>
          <a:p>
            <a:r>
              <a:rPr lang="fr-FR" sz="2000" dirty="0"/>
              <a:t>1 "I </a:t>
            </a:r>
            <a:r>
              <a:rPr lang="fr-FR" sz="2000" dirty="0" err="1"/>
              <a:t>am</a:t>
            </a:r>
            <a:r>
              <a:rPr lang="fr-FR" sz="2000" dirty="0"/>
              <a:t> the </a:t>
            </a:r>
            <a:r>
              <a:rPr lang="fr-FR" sz="2000" dirty="0" err="1"/>
              <a:t>true</a:t>
            </a:r>
            <a:r>
              <a:rPr lang="fr-FR" sz="2000" dirty="0"/>
              <a:t> vine, and </a:t>
            </a:r>
            <a:r>
              <a:rPr lang="fr-FR" sz="2000" dirty="0" err="1"/>
              <a:t>my</a:t>
            </a:r>
            <a:r>
              <a:rPr lang="fr-FR" sz="2000" dirty="0"/>
              <a:t> </a:t>
            </a:r>
            <a:r>
              <a:rPr lang="fr-FR" sz="2000" dirty="0" err="1"/>
              <a:t>Father</a:t>
            </a:r>
            <a:r>
              <a:rPr lang="fr-FR" sz="2000" dirty="0"/>
              <a:t> </a:t>
            </a:r>
            <a:r>
              <a:rPr lang="fr-FR" sz="2000" dirty="0" err="1"/>
              <a:t>is</a:t>
            </a:r>
            <a:r>
              <a:rPr lang="fr-FR" sz="2000" dirty="0"/>
              <a:t> the </a:t>
            </a:r>
            <a:r>
              <a:rPr lang="fr-FR" sz="2000" dirty="0" err="1"/>
              <a:t>vinedresser</a:t>
            </a:r>
            <a:r>
              <a:rPr lang="fr-FR" sz="2000" dirty="0"/>
              <a:t>.</a:t>
            </a:r>
            <a:endParaRPr lang="fr-BE" sz="2000" dirty="0"/>
          </a:p>
          <a:p>
            <a:endParaRPr lang="fr-FR" sz="2000" dirty="0"/>
          </a:p>
          <a:p>
            <a:r>
              <a:rPr lang="fr-FR" sz="2000" dirty="0"/>
              <a:t>2 </a:t>
            </a:r>
            <a:r>
              <a:rPr lang="fr-FR" sz="2000" dirty="0" err="1"/>
              <a:t>Every</a:t>
            </a:r>
            <a:r>
              <a:rPr lang="fr-FR" sz="2000" dirty="0"/>
              <a:t> </a:t>
            </a:r>
            <a:r>
              <a:rPr lang="fr-FR" sz="2000" dirty="0" err="1"/>
              <a:t>branch</a:t>
            </a:r>
            <a:r>
              <a:rPr lang="fr-FR" sz="2000" dirty="0"/>
              <a:t> in me </a:t>
            </a:r>
            <a:r>
              <a:rPr lang="fr-FR" sz="2000" dirty="0" err="1"/>
              <a:t>that</a:t>
            </a:r>
            <a:r>
              <a:rPr lang="fr-FR" sz="2000" dirty="0"/>
              <a:t> </a:t>
            </a:r>
            <a:r>
              <a:rPr lang="fr-FR" sz="2000" dirty="0" err="1"/>
              <a:t>does</a:t>
            </a:r>
            <a:r>
              <a:rPr lang="fr-FR" sz="2000" dirty="0"/>
              <a:t> not </a:t>
            </a:r>
            <a:r>
              <a:rPr lang="fr-FR" sz="2000" dirty="0" err="1"/>
              <a:t>bear</a:t>
            </a:r>
            <a:r>
              <a:rPr lang="fr-FR" sz="2000" dirty="0"/>
              <a:t> fruit </a:t>
            </a:r>
            <a:r>
              <a:rPr lang="fr-FR" sz="2000" dirty="0" err="1"/>
              <a:t>he</a:t>
            </a:r>
            <a:r>
              <a:rPr lang="fr-FR" sz="2000" dirty="0"/>
              <a:t> </a:t>
            </a:r>
            <a:r>
              <a:rPr lang="fr-FR" sz="2000" dirty="0" err="1"/>
              <a:t>takes</a:t>
            </a:r>
            <a:r>
              <a:rPr lang="fr-FR" sz="2000" dirty="0"/>
              <a:t> </a:t>
            </a:r>
            <a:r>
              <a:rPr lang="fr-FR" sz="2000" dirty="0" err="1"/>
              <a:t>away</a:t>
            </a:r>
            <a:r>
              <a:rPr lang="fr-FR" sz="2000" dirty="0"/>
              <a:t>, and </a:t>
            </a:r>
            <a:r>
              <a:rPr lang="fr-FR" sz="2000" dirty="0" err="1"/>
              <a:t>every</a:t>
            </a:r>
            <a:r>
              <a:rPr lang="fr-FR" sz="2000" dirty="0"/>
              <a:t> </a:t>
            </a:r>
            <a:r>
              <a:rPr lang="fr-FR" sz="2000" dirty="0" err="1"/>
              <a:t>branch</a:t>
            </a:r>
            <a:r>
              <a:rPr lang="fr-FR" sz="2000" dirty="0"/>
              <a:t> </a:t>
            </a:r>
            <a:r>
              <a:rPr lang="fr-FR" sz="2000" dirty="0" err="1"/>
              <a:t>that</a:t>
            </a:r>
            <a:r>
              <a:rPr lang="fr-FR" sz="2000" dirty="0"/>
              <a:t> </a:t>
            </a:r>
            <a:r>
              <a:rPr lang="fr-FR" sz="2000" dirty="0" err="1"/>
              <a:t>does</a:t>
            </a:r>
            <a:r>
              <a:rPr lang="fr-FR" sz="2000" dirty="0"/>
              <a:t> </a:t>
            </a:r>
            <a:r>
              <a:rPr lang="fr-FR" sz="2000" dirty="0" err="1"/>
              <a:t>bear</a:t>
            </a:r>
            <a:r>
              <a:rPr lang="fr-FR" sz="2000" dirty="0"/>
              <a:t> fruit </a:t>
            </a:r>
            <a:r>
              <a:rPr lang="fr-FR" sz="2000" dirty="0" err="1"/>
              <a:t>he</a:t>
            </a:r>
            <a:r>
              <a:rPr lang="fr-FR" sz="2000" dirty="0"/>
              <a:t> prunes, </a:t>
            </a:r>
            <a:r>
              <a:rPr lang="fr-FR" sz="2000" dirty="0" err="1"/>
              <a:t>that</a:t>
            </a:r>
            <a:r>
              <a:rPr lang="fr-FR" sz="2000" dirty="0"/>
              <a:t> </a:t>
            </a:r>
            <a:r>
              <a:rPr lang="fr-FR" sz="2000" dirty="0" err="1"/>
              <a:t>it</a:t>
            </a:r>
            <a:r>
              <a:rPr lang="fr-FR" sz="2000" dirty="0"/>
              <a:t> </a:t>
            </a:r>
            <a:r>
              <a:rPr lang="fr-FR" sz="2000" dirty="0" err="1"/>
              <a:t>may</a:t>
            </a:r>
            <a:r>
              <a:rPr lang="fr-FR" sz="2000" dirty="0"/>
              <a:t> </a:t>
            </a:r>
            <a:r>
              <a:rPr lang="fr-FR" sz="2000" dirty="0" err="1"/>
              <a:t>bear</a:t>
            </a:r>
            <a:r>
              <a:rPr lang="fr-FR" sz="2000" dirty="0"/>
              <a:t> more fruit.</a:t>
            </a:r>
            <a:r>
              <a:rPr lang="fr-BE" sz="2000" b="1" i="1" dirty="0"/>
              <a:t> </a:t>
            </a:r>
            <a:r>
              <a:rPr lang="en-US" sz="2000" dirty="0">
                <a:ea typeface="Calibri" panose="020F0502020204030204" pitchFamily="34" charset="0"/>
                <a:cs typeface="Arial" panose="020B0604020202020204" pitchFamily="34" charset="0"/>
              </a:rPr>
              <a:t>(John 15, 1-2)</a:t>
            </a:r>
            <a:endParaRPr lang="fr-FR" sz="2000" dirty="0"/>
          </a:p>
          <a:p>
            <a:endParaRPr lang="fr-BE" sz="2000" dirty="0"/>
          </a:p>
          <a:p>
            <a:r>
              <a:rPr lang="fr-FR" sz="2000" dirty="0"/>
              <a:t>2 π</a:t>
            </a:r>
            <a:r>
              <a:rPr lang="fr-FR" sz="2000" dirty="0" err="1"/>
              <a:t>ᾶν</a:t>
            </a:r>
            <a:r>
              <a:rPr lang="fr-FR" sz="2000" dirty="0"/>
              <a:t> </a:t>
            </a:r>
            <a:r>
              <a:rPr lang="fr-FR" sz="2000" dirty="0" err="1"/>
              <a:t>κλῆμ</a:t>
            </a:r>
            <a:r>
              <a:rPr lang="fr-FR" sz="2000" dirty="0"/>
              <a:t>α ἐν ἐμοὶ μὴ </a:t>
            </a:r>
            <a:r>
              <a:rPr lang="fr-FR" sz="2000" b="1" dirty="0"/>
              <a:t>φέρον καρπὸν</a:t>
            </a:r>
            <a:r>
              <a:rPr lang="fr-FR" sz="2000" dirty="0"/>
              <a:t> </a:t>
            </a:r>
            <a:r>
              <a:rPr lang="fr-FR" sz="2000" b="1" dirty="0">
                <a:solidFill>
                  <a:srgbClr val="C00000"/>
                </a:solidFill>
              </a:rPr>
              <a:t>αἴρει</a:t>
            </a:r>
            <a:r>
              <a:rPr lang="fr-FR" sz="2000" dirty="0"/>
              <a:t> αὐτό, καὶ πᾶν τὸ </a:t>
            </a:r>
            <a:r>
              <a:rPr lang="fr-FR" sz="2000" b="1" dirty="0"/>
              <a:t>καρπὸν φέρον</a:t>
            </a:r>
            <a:r>
              <a:rPr lang="fr-FR" sz="2000" dirty="0"/>
              <a:t> </a:t>
            </a:r>
            <a:r>
              <a:rPr lang="fr-FR" sz="2000" b="1" dirty="0">
                <a:solidFill>
                  <a:srgbClr val="C00000"/>
                </a:solidFill>
              </a:rPr>
              <a:t>καθαίρει</a:t>
            </a:r>
            <a:r>
              <a:rPr lang="fr-FR" sz="2000" dirty="0"/>
              <a:t> αὐτὸ ἵνα </a:t>
            </a:r>
            <a:r>
              <a:rPr lang="fr-FR" sz="2000" b="1" dirty="0"/>
              <a:t>καρπὸν πλείονα φέρῃ</a:t>
            </a:r>
            <a:endParaRPr lang="fr-BE" sz="2000"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37078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49D266DE-6953-43C3-B4B8-FEB3699B966F}"/>
              </a:ext>
            </a:extLst>
          </p:cNvPr>
          <p:cNvSpPr txBox="1"/>
          <p:nvPr/>
        </p:nvSpPr>
        <p:spPr>
          <a:xfrm>
            <a:off x="673953" y="258459"/>
            <a:ext cx="6495662" cy="1938992"/>
          </a:xfrm>
          <a:prstGeom prst="rect">
            <a:avLst/>
          </a:prstGeom>
          <a:noFill/>
        </p:spPr>
        <p:txBody>
          <a:bodyPr wrap="square" rtlCol="0">
            <a:spAutoFit/>
          </a:bodyPr>
          <a:lstStyle/>
          <a:p>
            <a:r>
              <a:rPr lang="en-US" sz="2000" b="1" dirty="0">
                <a:solidFill>
                  <a:srgbClr val="C00000"/>
                </a:solidFill>
              </a:rPr>
              <a:t>Catherine of Siena</a:t>
            </a:r>
            <a:r>
              <a:rPr lang="en-US" sz="2000" b="1" dirty="0"/>
              <a:t> </a:t>
            </a:r>
          </a:p>
          <a:p>
            <a:r>
              <a:rPr lang="en-US" sz="2000" dirty="0"/>
              <a:t>Around 1345 in Siena - 1380 in Rome. </a:t>
            </a:r>
          </a:p>
          <a:p>
            <a:r>
              <a:rPr lang="en-US" sz="2000" dirty="0"/>
              <a:t>Laywoman of Dominican spirituality. </a:t>
            </a:r>
          </a:p>
          <a:p>
            <a:r>
              <a:rPr lang="en-US" sz="2000" dirty="0"/>
              <a:t>Known for having encouraged the Pope's return to Rome and for her mystical experiences. Cf. her major work: </a:t>
            </a:r>
            <a:r>
              <a:rPr lang="en-US" sz="2000" i="1" dirty="0"/>
              <a:t>the Dialogue</a:t>
            </a:r>
            <a:r>
              <a:rPr lang="en-US" sz="2000" dirty="0"/>
              <a:t>. </a:t>
            </a:r>
            <a:endParaRPr lang="fr-BE" sz="2000" dirty="0"/>
          </a:p>
        </p:txBody>
      </p:sp>
      <p:sp>
        <p:nvSpPr>
          <p:cNvPr id="9" name="ZoneTexte 8">
            <a:extLst>
              <a:ext uri="{FF2B5EF4-FFF2-40B4-BE49-F238E27FC236}">
                <a16:creationId xmlns:a16="http://schemas.microsoft.com/office/drawing/2014/main" id="{08F0B0C5-9065-4B6A-AE72-9BAAAB1FA551}"/>
              </a:ext>
            </a:extLst>
          </p:cNvPr>
          <p:cNvSpPr txBox="1"/>
          <p:nvPr/>
        </p:nvSpPr>
        <p:spPr>
          <a:xfrm>
            <a:off x="673952" y="2397772"/>
            <a:ext cx="6495663" cy="1938992"/>
          </a:xfrm>
          <a:prstGeom prst="rect">
            <a:avLst/>
          </a:prstGeom>
          <a:noFill/>
        </p:spPr>
        <p:txBody>
          <a:bodyPr wrap="square" rtlCol="0">
            <a:spAutoFit/>
          </a:bodyPr>
          <a:lstStyle/>
          <a:p>
            <a:r>
              <a:rPr lang="en-US" sz="2000" b="1" dirty="0">
                <a:solidFill>
                  <a:srgbClr val="C00000"/>
                </a:solidFill>
              </a:rPr>
              <a:t>Jeanne Marie Guyon </a:t>
            </a:r>
            <a:r>
              <a:rPr lang="en-US" sz="2000" b="1" dirty="0"/>
              <a:t>("Madame Guyon“)</a:t>
            </a:r>
          </a:p>
          <a:p>
            <a:r>
              <a:rPr lang="en-US" sz="2000" dirty="0"/>
              <a:t>1648 in </a:t>
            </a:r>
            <a:r>
              <a:rPr lang="en-US" sz="2000" dirty="0" err="1"/>
              <a:t>Montargis</a:t>
            </a:r>
            <a:r>
              <a:rPr lang="en-US" sz="2000" dirty="0"/>
              <a:t> (France) – 1717 in Blois. </a:t>
            </a:r>
          </a:p>
          <a:p>
            <a:r>
              <a:rPr lang="en-US" sz="2000" dirty="0"/>
              <a:t>Described as a 'quietist’ ; 17th century increasingly wary of mysticism. </a:t>
            </a:r>
          </a:p>
          <a:p>
            <a:r>
              <a:rPr lang="en-US" sz="2000" dirty="0"/>
              <a:t>Numerous commentaries on the New Testament, including her explanations of the Gospel of John.</a:t>
            </a:r>
            <a:endParaRPr lang="fr-BE" sz="2000" dirty="0"/>
          </a:p>
        </p:txBody>
      </p:sp>
      <p:sp>
        <p:nvSpPr>
          <p:cNvPr id="10" name="Rectangle 9">
            <a:extLst>
              <a:ext uri="{FF2B5EF4-FFF2-40B4-BE49-F238E27FC236}">
                <a16:creationId xmlns:a16="http://schemas.microsoft.com/office/drawing/2014/main" id="{2CD6F2C5-FCA3-4F32-97D3-3EECD13E049C}"/>
              </a:ext>
            </a:extLst>
          </p:cNvPr>
          <p:cNvSpPr/>
          <p:nvPr/>
        </p:nvSpPr>
        <p:spPr>
          <a:xfrm>
            <a:off x="668441" y="4543447"/>
            <a:ext cx="6270187" cy="1938992"/>
          </a:xfrm>
          <a:prstGeom prst="rect">
            <a:avLst/>
          </a:prstGeom>
        </p:spPr>
        <p:txBody>
          <a:bodyPr wrap="square">
            <a:spAutoFit/>
          </a:bodyPr>
          <a:lstStyle/>
          <a:p>
            <a:r>
              <a:rPr lang="en-US" sz="2000" b="1" dirty="0">
                <a:solidFill>
                  <a:srgbClr val="C00000"/>
                </a:solidFill>
              </a:rPr>
              <a:t>Adrienne von Speyr</a:t>
            </a:r>
          </a:p>
          <a:p>
            <a:r>
              <a:rPr lang="en-US" sz="2000" dirty="0"/>
              <a:t>1902 in La </a:t>
            </a:r>
            <a:r>
              <a:rPr lang="en-US" sz="2000" dirty="0" err="1"/>
              <a:t>Chaux</a:t>
            </a:r>
            <a:r>
              <a:rPr lang="en-US" sz="2000" dirty="0"/>
              <a:t>-de-Fonds – 1967 in Basel.</a:t>
            </a:r>
          </a:p>
          <a:p>
            <a:r>
              <a:rPr lang="en-US" sz="2000" dirty="0"/>
              <a:t>Physician, collaborator of the theologian Hans </a:t>
            </a:r>
            <a:r>
              <a:rPr lang="en-US" sz="2000" dirty="0" err="1"/>
              <a:t>Urs</a:t>
            </a:r>
            <a:r>
              <a:rPr lang="en-US" sz="2000" dirty="0"/>
              <a:t> von Balthasar.</a:t>
            </a:r>
          </a:p>
          <a:p>
            <a:r>
              <a:rPr lang="en-US" sz="2000" dirty="0"/>
              <a:t>Large number of commentaries on the Bible, including several volumes on the Gospel of John.</a:t>
            </a:r>
            <a:endParaRPr lang="fr-BE" sz="2000" dirty="0"/>
          </a:p>
        </p:txBody>
      </p:sp>
      <p:pic>
        <p:nvPicPr>
          <p:cNvPr id="11" name="Image 10">
            <a:extLst>
              <a:ext uri="{FF2B5EF4-FFF2-40B4-BE49-F238E27FC236}">
                <a16:creationId xmlns:a16="http://schemas.microsoft.com/office/drawing/2014/main" id="{7C44005E-77B0-40CE-A536-DBDF63074A09}"/>
              </a:ext>
            </a:extLst>
          </p:cNvPr>
          <p:cNvPicPr>
            <a:picLocks noChangeAspect="1"/>
          </p:cNvPicPr>
          <p:nvPr/>
        </p:nvPicPr>
        <p:blipFill>
          <a:blip r:embed="rId3"/>
          <a:stretch>
            <a:fillRect/>
          </a:stretch>
        </p:blipFill>
        <p:spPr>
          <a:xfrm>
            <a:off x="7408486" y="258459"/>
            <a:ext cx="990264" cy="1428581"/>
          </a:xfrm>
          <a:prstGeom prst="rect">
            <a:avLst/>
          </a:prstGeom>
        </p:spPr>
      </p:pic>
      <p:pic>
        <p:nvPicPr>
          <p:cNvPr id="12" name="Image 11">
            <a:extLst>
              <a:ext uri="{FF2B5EF4-FFF2-40B4-BE49-F238E27FC236}">
                <a16:creationId xmlns:a16="http://schemas.microsoft.com/office/drawing/2014/main" id="{EB0C8B01-BF67-4E16-961F-244F3EA624E4}"/>
              </a:ext>
            </a:extLst>
          </p:cNvPr>
          <p:cNvPicPr>
            <a:picLocks noChangeAspect="1"/>
          </p:cNvPicPr>
          <p:nvPr/>
        </p:nvPicPr>
        <p:blipFill>
          <a:blip r:embed="rId4"/>
          <a:stretch>
            <a:fillRect/>
          </a:stretch>
        </p:blipFill>
        <p:spPr>
          <a:xfrm>
            <a:off x="7083951" y="2602777"/>
            <a:ext cx="1288380" cy="1528981"/>
          </a:xfrm>
          <a:prstGeom prst="rect">
            <a:avLst/>
          </a:prstGeom>
        </p:spPr>
      </p:pic>
      <p:pic>
        <p:nvPicPr>
          <p:cNvPr id="13" name="Image 12">
            <a:extLst>
              <a:ext uri="{FF2B5EF4-FFF2-40B4-BE49-F238E27FC236}">
                <a16:creationId xmlns:a16="http://schemas.microsoft.com/office/drawing/2014/main" id="{81A54A7D-56C2-4C74-8FA4-65DE851EAF17}"/>
              </a:ext>
            </a:extLst>
          </p:cNvPr>
          <p:cNvPicPr>
            <a:picLocks noChangeAspect="1"/>
          </p:cNvPicPr>
          <p:nvPr/>
        </p:nvPicPr>
        <p:blipFill>
          <a:blip r:embed="rId5"/>
          <a:stretch>
            <a:fillRect/>
          </a:stretch>
        </p:blipFill>
        <p:spPr>
          <a:xfrm>
            <a:off x="7040948" y="4752407"/>
            <a:ext cx="1434611" cy="1521072"/>
          </a:xfrm>
          <a:prstGeom prst="rect">
            <a:avLst/>
          </a:prstGeom>
        </p:spPr>
      </p:pic>
    </p:spTree>
    <p:extLst>
      <p:ext uri="{BB962C8B-B14F-4D97-AF65-F5344CB8AC3E}">
        <p14:creationId xmlns:p14="http://schemas.microsoft.com/office/powerpoint/2010/main" val="348958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EA41E8A1-D738-44D3-A80E-18B9716FB2CD}"/>
              </a:ext>
            </a:extLst>
          </p:cNvPr>
          <p:cNvSpPr txBox="1"/>
          <p:nvPr/>
        </p:nvSpPr>
        <p:spPr>
          <a:xfrm>
            <a:off x="561248" y="2556243"/>
            <a:ext cx="7889856" cy="1015663"/>
          </a:xfrm>
          <a:prstGeom prst="rect">
            <a:avLst/>
          </a:prstGeom>
          <a:noFill/>
        </p:spPr>
        <p:txBody>
          <a:bodyPr wrap="square" rtlCol="0">
            <a:spAutoFit/>
          </a:bodyPr>
          <a:lstStyle/>
          <a:p>
            <a:pPr algn="just"/>
            <a:r>
              <a:rPr lang="en-US" sz="2000" i="1" dirty="0">
                <a:cs typeface="Arial" panose="020B0604020202020204" pitchFamily="34" charset="0"/>
              </a:rPr>
              <a:t>[The vinedresser] </a:t>
            </a:r>
            <a:r>
              <a:rPr lang="en-US" sz="2000" i="1" dirty="0">
                <a:highlight>
                  <a:srgbClr val="FFFF00"/>
                </a:highlight>
                <a:cs typeface="Arial" panose="020B0604020202020204" pitchFamily="34" charset="0"/>
              </a:rPr>
              <a:t>prunes them, trims them, cuts them incessantly </a:t>
            </a:r>
            <a:r>
              <a:rPr lang="en-US" sz="2000" i="1">
                <a:highlight>
                  <a:srgbClr val="FFFF00"/>
                </a:highlight>
                <a:cs typeface="Arial" panose="020B0604020202020204" pitchFamily="34" charset="0"/>
              </a:rPr>
              <a:t>through their </a:t>
            </a:r>
            <a:r>
              <a:rPr lang="en-US" sz="2000" i="1" dirty="0">
                <a:highlight>
                  <a:srgbClr val="FFFF00"/>
                </a:highlight>
                <a:cs typeface="Arial" panose="020B0604020202020204" pitchFamily="34" charset="0"/>
              </a:rPr>
              <a:t>crosses, afflictions, annoyances, dreadful calumnies</a:t>
            </a:r>
            <a:r>
              <a:rPr lang="en-US" sz="2000" dirty="0">
                <a:cs typeface="Arial" panose="020B0604020202020204" pitchFamily="34" charset="0"/>
              </a:rPr>
              <a:t>. (</a:t>
            </a:r>
            <a:r>
              <a:rPr lang="en-US" sz="2000" dirty="0">
                <a:solidFill>
                  <a:srgbClr val="C00000"/>
                </a:solidFill>
                <a:cs typeface="Arial" panose="020B0604020202020204" pitchFamily="34" charset="0"/>
              </a:rPr>
              <a:t>Madame Guyon</a:t>
            </a:r>
            <a:r>
              <a:rPr lang="en-US" sz="2000" dirty="0">
                <a:cs typeface="Arial" panose="020B0604020202020204" pitchFamily="34" charset="0"/>
              </a:rPr>
              <a:t>, 17</a:t>
            </a:r>
            <a:r>
              <a:rPr lang="en-US" sz="2000" baseline="30000" dirty="0">
                <a:cs typeface="Arial" panose="020B0604020202020204" pitchFamily="34" charset="0"/>
              </a:rPr>
              <a:t>th</a:t>
            </a:r>
            <a:r>
              <a:rPr lang="en-US" sz="2000" dirty="0">
                <a:cs typeface="Arial" panose="020B0604020202020204" pitchFamily="34" charset="0"/>
              </a:rPr>
              <a:t> C., </a:t>
            </a:r>
            <a:r>
              <a:rPr lang="en-US" sz="1400" i="1" dirty="0">
                <a:cs typeface="Arial" panose="020B0604020202020204" pitchFamily="34" charset="0"/>
              </a:rPr>
              <a:t>The Holy Gospel, </a:t>
            </a:r>
            <a:r>
              <a:rPr lang="en-US" sz="1400" dirty="0">
                <a:cs typeface="Arial" panose="020B0604020202020204" pitchFamily="34" charset="0"/>
              </a:rPr>
              <a:t>p. 422</a:t>
            </a:r>
            <a:r>
              <a:rPr lang="en-US" sz="2000" dirty="0">
                <a:cs typeface="Arial" panose="020B0604020202020204" pitchFamily="34" charset="0"/>
              </a:rPr>
              <a:t>)</a:t>
            </a:r>
            <a:endParaRPr lang="fr-BE" sz="2000" dirty="0">
              <a:cs typeface="Arial" panose="020B0604020202020204" pitchFamily="34" charset="0"/>
            </a:endParaRPr>
          </a:p>
        </p:txBody>
      </p:sp>
      <p:sp>
        <p:nvSpPr>
          <p:cNvPr id="9" name="ZoneTexte 8">
            <a:extLst>
              <a:ext uri="{FF2B5EF4-FFF2-40B4-BE49-F238E27FC236}">
                <a16:creationId xmlns:a16="http://schemas.microsoft.com/office/drawing/2014/main" id="{24A488E9-B7AD-440D-BEE3-C6732BC24C62}"/>
              </a:ext>
            </a:extLst>
          </p:cNvPr>
          <p:cNvSpPr txBox="1"/>
          <p:nvPr/>
        </p:nvSpPr>
        <p:spPr>
          <a:xfrm>
            <a:off x="561248" y="3755460"/>
            <a:ext cx="7889855" cy="2800767"/>
          </a:xfrm>
          <a:prstGeom prst="rect">
            <a:avLst/>
          </a:prstGeom>
          <a:noFill/>
        </p:spPr>
        <p:txBody>
          <a:bodyPr wrap="square" rtlCol="0">
            <a:spAutoFit/>
          </a:bodyPr>
          <a:lstStyle/>
          <a:p>
            <a:pPr algn="just"/>
            <a:r>
              <a:rPr lang="en-US" sz="2000" i="1" dirty="0">
                <a:cs typeface="Arial" panose="020B0604020202020204" pitchFamily="34" charset="0"/>
              </a:rPr>
              <a:t>The service that the Son renders to the Father through the work of redemption </a:t>
            </a:r>
            <a:r>
              <a:rPr lang="en-US" sz="2000" i="1" dirty="0">
                <a:highlight>
                  <a:srgbClr val="FFFF00"/>
                </a:highlight>
                <a:cs typeface="Arial" panose="020B0604020202020204" pitchFamily="34" charset="0"/>
              </a:rPr>
              <a:t>demands that he be not spared. Neither the Father must spare the Son nor the Son must allow himself to be spared by the Father. The absence of any sparing in this service will reach its climax on the cross</a:t>
            </a:r>
            <a:r>
              <a:rPr lang="en-US" sz="2000" i="1" dirty="0">
                <a:cs typeface="Arial" panose="020B0604020202020204" pitchFamily="34" charset="0"/>
              </a:rPr>
              <a:t>, and it is not by chance that the Lord chooses this precise moment of impending passion and of his pure passivity to tell this parable. </a:t>
            </a:r>
            <a:r>
              <a:rPr lang="en-US" sz="2000" dirty="0">
                <a:cs typeface="Arial" panose="020B0604020202020204" pitchFamily="34" charset="0"/>
              </a:rPr>
              <a:t>(</a:t>
            </a:r>
            <a:r>
              <a:rPr lang="en-US" sz="2000" dirty="0">
                <a:solidFill>
                  <a:srgbClr val="C00000"/>
                </a:solidFill>
                <a:cs typeface="Arial" panose="020B0604020202020204" pitchFamily="34" charset="0"/>
              </a:rPr>
              <a:t>Adrienne von Speyr</a:t>
            </a:r>
            <a:r>
              <a:rPr lang="en-US" sz="2000" dirty="0">
                <a:cs typeface="Arial" panose="020B0604020202020204" pitchFamily="34" charset="0"/>
              </a:rPr>
              <a:t>, 20</a:t>
            </a:r>
            <a:r>
              <a:rPr lang="en-US" sz="2000" baseline="30000" dirty="0">
                <a:cs typeface="Arial" panose="020B0604020202020204" pitchFamily="34" charset="0"/>
              </a:rPr>
              <a:t>th</a:t>
            </a:r>
            <a:r>
              <a:rPr lang="en-US" sz="2000" dirty="0">
                <a:cs typeface="Arial" panose="020B0604020202020204" pitchFamily="34" charset="0"/>
              </a:rPr>
              <a:t> C., </a:t>
            </a:r>
            <a:r>
              <a:rPr lang="en-US" sz="1400" dirty="0">
                <a:cs typeface="Arial" panose="020B0604020202020204" pitchFamily="34" charset="0"/>
              </a:rPr>
              <a:t>The Farewell Speech, p. 8-9</a:t>
            </a:r>
            <a:r>
              <a:rPr lang="en-US" dirty="0">
                <a:cs typeface="Arial" panose="020B0604020202020204" pitchFamily="34" charset="0"/>
              </a:rPr>
              <a:t>)</a:t>
            </a:r>
          </a:p>
          <a:p>
            <a:pPr algn="just"/>
            <a:br>
              <a:rPr lang="en-US" dirty="0">
                <a:cs typeface="Arial" panose="020B0604020202020204" pitchFamily="34" charset="0"/>
              </a:rPr>
            </a:br>
            <a:endParaRPr lang="fr-BE" dirty="0">
              <a:cs typeface="Arial" panose="020B0604020202020204" pitchFamily="34" charset="0"/>
            </a:endParaRPr>
          </a:p>
        </p:txBody>
      </p:sp>
      <p:sp>
        <p:nvSpPr>
          <p:cNvPr id="6" name="Rectangle 5">
            <a:extLst>
              <a:ext uri="{FF2B5EF4-FFF2-40B4-BE49-F238E27FC236}">
                <a16:creationId xmlns:a16="http://schemas.microsoft.com/office/drawing/2014/main" id="{3CCAE2EF-4436-43EE-BEB0-AB74F8AA8718}"/>
              </a:ext>
            </a:extLst>
          </p:cNvPr>
          <p:cNvSpPr/>
          <p:nvPr/>
        </p:nvSpPr>
        <p:spPr>
          <a:xfrm>
            <a:off x="561247" y="582781"/>
            <a:ext cx="7889855" cy="1631216"/>
          </a:xfrm>
          <a:prstGeom prst="rect">
            <a:avLst/>
          </a:prstGeom>
        </p:spPr>
        <p:txBody>
          <a:bodyPr wrap="square">
            <a:spAutoFit/>
          </a:bodyPr>
          <a:lstStyle/>
          <a:p>
            <a:pPr algn="just"/>
            <a:r>
              <a:rPr lang="en-US" sz="2000" i="1" dirty="0">
                <a:cs typeface="Arial" panose="020B0604020202020204" pitchFamily="34" charset="0"/>
              </a:rPr>
              <a:t>So that your fruit may be more abundant and tasty, I am pruning you </a:t>
            </a:r>
            <a:r>
              <a:rPr lang="en-US" sz="2000" i="1" dirty="0">
                <a:highlight>
                  <a:srgbClr val="FFFF00"/>
                </a:highlight>
                <a:cs typeface="Arial" panose="020B0604020202020204" pitchFamily="34" charset="0"/>
              </a:rPr>
              <a:t>through many tribulations, scoffing, insults, outrages, scorns, blame, by words, by deeds, by hunger, by thirst</a:t>
            </a:r>
            <a:r>
              <a:rPr lang="en-US" sz="2000" i="1" dirty="0">
                <a:cs typeface="Arial" panose="020B0604020202020204" pitchFamily="34" charset="0"/>
              </a:rPr>
              <a:t>, according to what pleases my goodness, and according to the measure that each one is able to bear. (</a:t>
            </a:r>
            <a:r>
              <a:rPr lang="en-US" sz="2000" i="1" dirty="0">
                <a:solidFill>
                  <a:srgbClr val="C00000"/>
                </a:solidFill>
                <a:cs typeface="Arial" panose="020B0604020202020204" pitchFamily="34" charset="0"/>
              </a:rPr>
              <a:t>Catherine of Siena</a:t>
            </a:r>
            <a:r>
              <a:rPr lang="en-US" sz="2000" i="1" dirty="0">
                <a:cs typeface="Arial" panose="020B0604020202020204" pitchFamily="34" charset="0"/>
              </a:rPr>
              <a:t>, 14</a:t>
            </a:r>
            <a:r>
              <a:rPr lang="en-US" sz="2000" i="1" baseline="30000" dirty="0">
                <a:cs typeface="Arial" panose="020B0604020202020204" pitchFamily="34" charset="0"/>
              </a:rPr>
              <a:t>th</a:t>
            </a:r>
            <a:r>
              <a:rPr lang="en-US" sz="2000" i="1" dirty="0">
                <a:cs typeface="Arial" panose="020B0604020202020204" pitchFamily="34" charset="0"/>
              </a:rPr>
              <a:t> C., </a:t>
            </a:r>
            <a:r>
              <a:rPr lang="en-US" sz="1400" i="1" dirty="0">
                <a:cs typeface="Arial" panose="020B0604020202020204" pitchFamily="34" charset="0"/>
              </a:rPr>
              <a:t>The Dialogue, </a:t>
            </a:r>
            <a:r>
              <a:rPr lang="en-US" sz="1400" i="1" dirty="0" err="1">
                <a:cs typeface="Arial" panose="020B0604020202020204" pitchFamily="34" charset="0"/>
              </a:rPr>
              <a:t>ch.</a:t>
            </a:r>
            <a:r>
              <a:rPr lang="en-US" sz="1400" i="1" dirty="0">
                <a:cs typeface="Arial" panose="020B0604020202020204" pitchFamily="34" charset="0"/>
              </a:rPr>
              <a:t> 145</a:t>
            </a:r>
            <a:r>
              <a:rPr lang="en-US" sz="2000" i="1" dirty="0">
                <a:cs typeface="Arial" panose="020B0604020202020204" pitchFamily="34" charset="0"/>
              </a:rPr>
              <a:t>)</a:t>
            </a:r>
            <a:endParaRPr lang="fr-BE" sz="2000" i="1" dirty="0"/>
          </a:p>
        </p:txBody>
      </p:sp>
    </p:spTree>
    <p:extLst>
      <p:ext uri="{BB962C8B-B14F-4D97-AF65-F5344CB8AC3E}">
        <p14:creationId xmlns:p14="http://schemas.microsoft.com/office/powerpoint/2010/main" val="296599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Flèche : droite 2">
            <a:extLst>
              <a:ext uri="{FF2B5EF4-FFF2-40B4-BE49-F238E27FC236}">
                <a16:creationId xmlns:a16="http://schemas.microsoft.com/office/drawing/2014/main" id="{3A58A228-F871-4353-A705-90C827A17D9F}"/>
              </a:ext>
            </a:extLst>
          </p:cNvPr>
          <p:cNvSpPr/>
          <p:nvPr/>
        </p:nvSpPr>
        <p:spPr>
          <a:xfrm>
            <a:off x="804743" y="1258956"/>
            <a:ext cx="864158" cy="4521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Rectangle 3">
            <a:extLst>
              <a:ext uri="{FF2B5EF4-FFF2-40B4-BE49-F238E27FC236}">
                <a16:creationId xmlns:a16="http://schemas.microsoft.com/office/drawing/2014/main" id="{ED83FA0A-7D0A-4663-97A6-6ED1CF2B2888}"/>
              </a:ext>
            </a:extLst>
          </p:cNvPr>
          <p:cNvSpPr/>
          <p:nvPr/>
        </p:nvSpPr>
        <p:spPr>
          <a:xfrm>
            <a:off x="2012802" y="833969"/>
            <a:ext cx="5973744" cy="2246769"/>
          </a:xfrm>
          <a:prstGeom prst="rect">
            <a:avLst/>
          </a:prstGeom>
        </p:spPr>
        <p:txBody>
          <a:bodyPr wrap="square">
            <a:spAutoFit/>
          </a:bodyPr>
          <a:lstStyle/>
          <a:p>
            <a:r>
              <a:rPr lang="en-US" sz="2000" dirty="0"/>
              <a:t>Why do they develop this aspect when the verse does not mention it? It only speaks of the branch being purified by the action of the vinedresser. </a:t>
            </a:r>
          </a:p>
          <a:p>
            <a:endParaRPr lang="en-US" sz="2000" dirty="0"/>
          </a:p>
          <a:p>
            <a:r>
              <a:rPr lang="en-US" sz="2000" dirty="0"/>
              <a:t>Could this be an interpretation specific to these three women, or even, from a gendered perspective, specific to women?</a:t>
            </a:r>
          </a:p>
        </p:txBody>
      </p:sp>
      <p:pic>
        <p:nvPicPr>
          <p:cNvPr id="6" name="Graphique 5" descr="Point d’interrogation">
            <a:extLst>
              <a:ext uri="{FF2B5EF4-FFF2-40B4-BE49-F238E27FC236}">
                <a16:creationId xmlns:a16="http://schemas.microsoft.com/office/drawing/2014/main" id="{C3E93403-6650-4B14-92AD-AAE6A8DCCA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62152" y="1199142"/>
            <a:ext cx="914400" cy="914400"/>
          </a:xfrm>
          <a:prstGeom prst="rect">
            <a:avLst/>
          </a:prstGeom>
        </p:spPr>
      </p:pic>
      <p:sp>
        <p:nvSpPr>
          <p:cNvPr id="7" name="ZoneTexte 6">
            <a:extLst>
              <a:ext uri="{FF2B5EF4-FFF2-40B4-BE49-F238E27FC236}">
                <a16:creationId xmlns:a16="http://schemas.microsoft.com/office/drawing/2014/main" id="{78DEFA08-B779-4024-910E-2953CFFA79D4}"/>
              </a:ext>
            </a:extLst>
          </p:cNvPr>
          <p:cNvSpPr txBox="1"/>
          <p:nvPr/>
        </p:nvSpPr>
        <p:spPr>
          <a:xfrm>
            <a:off x="884255" y="3350840"/>
            <a:ext cx="7596554" cy="1938992"/>
          </a:xfrm>
          <a:prstGeom prst="rect">
            <a:avLst/>
          </a:prstGeom>
          <a:noFill/>
        </p:spPr>
        <p:txBody>
          <a:bodyPr wrap="square" rtlCol="0">
            <a:spAutoFit/>
          </a:bodyPr>
          <a:lstStyle/>
          <a:p>
            <a:r>
              <a:rPr lang="en-US" sz="2000" b="1" dirty="0"/>
              <a:t>Path forward :</a:t>
            </a:r>
          </a:p>
          <a:p>
            <a:endParaRPr lang="en-US" sz="2000" b="1" dirty="0">
              <a:highlight>
                <a:srgbClr val="00FFFF"/>
              </a:highlight>
            </a:endParaRPr>
          </a:p>
          <a:p>
            <a:pPr marL="342900" indent="-342900">
              <a:buFont typeface="+mj-lt"/>
              <a:buAutoNum type="arabicPeriod"/>
            </a:pPr>
            <a:r>
              <a:rPr lang="en-US" sz="2000" dirty="0"/>
              <a:t>Analysis of comments on verse 2b from men and the three women by time period </a:t>
            </a:r>
          </a:p>
          <a:p>
            <a:pPr marL="342900" indent="-342900">
              <a:buFont typeface="+mj-lt"/>
              <a:buAutoNum type="arabicPeriod"/>
            </a:pPr>
            <a:r>
              <a:rPr lang="en-US" sz="2000" dirty="0"/>
              <a:t>Some observations</a:t>
            </a:r>
          </a:p>
          <a:p>
            <a:pPr marL="342900" indent="-342900">
              <a:buFont typeface="+mj-lt"/>
              <a:buAutoNum type="arabicPeriod"/>
            </a:pPr>
            <a:r>
              <a:rPr lang="en-US" sz="2000" dirty="0"/>
              <a:t>Questions and food for thought</a:t>
            </a:r>
            <a:endParaRPr lang="fr-BE" sz="2000" dirty="0"/>
          </a:p>
        </p:txBody>
      </p:sp>
    </p:spTree>
    <p:extLst>
      <p:ext uri="{BB962C8B-B14F-4D97-AF65-F5344CB8AC3E}">
        <p14:creationId xmlns:p14="http://schemas.microsoft.com/office/powerpoint/2010/main" val="204682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p:cNvSpPr>
            <a:spLocks noGrp="1"/>
          </p:cNvSpPr>
          <p:nvPr>
            <p:ph type="body" sz="quarter" idx="13"/>
          </p:nvPr>
        </p:nvSpPr>
        <p:spPr>
          <a:xfrm>
            <a:off x="625915" y="348116"/>
            <a:ext cx="5761144" cy="431800"/>
          </a:xfrm>
        </p:spPr>
        <p:txBody>
          <a:bodyPr/>
          <a:lstStyle/>
          <a:p>
            <a:r>
              <a:rPr lang="en-US" sz="3200" dirty="0">
                <a:latin typeface="+mn-lt"/>
              </a:rPr>
              <a:t>1. Readings of verse 2b</a:t>
            </a:r>
            <a:endParaRPr lang="fr-BE" sz="3200" dirty="0">
              <a:latin typeface="+mn-lt"/>
            </a:endParaRPr>
          </a:p>
        </p:txBody>
      </p:sp>
      <p:sp>
        <p:nvSpPr>
          <p:cNvPr id="2" name="ZoneTexte 1">
            <a:extLst>
              <a:ext uri="{FF2B5EF4-FFF2-40B4-BE49-F238E27FC236}">
                <a16:creationId xmlns:a16="http://schemas.microsoft.com/office/drawing/2014/main" id="{BE7D9D83-D02B-4DB9-B6DE-D72F32091DF3}"/>
              </a:ext>
            </a:extLst>
          </p:cNvPr>
          <p:cNvSpPr txBox="1"/>
          <p:nvPr/>
        </p:nvSpPr>
        <p:spPr>
          <a:xfrm>
            <a:off x="512465" y="1487156"/>
            <a:ext cx="3406391" cy="461665"/>
          </a:xfrm>
          <a:prstGeom prst="rect">
            <a:avLst/>
          </a:prstGeom>
          <a:noFill/>
        </p:spPr>
        <p:txBody>
          <a:bodyPr wrap="square" rtlCol="0">
            <a:spAutoFit/>
          </a:bodyPr>
          <a:lstStyle/>
          <a:p>
            <a:r>
              <a:rPr lang="en-US" sz="2400" dirty="0"/>
              <a:t>1.1. In the 14th century</a:t>
            </a:r>
            <a:endParaRPr lang="fr-BE" sz="2400" dirty="0"/>
          </a:p>
        </p:txBody>
      </p:sp>
      <p:sp>
        <p:nvSpPr>
          <p:cNvPr id="3" name="ZoneTexte 2">
            <a:extLst>
              <a:ext uri="{FF2B5EF4-FFF2-40B4-BE49-F238E27FC236}">
                <a16:creationId xmlns:a16="http://schemas.microsoft.com/office/drawing/2014/main" id="{54732259-534C-4E2B-B847-F7EF333E26B4}"/>
              </a:ext>
            </a:extLst>
          </p:cNvPr>
          <p:cNvSpPr txBox="1"/>
          <p:nvPr/>
        </p:nvSpPr>
        <p:spPr>
          <a:xfrm>
            <a:off x="606865" y="2120202"/>
            <a:ext cx="8014621" cy="4401205"/>
          </a:xfrm>
          <a:prstGeom prst="rect">
            <a:avLst/>
          </a:prstGeom>
          <a:noFill/>
        </p:spPr>
        <p:txBody>
          <a:bodyPr wrap="square" rtlCol="0">
            <a:spAutoFit/>
          </a:bodyPr>
          <a:lstStyle/>
          <a:p>
            <a:r>
              <a:rPr lang="fr-FR" sz="2000" dirty="0">
                <a:solidFill>
                  <a:srgbClr val="C00000"/>
                </a:solidFill>
              </a:rPr>
              <a:t>Catherine of </a:t>
            </a:r>
            <a:r>
              <a:rPr lang="fr-FR" sz="2000" dirty="0" err="1">
                <a:solidFill>
                  <a:srgbClr val="C00000"/>
                </a:solidFill>
              </a:rPr>
              <a:t>Siena</a:t>
            </a:r>
            <a:endParaRPr lang="fr-FR" sz="2000" dirty="0">
              <a:solidFill>
                <a:srgbClr val="C00000"/>
              </a:solidFill>
            </a:endParaRPr>
          </a:p>
          <a:p>
            <a:r>
              <a:rPr lang="fr-FR" sz="2000" dirty="0"/>
              <a:t>(</a:t>
            </a:r>
            <a:r>
              <a:rPr lang="fr-FR" sz="2000" dirty="0" err="1"/>
              <a:t>Examples</a:t>
            </a:r>
            <a:r>
              <a:rPr lang="fr-FR" sz="2000" dirty="0"/>
              <a:t>)</a:t>
            </a:r>
          </a:p>
          <a:p>
            <a:pPr marL="342900" indent="-342900" algn="just">
              <a:buFont typeface="Wingdings" panose="05000000000000000000" pitchFamily="2" charset="2"/>
              <a:buChar char="§"/>
            </a:pPr>
            <a:r>
              <a:rPr lang="en-US" sz="2000" i="1" dirty="0">
                <a:ea typeface="Calibri" panose="020F0502020204030204" pitchFamily="34" charset="0"/>
                <a:cs typeface="Arial" panose="020B0604020202020204" pitchFamily="34" charset="0"/>
              </a:rPr>
              <a:t>I am pruning you through </a:t>
            </a:r>
            <a:r>
              <a:rPr lang="en-US" sz="2000" i="1" dirty="0">
                <a:solidFill>
                  <a:schemeClr val="accent2"/>
                </a:solidFill>
                <a:ea typeface="Calibri" panose="020F0502020204030204" pitchFamily="34" charset="0"/>
                <a:cs typeface="Arial" panose="020B0604020202020204" pitchFamily="34" charset="0"/>
              </a:rPr>
              <a:t>many tribulations, scoffing, insults, outrages, scorns, blame, by words, by deeds, by hunger, by thirst</a:t>
            </a:r>
            <a:r>
              <a:rPr lang="en-US" sz="2000" i="1" dirty="0">
                <a:ea typeface="Calibri" panose="020F0502020204030204" pitchFamily="34" charset="0"/>
                <a:cs typeface="Arial" panose="020B0604020202020204" pitchFamily="34" charset="0"/>
              </a:rPr>
              <a:t>. </a:t>
            </a:r>
            <a:endParaRPr lang="en-US" sz="2000" dirty="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
            </a:pPr>
            <a:endParaRPr lang="fr-FR" sz="2000" dirty="0"/>
          </a:p>
          <a:p>
            <a:pPr marL="342900" indent="-342900" algn="just">
              <a:buFont typeface="Wingdings" panose="05000000000000000000" pitchFamily="2" charset="2"/>
              <a:buChar char="§"/>
            </a:pPr>
            <a:r>
              <a:rPr lang="en-US" sz="2000" i="1" dirty="0"/>
              <a:t>My servants who abide in me, </a:t>
            </a:r>
            <a:r>
              <a:rPr lang="en-US" sz="2000" i="1" dirty="0">
                <a:solidFill>
                  <a:schemeClr val="accent2"/>
                </a:solidFill>
              </a:rPr>
              <a:t>I mold them through much tribulation</a:t>
            </a:r>
            <a:r>
              <a:rPr lang="en-US" sz="2000" i="1" dirty="0"/>
              <a:t> so that they may bear more and better fruit</a:t>
            </a:r>
            <a:r>
              <a:rPr lang="en-US" sz="2000" dirty="0"/>
              <a:t>. </a:t>
            </a:r>
          </a:p>
          <a:p>
            <a:pPr marL="342900" indent="-342900" algn="just">
              <a:buFont typeface="Wingdings" panose="05000000000000000000" pitchFamily="2" charset="2"/>
              <a:buChar char="§"/>
            </a:pPr>
            <a:endParaRPr lang="en-US" sz="2000" dirty="0"/>
          </a:p>
          <a:p>
            <a:pPr marL="342900" indent="-342900" algn="just">
              <a:buFont typeface="Wingdings" panose="05000000000000000000" pitchFamily="2" charset="2"/>
              <a:buChar char="§"/>
            </a:pPr>
            <a:r>
              <a:rPr lang="en-US" sz="2000" i="1" dirty="0">
                <a:solidFill>
                  <a:schemeClr val="accent2"/>
                </a:solidFill>
              </a:rPr>
              <a:t>Tribulation</a:t>
            </a:r>
            <a:r>
              <a:rPr lang="en-US" sz="2000" i="1" dirty="0"/>
              <a:t> is the demonstrative sign which makes one judge the perfection or imperfection of charity in a soul. </a:t>
            </a:r>
            <a:r>
              <a:rPr lang="en-US" sz="2000" i="1" dirty="0">
                <a:solidFill>
                  <a:schemeClr val="accent2"/>
                </a:solidFill>
              </a:rPr>
              <a:t>The injustices and trials</a:t>
            </a:r>
            <a:r>
              <a:rPr lang="en-US" sz="2000" i="1" dirty="0"/>
              <a:t> that I spare my servants exercise their patience and fan the fire of their charity. </a:t>
            </a:r>
            <a:endParaRPr lang="en-US" sz="2000" dirty="0"/>
          </a:p>
          <a:p>
            <a:endParaRPr lang="en-US" sz="2000" dirty="0"/>
          </a:p>
          <a:p>
            <a:endParaRPr lang="fr-BE" sz="2000" dirty="0"/>
          </a:p>
        </p:txBody>
      </p:sp>
      <p:pic>
        <p:nvPicPr>
          <p:cNvPr id="4" name="Image 3">
            <a:extLst>
              <a:ext uri="{FF2B5EF4-FFF2-40B4-BE49-F238E27FC236}">
                <a16:creationId xmlns:a16="http://schemas.microsoft.com/office/drawing/2014/main" id="{4BD92B44-98EB-493C-A97B-C89969043E94}"/>
              </a:ext>
            </a:extLst>
          </p:cNvPr>
          <p:cNvPicPr>
            <a:picLocks noChangeAspect="1"/>
          </p:cNvPicPr>
          <p:nvPr/>
        </p:nvPicPr>
        <p:blipFill>
          <a:blip r:embed="rId3"/>
          <a:stretch>
            <a:fillRect/>
          </a:stretch>
        </p:blipFill>
        <p:spPr>
          <a:xfrm>
            <a:off x="6733506" y="1272460"/>
            <a:ext cx="1803629" cy="1352722"/>
          </a:xfrm>
          <a:prstGeom prst="rect">
            <a:avLst/>
          </a:prstGeom>
        </p:spPr>
      </p:pic>
    </p:spTree>
    <p:extLst>
      <p:ext uri="{BB962C8B-B14F-4D97-AF65-F5344CB8AC3E}">
        <p14:creationId xmlns:p14="http://schemas.microsoft.com/office/powerpoint/2010/main" val="653147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EA45F59-2039-47B3-946B-47BF226F57B5}"/>
              </a:ext>
            </a:extLst>
          </p:cNvPr>
          <p:cNvSpPr txBox="1"/>
          <p:nvPr/>
        </p:nvSpPr>
        <p:spPr>
          <a:xfrm>
            <a:off x="371789" y="170821"/>
            <a:ext cx="8132131" cy="3785652"/>
          </a:xfrm>
          <a:prstGeom prst="rect">
            <a:avLst/>
          </a:prstGeom>
          <a:noFill/>
        </p:spPr>
        <p:txBody>
          <a:bodyPr wrap="square" rtlCol="0">
            <a:spAutoFit/>
          </a:bodyPr>
          <a:lstStyle/>
          <a:p>
            <a:r>
              <a:rPr lang="fr-FR" sz="2000" dirty="0">
                <a:solidFill>
                  <a:srgbClr val="C00000"/>
                </a:solidFill>
              </a:rPr>
              <a:t>Thomas </a:t>
            </a:r>
            <a:r>
              <a:rPr lang="fr-FR" sz="2000" dirty="0" err="1">
                <a:solidFill>
                  <a:srgbClr val="C00000"/>
                </a:solidFill>
              </a:rPr>
              <a:t>Aquinas</a:t>
            </a:r>
            <a:r>
              <a:rPr lang="fr-FR" sz="2000" dirty="0">
                <a:solidFill>
                  <a:srgbClr val="C00000"/>
                </a:solidFill>
              </a:rPr>
              <a:t> </a:t>
            </a:r>
            <a:r>
              <a:rPr lang="fr-FR" sz="2000" dirty="0"/>
              <a:t>(</a:t>
            </a:r>
            <a:r>
              <a:rPr lang="fr-FR" sz="2000" dirty="0" err="1"/>
              <a:t>around</a:t>
            </a:r>
            <a:r>
              <a:rPr lang="fr-FR" sz="2000" dirty="0"/>
              <a:t> 1225 – 1274)</a:t>
            </a:r>
          </a:p>
          <a:p>
            <a:endParaRPr lang="fr-FR" sz="2000" dirty="0"/>
          </a:p>
          <a:p>
            <a:pPr algn="just"/>
            <a:r>
              <a:rPr lang="en-US" sz="2000" i="1" dirty="0"/>
              <a:t>The man who is well disposed and united to God, if he inclines his affection towards various realities, sees his virtue diminished […]. Therefore, in order for him to be fruitful, God frequently removes such limitations and "prunes" this man, sending </a:t>
            </a:r>
            <a:r>
              <a:rPr lang="en-US" sz="2000" i="1" dirty="0">
                <a:solidFill>
                  <a:schemeClr val="accent2"/>
                </a:solidFill>
              </a:rPr>
              <a:t>tribulations</a:t>
            </a:r>
            <a:r>
              <a:rPr lang="en-US" sz="2000" i="1" dirty="0"/>
              <a:t> and temptations so that, through them, he becomes stronger to act.</a:t>
            </a:r>
          </a:p>
          <a:p>
            <a:endParaRPr lang="en-US" sz="2000" i="1" dirty="0"/>
          </a:p>
          <a:p>
            <a:pPr marL="342900" indent="-342900">
              <a:buFont typeface="Wingdings" panose="05000000000000000000" pitchFamily="2" charset="2"/>
              <a:buChar char="§"/>
            </a:pPr>
            <a:r>
              <a:rPr lang="en-US" sz="2000" dirty="0"/>
              <a:t>Tribulations not detailed – short comment</a:t>
            </a:r>
          </a:p>
          <a:p>
            <a:pPr marL="342900" indent="-342900">
              <a:buFont typeface="Wingdings" panose="05000000000000000000" pitchFamily="2" charset="2"/>
              <a:buChar char="§"/>
            </a:pPr>
            <a:r>
              <a:rPr lang="en-US" sz="2000" dirty="0"/>
              <a:t>Traditional interpretation of the Church Fathers (cf. Chrysostom): it is a matter of being pruned so that strength is concentrated in charity.</a:t>
            </a:r>
            <a:br>
              <a:rPr lang="en-US" sz="2000" dirty="0"/>
            </a:br>
            <a:endParaRPr lang="en-US" sz="2000" dirty="0"/>
          </a:p>
        </p:txBody>
      </p:sp>
      <p:pic>
        <p:nvPicPr>
          <p:cNvPr id="5" name="Image 4">
            <a:extLst>
              <a:ext uri="{FF2B5EF4-FFF2-40B4-BE49-F238E27FC236}">
                <a16:creationId xmlns:a16="http://schemas.microsoft.com/office/drawing/2014/main" id="{79959628-720D-40B5-9A92-1ACA8F287219}"/>
              </a:ext>
            </a:extLst>
          </p:cNvPr>
          <p:cNvPicPr>
            <a:picLocks noChangeAspect="1"/>
          </p:cNvPicPr>
          <p:nvPr/>
        </p:nvPicPr>
        <p:blipFill>
          <a:blip r:embed="rId3"/>
          <a:stretch>
            <a:fillRect/>
          </a:stretch>
        </p:blipFill>
        <p:spPr>
          <a:xfrm>
            <a:off x="383218" y="3956473"/>
            <a:ext cx="1491301" cy="2243683"/>
          </a:xfrm>
          <a:prstGeom prst="rect">
            <a:avLst/>
          </a:prstGeom>
        </p:spPr>
      </p:pic>
      <p:sp>
        <p:nvSpPr>
          <p:cNvPr id="2" name="ZoneTexte 1">
            <a:extLst>
              <a:ext uri="{FF2B5EF4-FFF2-40B4-BE49-F238E27FC236}">
                <a16:creationId xmlns:a16="http://schemas.microsoft.com/office/drawing/2014/main" id="{6F6796C0-EC62-4375-B2FD-2545D794207B}"/>
              </a:ext>
            </a:extLst>
          </p:cNvPr>
          <p:cNvSpPr txBox="1"/>
          <p:nvPr/>
        </p:nvSpPr>
        <p:spPr>
          <a:xfrm>
            <a:off x="317338" y="6225514"/>
            <a:ext cx="1623060" cy="461665"/>
          </a:xfrm>
          <a:prstGeom prst="rect">
            <a:avLst/>
          </a:prstGeom>
          <a:noFill/>
        </p:spPr>
        <p:txBody>
          <a:bodyPr wrap="square" rtlCol="0">
            <a:spAutoFit/>
          </a:bodyPr>
          <a:lstStyle/>
          <a:p>
            <a:r>
              <a:rPr lang="fr-FR" sz="1200" dirty="0" err="1"/>
              <a:t>Southern</a:t>
            </a:r>
            <a:r>
              <a:rPr lang="fr-FR" sz="1200" dirty="0"/>
              <a:t> Lowlands </a:t>
            </a:r>
            <a:r>
              <a:rPr lang="fr-FR" sz="1200" dirty="0" err="1"/>
              <a:t>School</a:t>
            </a:r>
            <a:r>
              <a:rPr lang="fr-FR" sz="1200" dirty="0"/>
              <a:t>, 15th C.</a:t>
            </a:r>
            <a:endParaRPr lang="fr-BE" sz="1200" dirty="0"/>
          </a:p>
        </p:txBody>
      </p:sp>
      <p:sp>
        <p:nvSpPr>
          <p:cNvPr id="3" name="Rectangle 1">
            <a:extLst>
              <a:ext uri="{FF2B5EF4-FFF2-40B4-BE49-F238E27FC236}">
                <a16:creationId xmlns:a16="http://schemas.microsoft.com/office/drawing/2014/main" id="{F345D3BD-8538-4A6A-AAA4-0972D997A26F}"/>
              </a:ext>
            </a:extLst>
          </p:cNvPr>
          <p:cNvSpPr>
            <a:spLocks noChangeArrowheads="1"/>
          </p:cNvSpPr>
          <p:nvPr/>
        </p:nvSpPr>
        <p:spPr bwMode="auto">
          <a:xfrm>
            <a:off x="-720090" y="198856"/>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0CE28064-B83C-442C-B6D5-BDA524CFA14F}"/>
              </a:ext>
            </a:extLst>
          </p:cNvPr>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630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EA45F59-2039-47B3-946B-47BF226F57B5}"/>
              </a:ext>
            </a:extLst>
          </p:cNvPr>
          <p:cNvSpPr txBox="1"/>
          <p:nvPr/>
        </p:nvSpPr>
        <p:spPr>
          <a:xfrm>
            <a:off x="371789" y="170821"/>
            <a:ext cx="8235001" cy="4401205"/>
          </a:xfrm>
          <a:prstGeom prst="rect">
            <a:avLst/>
          </a:prstGeom>
          <a:noFill/>
        </p:spPr>
        <p:txBody>
          <a:bodyPr wrap="square" rtlCol="0">
            <a:spAutoFit/>
          </a:bodyPr>
          <a:lstStyle/>
          <a:p>
            <a:r>
              <a:rPr lang="en-US" sz="2000" dirty="0">
                <a:solidFill>
                  <a:srgbClr val="C00000"/>
                </a:solidFill>
              </a:rPr>
              <a:t>Nicholas of Lyra</a:t>
            </a:r>
            <a:r>
              <a:rPr lang="en-US" sz="2000" dirty="0"/>
              <a:t> (around 1270-1349)</a:t>
            </a:r>
          </a:p>
          <a:p>
            <a:endParaRPr lang="en-US" sz="2000" i="1" dirty="0"/>
          </a:p>
          <a:p>
            <a:pPr algn="just"/>
            <a:r>
              <a:rPr lang="en-US" sz="2000" i="1" dirty="0"/>
              <a:t>Just as in a material vine even some fruitful branches are cut off, for fear that the sap be too much dispersed </a:t>
            </a:r>
            <a:r>
              <a:rPr lang="en-US" sz="2000" dirty="0"/>
              <a:t>[patristic interpretation]</a:t>
            </a:r>
            <a:r>
              <a:rPr lang="en-US" sz="2000" i="1" dirty="0"/>
              <a:t>, [...] so by the </a:t>
            </a:r>
            <a:r>
              <a:rPr lang="en-US" sz="2000" i="1" dirty="0">
                <a:solidFill>
                  <a:schemeClr val="accent2"/>
                </a:solidFill>
              </a:rPr>
              <a:t>tribulations</a:t>
            </a:r>
            <a:r>
              <a:rPr lang="en-US" sz="2000" i="1" dirty="0"/>
              <a:t> which wrest from the faithful the joy of the present life, their hearts are drawn away from the love of the things of the world; thus gathered into themselves, they are carried more fervently to God and produce a greater fruit of good works.</a:t>
            </a:r>
          </a:p>
          <a:p>
            <a:pPr algn="just"/>
            <a:endParaRPr lang="en-US" sz="2000" dirty="0"/>
          </a:p>
          <a:p>
            <a:pPr marL="342900" indent="-342900">
              <a:buFont typeface="Wingdings" panose="05000000000000000000" pitchFamily="2" charset="2"/>
              <a:buChar char="§"/>
            </a:pPr>
            <a:r>
              <a:rPr lang="en-US" sz="2000" dirty="0"/>
              <a:t>Tribulations not detailed – short comment</a:t>
            </a:r>
          </a:p>
          <a:p>
            <a:pPr marL="342900" indent="-342900">
              <a:buFont typeface="Wingdings" panose="05000000000000000000" pitchFamily="2" charset="2"/>
              <a:buChar char="§"/>
            </a:pPr>
            <a:r>
              <a:rPr lang="en-US" sz="2000" dirty="0"/>
              <a:t>The function of these tribulations : to "take away </a:t>
            </a:r>
          </a:p>
          <a:p>
            <a:r>
              <a:rPr lang="en-US" sz="2000" dirty="0"/>
              <a:t>the joy of the present life from the faithful" in order </a:t>
            </a:r>
          </a:p>
          <a:p>
            <a:r>
              <a:rPr lang="en-US" sz="2000" dirty="0"/>
              <a:t>to turn them towards God”</a:t>
            </a:r>
            <a:br>
              <a:rPr lang="en-US" sz="2000" dirty="0"/>
            </a:br>
            <a:endParaRPr lang="fr-BE" sz="2000" i="1" dirty="0"/>
          </a:p>
        </p:txBody>
      </p:sp>
      <p:pic>
        <p:nvPicPr>
          <p:cNvPr id="6" name="Image 5">
            <a:extLst>
              <a:ext uri="{FF2B5EF4-FFF2-40B4-BE49-F238E27FC236}">
                <a16:creationId xmlns:a16="http://schemas.microsoft.com/office/drawing/2014/main" id="{00EFC0E7-5DEA-4243-9A3E-4245D12B1242}"/>
              </a:ext>
            </a:extLst>
          </p:cNvPr>
          <p:cNvPicPr>
            <a:picLocks noChangeAspect="1"/>
          </p:cNvPicPr>
          <p:nvPr/>
        </p:nvPicPr>
        <p:blipFill>
          <a:blip r:embed="rId3"/>
          <a:stretch>
            <a:fillRect/>
          </a:stretch>
        </p:blipFill>
        <p:spPr>
          <a:xfrm>
            <a:off x="7047878" y="2537209"/>
            <a:ext cx="1466501" cy="1783582"/>
          </a:xfrm>
          <a:prstGeom prst="rect">
            <a:avLst/>
          </a:prstGeom>
        </p:spPr>
      </p:pic>
      <p:sp>
        <p:nvSpPr>
          <p:cNvPr id="2" name="Rectangle 1">
            <a:extLst>
              <a:ext uri="{FF2B5EF4-FFF2-40B4-BE49-F238E27FC236}">
                <a16:creationId xmlns:a16="http://schemas.microsoft.com/office/drawing/2014/main" id="{77B3695D-EC5F-48E6-90CA-2044E62A2B8A}"/>
              </a:ext>
            </a:extLst>
          </p:cNvPr>
          <p:cNvSpPr/>
          <p:nvPr/>
        </p:nvSpPr>
        <p:spPr>
          <a:xfrm>
            <a:off x="1062990" y="5049768"/>
            <a:ext cx="7018020" cy="707886"/>
          </a:xfrm>
          <a:prstGeom prst="rect">
            <a:avLst/>
          </a:prstGeom>
        </p:spPr>
        <p:txBody>
          <a:bodyPr wrap="square">
            <a:spAutoFit/>
          </a:bodyPr>
          <a:lstStyle/>
          <a:p>
            <a:r>
              <a:rPr lang="en-US" sz="2000" dirty="0"/>
              <a:t>Comments of the men "exegetes" of the time relatively brief. </a:t>
            </a:r>
          </a:p>
          <a:p>
            <a:r>
              <a:rPr lang="en-US" sz="2000" dirty="0"/>
              <a:t>“Tribulations” but no emphasis like Catherine of Siena.</a:t>
            </a:r>
          </a:p>
        </p:txBody>
      </p:sp>
      <p:sp>
        <p:nvSpPr>
          <p:cNvPr id="3" name="Flèche : droite 2">
            <a:extLst>
              <a:ext uri="{FF2B5EF4-FFF2-40B4-BE49-F238E27FC236}">
                <a16:creationId xmlns:a16="http://schemas.microsoft.com/office/drawing/2014/main" id="{E9F8C391-6AC6-45EA-9E2B-6C9B2A6372C6}"/>
              </a:ext>
            </a:extLst>
          </p:cNvPr>
          <p:cNvSpPr/>
          <p:nvPr/>
        </p:nvSpPr>
        <p:spPr>
          <a:xfrm>
            <a:off x="171450" y="5240789"/>
            <a:ext cx="591658" cy="3258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213392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ppt_w</p:attrName>
                                        </p:attrNameLst>
                                      </p:cBhvr>
                                      <p:tavLst>
                                        <p:tav tm="0" fmla="#ppt_w*sin(2.5*pi*$)">
                                          <p:val>
                                            <p:fltVal val="0"/>
                                          </p:val>
                                        </p:tav>
                                        <p:tav tm="100000">
                                          <p:val>
                                            <p:fltVal val="1"/>
                                          </p:val>
                                        </p:tav>
                                      </p:tavLst>
                                    </p:anim>
                                    <p:anim calcmode="lin" valueType="num">
                                      <p:cBhvr>
                                        <p:cTn id="9" dur="1000" fill="hold"/>
                                        <p:tgtEl>
                                          <p:spTgt spid="3"/>
                                        </p:tgtEl>
                                        <p:attrNameLst>
                                          <p:attrName>ppt_h</p:attrName>
                                        </p:attrNameLst>
                                      </p:cBhvr>
                                      <p:tavLst>
                                        <p:tav tm="0">
                                          <p:val>
                                            <p:strVal val="#ppt_h"/>
                                          </p:val>
                                        </p:tav>
                                        <p:tav tm="100000">
                                          <p:val>
                                            <p:strVal val="#ppt_h"/>
                                          </p:val>
                                        </p:tav>
                                      </p:tavLst>
                                    </p:anim>
                                  </p:childTnLst>
                                </p:cTn>
                              </p:par>
                              <p:par>
                                <p:cTn id="10" presetID="1"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79F938-33A1-49DC-8335-4875A6FF932F}"/>
              </a:ext>
            </a:extLst>
          </p:cNvPr>
          <p:cNvSpPr/>
          <p:nvPr/>
        </p:nvSpPr>
        <p:spPr>
          <a:xfrm>
            <a:off x="503453" y="541328"/>
            <a:ext cx="4088299" cy="461665"/>
          </a:xfrm>
          <a:prstGeom prst="rect">
            <a:avLst/>
          </a:prstGeom>
        </p:spPr>
        <p:txBody>
          <a:bodyPr wrap="none">
            <a:spAutoFit/>
          </a:bodyPr>
          <a:lstStyle/>
          <a:p>
            <a:r>
              <a:rPr lang="en-US" sz="2400" dirty="0"/>
              <a:t>1.2. In the 17</a:t>
            </a:r>
            <a:r>
              <a:rPr lang="en-US" sz="2400" baseline="30000" dirty="0"/>
              <a:t>th  </a:t>
            </a:r>
            <a:r>
              <a:rPr lang="en-US" sz="2400" dirty="0"/>
              <a:t>&amp; 18</a:t>
            </a:r>
            <a:r>
              <a:rPr lang="en-US" sz="2400" baseline="30000" dirty="0"/>
              <a:t>th</a:t>
            </a:r>
            <a:r>
              <a:rPr lang="en-US" sz="2400" dirty="0"/>
              <a:t> centuries</a:t>
            </a:r>
          </a:p>
        </p:txBody>
      </p:sp>
      <p:sp>
        <p:nvSpPr>
          <p:cNvPr id="3" name="Rectangle 2">
            <a:extLst>
              <a:ext uri="{FF2B5EF4-FFF2-40B4-BE49-F238E27FC236}">
                <a16:creationId xmlns:a16="http://schemas.microsoft.com/office/drawing/2014/main" id="{3DA1686C-1181-40CA-AC74-62E0B51EB589}"/>
              </a:ext>
            </a:extLst>
          </p:cNvPr>
          <p:cNvSpPr/>
          <p:nvPr/>
        </p:nvSpPr>
        <p:spPr>
          <a:xfrm>
            <a:off x="503453" y="1194803"/>
            <a:ext cx="8027598" cy="2862322"/>
          </a:xfrm>
          <a:prstGeom prst="rect">
            <a:avLst/>
          </a:prstGeom>
        </p:spPr>
        <p:txBody>
          <a:bodyPr wrap="square">
            <a:spAutoFit/>
          </a:bodyPr>
          <a:lstStyle/>
          <a:p>
            <a:pPr algn="just"/>
            <a:r>
              <a:rPr lang="en-US" sz="2000" dirty="0">
                <a:solidFill>
                  <a:srgbClr val="C00000"/>
                </a:solidFill>
              </a:rPr>
              <a:t>Madame Guyon</a:t>
            </a:r>
          </a:p>
          <a:p>
            <a:pPr algn="just"/>
            <a:endParaRPr lang="en-US" sz="2000" dirty="0">
              <a:solidFill>
                <a:srgbClr val="C00000"/>
              </a:solidFill>
            </a:endParaRPr>
          </a:p>
          <a:p>
            <a:pPr algn="just"/>
            <a:r>
              <a:rPr lang="en-US" sz="2000" i="1" dirty="0"/>
              <a:t>[The vinedresser] </a:t>
            </a:r>
            <a:r>
              <a:rPr lang="en-US" sz="2000" i="1" dirty="0">
                <a:solidFill>
                  <a:schemeClr val="accent2"/>
                </a:solidFill>
              </a:rPr>
              <a:t>prunes them, trims them, and cuts them off incessantly through their crosses, afflictions, adversities, and dreadful calumnies</a:t>
            </a:r>
            <a:r>
              <a:rPr lang="en-US" sz="2000" i="1" dirty="0"/>
              <a:t>: these are the ways that this Father of the family gives to his vineyard. </a:t>
            </a:r>
          </a:p>
          <a:p>
            <a:pPr algn="just"/>
            <a:endParaRPr lang="en-US" sz="2000" i="1" dirty="0"/>
          </a:p>
          <a:p>
            <a:pPr algn="just"/>
            <a:r>
              <a:rPr lang="en-US" sz="2000" i="1" dirty="0"/>
              <a:t>What does this branch do when it is cut off? It </a:t>
            </a:r>
            <a:r>
              <a:rPr lang="en-US" sz="2000" i="1" dirty="0">
                <a:solidFill>
                  <a:schemeClr val="accent2"/>
                </a:solidFill>
              </a:rPr>
              <a:t>weeps, it even seems to lose its sap</a:t>
            </a:r>
            <a:r>
              <a:rPr lang="en-US" sz="2000" i="1" dirty="0"/>
              <a:t>. Oh no however! On the contrary, it loses what is foreign to it, its weakness, in order to receive more abundant sap from its vine. </a:t>
            </a:r>
            <a:endParaRPr lang="fr-BE" sz="2000" dirty="0"/>
          </a:p>
        </p:txBody>
      </p:sp>
      <p:pic>
        <p:nvPicPr>
          <p:cNvPr id="4" name="Image 3">
            <a:extLst>
              <a:ext uri="{FF2B5EF4-FFF2-40B4-BE49-F238E27FC236}">
                <a16:creationId xmlns:a16="http://schemas.microsoft.com/office/drawing/2014/main" id="{1415C8C0-EE39-41F8-A795-E4680F30CC47}"/>
              </a:ext>
            </a:extLst>
          </p:cNvPr>
          <p:cNvPicPr>
            <a:picLocks noChangeAspect="1"/>
          </p:cNvPicPr>
          <p:nvPr/>
        </p:nvPicPr>
        <p:blipFill>
          <a:blip r:embed="rId3"/>
          <a:stretch>
            <a:fillRect/>
          </a:stretch>
        </p:blipFill>
        <p:spPr>
          <a:xfrm>
            <a:off x="6592579" y="4057125"/>
            <a:ext cx="2334073" cy="2777251"/>
          </a:xfrm>
          <a:prstGeom prst="rect">
            <a:avLst/>
          </a:prstGeom>
        </p:spPr>
      </p:pic>
      <p:sp>
        <p:nvSpPr>
          <p:cNvPr id="5" name="Rectangle 4">
            <a:extLst>
              <a:ext uri="{FF2B5EF4-FFF2-40B4-BE49-F238E27FC236}">
                <a16:creationId xmlns:a16="http://schemas.microsoft.com/office/drawing/2014/main" id="{26A53AD6-45E9-10CA-9DCC-AFD728690E82}"/>
              </a:ext>
            </a:extLst>
          </p:cNvPr>
          <p:cNvSpPr/>
          <p:nvPr/>
        </p:nvSpPr>
        <p:spPr>
          <a:xfrm>
            <a:off x="503453" y="4339758"/>
            <a:ext cx="5746959" cy="1323439"/>
          </a:xfrm>
          <a:prstGeom prst="rect">
            <a:avLst/>
          </a:prstGeom>
        </p:spPr>
        <p:txBody>
          <a:bodyPr wrap="square">
            <a:spAutoFit/>
          </a:bodyPr>
          <a:lstStyle/>
          <a:p>
            <a:pPr algn="just"/>
            <a:r>
              <a:rPr lang="en-US" sz="2000" i="1" dirty="0"/>
              <a:t>O kind companion! This is the way to bring forth more abundant fruit. But what is the fruit of the vine? It is a fruit which is received </a:t>
            </a:r>
            <a:r>
              <a:rPr lang="en-US" sz="2000" i="1" dirty="0">
                <a:solidFill>
                  <a:schemeClr val="accent2"/>
                </a:solidFill>
              </a:rPr>
              <a:t>only to be crushed and crushed under the press, and which lives only in its loss</a:t>
            </a:r>
            <a:r>
              <a:rPr lang="en-US" sz="2000" i="1" dirty="0"/>
              <a:t>. </a:t>
            </a:r>
            <a:endParaRPr lang="fr-BE" sz="2000" dirty="0"/>
          </a:p>
        </p:txBody>
      </p:sp>
    </p:spTree>
    <p:extLst>
      <p:ext uri="{BB962C8B-B14F-4D97-AF65-F5344CB8AC3E}">
        <p14:creationId xmlns:p14="http://schemas.microsoft.com/office/powerpoint/2010/main" val="1136306539"/>
      </p:ext>
    </p:extLst>
  </p:cSld>
  <p:clrMapOvr>
    <a:masterClrMapping/>
  </p:clrMapOvr>
</p:sld>
</file>

<file path=ppt/theme/theme1.xml><?xml version="1.0" encoding="utf-8"?>
<a:theme xmlns:a="http://schemas.openxmlformats.org/drawingml/2006/main" name="1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4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697829a-e10a-4ecc-8cda-2f5d72ccb1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03664E055D3024392F88086CF1FCE78" ma:contentTypeVersion="14" ma:contentTypeDescription="Crée un document." ma:contentTypeScope="" ma:versionID="31b3de6ba30d6bb71a559d003d7547c6">
  <xsd:schema xmlns:xsd="http://www.w3.org/2001/XMLSchema" xmlns:xs="http://www.w3.org/2001/XMLSchema" xmlns:p="http://schemas.microsoft.com/office/2006/metadata/properties" xmlns:ns3="0697829a-e10a-4ecc-8cda-2f5d72ccb1b7" xmlns:ns4="13ef337f-c9b9-4264-a107-3231cbcfd79b" targetNamespace="http://schemas.microsoft.com/office/2006/metadata/properties" ma:root="true" ma:fieldsID="e9a0fe2227b80174c36eb2c1ef96e39b" ns3:_="" ns4:_="">
    <xsd:import namespace="0697829a-e10a-4ecc-8cda-2f5d72ccb1b7"/>
    <xsd:import namespace="13ef337f-c9b9-4264-a107-3231cbcfd79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97829a-e10a-4ecc-8cda-2f5d72ccb1b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3ef337f-c9b9-4264-a107-3231cbcfd79b"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0E3C08-B5EE-4F8F-9419-9B1758CB8263}">
  <ds:schemaRefs>
    <ds:schemaRef ds:uri="13ef337f-c9b9-4264-a107-3231cbcfd79b"/>
    <ds:schemaRef ds:uri="http://purl.org/dc/terms/"/>
    <ds:schemaRef ds:uri="http://schemas.microsoft.com/office/2006/documentManagement/types"/>
    <ds:schemaRef ds:uri="http://purl.org/dc/elements/1.1/"/>
    <ds:schemaRef ds:uri="http://schemas.microsoft.com/office/2006/metadata/properties"/>
    <ds:schemaRef ds:uri="0697829a-e10a-4ecc-8cda-2f5d72ccb1b7"/>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C38D864-ED6B-465D-BACE-87A1C31C660D}">
  <ds:schemaRefs>
    <ds:schemaRef ds:uri="http://schemas.microsoft.com/sharepoint/v3/contenttype/forms"/>
  </ds:schemaRefs>
</ds:datastoreItem>
</file>

<file path=customXml/itemProps3.xml><?xml version="1.0" encoding="utf-8"?>
<ds:datastoreItem xmlns:ds="http://schemas.openxmlformats.org/officeDocument/2006/customXml" ds:itemID="{BEEE6E29-F2DD-44B0-8496-64C2EEB03B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97829a-e10a-4ecc-8cda-2f5d72ccb1b7"/>
    <ds:schemaRef ds:uri="13ef337f-c9b9-4264-a107-3231cbcfd7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2025</TotalTime>
  <Words>2160</Words>
  <Application>Microsoft Office PowerPoint</Application>
  <PresentationFormat>Affichage à l'écran (4:3)</PresentationFormat>
  <Paragraphs>161</Paragraphs>
  <Slides>18</Slides>
  <Notes>18</Notes>
  <HiddenSlides>0</HiddenSlides>
  <MMClips>0</MMClips>
  <ScaleCrop>false</ScaleCrop>
  <HeadingPairs>
    <vt:vector size="6" baseType="variant">
      <vt:variant>
        <vt:lpstr>Polices utilisées</vt:lpstr>
      </vt:variant>
      <vt:variant>
        <vt:i4>3</vt:i4>
      </vt:variant>
      <vt:variant>
        <vt:lpstr>Thème</vt:lpstr>
      </vt:variant>
      <vt:variant>
        <vt:i4>18</vt:i4>
      </vt:variant>
      <vt:variant>
        <vt:lpstr>Titres des diapositives</vt:lpstr>
      </vt:variant>
      <vt:variant>
        <vt:i4>18</vt:i4>
      </vt:variant>
    </vt:vector>
  </HeadingPairs>
  <TitlesOfParts>
    <vt:vector size="39" baseType="lpstr">
      <vt:lpstr>Arial</vt:lpstr>
      <vt:lpstr>Calibri</vt:lpstr>
      <vt:lpstr>Wingdings</vt:lpstr>
      <vt:lpstr>17_Conception personnalisée</vt:lpstr>
      <vt:lpstr>Conception personnalisée</vt:lpstr>
      <vt:lpstr>1_Conception personnalisée</vt:lpstr>
      <vt:lpstr>2_Conception personnalisée</vt:lpstr>
      <vt:lpstr>3_Conception personnalisée</vt:lpstr>
      <vt:lpstr>5_Conception personnalisée</vt:lpstr>
      <vt:lpstr>6_Conception personnalisée</vt:lpstr>
      <vt:lpstr>15_Conception personnalisée</vt:lpstr>
      <vt:lpstr>16_Conception personnalisée</vt:lpstr>
      <vt:lpstr>8_Conception personnalisée</vt:lpstr>
      <vt:lpstr>9_Conception personnalisée</vt:lpstr>
      <vt:lpstr>11_Conception personnalisée</vt:lpstr>
      <vt:lpstr>10_Conception personnalisée</vt:lpstr>
      <vt:lpstr>12_Conception personnalisée</vt:lpstr>
      <vt:lpstr>13_Conception personnalisée</vt:lpstr>
      <vt:lpstr>14_Conception personnalisée</vt:lpstr>
      <vt:lpstr>18_Conception personnalisée</vt:lpstr>
      <vt:lpstr>19_Conception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Université Catholique de Louvain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Mélissa Nyamabu</dc:creator>
  <cp:lastModifiedBy>Florence Draguet</cp:lastModifiedBy>
  <cp:revision>207</cp:revision>
  <dcterms:created xsi:type="dcterms:W3CDTF">2018-06-29T12:50:19Z</dcterms:created>
  <dcterms:modified xsi:type="dcterms:W3CDTF">2023-04-07T10:42:18Z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0x010100103664E055D3024392F88086CF1FCE78</vt:lpwstr>
  </property>
</Properties>
</file>