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43883263" cy="329041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32" autoAdjust="0"/>
    <p:restoredTop sz="94660"/>
  </p:normalViewPr>
  <p:slideViewPr>
    <p:cSldViewPr snapToGrid="0">
      <p:cViewPr>
        <p:scale>
          <a:sx n="100" d="100"/>
          <a:sy n="100" d="100"/>
        </p:scale>
        <p:origin x="108" y="-13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vandermaele\Desktop\lines_1_2_3_4_5_6_7_with%20city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468862443606176"/>
          <c:y val="7.2210033108862731E-2"/>
          <c:w val="0.60976500968539282"/>
          <c:h val="0.668002365862846"/>
        </c:manualLayout>
      </c:layout>
      <c:scatterChart>
        <c:scatterStyle val="smoothMarker"/>
        <c:varyColors val="0"/>
        <c:ser>
          <c:idx val="0"/>
          <c:order val="0"/>
          <c:tx>
            <c:v>Maximum elevation (m)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line_5_moy_mob!$D$2:$D$118</c:f>
              <c:numCache>
                <c:formatCode>General</c:formatCode>
                <c:ptCount val="117"/>
                <c:pt idx="0">
                  <c:v>0</c:v>
                </c:pt>
                <c:pt idx="1">
                  <c:v>0.45639999999999997</c:v>
                </c:pt>
                <c:pt idx="2">
                  <c:v>0.91279999999999994</c:v>
                </c:pt>
                <c:pt idx="3">
                  <c:v>1.3691999999999998</c:v>
                </c:pt>
                <c:pt idx="4">
                  <c:v>1.8255999999999999</c:v>
                </c:pt>
                <c:pt idx="5">
                  <c:v>2.282</c:v>
                </c:pt>
                <c:pt idx="6">
                  <c:v>2.7383999999999999</c:v>
                </c:pt>
                <c:pt idx="7">
                  <c:v>3.1948000000000003</c:v>
                </c:pt>
                <c:pt idx="8">
                  <c:v>3.6512000000000002</c:v>
                </c:pt>
                <c:pt idx="9">
                  <c:v>4.1076000000000006</c:v>
                </c:pt>
                <c:pt idx="10">
                  <c:v>4.5640000000000001</c:v>
                </c:pt>
                <c:pt idx="11">
                  <c:v>5.0203999999999995</c:v>
                </c:pt>
                <c:pt idx="12">
                  <c:v>5.476799999999999</c:v>
                </c:pt>
                <c:pt idx="13">
                  <c:v>5.9331999999999985</c:v>
                </c:pt>
                <c:pt idx="14">
                  <c:v>6.3895999999999988</c:v>
                </c:pt>
                <c:pt idx="15">
                  <c:v>6.8459999999999983</c:v>
                </c:pt>
                <c:pt idx="16">
                  <c:v>7.3023999999999978</c:v>
                </c:pt>
                <c:pt idx="17">
                  <c:v>7.7587999999999973</c:v>
                </c:pt>
                <c:pt idx="18">
                  <c:v>8.2151999999999976</c:v>
                </c:pt>
                <c:pt idx="19">
                  <c:v>8.6715999999999962</c:v>
                </c:pt>
                <c:pt idx="20">
                  <c:v>9.1279999999999966</c:v>
                </c:pt>
                <c:pt idx="21">
                  <c:v>9.5843999999999951</c:v>
                </c:pt>
                <c:pt idx="22">
                  <c:v>10.040799999999996</c:v>
                </c:pt>
                <c:pt idx="23">
                  <c:v>10.497199999999996</c:v>
                </c:pt>
                <c:pt idx="24">
                  <c:v>10.953599999999994</c:v>
                </c:pt>
                <c:pt idx="25">
                  <c:v>11.409999999999995</c:v>
                </c:pt>
                <c:pt idx="26">
                  <c:v>11.866399999999993</c:v>
                </c:pt>
                <c:pt idx="27">
                  <c:v>12.322799999999994</c:v>
                </c:pt>
                <c:pt idx="28">
                  <c:v>12.779199999999994</c:v>
                </c:pt>
                <c:pt idx="29">
                  <c:v>13.235599999999993</c:v>
                </c:pt>
                <c:pt idx="30">
                  <c:v>13.691999999999993</c:v>
                </c:pt>
                <c:pt idx="31">
                  <c:v>14.148399999999992</c:v>
                </c:pt>
                <c:pt idx="32">
                  <c:v>14.604799999999992</c:v>
                </c:pt>
                <c:pt idx="33">
                  <c:v>15.061199999999992</c:v>
                </c:pt>
                <c:pt idx="34">
                  <c:v>15.517599999999991</c:v>
                </c:pt>
                <c:pt idx="35">
                  <c:v>15.973999999999991</c:v>
                </c:pt>
                <c:pt idx="36">
                  <c:v>16.430399999999992</c:v>
                </c:pt>
                <c:pt idx="37">
                  <c:v>16.88679999999999</c:v>
                </c:pt>
                <c:pt idx="38">
                  <c:v>17.343199999999992</c:v>
                </c:pt>
                <c:pt idx="39">
                  <c:v>17.799599999999995</c:v>
                </c:pt>
                <c:pt idx="40">
                  <c:v>18.255999999999997</c:v>
                </c:pt>
                <c:pt idx="41">
                  <c:v>18.712399999999999</c:v>
                </c:pt>
                <c:pt idx="42">
                  <c:v>19.168800000000001</c:v>
                </c:pt>
                <c:pt idx="43">
                  <c:v>19.6252</c:v>
                </c:pt>
                <c:pt idx="44">
                  <c:v>20.081600000000002</c:v>
                </c:pt>
                <c:pt idx="45">
                  <c:v>20.538000000000004</c:v>
                </c:pt>
                <c:pt idx="46">
                  <c:v>20.994400000000006</c:v>
                </c:pt>
                <c:pt idx="47">
                  <c:v>21.450800000000008</c:v>
                </c:pt>
                <c:pt idx="48">
                  <c:v>21.907200000000007</c:v>
                </c:pt>
                <c:pt idx="49">
                  <c:v>22.363600000000009</c:v>
                </c:pt>
                <c:pt idx="50">
                  <c:v>22.820000000000011</c:v>
                </c:pt>
                <c:pt idx="51">
                  <c:v>23.276400000000013</c:v>
                </c:pt>
                <c:pt idx="52">
                  <c:v>23.732800000000015</c:v>
                </c:pt>
                <c:pt idx="53">
                  <c:v>24.189200000000014</c:v>
                </c:pt>
                <c:pt idx="54">
                  <c:v>24.645600000000016</c:v>
                </c:pt>
                <c:pt idx="55">
                  <c:v>25.102000000000018</c:v>
                </c:pt>
                <c:pt idx="56">
                  <c:v>25.55840000000002</c:v>
                </c:pt>
                <c:pt idx="57">
                  <c:v>26.014800000000022</c:v>
                </c:pt>
                <c:pt idx="58">
                  <c:v>26.471200000000021</c:v>
                </c:pt>
                <c:pt idx="59">
                  <c:v>26.927600000000023</c:v>
                </c:pt>
                <c:pt idx="60">
                  <c:v>27.384000000000025</c:v>
                </c:pt>
                <c:pt idx="61">
                  <c:v>27.840400000000027</c:v>
                </c:pt>
                <c:pt idx="62">
                  <c:v>28.296800000000029</c:v>
                </c:pt>
                <c:pt idx="63">
                  <c:v>28.753200000000028</c:v>
                </c:pt>
                <c:pt idx="64">
                  <c:v>29.20960000000003</c:v>
                </c:pt>
                <c:pt idx="65">
                  <c:v>29.666000000000032</c:v>
                </c:pt>
                <c:pt idx="66">
                  <c:v>30.122400000000034</c:v>
                </c:pt>
                <c:pt idx="67">
                  <c:v>30.578800000000037</c:v>
                </c:pt>
                <c:pt idx="68">
                  <c:v>31.035200000000039</c:v>
                </c:pt>
                <c:pt idx="69">
                  <c:v>31.491600000000037</c:v>
                </c:pt>
                <c:pt idx="70">
                  <c:v>31.948000000000039</c:v>
                </c:pt>
                <c:pt idx="71">
                  <c:v>32.404400000000038</c:v>
                </c:pt>
                <c:pt idx="72">
                  <c:v>32.86080000000004</c:v>
                </c:pt>
                <c:pt idx="73">
                  <c:v>33.317200000000042</c:v>
                </c:pt>
                <c:pt idx="74">
                  <c:v>33.773600000000044</c:v>
                </c:pt>
                <c:pt idx="75">
                  <c:v>34.230000000000047</c:v>
                </c:pt>
                <c:pt idx="76">
                  <c:v>34.686400000000042</c:v>
                </c:pt>
                <c:pt idx="77">
                  <c:v>35.142800000000044</c:v>
                </c:pt>
                <c:pt idx="78">
                  <c:v>35.599200000000046</c:v>
                </c:pt>
                <c:pt idx="79">
                  <c:v>36.055600000000048</c:v>
                </c:pt>
                <c:pt idx="80">
                  <c:v>36.51200000000005</c:v>
                </c:pt>
                <c:pt idx="81">
                  <c:v>36.968400000000052</c:v>
                </c:pt>
                <c:pt idx="82">
                  <c:v>37.424800000000054</c:v>
                </c:pt>
                <c:pt idx="83">
                  <c:v>37.881200000000057</c:v>
                </c:pt>
                <c:pt idx="84">
                  <c:v>38.337600000000059</c:v>
                </c:pt>
                <c:pt idx="85">
                  <c:v>38.794000000000061</c:v>
                </c:pt>
                <c:pt idx="86">
                  <c:v>39.250400000000063</c:v>
                </c:pt>
                <c:pt idx="87">
                  <c:v>39.706800000000058</c:v>
                </c:pt>
                <c:pt idx="88">
                  <c:v>40.16320000000006</c:v>
                </c:pt>
                <c:pt idx="89">
                  <c:v>40.619600000000062</c:v>
                </c:pt>
                <c:pt idx="90">
                  <c:v>41.076000000000064</c:v>
                </c:pt>
                <c:pt idx="91">
                  <c:v>41.532400000000067</c:v>
                </c:pt>
                <c:pt idx="92">
                  <c:v>41.988800000000069</c:v>
                </c:pt>
                <c:pt idx="93">
                  <c:v>42.445200000000071</c:v>
                </c:pt>
                <c:pt idx="94">
                  <c:v>42.901600000000073</c:v>
                </c:pt>
                <c:pt idx="95">
                  <c:v>43.358000000000075</c:v>
                </c:pt>
                <c:pt idx="96">
                  <c:v>43.814400000000077</c:v>
                </c:pt>
                <c:pt idx="97">
                  <c:v>44.270800000000072</c:v>
                </c:pt>
                <c:pt idx="98">
                  <c:v>44.727200000000074</c:v>
                </c:pt>
                <c:pt idx="99">
                  <c:v>45.183600000000077</c:v>
                </c:pt>
                <c:pt idx="100">
                  <c:v>45.640000000000079</c:v>
                </c:pt>
                <c:pt idx="101">
                  <c:v>46.096400000000081</c:v>
                </c:pt>
                <c:pt idx="102">
                  <c:v>46.552800000000083</c:v>
                </c:pt>
                <c:pt idx="103">
                  <c:v>47.009200000000085</c:v>
                </c:pt>
                <c:pt idx="104">
                  <c:v>47.465600000000087</c:v>
                </c:pt>
                <c:pt idx="105">
                  <c:v>47.922000000000089</c:v>
                </c:pt>
                <c:pt idx="106">
                  <c:v>48.378400000000092</c:v>
                </c:pt>
                <c:pt idx="107">
                  <c:v>48.834800000000094</c:v>
                </c:pt>
                <c:pt idx="108">
                  <c:v>49.291200000000089</c:v>
                </c:pt>
                <c:pt idx="109">
                  <c:v>49.747600000000091</c:v>
                </c:pt>
                <c:pt idx="110">
                  <c:v>50.204000000000093</c:v>
                </c:pt>
                <c:pt idx="111">
                  <c:v>50.660400000000095</c:v>
                </c:pt>
                <c:pt idx="112">
                  <c:v>51.116800000000097</c:v>
                </c:pt>
                <c:pt idx="113">
                  <c:v>51.573200000000099</c:v>
                </c:pt>
                <c:pt idx="114">
                  <c:v>52.029600000000102</c:v>
                </c:pt>
                <c:pt idx="115">
                  <c:v>52.486000000000104</c:v>
                </c:pt>
                <c:pt idx="116">
                  <c:v>52.942400000000106</c:v>
                </c:pt>
              </c:numCache>
            </c:numRef>
          </c:xVal>
          <c:yVal>
            <c:numRef>
              <c:f>line_5_moy_mob!$B$2:$B$118</c:f>
              <c:numCache>
                <c:formatCode>General</c:formatCode>
                <c:ptCount val="117"/>
                <c:pt idx="0">
                  <c:v>73.220001220703097</c:v>
                </c:pt>
                <c:pt idx="1">
                  <c:v>82.715000152587848</c:v>
                </c:pt>
                <c:pt idx="2">
                  <c:v>92.620000203450232</c:v>
                </c:pt>
                <c:pt idx="3">
                  <c:v>101.81999969482393</c:v>
                </c:pt>
                <c:pt idx="4">
                  <c:v>108.82799987792934</c:v>
                </c:pt>
                <c:pt idx="5">
                  <c:v>110.46333312988246</c:v>
                </c:pt>
                <c:pt idx="6">
                  <c:v>118.88166681925411</c:v>
                </c:pt>
                <c:pt idx="7">
                  <c:v>124.14833323160748</c:v>
                </c:pt>
                <c:pt idx="8">
                  <c:v>124.94999949137315</c:v>
                </c:pt>
                <c:pt idx="9">
                  <c:v>123.266666412353</c:v>
                </c:pt>
                <c:pt idx="10">
                  <c:v>122.62999852498318</c:v>
                </c:pt>
                <c:pt idx="11">
                  <c:v>126.4099998474115</c:v>
                </c:pt>
                <c:pt idx="12">
                  <c:v>124.49833297729435</c:v>
                </c:pt>
                <c:pt idx="13">
                  <c:v>122.92166646321566</c:v>
                </c:pt>
                <c:pt idx="14">
                  <c:v>121.95500055948851</c:v>
                </c:pt>
                <c:pt idx="15">
                  <c:v>120.03000005086216</c:v>
                </c:pt>
                <c:pt idx="16">
                  <c:v>115.52666727701781</c:v>
                </c:pt>
                <c:pt idx="17">
                  <c:v>108.22999954223606</c:v>
                </c:pt>
                <c:pt idx="18">
                  <c:v>106.69166564941372</c:v>
                </c:pt>
                <c:pt idx="19">
                  <c:v>104.82666651407838</c:v>
                </c:pt>
                <c:pt idx="20">
                  <c:v>107.12666575113889</c:v>
                </c:pt>
                <c:pt idx="21">
                  <c:v>106.97999954223587</c:v>
                </c:pt>
                <c:pt idx="22">
                  <c:v>107.21999994913689</c:v>
                </c:pt>
                <c:pt idx="23">
                  <c:v>109.06499989827417</c:v>
                </c:pt>
                <c:pt idx="24">
                  <c:v>110.11666615803983</c:v>
                </c:pt>
                <c:pt idx="25">
                  <c:v>110.77333196004184</c:v>
                </c:pt>
                <c:pt idx="26">
                  <c:v>108.11333211262966</c:v>
                </c:pt>
                <c:pt idx="27">
                  <c:v>108.24333190917916</c:v>
                </c:pt>
                <c:pt idx="28">
                  <c:v>109.32999928792266</c:v>
                </c:pt>
                <c:pt idx="29">
                  <c:v>109.47999954223583</c:v>
                </c:pt>
                <c:pt idx="30">
                  <c:v>110.22499974568633</c:v>
                </c:pt>
                <c:pt idx="31">
                  <c:v>110.46666717529233</c:v>
                </c:pt>
                <c:pt idx="32">
                  <c:v>110.77166748046817</c:v>
                </c:pt>
                <c:pt idx="33">
                  <c:v>110.4600016276035</c:v>
                </c:pt>
                <c:pt idx="34">
                  <c:v>108.36333465576099</c:v>
                </c:pt>
                <c:pt idx="35">
                  <c:v>107.28333409627199</c:v>
                </c:pt>
                <c:pt idx="36">
                  <c:v>105.05500157674084</c:v>
                </c:pt>
                <c:pt idx="37">
                  <c:v>105.92500050862566</c:v>
                </c:pt>
                <c:pt idx="38">
                  <c:v>103.78499984741156</c:v>
                </c:pt>
                <c:pt idx="39">
                  <c:v>102.29166539510049</c:v>
                </c:pt>
                <c:pt idx="40">
                  <c:v>101.51166534423801</c:v>
                </c:pt>
                <c:pt idx="41">
                  <c:v>99.829999287923059</c:v>
                </c:pt>
                <c:pt idx="42">
                  <c:v>98.971665700276603</c:v>
                </c:pt>
                <c:pt idx="43">
                  <c:v>96.341665903727176</c:v>
                </c:pt>
                <c:pt idx="44">
                  <c:v>94.738333384195926</c:v>
                </c:pt>
                <c:pt idx="45">
                  <c:v>93.933334350585895</c:v>
                </c:pt>
                <c:pt idx="46">
                  <c:v>94.181667327880817</c:v>
                </c:pt>
                <c:pt idx="47">
                  <c:v>96.996667226155452</c:v>
                </c:pt>
                <c:pt idx="48">
                  <c:v>98.093334197997891</c:v>
                </c:pt>
                <c:pt idx="49">
                  <c:v>100.9783350626625</c:v>
                </c:pt>
                <c:pt idx="50">
                  <c:v>106.21166865030885</c:v>
                </c:pt>
                <c:pt idx="51">
                  <c:v>110.2933349609371</c:v>
                </c:pt>
                <c:pt idx="52">
                  <c:v>112.0600013732905</c:v>
                </c:pt>
                <c:pt idx="53">
                  <c:v>111.01500066121366</c:v>
                </c:pt>
                <c:pt idx="54">
                  <c:v>111.17666625976501</c:v>
                </c:pt>
                <c:pt idx="55">
                  <c:v>107.77499898274691</c:v>
                </c:pt>
                <c:pt idx="56">
                  <c:v>102.75166575113894</c:v>
                </c:pt>
                <c:pt idx="57">
                  <c:v>98.60833231608035</c:v>
                </c:pt>
                <c:pt idx="58">
                  <c:v>96.33999888102187</c:v>
                </c:pt>
                <c:pt idx="59">
                  <c:v>93.253332773844249</c:v>
                </c:pt>
                <c:pt idx="60">
                  <c:v>90.794999440511006</c:v>
                </c:pt>
                <c:pt idx="61">
                  <c:v>89.724999745686787</c:v>
                </c:pt>
                <c:pt idx="62">
                  <c:v>89.758332570393847</c:v>
                </c:pt>
                <c:pt idx="63">
                  <c:v>90.679999033609988</c:v>
                </c:pt>
                <c:pt idx="64">
                  <c:v>88.56166585286455</c:v>
                </c:pt>
                <c:pt idx="65">
                  <c:v>88.593332926432254</c:v>
                </c:pt>
                <c:pt idx="66">
                  <c:v>88.396667480468693</c:v>
                </c:pt>
                <c:pt idx="67">
                  <c:v>87.780000050862597</c:v>
                </c:pt>
                <c:pt idx="68">
                  <c:v>87.896666208902957</c:v>
                </c:pt>
                <c:pt idx="69">
                  <c:v>84.973332722981723</c:v>
                </c:pt>
                <c:pt idx="70">
                  <c:v>84.051666259765568</c:v>
                </c:pt>
                <c:pt idx="71">
                  <c:v>82.851665496826129</c:v>
                </c:pt>
                <c:pt idx="72">
                  <c:v>81.613332112630147</c:v>
                </c:pt>
                <c:pt idx="73">
                  <c:v>80.874998728434193</c:v>
                </c:pt>
                <c:pt idx="74">
                  <c:v>78.851665496826115</c:v>
                </c:pt>
                <c:pt idx="75">
                  <c:v>79.96333312988277</c:v>
                </c:pt>
                <c:pt idx="76">
                  <c:v>81.611666361490833</c:v>
                </c:pt>
                <c:pt idx="77">
                  <c:v>82.658332824706989</c:v>
                </c:pt>
                <c:pt idx="78">
                  <c:v>82.199999491373646</c:v>
                </c:pt>
                <c:pt idx="79">
                  <c:v>82.691666920979756</c:v>
                </c:pt>
                <c:pt idx="80">
                  <c:v>81.811667124430272</c:v>
                </c:pt>
                <c:pt idx="81">
                  <c:v>82.629999796549399</c:v>
                </c:pt>
                <c:pt idx="82">
                  <c:v>80.461666107177678</c:v>
                </c:pt>
                <c:pt idx="83">
                  <c:v>80.24000040690099</c:v>
                </c:pt>
                <c:pt idx="84">
                  <c:v>79.914999643961536</c:v>
                </c:pt>
                <c:pt idx="85">
                  <c:v>78.589998881022083</c:v>
                </c:pt>
                <c:pt idx="86">
                  <c:v>77.998331705729129</c:v>
                </c:pt>
                <c:pt idx="87">
                  <c:v>74.454998016357365</c:v>
                </c:pt>
                <c:pt idx="88">
                  <c:v>74.734998067219991</c:v>
                </c:pt>
                <c:pt idx="89">
                  <c:v>73.314997355143177</c:v>
                </c:pt>
                <c:pt idx="90">
                  <c:v>72.926663716634081</c:v>
                </c:pt>
                <c:pt idx="91">
                  <c:v>72.041664123535114</c:v>
                </c:pt>
                <c:pt idx="92">
                  <c:v>71.684997558593693</c:v>
                </c:pt>
                <c:pt idx="93">
                  <c:v>71.736665089925069</c:v>
                </c:pt>
                <c:pt idx="94">
                  <c:v>70.51666514078768</c:v>
                </c:pt>
                <c:pt idx="95">
                  <c:v>68.903331756591712</c:v>
                </c:pt>
                <c:pt idx="96">
                  <c:v>67.329998652140233</c:v>
                </c:pt>
                <c:pt idx="97">
                  <c:v>66.293332417805928</c:v>
                </c:pt>
                <c:pt idx="98">
                  <c:v>66.194999694824176</c:v>
                </c:pt>
                <c:pt idx="99">
                  <c:v>65.481666564941349</c:v>
                </c:pt>
                <c:pt idx="100">
                  <c:v>65.348333994547488</c:v>
                </c:pt>
                <c:pt idx="101">
                  <c:v>66.100001017252566</c:v>
                </c:pt>
                <c:pt idx="102">
                  <c:v>68.425001144409137</c:v>
                </c:pt>
                <c:pt idx="103">
                  <c:v>71.025001525878849</c:v>
                </c:pt>
                <c:pt idx="104">
                  <c:v>71.813334147135365</c:v>
                </c:pt>
                <c:pt idx="105">
                  <c:v>72.890000661214145</c:v>
                </c:pt>
                <c:pt idx="106">
                  <c:v>74.178333282470646</c:v>
                </c:pt>
                <c:pt idx="107">
                  <c:v>74.738333384195911</c:v>
                </c:pt>
                <c:pt idx="108">
                  <c:v>73.530000050862583</c:v>
                </c:pt>
                <c:pt idx="109">
                  <c:v>73.414999643961551</c:v>
                </c:pt>
                <c:pt idx="110">
                  <c:v>71.380000432332309</c:v>
                </c:pt>
                <c:pt idx="111">
                  <c:v>69.58499972025551</c:v>
                </c:pt>
                <c:pt idx="112">
                  <c:v>68.310000737508105</c:v>
                </c:pt>
                <c:pt idx="113">
                  <c:v>67.248333613077747</c:v>
                </c:pt>
                <c:pt idx="114">
                  <c:v>65.048333485921191</c:v>
                </c:pt>
                <c:pt idx="115">
                  <c:v>61.513333002726199</c:v>
                </c:pt>
                <c:pt idx="116">
                  <c:v>60.583332697550418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524-4567-B002-6FD57A69F245}"/>
            </c:ext>
          </c:extLst>
        </c:ser>
        <c:ser>
          <c:idx val="1"/>
          <c:order val="1"/>
          <c:tx>
            <c:v>Minimum elevation (m)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line_5_moy_mob!$D$2:$D$118</c:f>
              <c:numCache>
                <c:formatCode>General</c:formatCode>
                <c:ptCount val="117"/>
                <c:pt idx="0">
                  <c:v>0</c:v>
                </c:pt>
                <c:pt idx="1">
                  <c:v>0.45639999999999997</c:v>
                </c:pt>
                <c:pt idx="2">
                  <c:v>0.91279999999999994</c:v>
                </c:pt>
                <c:pt idx="3">
                  <c:v>1.3691999999999998</c:v>
                </c:pt>
                <c:pt idx="4">
                  <c:v>1.8255999999999999</c:v>
                </c:pt>
                <c:pt idx="5">
                  <c:v>2.282</c:v>
                </c:pt>
                <c:pt idx="6">
                  <c:v>2.7383999999999999</c:v>
                </c:pt>
                <c:pt idx="7">
                  <c:v>3.1948000000000003</c:v>
                </c:pt>
                <c:pt idx="8">
                  <c:v>3.6512000000000002</c:v>
                </c:pt>
                <c:pt idx="9">
                  <c:v>4.1076000000000006</c:v>
                </c:pt>
                <c:pt idx="10">
                  <c:v>4.5640000000000001</c:v>
                </c:pt>
                <c:pt idx="11">
                  <c:v>5.0203999999999995</c:v>
                </c:pt>
                <c:pt idx="12">
                  <c:v>5.476799999999999</c:v>
                </c:pt>
                <c:pt idx="13">
                  <c:v>5.9331999999999985</c:v>
                </c:pt>
                <c:pt idx="14">
                  <c:v>6.3895999999999988</c:v>
                </c:pt>
                <c:pt idx="15">
                  <c:v>6.8459999999999983</c:v>
                </c:pt>
                <c:pt idx="16">
                  <c:v>7.3023999999999978</c:v>
                </c:pt>
                <c:pt idx="17">
                  <c:v>7.7587999999999973</c:v>
                </c:pt>
                <c:pt idx="18">
                  <c:v>8.2151999999999976</c:v>
                </c:pt>
                <c:pt idx="19">
                  <c:v>8.6715999999999962</c:v>
                </c:pt>
                <c:pt idx="20">
                  <c:v>9.1279999999999966</c:v>
                </c:pt>
                <c:pt idx="21">
                  <c:v>9.5843999999999951</c:v>
                </c:pt>
                <c:pt idx="22">
                  <c:v>10.040799999999996</c:v>
                </c:pt>
                <c:pt idx="23">
                  <c:v>10.497199999999996</c:v>
                </c:pt>
                <c:pt idx="24">
                  <c:v>10.953599999999994</c:v>
                </c:pt>
                <c:pt idx="25">
                  <c:v>11.409999999999995</c:v>
                </c:pt>
                <c:pt idx="26">
                  <c:v>11.866399999999993</c:v>
                </c:pt>
                <c:pt idx="27">
                  <c:v>12.322799999999994</c:v>
                </c:pt>
                <c:pt idx="28">
                  <c:v>12.779199999999994</c:v>
                </c:pt>
                <c:pt idx="29">
                  <c:v>13.235599999999993</c:v>
                </c:pt>
                <c:pt idx="30">
                  <c:v>13.691999999999993</c:v>
                </c:pt>
                <c:pt idx="31">
                  <c:v>14.148399999999992</c:v>
                </c:pt>
                <c:pt idx="32">
                  <c:v>14.604799999999992</c:v>
                </c:pt>
                <c:pt idx="33">
                  <c:v>15.061199999999992</c:v>
                </c:pt>
                <c:pt idx="34">
                  <c:v>15.517599999999991</c:v>
                </c:pt>
                <c:pt idx="35">
                  <c:v>15.973999999999991</c:v>
                </c:pt>
                <c:pt idx="36">
                  <c:v>16.430399999999992</c:v>
                </c:pt>
                <c:pt idx="37">
                  <c:v>16.88679999999999</c:v>
                </c:pt>
                <c:pt idx="38">
                  <c:v>17.343199999999992</c:v>
                </c:pt>
                <c:pt idx="39">
                  <c:v>17.799599999999995</c:v>
                </c:pt>
                <c:pt idx="40">
                  <c:v>18.255999999999997</c:v>
                </c:pt>
                <c:pt idx="41">
                  <c:v>18.712399999999999</c:v>
                </c:pt>
                <c:pt idx="42">
                  <c:v>19.168800000000001</c:v>
                </c:pt>
                <c:pt idx="43">
                  <c:v>19.6252</c:v>
                </c:pt>
                <c:pt idx="44">
                  <c:v>20.081600000000002</c:v>
                </c:pt>
                <c:pt idx="45">
                  <c:v>20.538000000000004</c:v>
                </c:pt>
                <c:pt idx="46">
                  <c:v>20.994400000000006</c:v>
                </c:pt>
                <c:pt idx="47">
                  <c:v>21.450800000000008</c:v>
                </c:pt>
                <c:pt idx="48">
                  <c:v>21.907200000000007</c:v>
                </c:pt>
                <c:pt idx="49">
                  <c:v>22.363600000000009</c:v>
                </c:pt>
                <c:pt idx="50">
                  <c:v>22.820000000000011</c:v>
                </c:pt>
                <c:pt idx="51">
                  <c:v>23.276400000000013</c:v>
                </c:pt>
                <c:pt idx="52">
                  <c:v>23.732800000000015</c:v>
                </c:pt>
                <c:pt idx="53">
                  <c:v>24.189200000000014</c:v>
                </c:pt>
                <c:pt idx="54">
                  <c:v>24.645600000000016</c:v>
                </c:pt>
                <c:pt idx="55">
                  <c:v>25.102000000000018</c:v>
                </c:pt>
                <c:pt idx="56">
                  <c:v>25.55840000000002</c:v>
                </c:pt>
                <c:pt idx="57">
                  <c:v>26.014800000000022</c:v>
                </c:pt>
                <c:pt idx="58">
                  <c:v>26.471200000000021</c:v>
                </c:pt>
                <c:pt idx="59">
                  <c:v>26.927600000000023</c:v>
                </c:pt>
                <c:pt idx="60">
                  <c:v>27.384000000000025</c:v>
                </c:pt>
                <c:pt idx="61">
                  <c:v>27.840400000000027</c:v>
                </c:pt>
                <c:pt idx="62">
                  <c:v>28.296800000000029</c:v>
                </c:pt>
                <c:pt idx="63">
                  <c:v>28.753200000000028</c:v>
                </c:pt>
                <c:pt idx="64">
                  <c:v>29.20960000000003</c:v>
                </c:pt>
                <c:pt idx="65">
                  <c:v>29.666000000000032</c:v>
                </c:pt>
                <c:pt idx="66">
                  <c:v>30.122400000000034</c:v>
                </c:pt>
                <c:pt idx="67">
                  <c:v>30.578800000000037</c:v>
                </c:pt>
                <c:pt idx="68">
                  <c:v>31.035200000000039</c:v>
                </c:pt>
                <c:pt idx="69">
                  <c:v>31.491600000000037</c:v>
                </c:pt>
                <c:pt idx="70">
                  <c:v>31.948000000000039</c:v>
                </c:pt>
                <c:pt idx="71">
                  <c:v>32.404400000000038</c:v>
                </c:pt>
                <c:pt idx="72">
                  <c:v>32.86080000000004</c:v>
                </c:pt>
                <c:pt idx="73">
                  <c:v>33.317200000000042</c:v>
                </c:pt>
                <c:pt idx="74">
                  <c:v>33.773600000000044</c:v>
                </c:pt>
                <c:pt idx="75">
                  <c:v>34.230000000000047</c:v>
                </c:pt>
                <c:pt idx="76">
                  <c:v>34.686400000000042</c:v>
                </c:pt>
                <c:pt idx="77">
                  <c:v>35.142800000000044</c:v>
                </c:pt>
                <c:pt idx="78">
                  <c:v>35.599200000000046</c:v>
                </c:pt>
                <c:pt idx="79">
                  <c:v>36.055600000000048</c:v>
                </c:pt>
                <c:pt idx="80">
                  <c:v>36.51200000000005</c:v>
                </c:pt>
                <c:pt idx="81">
                  <c:v>36.968400000000052</c:v>
                </c:pt>
                <c:pt idx="82">
                  <c:v>37.424800000000054</c:v>
                </c:pt>
                <c:pt idx="83">
                  <c:v>37.881200000000057</c:v>
                </c:pt>
                <c:pt idx="84">
                  <c:v>38.337600000000059</c:v>
                </c:pt>
                <c:pt idx="85">
                  <c:v>38.794000000000061</c:v>
                </c:pt>
                <c:pt idx="86">
                  <c:v>39.250400000000063</c:v>
                </c:pt>
                <c:pt idx="87">
                  <c:v>39.706800000000058</c:v>
                </c:pt>
                <c:pt idx="88">
                  <c:v>40.16320000000006</c:v>
                </c:pt>
                <c:pt idx="89">
                  <c:v>40.619600000000062</c:v>
                </c:pt>
                <c:pt idx="90">
                  <c:v>41.076000000000064</c:v>
                </c:pt>
                <c:pt idx="91">
                  <c:v>41.532400000000067</c:v>
                </c:pt>
                <c:pt idx="92">
                  <c:v>41.988800000000069</c:v>
                </c:pt>
                <c:pt idx="93">
                  <c:v>42.445200000000071</c:v>
                </c:pt>
                <c:pt idx="94">
                  <c:v>42.901600000000073</c:v>
                </c:pt>
                <c:pt idx="95">
                  <c:v>43.358000000000075</c:v>
                </c:pt>
                <c:pt idx="96">
                  <c:v>43.814400000000077</c:v>
                </c:pt>
                <c:pt idx="97">
                  <c:v>44.270800000000072</c:v>
                </c:pt>
                <c:pt idx="98">
                  <c:v>44.727200000000074</c:v>
                </c:pt>
                <c:pt idx="99">
                  <c:v>45.183600000000077</c:v>
                </c:pt>
                <c:pt idx="100">
                  <c:v>45.640000000000079</c:v>
                </c:pt>
                <c:pt idx="101">
                  <c:v>46.096400000000081</c:v>
                </c:pt>
                <c:pt idx="102">
                  <c:v>46.552800000000083</c:v>
                </c:pt>
                <c:pt idx="103">
                  <c:v>47.009200000000085</c:v>
                </c:pt>
                <c:pt idx="104">
                  <c:v>47.465600000000087</c:v>
                </c:pt>
                <c:pt idx="105">
                  <c:v>47.922000000000089</c:v>
                </c:pt>
                <c:pt idx="106">
                  <c:v>48.378400000000092</c:v>
                </c:pt>
                <c:pt idx="107">
                  <c:v>48.834800000000094</c:v>
                </c:pt>
                <c:pt idx="108">
                  <c:v>49.291200000000089</c:v>
                </c:pt>
                <c:pt idx="109">
                  <c:v>49.747600000000091</c:v>
                </c:pt>
                <c:pt idx="110">
                  <c:v>50.204000000000093</c:v>
                </c:pt>
                <c:pt idx="111">
                  <c:v>50.660400000000095</c:v>
                </c:pt>
                <c:pt idx="112">
                  <c:v>51.116800000000097</c:v>
                </c:pt>
                <c:pt idx="113">
                  <c:v>51.573200000000099</c:v>
                </c:pt>
                <c:pt idx="114">
                  <c:v>52.029600000000102</c:v>
                </c:pt>
                <c:pt idx="115">
                  <c:v>52.486000000000104</c:v>
                </c:pt>
                <c:pt idx="116">
                  <c:v>52.942400000000106</c:v>
                </c:pt>
              </c:numCache>
            </c:numRef>
          </c:xVal>
          <c:yVal>
            <c:numRef>
              <c:f>line_5_moy_mob!$A$2:$A$118</c:f>
              <c:numCache>
                <c:formatCode>General</c:formatCode>
                <c:ptCount val="117"/>
                <c:pt idx="0">
                  <c:v>37.319999694824197</c:v>
                </c:pt>
                <c:pt idx="1">
                  <c:v>37.170000076293903</c:v>
                </c:pt>
                <c:pt idx="2">
                  <c:v>36.866666158040339</c:v>
                </c:pt>
                <c:pt idx="3">
                  <c:v>36.714999198913553</c:v>
                </c:pt>
                <c:pt idx="4">
                  <c:v>36.667999267578104</c:v>
                </c:pt>
                <c:pt idx="5">
                  <c:v>38.099999109903955</c:v>
                </c:pt>
                <c:pt idx="6">
                  <c:v>41.993332544962534</c:v>
                </c:pt>
                <c:pt idx="7">
                  <c:v>48.256665547688762</c:v>
                </c:pt>
                <c:pt idx="8">
                  <c:v>55.328332901000927</c:v>
                </c:pt>
                <c:pt idx="9">
                  <c:v>63.123332977294865</c:v>
                </c:pt>
                <c:pt idx="10">
                  <c:v>71.46666653951003</c:v>
                </c:pt>
                <c:pt idx="11">
                  <c:v>78.038333892822195</c:v>
                </c:pt>
                <c:pt idx="12">
                  <c:v>81.060000101725194</c:v>
                </c:pt>
                <c:pt idx="13">
                  <c:v>80.754999796549427</c:v>
                </c:pt>
                <c:pt idx="14">
                  <c:v>78.831666310628222</c:v>
                </c:pt>
                <c:pt idx="15">
                  <c:v>75.328332901000948</c:v>
                </c:pt>
                <c:pt idx="16">
                  <c:v>70.504999160766559</c:v>
                </c:pt>
                <c:pt idx="17">
                  <c:v>65.58333206176755</c:v>
                </c:pt>
                <c:pt idx="18">
                  <c:v>62.673332214355433</c:v>
                </c:pt>
                <c:pt idx="19">
                  <c:v>61.208332697550418</c:v>
                </c:pt>
                <c:pt idx="20">
                  <c:v>61.296665827433209</c:v>
                </c:pt>
                <c:pt idx="21">
                  <c:v>63.089998881022076</c:v>
                </c:pt>
                <c:pt idx="22">
                  <c:v>65.739999135335253</c:v>
                </c:pt>
                <c:pt idx="23">
                  <c:v>69.203332901000934</c:v>
                </c:pt>
                <c:pt idx="24">
                  <c:v>71.95666694641109</c:v>
                </c:pt>
                <c:pt idx="25">
                  <c:v>74.233333587646456</c:v>
                </c:pt>
                <c:pt idx="26">
                  <c:v>75.603333791096972</c:v>
                </c:pt>
                <c:pt idx="27">
                  <c:v>76.078334808349595</c:v>
                </c:pt>
                <c:pt idx="28">
                  <c:v>75.840001424153627</c:v>
                </c:pt>
                <c:pt idx="29">
                  <c:v>75.22500101725258</c:v>
                </c:pt>
                <c:pt idx="30">
                  <c:v>74.73333358764647</c:v>
                </c:pt>
                <c:pt idx="31">
                  <c:v>73.741667429606096</c:v>
                </c:pt>
                <c:pt idx="32">
                  <c:v>72.680000305175753</c:v>
                </c:pt>
                <c:pt idx="33">
                  <c:v>71.538332621256487</c:v>
                </c:pt>
                <c:pt idx="34">
                  <c:v>70.781665802001925</c:v>
                </c:pt>
                <c:pt idx="35">
                  <c:v>69.626665751139299</c:v>
                </c:pt>
                <c:pt idx="36">
                  <c:v>67.688332875569628</c:v>
                </c:pt>
                <c:pt idx="37">
                  <c:v>66.048332214355426</c:v>
                </c:pt>
                <c:pt idx="38">
                  <c:v>64.58166567484534</c:v>
                </c:pt>
                <c:pt idx="39">
                  <c:v>63.059999465942333</c:v>
                </c:pt>
                <c:pt idx="40">
                  <c:v>61.621666590372683</c:v>
                </c:pt>
                <c:pt idx="41">
                  <c:v>60.113333384195919</c:v>
                </c:pt>
                <c:pt idx="42">
                  <c:v>58.891666412353466</c:v>
                </c:pt>
                <c:pt idx="43">
                  <c:v>58.766666412353466</c:v>
                </c:pt>
                <c:pt idx="44">
                  <c:v>58.944999694824162</c:v>
                </c:pt>
                <c:pt idx="45">
                  <c:v>59.113333384195919</c:v>
                </c:pt>
                <c:pt idx="46">
                  <c:v>59.310000101725201</c:v>
                </c:pt>
                <c:pt idx="47">
                  <c:v>59.923333485921169</c:v>
                </c:pt>
                <c:pt idx="48">
                  <c:v>60.548333485921169</c:v>
                </c:pt>
                <c:pt idx="49">
                  <c:v>60.235000610351527</c:v>
                </c:pt>
                <c:pt idx="50">
                  <c:v>59.691667556762646</c:v>
                </c:pt>
                <c:pt idx="51">
                  <c:v>59.273333867390896</c:v>
                </c:pt>
                <c:pt idx="52">
                  <c:v>58.628333409627231</c:v>
                </c:pt>
                <c:pt idx="53">
                  <c:v>57.833333333333286</c:v>
                </c:pt>
                <c:pt idx="54">
                  <c:v>56.798333485921184</c:v>
                </c:pt>
                <c:pt idx="55">
                  <c:v>55.771666844685832</c:v>
                </c:pt>
                <c:pt idx="56">
                  <c:v>54.59833335876462</c:v>
                </c:pt>
                <c:pt idx="57">
                  <c:v>53.238333384195926</c:v>
                </c:pt>
                <c:pt idx="58">
                  <c:v>52.178333282470668</c:v>
                </c:pt>
                <c:pt idx="59">
                  <c:v>51.503333409627253</c:v>
                </c:pt>
                <c:pt idx="60">
                  <c:v>50.950000127156535</c:v>
                </c:pt>
                <c:pt idx="61">
                  <c:v>50.566666285196902</c:v>
                </c:pt>
                <c:pt idx="62">
                  <c:v>50.749999364217068</c:v>
                </c:pt>
                <c:pt idx="63">
                  <c:v>51.093332926432232</c:v>
                </c:pt>
                <c:pt idx="64">
                  <c:v>51.233332951863552</c:v>
                </c:pt>
                <c:pt idx="65">
                  <c:v>50.846666336059513</c:v>
                </c:pt>
                <c:pt idx="66">
                  <c:v>50.534999847412074</c:v>
                </c:pt>
                <c:pt idx="67">
                  <c:v>49.888333638509067</c:v>
                </c:pt>
                <c:pt idx="68">
                  <c:v>48.916667302449497</c:v>
                </c:pt>
                <c:pt idx="69">
                  <c:v>47.926666895548443</c:v>
                </c:pt>
                <c:pt idx="70">
                  <c:v>46.961667378743449</c:v>
                </c:pt>
                <c:pt idx="71">
                  <c:v>46.570000330607058</c:v>
                </c:pt>
                <c:pt idx="72">
                  <c:v>46.523333231608014</c:v>
                </c:pt>
                <c:pt idx="73">
                  <c:v>46.969999949137311</c:v>
                </c:pt>
                <c:pt idx="74">
                  <c:v>47.006666819254491</c:v>
                </c:pt>
                <c:pt idx="75">
                  <c:v>47.158333460489864</c:v>
                </c:pt>
                <c:pt idx="76">
                  <c:v>47.499999999999943</c:v>
                </c:pt>
                <c:pt idx="77">
                  <c:v>47.268333435058558</c:v>
                </c:pt>
                <c:pt idx="78">
                  <c:v>46.725000381469677</c:v>
                </c:pt>
                <c:pt idx="79">
                  <c:v>46.071666717529247</c:v>
                </c:pt>
                <c:pt idx="80">
                  <c:v>45.843332926432247</c:v>
                </c:pt>
                <c:pt idx="81">
                  <c:v>45.715000152587834</c:v>
                </c:pt>
                <c:pt idx="82">
                  <c:v>45.483333587646435</c:v>
                </c:pt>
                <c:pt idx="83">
                  <c:v>45.258333841959576</c:v>
                </c:pt>
                <c:pt idx="84">
                  <c:v>45.300000508626248</c:v>
                </c:pt>
                <c:pt idx="85">
                  <c:v>45.083333969116147</c:v>
                </c:pt>
                <c:pt idx="86">
                  <c:v>44.693333943684827</c:v>
                </c:pt>
                <c:pt idx="87">
                  <c:v>44.106667200724225</c:v>
                </c:pt>
                <c:pt idx="88">
                  <c:v>43.583333333333279</c:v>
                </c:pt>
                <c:pt idx="89">
                  <c:v>43.38166618347163</c:v>
                </c:pt>
                <c:pt idx="90">
                  <c:v>42.966665903727169</c:v>
                </c:pt>
                <c:pt idx="91">
                  <c:v>42.651666005452434</c:v>
                </c:pt>
                <c:pt idx="92">
                  <c:v>42.404999415079715</c:v>
                </c:pt>
                <c:pt idx="93">
                  <c:v>42.216665903727169</c:v>
                </c:pt>
                <c:pt idx="94">
                  <c:v>41.989999771118114</c:v>
                </c:pt>
                <c:pt idx="95">
                  <c:v>41.724999745686802</c:v>
                </c:pt>
                <c:pt idx="96">
                  <c:v>41.328333536783816</c:v>
                </c:pt>
                <c:pt idx="97">
                  <c:v>40.9066664377848</c:v>
                </c:pt>
                <c:pt idx="98">
                  <c:v>40.476666768391894</c:v>
                </c:pt>
                <c:pt idx="99">
                  <c:v>39.93000030517576</c:v>
                </c:pt>
                <c:pt idx="100">
                  <c:v>39.51666704813637</c:v>
                </c:pt>
                <c:pt idx="101">
                  <c:v>39.156667073567682</c:v>
                </c:pt>
                <c:pt idx="102">
                  <c:v>39.033333460489885</c:v>
                </c:pt>
                <c:pt idx="103">
                  <c:v>38.851667404174769</c:v>
                </c:pt>
                <c:pt idx="104">
                  <c:v>38.445000330607051</c:v>
                </c:pt>
                <c:pt idx="105">
                  <c:v>37.996666590372669</c:v>
                </c:pt>
                <c:pt idx="106">
                  <c:v>37.466666539510051</c:v>
                </c:pt>
                <c:pt idx="107">
                  <c:v>36.958333333333286</c:v>
                </c:pt>
                <c:pt idx="108">
                  <c:v>36.24999999999995</c:v>
                </c:pt>
                <c:pt idx="109">
                  <c:v>35.239999771118114</c:v>
                </c:pt>
                <c:pt idx="110">
                  <c:v>34.329999923706012</c:v>
                </c:pt>
                <c:pt idx="111">
                  <c:v>33.411666870117152</c:v>
                </c:pt>
                <c:pt idx="112">
                  <c:v>32.256666501363071</c:v>
                </c:pt>
                <c:pt idx="113">
                  <c:v>30.998333295186317</c:v>
                </c:pt>
                <c:pt idx="114">
                  <c:v>29.868333180745406</c:v>
                </c:pt>
                <c:pt idx="115">
                  <c:v>29.024999618530234</c:v>
                </c:pt>
                <c:pt idx="116">
                  <c:v>28.404999732971149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8524-4567-B002-6FD57A69F245}"/>
            </c:ext>
          </c:extLst>
        </c:ser>
        <c:ser>
          <c:idx val="2"/>
          <c:order val="2"/>
          <c:tx>
            <c:v>Mean elevation (m)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line_5_moy_mob!$D$2:$D$118</c:f>
              <c:numCache>
                <c:formatCode>General</c:formatCode>
                <c:ptCount val="117"/>
                <c:pt idx="0">
                  <c:v>0</c:v>
                </c:pt>
                <c:pt idx="1">
                  <c:v>0.45639999999999997</c:v>
                </c:pt>
                <c:pt idx="2">
                  <c:v>0.91279999999999994</c:v>
                </c:pt>
                <c:pt idx="3">
                  <c:v>1.3691999999999998</c:v>
                </c:pt>
                <c:pt idx="4">
                  <c:v>1.8255999999999999</c:v>
                </c:pt>
                <c:pt idx="5">
                  <c:v>2.282</c:v>
                </c:pt>
                <c:pt idx="6">
                  <c:v>2.7383999999999999</c:v>
                </c:pt>
                <c:pt idx="7">
                  <c:v>3.1948000000000003</c:v>
                </c:pt>
                <c:pt idx="8">
                  <c:v>3.6512000000000002</c:v>
                </c:pt>
                <c:pt idx="9">
                  <c:v>4.1076000000000006</c:v>
                </c:pt>
                <c:pt idx="10">
                  <c:v>4.5640000000000001</c:v>
                </c:pt>
                <c:pt idx="11">
                  <c:v>5.0203999999999995</c:v>
                </c:pt>
                <c:pt idx="12">
                  <c:v>5.476799999999999</c:v>
                </c:pt>
                <c:pt idx="13">
                  <c:v>5.9331999999999985</c:v>
                </c:pt>
                <c:pt idx="14">
                  <c:v>6.3895999999999988</c:v>
                </c:pt>
                <c:pt idx="15">
                  <c:v>6.8459999999999983</c:v>
                </c:pt>
                <c:pt idx="16">
                  <c:v>7.3023999999999978</c:v>
                </c:pt>
                <c:pt idx="17">
                  <c:v>7.7587999999999973</c:v>
                </c:pt>
                <c:pt idx="18">
                  <c:v>8.2151999999999976</c:v>
                </c:pt>
                <c:pt idx="19">
                  <c:v>8.6715999999999962</c:v>
                </c:pt>
                <c:pt idx="20">
                  <c:v>9.1279999999999966</c:v>
                </c:pt>
                <c:pt idx="21">
                  <c:v>9.5843999999999951</c:v>
                </c:pt>
                <c:pt idx="22">
                  <c:v>10.040799999999996</c:v>
                </c:pt>
                <c:pt idx="23">
                  <c:v>10.497199999999996</c:v>
                </c:pt>
                <c:pt idx="24">
                  <c:v>10.953599999999994</c:v>
                </c:pt>
                <c:pt idx="25">
                  <c:v>11.409999999999995</c:v>
                </c:pt>
                <c:pt idx="26">
                  <c:v>11.866399999999993</c:v>
                </c:pt>
                <c:pt idx="27">
                  <c:v>12.322799999999994</c:v>
                </c:pt>
                <c:pt idx="28">
                  <c:v>12.779199999999994</c:v>
                </c:pt>
                <c:pt idx="29">
                  <c:v>13.235599999999993</c:v>
                </c:pt>
                <c:pt idx="30">
                  <c:v>13.691999999999993</c:v>
                </c:pt>
                <c:pt idx="31">
                  <c:v>14.148399999999992</c:v>
                </c:pt>
                <c:pt idx="32">
                  <c:v>14.604799999999992</c:v>
                </c:pt>
                <c:pt idx="33">
                  <c:v>15.061199999999992</c:v>
                </c:pt>
                <c:pt idx="34">
                  <c:v>15.517599999999991</c:v>
                </c:pt>
                <c:pt idx="35">
                  <c:v>15.973999999999991</c:v>
                </c:pt>
                <c:pt idx="36">
                  <c:v>16.430399999999992</c:v>
                </c:pt>
                <c:pt idx="37">
                  <c:v>16.88679999999999</c:v>
                </c:pt>
                <c:pt idx="38">
                  <c:v>17.343199999999992</c:v>
                </c:pt>
                <c:pt idx="39">
                  <c:v>17.799599999999995</c:v>
                </c:pt>
                <c:pt idx="40">
                  <c:v>18.255999999999997</c:v>
                </c:pt>
                <c:pt idx="41">
                  <c:v>18.712399999999999</c:v>
                </c:pt>
                <c:pt idx="42">
                  <c:v>19.168800000000001</c:v>
                </c:pt>
                <c:pt idx="43">
                  <c:v>19.6252</c:v>
                </c:pt>
                <c:pt idx="44">
                  <c:v>20.081600000000002</c:v>
                </c:pt>
                <c:pt idx="45">
                  <c:v>20.538000000000004</c:v>
                </c:pt>
                <c:pt idx="46">
                  <c:v>20.994400000000006</c:v>
                </c:pt>
                <c:pt idx="47">
                  <c:v>21.450800000000008</c:v>
                </c:pt>
                <c:pt idx="48">
                  <c:v>21.907200000000007</c:v>
                </c:pt>
                <c:pt idx="49">
                  <c:v>22.363600000000009</c:v>
                </c:pt>
                <c:pt idx="50">
                  <c:v>22.820000000000011</c:v>
                </c:pt>
                <c:pt idx="51">
                  <c:v>23.276400000000013</c:v>
                </c:pt>
                <c:pt idx="52">
                  <c:v>23.732800000000015</c:v>
                </c:pt>
                <c:pt idx="53">
                  <c:v>24.189200000000014</c:v>
                </c:pt>
                <c:pt idx="54">
                  <c:v>24.645600000000016</c:v>
                </c:pt>
                <c:pt idx="55">
                  <c:v>25.102000000000018</c:v>
                </c:pt>
                <c:pt idx="56">
                  <c:v>25.55840000000002</c:v>
                </c:pt>
                <c:pt idx="57">
                  <c:v>26.014800000000022</c:v>
                </c:pt>
                <c:pt idx="58">
                  <c:v>26.471200000000021</c:v>
                </c:pt>
                <c:pt idx="59">
                  <c:v>26.927600000000023</c:v>
                </c:pt>
                <c:pt idx="60">
                  <c:v>27.384000000000025</c:v>
                </c:pt>
                <c:pt idx="61">
                  <c:v>27.840400000000027</c:v>
                </c:pt>
                <c:pt idx="62">
                  <c:v>28.296800000000029</c:v>
                </c:pt>
                <c:pt idx="63">
                  <c:v>28.753200000000028</c:v>
                </c:pt>
                <c:pt idx="64">
                  <c:v>29.20960000000003</c:v>
                </c:pt>
                <c:pt idx="65">
                  <c:v>29.666000000000032</c:v>
                </c:pt>
                <c:pt idx="66">
                  <c:v>30.122400000000034</c:v>
                </c:pt>
                <c:pt idx="67">
                  <c:v>30.578800000000037</c:v>
                </c:pt>
                <c:pt idx="68">
                  <c:v>31.035200000000039</c:v>
                </c:pt>
                <c:pt idx="69">
                  <c:v>31.491600000000037</c:v>
                </c:pt>
                <c:pt idx="70">
                  <c:v>31.948000000000039</c:v>
                </c:pt>
                <c:pt idx="71">
                  <c:v>32.404400000000038</c:v>
                </c:pt>
                <c:pt idx="72">
                  <c:v>32.86080000000004</c:v>
                </c:pt>
                <c:pt idx="73">
                  <c:v>33.317200000000042</c:v>
                </c:pt>
                <c:pt idx="74">
                  <c:v>33.773600000000044</c:v>
                </c:pt>
                <c:pt idx="75">
                  <c:v>34.230000000000047</c:v>
                </c:pt>
                <c:pt idx="76">
                  <c:v>34.686400000000042</c:v>
                </c:pt>
                <c:pt idx="77">
                  <c:v>35.142800000000044</c:v>
                </c:pt>
                <c:pt idx="78">
                  <c:v>35.599200000000046</c:v>
                </c:pt>
                <c:pt idx="79">
                  <c:v>36.055600000000048</c:v>
                </c:pt>
                <c:pt idx="80">
                  <c:v>36.51200000000005</c:v>
                </c:pt>
                <c:pt idx="81">
                  <c:v>36.968400000000052</c:v>
                </c:pt>
                <c:pt idx="82">
                  <c:v>37.424800000000054</c:v>
                </c:pt>
                <c:pt idx="83">
                  <c:v>37.881200000000057</c:v>
                </c:pt>
                <c:pt idx="84">
                  <c:v>38.337600000000059</c:v>
                </c:pt>
                <c:pt idx="85">
                  <c:v>38.794000000000061</c:v>
                </c:pt>
                <c:pt idx="86">
                  <c:v>39.250400000000063</c:v>
                </c:pt>
                <c:pt idx="87">
                  <c:v>39.706800000000058</c:v>
                </c:pt>
                <c:pt idx="88">
                  <c:v>40.16320000000006</c:v>
                </c:pt>
                <c:pt idx="89">
                  <c:v>40.619600000000062</c:v>
                </c:pt>
                <c:pt idx="90">
                  <c:v>41.076000000000064</c:v>
                </c:pt>
                <c:pt idx="91">
                  <c:v>41.532400000000067</c:v>
                </c:pt>
                <c:pt idx="92">
                  <c:v>41.988800000000069</c:v>
                </c:pt>
                <c:pt idx="93">
                  <c:v>42.445200000000071</c:v>
                </c:pt>
                <c:pt idx="94">
                  <c:v>42.901600000000073</c:v>
                </c:pt>
                <c:pt idx="95">
                  <c:v>43.358000000000075</c:v>
                </c:pt>
                <c:pt idx="96">
                  <c:v>43.814400000000077</c:v>
                </c:pt>
                <c:pt idx="97">
                  <c:v>44.270800000000072</c:v>
                </c:pt>
                <c:pt idx="98">
                  <c:v>44.727200000000074</c:v>
                </c:pt>
                <c:pt idx="99">
                  <c:v>45.183600000000077</c:v>
                </c:pt>
                <c:pt idx="100">
                  <c:v>45.640000000000079</c:v>
                </c:pt>
                <c:pt idx="101">
                  <c:v>46.096400000000081</c:v>
                </c:pt>
                <c:pt idx="102">
                  <c:v>46.552800000000083</c:v>
                </c:pt>
                <c:pt idx="103">
                  <c:v>47.009200000000085</c:v>
                </c:pt>
                <c:pt idx="104">
                  <c:v>47.465600000000087</c:v>
                </c:pt>
                <c:pt idx="105">
                  <c:v>47.922000000000089</c:v>
                </c:pt>
                <c:pt idx="106">
                  <c:v>48.378400000000092</c:v>
                </c:pt>
                <c:pt idx="107">
                  <c:v>48.834800000000094</c:v>
                </c:pt>
                <c:pt idx="108">
                  <c:v>49.291200000000089</c:v>
                </c:pt>
                <c:pt idx="109">
                  <c:v>49.747600000000091</c:v>
                </c:pt>
                <c:pt idx="110">
                  <c:v>50.204000000000093</c:v>
                </c:pt>
                <c:pt idx="111">
                  <c:v>50.660400000000095</c:v>
                </c:pt>
                <c:pt idx="112">
                  <c:v>51.116800000000097</c:v>
                </c:pt>
                <c:pt idx="113">
                  <c:v>51.573200000000099</c:v>
                </c:pt>
                <c:pt idx="114">
                  <c:v>52.029600000000102</c:v>
                </c:pt>
                <c:pt idx="115">
                  <c:v>52.486000000000104</c:v>
                </c:pt>
                <c:pt idx="116">
                  <c:v>52.942400000000106</c:v>
                </c:pt>
              </c:numCache>
            </c:numRef>
          </c:xVal>
          <c:yVal>
            <c:numRef>
              <c:f>line_5_moy_mob!$C$2:$C$118</c:f>
              <c:numCache>
                <c:formatCode>General</c:formatCode>
                <c:ptCount val="117"/>
                <c:pt idx="0">
                  <c:v>46.495543690295897</c:v>
                </c:pt>
                <c:pt idx="1">
                  <c:v>48.024472205267998</c:v>
                </c:pt>
                <c:pt idx="2">
                  <c:v>49.777795097481963</c:v>
                </c:pt>
                <c:pt idx="3">
                  <c:v>50.532942975812219</c:v>
                </c:pt>
                <c:pt idx="4">
                  <c:v>53.649634554704392</c:v>
                </c:pt>
                <c:pt idx="5">
                  <c:v>58.400203955568692</c:v>
                </c:pt>
                <c:pt idx="6">
                  <c:v>67.03041961462516</c:v>
                </c:pt>
                <c:pt idx="7">
                  <c:v>75.077341751671383</c:v>
                </c:pt>
                <c:pt idx="8">
                  <c:v>82.414539192319367</c:v>
                </c:pt>
                <c:pt idx="9">
                  <c:v>90.393462608107697</c:v>
                </c:pt>
                <c:pt idx="10">
                  <c:v>95.991625330887913</c:v>
                </c:pt>
                <c:pt idx="11">
                  <c:v>98.389709693157556</c:v>
                </c:pt>
                <c:pt idx="12">
                  <c:v>97.318540177901028</c:v>
                </c:pt>
                <c:pt idx="13">
                  <c:v>95.568126449140777</c:v>
                </c:pt>
                <c:pt idx="14">
                  <c:v>93.717145338251399</c:v>
                </c:pt>
                <c:pt idx="15">
                  <c:v>90.304047905507147</c:v>
                </c:pt>
                <c:pt idx="16">
                  <c:v>85.940491842630436</c:v>
                </c:pt>
                <c:pt idx="17">
                  <c:v>81.615524979049795</c:v>
                </c:pt>
                <c:pt idx="18">
                  <c:v>78.145219224452291</c:v>
                </c:pt>
                <c:pt idx="19">
                  <c:v>76.335813869231728</c:v>
                </c:pt>
                <c:pt idx="20">
                  <c:v>75.6472458667334</c:v>
                </c:pt>
                <c:pt idx="21">
                  <c:v>76.40656060512741</c:v>
                </c:pt>
                <c:pt idx="22">
                  <c:v>78.479553214558834</c:v>
                </c:pt>
                <c:pt idx="23">
                  <c:v>81.715280033271512</c:v>
                </c:pt>
                <c:pt idx="24">
                  <c:v>84.709227915846384</c:v>
                </c:pt>
                <c:pt idx="25">
                  <c:v>86.5872650523972</c:v>
                </c:pt>
                <c:pt idx="26">
                  <c:v>86.799146086666653</c:v>
                </c:pt>
                <c:pt idx="27">
                  <c:v>86.45488019668197</c:v>
                </c:pt>
                <c:pt idx="28">
                  <c:v>85.824868253817499</c:v>
                </c:pt>
                <c:pt idx="29">
                  <c:v>84.168605609519304</c:v>
                </c:pt>
                <c:pt idx="30">
                  <c:v>82.508190308669882</c:v>
                </c:pt>
                <c:pt idx="31">
                  <c:v>80.928535989709829</c:v>
                </c:pt>
                <c:pt idx="32">
                  <c:v>79.880677038231809</c:v>
                </c:pt>
                <c:pt idx="33">
                  <c:v>78.830647461940671</c:v>
                </c:pt>
                <c:pt idx="34">
                  <c:v>77.604201556708688</c:v>
                </c:pt>
                <c:pt idx="35">
                  <c:v>76.589729708244747</c:v>
                </c:pt>
                <c:pt idx="36">
                  <c:v>75.447438657096157</c:v>
                </c:pt>
                <c:pt idx="37">
                  <c:v>74.273782809761627</c:v>
                </c:pt>
                <c:pt idx="38">
                  <c:v>73.215031801672026</c:v>
                </c:pt>
                <c:pt idx="39">
                  <c:v>72.097370980689263</c:v>
                </c:pt>
                <c:pt idx="40">
                  <c:v>71.226826602360887</c:v>
                </c:pt>
                <c:pt idx="41">
                  <c:v>70.520293453311496</c:v>
                </c:pt>
                <c:pt idx="42">
                  <c:v>69.708963237234073</c:v>
                </c:pt>
                <c:pt idx="43">
                  <c:v>69.007253775247605</c:v>
                </c:pt>
                <c:pt idx="44">
                  <c:v>68.400851595814345</c:v>
                </c:pt>
                <c:pt idx="45">
                  <c:v>68.166518909268135</c:v>
                </c:pt>
                <c:pt idx="46">
                  <c:v>68.164429677778443</c:v>
                </c:pt>
                <c:pt idx="47">
                  <c:v>67.855487937198674</c:v>
                </c:pt>
                <c:pt idx="48">
                  <c:v>67.630592343772506</c:v>
                </c:pt>
                <c:pt idx="49">
                  <c:v>67.405976790529579</c:v>
                </c:pt>
                <c:pt idx="50">
                  <c:v>67.144285962558968</c:v>
                </c:pt>
                <c:pt idx="51">
                  <c:v>66.660976162797638</c:v>
                </c:pt>
                <c:pt idx="52">
                  <c:v>66.033905843966807</c:v>
                </c:pt>
                <c:pt idx="53">
                  <c:v>65.522898340796203</c:v>
                </c:pt>
                <c:pt idx="54">
                  <c:v>65.097899476687914</c:v>
                </c:pt>
                <c:pt idx="55">
                  <c:v>64.372371702390282</c:v>
                </c:pt>
                <c:pt idx="56">
                  <c:v>63.641155403089748</c:v>
                </c:pt>
                <c:pt idx="57">
                  <c:v>63.011438511783489</c:v>
                </c:pt>
                <c:pt idx="58">
                  <c:v>61.884417755625769</c:v>
                </c:pt>
                <c:pt idx="59">
                  <c:v>61.209762062231285</c:v>
                </c:pt>
                <c:pt idx="60">
                  <c:v>60.883904337229716</c:v>
                </c:pt>
                <c:pt idx="61">
                  <c:v>60.884713872661898</c:v>
                </c:pt>
                <c:pt idx="62">
                  <c:v>60.858103822936975</c:v>
                </c:pt>
                <c:pt idx="63">
                  <c:v>60.595702632902182</c:v>
                </c:pt>
                <c:pt idx="64">
                  <c:v>60.785599265483256</c:v>
                </c:pt>
                <c:pt idx="65">
                  <c:v>60.763488423934085</c:v>
                </c:pt>
                <c:pt idx="66">
                  <c:v>60.905240302527297</c:v>
                </c:pt>
                <c:pt idx="67">
                  <c:v>60.840769796181057</c:v>
                </c:pt>
                <c:pt idx="68">
                  <c:v>60.918596785762283</c:v>
                </c:pt>
                <c:pt idx="69">
                  <c:v>60.253359591060722</c:v>
                </c:pt>
                <c:pt idx="70">
                  <c:v>59.26569636570202</c:v>
                </c:pt>
                <c:pt idx="71">
                  <c:v>58.358821417223027</c:v>
                </c:pt>
                <c:pt idx="72">
                  <c:v>58.863618863915612</c:v>
                </c:pt>
                <c:pt idx="73">
                  <c:v>59.532938190829661</c:v>
                </c:pt>
                <c:pt idx="74">
                  <c:v>58.636131817245655</c:v>
                </c:pt>
                <c:pt idx="75">
                  <c:v>58.950417765237404</c:v>
                </c:pt>
                <c:pt idx="76">
                  <c:v>59.470222908696918</c:v>
                </c:pt>
                <c:pt idx="77">
                  <c:v>59.460465715520122</c:v>
                </c:pt>
                <c:pt idx="78">
                  <c:v>56.807393847268351</c:v>
                </c:pt>
                <c:pt idx="79">
                  <c:v>54.492730441392631</c:v>
                </c:pt>
                <c:pt idx="80">
                  <c:v>53.780908151641491</c:v>
                </c:pt>
                <c:pt idx="81">
                  <c:v>52.872663276456002</c:v>
                </c:pt>
                <c:pt idx="82">
                  <c:v>51.772605481427853</c:v>
                </c:pt>
                <c:pt idx="83">
                  <c:v>50.978968701561371</c:v>
                </c:pt>
                <c:pt idx="84">
                  <c:v>51.179367856631281</c:v>
                </c:pt>
                <c:pt idx="85">
                  <c:v>51.150107636691409</c:v>
                </c:pt>
                <c:pt idx="86">
                  <c:v>51.475914868431168</c:v>
                </c:pt>
                <c:pt idx="87">
                  <c:v>51.637605427704734</c:v>
                </c:pt>
                <c:pt idx="88">
                  <c:v>51.928162697518538</c:v>
                </c:pt>
                <c:pt idx="89">
                  <c:v>52.383704423517145</c:v>
                </c:pt>
                <c:pt idx="90">
                  <c:v>52.674022000728165</c:v>
                </c:pt>
                <c:pt idx="91">
                  <c:v>52.536815913273905</c:v>
                </c:pt>
                <c:pt idx="92">
                  <c:v>51.597766676631721</c:v>
                </c:pt>
                <c:pt idx="93">
                  <c:v>50.453502161464883</c:v>
                </c:pt>
                <c:pt idx="94">
                  <c:v>49.528723358835634</c:v>
                </c:pt>
                <c:pt idx="95">
                  <c:v>48.702996520364202</c:v>
                </c:pt>
                <c:pt idx="96">
                  <c:v>47.421745001510139</c:v>
                </c:pt>
                <c:pt idx="97">
                  <c:v>46.417860517921689</c:v>
                </c:pt>
                <c:pt idx="98">
                  <c:v>46.842883900836569</c:v>
                </c:pt>
                <c:pt idx="99">
                  <c:v>46.901362653138136</c:v>
                </c:pt>
                <c:pt idx="100">
                  <c:v>46.440761547180564</c:v>
                </c:pt>
                <c:pt idx="101">
                  <c:v>46.374761335682422</c:v>
                </c:pt>
                <c:pt idx="102">
                  <c:v>46.867221210841599</c:v>
                </c:pt>
                <c:pt idx="103">
                  <c:v>47.373102439979732</c:v>
                </c:pt>
                <c:pt idx="104">
                  <c:v>46.846235772051216</c:v>
                </c:pt>
                <c:pt idx="105">
                  <c:v>46.834900392480051</c:v>
                </c:pt>
                <c:pt idx="106">
                  <c:v>47.286281431816661</c:v>
                </c:pt>
                <c:pt idx="107">
                  <c:v>46.874380528363396</c:v>
                </c:pt>
                <c:pt idx="108">
                  <c:v>46.35801500175679</c:v>
                </c:pt>
                <c:pt idx="109">
                  <c:v>45.616487351081837</c:v>
                </c:pt>
                <c:pt idx="110">
                  <c:v>44.473230889719133</c:v>
                </c:pt>
                <c:pt idx="111">
                  <c:v>43.298864170920119</c:v>
                </c:pt>
                <c:pt idx="112">
                  <c:v>41.518324531425584</c:v>
                </c:pt>
                <c:pt idx="113">
                  <c:v>39.726039821293135</c:v>
                </c:pt>
                <c:pt idx="114">
                  <c:v>37.943264659230771</c:v>
                </c:pt>
                <c:pt idx="115">
                  <c:v>36.712438419311397</c:v>
                </c:pt>
                <c:pt idx="116">
                  <c:v>35.632075958774067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8524-4567-B002-6FD57A69F2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6886992"/>
        <c:axId val="466887648"/>
      </c:scatterChart>
      <c:valAx>
        <c:axId val="4668869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BE" sz="2400">
                    <a:ln>
                      <a:noFill/>
                    </a:ln>
                  </a:rPr>
                  <a:t>Horizontal</a:t>
                </a:r>
                <a:r>
                  <a:rPr lang="fr-BE" sz="2400" baseline="0">
                    <a:ln>
                      <a:noFill/>
                    </a:ln>
                  </a:rPr>
                  <a:t> distance (km)</a:t>
                </a:r>
                <a:endParaRPr lang="fr-BE" sz="2400">
                  <a:ln>
                    <a:noFill/>
                  </a:ln>
                </a:endParaRPr>
              </a:p>
            </c:rich>
          </c:tx>
          <c:layout>
            <c:manualLayout>
              <c:xMode val="edge"/>
              <c:yMode val="edge"/>
              <c:x val="0.31923433571062204"/>
              <c:y val="0.8644760406822672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66887648"/>
        <c:crosses val="autoZero"/>
        <c:crossBetween val="midCat"/>
      </c:valAx>
      <c:valAx>
        <c:axId val="46688764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ln w="22225"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BE" sz="2400" dirty="0" err="1">
                    <a:ln w="22225">
                      <a:noFill/>
                    </a:ln>
                  </a:rPr>
                  <a:t>Elevation</a:t>
                </a:r>
                <a:r>
                  <a:rPr lang="fr-BE" sz="2400" dirty="0">
                    <a:ln w="22225">
                      <a:noFill/>
                    </a:ln>
                  </a:rPr>
                  <a:t> </a:t>
                </a:r>
                <a:r>
                  <a:rPr lang="fr-BE" sz="2400" dirty="0" err="1">
                    <a:ln w="22225">
                      <a:noFill/>
                    </a:ln>
                  </a:rPr>
                  <a:t>a.s.l</a:t>
                </a:r>
                <a:r>
                  <a:rPr lang="fr-BE" sz="2400" dirty="0">
                    <a:ln w="22225">
                      <a:noFill/>
                    </a:ln>
                  </a:rPr>
                  <a:t> (m)</a:t>
                </a:r>
              </a:p>
            </c:rich>
          </c:tx>
          <c:layout>
            <c:manualLayout>
              <c:xMode val="edge"/>
              <c:yMode val="edge"/>
              <c:x val="3.811970823424142E-2"/>
              <c:y val="0.1933074950803296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ln w="22225"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668869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94323640430347"/>
          <c:y val="6.6162500562159804E-2"/>
          <c:w val="0.24921577327258634"/>
          <c:h val="0.558718997614311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accent5">
          <a:lumMod val="50000"/>
        </a:schemeClr>
      </a:solidFill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0.73466</cdr:x>
      <cdr:y>0.00257</cdr:y>
    </cdr:from>
    <cdr:to>
      <cdr:x>0.77756</cdr:x>
      <cdr:y>0.07714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9787422" y="10898"/>
          <a:ext cx="571500" cy="3167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fr-FR" sz="2000" dirty="0" smtClean="0">
              <a:solidFill>
                <a:schemeClr val="tx1"/>
              </a:solidFill>
            </a:rPr>
            <a:t>N-E</a:t>
          </a:r>
          <a:endParaRPr lang="fr-FR" sz="2000" dirty="0">
            <a:solidFill>
              <a:schemeClr val="tx1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245" y="5385004"/>
            <a:ext cx="37300774" cy="11455506"/>
          </a:xfrm>
        </p:spPr>
        <p:txBody>
          <a:bodyPr anchor="b"/>
          <a:lstStyle>
            <a:lvl1pPr algn="ctr">
              <a:defRPr sz="28787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5408" y="17282279"/>
            <a:ext cx="32912447" cy="7944208"/>
          </a:xfrm>
        </p:spPr>
        <p:txBody>
          <a:bodyPr/>
          <a:lstStyle>
            <a:lvl1pPr marL="0" indent="0" algn="ctr">
              <a:buNone/>
              <a:defRPr sz="11515"/>
            </a:lvl1pPr>
            <a:lvl2pPr marL="2193600" indent="0" algn="ctr">
              <a:buNone/>
              <a:defRPr sz="9596"/>
            </a:lvl2pPr>
            <a:lvl3pPr marL="4387200" indent="0" algn="ctr">
              <a:buNone/>
              <a:defRPr sz="8636"/>
            </a:lvl3pPr>
            <a:lvl4pPr marL="6580800" indent="0" algn="ctr">
              <a:buNone/>
              <a:defRPr sz="7677"/>
            </a:lvl4pPr>
            <a:lvl5pPr marL="8774400" indent="0" algn="ctr">
              <a:buNone/>
              <a:defRPr sz="7677"/>
            </a:lvl5pPr>
            <a:lvl6pPr marL="10967999" indent="0" algn="ctr">
              <a:buNone/>
              <a:defRPr sz="7677"/>
            </a:lvl6pPr>
            <a:lvl7pPr marL="13161599" indent="0" algn="ctr">
              <a:buNone/>
              <a:defRPr sz="7677"/>
            </a:lvl7pPr>
            <a:lvl8pPr marL="15355199" indent="0" algn="ctr">
              <a:buNone/>
              <a:defRPr sz="7677"/>
            </a:lvl8pPr>
            <a:lvl9pPr marL="17548799" indent="0" algn="ctr">
              <a:buNone/>
              <a:defRPr sz="7677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D18C-3C70-42D2-AF5F-569B7BC8A4FD}" type="datetimeFigureOut">
              <a:rPr lang="fr-BE" smtClean="0"/>
              <a:t>27-03-18</a:t>
            </a:fld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F8CD-8E9B-4780-A4CE-3B99FF9E64C9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43863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D18C-3C70-42D2-AF5F-569B7BC8A4FD}" type="datetimeFigureOut">
              <a:rPr lang="fr-BE" smtClean="0"/>
              <a:t>27-03-18</a:t>
            </a:fld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F8CD-8E9B-4780-A4CE-3B99FF9E64C9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23947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121" y="8203188"/>
            <a:ext cx="37849314" cy="13687195"/>
          </a:xfrm>
        </p:spPr>
        <p:txBody>
          <a:bodyPr anchor="b"/>
          <a:lstStyle>
            <a:lvl1pPr>
              <a:defRPr sz="28787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121" y="22019869"/>
            <a:ext cx="37849314" cy="7197772"/>
          </a:xfrm>
        </p:spPr>
        <p:txBody>
          <a:bodyPr/>
          <a:lstStyle>
            <a:lvl1pPr marL="0" indent="0">
              <a:buNone/>
              <a:defRPr sz="11515">
                <a:solidFill>
                  <a:schemeClr val="tx1"/>
                </a:solidFill>
              </a:defRPr>
            </a:lvl1pPr>
            <a:lvl2pPr marL="2193600" indent="0">
              <a:buNone/>
              <a:defRPr sz="9596">
                <a:solidFill>
                  <a:schemeClr val="tx1">
                    <a:tint val="75000"/>
                  </a:schemeClr>
                </a:solidFill>
              </a:defRPr>
            </a:lvl2pPr>
            <a:lvl3pPr marL="4387200" indent="0">
              <a:buNone/>
              <a:defRPr sz="8636">
                <a:solidFill>
                  <a:schemeClr val="tx1">
                    <a:tint val="75000"/>
                  </a:schemeClr>
                </a:solidFill>
              </a:defRPr>
            </a:lvl3pPr>
            <a:lvl4pPr marL="6580800" indent="0">
              <a:buNone/>
              <a:defRPr sz="7677">
                <a:solidFill>
                  <a:schemeClr val="tx1">
                    <a:tint val="75000"/>
                  </a:schemeClr>
                </a:solidFill>
              </a:defRPr>
            </a:lvl4pPr>
            <a:lvl5pPr marL="8774400" indent="0">
              <a:buNone/>
              <a:defRPr sz="7677">
                <a:solidFill>
                  <a:schemeClr val="tx1">
                    <a:tint val="75000"/>
                  </a:schemeClr>
                </a:solidFill>
              </a:defRPr>
            </a:lvl5pPr>
            <a:lvl6pPr marL="10967999" indent="0">
              <a:buNone/>
              <a:defRPr sz="7677">
                <a:solidFill>
                  <a:schemeClr val="tx1">
                    <a:tint val="75000"/>
                  </a:schemeClr>
                </a:solidFill>
              </a:defRPr>
            </a:lvl6pPr>
            <a:lvl7pPr marL="13161599" indent="0">
              <a:buNone/>
              <a:defRPr sz="7677">
                <a:solidFill>
                  <a:schemeClr val="tx1">
                    <a:tint val="75000"/>
                  </a:schemeClr>
                </a:solidFill>
              </a:defRPr>
            </a:lvl7pPr>
            <a:lvl8pPr marL="15355199" indent="0">
              <a:buNone/>
              <a:defRPr sz="7677">
                <a:solidFill>
                  <a:schemeClr val="tx1">
                    <a:tint val="75000"/>
                  </a:schemeClr>
                </a:solidFill>
              </a:defRPr>
            </a:lvl8pPr>
            <a:lvl9pPr marL="17548799" indent="0">
              <a:buNone/>
              <a:defRPr sz="76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D18C-3C70-42D2-AF5F-569B7BC8A4FD}" type="datetimeFigureOut">
              <a:rPr lang="fr-BE" smtClean="0"/>
              <a:t>27-03-18</a:t>
            </a:fld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F8CD-8E9B-4780-A4CE-3B99FF9E64C9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99448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974" y="8759197"/>
            <a:ext cx="18650387" cy="20877357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5902" y="8759197"/>
            <a:ext cx="18650387" cy="20877357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D18C-3C70-42D2-AF5F-569B7BC8A4FD}" type="datetimeFigureOut">
              <a:rPr lang="fr-BE" smtClean="0"/>
              <a:t>27-03-18</a:t>
            </a:fld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F8CD-8E9B-4780-A4CE-3B99FF9E64C9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970147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2690" y="1751846"/>
            <a:ext cx="37849314" cy="6359941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2695" y="8066080"/>
            <a:ext cx="18564674" cy="3953061"/>
          </a:xfrm>
        </p:spPr>
        <p:txBody>
          <a:bodyPr anchor="b"/>
          <a:lstStyle>
            <a:lvl1pPr marL="0" indent="0">
              <a:buNone/>
              <a:defRPr sz="11515" b="1"/>
            </a:lvl1pPr>
            <a:lvl2pPr marL="2193600" indent="0">
              <a:buNone/>
              <a:defRPr sz="9596" b="1"/>
            </a:lvl2pPr>
            <a:lvl3pPr marL="4387200" indent="0">
              <a:buNone/>
              <a:defRPr sz="8636" b="1"/>
            </a:lvl3pPr>
            <a:lvl4pPr marL="6580800" indent="0">
              <a:buNone/>
              <a:defRPr sz="7677" b="1"/>
            </a:lvl4pPr>
            <a:lvl5pPr marL="8774400" indent="0">
              <a:buNone/>
              <a:defRPr sz="7677" b="1"/>
            </a:lvl5pPr>
            <a:lvl6pPr marL="10967999" indent="0">
              <a:buNone/>
              <a:defRPr sz="7677" b="1"/>
            </a:lvl6pPr>
            <a:lvl7pPr marL="13161599" indent="0">
              <a:buNone/>
              <a:defRPr sz="7677" b="1"/>
            </a:lvl7pPr>
            <a:lvl8pPr marL="15355199" indent="0">
              <a:buNone/>
              <a:defRPr sz="7677" b="1"/>
            </a:lvl8pPr>
            <a:lvl9pPr marL="17548799" indent="0">
              <a:buNone/>
              <a:defRPr sz="7677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2695" y="12019141"/>
            <a:ext cx="18564674" cy="17678346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5904" y="8066080"/>
            <a:ext cx="18656103" cy="3953061"/>
          </a:xfrm>
        </p:spPr>
        <p:txBody>
          <a:bodyPr anchor="b"/>
          <a:lstStyle>
            <a:lvl1pPr marL="0" indent="0">
              <a:buNone/>
              <a:defRPr sz="11515" b="1"/>
            </a:lvl1pPr>
            <a:lvl2pPr marL="2193600" indent="0">
              <a:buNone/>
              <a:defRPr sz="9596" b="1"/>
            </a:lvl2pPr>
            <a:lvl3pPr marL="4387200" indent="0">
              <a:buNone/>
              <a:defRPr sz="8636" b="1"/>
            </a:lvl3pPr>
            <a:lvl4pPr marL="6580800" indent="0">
              <a:buNone/>
              <a:defRPr sz="7677" b="1"/>
            </a:lvl4pPr>
            <a:lvl5pPr marL="8774400" indent="0">
              <a:buNone/>
              <a:defRPr sz="7677" b="1"/>
            </a:lvl5pPr>
            <a:lvl6pPr marL="10967999" indent="0">
              <a:buNone/>
              <a:defRPr sz="7677" b="1"/>
            </a:lvl6pPr>
            <a:lvl7pPr marL="13161599" indent="0">
              <a:buNone/>
              <a:defRPr sz="7677" b="1"/>
            </a:lvl7pPr>
            <a:lvl8pPr marL="15355199" indent="0">
              <a:buNone/>
              <a:defRPr sz="7677" b="1"/>
            </a:lvl8pPr>
            <a:lvl9pPr marL="17548799" indent="0">
              <a:buNone/>
              <a:defRPr sz="7677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5904" y="12019141"/>
            <a:ext cx="18656103" cy="17678346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D18C-3C70-42D2-AF5F-569B7BC8A4FD}" type="datetimeFigureOut">
              <a:rPr lang="fr-BE" smtClean="0"/>
              <a:t>27-03-18</a:t>
            </a:fld>
            <a:endParaRPr lang="fr-B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F8CD-8E9B-4780-A4CE-3B99FF9E64C9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12774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D18C-3C70-42D2-AF5F-569B7BC8A4FD}" type="datetimeFigureOut">
              <a:rPr lang="fr-BE" smtClean="0"/>
              <a:t>27-03-18</a:t>
            </a:fld>
            <a:endParaRPr lang="fr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F8CD-8E9B-4780-A4CE-3B99FF9E64C9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52043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D18C-3C70-42D2-AF5F-569B7BC8A4FD}" type="datetimeFigureOut">
              <a:rPr lang="fr-BE" smtClean="0"/>
              <a:t>27-03-18</a:t>
            </a:fld>
            <a:endParaRPr lang="fr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F8CD-8E9B-4780-A4CE-3B99FF9E64C9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001897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2690" y="2193608"/>
            <a:ext cx="14153495" cy="7677626"/>
          </a:xfrm>
        </p:spPr>
        <p:txBody>
          <a:bodyPr anchor="b"/>
          <a:lstStyle>
            <a:lvl1pPr>
              <a:defRPr sz="15353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6102" y="4737590"/>
            <a:ext cx="22215902" cy="23383247"/>
          </a:xfrm>
        </p:spPr>
        <p:txBody>
          <a:bodyPr/>
          <a:lstStyle>
            <a:lvl1pPr>
              <a:defRPr sz="15353"/>
            </a:lvl1pPr>
            <a:lvl2pPr>
              <a:defRPr sz="13434"/>
            </a:lvl2pPr>
            <a:lvl3pPr>
              <a:defRPr sz="11515"/>
            </a:lvl3pPr>
            <a:lvl4pPr>
              <a:defRPr sz="9596"/>
            </a:lvl4pPr>
            <a:lvl5pPr>
              <a:defRPr sz="9596"/>
            </a:lvl5pPr>
            <a:lvl6pPr>
              <a:defRPr sz="9596"/>
            </a:lvl6pPr>
            <a:lvl7pPr>
              <a:defRPr sz="9596"/>
            </a:lvl7pPr>
            <a:lvl8pPr>
              <a:defRPr sz="9596"/>
            </a:lvl8pPr>
            <a:lvl9pPr>
              <a:defRPr sz="9596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2690" y="9871234"/>
            <a:ext cx="14153495" cy="18287682"/>
          </a:xfrm>
        </p:spPr>
        <p:txBody>
          <a:bodyPr/>
          <a:lstStyle>
            <a:lvl1pPr marL="0" indent="0">
              <a:buNone/>
              <a:defRPr sz="7677"/>
            </a:lvl1pPr>
            <a:lvl2pPr marL="2193600" indent="0">
              <a:buNone/>
              <a:defRPr sz="6717"/>
            </a:lvl2pPr>
            <a:lvl3pPr marL="4387200" indent="0">
              <a:buNone/>
              <a:defRPr sz="5757"/>
            </a:lvl3pPr>
            <a:lvl4pPr marL="6580800" indent="0">
              <a:buNone/>
              <a:defRPr sz="4798"/>
            </a:lvl4pPr>
            <a:lvl5pPr marL="8774400" indent="0">
              <a:buNone/>
              <a:defRPr sz="4798"/>
            </a:lvl5pPr>
            <a:lvl6pPr marL="10967999" indent="0">
              <a:buNone/>
              <a:defRPr sz="4798"/>
            </a:lvl6pPr>
            <a:lvl7pPr marL="13161599" indent="0">
              <a:buNone/>
              <a:defRPr sz="4798"/>
            </a:lvl7pPr>
            <a:lvl8pPr marL="15355199" indent="0">
              <a:buNone/>
              <a:defRPr sz="4798"/>
            </a:lvl8pPr>
            <a:lvl9pPr marL="17548799" indent="0">
              <a:buNone/>
              <a:defRPr sz="4798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D18C-3C70-42D2-AF5F-569B7BC8A4FD}" type="datetimeFigureOut">
              <a:rPr lang="fr-BE" smtClean="0"/>
              <a:t>27-03-18</a:t>
            </a:fld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F8CD-8E9B-4780-A4CE-3B99FF9E64C9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919076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2690" y="2193608"/>
            <a:ext cx="14153495" cy="7677626"/>
          </a:xfrm>
        </p:spPr>
        <p:txBody>
          <a:bodyPr anchor="b"/>
          <a:lstStyle>
            <a:lvl1pPr>
              <a:defRPr sz="15353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6102" y="4737590"/>
            <a:ext cx="22215902" cy="23383247"/>
          </a:xfrm>
        </p:spPr>
        <p:txBody>
          <a:bodyPr anchor="t"/>
          <a:lstStyle>
            <a:lvl1pPr marL="0" indent="0">
              <a:buNone/>
              <a:defRPr sz="15353"/>
            </a:lvl1pPr>
            <a:lvl2pPr marL="2193600" indent="0">
              <a:buNone/>
              <a:defRPr sz="13434"/>
            </a:lvl2pPr>
            <a:lvl3pPr marL="4387200" indent="0">
              <a:buNone/>
              <a:defRPr sz="11515"/>
            </a:lvl3pPr>
            <a:lvl4pPr marL="6580800" indent="0">
              <a:buNone/>
              <a:defRPr sz="9596"/>
            </a:lvl4pPr>
            <a:lvl5pPr marL="8774400" indent="0">
              <a:buNone/>
              <a:defRPr sz="9596"/>
            </a:lvl5pPr>
            <a:lvl6pPr marL="10967999" indent="0">
              <a:buNone/>
              <a:defRPr sz="9596"/>
            </a:lvl6pPr>
            <a:lvl7pPr marL="13161599" indent="0">
              <a:buNone/>
              <a:defRPr sz="9596"/>
            </a:lvl7pPr>
            <a:lvl8pPr marL="15355199" indent="0">
              <a:buNone/>
              <a:defRPr sz="9596"/>
            </a:lvl8pPr>
            <a:lvl9pPr marL="17548799" indent="0">
              <a:buNone/>
              <a:defRPr sz="9596"/>
            </a:lvl9pPr>
          </a:lstStyle>
          <a:p>
            <a:r>
              <a:rPr lang="fr-FR" dirty="0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2690" y="9871234"/>
            <a:ext cx="14153495" cy="18287682"/>
          </a:xfrm>
        </p:spPr>
        <p:txBody>
          <a:bodyPr/>
          <a:lstStyle>
            <a:lvl1pPr marL="0" indent="0">
              <a:buNone/>
              <a:defRPr sz="7677"/>
            </a:lvl1pPr>
            <a:lvl2pPr marL="2193600" indent="0">
              <a:buNone/>
              <a:defRPr sz="6717"/>
            </a:lvl2pPr>
            <a:lvl3pPr marL="4387200" indent="0">
              <a:buNone/>
              <a:defRPr sz="5757"/>
            </a:lvl3pPr>
            <a:lvl4pPr marL="6580800" indent="0">
              <a:buNone/>
              <a:defRPr sz="4798"/>
            </a:lvl4pPr>
            <a:lvl5pPr marL="8774400" indent="0">
              <a:buNone/>
              <a:defRPr sz="4798"/>
            </a:lvl5pPr>
            <a:lvl6pPr marL="10967999" indent="0">
              <a:buNone/>
              <a:defRPr sz="4798"/>
            </a:lvl6pPr>
            <a:lvl7pPr marL="13161599" indent="0">
              <a:buNone/>
              <a:defRPr sz="4798"/>
            </a:lvl7pPr>
            <a:lvl8pPr marL="15355199" indent="0">
              <a:buNone/>
              <a:defRPr sz="4798"/>
            </a:lvl8pPr>
            <a:lvl9pPr marL="17548799" indent="0">
              <a:buNone/>
              <a:defRPr sz="4798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D18C-3C70-42D2-AF5F-569B7BC8A4FD}" type="datetimeFigureOut">
              <a:rPr lang="fr-BE" smtClean="0"/>
              <a:t>27-03-18</a:t>
            </a:fld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F8CD-8E9B-4780-A4CE-3B99FF9E64C9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456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D18C-3C70-42D2-AF5F-569B7BC8A4FD}" type="datetimeFigureOut">
              <a:rPr lang="fr-BE" smtClean="0"/>
              <a:t>27-03-18</a:t>
            </a:fld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F8CD-8E9B-4780-A4CE-3B99FF9E64C9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454831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3962" y="1751839"/>
            <a:ext cx="9462329" cy="2788471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977" y="1751839"/>
            <a:ext cx="27838445" cy="27884715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5D18C-3C70-42D2-AF5F-569B7BC8A4FD}" type="datetimeFigureOut">
              <a:rPr lang="fr-BE" smtClean="0"/>
              <a:t>27-03-18</a:t>
            </a:fld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1F8CD-8E9B-4780-A4CE-3B99FF9E64C9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830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6975" y="1751846"/>
            <a:ext cx="37849314" cy="63599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6975" y="8759197"/>
            <a:ext cx="37849314" cy="20877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6974" y="30497245"/>
            <a:ext cx="9873734" cy="1751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5D18C-3C70-42D2-AF5F-569B7BC8A4FD}" type="datetimeFigureOut">
              <a:rPr lang="fr-BE" smtClean="0"/>
              <a:t>27-03-18</a:t>
            </a:fld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6331" y="30497245"/>
            <a:ext cx="14810601" cy="1751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2555" y="30497245"/>
            <a:ext cx="9873734" cy="1751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1F8CD-8E9B-4780-A4CE-3B99FF9E64C9}" type="slidenum">
              <a:rPr lang="fr-BE" smtClean="0"/>
              <a:t>‹N°›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905842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4387200" rtl="0" eaLnBrk="1" latinLnBrk="0" hangingPunct="1">
        <a:lnSpc>
          <a:spcPct val="90000"/>
        </a:lnSpc>
        <a:spcBef>
          <a:spcPct val="0"/>
        </a:spcBef>
        <a:buNone/>
        <a:defRPr sz="211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6800" indent="-1096800" algn="l" defTabSz="4387200" rtl="0" eaLnBrk="1" latinLnBrk="0" hangingPunct="1">
        <a:lnSpc>
          <a:spcPct val="90000"/>
        </a:lnSpc>
        <a:spcBef>
          <a:spcPts val="4798"/>
        </a:spcBef>
        <a:buFont typeface="Arial" panose="020B0604020202020204" pitchFamily="34" charset="0"/>
        <a:buChar char="•"/>
        <a:defRPr sz="13434" kern="1200">
          <a:solidFill>
            <a:schemeClr val="tx1"/>
          </a:solidFill>
          <a:latin typeface="+mn-lt"/>
          <a:ea typeface="+mn-ea"/>
          <a:cs typeface="+mn-cs"/>
        </a:defRPr>
      </a:lvl1pPr>
      <a:lvl2pPr marL="3290400" indent="-1096800" algn="l" defTabSz="4387200" rtl="0" eaLnBrk="1" latinLnBrk="0" hangingPunct="1">
        <a:lnSpc>
          <a:spcPct val="90000"/>
        </a:lnSpc>
        <a:spcBef>
          <a:spcPts val="2399"/>
        </a:spcBef>
        <a:buFont typeface="Arial" panose="020B0604020202020204" pitchFamily="34" charset="0"/>
        <a:buChar char="•"/>
        <a:defRPr sz="11515" kern="1200">
          <a:solidFill>
            <a:schemeClr val="tx1"/>
          </a:solidFill>
          <a:latin typeface="+mn-lt"/>
          <a:ea typeface="+mn-ea"/>
          <a:cs typeface="+mn-cs"/>
        </a:defRPr>
      </a:lvl2pPr>
      <a:lvl3pPr marL="5484000" indent="-1096800" algn="l" defTabSz="4387200" rtl="0" eaLnBrk="1" latinLnBrk="0" hangingPunct="1">
        <a:lnSpc>
          <a:spcPct val="90000"/>
        </a:lnSpc>
        <a:spcBef>
          <a:spcPts val="2399"/>
        </a:spcBef>
        <a:buFont typeface="Arial" panose="020B0604020202020204" pitchFamily="34" charset="0"/>
        <a:buChar char="•"/>
        <a:defRPr sz="9596" kern="1200">
          <a:solidFill>
            <a:schemeClr val="tx1"/>
          </a:solidFill>
          <a:latin typeface="+mn-lt"/>
          <a:ea typeface="+mn-ea"/>
          <a:cs typeface="+mn-cs"/>
        </a:defRPr>
      </a:lvl3pPr>
      <a:lvl4pPr marL="7677600" indent="-1096800" algn="l" defTabSz="4387200" rtl="0" eaLnBrk="1" latinLnBrk="0" hangingPunct="1">
        <a:lnSpc>
          <a:spcPct val="90000"/>
        </a:lnSpc>
        <a:spcBef>
          <a:spcPts val="2399"/>
        </a:spcBef>
        <a:buFont typeface="Arial" panose="020B0604020202020204" pitchFamily="34" charset="0"/>
        <a:buChar char="•"/>
        <a:defRPr sz="8636" kern="1200">
          <a:solidFill>
            <a:schemeClr val="tx1"/>
          </a:solidFill>
          <a:latin typeface="+mn-lt"/>
          <a:ea typeface="+mn-ea"/>
          <a:cs typeface="+mn-cs"/>
        </a:defRPr>
      </a:lvl4pPr>
      <a:lvl5pPr marL="9871199" indent="-1096800" algn="l" defTabSz="4387200" rtl="0" eaLnBrk="1" latinLnBrk="0" hangingPunct="1">
        <a:lnSpc>
          <a:spcPct val="90000"/>
        </a:lnSpc>
        <a:spcBef>
          <a:spcPts val="2399"/>
        </a:spcBef>
        <a:buFont typeface="Arial" panose="020B0604020202020204" pitchFamily="34" charset="0"/>
        <a:buChar char="•"/>
        <a:defRPr sz="8636" kern="1200">
          <a:solidFill>
            <a:schemeClr val="tx1"/>
          </a:solidFill>
          <a:latin typeface="+mn-lt"/>
          <a:ea typeface="+mn-ea"/>
          <a:cs typeface="+mn-cs"/>
        </a:defRPr>
      </a:lvl5pPr>
      <a:lvl6pPr marL="12064799" indent="-1096800" algn="l" defTabSz="4387200" rtl="0" eaLnBrk="1" latinLnBrk="0" hangingPunct="1">
        <a:lnSpc>
          <a:spcPct val="90000"/>
        </a:lnSpc>
        <a:spcBef>
          <a:spcPts val="2399"/>
        </a:spcBef>
        <a:buFont typeface="Arial" panose="020B0604020202020204" pitchFamily="34" charset="0"/>
        <a:buChar char="•"/>
        <a:defRPr sz="8636" kern="1200">
          <a:solidFill>
            <a:schemeClr val="tx1"/>
          </a:solidFill>
          <a:latin typeface="+mn-lt"/>
          <a:ea typeface="+mn-ea"/>
          <a:cs typeface="+mn-cs"/>
        </a:defRPr>
      </a:lvl6pPr>
      <a:lvl7pPr marL="14258399" indent="-1096800" algn="l" defTabSz="4387200" rtl="0" eaLnBrk="1" latinLnBrk="0" hangingPunct="1">
        <a:lnSpc>
          <a:spcPct val="90000"/>
        </a:lnSpc>
        <a:spcBef>
          <a:spcPts val="2399"/>
        </a:spcBef>
        <a:buFont typeface="Arial" panose="020B0604020202020204" pitchFamily="34" charset="0"/>
        <a:buChar char="•"/>
        <a:defRPr sz="8636" kern="1200">
          <a:solidFill>
            <a:schemeClr val="tx1"/>
          </a:solidFill>
          <a:latin typeface="+mn-lt"/>
          <a:ea typeface="+mn-ea"/>
          <a:cs typeface="+mn-cs"/>
        </a:defRPr>
      </a:lvl7pPr>
      <a:lvl8pPr marL="16451999" indent="-1096800" algn="l" defTabSz="4387200" rtl="0" eaLnBrk="1" latinLnBrk="0" hangingPunct="1">
        <a:lnSpc>
          <a:spcPct val="90000"/>
        </a:lnSpc>
        <a:spcBef>
          <a:spcPts val="2399"/>
        </a:spcBef>
        <a:buFont typeface="Arial" panose="020B0604020202020204" pitchFamily="34" charset="0"/>
        <a:buChar char="•"/>
        <a:defRPr sz="8636" kern="1200">
          <a:solidFill>
            <a:schemeClr val="tx1"/>
          </a:solidFill>
          <a:latin typeface="+mn-lt"/>
          <a:ea typeface="+mn-ea"/>
          <a:cs typeface="+mn-cs"/>
        </a:defRPr>
      </a:lvl8pPr>
      <a:lvl9pPr marL="18645599" indent="-1096800" algn="l" defTabSz="4387200" rtl="0" eaLnBrk="1" latinLnBrk="0" hangingPunct="1">
        <a:lnSpc>
          <a:spcPct val="90000"/>
        </a:lnSpc>
        <a:spcBef>
          <a:spcPts val="2399"/>
        </a:spcBef>
        <a:buFont typeface="Arial" panose="020B0604020202020204" pitchFamily="34" charset="0"/>
        <a:buChar char="•"/>
        <a:defRPr sz="86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7200" rtl="0" eaLnBrk="1" latinLnBrk="0" hangingPunct="1">
        <a:defRPr sz="8636" kern="1200">
          <a:solidFill>
            <a:schemeClr val="tx1"/>
          </a:solidFill>
          <a:latin typeface="+mn-lt"/>
          <a:ea typeface="+mn-ea"/>
          <a:cs typeface="+mn-cs"/>
        </a:defRPr>
      </a:lvl1pPr>
      <a:lvl2pPr marL="2193600" algn="l" defTabSz="4387200" rtl="0" eaLnBrk="1" latinLnBrk="0" hangingPunct="1">
        <a:defRPr sz="8636" kern="1200">
          <a:solidFill>
            <a:schemeClr val="tx1"/>
          </a:solidFill>
          <a:latin typeface="+mn-lt"/>
          <a:ea typeface="+mn-ea"/>
          <a:cs typeface="+mn-cs"/>
        </a:defRPr>
      </a:lvl2pPr>
      <a:lvl3pPr marL="4387200" algn="l" defTabSz="4387200" rtl="0" eaLnBrk="1" latinLnBrk="0" hangingPunct="1">
        <a:defRPr sz="8636" kern="1200">
          <a:solidFill>
            <a:schemeClr val="tx1"/>
          </a:solidFill>
          <a:latin typeface="+mn-lt"/>
          <a:ea typeface="+mn-ea"/>
          <a:cs typeface="+mn-cs"/>
        </a:defRPr>
      </a:lvl3pPr>
      <a:lvl4pPr marL="6580800" algn="l" defTabSz="4387200" rtl="0" eaLnBrk="1" latinLnBrk="0" hangingPunct="1">
        <a:defRPr sz="8636" kern="1200">
          <a:solidFill>
            <a:schemeClr val="tx1"/>
          </a:solidFill>
          <a:latin typeface="+mn-lt"/>
          <a:ea typeface="+mn-ea"/>
          <a:cs typeface="+mn-cs"/>
        </a:defRPr>
      </a:lvl4pPr>
      <a:lvl5pPr marL="8774400" algn="l" defTabSz="4387200" rtl="0" eaLnBrk="1" latinLnBrk="0" hangingPunct="1">
        <a:defRPr sz="8636" kern="1200">
          <a:solidFill>
            <a:schemeClr val="tx1"/>
          </a:solidFill>
          <a:latin typeface="+mn-lt"/>
          <a:ea typeface="+mn-ea"/>
          <a:cs typeface="+mn-cs"/>
        </a:defRPr>
      </a:lvl5pPr>
      <a:lvl6pPr marL="10967999" algn="l" defTabSz="4387200" rtl="0" eaLnBrk="1" latinLnBrk="0" hangingPunct="1">
        <a:defRPr sz="8636" kern="1200">
          <a:solidFill>
            <a:schemeClr val="tx1"/>
          </a:solidFill>
          <a:latin typeface="+mn-lt"/>
          <a:ea typeface="+mn-ea"/>
          <a:cs typeface="+mn-cs"/>
        </a:defRPr>
      </a:lvl6pPr>
      <a:lvl7pPr marL="13161599" algn="l" defTabSz="4387200" rtl="0" eaLnBrk="1" latinLnBrk="0" hangingPunct="1">
        <a:defRPr sz="8636" kern="1200">
          <a:solidFill>
            <a:schemeClr val="tx1"/>
          </a:solidFill>
          <a:latin typeface="+mn-lt"/>
          <a:ea typeface="+mn-ea"/>
          <a:cs typeface="+mn-cs"/>
        </a:defRPr>
      </a:lvl7pPr>
      <a:lvl8pPr marL="15355199" algn="l" defTabSz="4387200" rtl="0" eaLnBrk="1" latinLnBrk="0" hangingPunct="1">
        <a:defRPr sz="8636" kern="1200">
          <a:solidFill>
            <a:schemeClr val="tx1"/>
          </a:solidFill>
          <a:latin typeface="+mn-lt"/>
          <a:ea typeface="+mn-ea"/>
          <a:cs typeface="+mn-cs"/>
        </a:defRPr>
      </a:lvl8pPr>
      <a:lvl9pPr marL="17548799" algn="l" defTabSz="4387200" rtl="0" eaLnBrk="1" latinLnBrk="0" hangingPunct="1">
        <a:defRPr sz="86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chart" Target="../charts/chart1.xml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gif"/><Relationship Id="rId15" Type="http://schemas.openxmlformats.org/officeDocument/2006/relationships/image" Target="../media/image13.jpeg"/><Relationship Id="rId10" Type="http://schemas.openxmlformats.org/officeDocument/2006/relationships/image" Target="../media/image9.jpeg"/><Relationship Id="rId19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4269" y="135696"/>
            <a:ext cx="43424210" cy="1775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72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Constraining </a:t>
            </a:r>
            <a:r>
              <a:rPr lang="fr-BE" sz="72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complex</a:t>
            </a:r>
            <a:r>
              <a:rPr lang="fr-BE" sz="72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post-</a:t>
            </a:r>
            <a:r>
              <a:rPr lang="fr-BE" sz="72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depositional</a:t>
            </a:r>
            <a:r>
              <a:rPr lang="fr-BE" sz="72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72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history</a:t>
            </a:r>
            <a:r>
              <a:rPr lang="fr-BE" sz="72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of fluvial </a:t>
            </a:r>
            <a:r>
              <a:rPr lang="fr-BE" sz="72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deposits</a:t>
            </a:r>
            <a:r>
              <a:rPr lang="fr-BE" sz="72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72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based</a:t>
            </a:r>
            <a:r>
              <a:rPr lang="fr-BE" sz="72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on </a:t>
            </a:r>
            <a:r>
              <a:rPr lang="fr-BE" sz="7200" baseline="300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10</a:t>
            </a:r>
            <a:r>
              <a:rPr lang="fr-BE" sz="72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Be </a:t>
            </a:r>
            <a:r>
              <a:rPr lang="fr-BE" sz="72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depth</a:t>
            </a:r>
            <a:r>
              <a:rPr lang="fr-BE" sz="72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72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profiling</a:t>
            </a:r>
            <a:r>
              <a:rPr lang="fr-BE" sz="72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and </a:t>
            </a:r>
            <a:r>
              <a:rPr lang="fr-BE" sz="72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forward</a:t>
            </a:r>
            <a:r>
              <a:rPr lang="fr-BE" sz="72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72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modelling</a:t>
            </a:r>
            <a:endParaRPr lang="fr-BE" sz="72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4269" y="2047169"/>
            <a:ext cx="434242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BE" sz="4800" dirty="0">
                <a:latin typeface="Baskerville Old Face" panose="02020602080505020303" pitchFamily="18" charset="0"/>
              </a:rPr>
              <a:t>N. Vandermaelen (1); K. </a:t>
            </a:r>
            <a:r>
              <a:rPr lang="fr-BE" sz="4800" dirty="0" err="1">
                <a:latin typeface="Baskerville Old Face" panose="02020602080505020303" pitchFamily="18" charset="0"/>
              </a:rPr>
              <a:t>Beerten</a:t>
            </a:r>
            <a:r>
              <a:rPr lang="fr-BE" sz="4800" dirty="0">
                <a:latin typeface="Baskerville Old Face" panose="02020602080505020303" pitchFamily="18" charset="0"/>
              </a:rPr>
              <a:t> (2); V. </a:t>
            </a:r>
            <a:r>
              <a:rPr lang="fr-BE" sz="4800" dirty="0" err="1">
                <a:latin typeface="Baskerville Old Face" panose="02020602080505020303" pitchFamily="18" charset="0"/>
              </a:rPr>
              <a:t>Vanacker</a:t>
            </a:r>
            <a:r>
              <a:rPr lang="fr-BE" sz="4800" dirty="0">
                <a:latin typeface="Baskerville Old Face" panose="02020602080505020303" pitchFamily="18" charset="0"/>
              </a:rPr>
              <a:t> (1); M. </a:t>
            </a:r>
            <a:r>
              <a:rPr lang="fr-BE" sz="4800" dirty="0" err="1">
                <a:latin typeface="Baskerville Old Face" panose="02020602080505020303" pitchFamily="18" charset="0"/>
              </a:rPr>
              <a:t>Christl</a:t>
            </a:r>
            <a:r>
              <a:rPr lang="fr-BE" sz="4800" dirty="0">
                <a:latin typeface="Baskerville Old Face" panose="02020602080505020303" pitchFamily="18" charset="0"/>
              </a:rPr>
              <a:t> (3</a:t>
            </a:r>
            <a:r>
              <a:rPr lang="fr-BE" sz="4800" dirty="0" smtClean="0">
                <a:latin typeface="Baskerville Old Face" panose="02020602080505020303" pitchFamily="18" charset="0"/>
              </a:rPr>
              <a:t>)</a:t>
            </a:r>
            <a:endParaRPr lang="fr-BE" sz="4800" dirty="0">
              <a:latin typeface="Baskerville Old Face" panose="02020602080505020303" pitchFamily="18" charset="0"/>
            </a:endParaRPr>
          </a:p>
        </p:txBody>
      </p:sp>
      <p:pic>
        <p:nvPicPr>
          <p:cNvPr id="6" name="Picture 6" descr="Résultat de recherche d'images pour &quot;egu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90" y="2047169"/>
            <a:ext cx="2569139" cy="207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Résultat de recherche d'images pour &quot;ELIC UCL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9516" y="1901785"/>
            <a:ext cx="2212705" cy="221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Résultat de recherche d'images pour &quot;sck cen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7774" y="2006053"/>
            <a:ext cx="2680911" cy="172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6343839" y="3009900"/>
            <a:ext cx="10859562" cy="742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2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(1) </a:t>
            </a:r>
            <a:r>
              <a:rPr lang="fr-BE" sz="2000" dirty="0" err="1">
                <a:solidFill>
                  <a:schemeClr val="tx1"/>
                </a:solidFill>
                <a:latin typeface="Baskerville Old Face" panose="02020602080505020303" pitchFamily="18" charset="0"/>
              </a:rPr>
              <a:t>Earth</a:t>
            </a:r>
            <a:r>
              <a:rPr lang="fr-BE" sz="2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 and life </a:t>
            </a:r>
            <a:r>
              <a:rPr lang="fr-BE" sz="2000" dirty="0" err="1">
                <a:solidFill>
                  <a:schemeClr val="tx1"/>
                </a:solidFill>
                <a:latin typeface="Baskerville Old Face" panose="02020602080505020303" pitchFamily="18" charset="0"/>
              </a:rPr>
              <a:t>institute</a:t>
            </a:r>
            <a:r>
              <a:rPr lang="fr-BE" sz="2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, </a:t>
            </a:r>
            <a:r>
              <a:rPr lang="fr-BE" sz="2000" dirty="0" err="1">
                <a:solidFill>
                  <a:schemeClr val="tx1"/>
                </a:solidFill>
                <a:latin typeface="Baskerville Old Face" panose="02020602080505020303" pitchFamily="18" charset="0"/>
              </a:rPr>
              <a:t>University</a:t>
            </a:r>
            <a:r>
              <a:rPr lang="fr-BE" sz="2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 of Louvain, Place Louis Pasteur 3, 1348 Louvain-la-Neuve, </a:t>
            </a:r>
            <a:r>
              <a:rPr lang="fr-BE" sz="2000" dirty="0" err="1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Belgium</a:t>
            </a:r>
            <a:r>
              <a:rPr lang="fr-BE" sz="2000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. (2</a:t>
            </a:r>
            <a:r>
              <a:rPr lang="fr-BE" sz="2000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)</a:t>
            </a:r>
            <a:r>
              <a:rPr lang="en-US" sz="2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 Engineered and Geosystems Analysis, SCK-CEN, </a:t>
            </a:r>
            <a:r>
              <a:rPr lang="en-US" sz="2000" dirty="0" err="1">
                <a:solidFill>
                  <a:schemeClr val="tx1"/>
                </a:solidFill>
                <a:latin typeface="Baskerville Old Face" panose="02020602080505020303" pitchFamily="18" charset="0"/>
              </a:rPr>
              <a:t>Boeretang</a:t>
            </a:r>
            <a:r>
              <a:rPr lang="en-US" sz="2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 200, 2400 </a:t>
            </a:r>
            <a:r>
              <a:rPr lang="en-US" sz="2000" dirty="0" err="1">
                <a:solidFill>
                  <a:schemeClr val="tx1"/>
                </a:solidFill>
                <a:latin typeface="Baskerville Old Face" panose="02020602080505020303" pitchFamily="18" charset="0"/>
              </a:rPr>
              <a:t>Mol</a:t>
            </a:r>
            <a:r>
              <a:rPr lang="fr-BE" sz="2000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. </a:t>
            </a:r>
            <a:r>
              <a:rPr lang="fr-BE" sz="2000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(3</a:t>
            </a:r>
            <a:r>
              <a:rPr lang="fr-BE" sz="2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) </a:t>
            </a:r>
            <a:r>
              <a:rPr lang="en-US" sz="2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Laboratory of Ion Beam Physics, ETH Zürich, </a:t>
            </a:r>
            <a:r>
              <a:rPr lang="de-DE" sz="2000" dirty="0">
                <a:solidFill>
                  <a:schemeClr val="tx1"/>
                </a:solidFill>
                <a:latin typeface="Baskerville Old Face" panose="02020602080505020303" pitchFamily="18" charset="0"/>
              </a:rPr>
              <a:t>Vladimir-Prelog Weg 1-5/10, 8093 Zürich, </a:t>
            </a:r>
            <a:r>
              <a:rPr lang="de-DE" sz="2000" dirty="0" err="1">
                <a:solidFill>
                  <a:schemeClr val="tx1"/>
                </a:solidFill>
                <a:latin typeface="Baskerville Old Face" panose="02020602080505020303" pitchFamily="18" charset="0"/>
              </a:rPr>
              <a:t>Switzerland</a:t>
            </a:r>
            <a:endParaRPr lang="de-DE" sz="2000" dirty="0">
              <a:solidFill>
                <a:schemeClr val="tx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4" name="Picture 8" descr="Résultat de recherche d'images pour &quot;université catholique de louvain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2924" y="1951224"/>
            <a:ext cx="2871039" cy="211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e 14"/>
          <p:cNvGrpSpPr/>
          <p:nvPr/>
        </p:nvGrpSpPr>
        <p:grpSpPr>
          <a:xfrm>
            <a:off x="533290" y="4595821"/>
            <a:ext cx="13705224" cy="4491029"/>
            <a:chOff x="326570" y="5528888"/>
            <a:chExt cx="16263259" cy="5309125"/>
          </a:xfrm>
        </p:grpSpPr>
        <p:sp>
          <p:nvSpPr>
            <p:cNvPr id="16" name="Rectangle 15"/>
            <p:cNvSpPr/>
            <p:nvPr/>
          </p:nvSpPr>
          <p:spPr>
            <a:xfrm>
              <a:off x="326570" y="5528888"/>
              <a:ext cx="16263259" cy="530912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fr-BE" sz="4785" dirty="0">
                <a:solidFill>
                  <a:srgbClr val="002060"/>
                </a:solidFill>
                <a:latin typeface="Baskerville Old Face" panose="02020602080505020303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90363" y="5655413"/>
              <a:ext cx="7707086" cy="30408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fr-BE" sz="4000" b="1" dirty="0">
                  <a:solidFill>
                    <a:srgbClr val="002060"/>
                  </a:solidFill>
                  <a:latin typeface="Baskerville Old Face" panose="02020602080505020303" pitchFamily="18" charset="0"/>
                </a:rPr>
                <a:t>1.Introduction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F37C2095-B35F-47A0-91B4-C0A32D5BF6D2}"/>
              </a:ext>
            </a:extLst>
          </p:cNvPr>
          <p:cNvSpPr/>
          <p:nvPr/>
        </p:nvSpPr>
        <p:spPr>
          <a:xfrm>
            <a:off x="663488" y="5123878"/>
            <a:ext cx="13414461" cy="38772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Campine Plateau (CP)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is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a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lowland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plateau 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in N-E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Belgium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:</a:t>
            </a:r>
          </a:p>
          <a:p>
            <a:pPr algn="just"/>
            <a:endParaRPr lang="fr-BE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marL="341784" indent="-341784" algn="just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Quaternary </a:t>
            </a:r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fluvial deposits from the Rhine (sands) in the north and the Meuse (gravel) in the </a:t>
            </a:r>
            <a:r>
              <a:rPr lang="en-US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south.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Poorly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constrained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deposition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age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and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subsequent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history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(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presumed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age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between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0.6 and 1 Ma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) 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(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e.g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. Laloy 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et al., 2017)</a:t>
            </a:r>
            <a:endParaRPr lang="fr-BE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marL="341784" indent="-341784" algn="just">
              <a:buFont typeface="Wingdings" panose="05000000000000000000" pitchFamily="2" charset="2"/>
              <a:buChar char="v"/>
            </a:pPr>
            <a:endParaRPr lang="fr-BE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algn="just"/>
            <a:r>
              <a:rPr lang="fr-BE" sz="2800" b="1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Objective :  </a:t>
            </a:r>
            <a:r>
              <a:rPr lang="fr-BE" sz="2800" b="1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determine</a:t>
            </a:r>
            <a:r>
              <a:rPr lang="fr-BE" sz="2800" b="1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post </a:t>
            </a:r>
            <a:r>
              <a:rPr lang="fr-BE" sz="2800" b="1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depositional</a:t>
            </a:r>
            <a:r>
              <a:rPr lang="fr-BE" sz="2800" b="1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b="1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evolution</a:t>
            </a:r>
            <a:r>
              <a:rPr lang="fr-BE" sz="2800" b="1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(</a:t>
            </a:r>
            <a:r>
              <a:rPr lang="fr-BE" sz="2800" b="1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erosion</a:t>
            </a:r>
            <a:r>
              <a:rPr lang="fr-BE" sz="2800" b="1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/</a:t>
            </a:r>
            <a:r>
              <a:rPr lang="fr-BE" sz="2800" b="1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burial</a:t>
            </a:r>
            <a:r>
              <a:rPr lang="fr-BE" sz="2800" b="1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) </a:t>
            </a:r>
            <a:r>
              <a:rPr lang="fr-BE" sz="2800" b="1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of Meuse </a:t>
            </a:r>
            <a:r>
              <a:rPr lang="fr-BE" sz="2800" b="1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sediments</a:t>
            </a:r>
            <a:r>
              <a:rPr lang="fr-BE" sz="2800" b="1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of CP over last 1Ma, </a:t>
            </a:r>
            <a:r>
              <a:rPr lang="fr-BE" sz="2800" b="1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based</a:t>
            </a:r>
            <a:r>
              <a:rPr lang="fr-BE" sz="2800" b="1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on </a:t>
            </a:r>
            <a:r>
              <a:rPr lang="fr-FR" sz="2800" b="1" baseline="300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10</a:t>
            </a:r>
            <a:r>
              <a:rPr lang="fr-FR" sz="2800" b="1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Be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b="1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depth</a:t>
            </a:r>
            <a:r>
              <a:rPr lang="fr-BE" sz="2800" b="1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b="1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profiling</a:t>
            </a:r>
            <a:r>
              <a:rPr lang="fr-BE" sz="2800" b="1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b="1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and </a:t>
            </a:r>
            <a:r>
              <a:rPr lang="fr-BE" sz="2800" b="1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adapted</a:t>
            </a:r>
            <a:r>
              <a:rPr lang="fr-BE" sz="2800" b="1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b="1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forward</a:t>
            </a:r>
            <a:r>
              <a:rPr lang="fr-BE" sz="2800" b="1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b="1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modelling</a:t>
            </a:r>
            <a:endParaRPr lang="fr-BE" sz="2800" b="1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algn="just"/>
            <a:endParaRPr lang="fr-BE" sz="3600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14687440" y="4595820"/>
            <a:ext cx="13705224" cy="24931852"/>
            <a:chOff x="326570" y="5528888"/>
            <a:chExt cx="16263259" cy="5309125"/>
          </a:xfrm>
        </p:grpSpPr>
        <p:sp>
          <p:nvSpPr>
            <p:cNvPr id="22" name="Rectangle 21"/>
            <p:cNvSpPr/>
            <p:nvPr/>
          </p:nvSpPr>
          <p:spPr>
            <a:xfrm>
              <a:off x="326570" y="5528888"/>
              <a:ext cx="16263259" cy="530912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fr-BE" sz="4785" dirty="0">
                <a:solidFill>
                  <a:srgbClr val="002060"/>
                </a:solidFill>
                <a:latin typeface="Baskerville Old Face" panose="02020602080505020303" pitchFamily="18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6834" y="5550359"/>
              <a:ext cx="7707086" cy="10817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fr-BE" sz="4000" b="1" dirty="0" smtClean="0">
                  <a:solidFill>
                    <a:srgbClr val="002060"/>
                  </a:solidFill>
                  <a:latin typeface="Baskerville Old Face" panose="02020602080505020303" pitchFamily="18" charset="0"/>
                </a:rPr>
                <a:t>3.Material and </a:t>
              </a:r>
              <a:r>
                <a:rPr lang="fr-BE" sz="4000" b="1" dirty="0" err="1" smtClean="0">
                  <a:solidFill>
                    <a:srgbClr val="002060"/>
                  </a:solidFill>
                  <a:latin typeface="Baskerville Old Face" panose="02020602080505020303" pitchFamily="18" charset="0"/>
                </a:rPr>
                <a:t>Methods</a:t>
              </a:r>
              <a:endParaRPr lang="fr-BE" sz="4000" b="1" dirty="0">
                <a:solidFill>
                  <a:srgbClr val="002060"/>
                </a:solidFill>
                <a:latin typeface="Baskerville Old Face" panose="02020602080505020303" pitchFamily="18" charset="0"/>
              </a:endParaRPr>
            </a:p>
          </p:txBody>
        </p:sp>
      </p:grpSp>
      <p:grpSp>
        <p:nvGrpSpPr>
          <p:cNvPr id="27" name="Groupe 26"/>
          <p:cNvGrpSpPr/>
          <p:nvPr/>
        </p:nvGrpSpPr>
        <p:grpSpPr>
          <a:xfrm>
            <a:off x="533290" y="8958891"/>
            <a:ext cx="13705224" cy="20568781"/>
            <a:chOff x="326570" y="5464354"/>
            <a:chExt cx="16263259" cy="5373659"/>
          </a:xfrm>
        </p:grpSpPr>
        <p:sp>
          <p:nvSpPr>
            <p:cNvPr id="28" name="Rectangle 27"/>
            <p:cNvSpPr/>
            <p:nvPr/>
          </p:nvSpPr>
          <p:spPr>
            <a:xfrm>
              <a:off x="326570" y="5528888"/>
              <a:ext cx="16263259" cy="530912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fr-BE" sz="4785" dirty="0">
                <a:solidFill>
                  <a:srgbClr val="002060"/>
                </a:solidFill>
                <a:latin typeface="Baskerville Old Face" panose="02020602080505020303" pitchFamily="18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81069" y="5464354"/>
              <a:ext cx="7707086" cy="3040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fr-BE" sz="4000" b="1" dirty="0" smtClean="0">
                  <a:solidFill>
                    <a:srgbClr val="002060"/>
                  </a:solidFill>
                  <a:latin typeface="Baskerville Old Face" panose="02020602080505020303" pitchFamily="18" charset="0"/>
                </a:rPr>
                <a:t>2. </a:t>
              </a:r>
              <a:r>
                <a:rPr lang="fr-BE" sz="4000" b="1" dirty="0" err="1" smtClean="0">
                  <a:solidFill>
                    <a:srgbClr val="002060"/>
                  </a:solidFill>
                  <a:latin typeface="Baskerville Old Face" panose="02020602080505020303" pitchFamily="18" charset="0"/>
                </a:rPr>
                <a:t>Study</a:t>
              </a:r>
              <a:r>
                <a:rPr lang="fr-BE" sz="4000" b="1" dirty="0" smtClean="0">
                  <a:solidFill>
                    <a:srgbClr val="002060"/>
                  </a:solidFill>
                  <a:latin typeface="Baskerville Old Face" panose="02020602080505020303" pitchFamily="18" charset="0"/>
                </a:rPr>
                <a:t> area</a:t>
              </a:r>
              <a:endParaRPr lang="fr-BE" sz="4000" b="1" dirty="0">
                <a:solidFill>
                  <a:srgbClr val="002060"/>
                </a:solidFill>
                <a:latin typeface="Baskerville Old Face" panose="02020602080505020303" pitchFamily="18" charset="0"/>
              </a:endParaRP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F37C2095-B35F-47A0-91B4-C0A32D5BF6D2}"/>
              </a:ext>
            </a:extLst>
          </p:cNvPr>
          <p:cNvSpPr/>
          <p:nvPr/>
        </p:nvSpPr>
        <p:spPr>
          <a:xfrm>
            <a:off x="755588" y="9914021"/>
            <a:ext cx="13388847" cy="32076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2.1.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Geomorphic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settings of the CP:</a:t>
            </a:r>
          </a:p>
          <a:p>
            <a:pPr algn="just"/>
            <a:endParaRPr lang="fr-BE" sz="2800" dirty="0" smtClean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Result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of a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topographic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inversion (CP =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erosion-resistant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sediments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compared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to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surrounding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environment</a:t>
            </a:r>
            <a:endParaRPr lang="fr-BE" sz="2800" dirty="0" smtClean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Gently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dipping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plateau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from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S-W to 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N-E</a:t>
            </a:r>
            <a:endParaRPr lang="fr-BE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Boundered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by Meuse river (S-E),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Nete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Bassin (S-W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) 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Variable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lithology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,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from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fine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sands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to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coarse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gravels</a:t>
            </a:r>
            <a:endParaRPr lang="fr-BE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9312661" y="29639605"/>
            <a:ext cx="14056024" cy="30222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BE" sz="2400" dirty="0">
              <a:solidFill>
                <a:srgbClr val="00206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BA701F3-4905-43EF-BFCB-5CCD23BCFB0A}"/>
              </a:ext>
            </a:extLst>
          </p:cNvPr>
          <p:cNvSpPr/>
          <p:nvPr/>
        </p:nvSpPr>
        <p:spPr>
          <a:xfrm>
            <a:off x="14866983" y="5310248"/>
            <a:ext cx="13265209" cy="31319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2.1 </a:t>
            </a:r>
            <a:r>
              <a:rPr lang="fr-BE" sz="2800" b="1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Cosmogenic</a:t>
            </a:r>
            <a:r>
              <a:rPr lang="fr-BE" sz="28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b="1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radionuclide</a:t>
            </a:r>
            <a:r>
              <a:rPr lang="fr-BE" sz="28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(CRN, </a:t>
            </a:r>
            <a:r>
              <a:rPr lang="fr-FR" sz="2800" baseline="300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10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Be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)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method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to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perform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absolute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dating on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sediments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:</a:t>
            </a:r>
          </a:p>
          <a:p>
            <a:pPr algn="just"/>
            <a:endParaRPr lang="fr-BE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marL="341784" indent="-341784" algn="just">
              <a:buFont typeface="Wingdings" panose="05000000000000000000" pitchFamily="2" charset="2"/>
              <a:buChar char="§"/>
            </a:pPr>
            <a:r>
              <a:rPr lang="fr-FR" sz="2800" baseline="300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10</a:t>
            </a: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Be accumulation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is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a proxy for the time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spent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in situ by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sediments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,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depending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on:</a:t>
            </a:r>
          </a:p>
          <a:p>
            <a:pPr marL="615211" lvl="1" indent="-341784" algn="just">
              <a:buFont typeface="Wingdings" panose="05000000000000000000" pitchFamily="2" charset="2"/>
              <a:buChar char="§"/>
            </a:pPr>
            <a:r>
              <a:rPr lang="fr-BE" sz="2800" i="1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Exposure</a:t>
            </a:r>
            <a:r>
              <a:rPr lang="fr-BE" sz="2800" i="1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duration 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(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yrs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) to </a:t>
            </a:r>
            <a:r>
              <a:rPr lang="fr-FR" sz="2800" baseline="300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10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Be accumulation and </a:t>
            </a:r>
            <a:r>
              <a:rPr lang="fr-FR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natural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FR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decay</a:t>
            </a: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endParaRPr lang="fr-FR" sz="2800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marL="615211" lvl="1" indent="-341784" algn="just">
              <a:buFont typeface="Wingdings" panose="05000000000000000000" pitchFamily="2" charset="2"/>
              <a:buChar char="§"/>
            </a:pPr>
            <a:r>
              <a:rPr lang="fr-FR" sz="2800" i="1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Erosion rate 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(m/</a:t>
            </a:r>
            <a:r>
              <a:rPr lang="fr-FR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Myr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) of </a:t>
            </a:r>
            <a:r>
              <a:rPr lang="fr-FR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sediments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FR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lowering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[</a:t>
            </a:r>
            <a:r>
              <a:rPr lang="fr-FR" sz="2800" baseline="300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10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Be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] at surface and 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depth</a:t>
            </a:r>
            <a:endParaRPr lang="fr-BE" sz="2800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marL="615211" lvl="1" indent="-341784" algn="just">
              <a:buFont typeface="Wingdings" panose="05000000000000000000" pitchFamily="2" charset="2"/>
              <a:buChar char="§"/>
            </a:pPr>
            <a:r>
              <a:rPr lang="fr-BE" sz="2800" i="1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Production  rate 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(at/g/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yr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)</a:t>
            </a:r>
            <a:endParaRPr lang="fr-BE" sz="2800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6946CED-AD25-40A5-9091-755263C5F8FC}"/>
              </a:ext>
            </a:extLst>
          </p:cNvPr>
          <p:cNvSpPr/>
          <p:nvPr/>
        </p:nvSpPr>
        <p:spPr>
          <a:xfrm>
            <a:off x="14897387" y="8567112"/>
            <a:ext cx="6990232" cy="47157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2.2 </a:t>
            </a:r>
            <a:r>
              <a:rPr lang="fr-BE" sz="2800" b="1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Depth</a:t>
            </a:r>
            <a:r>
              <a:rPr lang="fr-BE" sz="2800" b="1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profile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:</a:t>
            </a:r>
          </a:p>
          <a:p>
            <a:pPr algn="just"/>
            <a:endParaRPr lang="fr-BE" sz="2800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marL="341784" indent="-341784" algn="just">
              <a:buFont typeface="Wingdings" panose="05000000000000000000" pitchFamily="2" charset="2"/>
              <a:buChar char="§"/>
            </a:pP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Sampling at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regular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depth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interval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and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agregate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a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curve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describing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observed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[</a:t>
            </a:r>
            <a:r>
              <a:rPr lang="fr-FR" sz="2800" baseline="300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10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Be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] over min. 3m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depth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.</a:t>
            </a:r>
            <a:endParaRPr lang="fr-BE" sz="2800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marL="341784" indent="-341784" algn="just">
              <a:buFont typeface="Wingdings" panose="05000000000000000000" pitchFamily="2" charset="2"/>
              <a:buChar char="§"/>
            </a:pP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Technique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allowing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the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determination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of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exposure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duration  and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erosion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rate via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matching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between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observed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and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modelled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FR" sz="2800" baseline="300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10</a:t>
            </a: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Be concentration (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[</a:t>
            </a:r>
            <a:r>
              <a:rPr lang="fr-FR" sz="2800" baseline="300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10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Be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])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curves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(fig.2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) (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e.g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. Anderson et al., 1996).</a:t>
            </a:r>
            <a:endParaRPr lang="fr-BE" sz="2800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algn="just"/>
            <a:endParaRPr lang="fr-BE" sz="1913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0AF36926-BC77-4805-8C30-76119457D5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04409" y="8626469"/>
            <a:ext cx="6271465" cy="5807985"/>
          </a:xfrm>
          <a:prstGeom prst="rect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5014FCCA-DE1F-4E82-8132-05F00F31F33D}"/>
              </a:ext>
            </a:extLst>
          </p:cNvPr>
          <p:cNvSpPr/>
          <p:nvPr/>
        </p:nvSpPr>
        <p:spPr>
          <a:xfrm>
            <a:off x="14877938" y="13465979"/>
            <a:ext cx="6990233" cy="74013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2.3 </a:t>
            </a:r>
            <a:r>
              <a:rPr lang="fr-BE" sz="2800" b="1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Forward</a:t>
            </a:r>
            <a:r>
              <a:rPr lang="fr-BE" sz="2800" b="1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b="1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modelling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:</a:t>
            </a:r>
          </a:p>
          <a:p>
            <a:pPr algn="just"/>
            <a:endParaRPr lang="fr-BE" sz="3600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marL="273427" indent="-273427" algn="just">
              <a:buFont typeface="Wingdings" panose="05000000000000000000" pitchFamily="2" charset="2"/>
              <a:buChar char="§"/>
            </a:pP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Simulates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[</a:t>
            </a:r>
            <a:r>
              <a:rPr lang="fr-FR" sz="2800" baseline="300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10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Be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]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evolution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with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exposure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time on an in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depth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column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,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dynamically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adjusting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over 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timesteps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.</a:t>
            </a:r>
            <a:endParaRPr lang="fr-BE" sz="2800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algn="just"/>
            <a:endParaRPr lang="fr-BE" sz="2800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marL="341784" indent="-341784" algn="just">
              <a:buFont typeface="Wingdings" panose="05000000000000000000" pitchFamily="2" charset="2"/>
              <a:buChar char="§"/>
            </a:pPr>
            <a:r>
              <a:rPr lang="fr-FR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Divide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FR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exposure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duration in </a:t>
            </a:r>
            <a:r>
              <a:rPr lang="fr-FR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periods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(fig.3) to </a:t>
            </a:r>
            <a:r>
              <a:rPr lang="fr-FR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which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FR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is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FR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respectively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FR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associated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an </a:t>
            </a:r>
            <a:r>
              <a:rPr lang="fr-FR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erosion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or </a:t>
            </a:r>
            <a:r>
              <a:rPr lang="fr-FR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burial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rate.</a:t>
            </a:r>
          </a:p>
          <a:p>
            <a:pPr algn="just"/>
            <a:endParaRPr lang="fr-FR" sz="2800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marL="341784" indent="-341784" algn="just"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Removal (</a:t>
            </a:r>
            <a:r>
              <a:rPr lang="fr-FR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erosion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) or insertion (</a:t>
            </a:r>
            <a:r>
              <a:rPr lang="fr-FR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burial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) of </a:t>
            </a:r>
            <a:r>
              <a:rPr lang="fr-FR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sediment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FR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layers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on top of the profile (fig.4</a:t>
            </a: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).</a:t>
            </a:r>
            <a:endParaRPr lang="fr-FR" sz="2800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algn="just"/>
            <a:endParaRPr lang="fr-BE" sz="2800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marL="341784" indent="-341784" algn="just">
              <a:buFont typeface="Wingdings" panose="05000000000000000000" pitchFamily="2" charset="2"/>
              <a:buChar char="§"/>
            </a:pP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Matching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between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simulated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and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observed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data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using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Nash-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Sutcliffe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efficiency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index (NSE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).</a:t>
            </a:r>
            <a:endParaRPr lang="fr-BE" sz="2800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8" name="Image 5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548" y="13245606"/>
            <a:ext cx="6314872" cy="3874993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59E2A45D-C9E6-4915-A66D-458029946FE5}"/>
              </a:ext>
            </a:extLst>
          </p:cNvPr>
          <p:cNvSpPr/>
          <p:nvPr/>
        </p:nvSpPr>
        <p:spPr>
          <a:xfrm rot="10800000" flipV="1">
            <a:off x="22058669" y="14960377"/>
            <a:ext cx="6127783" cy="63409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Fig.2.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Simulated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v.s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Observed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[</a:t>
            </a:r>
            <a:r>
              <a:rPr lang="fr-FR" sz="2000" i="1" baseline="30000" dirty="0">
                <a:solidFill>
                  <a:schemeClr val="accent5">
                    <a:lumMod val="50000"/>
                  </a:schemeClr>
                </a:solidFill>
              </a:rPr>
              <a:t>10</a:t>
            </a:r>
            <a:r>
              <a:rPr lang="fr-FR" sz="2000" i="1" dirty="0">
                <a:solidFill>
                  <a:schemeClr val="accent5">
                    <a:lumMod val="50000"/>
                  </a:schemeClr>
                </a:solidFill>
              </a:rPr>
              <a:t>Be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]. Equation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determining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[</a:t>
            </a:r>
            <a:r>
              <a:rPr lang="fr-FR" sz="2000" i="1" baseline="30000" dirty="0">
                <a:solidFill>
                  <a:schemeClr val="accent5">
                    <a:lumMod val="50000"/>
                  </a:schemeClr>
                </a:solidFill>
              </a:rPr>
              <a:t>10</a:t>
            </a:r>
            <a:r>
              <a:rPr lang="fr-FR" sz="2000" i="1" dirty="0">
                <a:solidFill>
                  <a:schemeClr val="accent5">
                    <a:lumMod val="50000"/>
                  </a:schemeClr>
                </a:solidFill>
              </a:rPr>
              <a:t>Be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] over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depth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containes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exposure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duration and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erosion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rates as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parameters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Modified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after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Dunaï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(2010).   </a:t>
            </a:r>
          </a:p>
          <a:p>
            <a:pPr algn="just"/>
            <a:endParaRPr lang="fr-BE" sz="2392" i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61" name="Image 6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58668" y="15844160"/>
            <a:ext cx="2808898" cy="548603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AA440B05-1D84-471A-9992-A574E2C1A255}"/>
              </a:ext>
            </a:extLst>
          </p:cNvPr>
          <p:cNvSpPr/>
          <p:nvPr/>
        </p:nvSpPr>
        <p:spPr>
          <a:xfrm>
            <a:off x="25140141" y="15840166"/>
            <a:ext cx="2992051" cy="54516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BE" sz="1913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F64D64E2-DB31-44C3-965E-2AD0D452F01E}"/>
              </a:ext>
            </a:extLst>
          </p:cNvPr>
          <p:cNvGrpSpPr/>
          <p:nvPr/>
        </p:nvGrpSpPr>
        <p:grpSpPr>
          <a:xfrm>
            <a:off x="25259947" y="16094716"/>
            <a:ext cx="2752438" cy="4900921"/>
            <a:chOff x="666750" y="1497812"/>
            <a:chExt cx="6820138" cy="5134458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3772A831-71A7-4832-93DB-47FD2173F9D6}"/>
                </a:ext>
              </a:extLst>
            </p:cNvPr>
            <p:cNvSpPr/>
            <p:nvPr/>
          </p:nvSpPr>
          <p:spPr>
            <a:xfrm>
              <a:off x="2017797" y="1497812"/>
              <a:ext cx="4174744" cy="46446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BE" sz="2000" dirty="0" err="1"/>
                <a:t>Exposure</a:t>
              </a:r>
              <a:r>
                <a:rPr lang="fr-BE" sz="2000" dirty="0"/>
                <a:t> </a:t>
              </a:r>
              <a:r>
                <a:rPr lang="fr-BE" sz="2000" dirty="0" err="1"/>
                <a:t>age</a:t>
              </a:r>
              <a:r>
                <a:rPr lang="fr-BE" sz="2000" dirty="0"/>
                <a:t> 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792B7E5D-50A6-40BE-88C8-6957EA30FF7E}"/>
                </a:ext>
              </a:extLst>
            </p:cNvPr>
            <p:cNvSpPr/>
            <p:nvPr/>
          </p:nvSpPr>
          <p:spPr>
            <a:xfrm>
              <a:off x="2609362" y="5682652"/>
              <a:ext cx="3152774" cy="9496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BE" dirty="0"/>
                <a:t>Erosion and </a:t>
              </a:r>
              <a:r>
                <a:rPr lang="fr-BE" dirty="0" err="1"/>
                <a:t>burial</a:t>
              </a:r>
              <a:r>
                <a:rPr lang="fr-BE" dirty="0"/>
                <a:t> rate </a:t>
              </a:r>
              <a:r>
                <a:rPr lang="fr-BE" dirty="0" err="1"/>
                <a:t>vector</a:t>
              </a:r>
              <a:endParaRPr lang="fr-BE" dirty="0"/>
            </a:p>
          </p:txBody>
        </p:sp>
        <p:cxnSp>
          <p:nvCxnSpPr>
            <p:cNvPr id="66" name="Connecteur droit avec flèche 65">
              <a:extLst>
                <a:ext uri="{FF2B5EF4-FFF2-40B4-BE49-F238E27FC236}">
                  <a16:creationId xmlns:a16="http://schemas.microsoft.com/office/drawing/2014/main" id="{41B624DF-A77D-42C3-B53D-E417776E0AF8}"/>
                </a:ext>
              </a:extLst>
            </p:cNvPr>
            <p:cNvCxnSpPr>
              <a:stCxn id="64" idx="2"/>
            </p:cNvCxnSpPr>
            <p:nvPr/>
          </p:nvCxnSpPr>
          <p:spPr>
            <a:xfrm flipH="1">
              <a:off x="2638430" y="1962280"/>
              <a:ext cx="1466741" cy="8885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cteur droit avec flèche 66">
              <a:extLst>
                <a:ext uri="{FF2B5EF4-FFF2-40B4-BE49-F238E27FC236}">
                  <a16:creationId xmlns:a16="http://schemas.microsoft.com/office/drawing/2014/main" id="{06CB042D-BFD7-4AA8-9415-B0C01C71821F}"/>
                </a:ext>
              </a:extLst>
            </p:cNvPr>
            <p:cNvCxnSpPr>
              <a:stCxn id="64" idx="2"/>
            </p:cNvCxnSpPr>
            <p:nvPr/>
          </p:nvCxnSpPr>
          <p:spPr>
            <a:xfrm flipH="1">
              <a:off x="4052893" y="1962280"/>
              <a:ext cx="52278" cy="91427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avec flèche 67">
              <a:extLst>
                <a:ext uri="{FF2B5EF4-FFF2-40B4-BE49-F238E27FC236}">
                  <a16:creationId xmlns:a16="http://schemas.microsoft.com/office/drawing/2014/main" id="{3854D284-54CD-4D3D-AC49-1F1D5A57DDA5}"/>
                </a:ext>
              </a:extLst>
            </p:cNvPr>
            <p:cNvCxnSpPr>
              <a:stCxn id="64" idx="2"/>
            </p:cNvCxnSpPr>
            <p:nvPr/>
          </p:nvCxnSpPr>
          <p:spPr>
            <a:xfrm>
              <a:off x="4105171" y="1962280"/>
              <a:ext cx="1226758" cy="8885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9048F646-A6C2-46F5-891B-2372F1507FE0}"/>
                </a:ext>
              </a:extLst>
            </p:cNvPr>
            <p:cNvSpPr/>
            <p:nvPr/>
          </p:nvSpPr>
          <p:spPr>
            <a:xfrm>
              <a:off x="741452" y="2876550"/>
              <a:ext cx="2640125" cy="5654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BE" dirty="0" err="1"/>
                <a:t>Period</a:t>
              </a:r>
              <a:r>
                <a:rPr lang="fr-BE" dirty="0"/>
                <a:t> </a:t>
              </a:r>
              <a:r>
                <a:rPr lang="fr-BE" dirty="0" smtClean="0"/>
                <a:t>i</a:t>
              </a:r>
              <a:endParaRPr lang="fr-BE" dirty="0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96C85F6B-9F9F-4BD4-BC6E-E4D31F38E164}"/>
                </a:ext>
              </a:extLst>
            </p:cNvPr>
            <p:cNvSpPr/>
            <p:nvPr/>
          </p:nvSpPr>
          <p:spPr>
            <a:xfrm>
              <a:off x="3565412" y="2876550"/>
              <a:ext cx="1211303" cy="5654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BE" dirty="0" smtClean="0"/>
                <a:t>P…</a:t>
              </a:r>
              <a:endParaRPr lang="fr-BE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5FD2135-5EEB-4DBC-8A65-24C384CCEC39}"/>
                </a:ext>
              </a:extLst>
            </p:cNvPr>
            <p:cNvSpPr/>
            <p:nvPr/>
          </p:nvSpPr>
          <p:spPr>
            <a:xfrm>
              <a:off x="4905984" y="2876550"/>
              <a:ext cx="2578727" cy="5654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BE" dirty="0" err="1"/>
                <a:t>Period</a:t>
              </a:r>
              <a:r>
                <a:rPr lang="fr-BE" dirty="0"/>
                <a:t> </a:t>
              </a:r>
              <a:r>
                <a:rPr lang="fr-BE" dirty="0" smtClean="0"/>
                <a:t>n</a:t>
              </a:r>
              <a:endParaRPr lang="fr-BE" dirty="0"/>
            </a:p>
          </p:txBody>
        </p:sp>
        <p:sp>
          <p:nvSpPr>
            <p:cNvPr id="72" name="Accolade fermante 71">
              <a:extLst>
                <a:ext uri="{FF2B5EF4-FFF2-40B4-BE49-F238E27FC236}">
                  <a16:creationId xmlns:a16="http://schemas.microsoft.com/office/drawing/2014/main" id="{4ADB3B81-22B4-41DE-A943-EB9F7AE3B6EC}"/>
                </a:ext>
              </a:extLst>
            </p:cNvPr>
            <p:cNvSpPr/>
            <p:nvPr/>
          </p:nvSpPr>
          <p:spPr>
            <a:xfrm rot="5400000">
              <a:off x="1799403" y="2445013"/>
              <a:ext cx="374820" cy="2640125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 sz="1076"/>
            </a:p>
          </p:txBody>
        </p:sp>
        <p:sp>
          <p:nvSpPr>
            <p:cNvPr id="73" name="Accolade fermante 72">
              <a:extLst>
                <a:ext uri="{FF2B5EF4-FFF2-40B4-BE49-F238E27FC236}">
                  <a16:creationId xmlns:a16="http://schemas.microsoft.com/office/drawing/2014/main" id="{F40A9055-8B9B-4250-B996-E1AD1C770B8B}"/>
                </a:ext>
              </a:extLst>
            </p:cNvPr>
            <p:cNvSpPr/>
            <p:nvPr/>
          </p:nvSpPr>
          <p:spPr>
            <a:xfrm rot="5400000">
              <a:off x="3879597" y="3242731"/>
              <a:ext cx="374820" cy="1044688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 sz="1076"/>
            </a:p>
          </p:txBody>
        </p:sp>
        <p:sp>
          <p:nvSpPr>
            <p:cNvPr id="74" name="Accolade fermante 73">
              <a:extLst>
                <a:ext uri="{FF2B5EF4-FFF2-40B4-BE49-F238E27FC236}">
                  <a16:creationId xmlns:a16="http://schemas.microsoft.com/office/drawing/2014/main" id="{7089E888-0263-4817-8783-BADDF53F432F}"/>
                </a:ext>
              </a:extLst>
            </p:cNvPr>
            <p:cNvSpPr/>
            <p:nvPr/>
          </p:nvSpPr>
          <p:spPr>
            <a:xfrm rot="5400000">
              <a:off x="6009026" y="2474623"/>
              <a:ext cx="374820" cy="2580905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 sz="1076"/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9B9B9FFC-7C28-4CBE-A307-6D950518D5D0}"/>
                </a:ext>
              </a:extLst>
            </p:cNvPr>
            <p:cNvSpPr txBox="1"/>
            <p:nvPr/>
          </p:nvSpPr>
          <p:spPr>
            <a:xfrm>
              <a:off x="1268953" y="3896896"/>
              <a:ext cx="2199553" cy="548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1400" dirty="0"/>
                <a:t>Time </a:t>
              </a:r>
              <a:r>
                <a:rPr lang="fr-BE" sz="1400" dirty="0" err="1"/>
                <a:t>length</a:t>
              </a:r>
              <a:endParaRPr lang="fr-BE" sz="1400" dirty="0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D0BB5EE4-094E-41A8-968D-496CF0F6B5FD}"/>
                </a:ext>
              </a:extLst>
            </p:cNvPr>
            <p:cNvSpPr/>
            <p:nvPr/>
          </p:nvSpPr>
          <p:spPr>
            <a:xfrm>
              <a:off x="682849" y="4494255"/>
              <a:ext cx="2611296" cy="72437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BE" sz="1600" dirty="0"/>
                <a:t>Erosion or </a:t>
              </a:r>
              <a:r>
                <a:rPr lang="fr-BE" sz="1600" dirty="0" err="1"/>
                <a:t>burial</a:t>
              </a:r>
              <a:r>
                <a:rPr lang="fr-BE" sz="1600" dirty="0"/>
                <a:t> rate </a:t>
              </a:r>
              <a:r>
                <a:rPr lang="fr-BE" sz="1600" dirty="0" smtClean="0"/>
                <a:t> i</a:t>
              </a:r>
              <a:endParaRPr lang="fr-BE" sz="1600" dirty="0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3EE6FAD8-729E-49AE-AD93-35E8626AB1A5}"/>
                </a:ext>
              </a:extLst>
            </p:cNvPr>
            <p:cNvSpPr/>
            <p:nvPr/>
          </p:nvSpPr>
          <p:spPr>
            <a:xfrm>
              <a:off x="3481315" y="4494679"/>
              <a:ext cx="1295399" cy="72437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BE" sz="2000" dirty="0" smtClean="0"/>
                <a:t>…</a:t>
              </a:r>
              <a:endParaRPr lang="fr-BE" sz="2000" dirty="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173C97CF-B433-4349-BF53-37F597656474}"/>
                </a:ext>
              </a:extLst>
            </p:cNvPr>
            <p:cNvSpPr/>
            <p:nvPr/>
          </p:nvSpPr>
          <p:spPr>
            <a:xfrm>
              <a:off x="4900375" y="4494255"/>
              <a:ext cx="2584337" cy="7247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BE" sz="1600" dirty="0"/>
                <a:t>Erosion or  </a:t>
              </a:r>
              <a:r>
                <a:rPr lang="fr-BE" sz="1600" dirty="0" err="1"/>
                <a:t>burial</a:t>
              </a:r>
              <a:r>
                <a:rPr lang="fr-BE" sz="1600" dirty="0"/>
                <a:t> rate </a:t>
              </a:r>
              <a:r>
                <a:rPr lang="fr-BE" sz="1600" dirty="0" smtClean="0"/>
                <a:t>n</a:t>
              </a:r>
              <a:endParaRPr lang="fr-BE" sz="1600" dirty="0"/>
            </a:p>
          </p:txBody>
        </p:sp>
        <p:cxnSp>
          <p:nvCxnSpPr>
            <p:cNvPr id="81" name="Connecteur droit avec flèche 80">
              <a:extLst>
                <a:ext uri="{FF2B5EF4-FFF2-40B4-BE49-F238E27FC236}">
                  <a16:creationId xmlns:a16="http://schemas.microsoft.com/office/drawing/2014/main" id="{0DFCA9B5-EA6F-49C2-A151-AAE574E6869E}"/>
                </a:ext>
              </a:extLst>
            </p:cNvPr>
            <p:cNvCxnSpPr>
              <a:stCxn id="65" idx="0"/>
              <a:endCxn id="78" idx="2"/>
            </p:cNvCxnSpPr>
            <p:nvPr/>
          </p:nvCxnSpPr>
          <p:spPr>
            <a:xfrm flipH="1" flipV="1">
              <a:off x="1988496" y="5218628"/>
              <a:ext cx="2197254" cy="4640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cteur droit avec flèche 81">
              <a:extLst>
                <a:ext uri="{FF2B5EF4-FFF2-40B4-BE49-F238E27FC236}">
                  <a16:creationId xmlns:a16="http://schemas.microsoft.com/office/drawing/2014/main" id="{2DB3FDA9-B126-4E41-982B-0A21B9998A09}"/>
                </a:ext>
              </a:extLst>
            </p:cNvPr>
            <p:cNvCxnSpPr>
              <a:stCxn id="65" idx="0"/>
            </p:cNvCxnSpPr>
            <p:nvPr/>
          </p:nvCxnSpPr>
          <p:spPr>
            <a:xfrm flipH="1" flipV="1">
              <a:off x="4180993" y="5091458"/>
              <a:ext cx="4757" cy="59119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avec flèche 82">
              <a:extLst>
                <a:ext uri="{FF2B5EF4-FFF2-40B4-BE49-F238E27FC236}">
                  <a16:creationId xmlns:a16="http://schemas.microsoft.com/office/drawing/2014/main" id="{856242A0-75C7-498E-968B-CE8A9A3CE27D}"/>
                </a:ext>
              </a:extLst>
            </p:cNvPr>
            <p:cNvCxnSpPr>
              <a:stCxn id="65" idx="0"/>
              <a:endCxn id="80" idx="2"/>
            </p:cNvCxnSpPr>
            <p:nvPr/>
          </p:nvCxnSpPr>
          <p:spPr>
            <a:xfrm flipV="1">
              <a:off x="4185750" y="5219052"/>
              <a:ext cx="2006794" cy="4635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ZoneTexte 90">
            <a:extLst>
              <a:ext uri="{FF2B5EF4-FFF2-40B4-BE49-F238E27FC236}">
                <a16:creationId xmlns:a16="http://schemas.microsoft.com/office/drawing/2014/main" id="{9B9B9FFC-7C28-4CBE-A307-6D950518D5D0}"/>
              </a:ext>
            </a:extLst>
          </p:cNvPr>
          <p:cNvSpPr txBox="1"/>
          <p:nvPr/>
        </p:nvSpPr>
        <p:spPr>
          <a:xfrm>
            <a:off x="26353191" y="18392990"/>
            <a:ext cx="887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/>
              <a:t>Time </a:t>
            </a:r>
            <a:r>
              <a:rPr lang="fr-BE" sz="1400" dirty="0" err="1"/>
              <a:t>length</a:t>
            </a:r>
            <a:endParaRPr lang="fr-BE" sz="1400" dirty="0"/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9B9B9FFC-7C28-4CBE-A307-6D950518D5D0}"/>
              </a:ext>
            </a:extLst>
          </p:cNvPr>
          <p:cNvSpPr txBox="1"/>
          <p:nvPr/>
        </p:nvSpPr>
        <p:spPr>
          <a:xfrm>
            <a:off x="27203401" y="18398063"/>
            <a:ext cx="887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400" dirty="0"/>
              <a:t>Time </a:t>
            </a:r>
            <a:r>
              <a:rPr lang="fr-BE" sz="1400" dirty="0" err="1"/>
              <a:t>length</a:t>
            </a:r>
            <a:endParaRPr lang="fr-BE" sz="1400" dirty="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88B0730-2B5F-4BEF-B7F7-3EF18100FD48}"/>
              </a:ext>
            </a:extLst>
          </p:cNvPr>
          <p:cNvSpPr/>
          <p:nvPr/>
        </p:nvSpPr>
        <p:spPr>
          <a:xfrm rot="10800000" flipV="1">
            <a:off x="21991965" y="21991561"/>
            <a:ext cx="2808898" cy="169404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Fig.4. Fluvial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deposit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column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grey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). Layer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removal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due to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erosion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blue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dashed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line) and layer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added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if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burial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is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applied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yellow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). In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dark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blue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is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the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effect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on </a:t>
            </a:r>
            <a:r>
              <a:rPr lang="fr-FR" sz="2000" i="1" baseline="30000" dirty="0">
                <a:solidFill>
                  <a:schemeClr val="accent5">
                    <a:lumMod val="50000"/>
                  </a:schemeClr>
                </a:solidFill>
              </a:rPr>
              <a:t>10</a:t>
            </a:r>
            <a:r>
              <a:rPr lang="fr-FR" sz="2000" i="1" dirty="0">
                <a:solidFill>
                  <a:schemeClr val="accent5">
                    <a:lumMod val="50000"/>
                  </a:schemeClr>
                </a:solidFill>
              </a:rPr>
              <a:t>Be accumulation</a:t>
            </a:r>
            <a:r>
              <a:rPr lang="fr-FR" sz="1196" i="1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. </a:t>
            </a:r>
            <a:endParaRPr lang="fr-BE" sz="1196" i="1" dirty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endParaRPr lang="fr-BE" sz="2392" i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D639C37-726C-41AC-98E5-8C9C9E093803}"/>
              </a:ext>
            </a:extLst>
          </p:cNvPr>
          <p:cNvSpPr/>
          <p:nvPr/>
        </p:nvSpPr>
        <p:spPr>
          <a:xfrm rot="10800000" flipV="1">
            <a:off x="25014758" y="22679490"/>
            <a:ext cx="3318886" cy="17089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Fig.3. Model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dynamical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principles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algn="just"/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Each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period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of the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exposure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history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is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given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a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burial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or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erosion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rate and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add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remove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layers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in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consequence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higher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rate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providing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higher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removal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/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add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frequencies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  <a:p>
            <a:pPr algn="just"/>
            <a:endParaRPr lang="fr-BE" sz="2392" i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BEE307C0-EAE8-4CA2-8E2A-BA4DD6AC97AF}"/>
                  </a:ext>
                </a:extLst>
              </p:cNvPr>
              <p:cNvSpPr txBox="1"/>
              <p:nvPr/>
            </p:nvSpPr>
            <p:spPr>
              <a:xfrm>
                <a:off x="14888905" y="21008698"/>
                <a:ext cx="6909291" cy="276389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sz="2800" dirty="0">
                    <a:latin typeface="Baskerville Old Face" panose="02020602080505020303" pitchFamily="18" charset="0"/>
                  </a:rPr>
                  <a:t>Nash-</a:t>
                </a:r>
                <a:r>
                  <a:rPr lang="fr-FR" sz="2800" dirty="0" err="1">
                    <a:latin typeface="Baskerville Old Face" panose="02020602080505020303" pitchFamily="18" charset="0"/>
                  </a:rPr>
                  <a:t>Sutcliffe</a:t>
                </a:r>
                <a:r>
                  <a:rPr lang="fr-FR" sz="2800" dirty="0">
                    <a:latin typeface="Baskerville Old Face" panose="02020602080505020303" pitchFamily="18" charset="0"/>
                  </a:rPr>
                  <a:t> </a:t>
                </a:r>
                <a:r>
                  <a:rPr lang="fr-FR" sz="2800" dirty="0" err="1">
                    <a:latin typeface="Baskerville Old Face" panose="02020602080505020303" pitchFamily="18" charset="0"/>
                  </a:rPr>
                  <a:t>efficiency</a:t>
                </a:r>
                <a:r>
                  <a:rPr lang="fr-FR" sz="2800" dirty="0">
                    <a:latin typeface="Baskerville Old Face" panose="02020602080505020303" pitchFamily="18" charset="0"/>
                  </a:rPr>
                  <a:t> coefficient, Best-fit for NSE=1</a:t>
                </a:r>
              </a:p>
              <a:p>
                <a:endParaRPr lang="fr-FR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BE" sz="2800" i="1">
                          <a:latin typeface="Cambria Math" panose="02040503050406030204" pitchFamily="18" charset="0"/>
                        </a:rPr>
                        <m:t>𝑁𝑆𝐸</m:t>
                      </m:r>
                      <m:r>
                        <a:rPr lang="fr-BE" sz="2800" i="1">
                          <a:latin typeface="Cambria Math" panose="02040503050406030204" pitchFamily="18" charset="0"/>
                        </a:rPr>
                        <m:t>=1−</m:t>
                      </m:r>
                      <m:d>
                        <m:dPr>
                          <m:begChr m:val="["/>
                          <m:endChr m:val="]"/>
                          <m:ctrlPr>
                            <a:rPr lang="fr-BE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BE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fr-BE" sz="28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fr-BE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fr-BE" sz="28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fr-BE" sz="2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fr-BE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fr-BE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fr-BE" sz="2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fr-BE" sz="2800" i="1"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fr-BE" sz="28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  <m:sup>
                                              <m:r>
                                                <a:rPr lang="fr-BE" sz="2800" i="1">
                                                  <a:latin typeface="Cambria Math" panose="02040503050406030204" pitchFamily="18" charset="0"/>
                                                </a:rPr>
                                                <m:t>𝑜𝑏𝑠</m:t>
                                              </m:r>
                                            </m:sup>
                                          </m:sSubSup>
                                          <m:r>
                                            <a:rPr lang="fr-BE" sz="2800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fr-BE" sz="2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fr-BE" sz="2800" i="1"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fr-BE" sz="28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  <m:sup>
                                              <m:r>
                                                <a:rPr lang="fr-BE" sz="2800" i="1">
                                                  <a:latin typeface="Cambria Math" panose="02040503050406030204" pitchFamily="18" charset="0"/>
                                                </a:rPr>
                                                <m:t>𝑠𝑖𝑚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e>
                                    <m:sup>
                                      <m:r>
                                        <a:rPr lang="fr-BE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num>
                            <m:den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fr-BE" sz="28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fr-BE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fr-BE" sz="28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fr-BE" sz="28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fr-BE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fr-BE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fr-BE" sz="2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fr-BE" sz="2800" i="1"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>
                                              <m:r>
                                                <a:rPr lang="fr-BE" sz="28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  <m:sup>
                                              <m:r>
                                                <a:rPr lang="fr-BE" sz="2800" i="1">
                                                  <a:latin typeface="Cambria Math" panose="02040503050406030204" pitchFamily="18" charset="0"/>
                                                </a:rPr>
                                                <m:t>𝑜𝑏𝑠</m:t>
                                              </m:r>
                                            </m:sup>
                                          </m:sSubSup>
                                          <m:r>
                                            <a:rPr lang="fr-BE" sz="2800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fr-BE" sz="2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fr-BE" sz="2800" i="1">
                                                  <a:latin typeface="Cambria Math" panose="02040503050406030204" pitchFamily="18" charset="0"/>
                                                </a:rPr>
                                                <m:t>𝑌</m:t>
                                              </m:r>
                                            </m:e>
                                            <m:sub/>
                                            <m:sup>
                                              <m:r>
                                                <a:rPr lang="fr-BE" sz="2800" i="1">
                                                  <a:latin typeface="Cambria Math" panose="02040503050406030204" pitchFamily="18" charset="0"/>
                                                </a:rPr>
                                                <m:t>𝑚𝑒𝑎𝑛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e>
                                    <m:sup>
                                      <m:r>
                                        <a:rPr lang="fr-BE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den>
                          </m:f>
                        </m:e>
                      </m:d>
                    </m:oMath>
                  </m:oMathPara>
                </a14:m>
                <a:endParaRPr lang="fr-FR" sz="2800" dirty="0"/>
              </a:p>
              <a:p>
                <a:endParaRPr lang="fr-FR" sz="1076" dirty="0"/>
              </a:p>
            </p:txBody>
          </p:sp>
        </mc:Choice>
        <mc:Fallback>
          <p:sp>
            <p:nvSpPr>
              <p:cNvPr id="100" name="ZoneTexte 99">
                <a:extLst>
                  <a:ext uri="{FF2B5EF4-FFF2-40B4-BE49-F238E27FC236}">
                    <a16:creationId xmlns:a16="http://schemas.microsoft.com/office/drawing/2014/main" id="{BEE307C0-EAE8-4CA2-8E2A-BA4DD6AC97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88905" y="21008698"/>
                <a:ext cx="6909291" cy="2763898"/>
              </a:xfrm>
              <a:prstGeom prst="rect">
                <a:avLst/>
              </a:prstGeom>
              <a:blipFill>
                <a:blip r:embed="rId9"/>
                <a:stretch>
                  <a:fillRect l="-1673" t="-1974" r="-616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Image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2057" y="7730383"/>
            <a:ext cx="9583811" cy="6389207"/>
          </a:xfrm>
          <a:prstGeom prst="rect">
            <a:avLst/>
          </a:prstGeom>
        </p:spPr>
      </p:pic>
      <p:pic>
        <p:nvPicPr>
          <p:cNvPr id="101" name="Image 10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507593" y="23891510"/>
            <a:ext cx="5624599" cy="4723893"/>
          </a:xfrm>
          <a:prstGeom prst="rect">
            <a:avLst/>
          </a:prstGeom>
          <a:ln w="38100">
            <a:noFill/>
          </a:ln>
        </p:spPr>
      </p:pic>
      <p:grpSp>
        <p:nvGrpSpPr>
          <p:cNvPr id="102" name="Groupe 101"/>
          <p:cNvGrpSpPr/>
          <p:nvPr/>
        </p:nvGrpSpPr>
        <p:grpSpPr>
          <a:xfrm>
            <a:off x="28903821" y="4567214"/>
            <a:ext cx="14464864" cy="24960458"/>
            <a:chOff x="326570" y="5528888"/>
            <a:chExt cx="16263259" cy="5309125"/>
          </a:xfrm>
        </p:grpSpPr>
        <p:sp>
          <p:nvSpPr>
            <p:cNvPr id="103" name="Rectangle 102"/>
            <p:cNvSpPr/>
            <p:nvPr/>
          </p:nvSpPr>
          <p:spPr>
            <a:xfrm>
              <a:off x="326570" y="5528888"/>
              <a:ext cx="16263259" cy="530912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fr-BE" sz="4785" dirty="0">
                <a:solidFill>
                  <a:srgbClr val="002060"/>
                </a:solidFill>
                <a:latin typeface="Baskerville Old Face" panose="02020602080505020303" pitchFamily="18" charset="0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436834" y="5550359"/>
              <a:ext cx="7707086" cy="10817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fr-BE" sz="4000" b="1" dirty="0" smtClean="0">
                  <a:solidFill>
                    <a:srgbClr val="002060"/>
                  </a:solidFill>
                  <a:latin typeface="Baskerville Old Face" panose="02020602080505020303" pitchFamily="18" charset="0"/>
                </a:rPr>
                <a:t>4. </a:t>
              </a:r>
              <a:r>
                <a:rPr lang="fr-BE" sz="4000" b="1" dirty="0" err="1" smtClean="0">
                  <a:solidFill>
                    <a:srgbClr val="002060"/>
                  </a:solidFill>
                  <a:latin typeface="Baskerville Old Face" panose="02020602080505020303" pitchFamily="18" charset="0"/>
                </a:rPr>
                <a:t>Results</a:t>
              </a:r>
              <a:endParaRPr lang="fr-BE" sz="4000" b="1" dirty="0">
                <a:solidFill>
                  <a:srgbClr val="002060"/>
                </a:solidFill>
                <a:latin typeface="Baskerville Old Face" panose="02020602080505020303" pitchFamily="18" charset="0"/>
              </a:endParaRPr>
            </a:p>
          </p:txBody>
        </p:sp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6390567D-5A30-4B5C-89BE-CDA2B9966F56}"/>
              </a:ext>
            </a:extLst>
          </p:cNvPr>
          <p:cNvSpPr/>
          <p:nvPr/>
        </p:nvSpPr>
        <p:spPr>
          <a:xfrm>
            <a:off x="29035499" y="5221693"/>
            <a:ext cx="14242803" cy="30757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4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.1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Observed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data:</a:t>
            </a:r>
          </a:p>
          <a:p>
            <a:pPr algn="just"/>
            <a:endParaRPr lang="fr-BE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marL="341784" indent="-341784" algn="just">
              <a:buFont typeface="Wingdings" panose="05000000000000000000" pitchFamily="2" charset="2"/>
              <a:buChar char="§"/>
            </a:pP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14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samples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from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a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depth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profile 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(fig.1,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lower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pictures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) 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in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gravel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deposits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of CP (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fig.6).</a:t>
            </a:r>
            <a:endParaRPr lang="fr-BE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marL="341784" indent="-341784" algn="just">
              <a:buFont typeface="Wingdings" panose="05000000000000000000" pitchFamily="2" charset="2"/>
              <a:buChar char="§"/>
            </a:pP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Grain size 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distribution and Fe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staining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/Mn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coatings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show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complexity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around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8m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depth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,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which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is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reflected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in </a:t>
            </a:r>
            <a:r>
              <a:rPr lang="fr-FR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observed</a:t>
            </a:r>
            <a:r>
              <a:rPr lang="fr-FR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[</a:t>
            </a:r>
            <a:r>
              <a:rPr lang="fr-FR" sz="2800" baseline="300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10</a:t>
            </a:r>
            <a:r>
              <a:rPr lang="fr-FR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Be] </a:t>
            </a:r>
            <a:r>
              <a:rPr lang="fr-FR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curve</a:t>
            </a:r>
            <a:r>
              <a:rPr lang="fr-FR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(fig.6).</a:t>
            </a:r>
            <a:endParaRPr lang="fr-FR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marL="341784" indent="-341784" algn="just">
              <a:buFont typeface="Wingdings" panose="05000000000000000000" pitchFamily="2" charset="2"/>
              <a:buChar char="§"/>
            </a:pPr>
            <a:r>
              <a:rPr lang="fr-FR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Complexity</a:t>
            </a:r>
            <a:r>
              <a:rPr lang="fr-FR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FR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denotes</a:t>
            </a:r>
            <a:r>
              <a:rPr lang="fr-FR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the </a:t>
            </a:r>
            <a:r>
              <a:rPr lang="fr-FR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presence</a:t>
            </a:r>
            <a:r>
              <a:rPr lang="fr-FR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of </a:t>
            </a:r>
            <a:r>
              <a:rPr lang="fr-FR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the </a:t>
            </a:r>
            <a:r>
              <a:rPr lang="fr-FR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paleosoil</a:t>
            </a:r>
            <a:r>
              <a:rPr lang="fr-FR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, </a:t>
            </a:r>
            <a:r>
              <a:rPr lang="fr-FR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so-called</a:t>
            </a:r>
            <a:r>
              <a:rPr lang="fr-FR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FR" sz="2800" i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As </a:t>
            </a:r>
            <a:r>
              <a:rPr lang="fr-FR" sz="2800" i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Paleosoil</a:t>
            </a:r>
            <a:r>
              <a:rPr lang="fr-FR" sz="2800" i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FR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(</a:t>
            </a:r>
            <a:r>
              <a:rPr lang="fr-FR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e.g</a:t>
            </a:r>
            <a:r>
              <a:rPr lang="fr-FR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. </a:t>
            </a:r>
            <a:r>
              <a:rPr lang="fr-FR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Borremans</a:t>
            </a:r>
            <a:r>
              <a:rPr lang="fr-FR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, 2015), </a:t>
            </a:r>
            <a:r>
              <a:rPr lang="fr-FR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showing</a:t>
            </a:r>
            <a:r>
              <a:rPr lang="fr-FR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FR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stability</a:t>
            </a:r>
            <a:r>
              <a:rPr lang="fr-FR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in the </a:t>
            </a:r>
            <a:r>
              <a:rPr lang="fr-FR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history</a:t>
            </a:r>
            <a:r>
              <a:rPr lang="fr-FR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of the </a:t>
            </a:r>
            <a:r>
              <a:rPr lang="fr-FR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sediment</a:t>
            </a:r>
            <a:r>
              <a:rPr lang="fr-FR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FR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column</a:t>
            </a:r>
            <a:r>
              <a:rPr lang="fr-FR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.</a:t>
            </a:r>
          </a:p>
        </p:txBody>
      </p:sp>
      <p:sp>
        <p:nvSpPr>
          <p:cNvPr id="131" name="Rectangle 130"/>
          <p:cNvSpPr/>
          <p:nvPr/>
        </p:nvSpPr>
        <p:spPr>
          <a:xfrm rot="10800000" flipV="1">
            <a:off x="29001892" y="12973236"/>
            <a:ext cx="14144810" cy="8315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Fig.6.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Depth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profile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results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and grain size distribution.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While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the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curve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reasonably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evolves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as an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exponentially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decreasing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curve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around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800 cm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depth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significantly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higher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FR" sz="2000" i="1" baseline="300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10</a:t>
            </a:r>
            <a:r>
              <a:rPr lang="fr-FR" sz="2000" i="1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Be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concentrations are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observed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. This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should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be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observed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in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parallel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to grain size distribution,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where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a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very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irregular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layer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is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observed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around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8m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depth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compared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to  grain size distribution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from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layers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located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above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and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below</a:t>
            </a:r>
            <a:r>
              <a:rPr lang="fr-BE" sz="1196" i="1" dirty="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  <a:p>
            <a:pPr algn="just"/>
            <a:endParaRPr lang="fr-BE" sz="2392" i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6390567D-5A30-4B5C-89BE-CDA2B9966F56}"/>
              </a:ext>
            </a:extLst>
          </p:cNvPr>
          <p:cNvSpPr/>
          <p:nvPr/>
        </p:nvSpPr>
        <p:spPr>
          <a:xfrm>
            <a:off x="29101978" y="13729613"/>
            <a:ext cx="14176323" cy="114691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BE" sz="1913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grpSp>
        <p:nvGrpSpPr>
          <p:cNvPr id="144" name="Groupe 143"/>
          <p:cNvGrpSpPr/>
          <p:nvPr/>
        </p:nvGrpSpPr>
        <p:grpSpPr>
          <a:xfrm>
            <a:off x="755588" y="22836069"/>
            <a:ext cx="13404644" cy="4725110"/>
            <a:chOff x="755589" y="20951711"/>
            <a:chExt cx="13322359" cy="4247013"/>
          </a:xfrm>
        </p:grpSpPr>
        <p:grpSp>
          <p:nvGrpSpPr>
            <p:cNvPr id="57" name="Groupe 56"/>
            <p:cNvGrpSpPr/>
            <p:nvPr/>
          </p:nvGrpSpPr>
          <p:grpSpPr>
            <a:xfrm>
              <a:off x="755589" y="20951711"/>
              <a:ext cx="13322359" cy="4247013"/>
              <a:chOff x="709128" y="20808372"/>
              <a:chExt cx="13322359" cy="4247013"/>
            </a:xfrm>
          </p:grpSpPr>
          <p:grpSp>
            <p:nvGrpSpPr>
              <p:cNvPr id="56" name="Groupe 55"/>
              <p:cNvGrpSpPr/>
              <p:nvPr/>
            </p:nvGrpSpPr>
            <p:grpSpPr>
              <a:xfrm>
                <a:off x="709128" y="20808372"/>
                <a:ext cx="13322359" cy="4247013"/>
                <a:chOff x="709128" y="20808372"/>
                <a:chExt cx="13322359" cy="4247013"/>
              </a:xfrm>
            </p:grpSpPr>
            <p:graphicFrame>
              <p:nvGraphicFramePr>
                <p:cNvPr id="34" name="Graphique 33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3186400435"/>
                    </p:ext>
                  </p:extLst>
                </p:nvPr>
              </p:nvGraphicFramePr>
              <p:xfrm>
                <a:off x="709128" y="20808372"/>
                <a:ext cx="13322359" cy="4247013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12"/>
                </a:graphicData>
              </a:graphic>
            </p:graphicFrame>
            <p:cxnSp>
              <p:nvCxnSpPr>
                <p:cNvPr id="46" name="Connecteur droit avec flèche 45"/>
                <p:cNvCxnSpPr/>
                <p:nvPr/>
              </p:nvCxnSpPr>
              <p:spPr>
                <a:xfrm flipH="1" flipV="1">
                  <a:off x="10687050" y="21135975"/>
                  <a:ext cx="19052" cy="2800353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Connecteur droit avec flèche 46"/>
                <p:cNvCxnSpPr/>
                <p:nvPr/>
              </p:nvCxnSpPr>
              <p:spPr>
                <a:xfrm flipV="1">
                  <a:off x="2628900" y="21135975"/>
                  <a:ext cx="0" cy="2800352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1" name="Rectangle 50"/>
              <p:cNvSpPr/>
              <p:nvPr/>
            </p:nvSpPr>
            <p:spPr>
              <a:xfrm>
                <a:off x="2435679" y="20819271"/>
                <a:ext cx="666750" cy="31670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sz="2000" dirty="0" smtClean="0">
                    <a:solidFill>
                      <a:schemeClr val="tx1"/>
                    </a:solidFill>
                  </a:rPr>
                  <a:t>S-W</a:t>
                </a:r>
                <a:endParaRPr lang="fr-FR" sz="200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43" name="Connecteur droit 142"/>
            <p:cNvCxnSpPr/>
            <p:nvPr/>
          </p:nvCxnSpPr>
          <p:spPr>
            <a:xfrm>
              <a:off x="2688609" y="24079666"/>
              <a:ext cx="806395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Rectangle 131">
            <a:extLst>
              <a:ext uri="{FF2B5EF4-FFF2-40B4-BE49-F238E27FC236}">
                <a16:creationId xmlns:a16="http://schemas.microsoft.com/office/drawing/2014/main" id="{6390567D-5A30-4B5C-89BE-CDA2B9966F56}"/>
              </a:ext>
            </a:extLst>
          </p:cNvPr>
          <p:cNvSpPr/>
          <p:nvPr/>
        </p:nvSpPr>
        <p:spPr>
          <a:xfrm>
            <a:off x="29163527" y="14554576"/>
            <a:ext cx="6928918" cy="30376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4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.2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Complex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vs. 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simple 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post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depositional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history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:</a:t>
            </a:r>
          </a:p>
          <a:p>
            <a:pPr algn="just"/>
            <a:endParaRPr lang="fr-BE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marL="273427" indent="-273427" algn="just">
              <a:buFont typeface="Wingdings" panose="05000000000000000000" pitchFamily="2" charset="2"/>
              <a:buChar char="§"/>
            </a:pP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Steady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post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depositional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history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gives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best NSE (-0.2) for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exposure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age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of 6.10</a:t>
            </a:r>
            <a:r>
              <a:rPr lang="fr-BE" sz="2800" baseline="300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5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yrs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and 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[24.0-26.0]m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erosion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over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that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period</a:t>
            </a:r>
            <a:endParaRPr lang="fr-BE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marL="273427" indent="-273427" algn="just">
              <a:buFont typeface="Wingdings" panose="05000000000000000000" pitchFamily="2" charset="2"/>
              <a:buChar char="§"/>
            </a:pP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Hypothesis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of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complexity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: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Stability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period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(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paleosoil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formation) </a:t>
            </a:r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followed by a single burial episode covering one glacial period, followed by a new stability-erosion cycle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(fig.7). </a:t>
            </a:r>
          </a:p>
          <a:p>
            <a:pPr algn="just"/>
            <a:endParaRPr lang="fr-BE" sz="1913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grpSp>
        <p:nvGrpSpPr>
          <p:cNvPr id="146" name="Groupe 145"/>
          <p:cNvGrpSpPr/>
          <p:nvPr/>
        </p:nvGrpSpPr>
        <p:grpSpPr>
          <a:xfrm>
            <a:off x="36335122" y="13866897"/>
            <a:ext cx="6852776" cy="3499256"/>
            <a:chOff x="634027" y="1194120"/>
            <a:chExt cx="9295788" cy="5111430"/>
          </a:xfrm>
        </p:grpSpPr>
        <p:sp>
          <p:nvSpPr>
            <p:cNvPr id="147" name="Rectangle 146"/>
            <p:cNvSpPr/>
            <p:nvPr/>
          </p:nvSpPr>
          <p:spPr>
            <a:xfrm>
              <a:off x="647699" y="3286125"/>
              <a:ext cx="1570397" cy="301942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076"/>
            </a:p>
          </p:txBody>
        </p:sp>
        <p:sp>
          <p:nvSpPr>
            <p:cNvPr id="148" name="Rectangle 147"/>
            <p:cNvSpPr/>
            <p:nvPr/>
          </p:nvSpPr>
          <p:spPr>
            <a:xfrm>
              <a:off x="2590799" y="3500318"/>
              <a:ext cx="1524001" cy="280523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076"/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4572000" y="2764564"/>
              <a:ext cx="1581151" cy="354098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076"/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4572000" y="3286125"/>
              <a:ext cx="1581150" cy="19449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076"/>
            </a:p>
          </p:txBody>
        </p:sp>
        <p:sp>
          <p:nvSpPr>
            <p:cNvPr id="151" name="Rectangle 150"/>
            <p:cNvSpPr/>
            <p:nvPr/>
          </p:nvSpPr>
          <p:spPr>
            <a:xfrm>
              <a:off x="6486524" y="2764564"/>
              <a:ext cx="1628774" cy="354098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076"/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6472238" y="3286125"/>
              <a:ext cx="1643061" cy="19449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076"/>
            </a:p>
          </p:txBody>
        </p:sp>
        <p:cxnSp>
          <p:nvCxnSpPr>
            <p:cNvPr id="153" name="Connecteur droit avec flèche 152"/>
            <p:cNvCxnSpPr/>
            <p:nvPr/>
          </p:nvCxnSpPr>
          <p:spPr>
            <a:xfrm flipH="1" flipV="1">
              <a:off x="4446489" y="2756309"/>
              <a:ext cx="9524" cy="66675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Connecteur droit avec flèche 153"/>
            <p:cNvCxnSpPr/>
            <p:nvPr/>
          </p:nvCxnSpPr>
          <p:spPr>
            <a:xfrm flipH="1">
              <a:off x="2419974" y="3315801"/>
              <a:ext cx="10754" cy="28298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tangle 154"/>
            <p:cNvSpPr/>
            <p:nvPr/>
          </p:nvSpPr>
          <p:spPr>
            <a:xfrm>
              <a:off x="634027" y="1194120"/>
              <a:ext cx="1570397" cy="1288107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BE" sz="1600" dirty="0"/>
                <a:t>T0  </a:t>
              </a:r>
              <a:r>
                <a:rPr lang="fr-BE" sz="1600" dirty="0" err="1"/>
                <a:t>Column</a:t>
              </a:r>
              <a:r>
                <a:rPr lang="fr-BE" sz="1600" dirty="0"/>
                <a:t> of Meuse </a:t>
              </a:r>
              <a:r>
                <a:rPr lang="fr-BE" sz="1600" dirty="0" err="1"/>
                <a:t>sediments</a:t>
              </a:r>
              <a:endParaRPr lang="fr-BE" sz="1600" dirty="0"/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2581274" y="1194120"/>
              <a:ext cx="1533525" cy="142525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BE" sz="1600" dirty="0"/>
                <a:t>T1 </a:t>
              </a:r>
            </a:p>
            <a:p>
              <a:pPr algn="ctr"/>
              <a:r>
                <a:rPr lang="fr-BE" sz="1600" dirty="0">
                  <a:solidFill>
                    <a:srgbClr val="FFFF00"/>
                  </a:solidFill>
                </a:rPr>
                <a:t>[2;3] .10</a:t>
              </a:r>
              <a:r>
                <a:rPr lang="fr-BE" sz="1600" baseline="30000" dirty="0">
                  <a:solidFill>
                    <a:srgbClr val="FFFF00"/>
                  </a:solidFill>
                </a:rPr>
                <a:t>3</a:t>
              </a:r>
              <a:r>
                <a:rPr lang="fr-BE" sz="1600" dirty="0">
                  <a:solidFill>
                    <a:srgbClr val="FFFF00"/>
                  </a:solidFill>
                </a:rPr>
                <a:t>yrs </a:t>
              </a:r>
              <a:r>
                <a:rPr lang="fr-BE" sz="1600" dirty="0" smtClean="0"/>
                <a:t> </a:t>
              </a:r>
              <a:r>
                <a:rPr lang="fr-BE" sz="1600" dirty="0" err="1"/>
                <a:t>soil</a:t>
              </a:r>
              <a:r>
                <a:rPr lang="fr-BE" sz="1600" dirty="0"/>
                <a:t> </a:t>
              </a:r>
              <a:r>
                <a:rPr lang="fr-BE" sz="1600" dirty="0" err="1" smtClean="0"/>
                <a:t>dvpt</a:t>
              </a:r>
              <a:endParaRPr lang="fr-BE" sz="1600" dirty="0"/>
            </a:p>
          </p:txBody>
        </p:sp>
        <p:sp>
          <p:nvSpPr>
            <p:cNvPr id="157" name="Rectangle 156"/>
            <p:cNvSpPr/>
            <p:nvPr/>
          </p:nvSpPr>
          <p:spPr>
            <a:xfrm>
              <a:off x="4572000" y="1194120"/>
              <a:ext cx="1581151" cy="1419104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BE" sz="1600" dirty="0"/>
                <a:t>T2 </a:t>
              </a:r>
            </a:p>
            <a:p>
              <a:pPr algn="ctr"/>
              <a:r>
                <a:rPr lang="fr-BE" sz="1600" dirty="0">
                  <a:solidFill>
                    <a:srgbClr val="FFFF00"/>
                  </a:solidFill>
                </a:rPr>
                <a:t>10</a:t>
              </a:r>
              <a:r>
                <a:rPr lang="fr-BE" sz="1600" baseline="30000" dirty="0">
                  <a:solidFill>
                    <a:srgbClr val="FFFF00"/>
                  </a:solidFill>
                </a:rPr>
                <a:t>5</a:t>
              </a:r>
              <a:r>
                <a:rPr lang="fr-BE" sz="1600" dirty="0">
                  <a:solidFill>
                    <a:srgbClr val="FFFF00"/>
                  </a:solidFill>
                </a:rPr>
                <a:t>yrs</a:t>
              </a:r>
            </a:p>
            <a:p>
              <a:pPr algn="ctr"/>
              <a:r>
                <a:rPr lang="fr-BE" sz="1600" dirty="0" err="1"/>
                <a:t>Burial</a:t>
              </a:r>
              <a:r>
                <a:rPr lang="fr-BE" sz="1600" dirty="0"/>
                <a:t> &gt; 5m</a:t>
              </a:r>
            </a:p>
            <a:p>
              <a:pPr algn="ctr"/>
              <a:endParaRPr lang="fr-BE" sz="1076" dirty="0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6472238" y="1194120"/>
              <a:ext cx="1676399" cy="128810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BE" sz="1600" dirty="0"/>
                <a:t>T3</a:t>
              </a:r>
            </a:p>
            <a:p>
              <a:pPr algn="ctr"/>
              <a:r>
                <a:rPr lang="fr-BE" sz="1600" dirty="0">
                  <a:solidFill>
                    <a:srgbClr val="FFFF00"/>
                  </a:solidFill>
                </a:rPr>
                <a:t>&gt;6.10</a:t>
              </a:r>
              <a:r>
                <a:rPr lang="fr-BE" sz="1600" baseline="30000" dirty="0">
                  <a:solidFill>
                    <a:srgbClr val="FFFF00"/>
                  </a:solidFill>
                </a:rPr>
                <a:t>5</a:t>
              </a:r>
              <a:r>
                <a:rPr lang="fr-BE" sz="1600" dirty="0">
                  <a:solidFill>
                    <a:srgbClr val="FFFF00"/>
                  </a:solidFill>
                </a:rPr>
                <a:t> </a:t>
              </a:r>
              <a:r>
                <a:rPr lang="fr-BE" sz="1600" dirty="0" err="1">
                  <a:solidFill>
                    <a:srgbClr val="FFFF00"/>
                  </a:solidFill>
                </a:rPr>
                <a:t>yrs</a:t>
              </a:r>
              <a:endParaRPr lang="fr-BE" sz="1600" dirty="0">
                <a:solidFill>
                  <a:srgbClr val="FFFF00"/>
                </a:solidFill>
              </a:endParaRPr>
            </a:p>
            <a:p>
              <a:pPr algn="ctr"/>
              <a:r>
                <a:rPr lang="fr-BE" sz="1600" dirty="0" err="1"/>
                <a:t>Stability</a:t>
              </a:r>
              <a:r>
                <a:rPr lang="fr-BE" sz="1600" dirty="0"/>
                <a:t> or </a:t>
              </a:r>
              <a:r>
                <a:rPr lang="fr-BE" sz="1600" dirty="0" err="1"/>
                <a:t>erosion</a:t>
              </a:r>
              <a:endParaRPr lang="fr-BE" sz="1600" dirty="0"/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8367713" y="2760012"/>
              <a:ext cx="1562102" cy="25526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076"/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367713" y="2963316"/>
              <a:ext cx="1562102" cy="330889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076"/>
            </a:p>
          </p:txBody>
        </p:sp>
        <p:cxnSp>
          <p:nvCxnSpPr>
            <p:cNvPr id="161" name="Connecteur droit avec flèche 160"/>
            <p:cNvCxnSpPr/>
            <p:nvPr/>
          </p:nvCxnSpPr>
          <p:spPr>
            <a:xfrm flipH="1">
              <a:off x="8263776" y="2742585"/>
              <a:ext cx="9524" cy="30861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Rectangle 161"/>
            <p:cNvSpPr/>
            <p:nvPr/>
          </p:nvSpPr>
          <p:spPr>
            <a:xfrm>
              <a:off x="8372476" y="3286125"/>
              <a:ext cx="1557339" cy="19449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076"/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8367713" y="1205575"/>
              <a:ext cx="1562101" cy="128810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BE" sz="1600" dirty="0"/>
                <a:t>T4 </a:t>
              </a:r>
            </a:p>
            <a:p>
              <a:pPr algn="ctr"/>
              <a:r>
                <a:rPr lang="fr-BE" sz="1600" dirty="0">
                  <a:solidFill>
                    <a:srgbClr val="FFFF00"/>
                  </a:solidFill>
                </a:rPr>
                <a:t>&lt;5.10</a:t>
              </a:r>
              <a:r>
                <a:rPr lang="fr-BE" sz="1600" baseline="30000" dirty="0">
                  <a:solidFill>
                    <a:srgbClr val="FFFF00"/>
                  </a:solidFill>
                </a:rPr>
                <a:t>4</a:t>
              </a:r>
              <a:r>
                <a:rPr lang="fr-BE" sz="1600" dirty="0">
                  <a:solidFill>
                    <a:srgbClr val="FFFF00"/>
                  </a:solidFill>
                </a:rPr>
                <a:t>yrs </a:t>
              </a:r>
              <a:r>
                <a:rPr lang="fr-BE" sz="1600" dirty="0"/>
                <a:t>Erosion</a:t>
              </a:r>
            </a:p>
            <a:p>
              <a:pPr algn="ctr"/>
              <a:r>
                <a:rPr lang="fr-BE" sz="1600" dirty="0"/>
                <a:t> </a:t>
              </a:r>
            </a:p>
          </p:txBody>
        </p:sp>
      </p:grpSp>
      <p:sp>
        <p:nvSpPr>
          <p:cNvPr id="168" name="Rectangle 167"/>
          <p:cNvSpPr/>
          <p:nvPr/>
        </p:nvSpPr>
        <p:spPr>
          <a:xfrm>
            <a:off x="37812220" y="15333753"/>
            <a:ext cx="1081526" cy="138756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076"/>
          </a:p>
        </p:txBody>
      </p:sp>
      <p:sp>
        <p:nvSpPr>
          <p:cNvPr id="2" name="Rectangle 1"/>
          <p:cNvSpPr/>
          <p:nvPr/>
        </p:nvSpPr>
        <p:spPr>
          <a:xfrm>
            <a:off x="36244680" y="17322483"/>
            <a:ext cx="69705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BE" i="1" dirty="0" smtClean="0">
                <a:solidFill>
                  <a:schemeClr val="accent5">
                    <a:lumMod val="50000"/>
                  </a:schemeClr>
                </a:solidFill>
              </a:rPr>
              <a:t>Fig.7. </a:t>
            </a:r>
            <a:r>
              <a:rPr lang="fr-BE" i="1" dirty="0" err="1">
                <a:solidFill>
                  <a:schemeClr val="accent5">
                    <a:lumMod val="50000"/>
                  </a:schemeClr>
                </a:solidFill>
              </a:rPr>
              <a:t>Hypothesis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 of </a:t>
            </a:r>
            <a:r>
              <a:rPr lang="fr-BE" i="1" dirty="0" err="1" smtClean="0">
                <a:solidFill>
                  <a:schemeClr val="accent5">
                    <a:lumMod val="50000"/>
                  </a:schemeClr>
                </a:solidFill>
              </a:rPr>
              <a:t>complex</a:t>
            </a:r>
            <a:r>
              <a:rPr lang="fr-BE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i="1" dirty="0" err="1" smtClean="0">
                <a:solidFill>
                  <a:schemeClr val="accent5">
                    <a:lumMod val="50000"/>
                  </a:schemeClr>
                </a:solidFill>
              </a:rPr>
              <a:t>history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: a </a:t>
            </a:r>
            <a:r>
              <a:rPr lang="fr-BE" i="1" dirty="0" err="1">
                <a:solidFill>
                  <a:schemeClr val="accent5">
                    <a:lumMod val="50000"/>
                  </a:schemeClr>
                </a:solidFill>
              </a:rPr>
              <a:t>column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 of Meuse </a:t>
            </a:r>
            <a:r>
              <a:rPr lang="fr-BE" i="1" dirty="0" err="1">
                <a:solidFill>
                  <a:schemeClr val="accent5">
                    <a:lumMod val="50000"/>
                  </a:schemeClr>
                </a:solidFill>
              </a:rPr>
              <a:t>sediments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fr-BE" i="1" dirty="0" err="1">
                <a:solidFill>
                  <a:schemeClr val="accent5">
                    <a:lumMod val="50000"/>
                  </a:schemeClr>
                </a:solidFill>
              </a:rPr>
              <a:t>yellow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) </a:t>
            </a:r>
            <a:r>
              <a:rPr lang="fr-BE" i="1" dirty="0" err="1">
                <a:solidFill>
                  <a:schemeClr val="accent5">
                    <a:lumMod val="50000"/>
                  </a:schemeClr>
                </a:solidFill>
              </a:rPr>
              <a:t>remain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 stable (back </a:t>
            </a:r>
            <a:r>
              <a:rPr lang="fr-BE" i="1" dirty="0" err="1">
                <a:solidFill>
                  <a:schemeClr val="accent5">
                    <a:lumMod val="50000"/>
                  </a:schemeClr>
                </a:solidFill>
              </a:rPr>
              <a:t>calculated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 to </a:t>
            </a:r>
            <a:r>
              <a:rPr lang="fr-BE" i="1" dirty="0" err="1">
                <a:solidFill>
                  <a:schemeClr val="accent5">
                    <a:lumMod val="50000"/>
                  </a:schemeClr>
                </a:solidFill>
              </a:rPr>
              <a:t>be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i="1" dirty="0" err="1">
                <a:solidFill>
                  <a:schemeClr val="accent5">
                    <a:lumMod val="50000"/>
                  </a:schemeClr>
                </a:solidFill>
              </a:rPr>
              <a:t>between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 20000 and 30000yrs to </a:t>
            </a:r>
            <a:r>
              <a:rPr lang="fr-BE" i="1" dirty="0" err="1">
                <a:solidFill>
                  <a:schemeClr val="accent5">
                    <a:lumMod val="50000"/>
                  </a:schemeClr>
                </a:solidFill>
              </a:rPr>
              <a:t>develop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 a </a:t>
            </a:r>
            <a:r>
              <a:rPr lang="fr-BE" i="1" dirty="0" err="1">
                <a:solidFill>
                  <a:schemeClr val="accent5">
                    <a:lumMod val="50000"/>
                  </a:schemeClr>
                </a:solidFill>
              </a:rPr>
              <a:t>paleosoil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fr-BE" i="1" dirty="0" err="1">
                <a:solidFill>
                  <a:schemeClr val="accent5">
                    <a:lumMod val="50000"/>
                  </a:schemeClr>
                </a:solidFill>
              </a:rPr>
              <a:t>brown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), </a:t>
            </a:r>
            <a:r>
              <a:rPr lang="fr-BE" i="1" dirty="0" err="1">
                <a:solidFill>
                  <a:schemeClr val="accent5">
                    <a:lumMod val="50000"/>
                  </a:schemeClr>
                </a:solidFill>
              </a:rPr>
              <a:t>is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i="1" dirty="0" err="1">
                <a:solidFill>
                  <a:schemeClr val="accent5">
                    <a:lumMod val="50000"/>
                  </a:schemeClr>
                </a:solidFill>
              </a:rPr>
              <a:t>then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i="1" dirty="0" err="1">
                <a:solidFill>
                  <a:schemeClr val="accent5">
                    <a:lumMod val="50000"/>
                  </a:schemeClr>
                </a:solidFill>
              </a:rPr>
              <a:t>buried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i="1" dirty="0" err="1">
                <a:solidFill>
                  <a:schemeClr val="accent5">
                    <a:lumMod val="50000"/>
                  </a:schemeClr>
                </a:solidFill>
              </a:rPr>
              <a:t>under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 5-20m. This </a:t>
            </a:r>
            <a:r>
              <a:rPr lang="fr-BE" i="1" dirty="0" err="1">
                <a:solidFill>
                  <a:schemeClr val="accent5">
                    <a:lumMod val="50000"/>
                  </a:schemeClr>
                </a:solidFill>
              </a:rPr>
              <a:t>column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i="1" dirty="0" err="1">
                <a:solidFill>
                  <a:schemeClr val="accent5">
                    <a:lumMod val="50000"/>
                  </a:schemeClr>
                </a:solidFill>
              </a:rPr>
              <a:t>is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i="1" dirty="0" err="1">
                <a:solidFill>
                  <a:schemeClr val="accent5">
                    <a:lumMod val="50000"/>
                  </a:schemeClr>
                </a:solidFill>
              </a:rPr>
              <a:t>further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 stable or </a:t>
            </a:r>
            <a:r>
              <a:rPr lang="fr-BE" i="1" dirty="0" err="1">
                <a:solidFill>
                  <a:schemeClr val="accent5">
                    <a:lumMod val="50000"/>
                  </a:schemeClr>
                </a:solidFill>
              </a:rPr>
              <a:t>partially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i="1" dirty="0" err="1" smtClean="0">
                <a:solidFill>
                  <a:schemeClr val="accent5">
                    <a:lumMod val="50000"/>
                  </a:schemeClr>
                </a:solidFill>
              </a:rPr>
              <a:t>eroded</a:t>
            </a:r>
            <a:r>
              <a:rPr lang="fr-BE" i="1" dirty="0">
                <a:solidFill>
                  <a:schemeClr val="accent5">
                    <a:lumMod val="50000"/>
                  </a:schemeClr>
                </a:solidFill>
              </a:rPr>
              <a:t>. </a:t>
            </a:r>
            <a:endParaRPr lang="fr-BE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36074297" y="18480569"/>
            <a:ext cx="7196326" cy="5242452"/>
            <a:chOff x="35931850" y="19083823"/>
            <a:chExt cx="6476629" cy="4483763"/>
          </a:xfrm>
        </p:grpSpPr>
        <p:pic>
          <p:nvPicPr>
            <p:cNvPr id="165" name="Image 164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31850" y="19083823"/>
              <a:ext cx="6476629" cy="4483763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40827980" y="19200057"/>
              <a:ext cx="755953" cy="3112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BE" dirty="0" smtClean="0">
                  <a:solidFill>
                    <a:schemeClr val="tx1"/>
                  </a:solidFill>
                </a:rPr>
                <a:t>NSE</a:t>
              </a:r>
              <a:endParaRPr lang="fr-BE" dirty="0">
                <a:solidFill>
                  <a:schemeClr val="tx1"/>
                </a:solidFill>
              </a:endParaRPr>
            </a:p>
          </p:txBody>
        </p:sp>
      </p:grpSp>
      <p:sp>
        <p:nvSpPr>
          <p:cNvPr id="106" name="Rectangle 105">
            <a:extLst>
              <a:ext uri="{FF2B5EF4-FFF2-40B4-BE49-F238E27FC236}">
                <a16:creationId xmlns:a16="http://schemas.microsoft.com/office/drawing/2014/main" id="{5014FCCA-DE1F-4E82-8132-05F00F31F33D}"/>
              </a:ext>
            </a:extLst>
          </p:cNvPr>
          <p:cNvSpPr/>
          <p:nvPr/>
        </p:nvSpPr>
        <p:spPr>
          <a:xfrm>
            <a:off x="14897387" y="23947018"/>
            <a:ext cx="7468682" cy="29851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2.5 </a:t>
            </a:r>
            <a:r>
              <a:rPr lang="fr-BE" sz="2800" b="1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Method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:</a:t>
            </a:r>
          </a:p>
          <a:p>
            <a:pPr algn="just"/>
            <a:endParaRPr lang="fr-BE" sz="2800" dirty="0" smtClean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Depth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profiling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in 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gravelly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lithologies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Test 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steady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and no 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erosion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« simple » scenarios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Test 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complex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scenarios 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based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on 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observed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[</a:t>
            </a:r>
            <a:r>
              <a:rPr lang="fr-FR" sz="2800" baseline="300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10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Be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]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evolution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with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depth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and grain size distribution</a:t>
            </a:r>
            <a:endParaRPr lang="fr-BE" sz="2800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5014FCCA-DE1F-4E82-8132-05F00F31F33D}"/>
              </a:ext>
            </a:extLst>
          </p:cNvPr>
          <p:cNvSpPr/>
          <p:nvPr/>
        </p:nvSpPr>
        <p:spPr>
          <a:xfrm>
            <a:off x="14897387" y="27101702"/>
            <a:ext cx="7468682" cy="22800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2.4 </a:t>
            </a:r>
            <a:r>
              <a:rPr lang="fr-BE" sz="2800" b="1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Sampling</a:t>
            </a:r>
            <a:r>
              <a:rPr lang="fr-BE" sz="2800" b="1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design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:</a:t>
            </a:r>
            <a:endParaRPr lang="fr-BE" sz="2800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algn="just"/>
            <a:endParaRPr lang="fr-BE" sz="3600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14 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samples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sampled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at 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regular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interval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over 9 m 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depth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in Zutendaal (fine-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coarse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) 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gravels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(location fig.5, </a:t>
            </a:r>
            <a:r>
              <a:rPr lang="fr-BE" sz="2800" dirty="0" err="1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picture</a:t>
            </a:r>
            <a:r>
              <a:rPr lang="fr-BE" sz="2800" dirty="0" smtClean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 fig.1)</a:t>
            </a:r>
            <a:endParaRPr lang="fr-BE" sz="2800" dirty="0" smtClean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D639C37-726C-41AC-98E5-8C9C9E093803}"/>
              </a:ext>
            </a:extLst>
          </p:cNvPr>
          <p:cNvSpPr/>
          <p:nvPr/>
        </p:nvSpPr>
        <p:spPr>
          <a:xfrm rot="10800000" flipV="1">
            <a:off x="22507594" y="28991936"/>
            <a:ext cx="5678858" cy="2402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Fig.5. Main lithologies and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sampling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location.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Modified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after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K.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Beerten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personal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communication )</a:t>
            </a:r>
            <a:endParaRPr lang="fr-BE" sz="2000" i="1" dirty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endParaRPr lang="fr-BE" sz="2392" i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8" name="Étoile à 5 branches 7"/>
          <p:cNvSpPr/>
          <p:nvPr/>
        </p:nvSpPr>
        <p:spPr>
          <a:xfrm>
            <a:off x="26351638" y="25753597"/>
            <a:ext cx="244425" cy="16756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9" name="Étoile à 5 branches 108"/>
          <p:cNvSpPr/>
          <p:nvPr/>
        </p:nvSpPr>
        <p:spPr>
          <a:xfrm>
            <a:off x="22789941" y="26687883"/>
            <a:ext cx="235844" cy="14437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Rectangle 10"/>
          <p:cNvSpPr/>
          <p:nvPr/>
        </p:nvSpPr>
        <p:spPr>
          <a:xfrm>
            <a:off x="23095064" y="26598150"/>
            <a:ext cx="1959299" cy="33401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 err="1" smtClean="0">
                <a:solidFill>
                  <a:schemeClr val="bg1"/>
                </a:solidFill>
              </a:rPr>
              <a:t>Sampling</a:t>
            </a:r>
            <a:r>
              <a:rPr lang="fr-BE" dirty="0" smtClean="0">
                <a:solidFill>
                  <a:schemeClr val="bg1"/>
                </a:solidFill>
              </a:rPr>
              <a:t> location</a:t>
            </a:r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035499" y="8351220"/>
            <a:ext cx="14242802" cy="4431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139" name="Groupe 138"/>
          <p:cNvGrpSpPr/>
          <p:nvPr/>
        </p:nvGrpSpPr>
        <p:grpSpPr>
          <a:xfrm>
            <a:off x="29405179" y="8422859"/>
            <a:ext cx="13873122" cy="4288182"/>
            <a:chOff x="29268137" y="17472449"/>
            <a:chExt cx="13069215" cy="4134156"/>
          </a:xfrm>
        </p:grpSpPr>
        <p:pic>
          <p:nvPicPr>
            <p:cNvPr id="134" name="Image 133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9268137" y="17472449"/>
              <a:ext cx="13069215" cy="4134156"/>
            </a:xfrm>
            <a:prstGeom prst="rect">
              <a:avLst/>
            </a:prstGeom>
            <a:ln w="19050">
              <a:noFill/>
            </a:ln>
          </p:spPr>
        </p:pic>
        <p:sp>
          <p:nvSpPr>
            <p:cNvPr id="135" name="Rectangle 134"/>
            <p:cNvSpPr/>
            <p:nvPr/>
          </p:nvSpPr>
          <p:spPr>
            <a:xfrm>
              <a:off x="31522342" y="17573953"/>
              <a:ext cx="1932870" cy="25596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BE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[</a:t>
              </a:r>
              <a:r>
                <a:rPr lang="fr-BE" sz="1600" baseline="30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10</a:t>
              </a:r>
              <a:r>
                <a:rPr lang="fr-BE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Be] </a:t>
              </a:r>
              <a:r>
                <a:rPr lang="fr-BE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(x </a:t>
              </a:r>
              <a:r>
                <a:rPr lang="fr-BE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10</a:t>
              </a:r>
              <a:r>
                <a:rPr lang="fr-BE" sz="1600" baseline="30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4</a:t>
              </a:r>
              <a:r>
                <a:rPr lang="fr-BE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at/g</a:t>
              </a:r>
              <a:r>
                <a:rPr lang="fr-BE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)</a:t>
              </a:r>
              <a:endParaRPr lang="fr-BE" sz="16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37162823" y="17573953"/>
              <a:ext cx="2624210" cy="2351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BE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Grain size distribution (%)</a:t>
              </a:r>
              <a:endParaRPr lang="fr-BE" sz="16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10" name="Rectangle 109"/>
          <p:cNvSpPr/>
          <p:nvPr/>
        </p:nvSpPr>
        <p:spPr>
          <a:xfrm rot="16200000">
            <a:off x="28236031" y="10602408"/>
            <a:ext cx="2051764" cy="268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Depth</a:t>
            </a:r>
            <a:r>
              <a:rPr lang="fr-BE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(cm)</a:t>
            </a:r>
            <a:endParaRPr lang="fr-BE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6390567D-5A30-4B5C-89BE-CDA2B9966F56}"/>
              </a:ext>
            </a:extLst>
          </p:cNvPr>
          <p:cNvSpPr/>
          <p:nvPr/>
        </p:nvSpPr>
        <p:spPr>
          <a:xfrm>
            <a:off x="29163527" y="19543321"/>
            <a:ext cx="6928918" cy="30376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4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.3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Results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from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complex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 scenarios</a:t>
            </a:r>
            <a:endParaRPr lang="fr-BE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algn="just"/>
            <a:endParaRPr lang="fr-BE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algn="just"/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(1) Unlikely that the </a:t>
            </a:r>
            <a:r>
              <a:rPr lang="en-US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Campine</a:t>
            </a:r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Plateau was not subject to erosion over the last 1 </a:t>
            </a:r>
            <a:r>
              <a:rPr lang="en-US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Ma</a:t>
            </a:r>
            <a:endParaRPr lang="fr-BE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algn="just"/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(2) Complex post-depositional scenarios (involving burial and erosion) better fit the </a:t>
            </a:r>
            <a:r>
              <a:rPr lang="en-US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observed</a:t>
            </a:r>
            <a:r>
              <a:rPr lang="fr-BE" sz="28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FR" sz="2800" baseline="300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10</a:t>
            </a:r>
            <a:r>
              <a:rPr lang="fr-FR" sz="2800" dirty="0">
                <a:solidFill>
                  <a:schemeClr val="accent5">
                    <a:lumMod val="50000"/>
                  </a:schemeClr>
                </a:solidFill>
                <a:latin typeface="Baskerville Old Face" panose="02020602080505020303" pitchFamily="18" charset="0"/>
              </a:rPr>
              <a:t>Be</a:t>
            </a:r>
            <a:r>
              <a:rPr lang="fr-BE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concentration-depth </a:t>
            </a:r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profile than a steady erosional </a:t>
            </a:r>
            <a:r>
              <a:rPr lang="en-US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scenario (e.g. fig. 9)</a:t>
            </a:r>
            <a:endParaRPr lang="fr-BE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algn="just"/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(3) A short phase of late and rapid </a:t>
            </a:r>
            <a:r>
              <a:rPr lang="en-US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postburial</a:t>
            </a:r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erosion is more likely than prolonged steady </a:t>
            </a:r>
            <a:r>
              <a:rPr lang="en-US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postburial</a:t>
            </a:r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erosion</a:t>
            </a:r>
            <a:endParaRPr lang="fr-BE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algn="just"/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(4) Most likely scenarios correspond to </a:t>
            </a:r>
            <a:r>
              <a:rPr lang="en-US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10-14m burial (fig.8) followed by resp. 2-6m erosion</a:t>
            </a:r>
            <a:endParaRPr lang="fr-BE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cxnSp>
        <p:nvCxnSpPr>
          <p:cNvPr id="25" name="Connecteur droit 24"/>
          <p:cNvCxnSpPr/>
          <p:nvPr/>
        </p:nvCxnSpPr>
        <p:spPr>
          <a:xfrm>
            <a:off x="29396279" y="18258854"/>
            <a:ext cx="667801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111"/>
          <p:cNvSpPr/>
          <p:nvPr/>
        </p:nvSpPr>
        <p:spPr>
          <a:xfrm rot="10800000" flipV="1">
            <a:off x="36289638" y="23780673"/>
            <a:ext cx="6880636" cy="13603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Fig.8. 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Nash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Sutcliffe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efficiency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index for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complex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scenarios,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with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different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burying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layer and post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burial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erosion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. A straight line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is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identified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for scenarios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where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burial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and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erosion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are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compensating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each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other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to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bring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back the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height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of the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column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above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paleosoil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to 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8m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fr-BE" sz="2000" i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6390567D-5A30-4B5C-89BE-CDA2B9966F56}"/>
              </a:ext>
            </a:extLst>
          </p:cNvPr>
          <p:cNvSpPr/>
          <p:nvPr/>
        </p:nvSpPr>
        <p:spPr>
          <a:xfrm>
            <a:off x="36374819" y="25767358"/>
            <a:ext cx="6844606" cy="36273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BE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To go </a:t>
            </a: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further</a:t>
            </a:r>
            <a:r>
              <a:rPr lang="fr-BE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:</a:t>
            </a:r>
          </a:p>
          <a:p>
            <a:endParaRPr lang="fr-BE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Use </a:t>
            </a:r>
            <a:r>
              <a:rPr lang="en-US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isochron</a:t>
            </a:r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dating to have better constraints on age of </a:t>
            </a:r>
            <a:r>
              <a:rPr lang="en-US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paleosoil</a:t>
            </a:r>
            <a:r>
              <a:rPr lang="en-US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.</a:t>
            </a:r>
            <a:endParaRPr lang="fr-BE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Verify </a:t>
            </a:r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representativeness of the profile in the wider region by sampling at new locations in the northern part of the </a:t>
            </a:r>
            <a:r>
              <a:rPr lang="en-US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Campine</a:t>
            </a:r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Plateau </a:t>
            </a:r>
            <a:endParaRPr lang="en-US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algn="just"/>
            <a:endParaRPr lang="fr-BE" sz="1913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algn="just"/>
            <a:endParaRPr lang="fr-BE" sz="1913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36360398" y="25266235"/>
            <a:ext cx="6854835" cy="50256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40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5</a:t>
            </a:r>
            <a:r>
              <a:rPr lang="fr-BE" sz="40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. Conclusion</a:t>
            </a:r>
            <a:endParaRPr lang="fr-BE" sz="4000" b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014FCCA-DE1F-4E82-8132-05F00F31F33D}"/>
              </a:ext>
            </a:extLst>
          </p:cNvPr>
          <p:cNvSpPr/>
          <p:nvPr/>
        </p:nvSpPr>
        <p:spPr>
          <a:xfrm>
            <a:off x="29096938" y="24079666"/>
            <a:ext cx="7219005" cy="53020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BE" sz="2800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grpSp>
        <p:nvGrpSpPr>
          <p:cNvPr id="117" name="Groupe 116"/>
          <p:cNvGrpSpPr/>
          <p:nvPr/>
        </p:nvGrpSpPr>
        <p:grpSpPr>
          <a:xfrm>
            <a:off x="29163527" y="23818700"/>
            <a:ext cx="7414416" cy="5038613"/>
            <a:chOff x="24516902" y="32097113"/>
            <a:chExt cx="7718734" cy="5392582"/>
          </a:xfrm>
        </p:grpSpPr>
        <p:pic>
          <p:nvPicPr>
            <p:cNvPr id="118" name="Image 117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16902" y="32097113"/>
              <a:ext cx="7411248" cy="5392582"/>
            </a:xfrm>
            <a:prstGeom prst="rect">
              <a:avLst/>
            </a:prstGeom>
            <a:ln w="12700">
              <a:noFill/>
            </a:ln>
          </p:spPr>
        </p:pic>
        <p:grpSp>
          <p:nvGrpSpPr>
            <p:cNvPr id="119" name="Groupe 118"/>
            <p:cNvGrpSpPr/>
            <p:nvPr/>
          </p:nvGrpSpPr>
          <p:grpSpPr>
            <a:xfrm>
              <a:off x="29520377" y="36790306"/>
              <a:ext cx="2715259" cy="692595"/>
              <a:chOff x="9491932" y="2153138"/>
              <a:chExt cx="2715259" cy="881429"/>
            </a:xfrm>
          </p:grpSpPr>
          <p:cxnSp>
            <p:nvCxnSpPr>
              <p:cNvPr id="120" name="Connecteur droit 119"/>
              <p:cNvCxnSpPr/>
              <p:nvPr/>
            </p:nvCxnSpPr>
            <p:spPr>
              <a:xfrm>
                <a:off x="9799495" y="2254022"/>
                <a:ext cx="340862" cy="0"/>
              </a:xfrm>
              <a:prstGeom prst="line">
                <a:avLst/>
              </a:prstGeom>
              <a:ln w="3810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" name="ZoneTexte 120"/>
              <p:cNvSpPr txBox="1"/>
              <p:nvPr/>
            </p:nvSpPr>
            <p:spPr>
              <a:xfrm>
                <a:off x="10138825" y="2153138"/>
                <a:ext cx="1983534" cy="5643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BE" sz="1400" b="1" dirty="0"/>
                  <a:t>[</a:t>
                </a:r>
                <a:r>
                  <a:rPr lang="fr-BE" sz="1400" b="1" baseline="30000" dirty="0"/>
                  <a:t>10</a:t>
                </a:r>
                <a:r>
                  <a:rPr lang="fr-BE" sz="1400" b="1" dirty="0"/>
                  <a:t>Be] </a:t>
                </a:r>
                <a:r>
                  <a:rPr lang="fr-BE" sz="1400" b="1" dirty="0" err="1"/>
                  <a:t>modelled</a:t>
                </a:r>
                <a:endParaRPr lang="fr-BE" sz="1400" b="1" dirty="0"/>
              </a:p>
            </p:txBody>
          </p:sp>
          <p:sp>
            <p:nvSpPr>
              <p:cNvPr id="122" name="ZoneTexte 121"/>
              <p:cNvSpPr txBox="1"/>
              <p:nvPr/>
            </p:nvSpPr>
            <p:spPr>
              <a:xfrm>
                <a:off x="10155146" y="2470173"/>
                <a:ext cx="2052045" cy="5643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BE" sz="1400" b="1" dirty="0"/>
                  <a:t>[</a:t>
                </a:r>
                <a:r>
                  <a:rPr lang="fr-BE" sz="1400" b="1" baseline="30000" dirty="0"/>
                  <a:t>10</a:t>
                </a:r>
                <a:r>
                  <a:rPr lang="fr-BE" sz="1400" b="1" dirty="0"/>
                  <a:t>Be] </a:t>
                </a:r>
                <a:r>
                  <a:rPr lang="fr-BE" sz="1400" b="1" dirty="0" err="1"/>
                  <a:t>observed</a:t>
                </a:r>
                <a:r>
                  <a:rPr lang="fr-BE" sz="1400" b="1" dirty="0"/>
                  <a:t>  </a:t>
                </a:r>
              </a:p>
            </p:txBody>
          </p:sp>
          <p:pic>
            <p:nvPicPr>
              <p:cNvPr id="123" name="Image 122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491932" y="2524424"/>
                <a:ext cx="758986" cy="336055"/>
              </a:xfrm>
              <a:prstGeom prst="rect">
                <a:avLst/>
              </a:prstGeom>
              <a:ln>
                <a:noFill/>
              </a:ln>
            </p:spPr>
          </p:pic>
        </p:grpSp>
      </p:grpSp>
      <p:sp>
        <p:nvSpPr>
          <p:cNvPr id="126" name="Rectangle 125"/>
          <p:cNvSpPr/>
          <p:nvPr/>
        </p:nvSpPr>
        <p:spPr>
          <a:xfrm rot="10800000" flipV="1">
            <a:off x="29139914" y="28913993"/>
            <a:ext cx="7104766" cy="4356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Fig.9.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Matching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between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observed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and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simulated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data for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complex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scenario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incuding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As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paleosoil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here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giving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a NSE=0.86 (best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result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). </a:t>
            </a:r>
            <a:endParaRPr lang="fr-BE" sz="2392" i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cxnSp>
        <p:nvCxnSpPr>
          <p:cNvPr id="31" name="Connecteur droit 30"/>
          <p:cNvCxnSpPr/>
          <p:nvPr/>
        </p:nvCxnSpPr>
        <p:spPr>
          <a:xfrm>
            <a:off x="34023300" y="28444845"/>
            <a:ext cx="53331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Rectangle 127"/>
          <p:cNvSpPr/>
          <p:nvPr/>
        </p:nvSpPr>
        <p:spPr>
          <a:xfrm>
            <a:off x="507203" y="29646730"/>
            <a:ext cx="28656324" cy="30400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9" name="Rectangle 128"/>
          <p:cNvSpPr/>
          <p:nvPr/>
        </p:nvSpPr>
        <p:spPr>
          <a:xfrm>
            <a:off x="559392" y="29652759"/>
            <a:ext cx="6854835" cy="5025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40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6</a:t>
            </a:r>
            <a:r>
              <a:rPr lang="fr-BE" sz="40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. </a:t>
            </a:r>
            <a:r>
              <a:rPr lang="fr-BE" sz="4000" b="1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R</a:t>
            </a:r>
            <a:r>
              <a:rPr lang="fr-BE" sz="4000" b="1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eferences</a:t>
            </a:r>
            <a:endParaRPr lang="fr-BE" sz="4000" b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6390567D-5A30-4B5C-89BE-CDA2B9966F56}"/>
              </a:ext>
            </a:extLst>
          </p:cNvPr>
          <p:cNvSpPr/>
          <p:nvPr/>
        </p:nvSpPr>
        <p:spPr>
          <a:xfrm>
            <a:off x="614115" y="30223372"/>
            <a:ext cx="28442500" cy="24041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fr-BE" sz="24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marL="457200" indent="-457200">
              <a:buFontTx/>
              <a:buAutoNum type="arabicParenBoth"/>
            </a:pPr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Anderson, R.S., </a:t>
            </a:r>
            <a:r>
              <a:rPr lang="en-US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Repka</a:t>
            </a:r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, J., Dick, G. (1996). Explicit treatment of inheritance in dating of depositional surfaces using in-situ </a:t>
            </a:r>
            <a:r>
              <a:rPr lang="fr-FR" sz="2800" baseline="300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10</a:t>
            </a:r>
            <a:r>
              <a:rPr lang="fr-FR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Be</a:t>
            </a:r>
            <a:r>
              <a:rPr lang="fr-BE" sz="2800" dirty="0">
                <a:solidFill>
                  <a:srgbClr val="002060"/>
                </a:solidFill>
              </a:rPr>
              <a:t> 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and </a:t>
            </a:r>
            <a:r>
              <a:rPr lang="fr-FR" sz="2800" baseline="300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26</a:t>
            </a:r>
            <a:r>
              <a:rPr lang="fr-FR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Al. </a:t>
            </a:r>
            <a:r>
              <a:rPr lang="fr-FR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Geology</a:t>
            </a:r>
            <a:r>
              <a:rPr lang="fr-FR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, 24, 47-51.</a:t>
            </a:r>
          </a:p>
          <a:p>
            <a:pPr marL="457200" indent="-457200">
              <a:buFontTx/>
              <a:buAutoNum type="arabicParenBoth"/>
            </a:pPr>
            <a:r>
              <a:rPr lang="fr-BE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Borremans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, M. (2015).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Geologie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van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Vlaanderen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. Academia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Press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. </a:t>
            </a:r>
          </a:p>
          <a:p>
            <a:pPr marL="457200" indent="-457200">
              <a:buFontTx/>
              <a:buAutoNum type="arabicParenBoth"/>
            </a:pPr>
            <a:r>
              <a:rPr lang="fr-FR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Dunaï,T</a:t>
            </a:r>
            <a:r>
              <a:rPr lang="fr-FR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. (2010). </a:t>
            </a:r>
            <a:r>
              <a:rPr lang="fr-FR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Cosmogenic</a:t>
            </a:r>
            <a:r>
              <a:rPr lang="fr-FR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Nuclides. Cambridge </a:t>
            </a:r>
            <a:r>
              <a:rPr lang="fr-FR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University</a:t>
            </a:r>
            <a:r>
              <a:rPr lang="fr-FR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</a:t>
            </a:r>
            <a:r>
              <a:rPr lang="fr-FR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Press</a:t>
            </a:r>
            <a:endParaRPr lang="fr-FR" sz="2800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marL="457200" indent="-457200">
              <a:buFontTx/>
              <a:buAutoNum type="arabicParenBoth"/>
            </a:pPr>
            <a:r>
              <a:rPr lang="en-US" sz="2800" dirty="0" err="1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Laloy</a:t>
            </a:r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, E., </a:t>
            </a:r>
            <a:r>
              <a:rPr lang="en-US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Beerten</a:t>
            </a:r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, K., </a:t>
            </a:r>
            <a:r>
              <a:rPr lang="en-US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Vanacker,V</a:t>
            </a:r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., </a:t>
            </a:r>
            <a:r>
              <a:rPr lang="en-US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Rogiers</a:t>
            </a:r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, B., </a:t>
            </a:r>
            <a:r>
              <a:rPr lang="en-US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Wouters</a:t>
            </a:r>
            <a:r>
              <a:rPr lang="en-US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, L. (2017). Bayesian inversion of a CRN depth profile to infer Quaternary erosion of the northwestern 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Campine Plateau (NE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Belgium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).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Earth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 surface </a:t>
            </a:r>
            <a:r>
              <a:rPr lang="fr-BE" sz="2800" dirty="0" err="1">
                <a:solidFill>
                  <a:srgbClr val="002060"/>
                </a:solidFill>
                <a:latin typeface="Baskerville Old Face" panose="02020602080505020303" pitchFamily="18" charset="0"/>
              </a:rPr>
              <a:t>dynamics</a:t>
            </a:r>
            <a:r>
              <a:rPr lang="fr-BE" sz="28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, 5, 331-345</a:t>
            </a:r>
            <a:r>
              <a:rPr lang="fr-BE" sz="2000" dirty="0">
                <a:solidFill>
                  <a:srgbClr val="002060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/>
            <a:endParaRPr lang="fr-BE" sz="1913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algn="just"/>
            <a:endParaRPr lang="fr-BE" sz="1913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29405179" y="31368811"/>
            <a:ext cx="5519279" cy="11407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400" dirty="0" err="1">
                <a:solidFill>
                  <a:srgbClr val="002060"/>
                </a:solidFill>
              </a:rPr>
              <a:t>Author</a:t>
            </a:r>
            <a:r>
              <a:rPr lang="fr-BE" sz="2400" dirty="0">
                <a:solidFill>
                  <a:srgbClr val="002060"/>
                </a:solidFill>
              </a:rPr>
              <a:t>: Nathan Vandermaelen</a:t>
            </a:r>
          </a:p>
          <a:p>
            <a:r>
              <a:rPr lang="fr-BE" sz="2400" dirty="0">
                <a:solidFill>
                  <a:srgbClr val="002060"/>
                </a:solidFill>
              </a:rPr>
              <a:t>Place Louis Pasteur, 3, office </a:t>
            </a:r>
            <a:r>
              <a:rPr lang="fr-BE" sz="2400" dirty="0" smtClean="0">
                <a:solidFill>
                  <a:srgbClr val="002060"/>
                </a:solidFill>
              </a:rPr>
              <a:t>B.438.</a:t>
            </a:r>
            <a:endParaRPr lang="fr-BE" sz="2400" dirty="0">
              <a:solidFill>
                <a:srgbClr val="002060"/>
              </a:solidFill>
            </a:endParaRPr>
          </a:p>
          <a:p>
            <a:r>
              <a:rPr lang="fr-BE" sz="2400" dirty="0">
                <a:solidFill>
                  <a:srgbClr val="002060"/>
                </a:solidFill>
              </a:rPr>
              <a:t>Nathan.vandermaelen@uclouvain.be</a:t>
            </a:r>
            <a:endParaRPr lang="fr-BE" sz="2400" dirty="0">
              <a:solidFill>
                <a:srgbClr val="002060"/>
              </a:solidFill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39921639" y="31883216"/>
            <a:ext cx="3305798" cy="72109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BE" sz="2400" dirty="0" smtClean="0">
                <a:solidFill>
                  <a:srgbClr val="002060"/>
                </a:solidFill>
              </a:rPr>
              <a:t>EGU poster </a:t>
            </a:r>
            <a:r>
              <a:rPr lang="fr-BE" sz="2400" dirty="0" err="1" smtClean="0">
                <a:solidFill>
                  <a:srgbClr val="002060"/>
                </a:solidFill>
              </a:rPr>
              <a:t>presentation</a:t>
            </a:r>
            <a:r>
              <a:rPr lang="fr-BE" sz="2400" dirty="0" smtClean="0">
                <a:solidFill>
                  <a:srgbClr val="002060"/>
                </a:solidFill>
              </a:rPr>
              <a:t>.</a:t>
            </a:r>
          </a:p>
          <a:p>
            <a:r>
              <a:rPr lang="fr-BE" sz="2400" dirty="0" smtClean="0">
                <a:solidFill>
                  <a:srgbClr val="002060"/>
                </a:solidFill>
              </a:rPr>
              <a:t>09/04/2018</a:t>
            </a:r>
            <a:endParaRPr lang="fr-BE" sz="2400" dirty="0">
              <a:solidFill>
                <a:srgbClr val="002060"/>
              </a:solidFill>
            </a:endParaRP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5791" y="13231945"/>
            <a:ext cx="6989250" cy="9381404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833171" y="18272876"/>
            <a:ext cx="5355359" cy="3298763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29888" y="18419192"/>
            <a:ext cx="5355362" cy="3006127"/>
          </a:xfrm>
          <a:prstGeom prst="rect">
            <a:avLst/>
          </a:prstGeom>
        </p:spPr>
      </p:pic>
      <p:sp>
        <p:nvSpPr>
          <p:cNvPr id="138" name="Rectangle 137"/>
          <p:cNvSpPr/>
          <p:nvPr/>
        </p:nvSpPr>
        <p:spPr>
          <a:xfrm rot="10800000" flipV="1">
            <a:off x="699332" y="28220248"/>
            <a:ext cx="13434873" cy="38203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Fig.1. The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Kempen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plateau stands out of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its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environment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left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map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). It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is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a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triangular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geomorphic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feature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delimited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by the Meuse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valley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in the East, the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Nete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Basin in the Northwest and the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Feldbiss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fault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on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its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Northeastern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>
                <a:solidFill>
                  <a:schemeClr val="accent5">
                    <a:lumMod val="50000"/>
                  </a:schemeClr>
                </a:solidFill>
              </a:rPr>
              <a:t>side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It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is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gently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dipping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towards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N-E,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from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about 100m to 30 m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a.s.l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. (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see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swath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profile). The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Northeastern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side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is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made of 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quaternary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sands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from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river Rhine (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upper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picture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), and the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Southwestern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part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is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essentially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composed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of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coarser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fluvial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deposits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(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gravels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)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from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river Meuse (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lower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pictures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). 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All the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sediment</a:t>
            </a:r>
            <a:r>
              <a:rPr lang="fr-BE" sz="2000" i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column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was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presumably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built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within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the time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inverval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 0.6-1.0 Ma. (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Credit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: K. </a:t>
            </a:r>
            <a:r>
              <a:rPr lang="fr-BE" sz="2000" i="1" dirty="0" err="1" smtClean="0">
                <a:solidFill>
                  <a:schemeClr val="accent5">
                    <a:lumMod val="50000"/>
                  </a:schemeClr>
                </a:solidFill>
              </a:rPr>
              <a:t>Beerten</a:t>
            </a:r>
            <a:r>
              <a:rPr lang="fr-BE" sz="2000" i="1" dirty="0" smtClean="0">
                <a:solidFill>
                  <a:schemeClr val="accent5">
                    <a:lumMod val="50000"/>
                  </a:schemeClr>
                </a:solidFill>
              </a:rPr>
              <a:t>). </a:t>
            </a:r>
            <a:endParaRPr lang="fr-BE" sz="2000" i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9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869</TotalTime>
  <Words>1422</Words>
  <Application>Microsoft Office PowerPoint</Application>
  <PresentationFormat>Personnalisé</PresentationFormat>
  <Paragraphs>124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Baskerville Old Face</vt:lpstr>
      <vt:lpstr>Calibri</vt:lpstr>
      <vt:lpstr>Calibri Light</vt:lpstr>
      <vt:lpstr>Cambria Math</vt:lpstr>
      <vt:lpstr>Wingdings</vt:lpstr>
      <vt:lpstr>Thème Office</vt:lpstr>
      <vt:lpstr>Présentation PowerPoint</vt:lpstr>
    </vt:vector>
  </TitlesOfParts>
  <Company>Université Catholique de Louvain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Nathan Vandermaelen</dc:creator>
  <cp:lastModifiedBy>Nathan Vandermaelen</cp:lastModifiedBy>
  <cp:revision>87</cp:revision>
  <dcterms:created xsi:type="dcterms:W3CDTF">2018-03-26T08:26:20Z</dcterms:created>
  <dcterms:modified xsi:type="dcterms:W3CDTF">2018-03-27T12:00:04Z</dcterms:modified>
</cp:coreProperties>
</file>