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62" r:id="rId3"/>
    <p:sldId id="341" r:id="rId4"/>
    <p:sldId id="279" r:id="rId5"/>
    <p:sldId id="301" r:id="rId6"/>
    <p:sldId id="300" r:id="rId7"/>
    <p:sldId id="266" r:id="rId8"/>
    <p:sldId id="331" r:id="rId9"/>
    <p:sldId id="333" r:id="rId10"/>
    <p:sldId id="320" r:id="rId11"/>
    <p:sldId id="337" r:id="rId12"/>
    <p:sldId id="339" r:id="rId13"/>
    <p:sldId id="267" r:id="rId14"/>
    <p:sldId id="289" r:id="rId15"/>
    <p:sldId id="288" r:id="rId16"/>
    <p:sldId id="338" r:id="rId17"/>
    <p:sldId id="269" r:id="rId18"/>
    <p:sldId id="326" r:id="rId19"/>
    <p:sldId id="271" r:id="rId20"/>
    <p:sldId id="276" r:id="rId21"/>
    <p:sldId id="325" r:id="rId22"/>
    <p:sldId id="273" r:id="rId23"/>
    <p:sldId id="274" r:id="rId24"/>
    <p:sldId id="335" r:id="rId25"/>
    <p:sldId id="319" r:id="rId26"/>
    <p:sldId id="328" r:id="rId27"/>
    <p:sldId id="327" r:id="rId28"/>
    <p:sldId id="340" r:id="rId29"/>
    <p:sldId id="322" r:id="rId30"/>
    <p:sldId id="344" r:id="rId31"/>
    <p:sldId id="323" r:id="rId32"/>
    <p:sldId id="321" r:id="rId33"/>
    <p:sldId id="324" r:id="rId34"/>
    <p:sldId id="272" r:id="rId35"/>
    <p:sldId id="342" r:id="rId36"/>
    <p:sldId id="260" r:id="rId37"/>
    <p:sldId id="348" r:id="rId38"/>
    <p:sldId id="349" r:id="rId39"/>
    <p:sldId id="350" r:id="rId40"/>
    <p:sldId id="351" r:id="rId41"/>
    <p:sldId id="355" r:id="rId4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202A"/>
    <a:srgbClr val="E61A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3F84D7-12F1-417A-90B0-99EE78A6E7C0}" v="1" dt="2023-03-30T16:48:01.1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7186" autoAdjust="0"/>
  </p:normalViewPr>
  <p:slideViewPr>
    <p:cSldViewPr snapToGrid="0">
      <p:cViewPr varScale="1">
        <p:scale>
          <a:sx n="75" d="100"/>
          <a:sy n="75" d="100"/>
        </p:scale>
        <p:origin x="97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e Luc" userId="e35dc084ad8d6109" providerId="LiveId" clId="{1E3F84D7-12F1-417A-90B0-99EE78A6E7C0}"/>
    <pc:docChg chg="delSld modSld">
      <pc:chgData name="Alexandre Luc" userId="e35dc084ad8d6109" providerId="LiveId" clId="{1E3F84D7-12F1-417A-90B0-99EE78A6E7C0}" dt="2023-03-30T16:50:17.578" v="100" actId="47"/>
      <pc:docMkLst>
        <pc:docMk/>
      </pc:docMkLst>
      <pc:sldChg chg="modNotesTx">
        <pc:chgData name="Alexandre Luc" userId="e35dc084ad8d6109" providerId="LiveId" clId="{1E3F84D7-12F1-417A-90B0-99EE78A6E7C0}" dt="2023-03-30T16:48:53.617" v="91" actId="20577"/>
        <pc:sldMkLst>
          <pc:docMk/>
          <pc:sldMk cId="2862166836" sldId="260"/>
        </pc:sldMkLst>
      </pc:sldChg>
      <pc:sldChg chg="modNotesTx">
        <pc:chgData name="Alexandre Luc" userId="e35dc084ad8d6109" providerId="LiveId" clId="{1E3F84D7-12F1-417A-90B0-99EE78A6E7C0}" dt="2023-03-30T16:44:12.871" v="2" actId="20577"/>
        <pc:sldMkLst>
          <pc:docMk/>
          <pc:sldMk cId="3621770113" sldId="266"/>
        </pc:sldMkLst>
      </pc:sldChg>
      <pc:sldChg chg="modNotesTx">
        <pc:chgData name="Alexandre Luc" userId="e35dc084ad8d6109" providerId="LiveId" clId="{1E3F84D7-12F1-417A-90B0-99EE78A6E7C0}" dt="2023-03-30T16:45:04.399" v="9" actId="20577"/>
        <pc:sldMkLst>
          <pc:docMk/>
          <pc:sldMk cId="154312404" sldId="267"/>
        </pc:sldMkLst>
      </pc:sldChg>
      <pc:sldChg chg="modNotesTx">
        <pc:chgData name="Alexandre Luc" userId="e35dc084ad8d6109" providerId="LiveId" clId="{1E3F84D7-12F1-417A-90B0-99EE78A6E7C0}" dt="2023-03-30T16:45:20.652" v="11" actId="20577"/>
        <pc:sldMkLst>
          <pc:docMk/>
          <pc:sldMk cId="1894621994" sldId="269"/>
        </pc:sldMkLst>
      </pc:sldChg>
      <pc:sldChg chg="modNotesTx">
        <pc:chgData name="Alexandre Luc" userId="e35dc084ad8d6109" providerId="LiveId" clId="{1E3F84D7-12F1-417A-90B0-99EE78A6E7C0}" dt="2023-03-30T16:45:33.111" v="13" actId="5793"/>
        <pc:sldMkLst>
          <pc:docMk/>
          <pc:sldMk cId="2484080899" sldId="271"/>
        </pc:sldMkLst>
      </pc:sldChg>
      <pc:sldChg chg="modNotesTx">
        <pc:chgData name="Alexandre Luc" userId="e35dc084ad8d6109" providerId="LiveId" clId="{1E3F84D7-12F1-417A-90B0-99EE78A6E7C0}" dt="2023-03-30T16:45:44.188" v="15" actId="5793"/>
        <pc:sldMkLst>
          <pc:docMk/>
          <pc:sldMk cId="3461460052" sldId="274"/>
        </pc:sldMkLst>
      </pc:sldChg>
      <pc:sldChg chg="del">
        <pc:chgData name="Alexandre Luc" userId="e35dc084ad8d6109" providerId="LiveId" clId="{1E3F84D7-12F1-417A-90B0-99EE78A6E7C0}" dt="2023-03-30T16:49:07.326" v="98" actId="47"/>
        <pc:sldMkLst>
          <pc:docMk/>
          <pc:sldMk cId="3443348277" sldId="277"/>
        </pc:sldMkLst>
      </pc:sldChg>
      <pc:sldChg chg="modNotesTx">
        <pc:chgData name="Alexandre Luc" userId="e35dc084ad8d6109" providerId="LiveId" clId="{1E3F84D7-12F1-417A-90B0-99EE78A6E7C0}" dt="2023-03-30T16:43:50.196" v="0" actId="20577"/>
        <pc:sldMkLst>
          <pc:docMk/>
          <pc:sldMk cId="2186908420" sldId="279"/>
        </pc:sldMkLst>
      </pc:sldChg>
      <pc:sldChg chg="modNotesTx">
        <pc:chgData name="Alexandre Luc" userId="e35dc084ad8d6109" providerId="LiveId" clId="{1E3F84D7-12F1-417A-90B0-99EE78A6E7C0}" dt="2023-03-30T16:45:11.663" v="10" actId="20577"/>
        <pc:sldMkLst>
          <pc:docMk/>
          <pc:sldMk cId="3437578582" sldId="288"/>
        </pc:sldMkLst>
      </pc:sldChg>
      <pc:sldChg chg="modNotesTx">
        <pc:chgData name="Alexandre Luc" userId="e35dc084ad8d6109" providerId="LiveId" clId="{1E3F84D7-12F1-417A-90B0-99EE78A6E7C0}" dt="2023-03-30T16:44:00.976" v="1" actId="20577"/>
        <pc:sldMkLst>
          <pc:docMk/>
          <pc:sldMk cId="2408788421" sldId="300"/>
        </pc:sldMkLst>
      </pc:sldChg>
      <pc:sldChg chg="del">
        <pc:chgData name="Alexandre Luc" userId="e35dc084ad8d6109" providerId="LiveId" clId="{1E3F84D7-12F1-417A-90B0-99EE78A6E7C0}" dt="2023-03-30T16:49:03.851" v="93" actId="47"/>
        <pc:sldMkLst>
          <pc:docMk/>
          <pc:sldMk cId="373003346" sldId="312"/>
        </pc:sldMkLst>
      </pc:sldChg>
      <pc:sldChg chg="modNotesTx">
        <pc:chgData name="Alexandre Luc" userId="e35dc084ad8d6109" providerId="LiveId" clId="{1E3F84D7-12F1-417A-90B0-99EE78A6E7C0}" dt="2023-03-30T16:44:47.716" v="7" actId="20577"/>
        <pc:sldMkLst>
          <pc:docMk/>
          <pc:sldMk cId="3881795453" sldId="320"/>
        </pc:sldMkLst>
      </pc:sldChg>
      <pc:sldChg chg="modNotesTx">
        <pc:chgData name="Alexandre Luc" userId="e35dc084ad8d6109" providerId="LiveId" clId="{1E3F84D7-12F1-417A-90B0-99EE78A6E7C0}" dt="2023-03-30T16:48:25.873" v="89" actId="20577"/>
        <pc:sldMkLst>
          <pc:docMk/>
          <pc:sldMk cId="1521361365" sldId="324"/>
        </pc:sldMkLst>
      </pc:sldChg>
      <pc:sldChg chg="modNotesTx">
        <pc:chgData name="Alexandre Luc" userId="e35dc084ad8d6109" providerId="LiveId" clId="{1E3F84D7-12F1-417A-90B0-99EE78A6E7C0}" dt="2023-03-30T16:46:06.645" v="69" actId="20577"/>
        <pc:sldMkLst>
          <pc:docMk/>
          <pc:sldMk cId="1579729148" sldId="327"/>
        </pc:sldMkLst>
      </pc:sldChg>
      <pc:sldChg chg="modNotesTx">
        <pc:chgData name="Alexandre Luc" userId="e35dc084ad8d6109" providerId="LiveId" clId="{1E3F84D7-12F1-417A-90B0-99EE78A6E7C0}" dt="2023-03-30T16:45:54.596" v="16" actId="20577"/>
        <pc:sldMkLst>
          <pc:docMk/>
          <pc:sldMk cId="3834453662" sldId="328"/>
        </pc:sldMkLst>
      </pc:sldChg>
      <pc:sldChg chg="modNotesTx">
        <pc:chgData name="Alexandre Luc" userId="e35dc084ad8d6109" providerId="LiveId" clId="{1E3F84D7-12F1-417A-90B0-99EE78A6E7C0}" dt="2023-03-30T16:44:22.578" v="4" actId="20577"/>
        <pc:sldMkLst>
          <pc:docMk/>
          <pc:sldMk cId="2355507344" sldId="331"/>
        </pc:sldMkLst>
      </pc:sldChg>
      <pc:sldChg chg="del">
        <pc:chgData name="Alexandre Luc" userId="e35dc084ad8d6109" providerId="LiveId" clId="{1E3F84D7-12F1-417A-90B0-99EE78A6E7C0}" dt="2023-03-30T16:49:02.673" v="92" actId="47"/>
        <pc:sldMkLst>
          <pc:docMk/>
          <pc:sldMk cId="4245123295" sldId="332"/>
        </pc:sldMkLst>
      </pc:sldChg>
      <pc:sldChg chg="modNotesTx">
        <pc:chgData name="Alexandre Luc" userId="e35dc084ad8d6109" providerId="LiveId" clId="{1E3F84D7-12F1-417A-90B0-99EE78A6E7C0}" dt="2023-03-30T16:44:40.274" v="6" actId="5793"/>
        <pc:sldMkLst>
          <pc:docMk/>
          <pc:sldMk cId="1993432932" sldId="333"/>
        </pc:sldMkLst>
      </pc:sldChg>
      <pc:sldChg chg="modNotesTx">
        <pc:chgData name="Alexandre Luc" userId="e35dc084ad8d6109" providerId="LiveId" clId="{1E3F84D7-12F1-417A-90B0-99EE78A6E7C0}" dt="2023-03-30T16:44:55.584" v="8" actId="20577"/>
        <pc:sldMkLst>
          <pc:docMk/>
          <pc:sldMk cId="1495272306" sldId="339"/>
        </pc:sldMkLst>
      </pc:sldChg>
      <pc:sldChg chg="modNotesTx">
        <pc:chgData name="Alexandre Luc" userId="e35dc084ad8d6109" providerId="LiveId" clId="{1E3F84D7-12F1-417A-90B0-99EE78A6E7C0}" dt="2023-03-30T16:48:32.539" v="90" actId="20577"/>
        <pc:sldMkLst>
          <pc:docMk/>
          <pc:sldMk cId="853488688" sldId="342"/>
        </pc:sldMkLst>
      </pc:sldChg>
      <pc:sldChg chg="addSp modSp mod">
        <pc:chgData name="Alexandre Luc" userId="e35dc084ad8d6109" providerId="LiveId" clId="{1E3F84D7-12F1-417A-90B0-99EE78A6E7C0}" dt="2023-03-30T16:48:18.012" v="88" actId="1076"/>
        <pc:sldMkLst>
          <pc:docMk/>
          <pc:sldMk cId="2832299185" sldId="344"/>
        </pc:sldMkLst>
        <pc:spChg chg="add mod">
          <ac:chgData name="Alexandre Luc" userId="e35dc084ad8d6109" providerId="LiveId" clId="{1E3F84D7-12F1-417A-90B0-99EE78A6E7C0}" dt="2023-03-30T16:48:18.012" v="88" actId="1076"/>
          <ac:spMkLst>
            <pc:docMk/>
            <pc:sldMk cId="2832299185" sldId="344"/>
            <ac:spMk id="2" creationId="{DFCD035A-E3B0-DF01-AC48-F5DF0F1E4EDD}"/>
          </ac:spMkLst>
        </pc:spChg>
      </pc:sldChg>
      <pc:sldChg chg="del">
        <pc:chgData name="Alexandre Luc" userId="e35dc084ad8d6109" providerId="LiveId" clId="{1E3F84D7-12F1-417A-90B0-99EE78A6E7C0}" dt="2023-03-30T16:49:04.757" v="94" actId="47"/>
        <pc:sldMkLst>
          <pc:docMk/>
          <pc:sldMk cId="587662138" sldId="345"/>
        </pc:sldMkLst>
      </pc:sldChg>
      <pc:sldChg chg="del">
        <pc:chgData name="Alexandre Luc" userId="e35dc084ad8d6109" providerId="LiveId" clId="{1E3F84D7-12F1-417A-90B0-99EE78A6E7C0}" dt="2023-03-30T16:49:05.224" v="95" actId="47"/>
        <pc:sldMkLst>
          <pc:docMk/>
          <pc:sldMk cId="3511467520" sldId="346"/>
        </pc:sldMkLst>
      </pc:sldChg>
      <pc:sldChg chg="del">
        <pc:chgData name="Alexandre Luc" userId="e35dc084ad8d6109" providerId="LiveId" clId="{1E3F84D7-12F1-417A-90B0-99EE78A6E7C0}" dt="2023-03-30T16:49:08.643" v="99" actId="47"/>
        <pc:sldMkLst>
          <pc:docMk/>
          <pc:sldMk cId="1966319348" sldId="347"/>
        </pc:sldMkLst>
      </pc:sldChg>
      <pc:sldChg chg="del">
        <pc:chgData name="Alexandre Luc" userId="e35dc084ad8d6109" providerId="LiveId" clId="{1E3F84D7-12F1-417A-90B0-99EE78A6E7C0}" dt="2023-03-30T16:50:17.578" v="100" actId="47"/>
        <pc:sldMkLst>
          <pc:docMk/>
          <pc:sldMk cId="1048983840" sldId="352"/>
        </pc:sldMkLst>
      </pc:sldChg>
      <pc:sldChg chg="del">
        <pc:chgData name="Alexandre Luc" userId="e35dc084ad8d6109" providerId="LiveId" clId="{1E3F84D7-12F1-417A-90B0-99EE78A6E7C0}" dt="2023-03-30T16:49:05.739" v="96" actId="47"/>
        <pc:sldMkLst>
          <pc:docMk/>
          <pc:sldMk cId="59729740" sldId="353"/>
        </pc:sldMkLst>
      </pc:sldChg>
      <pc:sldChg chg="del">
        <pc:chgData name="Alexandre Luc" userId="e35dc084ad8d6109" providerId="LiveId" clId="{1E3F84D7-12F1-417A-90B0-99EE78A6E7C0}" dt="2023-03-30T16:49:06.746" v="97" actId="47"/>
        <pc:sldMkLst>
          <pc:docMk/>
          <pc:sldMk cId="2785321252" sldId="354"/>
        </pc:sldMkLst>
      </pc:sldChg>
    </pc:docChg>
  </pc:docChgLst>
  <pc:docChgLst>
    <pc:chgData name="Alexandre Luc" userId="e35dc084ad8d6109" providerId="LiveId" clId="{35C6D91D-FB14-46CB-B8F9-FDE012C08A15}"/>
    <pc:docChg chg="custSel delSld modSld sldOrd">
      <pc:chgData name="Alexandre Luc" userId="e35dc084ad8d6109" providerId="LiveId" clId="{35C6D91D-FB14-46CB-B8F9-FDE012C08A15}" dt="2023-03-18T09:56:34.069" v="894" actId="1076"/>
      <pc:docMkLst>
        <pc:docMk/>
      </pc:docMkLst>
      <pc:sldChg chg="del">
        <pc:chgData name="Alexandre Luc" userId="e35dc084ad8d6109" providerId="LiveId" clId="{35C6D91D-FB14-46CB-B8F9-FDE012C08A15}" dt="2023-03-17T23:12:21.109" v="28" actId="47"/>
        <pc:sldMkLst>
          <pc:docMk/>
          <pc:sldMk cId="3722037251" sldId="259"/>
        </pc:sldMkLst>
      </pc:sldChg>
      <pc:sldChg chg="del">
        <pc:chgData name="Alexandre Luc" userId="e35dc084ad8d6109" providerId="LiveId" clId="{35C6D91D-FB14-46CB-B8F9-FDE012C08A15}" dt="2023-03-17T23:12:19.630" v="26" actId="47"/>
        <pc:sldMkLst>
          <pc:docMk/>
          <pc:sldMk cId="2167783645" sldId="261"/>
        </pc:sldMkLst>
      </pc:sldChg>
      <pc:sldChg chg="del">
        <pc:chgData name="Alexandre Luc" userId="e35dc084ad8d6109" providerId="LiveId" clId="{35C6D91D-FB14-46CB-B8F9-FDE012C08A15}" dt="2023-03-17T23:12:20.218" v="27" actId="47"/>
        <pc:sldMkLst>
          <pc:docMk/>
          <pc:sldMk cId="172099942" sldId="263"/>
        </pc:sldMkLst>
      </pc:sldChg>
      <pc:sldChg chg="addSp modSp">
        <pc:chgData name="Alexandre Luc" userId="e35dc084ad8d6109" providerId="LiveId" clId="{35C6D91D-FB14-46CB-B8F9-FDE012C08A15}" dt="2023-03-17T23:30:19.745" v="50" actId="1076"/>
        <pc:sldMkLst>
          <pc:docMk/>
          <pc:sldMk cId="154312404" sldId="267"/>
        </pc:sldMkLst>
        <pc:picChg chg="add mod">
          <ac:chgData name="Alexandre Luc" userId="e35dc084ad8d6109" providerId="LiveId" clId="{35C6D91D-FB14-46CB-B8F9-FDE012C08A15}" dt="2023-03-17T23:30:19.745" v="50" actId="1076"/>
          <ac:picMkLst>
            <pc:docMk/>
            <pc:sldMk cId="154312404" sldId="267"/>
            <ac:picMk id="5" creationId="{D740551F-4002-0387-FCB8-CA35D967AB55}"/>
          </ac:picMkLst>
        </pc:picChg>
      </pc:sldChg>
      <pc:sldChg chg="del">
        <pc:chgData name="Alexandre Luc" userId="e35dc084ad8d6109" providerId="LiveId" clId="{35C6D91D-FB14-46CB-B8F9-FDE012C08A15}" dt="2023-03-17T23:10:59.984" v="1" actId="47"/>
        <pc:sldMkLst>
          <pc:docMk/>
          <pc:sldMk cId="2771284551" sldId="270"/>
        </pc:sldMkLst>
      </pc:sldChg>
      <pc:sldChg chg="modNotesTx">
        <pc:chgData name="Alexandre Luc" userId="e35dc084ad8d6109" providerId="LiveId" clId="{35C6D91D-FB14-46CB-B8F9-FDE012C08A15}" dt="2023-03-17T23:14:07.053" v="40" actId="20577"/>
        <pc:sldMkLst>
          <pc:docMk/>
          <pc:sldMk cId="2484080899" sldId="271"/>
        </pc:sldMkLst>
      </pc:sldChg>
      <pc:sldChg chg="modNotesTx">
        <pc:chgData name="Alexandre Luc" userId="e35dc084ad8d6109" providerId="LiveId" clId="{35C6D91D-FB14-46CB-B8F9-FDE012C08A15}" dt="2023-03-18T06:49:03.396" v="610" actId="113"/>
        <pc:sldMkLst>
          <pc:docMk/>
          <pc:sldMk cId="3461460052" sldId="274"/>
        </pc:sldMkLst>
      </pc:sldChg>
      <pc:sldChg chg="del">
        <pc:chgData name="Alexandre Luc" userId="e35dc084ad8d6109" providerId="LiveId" clId="{35C6D91D-FB14-46CB-B8F9-FDE012C08A15}" dt="2023-03-17T23:10:56.546" v="0" actId="47"/>
        <pc:sldMkLst>
          <pc:docMk/>
          <pc:sldMk cId="1204493636" sldId="278"/>
        </pc:sldMkLst>
      </pc:sldChg>
      <pc:sldChg chg="modNotesTx">
        <pc:chgData name="Alexandre Luc" userId="e35dc084ad8d6109" providerId="LiveId" clId="{35C6D91D-FB14-46CB-B8F9-FDE012C08A15}" dt="2023-03-18T07:21:06.265" v="763" actId="5793"/>
        <pc:sldMkLst>
          <pc:docMk/>
          <pc:sldMk cId="2186908420" sldId="279"/>
        </pc:sldMkLst>
      </pc:sldChg>
      <pc:sldChg chg="del">
        <pc:chgData name="Alexandre Luc" userId="e35dc084ad8d6109" providerId="LiveId" clId="{35C6D91D-FB14-46CB-B8F9-FDE012C08A15}" dt="2023-03-17T23:11:48.446" v="20" actId="47"/>
        <pc:sldMkLst>
          <pc:docMk/>
          <pc:sldMk cId="1394905809" sldId="280"/>
        </pc:sldMkLst>
      </pc:sldChg>
      <pc:sldChg chg="del">
        <pc:chgData name="Alexandre Luc" userId="e35dc084ad8d6109" providerId="LiveId" clId="{35C6D91D-FB14-46CB-B8F9-FDE012C08A15}" dt="2023-03-17T23:11:33.140" v="17" actId="47"/>
        <pc:sldMkLst>
          <pc:docMk/>
          <pc:sldMk cId="457065092" sldId="281"/>
        </pc:sldMkLst>
      </pc:sldChg>
      <pc:sldChg chg="del">
        <pc:chgData name="Alexandre Luc" userId="e35dc084ad8d6109" providerId="LiveId" clId="{35C6D91D-FB14-46CB-B8F9-FDE012C08A15}" dt="2023-03-17T23:11:41.584" v="18" actId="47"/>
        <pc:sldMkLst>
          <pc:docMk/>
          <pc:sldMk cId="4182068996" sldId="282"/>
        </pc:sldMkLst>
      </pc:sldChg>
      <pc:sldChg chg="del">
        <pc:chgData name="Alexandre Luc" userId="e35dc084ad8d6109" providerId="LiveId" clId="{35C6D91D-FB14-46CB-B8F9-FDE012C08A15}" dt="2023-03-17T23:11:50.558" v="21" actId="47"/>
        <pc:sldMkLst>
          <pc:docMk/>
          <pc:sldMk cId="2239582738" sldId="283"/>
        </pc:sldMkLst>
      </pc:sldChg>
      <pc:sldChg chg="del">
        <pc:chgData name="Alexandre Luc" userId="e35dc084ad8d6109" providerId="LiveId" clId="{35C6D91D-FB14-46CB-B8F9-FDE012C08A15}" dt="2023-03-17T23:12:01.415" v="22" actId="47"/>
        <pc:sldMkLst>
          <pc:docMk/>
          <pc:sldMk cId="1714909280" sldId="284"/>
        </pc:sldMkLst>
      </pc:sldChg>
      <pc:sldChg chg="del">
        <pc:chgData name="Alexandre Luc" userId="e35dc084ad8d6109" providerId="LiveId" clId="{35C6D91D-FB14-46CB-B8F9-FDE012C08A15}" dt="2023-03-17T23:12:09.255" v="23" actId="47"/>
        <pc:sldMkLst>
          <pc:docMk/>
          <pc:sldMk cId="3080775072" sldId="285"/>
        </pc:sldMkLst>
      </pc:sldChg>
      <pc:sldChg chg="del">
        <pc:chgData name="Alexandre Luc" userId="e35dc084ad8d6109" providerId="LiveId" clId="{35C6D91D-FB14-46CB-B8F9-FDE012C08A15}" dt="2023-03-17T23:12:22.307" v="29" actId="47"/>
        <pc:sldMkLst>
          <pc:docMk/>
          <pc:sldMk cId="3719448960" sldId="286"/>
        </pc:sldMkLst>
      </pc:sldChg>
      <pc:sldChg chg="del mod modShow">
        <pc:chgData name="Alexandre Luc" userId="e35dc084ad8d6109" providerId="LiveId" clId="{35C6D91D-FB14-46CB-B8F9-FDE012C08A15}" dt="2023-03-18T07:18:20.123" v="684" actId="47"/>
        <pc:sldMkLst>
          <pc:docMk/>
          <pc:sldMk cId="3582020441" sldId="287"/>
        </pc:sldMkLst>
      </pc:sldChg>
      <pc:sldChg chg="addSp modSp modNotesTx">
        <pc:chgData name="Alexandre Luc" userId="e35dc084ad8d6109" providerId="LiveId" clId="{35C6D91D-FB14-46CB-B8F9-FDE012C08A15}" dt="2023-03-18T07:45:22.709" v="887" actId="1076"/>
        <pc:sldMkLst>
          <pc:docMk/>
          <pc:sldMk cId="3437578582" sldId="288"/>
        </pc:sldMkLst>
        <pc:picChg chg="add mod">
          <ac:chgData name="Alexandre Luc" userId="e35dc084ad8d6109" providerId="LiveId" clId="{35C6D91D-FB14-46CB-B8F9-FDE012C08A15}" dt="2023-03-18T07:45:22.709" v="887" actId="1076"/>
          <ac:picMkLst>
            <pc:docMk/>
            <pc:sldMk cId="3437578582" sldId="288"/>
            <ac:picMk id="7" creationId="{14B73677-A16A-7CF1-647E-5F63061E0968}"/>
          </ac:picMkLst>
        </pc:picChg>
      </pc:sldChg>
      <pc:sldChg chg="addSp modSp">
        <pc:chgData name="Alexandre Luc" userId="e35dc084ad8d6109" providerId="LiveId" clId="{35C6D91D-FB14-46CB-B8F9-FDE012C08A15}" dt="2023-03-17T23:30:25.285" v="52" actId="1076"/>
        <pc:sldMkLst>
          <pc:docMk/>
          <pc:sldMk cId="2651098366" sldId="289"/>
        </pc:sldMkLst>
        <pc:picChg chg="add mod">
          <ac:chgData name="Alexandre Luc" userId="e35dc084ad8d6109" providerId="LiveId" clId="{35C6D91D-FB14-46CB-B8F9-FDE012C08A15}" dt="2023-03-17T23:30:25.285" v="52" actId="1076"/>
          <ac:picMkLst>
            <pc:docMk/>
            <pc:sldMk cId="2651098366" sldId="289"/>
            <ac:picMk id="2" creationId="{FA36AC3B-DDF9-DA73-77B0-0E7F3DD1793E}"/>
          </ac:picMkLst>
        </pc:picChg>
      </pc:sldChg>
      <pc:sldChg chg="del mod modShow">
        <pc:chgData name="Alexandre Luc" userId="e35dc084ad8d6109" providerId="LiveId" clId="{35C6D91D-FB14-46CB-B8F9-FDE012C08A15}" dt="2023-03-18T07:18:30.887" v="687" actId="47"/>
        <pc:sldMkLst>
          <pc:docMk/>
          <pc:sldMk cId="399783191" sldId="290"/>
        </pc:sldMkLst>
      </pc:sldChg>
      <pc:sldChg chg="del">
        <pc:chgData name="Alexandre Luc" userId="e35dc084ad8d6109" providerId="LiveId" clId="{35C6D91D-FB14-46CB-B8F9-FDE012C08A15}" dt="2023-03-17T23:11:11.723" v="5" actId="47"/>
        <pc:sldMkLst>
          <pc:docMk/>
          <pc:sldMk cId="3655427420" sldId="292"/>
        </pc:sldMkLst>
      </pc:sldChg>
      <pc:sldChg chg="del">
        <pc:chgData name="Alexandre Luc" userId="e35dc084ad8d6109" providerId="LiveId" clId="{35C6D91D-FB14-46CB-B8F9-FDE012C08A15}" dt="2023-03-17T23:11:12.660" v="6" actId="47"/>
        <pc:sldMkLst>
          <pc:docMk/>
          <pc:sldMk cId="843225820" sldId="293"/>
        </pc:sldMkLst>
      </pc:sldChg>
      <pc:sldChg chg="del">
        <pc:chgData name="Alexandre Luc" userId="e35dc084ad8d6109" providerId="LiveId" clId="{35C6D91D-FB14-46CB-B8F9-FDE012C08A15}" dt="2023-03-17T23:11:20.053" v="12" actId="47"/>
        <pc:sldMkLst>
          <pc:docMk/>
          <pc:sldMk cId="2618275568" sldId="294"/>
        </pc:sldMkLst>
      </pc:sldChg>
      <pc:sldChg chg="del">
        <pc:chgData name="Alexandre Luc" userId="e35dc084ad8d6109" providerId="LiveId" clId="{35C6D91D-FB14-46CB-B8F9-FDE012C08A15}" dt="2023-03-17T23:11:08.044" v="4" actId="47"/>
        <pc:sldMkLst>
          <pc:docMk/>
          <pc:sldMk cId="4207095735" sldId="295"/>
        </pc:sldMkLst>
      </pc:sldChg>
      <pc:sldChg chg="del">
        <pc:chgData name="Alexandre Luc" userId="e35dc084ad8d6109" providerId="LiveId" clId="{35C6D91D-FB14-46CB-B8F9-FDE012C08A15}" dt="2023-03-17T23:11:05.229" v="2" actId="47"/>
        <pc:sldMkLst>
          <pc:docMk/>
          <pc:sldMk cId="874296679" sldId="296"/>
        </pc:sldMkLst>
      </pc:sldChg>
      <pc:sldChg chg="del">
        <pc:chgData name="Alexandre Luc" userId="e35dc084ad8d6109" providerId="LiveId" clId="{35C6D91D-FB14-46CB-B8F9-FDE012C08A15}" dt="2023-03-17T23:11:22.785" v="14" actId="47"/>
        <pc:sldMkLst>
          <pc:docMk/>
          <pc:sldMk cId="2180060737" sldId="297"/>
        </pc:sldMkLst>
      </pc:sldChg>
      <pc:sldChg chg="del">
        <pc:chgData name="Alexandre Luc" userId="e35dc084ad8d6109" providerId="LiveId" clId="{35C6D91D-FB14-46CB-B8F9-FDE012C08A15}" dt="2023-03-17T23:11:14.494" v="7" actId="47"/>
        <pc:sldMkLst>
          <pc:docMk/>
          <pc:sldMk cId="4099805678" sldId="298"/>
        </pc:sldMkLst>
      </pc:sldChg>
      <pc:sldChg chg="del">
        <pc:chgData name="Alexandre Luc" userId="e35dc084ad8d6109" providerId="LiveId" clId="{35C6D91D-FB14-46CB-B8F9-FDE012C08A15}" dt="2023-03-17T23:11:06.787" v="3" actId="47"/>
        <pc:sldMkLst>
          <pc:docMk/>
          <pc:sldMk cId="729892887" sldId="299"/>
        </pc:sldMkLst>
      </pc:sldChg>
      <pc:sldChg chg="del">
        <pc:chgData name="Alexandre Luc" userId="e35dc084ad8d6109" providerId="LiveId" clId="{35C6D91D-FB14-46CB-B8F9-FDE012C08A15}" dt="2023-03-17T23:11:21.458" v="13" actId="47"/>
        <pc:sldMkLst>
          <pc:docMk/>
          <pc:sldMk cId="2160147152" sldId="302"/>
        </pc:sldMkLst>
      </pc:sldChg>
      <pc:sldChg chg="del">
        <pc:chgData name="Alexandre Luc" userId="e35dc084ad8d6109" providerId="LiveId" clId="{35C6D91D-FB14-46CB-B8F9-FDE012C08A15}" dt="2023-03-17T23:11:23.628" v="15" actId="47"/>
        <pc:sldMkLst>
          <pc:docMk/>
          <pc:sldMk cId="271170041" sldId="303"/>
        </pc:sldMkLst>
      </pc:sldChg>
      <pc:sldChg chg="del">
        <pc:chgData name="Alexandre Luc" userId="e35dc084ad8d6109" providerId="LiveId" clId="{35C6D91D-FB14-46CB-B8F9-FDE012C08A15}" dt="2023-03-17T23:11:15.641" v="8" actId="47"/>
        <pc:sldMkLst>
          <pc:docMk/>
          <pc:sldMk cId="1747199250" sldId="304"/>
        </pc:sldMkLst>
      </pc:sldChg>
      <pc:sldChg chg="del">
        <pc:chgData name="Alexandre Luc" userId="e35dc084ad8d6109" providerId="LiveId" clId="{35C6D91D-FB14-46CB-B8F9-FDE012C08A15}" dt="2023-03-17T23:11:16.804" v="9" actId="47"/>
        <pc:sldMkLst>
          <pc:docMk/>
          <pc:sldMk cId="2847996880" sldId="305"/>
        </pc:sldMkLst>
      </pc:sldChg>
      <pc:sldChg chg="del">
        <pc:chgData name="Alexandre Luc" userId="e35dc084ad8d6109" providerId="LiveId" clId="{35C6D91D-FB14-46CB-B8F9-FDE012C08A15}" dt="2023-03-17T23:11:18.811" v="11" actId="47"/>
        <pc:sldMkLst>
          <pc:docMk/>
          <pc:sldMk cId="627547320" sldId="306"/>
        </pc:sldMkLst>
      </pc:sldChg>
      <pc:sldChg chg="del">
        <pc:chgData name="Alexandre Luc" userId="e35dc084ad8d6109" providerId="LiveId" clId="{35C6D91D-FB14-46CB-B8F9-FDE012C08A15}" dt="2023-03-17T23:11:17.868" v="10" actId="47"/>
        <pc:sldMkLst>
          <pc:docMk/>
          <pc:sldMk cId="2874510496" sldId="307"/>
        </pc:sldMkLst>
      </pc:sldChg>
      <pc:sldChg chg="del">
        <pc:chgData name="Alexandre Luc" userId="e35dc084ad8d6109" providerId="LiveId" clId="{35C6D91D-FB14-46CB-B8F9-FDE012C08A15}" dt="2023-03-17T23:13:05.450" v="33" actId="47"/>
        <pc:sldMkLst>
          <pc:docMk/>
          <pc:sldMk cId="3871397963" sldId="308"/>
        </pc:sldMkLst>
      </pc:sldChg>
      <pc:sldChg chg="del">
        <pc:chgData name="Alexandre Luc" userId="e35dc084ad8d6109" providerId="LiveId" clId="{35C6D91D-FB14-46CB-B8F9-FDE012C08A15}" dt="2023-03-17T23:11:43.286" v="19" actId="47"/>
        <pc:sldMkLst>
          <pc:docMk/>
          <pc:sldMk cId="986176506" sldId="309"/>
        </pc:sldMkLst>
      </pc:sldChg>
      <pc:sldChg chg="del">
        <pc:chgData name="Alexandre Luc" userId="e35dc084ad8d6109" providerId="LiveId" clId="{35C6D91D-FB14-46CB-B8F9-FDE012C08A15}" dt="2023-03-17T23:11:28.207" v="16" actId="47"/>
        <pc:sldMkLst>
          <pc:docMk/>
          <pc:sldMk cId="119695467" sldId="310"/>
        </pc:sldMkLst>
      </pc:sldChg>
      <pc:sldChg chg="del">
        <pc:chgData name="Alexandre Luc" userId="e35dc084ad8d6109" providerId="LiveId" clId="{35C6D91D-FB14-46CB-B8F9-FDE012C08A15}" dt="2023-03-17T23:12:11.398" v="24" actId="47"/>
        <pc:sldMkLst>
          <pc:docMk/>
          <pc:sldMk cId="2775740927" sldId="311"/>
        </pc:sldMkLst>
      </pc:sldChg>
      <pc:sldChg chg="ord">
        <pc:chgData name="Alexandre Luc" userId="e35dc084ad8d6109" providerId="LiveId" clId="{35C6D91D-FB14-46CB-B8F9-FDE012C08A15}" dt="2023-03-17T23:31:26.107" v="58"/>
        <pc:sldMkLst>
          <pc:docMk/>
          <pc:sldMk cId="373003346" sldId="312"/>
        </pc:sldMkLst>
      </pc:sldChg>
      <pc:sldChg chg="del">
        <pc:chgData name="Alexandre Luc" userId="e35dc084ad8d6109" providerId="LiveId" clId="{35C6D91D-FB14-46CB-B8F9-FDE012C08A15}" dt="2023-03-17T23:13:21.089" v="35" actId="47"/>
        <pc:sldMkLst>
          <pc:docMk/>
          <pc:sldMk cId="1822297681" sldId="313"/>
        </pc:sldMkLst>
      </pc:sldChg>
      <pc:sldChg chg="del">
        <pc:chgData name="Alexandre Luc" userId="e35dc084ad8d6109" providerId="LiveId" clId="{35C6D91D-FB14-46CB-B8F9-FDE012C08A15}" dt="2023-03-17T23:13:25.527" v="36" actId="47"/>
        <pc:sldMkLst>
          <pc:docMk/>
          <pc:sldMk cId="4096477555" sldId="314"/>
        </pc:sldMkLst>
      </pc:sldChg>
      <pc:sldChg chg="del">
        <pc:chgData name="Alexandre Luc" userId="e35dc084ad8d6109" providerId="LiveId" clId="{35C6D91D-FB14-46CB-B8F9-FDE012C08A15}" dt="2023-03-17T23:13:16.042" v="34" actId="47"/>
        <pc:sldMkLst>
          <pc:docMk/>
          <pc:sldMk cId="3563907175" sldId="315"/>
        </pc:sldMkLst>
      </pc:sldChg>
      <pc:sldChg chg="del">
        <pc:chgData name="Alexandre Luc" userId="e35dc084ad8d6109" providerId="LiveId" clId="{35C6D91D-FB14-46CB-B8F9-FDE012C08A15}" dt="2023-03-17T23:14:13.705" v="41" actId="47"/>
        <pc:sldMkLst>
          <pc:docMk/>
          <pc:sldMk cId="837965564" sldId="316"/>
        </pc:sldMkLst>
      </pc:sldChg>
      <pc:sldChg chg="del">
        <pc:chgData name="Alexandre Luc" userId="e35dc084ad8d6109" providerId="LiveId" clId="{35C6D91D-FB14-46CB-B8F9-FDE012C08A15}" dt="2023-03-17T23:14:14.392" v="42" actId="47"/>
        <pc:sldMkLst>
          <pc:docMk/>
          <pc:sldMk cId="2197939310" sldId="317"/>
        </pc:sldMkLst>
      </pc:sldChg>
      <pc:sldChg chg="del">
        <pc:chgData name="Alexandre Luc" userId="e35dc084ad8d6109" providerId="LiveId" clId="{35C6D91D-FB14-46CB-B8F9-FDE012C08A15}" dt="2023-03-17T23:14:16.032" v="43" actId="47"/>
        <pc:sldMkLst>
          <pc:docMk/>
          <pc:sldMk cId="2833676504" sldId="318"/>
        </pc:sldMkLst>
      </pc:sldChg>
      <pc:sldChg chg="modSp mod">
        <pc:chgData name="Alexandre Luc" userId="e35dc084ad8d6109" providerId="LiveId" clId="{35C6D91D-FB14-46CB-B8F9-FDE012C08A15}" dt="2023-03-17T23:32:09.967" v="64" actId="1076"/>
        <pc:sldMkLst>
          <pc:docMk/>
          <pc:sldMk cId="1987762409" sldId="319"/>
        </pc:sldMkLst>
        <pc:spChg chg="mod">
          <ac:chgData name="Alexandre Luc" userId="e35dc084ad8d6109" providerId="LiveId" clId="{35C6D91D-FB14-46CB-B8F9-FDE012C08A15}" dt="2023-03-17T23:32:01.789" v="62" actId="1076"/>
          <ac:spMkLst>
            <pc:docMk/>
            <pc:sldMk cId="1987762409" sldId="319"/>
            <ac:spMk id="8" creationId="{BD0553B0-A74C-0398-99EE-67705C1B3289}"/>
          </ac:spMkLst>
        </pc:spChg>
        <pc:spChg chg="mod">
          <ac:chgData name="Alexandre Luc" userId="e35dc084ad8d6109" providerId="LiveId" clId="{35C6D91D-FB14-46CB-B8F9-FDE012C08A15}" dt="2023-03-17T23:32:04.752" v="63" actId="1076"/>
          <ac:spMkLst>
            <pc:docMk/>
            <pc:sldMk cId="1987762409" sldId="319"/>
            <ac:spMk id="9" creationId="{CA368AB5-168C-715B-4175-8443E4C4E8B8}"/>
          </ac:spMkLst>
        </pc:spChg>
        <pc:spChg chg="mod">
          <ac:chgData name="Alexandre Luc" userId="e35dc084ad8d6109" providerId="LiveId" clId="{35C6D91D-FB14-46CB-B8F9-FDE012C08A15}" dt="2023-03-17T23:31:54.012" v="59" actId="1076"/>
          <ac:spMkLst>
            <pc:docMk/>
            <pc:sldMk cId="1987762409" sldId="319"/>
            <ac:spMk id="11" creationId="{D1F636F5-88D6-7C0F-C1F1-7EF590CD5C4E}"/>
          </ac:spMkLst>
        </pc:spChg>
        <pc:spChg chg="mod">
          <ac:chgData name="Alexandre Luc" userId="e35dc084ad8d6109" providerId="LiveId" clId="{35C6D91D-FB14-46CB-B8F9-FDE012C08A15}" dt="2023-03-17T23:31:58.230" v="61" actId="1076"/>
          <ac:spMkLst>
            <pc:docMk/>
            <pc:sldMk cId="1987762409" sldId="319"/>
            <ac:spMk id="13" creationId="{8723A2D0-5A3B-C1CA-FC0B-CB4629FA6708}"/>
          </ac:spMkLst>
        </pc:spChg>
        <pc:spChg chg="mod">
          <ac:chgData name="Alexandre Luc" userId="e35dc084ad8d6109" providerId="LiveId" clId="{35C6D91D-FB14-46CB-B8F9-FDE012C08A15}" dt="2023-03-17T23:32:09.967" v="64" actId="1076"/>
          <ac:spMkLst>
            <pc:docMk/>
            <pc:sldMk cId="1987762409" sldId="319"/>
            <ac:spMk id="14" creationId="{79693064-DF71-6140-FA1C-A798BD1F5FB8}"/>
          </ac:spMkLst>
        </pc:spChg>
      </pc:sldChg>
      <pc:sldChg chg="modNotesTx">
        <pc:chgData name="Alexandre Luc" userId="e35dc084ad8d6109" providerId="LiveId" clId="{35C6D91D-FB14-46CB-B8F9-FDE012C08A15}" dt="2023-03-18T06:39:10.730" v="442" actId="20577"/>
        <pc:sldMkLst>
          <pc:docMk/>
          <pc:sldMk cId="3881795453" sldId="320"/>
        </pc:sldMkLst>
      </pc:sldChg>
      <pc:sldChg chg="modSp mod">
        <pc:chgData name="Alexandre Luc" userId="e35dc084ad8d6109" providerId="LiveId" clId="{35C6D91D-FB14-46CB-B8F9-FDE012C08A15}" dt="2023-03-18T09:56:34.069" v="894" actId="1076"/>
        <pc:sldMkLst>
          <pc:docMk/>
          <pc:sldMk cId="3470608193" sldId="325"/>
        </pc:sldMkLst>
        <pc:picChg chg="mod">
          <ac:chgData name="Alexandre Luc" userId="e35dc084ad8d6109" providerId="LiveId" clId="{35C6D91D-FB14-46CB-B8F9-FDE012C08A15}" dt="2023-03-18T09:56:32.337" v="893" actId="1076"/>
          <ac:picMkLst>
            <pc:docMk/>
            <pc:sldMk cId="3470608193" sldId="325"/>
            <ac:picMk id="3" creationId="{312D35F2-1D9D-F25B-DD07-2600478876AC}"/>
          </ac:picMkLst>
        </pc:picChg>
        <pc:picChg chg="mod">
          <ac:chgData name="Alexandre Luc" userId="e35dc084ad8d6109" providerId="LiveId" clId="{35C6D91D-FB14-46CB-B8F9-FDE012C08A15}" dt="2023-03-18T09:56:34.069" v="894" actId="1076"/>
          <ac:picMkLst>
            <pc:docMk/>
            <pc:sldMk cId="3470608193" sldId="325"/>
            <ac:picMk id="21" creationId="{4A45A34E-AB4F-D1E1-06B3-A9CFD5EFE9F4}"/>
          </ac:picMkLst>
        </pc:picChg>
      </pc:sldChg>
      <pc:sldChg chg="del mod modShow">
        <pc:chgData name="Alexandre Luc" userId="e35dc084ad8d6109" providerId="LiveId" clId="{35C6D91D-FB14-46CB-B8F9-FDE012C08A15}" dt="2023-03-18T07:18:23.653" v="686" actId="47"/>
        <pc:sldMkLst>
          <pc:docMk/>
          <pc:sldMk cId="2543664736" sldId="329"/>
        </pc:sldMkLst>
      </pc:sldChg>
      <pc:sldChg chg="del mod modShow">
        <pc:chgData name="Alexandre Luc" userId="e35dc084ad8d6109" providerId="LiveId" clId="{35C6D91D-FB14-46CB-B8F9-FDE012C08A15}" dt="2023-03-18T07:18:22.832" v="685" actId="47"/>
        <pc:sldMkLst>
          <pc:docMk/>
          <pc:sldMk cId="2395552646" sldId="330"/>
        </pc:sldMkLst>
      </pc:sldChg>
      <pc:sldChg chg="modSp mod ord">
        <pc:chgData name="Alexandre Luc" userId="e35dc084ad8d6109" providerId="LiveId" clId="{35C6D91D-FB14-46CB-B8F9-FDE012C08A15}" dt="2023-03-17T23:31:16.953" v="56"/>
        <pc:sldMkLst>
          <pc:docMk/>
          <pc:sldMk cId="4245123295" sldId="332"/>
        </pc:sldMkLst>
        <pc:picChg chg="mod">
          <ac:chgData name="Alexandre Luc" userId="e35dc084ad8d6109" providerId="LiveId" clId="{35C6D91D-FB14-46CB-B8F9-FDE012C08A15}" dt="2023-03-17T23:12:42.540" v="32" actId="1076"/>
          <ac:picMkLst>
            <pc:docMk/>
            <pc:sldMk cId="4245123295" sldId="332"/>
            <ac:picMk id="5" creationId="{EBC924AE-69C5-F409-4516-1D93DA53E3F3}"/>
          </ac:picMkLst>
        </pc:picChg>
        <pc:picChg chg="mod">
          <ac:chgData name="Alexandre Luc" userId="e35dc084ad8d6109" providerId="LiveId" clId="{35C6D91D-FB14-46CB-B8F9-FDE012C08A15}" dt="2023-03-17T23:12:40.574" v="31" actId="1076"/>
          <ac:picMkLst>
            <pc:docMk/>
            <pc:sldMk cId="4245123295" sldId="332"/>
            <ac:picMk id="19" creationId="{2EB4E611-0A6F-C68E-79AF-904E8392AEAC}"/>
          </ac:picMkLst>
        </pc:picChg>
      </pc:sldChg>
      <pc:sldChg chg="addSp modSp">
        <pc:chgData name="Alexandre Luc" userId="e35dc084ad8d6109" providerId="LiveId" clId="{35C6D91D-FB14-46CB-B8F9-FDE012C08A15}" dt="2023-03-17T23:30:08.703" v="48" actId="1076"/>
        <pc:sldMkLst>
          <pc:docMk/>
          <pc:sldMk cId="1993432932" sldId="333"/>
        </pc:sldMkLst>
        <pc:picChg chg="add mod">
          <ac:chgData name="Alexandre Luc" userId="e35dc084ad8d6109" providerId="LiveId" clId="{35C6D91D-FB14-46CB-B8F9-FDE012C08A15}" dt="2023-03-17T23:30:08.703" v="48" actId="1076"/>
          <ac:picMkLst>
            <pc:docMk/>
            <pc:sldMk cId="1993432932" sldId="333"/>
            <ac:picMk id="15" creationId="{B636CA1A-C78D-9D63-3710-9D027D42493A}"/>
          </ac:picMkLst>
        </pc:picChg>
      </pc:sldChg>
      <pc:sldChg chg="del">
        <pc:chgData name="Alexandre Luc" userId="e35dc084ad8d6109" providerId="LiveId" clId="{35C6D91D-FB14-46CB-B8F9-FDE012C08A15}" dt="2023-03-17T23:12:17.811" v="25" actId="47"/>
        <pc:sldMkLst>
          <pc:docMk/>
          <pc:sldMk cId="909306702" sldId="334"/>
        </pc:sldMkLst>
      </pc:sldChg>
      <pc:sldChg chg="del">
        <pc:chgData name="Alexandre Luc" userId="e35dc084ad8d6109" providerId="LiveId" clId="{35C6D91D-FB14-46CB-B8F9-FDE012C08A15}" dt="2023-03-17T23:12:30.499" v="30" actId="47"/>
        <pc:sldMkLst>
          <pc:docMk/>
          <pc:sldMk cId="4092917261" sldId="336"/>
        </pc:sldMkLst>
      </pc:sldChg>
      <pc:sldChg chg="addSp delSp modSp modNotesTx">
        <pc:chgData name="Alexandre Luc" userId="e35dc084ad8d6109" providerId="LiveId" clId="{35C6D91D-FB14-46CB-B8F9-FDE012C08A15}" dt="2023-03-18T07:17:59.075" v="682" actId="113"/>
        <pc:sldMkLst>
          <pc:docMk/>
          <pc:sldMk cId="1495272306" sldId="339"/>
        </pc:sldMkLst>
        <pc:picChg chg="add del">
          <ac:chgData name="Alexandre Luc" userId="e35dc084ad8d6109" providerId="LiveId" clId="{35C6D91D-FB14-46CB-B8F9-FDE012C08A15}" dt="2023-03-18T06:39:36.502" v="444" actId="478"/>
          <ac:picMkLst>
            <pc:docMk/>
            <pc:sldMk cId="1495272306" sldId="339"/>
            <ac:picMk id="1026" creationId="{B37BA3A5-D65F-2D97-6E49-2816DC748C30}"/>
          </ac:picMkLst>
        </pc:picChg>
        <pc:picChg chg="add mod">
          <ac:chgData name="Alexandre Luc" userId="e35dc084ad8d6109" providerId="LiveId" clId="{35C6D91D-FB14-46CB-B8F9-FDE012C08A15}" dt="2023-03-18T06:40:12.657" v="449" actId="1076"/>
          <ac:picMkLst>
            <pc:docMk/>
            <pc:sldMk cId="1495272306" sldId="339"/>
            <ac:picMk id="1028" creationId="{38EF4301-276F-FA9A-E0D8-1033CC68ABCB}"/>
          </ac:picMkLst>
        </pc:picChg>
      </pc:sldChg>
      <pc:sldChg chg="modSp mod">
        <pc:chgData name="Alexandre Luc" userId="e35dc084ad8d6109" providerId="LiveId" clId="{35C6D91D-FB14-46CB-B8F9-FDE012C08A15}" dt="2023-03-18T07:45:40.102" v="888" actId="1076"/>
        <pc:sldMkLst>
          <pc:docMk/>
          <pc:sldMk cId="362095171" sldId="340"/>
        </pc:sldMkLst>
        <pc:spChg chg="mod">
          <ac:chgData name="Alexandre Luc" userId="e35dc084ad8d6109" providerId="LiveId" clId="{35C6D91D-FB14-46CB-B8F9-FDE012C08A15}" dt="2023-03-18T07:45:40.102" v="888" actId="1076"/>
          <ac:spMkLst>
            <pc:docMk/>
            <pc:sldMk cId="362095171" sldId="340"/>
            <ac:spMk id="2" creationId="{89BFA35F-1D16-EDE5-28D9-312CA81E0FE3}"/>
          </ac:spMkLst>
        </pc:spChg>
      </pc:sldChg>
      <pc:sldChg chg="modSp mod modNotesTx">
        <pc:chgData name="Alexandre Luc" userId="e35dc084ad8d6109" providerId="LiveId" clId="{35C6D91D-FB14-46CB-B8F9-FDE012C08A15}" dt="2023-03-18T07:22:12.153" v="884" actId="113"/>
        <pc:sldMkLst>
          <pc:docMk/>
          <pc:sldMk cId="853488688" sldId="342"/>
        </pc:sldMkLst>
        <pc:spChg chg="mod">
          <ac:chgData name="Alexandre Luc" userId="e35dc084ad8d6109" providerId="LiveId" clId="{35C6D91D-FB14-46CB-B8F9-FDE012C08A15}" dt="2023-03-18T07:22:12.153" v="884" actId="113"/>
          <ac:spMkLst>
            <pc:docMk/>
            <pc:sldMk cId="853488688" sldId="342"/>
            <ac:spMk id="3" creationId="{A831643F-B3F2-090B-6C57-47EA621FF356}"/>
          </ac:spMkLst>
        </pc:spChg>
      </pc:sldChg>
      <pc:sldChg chg="addSp delSp modSp mod">
        <pc:chgData name="Alexandre Luc" userId="e35dc084ad8d6109" providerId="LiveId" clId="{35C6D91D-FB14-46CB-B8F9-FDE012C08A15}" dt="2023-03-18T07:46:54.318" v="892" actId="1076"/>
        <pc:sldMkLst>
          <pc:docMk/>
          <pc:sldMk cId="1048983840" sldId="352"/>
        </pc:sldMkLst>
        <pc:picChg chg="add mod">
          <ac:chgData name="Alexandre Luc" userId="e35dc084ad8d6109" providerId="LiveId" clId="{35C6D91D-FB14-46CB-B8F9-FDE012C08A15}" dt="2023-03-18T07:46:54.318" v="892" actId="1076"/>
          <ac:picMkLst>
            <pc:docMk/>
            <pc:sldMk cId="1048983840" sldId="352"/>
            <ac:picMk id="3" creationId="{4EBE7320-9B31-9759-45E9-7D97E1D4949D}"/>
          </ac:picMkLst>
        </pc:picChg>
        <pc:picChg chg="del">
          <ac:chgData name="Alexandre Luc" userId="e35dc084ad8d6109" providerId="LiveId" clId="{35C6D91D-FB14-46CB-B8F9-FDE012C08A15}" dt="2023-03-18T07:46:47.623" v="889" actId="478"/>
          <ac:picMkLst>
            <pc:docMk/>
            <pc:sldMk cId="1048983840" sldId="352"/>
            <ac:picMk id="7" creationId="{B853256D-AD7A-8B0B-5169-7066735EFED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4900D1-91D2-4058-B41E-2C773BA165EC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2B6C7D-9CDD-4277-902A-41E183145F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8541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78485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63982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11134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b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8392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63969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46721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26036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0236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57399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56382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2747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42487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34605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31819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5182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21873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18940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06369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905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767229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426859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9829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464685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257096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246215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767391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26037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069590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045630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094460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036789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414680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76690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982538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59996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14426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60704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94587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7092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B6C7D-9CDD-4277-902A-41E183145F9A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2211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F1AE7E-C016-F8A3-DC51-E54170C337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B10F2A0-6E05-5A16-7CDD-21BD0622E5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EBFE6FD-5BFC-3089-9231-B9249F7E8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2B373-20DE-4F81-B997-FF4902404A1F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8A4C3C-CB19-ACC8-E4AF-323837A2E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D8F2E6C-B98B-10A0-8A35-188F877BC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3578B-6321-499A-A82C-BF32F2CA06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7377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7E62D2-3229-58F4-9CA7-EC09CDD6F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2A34EA5-5962-494F-109C-FD41AA5D6A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6DC1AE3-757C-5503-C717-14B3E0D19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2B373-20DE-4F81-B997-FF4902404A1F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B934A58-98D9-C7AF-11F1-24700BD7C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07B3343-E04C-581A-B686-8BB40BE6F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3578B-6321-499A-A82C-BF32F2CA06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90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DF2EA48-1EC9-ED3F-389A-A09B5DBD8C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CD0DDE8-6C3E-D154-541B-65F01B20A1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0D93258-BD89-51BB-3288-480392172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2B373-20DE-4F81-B997-FF4902404A1F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7DAC7AB-FAC1-9F3B-B4CA-34FEFE111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ADF1E61-5980-5920-B6D5-C2ECF6F8C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3578B-6321-499A-A82C-BF32F2CA06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0196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5E878D-4F8B-0B8A-D8EB-3A33432C1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325D8D4-1BEB-D96B-C86B-8130D989C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309DFE8-FE94-2251-EE39-29F5B98CE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2B373-20DE-4F81-B997-FF4902404A1F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9FA8FE3-898C-25A1-93BA-22241EDFF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3B556B-088A-42DB-BA0B-4CBB18FC1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3578B-6321-499A-A82C-BF32F2CA06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0791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CA13CB-91E5-E2B1-BAF7-7FBE3D9C3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8F30A0E-FC34-6CAF-D13F-6B7FF83CB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75FB085-C076-F2C8-8D8A-A42DEA5CE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2B373-20DE-4F81-B997-FF4902404A1F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6F309E1-98E6-1F34-B9FF-C488DA1BC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A9C74CB-8A15-BE13-0872-DDA4FD4B5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3578B-6321-499A-A82C-BF32F2CA06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3919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C9280E-C50E-6DE9-0B13-490F7370E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7FEE828-681F-1F68-C364-14CD0E6FFD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428FD22-9DC2-DB23-0EEF-F613F5B47C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AAB8367-DEB5-0069-516C-D1E093622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2B373-20DE-4F81-B997-FF4902404A1F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50566D8-BACA-0190-033E-75FB68953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8B71160-3824-53DE-F46B-436E0CA90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3578B-6321-499A-A82C-BF32F2CA06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998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DD486E-D85B-FCD0-A80D-A27E072A6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27FCE08-AD5C-295C-6CDB-9BAAA20A04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180E897-D912-3223-2E1D-9B343952B2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DE0CC83-27AA-90A1-A56A-9556DFB63C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4BD76A6-90B6-0642-2897-BDB640A4F6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FA3C0EA-8B10-1DF1-5281-50400151C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2B373-20DE-4F81-B997-FF4902404A1F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EB20458-6EE7-70D8-4B8F-E3A4411C8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D780046-D50D-0F78-BC42-DA0874F06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3578B-6321-499A-A82C-BF32F2CA06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480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2848BE-B4C0-0AE1-1DAE-B1EDCBAEF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B9A925D-6EA0-2C0B-14DE-4AB83D05F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2B373-20DE-4F81-B997-FF4902404A1F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12446FF-3EDB-865A-5C66-EF630DC30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68F400-D87C-8894-A477-ED90F69E7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3578B-6321-499A-A82C-BF32F2CA06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153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DDB0B6F-D5D0-525E-8C62-B5E9946F4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2B373-20DE-4F81-B997-FF4902404A1F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EE46BF1-560B-9FCE-3062-ED09ECABE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59F9302-D375-1E84-F835-6E6A309D6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3578B-6321-499A-A82C-BF32F2CA06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643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3FBFF1-CF11-1B86-1125-C2F3484DE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CD4B846-DA8F-E98B-0D6D-431E80033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A33789D-C60F-73EF-5FDE-8084BA313D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DE0471A-E9E8-56B8-6931-CE8D3FA54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2B373-20DE-4F81-B997-FF4902404A1F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2BA0EA-9966-8384-475A-18729291B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162FF73-131C-9AA2-1A9C-6F07AACEF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3578B-6321-499A-A82C-BF32F2CA06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2286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CBCF2F-B03D-7477-1959-C2FB9096F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90DF0D6-894C-1BB1-2C40-1834CD1BBF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215449A-5E9E-9794-1A2B-BE23830095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E992E1C-CF5C-F850-76E3-E00CAF1AF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2B373-20DE-4F81-B997-FF4902404A1F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2057B5F-7E5D-C32B-35BE-A52299BC1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F40151B-5234-73FE-8645-6DCB02450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3578B-6321-499A-A82C-BF32F2CA06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752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7E41A52-9905-BE62-9A4C-9F1D40FAD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E833E21-BC28-0AA3-E15E-6CA4A643BE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D9EEE31-439D-052E-32AA-191ADCE487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02B373-20DE-4F81-B997-FF4902404A1F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678B56A-F8B2-B79A-2216-D1001E8268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D50ED9-5C56-3231-AF1E-8D6ACC206B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23578B-6321-499A-A82C-BF32F2CA06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1993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5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5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016/j.pmedr.2020.101171" TargetMode="External"/><Relationship Id="rId3" Type="http://schemas.openxmlformats.org/officeDocument/2006/relationships/image" Target="../media/image5.png"/><Relationship Id="rId7" Type="http://schemas.openxmlformats.org/officeDocument/2006/relationships/hyperlink" Target="https://doi.org/10.3390/jcm11102732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oi.org/10.1177/2049463713493264" TargetMode="External"/><Relationship Id="rId5" Type="http://schemas.openxmlformats.org/officeDocument/2006/relationships/hyperlink" Target="https://doi.org/10.1002/pmrj.12244" TargetMode="External"/><Relationship Id="rId4" Type="http://schemas.openxmlformats.org/officeDocument/2006/relationships/hyperlink" Target="https://doi.org/10.1002/hpja.677" TargetMode="External"/><Relationship Id="rId9" Type="http://schemas.openxmlformats.org/officeDocument/2006/relationships/hyperlink" Target="https://doi.org/10.1016/j.bja.2022.06.006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oi.org/10.1136/rmdopen-2021-002168" TargetMode="External"/><Relationship Id="rId5" Type="http://schemas.openxmlformats.org/officeDocument/2006/relationships/hyperlink" Target="https://doi.org/10.1136/rmdopen-2021-002167" TargetMode="External"/><Relationship Id="rId4" Type="http://schemas.openxmlformats.org/officeDocument/2006/relationships/hyperlink" Target="https://doi.org/10.1136/bjsports-2017-097965" TargetMode="Externa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016/j.bja.2019.03.023" TargetMode="External"/><Relationship Id="rId3" Type="http://schemas.openxmlformats.org/officeDocument/2006/relationships/image" Target="../media/image5.png"/><Relationship Id="rId7" Type="http://schemas.openxmlformats.org/officeDocument/2006/relationships/hyperlink" Target="https://doi.org/10.1016/j.joca.2014.11.019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oi.org/10.1186/s12916-018-1151-2" TargetMode="External"/><Relationship Id="rId11" Type="http://schemas.openxmlformats.org/officeDocument/2006/relationships/hyperlink" Target="https://doi.org/10.1016/S0140-6736(20)30752-2" TargetMode="External"/><Relationship Id="rId5" Type="http://schemas.openxmlformats.org/officeDocument/2006/relationships/hyperlink" Target="https://www.who.int/news-room/fact-sheets/detail/musculoskeletal-conditions" TargetMode="External"/><Relationship Id="rId10" Type="http://schemas.openxmlformats.org/officeDocument/2006/relationships/hyperlink" Target="https://doi.org/10.1016/S0140-6736(20)30925-9" TargetMode="External"/><Relationship Id="rId4" Type="http://schemas.openxmlformats.org/officeDocument/2006/relationships/hyperlink" Target="https://doi.org/10.1016/j.rehab.2022.101660" TargetMode="External"/><Relationship Id="rId9" Type="http://schemas.openxmlformats.org/officeDocument/2006/relationships/hyperlink" Target="http://dx.doi.org/10.2139/ssrn.4166618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136/bjsports-2017-098540" TargetMode="External"/><Relationship Id="rId3" Type="http://schemas.openxmlformats.org/officeDocument/2006/relationships/image" Target="../media/image5.png"/><Relationship Id="rId7" Type="http://schemas.openxmlformats.org/officeDocument/2006/relationships/hyperlink" Target="https://doi.org/10.1136/bjsports-2019-101343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oi.org/10.1136/bjsports-2016-096795" TargetMode="External"/><Relationship Id="rId5" Type="http://schemas.openxmlformats.org/officeDocument/2006/relationships/hyperlink" Target="https://doi.org/10.1016/j.cpr.2015.02.005" TargetMode="External"/><Relationship Id="rId10" Type="http://schemas.openxmlformats.org/officeDocument/2006/relationships/hyperlink" Target="https://doi.org/10.1136/bjsports-2021-104957" TargetMode="External"/><Relationship Id="rId4" Type="http://schemas.openxmlformats.org/officeDocument/2006/relationships/hyperlink" Target="https://doi.org/10.1016/j.spinee.2014.01.026" TargetMode="External"/><Relationship Id="rId9" Type="http://schemas.openxmlformats.org/officeDocument/2006/relationships/hyperlink" Target="https://doi.org/10.1136/bjsports-2017-098693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hyperlink" Target="https://doi.org/10.1111/jhn.12601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oi.org/10.3390/jcm10215203" TargetMode="External"/><Relationship Id="rId5" Type="http://schemas.openxmlformats.org/officeDocument/2006/relationships/hyperlink" Target="https://doi.org/10.3390/jcm9030702" TargetMode="External"/><Relationship Id="rId4" Type="http://schemas.openxmlformats.org/officeDocument/2006/relationships/hyperlink" Target="https://doi.org/10.3390/jcm11195950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5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5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8.jpeg"/><Relationship Id="rId4" Type="http://schemas.openxmlformats.org/officeDocument/2006/relationships/image" Target="../media/image14.png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ZoneTexte 26">
            <a:extLst>
              <a:ext uri="{FF2B5EF4-FFF2-40B4-BE49-F238E27FC236}">
                <a16:creationId xmlns:a16="http://schemas.microsoft.com/office/drawing/2014/main" id="{9D1C6360-FF0A-A622-79A4-EDAA8EF43C0E}"/>
              </a:ext>
            </a:extLst>
          </p:cNvPr>
          <p:cNvSpPr txBox="1"/>
          <p:nvPr/>
        </p:nvSpPr>
        <p:spPr>
          <a:xfrm>
            <a:off x="152400" y="2394803"/>
            <a:ext cx="11877040" cy="166199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dirty="0">
                <a:latin typeface="Montserrat SemiBold" panose="00000700000000000000" pitchFamily="2" charset="0"/>
              </a:rPr>
              <a:t>L’importance du style de vie en kinésithérapie musculosquelettique</a:t>
            </a:r>
          </a:p>
          <a:p>
            <a:pPr algn="ctr"/>
            <a:endParaRPr lang="fr-FR" dirty="0">
              <a:latin typeface="Montserrat" panose="00000500000000000000" pitchFamily="2" charset="0"/>
            </a:endParaRPr>
          </a:p>
          <a:p>
            <a:pPr algn="ctr"/>
            <a:r>
              <a:rPr lang="fr-FR" sz="1600" dirty="0">
                <a:latin typeface="Montserrat" panose="00000500000000000000" pitchFamily="2" charset="0"/>
              </a:rPr>
              <a:t>Alexandre LUC – PT, OMT, PhD </a:t>
            </a:r>
            <a:r>
              <a:rPr lang="fr-FR" sz="1600" dirty="0" err="1">
                <a:latin typeface="Montserrat" panose="00000500000000000000" pitchFamily="2" charset="0"/>
              </a:rPr>
              <a:t>Student</a:t>
            </a:r>
            <a:r>
              <a:rPr lang="fr-FR" sz="1600" dirty="0">
                <a:latin typeface="Montserrat" panose="00000500000000000000" pitchFamily="2" charset="0"/>
              </a:rPr>
              <a:t> – </a:t>
            </a:r>
            <a:r>
              <a:rPr lang="fr-FR" sz="1600" dirty="0" err="1">
                <a:latin typeface="Montserrat" panose="00000500000000000000" pitchFamily="2" charset="0"/>
              </a:rPr>
              <a:t>UCLouvain</a:t>
            </a:r>
            <a:r>
              <a:rPr lang="fr-FR" sz="1600" dirty="0">
                <a:latin typeface="Montserrat" panose="00000500000000000000" pitchFamily="2" charset="0"/>
              </a:rPr>
              <a:t> (IREC)</a:t>
            </a:r>
          </a:p>
          <a:p>
            <a:pPr algn="ctr"/>
            <a:endParaRPr lang="fr-FR" sz="1600" dirty="0">
              <a:latin typeface="Montserrat" panose="00000500000000000000" pitchFamily="2" charset="0"/>
            </a:endParaRPr>
          </a:p>
          <a:p>
            <a:pPr algn="ctr"/>
            <a:r>
              <a:rPr lang="fr-FR" sz="1600" dirty="0">
                <a:latin typeface="Montserrat" panose="00000500000000000000" pitchFamily="2" charset="0"/>
              </a:rPr>
              <a:t>alexandre.luc@uclouvain.be</a:t>
            </a:r>
            <a:endParaRPr lang="fr-FR" dirty="0">
              <a:latin typeface="Montserrat" panose="00000500000000000000" pitchFamily="2" charset="0"/>
            </a:endParaRPr>
          </a:p>
        </p:txBody>
      </p:sp>
      <p:pic>
        <p:nvPicPr>
          <p:cNvPr id="3" name="Image 2" descr="Une image contenant logo&#10;&#10;Description générée automatiquement">
            <a:extLst>
              <a:ext uri="{FF2B5EF4-FFF2-40B4-BE49-F238E27FC236}">
                <a16:creationId xmlns:a16="http://schemas.microsoft.com/office/drawing/2014/main" id="{0826167D-D099-E884-FB1E-C003342701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810" y="5577784"/>
            <a:ext cx="3044190" cy="1154116"/>
          </a:xfrm>
          <a:prstGeom prst="rect">
            <a:avLst/>
          </a:prstGeom>
        </p:spPr>
      </p:pic>
      <p:pic>
        <p:nvPicPr>
          <p:cNvPr id="5" name="Image 4" descr="Une image contenant logo&#10;&#10;Description générée automatiquement">
            <a:extLst>
              <a:ext uri="{FF2B5EF4-FFF2-40B4-BE49-F238E27FC236}">
                <a16:creationId xmlns:a16="http://schemas.microsoft.com/office/drawing/2014/main" id="{3C18090E-EDE9-ECAD-B780-E2B30871EC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431" y="5640781"/>
            <a:ext cx="1621410" cy="1028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323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BFA35F-1D16-EDE5-28D9-312CA81E0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6880" y="640080"/>
            <a:ext cx="11318240" cy="806132"/>
          </a:xfrm>
        </p:spPr>
        <p:txBody>
          <a:bodyPr>
            <a:noAutofit/>
          </a:bodyPr>
          <a:lstStyle/>
          <a:p>
            <a:r>
              <a:rPr lang="fr-BE" sz="4400" dirty="0">
                <a:latin typeface="Montserrat SemiBold" panose="00000700000000000000" pitchFamily="2" charset="0"/>
              </a:rPr>
              <a:t>Troubles musculosquelettiques (TMS)</a:t>
            </a:r>
          </a:p>
        </p:txBody>
      </p:sp>
      <p:pic>
        <p:nvPicPr>
          <p:cNvPr id="10242" name="Picture 2" descr="Musculoskeletal Disorders - Ergonomics-Info.com">
            <a:extLst>
              <a:ext uri="{FF2B5EF4-FFF2-40B4-BE49-F238E27FC236}">
                <a16:creationId xmlns:a16="http://schemas.microsoft.com/office/drawing/2014/main" id="{3AEC3831-B2DF-8C57-B174-1795E3F4CA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332" y="1574266"/>
            <a:ext cx="4839335" cy="4839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179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BFA35F-1D16-EDE5-28D9-312CA81E0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81038"/>
            <a:ext cx="9144000" cy="1144588"/>
          </a:xfrm>
        </p:spPr>
        <p:txBody>
          <a:bodyPr>
            <a:noAutofit/>
          </a:bodyPr>
          <a:lstStyle/>
          <a:p>
            <a:r>
              <a:rPr lang="fr-BE" sz="4000" dirty="0">
                <a:latin typeface="Montserrat SemiBold" panose="00000700000000000000" pitchFamily="2" charset="0"/>
              </a:rPr>
              <a:t>Troubles musculosquelettiques (TMS)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31643F-B3F2-090B-6C57-47EA621FF356}"/>
              </a:ext>
            </a:extLst>
          </p:cNvPr>
          <p:cNvSpPr txBox="1">
            <a:spLocks/>
          </p:cNvSpPr>
          <p:nvPr/>
        </p:nvSpPr>
        <p:spPr>
          <a:xfrm>
            <a:off x="838200" y="1825624"/>
            <a:ext cx="10515600" cy="4443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BE" dirty="0">
              <a:latin typeface="Montserrat" panose="00000500000000000000" pitchFamily="2" charset="0"/>
            </a:endParaRPr>
          </a:p>
          <a:p>
            <a:pPr algn="l"/>
            <a:endParaRPr lang="fr-BE" b="1" dirty="0">
              <a:latin typeface="Montserrat" panose="00000500000000000000" pitchFamily="2" charset="0"/>
            </a:endParaRPr>
          </a:p>
          <a:p>
            <a:pPr algn="l"/>
            <a:endParaRPr lang="fr-BE" b="1" dirty="0">
              <a:latin typeface="Montserrat" panose="00000500000000000000" pitchFamily="2" charset="0"/>
            </a:endParaRPr>
          </a:p>
          <a:p>
            <a:r>
              <a:rPr lang="fr-BE" dirty="0">
                <a:latin typeface="Montserrat" panose="00000500000000000000" pitchFamily="2" charset="0"/>
              </a:rPr>
              <a:t>« Troubles </a:t>
            </a:r>
            <a:r>
              <a:rPr lang="fr-FR" dirty="0">
                <a:latin typeface="Montserrat" panose="00000500000000000000" pitchFamily="2" charset="0"/>
              </a:rPr>
              <a:t>qui affectent le </a:t>
            </a:r>
            <a:r>
              <a:rPr lang="fr-FR" b="1" dirty="0">
                <a:latin typeface="Montserrat" panose="00000500000000000000" pitchFamily="2" charset="0"/>
              </a:rPr>
              <a:t>système musculosquelettique </a:t>
            </a:r>
            <a:r>
              <a:rPr lang="fr-FR" dirty="0">
                <a:latin typeface="Montserrat" panose="00000500000000000000" pitchFamily="2" charset="0"/>
              </a:rPr>
              <a:t>et se caractérisent par des déficiences au niveau des </a:t>
            </a:r>
            <a:r>
              <a:rPr lang="fr-FR" b="1" dirty="0">
                <a:latin typeface="Montserrat" panose="00000500000000000000" pitchFamily="2" charset="0"/>
              </a:rPr>
              <a:t>muscles</a:t>
            </a:r>
            <a:r>
              <a:rPr lang="fr-FR" dirty="0">
                <a:latin typeface="Montserrat" panose="00000500000000000000" pitchFamily="2" charset="0"/>
              </a:rPr>
              <a:t>, des </a:t>
            </a:r>
            <a:r>
              <a:rPr lang="fr-FR" b="1" dirty="0">
                <a:latin typeface="Montserrat" panose="00000500000000000000" pitchFamily="2" charset="0"/>
              </a:rPr>
              <a:t>os</a:t>
            </a:r>
            <a:r>
              <a:rPr lang="fr-FR" dirty="0">
                <a:latin typeface="Montserrat" panose="00000500000000000000" pitchFamily="2" charset="0"/>
              </a:rPr>
              <a:t>, des </a:t>
            </a:r>
            <a:r>
              <a:rPr lang="fr-FR" b="1" dirty="0">
                <a:latin typeface="Montserrat" panose="00000500000000000000" pitchFamily="2" charset="0"/>
              </a:rPr>
              <a:t>articulations</a:t>
            </a:r>
            <a:r>
              <a:rPr lang="fr-FR" dirty="0">
                <a:latin typeface="Montserrat" panose="00000500000000000000" pitchFamily="2" charset="0"/>
              </a:rPr>
              <a:t> et des </a:t>
            </a:r>
            <a:r>
              <a:rPr lang="fr-FR" b="1" dirty="0">
                <a:latin typeface="Montserrat" panose="00000500000000000000" pitchFamily="2" charset="0"/>
              </a:rPr>
              <a:t>tissus conjonctifs adjacents</a:t>
            </a:r>
            <a:r>
              <a:rPr lang="fr-FR" dirty="0">
                <a:latin typeface="Montserrat" panose="00000500000000000000" pitchFamily="2" charset="0"/>
              </a:rPr>
              <a:t>, entraînant des limitations temporaires ou permanentes du fonctionnement et de la participation » (OMS)</a:t>
            </a:r>
            <a:endParaRPr lang="fr-BE" dirty="0">
              <a:latin typeface="Montserrat" panose="00000500000000000000" pitchFamily="2" charset="0"/>
            </a:endParaRPr>
          </a:p>
          <a:p>
            <a:pPr algn="l"/>
            <a:endParaRPr lang="fr-BE" b="1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988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BFA35F-1D16-EDE5-28D9-312CA81E0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81038"/>
            <a:ext cx="9144000" cy="1144588"/>
          </a:xfrm>
        </p:spPr>
        <p:txBody>
          <a:bodyPr>
            <a:noAutofit/>
          </a:bodyPr>
          <a:lstStyle/>
          <a:p>
            <a:r>
              <a:rPr lang="fr-BE" sz="4000" dirty="0">
                <a:latin typeface="Montserrat SemiBold" panose="00000700000000000000" pitchFamily="2" charset="0"/>
              </a:rPr>
              <a:t>Troubles musculosquelettiques (TMS)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31643F-B3F2-090B-6C57-47EA621FF356}"/>
              </a:ext>
            </a:extLst>
          </p:cNvPr>
          <p:cNvSpPr txBox="1">
            <a:spLocks/>
          </p:cNvSpPr>
          <p:nvPr/>
        </p:nvSpPr>
        <p:spPr>
          <a:xfrm>
            <a:off x="838200" y="1825624"/>
            <a:ext cx="10515600" cy="4443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BE" b="1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BE" b="1" dirty="0">
                <a:latin typeface="Montserrat" panose="00000500000000000000" pitchFamily="2" charset="0"/>
              </a:rPr>
              <a:t>1ère</a:t>
            </a:r>
            <a:r>
              <a:rPr lang="fr-BE" dirty="0">
                <a:latin typeface="Montserrat" panose="00000500000000000000" pitchFamily="2" charset="0"/>
              </a:rPr>
              <a:t> cause d’années vécues avec incapacité au monde (tout âge)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r-BE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BE" dirty="0">
                <a:latin typeface="Montserrat" panose="00000500000000000000" pitchFamily="2" charset="0"/>
              </a:rPr>
              <a:t>Touchent plus de </a:t>
            </a:r>
            <a:r>
              <a:rPr lang="fr-BE" b="1" dirty="0">
                <a:latin typeface="Montserrat" panose="00000500000000000000" pitchFamily="2" charset="0"/>
              </a:rPr>
              <a:t>1.7 milliard </a:t>
            </a:r>
            <a:r>
              <a:rPr lang="fr-BE" dirty="0">
                <a:latin typeface="Montserrat" panose="00000500000000000000" pitchFamily="2" charset="0"/>
              </a:rPr>
              <a:t>de personnes au monde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r-BE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BE" dirty="0">
                <a:latin typeface="Montserrat" panose="00000500000000000000" pitchFamily="2" charset="0"/>
              </a:rPr>
              <a:t>Problèmes de santé liés au travail les plus coûteux et prévalents en UE (</a:t>
            </a:r>
            <a:r>
              <a:rPr lang="fr-BE" b="1" dirty="0">
                <a:latin typeface="Montserrat" panose="00000500000000000000" pitchFamily="2" charset="0"/>
              </a:rPr>
              <a:t>45 millions </a:t>
            </a:r>
            <a:r>
              <a:rPr lang="fr-BE" dirty="0">
                <a:latin typeface="Montserrat" panose="00000500000000000000" pitchFamily="2" charset="0"/>
              </a:rPr>
              <a:t>de travailleurs)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r-BE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BE" dirty="0">
                <a:latin typeface="Montserrat" panose="00000500000000000000" pitchFamily="2" charset="0"/>
              </a:rPr>
              <a:t>Souvent associés à d’autres </a:t>
            </a:r>
            <a:r>
              <a:rPr lang="fr-BE" b="1" dirty="0">
                <a:latin typeface="Montserrat" panose="00000500000000000000" pitchFamily="2" charset="0"/>
              </a:rPr>
              <a:t>pathologies non-transmissibles </a:t>
            </a:r>
            <a:r>
              <a:rPr lang="fr-BE" dirty="0">
                <a:latin typeface="Montserrat" panose="00000500000000000000" pitchFamily="2" charset="0"/>
              </a:rPr>
              <a:t>et augmentent leur risque de se développer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6AFB29D-D0CD-E80E-1311-2CBA71F28C39}"/>
              </a:ext>
            </a:extLst>
          </p:cNvPr>
          <p:cNvSpPr txBox="1"/>
          <p:nvPr/>
        </p:nvSpPr>
        <p:spPr>
          <a:xfrm>
            <a:off x="6795407" y="6350000"/>
            <a:ext cx="5112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/>
              <a:t>Williams et al, 2018 ; GBD, 2019 ; </a:t>
            </a:r>
            <a:r>
              <a:rPr lang="fr-BE" dirty="0" err="1"/>
              <a:t>Gorasso</a:t>
            </a:r>
            <a:r>
              <a:rPr lang="fr-BE" dirty="0"/>
              <a:t> et al, 2022 </a:t>
            </a:r>
          </a:p>
        </p:txBody>
      </p:sp>
      <p:pic>
        <p:nvPicPr>
          <p:cNvPr id="1028" name="Picture 4" descr="Ressources de la Terre">
            <a:extLst>
              <a:ext uri="{FF2B5EF4-FFF2-40B4-BE49-F238E27FC236}">
                <a16:creationId xmlns:a16="http://schemas.microsoft.com/office/drawing/2014/main" id="{38EF4301-276F-FA9A-E0D8-1033CC68AB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681038"/>
            <a:ext cx="1211580" cy="121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5272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BFA35F-1D16-EDE5-28D9-312CA81E0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81038"/>
            <a:ext cx="9144000" cy="1144588"/>
          </a:xfrm>
        </p:spPr>
        <p:txBody>
          <a:bodyPr>
            <a:noAutofit/>
          </a:bodyPr>
          <a:lstStyle/>
          <a:p>
            <a:r>
              <a:rPr lang="fr-BE" sz="4000" dirty="0">
                <a:latin typeface="Montserrat SemiBold" panose="00000700000000000000" pitchFamily="2" charset="0"/>
              </a:rPr>
              <a:t>Troubles musculosquelettiques (TMS)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31643F-B3F2-090B-6C57-47EA621FF356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BE" sz="2800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BE" sz="2800" u="sng" dirty="0">
                <a:latin typeface="Montserrat" panose="00000500000000000000" pitchFamily="2" charset="0"/>
              </a:rPr>
              <a:t>Prévalence</a:t>
            </a:r>
            <a:r>
              <a:rPr lang="fr-BE" sz="2800" dirty="0">
                <a:latin typeface="Montserrat" panose="00000500000000000000" pitchFamily="2" charset="0"/>
              </a:rPr>
              <a:t> :</a:t>
            </a:r>
          </a:p>
          <a:p>
            <a:pPr marL="800100" lvl="1" indent="-342900" algn="l">
              <a:buFont typeface="Wingdings" panose="05000000000000000000" pitchFamily="2" charset="2"/>
              <a:buChar char="q"/>
            </a:pPr>
            <a:r>
              <a:rPr lang="fr-BE" sz="2400" u="sng" dirty="0">
                <a:latin typeface="Montserrat" panose="00000500000000000000" pitchFamily="2" charset="0"/>
              </a:rPr>
              <a:t>&gt;</a:t>
            </a:r>
            <a:r>
              <a:rPr lang="fr-BE" sz="2400" dirty="0">
                <a:latin typeface="Montserrat" panose="00000500000000000000" pitchFamily="2" charset="0"/>
              </a:rPr>
              <a:t> 1 TMS (LBP, NKP, OST, RHE) : </a:t>
            </a:r>
            <a:r>
              <a:rPr lang="fr-BE" sz="2400" b="1" dirty="0">
                <a:latin typeface="Montserrat" panose="00000500000000000000" pitchFamily="2" charset="0"/>
              </a:rPr>
              <a:t>2.5 millions </a:t>
            </a:r>
            <a:r>
              <a:rPr lang="fr-BE" sz="2400" dirty="0">
                <a:latin typeface="Montserrat" panose="00000500000000000000" pitchFamily="2" charset="0"/>
              </a:rPr>
              <a:t>en 2018 (</a:t>
            </a:r>
            <a:r>
              <a:rPr lang="fr-BE" sz="2400" u="sng" dirty="0">
                <a:latin typeface="Montserrat" panose="00000500000000000000" pitchFamily="2" charset="0"/>
              </a:rPr>
              <a:t>&gt;</a:t>
            </a:r>
            <a:r>
              <a:rPr lang="fr-BE" sz="2400" dirty="0">
                <a:latin typeface="Montserrat" panose="00000500000000000000" pitchFamily="2" charset="0"/>
              </a:rPr>
              <a:t> 15 ans)</a:t>
            </a:r>
          </a:p>
          <a:p>
            <a:pPr marL="800100" lvl="1" indent="-342900" algn="l">
              <a:buFont typeface="Wingdings" panose="05000000000000000000" pitchFamily="2" charset="2"/>
              <a:buChar char="q"/>
            </a:pPr>
            <a:r>
              <a:rPr lang="fr-BE" sz="2400" dirty="0">
                <a:latin typeface="Montserrat" panose="00000500000000000000" pitchFamily="2" charset="0"/>
              </a:rPr>
              <a:t>Augmente avec l’</a:t>
            </a:r>
            <a:r>
              <a:rPr lang="fr-BE" sz="2400" b="1" dirty="0">
                <a:latin typeface="Montserrat" panose="00000500000000000000" pitchFamily="2" charset="0"/>
              </a:rPr>
              <a:t>âge</a:t>
            </a:r>
          </a:p>
          <a:p>
            <a:pPr marL="800100" lvl="1" indent="-342900" algn="l">
              <a:buFont typeface="Wingdings" panose="05000000000000000000" pitchFamily="2" charset="2"/>
              <a:buChar char="q"/>
            </a:pPr>
            <a:r>
              <a:rPr lang="fr-BE" sz="2400" dirty="0">
                <a:latin typeface="Montserrat" panose="00000500000000000000" pitchFamily="2" charset="0"/>
              </a:rPr>
              <a:t>Touchent surtout chez les </a:t>
            </a:r>
            <a:r>
              <a:rPr lang="fr-BE" sz="2400" b="1" dirty="0">
                <a:latin typeface="Montserrat" panose="00000500000000000000" pitchFamily="2" charset="0"/>
              </a:rPr>
              <a:t>adultes d’âge moyen </a:t>
            </a:r>
            <a:r>
              <a:rPr lang="fr-BE" sz="2400" dirty="0">
                <a:latin typeface="Montserrat" panose="00000500000000000000" pitchFamily="2" charset="0"/>
              </a:rPr>
              <a:t>et les </a:t>
            </a:r>
            <a:r>
              <a:rPr lang="fr-BE" sz="2400" b="1" dirty="0">
                <a:latin typeface="Montserrat" panose="00000500000000000000" pitchFamily="2" charset="0"/>
              </a:rPr>
              <a:t>femmes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r-BE" sz="2800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r-BE" sz="2800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BE" sz="2800" u="sng" dirty="0">
                <a:latin typeface="Montserrat" panose="00000500000000000000" pitchFamily="2" charset="0"/>
              </a:rPr>
              <a:t>Coûts annuels si &gt;/= 1 TMS</a:t>
            </a:r>
            <a:r>
              <a:rPr lang="fr-BE" sz="2800" dirty="0">
                <a:latin typeface="Montserrat" panose="00000500000000000000" pitchFamily="2" charset="0"/>
              </a:rPr>
              <a:t> : </a:t>
            </a:r>
          </a:p>
          <a:p>
            <a:pPr marL="800100" lvl="1" indent="-342900" algn="l">
              <a:buFont typeface="Wingdings" panose="05000000000000000000" pitchFamily="2" charset="2"/>
              <a:buChar char="q"/>
            </a:pPr>
            <a:r>
              <a:rPr lang="fr-BE" sz="2400" b="1" dirty="0">
                <a:latin typeface="Montserrat" panose="00000500000000000000" pitchFamily="2" charset="0"/>
              </a:rPr>
              <a:t>Directs</a:t>
            </a:r>
            <a:r>
              <a:rPr lang="fr-BE" sz="2400" dirty="0">
                <a:latin typeface="Montserrat" panose="00000500000000000000" pitchFamily="2" charset="0"/>
              </a:rPr>
              <a:t> : 3 milliards d’euros</a:t>
            </a:r>
          </a:p>
          <a:p>
            <a:pPr marL="800100" lvl="1" indent="-342900" algn="l">
              <a:buFont typeface="Wingdings" panose="05000000000000000000" pitchFamily="2" charset="2"/>
              <a:buChar char="q"/>
            </a:pPr>
            <a:r>
              <a:rPr lang="fr-BE" sz="2400" b="1" dirty="0">
                <a:latin typeface="Montserrat" panose="00000500000000000000" pitchFamily="2" charset="0"/>
              </a:rPr>
              <a:t>Indirects</a:t>
            </a:r>
            <a:r>
              <a:rPr lang="fr-BE" sz="2400" dirty="0">
                <a:latin typeface="Montserrat" panose="00000500000000000000" pitchFamily="2" charset="0"/>
              </a:rPr>
              <a:t> : 2 milliards d’euros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6AFB29D-D0CD-E80E-1311-2CBA71F28C39}"/>
              </a:ext>
            </a:extLst>
          </p:cNvPr>
          <p:cNvSpPr txBox="1"/>
          <p:nvPr/>
        </p:nvSpPr>
        <p:spPr>
          <a:xfrm>
            <a:off x="9934847" y="6329680"/>
            <a:ext cx="2145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/>
              <a:t>Gorasso</a:t>
            </a:r>
            <a:r>
              <a:rPr lang="fr-BE" dirty="0"/>
              <a:t> et al, 2022 </a:t>
            </a:r>
          </a:p>
        </p:txBody>
      </p:sp>
      <p:pic>
        <p:nvPicPr>
          <p:cNvPr id="5" name="Picture 2" descr="La Belgique existe toujours – DAILY SCIENCE">
            <a:extLst>
              <a:ext uri="{FF2B5EF4-FFF2-40B4-BE49-F238E27FC236}">
                <a16:creationId xmlns:a16="http://schemas.microsoft.com/office/drawing/2014/main" id="{D740551F-4002-0387-FCB8-CA35D967AB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5160" y="1277221"/>
            <a:ext cx="1851481" cy="1402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312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23B9B412-83AB-D661-A42A-563046BB69F0}"/>
              </a:ext>
            </a:extLst>
          </p:cNvPr>
          <p:cNvSpPr txBox="1"/>
          <p:nvPr/>
        </p:nvSpPr>
        <p:spPr>
          <a:xfrm>
            <a:off x="10871200" y="6388855"/>
            <a:ext cx="1170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/>
              <a:t>GBD, 2019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806DFF3-98B9-18D1-6AA8-A3020C4230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5936" y="680720"/>
            <a:ext cx="9340128" cy="589280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33ECCC9-2DAD-B056-8F0B-2FCA2F272AA9}"/>
              </a:ext>
            </a:extLst>
          </p:cNvPr>
          <p:cNvSpPr/>
          <p:nvPr/>
        </p:nvSpPr>
        <p:spPr>
          <a:xfrm>
            <a:off x="1524000" y="1320801"/>
            <a:ext cx="3820160" cy="1727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E915C31-6BB5-7F34-423C-C55C5F0A5830}"/>
              </a:ext>
            </a:extLst>
          </p:cNvPr>
          <p:cNvSpPr/>
          <p:nvPr/>
        </p:nvSpPr>
        <p:spPr>
          <a:xfrm>
            <a:off x="6837680" y="1320801"/>
            <a:ext cx="3820160" cy="1727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54284E3-D653-374D-212C-DC3645464295}"/>
              </a:ext>
            </a:extLst>
          </p:cNvPr>
          <p:cNvSpPr/>
          <p:nvPr/>
        </p:nvSpPr>
        <p:spPr>
          <a:xfrm>
            <a:off x="4307840" y="660401"/>
            <a:ext cx="3820160" cy="406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2" name="Picture 2" descr="La Belgique existe toujours – DAILY SCIENCE">
            <a:extLst>
              <a:ext uri="{FF2B5EF4-FFF2-40B4-BE49-F238E27FC236}">
                <a16:creationId xmlns:a16="http://schemas.microsoft.com/office/drawing/2014/main" id="{FA36AC3B-DDF9-DA73-77B0-0E7F3DD17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0424" y="91276"/>
            <a:ext cx="1851481" cy="1402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1098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3F801C97-491C-AC61-6FAC-B2D5267A41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2529" y="596001"/>
            <a:ext cx="9508671" cy="597752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145D7E8-1823-37DC-C000-704AD34D954B}"/>
              </a:ext>
            </a:extLst>
          </p:cNvPr>
          <p:cNvSpPr txBox="1"/>
          <p:nvPr/>
        </p:nvSpPr>
        <p:spPr>
          <a:xfrm>
            <a:off x="10871200" y="6388855"/>
            <a:ext cx="1170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/>
              <a:t>GBD, 2019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D72D205-603A-DB8A-F2A0-17049B409CD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4771" r="56094" b="36170"/>
          <a:stretch/>
        </p:blipFill>
        <p:spPr>
          <a:xfrm>
            <a:off x="1362529" y="2076065"/>
            <a:ext cx="4155440" cy="23289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1B7B75D-77CE-98A9-A443-397A045671D7}"/>
              </a:ext>
            </a:extLst>
          </p:cNvPr>
          <p:cNvSpPr/>
          <p:nvPr/>
        </p:nvSpPr>
        <p:spPr>
          <a:xfrm>
            <a:off x="1362529" y="2076065"/>
            <a:ext cx="4155440" cy="232895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9CC7941-CD71-4DFB-7279-A535D862A7B2}"/>
              </a:ext>
            </a:extLst>
          </p:cNvPr>
          <p:cNvSpPr/>
          <p:nvPr/>
        </p:nvSpPr>
        <p:spPr>
          <a:xfrm>
            <a:off x="5273040" y="565521"/>
            <a:ext cx="2895600" cy="406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7" name="Picture 2" descr="La Belgique existe toujours – DAILY SCIENCE">
            <a:extLst>
              <a:ext uri="{FF2B5EF4-FFF2-40B4-BE49-F238E27FC236}">
                <a16:creationId xmlns:a16="http://schemas.microsoft.com/office/drawing/2014/main" id="{14B73677-A16A-7CF1-647E-5F63061E09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8649" y="99813"/>
            <a:ext cx="1473256" cy="1115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7578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BFA35F-1D16-EDE5-28D9-312CA81E0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81038"/>
            <a:ext cx="9144000" cy="1144588"/>
          </a:xfrm>
        </p:spPr>
        <p:txBody>
          <a:bodyPr>
            <a:noAutofit/>
          </a:bodyPr>
          <a:lstStyle/>
          <a:p>
            <a:r>
              <a:rPr lang="fr-BE" sz="4000" dirty="0">
                <a:latin typeface="Montserrat SemiBold" panose="00000700000000000000" pitchFamily="2" charset="0"/>
              </a:rPr>
              <a:t>Troubles musculosquelettiques (TMS)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31643F-B3F2-090B-6C57-47EA621FF356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BE" dirty="0">
              <a:latin typeface="Montserrat" panose="00000500000000000000" pitchFamily="2" charset="0"/>
            </a:endParaRPr>
          </a:p>
          <a:p>
            <a:pPr algn="l"/>
            <a:endParaRPr lang="fr-BE" dirty="0">
              <a:latin typeface="Montserrat" panose="00000500000000000000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6AFB29D-D0CD-E80E-1311-2CBA71F28C39}"/>
              </a:ext>
            </a:extLst>
          </p:cNvPr>
          <p:cNvSpPr txBox="1"/>
          <p:nvPr/>
        </p:nvSpPr>
        <p:spPr>
          <a:xfrm>
            <a:off x="9934847" y="6329680"/>
            <a:ext cx="2145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/>
              <a:t>Gorasso</a:t>
            </a:r>
            <a:r>
              <a:rPr lang="fr-BE" dirty="0"/>
              <a:t> et al, 2022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5E8C0E2-E847-F7FD-D7A0-525F0159357B}"/>
              </a:ext>
            </a:extLst>
          </p:cNvPr>
          <p:cNvSpPr txBox="1"/>
          <p:nvPr/>
        </p:nvSpPr>
        <p:spPr>
          <a:xfrm>
            <a:off x="1340222" y="3073866"/>
            <a:ext cx="95115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200" dirty="0">
                <a:latin typeface="Montserrat" panose="00000500000000000000" pitchFamily="2" charset="0"/>
              </a:rPr>
              <a:t>Besoin d’agir sur les </a:t>
            </a:r>
            <a:r>
              <a:rPr lang="fr-BE" sz="3200" b="1" dirty="0">
                <a:solidFill>
                  <a:srgbClr val="FF0000"/>
                </a:solidFill>
                <a:latin typeface="Montserrat" panose="00000500000000000000" pitchFamily="2" charset="0"/>
              </a:rPr>
              <a:t>facteurs de risque </a:t>
            </a:r>
            <a:r>
              <a:rPr lang="fr-BE" sz="3200" dirty="0">
                <a:latin typeface="Montserrat" panose="00000500000000000000" pitchFamily="2" charset="0"/>
              </a:rPr>
              <a:t>pour diminuer l’impact sanitaire et économique des TMS ! </a:t>
            </a:r>
          </a:p>
        </p:txBody>
      </p:sp>
    </p:spTree>
    <p:extLst>
      <p:ext uri="{BB962C8B-B14F-4D97-AF65-F5344CB8AC3E}">
        <p14:creationId xmlns:p14="http://schemas.microsoft.com/office/powerpoint/2010/main" val="989008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BFA35F-1D16-EDE5-28D9-312CA81E0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68805"/>
            <a:ext cx="9144000" cy="988705"/>
          </a:xfrm>
        </p:spPr>
        <p:txBody>
          <a:bodyPr>
            <a:noAutofit/>
          </a:bodyPr>
          <a:lstStyle/>
          <a:p>
            <a:r>
              <a:rPr lang="fr-BE" sz="4000" dirty="0">
                <a:latin typeface="Montserrat SemiBold" panose="00000700000000000000" pitchFamily="2" charset="0"/>
              </a:rPr>
              <a:t>Troubles musculosquelettiques (TMS)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31643F-B3F2-090B-6C57-47EA621FF356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endParaRPr lang="fr-BE" u="sng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BE" u="sng" dirty="0">
                <a:latin typeface="Montserrat" panose="00000500000000000000" pitchFamily="2" charset="0"/>
              </a:rPr>
              <a:t>Facteurs de risque (apparition et persistance)</a:t>
            </a:r>
            <a:r>
              <a:rPr lang="fr-BE" dirty="0">
                <a:latin typeface="Montserrat" panose="00000500000000000000" pitchFamily="2" charset="0"/>
              </a:rPr>
              <a:t> : </a:t>
            </a:r>
          </a:p>
          <a:p>
            <a:pPr marL="800100" lvl="1" indent="-342900" algn="l">
              <a:buFont typeface="Wingdings" panose="05000000000000000000" pitchFamily="2" charset="2"/>
              <a:buChar char="q"/>
            </a:pPr>
            <a:endParaRPr lang="fr-BE" dirty="0">
              <a:latin typeface="Montserrat" panose="00000500000000000000" pitchFamily="2" charset="0"/>
            </a:endParaRPr>
          </a:p>
          <a:p>
            <a:pPr marL="800100" lvl="1" indent="-342900" algn="l">
              <a:buFont typeface="Wingdings" panose="05000000000000000000" pitchFamily="2" charset="2"/>
              <a:buChar char="q"/>
            </a:pPr>
            <a:r>
              <a:rPr lang="fr-BE" b="1" dirty="0">
                <a:latin typeface="Montserrat" panose="00000500000000000000" pitchFamily="2" charset="0"/>
              </a:rPr>
              <a:t>Physiques</a:t>
            </a:r>
            <a:r>
              <a:rPr lang="fr-BE" dirty="0">
                <a:latin typeface="Montserrat" panose="00000500000000000000" pitchFamily="2" charset="0"/>
              </a:rPr>
              <a:t> (mouvements répétés, charge de travail élevée,…)</a:t>
            </a:r>
          </a:p>
          <a:p>
            <a:pPr marL="800100" lvl="1" indent="-342900" algn="l">
              <a:buFont typeface="Wingdings" panose="05000000000000000000" pitchFamily="2" charset="2"/>
              <a:buChar char="q"/>
            </a:pPr>
            <a:endParaRPr lang="fr-BE" dirty="0">
              <a:latin typeface="Montserrat" panose="00000500000000000000" pitchFamily="2" charset="0"/>
            </a:endParaRPr>
          </a:p>
          <a:p>
            <a:pPr marL="800100" lvl="1" indent="-342900" algn="l">
              <a:buFont typeface="Wingdings" panose="05000000000000000000" pitchFamily="2" charset="2"/>
              <a:buChar char="q"/>
            </a:pPr>
            <a:endParaRPr lang="fr-BE" dirty="0">
              <a:latin typeface="Montserrat" panose="00000500000000000000" pitchFamily="2" charset="0"/>
            </a:endParaRPr>
          </a:p>
          <a:p>
            <a:pPr marL="800100" lvl="1" indent="-342900" algn="l">
              <a:buFont typeface="Wingdings" panose="05000000000000000000" pitchFamily="2" charset="2"/>
              <a:buChar char="q"/>
            </a:pPr>
            <a:r>
              <a:rPr lang="fr-BE" b="1" dirty="0">
                <a:latin typeface="Montserrat" panose="00000500000000000000" pitchFamily="2" charset="0"/>
              </a:rPr>
              <a:t>Personnels/Individuels </a:t>
            </a:r>
            <a:r>
              <a:rPr lang="fr-BE" dirty="0">
                <a:latin typeface="Montserrat" panose="00000500000000000000" pitchFamily="2" charset="0"/>
              </a:rPr>
              <a:t>(âge, sexe, antécédents de TMS,…)</a:t>
            </a:r>
          </a:p>
          <a:p>
            <a:pPr lvl="1" algn="l"/>
            <a:endParaRPr lang="fr-BE" dirty="0">
              <a:latin typeface="Montserrat" panose="00000500000000000000" pitchFamily="2" charset="0"/>
            </a:endParaRPr>
          </a:p>
          <a:p>
            <a:pPr lvl="1" algn="l"/>
            <a:endParaRPr lang="fr-BE" dirty="0">
              <a:latin typeface="Montserrat" panose="00000500000000000000" pitchFamily="2" charset="0"/>
            </a:endParaRPr>
          </a:p>
          <a:p>
            <a:pPr marL="800100" lvl="1" indent="-342900" algn="l">
              <a:buFont typeface="Wingdings" panose="05000000000000000000" pitchFamily="2" charset="2"/>
              <a:buChar char="q"/>
            </a:pPr>
            <a:r>
              <a:rPr lang="fr-BE" b="1" dirty="0">
                <a:latin typeface="Montserrat" panose="00000500000000000000" pitchFamily="2" charset="0"/>
              </a:rPr>
              <a:t>Psychosociaux</a:t>
            </a:r>
            <a:r>
              <a:rPr lang="fr-BE" dirty="0">
                <a:latin typeface="Montserrat" panose="00000500000000000000" pitchFamily="2" charset="0"/>
              </a:rPr>
              <a:t> (satisfaction au travail, support social, </a:t>
            </a:r>
            <a:r>
              <a:rPr lang="fr-BE" dirty="0" err="1">
                <a:latin typeface="Montserrat" panose="00000500000000000000" pitchFamily="2" charset="0"/>
              </a:rPr>
              <a:t>kinésiophobie</a:t>
            </a:r>
            <a:r>
              <a:rPr lang="fr-BE" dirty="0">
                <a:latin typeface="Montserrat" panose="00000500000000000000" pitchFamily="2" charset="0"/>
              </a:rPr>
              <a:t>, frustration,…)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6AFB29D-D0CD-E80E-1311-2CBA71F28C39}"/>
              </a:ext>
            </a:extLst>
          </p:cNvPr>
          <p:cNvSpPr txBox="1"/>
          <p:nvPr/>
        </p:nvSpPr>
        <p:spPr>
          <a:xfrm>
            <a:off x="5892800" y="6360160"/>
            <a:ext cx="6174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/>
              <a:t>Taylor et al, 2014 ; </a:t>
            </a:r>
            <a:r>
              <a:rPr lang="fr-BE" dirty="0" err="1"/>
              <a:t>Silverwood</a:t>
            </a:r>
            <a:r>
              <a:rPr lang="fr-BE" dirty="0"/>
              <a:t> et al, 2015 ; </a:t>
            </a:r>
            <a:r>
              <a:rPr lang="fr-BE" dirty="0" err="1"/>
              <a:t>Blanpied</a:t>
            </a:r>
            <a:r>
              <a:rPr lang="fr-BE" dirty="0"/>
              <a:t> et al, 2017 </a:t>
            </a:r>
          </a:p>
        </p:txBody>
      </p:sp>
      <p:pic>
        <p:nvPicPr>
          <p:cNvPr id="1026" name="Picture 2" descr="The Biopsychosocial Model">
            <a:extLst>
              <a:ext uri="{FF2B5EF4-FFF2-40B4-BE49-F238E27FC236}">
                <a16:creationId xmlns:a16="http://schemas.microsoft.com/office/drawing/2014/main" id="{0ABA9BEE-B282-A9CD-0A41-FB0D820CA8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2" t="5450" r="15519" b="2271"/>
          <a:stretch/>
        </p:blipFill>
        <p:spPr bwMode="auto">
          <a:xfrm>
            <a:off x="9845040" y="1422400"/>
            <a:ext cx="2113280" cy="1889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4621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BFA35F-1D16-EDE5-28D9-312CA81E0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12808"/>
            <a:ext cx="9144000" cy="1499227"/>
          </a:xfrm>
        </p:spPr>
        <p:txBody>
          <a:bodyPr>
            <a:noAutofit/>
          </a:bodyPr>
          <a:lstStyle/>
          <a:p>
            <a:r>
              <a:rPr lang="fr-BE" sz="4800" dirty="0">
                <a:latin typeface="Montserrat SemiBold" panose="00000700000000000000" pitchFamily="2" charset="0"/>
              </a:rPr>
              <a:t>Pourquoi évaluer le style de vie en kinésithérapie? </a:t>
            </a:r>
          </a:p>
        </p:txBody>
      </p:sp>
      <p:pic>
        <p:nvPicPr>
          <p:cNvPr id="1026" name="Picture 2" descr="ART DU QUESTIONNEMENT – YESnDO">
            <a:extLst>
              <a:ext uri="{FF2B5EF4-FFF2-40B4-BE49-F238E27FC236}">
                <a16:creationId xmlns:a16="http://schemas.microsoft.com/office/drawing/2014/main" id="{7351C51A-69FD-8E27-4F01-4457BAF19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0580" y="2617491"/>
            <a:ext cx="5450840" cy="3702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642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B038EFA-74F7-D57E-4A3A-E729B1207A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710" y="1971564"/>
            <a:ext cx="5540936" cy="20008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9149891-B311-EDD5-553C-D31044A117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1835860"/>
            <a:ext cx="5674581" cy="22723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8DC2CC0-7B63-6C65-A692-88E8178A9B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350" y="5501538"/>
            <a:ext cx="5117296" cy="9026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A811BC7-3663-D0AE-7D09-F45609C4CB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1419" y="4612165"/>
            <a:ext cx="5674581" cy="7822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02B61C1-D074-7190-5408-57A5FA45BF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27356" y="4466964"/>
            <a:ext cx="5457825" cy="1485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940F9C-BAFC-D8B4-764E-1FD8CD046B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3710" y="610783"/>
            <a:ext cx="11753101" cy="787587"/>
          </a:xfrm>
        </p:spPr>
        <p:txBody>
          <a:bodyPr>
            <a:noAutofit/>
          </a:bodyPr>
          <a:lstStyle/>
          <a:p>
            <a:r>
              <a:rPr lang="fr-BE" sz="4000" dirty="0">
                <a:latin typeface="Montserrat SemiBold" panose="00000700000000000000" pitchFamily="2" charset="0"/>
              </a:rPr>
              <a:t>Relation style de vie – douleur (chronique)</a:t>
            </a:r>
          </a:p>
        </p:txBody>
      </p:sp>
    </p:spTree>
    <p:extLst>
      <p:ext uri="{BB962C8B-B14F-4D97-AF65-F5344CB8AC3E}">
        <p14:creationId xmlns:p14="http://schemas.microsoft.com/office/powerpoint/2010/main" val="2484080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>
            <a:extLst>
              <a:ext uri="{FF2B5EF4-FFF2-40B4-BE49-F238E27FC236}">
                <a16:creationId xmlns:a16="http://schemas.microsoft.com/office/drawing/2014/main" id="{645E1351-E87E-CD41-86C2-6ADCF5138BAA}"/>
              </a:ext>
            </a:extLst>
          </p:cNvPr>
          <p:cNvSpPr txBox="1"/>
          <p:nvPr/>
        </p:nvSpPr>
        <p:spPr>
          <a:xfrm>
            <a:off x="1705428" y="3119672"/>
            <a:ext cx="8781143" cy="96699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000" dirty="0">
                <a:latin typeface="Montserrat SemiBold" panose="00000700000000000000" pitchFamily="2" charset="0"/>
              </a:rPr>
              <a:t>Je déclare ne pas avoir de conflit d’intérêt </a:t>
            </a:r>
          </a:p>
          <a:p>
            <a:pPr algn="ctr">
              <a:lnSpc>
                <a:spcPct val="150000"/>
              </a:lnSpc>
            </a:pPr>
            <a:r>
              <a:rPr lang="fr-FR" sz="2000" dirty="0">
                <a:latin typeface="Montserrat SemiBold" panose="00000700000000000000" pitchFamily="2" charset="0"/>
              </a:rPr>
              <a:t>en lien avec cette présentation.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1305746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79E9047-AEA8-CCF7-44C5-7E35548C66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1" r="-1015" b="16328"/>
          <a:stretch/>
        </p:blipFill>
        <p:spPr>
          <a:xfrm>
            <a:off x="1813077" y="1072991"/>
            <a:ext cx="8565846" cy="471201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B102432-B7DC-3E54-92D3-F917F1F4B914}"/>
              </a:ext>
            </a:extLst>
          </p:cNvPr>
          <p:cNvSpPr txBox="1"/>
          <p:nvPr/>
        </p:nvSpPr>
        <p:spPr>
          <a:xfrm>
            <a:off x="10421951" y="6322833"/>
            <a:ext cx="1570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Nijs</a:t>
            </a:r>
            <a:r>
              <a:rPr lang="en-US" dirty="0"/>
              <a:t> et al, 2019</a:t>
            </a:r>
          </a:p>
        </p:txBody>
      </p:sp>
    </p:spTree>
    <p:extLst>
      <p:ext uri="{BB962C8B-B14F-4D97-AF65-F5344CB8AC3E}">
        <p14:creationId xmlns:p14="http://schemas.microsoft.com/office/powerpoint/2010/main" val="990838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82545E74-4AA8-8BFD-EFCB-89FB13674C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450" y="861231"/>
            <a:ext cx="5416550" cy="12233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59B203A-1A20-EAC2-14F3-CFF8164947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4543" y="224219"/>
            <a:ext cx="4866323" cy="1763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1B29093-F2E5-F0DC-E385-811D423ADB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450" y="2571173"/>
            <a:ext cx="4632643" cy="11916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CE0D733-CBDC-5C52-9876-CDF4E53A17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11595" y="4249466"/>
            <a:ext cx="5530583" cy="1107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EB4E611-0A6F-C68E-79AF-904E8392AE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64543" y="2250449"/>
            <a:ext cx="5090566" cy="1763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4A45A34E-AB4F-D1E1-06B3-A9CFD5EFE9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3276" y="5592983"/>
            <a:ext cx="5771833" cy="10532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12D35F2-1D9D-F25B-DD07-2600478876A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2571" y="5594123"/>
            <a:ext cx="5486400" cy="1009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7060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E85130-C612-7727-C2C9-78E65E09D9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039" r="67151"/>
          <a:stretch/>
        </p:blipFill>
        <p:spPr>
          <a:xfrm>
            <a:off x="417949" y="1889760"/>
            <a:ext cx="3249811" cy="4155440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7775D151-ADC2-4C99-B21C-C9D9A986D0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05164"/>
            <a:ext cx="9144000" cy="988705"/>
          </a:xfrm>
        </p:spPr>
        <p:txBody>
          <a:bodyPr>
            <a:noAutofit/>
          </a:bodyPr>
          <a:lstStyle/>
          <a:p>
            <a:r>
              <a:rPr lang="fr-BE" sz="4000" dirty="0">
                <a:latin typeface="Montserrat SemiBold" panose="00000700000000000000" pitchFamily="2" charset="0"/>
              </a:rPr>
              <a:t>Combinaison de facteurs ou facteur seul ?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24EE7D5-C12E-8B9B-B06B-0AE7CA46686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800" t="2493" r="1732" b="6499"/>
          <a:stretch/>
        </p:blipFill>
        <p:spPr>
          <a:xfrm>
            <a:off x="7374772" y="1881512"/>
            <a:ext cx="4399279" cy="40681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C91244B-1F45-9958-4F95-94620ED619A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930" t="16130" r="46508" b="18638"/>
          <a:stretch/>
        </p:blipFill>
        <p:spPr>
          <a:xfrm>
            <a:off x="4953000" y="2457614"/>
            <a:ext cx="1737360" cy="291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79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B4CABA3-7866-D613-2664-ACDD2A1617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463" y="1872624"/>
            <a:ext cx="5371657" cy="188500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507EEE3-49D1-1523-BC07-AD6994134B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821141"/>
            <a:ext cx="5854589" cy="2025521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E86DAD9E-E8BF-6429-9401-E4E76FD360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05164"/>
            <a:ext cx="9144000" cy="988705"/>
          </a:xfrm>
        </p:spPr>
        <p:txBody>
          <a:bodyPr>
            <a:noAutofit/>
          </a:bodyPr>
          <a:lstStyle/>
          <a:p>
            <a:r>
              <a:rPr lang="fr-BE" sz="4000" dirty="0">
                <a:latin typeface="Montserrat SemiBold" panose="00000700000000000000" pitchFamily="2" charset="0"/>
              </a:rPr>
              <a:t>Combinaison de facteurs ou facteur seul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BDE09CA-01E5-6C1B-4B78-C18BBCC6C9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463" y="4846662"/>
            <a:ext cx="5371657" cy="1563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460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719D0569-2BBE-FF21-F9FE-0BFB28AF09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460" y="1924695"/>
            <a:ext cx="10127080" cy="4228141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6E76569C-4B2B-C9E4-BC9E-26A339AC74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05164"/>
            <a:ext cx="9144000" cy="988705"/>
          </a:xfrm>
        </p:spPr>
        <p:txBody>
          <a:bodyPr>
            <a:noAutofit/>
          </a:bodyPr>
          <a:lstStyle/>
          <a:p>
            <a:r>
              <a:rPr lang="fr-BE" sz="4000" dirty="0">
                <a:latin typeface="Montserrat SemiBold" panose="00000700000000000000" pitchFamily="2" charset="0"/>
              </a:rPr>
              <a:t>Combinaison de facteurs ou facteur seul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4AFCC28-7DD8-8DAC-B9C6-486B05BA3B05}"/>
              </a:ext>
            </a:extLst>
          </p:cNvPr>
          <p:cNvSpPr txBox="1"/>
          <p:nvPr/>
        </p:nvSpPr>
        <p:spPr>
          <a:xfrm>
            <a:off x="10313319" y="6383662"/>
            <a:ext cx="1692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/>
              <a:t>Tani</a:t>
            </a:r>
            <a:r>
              <a:rPr lang="fr-BE" dirty="0"/>
              <a:t> et al, 2020</a:t>
            </a:r>
          </a:p>
        </p:txBody>
      </p:sp>
    </p:spTree>
    <p:extLst>
      <p:ext uri="{BB962C8B-B14F-4D97-AF65-F5344CB8AC3E}">
        <p14:creationId xmlns:p14="http://schemas.microsoft.com/office/powerpoint/2010/main" val="3497801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19F2A04E-920B-C64D-4796-8946198189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21721"/>
            <a:ext cx="9144000" cy="988705"/>
          </a:xfrm>
        </p:spPr>
        <p:txBody>
          <a:bodyPr>
            <a:noAutofit/>
          </a:bodyPr>
          <a:lstStyle/>
          <a:p>
            <a:r>
              <a:rPr lang="fr-BE" sz="4800" dirty="0">
                <a:latin typeface="Montserrat SemiBold" panose="00000700000000000000" pitchFamily="2" charset="0"/>
              </a:rPr>
              <a:t>Pourquoi évaluer le style de vie en kinésithérapie? </a:t>
            </a:r>
          </a:p>
        </p:txBody>
      </p:sp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BD0553B0-A74C-0398-99EE-67705C1B3289}"/>
              </a:ext>
            </a:extLst>
          </p:cNvPr>
          <p:cNvSpPr/>
          <p:nvPr/>
        </p:nvSpPr>
        <p:spPr>
          <a:xfrm rot="20940001">
            <a:off x="4693919" y="3308002"/>
            <a:ext cx="3708400" cy="660400"/>
          </a:xfrm>
          <a:prstGeom prst="rightArrow">
            <a:avLst>
              <a:gd name="adj1" fmla="val 50000"/>
              <a:gd name="adj2" fmla="val 73077"/>
            </a:avLst>
          </a:prstGeom>
          <a:solidFill>
            <a:srgbClr val="E61A30"/>
          </a:solidFill>
          <a:ln>
            <a:solidFill>
              <a:srgbClr val="E520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A368AB5-168C-715B-4175-8443E4C4E8B8}"/>
              </a:ext>
            </a:extLst>
          </p:cNvPr>
          <p:cNvSpPr txBox="1"/>
          <p:nvPr/>
        </p:nvSpPr>
        <p:spPr>
          <a:xfrm>
            <a:off x="1097280" y="4023745"/>
            <a:ext cx="3062057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BE" sz="3200" b="1" dirty="0">
                <a:latin typeface="Montserrat" panose="00000500000000000000" pitchFamily="2" charset="0"/>
              </a:rPr>
              <a:t>STYLE DE VIE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1F636F5-88D6-7C0F-C1F1-7EF590CD5C4E}"/>
              </a:ext>
            </a:extLst>
          </p:cNvPr>
          <p:cNvSpPr txBox="1"/>
          <p:nvPr/>
        </p:nvSpPr>
        <p:spPr>
          <a:xfrm>
            <a:off x="8830860" y="2960271"/>
            <a:ext cx="2342308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BE" sz="3200" b="1" dirty="0">
                <a:latin typeface="Montserrat" panose="00000500000000000000" pitchFamily="2" charset="0"/>
              </a:rPr>
              <a:t>DOULEUR</a:t>
            </a:r>
          </a:p>
        </p:txBody>
      </p:sp>
      <p:sp>
        <p:nvSpPr>
          <p:cNvPr id="13" name="Flèche : droite 12">
            <a:extLst>
              <a:ext uri="{FF2B5EF4-FFF2-40B4-BE49-F238E27FC236}">
                <a16:creationId xmlns:a16="http://schemas.microsoft.com/office/drawing/2014/main" id="{8723A2D0-5A3B-C1CA-FC0B-CB4629FA6708}"/>
              </a:ext>
            </a:extLst>
          </p:cNvPr>
          <p:cNvSpPr/>
          <p:nvPr/>
        </p:nvSpPr>
        <p:spPr>
          <a:xfrm rot="718762">
            <a:off x="4692190" y="4693293"/>
            <a:ext cx="3795398" cy="660400"/>
          </a:xfrm>
          <a:prstGeom prst="rightArrow">
            <a:avLst>
              <a:gd name="adj1" fmla="val 50000"/>
              <a:gd name="adj2" fmla="val 64168"/>
            </a:avLst>
          </a:prstGeom>
          <a:solidFill>
            <a:srgbClr val="E61A30"/>
          </a:solidFill>
          <a:ln>
            <a:solidFill>
              <a:srgbClr val="E520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9693064-DF71-6140-FA1C-A798BD1F5FB8}"/>
              </a:ext>
            </a:extLst>
          </p:cNvPr>
          <p:cNvSpPr txBox="1"/>
          <p:nvPr/>
        </p:nvSpPr>
        <p:spPr>
          <a:xfrm>
            <a:off x="9456832" y="5090585"/>
            <a:ext cx="1090363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BE" sz="3200" b="1" dirty="0">
                <a:latin typeface="Montserrat" panose="00000500000000000000" pitchFamily="2" charset="0"/>
              </a:rPr>
              <a:t>TMS</a:t>
            </a:r>
          </a:p>
        </p:txBody>
      </p:sp>
    </p:spTree>
    <p:extLst>
      <p:ext uri="{BB962C8B-B14F-4D97-AF65-F5344CB8AC3E}">
        <p14:creationId xmlns:p14="http://schemas.microsoft.com/office/powerpoint/2010/main" val="1987762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BFA35F-1D16-EDE5-28D9-312CA81E0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68805"/>
            <a:ext cx="9144000" cy="988705"/>
          </a:xfrm>
        </p:spPr>
        <p:txBody>
          <a:bodyPr>
            <a:noAutofit/>
          </a:bodyPr>
          <a:lstStyle/>
          <a:p>
            <a:r>
              <a:rPr lang="fr-BE" sz="4000" dirty="0">
                <a:latin typeface="Montserrat SemiBold" panose="00000700000000000000" pitchFamily="2" charset="0"/>
              </a:rPr>
              <a:t>Troubles musculosquelettiques (TMS)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31643F-B3F2-090B-6C57-47EA621FF356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endParaRPr lang="fr-BE" u="sng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BE" u="sng" dirty="0">
                <a:latin typeface="Montserrat" panose="00000500000000000000" pitchFamily="2" charset="0"/>
              </a:rPr>
              <a:t>Facteurs de risque (apparition et persistance)</a:t>
            </a:r>
            <a:r>
              <a:rPr lang="fr-BE" dirty="0">
                <a:latin typeface="Montserrat" panose="00000500000000000000" pitchFamily="2" charset="0"/>
              </a:rPr>
              <a:t> : </a:t>
            </a:r>
          </a:p>
          <a:p>
            <a:pPr marL="800100" lvl="1" indent="-342900" algn="l">
              <a:buFont typeface="Wingdings" panose="05000000000000000000" pitchFamily="2" charset="2"/>
              <a:buChar char="q"/>
            </a:pPr>
            <a:endParaRPr lang="fr-BE" dirty="0">
              <a:latin typeface="Montserrat" panose="00000500000000000000" pitchFamily="2" charset="0"/>
            </a:endParaRPr>
          </a:p>
          <a:p>
            <a:pPr marL="800100" lvl="1" indent="-342900" algn="l">
              <a:buFont typeface="Wingdings" panose="05000000000000000000" pitchFamily="2" charset="2"/>
              <a:buChar char="q"/>
            </a:pPr>
            <a:r>
              <a:rPr lang="fr-BE" b="1" dirty="0">
                <a:latin typeface="Montserrat" panose="00000500000000000000" pitchFamily="2" charset="0"/>
              </a:rPr>
              <a:t>Physiques</a:t>
            </a:r>
            <a:r>
              <a:rPr lang="fr-BE" dirty="0">
                <a:latin typeface="Montserrat" panose="00000500000000000000" pitchFamily="2" charset="0"/>
              </a:rPr>
              <a:t> (mouvements répétés, charge de travail élevée, etc.)</a:t>
            </a:r>
          </a:p>
          <a:p>
            <a:pPr marL="800100" lvl="1" indent="-342900" algn="l">
              <a:buFont typeface="Wingdings" panose="05000000000000000000" pitchFamily="2" charset="2"/>
              <a:buChar char="q"/>
            </a:pPr>
            <a:endParaRPr lang="fr-BE" dirty="0">
              <a:latin typeface="Montserrat" panose="00000500000000000000" pitchFamily="2" charset="0"/>
            </a:endParaRPr>
          </a:p>
          <a:p>
            <a:pPr marL="800100" lvl="1" indent="-342900" algn="l">
              <a:buFont typeface="Wingdings" panose="05000000000000000000" pitchFamily="2" charset="2"/>
              <a:buChar char="q"/>
            </a:pPr>
            <a:r>
              <a:rPr lang="fr-BE" b="1" dirty="0">
                <a:latin typeface="Montserrat" panose="00000500000000000000" pitchFamily="2" charset="0"/>
              </a:rPr>
              <a:t>Personnels/Individuels </a:t>
            </a:r>
            <a:r>
              <a:rPr lang="fr-BE" dirty="0">
                <a:latin typeface="Montserrat" panose="00000500000000000000" pitchFamily="2" charset="0"/>
              </a:rPr>
              <a:t>(âge, sexe, antécédents de TMS, etc.)</a:t>
            </a:r>
          </a:p>
          <a:p>
            <a:pPr lvl="1" algn="l"/>
            <a:endParaRPr lang="fr-BE" dirty="0">
              <a:latin typeface="Montserrat" panose="00000500000000000000" pitchFamily="2" charset="0"/>
            </a:endParaRPr>
          </a:p>
          <a:p>
            <a:pPr marL="800100" lvl="1" indent="-342900" algn="l">
              <a:buFont typeface="Wingdings" panose="05000000000000000000" pitchFamily="2" charset="2"/>
              <a:buChar char="q"/>
            </a:pPr>
            <a:r>
              <a:rPr lang="fr-BE" b="1" dirty="0">
                <a:latin typeface="Montserrat" panose="00000500000000000000" pitchFamily="2" charset="0"/>
              </a:rPr>
              <a:t>Psychosociaux</a:t>
            </a:r>
            <a:r>
              <a:rPr lang="fr-BE" dirty="0">
                <a:latin typeface="Montserrat" panose="00000500000000000000" pitchFamily="2" charset="0"/>
              </a:rPr>
              <a:t> (satisfaction au travail, support social, </a:t>
            </a:r>
            <a:r>
              <a:rPr lang="fr-BE" dirty="0" err="1">
                <a:latin typeface="Montserrat" panose="00000500000000000000" pitchFamily="2" charset="0"/>
              </a:rPr>
              <a:t>kinésiophobie</a:t>
            </a:r>
            <a:r>
              <a:rPr lang="fr-BE" dirty="0">
                <a:latin typeface="Montserrat" panose="00000500000000000000" pitchFamily="2" charset="0"/>
              </a:rPr>
              <a:t>, frustration, etc.)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6AFB29D-D0CD-E80E-1311-2CBA71F28C39}"/>
              </a:ext>
            </a:extLst>
          </p:cNvPr>
          <p:cNvSpPr txBox="1"/>
          <p:nvPr/>
        </p:nvSpPr>
        <p:spPr>
          <a:xfrm>
            <a:off x="5892800" y="6360160"/>
            <a:ext cx="6174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/>
              <a:t>Taylor et al, 2014 ; </a:t>
            </a:r>
            <a:r>
              <a:rPr lang="fr-BE" dirty="0" err="1"/>
              <a:t>Silverwood</a:t>
            </a:r>
            <a:r>
              <a:rPr lang="fr-BE" dirty="0"/>
              <a:t> et al, 2015 ; </a:t>
            </a:r>
            <a:r>
              <a:rPr lang="fr-BE" dirty="0" err="1"/>
              <a:t>Blanpied</a:t>
            </a:r>
            <a:r>
              <a:rPr lang="fr-BE" dirty="0"/>
              <a:t> et al, 2017 </a:t>
            </a:r>
          </a:p>
        </p:txBody>
      </p:sp>
    </p:spTree>
    <p:extLst>
      <p:ext uri="{BB962C8B-B14F-4D97-AF65-F5344CB8AC3E}">
        <p14:creationId xmlns:p14="http://schemas.microsoft.com/office/powerpoint/2010/main" val="3834453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BFA35F-1D16-EDE5-28D9-312CA81E0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68805"/>
            <a:ext cx="9144000" cy="988705"/>
          </a:xfrm>
        </p:spPr>
        <p:txBody>
          <a:bodyPr>
            <a:noAutofit/>
          </a:bodyPr>
          <a:lstStyle/>
          <a:p>
            <a:r>
              <a:rPr lang="fr-BE" sz="4000" dirty="0">
                <a:latin typeface="Montserrat SemiBold" panose="00000700000000000000" pitchFamily="2" charset="0"/>
              </a:rPr>
              <a:t>Troubles musculosquelettiques (TMS)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31643F-B3F2-090B-6C57-47EA621FF356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endParaRPr lang="fr-BE" u="sng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BE" u="sng" dirty="0">
                <a:latin typeface="Montserrat" panose="00000500000000000000" pitchFamily="2" charset="0"/>
              </a:rPr>
              <a:t>Facteurs de risque (apparition et persistance)</a:t>
            </a:r>
            <a:r>
              <a:rPr lang="fr-BE" dirty="0">
                <a:latin typeface="Montserrat" panose="00000500000000000000" pitchFamily="2" charset="0"/>
              </a:rPr>
              <a:t> : </a:t>
            </a:r>
          </a:p>
          <a:p>
            <a:pPr marL="800100" lvl="1" indent="-342900" algn="l">
              <a:buFont typeface="Wingdings" panose="05000000000000000000" pitchFamily="2" charset="2"/>
              <a:buChar char="q"/>
            </a:pPr>
            <a:endParaRPr lang="fr-BE" dirty="0">
              <a:latin typeface="Montserrat" panose="00000500000000000000" pitchFamily="2" charset="0"/>
            </a:endParaRPr>
          </a:p>
          <a:p>
            <a:pPr marL="800100" lvl="1" indent="-342900" algn="l">
              <a:buFont typeface="Wingdings" panose="05000000000000000000" pitchFamily="2" charset="2"/>
              <a:buChar char="q"/>
            </a:pPr>
            <a:r>
              <a:rPr lang="fr-BE" b="1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Physiques</a:t>
            </a:r>
            <a:r>
              <a:rPr lang="fr-BE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 (mouvements répétés, charge de travail élevée, etc.)</a:t>
            </a:r>
          </a:p>
          <a:p>
            <a:pPr marL="800100" lvl="1" indent="-342900" algn="l">
              <a:buFont typeface="Wingdings" panose="05000000000000000000" pitchFamily="2" charset="2"/>
              <a:buChar char="q"/>
            </a:pPr>
            <a:endParaRPr lang="fr-BE" dirty="0">
              <a:solidFill>
                <a:schemeClr val="bg1">
                  <a:lumMod val="65000"/>
                </a:schemeClr>
              </a:solidFill>
              <a:latin typeface="Montserrat" panose="00000500000000000000" pitchFamily="2" charset="0"/>
            </a:endParaRPr>
          </a:p>
          <a:p>
            <a:pPr marL="800100" lvl="1" indent="-342900" algn="l">
              <a:buFont typeface="Wingdings" panose="05000000000000000000" pitchFamily="2" charset="2"/>
              <a:buChar char="q"/>
            </a:pPr>
            <a:r>
              <a:rPr lang="fr-BE" b="1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Personnels/Individuels </a:t>
            </a:r>
            <a:r>
              <a:rPr lang="fr-BE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(âge, sexe, antécédents de TMS, etc.)</a:t>
            </a:r>
          </a:p>
          <a:p>
            <a:pPr lvl="1" algn="l"/>
            <a:endParaRPr lang="fr-BE" dirty="0">
              <a:solidFill>
                <a:schemeClr val="bg1">
                  <a:lumMod val="65000"/>
                </a:schemeClr>
              </a:solidFill>
              <a:latin typeface="Montserrat" panose="00000500000000000000" pitchFamily="2" charset="0"/>
            </a:endParaRPr>
          </a:p>
          <a:p>
            <a:pPr marL="800100" lvl="1" indent="-342900" algn="l">
              <a:buFont typeface="Wingdings" panose="05000000000000000000" pitchFamily="2" charset="2"/>
              <a:buChar char="q"/>
            </a:pPr>
            <a:r>
              <a:rPr lang="fr-BE" b="1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Psychosociaux</a:t>
            </a:r>
            <a:r>
              <a:rPr lang="fr-BE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 (satisfaction au travail, support social, </a:t>
            </a:r>
            <a:r>
              <a:rPr lang="fr-BE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kinésiophobie</a:t>
            </a:r>
            <a:r>
              <a:rPr lang="fr-BE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, frustration, etc.)</a:t>
            </a:r>
          </a:p>
          <a:p>
            <a:pPr marL="800100" lvl="1" indent="-342900" algn="l">
              <a:buFont typeface="Wingdings" panose="05000000000000000000" pitchFamily="2" charset="2"/>
              <a:buChar char="q"/>
            </a:pPr>
            <a:endParaRPr lang="fr-BE" dirty="0">
              <a:latin typeface="Montserrat" panose="00000500000000000000" pitchFamily="2" charset="0"/>
            </a:endParaRPr>
          </a:p>
          <a:p>
            <a:pPr marL="800100" lvl="1" indent="-342900" algn="l">
              <a:buFont typeface="Wingdings" panose="05000000000000000000" pitchFamily="2" charset="2"/>
              <a:buChar char="q"/>
            </a:pPr>
            <a:r>
              <a:rPr lang="fr-BE" b="1" dirty="0">
                <a:latin typeface="Montserrat" panose="00000500000000000000" pitchFamily="2" charset="0"/>
              </a:rPr>
              <a:t>Comportementaux</a:t>
            </a:r>
            <a:r>
              <a:rPr lang="fr-BE" dirty="0">
                <a:latin typeface="Montserrat" panose="00000500000000000000" pitchFamily="2" charset="0"/>
              </a:rPr>
              <a:t> (style de vie) </a:t>
            </a:r>
            <a:r>
              <a:rPr lang="fr-BE" dirty="0">
                <a:latin typeface="Montserrat" panose="00000500000000000000" pitchFamily="2" charset="0"/>
                <a:sym typeface="Wingdings" panose="05000000000000000000" pitchFamily="2" charset="2"/>
              </a:rPr>
              <a:t> </a:t>
            </a:r>
            <a:r>
              <a:rPr lang="fr-BE" b="1" dirty="0">
                <a:solidFill>
                  <a:srgbClr val="FF0000"/>
                </a:solidFill>
                <a:latin typeface="Montserrat" panose="00000500000000000000" pitchFamily="2" charset="0"/>
                <a:sym typeface="Wingdings" panose="05000000000000000000" pitchFamily="2" charset="2"/>
              </a:rPr>
              <a:t>Modifiables !</a:t>
            </a:r>
            <a:endParaRPr lang="fr-BE" b="1" dirty="0">
              <a:solidFill>
                <a:srgbClr val="FF0000"/>
              </a:solidFill>
              <a:latin typeface="Montserrat" panose="00000500000000000000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6AFB29D-D0CD-E80E-1311-2CBA71F28C39}"/>
              </a:ext>
            </a:extLst>
          </p:cNvPr>
          <p:cNvSpPr txBox="1"/>
          <p:nvPr/>
        </p:nvSpPr>
        <p:spPr>
          <a:xfrm>
            <a:off x="5892800" y="6360160"/>
            <a:ext cx="6174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/>
              <a:t>Taylor et al, 2014 ; </a:t>
            </a:r>
            <a:r>
              <a:rPr lang="fr-BE" dirty="0" err="1"/>
              <a:t>Silverwood</a:t>
            </a:r>
            <a:r>
              <a:rPr lang="fr-BE" dirty="0"/>
              <a:t> et al, 2015 ; </a:t>
            </a:r>
            <a:r>
              <a:rPr lang="fr-BE" dirty="0" err="1"/>
              <a:t>Blanpied</a:t>
            </a:r>
            <a:r>
              <a:rPr lang="fr-BE" dirty="0"/>
              <a:t> et al, 2017 </a:t>
            </a:r>
          </a:p>
        </p:txBody>
      </p:sp>
    </p:spTree>
    <p:extLst>
      <p:ext uri="{BB962C8B-B14F-4D97-AF65-F5344CB8AC3E}">
        <p14:creationId xmlns:p14="http://schemas.microsoft.com/office/powerpoint/2010/main" val="1579729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BFA35F-1D16-EDE5-28D9-312CA81E0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82320"/>
            <a:ext cx="9144000" cy="788035"/>
          </a:xfrm>
        </p:spPr>
        <p:txBody>
          <a:bodyPr>
            <a:noAutofit/>
          </a:bodyPr>
          <a:lstStyle/>
          <a:p>
            <a:r>
              <a:rPr lang="fr-BE" sz="4800" dirty="0">
                <a:latin typeface="Montserrat SemiBold" panose="00000700000000000000" pitchFamily="2" charset="0"/>
              </a:rPr>
              <a:t>Qu’en est-il du traitement ?</a:t>
            </a:r>
          </a:p>
        </p:txBody>
      </p:sp>
      <p:pic>
        <p:nvPicPr>
          <p:cNvPr id="1026" name="Picture 2" descr="ART DU QUESTIONNEMENT – YESnDO">
            <a:extLst>
              <a:ext uri="{FF2B5EF4-FFF2-40B4-BE49-F238E27FC236}">
                <a16:creationId xmlns:a16="http://schemas.microsoft.com/office/drawing/2014/main" id="{7351C51A-69FD-8E27-4F01-4457BAF19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0690" y="2199651"/>
            <a:ext cx="6230620" cy="42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09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D1705DA-FB95-6EC0-EE46-6C88D821A2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066" y="1429454"/>
            <a:ext cx="4443413" cy="201704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6AC303F-B39F-01B0-46CD-6A4C10C8C6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3360" y="337920"/>
            <a:ext cx="4443414" cy="218306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189CEB5-3A0F-453B-3FA0-39F01C69DE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05475" y="2831783"/>
            <a:ext cx="4277360" cy="203220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3C858F9-870C-D67E-3E0B-A9F9A1B0F9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2880" y="3847887"/>
            <a:ext cx="5704155" cy="2559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307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BFA35F-1D16-EDE5-28D9-312CA81E0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7411" y="942060"/>
            <a:ext cx="11117178" cy="988705"/>
          </a:xfrm>
        </p:spPr>
        <p:txBody>
          <a:bodyPr>
            <a:noAutofit/>
          </a:bodyPr>
          <a:lstStyle/>
          <a:p>
            <a:r>
              <a:rPr lang="fr-BE" sz="4400" dirty="0">
                <a:latin typeface="Montserrat SemiBold" panose="00000700000000000000" pitchFamily="2" charset="0"/>
              </a:rPr>
              <a:t>Qu’est-ce que le style (mode) de vie ?</a:t>
            </a:r>
          </a:p>
        </p:txBody>
      </p:sp>
      <p:pic>
        <p:nvPicPr>
          <p:cNvPr id="5" name="Picture 2" descr="ART DU QUESTIONNEMENT – YESnDO">
            <a:extLst>
              <a:ext uri="{FF2B5EF4-FFF2-40B4-BE49-F238E27FC236}">
                <a16:creationId xmlns:a16="http://schemas.microsoft.com/office/drawing/2014/main" id="{0DA33095-6DA0-3CAC-EA73-6AAC723CBD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0580" y="2617491"/>
            <a:ext cx="5450840" cy="3702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491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570443E1-31CE-258A-32FA-B09D33A2A5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6224" y="106680"/>
            <a:ext cx="5619552" cy="664464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FCD035A-E3B0-DF01-AC48-F5DF0F1E4EDD}"/>
              </a:ext>
            </a:extLst>
          </p:cNvPr>
          <p:cNvSpPr txBox="1"/>
          <p:nvPr/>
        </p:nvSpPr>
        <p:spPr>
          <a:xfrm>
            <a:off x="9814560" y="6381988"/>
            <a:ext cx="2194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/>
              <a:t>Gwinnutt</a:t>
            </a:r>
            <a:r>
              <a:rPr lang="fr-BE" dirty="0"/>
              <a:t> et al, 2022</a:t>
            </a:r>
          </a:p>
        </p:txBody>
      </p:sp>
    </p:spTree>
    <p:extLst>
      <p:ext uri="{BB962C8B-B14F-4D97-AF65-F5344CB8AC3E}">
        <p14:creationId xmlns:p14="http://schemas.microsoft.com/office/powerpoint/2010/main" val="2832299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F47FF59-7864-80B7-1DE9-D4E87AB830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957" y="892492"/>
            <a:ext cx="8010525" cy="14763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F000208-3E98-A8DE-5E71-532C9FAFAF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0177" y="2779395"/>
            <a:ext cx="6800850" cy="15430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FD1F7EA-B5C3-228D-785F-5124AF7115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957" y="4732973"/>
            <a:ext cx="7972425" cy="15811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33305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6B4303F2-D3A0-FA0F-8DB7-3D5DF217A8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0122" y="568960"/>
            <a:ext cx="6811755" cy="572008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A08D090-EDB5-FE34-E0D6-8AD519CAD3B1}"/>
              </a:ext>
            </a:extLst>
          </p:cNvPr>
          <p:cNvSpPr txBox="1"/>
          <p:nvPr/>
        </p:nvSpPr>
        <p:spPr>
          <a:xfrm>
            <a:off x="10218751" y="6363473"/>
            <a:ext cx="1683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Elma et al, 2022</a:t>
            </a:r>
          </a:p>
        </p:txBody>
      </p:sp>
    </p:spTree>
    <p:extLst>
      <p:ext uri="{BB962C8B-B14F-4D97-AF65-F5344CB8AC3E}">
        <p14:creationId xmlns:p14="http://schemas.microsoft.com/office/powerpoint/2010/main" val="2257879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>
            <a:extLst>
              <a:ext uri="{FF2B5EF4-FFF2-40B4-BE49-F238E27FC236}">
                <a16:creationId xmlns:a16="http://schemas.microsoft.com/office/drawing/2014/main" id="{AA08D090-EDB5-FE34-E0D6-8AD519CAD3B1}"/>
              </a:ext>
            </a:extLst>
          </p:cNvPr>
          <p:cNvSpPr txBox="1"/>
          <p:nvPr/>
        </p:nvSpPr>
        <p:spPr>
          <a:xfrm>
            <a:off x="10218751" y="6363473"/>
            <a:ext cx="1785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Nijs</a:t>
            </a:r>
            <a:r>
              <a:rPr lang="en-US" dirty="0"/>
              <a:t> et Reis, 2022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F1B940B-4325-1B04-DF02-5D6F5544A4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3725" y="340994"/>
            <a:ext cx="8362950" cy="122872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3BCEBE1-E2F7-A4E1-3D01-69A14220C1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6243" y="1716079"/>
            <a:ext cx="5288280" cy="4934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361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BFA35F-1D16-EDE5-28D9-312CA81E0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931365"/>
            <a:ext cx="9144000" cy="988705"/>
          </a:xfrm>
        </p:spPr>
        <p:txBody>
          <a:bodyPr>
            <a:noAutofit/>
          </a:bodyPr>
          <a:lstStyle/>
          <a:p>
            <a:r>
              <a:rPr lang="fr-BE" sz="4000" dirty="0">
                <a:latin typeface="Montserrat SemiBold" panose="00000700000000000000" pitchFamily="2" charset="0"/>
              </a:rPr>
              <a:t>Complexité et interconnectivité : Exemple du sommeil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911C148-498A-D254-CC70-38D719CA25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2239010"/>
            <a:ext cx="9144001" cy="418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148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31643F-B3F2-090B-6C57-47EA621FF356}"/>
              </a:ext>
            </a:extLst>
          </p:cNvPr>
          <p:cNvSpPr txBox="1">
            <a:spLocks/>
          </p:cNvSpPr>
          <p:nvPr/>
        </p:nvSpPr>
        <p:spPr>
          <a:xfrm>
            <a:off x="838200" y="1825624"/>
            <a:ext cx="10784840" cy="452437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b="1" dirty="0">
                <a:latin typeface="Montserrat" panose="00000500000000000000" pitchFamily="2" charset="0"/>
              </a:rPr>
              <a:t>Style de vie </a:t>
            </a:r>
            <a:r>
              <a:rPr lang="fr-FR" dirty="0">
                <a:latin typeface="Montserrat" panose="00000500000000000000" pitchFamily="2" charset="0"/>
              </a:rPr>
              <a:t>= Responsabilité personnelle + Problème de santé publique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r-FR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>
                <a:latin typeface="Montserrat" panose="00000500000000000000" pitchFamily="2" charset="0"/>
              </a:rPr>
              <a:t>Rôle important dans de nombreuses </a:t>
            </a:r>
            <a:r>
              <a:rPr lang="fr-FR" b="1" dirty="0">
                <a:latin typeface="Montserrat" panose="00000500000000000000" pitchFamily="2" charset="0"/>
              </a:rPr>
              <a:t>maladies chroniques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r-FR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>
                <a:latin typeface="Montserrat" panose="00000500000000000000" pitchFamily="2" charset="0"/>
              </a:rPr>
              <a:t>Peut jouer un rôle dans </a:t>
            </a:r>
            <a:r>
              <a:rPr lang="fr-FR" b="1" dirty="0">
                <a:latin typeface="Montserrat" panose="00000500000000000000" pitchFamily="2" charset="0"/>
              </a:rPr>
              <a:t>l’apparition et la persistance de la douleur </a:t>
            </a:r>
            <a:r>
              <a:rPr lang="fr-FR" dirty="0">
                <a:latin typeface="Montserrat" panose="00000500000000000000" pitchFamily="2" charset="0"/>
              </a:rPr>
              <a:t>(mécanismes sous-jacents encore peu compris)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r-FR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>
                <a:latin typeface="Montserrat" panose="00000500000000000000" pitchFamily="2" charset="0"/>
              </a:rPr>
              <a:t>Peut augmenter ou diminuer le </a:t>
            </a:r>
            <a:r>
              <a:rPr lang="fr-FR" b="1" dirty="0">
                <a:latin typeface="Montserrat" panose="00000500000000000000" pitchFamily="2" charset="0"/>
              </a:rPr>
              <a:t>risque de TMS </a:t>
            </a:r>
            <a:r>
              <a:rPr lang="fr-FR" dirty="0">
                <a:latin typeface="Montserrat" panose="00000500000000000000" pitchFamily="2" charset="0"/>
              </a:rPr>
              <a:t>(apparition et persistance)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r-FR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>
                <a:latin typeface="Montserrat" panose="00000500000000000000" pitchFamily="2" charset="0"/>
              </a:rPr>
              <a:t>Peut améliorer certains </a:t>
            </a:r>
            <a:r>
              <a:rPr lang="fr-FR" b="1" dirty="0">
                <a:latin typeface="Montserrat" panose="00000500000000000000" pitchFamily="2" charset="0"/>
              </a:rPr>
              <a:t>résultats cliniques </a:t>
            </a:r>
            <a:r>
              <a:rPr lang="fr-FR" dirty="0">
                <a:latin typeface="Montserrat" panose="00000500000000000000" pitchFamily="2" charset="0"/>
              </a:rPr>
              <a:t>sous forme de traitement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r-FR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>
                <a:latin typeface="Montserrat" panose="00000500000000000000" pitchFamily="2" charset="0"/>
              </a:rPr>
              <a:t>Nécessité d’évaluer et de traiter une </a:t>
            </a:r>
            <a:r>
              <a:rPr lang="fr-FR" b="1" dirty="0">
                <a:latin typeface="Montserrat" panose="00000500000000000000" pitchFamily="2" charset="0"/>
              </a:rPr>
              <a:t>combinaison de facteurs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r-FR" b="1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>
                <a:latin typeface="Montserrat" panose="00000500000000000000" pitchFamily="2" charset="0"/>
              </a:rPr>
              <a:t>Besoin </a:t>
            </a:r>
            <a:r>
              <a:rPr lang="fr-FR" b="1" dirty="0">
                <a:latin typeface="Montserrat" panose="00000500000000000000" pitchFamily="2" charset="0"/>
              </a:rPr>
              <a:t>d’autres</a:t>
            </a:r>
            <a:r>
              <a:rPr lang="fr-FR" dirty="0">
                <a:latin typeface="Montserrat" panose="00000500000000000000" pitchFamily="2" charset="0"/>
              </a:rPr>
              <a:t> études scientifiques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FB1BDE01-6A41-9D6D-7164-8910CE5BBB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08001"/>
            <a:ext cx="9144000" cy="988705"/>
          </a:xfrm>
        </p:spPr>
        <p:txBody>
          <a:bodyPr>
            <a:noAutofit/>
          </a:bodyPr>
          <a:lstStyle/>
          <a:p>
            <a:r>
              <a:rPr lang="fr-BE" sz="4800" dirty="0">
                <a:latin typeface="Montserrat SemiBold" panose="00000700000000000000" pitchFamily="2" charset="0"/>
              </a:rPr>
              <a:t>En résumé</a:t>
            </a:r>
          </a:p>
        </p:txBody>
      </p:sp>
    </p:spTree>
    <p:extLst>
      <p:ext uri="{BB962C8B-B14F-4D97-AF65-F5344CB8AC3E}">
        <p14:creationId xmlns:p14="http://schemas.microsoft.com/office/powerpoint/2010/main" val="85348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216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31643F-B3F2-090B-6C57-47EA621FF356}"/>
              </a:ext>
            </a:extLst>
          </p:cNvPr>
          <p:cNvSpPr txBox="1">
            <a:spLocks/>
          </p:cNvSpPr>
          <p:nvPr/>
        </p:nvSpPr>
        <p:spPr>
          <a:xfrm>
            <a:off x="838200" y="1825624"/>
            <a:ext cx="10784840" cy="4524375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>
                <a:latin typeface="Montserrat" panose="00000500000000000000" pitchFamily="2" charset="0"/>
              </a:rPr>
              <a:t>L. </a:t>
            </a:r>
            <a:r>
              <a:rPr lang="fr-FR" dirty="0" err="1">
                <a:latin typeface="Montserrat" panose="00000500000000000000" pitchFamily="2" charset="0"/>
              </a:rPr>
              <a:t>Gisle</a:t>
            </a:r>
            <a:r>
              <a:rPr lang="fr-FR" dirty="0">
                <a:latin typeface="Montserrat" panose="00000500000000000000" pitchFamily="2" charset="0"/>
              </a:rPr>
              <a:t>, S. </a:t>
            </a:r>
            <a:r>
              <a:rPr lang="fr-FR" dirty="0" err="1">
                <a:latin typeface="Montserrat" panose="00000500000000000000" pitchFamily="2" charset="0"/>
              </a:rPr>
              <a:t>Drieskens</a:t>
            </a:r>
            <a:r>
              <a:rPr lang="fr-FR" dirty="0">
                <a:latin typeface="Montserrat" panose="00000500000000000000" pitchFamily="2" charset="0"/>
              </a:rPr>
              <a:t>, R. </a:t>
            </a:r>
            <a:r>
              <a:rPr lang="fr-FR" dirty="0" err="1">
                <a:latin typeface="Montserrat" panose="00000500000000000000" pitchFamily="2" charset="0"/>
              </a:rPr>
              <a:t>Charafeddine</a:t>
            </a:r>
            <a:r>
              <a:rPr lang="fr-FR" dirty="0">
                <a:latin typeface="Montserrat" panose="00000500000000000000" pitchFamily="2" charset="0"/>
              </a:rPr>
              <a:t>, S. </a:t>
            </a:r>
            <a:r>
              <a:rPr lang="fr-FR" dirty="0" err="1">
                <a:latin typeface="Montserrat" panose="00000500000000000000" pitchFamily="2" charset="0"/>
              </a:rPr>
              <a:t>Demarest</a:t>
            </a:r>
            <a:r>
              <a:rPr lang="fr-FR" dirty="0">
                <a:latin typeface="Montserrat" panose="00000500000000000000" pitchFamily="2" charset="0"/>
              </a:rPr>
              <a:t>, E. </a:t>
            </a:r>
            <a:r>
              <a:rPr lang="fr-FR" dirty="0" err="1">
                <a:latin typeface="Montserrat" panose="00000500000000000000" pitchFamily="2" charset="0"/>
              </a:rPr>
              <a:t>Braekman</a:t>
            </a:r>
            <a:r>
              <a:rPr lang="fr-FR" dirty="0">
                <a:latin typeface="Montserrat" panose="00000500000000000000" pitchFamily="2" charset="0"/>
              </a:rPr>
              <a:t>, D. Nguyen, J. Van der </a:t>
            </a:r>
            <a:r>
              <a:rPr lang="fr-FR" dirty="0" err="1">
                <a:latin typeface="Montserrat" panose="00000500000000000000" pitchFamily="2" charset="0"/>
              </a:rPr>
              <a:t>Heyden</a:t>
            </a:r>
            <a:r>
              <a:rPr lang="fr-FR" dirty="0">
                <a:latin typeface="Montserrat" panose="00000500000000000000" pitchFamily="2" charset="0"/>
              </a:rPr>
              <a:t>, F. </a:t>
            </a:r>
            <a:r>
              <a:rPr lang="fr-FR" dirty="0" err="1">
                <a:latin typeface="Montserrat" panose="00000500000000000000" pitchFamily="2" charset="0"/>
              </a:rPr>
              <a:t>Berete</a:t>
            </a:r>
            <a:r>
              <a:rPr lang="fr-FR" dirty="0">
                <a:latin typeface="Montserrat" panose="00000500000000000000" pitchFamily="2" charset="0"/>
              </a:rPr>
              <a:t>, L. Hermans, J. </a:t>
            </a:r>
            <a:r>
              <a:rPr lang="fr-FR" dirty="0" err="1">
                <a:latin typeface="Montserrat" panose="00000500000000000000" pitchFamily="2" charset="0"/>
              </a:rPr>
              <a:t>Tafforeau</a:t>
            </a:r>
            <a:r>
              <a:rPr lang="fr-FR" dirty="0">
                <a:latin typeface="Montserrat" panose="00000500000000000000" pitchFamily="2" charset="0"/>
              </a:rPr>
              <a:t>. Enquête de santé 2018 : Style de vie.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latin typeface="Montserrat" panose="00000500000000000000" pitchFamily="2" charset="0"/>
              </a:rPr>
              <a:t>Robinson, M. and Smith, J.A. (2023), The lazy language of ‘lifestyles’. Health </a:t>
            </a:r>
            <a:r>
              <a:rPr lang="en-US" dirty="0" err="1">
                <a:latin typeface="Montserrat" panose="00000500000000000000" pitchFamily="2" charset="0"/>
              </a:rPr>
              <a:t>Promot</a:t>
            </a:r>
            <a:r>
              <a:rPr lang="en-US" dirty="0">
                <a:latin typeface="Montserrat" panose="00000500000000000000" pitchFamily="2" charset="0"/>
              </a:rPr>
              <a:t> J Austral, 34: 3-5. </a:t>
            </a:r>
            <a:r>
              <a:rPr lang="en-US" dirty="0">
                <a:latin typeface="Montserrat" panose="00000500000000000000" pitchFamily="2" charset="0"/>
                <a:hlinkClick r:id="rId4"/>
              </a:rPr>
              <a:t>https://doi.org/10.1002/hpja.677</a:t>
            </a:r>
            <a:endParaRPr lang="en-US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BE" b="0" i="0" dirty="0" err="1">
                <a:solidFill>
                  <a:srgbClr val="212121"/>
                </a:solidFill>
                <a:effectLst/>
                <a:latin typeface="BlinkMacSystemFont"/>
              </a:rPr>
              <a:t>Nijs</a:t>
            </a:r>
            <a:r>
              <a:rPr lang="fr-BE" b="0" i="0" dirty="0">
                <a:solidFill>
                  <a:srgbClr val="212121"/>
                </a:solidFill>
                <a:effectLst/>
                <a:latin typeface="BlinkMacSystemFont"/>
              </a:rPr>
              <a:t>, J., D'</a:t>
            </a:r>
            <a:r>
              <a:rPr lang="fr-BE" b="0" i="0" dirty="0" err="1">
                <a:solidFill>
                  <a:srgbClr val="212121"/>
                </a:solidFill>
                <a:effectLst/>
                <a:latin typeface="BlinkMacSystemFont"/>
              </a:rPr>
              <a:t>Hondt</a:t>
            </a:r>
            <a:r>
              <a:rPr lang="fr-BE" b="0" i="0" dirty="0">
                <a:solidFill>
                  <a:srgbClr val="212121"/>
                </a:solidFill>
                <a:effectLst/>
                <a:latin typeface="BlinkMacSystemFont"/>
              </a:rPr>
              <a:t>, E., </a:t>
            </a:r>
            <a:r>
              <a:rPr lang="fr-BE" b="0" i="0" dirty="0" err="1">
                <a:solidFill>
                  <a:srgbClr val="212121"/>
                </a:solidFill>
                <a:effectLst/>
                <a:latin typeface="BlinkMacSystemFont"/>
              </a:rPr>
              <a:t>Clarys</a:t>
            </a:r>
            <a:r>
              <a:rPr lang="fr-BE" b="0" i="0" dirty="0">
                <a:solidFill>
                  <a:srgbClr val="212121"/>
                </a:solidFill>
                <a:effectLst/>
                <a:latin typeface="BlinkMacSystemFont"/>
              </a:rPr>
              <a:t>, P., </a:t>
            </a:r>
            <a:r>
              <a:rPr lang="fr-BE" b="0" i="0" dirty="0" err="1">
                <a:solidFill>
                  <a:srgbClr val="212121"/>
                </a:solidFill>
                <a:effectLst/>
                <a:latin typeface="BlinkMacSystemFont"/>
              </a:rPr>
              <a:t>Deliens</a:t>
            </a:r>
            <a:r>
              <a:rPr lang="fr-BE" b="0" i="0" dirty="0">
                <a:solidFill>
                  <a:srgbClr val="212121"/>
                </a:solidFill>
                <a:effectLst/>
                <a:latin typeface="BlinkMacSystemFont"/>
              </a:rPr>
              <a:t>, T., </a:t>
            </a:r>
            <a:r>
              <a:rPr lang="fr-BE" b="0" i="0" dirty="0" err="1">
                <a:solidFill>
                  <a:srgbClr val="212121"/>
                </a:solidFill>
                <a:effectLst/>
                <a:latin typeface="BlinkMacSystemFont"/>
              </a:rPr>
              <a:t>Polli</a:t>
            </a:r>
            <a:r>
              <a:rPr lang="fr-BE" b="0" i="0" dirty="0">
                <a:solidFill>
                  <a:srgbClr val="212121"/>
                </a:solidFill>
                <a:effectLst/>
                <a:latin typeface="BlinkMacSystemFont"/>
              </a:rPr>
              <a:t>, A., </a:t>
            </a:r>
            <a:r>
              <a:rPr lang="fr-BE" b="0" i="0" dirty="0" err="1">
                <a:solidFill>
                  <a:srgbClr val="212121"/>
                </a:solidFill>
                <a:effectLst/>
                <a:latin typeface="BlinkMacSystemFont"/>
              </a:rPr>
              <a:t>Malfliet</a:t>
            </a:r>
            <a:r>
              <a:rPr lang="fr-BE" b="0" i="0" dirty="0">
                <a:solidFill>
                  <a:srgbClr val="212121"/>
                </a:solidFill>
                <a:effectLst/>
                <a:latin typeface="BlinkMacSystemFont"/>
              </a:rPr>
              <a:t>, A., Coppieters, I., Willaert, W., </a:t>
            </a:r>
            <a:r>
              <a:rPr lang="fr-BE" b="0" i="0" dirty="0" err="1">
                <a:solidFill>
                  <a:srgbClr val="212121"/>
                </a:solidFill>
                <a:effectLst/>
                <a:latin typeface="BlinkMacSystemFont"/>
              </a:rPr>
              <a:t>Tumkaya</a:t>
            </a:r>
            <a:r>
              <a:rPr lang="fr-BE" b="0" i="0" dirty="0">
                <a:solidFill>
                  <a:srgbClr val="212121"/>
                </a:solidFill>
                <a:effectLst/>
                <a:latin typeface="BlinkMacSystemFont"/>
              </a:rPr>
              <a:t> Yilmaz, S., </a:t>
            </a:r>
            <a:r>
              <a:rPr lang="fr-BE" b="0" i="0" dirty="0" err="1">
                <a:solidFill>
                  <a:srgbClr val="212121"/>
                </a:solidFill>
                <a:effectLst/>
                <a:latin typeface="BlinkMacSystemFont"/>
              </a:rPr>
              <a:t>Elma</a:t>
            </a:r>
            <a:r>
              <a:rPr lang="fr-BE" b="0" i="0" dirty="0">
                <a:solidFill>
                  <a:srgbClr val="212121"/>
                </a:solidFill>
                <a:effectLst/>
                <a:latin typeface="BlinkMacSystemFont"/>
              </a:rPr>
              <a:t>, Ö., &amp; </a:t>
            </a:r>
            <a:r>
              <a:rPr lang="fr-BE" b="0" i="0" dirty="0" err="1">
                <a:solidFill>
                  <a:srgbClr val="212121"/>
                </a:solidFill>
                <a:effectLst/>
                <a:latin typeface="BlinkMacSystemFont"/>
              </a:rPr>
              <a:t>Ickmans</a:t>
            </a:r>
            <a:r>
              <a:rPr lang="fr-BE" b="0" i="0" dirty="0">
                <a:solidFill>
                  <a:srgbClr val="212121"/>
                </a:solidFill>
                <a:effectLst/>
                <a:latin typeface="BlinkMacSystemFont"/>
              </a:rPr>
              <a:t>, K. (2020). Lifestyle and </a:t>
            </a:r>
            <a:r>
              <a:rPr lang="fr-BE" b="0" i="0" dirty="0" err="1">
                <a:solidFill>
                  <a:srgbClr val="212121"/>
                </a:solidFill>
                <a:effectLst/>
                <a:latin typeface="BlinkMacSystemFont"/>
              </a:rPr>
              <a:t>Chronic</a:t>
            </a:r>
            <a:r>
              <a:rPr lang="fr-BE" b="0" i="0" dirty="0">
                <a:solidFill>
                  <a:srgbClr val="212121"/>
                </a:solidFill>
                <a:effectLst/>
                <a:latin typeface="BlinkMacSystemFont"/>
              </a:rPr>
              <a:t> Pain </a:t>
            </a:r>
            <a:r>
              <a:rPr lang="fr-BE" b="0" i="0" dirty="0" err="1">
                <a:solidFill>
                  <a:srgbClr val="212121"/>
                </a:solidFill>
                <a:effectLst/>
                <a:latin typeface="BlinkMacSystemFont"/>
              </a:rPr>
              <a:t>across</a:t>
            </a:r>
            <a:r>
              <a:rPr lang="fr-BE" b="0" i="0" dirty="0">
                <a:solidFill>
                  <a:srgbClr val="212121"/>
                </a:solidFill>
                <a:effectLst/>
                <a:latin typeface="BlinkMacSystemFont"/>
              </a:rPr>
              <a:t> the </a:t>
            </a:r>
            <a:r>
              <a:rPr lang="fr-BE" b="0" i="0" dirty="0" err="1">
                <a:solidFill>
                  <a:srgbClr val="212121"/>
                </a:solidFill>
                <a:effectLst/>
                <a:latin typeface="BlinkMacSystemFont"/>
              </a:rPr>
              <a:t>Lifespan</a:t>
            </a:r>
            <a:r>
              <a:rPr lang="fr-BE" b="0" i="0" dirty="0">
                <a:solidFill>
                  <a:srgbClr val="212121"/>
                </a:solidFill>
                <a:effectLst/>
                <a:latin typeface="BlinkMacSystemFont"/>
              </a:rPr>
              <a:t>: An </a:t>
            </a:r>
            <a:r>
              <a:rPr lang="fr-BE" b="0" i="0" dirty="0" err="1">
                <a:solidFill>
                  <a:srgbClr val="212121"/>
                </a:solidFill>
                <a:effectLst/>
                <a:latin typeface="BlinkMacSystemFont"/>
              </a:rPr>
              <a:t>Inconvenient</a:t>
            </a:r>
            <a:r>
              <a:rPr lang="fr-BE" b="0" i="0" dirty="0">
                <a:solidFill>
                  <a:srgbClr val="212121"/>
                </a:solidFill>
                <a:effectLst/>
                <a:latin typeface="BlinkMacSystemFont"/>
              </a:rPr>
              <a:t> Truth?. </a:t>
            </a:r>
            <a:r>
              <a:rPr lang="fr-BE" b="0" i="1" dirty="0">
                <a:solidFill>
                  <a:srgbClr val="212121"/>
                </a:solidFill>
                <a:effectLst/>
                <a:latin typeface="BlinkMacSystemFont"/>
              </a:rPr>
              <a:t>PM &amp; R : the journal of </a:t>
            </a:r>
            <a:r>
              <a:rPr lang="fr-BE" b="0" i="1" dirty="0" err="1">
                <a:solidFill>
                  <a:srgbClr val="212121"/>
                </a:solidFill>
                <a:effectLst/>
                <a:latin typeface="BlinkMacSystemFont"/>
              </a:rPr>
              <a:t>injury</a:t>
            </a:r>
            <a:r>
              <a:rPr lang="fr-BE" b="0" i="1" dirty="0">
                <a:solidFill>
                  <a:srgbClr val="212121"/>
                </a:solidFill>
                <a:effectLst/>
                <a:latin typeface="BlinkMacSystemFont"/>
              </a:rPr>
              <a:t>, </a:t>
            </a:r>
            <a:r>
              <a:rPr lang="fr-BE" b="0" i="1" dirty="0" err="1">
                <a:solidFill>
                  <a:srgbClr val="212121"/>
                </a:solidFill>
                <a:effectLst/>
                <a:latin typeface="BlinkMacSystemFont"/>
              </a:rPr>
              <a:t>function</a:t>
            </a:r>
            <a:r>
              <a:rPr lang="fr-BE" b="0" i="1" dirty="0">
                <a:solidFill>
                  <a:srgbClr val="212121"/>
                </a:solidFill>
                <a:effectLst/>
                <a:latin typeface="BlinkMacSystemFont"/>
              </a:rPr>
              <a:t>, and </a:t>
            </a:r>
            <a:r>
              <a:rPr lang="fr-BE" b="0" i="1" dirty="0" err="1">
                <a:solidFill>
                  <a:srgbClr val="212121"/>
                </a:solidFill>
                <a:effectLst/>
                <a:latin typeface="BlinkMacSystemFont"/>
              </a:rPr>
              <a:t>rehabilitation</a:t>
            </a:r>
            <a:r>
              <a:rPr lang="fr-BE" b="0" i="0" dirty="0">
                <a:solidFill>
                  <a:srgbClr val="212121"/>
                </a:solidFill>
                <a:effectLst/>
                <a:latin typeface="BlinkMacSystemFont"/>
              </a:rPr>
              <a:t>, </a:t>
            </a:r>
            <a:r>
              <a:rPr lang="fr-BE" b="0" i="1" dirty="0">
                <a:solidFill>
                  <a:srgbClr val="212121"/>
                </a:solidFill>
                <a:effectLst/>
                <a:latin typeface="BlinkMacSystemFont"/>
              </a:rPr>
              <a:t>12</a:t>
            </a:r>
            <a:r>
              <a:rPr lang="fr-BE" b="0" i="0" dirty="0">
                <a:solidFill>
                  <a:srgbClr val="212121"/>
                </a:solidFill>
                <a:effectLst/>
                <a:latin typeface="BlinkMacSystemFont"/>
              </a:rPr>
              <a:t>(4), 410–419. </a:t>
            </a:r>
            <a:r>
              <a:rPr lang="fr-BE" b="0" i="0" dirty="0">
                <a:solidFill>
                  <a:srgbClr val="212121"/>
                </a:solidFill>
                <a:effectLst/>
                <a:latin typeface="BlinkMacSystemFont"/>
                <a:hlinkClick r:id="rId5"/>
              </a:rPr>
              <a:t>https://doi.org/10.1002/pmrj.12244</a:t>
            </a:r>
            <a:endParaRPr lang="fr-BE" b="0" i="0" dirty="0">
              <a:solidFill>
                <a:srgbClr val="212121"/>
              </a:solidFill>
              <a:effectLst/>
              <a:latin typeface="BlinkMacSystemFon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latin typeface="Montserrat" panose="00000500000000000000" pitchFamily="2" charset="0"/>
              </a:rPr>
              <a:t>van Hecke, O., Torrance, N., &amp; Smith, B. H. (2013). Chronic pain epidemiology - where do lifestyle factors fit in?. British journal of pain, 7(4), 209–217. </a:t>
            </a:r>
            <a:r>
              <a:rPr lang="en-US" dirty="0">
                <a:latin typeface="Montserrat" panose="00000500000000000000" pitchFamily="2" charset="0"/>
                <a:hlinkClick r:id="rId6"/>
              </a:rPr>
              <a:t>https://doi.org/10.1177/2049463713493264</a:t>
            </a:r>
            <a:endParaRPr lang="en-US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err="1">
                <a:latin typeface="Montserrat" panose="00000500000000000000" pitchFamily="2" charset="0"/>
              </a:rPr>
              <a:t>Nijs</a:t>
            </a:r>
            <a:r>
              <a:rPr lang="en-US" dirty="0">
                <a:latin typeface="Montserrat" panose="00000500000000000000" pitchFamily="2" charset="0"/>
              </a:rPr>
              <a:t>, J., &amp; Reis, F. (2022). The Key Role of Lifestyle Factors in Perpetuating Chronic Pain: Towards Precision Pain Medicine. Journal of clinical medicine, 11(10), 2732. </a:t>
            </a:r>
            <a:r>
              <a:rPr lang="en-US" dirty="0">
                <a:latin typeface="Montserrat" panose="00000500000000000000" pitchFamily="2" charset="0"/>
                <a:hlinkClick r:id="rId7"/>
              </a:rPr>
              <a:t>https://doi.org/10.3390/jcm11102732</a:t>
            </a:r>
            <a:endParaRPr lang="en-US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 err="1">
                <a:latin typeface="Montserrat" panose="00000500000000000000" pitchFamily="2" charset="0"/>
              </a:rPr>
              <a:t>Tani</a:t>
            </a:r>
            <a:r>
              <a:rPr lang="fr-FR" dirty="0">
                <a:latin typeface="Montserrat" panose="00000500000000000000" pitchFamily="2" charset="0"/>
              </a:rPr>
              <a:t>, N., Ohta, M., </a:t>
            </a:r>
            <a:r>
              <a:rPr lang="fr-FR" dirty="0" err="1">
                <a:latin typeface="Montserrat" panose="00000500000000000000" pitchFamily="2" charset="0"/>
              </a:rPr>
              <a:t>Higuchi</a:t>
            </a:r>
            <a:r>
              <a:rPr lang="fr-FR" dirty="0">
                <a:latin typeface="Montserrat" panose="00000500000000000000" pitchFamily="2" charset="0"/>
              </a:rPr>
              <a:t>, Y., </a:t>
            </a:r>
            <a:r>
              <a:rPr lang="fr-FR" dirty="0" err="1">
                <a:latin typeface="Montserrat" panose="00000500000000000000" pitchFamily="2" charset="0"/>
              </a:rPr>
              <a:t>Akatsu</a:t>
            </a:r>
            <a:r>
              <a:rPr lang="fr-FR" dirty="0">
                <a:latin typeface="Montserrat" panose="00000500000000000000" pitchFamily="2" charset="0"/>
              </a:rPr>
              <a:t>, J., &amp; </a:t>
            </a:r>
            <a:r>
              <a:rPr lang="fr-FR" dirty="0" err="1">
                <a:latin typeface="Montserrat" panose="00000500000000000000" pitchFamily="2" charset="0"/>
              </a:rPr>
              <a:t>Kumashiro</a:t>
            </a:r>
            <a:r>
              <a:rPr lang="fr-FR" dirty="0">
                <a:latin typeface="Montserrat" panose="00000500000000000000" pitchFamily="2" charset="0"/>
              </a:rPr>
              <a:t>, M. (2020). Lifestyle and subjective </a:t>
            </a:r>
            <a:r>
              <a:rPr lang="fr-FR" dirty="0" err="1">
                <a:latin typeface="Montserrat" panose="00000500000000000000" pitchFamily="2" charset="0"/>
              </a:rPr>
              <a:t>musculoskeletal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symptoms</a:t>
            </a:r>
            <a:r>
              <a:rPr lang="fr-FR" dirty="0">
                <a:latin typeface="Montserrat" panose="00000500000000000000" pitchFamily="2" charset="0"/>
              </a:rPr>
              <a:t> in </a:t>
            </a:r>
            <a:r>
              <a:rPr lang="fr-FR" dirty="0" err="1">
                <a:latin typeface="Montserrat" panose="00000500000000000000" pitchFamily="2" charset="0"/>
              </a:rPr>
              <a:t>young</a:t>
            </a:r>
            <a:r>
              <a:rPr lang="fr-FR" dirty="0">
                <a:latin typeface="Montserrat" panose="00000500000000000000" pitchFamily="2" charset="0"/>
              </a:rPr>
              <a:t> male </a:t>
            </a:r>
            <a:r>
              <a:rPr lang="fr-FR" dirty="0" err="1">
                <a:latin typeface="Montserrat" panose="00000500000000000000" pitchFamily="2" charset="0"/>
              </a:rPr>
              <a:t>Japanese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workers</a:t>
            </a:r>
            <a:r>
              <a:rPr lang="fr-FR" dirty="0">
                <a:latin typeface="Montserrat" panose="00000500000000000000" pitchFamily="2" charset="0"/>
              </a:rPr>
              <a:t>: A 16-year </a:t>
            </a:r>
            <a:r>
              <a:rPr lang="fr-FR" dirty="0" err="1">
                <a:latin typeface="Montserrat" panose="00000500000000000000" pitchFamily="2" charset="0"/>
              </a:rPr>
              <a:t>retrospective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cohort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study</a:t>
            </a:r>
            <a:r>
              <a:rPr lang="fr-FR" dirty="0">
                <a:latin typeface="Montserrat" panose="00000500000000000000" pitchFamily="2" charset="0"/>
              </a:rPr>
              <a:t>. </a:t>
            </a:r>
            <a:r>
              <a:rPr lang="fr-FR" dirty="0" err="1">
                <a:latin typeface="Montserrat" panose="00000500000000000000" pitchFamily="2" charset="0"/>
              </a:rPr>
              <a:t>Preventive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medicine</a:t>
            </a:r>
            <a:r>
              <a:rPr lang="fr-FR" dirty="0">
                <a:latin typeface="Montserrat" panose="00000500000000000000" pitchFamily="2" charset="0"/>
              </a:rPr>
              <a:t> reports, 20, 101171. </a:t>
            </a:r>
            <a:r>
              <a:rPr lang="fr-FR" dirty="0">
                <a:latin typeface="Montserrat" panose="00000500000000000000" pitchFamily="2" charset="0"/>
                <a:hlinkClick r:id="rId8"/>
              </a:rPr>
              <a:t>https://doi.org/10.1016/j.pmedr.2020.101171</a:t>
            </a:r>
            <a:endParaRPr lang="fr-FR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err="1">
                <a:latin typeface="Montserrat" panose="00000500000000000000" pitchFamily="2" charset="0"/>
              </a:rPr>
              <a:t>Trouvin</a:t>
            </a:r>
            <a:r>
              <a:rPr lang="en-US" dirty="0">
                <a:latin typeface="Montserrat" panose="00000500000000000000" pitchFamily="2" charset="0"/>
              </a:rPr>
              <a:t>, A. P., Attal, N., &amp; Perrot, S. (2022). Lifestyle and chronic pain: double jeopardy?. British journal of </a:t>
            </a:r>
            <a:r>
              <a:rPr lang="en-US" dirty="0" err="1">
                <a:latin typeface="Montserrat" panose="00000500000000000000" pitchFamily="2" charset="0"/>
              </a:rPr>
              <a:t>anaesthesia</a:t>
            </a:r>
            <a:r>
              <a:rPr lang="en-US" dirty="0">
                <a:latin typeface="Montserrat" panose="00000500000000000000" pitchFamily="2" charset="0"/>
              </a:rPr>
              <a:t>, 129(3), 278–281. </a:t>
            </a:r>
            <a:r>
              <a:rPr lang="en-US" dirty="0">
                <a:latin typeface="Montserrat" panose="00000500000000000000" pitchFamily="2" charset="0"/>
                <a:hlinkClick r:id="rId9"/>
              </a:rPr>
              <a:t>https://doi.org/10.1016/j.bja.2022.06.006</a:t>
            </a:r>
            <a:endParaRPr lang="en-US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r-FR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r-FR" dirty="0">
              <a:latin typeface="Montserrat" panose="00000500000000000000" pitchFamily="2" charset="0"/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FB1BDE01-6A41-9D6D-7164-8910CE5BBB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08001"/>
            <a:ext cx="9144000" cy="988705"/>
          </a:xfrm>
        </p:spPr>
        <p:txBody>
          <a:bodyPr>
            <a:noAutofit/>
          </a:bodyPr>
          <a:lstStyle/>
          <a:p>
            <a:r>
              <a:rPr lang="fr-BE" sz="4800" dirty="0">
                <a:latin typeface="Montserrat SemiBold" panose="00000700000000000000" pitchFamily="2" charset="0"/>
              </a:rPr>
              <a:t>Bibliographie</a:t>
            </a:r>
          </a:p>
        </p:txBody>
      </p:sp>
    </p:spTree>
    <p:extLst>
      <p:ext uri="{BB962C8B-B14F-4D97-AF65-F5344CB8AC3E}">
        <p14:creationId xmlns:p14="http://schemas.microsoft.com/office/powerpoint/2010/main" val="3679870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31643F-B3F2-090B-6C57-47EA621FF356}"/>
              </a:ext>
            </a:extLst>
          </p:cNvPr>
          <p:cNvSpPr txBox="1">
            <a:spLocks/>
          </p:cNvSpPr>
          <p:nvPr/>
        </p:nvSpPr>
        <p:spPr>
          <a:xfrm>
            <a:off x="838200" y="1656080"/>
            <a:ext cx="10784840" cy="5080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err="1">
                <a:latin typeface="Montserrat" panose="00000500000000000000" pitchFamily="2" charset="0"/>
              </a:rPr>
              <a:t>Holtermann</a:t>
            </a:r>
            <a:r>
              <a:rPr lang="en-US" dirty="0">
                <a:latin typeface="Montserrat" panose="00000500000000000000" pitchFamily="2" charset="0"/>
              </a:rPr>
              <a:t>, A., Krause, N., van der Beek, A. J., &amp; Straker, L. (2018). The physical activity paradox: six reasons why occupational physical activity (OPA) does not confer the cardiovascular health benefits that leisure time physical activity does. British journal of sports medicine, 52(3), 149–150. </a:t>
            </a:r>
            <a:r>
              <a:rPr lang="en-US" dirty="0">
                <a:latin typeface="Montserrat" panose="00000500000000000000" pitchFamily="2" charset="0"/>
                <a:hlinkClick r:id="rId4"/>
              </a:rPr>
              <a:t>https://doi.org/10.1136/bjsports-2017-097965</a:t>
            </a:r>
            <a:endParaRPr lang="en-US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 err="1">
                <a:latin typeface="Montserrat" panose="00000500000000000000" pitchFamily="2" charset="0"/>
              </a:rPr>
              <a:t>Gwinnutt</a:t>
            </a:r>
            <a:r>
              <a:rPr lang="fr-FR" dirty="0">
                <a:latin typeface="Montserrat" panose="00000500000000000000" pitchFamily="2" charset="0"/>
              </a:rPr>
              <a:t>, J. M., </a:t>
            </a:r>
            <a:r>
              <a:rPr lang="fr-FR" dirty="0" err="1">
                <a:latin typeface="Montserrat" panose="00000500000000000000" pitchFamily="2" charset="0"/>
              </a:rPr>
              <a:t>Wieczorek</a:t>
            </a:r>
            <a:r>
              <a:rPr lang="fr-FR" dirty="0">
                <a:latin typeface="Montserrat" panose="00000500000000000000" pitchFamily="2" charset="0"/>
              </a:rPr>
              <a:t>, M., </a:t>
            </a:r>
            <a:r>
              <a:rPr lang="fr-FR" dirty="0" err="1">
                <a:latin typeface="Montserrat" panose="00000500000000000000" pitchFamily="2" charset="0"/>
              </a:rPr>
              <a:t>Rodríguez-Carrio</a:t>
            </a:r>
            <a:r>
              <a:rPr lang="fr-FR" dirty="0">
                <a:latin typeface="Montserrat" panose="00000500000000000000" pitchFamily="2" charset="0"/>
              </a:rPr>
              <a:t>, J., </a:t>
            </a:r>
            <a:r>
              <a:rPr lang="fr-FR" dirty="0" err="1">
                <a:latin typeface="Montserrat" panose="00000500000000000000" pitchFamily="2" charset="0"/>
              </a:rPr>
              <a:t>Balanescu</a:t>
            </a:r>
            <a:r>
              <a:rPr lang="fr-FR" dirty="0">
                <a:latin typeface="Montserrat" panose="00000500000000000000" pitchFamily="2" charset="0"/>
              </a:rPr>
              <a:t>, A., Bischoff-Ferrari, H. A., Boonen, A., Cavalli, G., de Souza, S., de </a:t>
            </a:r>
            <a:r>
              <a:rPr lang="fr-FR" dirty="0" err="1">
                <a:latin typeface="Montserrat" panose="00000500000000000000" pitchFamily="2" charset="0"/>
              </a:rPr>
              <a:t>Thurah</a:t>
            </a:r>
            <a:r>
              <a:rPr lang="fr-FR" dirty="0">
                <a:latin typeface="Montserrat" panose="00000500000000000000" pitchFamily="2" charset="0"/>
              </a:rPr>
              <a:t>, A., Dorner, T. E., Moe, R. H., </a:t>
            </a:r>
            <a:r>
              <a:rPr lang="fr-FR" dirty="0" err="1">
                <a:latin typeface="Montserrat" panose="00000500000000000000" pitchFamily="2" charset="0"/>
              </a:rPr>
              <a:t>Putrik</a:t>
            </a:r>
            <a:r>
              <a:rPr lang="fr-FR" dirty="0">
                <a:latin typeface="Montserrat" panose="00000500000000000000" pitchFamily="2" charset="0"/>
              </a:rPr>
              <a:t>, P., Silva-Fernández, L., Stamm, T., Walker-Bone, K., </a:t>
            </a:r>
            <a:r>
              <a:rPr lang="fr-FR" dirty="0" err="1">
                <a:latin typeface="Montserrat" panose="00000500000000000000" pitchFamily="2" charset="0"/>
              </a:rPr>
              <a:t>Welling</a:t>
            </a:r>
            <a:r>
              <a:rPr lang="fr-FR" dirty="0">
                <a:latin typeface="Montserrat" panose="00000500000000000000" pitchFamily="2" charset="0"/>
              </a:rPr>
              <a:t>, J., </a:t>
            </a:r>
            <a:r>
              <a:rPr lang="fr-FR" dirty="0" err="1">
                <a:latin typeface="Montserrat" panose="00000500000000000000" pitchFamily="2" charset="0"/>
              </a:rPr>
              <a:t>Zlatković-Švenda</a:t>
            </a:r>
            <a:r>
              <a:rPr lang="fr-FR" dirty="0">
                <a:latin typeface="Montserrat" panose="00000500000000000000" pitchFamily="2" charset="0"/>
              </a:rPr>
              <a:t>, M., Guillemin, F., &amp; </a:t>
            </a:r>
            <a:r>
              <a:rPr lang="fr-FR" dirty="0" err="1">
                <a:latin typeface="Montserrat" panose="00000500000000000000" pitchFamily="2" charset="0"/>
              </a:rPr>
              <a:t>Verstappen</a:t>
            </a:r>
            <a:r>
              <a:rPr lang="fr-FR" dirty="0">
                <a:latin typeface="Montserrat" panose="00000500000000000000" pitchFamily="2" charset="0"/>
              </a:rPr>
              <a:t>, S. M. M. (2022). </a:t>
            </a:r>
            <a:r>
              <a:rPr lang="fr-FR" dirty="0" err="1">
                <a:latin typeface="Montserrat" panose="00000500000000000000" pitchFamily="2" charset="0"/>
              </a:rPr>
              <a:t>Effects</a:t>
            </a:r>
            <a:r>
              <a:rPr lang="fr-FR" dirty="0">
                <a:latin typeface="Montserrat" panose="00000500000000000000" pitchFamily="2" charset="0"/>
              </a:rPr>
              <a:t> of </a:t>
            </a:r>
            <a:r>
              <a:rPr lang="fr-FR" dirty="0" err="1">
                <a:latin typeface="Montserrat" panose="00000500000000000000" pitchFamily="2" charset="0"/>
              </a:rPr>
              <a:t>diet</a:t>
            </a:r>
            <a:r>
              <a:rPr lang="fr-FR" dirty="0">
                <a:latin typeface="Montserrat" panose="00000500000000000000" pitchFamily="2" charset="0"/>
              </a:rPr>
              <a:t> on the </a:t>
            </a:r>
            <a:r>
              <a:rPr lang="fr-FR" dirty="0" err="1">
                <a:latin typeface="Montserrat" panose="00000500000000000000" pitchFamily="2" charset="0"/>
              </a:rPr>
              <a:t>outcomes</a:t>
            </a:r>
            <a:r>
              <a:rPr lang="fr-FR" dirty="0">
                <a:latin typeface="Montserrat" panose="00000500000000000000" pitchFamily="2" charset="0"/>
              </a:rPr>
              <a:t> of </a:t>
            </a:r>
            <a:r>
              <a:rPr lang="fr-FR" dirty="0" err="1">
                <a:latin typeface="Montserrat" panose="00000500000000000000" pitchFamily="2" charset="0"/>
              </a:rPr>
              <a:t>rheumatic</a:t>
            </a:r>
            <a:r>
              <a:rPr lang="fr-FR" dirty="0">
                <a:latin typeface="Montserrat" panose="00000500000000000000" pitchFamily="2" charset="0"/>
              </a:rPr>
              <a:t> and </a:t>
            </a:r>
            <a:r>
              <a:rPr lang="fr-FR" dirty="0" err="1">
                <a:latin typeface="Montserrat" panose="00000500000000000000" pitchFamily="2" charset="0"/>
              </a:rPr>
              <a:t>musculoskeletal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diseases</a:t>
            </a:r>
            <a:r>
              <a:rPr lang="fr-FR" dirty="0">
                <a:latin typeface="Montserrat" panose="00000500000000000000" pitchFamily="2" charset="0"/>
              </a:rPr>
              <a:t> (</a:t>
            </a:r>
            <a:r>
              <a:rPr lang="fr-FR" dirty="0" err="1">
                <a:latin typeface="Montserrat" panose="00000500000000000000" pitchFamily="2" charset="0"/>
              </a:rPr>
              <a:t>RMDs</a:t>
            </a:r>
            <a:r>
              <a:rPr lang="fr-FR" dirty="0">
                <a:latin typeface="Montserrat" panose="00000500000000000000" pitchFamily="2" charset="0"/>
              </a:rPr>
              <a:t>): </a:t>
            </a:r>
            <a:r>
              <a:rPr lang="fr-FR" dirty="0" err="1">
                <a:latin typeface="Montserrat" panose="00000500000000000000" pitchFamily="2" charset="0"/>
              </a:rPr>
              <a:t>systematic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review</a:t>
            </a:r>
            <a:r>
              <a:rPr lang="fr-FR" dirty="0">
                <a:latin typeface="Montserrat" panose="00000500000000000000" pitchFamily="2" charset="0"/>
              </a:rPr>
              <a:t> and </a:t>
            </a:r>
            <a:r>
              <a:rPr lang="fr-FR" dirty="0" err="1">
                <a:latin typeface="Montserrat" panose="00000500000000000000" pitchFamily="2" charset="0"/>
              </a:rPr>
              <a:t>meta</a:t>
            </a:r>
            <a:r>
              <a:rPr lang="fr-FR" dirty="0">
                <a:latin typeface="Montserrat" panose="00000500000000000000" pitchFamily="2" charset="0"/>
              </a:rPr>
              <a:t>-analyses </a:t>
            </a:r>
            <a:r>
              <a:rPr lang="fr-FR" dirty="0" err="1">
                <a:latin typeface="Montserrat" panose="00000500000000000000" pitchFamily="2" charset="0"/>
              </a:rPr>
              <a:t>informing</a:t>
            </a:r>
            <a:r>
              <a:rPr lang="fr-FR" dirty="0">
                <a:latin typeface="Montserrat" panose="00000500000000000000" pitchFamily="2" charset="0"/>
              </a:rPr>
              <a:t> the 2021 EULAR </a:t>
            </a:r>
            <a:r>
              <a:rPr lang="fr-FR" dirty="0" err="1">
                <a:latin typeface="Montserrat" panose="00000500000000000000" pitchFamily="2" charset="0"/>
              </a:rPr>
              <a:t>recommendations</a:t>
            </a:r>
            <a:r>
              <a:rPr lang="fr-FR" dirty="0">
                <a:latin typeface="Montserrat" panose="00000500000000000000" pitchFamily="2" charset="0"/>
              </a:rPr>
              <a:t> for lifestyle </a:t>
            </a:r>
            <a:r>
              <a:rPr lang="fr-FR" dirty="0" err="1">
                <a:latin typeface="Montserrat" panose="00000500000000000000" pitchFamily="2" charset="0"/>
              </a:rPr>
              <a:t>improvements</a:t>
            </a:r>
            <a:r>
              <a:rPr lang="fr-FR" dirty="0">
                <a:latin typeface="Montserrat" panose="00000500000000000000" pitchFamily="2" charset="0"/>
              </a:rPr>
              <a:t> in people </a:t>
            </a:r>
            <a:r>
              <a:rPr lang="fr-FR" dirty="0" err="1">
                <a:latin typeface="Montserrat" panose="00000500000000000000" pitchFamily="2" charset="0"/>
              </a:rPr>
              <a:t>with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RMDs</a:t>
            </a:r>
            <a:r>
              <a:rPr lang="fr-FR" dirty="0">
                <a:latin typeface="Montserrat" panose="00000500000000000000" pitchFamily="2" charset="0"/>
              </a:rPr>
              <a:t>. RMD open, 8(2), e002167. </a:t>
            </a:r>
            <a:r>
              <a:rPr lang="fr-FR" dirty="0">
                <a:latin typeface="Montserrat" panose="00000500000000000000" pitchFamily="2" charset="0"/>
                <a:hlinkClick r:id="rId5"/>
              </a:rPr>
              <a:t>https://doi.org/10.1136/rmdopen-2021-002167</a:t>
            </a:r>
            <a:endParaRPr lang="fr-FR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 err="1">
                <a:latin typeface="Montserrat" panose="00000500000000000000" pitchFamily="2" charset="0"/>
              </a:rPr>
              <a:t>Gwinnutt</a:t>
            </a:r>
            <a:r>
              <a:rPr lang="fr-FR" dirty="0">
                <a:latin typeface="Montserrat" panose="00000500000000000000" pitchFamily="2" charset="0"/>
              </a:rPr>
              <a:t>, J. M., </a:t>
            </a:r>
            <a:r>
              <a:rPr lang="fr-FR" dirty="0" err="1">
                <a:latin typeface="Montserrat" panose="00000500000000000000" pitchFamily="2" charset="0"/>
              </a:rPr>
              <a:t>Wieczorek</a:t>
            </a:r>
            <a:r>
              <a:rPr lang="fr-FR" dirty="0">
                <a:latin typeface="Montserrat" panose="00000500000000000000" pitchFamily="2" charset="0"/>
              </a:rPr>
              <a:t>, M., Cavalli, G., </a:t>
            </a:r>
            <a:r>
              <a:rPr lang="fr-FR" dirty="0" err="1">
                <a:latin typeface="Montserrat" panose="00000500000000000000" pitchFamily="2" charset="0"/>
              </a:rPr>
              <a:t>Balanescu</a:t>
            </a:r>
            <a:r>
              <a:rPr lang="fr-FR" dirty="0">
                <a:latin typeface="Montserrat" panose="00000500000000000000" pitchFamily="2" charset="0"/>
              </a:rPr>
              <a:t>, A., Bischoff-Ferrari, H. A., Boonen, A., de Souza, S., de </a:t>
            </a:r>
            <a:r>
              <a:rPr lang="fr-FR" dirty="0" err="1">
                <a:latin typeface="Montserrat" panose="00000500000000000000" pitchFamily="2" charset="0"/>
              </a:rPr>
              <a:t>Thurah</a:t>
            </a:r>
            <a:r>
              <a:rPr lang="fr-FR" dirty="0">
                <a:latin typeface="Montserrat" panose="00000500000000000000" pitchFamily="2" charset="0"/>
              </a:rPr>
              <a:t>, A., Dorner, T. E., Moe, R. H., </a:t>
            </a:r>
            <a:r>
              <a:rPr lang="fr-FR" dirty="0" err="1">
                <a:latin typeface="Montserrat" panose="00000500000000000000" pitchFamily="2" charset="0"/>
              </a:rPr>
              <a:t>Putrik</a:t>
            </a:r>
            <a:r>
              <a:rPr lang="fr-FR" dirty="0">
                <a:latin typeface="Montserrat" panose="00000500000000000000" pitchFamily="2" charset="0"/>
              </a:rPr>
              <a:t>, P., </a:t>
            </a:r>
            <a:r>
              <a:rPr lang="fr-FR" dirty="0" err="1">
                <a:latin typeface="Montserrat" panose="00000500000000000000" pitchFamily="2" charset="0"/>
              </a:rPr>
              <a:t>Rodríguez-Carrio</a:t>
            </a:r>
            <a:r>
              <a:rPr lang="fr-FR" dirty="0">
                <a:latin typeface="Montserrat" panose="00000500000000000000" pitchFamily="2" charset="0"/>
              </a:rPr>
              <a:t>, J., Silva-Fernández, L., Stamm, T., Walker-Bone, K., </a:t>
            </a:r>
            <a:r>
              <a:rPr lang="fr-FR" dirty="0" err="1">
                <a:latin typeface="Montserrat" panose="00000500000000000000" pitchFamily="2" charset="0"/>
              </a:rPr>
              <a:t>Welling</a:t>
            </a:r>
            <a:r>
              <a:rPr lang="fr-FR" dirty="0">
                <a:latin typeface="Montserrat" panose="00000500000000000000" pitchFamily="2" charset="0"/>
              </a:rPr>
              <a:t>, J., </a:t>
            </a:r>
            <a:r>
              <a:rPr lang="fr-FR" dirty="0" err="1">
                <a:latin typeface="Montserrat" panose="00000500000000000000" pitchFamily="2" charset="0"/>
              </a:rPr>
              <a:t>Zlatković-Švenda</a:t>
            </a:r>
            <a:r>
              <a:rPr lang="fr-FR" dirty="0">
                <a:latin typeface="Montserrat" panose="00000500000000000000" pitchFamily="2" charset="0"/>
              </a:rPr>
              <a:t>, M. I., Guillemin, F., &amp; </a:t>
            </a:r>
            <a:r>
              <a:rPr lang="fr-FR" dirty="0" err="1">
                <a:latin typeface="Montserrat" panose="00000500000000000000" pitchFamily="2" charset="0"/>
              </a:rPr>
              <a:t>Verstappen</a:t>
            </a:r>
            <a:r>
              <a:rPr lang="fr-FR" dirty="0">
                <a:latin typeface="Montserrat" panose="00000500000000000000" pitchFamily="2" charset="0"/>
              </a:rPr>
              <a:t>, S. M. M. (2022). </a:t>
            </a:r>
            <a:r>
              <a:rPr lang="fr-FR" dirty="0" err="1">
                <a:latin typeface="Montserrat" panose="00000500000000000000" pitchFamily="2" charset="0"/>
              </a:rPr>
              <a:t>Effects</a:t>
            </a:r>
            <a:r>
              <a:rPr lang="fr-FR" dirty="0">
                <a:latin typeface="Montserrat" panose="00000500000000000000" pitchFamily="2" charset="0"/>
              </a:rPr>
              <a:t> of </a:t>
            </a:r>
            <a:r>
              <a:rPr lang="fr-FR" dirty="0" err="1">
                <a:latin typeface="Montserrat" panose="00000500000000000000" pitchFamily="2" charset="0"/>
              </a:rPr>
              <a:t>physical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exercise</a:t>
            </a:r>
            <a:r>
              <a:rPr lang="fr-FR" dirty="0">
                <a:latin typeface="Montserrat" panose="00000500000000000000" pitchFamily="2" charset="0"/>
              </a:rPr>
              <a:t> and body </a:t>
            </a:r>
            <a:r>
              <a:rPr lang="fr-FR" dirty="0" err="1">
                <a:latin typeface="Montserrat" panose="00000500000000000000" pitchFamily="2" charset="0"/>
              </a:rPr>
              <a:t>weight</a:t>
            </a:r>
            <a:r>
              <a:rPr lang="fr-FR" dirty="0">
                <a:latin typeface="Montserrat" panose="00000500000000000000" pitchFamily="2" charset="0"/>
              </a:rPr>
              <a:t> on </a:t>
            </a:r>
            <a:r>
              <a:rPr lang="fr-FR" dirty="0" err="1">
                <a:latin typeface="Montserrat" panose="00000500000000000000" pitchFamily="2" charset="0"/>
              </a:rPr>
              <a:t>disease-specific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outcomes</a:t>
            </a:r>
            <a:r>
              <a:rPr lang="fr-FR" dirty="0">
                <a:latin typeface="Montserrat" panose="00000500000000000000" pitchFamily="2" charset="0"/>
              </a:rPr>
              <a:t> of people </a:t>
            </a:r>
            <a:r>
              <a:rPr lang="fr-FR" dirty="0" err="1">
                <a:latin typeface="Montserrat" panose="00000500000000000000" pitchFamily="2" charset="0"/>
              </a:rPr>
              <a:t>with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rheumatic</a:t>
            </a:r>
            <a:r>
              <a:rPr lang="fr-FR" dirty="0">
                <a:latin typeface="Montserrat" panose="00000500000000000000" pitchFamily="2" charset="0"/>
              </a:rPr>
              <a:t> and </a:t>
            </a:r>
            <a:r>
              <a:rPr lang="fr-FR" dirty="0" err="1">
                <a:latin typeface="Montserrat" panose="00000500000000000000" pitchFamily="2" charset="0"/>
              </a:rPr>
              <a:t>musculoskeletal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diseases</a:t>
            </a:r>
            <a:r>
              <a:rPr lang="fr-FR" dirty="0">
                <a:latin typeface="Montserrat" panose="00000500000000000000" pitchFamily="2" charset="0"/>
              </a:rPr>
              <a:t> (</a:t>
            </a:r>
            <a:r>
              <a:rPr lang="fr-FR" dirty="0" err="1">
                <a:latin typeface="Montserrat" panose="00000500000000000000" pitchFamily="2" charset="0"/>
              </a:rPr>
              <a:t>RMDs</a:t>
            </a:r>
            <a:r>
              <a:rPr lang="fr-FR" dirty="0">
                <a:latin typeface="Montserrat" panose="00000500000000000000" pitchFamily="2" charset="0"/>
              </a:rPr>
              <a:t>): </a:t>
            </a:r>
            <a:r>
              <a:rPr lang="fr-FR" dirty="0" err="1">
                <a:latin typeface="Montserrat" panose="00000500000000000000" pitchFamily="2" charset="0"/>
              </a:rPr>
              <a:t>systematic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reviews</a:t>
            </a:r>
            <a:r>
              <a:rPr lang="fr-FR" dirty="0">
                <a:latin typeface="Montserrat" panose="00000500000000000000" pitchFamily="2" charset="0"/>
              </a:rPr>
              <a:t> and </a:t>
            </a:r>
            <a:r>
              <a:rPr lang="fr-FR" dirty="0" err="1">
                <a:latin typeface="Montserrat" panose="00000500000000000000" pitchFamily="2" charset="0"/>
              </a:rPr>
              <a:t>meta</a:t>
            </a:r>
            <a:r>
              <a:rPr lang="fr-FR" dirty="0">
                <a:latin typeface="Montserrat" panose="00000500000000000000" pitchFamily="2" charset="0"/>
              </a:rPr>
              <a:t>-analyses </a:t>
            </a:r>
            <a:r>
              <a:rPr lang="fr-FR" dirty="0" err="1">
                <a:latin typeface="Montserrat" panose="00000500000000000000" pitchFamily="2" charset="0"/>
              </a:rPr>
              <a:t>informing</a:t>
            </a:r>
            <a:r>
              <a:rPr lang="fr-FR" dirty="0">
                <a:latin typeface="Montserrat" panose="00000500000000000000" pitchFamily="2" charset="0"/>
              </a:rPr>
              <a:t> the 2021 EULAR </a:t>
            </a:r>
            <a:r>
              <a:rPr lang="fr-FR" dirty="0" err="1">
                <a:latin typeface="Montserrat" panose="00000500000000000000" pitchFamily="2" charset="0"/>
              </a:rPr>
              <a:t>recommendations</a:t>
            </a:r>
            <a:r>
              <a:rPr lang="fr-FR" dirty="0">
                <a:latin typeface="Montserrat" panose="00000500000000000000" pitchFamily="2" charset="0"/>
              </a:rPr>
              <a:t> for lifestyle </a:t>
            </a:r>
            <a:r>
              <a:rPr lang="fr-FR" dirty="0" err="1">
                <a:latin typeface="Montserrat" panose="00000500000000000000" pitchFamily="2" charset="0"/>
              </a:rPr>
              <a:t>improvements</a:t>
            </a:r>
            <a:r>
              <a:rPr lang="fr-FR" dirty="0">
                <a:latin typeface="Montserrat" panose="00000500000000000000" pitchFamily="2" charset="0"/>
              </a:rPr>
              <a:t> in people </a:t>
            </a:r>
            <a:r>
              <a:rPr lang="fr-FR" dirty="0" err="1">
                <a:latin typeface="Montserrat" panose="00000500000000000000" pitchFamily="2" charset="0"/>
              </a:rPr>
              <a:t>with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RMDs</a:t>
            </a:r>
            <a:r>
              <a:rPr lang="fr-FR" dirty="0">
                <a:latin typeface="Montserrat" panose="00000500000000000000" pitchFamily="2" charset="0"/>
              </a:rPr>
              <a:t>. RMD open, 8(1), e002168. </a:t>
            </a:r>
            <a:r>
              <a:rPr lang="fr-FR" dirty="0">
                <a:latin typeface="Montserrat" panose="00000500000000000000" pitchFamily="2" charset="0"/>
                <a:hlinkClick r:id="rId6"/>
              </a:rPr>
              <a:t>https://doi.org/10.1136/rmdopen-2021-002168</a:t>
            </a:r>
            <a:endParaRPr lang="fr-FR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 err="1">
                <a:latin typeface="Montserrat" panose="00000500000000000000" pitchFamily="2" charset="0"/>
              </a:rPr>
              <a:t>Wieczorek</a:t>
            </a:r>
            <a:r>
              <a:rPr lang="fr-FR" dirty="0">
                <a:latin typeface="Montserrat" panose="00000500000000000000" pitchFamily="2" charset="0"/>
              </a:rPr>
              <a:t> M, </a:t>
            </a:r>
            <a:r>
              <a:rPr lang="fr-FR" dirty="0" err="1">
                <a:latin typeface="Montserrat" panose="00000500000000000000" pitchFamily="2" charset="0"/>
              </a:rPr>
              <a:t>Gwinnutt</a:t>
            </a:r>
            <a:r>
              <a:rPr lang="fr-FR" dirty="0">
                <a:latin typeface="Montserrat" panose="00000500000000000000" pitchFamily="2" charset="0"/>
              </a:rPr>
              <a:t> JM, </a:t>
            </a:r>
            <a:r>
              <a:rPr lang="fr-FR" dirty="0" err="1">
                <a:latin typeface="Montserrat" panose="00000500000000000000" pitchFamily="2" charset="0"/>
              </a:rPr>
              <a:t>Ransay</a:t>
            </a:r>
            <a:r>
              <a:rPr lang="fr-FR" dirty="0">
                <a:latin typeface="Montserrat" panose="00000500000000000000" pitchFamily="2" charset="0"/>
              </a:rPr>
              <a:t>-Colle M, et </a:t>
            </a:r>
            <a:r>
              <a:rPr lang="fr-FR" dirty="0" err="1">
                <a:latin typeface="Montserrat" panose="00000500000000000000" pitchFamily="2" charset="0"/>
              </a:rPr>
              <a:t>alSmoking</a:t>
            </a:r>
            <a:r>
              <a:rPr lang="fr-FR" dirty="0">
                <a:latin typeface="Montserrat" panose="00000500000000000000" pitchFamily="2" charset="0"/>
              </a:rPr>
              <a:t>, </a:t>
            </a:r>
            <a:r>
              <a:rPr lang="fr-FR" dirty="0" err="1">
                <a:latin typeface="Montserrat" panose="00000500000000000000" pitchFamily="2" charset="0"/>
              </a:rPr>
              <a:t>alcohol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consumption</a:t>
            </a:r>
            <a:r>
              <a:rPr lang="fr-FR" dirty="0">
                <a:latin typeface="Montserrat" panose="00000500000000000000" pitchFamily="2" charset="0"/>
              </a:rPr>
              <a:t> and </a:t>
            </a:r>
            <a:r>
              <a:rPr lang="fr-FR" dirty="0" err="1">
                <a:latin typeface="Montserrat" panose="00000500000000000000" pitchFamily="2" charset="0"/>
              </a:rPr>
              <a:t>disease-specific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outcomes</a:t>
            </a:r>
            <a:r>
              <a:rPr lang="fr-FR" dirty="0">
                <a:latin typeface="Montserrat" panose="00000500000000000000" pitchFamily="2" charset="0"/>
              </a:rPr>
              <a:t> in </a:t>
            </a:r>
            <a:r>
              <a:rPr lang="fr-FR" dirty="0" err="1">
                <a:latin typeface="Montserrat" panose="00000500000000000000" pitchFamily="2" charset="0"/>
              </a:rPr>
              <a:t>rheumatic</a:t>
            </a:r>
            <a:r>
              <a:rPr lang="fr-FR" dirty="0">
                <a:latin typeface="Montserrat" panose="00000500000000000000" pitchFamily="2" charset="0"/>
              </a:rPr>
              <a:t> and </a:t>
            </a:r>
            <a:r>
              <a:rPr lang="fr-FR" dirty="0" err="1">
                <a:latin typeface="Montserrat" panose="00000500000000000000" pitchFamily="2" charset="0"/>
              </a:rPr>
              <a:t>musculoskeletal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diseases</a:t>
            </a:r>
            <a:r>
              <a:rPr lang="fr-FR" dirty="0">
                <a:latin typeface="Montserrat" panose="00000500000000000000" pitchFamily="2" charset="0"/>
              </a:rPr>
              <a:t> (</a:t>
            </a:r>
            <a:r>
              <a:rPr lang="fr-FR" dirty="0" err="1">
                <a:latin typeface="Montserrat" panose="00000500000000000000" pitchFamily="2" charset="0"/>
              </a:rPr>
              <a:t>RMDs</a:t>
            </a:r>
            <a:r>
              <a:rPr lang="fr-FR" dirty="0">
                <a:latin typeface="Montserrat" panose="00000500000000000000" pitchFamily="2" charset="0"/>
              </a:rPr>
              <a:t>): </a:t>
            </a:r>
            <a:r>
              <a:rPr lang="fr-FR" dirty="0" err="1">
                <a:latin typeface="Montserrat" panose="00000500000000000000" pitchFamily="2" charset="0"/>
              </a:rPr>
              <a:t>systematic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reviews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informing</a:t>
            </a:r>
            <a:r>
              <a:rPr lang="fr-FR" dirty="0">
                <a:latin typeface="Montserrat" panose="00000500000000000000" pitchFamily="2" charset="0"/>
              </a:rPr>
              <a:t> the 2021 EULAR </a:t>
            </a:r>
            <a:r>
              <a:rPr lang="fr-FR" dirty="0" err="1">
                <a:latin typeface="Montserrat" panose="00000500000000000000" pitchFamily="2" charset="0"/>
              </a:rPr>
              <a:t>recommendations</a:t>
            </a:r>
            <a:r>
              <a:rPr lang="fr-FR" dirty="0">
                <a:latin typeface="Montserrat" panose="00000500000000000000" pitchFamily="2" charset="0"/>
              </a:rPr>
              <a:t> for lifestyle </a:t>
            </a:r>
            <a:r>
              <a:rPr lang="fr-FR" dirty="0" err="1">
                <a:latin typeface="Montserrat" panose="00000500000000000000" pitchFamily="2" charset="0"/>
              </a:rPr>
              <a:t>improvements</a:t>
            </a:r>
            <a:r>
              <a:rPr lang="fr-FR" dirty="0">
                <a:latin typeface="Montserrat" panose="00000500000000000000" pitchFamily="2" charset="0"/>
              </a:rPr>
              <a:t> in people </a:t>
            </a:r>
            <a:r>
              <a:rPr lang="fr-FR" dirty="0" err="1">
                <a:latin typeface="Montserrat" panose="00000500000000000000" pitchFamily="2" charset="0"/>
              </a:rPr>
              <a:t>with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RMDsRMD</a:t>
            </a:r>
            <a:r>
              <a:rPr lang="fr-FR" dirty="0">
                <a:latin typeface="Montserrat" panose="00000500000000000000" pitchFamily="2" charset="0"/>
              </a:rPr>
              <a:t> Open 2022;8:e002170. </a:t>
            </a:r>
            <a:r>
              <a:rPr lang="fr-FR" dirty="0" err="1">
                <a:latin typeface="Montserrat" panose="00000500000000000000" pitchFamily="2" charset="0"/>
              </a:rPr>
              <a:t>doi</a:t>
            </a:r>
            <a:r>
              <a:rPr lang="fr-FR" dirty="0">
                <a:latin typeface="Montserrat" panose="00000500000000000000" pitchFamily="2" charset="0"/>
              </a:rPr>
              <a:t>: 10.1136/rmdopen-2021-002170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 err="1">
                <a:latin typeface="Montserrat" panose="00000500000000000000" pitchFamily="2" charset="0"/>
              </a:rPr>
              <a:t>Gwinnutt</a:t>
            </a:r>
            <a:r>
              <a:rPr lang="fr-FR" dirty="0">
                <a:latin typeface="Montserrat" panose="00000500000000000000" pitchFamily="2" charset="0"/>
              </a:rPr>
              <a:t>, J. M., </a:t>
            </a:r>
            <a:r>
              <a:rPr lang="fr-FR" dirty="0" err="1">
                <a:latin typeface="Montserrat" panose="00000500000000000000" pitchFamily="2" charset="0"/>
              </a:rPr>
              <a:t>Wieczorek</a:t>
            </a:r>
            <a:r>
              <a:rPr lang="fr-FR" dirty="0">
                <a:latin typeface="Montserrat" panose="00000500000000000000" pitchFamily="2" charset="0"/>
              </a:rPr>
              <a:t>, M., </a:t>
            </a:r>
            <a:r>
              <a:rPr lang="fr-FR" dirty="0" err="1">
                <a:latin typeface="Montserrat" panose="00000500000000000000" pitchFamily="2" charset="0"/>
              </a:rPr>
              <a:t>Balanescu</a:t>
            </a:r>
            <a:r>
              <a:rPr lang="fr-FR" dirty="0">
                <a:latin typeface="Montserrat" panose="00000500000000000000" pitchFamily="2" charset="0"/>
              </a:rPr>
              <a:t>, A., Bischoff-Ferrari, H. A., Boonen, A., Cavalli, G., de Souza, S., de </a:t>
            </a:r>
            <a:r>
              <a:rPr lang="fr-FR" dirty="0" err="1">
                <a:latin typeface="Montserrat" panose="00000500000000000000" pitchFamily="2" charset="0"/>
              </a:rPr>
              <a:t>Thurah</a:t>
            </a:r>
            <a:r>
              <a:rPr lang="fr-FR" dirty="0">
                <a:latin typeface="Montserrat" panose="00000500000000000000" pitchFamily="2" charset="0"/>
              </a:rPr>
              <a:t>, A., Dorner, T. E., Moe, R. H., </a:t>
            </a:r>
            <a:r>
              <a:rPr lang="fr-FR" dirty="0" err="1">
                <a:latin typeface="Montserrat" panose="00000500000000000000" pitchFamily="2" charset="0"/>
              </a:rPr>
              <a:t>Putrik</a:t>
            </a:r>
            <a:r>
              <a:rPr lang="fr-FR" dirty="0">
                <a:latin typeface="Montserrat" panose="00000500000000000000" pitchFamily="2" charset="0"/>
              </a:rPr>
              <a:t>, P., </a:t>
            </a:r>
            <a:r>
              <a:rPr lang="fr-FR" dirty="0" err="1">
                <a:latin typeface="Montserrat" panose="00000500000000000000" pitchFamily="2" charset="0"/>
              </a:rPr>
              <a:t>Rodríguez-Carrio</a:t>
            </a:r>
            <a:r>
              <a:rPr lang="fr-FR" dirty="0">
                <a:latin typeface="Montserrat" panose="00000500000000000000" pitchFamily="2" charset="0"/>
              </a:rPr>
              <a:t>, J., Silva-Fernández, L., Stamm, T., Walker-Bone, K., </a:t>
            </a:r>
            <a:r>
              <a:rPr lang="fr-FR" dirty="0" err="1">
                <a:latin typeface="Montserrat" panose="00000500000000000000" pitchFamily="2" charset="0"/>
              </a:rPr>
              <a:t>Welling</a:t>
            </a:r>
            <a:r>
              <a:rPr lang="fr-FR" dirty="0">
                <a:latin typeface="Montserrat" panose="00000500000000000000" pitchFamily="2" charset="0"/>
              </a:rPr>
              <a:t>, J., </a:t>
            </a:r>
            <a:r>
              <a:rPr lang="fr-FR" dirty="0" err="1">
                <a:latin typeface="Montserrat" panose="00000500000000000000" pitchFamily="2" charset="0"/>
              </a:rPr>
              <a:t>Zlatković-Švenda</a:t>
            </a:r>
            <a:r>
              <a:rPr lang="fr-FR" dirty="0">
                <a:latin typeface="Montserrat" panose="00000500000000000000" pitchFamily="2" charset="0"/>
              </a:rPr>
              <a:t>, M. I., Guillemin, F., &amp; </a:t>
            </a:r>
            <a:r>
              <a:rPr lang="fr-FR" dirty="0" err="1">
                <a:latin typeface="Montserrat" panose="00000500000000000000" pitchFamily="2" charset="0"/>
              </a:rPr>
              <a:t>Verstappen</a:t>
            </a:r>
            <a:r>
              <a:rPr lang="fr-FR" dirty="0">
                <a:latin typeface="Montserrat" panose="00000500000000000000" pitchFamily="2" charset="0"/>
              </a:rPr>
              <a:t>, S. M. M. (2023). 2021 EULAR </a:t>
            </a:r>
            <a:r>
              <a:rPr lang="fr-FR" dirty="0" err="1">
                <a:latin typeface="Montserrat" panose="00000500000000000000" pitchFamily="2" charset="0"/>
              </a:rPr>
              <a:t>recommendations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regarding</a:t>
            </a:r>
            <a:r>
              <a:rPr lang="fr-FR" dirty="0">
                <a:latin typeface="Montserrat" panose="00000500000000000000" pitchFamily="2" charset="0"/>
              </a:rPr>
              <a:t> lifestyle </a:t>
            </a:r>
            <a:r>
              <a:rPr lang="fr-FR" dirty="0" err="1">
                <a:latin typeface="Montserrat" panose="00000500000000000000" pitchFamily="2" charset="0"/>
              </a:rPr>
              <a:t>behaviours</a:t>
            </a:r>
            <a:r>
              <a:rPr lang="fr-FR" dirty="0">
                <a:latin typeface="Montserrat" panose="00000500000000000000" pitchFamily="2" charset="0"/>
              </a:rPr>
              <a:t> and </a:t>
            </a:r>
            <a:r>
              <a:rPr lang="fr-FR" dirty="0" err="1">
                <a:latin typeface="Montserrat" panose="00000500000000000000" pitchFamily="2" charset="0"/>
              </a:rPr>
              <a:t>work</a:t>
            </a:r>
            <a:r>
              <a:rPr lang="fr-FR" dirty="0">
                <a:latin typeface="Montserrat" panose="00000500000000000000" pitchFamily="2" charset="0"/>
              </a:rPr>
              <a:t> participation to </a:t>
            </a:r>
            <a:r>
              <a:rPr lang="fr-FR" dirty="0" err="1">
                <a:latin typeface="Montserrat" panose="00000500000000000000" pitchFamily="2" charset="0"/>
              </a:rPr>
              <a:t>prevent</a:t>
            </a:r>
            <a:r>
              <a:rPr lang="fr-FR" dirty="0">
                <a:latin typeface="Montserrat" panose="00000500000000000000" pitchFamily="2" charset="0"/>
              </a:rPr>
              <a:t> progression of </a:t>
            </a:r>
            <a:r>
              <a:rPr lang="fr-FR" dirty="0" err="1">
                <a:latin typeface="Montserrat" panose="00000500000000000000" pitchFamily="2" charset="0"/>
              </a:rPr>
              <a:t>rheumatic</a:t>
            </a:r>
            <a:r>
              <a:rPr lang="fr-FR" dirty="0">
                <a:latin typeface="Montserrat" panose="00000500000000000000" pitchFamily="2" charset="0"/>
              </a:rPr>
              <a:t> and </a:t>
            </a:r>
            <a:r>
              <a:rPr lang="fr-FR" dirty="0" err="1">
                <a:latin typeface="Montserrat" panose="00000500000000000000" pitchFamily="2" charset="0"/>
              </a:rPr>
              <a:t>musculoskeletal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diseases</a:t>
            </a:r>
            <a:r>
              <a:rPr lang="fr-FR" dirty="0">
                <a:latin typeface="Montserrat" panose="00000500000000000000" pitchFamily="2" charset="0"/>
              </a:rPr>
              <a:t>. </a:t>
            </a:r>
            <a:r>
              <a:rPr lang="fr-FR" dirty="0" err="1">
                <a:latin typeface="Montserrat" panose="00000500000000000000" pitchFamily="2" charset="0"/>
              </a:rPr>
              <a:t>Annals</a:t>
            </a:r>
            <a:r>
              <a:rPr lang="fr-FR" dirty="0">
                <a:latin typeface="Montserrat" panose="00000500000000000000" pitchFamily="2" charset="0"/>
              </a:rPr>
              <a:t> of the </a:t>
            </a:r>
            <a:r>
              <a:rPr lang="fr-FR" dirty="0" err="1">
                <a:latin typeface="Montserrat" panose="00000500000000000000" pitchFamily="2" charset="0"/>
              </a:rPr>
              <a:t>rheumatic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diseases</a:t>
            </a:r>
            <a:r>
              <a:rPr lang="fr-FR" dirty="0">
                <a:latin typeface="Montserrat" panose="00000500000000000000" pitchFamily="2" charset="0"/>
              </a:rPr>
              <a:t>, 82(1), 48–56. https://doi.org/10.1136/annrheumdis-2021-222020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FB1BDE01-6A41-9D6D-7164-8910CE5BBB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08001"/>
            <a:ext cx="9144000" cy="988705"/>
          </a:xfrm>
        </p:spPr>
        <p:txBody>
          <a:bodyPr>
            <a:noAutofit/>
          </a:bodyPr>
          <a:lstStyle/>
          <a:p>
            <a:r>
              <a:rPr lang="fr-BE" sz="4800" dirty="0">
                <a:latin typeface="Montserrat SemiBold" panose="00000700000000000000" pitchFamily="2" charset="0"/>
              </a:rPr>
              <a:t>Bibliographie</a:t>
            </a:r>
          </a:p>
        </p:txBody>
      </p:sp>
    </p:spTree>
    <p:extLst>
      <p:ext uri="{BB962C8B-B14F-4D97-AF65-F5344CB8AC3E}">
        <p14:creationId xmlns:p14="http://schemas.microsoft.com/office/powerpoint/2010/main" val="114044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31643F-B3F2-090B-6C57-47EA621FF356}"/>
              </a:ext>
            </a:extLst>
          </p:cNvPr>
          <p:cNvSpPr txBox="1">
            <a:spLocks/>
          </p:cNvSpPr>
          <p:nvPr/>
        </p:nvSpPr>
        <p:spPr>
          <a:xfrm>
            <a:off x="838200" y="1656080"/>
            <a:ext cx="10784840" cy="5080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err="1">
                <a:latin typeface="Montserrat" panose="00000500000000000000" pitchFamily="2" charset="0"/>
              </a:rPr>
              <a:t>Manderlier</a:t>
            </a:r>
            <a:r>
              <a:rPr lang="en-US" dirty="0">
                <a:latin typeface="Montserrat" panose="00000500000000000000" pitchFamily="2" charset="0"/>
              </a:rPr>
              <a:t>, A., de </a:t>
            </a:r>
            <a:r>
              <a:rPr lang="en-US" dirty="0" err="1">
                <a:latin typeface="Montserrat" panose="00000500000000000000" pitchFamily="2" charset="0"/>
              </a:rPr>
              <a:t>Fooz</a:t>
            </a:r>
            <a:r>
              <a:rPr lang="en-US" dirty="0">
                <a:latin typeface="Montserrat" panose="00000500000000000000" pitchFamily="2" charset="0"/>
              </a:rPr>
              <a:t>, M., </a:t>
            </a:r>
            <a:r>
              <a:rPr lang="en-US" dirty="0" err="1">
                <a:latin typeface="Montserrat" panose="00000500000000000000" pitchFamily="2" charset="0"/>
              </a:rPr>
              <a:t>Patris</a:t>
            </a:r>
            <a:r>
              <a:rPr lang="en-US" dirty="0">
                <a:latin typeface="Montserrat" panose="00000500000000000000" pitchFamily="2" charset="0"/>
              </a:rPr>
              <a:t>, S., &amp; </a:t>
            </a:r>
            <a:r>
              <a:rPr lang="en-US" dirty="0" err="1">
                <a:latin typeface="Montserrat" panose="00000500000000000000" pitchFamily="2" charset="0"/>
              </a:rPr>
              <a:t>Berquin</a:t>
            </a:r>
            <a:r>
              <a:rPr lang="en-US" dirty="0">
                <a:latin typeface="Montserrat" panose="00000500000000000000" pitchFamily="2" charset="0"/>
              </a:rPr>
              <a:t>, A. (2022). Modifiable lifestyle-related prognostic factors for the onset of chronic spinal pain: A systematic review of longitudinal studies. Annals of physical and rehabilitation medicine, 65(6), 101660. </a:t>
            </a:r>
            <a:r>
              <a:rPr lang="en-US" dirty="0">
                <a:latin typeface="Montserrat" panose="00000500000000000000" pitchFamily="2" charset="0"/>
                <a:hlinkClick r:id="rId4"/>
              </a:rPr>
              <a:t>https://doi.org/10.1016/j.rehab.2022.101660</a:t>
            </a:r>
            <a:endParaRPr lang="en-US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>
                <a:latin typeface="Montserrat" panose="00000500000000000000" pitchFamily="2" charset="0"/>
                <a:hlinkClick r:id="rId5"/>
              </a:rPr>
              <a:t>https://www.who.int/news-room/fact-sheets/detail/musculoskeletal-conditions</a:t>
            </a:r>
            <a:endParaRPr lang="fr-FR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>
                <a:latin typeface="Montserrat" panose="00000500000000000000" pitchFamily="2" charset="0"/>
              </a:rPr>
              <a:t>Williams, A., </a:t>
            </a:r>
            <a:r>
              <a:rPr lang="fr-FR" dirty="0" err="1">
                <a:latin typeface="Montserrat" panose="00000500000000000000" pitchFamily="2" charset="0"/>
              </a:rPr>
              <a:t>Kamper</a:t>
            </a:r>
            <a:r>
              <a:rPr lang="fr-FR" dirty="0">
                <a:latin typeface="Montserrat" panose="00000500000000000000" pitchFamily="2" charset="0"/>
              </a:rPr>
              <a:t>, S. J., </a:t>
            </a:r>
            <a:r>
              <a:rPr lang="fr-FR" dirty="0" err="1">
                <a:latin typeface="Montserrat" panose="00000500000000000000" pitchFamily="2" charset="0"/>
              </a:rPr>
              <a:t>Wiggers</a:t>
            </a:r>
            <a:r>
              <a:rPr lang="fr-FR" dirty="0">
                <a:latin typeface="Montserrat" panose="00000500000000000000" pitchFamily="2" charset="0"/>
              </a:rPr>
              <a:t>, J. H., O'Brien, K. M., Lee, H., </a:t>
            </a:r>
            <a:r>
              <a:rPr lang="fr-FR" dirty="0" err="1">
                <a:latin typeface="Montserrat" panose="00000500000000000000" pitchFamily="2" charset="0"/>
              </a:rPr>
              <a:t>Wolfenden</a:t>
            </a:r>
            <a:r>
              <a:rPr lang="fr-FR" dirty="0">
                <a:latin typeface="Montserrat" panose="00000500000000000000" pitchFamily="2" charset="0"/>
              </a:rPr>
              <a:t>, L., </a:t>
            </a:r>
            <a:r>
              <a:rPr lang="fr-FR" dirty="0" err="1">
                <a:latin typeface="Montserrat" panose="00000500000000000000" pitchFamily="2" charset="0"/>
              </a:rPr>
              <a:t>Yoong</a:t>
            </a:r>
            <a:r>
              <a:rPr lang="fr-FR" dirty="0">
                <a:latin typeface="Montserrat" panose="00000500000000000000" pitchFamily="2" charset="0"/>
              </a:rPr>
              <a:t>, S. L., Robson, E., </a:t>
            </a:r>
            <a:r>
              <a:rPr lang="fr-FR" dirty="0" err="1">
                <a:latin typeface="Montserrat" panose="00000500000000000000" pitchFamily="2" charset="0"/>
              </a:rPr>
              <a:t>McAuley</a:t>
            </a:r>
            <a:r>
              <a:rPr lang="fr-FR" dirty="0">
                <a:latin typeface="Montserrat" panose="00000500000000000000" pitchFamily="2" charset="0"/>
              </a:rPr>
              <a:t>, J. H., </a:t>
            </a:r>
            <a:r>
              <a:rPr lang="fr-FR" dirty="0" err="1">
                <a:latin typeface="Montserrat" panose="00000500000000000000" pitchFamily="2" charset="0"/>
              </a:rPr>
              <a:t>Hartvigsen</a:t>
            </a:r>
            <a:r>
              <a:rPr lang="fr-FR" dirty="0">
                <a:latin typeface="Montserrat" panose="00000500000000000000" pitchFamily="2" charset="0"/>
              </a:rPr>
              <a:t>, J., &amp; Williams, C. M. (2018). </a:t>
            </a:r>
            <a:r>
              <a:rPr lang="fr-FR" dirty="0" err="1">
                <a:latin typeface="Montserrat" panose="00000500000000000000" pitchFamily="2" charset="0"/>
              </a:rPr>
              <a:t>Musculoskeletal</a:t>
            </a:r>
            <a:r>
              <a:rPr lang="fr-FR" dirty="0">
                <a:latin typeface="Montserrat" panose="00000500000000000000" pitchFamily="2" charset="0"/>
              </a:rPr>
              <a:t> conditions </a:t>
            </a:r>
            <a:r>
              <a:rPr lang="fr-FR" dirty="0" err="1">
                <a:latin typeface="Montserrat" panose="00000500000000000000" pitchFamily="2" charset="0"/>
              </a:rPr>
              <a:t>may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increase</a:t>
            </a:r>
            <a:r>
              <a:rPr lang="fr-FR" dirty="0">
                <a:latin typeface="Montserrat" panose="00000500000000000000" pitchFamily="2" charset="0"/>
              </a:rPr>
              <a:t> the </a:t>
            </a:r>
            <a:r>
              <a:rPr lang="fr-FR" dirty="0" err="1">
                <a:latin typeface="Montserrat" panose="00000500000000000000" pitchFamily="2" charset="0"/>
              </a:rPr>
              <a:t>risk</a:t>
            </a:r>
            <a:r>
              <a:rPr lang="fr-FR" dirty="0">
                <a:latin typeface="Montserrat" panose="00000500000000000000" pitchFamily="2" charset="0"/>
              </a:rPr>
              <a:t> of </a:t>
            </a:r>
            <a:r>
              <a:rPr lang="fr-FR" dirty="0" err="1">
                <a:latin typeface="Montserrat" panose="00000500000000000000" pitchFamily="2" charset="0"/>
              </a:rPr>
              <a:t>chronic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disease</a:t>
            </a:r>
            <a:r>
              <a:rPr lang="fr-FR" dirty="0">
                <a:latin typeface="Montserrat" panose="00000500000000000000" pitchFamily="2" charset="0"/>
              </a:rPr>
              <a:t>: a </a:t>
            </a:r>
            <a:r>
              <a:rPr lang="fr-FR" dirty="0" err="1">
                <a:latin typeface="Montserrat" panose="00000500000000000000" pitchFamily="2" charset="0"/>
              </a:rPr>
              <a:t>systematic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review</a:t>
            </a:r>
            <a:r>
              <a:rPr lang="fr-FR" dirty="0">
                <a:latin typeface="Montserrat" panose="00000500000000000000" pitchFamily="2" charset="0"/>
              </a:rPr>
              <a:t> and </a:t>
            </a:r>
            <a:r>
              <a:rPr lang="fr-FR" dirty="0" err="1">
                <a:latin typeface="Montserrat" panose="00000500000000000000" pitchFamily="2" charset="0"/>
              </a:rPr>
              <a:t>meta-analysis</a:t>
            </a:r>
            <a:r>
              <a:rPr lang="fr-FR" dirty="0">
                <a:latin typeface="Montserrat" panose="00000500000000000000" pitchFamily="2" charset="0"/>
              </a:rPr>
              <a:t> of </a:t>
            </a:r>
            <a:r>
              <a:rPr lang="fr-FR" dirty="0" err="1">
                <a:latin typeface="Montserrat" panose="00000500000000000000" pitchFamily="2" charset="0"/>
              </a:rPr>
              <a:t>cohort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studies</a:t>
            </a:r>
            <a:r>
              <a:rPr lang="fr-FR" dirty="0">
                <a:latin typeface="Montserrat" panose="00000500000000000000" pitchFamily="2" charset="0"/>
              </a:rPr>
              <a:t>. BMC </a:t>
            </a:r>
            <a:r>
              <a:rPr lang="fr-FR" dirty="0" err="1">
                <a:latin typeface="Montserrat" panose="00000500000000000000" pitchFamily="2" charset="0"/>
              </a:rPr>
              <a:t>medicine</a:t>
            </a:r>
            <a:r>
              <a:rPr lang="fr-FR" dirty="0">
                <a:latin typeface="Montserrat" panose="00000500000000000000" pitchFamily="2" charset="0"/>
              </a:rPr>
              <a:t>, 16(1), 167. </a:t>
            </a:r>
            <a:r>
              <a:rPr lang="fr-FR" dirty="0">
                <a:latin typeface="Montserrat" panose="00000500000000000000" pitchFamily="2" charset="0"/>
                <a:hlinkClick r:id="rId6"/>
              </a:rPr>
              <a:t>https://doi.org/10.1186/s12916-018-1151-2</a:t>
            </a:r>
            <a:endParaRPr lang="fr-FR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 err="1">
                <a:latin typeface="Montserrat" panose="00000500000000000000" pitchFamily="2" charset="0"/>
              </a:rPr>
              <a:t>Silverwood</a:t>
            </a:r>
            <a:r>
              <a:rPr lang="fr-FR" dirty="0">
                <a:latin typeface="Montserrat" panose="00000500000000000000" pitchFamily="2" charset="0"/>
              </a:rPr>
              <a:t>, V., </a:t>
            </a:r>
            <a:r>
              <a:rPr lang="fr-FR" dirty="0" err="1">
                <a:latin typeface="Montserrat" panose="00000500000000000000" pitchFamily="2" charset="0"/>
              </a:rPr>
              <a:t>Blagojevic-Bucknall</a:t>
            </a:r>
            <a:r>
              <a:rPr lang="fr-FR" dirty="0">
                <a:latin typeface="Montserrat" panose="00000500000000000000" pitchFamily="2" charset="0"/>
              </a:rPr>
              <a:t>, M., </a:t>
            </a:r>
            <a:r>
              <a:rPr lang="fr-FR" dirty="0" err="1">
                <a:latin typeface="Montserrat" panose="00000500000000000000" pitchFamily="2" charset="0"/>
              </a:rPr>
              <a:t>Jinks</a:t>
            </a:r>
            <a:r>
              <a:rPr lang="fr-FR" dirty="0">
                <a:latin typeface="Montserrat" panose="00000500000000000000" pitchFamily="2" charset="0"/>
              </a:rPr>
              <a:t>, C., Jordan, J. L., </a:t>
            </a:r>
            <a:r>
              <a:rPr lang="fr-FR" dirty="0" err="1">
                <a:latin typeface="Montserrat" panose="00000500000000000000" pitchFamily="2" charset="0"/>
              </a:rPr>
              <a:t>Protheroe</a:t>
            </a:r>
            <a:r>
              <a:rPr lang="fr-FR" dirty="0">
                <a:latin typeface="Montserrat" panose="00000500000000000000" pitchFamily="2" charset="0"/>
              </a:rPr>
              <a:t>, J., &amp; Jordan, K. P. (2015). </a:t>
            </a:r>
            <a:r>
              <a:rPr lang="fr-FR" dirty="0" err="1">
                <a:latin typeface="Montserrat" panose="00000500000000000000" pitchFamily="2" charset="0"/>
              </a:rPr>
              <a:t>Current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evidence</a:t>
            </a:r>
            <a:r>
              <a:rPr lang="fr-FR" dirty="0">
                <a:latin typeface="Montserrat" panose="00000500000000000000" pitchFamily="2" charset="0"/>
              </a:rPr>
              <a:t> on </a:t>
            </a:r>
            <a:r>
              <a:rPr lang="fr-FR" dirty="0" err="1">
                <a:latin typeface="Montserrat" panose="00000500000000000000" pitchFamily="2" charset="0"/>
              </a:rPr>
              <a:t>risk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factors</a:t>
            </a:r>
            <a:r>
              <a:rPr lang="fr-FR" dirty="0">
                <a:latin typeface="Montserrat" panose="00000500000000000000" pitchFamily="2" charset="0"/>
              </a:rPr>
              <a:t> for </a:t>
            </a:r>
            <a:r>
              <a:rPr lang="fr-FR" dirty="0" err="1">
                <a:latin typeface="Montserrat" panose="00000500000000000000" pitchFamily="2" charset="0"/>
              </a:rPr>
              <a:t>knee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osteoarthritis</a:t>
            </a:r>
            <a:r>
              <a:rPr lang="fr-FR" dirty="0">
                <a:latin typeface="Montserrat" panose="00000500000000000000" pitchFamily="2" charset="0"/>
              </a:rPr>
              <a:t> in </a:t>
            </a:r>
            <a:r>
              <a:rPr lang="fr-FR" dirty="0" err="1">
                <a:latin typeface="Montserrat" panose="00000500000000000000" pitchFamily="2" charset="0"/>
              </a:rPr>
              <a:t>older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adults</a:t>
            </a:r>
            <a:r>
              <a:rPr lang="fr-FR" dirty="0">
                <a:latin typeface="Montserrat" panose="00000500000000000000" pitchFamily="2" charset="0"/>
              </a:rPr>
              <a:t>: a </a:t>
            </a:r>
            <a:r>
              <a:rPr lang="fr-FR" dirty="0" err="1">
                <a:latin typeface="Montserrat" panose="00000500000000000000" pitchFamily="2" charset="0"/>
              </a:rPr>
              <a:t>systematic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review</a:t>
            </a:r>
            <a:r>
              <a:rPr lang="fr-FR" dirty="0">
                <a:latin typeface="Montserrat" panose="00000500000000000000" pitchFamily="2" charset="0"/>
              </a:rPr>
              <a:t> and </a:t>
            </a:r>
            <a:r>
              <a:rPr lang="fr-FR" dirty="0" err="1">
                <a:latin typeface="Montserrat" panose="00000500000000000000" pitchFamily="2" charset="0"/>
              </a:rPr>
              <a:t>meta-analysis</a:t>
            </a:r>
            <a:r>
              <a:rPr lang="fr-FR" dirty="0">
                <a:latin typeface="Montserrat" panose="00000500000000000000" pitchFamily="2" charset="0"/>
              </a:rPr>
              <a:t>. </a:t>
            </a:r>
            <a:r>
              <a:rPr lang="fr-FR" dirty="0" err="1">
                <a:latin typeface="Montserrat" panose="00000500000000000000" pitchFamily="2" charset="0"/>
              </a:rPr>
              <a:t>Osteoarthritis</a:t>
            </a:r>
            <a:r>
              <a:rPr lang="fr-FR" dirty="0">
                <a:latin typeface="Montserrat" panose="00000500000000000000" pitchFamily="2" charset="0"/>
              </a:rPr>
              <a:t> and cartilage, 23(4), 507–515. </a:t>
            </a:r>
            <a:r>
              <a:rPr lang="fr-FR" dirty="0">
                <a:latin typeface="Montserrat" panose="00000500000000000000" pitchFamily="2" charset="0"/>
                <a:hlinkClick r:id="rId7"/>
              </a:rPr>
              <a:t>https://doi.org/10.1016/j.joca.2014.11.019</a:t>
            </a:r>
            <a:endParaRPr lang="fr-FR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latin typeface="Montserrat" panose="00000500000000000000" pitchFamily="2" charset="0"/>
              </a:rPr>
              <a:t>Mills, S. E. E., Nicolson, K. P., &amp; Smith, B. H. (2019). Chronic pain: a review of its epidemiology and associated factors in population-based studies. British journal of </a:t>
            </a:r>
            <a:r>
              <a:rPr lang="en-US" dirty="0" err="1">
                <a:latin typeface="Montserrat" panose="00000500000000000000" pitchFamily="2" charset="0"/>
              </a:rPr>
              <a:t>anaesthesia</a:t>
            </a:r>
            <a:r>
              <a:rPr lang="en-US" dirty="0">
                <a:latin typeface="Montserrat" panose="00000500000000000000" pitchFamily="2" charset="0"/>
              </a:rPr>
              <a:t>, 123(2), e273–e283. </a:t>
            </a:r>
            <a:r>
              <a:rPr lang="en-US" dirty="0">
                <a:latin typeface="Montserrat" panose="00000500000000000000" pitchFamily="2" charset="0"/>
                <a:hlinkClick r:id="rId8"/>
              </a:rPr>
              <a:t>https://doi.org/10.1016/j.bja.2019.03.023</a:t>
            </a:r>
            <a:endParaRPr lang="en-US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 err="1">
                <a:latin typeface="Montserrat" panose="00000500000000000000" pitchFamily="2" charset="0"/>
              </a:rPr>
              <a:t>Gorasso</a:t>
            </a:r>
            <a:r>
              <a:rPr lang="fr-FR" dirty="0">
                <a:latin typeface="Montserrat" panose="00000500000000000000" pitchFamily="2" charset="0"/>
              </a:rPr>
              <a:t>, Vanessa and Van der </a:t>
            </a:r>
            <a:r>
              <a:rPr lang="fr-FR" dirty="0" err="1">
                <a:latin typeface="Montserrat" panose="00000500000000000000" pitchFamily="2" charset="0"/>
              </a:rPr>
              <a:t>Heyden</a:t>
            </a:r>
            <a:r>
              <a:rPr lang="fr-FR" dirty="0">
                <a:latin typeface="Montserrat" panose="00000500000000000000" pitchFamily="2" charset="0"/>
              </a:rPr>
              <a:t>, Johan and De </a:t>
            </a:r>
            <a:r>
              <a:rPr lang="fr-FR" dirty="0" err="1">
                <a:latin typeface="Montserrat" panose="00000500000000000000" pitchFamily="2" charset="0"/>
              </a:rPr>
              <a:t>Pauw</a:t>
            </a:r>
            <a:r>
              <a:rPr lang="fr-FR" dirty="0">
                <a:latin typeface="Montserrat" panose="00000500000000000000" pitchFamily="2" charset="0"/>
              </a:rPr>
              <a:t>, </a:t>
            </a:r>
            <a:r>
              <a:rPr lang="fr-FR" dirty="0" err="1">
                <a:latin typeface="Montserrat" panose="00000500000000000000" pitchFamily="2" charset="0"/>
              </a:rPr>
              <a:t>Robby</a:t>
            </a:r>
            <a:r>
              <a:rPr lang="fr-FR" dirty="0">
                <a:latin typeface="Montserrat" panose="00000500000000000000" pitchFamily="2" charset="0"/>
              </a:rPr>
              <a:t> and </a:t>
            </a:r>
            <a:r>
              <a:rPr lang="fr-FR" dirty="0" err="1">
                <a:latin typeface="Montserrat" panose="00000500000000000000" pitchFamily="2" charset="0"/>
              </a:rPr>
              <a:t>Pelgrims</a:t>
            </a:r>
            <a:r>
              <a:rPr lang="fr-FR" dirty="0">
                <a:latin typeface="Montserrat" panose="00000500000000000000" pitchFamily="2" charset="0"/>
              </a:rPr>
              <a:t>, Ingrid and De </a:t>
            </a:r>
            <a:r>
              <a:rPr lang="fr-FR" dirty="0" err="1">
                <a:latin typeface="Montserrat" panose="00000500000000000000" pitchFamily="2" charset="0"/>
              </a:rPr>
              <a:t>Clercq</a:t>
            </a:r>
            <a:r>
              <a:rPr lang="fr-FR" dirty="0">
                <a:latin typeface="Montserrat" panose="00000500000000000000" pitchFamily="2" charset="0"/>
              </a:rPr>
              <a:t>, Eva and De </a:t>
            </a:r>
            <a:r>
              <a:rPr lang="fr-FR" dirty="0" err="1">
                <a:latin typeface="Montserrat" panose="00000500000000000000" pitchFamily="2" charset="0"/>
              </a:rPr>
              <a:t>Ridder</a:t>
            </a:r>
            <a:r>
              <a:rPr lang="fr-FR" dirty="0">
                <a:latin typeface="Montserrat" panose="00000500000000000000" pitchFamily="2" charset="0"/>
              </a:rPr>
              <a:t>, Karin and </a:t>
            </a:r>
            <a:r>
              <a:rPr lang="fr-FR" dirty="0" err="1">
                <a:latin typeface="Montserrat" panose="00000500000000000000" pitchFamily="2" charset="0"/>
              </a:rPr>
              <a:t>Vandevijvere</a:t>
            </a:r>
            <a:r>
              <a:rPr lang="fr-FR" dirty="0">
                <a:latin typeface="Montserrat" panose="00000500000000000000" pitchFamily="2" charset="0"/>
              </a:rPr>
              <a:t>, Stefanie and </a:t>
            </a:r>
            <a:r>
              <a:rPr lang="fr-FR" dirty="0" err="1">
                <a:latin typeface="Montserrat" panose="00000500000000000000" pitchFamily="2" charset="0"/>
              </a:rPr>
              <a:t>Vansteelandt</a:t>
            </a:r>
            <a:r>
              <a:rPr lang="fr-FR" dirty="0">
                <a:latin typeface="Montserrat" panose="00000500000000000000" pitchFamily="2" charset="0"/>
              </a:rPr>
              <a:t>, Stijn and </a:t>
            </a:r>
            <a:r>
              <a:rPr lang="fr-FR" dirty="0" err="1">
                <a:latin typeface="Montserrat" panose="00000500000000000000" pitchFamily="2" charset="0"/>
              </a:rPr>
              <a:t>Vaes</a:t>
            </a:r>
            <a:r>
              <a:rPr lang="fr-FR" dirty="0">
                <a:latin typeface="Montserrat" panose="00000500000000000000" pitchFamily="2" charset="0"/>
              </a:rPr>
              <a:t>, Bert and De Smedt, Delphine and </a:t>
            </a:r>
            <a:r>
              <a:rPr lang="fr-FR" dirty="0" err="1">
                <a:latin typeface="Montserrat" panose="00000500000000000000" pitchFamily="2" charset="0"/>
              </a:rPr>
              <a:t>Devleesschauwer</a:t>
            </a:r>
            <a:r>
              <a:rPr lang="fr-FR" dirty="0">
                <a:latin typeface="Montserrat" panose="00000500000000000000" pitchFamily="2" charset="0"/>
              </a:rPr>
              <a:t>, Brecht, The </a:t>
            </a:r>
            <a:r>
              <a:rPr lang="fr-FR" dirty="0" err="1">
                <a:latin typeface="Montserrat" panose="00000500000000000000" pitchFamily="2" charset="0"/>
              </a:rPr>
              <a:t>Health</a:t>
            </a:r>
            <a:r>
              <a:rPr lang="fr-FR" dirty="0">
                <a:latin typeface="Montserrat" panose="00000500000000000000" pitchFamily="2" charset="0"/>
              </a:rPr>
              <a:t> and </a:t>
            </a:r>
            <a:r>
              <a:rPr lang="fr-FR" dirty="0" err="1">
                <a:latin typeface="Montserrat" panose="00000500000000000000" pitchFamily="2" charset="0"/>
              </a:rPr>
              <a:t>Economic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Burden</a:t>
            </a:r>
            <a:r>
              <a:rPr lang="fr-FR" dirty="0">
                <a:latin typeface="Montserrat" panose="00000500000000000000" pitchFamily="2" charset="0"/>
              </a:rPr>
              <a:t> of </a:t>
            </a:r>
            <a:r>
              <a:rPr lang="fr-FR" dirty="0" err="1">
                <a:latin typeface="Montserrat" panose="00000500000000000000" pitchFamily="2" charset="0"/>
              </a:rPr>
              <a:t>Musculoskeletal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Disorders</a:t>
            </a:r>
            <a:r>
              <a:rPr lang="fr-FR" dirty="0">
                <a:latin typeface="Montserrat" panose="00000500000000000000" pitchFamily="2" charset="0"/>
              </a:rPr>
              <a:t> in </a:t>
            </a:r>
            <a:r>
              <a:rPr lang="fr-FR" dirty="0" err="1">
                <a:latin typeface="Montserrat" panose="00000500000000000000" pitchFamily="2" charset="0"/>
              </a:rPr>
              <a:t>Belgium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from</a:t>
            </a:r>
            <a:r>
              <a:rPr lang="fr-FR" dirty="0">
                <a:latin typeface="Montserrat" panose="00000500000000000000" pitchFamily="2" charset="0"/>
              </a:rPr>
              <a:t> 2013 to 2018. </a:t>
            </a:r>
            <a:r>
              <a:rPr lang="fr-FR" dirty="0" err="1">
                <a:latin typeface="Montserrat" panose="00000500000000000000" pitchFamily="2" charset="0"/>
              </a:rPr>
              <a:t>Available</a:t>
            </a:r>
            <a:r>
              <a:rPr lang="fr-FR" dirty="0">
                <a:latin typeface="Montserrat" panose="00000500000000000000" pitchFamily="2" charset="0"/>
              </a:rPr>
              <a:t> at SSRN: https://ssrn.com/abstract=4166618 or </a:t>
            </a:r>
            <a:r>
              <a:rPr lang="fr-FR" dirty="0">
                <a:latin typeface="Montserrat" panose="00000500000000000000" pitchFamily="2" charset="0"/>
                <a:hlinkClick r:id="rId9"/>
              </a:rPr>
              <a:t>http://dx.doi.org/10.2139/ssrn.4166618</a:t>
            </a:r>
            <a:endParaRPr lang="fr-FR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latin typeface="Montserrat" panose="00000500000000000000" pitchFamily="2" charset="0"/>
              </a:rPr>
              <a:t>GBD 2019 Diseases and Injuries Collaborators (2020). Global burden of 369 diseases and injuries in 204 countries and territories, 1990-2019: a systematic analysis for the Global Burden of Disease Study 2019. Lancet (London, England), 396(10258), 1204–1222. </a:t>
            </a:r>
            <a:r>
              <a:rPr lang="en-US" dirty="0">
                <a:latin typeface="Montserrat" panose="00000500000000000000" pitchFamily="2" charset="0"/>
                <a:hlinkClick r:id="rId10"/>
              </a:rPr>
              <a:t>https://doi.org/10.1016/S0140-6736(20)30925-9</a:t>
            </a:r>
            <a:endParaRPr lang="en-US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latin typeface="Montserrat" panose="00000500000000000000" pitchFamily="2" charset="0"/>
              </a:rPr>
              <a:t>GBD 2019 Risk Factors Collaborators (2020). Global burden of 87 risk factors in 204 countries and territories, 1990-2019: a systematic analysis for the Global Burden of Disease Study 2019. Lancet (London, England), 396(10258), 1223–1249. </a:t>
            </a:r>
            <a:r>
              <a:rPr lang="en-US" dirty="0">
                <a:latin typeface="Montserrat" panose="00000500000000000000" pitchFamily="2" charset="0"/>
                <a:hlinkClick r:id="rId11"/>
              </a:rPr>
              <a:t>https://doi.org/10.1016/S0140-6736(20)30752-2</a:t>
            </a:r>
            <a:endParaRPr lang="en-US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r-FR" dirty="0">
              <a:latin typeface="Montserrat" panose="00000500000000000000" pitchFamily="2" charset="0"/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FB1BDE01-6A41-9D6D-7164-8910CE5BBB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08001"/>
            <a:ext cx="9144000" cy="988705"/>
          </a:xfrm>
        </p:spPr>
        <p:txBody>
          <a:bodyPr>
            <a:noAutofit/>
          </a:bodyPr>
          <a:lstStyle/>
          <a:p>
            <a:r>
              <a:rPr lang="fr-BE" sz="4800" dirty="0">
                <a:latin typeface="Montserrat SemiBold" panose="00000700000000000000" pitchFamily="2" charset="0"/>
              </a:rPr>
              <a:t>Bibliographie</a:t>
            </a:r>
          </a:p>
        </p:txBody>
      </p:sp>
    </p:spTree>
    <p:extLst>
      <p:ext uri="{BB962C8B-B14F-4D97-AF65-F5344CB8AC3E}">
        <p14:creationId xmlns:p14="http://schemas.microsoft.com/office/powerpoint/2010/main" val="4144713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BFA35F-1D16-EDE5-28D9-312CA81E0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68805"/>
            <a:ext cx="9144000" cy="988705"/>
          </a:xfrm>
        </p:spPr>
        <p:txBody>
          <a:bodyPr>
            <a:normAutofit/>
          </a:bodyPr>
          <a:lstStyle/>
          <a:p>
            <a:r>
              <a:rPr lang="fr-BE" dirty="0">
                <a:latin typeface="Montserrat SemiBold" panose="00000700000000000000" pitchFamily="2" charset="0"/>
              </a:rPr>
              <a:t>Style de vie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31643F-B3F2-090B-6C57-47EA621FF356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BE" b="1" dirty="0">
              <a:latin typeface="Montserrat" panose="00000500000000000000" pitchFamily="2" charset="0"/>
            </a:endParaRPr>
          </a:p>
          <a:p>
            <a:pPr algn="l"/>
            <a:endParaRPr lang="fr-BE" b="1" dirty="0">
              <a:latin typeface="Montserrat" panose="00000500000000000000" pitchFamily="2" charset="0"/>
            </a:endParaRPr>
          </a:p>
          <a:p>
            <a:endParaRPr lang="fr-BE" b="1" dirty="0">
              <a:latin typeface="Montserrat" panose="00000500000000000000" pitchFamily="2" charset="0"/>
            </a:endParaRPr>
          </a:p>
          <a:p>
            <a:r>
              <a:rPr lang="fr-BE" b="1" dirty="0">
                <a:latin typeface="Montserrat" panose="00000500000000000000" pitchFamily="2" charset="0"/>
              </a:rPr>
              <a:t>Lifestyle</a:t>
            </a:r>
            <a:r>
              <a:rPr lang="fr-BE" dirty="0">
                <a:latin typeface="Montserrat" panose="00000500000000000000" pitchFamily="2" charset="0"/>
              </a:rPr>
              <a:t> = </a:t>
            </a:r>
            <a:r>
              <a:rPr lang="en-US" dirty="0">
                <a:latin typeface="Montserrat" panose="00000500000000000000" pitchFamily="2" charset="0"/>
              </a:rPr>
              <a:t>“A style or way of living (associated with an individual person, a society, etc.); esp. the characteristic manner in which a person lives (or chooses to live) his or her life” (Oxford English dictionary)</a:t>
            </a:r>
          </a:p>
          <a:p>
            <a:pPr algn="l"/>
            <a:endParaRPr lang="fr-BE" dirty="0">
              <a:latin typeface="Montserrat" panose="00000500000000000000" pitchFamily="2" charset="0"/>
            </a:endParaRPr>
          </a:p>
          <a:p>
            <a:endParaRPr lang="fr-BE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908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31643F-B3F2-090B-6C57-47EA621FF356}"/>
              </a:ext>
            </a:extLst>
          </p:cNvPr>
          <p:cNvSpPr txBox="1">
            <a:spLocks/>
          </p:cNvSpPr>
          <p:nvPr/>
        </p:nvSpPr>
        <p:spPr>
          <a:xfrm>
            <a:off x="838200" y="1849119"/>
            <a:ext cx="10784840" cy="450088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latin typeface="Montserrat" panose="00000500000000000000" pitchFamily="2" charset="0"/>
              </a:rPr>
              <a:t>Taylor, J. B., Goode, A. P., George, S. Z., &amp; Cook, C. E. (2014). Incidence and risk factors for first-time incident low back pain: a systematic review and meta-analysis. The spine journal : official journal of the North American Spine Society, 14(10), 2299–2319. </a:t>
            </a:r>
            <a:r>
              <a:rPr lang="en-US" dirty="0">
                <a:latin typeface="Montserrat" panose="00000500000000000000" pitchFamily="2" charset="0"/>
                <a:hlinkClick r:id="rId4"/>
              </a:rPr>
              <a:t>https://doi.org/10.1016/j.spinee.2014.01.026</a:t>
            </a:r>
            <a:endParaRPr lang="en-US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latin typeface="Montserrat" panose="00000500000000000000" pitchFamily="2" charset="0"/>
              </a:rPr>
              <a:t>Zale, E. L., </a:t>
            </a:r>
            <a:r>
              <a:rPr lang="en-US" dirty="0" err="1">
                <a:latin typeface="Montserrat" panose="00000500000000000000" pitchFamily="2" charset="0"/>
              </a:rPr>
              <a:t>Maisto</a:t>
            </a:r>
            <a:r>
              <a:rPr lang="en-US" dirty="0">
                <a:latin typeface="Montserrat" panose="00000500000000000000" pitchFamily="2" charset="0"/>
              </a:rPr>
              <a:t>, S. A., &amp; </a:t>
            </a:r>
            <a:r>
              <a:rPr lang="en-US" dirty="0" err="1">
                <a:latin typeface="Montserrat" panose="00000500000000000000" pitchFamily="2" charset="0"/>
              </a:rPr>
              <a:t>Ditre</a:t>
            </a:r>
            <a:r>
              <a:rPr lang="en-US" dirty="0">
                <a:latin typeface="Montserrat" panose="00000500000000000000" pitchFamily="2" charset="0"/>
              </a:rPr>
              <a:t>, J. W. (2015). Interrelations between pain and alcohol: An integrative review. Clinical psychology review, 37, 57–71. </a:t>
            </a:r>
            <a:r>
              <a:rPr lang="en-US" dirty="0">
                <a:latin typeface="Montserrat" panose="00000500000000000000" pitchFamily="2" charset="0"/>
                <a:hlinkClick r:id="rId5"/>
              </a:rPr>
              <a:t>https://doi.org/10.1016/j.cpr.2015.02.005</a:t>
            </a:r>
            <a:endParaRPr lang="en-US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 err="1">
                <a:latin typeface="Montserrat" panose="00000500000000000000" pitchFamily="2" charset="0"/>
              </a:rPr>
              <a:t>Coenen</a:t>
            </a:r>
            <a:r>
              <a:rPr lang="fr-FR" dirty="0">
                <a:latin typeface="Montserrat" panose="00000500000000000000" pitchFamily="2" charset="0"/>
              </a:rPr>
              <a:t>, P., </a:t>
            </a:r>
            <a:r>
              <a:rPr lang="fr-FR" dirty="0" err="1">
                <a:latin typeface="Montserrat" panose="00000500000000000000" pitchFamily="2" charset="0"/>
              </a:rPr>
              <a:t>Willenberg</a:t>
            </a:r>
            <a:r>
              <a:rPr lang="fr-FR" dirty="0">
                <a:latin typeface="Montserrat" panose="00000500000000000000" pitchFamily="2" charset="0"/>
              </a:rPr>
              <a:t>, L., Parry, S., Shi, J. W., Romero, L., Blackwood, D. M., Maher, C. G., Healy, G. N., Dunstan, D. W., &amp; </a:t>
            </a:r>
            <a:r>
              <a:rPr lang="fr-FR" dirty="0" err="1">
                <a:latin typeface="Montserrat" panose="00000500000000000000" pitchFamily="2" charset="0"/>
              </a:rPr>
              <a:t>Straker</a:t>
            </a:r>
            <a:r>
              <a:rPr lang="fr-FR" dirty="0">
                <a:latin typeface="Montserrat" panose="00000500000000000000" pitchFamily="2" charset="0"/>
              </a:rPr>
              <a:t>, L. M. (2018). Associations of </a:t>
            </a:r>
            <a:r>
              <a:rPr lang="fr-FR" dirty="0" err="1">
                <a:latin typeface="Montserrat" panose="00000500000000000000" pitchFamily="2" charset="0"/>
              </a:rPr>
              <a:t>occupational</a:t>
            </a:r>
            <a:r>
              <a:rPr lang="fr-FR" dirty="0">
                <a:latin typeface="Montserrat" panose="00000500000000000000" pitchFamily="2" charset="0"/>
              </a:rPr>
              <a:t> standing </a:t>
            </a:r>
            <a:r>
              <a:rPr lang="fr-FR" dirty="0" err="1">
                <a:latin typeface="Montserrat" panose="00000500000000000000" pitchFamily="2" charset="0"/>
              </a:rPr>
              <a:t>with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musculoskeletal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symptoms</a:t>
            </a:r>
            <a:r>
              <a:rPr lang="fr-FR" dirty="0">
                <a:latin typeface="Montserrat" panose="00000500000000000000" pitchFamily="2" charset="0"/>
              </a:rPr>
              <a:t>: a </a:t>
            </a:r>
            <a:r>
              <a:rPr lang="fr-FR" dirty="0" err="1">
                <a:latin typeface="Montserrat" panose="00000500000000000000" pitchFamily="2" charset="0"/>
              </a:rPr>
              <a:t>systematic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review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with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meta-analysis</a:t>
            </a:r>
            <a:r>
              <a:rPr lang="fr-FR" dirty="0">
                <a:latin typeface="Montserrat" panose="00000500000000000000" pitchFamily="2" charset="0"/>
              </a:rPr>
              <a:t>. British journal of sports </a:t>
            </a:r>
            <a:r>
              <a:rPr lang="fr-FR" dirty="0" err="1">
                <a:latin typeface="Montserrat" panose="00000500000000000000" pitchFamily="2" charset="0"/>
              </a:rPr>
              <a:t>medicine</a:t>
            </a:r>
            <a:r>
              <a:rPr lang="fr-FR" dirty="0">
                <a:latin typeface="Montserrat" panose="00000500000000000000" pitchFamily="2" charset="0"/>
              </a:rPr>
              <a:t>, 52(3), 176–183. </a:t>
            </a:r>
            <a:r>
              <a:rPr lang="fr-FR" dirty="0">
                <a:latin typeface="Montserrat" panose="00000500000000000000" pitchFamily="2" charset="0"/>
                <a:hlinkClick r:id="rId6"/>
              </a:rPr>
              <a:t>https://doi.org/10.1136/bjsports-2016-096795</a:t>
            </a:r>
            <a:endParaRPr lang="fr-FR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 err="1">
                <a:latin typeface="Montserrat" panose="00000500000000000000" pitchFamily="2" charset="0"/>
              </a:rPr>
              <a:t>Coenen</a:t>
            </a:r>
            <a:r>
              <a:rPr lang="fr-FR" dirty="0">
                <a:latin typeface="Montserrat" panose="00000500000000000000" pitchFamily="2" charset="0"/>
              </a:rPr>
              <a:t>, P., Huysmans, M. A., </a:t>
            </a:r>
            <a:r>
              <a:rPr lang="fr-FR" dirty="0" err="1">
                <a:latin typeface="Montserrat" panose="00000500000000000000" pitchFamily="2" charset="0"/>
              </a:rPr>
              <a:t>Holtermann</a:t>
            </a:r>
            <a:r>
              <a:rPr lang="fr-FR" dirty="0">
                <a:latin typeface="Montserrat" panose="00000500000000000000" pitchFamily="2" charset="0"/>
              </a:rPr>
              <a:t>, A., Krause, N., van Mechelen, W., </a:t>
            </a:r>
            <a:r>
              <a:rPr lang="fr-FR" dirty="0" err="1">
                <a:latin typeface="Montserrat" panose="00000500000000000000" pitchFamily="2" charset="0"/>
              </a:rPr>
              <a:t>Straker</a:t>
            </a:r>
            <a:r>
              <a:rPr lang="fr-FR" dirty="0">
                <a:latin typeface="Montserrat" panose="00000500000000000000" pitchFamily="2" charset="0"/>
              </a:rPr>
              <a:t>, L. M., &amp; van der </a:t>
            </a:r>
            <a:r>
              <a:rPr lang="fr-FR" dirty="0" err="1">
                <a:latin typeface="Montserrat" panose="00000500000000000000" pitchFamily="2" charset="0"/>
              </a:rPr>
              <a:t>Beek</a:t>
            </a:r>
            <a:r>
              <a:rPr lang="fr-FR" dirty="0">
                <a:latin typeface="Montserrat" panose="00000500000000000000" pitchFamily="2" charset="0"/>
              </a:rPr>
              <a:t>, A. J. (2020). </a:t>
            </a:r>
            <a:r>
              <a:rPr lang="fr-FR" dirty="0" err="1">
                <a:latin typeface="Montserrat" panose="00000500000000000000" pitchFamily="2" charset="0"/>
              </a:rPr>
              <a:t>Towards</a:t>
            </a:r>
            <a:r>
              <a:rPr lang="fr-FR" dirty="0">
                <a:latin typeface="Montserrat" panose="00000500000000000000" pitchFamily="2" charset="0"/>
              </a:rPr>
              <a:t> a </a:t>
            </a:r>
            <a:r>
              <a:rPr lang="fr-FR" dirty="0" err="1">
                <a:latin typeface="Montserrat" panose="00000500000000000000" pitchFamily="2" charset="0"/>
              </a:rPr>
              <a:t>better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understanding</a:t>
            </a:r>
            <a:r>
              <a:rPr lang="fr-FR" dirty="0">
                <a:latin typeface="Montserrat" panose="00000500000000000000" pitchFamily="2" charset="0"/>
              </a:rPr>
              <a:t> of the '</a:t>
            </a:r>
            <a:r>
              <a:rPr lang="fr-FR" dirty="0" err="1">
                <a:latin typeface="Montserrat" panose="00000500000000000000" pitchFamily="2" charset="0"/>
              </a:rPr>
              <a:t>physical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activity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paradox</a:t>
            </a:r>
            <a:r>
              <a:rPr lang="fr-FR" dirty="0">
                <a:latin typeface="Montserrat" panose="00000500000000000000" pitchFamily="2" charset="0"/>
              </a:rPr>
              <a:t>': the </a:t>
            </a:r>
            <a:r>
              <a:rPr lang="fr-FR" dirty="0" err="1">
                <a:latin typeface="Montserrat" panose="00000500000000000000" pitchFamily="2" charset="0"/>
              </a:rPr>
              <a:t>need</a:t>
            </a:r>
            <a:r>
              <a:rPr lang="fr-FR" dirty="0">
                <a:latin typeface="Montserrat" panose="00000500000000000000" pitchFamily="2" charset="0"/>
              </a:rPr>
              <a:t> for a </a:t>
            </a:r>
            <a:r>
              <a:rPr lang="fr-FR" dirty="0" err="1">
                <a:latin typeface="Montserrat" panose="00000500000000000000" pitchFamily="2" charset="0"/>
              </a:rPr>
              <a:t>research</a:t>
            </a:r>
            <a:r>
              <a:rPr lang="fr-FR" dirty="0">
                <a:latin typeface="Montserrat" panose="00000500000000000000" pitchFamily="2" charset="0"/>
              </a:rPr>
              <a:t> agenda. British journal of sports </a:t>
            </a:r>
            <a:r>
              <a:rPr lang="fr-FR" dirty="0" err="1">
                <a:latin typeface="Montserrat" panose="00000500000000000000" pitchFamily="2" charset="0"/>
              </a:rPr>
              <a:t>medicine</a:t>
            </a:r>
            <a:r>
              <a:rPr lang="fr-FR" dirty="0">
                <a:latin typeface="Montserrat" panose="00000500000000000000" pitchFamily="2" charset="0"/>
              </a:rPr>
              <a:t>, 54(17), 1055–1057. </a:t>
            </a:r>
            <a:r>
              <a:rPr lang="fr-FR" dirty="0">
                <a:latin typeface="Montserrat" panose="00000500000000000000" pitchFamily="2" charset="0"/>
                <a:hlinkClick r:id="rId7"/>
              </a:rPr>
              <a:t>https://doi.org/10.1136/bjsports-2019-101343</a:t>
            </a:r>
            <a:endParaRPr lang="fr-FR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 err="1">
                <a:latin typeface="Montserrat" panose="00000500000000000000" pitchFamily="2" charset="0"/>
              </a:rPr>
              <a:t>Coenen</a:t>
            </a:r>
            <a:r>
              <a:rPr lang="fr-FR" dirty="0">
                <a:latin typeface="Montserrat" panose="00000500000000000000" pitchFamily="2" charset="0"/>
              </a:rPr>
              <a:t>, P., Huysmans, M. A., </a:t>
            </a:r>
            <a:r>
              <a:rPr lang="fr-FR" dirty="0" err="1">
                <a:latin typeface="Montserrat" panose="00000500000000000000" pitchFamily="2" charset="0"/>
              </a:rPr>
              <a:t>Holtermann</a:t>
            </a:r>
            <a:r>
              <a:rPr lang="fr-FR" dirty="0">
                <a:latin typeface="Montserrat" panose="00000500000000000000" pitchFamily="2" charset="0"/>
              </a:rPr>
              <a:t>, A., Krause, N., van Mechelen, W., </a:t>
            </a:r>
            <a:r>
              <a:rPr lang="fr-FR" dirty="0" err="1">
                <a:latin typeface="Montserrat" panose="00000500000000000000" pitchFamily="2" charset="0"/>
              </a:rPr>
              <a:t>Straker</a:t>
            </a:r>
            <a:r>
              <a:rPr lang="fr-FR" dirty="0">
                <a:latin typeface="Montserrat" panose="00000500000000000000" pitchFamily="2" charset="0"/>
              </a:rPr>
              <a:t>, L. M., &amp; van der </a:t>
            </a:r>
            <a:r>
              <a:rPr lang="fr-FR" dirty="0" err="1">
                <a:latin typeface="Montserrat" panose="00000500000000000000" pitchFamily="2" charset="0"/>
              </a:rPr>
              <a:t>Beek</a:t>
            </a:r>
            <a:r>
              <a:rPr lang="fr-FR" dirty="0">
                <a:latin typeface="Montserrat" panose="00000500000000000000" pitchFamily="2" charset="0"/>
              </a:rPr>
              <a:t>, A. J. (2018). Do </a:t>
            </a:r>
            <a:r>
              <a:rPr lang="fr-FR" dirty="0" err="1">
                <a:latin typeface="Montserrat" panose="00000500000000000000" pitchFamily="2" charset="0"/>
              </a:rPr>
              <a:t>highly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physically</a:t>
            </a:r>
            <a:r>
              <a:rPr lang="fr-FR" dirty="0">
                <a:latin typeface="Montserrat" panose="00000500000000000000" pitchFamily="2" charset="0"/>
              </a:rPr>
              <a:t> active </a:t>
            </a:r>
            <a:r>
              <a:rPr lang="fr-FR" dirty="0" err="1">
                <a:latin typeface="Montserrat" panose="00000500000000000000" pitchFamily="2" charset="0"/>
              </a:rPr>
              <a:t>workers</a:t>
            </a:r>
            <a:r>
              <a:rPr lang="fr-FR" dirty="0">
                <a:latin typeface="Montserrat" panose="00000500000000000000" pitchFamily="2" charset="0"/>
              </a:rPr>
              <a:t> die </a:t>
            </a:r>
            <a:r>
              <a:rPr lang="fr-FR" dirty="0" err="1">
                <a:latin typeface="Montserrat" panose="00000500000000000000" pitchFamily="2" charset="0"/>
              </a:rPr>
              <a:t>early</a:t>
            </a:r>
            <a:r>
              <a:rPr lang="fr-FR" dirty="0">
                <a:latin typeface="Montserrat" panose="00000500000000000000" pitchFamily="2" charset="0"/>
              </a:rPr>
              <a:t>? A </a:t>
            </a:r>
            <a:r>
              <a:rPr lang="fr-FR" dirty="0" err="1">
                <a:latin typeface="Montserrat" panose="00000500000000000000" pitchFamily="2" charset="0"/>
              </a:rPr>
              <a:t>systematic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review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with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meta-analysis</a:t>
            </a:r>
            <a:r>
              <a:rPr lang="fr-FR" dirty="0">
                <a:latin typeface="Montserrat" panose="00000500000000000000" pitchFamily="2" charset="0"/>
              </a:rPr>
              <a:t> of data </a:t>
            </a:r>
            <a:r>
              <a:rPr lang="fr-FR" dirty="0" err="1">
                <a:latin typeface="Montserrat" panose="00000500000000000000" pitchFamily="2" charset="0"/>
              </a:rPr>
              <a:t>from</a:t>
            </a:r>
            <a:r>
              <a:rPr lang="fr-FR" dirty="0">
                <a:latin typeface="Montserrat" panose="00000500000000000000" pitchFamily="2" charset="0"/>
              </a:rPr>
              <a:t> 193 696 participants. British journal of sports </a:t>
            </a:r>
            <a:r>
              <a:rPr lang="fr-FR" dirty="0" err="1">
                <a:latin typeface="Montserrat" panose="00000500000000000000" pitchFamily="2" charset="0"/>
              </a:rPr>
              <a:t>medicine</a:t>
            </a:r>
            <a:r>
              <a:rPr lang="fr-FR" dirty="0">
                <a:latin typeface="Montserrat" panose="00000500000000000000" pitchFamily="2" charset="0"/>
              </a:rPr>
              <a:t>, 52(20), 1320–1326. </a:t>
            </a:r>
            <a:r>
              <a:rPr lang="fr-FR" dirty="0">
                <a:latin typeface="Montserrat" panose="00000500000000000000" pitchFamily="2" charset="0"/>
                <a:hlinkClick r:id="rId8"/>
              </a:rPr>
              <a:t>https://doi.org/10.1136/bjsports-2017-098540</a:t>
            </a:r>
            <a:endParaRPr lang="fr-FR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err="1">
                <a:latin typeface="Montserrat" panose="00000500000000000000" pitchFamily="2" charset="0"/>
              </a:rPr>
              <a:t>Holtermann</a:t>
            </a:r>
            <a:r>
              <a:rPr lang="en-US" dirty="0">
                <a:latin typeface="Montserrat" panose="00000500000000000000" pitchFamily="2" charset="0"/>
              </a:rPr>
              <a:t>, A., &amp; Stamatakis, E. (2019). Do all daily metabolic equivalent task units (METs) bring the same health benefits?. British journal of sports medicine, 53(16), 991–992. </a:t>
            </a:r>
            <a:r>
              <a:rPr lang="en-US" dirty="0">
                <a:latin typeface="Montserrat" panose="00000500000000000000" pitchFamily="2" charset="0"/>
                <a:hlinkClick r:id="rId9"/>
              </a:rPr>
              <a:t>https://doi.org/10.1136/bjsports-2017-098693</a:t>
            </a:r>
            <a:endParaRPr lang="en-US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latin typeface="Montserrat" panose="00000500000000000000" pitchFamily="2" charset="0"/>
              </a:rPr>
              <a:t>Shala R. (2022). 'I'm active enough in my job.' Why is occupational physical activity not enough?. British journal of sports medicine, 56(16), 897–898. </a:t>
            </a:r>
            <a:r>
              <a:rPr lang="en-US" dirty="0">
                <a:latin typeface="Montserrat" panose="00000500000000000000" pitchFamily="2" charset="0"/>
                <a:hlinkClick r:id="rId10"/>
              </a:rPr>
              <a:t>https://doi.org/10.1136/bjsports-2021-104957</a:t>
            </a:r>
            <a:r>
              <a:rPr lang="en-US" dirty="0">
                <a:latin typeface="Montserrat" panose="00000500000000000000" pitchFamily="2" charset="0"/>
              </a:rPr>
              <a:t> </a:t>
            </a:r>
            <a:endParaRPr lang="fr-FR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r-FR" dirty="0">
              <a:latin typeface="Montserrat" panose="00000500000000000000" pitchFamily="2" charset="0"/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FB1BDE01-6A41-9D6D-7164-8910CE5BBB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08001"/>
            <a:ext cx="9144000" cy="988705"/>
          </a:xfrm>
        </p:spPr>
        <p:txBody>
          <a:bodyPr>
            <a:noAutofit/>
          </a:bodyPr>
          <a:lstStyle/>
          <a:p>
            <a:r>
              <a:rPr lang="fr-BE" sz="4800" dirty="0">
                <a:latin typeface="Montserrat SemiBold" panose="00000700000000000000" pitchFamily="2" charset="0"/>
              </a:rPr>
              <a:t>Bibliographie</a:t>
            </a:r>
          </a:p>
        </p:txBody>
      </p:sp>
    </p:spTree>
    <p:extLst>
      <p:ext uri="{BB962C8B-B14F-4D97-AF65-F5344CB8AC3E}">
        <p14:creationId xmlns:p14="http://schemas.microsoft.com/office/powerpoint/2010/main" val="746941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31643F-B3F2-090B-6C57-47EA621FF356}"/>
              </a:ext>
            </a:extLst>
          </p:cNvPr>
          <p:cNvSpPr txBox="1">
            <a:spLocks/>
          </p:cNvSpPr>
          <p:nvPr/>
        </p:nvSpPr>
        <p:spPr>
          <a:xfrm>
            <a:off x="838200" y="1849119"/>
            <a:ext cx="10784840" cy="450088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latin typeface="Montserrat" panose="00000500000000000000" pitchFamily="2" charset="0"/>
              </a:rPr>
              <a:t>Elma, Ö., Brain, K., &amp; Dong, H. J. (2022). The Importance of Nutrition as a Lifestyle Factor in Chronic Pain Management: A Narrative Review. Journal of clinical medicine, 11(19), 5950. </a:t>
            </a:r>
            <a:r>
              <a:rPr lang="en-US" dirty="0">
                <a:latin typeface="Montserrat" panose="00000500000000000000" pitchFamily="2" charset="0"/>
                <a:hlinkClick r:id="rId4"/>
              </a:rPr>
              <a:t>https://doi.org/10.3390/jcm11195950</a:t>
            </a:r>
            <a:endParaRPr lang="en-US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 err="1">
                <a:latin typeface="Montserrat" panose="00000500000000000000" pitchFamily="2" charset="0"/>
              </a:rPr>
              <a:t>Elma</a:t>
            </a:r>
            <a:r>
              <a:rPr lang="fr-FR" dirty="0">
                <a:latin typeface="Montserrat" panose="00000500000000000000" pitchFamily="2" charset="0"/>
              </a:rPr>
              <a:t>, Ö., Yilmaz, S. T., </a:t>
            </a:r>
            <a:r>
              <a:rPr lang="fr-FR" dirty="0" err="1">
                <a:latin typeface="Montserrat" panose="00000500000000000000" pitchFamily="2" charset="0"/>
              </a:rPr>
              <a:t>Deliens</a:t>
            </a:r>
            <a:r>
              <a:rPr lang="fr-FR" dirty="0">
                <a:latin typeface="Montserrat" panose="00000500000000000000" pitchFamily="2" charset="0"/>
              </a:rPr>
              <a:t>, T., Coppieters, I., </a:t>
            </a:r>
            <a:r>
              <a:rPr lang="fr-FR" dirty="0" err="1">
                <a:latin typeface="Montserrat" panose="00000500000000000000" pitchFamily="2" charset="0"/>
              </a:rPr>
              <a:t>Clarys</a:t>
            </a:r>
            <a:r>
              <a:rPr lang="fr-FR" dirty="0">
                <a:latin typeface="Montserrat" panose="00000500000000000000" pitchFamily="2" charset="0"/>
              </a:rPr>
              <a:t>, P., </a:t>
            </a:r>
            <a:r>
              <a:rPr lang="fr-FR" dirty="0" err="1">
                <a:latin typeface="Montserrat" panose="00000500000000000000" pitchFamily="2" charset="0"/>
              </a:rPr>
              <a:t>Nijs</a:t>
            </a:r>
            <a:r>
              <a:rPr lang="fr-FR" dirty="0">
                <a:latin typeface="Montserrat" panose="00000500000000000000" pitchFamily="2" charset="0"/>
              </a:rPr>
              <a:t>, J., &amp; </a:t>
            </a:r>
            <a:r>
              <a:rPr lang="fr-FR" dirty="0" err="1">
                <a:latin typeface="Montserrat" panose="00000500000000000000" pitchFamily="2" charset="0"/>
              </a:rPr>
              <a:t>Malfliet</a:t>
            </a:r>
            <a:r>
              <a:rPr lang="fr-FR" dirty="0">
                <a:latin typeface="Montserrat" panose="00000500000000000000" pitchFamily="2" charset="0"/>
              </a:rPr>
              <a:t>, A. (2020). Do </a:t>
            </a:r>
            <a:r>
              <a:rPr lang="fr-FR" dirty="0" err="1">
                <a:latin typeface="Montserrat" panose="00000500000000000000" pitchFamily="2" charset="0"/>
              </a:rPr>
              <a:t>Nutritional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Factors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Interact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with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Chronic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Musculoskeletal</a:t>
            </a:r>
            <a:r>
              <a:rPr lang="fr-FR" dirty="0">
                <a:latin typeface="Montserrat" panose="00000500000000000000" pitchFamily="2" charset="0"/>
              </a:rPr>
              <a:t> Pain? A </a:t>
            </a:r>
            <a:r>
              <a:rPr lang="fr-FR" dirty="0" err="1">
                <a:latin typeface="Montserrat" panose="00000500000000000000" pitchFamily="2" charset="0"/>
              </a:rPr>
              <a:t>Systematic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Review</a:t>
            </a:r>
            <a:r>
              <a:rPr lang="fr-FR" dirty="0">
                <a:latin typeface="Montserrat" panose="00000500000000000000" pitchFamily="2" charset="0"/>
              </a:rPr>
              <a:t>. Journal of </a:t>
            </a:r>
            <a:r>
              <a:rPr lang="fr-FR" dirty="0" err="1">
                <a:latin typeface="Montserrat" panose="00000500000000000000" pitchFamily="2" charset="0"/>
              </a:rPr>
              <a:t>clinical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medicine</a:t>
            </a:r>
            <a:r>
              <a:rPr lang="fr-FR" dirty="0">
                <a:latin typeface="Montserrat" panose="00000500000000000000" pitchFamily="2" charset="0"/>
              </a:rPr>
              <a:t>, 9(3), 702. </a:t>
            </a:r>
            <a:r>
              <a:rPr lang="fr-FR" dirty="0">
                <a:latin typeface="Montserrat" panose="00000500000000000000" pitchFamily="2" charset="0"/>
                <a:hlinkClick r:id="rId5"/>
              </a:rPr>
              <a:t>https://doi.org/10.3390/jcm9030702</a:t>
            </a:r>
            <a:endParaRPr lang="fr-FR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latin typeface="Montserrat" panose="00000500000000000000" pitchFamily="2" charset="0"/>
              </a:rPr>
              <a:t>Brain, K., Burrows, T. L., Bruggink, L., </a:t>
            </a:r>
            <a:r>
              <a:rPr lang="en-US" dirty="0" err="1">
                <a:latin typeface="Montserrat" panose="00000500000000000000" pitchFamily="2" charset="0"/>
              </a:rPr>
              <a:t>Malfliet</a:t>
            </a:r>
            <a:r>
              <a:rPr lang="en-US" dirty="0">
                <a:latin typeface="Montserrat" panose="00000500000000000000" pitchFamily="2" charset="0"/>
              </a:rPr>
              <a:t>, A., Hayes, C., Hodson, F. J., &amp; Collins, C. E. (2021). Diet and Chronic Non-Cancer Pain: The State of the Art and Future Directions. Journal of clinical medicine, 10(21), 5203. </a:t>
            </a:r>
            <a:r>
              <a:rPr lang="en-US" dirty="0">
                <a:latin typeface="Montserrat" panose="00000500000000000000" pitchFamily="2" charset="0"/>
                <a:hlinkClick r:id="rId6"/>
              </a:rPr>
              <a:t>https://doi.org/10.3390/jcm10215203</a:t>
            </a:r>
            <a:endParaRPr lang="en-US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>
                <a:latin typeface="Montserrat" panose="00000500000000000000" pitchFamily="2" charset="0"/>
              </a:rPr>
              <a:t>Brain, K., Burrows, T. L., </a:t>
            </a:r>
            <a:r>
              <a:rPr lang="fr-FR" dirty="0" err="1">
                <a:latin typeface="Montserrat" panose="00000500000000000000" pitchFamily="2" charset="0"/>
              </a:rPr>
              <a:t>Rollo</a:t>
            </a:r>
            <a:r>
              <a:rPr lang="fr-FR" dirty="0">
                <a:latin typeface="Montserrat" panose="00000500000000000000" pitchFamily="2" charset="0"/>
              </a:rPr>
              <a:t>, M. E., Chai, L. K., Clarke, E. D., Hayes, C., Hodson, F. J., &amp; Collins, C. E. (2019). A </a:t>
            </a:r>
            <a:r>
              <a:rPr lang="fr-FR" dirty="0" err="1">
                <a:latin typeface="Montserrat" panose="00000500000000000000" pitchFamily="2" charset="0"/>
              </a:rPr>
              <a:t>systematic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review</a:t>
            </a:r>
            <a:r>
              <a:rPr lang="fr-FR" dirty="0">
                <a:latin typeface="Montserrat" panose="00000500000000000000" pitchFamily="2" charset="0"/>
              </a:rPr>
              <a:t> and </a:t>
            </a:r>
            <a:r>
              <a:rPr lang="fr-FR" dirty="0" err="1">
                <a:latin typeface="Montserrat" panose="00000500000000000000" pitchFamily="2" charset="0"/>
              </a:rPr>
              <a:t>meta-analysis</a:t>
            </a:r>
            <a:r>
              <a:rPr lang="fr-FR" dirty="0">
                <a:latin typeface="Montserrat" panose="00000500000000000000" pitchFamily="2" charset="0"/>
              </a:rPr>
              <a:t> of nutrition interventions for </a:t>
            </a:r>
            <a:r>
              <a:rPr lang="fr-FR" dirty="0" err="1">
                <a:latin typeface="Montserrat" panose="00000500000000000000" pitchFamily="2" charset="0"/>
              </a:rPr>
              <a:t>chronic</a:t>
            </a:r>
            <a:r>
              <a:rPr lang="fr-FR" dirty="0">
                <a:latin typeface="Montserrat" panose="00000500000000000000" pitchFamily="2" charset="0"/>
              </a:rPr>
              <a:t> </a:t>
            </a:r>
            <a:r>
              <a:rPr lang="fr-FR" dirty="0" err="1">
                <a:latin typeface="Montserrat" panose="00000500000000000000" pitchFamily="2" charset="0"/>
              </a:rPr>
              <a:t>noncancer</a:t>
            </a:r>
            <a:r>
              <a:rPr lang="fr-FR" dirty="0">
                <a:latin typeface="Montserrat" panose="00000500000000000000" pitchFamily="2" charset="0"/>
              </a:rPr>
              <a:t> pain. Journal of </a:t>
            </a:r>
            <a:r>
              <a:rPr lang="fr-FR" dirty="0" err="1">
                <a:latin typeface="Montserrat" panose="00000500000000000000" pitchFamily="2" charset="0"/>
              </a:rPr>
              <a:t>human</a:t>
            </a:r>
            <a:r>
              <a:rPr lang="fr-FR" dirty="0">
                <a:latin typeface="Montserrat" panose="00000500000000000000" pitchFamily="2" charset="0"/>
              </a:rPr>
              <a:t> nutrition and </a:t>
            </a:r>
            <a:r>
              <a:rPr lang="fr-FR" dirty="0" err="1">
                <a:latin typeface="Montserrat" panose="00000500000000000000" pitchFamily="2" charset="0"/>
              </a:rPr>
              <a:t>dietetics</a:t>
            </a:r>
            <a:r>
              <a:rPr lang="fr-FR" dirty="0">
                <a:latin typeface="Montserrat" panose="00000500000000000000" pitchFamily="2" charset="0"/>
              </a:rPr>
              <a:t> : the official journal of the British </a:t>
            </a:r>
            <a:r>
              <a:rPr lang="fr-FR" dirty="0" err="1">
                <a:latin typeface="Montserrat" panose="00000500000000000000" pitchFamily="2" charset="0"/>
              </a:rPr>
              <a:t>Dietetic</a:t>
            </a:r>
            <a:r>
              <a:rPr lang="fr-FR" dirty="0">
                <a:latin typeface="Montserrat" panose="00000500000000000000" pitchFamily="2" charset="0"/>
              </a:rPr>
              <a:t> Association, 32(2), 198–225. </a:t>
            </a:r>
            <a:r>
              <a:rPr lang="fr-FR" dirty="0">
                <a:latin typeface="Montserrat" panose="00000500000000000000" pitchFamily="2" charset="0"/>
                <a:hlinkClick r:id="rId7"/>
              </a:rPr>
              <a:t>https://doi.org/10.1111/jhn.12601</a:t>
            </a:r>
            <a:endParaRPr lang="fr-FR" dirty="0"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r-FR" dirty="0">
              <a:latin typeface="Montserrat" panose="00000500000000000000" pitchFamily="2" charset="0"/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FB1BDE01-6A41-9D6D-7164-8910CE5BBB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08001"/>
            <a:ext cx="9144000" cy="988705"/>
          </a:xfrm>
        </p:spPr>
        <p:txBody>
          <a:bodyPr>
            <a:noAutofit/>
          </a:bodyPr>
          <a:lstStyle/>
          <a:p>
            <a:r>
              <a:rPr lang="fr-BE" sz="4800" dirty="0">
                <a:latin typeface="Montserrat SemiBold" panose="00000700000000000000" pitchFamily="2" charset="0"/>
              </a:rPr>
              <a:t>Bibliographie</a:t>
            </a:r>
          </a:p>
        </p:txBody>
      </p:sp>
    </p:spTree>
    <p:extLst>
      <p:ext uri="{BB962C8B-B14F-4D97-AF65-F5344CB8AC3E}">
        <p14:creationId xmlns:p14="http://schemas.microsoft.com/office/powerpoint/2010/main" val="259618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BFA35F-1D16-EDE5-28D9-312CA81E0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68805"/>
            <a:ext cx="9144000" cy="988705"/>
          </a:xfrm>
        </p:spPr>
        <p:txBody>
          <a:bodyPr>
            <a:normAutofit/>
          </a:bodyPr>
          <a:lstStyle/>
          <a:p>
            <a:r>
              <a:rPr lang="fr-BE" dirty="0">
                <a:latin typeface="Montserrat SemiBold" panose="00000700000000000000" pitchFamily="2" charset="0"/>
              </a:rPr>
              <a:t>Style de vie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31643F-B3F2-090B-6C57-47EA621FF356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BE" b="1" dirty="0">
              <a:latin typeface="Montserrat" panose="00000500000000000000" pitchFamily="2" charset="0"/>
            </a:endParaRPr>
          </a:p>
          <a:p>
            <a:endParaRPr lang="en-US" dirty="0">
              <a:latin typeface="Montserrat" panose="00000500000000000000" pitchFamily="2" charset="0"/>
            </a:endParaRPr>
          </a:p>
          <a:p>
            <a:r>
              <a:rPr lang="en-US" dirty="0">
                <a:latin typeface="Montserrat" panose="00000500000000000000" pitchFamily="2" charset="0"/>
              </a:rPr>
              <a:t>“By definition, lifestyle is about </a:t>
            </a:r>
            <a:r>
              <a:rPr lang="en-US" b="1" dirty="0">
                <a:latin typeface="Montserrat" panose="00000500000000000000" pitchFamily="2" charset="0"/>
              </a:rPr>
              <a:t>personal responsibility</a:t>
            </a:r>
            <a:r>
              <a:rPr lang="en-US" dirty="0">
                <a:latin typeface="Montserrat" panose="00000500000000000000" pitchFamily="2" charset="0"/>
              </a:rPr>
              <a:t>; the autonomous, intentional ways in which a person or group exerts free choice to live their lives”</a:t>
            </a:r>
          </a:p>
          <a:p>
            <a:endParaRPr lang="en-US" dirty="0">
              <a:latin typeface="Montserrat" panose="00000500000000000000" pitchFamily="2" charset="0"/>
            </a:endParaRPr>
          </a:p>
          <a:p>
            <a:r>
              <a:rPr lang="en-US" dirty="0">
                <a:latin typeface="Montserrat" panose="00000500000000000000" pitchFamily="2" charset="0"/>
              </a:rPr>
              <a:t>“‘Lifestyle interventions’, while important for supporting behavior change at the individual level, can only serve to </a:t>
            </a:r>
            <a:r>
              <a:rPr lang="en-US" b="1" dirty="0">
                <a:latin typeface="Montserrat" panose="00000500000000000000" pitchFamily="2" charset="0"/>
              </a:rPr>
              <a:t>mitigate the effects of the structural determinants of health at the population level</a:t>
            </a:r>
            <a:r>
              <a:rPr lang="en-US" dirty="0">
                <a:latin typeface="Montserrat" panose="00000500000000000000" pitchFamily="2" charset="0"/>
              </a:rPr>
              <a:t>, and may in fact </a:t>
            </a:r>
            <a:r>
              <a:rPr lang="en-US" b="1" dirty="0">
                <a:latin typeface="Montserrat" panose="00000500000000000000" pitchFamily="2" charset="0"/>
              </a:rPr>
              <a:t>widen population health inequities</a:t>
            </a:r>
            <a:r>
              <a:rPr lang="en-US" dirty="0">
                <a:latin typeface="Montserrat" panose="00000500000000000000" pitchFamily="2" charset="0"/>
              </a:rPr>
              <a:t>”</a:t>
            </a:r>
            <a:endParaRPr lang="fr-FR" dirty="0">
              <a:latin typeface="Montserrat" panose="00000500000000000000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F63BBE8-25F7-5BD5-1C1D-CF1A80C1AC4E}"/>
              </a:ext>
            </a:extLst>
          </p:cNvPr>
          <p:cNvSpPr txBox="1"/>
          <p:nvPr/>
        </p:nvSpPr>
        <p:spPr>
          <a:xfrm>
            <a:off x="9349337" y="6306038"/>
            <a:ext cx="2637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/>
              <a:t>Robinson and Smith, 2022</a:t>
            </a:r>
          </a:p>
        </p:txBody>
      </p:sp>
    </p:spTree>
    <p:extLst>
      <p:ext uri="{BB962C8B-B14F-4D97-AF65-F5344CB8AC3E}">
        <p14:creationId xmlns:p14="http://schemas.microsoft.com/office/powerpoint/2010/main" val="192159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BFA35F-1D16-EDE5-28D9-312CA81E0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68805"/>
            <a:ext cx="9144000" cy="988705"/>
          </a:xfrm>
        </p:spPr>
        <p:txBody>
          <a:bodyPr>
            <a:normAutofit/>
          </a:bodyPr>
          <a:lstStyle/>
          <a:p>
            <a:r>
              <a:rPr lang="fr-BE" dirty="0">
                <a:latin typeface="Montserrat SemiBold" panose="00000700000000000000" pitchFamily="2" charset="0"/>
              </a:rPr>
              <a:t>Style de vie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31643F-B3F2-090B-6C57-47EA621FF356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>
              <a:latin typeface="Montserrat" panose="00000500000000000000" pitchFamily="2" charset="0"/>
            </a:endParaRPr>
          </a:p>
          <a:p>
            <a:endParaRPr lang="en-US" dirty="0">
              <a:latin typeface="Montserrat" panose="00000500000000000000" pitchFamily="2" charset="0"/>
            </a:endParaRPr>
          </a:p>
          <a:p>
            <a:r>
              <a:rPr lang="en-US" dirty="0">
                <a:latin typeface="Montserrat" panose="00000500000000000000" pitchFamily="2" charset="0"/>
              </a:rPr>
              <a:t>“</a:t>
            </a:r>
            <a:r>
              <a:rPr lang="en-US" b="1" dirty="0">
                <a:latin typeface="Montserrat" panose="00000500000000000000" pitchFamily="2" charset="0"/>
              </a:rPr>
              <a:t>Behavioral determinants of health </a:t>
            </a:r>
            <a:r>
              <a:rPr lang="en-US" dirty="0">
                <a:latin typeface="Montserrat" panose="00000500000000000000" pitchFamily="2" charset="0"/>
              </a:rPr>
              <a:t>(i.e., smoking, alcohol consumption, diet, physical activity, sleep) – are important – and, as mentioned previously, supporting and empowering individuals to improve their own health through programs remains a necessary tool in the health promotion toolkit. However, such approaches must be situated in the broader context where </a:t>
            </a:r>
            <a:r>
              <a:rPr lang="en-US" b="1" dirty="0">
                <a:latin typeface="Montserrat" panose="00000500000000000000" pitchFamily="2" charset="0"/>
              </a:rPr>
              <a:t>social, cultural, economic, environmental, ecological and commercial drivers shape health behaviors</a:t>
            </a:r>
            <a:r>
              <a:rPr lang="en-US" dirty="0">
                <a:latin typeface="Montserrat" panose="00000500000000000000" pitchFamily="2" charset="0"/>
              </a:rPr>
              <a:t>”</a:t>
            </a:r>
            <a:endParaRPr lang="fr-BE" b="1" dirty="0">
              <a:latin typeface="Montserrat" panose="00000500000000000000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F63BBE8-25F7-5BD5-1C1D-CF1A80C1AC4E}"/>
              </a:ext>
            </a:extLst>
          </p:cNvPr>
          <p:cNvSpPr txBox="1"/>
          <p:nvPr/>
        </p:nvSpPr>
        <p:spPr>
          <a:xfrm>
            <a:off x="9349337" y="6306038"/>
            <a:ext cx="2637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/>
              <a:t>Robinson and Smith, 2022</a:t>
            </a:r>
          </a:p>
        </p:txBody>
      </p:sp>
    </p:spTree>
    <p:extLst>
      <p:ext uri="{BB962C8B-B14F-4D97-AF65-F5344CB8AC3E}">
        <p14:creationId xmlns:p14="http://schemas.microsoft.com/office/powerpoint/2010/main" val="2408788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FB1BDE01-6A41-9D6D-7164-8910CE5BBB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00121" y="2781533"/>
            <a:ext cx="5191760" cy="988705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BE" dirty="0">
                <a:latin typeface="Montserrat SemiBold" panose="00000700000000000000" pitchFamily="2" charset="0"/>
              </a:rPr>
              <a:t>Style de vie</a:t>
            </a:r>
          </a:p>
        </p:txBody>
      </p:sp>
      <p:pic>
        <p:nvPicPr>
          <p:cNvPr id="2" name="Picture 2" descr="Comment prévenir l'hypoglycémie pendant et après l'activité physique? –  BETTER">
            <a:extLst>
              <a:ext uri="{FF2B5EF4-FFF2-40B4-BE49-F238E27FC236}">
                <a16:creationId xmlns:a16="http://schemas.microsoft.com/office/drawing/2014/main" id="{7F966B13-0866-BCFD-D4F2-DD9B964C5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7653" y="2806045"/>
            <a:ext cx="2755875" cy="1671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Quel est mon poids idéal ? - Calculer son poids idéal">
            <a:extLst>
              <a:ext uri="{FF2B5EF4-FFF2-40B4-BE49-F238E27FC236}">
                <a16:creationId xmlns:a16="http://schemas.microsoft.com/office/drawing/2014/main" id="{FB8C9C1F-9AD7-A7F4-2C80-AD4432105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793" y="452879"/>
            <a:ext cx="2446413" cy="183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Quelles sont les phases du sommeil ?">
            <a:extLst>
              <a:ext uri="{FF2B5EF4-FFF2-40B4-BE49-F238E27FC236}">
                <a16:creationId xmlns:a16="http://schemas.microsoft.com/office/drawing/2014/main" id="{2C384DA9-09F2-F8AE-BB81-E548F798B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078" y="4884803"/>
            <a:ext cx="2177192" cy="1451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ood and Nutrition | RTI">
            <a:extLst>
              <a:ext uri="{FF2B5EF4-FFF2-40B4-BE49-F238E27FC236}">
                <a16:creationId xmlns:a16="http://schemas.microsoft.com/office/drawing/2014/main" id="{2299E91B-C0D8-46E4-9931-7CE0F55DFF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796" y="1247690"/>
            <a:ext cx="3111500" cy="124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Se sentir stressé ne veut pas dire qu'on l'est forcément">
            <a:extLst>
              <a:ext uri="{FF2B5EF4-FFF2-40B4-BE49-F238E27FC236}">
                <a16:creationId xmlns:a16="http://schemas.microsoft.com/office/drawing/2014/main" id="{618D7653-B8AB-CFF3-6ABD-C1D7509BC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603" y="4373706"/>
            <a:ext cx="3051721" cy="171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Tabagisme ultra passif et ultra nocif ?">
            <a:extLst>
              <a:ext uri="{FF2B5EF4-FFF2-40B4-BE49-F238E27FC236}">
                <a16:creationId xmlns:a16="http://schemas.microsoft.com/office/drawing/2014/main" id="{E4399B9D-9491-7854-A3ED-DD683A7F79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902210"/>
            <a:ext cx="3187206" cy="153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Alcool : quelle différence entre aimer boire un verre et tomber dans  l'alcoolisme ? - rtbf.be">
            <a:extLst>
              <a:ext uri="{FF2B5EF4-FFF2-40B4-BE49-F238E27FC236}">
                <a16:creationId xmlns:a16="http://schemas.microsoft.com/office/drawing/2014/main" id="{A1B8B532-B838-D29B-813F-3BE9381A45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969006"/>
            <a:ext cx="2794000" cy="1570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1770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a Belgique existe toujours – DAILY SCIENCE">
            <a:extLst>
              <a:ext uri="{FF2B5EF4-FFF2-40B4-BE49-F238E27FC236}">
                <a16:creationId xmlns:a16="http://schemas.microsoft.com/office/drawing/2014/main" id="{A8C563B2-BF94-9B42-0250-03B15D1CC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519" y="2026756"/>
            <a:ext cx="3702961" cy="2804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4F11FF6-0303-C499-8DD6-44832DC01BCC}"/>
              </a:ext>
            </a:extLst>
          </p:cNvPr>
          <p:cNvSpPr txBox="1"/>
          <p:nvPr/>
        </p:nvSpPr>
        <p:spPr>
          <a:xfrm>
            <a:off x="9745577" y="6346678"/>
            <a:ext cx="2327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err="1"/>
              <a:t>Sciensano</a:t>
            </a:r>
            <a:r>
              <a:rPr lang="fr-BE" dirty="0"/>
              <a:t> (BHIS, 2018)</a:t>
            </a:r>
          </a:p>
        </p:txBody>
      </p:sp>
      <p:pic>
        <p:nvPicPr>
          <p:cNvPr id="8" name="Picture 2" descr="Quel est mon poids idéal ? - Calculer son poids idéal">
            <a:extLst>
              <a:ext uri="{FF2B5EF4-FFF2-40B4-BE49-F238E27FC236}">
                <a16:creationId xmlns:a16="http://schemas.microsoft.com/office/drawing/2014/main" id="{17DC87C3-3F6A-A269-E26D-A244CE9253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770" y="253203"/>
            <a:ext cx="2033389" cy="152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omment prévenir l'hypoglycémie pendant et après l'activité physique? –  BETTER">
            <a:extLst>
              <a:ext uri="{FF2B5EF4-FFF2-40B4-BE49-F238E27FC236}">
                <a16:creationId xmlns:a16="http://schemas.microsoft.com/office/drawing/2014/main" id="{2EF64EDE-A8FA-F760-61B3-880FD886E4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630" y="1665188"/>
            <a:ext cx="2755875" cy="1671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Food and Nutrition | RTI">
            <a:extLst>
              <a:ext uri="{FF2B5EF4-FFF2-40B4-BE49-F238E27FC236}">
                <a16:creationId xmlns:a16="http://schemas.microsoft.com/office/drawing/2014/main" id="{74198C2A-B5CD-18E5-F10A-1B518D844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8017" y="4476780"/>
            <a:ext cx="3111500" cy="124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lcool : quelle différence entre aimer boire un verre et tomber dans  l'alcoolisme ? - rtbf.be">
            <a:extLst>
              <a:ext uri="{FF2B5EF4-FFF2-40B4-BE49-F238E27FC236}">
                <a16:creationId xmlns:a16="http://schemas.microsoft.com/office/drawing/2014/main" id="{8D327542-0CDF-323F-0A7C-72C998B2F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268" y="4115947"/>
            <a:ext cx="2794000" cy="1570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Tabagisme ultra passif et ultra nocif ?">
            <a:extLst>
              <a:ext uri="{FF2B5EF4-FFF2-40B4-BE49-F238E27FC236}">
                <a16:creationId xmlns:a16="http://schemas.microsoft.com/office/drawing/2014/main" id="{428607B6-FBAF-9689-161B-B9505EE43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29" y="1537508"/>
            <a:ext cx="3187206" cy="153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896C6862-751F-6367-F30B-D26A2F9052DC}"/>
              </a:ext>
            </a:extLst>
          </p:cNvPr>
          <p:cNvSpPr txBox="1"/>
          <p:nvPr/>
        </p:nvSpPr>
        <p:spPr>
          <a:xfrm>
            <a:off x="6586355" y="496797"/>
            <a:ext cx="30219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>
                <a:latin typeface="Montserrat" panose="00000500000000000000" pitchFamily="2" charset="0"/>
              </a:rPr>
              <a:t>49.3% </a:t>
            </a:r>
            <a:r>
              <a:rPr lang="fr-BE" dirty="0">
                <a:latin typeface="Montserrat" panose="00000500000000000000" pitchFamily="2" charset="0"/>
              </a:rPr>
              <a:t>surpoids</a:t>
            </a:r>
          </a:p>
          <a:p>
            <a:r>
              <a:rPr lang="fr-BE" b="1" dirty="0">
                <a:latin typeface="Montserrat" panose="00000500000000000000" pitchFamily="2" charset="0"/>
              </a:rPr>
              <a:t>15.9%</a:t>
            </a:r>
            <a:r>
              <a:rPr lang="fr-BE" dirty="0">
                <a:latin typeface="Montserrat" panose="00000500000000000000" pitchFamily="2" charset="0"/>
              </a:rPr>
              <a:t> obésité</a:t>
            </a:r>
          </a:p>
          <a:p>
            <a:r>
              <a:rPr lang="fr-BE" b="1" dirty="0">
                <a:latin typeface="Montserrat" panose="00000500000000000000" pitchFamily="2" charset="0"/>
              </a:rPr>
              <a:t>2.9%</a:t>
            </a:r>
            <a:r>
              <a:rPr lang="fr-BE" dirty="0">
                <a:latin typeface="Montserrat" panose="00000500000000000000" pitchFamily="2" charset="0"/>
              </a:rPr>
              <a:t> carence pondérale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287B876-1618-BFFA-5E90-EA892DF7B1D2}"/>
              </a:ext>
            </a:extLst>
          </p:cNvPr>
          <p:cNvSpPr txBox="1"/>
          <p:nvPr/>
        </p:nvSpPr>
        <p:spPr>
          <a:xfrm>
            <a:off x="8882515" y="3314763"/>
            <a:ext cx="1532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>
                <a:latin typeface="Montserrat" panose="00000500000000000000" pitchFamily="2" charset="0"/>
              </a:rPr>
              <a:t>6.7% </a:t>
            </a:r>
            <a:r>
              <a:rPr lang="fr-BE" dirty="0">
                <a:latin typeface="Montserrat" panose="00000500000000000000" pitchFamily="2" charset="0"/>
              </a:rPr>
              <a:t>(OMS)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5A97A31-A710-27D9-C653-ECAC4DDBDB5F}"/>
              </a:ext>
            </a:extLst>
          </p:cNvPr>
          <p:cNvSpPr txBox="1"/>
          <p:nvPr/>
        </p:nvSpPr>
        <p:spPr>
          <a:xfrm>
            <a:off x="7947480" y="5849363"/>
            <a:ext cx="2717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>
                <a:latin typeface="Montserrat" panose="00000500000000000000" pitchFamily="2" charset="0"/>
              </a:rPr>
              <a:t>12.7% </a:t>
            </a:r>
            <a:r>
              <a:rPr lang="fr-BE" dirty="0">
                <a:latin typeface="Montserrat" panose="00000500000000000000" pitchFamily="2" charset="0"/>
              </a:rPr>
              <a:t>(fruits-légumes)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94697A4-C1C9-E67F-C906-38EBA50E5909}"/>
              </a:ext>
            </a:extLst>
          </p:cNvPr>
          <p:cNvSpPr txBox="1"/>
          <p:nvPr/>
        </p:nvSpPr>
        <p:spPr>
          <a:xfrm>
            <a:off x="2249539" y="5792680"/>
            <a:ext cx="31229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>
                <a:latin typeface="Montserrat" panose="00000500000000000000" pitchFamily="2" charset="0"/>
              </a:rPr>
              <a:t>76.6%</a:t>
            </a:r>
            <a:endParaRPr lang="fr-BE" dirty="0">
              <a:latin typeface="Montserrat" panose="00000500000000000000" pitchFamily="2" charset="0"/>
            </a:endParaRPr>
          </a:p>
          <a:p>
            <a:r>
              <a:rPr lang="fr-BE" b="1" dirty="0">
                <a:latin typeface="Montserrat" panose="00000500000000000000" pitchFamily="2" charset="0"/>
              </a:rPr>
              <a:t>14%</a:t>
            </a:r>
            <a:r>
              <a:rPr lang="fr-BE" dirty="0">
                <a:latin typeface="Montserrat" panose="00000500000000000000" pitchFamily="2" charset="0"/>
              </a:rPr>
              <a:t> (&gt; 10 unités/semaine)</a:t>
            </a:r>
          </a:p>
          <a:p>
            <a:r>
              <a:rPr lang="fr-BE" b="1" dirty="0">
                <a:latin typeface="Montserrat" panose="00000500000000000000" pitchFamily="2" charset="0"/>
              </a:rPr>
              <a:t>9.7%</a:t>
            </a:r>
            <a:r>
              <a:rPr lang="fr-BE" dirty="0">
                <a:latin typeface="Montserrat" panose="00000500000000000000" pitchFamily="2" charset="0"/>
              </a:rPr>
              <a:t> (quotidien)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284F609-EF17-32C9-4F98-D77D3B19D888}"/>
              </a:ext>
            </a:extLst>
          </p:cNvPr>
          <p:cNvSpPr txBox="1"/>
          <p:nvPr/>
        </p:nvSpPr>
        <p:spPr>
          <a:xfrm>
            <a:off x="944906" y="3176263"/>
            <a:ext cx="21723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>
                <a:latin typeface="Montserrat" panose="00000500000000000000" pitchFamily="2" charset="0"/>
              </a:rPr>
              <a:t>19.4%</a:t>
            </a:r>
            <a:endParaRPr lang="fr-BE" dirty="0">
              <a:latin typeface="Montserrat" panose="00000500000000000000" pitchFamily="2" charset="0"/>
            </a:endParaRPr>
          </a:p>
          <a:p>
            <a:r>
              <a:rPr lang="fr-BE" b="1" dirty="0">
                <a:latin typeface="Montserrat" panose="00000500000000000000" pitchFamily="2" charset="0"/>
              </a:rPr>
              <a:t>15.4%</a:t>
            </a:r>
            <a:r>
              <a:rPr lang="fr-BE" dirty="0">
                <a:latin typeface="Montserrat" panose="00000500000000000000" pitchFamily="2" charset="0"/>
              </a:rPr>
              <a:t> (quotidien)</a:t>
            </a:r>
          </a:p>
        </p:txBody>
      </p:sp>
    </p:spTree>
    <p:extLst>
      <p:ext uri="{BB962C8B-B14F-4D97-AF65-F5344CB8AC3E}">
        <p14:creationId xmlns:p14="http://schemas.microsoft.com/office/powerpoint/2010/main" val="2355507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>
            <a:extLst>
              <a:ext uri="{FF2B5EF4-FFF2-40B4-BE49-F238E27FC236}">
                <a16:creationId xmlns:a16="http://schemas.microsoft.com/office/drawing/2014/main" id="{CE960BAC-C7A3-A25F-2738-901F9FA812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398" t="-1034" r="43300" b="92235"/>
          <a:stretch/>
        </p:blipFill>
        <p:spPr>
          <a:xfrm>
            <a:off x="1813561" y="935939"/>
            <a:ext cx="3373119" cy="45784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0FE1B3B1-C8BD-CBBD-0602-EB97D111E69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515" t="7553" r="16379" b="421"/>
          <a:stretch/>
        </p:blipFill>
        <p:spPr>
          <a:xfrm>
            <a:off x="1452039" y="1531780"/>
            <a:ext cx="4096166" cy="50196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90CE311-727E-72C8-0664-26FF25BF370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8809" t="6683" r="16038" b="-295"/>
          <a:stretch/>
        </p:blipFill>
        <p:spPr>
          <a:xfrm>
            <a:off x="6167120" y="1465041"/>
            <a:ext cx="3975100" cy="515307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27645AB-B184-A945-E0D5-EB9907F725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16160" y="131045"/>
            <a:ext cx="2194560" cy="100268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A657730-EACE-3EFA-86D8-A20EBB337019}"/>
              </a:ext>
            </a:extLst>
          </p:cNvPr>
          <p:cNvSpPr/>
          <p:nvPr/>
        </p:nvSpPr>
        <p:spPr>
          <a:xfrm>
            <a:off x="6167120" y="1757468"/>
            <a:ext cx="3881120" cy="21135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A3AED1-2727-147F-ECE4-656C8A195D32}"/>
              </a:ext>
            </a:extLst>
          </p:cNvPr>
          <p:cNvSpPr/>
          <p:nvPr/>
        </p:nvSpPr>
        <p:spPr>
          <a:xfrm>
            <a:off x="6167120" y="2213612"/>
            <a:ext cx="3881120" cy="21135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12FFAB0-9E8B-F822-99E4-A62F9208702E}"/>
              </a:ext>
            </a:extLst>
          </p:cNvPr>
          <p:cNvSpPr/>
          <p:nvPr/>
        </p:nvSpPr>
        <p:spPr>
          <a:xfrm>
            <a:off x="6167120" y="2956776"/>
            <a:ext cx="3881120" cy="21135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BDCD175-EB94-FCD1-AADE-93D8C644C014}"/>
              </a:ext>
            </a:extLst>
          </p:cNvPr>
          <p:cNvSpPr/>
          <p:nvPr/>
        </p:nvSpPr>
        <p:spPr>
          <a:xfrm>
            <a:off x="6167120" y="2700704"/>
            <a:ext cx="3881120" cy="21135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DBF4108-F899-1EEF-56A1-82B6C5010D95}"/>
              </a:ext>
            </a:extLst>
          </p:cNvPr>
          <p:cNvSpPr/>
          <p:nvPr/>
        </p:nvSpPr>
        <p:spPr>
          <a:xfrm>
            <a:off x="6167120" y="4395215"/>
            <a:ext cx="3881120" cy="21135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207D072-AF1D-23C9-90F4-F989A1A21E02}"/>
              </a:ext>
            </a:extLst>
          </p:cNvPr>
          <p:cNvSpPr/>
          <p:nvPr/>
        </p:nvSpPr>
        <p:spPr>
          <a:xfrm>
            <a:off x="1452039" y="1789917"/>
            <a:ext cx="4035206" cy="211359"/>
          </a:xfrm>
          <a:prstGeom prst="rect">
            <a:avLst/>
          </a:prstGeom>
          <a:noFill/>
          <a:ln w="28575">
            <a:solidFill>
              <a:srgbClr val="E520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6CD44F-6CF7-26A7-80D8-F1BE9D6C2848}"/>
              </a:ext>
            </a:extLst>
          </p:cNvPr>
          <p:cNvSpPr/>
          <p:nvPr/>
        </p:nvSpPr>
        <p:spPr>
          <a:xfrm>
            <a:off x="1452038" y="2055152"/>
            <a:ext cx="4035207" cy="21135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C82C5DB-73D4-147E-168D-03D3C48154E0}"/>
              </a:ext>
            </a:extLst>
          </p:cNvPr>
          <p:cNvSpPr/>
          <p:nvPr/>
        </p:nvSpPr>
        <p:spPr>
          <a:xfrm>
            <a:off x="1452037" y="2529461"/>
            <a:ext cx="4035207" cy="21135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3302D04-0565-FD92-9A19-29BECB11010F}"/>
              </a:ext>
            </a:extLst>
          </p:cNvPr>
          <p:cNvSpPr/>
          <p:nvPr/>
        </p:nvSpPr>
        <p:spPr>
          <a:xfrm>
            <a:off x="1452036" y="3057450"/>
            <a:ext cx="4035205" cy="19157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7860E13-8DD0-54F6-1A7D-FDD0170560DE}"/>
              </a:ext>
            </a:extLst>
          </p:cNvPr>
          <p:cNvSpPr/>
          <p:nvPr/>
        </p:nvSpPr>
        <p:spPr>
          <a:xfrm>
            <a:off x="1452036" y="5046091"/>
            <a:ext cx="4035204" cy="1915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85EEEC2F-2330-CA76-7C40-104B257E8B1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437" t="-556" r="42296" b="92048"/>
          <a:stretch/>
        </p:blipFill>
        <p:spPr>
          <a:xfrm>
            <a:off x="6167120" y="958747"/>
            <a:ext cx="3535680" cy="46837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1065806-1CBB-1146-33E9-D6F23FCAAF5D}"/>
              </a:ext>
            </a:extLst>
          </p:cNvPr>
          <p:cNvSpPr/>
          <p:nvPr/>
        </p:nvSpPr>
        <p:spPr>
          <a:xfrm>
            <a:off x="6145530" y="991920"/>
            <a:ext cx="3566160" cy="3716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FD6818E-1574-F9A0-A86F-9594F8193AC5}"/>
              </a:ext>
            </a:extLst>
          </p:cNvPr>
          <p:cNvSpPr/>
          <p:nvPr/>
        </p:nvSpPr>
        <p:spPr>
          <a:xfrm>
            <a:off x="1717041" y="991920"/>
            <a:ext cx="3566160" cy="3716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CE96D34-2643-0B8B-FDF1-9F3CEFAF20D3}"/>
              </a:ext>
            </a:extLst>
          </p:cNvPr>
          <p:cNvSpPr txBox="1"/>
          <p:nvPr/>
        </p:nvSpPr>
        <p:spPr>
          <a:xfrm>
            <a:off x="10871200" y="6388855"/>
            <a:ext cx="1170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/>
              <a:t>GBD, 2019</a:t>
            </a:r>
          </a:p>
        </p:txBody>
      </p:sp>
      <p:pic>
        <p:nvPicPr>
          <p:cNvPr id="15" name="Picture 2" descr="La Belgique existe toujours – DAILY SCIENCE">
            <a:extLst>
              <a:ext uri="{FF2B5EF4-FFF2-40B4-BE49-F238E27FC236}">
                <a16:creationId xmlns:a16="http://schemas.microsoft.com/office/drawing/2014/main" id="{B636CA1A-C78D-9D63-3710-9D027D4249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5400" y="2806383"/>
            <a:ext cx="1851481" cy="1402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343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1386</TotalTime>
  <Words>3153</Words>
  <Application>Microsoft Office PowerPoint</Application>
  <PresentationFormat>Grand écran</PresentationFormat>
  <Paragraphs>211</Paragraphs>
  <Slides>41</Slides>
  <Notes>40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41</vt:i4>
      </vt:variant>
    </vt:vector>
  </HeadingPairs>
  <TitlesOfParts>
    <vt:vector size="49" baseType="lpstr">
      <vt:lpstr>Arial</vt:lpstr>
      <vt:lpstr>BlinkMacSystemFont</vt:lpstr>
      <vt:lpstr>Calibri</vt:lpstr>
      <vt:lpstr>Calibri Light</vt:lpstr>
      <vt:lpstr>Montserrat</vt:lpstr>
      <vt:lpstr>Montserrat SemiBold</vt:lpstr>
      <vt:lpstr>Wingdings</vt:lpstr>
      <vt:lpstr>Thème Office</vt:lpstr>
      <vt:lpstr>Présentation PowerPoint</vt:lpstr>
      <vt:lpstr>Présentation PowerPoint</vt:lpstr>
      <vt:lpstr>Qu’est-ce que le style (mode) de vie ?</vt:lpstr>
      <vt:lpstr>Style de vie</vt:lpstr>
      <vt:lpstr>Style de vie</vt:lpstr>
      <vt:lpstr>Style de vie</vt:lpstr>
      <vt:lpstr>Style de vie</vt:lpstr>
      <vt:lpstr>Présentation PowerPoint</vt:lpstr>
      <vt:lpstr>Présentation PowerPoint</vt:lpstr>
      <vt:lpstr>Troubles musculosquelettiques (TMS)</vt:lpstr>
      <vt:lpstr>Troubles musculosquelettiques (TMS)</vt:lpstr>
      <vt:lpstr>Troubles musculosquelettiques (TMS)</vt:lpstr>
      <vt:lpstr>Troubles musculosquelettiques (TMS)</vt:lpstr>
      <vt:lpstr>Présentation PowerPoint</vt:lpstr>
      <vt:lpstr>Présentation PowerPoint</vt:lpstr>
      <vt:lpstr>Troubles musculosquelettiques (TMS)</vt:lpstr>
      <vt:lpstr>Troubles musculosquelettiques (TMS)</vt:lpstr>
      <vt:lpstr>Pourquoi évaluer le style de vie en kinésithérapie? </vt:lpstr>
      <vt:lpstr>Relation style de vie – douleur (chronique)</vt:lpstr>
      <vt:lpstr>Présentation PowerPoint</vt:lpstr>
      <vt:lpstr>Présentation PowerPoint</vt:lpstr>
      <vt:lpstr>Combinaison de facteurs ou facteur seul ?</vt:lpstr>
      <vt:lpstr>Combinaison de facteurs ou facteur seul ?</vt:lpstr>
      <vt:lpstr>Combinaison de facteurs ou facteur seul ?</vt:lpstr>
      <vt:lpstr>Pourquoi évaluer le style de vie en kinésithérapie? </vt:lpstr>
      <vt:lpstr>Troubles musculosquelettiques (TMS)</vt:lpstr>
      <vt:lpstr>Troubles musculosquelettiques (TMS)</vt:lpstr>
      <vt:lpstr>Qu’en est-il du traitement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Complexité et interconnectivité : Exemple du sommeil</vt:lpstr>
      <vt:lpstr>En résumé</vt:lpstr>
      <vt:lpstr>Présentation PowerPoint</vt:lpstr>
      <vt:lpstr>Bibliographie</vt:lpstr>
      <vt:lpstr>Bibliographie</vt:lpstr>
      <vt:lpstr>Bibliographie</vt:lpstr>
      <vt:lpstr>Bibliographie</vt:lpstr>
      <vt:lpstr>Bibliographie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Julien Da Purificaçao</dc:creator>
  <cp:lastModifiedBy>Alexandre Luc</cp:lastModifiedBy>
  <cp:revision>3</cp:revision>
  <dcterms:created xsi:type="dcterms:W3CDTF">2023-01-20T13:11:58Z</dcterms:created>
  <dcterms:modified xsi:type="dcterms:W3CDTF">2023-03-30T16:50:26Z</dcterms:modified>
</cp:coreProperties>
</file>