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3" r:id="rId3"/>
    <p:sldId id="258" r:id="rId4"/>
    <p:sldId id="272" r:id="rId5"/>
    <p:sldId id="267" r:id="rId6"/>
    <p:sldId id="268" r:id="rId7"/>
    <p:sldId id="269" r:id="rId8"/>
    <p:sldId id="266" r:id="rId9"/>
    <p:sldId id="260" r:id="rId10"/>
    <p:sldId id="263" r:id="rId11"/>
    <p:sldId id="261" r:id="rId12"/>
    <p:sldId id="262" r:id="rId13"/>
    <p:sldId id="264" r:id="rId14"/>
    <p:sldId id="265" r:id="rId15"/>
    <p:sldId id="257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>
        <p:scale>
          <a:sx n="107" d="100"/>
          <a:sy n="107" d="100"/>
        </p:scale>
        <p:origin x="-546" y="15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887B9F-99EF-F14D-B224-C2A75AA514BA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EA9C0FD-1C3A-584F-B82A-276E19129B9C}">
      <dgm:prSet phldrT="[Text]"/>
      <dgm:spPr/>
      <dgm:t>
        <a:bodyPr/>
        <a:lstStyle/>
        <a:p>
          <a:r>
            <a:rPr lang="fr-FR" dirty="0" err="1" smtClean="0">
              <a:solidFill>
                <a:schemeClr val="accent4"/>
              </a:solidFill>
            </a:rPr>
            <a:t>Xpert</a:t>
          </a:r>
          <a:r>
            <a:rPr lang="fr-FR" dirty="0" smtClean="0">
              <a:solidFill>
                <a:schemeClr val="accent4"/>
              </a:solidFill>
            </a:rPr>
            <a:t> </a:t>
          </a:r>
          <a:r>
            <a:rPr lang="fr-FR" dirty="0" err="1" smtClean="0">
              <a:solidFill>
                <a:schemeClr val="accent4"/>
              </a:solidFill>
            </a:rPr>
            <a:t>centers</a:t>
          </a:r>
          <a:r>
            <a:rPr lang="fr-FR" dirty="0" smtClean="0">
              <a:solidFill>
                <a:schemeClr val="accent4"/>
              </a:solidFill>
            </a:rPr>
            <a:t> (10)</a:t>
          </a:r>
          <a:endParaRPr lang="fr-FR" dirty="0">
            <a:solidFill>
              <a:schemeClr val="accent4"/>
            </a:solidFill>
          </a:endParaRPr>
        </a:p>
      </dgm:t>
    </dgm:pt>
    <dgm:pt modelId="{D21F03DD-3336-B74A-8FF2-0B97BBD39057}" type="parTrans" cxnId="{FB0E7176-536A-C44C-8C71-DF7E72D43B05}">
      <dgm:prSet/>
      <dgm:spPr/>
      <dgm:t>
        <a:bodyPr/>
        <a:lstStyle/>
        <a:p>
          <a:endParaRPr lang="fr-FR"/>
        </a:p>
      </dgm:t>
    </dgm:pt>
    <dgm:pt modelId="{86120799-058C-2C44-B22C-36BD947E2AC7}" type="sibTrans" cxnId="{FB0E7176-536A-C44C-8C71-DF7E72D43B05}">
      <dgm:prSet/>
      <dgm:spPr/>
      <dgm:t>
        <a:bodyPr/>
        <a:lstStyle/>
        <a:p>
          <a:endParaRPr lang="fr-FR"/>
        </a:p>
      </dgm:t>
    </dgm:pt>
    <dgm:pt modelId="{96F222EB-4270-324F-8515-768D6A666E61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800" dirty="0" err="1" smtClean="0">
              <a:solidFill>
                <a:srgbClr val="FF0000"/>
              </a:solidFill>
            </a:rPr>
            <a:t>Referring</a:t>
          </a:r>
          <a:r>
            <a:rPr lang="fr-FR" sz="1800" dirty="0" smtClean="0">
              <a:solidFill>
                <a:srgbClr val="FF0000"/>
              </a:solidFill>
            </a:rPr>
            <a:t> </a:t>
          </a:r>
          <a:r>
            <a:rPr lang="fr-FR" sz="1800" dirty="0" err="1" smtClean="0">
              <a:solidFill>
                <a:srgbClr val="FF0000"/>
              </a:solidFill>
            </a:rPr>
            <a:t>health</a:t>
          </a:r>
          <a:r>
            <a:rPr lang="fr-FR" sz="1800" dirty="0" smtClean="0">
              <a:solidFill>
                <a:srgbClr val="FF0000"/>
              </a:solidFill>
            </a:rPr>
            <a:t> </a:t>
          </a:r>
          <a:r>
            <a:rPr lang="fr-FR" sz="1800" dirty="0" err="1" smtClean="0">
              <a:solidFill>
                <a:srgbClr val="FF0000"/>
              </a:solidFill>
            </a:rPr>
            <a:t>centers</a:t>
          </a:r>
          <a:r>
            <a:rPr lang="fr-FR" sz="1800" dirty="0" smtClean="0">
              <a:solidFill>
                <a:srgbClr val="FF0000"/>
              </a:solidFill>
            </a:rPr>
            <a:t> (50 - 100)</a:t>
          </a:r>
          <a:endParaRPr lang="fr-FR" sz="1800" dirty="0">
            <a:solidFill>
              <a:srgbClr val="FF0000"/>
            </a:solidFill>
          </a:endParaRPr>
        </a:p>
      </dgm:t>
    </dgm:pt>
    <dgm:pt modelId="{C8B50AE4-E598-A342-BCE6-2E5050E7CB8B}" type="parTrans" cxnId="{324B5A09-AF0F-3848-8BA9-FF66903A410A}">
      <dgm:prSet/>
      <dgm:spPr/>
      <dgm:t>
        <a:bodyPr/>
        <a:lstStyle/>
        <a:p>
          <a:endParaRPr lang="fr-FR"/>
        </a:p>
      </dgm:t>
    </dgm:pt>
    <dgm:pt modelId="{28DE526D-1AED-5443-87A6-07022EE1C935}" type="sibTrans" cxnId="{324B5A09-AF0F-3848-8BA9-FF66903A410A}">
      <dgm:prSet/>
      <dgm:spPr/>
      <dgm:t>
        <a:bodyPr/>
        <a:lstStyle/>
        <a:p>
          <a:endParaRPr lang="fr-FR"/>
        </a:p>
      </dgm:t>
    </dgm:pt>
    <dgm:pt modelId="{8D58E811-2989-9E42-8C77-A73BDC39754B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800" dirty="0" smtClean="0"/>
            <a:t>Central unit</a:t>
          </a:r>
          <a:endParaRPr lang="fr-FR" sz="1800" dirty="0"/>
        </a:p>
      </dgm:t>
    </dgm:pt>
    <dgm:pt modelId="{F86235DB-767A-0A4E-9C47-27167DD864EC}" type="parTrans" cxnId="{30E1874D-5B0B-3743-9119-0D86AB8D8321}">
      <dgm:prSet/>
      <dgm:spPr/>
      <dgm:t>
        <a:bodyPr/>
        <a:lstStyle/>
        <a:p>
          <a:endParaRPr lang="fr-FR"/>
        </a:p>
      </dgm:t>
    </dgm:pt>
    <dgm:pt modelId="{D809FF7A-AE8C-334F-8BBE-485230CA0882}" type="sibTrans" cxnId="{30E1874D-5B0B-3743-9119-0D86AB8D8321}">
      <dgm:prSet/>
      <dgm:spPr/>
      <dgm:t>
        <a:bodyPr/>
        <a:lstStyle/>
        <a:p>
          <a:endParaRPr lang="fr-FR"/>
        </a:p>
      </dgm:t>
    </dgm:pt>
    <dgm:pt modelId="{3D3244F0-26EA-514C-AB7E-48F5EFFCF3B0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200" dirty="0" err="1" smtClean="0"/>
            <a:t>Early</a:t>
          </a:r>
          <a:r>
            <a:rPr lang="fr-FR" sz="1200" dirty="0" smtClean="0"/>
            <a:t> identification of Rif </a:t>
          </a:r>
          <a:r>
            <a:rPr lang="fr-FR" sz="1200" dirty="0" err="1" smtClean="0"/>
            <a:t>resistant</a:t>
          </a:r>
          <a:r>
            <a:rPr lang="fr-FR" sz="1200" dirty="0" smtClean="0"/>
            <a:t> cases</a:t>
          </a:r>
          <a:endParaRPr lang="fr-FR" sz="1200" dirty="0"/>
        </a:p>
      </dgm:t>
    </dgm:pt>
    <dgm:pt modelId="{23F7B20D-E4E2-5C47-B998-5DD1562744AF}" type="parTrans" cxnId="{5E5F303D-AEE2-8A47-91CF-2C3F4686CB56}">
      <dgm:prSet/>
      <dgm:spPr/>
      <dgm:t>
        <a:bodyPr/>
        <a:lstStyle/>
        <a:p>
          <a:endParaRPr lang="fr-FR"/>
        </a:p>
      </dgm:t>
    </dgm:pt>
    <dgm:pt modelId="{A3BE02D2-E916-EA43-89AE-34D507A0C328}" type="sibTrans" cxnId="{5E5F303D-AEE2-8A47-91CF-2C3F4686CB56}">
      <dgm:prSet/>
      <dgm:spPr/>
      <dgm:t>
        <a:bodyPr/>
        <a:lstStyle/>
        <a:p>
          <a:endParaRPr lang="fr-FR"/>
        </a:p>
      </dgm:t>
    </dgm:pt>
    <dgm:pt modelId="{18B68A6B-00B9-3347-96E6-4475DA0F42B8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200" dirty="0" smtClean="0"/>
            <a:t>Stock monitoring</a:t>
          </a:r>
          <a:endParaRPr lang="fr-FR" sz="1200" dirty="0"/>
        </a:p>
      </dgm:t>
    </dgm:pt>
    <dgm:pt modelId="{0F8D0FB0-FA1F-EF40-9ABD-24E1680D9F13}" type="parTrans" cxnId="{0606AD07-5F70-8C4E-BA27-C8D2BB9B9FBF}">
      <dgm:prSet/>
      <dgm:spPr/>
      <dgm:t>
        <a:bodyPr/>
        <a:lstStyle/>
        <a:p>
          <a:endParaRPr lang="fr-FR"/>
        </a:p>
      </dgm:t>
    </dgm:pt>
    <dgm:pt modelId="{6D8C96EB-154E-FD4E-B4EE-919CA91192F3}" type="sibTrans" cxnId="{0606AD07-5F70-8C4E-BA27-C8D2BB9B9FBF}">
      <dgm:prSet/>
      <dgm:spPr/>
      <dgm:t>
        <a:bodyPr/>
        <a:lstStyle/>
        <a:p>
          <a:endParaRPr lang="fr-FR"/>
        </a:p>
      </dgm:t>
    </dgm:pt>
    <dgm:pt modelId="{5D019F71-4BBF-A742-919E-BB5F9CCBFAE8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600" dirty="0" err="1" smtClean="0">
              <a:solidFill>
                <a:srgbClr val="FF0000"/>
              </a:solidFill>
            </a:rPr>
            <a:t>Health</a:t>
          </a:r>
          <a:r>
            <a:rPr lang="fr-FR" sz="1600" dirty="0" smtClean="0">
              <a:solidFill>
                <a:srgbClr val="FF0000"/>
              </a:solidFill>
            </a:rPr>
            <a:t> staff</a:t>
          </a:r>
          <a:endParaRPr lang="fr-FR" sz="1600" dirty="0">
            <a:solidFill>
              <a:srgbClr val="FF0000"/>
            </a:solidFill>
          </a:endParaRPr>
        </a:p>
      </dgm:t>
    </dgm:pt>
    <dgm:pt modelId="{ED220F95-42C1-7F44-BC58-C0D4859A3A7F}" type="parTrans" cxnId="{F9A12C81-60BB-FA47-85F7-0866BA51A502}">
      <dgm:prSet/>
      <dgm:spPr/>
      <dgm:t>
        <a:bodyPr/>
        <a:lstStyle/>
        <a:p>
          <a:endParaRPr lang="fr-FR"/>
        </a:p>
      </dgm:t>
    </dgm:pt>
    <dgm:pt modelId="{1E84457E-1D11-B442-903C-1DC8FB4D4AB2}" type="sibTrans" cxnId="{F9A12C81-60BB-FA47-85F7-0866BA51A502}">
      <dgm:prSet/>
      <dgm:spPr/>
      <dgm:t>
        <a:bodyPr/>
        <a:lstStyle/>
        <a:p>
          <a:endParaRPr lang="fr-FR"/>
        </a:p>
      </dgm:t>
    </dgm:pt>
    <dgm:pt modelId="{4F28351F-ADBF-024C-8123-0E5308120771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400" dirty="0" smtClean="0">
              <a:solidFill>
                <a:srgbClr val="FF0000"/>
              </a:solidFill>
            </a:rPr>
            <a:t>Patients ( &gt;20.000)</a:t>
          </a:r>
          <a:endParaRPr lang="fr-FR" sz="1400" dirty="0">
            <a:solidFill>
              <a:srgbClr val="FF0000"/>
            </a:solidFill>
          </a:endParaRPr>
        </a:p>
      </dgm:t>
    </dgm:pt>
    <dgm:pt modelId="{6278E184-0828-8B4D-872D-15F8557C8772}" type="parTrans" cxnId="{39DCC0DF-E2FB-3448-AEE0-EB860EEBD2A1}">
      <dgm:prSet/>
      <dgm:spPr/>
      <dgm:t>
        <a:bodyPr/>
        <a:lstStyle/>
        <a:p>
          <a:endParaRPr lang="fr-FR"/>
        </a:p>
      </dgm:t>
    </dgm:pt>
    <dgm:pt modelId="{10AB4747-6636-8242-A4AD-631CE8532A5C}" type="sibTrans" cxnId="{39DCC0DF-E2FB-3448-AEE0-EB860EEBD2A1}">
      <dgm:prSet/>
      <dgm:spPr/>
      <dgm:t>
        <a:bodyPr/>
        <a:lstStyle/>
        <a:p>
          <a:endParaRPr lang="fr-FR"/>
        </a:p>
      </dgm:t>
    </dgm:pt>
    <dgm:pt modelId="{D5E0F82E-2DF4-4843-AA43-61140B3B95A2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100" dirty="0" smtClean="0"/>
            <a:t>Maintenance</a:t>
          </a:r>
          <a:endParaRPr lang="fr-FR" sz="1100" dirty="0"/>
        </a:p>
      </dgm:t>
    </dgm:pt>
    <dgm:pt modelId="{25425856-32F4-704B-8D46-6E0566664DB0}" type="parTrans" cxnId="{2D9E2C16-819C-954B-8950-DFE4BB84CEB9}">
      <dgm:prSet/>
      <dgm:spPr/>
      <dgm:t>
        <a:bodyPr/>
        <a:lstStyle/>
        <a:p>
          <a:endParaRPr lang="fr-FR"/>
        </a:p>
      </dgm:t>
    </dgm:pt>
    <dgm:pt modelId="{F5DE55BA-44FB-C046-8B56-3903A5330E14}" type="sibTrans" cxnId="{2D9E2C16-819C-954B-8950-DFE4BB84CEB9}">
      <dgm:prSet/>
      <dgm:spPr/>
      <dgm:t>
        <a:bodyPr/>
        <a:lstStyle/>
        <a:p>
          <a:endParaRPr lang="fr-FR"/>
        </a:p>
      </dgm:t>
    </dgm:pt>
    <dgm:pt modelId="{6901E676-9B45-7C48-B286-4CF6088CD300}" type="pres">
      <dgm:prSet presAssocID="{43887B9F-99EF-F14D-B224-C2A75AA514B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B0538DD-E935-8B4D-BB8D-298677957254}" type="pres">
      <dgm:prSet presAssocID="{8EA9C0FD-1C3A-584F-B82A-276E19129B9C}" presName="textCenter" presStyleLbl="node1" presStyleIdx="0" presStyleCnt="8" custLinFactNeighborX="-18062" custLinFactNeighborY="-18065"/>
      <dgm:spPr/>
      <dgm:t>
        <a:bodyPr/>
        <a:lstStyle/>
        <a:p>
          <a:endParaRPr lang="en-GB"/>
        </a:p>
      </dgm:t>
    </dgm:pt>
    <dgm:pt modelId="{A84A1E7C-812D-3B41-B166-6751F41E1D44}" type="pres">
      <dgm:prSet presAssocID="{8EA9C0FD-1C3A-584F-B82A-276E19129B9C}" presName="cycle_1" presStyleCnt="0"/>
      <dgm:spPr/>
    </dgm:pt>
    <dgm:pt modelId="{0A01FEAB-A4E7-8F4D-BA3D-A5E11586C387}" type="pres">
      <dgm:prSet presAssocID="{96F222EB-4270-324F-8515-768D6A666E61}" presName="childCenter1" presStyleLbl="node1" presStyleIdx="1" presStyleCnt="8" custScaleX="286631" custLinFactNeighborX="-77122" custLinFactNeighborY="33707"/>
      <dgm:spPr/>
      <dgm:t>
        <a:bodyPr/>
        <a:lstStyle/>
        <a:p>
          <a:endParaRPr lang="fr-FR"/>
        </a:p>
      </dgm:t>
    </dgm:pt>
    <dgm:pt modelId="{8F81EA97-B9A2-3B45-9823-ED6969BC9A98}" type="pres">
      <dgm:prSet presAssocID="{ED220F95-42C1-7F44-BC58-C0D4859A3A7F}" presName="Name141" presStyleLbl="parChTrans1D3" presStyleIdx="0" presStyleCnt="5"/>
      <dgm:spPr/>
      <dgm:t>
        <a:bodyPr/>
        <a:lstStyle/>
        <a:p>
          <a:endParaRPr lang="en-GB"/>
        </a:p>
      </dgm:t>
    </dgm:pt>
    <dgm:pt modelId="{CC62A655-3F6C-564B-904A-8A2AC2078EB6}" type="pres">
      <dgm:prSet presAssocID="{5D019F71-4BBF-A742-919E-BB5F9CCBFAE8}" presName="text1" presStyleLbl="node1" presStyleIdx="2" presStyleCnt="8" custScaleX="207542" custRadScaleRad="306501" custRadScaleInc="-858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BD6539-B574-2044-B7CB-2EA3D09FAC34}" type="pres">
      <dgm:prSet presAssocID="{6278E184-0828-8B4D-872D-15F8557C8772}" presName="Name141" presStyleLbl="parChTrans1D3" presStyleIdx="1" presStyleCnt="5"/>
      <dgm:spPr/>
      <dgm:t>
        <a:bodyPr/>
        <a:lstStyle/>
        <a:p>
          <a:endParaRPr lang="en-GB"/>
        </a:p>
      </dgm:t>
    </dgm:pt>
    <dgm:pt modelId="{FA8B63DF-48B6-B240-9179-B3421C48B848}" type="pres">
      <dgm:prSet presAssocID="{4F28351F-ADBF-024C-8123-0E5308120771}" presName="text1" presStyleLbl="node1" presStyleIdx="3" presStyleCnt="8" custScaleX="215157" custRadScaleRad="265464" custRadScaleInc="-1434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D9DFBA-67E3-8749-B74C-6567DBAC10C3}" type="pres">
      <dgm:prSet presAssocID="{C8B50AE4-E598-A342-BCE6-2E5050E7CB8B}" presName="Name144" presStyleLbl="parChTrans1D2" presStyleIdx="0" presStyleCnt="2"/>
      <dgm:spPr/>
      <dgm:t>
        <a:bodyPr/>
        <a:lstStyle/>
        <a:p>
          <a:endParaRPr lang="en-GB"/>
        </a:p>
      </dgm:t>
    </dgm:pt>
    <dgm:pt modelId="{86AD9176-A8A8-7A47-8253-4A3629AE943F}" type="pres">
      <dgm:prSet presAssocID="{8EA9C0FD-1C3A-584F-B82A-276E19129B9C}" presName="cycle_2" presStyleCnt="0"/>
      <dgm:spPr/>
    </dgm:pt>
    <dgm:pt modelId="{94040F63-019A-7A4B-B5A6-354A5401A615}" type="pres">
      <dgm:prSet presAssocID="{8D58E811-2989-9E42-8C77-A73BDC39754B}" presName="childCenter2" presStyleLbl="node1" presStyleIdx="4" presStyleCnt="8" custScaleX="186403" custLinFactNeighborX="74805" custLinFactNeighborY="-63242"/>
      <dgm:spPr/>
      <dgm:t>
        <a:bodyPr/>
        <a:lstStyle/>
        <a:p>
          <a:endParaRPr lang="en-GB"/>
        </a:p>
      </dgm:t>
    </dgm:pt>
    <dgm:pt modelId="{6ACCDF47-1D39-A541-B5A7-F0D45CCD35C4}" type="pres">
      <dgm:prSet presAssocID="{23F7B20D-E4E2-5C47-B998-5DD1562744AF}" presName="Name218" presStyleLbl="parChTrans1D3" presStyleIdx="2" presStyleCnt="5"/>
      <dgm:spPr/>
      <dgm:t>
        <a:bodyPr/>
        <a:lstStyle/>
        <a:p>
          <a:endParaRPr lang="en-GB"/>
        </a:p>
      </dgm:t>
    </dgm:pt>
    <dgm:pt modelId="{28665A9F-2AC2-DD4B-9F93-2261C6855F38}" type="pres">
      <dgm:prSet presAssocID="{3D3244F0-26EA-514C-AB7E-48F5EFFCF3B0}" presName="text2" presStyleLbl="node1" presStyleIdx="5" presStyleCnt="8" custScaleX="266318" custRadScaleRad="414716" custRadScaleInc="-621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90D1C9-6994-6949-9209-E7E88150F78B}" type="pres">
      <dgm:prSet presAssocID="{0F8D0FB0-FA1F-EF40-9ABD-24E1680D9F13}" presName="Name218" presStyleLbl="parChTrans1D3" presStyleIdx="3" presStyleCnt="5"/>
      <dgm:spPr/>
      <dgm:t>
        <a:bodyPr/>
        <a:lstStyle/>
        <a:p>
          <a:endParaRPr lang="en-GB"/>
        </a:p>
      </dgm:t>
    </dgm:pt>
    <dgm:pt modelId="{41866463-E80B-3949-B6F5-92ADAC119D1F}" type="pres">
      <dgm:prSet presAssocID="{18B68A6B-00B9-3347-96E6-4475DA0F42B8}" presName="text2" presStyleLbl="node1" presStyleIdx="6" presStyleCnt="8" custScaleX="192580" custRadScaleRad="325563" custRadScaleInc="-14736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31A3BF-58A8-E94C-BCE8-DA559172DF0D}" type="pres">
      <dgm:prSet presAssocID="{25425856-32F4-704B-8D46-6E0566664DB0}" presName="Name218" presStyleLbl="parChTrans1D3" presStyleIdx="4" presStyleCnt="5"/>
      <dgm:spPr/>
      <dgm:t>
        <a:bodyPr/>
        <a:lstStyle/>
        <a:p>
          <a:endParaRPr lang="en-GB"/>
        </a:p>
      </dgm:t>
    </dgm:pt>
    <dgm:pt modelId="{DFC3F2F5-0280-184F-A8A5-731A351196AE}" type="pres">
      <dgm:prSet presAssocID="{D5E0F82E-2DF4-4843-AA43-61140B3B95A2}" presName="text2" presStyleLbl="node1" presStyleIdx="7" presStyleCnt="8" custScaleX="234243" custRadScaleRad="342905" custRadScaleInc="2611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68F331-D101-474B-A386-B3A66863AEF4}" type="pres">
      <dgm:prSet presAssocID="{F86235DB-767A-0A4E-9C47-27167DD864EC}" presName="Name221" presStyleLbl="parChTrans1D2" presStyleIdx="1" presStyleCnt="2"/>
      <dgm:spPr/>
      <dgm:t>
        <a:bodyPr/>
        <a:lstStyle/>
        <a:p>
          <a:endParaRPr lang="en-GB"/>
        </a:p>
      </dgm:t>
    </dgm:pt>
  </dgm:ptLst>
  <dgm:cxnLst>
    <dgm:cxn modelId="{1BB12BF1-DE4B-884C-8C46-D21735F21E8A}" type="presOf" srcId="{8EA9C0FD-1C3A-584F-B82A-276E19129B9C}" destId="{9B0538DD-E935-8B4D-BB8D-298677957254}" srcOrd="0" destOrd="0" presId="urn:microsoft.com/office/officeart/2008/layout/RadialCluster"/>
    <dgm:cxn modelId="{8B68912A-488A-5340-B64F-4BCB89BFB319}" type="presOf" srcId="{ED220F95-42C1-7F44-BC58-C0D4859A3A7F}" destId="{8F81EA97-B9A2-3B45-9823-ED6969BC9A98}" srcOrd="0" destOrd="0" presId="urn:microsoft.com/office/officeart/2008/layout/RadialCluster"/>
    <dgm:cxn modelId="{FB0E7176-536A-C44C-8C71-DF7E72D43B05}" srcId="{43887B9F-99EF-F14D-B224-C2A75AA514BA}" destId="{8EA9C0FD-1C3A-584F-B82A-276E19129B9C}" srcOrd="0" destOrd="0" parTransId="{D21F03DD-3336-B74A-8FF2-0B97BBD39057}" sibTransId="{86120799-058C-2C44-B22C-36BD947E2AC7}"/>
    <dgm:cxn modelId="{39DCC0DF-E2FB-3448-AEE0-EB860EEBD2A1}" srcId="{96F222EB-4270-324F-8515-768D6A666E61}" destId="{4F28351F-ADBF-024C-8123-0E5308120771}" srcOrd="1" destOrd="0" parTransId="{6278E184-0828-8B4D-872D-15F8557C8772}" sibTransId="{10AB4747-6636-8242-A4AD-631CE8532A5C}"/>
    <dgm:cxn modelId="{BE9987EF-C5DD-8046-ADC3-E7AF14B164B7}" type="presOf" srcId="{8D58E811-2989-9E42-8C77-A73BDC39754B}" destId="{94040F63-019A-7A4B-B5A6-354A5401A615}" srcOrd="0" destOrd="0" presId="urn:microsoft.com/office/officeart/2008/layout/RadialCluster"/>
    <dgm:cxn modelId="{BD2AFDE2-CD15-A54C-AA5B-4AD6EBBFE0AC}" type="presOf" srcId="{4F28351F-ADBF-024C-8123-0E5308120771}" destId="{FA8B63DF-48B6-B240-9179-B3421C48B848}" srcOrd="0" destOrd="0" presId="urn:microsoft.com/office/officeart/2008/layout/RadialCluster"/>
    <dgm:cxn modelId="{40AD74EB-F710-ED45-879F-4F47921A535D}" type="presOf" srcId="{6278E184-0828-8B4D-872D-15F8557C8772}" destId="{18BD6539-B574-2044-B7CB-2EA3D09FAC34}" srcOrd="0" destOrd="0" presId="urn:microsoft.com/office/officeart/2008/layout/RadialCluster"/>
    <dgm:cxn modelId="{181312A4-DF48-DA41-9283-EB497600BE73}" type="presOf" srcId="{43887B9F-99EF-F14D-B224-C2A75AA514BA}" destId="{6901E676-9B45-7C48-B286-4CF6088CD300}" srcOrd="0" destOrd="0" presId="urn:microsoft.com/office/officeart/2008/layout/RadialCluster"/>
    <dgm:cxn modelId="{3A46E5E0-9CB6-634C-9E06-E65B6482B06A}" type="presOf" srcId="{D5E0F82E-2DF4-4843-AA43-61140B3B95A2}" destId="{DFC3F2F5-0280-184F-A8A5-731A351196AE}" srcOrd="0" destOrd="0" presId="urn:microsoft.com/office/officeart/2008/layout/RadialCluster"/>
    <dgm:cxn modelId="{6095E95C-FAE1-7A47-8878-F989AAF5FCE4}" type="presOf" srcId="{C8B50AE4-E598-A342-BCE6-2E5050E7CB8B}" destId="{D5D9DFBA-67E3-8749-B74C-6567DBAC10C3}" srcOrd="0" destOrd="0" presId="urn:microsoft.com/office/officeart/2008/layout/RadialCluster"/>
    <dgm:cxn modelId="{5E9D7E03-1406-0446-81DE-7997E59ADA87}" type="presOf" srcId="{5D019F71-4BBF-A742-919E-BB5F9CCBFAE8}" destId="{CC62A655-3F6C-564B-904A-8A2AC2078EB6}" srcOrd="0" destOrd="0" presId="urn:microsoft.com/office/officeart/2008/layout/RadialCluster"/>
    <dgm:cxn modelId="{F6370203-C390-AB41-BE6F-6C3CCBE72749}" type="presOf" srcId="{F86235DB-767A-0A4E-9C47-27167DD864EC}" destId="{CD68F331-D101-474B-A386-B3A66863AEF4}" srcOrd="0" destOrd="0" presId="urn:microsoft.com/office/officeart/2008/layout/RadialCluster"/>
    <dgm:cxn modelId="{97B3A99C-F78E-C943-B282-3EB84405139B}" type="presOf" srcId="{25425856-32F4-704B-8D46-6E0566664DB0}" destId="{DE31A3BF-58A8-E94C-BCE8-DA559172DF0D}" srcOrd="0" destOrd="0" presId="urn:microsoft.com/office/officeart/2008/layout/RadialCluster"/>
    <dgm:cxn modelId="{2127A0E8-5F87-D841-928B-8C492C34B40D}" type="presOf" srcId="{3D3244F0-26EA-514C-AB7E-48F5EFFCF3B0}" destId="{28665A9F-2AC2-DD4B-9F93-2261C6855F38}" srcOrd="0" destOrd="0" presId="urn:microsoft.com/office/officeart/2008/layout/RadialCluster"/>
    <dgm:cxn modelId="{30E1874D-5B0B-3743-9119-0D86AB8D8321}" srcId="{8EA9C0FD-1C3A-584F-B82A-276E19129B9C}" destId="{8D58E811-2989-9E42-8C77-A73BDC39754B}" srcOrd="1" destOrd="0" parTransId="{F86235DB-767A-0A4E-9C47-27167DD864EC}" sibTransId="{D809FF7A-AE8C-334F-8BBE-485230CA0882}"/>
    <dgm:cxn modelId="{5E5F303D-AEE2-8A47-91CF-2C3F4686CB56}" srcId="{8D58E811-2989-9E42-8C77-A73BDC39754B}" destId="{3D3244F0-26EA-514C-AB7E-48F5EFFCF3B0}" srcOrd="0" destOrd="0" parTransId="{23F7B20D-E4E2-5C47-B998-5DD1562744AF}" sibTransId="{A3BE02D2-E916-EA43-89AE-34D507A0C328}"/>
    <dgm:cxn modelId="{0606AD07-5F70-8C4E-BA27-C8D2BB9B9FBF}" srcId="{8D58E811-2989-9E42-8C77-A73BDC39754B}" destId="{18B68A6B-00B9-3347-96E6-4475DA0F42B8}" srcOrd="1" destOrd="0" parTransId="{0F8D0FB0-FA1F-EF40-9ABD-24E1680D9F13}" sibTransId="{6D8C96EB-154E-FD4E-B4EE-919CA91192F3}"/>
    <dgm:cxn modelId="{F9A12C81-60BB-FA47-85F7-0866BA51A502}" srcId="{96F222EB-4270-324F-8515-768D6A666E61}" destId="{5D019F71-4BBF-A742-919E-BB5F9CCBFAE8}" srcOrd="0" destOrd="0" parTransId="{ED220F95-42C1-7F44-BC58-C0D4859A3A7F}" sibTransId="{1E84457E-1D11-B442-903C-1DC8FB4D4AB2}"/>
    <dgm:cxn modelId="{324B5A09-AF0F-3848-8BA9-FF66903A410A}" srcId="{8EA9C0FD-1C3A-584F-B82A-276E19129B9C}" destId="{96F222EB-4270-324F-8515-768D6A666E61}" srcOrd="0" destOrd="0" parTransId="{C8B50AE4-E598-A342-BCE6-2E5050E7CB8B}" sibTransId="{28DE526D-1AED-5443-87A6-07022EE1C935}"/>
    <dgm:cxn modelId="{77E5FB35-CCDF-EC4D-A08B-5E7ED6AAB924}" type="presOf" srcId="{18B68A6B-00B9-3347-96E6-4475DA0F42B8}" destId="{41866463-E80B-3949-B6F5-92ADAC119D1F}" srcOrd="0" destOrd="0" presId="urn:microsoft.com/office/officeart/2008/layout/RadialCluster"/>
    <dgm:cxn modelId="{DBE36025-3D43-1A42-ADF4-7DFC54DE26C5}" type="presOf" srcId="{96F222EB-4270-324F-8515-768D6A666E61}" destId="{0A01FEAB-A4E7-8F4D-BA3D-A5E11586C387}" srcOrd="0" destOrd="0" presId="urn:microsoft.com/office/officeart/2008/layout/RadialCluster"/>
    <dgm:cxn modelId="{3F02D7B9-985D-0843-A808-A895AEAF0F0B}" type="presOf" srcId="{0F8D0FB0-FA1F-EF40-9ABD-24E1680D9F13}" destId="{4190D1C9-6994-6949-9209-E7E88150F78B}" srcOrd="0" destOrd="0" presId="urn:microsoft.com/office/officeart/2008/layout/RadialCluster"/>
    <dgm:cxn modelId="{2D9E2C16-819C-954B-8950-DFE4BB84CEB9}" srcId="{8D58E811-2989-9E42-8C77-A73BDC39754B}" destId="{D5E0F82E-2DF4-4843-AA43-61140B3B95A2}" srcOrd="2" destOrd="0" parTransId="{25425856-32F4-704B-8D46-6E0566664DB0}" sibTransId="{F5DE55BA-44FB-C046-8B56-3903A5330E14}"/>
    <dgm:cxn modelId="{6C32CDA5-2718-AE4F-9BD1-E7B6F71F4434}" type="presOf" srcId="{23F7B20D-E4E2-5C47-B998-5DD1562744AF}" destId="{6ACCDF47-1D39-A541-B5A7-F0D45CCD35C4}" srcOrd="0" destOrd="0" presId="urn:microsoft.com/office/officeart/2008/layout/RadialCluster"/>
    <dgm:cxn modelId="{100559E1-8180-C140-A655-1B2D6F8FF7D7}" type="presParOf" srcId="{6901E676-9B45-7C48-B286-4CF6088CD300}" destId="{9B0538DD-E935-8B4D-BB8D-298677957254}" srcOrd="0" destOrd="0" presId="urn:microsoft.com/office/officeart/2008/layout/RadialCluster"/>
    <dgm:cxn modelId="{368129D0-5B58-8C47-A7AC-889AA88E8B9C}" type="presParOf" srcId="{6901E676-9B45-7C48-B286-4CF6088CD300}" destId="{A84A1E7C-812D-3B41-B166-6751F41E1D44}" srcOrd="1" destOrd="0" presId="urn:microsoft.com/office/officeart/2008/layout/RadialCluster"/>
    <dgm:cxn modelId="{6B6AC235-EC6D-5347-B12F-85BC0353E841}" type="presParOf" srcId="{A84A1E7C-812D-3B41-B166-6751F41E1D44}" destId="{0A01FEAB-A4E7-8F4D-BA3D-A5E11586C387}" srcOrd="0" destOrd="0" presId="urn:microsoft.com/office/officeart/2008/layout/RadialCluster"/>
    <dgm:cxn modelId="{AE013394-F34F-6344-B84C-29178A3B2DB0}" type="presParOf" srcId="{A84A1E7C-812D-3B41-B166-6751F41E1D44}" destId="{8F81EA97-B9A2-3B45-9823-ED6969BC9A98}" srcOrd="1" destOrd="0" presId="urn:microsoft.com/office/officeart/2008/layout/RadialCluster"/>
    <dgm:cxn modelId="{AAA62124-0040-EC49-B467-95C0E6D85B36}" type="presParOf" srcId="{A84A1E7C-812D-3B41-B166-6751F41E1D44}" destId="{CC62A655-3F6C-564B-904A-8A2AC2078EB6}" srcOrd="2" destOrd="0" presId="urn:microsoft.com/office/officeart/2008/layout/RadialCluster"/>
    <dgm:cxn modelId="{8E3A8FA1-030F-5F44-98DB-AC5DA405FB92}" type="presParOf" srcId="{A84A1E7C-812D-3B41-B166-6751F41E1D44}" destId="{18BD6539-B574-2044-B7CB-2EA3D09FAC34}" srcOrd="3" destOrd="0" presId="urn:microsoft.com/office/officeart/2008/layout/RadialCluster"/>
    <dgm:cxn modelId="{DBFE8E30-5CE2-9C4D-AD60-CD4FB090E81D}" type="presParOf" srcId="{A84A1E7C-812D-3B41-B166-6751F41E1D44}" destId="{FA8B63DF-48B6-B240-9179-B3421C48B848}" srcOrd="4" destOrd="0" presId="urn:microsoft.com/office/officeart/2008/layout/RadialCluster"/>
    <dgm:cxn modelId="{5A6E04E1-5ADA-8542-9685-D4B2E0128BAC}" type="presParOf" srcId="{6901E676-9B45-7C48-B286-4CF6088CD300}" destId="{D5D9DFBA-67E3-8749-B74C-6567DBAC10C3}" srcOrd="2" destOrd="0" presId="urn:microsoft.com/office/officeart/2008/layout/RadialCluster"/>
    <dgm:cxn modelId="{41FA1AF9-C9AE-AB4D-9C81-9B6BA578102C}" type="presParOf" srcId="{6901E676-9B45-7C48-B286-4CF6088CD300}" destId="{86AD9176-A8A8-7A47-8253-4A3629AE943F}" srcOrd="3" destOrd="0" presId="urn:microsoft.com/office/officeart/2008/layout/RadialCluster"/>
    <dgm:cxn modelId="{9D993939-B0F0-714B-9CE4-F00BD7CF3054}" type="presParOf" srcId="{86AD9176-A8A8-7A47-8253-4A3629AE943F}" destId="{94040F63-019A-7A4B-B5A6-354A5401A615}" srcOrd="0" destOrd="0" presId="urn:microsoft.com/office/officeart/2008/layout/RadialCluster"/>
    <dgm:cxn modelId="{73133C02-028C-C74E-86EF-4AB5F268EBCE}" type="presParOf" srcId="{86AD9176-A8A8-7A47-8253-4A3629AE943F}" destId="{6ACCDF47-1D39-A541-B5A7-F0D45CCD35C4}" srcOrd="1" destOrd="0" presId="urn:microsoft.com/office/officeart/2008/layout/RadialCluster"/>
    <dgm:cxn modelId="{40D1CB9E-EF4F-C14C-9B67-0119A3F5930B}" type="presParOf" srcId="{86AD9176-A8A8-7A47-8253-4A3629AE943F}" destId="{28665A9F-2AC2-DD4B-9F93-2261C6855F38}" srcOrd="2" destOrd="0" presId="urn:microsoft.com/office/officeart/2008/layout/RadialCluster"/>
    <dgm:cxn modelId="{187DCEFD-2F98-CB45-AB3E-D058079B83BF}" type="presParOf" srcId="{86AD9176-A8A8-7A47-8253-4A3629AE943F}" destId="{4190D1C9-6994-6949-9209-E7E88150F78B}" srcOrd="3" destOrd="0" presId="urn:microsoft.com/office/officeart/2008/layout/RadialCluster"/>
    <dgm:cxn modelId="{B71B3143-8D85-D34F-AF6B-DE69784BC04D}" type="presParOf" srcId="{86AD9176-A8A8-7A47-8253-4A3629AE943F}" destId="{41866463-E80B-3949-B6F5-92ADAC119D1F}" srcOrd="4" destOrd="0" presId="urn:microsoft.com/office/officeart/2008/layout/RadialCluster"/>
    <dgm:cxn modelId="{01190385-0BA4-9F49-A7E8-AB7FDE7FF562}" type="presParOf" srcId="{86AD9176-A8A8-7A47-8253-4A3629AE943F}" destId="{DE31A3BF-58A8-E94C-BCE8-DA559172DF0D}" srcOrd="5" destOrd="0" presId="urn:microsoft.com/office/officeart/2008/layout/RadialCluster"/>
    <dgm:cxn modelId="{2B8396FF-E188-0F4A-A944-8C90F0A32DCA}" type="presParOf" srcId="{86AD9176-A8A8-7A47-8253-4A3629AE943F}" destId="{DFC3F2F5-0280-184F-A8A5-731A351196AE}" srcOrd="6" destOrd="0" presId="urn:microsoft.com/office/officeart/2008/layout/RadialCluster"/>
    <dgm:cxn modelId="{513BEA15-ECB6-E24F-B815-77E41E53C356}" type="presParOf" srcId="{6901E676-9B45-7C48-B286-4CF6088CD300}" destId="{CD68F331-D101-474B-A386-B3A66863AEF4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F331-D101-474B-A386-B3A66863AEF4}">
      <dsp:nvSpPr>
        <dsp:cNvPr id="0" name=""/>
        <dsp:cNvSpPr/>
      </dsp:nvSpPr>
      <dsp:spPr>
        <a:xfrm rot="60251">
          <a:off x="4831944" y="2314960"/>
          <a:ext cx="5085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8502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9DFBA-67E3-8749-B74C-6567DBAC10C3}">
      <dsp:nvSpPr>
        <dsp:cNvPr id="0" name=""/>
        <dsp:cNvSpPr/>
      </dsp:nvSpPr>
      <dsp:spPr>
        <a:xfrm rot="10753789">
          <a:off x="3230339" y="2310193"/>
          <a:ext cx="3377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796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0538DD-E935-8B4D-BB8D-298677957254}">
      <dsp:nvSpPr>
        <dsp:cNvPr id="0" name=""/>
        <dsp:cNvSpPr/>
      </dsp:nvSpPr>
      <dsp:spPr>
        <a:xfrm>
          <a:off x="3568121" y="1667497"/>
          <a:ext cx="1263862" cy="1263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err="1" smtClean="0">
              <a:solidFill>
                <a:schemeClr val="accent4"/>
              </a:solidFill>
            </a:rPr>
            <a:t>Xpert</a:t>
          </a:r>
          <a:r>
            <a:rPr lang="fr-FR" sz="2400" kern="1200" dirty="0" smtClean="0">
              <a:solidFill>
                <a:schemeClr val="accent4"/>
              </a:solidFill>
            </a:rPr>
            <a:t> </a:t>
          </a:r>
          <a:r>
            <a:rPr lang="fr-FR" sz="2400" kern="1200" dirty="0" err="1" smtClean="0">
              <a:solidFill>
                <a:schemeClr val="accent4"/>
              </a:solidFill>
            </a:rPr>
            <a:t>centers</a:t>
          </a:r>
          <a:r>
            <a:rPr lang="fr-FR" sz="2400" kern="1200" dirty="0" smtClean="0">
              <a:solidFill>
                <a:schemeClr val="accent4"/>
              </a:solidFill>
            </a:rPr>
            <a:t> (10)</a:t>
          </a:r>
          <a:endParaRPr lang="fr-FR" sz="2400" kern="1200" dirty="0">
            <a:solidFill>
              <a:schemeClr val="accent4"/>
            </a:solidFill>
          </a:endParaRPr>
        </a:p>
      </dsp:txBody>
      <dsp:txXfrm>
        <a:off x="3629818" y="1729194"/>
        <a:ext cx="1140468" cy="1140468"/>
      </dsp:txXfrm>
    </dsp:sp>
    <dsp:sp modelId="{0A01FEAB-A4E7-8F4D-BA3D-A5E11586C387}">
      <dsp:nvSpPr>
        <dsp:cNvPr id="0" name=""/>
        <dsp:cNvSpPr/>
      </dsp:nvSpPr>
      <dsp:spPr>
        <a:xfrm>
          <a:off x="1196663" y="1971375"/>
          <a:ext cx="2033691" cy="709515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err="1" smtClean="0">
              <a:solidFill>
                <a:srgbClr val="FF0000"/>
              </a:solidFill>
            </a:rPr>
            <a:t>Referring</a:t>
          </a:r>
          <a:r>
            <a:rPr lang="fr-FR" sz="1800" kern="1200" dirty="0" smtClean="0">
              <a:solidFill>
                <a:srgbClr val="FF0000"/>
              </a:solidFill>
            </a:rPr>
            <a:t> </a:t>
          </a:r>
          <a:r>
            <a:rPr lang="fr-FR" sz="1800" kern="1200" dirty="0" err="1" smtClean="0">
              <a:solidFill>
                <a:srgbClr val="FF0000"/>
              </a:solidFill>
            </a:rPr>
            <a:t>health</a:t>
          </a:r>
          <a:r>
            <a:rPr lang="fr-FR" sz="1800" kern="1200" dirty="0" smtClean="0">
              <a:solidFill>
                <a:srgbClr val="FF0000"/>
              </a:solidFill>
            </a:rPr>
            <a:t> </a:t>
          </a:r>
          <a:r>
            <a:rPr lang="fr-FR" sz="1800" kern="1200" dirty="0" err="1" smtClean="0">
              <a:solidFill>
                <a:srgbClr val="FF0000"/>
              </a:solidFill>
            </a:rPr>
            <a:t>centers</a:t>
          </a:r>
          <a:r>
            <a:rPr lang="fr-FR" sz="1800" kern="1200" dirty="0" smtClean="0">
              <a:solidFill>
                <a:srgbClr val="FF0000"/>
              </a:solidFill>
            </a:rPr>
            <a:t> (50 - 100)</a:t>
          </a:r>
          <a:endParaRPr lang="fr-FR" sz="1800" kern="1200" dirty="0">
            <a:solidFill>
              <a:srgbClr val="FF0000"/>
            </a:solidFill>
          </a:endParaRPr>
        </a:p>
      </dsp:txBody>
      <dsp:txXfrm>
        <a:off x="1231299" y="2006011"/>
        <a:ext cx="1964419" cy="640243"/>
      </dsp:txXfrm>
    </dsp:sp>
    <dsp:sp modelId="{8F81EA97-B9A2-3B45-9823-ED6969BC9A98}">
      <dsp:nvSpPr>
        <dsp:cNvPr id="0" name=""/>
        <dsp:cNvSpPr/>
      </dsp:nvSpPr>
      <dsp:spPr>
        <a:xfrm rot="8227295">
          <a:off x="988309" y="3011982"/>
          <a:ext cx="9731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3161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2A655-3F6C-564B-904A-8A2AC2078EB6}">
      <dsp:nvSpPr>
        <dsp:cNvPr id="0" name=""/>
        <dsp:cNvSpPr/>
      </dsp:nvSpPr>
      <dsp:spPr>
        <a:xfrm>
          <a:off x="0" y="3343073"/>
          <a:ext cx="1472542" cy="709515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err="1" smtClean="0">
              <a:solidFill>
                <a:srgbClr val="FF0000"/>
              </a:solidFill>
            </a:rPr>
            <a:t>Health</a:t>
          </a:r>
          <a:r>
            <a:rPr lang="fr-FR" sz="1600" kern="1200" dirty="0" smtClean="0">
              <a:solidFill>
                <a:srgbClr val="FF0000"/>
              </a:solidFill>
            </a:rPr>
            <a:t> staff</a:t>
          </a:r>
          <a:endParaRPr lang="fr-FR" sz="1600" kern="1200" dirty="0">
            <a:solidFill>
              <a:srgbClr val="FF0000"/>
            </a:solidFill>
          </a:endParaRPr>
        </a:p>
      </dsp:txBody>
      <dsp:txXfrm>
        <a:off x="34636" y="3377709"/>
        <a:ext cx="1403270" cy="640243"/>
      </dsp:txXfrm>
    </dsp:sp>
    <dsp:sp modelId="{18BD6539-B574-2044-B7CB-2EA3D09FAC34}">
      <dsp:nvSpPr>
        <dsp:cNvPr id="0" name=""/>
        <dsp:cNvSpPr/>
      </dsp:nvSpPr>
      <dsp:spPr>
        <a:xfrm rot="13379010">
          <a:off x="1017533" y="1650346"/>
          <a:ext cx="9417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1728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B63DF-48B6-B240-9179-B3421C48B848}">
      <dsp:nvSpPr>
        <dsp:cNvPr id="0" name=""/>
        <dsp:cNvSpPr/>
      </dsp:nvSpPr>
      <dsp:spPr>
        <a:xfrm>
          <a:off x="0" y="619801"/>
          <a:ext cx="1526572" cy="709515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rgbClr val="FF0000"/>
              </a:solidFill>
            </a:rPr>
            <a:t>Patients ( &gt;20.000)</a:t>
          </a:r>
          <a:endParaRPr lang="fr-FR" sz="1400" kern="1200" dirty="0">
            <a:solidFill>
              <a:srgbClr val="FF0000"/>
            </a:solidFill>
          </a:endParaRPr>
        </a:p>
      </dsp:txBody>
      <dsp:txXfrm>
        <a:off x="34636" y="654437"/>
        <a:ext cx="1457300" cy="640243"/>
      </dsp:txXfrm>
    </dsp:sp>
    <dsp:sp modelId="{94040F63-019A-7A4B-B5A6-354A5401A615}">
      <dsp:nvSpPr>
        <dsp:cNvPr id="0" name=""/>
        <dsp:cNvSpPr/>
      </dsp:nvSpPr>
      <dsp:spPr>
        <a:xfrm>
          <a:off x="5340408" y="1999447"/>
          <a:ext cx="1233154" cy="661552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Central unit</a:t>
          </a:r>
          <a:endParaRPr lang="fr-FR" sz="1800" kern="1200" dirty="0"/>
        </a:p>
      </dsp:txBody>
      <dsp:txXfrm>
        <a:off x="5372702" y="2031741"/>
        <a:ext cx="1168566" cy="596964"/>
      </dsp:txXfrm>
    </dsp:sp>
    <dsp:sp modelId="{6ACCDF47-1D39-A541-B5A7-F0D45CCD35C4}">
      <dsp:nvSpPr>
        <dsp:cNvPr id="0" name=""/>
        <dsp:cNvSpPr/>
      </dsp:nvSpPr>
      <dsp:spPr>
        <a:xfrm rot="19515954">
          <a:off x="6330981" y="1669794"/>
          <a:ext cx="11571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7146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65A9F-2AC2-DD4B-9F93-2261C6855F38}">
      <dsp:nvSpPr>
        <dsp:cNvPr id="0" name=""/>
        <dsp:cNvSpPr/>
      </dsp:nvSpPr>
      <dsp:spPr>
        <a:xfrm>
          <a:off x="6981206" y="678589"/>
          <a:ext cx="1761834" cy="661552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err="1" smtClean="0"/>
            <a:t>Early</a:t>
          </a:r>
          <a:r>
            <a:rPr lang="fr-FR" sz="1200" kern="1200" dirty="0" smtClean="0"/>
            <a:t> identification of Rif </a:t>
          </a:r>
          <a:r>
            <a:rPr lang="fr-FR" sz="1200" kern="1200" dirty="0" err="1" smtClean="0"/>
            <a:t>resistant</a:t>
          </a:r>
          <a:r>
            <a:rPr lang="fr-FR" sz="1200" kern="1200" dirty="0" smtClean="0"/>
            <a:t> cases</a:t>
          </a:r>
          <a:endParaRPr lang="fr-FR" sz="1200" kern="1200" dirty="0"/>
        </a:p>
      </dsp:txBody>
      <dsp:txXfrm>
        <a:off x="7013500" y="710883"/>
        <a:ext cx="1697246" cy="596964"/>
      </dsp:txXfrm>
    </dsp:sp>
    <dsp:sp modelId="{4190D1C9-6994-6949-9209-E7E88150F78B}">
      <dsp:nvSpPr>
        <dsp:cNvPr id="0" name=""/>
        <dsp:cNvSpPr/>
      </dsp:nvSpPr>
      <dsp:spPr>
        <a:xfrm rot="2256904">
          <a:off x="6255022" y="3046382"/>
          <a:ext cx="1262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2816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66463-E80B-3949-B6F5-92ADAC119D1F}">
      <dsp:nvSpPr>
        <dsp:cNvPr id="0" name=""/>
        <dsp:cNvSpPr/>
      </dsp:nvSpPr>
      <dsp:spPr>
        <a:xfrm>
          <a:off x="7178867" y="3431765"/>
          <a:ext cx="1274018" cy="661552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Stock monitoring</a:t>
          </a:r>
          <a:endParaRPr lang="fr-FR" sz="1200" kern="1200" dirty="0"/>
        </a:p>
      </dsp:txBody>
      <dsp:txXfrm>
        <a:off x="7211161" y="3464059"/>
        <a:ext cx="1209430" cy="596964"/>
      </dsp:txXfrm>
    </dsp:sp>
    <dsp:sp modelId="{DE31A3BF-58A8-E94C-BCE8-DA559172DF0D}">
      <dsp:nvSpPr>
        <dsp:cNvPr id="0" name=""/>
        <dsp:cNvSpPr/>
      </dsp:nvSpPr>
      <dsp:spPr>
        <a:xfrm rot="21407778">
          <a:off x="6573283" y="2285747"/>
          <a:ext cx="3565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6594" y="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3F2F5-0280-184F-A8A5-731A351196AE}">
      <dsp:nvSpPr>
        <dsp:cNvPr id="0" name=""/>
        <dsp:cNvSpPr/>
      </dsp:nvSpPr>
      <dsp:spPr>
        <a:xfrm>
          <a:off x="6929599" y="1901637"/>
          <a:ext cx="1549641" cy="661552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Maintenance</a:t>
          </a:r>
          <a:endParaRPr lang="fr-FR" sz="1100" kern="1200" dirty="0"/>
        </a:p>
      </dsp:txBody>
      <dsp:txXfrm>
        <a:off x="6961893" y="1933931"/>
        <a:ext cx="1485053" cy="596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CE473-0F22-1E4F-B6D4-17BEFFE9FDD8}" type="datetimeFigureOut">
              <a:rPr lang="en-US" smtClean="0"/>
              <a:t>12/26/2014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8CBD1-725D-3841-97DC-E57920A5EE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4262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54708-D0D8-A74F-A3BA-B2E22D7095ED}" type="datetimeFigureOut">
              <a:rPr lang="en-US" smtClean="0"/>
              <a:t>12/26/2014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18388-0038-8D4C-88BE-078448038B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9446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image" Target="../media/image1.emf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Relationship Id="rId9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think-cell Slide" r:id="rId6" imgW="270" imgH="270" progId="">
                  <p:embed/>
                </p:oleObj>
              </mc:Choice>
              <mc:Fallback>
                <p:oleObj name="think-cell Slide" r:id="rId6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1" descr="C:\Users\Sophie Rizzo\Desktop\Saint Luc\Logos\feuille entière.png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0" r="6647"/>
          <a:stretch>
            <a:fillRect/>
          </a:stretch>
        </p:blipFill>
        <p:spPr bwMode="auto">
          <a:xfrm>
            <a:off x="-222250" y="0"/>
            <a:ext cx="9378950" cy="72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Sophie Rizzo\Desktop\Saint Luc\Logos\logo + feuille blanche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106863"/>
            <a:ext cx="2849562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696744" cy="6155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 sz="4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Click to edit Master title style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5667378"/>
            <a:ext cx="2912368" cy="307777"/>
          </a:xfrm>
        </p:spPr>
        <p:txBody>
          <a:bodyPr rtlCol="0" anchor="ctr"/>
          <a:lstStyle>
            <a:lvl1pPr marL="0" indent="0">
              <a:defRPr lang="fr-BE" sz="2000" b="0" dirty="0">
                <a:solidFill>
                  <a:srgbClr val="57565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Click to edit Master subtitle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8483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g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250825"/>
            <a:ext cx="9134475" cy="6692900"/>
            <a:chOff x="0" y="250825"/>
            <a:chExt cx="9134475" cy="6692900"/>
          </a:xfrm>
        </p:grpSpPr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2232659" y="6631940"/>
              <a:ext cx="6257291" cy="0"/>
              <a:chOff x="2232659" y="6631940"/>
              <a:chExt cx="6257291" cy="0"/>
            </a:xfrm>
          </p:grpSpPr>
          <p:cxnSp>
            <p:nvCxnSpPr>
              <p:cNvPr id="8" name="Straight Connector 45"/>
              <p:cNvCxnSpPr/>
              <p:nvPr/>
            </p:nvCxnSpPr>
            <p:spPr>
              <a:xfrm>
                <a:off x="2232025" y="7640638"/>
                <a:ext cx="568325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6"/>
              <p:cNvCxnSpPr/>
              <p:nvPr/>
            </p:nvCxnSpPr>
            <p:spPr>
              <a:xfrm>
                <a:off x="2800350" y="7640638"/>
                <a:ext cx="569913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7"/>
              <p:cNvCxnSpPr/>
              <p:nvPr/>
            </p:nvCxnSpPr>
            <p:spPr>
              <a:xfrm>
                <a:off x="3370263" y="7640638"/>
                <a:ext cx="568325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8"/>
              <p:cNvCxnSpPr/>
              <p:nvPr/>
            </p:nvCxnSpPr>
            <p:spPr>
              <a:xfrm>
                <a:off x="3938588" y="7640638"/>
                <a:ext cx="568325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9"/>
              <p:cNvCxnSpPr/>
              <p:nvPr/>
            </p:nvCxnSpPr>
            <p:spPr>
              <a:xfrm>
                <a:off x="4506913" y="7640638"/>
                <a:ext cx="56991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50"/>
              <p:cNvCxnSpPr/>
              <p:nvPr/>
            </p:nvCxnSpPr>
            <p:spPr>
              <a:xfrm>
                <a:off x="5076825" y="7640638"/>
                <a:ext cx="568325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51"/>
              <p:cNvCxnSpPr/>
              <p:nvPr/>
            </p:nvCxnSpPr>
            <p:spPr>
              <a:xfrm>
                <a:off x="5645150" y="7640638"/>
                <a:ext cx="569913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52"/>
              <p:cNvCxnSpPr/>
              <p:nvPr/>
            </p:nvCxnSpPr>
            <p:spPr>
              <a:xfrm>
                <a:off x="6215063" y="7640638"/>
                <a:ext cx="568325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53"/>
              <p:cNvCxnSpPr/>
              <p:nvPr/>
            </p:nvCxnSpPr>
            <p:spPr>
              <a:xfrm>
                <a:off x="6783388" y="7640638"/>
                <a:ext cx="568325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54"/>
              <p:cNvCxnSpPr/>
              <p:nvPr/>
            </p:nvCxnSpPr>
            <p:spPr>
              <a:xfrm>
                <a:off x="7351713" y="7640638"/>
                <a:ext cx="56991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55"/>
              <p:cNvCxnSpPr/>
              <p:nvPr/>
            </p:nvCxnSpPr>
            <p:spPr>
              <a:xfrm>
                <a:off x="7921625" y="7640638"/>
                <a:ext cx="568325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22" t="2" b="37898"/>
            <a:stretch>
              <a:fillRect/>
            </a:stretch>
          </p:blipFill>
          <p:spPr bwMode="auto">
            <a:xfrm>
              <a:off x="0" y="250825"/>
              <a:ext cx="3500438" cy="669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 descr="C:\Users\Sophie Rizzo\Desktop\Saint Luc\Logos\feuille entièr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6138" y="6200775"/>
              <a:ext cx="668337" cy="66833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7864" y="914400"/>
            <a:ext cx="5338936" cy="1785104"/>
          </a:xfrm>
        </p:spPr>
        <p:txBody>
          <a:bodyPr/>
          <a:lstStyle>
            <a:lvl1pPr>
              <a:defRPr>
                <a:solidFill>
                  <a:srgbClr val="575656"/>
                </a:solidFill>
              </a:defRPr>
            </a:lvl1pPr>
            <a:lvl2pPr>
              <a:defRPr>
                <a:solidFill>
                  <a:srgbClr val="575656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575656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575656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575656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31B63B7-1F93-CB4C-BA14-7474276D1F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22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7340"/>
            <a:ext cx="7643688" cy="3693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/>
          </p:nvPr>
        </p:nvSpPr>
        <p:spPr>
          <a:xfrm>
            <a:off x="179388" y="857250"/>
            <a:ext cx="8856538" cy="1428083"/>
          </a:xfrm>
          <a:prstGeom prst="rect">
            <a:avLst/>
          </a:prstGeom>
        </p:spPr>
        <p:txBody>
          <a:bodyPr rtlCol="0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BE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A31B63B7-1F93-CB4C-BA14-7474276D1F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47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13" Type="http://schemas.openxmlformats.org/officeDocument/2006/relationships/tags" Target="../tags/tag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tags" Target="../tags/tag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11" Type="http://schemas.openxmlformats.org/officeDocument/2006/relationships/tags" Target="../tags/tag6.xml"/><Relationship Id="rId5" Type="http://schemas.openxmlformats.org/officeDocument/2006/relationships/vmlDrawing" Target="../drawings/vmlDrawing1.vml"/><Relationship Id="rId15" Type="http://schemas.openxmlformats.org/officeDocument/2006/relationships/oleObject" Target="../embeddings/oleObject1.bin"/><Relationship Id="rId10" Type="http://schemas.openxmlformats.org/officeDocument/2006/relationships/tags" Target="../tags/tag5.xml"/><Relationship Id="rId19" Type="http://schemas.openxmlformats.org/officeDocument/2006/relationships/image" Target="../media/image4.png"/><Relationship Id="rId4" Type="http://schemas.openxmlformats.org/officeDocument/2006/relationships/theme" Target="../theme/theme1.xml"/><Relationship Id="rId9" Type="http://schemas.openxmlformats.org/officeDocument/2006/relationships/tags" Target="../tags/tag4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24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think-cell Slide" r:id="rId15" imgW="270" imgH="270" progId="">
                  <p:embed/>
                </p:oleObj>
              </mc:Choice>
              <mc:Fallback>
                <p:oleObj name="think-cell Slide" r:id="rId15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222250" y="0"/>
            <a:ext cx="9366250" cy="7218363"/>
            <a:chOff x="-221742" y="-1"/>
            <a:chExt cx="9365742" cy="7219043"/>
          </a:xfrm>
        </p:grpSpPr>
        <p:pic>
          <p:nvPicPr>
            <p:cNvPr id="1032" name="Picture 79" descr="C:\Users\Sophie Rizzo\Desktop\Saint Luc\Logos\feuille entière 5%.png"/>
            <p:cNvPicPr>
              <a:picLocks noChangeArrowheads="1"/>
            </p:cNvPicPr>
            <p:nvPr>
              <p:custDataLst>
                <p:tags r:id="rId11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140" r="6772"/>
            <a:stretch>
              <a:fillRect/>
            </a:stretch>
          </p:blipFill>
          <p:spPr bwMode="auto">
            <a:xfrm>
              <a:off x="-221742" y="-1"/>
              <a:ext cx="9365742" cy="7219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56" descr="C:\Users\Sophie Rizzo\Desktop\Saint Luc\Logos\Feuille extract.pn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28"/>
            <a:stretch>
              <a:fillRect/>
            </a:stretch>
          </p:blipFill>
          <p:spPr bwMode="auto">
            <a:xfrm>
              <a:off x="-1" y="5749133"/>
              <a:ext cx="981867" cy="1096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 descr="C:\Users\Sophie Rizzo\Desktop\Saint Luc\Logos\feuille entière.png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4587" y="6201358"/>
              <a:ext cx="669889" cy="668401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35" name="Group 3"/>
            <p:cNvGrpSpPr>
              <a:grpSpLocks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50080" y="6631938"/>
              <a:ext cx="7851775" cy="85567"/>
              <a:chOff x="598489" y="6631940"/>
              <a:chExt cx="7891462" cy="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598156" y="6114089"/>
                <a:ext cx="717947" cy="0"/>
              </a:xfrm>
              <a:prstGeom prst="line">
                <a:avLst/>
              </a:prstGeom>
              <a:ln w="9525">
                <a:solidFill>
                  <a:srgbClr val="47074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1316103" y="6114089"/>
                <a:ext cx="716351" cy="0"/>
              </a:xfrm>
              <a:prstGeom prst="line">
                <a:avLst/>
              </a:prstGeom>
              <a:ln w="9525">
                <a:solidFill>
                  <a:srgbClr val="94198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2032454" y="6114089"/>
                <a:ext cx="717947" cy="0"/>
              </a:xfrm>
              <a:prstGeom prst="line">
                <a:avLst/>
              </a:prstGeom>
              <a:ln w="9525">
                <a:solidFill>
                  <a:srgbClr val="DE007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750401" y="6114089"/>
                <a:ext cx="717947" cy="0"/>
              </a:xfrm>
              <a:prstGeom prst="line">
                <a:avLst/>
              </a:prstGeom>
              <a:ln w="9525">
                <a:solidFill>
                  <a:srgbClr val="EDBCD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468348" y="6114089"/>
                <a:ext cx="716352" cy="0"/>
              </a:xfrm>
              <a:prstGeom prst="line">
                <a:avLst/>
              </a:prstGeom>
              <a:ln w="9525">
                <a:solidFill>
                  <a:srgbClr val="FBB9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4184700" y="6114089"/>
                <a:ext cx="717947" cy="0"/>
              </a:xfrm>
              <a:prstGeom prst="line">
                <a:avLst/>
              </a:prstGeom>
              <a:ln w="9525">
                <a:solidFill>
                  <a:srgbClr val="EF7C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902647" y="6114089"/>
                <a:ext cx="716351" cy="0"/>
              </a:xfrm>
              <a:prstGeom prst="line">
                <a:avLst/>
              </a:prstGeom>
              <a:ln w="9525">
                <a:solidFill>
                  <a:srgbClr val="E3000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618998" y="6114089"/>
                <a:ext cx="717947" cy="0"/>
              </a:xfrm>
              <a:prstGeom prst="line">
                <a:avLst/>
              </a:prstGeom>
              <a:ln w="9525">
                <a:solidFill>
                  <a:srgbClr val="0AA537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336945" y="6114089"/>
                <a:ext cx="717947" cy="0"/>
              </a:xfrm>
              <a:prstGeom prst="line">
                <a:avLst/>
              </a:prstGeom>
              <a:ln w="9525">
                <a:solidFill>
                  <a:srgbClr val="94C11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054891" y="6114089"/>
                <a:ext cx="716352" cy="0"/>
              </a:xfrm>
              <a:prstGeom prst="line">
                <a:avLst/>
              </a:prstGeom>
              <a:ln w="9525">
                <a:solidFill>
                  <a:srgbClr val="DCE16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771243" y="6114089"/>
                <a:ext cx="717947" cy="0"/>
              </a:xfrm>
              <a:prstGeom prst="line">
                <a:avLst/>
              </a:prstGeom>
              <a:ln w="9525">
                <a:solidFill>
                  <a:srgbClr val="005CA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8" name="Espace réservé du titre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 bwMode="auto">
          <a:xfrm>
            <a:off x="179388" y="107950"/>
            <a:ext cx="8856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 style du titre</a:t>
            </a:r>
            <a:endParaRPr lang="fr-BE"/>
          </a:p>
        </p:txBody>
      </p:sp>
      <p:sp>
        <p:nvSpPr>
          <p:cNvPr id="1029" name="Espace réservé du texte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 bwMode="auto">
          <a:xfrm>
            <a:off x="179388" y="857250"/>
            <a:ext cx="88566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532813" y="6462713"/>
            <a:ext cx="503237" cy="18415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defRPr sz="1200" smtClean="0">
                <a:solidFill>
                  <a:srgbClr val="575656"/>
                </a:solidFill>
                <a:latin typeface="Calibri" charset="0"/>
                <a:cs typeface="Arial" charset="0"/>
              </a:defRPr>
            </a:lvl1pPr>
          </a:lstStyle>
          <a:p>
            <a:fld id="{A31B63B7-1F93-CB4C-BA14-7474276D1FC5}" type="slidenum">
              <a:rPr lang="fr-FR" smtClean="0"/>
              <a:t>‹N°›</a:t>
            </a:fld>
            <a:endParaRPr lang="fr-FR"/>
          </a:p>
        </p:txBody>
      </p:sp>
      <p:sp>
        <p:nvSpPr>
          <p:cNvPr id="34" name="Espace réservé du texte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79388" y="6670675"/>
            <a:ext cx="8856662" cy="1539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fr-BE" sz="1000" smtClean="0">
                <a:cs typeface="Arial" charset="0"/>
              </a:rPr>
              <a:t>Cliniques universitaires Saint-Luc – Nom de l’orateur</a:t>
            </a:r>
            <a:endParaRPr lang="fr-FR" sz="1000" smtClean="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1600" kern="1200">
          <a:solidFill>
            <a:srgbClr val="005CA9"/>
          </a:solidFill>
          <a:latin typeface="+mn-lt"/>
          <a:ea typeface="ＭＳ Ｐゴシック" charset="0"/>
          <a:cs typeface="ＭＳ Ｐゴシック" charset="0"/>
        </a:defRPr>
      </a:lvl1pPr>
      <a:lvl2pPr marL="285750" indent="-285750" algn="l" rtl="0" eaLnBrk="1" fontAlgn="base" hangingPunct="1">
        <a:spcBef>
          <a:spcPct val="20000"/>
        </a:spcBef>
        <a:spcAft>
          <a:spcPct val="0"/>
        </a:spcAft>
        <a:buBlip>
          <a:blip r:embed="rId20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2pPr>
      <a:lvl3pPr marL="5619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9"/>
        </a:buBlip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3pPr>
      <a:lvl4pPr marL="838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charset="0"/>
        <a:buChar char="‒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4pPr>
      <a:lvl5pPr marL="111442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charset="0"/>
        <a:buChar char="§"/>
        <a:defRPr sz="1600" kern="1200">
          <a:solidFill>
            <a:srgbClr val="005CA9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2342101"/>
            <a:ext cx="6696744" cy="61555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Innovation from the field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GenXchange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703758"/>
            <a:ext cx="6400800" cy="1752600"/>
          </a:xfrm>
        </p:spPr>
        <p:txBody>
          <a:bodyPr>
            <a:normAutofit/>
          </a:bodyPr>
          <a:lstStyle/>
          <a:p>
            <a:r>
              <a:rPr lang="fr-FR" dirty="0" smtClean="0"/>
              <a:t>Emmanuel ANDRE, MD</a:t>
            </a:r>
          </a:p>
          <a:p>
            <a:r>
              <a:rPr lang="fr-FR" dirty="0" err="1" smtClean="0"/>
              <a:t>Medical</a:t>
            </a:r>
            <a:r>
              <a:rPr lang="fr-FR" dirty="0" smtClean="0"/>
              <a:t> </a:t>
            </a:r>
            <a:r>
              <a:rPr lang="fr-FR" dirty="0" err="1" smtClean="0"/>
              <a:t>Microbiologist</a:t>
            </a:r>
            <a:endParaRPr lang="fr-FR" dirty="0" smtClean="0"/>
          </a:p>
          <a:p>
            <a:r>
              <a:rPr lang="fr-FR" dirty="0" smtClean="0"/>
              <a:t>Assistant to the NTP, DRC</a:t>
            </a:r>
          </a:p>
          <a:p>
            <a:endParaRPr lang="fr-F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758" y="158750"/>
            <a:ext cx="1400252" cy="14169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217" y="0"/>
            <a:ext cx="4226468" cy="149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6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Monitoring of </a:t>
            </a:r>
            <a:r>
              <a:rPr lang="fr-FR" dirty="0" err="1" smtClean="0"/>
              <a:t>various</a:t>
            </a:r>
            <a:r>
              <a:rPr lang="fr-FR" dirty="0" smtClean="0"/>
              <a:t> </a:t>
            </a:r>
            <a:r>
              <a:rPr lang="fr-FR" dirty="0" err="1" smtClean="0"/>
              <a:t>pre-analytical</a:t>
            </a:r>
            <a:r>
              <a:rPr lang="fr-FR" dirty="0" smtClean="0"/>
              <a:t> </a:t>
            </a:r>
            <a:r>
              <a:rPr lang="fr-FR" dirty="0" err="1" smtClean="0"/>
              <a:t>indicators</a:t>
            </a:r>
            <a:endParaRPr lang="fr-F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29" y="684396"/>
            <a:ext cx="7050971" cy="510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5901424" y="5682664"/>
            <a:ext cx="254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Extraction </a:t>
            </a:r>
            <a:r>
              <a:rPr lang="en-GB" dirty="0" err="1" smtClean="0"/>
              <a:t>Febr</a:t>
            </a:r>
            <a:r>
              <a:rPr lang="en-GB" dirty="0" smtClean="0"/>
              <a:t>. 2014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9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Monitoring of </a:t>
            </a:r>
            <a:r>
              <a:rPr lang="fr-FR" dirty="0" err="1" smtClean="0"/>
              <a:t>error</a:t>
            </a:r>
            <a:r>
              <a:rPr lang="fr-FR" dirty="0" smtClean="0"/>
              <a:t> rates per </a:t>
            </a:r>
            <a:r>
              <a:rPr lang="fr-FR" dirty="0" err="1" smtClean="0"/>
              <a:t>laboratory</a:t>
            </a:r>
            <a:endParaRPr lang="fr-FR" dirty="0"/>
          </a:p>
        </p:txBody>
      </p:sp>
      <p:pic>
        <p:nvPicPr>
          <p:cNvPr id="5" name="Picture 4" descr="F:\Stop TB DRC\TB Reach Sud Kivu\Plots\Errors by laboratory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3846" y="632163"/>
            <a:ext cx="6481638" cy="52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5901424" y="5682664"/>
            <a:ext cx="254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Extraction </a:t>
            </a:r>
            <a:r>
              <a:rPr lang="en-GB" dirty="0" err="1" smtClean="0"/>
              <a:t>Febr</a:t>
            </a:r>
            <a:r>
              <a:rPr lang="en-GB" dirty="0" smtClean="0"/>
              <a:t>. 2014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4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Monitoring of </a:t>
            </a:r>
            <a:r>
              <a:rPr lang="fr-FR" dirty="0" err="1" smtClean="0"/>
              <a:t>error</a:t>
            </a:r>
            <a:r>
              <a:rPr lang="fr-FR" dirty="0" smtClean="0"/>
              <a:t> rates per module</a:t>
            </a:r>
            <a:endParaRPr lang="fr-FR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223" y="734664"/>
            <a:ext cx="7844200" cy="506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5901424" y="5682664"/>
            <a:ext cx="254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Extraction </a:t>
            </a:r>
            <a:r>
              <a:rPr lang="en-GB" dirty="0" err="1" smtClean="0"/>
              <a:t>Febr</a:t>
            </a:r>
            <a:r>
              <a:rPr lang="en-GB" dirty="0" smtClean="0"/>
              <a:t>. 2014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7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Analysis</a:t>
            </a:r>
            <a:r>
              <a:rPr lang="fr-FR" dirty="0" smtClean="0"/>
              <a:t> of </a:t>
            </a:r>
            <a:r>
              <a:rPr lang="fr-FR" dirty="0" err="1" smtClean="0"/>
              <a:t>error</a:t>
            </a:r>
            <a:r>
              <a:rPr lang="fr-FR" dirty="0" smtClean="0"/>
              <a:t> rates per site &amp; per module</a:t>
            </a: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0849" y="768658"/>
            <a:ext cx="4358883" cy="515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5901424" y="5682664"/>
            <a:ext cx="254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Extraction </a:t>
            </a:r>
            <a:r>
              <a:rPr lang="en-GB" dirty="0" err="1" smtClean="0"/>
              <a:t>Febr</a:t>
            </a:r>
            <a:r>
              <a:rPr lang="en-GB" dirty="0" smtClean="0"/>
              <a:t>. 2014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7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Actions performed after observation of abnormal error rates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914399"/>
            <a:ext cx="5338936" cy="5407077"/>
          </a:xfrm>
        </p:spPr>
        <p:txBody>
          <a:bodyPr>
            <a:normAutofit/>
          </a:bodyPr>
          <a:lstStyle/>
          <a:p>
            <a:r>
              <a:rPr lang="en-GB" b="1" dirty="0" smtClean="0"/>
              <a:t>Centres with general high rate failure</a:t>
            </a:r>
          </a:p>
          <a:p>
            <a:pPr lvl="1"/>
            <a:r>
              <a:rPr lang="en-GB" dirty="0" smtClean="0"/>
              <a:t>Additional staff training (conservation of samples, …)</a:t>
            </a:r>
          </a:p>
          <a:p>
            <a:pPr lvl="1"/>
            <a:r>
              <a:rPr lang="en-GB" dirty="0" smtClean="0"/>
              <a:t>Calibration (failed) -&gt; replacement </a:t>
            </a:r>
          </a:p>
          <a:p>
            <a:pPr marL="457200" lvl="1" indent="0">
              <a:buNone/>
            </a:pPr>
            <a:r>
              <a:rPr lang="en-GB" dirty="0" smtClean="0"/>
              <a:t> </a:t>
            </a:r>
          </a:p>
          <a:p>
            <a:r>
              <a:rPr lang="en-GB" b="1" dirty="0" smtClean="0"/>
              <a:t>Centres with isolated module dysfunction</a:t>
            </a:r>
          </a:p>
          <a:p>
            <a:pPr lvl="1"/>
            <a:r>
              <a:rPr lang="en-GB" dirty="0" smtClean="0"/>
              <a:t>Calibration (failed) -&gt;  Replacement</a:t>
            </a:r>
          </a:p>
          <a:p>
            <a:pPr lvl="1"/>
            <a:r>
              <a:rPr lang="en-GB" dirty="0" smtClean="0"/>
              <a:t>Time for replacement : +- 2 months</a:t>
            </a:r>
          </a:p>
          <a:p>
            <a:pPr lvl="1"/>
            <a:endParaRPr lang="en-GB" dirty="0"/>
          </a:p>
          <a:p>
            <a:pPr marL="0" lvl="1" indent="0">
              <a:buNone/>
            </a:pPr>
            <a:r>
              <a:rPr lang="en-GB" b="1" dirty="0" smtClean="0"/>
              <a:t>Actions implemented in March 2014</a:t>
            </a:r>
            <a:endParaRPr lang="en-GB" b="1" dirty="0"/>
          </a:p>
          <a:p>
            <a:pPr lvl="1"/>
            <a:r>
              <a:rPr lang="en-GB" dirty="0"/>
              <a:t>Ex : Module 632792 was replaced on 17/3 by new module (625842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Direct impact not measured yet (insufficient number of tests performed with new modules)</a:t>
            </a:r>
            <a:endParaRPr lang="en-GB" dirty="0"/>
          </a:p>
          <a:p>
            <a:pPr marL="0" lvl="1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51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Q1 </a:t>
            </a:r>
            <a:r>
              <a:rPr lang="en-GB" dirty="0" smtClean="0"/>
              <a:t>2014 (Jan – March 2014) </a:t>
            </a:r>
            <a:r>
              <a:rPr lang="en-GB" dirty="0"/>
              <a:t>: 1.706 tests performed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914399"/>
            <a:ext cx="5338936" cy="542167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VALID RESULT AVAILABLE (n = 1392 ; 81,6%)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MTB POSITIVE (n = 139 ; 10%)</a:t>
            </a:r>
          </a:p>
          <a:p>
            <a:pPr lvl="2"/>
            <a:r>
              <a:rPr lang="en-GB" dirty="0" smtClean="0">
                <a:solidFill>
                  <a:srgbClr val="FF0000"/>
                </a:solidFill>
              </a:rPr>
              <a:t>RIF Resistance detected (n = 13 ; 10%)</a:t>
            </a:r>
          </a:p>
          <a:p>
            <a:pPr lvl="2"/>
            <a:r>
              <a:rPr lang="en-GB" dirty="0" smtClean="0"/>
              <a:t>RIF INDETERMINATE (n = 19 ; 13,7%)</a:t>
            </a:r>
          </a:p>
          <a:p>
            <a:pPr lvl="2"/>
            <a:r>
              <a:rPr lang="en-GB" dirty="0" smtClean="0"/>
              <a:t>No data available (n = 5 ; 3,6%)</a:t>
            </a:r>
          </a:p>
          <a:p>
            <a:pPr lvl="2"/>
            <a:r>
              <a:rPr lang="en-GB" dirty="0" smtClean="0">
                <a:solidFill>
                  <a:srgbClr val="008000"/>
                </a:solidFill>
              </a:rPr>
              <a:t>RIF resistance not detected (n = 101 ; 72,7%)</a:t>
            </a:r>
          </a:p>
          <a:p>
            <a:pPr lvl="1"/>
            <a:r>
              <a:rPr lang="en-GB" dirty="0" smtClean="0">
                <a:solidFill>
                  <a:srgbClr val="008000"/>
                </a:solidFill>
              </a:rPr>
              <a:t>1253 NEGATIVE (90%)</a:t>
            </a:r>
          </a:p>
          <a:p>
            <a:pPr marL="457200" lvl="1" indent="0">
              <a:buNone/>
            </a:pPr>
            <a:endParaRPr lang="en-GB" dirty="0" smtClean="0">
              <a:solidFill>
                <a:srgbClr val="008000"/>
              </a:solidFill>
            </a:endParaRPr>
          </a:p>
          <a:p>
            <a:r>
              <a:rPr lang="en-GB" b="1" dirty="0" smtClean="0"/>
              <a:t>NO VALID RESULT AVAILABLE (n= 314 ; </a:t>
            </a:r>
            <a:r>
              <a:rPr lang="en-GB" b="1" dirty="0" smtClean="0">
                <a:solidFill>
                  <a:srgbClr val="FF0000"/>
                </a:solidFill>
              </a:rPr>
              <a:t>18,4%</a:t>
            </a:r>
            <a:r>
              <a:rPr lang="en-GB" b="1" dirty="0" smtClean="0"/>
              <a:t>) </a:t>
            </a:r>
          </a:p>
          <a:p>
            <a:pPr lvl="1"/>
            <a:r>
              <a:rPr lang="en-GB" dirty="0" smtClean="0"/>
              <a:t>229 ERROR</a:t>
            </a:r>
          </a:p>
          <a:p>
            <a:pPr lvl="1"/>
            <a:r>
              <a:rPr lang="en-GB" dirty="0" smtClean="0"/>
              <a:t>79 INVALID</a:t>
            </a:r>
          </a:p>
          <a:p>
            <a:pPr lvl="1"/>
            <a:r>
              <a:rPr lang="en-GB" dirty="0" smtClean="0"/>
              <a:t>6 NO RESULT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95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914399"/>
            <a:ext cx="5338936" cy="5553071"/>
          </a:xfrm>
        </p:spPr>
        <p:txBody>
          <a:bodyPr>
            <a:normAutofit/>
          </a:bodyPr>
          <a:lstStyle/>
          <a:p>
            <a:r>
              <a:rPr lang="en-GB" b="1" dirty="0" smtClean="0"/>
              <a:t>Module failure is the major cause of errors in our setting</a:t>
            </a:r>
          </a:p>
          <a:p>
            <a:endParaRPr lang="en-GB" dirty="0" smtClean="0"/>
          </a:p>
          <a:p>
            <a:r>
              <a:rPr lang="en-GB" b="1" dirty="0" smtClean="0"/>
              <a:t>Cost linked failing modules/cartridges is high</a:t>
            </a:r>
          </a:p>
          <a:p>
            <a:pPr lvl="1"/>
            <a:r>
              <a:rPr lang="en-GB" dirty="0" smtClean="0"/>
              <a:t>Direct cost (including transport and importation)</a:t>
            </a:r>
          </a:p>
          <a:p>
            <a:pPr lvl="1"/>
            <a:r>
              <a:rPr lang="en-GB" dirty="0" smtClean="0"/>
              <a:t>Additional manpower and cost of on-site travels</a:t>
            </a:r>
          </a:p>
          <a:p>
            <a:endParaRPr lang="en-GB" dirty="0" smtClean="0"/>
          </a:p>
          <a:p>
            <a:r>
              <a:rPr lang="en-GB" b="1" dirty="0" smtClean="0"/>
              <a:t>Solutions</a:t>
            </a:r>
          </a:p>
          <a:p>
            <a:pPr lvl="1"/>
            <a:r>
              <a:rPr lang="en-GB" dirty="0" smtClean="0"/>
              <a:t>Improved quality of modules</a:t>
            </a:r>
          </a:p>
          <a:p>
            <a:pPr lvl="1"/>
            <a:r>
              <a:rPr lang="en-GB" dirty="0" smtClean="0"/>
              <a:t>Strict quality controls by manufacturer</a:t>
            </a:r>
          </a:p>
          <a:p>
            <a:pPr lvl="1"/>
            <a:r>
              <a:rPr lang="en-GB" dirty="0" smtClean="0"/>
              <a:t>Early detection of abnormal error rates</a:t>
            </a:r>
          </a:p>
          <a:p>
            <a:pPr lvl="1"/>
            <a:r>
              <a:rPr lang="en-GB" dirty="0" smtClean="0"/>
              <a:t>Rapid replacement / calibration after identification of problem</a:t>
            </a:r>
          </a:p>
          <a:p>
            <a:pPr marL="0" lvl="1" indent="0">
              <a:buNone/>
            </a:pPr>
            <a:endParaRPr lang="en-GB" dirty="0" smtClean="0"/>
          </a:p>
          <a:p>
            <a:r>
              <a:rPr lang="en-GB" b="1" dirty="0" smtClean="0"/>
              <a:t>Direct issues for DRC</a:t>
            </a:r>
          </a:p>
          <a:p>
            <a:pPr lvl="1"/>
            <a:r>
              <a:rPr lang="en-GB" dirty="0" smtClean="0"/>
              <a:t>Handover from « project » to NTP of existing </a:t>
            </a:r>
            <a:r>
              <a:rPr lang="en-GB" dirty="0" err="1" smtClean="0"/>
              <a:t>Xpert</a:t>
            </a:r>
            <a:r>
              <a:rPr lang="en-GB" dirty="0" smtClean="0"/>
              <a:t> network showing evident signs of fragility</a:t>
            </a:r>
          </a:p>
          <a:p>
            <a:pPr lvl="1"/>
            <a:r>
              <a:rPr lang="en-GB" dirty="0" err="1" smtClean="0"/>
              <a:t>Ongoing</a:t>
            </a:r>
            <a:r>
              <a:rPr lang="en-GB" dirty="0" smtClean="0"/>
              <a:t> pressure/support from partners for buying additional </a:t>
            </a:r>
            <a:r>
              <a:rPr lang="en-GB" dirty="0" err="1" smtClean="0"/>
              <a:t>Xpert</a:t>
            </a:r>
            <a:r>
              <a:rPr lang="en-GB" dirty="0" smtClean="0"/>
              <a:t> machines without prior consolidation of monitoring system</a:t>
            </a:r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80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576" y="899436"/>
            <a:ext cx="8229600" cy="54512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b="1" dirty="0" smtClean="0"/>
              <a:t>IT </a:t>
            </a:r>
            <a:r>
              <a:rPr lang="fr-FR" b="1" dirty="0" err="1" smtClean="0"/>
              <a:t>developper</a:t>
            </a:r>
            <a:endParaRPr lang="fr-FR" b="1" dirty="0" smtClean="0"/>
          </a:p>
          <a:p>
            <a:pPr marL="0" indent="0" algn="ctr">
              <a:buNone/>
            </a:pPr>
            <a:r>
              <a:rPr lang="fr-FR" dirty="0" smtClean="0"/>
              <a:t>Benjamin </a:t>
            </a:r>
            <a:r>
              <a:rPr lang="fr-FR" dirty="0" err="1" smtClean="0"/>
              <a:t>Nyange</a:t>
            </a: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b="1" dirty="0" smtClean="0"/>
              <a:t>NTP/DRC</a:t>
            </a:r>
          </a:p>
          <a:p>
            <a:pPr marL="0" indent="0" algn="ctr">
              <a:buNone/>
            </a:pPr>
            <a:r>
              <a:rPr lang="fr-FR" dirty="0" smtClean="0"/>
              <a:t>Dr Georges </a:t>
            </a:r>
            <a:r>
              <a:rPr lang="fr-FR" dirty="0" err="1" smtClean="0"/>
              <a:t>Bakaswa</a:t>
            </a: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Dr Dieudonné </a:t>
            </a:r>
            <a:r>
              <a:rPr lang="fr-FR" dirty="0" err="1" smtClean="0"/>
              <a:t>Kalumuna</a:t>
            </a: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Jean-Paul </a:t>
            </a:r>
            <a:r>
              <a:rPr lang="fr-FR" dirty="0" err="1" smtClean="0"/>
              <a:t>Chirambiza</a:t>
            </a:r>
            <a:endParaRPr lang="fr-FR" dirty="0"/>
          </a:p>
          <a:p>
            <a:pPr marL="0" indent="0" algn="ctr"/>
            <a:r>
              <a:rPr lang="fr-FR" dirty="0" smtClean="0"/>
              <a:t>Rosette </a:t>
            </a:r>
            <a:r>
              <a:rPr lang="fr-FR" dirty="0" err="1" smtClean="0"/>
              <a:t>Nyota</a:t>
            </a:r>
            <a:endParaRPr lang="fr-FR" dirty="0" smtClean="0"/>
          </a:p>
          <a:p>
            <a:pPr marL="0" indent="0" algn="ctr"/>
            <a:r>
              <a:rPr lang="fr-FR" dirty="0" smtClean="0"/>
              <a:t>Eric </a:t>
            </a:r>
            <a:r>
              <a:rPr lang="fr-FR" dirty="0" err="1"/>
              <a:t>Mulume</a:t>
            </a:r>
            <a:r>
              <a:rPr lang="fr-FR" dirty="0"/>
              <a:t> </a:t>
            </a:r>
            <a:r>
              <a:rPr lang="fr-FR" dirty="0" err="1"/>
              <a:t>Musafiri</a:t>
            </a:r>
            <a:endParaRPr lang="fr-FR" dirty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b="1" dirty="0" err="1" smtClean="0"/>
              <a:t>UCLouvain</a:t>
            </a:r>
            <a:endParaRPr lang="fr-FR" b="1" dirty="0" smtClean="0"/>
          </a:p>
          <a:p>
            <a:pPr marL="0" indent="0" algn="ctr">
              <a:buNone/>
            </a:pPr>
            <a:r>
              <a:rPr lang="fr-FR" dirty="0" smtClean="0"/>
              <a:t>Prof Michel </a:t>
            </a:r>
            <a:r>
              <a:rPr lang="fr-FR" dirty="0" err="1" smtClean="0"/>
              <a:t>Delmée</a:t>
            </a:r>
            <a:endParaRPr lang="fr-FR" dirty="0" smtClean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b="1" dirty="0" smtClean="0"/>
              <a:t>IRD</a:t>
            </a:r>
          </a:p>
          <a:p>
            <a:pPr marL="0" indent="0" algn="ctr">
              <a:buNone/>
            </a:pPr>
            <a:r>
              <a:rPr lang="fr-FR" dirty="0" smtClean="0"/>
              <a:t>Ali Habib</a:t>
            </a:r>
          </a:p>
          <a:p>
            <a:pPr marL="0" indent="0" algn="ctr">
              <a:buNone/>
            </a:pPr>
            <a:r>
              <a:rPr lang="fr-FR" dirty="0" smtClean="0"/>
              <a:t>Dr Aamir Khan</a:t>
            </a:r>
          </a:p>
          <a:p>
            <a:pPr marL="0" indent="0" algn="ctr">
              <a:buNone/>
            </a:pPr>
            <a:endParaRPr lang="fr-FR" b="1" dirty="0" smtClean="0"/>
          </a:p>
          <a:p>
            <a:pPr marL="0" indent="0" algn="ctr">
              <a:buNone/>
            </a:pPr>
            <a:r>
              <a:rPr lang="fr-FR" b="1" dirty="0" smtClean="0"/>
              <a:t>LSHTM</a:t>
            </a:r>
          </a:p>
          <a:p>
            <a:pPr marL="0" indent="0" algn="ctr">
              <a:buNone/>
            </a:pPr>
            <a:r>
              <a:rPr lang="fr-FR" dirty="0" smtClean="0"/>
              <a:t>Dr Olivier le </a:t>
            </a:r>
            <a:r>
              <a:rPr lang="fr-FR" dirty="0" err="1" smtClean="0"/>
              <a:t>Polain</a:t>
            </a:r>
            <a:r>
              <a:rPr lang="fr-FR" dirty="0"/>
              <a:t> </a:t>
            </a:r>
            <a:r>
              <a:rPr lang="fr-FR" dirty="0" smtClean="0"/>
              <a:t>de </a:t>
            </a:r>
            <a:r>
              <a:rPr lang="fr-FR" dirty="0" err="1" smtClean="0"/>
              <a:t>Waroux</a:t>
            </a: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2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context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71" y="758624"/>
            <a:ext cx="7659671" cy="51619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96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South-Kivu Province (DRC) context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914400"/>
            <a:ext cx="5338936" cy="5085894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GB" b="1" dirty="0" smtClean="0"/>
              <a:t>6 million hab. Existing network of 100 microscopy centres</a:t>
            </a:r>
          </a:p>
          <a:p>
            <a:pPr marL="0" indent="0">
              <a:buNone/>
            </a:pPr>
            <a:endParaRPr lang="en-GB" b="1" dirty="0" smtClean="0"/>
          </a:p>
          <a:p>
            <a:r>
              <a:rPr lang="en-GB" b="1" dirty="0" smtClean="0"/>
              <a:t>Primary indication of </a:t>
            </a:r>
            <a:r>
              <a:rPr lang="en-GB" b="1" dirty="0" err="1" smtClean="0"/>
              <a:t>Xpert</a:t>
            </a:r>
            <a:r>
              <a:rPr lang="en-GB" b="1" dirty="0" smtClean="0"/>
              <a:t> tests</a:t>
            </a:r>
          </a:p>
          <a:p>
            <a:pPr lvl="2"/>
            <a:r>
              <a:rPr lang="en-GB" dirty="0" smtClean="0"/>
              <a:t>Context of under detection of TB</a:t>
            </a:r>
          </a:p>
          <a:p>
            <a:pPr lvl="2"/>
            <a:r>
              <a:rPr lang="en-GB" dirty="0" smtClean="0"/>
              <a:t>TB REACH project -</a:t>
            </a:r>
            <a:r>
              <a:rPr lang="en-GB" dirty="0"/>
              <a:t>&gt; Smear negative TB </a:t>
            </a:r>
            <a:r>
              <a:rPr lang="en-GB" dirty="0" smtClean="0"/>
              <a:t>suspects tested with </a:t>
            </a:r>
            <a:r>
              <a:rPr lang="en-GB" dirty="0" err="1" smtClean="0"/>
              <a:t>Xpert</a:t>
            </a:r>
            <a:endParaRPr lang="en-GB" dirty="0" smtClean="0"/>
          </a:p>
          <a:p>
            <a:pPr lvl="2"/>
            <a:r>
              <a:rPr lang="en-GB" dirty="0" smtClean="0"/>
              <a:t>+-20.000 </a:t>
            </a:r>
            <a:r>
              <a:rPr lang="en-GB" dirty="0" err="1" smtClean="0"/>
              <a:t>Xpert</a:t>
            </a:r>
            <a:r>
              <a:rPr lang="en-GB" dirty="0" smtClean="0"/>
              <a:t> tests performed to date</a:t>
            </a:r>
            <a:endParaRPr lang="en-GB" dirty="0"/>
          </a:p>
          <a:p>
            <a:pPr lvl="2"/>
            <a:endParaRPr lang="en-GB" dirty="0" smtClean="0"/>
          </a:p>
          <a:p>
            <a:r>
              <a:rPr lang="en-GB" b="1" dirty="0" smtClean="0"/>
              <a:t>Implementation of 10 </a:t>
            </a:r>
            <a:r>
              <a:rPr lang="en-GB" b="1" dirty="0" err="1" smtClean="0"/>
              <a:t>Xpert</a:t>
            </a:r>
            <a:r>
              <a:rPr lang="en-GB" b="1" dirty="0" smtClean="0"/>
              <a:t> machines </a:t>
            </a:r>
          </a:p>
          <a:p>
            <a:pPr lvl="1"/>
            <a:r>
              <a:rPr lang="en-GB" dirty="0" smtClean="0"/>
              <a:t>Major cities of the province</a:t>
            </a:r>
          </a:p>
          <a:p>
            <a:pPr lvl="1"/>
            <a:r>
              <a:rPr lang="en-GB" dirty="0"/>
              <a:t>No internet access in 9/10 </a:t>
            </a:r>
            <a:r>
              <a:rPr lang="en-GB" dirty="0" err="1"/>
              <a:t>Xpert</a:t>
            </a:r>
            <a:r>
              <a:rPr lang="en-GB" dirty="0"/>
              <a:t> sites</a:t>
            </a:r>
          </a:p>
          <a:p>
            <a:pPr lvl="1"/>
            <a:r>
              <a:rPr lang="en-GB" dirty="0"/>
              <a:t>No Laboratory </a:t>
            </a:r>
            <a:r>
              <a:rPr lang="en-GB" dirty="0" err="1"/>
              <a:t>Informatic</a:t>
            </a:r>
            <a:r>
              <a:rPr lang="en-GB" dirty="0"/>
              <a:t> Systems</a:t>
            </a:r>
          </a:p>
          <a:p>
            <a:pPr lvl="1"/>
            <a:r>
              <a:rPr lang="en-GB" dirty="0" smtClean="0"/>
              <a:t>Samples referred from &gt; 50 microscopy laboratories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No prior local experience using molecular biology technologies</a:t>
            </a:r>
          </a:p>
          <a:p>
            <a:endParaRPr lang="en-GB" dirty="0" smtClean="0"/>
          </a:p>
          <a:p>
            <a:r>
              <a:rPr lang="en-GB" dirty="0" smtClean="0"/>
              <a:t>Very limited local experience of MDR-TB management</a:t>
            </a:r>
          </a:p>
          <a:p>
            <a:endParaRPr lang="en-GB" dirty="0" smtClean="0"/>
          </a:p>
          <a:p>
            <a:r>
              <a:rPr lang="en-GB" dirty="0" smtClean="0"/>
              <a:t>No on-site support from manufacturer for installation of machines, training or maintenance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3" descr="IMG_298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8" y="1313932"/>
            <a:ext cx="2365080" cy="157672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4</a:t>
            </a:fld>
            <a:endParaRPr lang="fr-FR"/>
          </a:p>
        </p:txBody>
      </p:sp>
      <p:pic>
        <p:nvPicPr>
          <p:cNvPr id="6" name="Picture 5" descr="IMG_299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72" y="3065815"/>
            <a:ext cx="2345996" cy="1563997"/>
          </a:xfrm>
          <a:prstGeom prst="rect">
            <a:avLst/>
          </a:prstGeom>
        </p:spPr>
      </p:pic>
      <p:pic>
        <p:nvPicPr>
          <p:cNvPr id="7" name="Picture 6" descr="IMG_3023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1" r="15679"/>
          <a:stretch/>
        </p:blipFill>
        <p:spPr>
          <a:xfrm>
            <a:off x="424745" y="4786038"/>
            <a:ext cx="1037781" cy="18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61" r="1892" b="11168"/>
          <a:stretch/>
        </p:blipFill>
        <p:spPr>
          <a:xfrm>
            <a:off x="160591" y="549053"/>
            <a:ext cx="4718651" cy="5801622"/>
          </a:xfrm>
        </p:spPr>
      </p:pic>
      <p:sp>
        <p:nvSpPr>
          <p:cNvPr id="6" name="Rectangle 5"/>
          <p:cNvSpPr/>
          <p:nvPr/>
        </p:nvSpPr>
        <p:spPr>
          <a:xfrm>
            <a:off x="0" y="204390"/>
            <a:ext cx="1897789" cy="861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5109740"/>
            <a:ext cx="2423327" cy="12409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5386767" y="549053"/>
            <a:ext cx="3401400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Xpert</a:t>
            </a:r>
            <a:r>
              <a:rPr lang="fr-FR" b="1" dirty="0" smtClean="0"/>
              <a:t> network </a:t>
            </a:r>
            <a:r>
              <a:rPr lang="fr-FR" b="1" dirty="0" err="1" smtClean="0"/>
              <a:t>implemented</a:t>
            </a:r>
            <a:endParaRPr lang="fr-FR" b="1" dirty="0" smtClean="0"/>
          </a:p>
          <a:p>
            <a:endParaRPr lang="fr-FR" dirty="0"/>
          </a:p>
          <a:p>
            <a:endParaRPr lang="fr-FR" dirty="0"/>
          </a:p>
          <a:p>
            <a:r>
              <a:rPr lang="fr-FR" dirty="0" smtClean="0"/>
              <a:t>3 </a:t>
            </a:r>
            <a:r>
              <a:rPr lang="fr-FR" dirty="0" err="1" smtClean="0"/>
              <a:t>Xperts</a:t>
            </a:r>
            <a:r>
              <a:rPr lang="fr-FR" dirty="0" smtClean="0"/>
              <a:t> in Bukavu (1 million </a:t>
            </a:r>
            <a:r>
              <a:rPr lang="fr-FR" dirty="0" err="1" smtClean="0"/>
              <a:t>hab</a:t>
            </a:r>
            <a:r>
              <a:rPr lang="fr-FR" dirty="0" smtClean="0"/>
              <a:t>)</a:t>
            </a:r>
          </a:p>
          <a:p>
            <a:endParaRPr lang="fr-FR" dirty="0" smtClean="0"/>
          </a:p>
          <a:p>
            <a:r>
              <a:rPr lang="fr-FR" dirty="0" smtClean="0"/>
              <a:t>7 </a:t>
            </a:r>
            <a:r>
              <a:rPr lang="fr-FR" dirty="0" err="1" smtClean="0"/>
              <a:t>Xperts</a:t>
            </a:r>
            <a:r>
              <a:rPr lang="fr-FR" dirty="0" smtClean="0"/>
              <a:t> in </a:t>
            </a:r>
            <a:r>
              <a:rPr lang="fr-FR" dirty="0" err="1" smtClean="0"/>
              <a:t>cities</a:t>
            </a:r>
            <a:r>
              <a:rPr lang="fr-FR" dirty="0" smtClean="0"/>
              <a:t> 20 – 200.000 </a:t>
            </a:r>
            <a:r>
              <a:rPr lang="fr-FR" dirty="0" err="1" smtClean="0"/>
              <a:t>hab</a:t>
            </a:r>
            <a:endParaRPr lang="fr-FR" dirty="0" smtClean="0"/>
          </a:p>
          <a:p>
            <a:r>
              <a:rPr lang="fr-FR" dirty="0"/>
              <a:t>	</a:t>
            </a:r>
            <a:r>
              <a:rPr lang="fr-FR" dirty="0" smtClean="0"/>
              <a:t>- 1 </a:t>
            </a:r>
            <a:r>
              <a:rPr lang="fr-FR" dirty="0" err="1" smtClean="0"/>
              <a:t>only</a:t>
            </a:r>
            <a:r>
              <a:rPr lang="fr-FR" dirty="0" smtClean="0"/>
              <a:t> accessible by plane</a:t>
            </a:r>
          </a:p>
          <a:p>
            <a:r>
              <a:rPr lang="fr-FR" dirty="0"/>
              <a:t>	</a:t>
            </a:r>
            <a:r>
              <a:rPr lang="fr-FR" dirty="0" smtClean="0"/>
              <a:t>- 2 </a:t>
            </a:r>
            <a:r>
              <a:rPr lang="fr-FR" dirty="0" err="1" smtClean="0"/>
              <a:t>only</a:t>
            </a:r>
            <a:r>
              <a:rPr lang="fr-FR" dirty="0" smtClean="0"/>
              <a:t> accessible by boat</a:t>
            </a:r>
          </a:p>
          <a:p>
            <a:endParaRPr lang="fr-FR" dirty="0" smtClean="0"/>
          </a:p>
          <a:p>
            <a:r>
              <a:rPr lang="fr-FR" dirty="0" smtClean="0"/>
              <a:t>All </a:t>
            </a:r>
            <a:r>
              <a:rPr lang="fr-FR" dirty="0" err="1" smtClean="0"/>
              <a:t>requiring</a:t>
            </a:r>
            <a:r>
              <a:rPr lang="fr-FR" dirty="0" smtClean="0"/>
              <a:t> 3 – 5 </a:t>
            </a:r>
            <a:r>
              <a:rPr lang="fr-FR" dirty="0" err="1" smtClean="0"/>
              <a:t>days</a:t>
            </a:r>
            <a:r>
              <a:rPr lang="fr-FR" dirty="0"/>
              <a:t> </a:t>
            </a:r>
            <a:r>
              <a:rPr lang="fr-FR" dirty="0" err="1" smtClean="0"/>
              <a:t>travel</a:t>
            </a:r>
            <a:r>
              <a:rPr lang="fr-FR" dirty="0" smtClean="0"/>
              <a:t> for on-site supervision</a:t>
            </a:r>
          </a:p>
          <a:p>
            <a:endParaRPr lang="fr-FR" dirty="0"/>
          </a:p>
          <a:p>
            <a:r>
              <a:rPr lang="fr-FR" dirty="0" smtClean="0"/>
              <a:t>Security &amp; </a:t>
            </a:r>
            <a:r>
              <a:rPr lang="fr-FR" dirty="0" err="1" smtClean="0"/>
              <a:t>logistical</a:t>
            </a:r>
            <a:r>
              <a:rPr lang="fr-FR" dirty="0"/>
              <a:t> </a:t>
            </a:r>
            <a:r>
              <a:rPr lang="fr-FR" dirty="0" smtClean="0"/>
              <a:t>issues</a:t>
            </a:r>
          </a:p>
          <a:p>
            <a:endParaRPr lang="fr-FR" dirty="0"/>
          </a:p>
          <a:p>
            <a:r>
              <a:rPr lang="fr-FR" dirty="0" smtClean="0"/>
              <a:t>1 </a:t>
            </a:r>
            <a:r>
              <a:rPr lang="fr-FR" dirty="0" err="1" smtClean="0"/>
              <a:t>Xpert</a:t>
            </a:r>
            <a:r>
              <a:rPr lang="fr-FR" dirty="0" smtClean="0"/>
              <a:t> </a:t>
            </a:r>
            <a:r>
              <a:rPr lang="fr-FR" dirty="0" err="1" smtClean="0"/>
              <a:t>moved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r>
              <a:rPr lang="fr-FR" dirty="0" smtClean="0"/>
              <a:t> 1 </a:t>
            </a:r>
            <a:r>
              <a:rPr lang="fr-FR" dirty="0" err="1" smtClean="0"/>
              <a:t>from</a:t>
            </a:r>
            <a:r>
              <a:rPr lang="fr-FR" dirty="0" smtClean="0"/>
              <a:t> major </a:t>
            </a:r>
            <a:r>
              <a:rPr lang="fr-FR" dirty="0" err="1" smtClean="0"/>
              <a:t>mining</a:t>
            </a:r>
            <a:r>
              <a:rPr lang="fr-FR" dirty="0" smtClean="0"/>
              <a:t> city (</a:t>
            </a:r>
            <a:r>
              <a:rPr lang="fr-FR" dirty="0" err="1" smtClean="0"/>
              <a:t>Kamituga</a:t>
            </a:r>
            <a:r>
              <a:rPr lang="fr-FR" dirty="0" smtClean="0"/>
              <a:t>) </a:t>
            </a:r>
            <a:r>
              <a:rPr lang="fr-FR" dirty="0" err="1" smtClean="0"/>
              <a:t>because</a:t>
            </a:r>
            <a:r>
              <a:rPr lang="fr-FR" dirty="0" smtClean="0"/>
              <a:t> of impossible </a:t>
            </a:r>
            <a:r>
              <a:rPr lang="fr-FR" dirty="0" err="1" smtClean="0"/>
              <a:t>adequate</a:t>
            </a:r>
            <a:r>
              <a:rPr lang="fr-FR" dirty="0" smtClean="0"/>
              <a:t> supervision</a:t>
            </a:r>
          </a:p>
          <a:p>
            <a:endParaRPr lang="fr-FR" dirty="0" smtClean="0"/>
          </a:p>
          <a:p>
            <a:r>
              <a:rPr lang="fr-FR" dirty="0"/>
              <a:t>	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91" y="204389"/>
            <a:ext cx="1737198" cy="175787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36478" y="2306682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3918757" y="1276542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>
            <a:off x="3801970" y="698979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>
            <a:off x="3568397" y="1435349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4" name="Oval 13"/>
          <p:cNvSpPr/>
          <p:nvPr/>
        </p:nvSpPr>
        <p:spPr>
          <a:xfrm>
            <a:off x="3568397" y="1962268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5" name="Oval 14"/>
          <p:cNvSpPr/>
          <p:nvPr/>
        </p:nvSpPr>
        <p:spPr>
          <a:xfrm>
            <a:off x="3282848" y="2204487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6" name="Oval 15"/>
          <p:cNvSpPr/>
          <p:nvPr/>
        </p:nvSpPr>
        <p:spPr>
          <a:xfrm>
            <a:off x="2423327" y="2888868"/>
            <a:ext cx="233573" cy="204390"/>
          </a:xfrm>
          <a:prstGeom prst="ellipse">
            <a:avLst/>
          </a:prstGeom>
          <a:solidFill>
            <a:schemeClr val="lt1">
              <a:alpha val="2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Oval 16"/>
          <p:cNvSpPr/>
          <p:nvPr/>
        </p:nvSpPr>
        <p:spPr>
          <a:xfrm>
            <a:off x="3998166" y="3458238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Oval 17"/>
          <p:cNvSpPr/>
          <p:nvPr/>
        </p:nvSpPr>
        <p:spPr>
          <a:xfrm>
            <a:off x="3881379" y="4684576"/>
            <a:ext cx="233573" cy="20439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cxnSp>
        <p:nvCxnSpPr>
          <p:cNvPr id="20" name="Straight Arrow Connector 19"/>
          <p:cNvCxnSpPr>
            <a:stCxn id="16" idx="7"/>
            <a:endCxn id="15" idx="3"/>
          </p:cNvCxnSpPr>
          <p:nvPr/>
        </p:nvCxnSpPr>
        <p:spPr>
          <a:xfrm flipV="1">
            <a:off x="2622694" y="2378945"/>
            <a:ext cx="694360" cy="539855"/>
          </a:xfrm>
          <a:prstGeom prst="straightConnector1">
            <a:avLst/>
          </a:prstGeom>
          <a:ln>
            <a:solidFill>
              <a:schemeClr val="accent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96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13" y="337294"/>
            <a:ext cx="64262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928094"/>
            <a:ext cx="8534400" cy="298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13" y="6155746"/>
            <a:ext cx="7153070" cy="36065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>
            <a:off x="5440916" y="5182649"/>
            <a:ext cx="411931" cy="291738"/>
          </a:xfrm>
          <a:prstGeom prst="ellipse">
            <a:avLst/>
          </a:prstGeom>
          <a:solidFill>
            <a:schemeClr val="bg2">
              <a:alpha val="0"/>
            </a:scheme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>
            <a:off x="5387350" y="3910678"/>
            <a:ext cx="411931" cy="291738"/>
          </a:xfrm>
          <a:prstGeom prst="ellipse">
            <a:avLst/>
          </a:prstGeom>
          <a:solidFill>
            <a:schemeClr val="bg2">
              <a:alpha val="0"/>
            </a:scheme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7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22" y="451388"/>
            <a:ext cx="6146800" cy="2146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4427" y="2832255"/>
            <a:ext cx="626266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Significant variation was observed in failure rates both across instruments and over time; furthermore, substantial variation was observed in failure rate in two cartridges lots</a:t>
            </a:r>
            <a:r>
              <a:rPr lang="en-US" i="1" dirty="0" smtClean="0"/>
              <a:t>.</a:t>
            </a:r>
          </a:p>
          <a:p>
            <a:endParaRPr lang="en-US" i="1" dirty="0"/>
          </a:p>
          <a:p>
            <a:r>
              <a:rPr lang="en-US" b="1" i="1" dirty="0">
                <a:solidFill>
                  <a:srgbClr val="FF0000"/>
                </a:solidFill>
              </a:rPr>
              <a:t>Of the total 108 modules in the study, 34 required replacements </a:t>
            </a:r>
            <a:r>
              <a:rPr lang="en-US" i="1" dirty="0"/>
              <a:t>on account of various performance related issues; 10 had an overt malfunction and 24 showed degraded performance in test validity rates indicating impending malfunction. </a:t>
            </a:r>
            <a:endParaRPr lang="en-US" i="1" dirty="0" smtClean="0"/>
          </a:p>
          <a:p>
            <a:r>
              <a:rPr lang="en-US" i="1" dirty="0" smtClean="0"/>
              <a:t> </a:t>
            </a:r>
          </a:p>
          <a:p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822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Development</a:t>
            </a:r>
            <a:r>
              <a:rPr lang="fr-FR" dirty="0" smtClean="0"/>
              <a:t> of a surveillance system</a:t>
            </a:r>
            <a:endParaRPr lang="fr-F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910530"/>
              </p:ext>
            </p:extLst>
          </p:nvPr>
        </p:nvGraphicFramePr>
        <p:xfrm>
          <a:off x="179388" y="857249"/>
          <a:ext cx="8856662" cy="5055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26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Short </a:t>
            </a:r>
            <a:r>
              <a:rPr lang="fr-FR" dirty="0" err="1" smtClean="0"/>
              <a:t>video</a:t>
            </a:r>
            <a:r>
              <a:rPr lang="fr-FR" dirty="0" smtClean="0"/>
              <a:t> (2 min)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0" name="GenXchange present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63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Monitoring of </a:t>
            </a:r>
            <a:r>
              <a:rPr lang="fr-FR" dirty="0" err="1" smtClean="0"/>
              <a:t>activity</a:t>
            </a:r>
            <a:endParaRPr lang="fr-F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497" r="-60"/>
          <a:stretch/>
        </p:blipFill>
        <p:spPr bwMode="auto">
          <a:xfrm>
            <a:off x="569333" y="857250"/>
            <a:ext cx="7532714" cy="466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92613" y="6628062"/>
            <a:ext cx="1211658" cy="2299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" name="TextBox 1"/>
          <p:cNvSpPr txBox="1"/>
          <p:nvPr/>
        </p:nvSpPr>
        <p:spPr>
          <a:xfrm>
            <a:off x="5901424" y="5682664"/>
            <a:ext cx="2540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Extraction </a:t>
            </a:r>
            <a:r>
              <a:rPr lang="en-GB" dirty="0" err="1" smtClean="0"/>
              <a:t>Febr</a:t>
            </a:r>
            <a:r>
              <a:rPr lang="en-GB" dirty="0" smtClean="0"/>
              <a:t>. 2014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B63B7-1F93-CB4C-BA14-7474276D1FC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17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h9z.eOdk.51H6aqKmiC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s6yCPo80.U9mk7SmUo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LjeyMt.U2SawTTVOqu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k7rphMFb0ujn5VGrTaGc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Io_6LtLkCCTZBwGHvFF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_6Yf1qiUaQD0c1x3nF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8M53HnlYU.yur309JbIe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Y1p2G31U6AQBksEtCQq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5X4nW56EyozOR0dp.Ok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hLpjF3LUylykpRpwQyAQ"/>
</p:tagLst>
</file>

<file path=ppt/theme/theme1.xml><?xml version="1.0" encoding="utf-8"?>
<a:theme xmlns:a="http://schemas.openxmlformats.org/drawingml/2006/main" name="2013 Template Général">
  <a:themeElements>
    <a:clrScheme name="General Template">
      <a:dk1>
        <a:srgbClr val="005CA9"/>
      </a:dk1>
      <a:lt1>
        <a:sysClr val="window" lastClr="FFFFFF"/>
      </a:lt1>
      <a:dk2>
        <a:srgbClr val="7F7F7F"/>
      </a:dk2>
      <a:lt2>
        <a:srgbClr val="FFFFFF"/>
      </a:lt2>
      <a:accent1>
        <a:srgbClr val="F2F2F2"/>
      </a:accent1>
      <a:accent2>
        <a:srgbClr val="C1E3FF"/>
      </a:accent2>
      <a:accent3>
        <a:srgbClr val="47ACFF"/>
      </a:accent3>
      <a:accent4>
        <a:srgbClr val="002A4C"/>
      </a:accent4>
      <a:accent5>
        <a:srgbClr val="5F5F5F"/>
      </a:accent5>
      <a:accent6>
        <a:srgbClr val="EAEAEA"/>
      </a:accent6>
      <a:hlink>
        <a:srgbClr val="DE007D"/>
      </a:hlink>
      <a:folHlink>
        <a:srgbClr val="FF6DC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saint-luc(1).pot</Template>
  <TotalTime>651</TotalTime>
  <Words>592</Words>
  <Application>Microsoft Office PowerPoint</Application>
  <PresentationFormat>Affichage à l'écran (4:3)</PresentationFormat>
  <Paragraphs>146</Paragraphs>
  <Slides>17</Slides>
  <Notes>0</Notes>
  <HiddenSlides>0</HiddenSlides>
  <MMClips>1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2013 Template Général</vt:lpstr>
      <vt:lpstr>think-cell Slide</vt:lpstr>
      <vt:lpstr>Innovation from the field  GenXchange</vt:lpstr>
      <vt:lpstr>Global context</vt:lpstr>
      <vt:lpstr>South-Kivu Province (DRC) context</vt:lpstr>
      <vt:lpstr>Présentation PowerPoint</vt:lpstr>
      <vt:lpstr>Présentation PowerPoint</vt:lpstr>
      <vt:lpstr>Présentation PowerPoint</vt:lpstr>
      <vt:lpstr>Development of a surveillance system</vt:lpstr>
      <vt:lpstr>Short video (2 min)</vt:lpstr>
      <vt:lpstr>Monitoring of activity</vt:lpstr>
      <vt:lpstr>Monitoring of various pre-analytical indicators</vt:lpstr>
      <vt:lpstr>Monitoring of error rates per laboratory</vt:lpstr>
      <vt:lpstr>Monitoring of error rates per module</vt:lpstr>
      <vt:lpstr>Analysis of error rates per site &amp; per module</vt:lpstr>
      <vt:lpstr>Actions performed after observation of abnormal error rates</vt:lpstr>
      <vt:lpstr>Q1 2014 (Jan – March 2014) : 1.706 tests performed</vt:lpstr>
      <vt:lpstr>Conclusion</vt:lpstr>
      <vt:lpstr>Thank you!</vt:lpstr>
    </vt:vector>
  </TitlesOfParts>
  <Company>Cliniques Universitaires Saint-Luc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Andre</dc:creator>
  <cp:lastModifiedBy>ANDRE Emmanuel</cp:lastModifiedBy>
  <cp:revision>27</cp:revision>
  <dcterms:created xsi:type="dcterms:W3CDTF">2014-05-01T12:51:24Z</dcterms:created>
  <dcterms:modified xsi:type="dcterms:W3CDTF">2014-12-26T09:07:52Z</dcterms:modified>
</cp:coreProperties>
</file>