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1"/>
  </p:sldMasterIdLst>
  <p:sldIdLst>
    <p:sldId id="256" r:id="rId2"/>
    <p:sldId id="257" r:id="rId3"/>
    <p:sldId id="275" r:id="rId4"/>
    <p:sldId id="259" r:id="rId5"/>
    <p:sldId id="260" r:id="rId6"/>
    <p:sldId id="261" r:id="rId7"/>
    <p:sldId id="262" r:id="rId8"/>
    <p:sldId id="269" r:id="rId9"/>
    <p:sldId id="271" r:id="rId10"/>
    <p:sldId id="274" r:id="rId11"/>
    <p:sldId id="272" r:id="rId12"/>
    <p:sldId id="273" r:id="rId13"/>
    <p:sldId id="263" r:id="rId14"/>
    <p:sldId id="264" r:id="rId15"/>
    <p:sldId id="267" r:id="rId1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854"/>
    <p:restoredTop sz="92876"/>
  </p:normalViewPr>
  <p:slideViewPr>
    <p:cSldViewPr snapToGrid="0" snapToObjects="1">
      <p:cViewPr varScale="1">
        <p:scale>
          <a:sx n="119" d="100"/>
          <a:sy n="119" d="100"/>
        </p:scale>
        <p:origin x="87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  <a:prstGeom prst="rect">
            <a:avLst/>
          </a:prstGeom>
        </p:spPr>
        <p:txBody>
          <a:bodyPr anchor="b"/>
          <a:lstStyle>
            <a:lvl1pPr>
              <a:defRPr sz="5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158984" y="1792224"/>
            <a:ext cx="990599" cy="304799"/>
          </a:xfrm>
        </p:spPr>
        <p:txBody>
          <a:bodyPr/>
          <a:lstStyle>
            <a:lvl1pPr algn="l">
              <a:defRPr b="0">
                <a:solidFill>
                  <a:schemeClr val="bg1"/>
                </a:solidFill>
              </a:defRPr>
            </a:lvl1pPr>
          </a:lstStyle>
          <a:p>
            <a:fld id="{AC2FC714-F5B7-C443-8CA2-4572DA25E600}" type="datetimeFigureOut">
              <a:rPr lang="fr-FR" smtClean="0"/>
              <a:t>05/06/2019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1976" y="3227832"/>
            <a:ext cx="3867912" cy="310896"/>
          </a:xfrm>
        </p:spPr>
        <p:txBody>
          <a:bodyPr/>
          <a:lstStyle>
            <a:lvl1pPr>
              <a:defRPr sz="1000" b="0">
                <a:solidFill>
                  <a:schemeClr val="bg1"/>
                </a:solidFill>
              </a:defRPr>
            </a:lvl1pPr>
          </a:lstStyle>
          <a:p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>
                <a:latin typeface="+mj-lt"/>
              </a:defRPr>
            </a:lvl1pPr>
          </a:lstStyle>
          <a:p>
            <a:fld id="{7BF26F3E-3D65-434B-BDB2-ABE3C71EDF5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44930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7" y="4969927"/>
            <a:ext cx="8825657" cy="56673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7" y="553666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FC714-F5B7-C443-8CA2-4572DA25E600}" type="datetimeFigureOut">
              <a:rPr lang="fr-FR" smtClean="0"/>
              <a:t>05/06/2019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26F3E-3D65-434B-BDB2-ABE3C71EDF5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06175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0704"/>
            <a:ext cx="8833104" cy="1371600"/>
          </a:xfrm>
          <a:prstGeom prst="rect">
            <a:avLst/>
          </a:prstGeom>
        </p:spPr>
        <p:txBody>
          <a:bodyPr anchor="ctr" anchorCtr="0"/>
          <a:lstStyle>
            <a:lvl1pPr>
              <a:defRPr sz="4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2144" y="3547872"/>
            <a:ext cx="8825659" cy="2478024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FC714-F5B7-C443-8CA2-4572DA25E600}" type="datetimeFigureOut">
              <a:rPr lang="fr-FR" smtClean="0"/>
              <a:t>05/06/2019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26F3E-3D65-434B-BDB2-ABE3C71EDF5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51903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2" name="TextBox 11"/>
          <p:cNvSpPr txBox="1"/>
          <p:nvPr/>
        </p:nvSpPr>
        <p:spPr bwMode="gray">
          <a:xfrm>
            <a:off x="898295" y="596767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 bwMode="gray">
          <a:xfrm>
            <a:off x="9715063" y="2629300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980517"/>
            <a:ext cx="8460983" cy="2698249"/>
          </a:xfrm>
          <a:prstGeom prst="rect">
            <a:avLst/>
          </a:prstGeom>
        </p:spPr>
        <p:txBody>
          <a:bodyPr anchor="ctr" anchorCtr="0"/>
          <a:lstStyle>
            <a:lvl1pPr>
              <a:defRPr sz="4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 bwMode="gray">
          <a:xfrm>
            <a:off x="1945945" y="3679987"/>
            <a:ext cx="7725772" cy="342174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400" cap="small" dirty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defRPr>
            </a:lvl1pPr>
          </a:lstStyle>
          <a:p>
            <a:pPr marL="0" lvl="0" indent="0">
              <a:buNone/>
            </a:pPr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8"/>
            <a:ext cx="8825659" cy="997858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FC714-F5B7-C443-8CA2-4572DA25E600}" type="datetimeFigureOut">
              <a:rPr lang="fr-FR" smtClean="0"/>
              <a:t>05/06/2019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3" name="Rectangle 2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26F3E-3D65-434B-BDB2-ABE3C71EDF5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40127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3525"/>
            <a:ext cx="8865623" cy="1819656"/>
          </a:xfrm>
          <a:prstGeom prst="rect">
            <a:avLst/>
          </a:prstGeo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9200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FC714-F5B7-C443-8CA2-4572DA25E600}" type="datetimeFigureOut">
              <a:rPr lang="fr-FR" smtClean="0"/>
              <a:t>05/06/2019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26F3E-3D65-434B-BDB2-ABE3C71EDF5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2035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312916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79764"/>
            <a:ext cx="3129168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5380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4"/>
            <a:ext cx="3145380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0" y="2595032"/>
            <a:ext cx="3161029" cy="58473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79764"/>
            <a:ext cx="3161029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4384991" y="2603500"/>
            <a:ext cx="32564" cy="3423554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5824" y="2603500"/>
            <a:ext cx="0" cy="3423554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FC714-F5B7-C443-8CA2-4572DA25E600}" type="datetimeFigureOut">
              <a:rPr lang="fr-FR" smtClean="0"/>
              <a:t>05/06/2019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26F3E-3D65-434B-BDB2-ABE3C71EDF5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93373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 d’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 anchor="ctr" anchorCtr="0"/>
          <a:lstStyle>
            <a:lvl1pPr>
              <a:defRPr sz="36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5"/>
            <a:ext cx="3050438" cy="57626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10916"/>
            <a:ext cx="2691242" cy="1584094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7"/>
            <a:ext cx="3050438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2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09108"/>
            <a:ext cx="3050438" cy="91257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3" y="4532842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3" y="5109107"/>
            <a:ext cx="3050438" cy="91794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4384245" y="2603500"/>
            <a:ext cx="1" cy="3461811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807352" y="2603500"/>
            <a:ext cx="0" cy="3461811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FC714-F5B7-C443-8CA2-4572DA25E600}" type="datetimeFigureOut">
              <a:rPr lang="fr-FR" smtClean="0"/>
              <a:t>05/06/2019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26F3E-3D65-434B-BDB2-ABE3C71EDF5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62551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595033"/>
            <a:ext cx="8825659" cy="3424768"/>
          </a:xfrm>
        </p:spPr>
        <p:txBody>
          <a:bodyPr vert="eaVert" anchor="t" anchorCtr="0"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FC714-F5B7-C443-8CA2-4572DA25E600}" type="datetimeFigureOut">
              <a:rPr lang="fr-FR" smtClean="0"/>
              <a:t>05/06/2019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26F3E-3D65-434B-BDB2-ABE3C71EDF5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39027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Rectangle 12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76756" y="1278466"/>
            <a:ext cx="1441567" cy="4748591"/>
          </a:xfrm>
          <a:prstGeom prst="rect">
            <a:avLst/>
          </a:prstGeom>
        </p:spPr>
        <p:txBody>
          <a:bodyPr vert="eaVert" anchor="b" anchorCtr="0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5"/>
            <a:ext cx="6256025" cy="4748591"/>
          </a:xfrm>
        </p:spPr>
        <p:txBody>
          <a:bodyPr vert="eaVert"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FC714-F5B7-C443-8CA2-4572DA25E600}" type="datetimeFigureOut">
              <a:rPr lang="fr-FR" smtClean="0"/>
              <a:t>05/06/2019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0" name="Rectangle 1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26F3E-3D65-434B-BDB2-ABE3C71EDF5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61674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9"/>
            <a:ext cx="8825659" cy="706964"/>
          </a:xfrm>
          <a:prstGeom prst="rect">
            <a:avLst/>
          </a:prstGeom>
        </p:spPr>
        <p:txBody>
          <a:bodyPr anchor="ctr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FC714-F5B7-C443-8CA2-4572DA25E600}" type="datetimeFigureOut">
              <a:rPr lang="fr-FR" smtClean="0"/>
              <a:t>05/06/2019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 b="1"/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26F3E-3D65-434B-BDB2-ABE3C71EDF5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16539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Rectangle 8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7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9192"/>
            <a:ext cx="4343400" cy="2286000"/>
          </a:xfrm>
          <a:prstGeom prst="rect">
            <a:avLst/>
          </a:prstGeom>
        </p:spPr>
        <p:txBody>
          <a:bodyPr anchor="ctr" anchorCtr="0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4576" y="2679192"/>
            <a:ext cx="3758184" cy="2286000"/>
          </a:xfrm>
        </p:spPr>
        <p:txBody>
          <a:bodyPr anchor="ctr" anchorCtr="0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FC714-F5B7-C443-8CA2-4572DA25E600}" type="datetimeFigureOut">
              <a:rPr lang="fr-FR" smtClean="0"/>
              <a:t>05/06/2019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 b="1"/>
            </a:lvl1pPr>
          </a:lstStyle>
          <a:p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26F3E-3D65-434B-BDB2-ABE3C71EDF5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2552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69264"/>
            <a:ext cx="8825659" cy="704088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8032" cy="3416301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76" y="2603500"/>
            <a:ext cx="4828032" cy="3416300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FC714-F5B7-C443-8CA2-4572DA25E600}" type="datetimeFigureOut">
              <a:rPr lang="fr-FR" smtClean="0"/>
              <a:t>05/06/2019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26F3E-3D65-434B-BDB2-ABE3C71EDF5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12717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69264"/>
            <a:ext cx="8825659" cy="704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6040"/>
            <a:ext cx="48280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98448"/>
            <a:ext cx="4828032" cy="2843784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76" y="2606040"/>
            <a:ext cx="48280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1" y="3187921"/>
            <a:ext cx="4825160" cy="2854311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FC714-F5B7-C443-8CA2-4572DA25E600}" type="datetimeFigureOut">
              <a:rPr lang="fr-FR" smtClean="0"/>
              <a:t>05/06/2019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26F3E-3D65-434B-BDB2-ABE3C71EDF5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41313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2144" y="969264"/>
            <a:ext cx="8825659" cy="704088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FC714-F5B7-C443-8CA2-4572DA25E600}" type="datetimeFigureOut">
              <a:rPr lang="fr-FR" smtClean="0"/>
              <a:t>05/06/2019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26F3E-3D65-434B-BDB2-ABE3C71EDF5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64463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FC714-F5B7-C443-8CA2-4572DA25E600}" type="datetimeFigureOut">
              <a:rPr lang="fr-FR" smtClean="0"/>
              <a:t>05/06/2019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26F3E-3D65-434B-BDB2-ABE3C71EDF5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74588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298448"/>
            <a:ext cx="2793159" cy="1597152"/>
          </a:xfrm>
          <a:prstGeom prst="rect">
            <a:avLst/>
          </a:prstGeo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008" y="1447800"/>
            <a:ext cx="5195997" cy="4572000"/>
          </a:xfrm>
        </p:spPr>
        <p:txBody>
          <a:bodyPr anchor="ctr">
            <a:normAutofit/>
          </a:bodyPr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3" y="3129280"/>
            <a:ext cx="2793159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FC714-F5B7-C443-8CA2-4572DA25E600}" type="datetimeFigureOut">
              <a:rPr lang="fr-FR" smtClean="0"/>
              <a:t>05/06/2019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26F3E-3D65-434B-BDB2-ABE3C71EDF5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3225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59" cy="173566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FC714-F5B7-C443-8CA2-4572DA25E600}" type="datetimeFigureOut">
              <a:rPr lang="fr-FR" smtClean="0"/>
              <a:t>05/06/2019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26F3E-3D65-434B-BDB2-ABE3C71EDF5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67636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7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30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2760" y="6391656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AC2FC714-F5B7-C443-8CA2-4572DA25E600}" type="datetimeFigureOut">
              <a:rPr lang="fr-FR" smtClean="0"/>
              <a:t>05/06/2019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7784" y="6391656"/>
            <a:ext cx="3867912" cy="310896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fr-FR"/>
          </a:p>
        </p:txBody>
      </p:sp>
      <p:sp>
        <p:nvSpPr>
          <p:cNvPr id="29" name="Rectangle 2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7BF26F3E-3D65-434B-BDB2-ABE3C71EDF5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57981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5B306AD-54A9-3F46-B970-9EA8758ADE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955" y="1519084"/>
            <a:ext cx="8825658" cy="3258297"/>
          </a:xfrm>
        </p:spPr>
        <p:txBody>
          <a:bodyPr/>
          <a:lstStyle/>
          <a:p>
            <a:r>
              <a:rPr lang="fr-FR" sz="4400" dirty="0"/>
              <a:t>Memory and </a:t>
            </a:r>
            <a:r>
              <a:rPr lang="fr-FR" sz="4400" dirty="0" err="1"/>
              <a:t>citizenship</a:t>
            </a:r>
            <a:r>
              <a:rPr lang="fr-FR" sz="4400" dirty="0"/>
              <a:t> </a:t>
            </a:r>
            <a:r>
              <a:rPr lang="fr-FR" sz="4400" dirty="0" err="1"/>
              <a:t>analysis</a:t>
            </a:r>
            <a:r>
              <a:rPr lang="fr-FR" sz="4400" dirty="0"/>
              <a:t> of </a:t>
            </a:r>
            <a:r>
              <a:rPr lang="fr-FR" sz="4400" dirty="0" err="1"/>
              <a:t>projects</a:t>
            </a:r>
            <a:r>
              <a:rPr lang="fr-FR" sz="4400" dirty="0"/>
              <a:t> </a:t>
            </a:r>
            <a:r>
              <a:rPr lang="fr-FR" sz="4400" dirty="0" err="1"/>
              <a:t>carried</a:t>
            </a:r>
            <a:r>
              <a:rPr lang="fr-FR" sz="4400" dirty="0"/>
              <a:t> out </a:t>
            </a:r>
            <a:r>
              <a:rPr lang="fr-FR" sz="4400" dirty="0" err="1"/>
              <a:t>within</a:t>
            </a:r>
            <a:r>
              <a:rPr lang="fr-FR" sz="4400" dirty="0"/>
              <a:t> the </a:t>
            </a:r>
            <a:r>
              <a:rPr lang="fr-FR" sz="4400" dirty="0" err="1"/>
              <a:t>framework</a:t>
            </a:r>
            <a:r>
              <a:rPr lang="fr-FR" sz="4400" dirty="0"/>
              <a:t> of the « Memory </a:t>
            </a:r>
            <a:r>
              <a:rPr lang="fr-FR" sz="4400" dirty="0" err="1"/>
              <a:t>Decree</a:t>
            </a:r>
            <a:r>
              <a:rPr lang="fr-FR" sz="4400" dirty="0"/>
              <a:t> » of 9 March 2009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3DA5F5C-94D4-6E40-8D07-3B295A3171A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fr-FR" dirty="0" err="1"/>
              <a:t>XXVth</a:t>
            </a:r>
            <a:r>
              <a:rPr lang="fr-FR" dirty="0"/>
              <a:t> </a:t>
            </a:r>
            <a:r>
              <a:rPr lang="fr-FR" dirty="0" err="1"/>
              <a:t>Annual</a:t>
            </a:r>
            <a:r>
              <a:rPr lang="fr-FR" dirty="0"/>
              <a:t> forum of the </a:t>
            </a:r>
            <a:r>
              <a:rPr lang="fr-FR" dirty="0" err="1"/>
              <a:t>AYLh</a:t>
            </a:r>
            <a:r>
              <a:rPr lang="fr-FR" dirty="0"/>
              <a:t> </a:t>
            </a:r>
          </a:p>
          <a:p>
            <a:r>
              <a:rPr lang="fr-FR" dirty="0" err="1"/>
              <a:t>Hajar</a:t>
            </a:r>
            <a:r>
              <a:rPr lang="fr-FR" dirty="0"/>
              <a:t> </a:t>
            </a:r>
            <a:r>
              <a:rPr lang="fr-FR" dirty="0" err="1"/>
              <a:t>oulad</a:t>
            </a:r>
            <a:r>
              <a:rPr lang="fr-FR" dirty="0"/>
              <a:t> ben </a:t>
            </a:r>
            <a:r>
              <a:rPr lang="fr-FR" dirty="0" err="1"/>
              <a:t>taïb</a:t>
            </a:r>
            <a:r>
              <a:rPr lang="fr-FR" dirty="0"/>
              <a:t> et </a:t>
            </a:r>
            <a:r>
              <a:rPr lang="fr-FR" dirty="0" err="1"/>
              <a:t>nissaf</a:t>
            </a:r>
            <a:r>
              <a:rPr lang="fr-FR" dirty="0"/>
              <a:t> </a:t>
            </a:r>
            <a:r>
              <a:rPr lang="fr-FR" dirty="0" err="1"/>
              <a:t>sghaïer</a:t>
            </a:r>
            <a:r>
              <a:rPr lang="fr-FR" dirty="0"/>
              <a:t>  - université </a:t>
            </a:r>
            <a:r>
              <a:rPr lang="fr-FR" dirty="0" err="1"/>
              <a:t>saint-louis</a:t>
            </a:r>
            <a:r>
              <a:rPr lang="fr-FR" dirty="0"/>
              <a:t> </a:t>
            </a:r>
            <a:r>
              <a:rPr lang="fr-FR" dirty="0" err="1"/>
              <a:t>bruxelles</a:t>
            </a:r>
            <a:endParaRPr lang="fr-FR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71D4C94A-EBDE-654F-8906-CD83C4DD0A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697" y="284900"/>
            <a:ext cx="5091953" cy="1622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3506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DEC604-3064-E541-98BD-A4A18A24CA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 Methodology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FF15CD-E1CD-3D48-8B51-19466B79F0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276" y="2463501"/>
            <a:ext cx="10133704" cy="3980329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Typology of those projects:</a:t>
            </a:r>
          </a:p>
          <a:p>
            <a:r>
              <a:rPr lang="en-US" dirty="0"/>
              <a:t>kind of activities (school or extra-curricular), </a:t>
            </a:r>
          </a:p>
          <a:p>
            <a:r>
              <a:rPr lang="en-US" dirty="0"/>
              <a:t>type of activities (show, trip, exhibition...), </a:t>
            </a:r>
          </a:p>
          <a:p>
            <a:r>
              <a:rPr lang="en-US" dirty="0"/>
              <a:t>duration/sequencing of the activity (spread over a certain amount of time or concentrated, linked to weekly work in class or not, etc.), </a:t>
            </a:r>
          </a:p>
          <a:p>
            <a:r>
              <a:rPr lang="en-US" dirty="0"/>
              <a:t>type of institutions (school or association), </a:t>
            </a:r>
          </a:p>
          <a:p>
            <a:r>
              <a:rPr lang="en-US" dirty="0"/>
              <a:t>type of target audience (focused exclusively or not on young people),</a:t>
            </a:r>
          </a:p>
          <a:p>
            <a:r>
              <a:rPr lang="en-US" dirty="0"/>
              <a:t>type of memories (Armenian genocide, Rwandan, Second World War). </a:t>
            </a:r>
            <a:endParaRPr lang="en-GB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36079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B941799-75AB-654F-A6C4-AA7A8E1746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2. Methodology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07FE950-6240-D74A-BDDB-4066A94E94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8791" y="2452893"/>
            <a:ext cx="11306287" cy="322714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-BE" sz="2800" b="1" u="sng" dirty="0"/>
              <a:t>Phase n°2</a:t>
            </a:r>
          </a:p>
          <a:p>
            <a:pPr marL="0" indent="0" algn="just">
              <a:buNone/>
            </a:pPr>
            <a:endParaRPr lang="fr-BE" sz="2800" dirty="0"/>
          </a:p>
          <a:p>
            <a:pPr marL="0" indent="0" algn="just">
              <a:buNone/>
            </a:pPr>
            <a:r>
              <a:rPr lang="en-GB" sz="2800" dirty="0"/>
              <a:t>Select a representative sample from among the projects funded, taking into account the diversity of the total corpus of projects in terms of audience, mechanism, situational and socio-cultural conditions that can influence the dynamics of youth ownership.</a:t>
            </a:r>
          </a:p>
        </p:txBody>
      </p:sp>
    </p:spTree>
    <p:extLst>
      <p:ext uri="{BB962C8B-B14F-4D97-AF65-F5344CB8AC3E}">
        <p14:creationId xmlns:p14="http://schemas.microsoft.com/office/powerpoint/2010/main" val="32807677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6BBC604-FA2E-2646-8FF0-30B707F0CD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2. Methodology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9660202-9B1E-154D-A8B2-030467E72B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3488" y="2603500"/>
            <a:ext cx="11155680" cy="34163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BE" sz="2800" b="1" u="sng" dirty="0"/>
              <a:t>Phase n°3:</a:t>
            </a:r>
          </a:p>
          <a:p>
            <a:pPr marL="0" indent="0">
              <a:buNone/>
            </a:pPr>
            <a:endParaRPr lang="fr-BE" sz="2800" b="1" u="sng" dirty="0"/>
          </a:p>
          <a:p>
            <a:r>
              <a:rPr lang="en-GB" sz="2800" dirty="0"/>
              <a:t>Where we directly went out on the ground and met with the institutions and beneficiaries. </a:t>
            </a:r>
          </a:p>
          <a:p>
            <a:endParaRPr lang="en-GB" sz="2800" dirty="0"/>
          </a:p>
          <a:p>
            <a:r>
              <a:rPr lang="en-GB" sz="2800" dirty="0"/>
              <a:t>Completion of a survey </a:t>
            </a:r>
          </a:p>
        </p:txBody>
      </p:sp>
    </p:spTree>
    <p:extLst>
      <p:ext uri="{BB962C8B-B14F-4D97-AF65-F5344CB8AC3E}">
        <p14:creationId xmlns:p14="http://schemas.microsoft.com/office/powerpoint/2010/main" val="18878126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FE5C607-8F10-1541-B843-A6ACEC9D4B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3. Case </a:t>
            </a:r>
            <a:r>
              <a:rPr lang="fr-FR" dirty="0" err="1"/>
              <a:t>study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BB95D31-7E66-EA4B-84B9-EBD5B47519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The </a:t>
            </a:r>
            <a:r>
              <a:rPr lang="fr-FR" dirty="0" err="1"/>
              <a:t>project</a:t>
            </a:r>
            <a:r>
              <a:rPr lang="fr-FR" dirty="0"/>
              <a:t>: trip to Krakow (Auschwitz and Birkenau camps, Oscar Schindler Museum + sport challenge)</a:t>
            </a:r>
          </a:p>
          <a:p>
            <a:r>
              <a:rPr lang="fr-FR" dirty="0">
                <a:sym typeface="Wingdings" pitchFamily="2" charset="2"/>
              </a:rPr>
              <a:t>Framework: </a:t>
            </a:r>
            <a:r>
              <a:rPr lang="fr-FR" dirty="0" err="1">
                <a:sym typeface="Wingdings" pitchFamily="2" charset="2"/>
              </a:rPr>
              <a:t>project</a:t>
            </a:r>
            <a:r>
              <a:rPr lang="fr-FR" dirty="0">
                <a:sym typeface="Wingdings" pitchFamily="2" charset="2"/>
              </a:rPr>
              <a:t> </a:t>
            </a:r>
            <a:r>
              <a:rPr lang="fr-FR" dirty="0" err="1">
                <a:sym typeface="Wingdings" pitchFamily="2" charset="2"/>
              </a:rPr>
              <a:t>led</a:t>
            </a:r>
            <a:r>
              <a:rPr lang="fr-FR" dirty="0">
                <a:sym typeface="Wingdings" pitchFamily="2" charset="2"/>
              </a:rPr>
              <a:t> by a French </a:t>
            </a:r>
            <a:r>
              <a:rPr lang="fr-FR" dirty="0" err="1">
                <a:sym typeface="Wingdings" pitchFamily="2" charset="2"/>
              </a:rPr>
              <a:t>teacher</a:t>
            </a:r>
            <a:r>
              <a:rPr lang="fr-FR" dirty="0">
                <a:sym typeface="Wingdings" pitchFamily="2" charset="2"/>
              </a:rPr>
              <a:t> - not the first </a:t>
            </a:r>
            <a:r>
              <a:rPr lang="fr-FR" dirty="0" err="1">
                <a:sym typeface="Wingdings" pitchFamily="2" charset="2"/>
              </a:rPr>
              <a:t>experience</a:t>
            </a:r>
            <a:endParaRPr lang="fr-FR" dirty="0">
              <a:sym typeface="Wingdings" pitchFamily="2" charset="2"/>
            </a:endParaRPr>
          </a:p>
          <a:p>
            <a:r>
              <a:rPr lang="fr-FR" dirty="0">
                <a:sym typeface="Wingdings" pitchFamily="2" charset="2"/>
              </a:rPr>
              <a:t>The </a:t>
            </a:r>
            <a:r>
              <a:rPr lang="fr-FR" dirty="0" err="1">
                <a:sym typeface="Wingdings" pitchFamily="2" charset="2"/>
              </a:rPr>
              <a:t>target</a:t>
            </a:r>
            <a:r>
              <a:rPr lang="fr-FR" dirty="0">
                <a:sym typeface="Wingdings" pitchFamily="2" charset="2"/>
              </a:rPr>
              <a:t> audience: </a:t>
            </a:r>
            <a:r>
              <a:rPr lang="fr-FR" dirty="0" err="1">
                <a:sym typeface="Wingdings" pitchFamily="2" charset="2"/>
              </a:rPr>
              <a:t>students</a:t>
            </a:r>
            <a:r>
              <a:rPr lang="fr-FR" dirty="0">
                <a:sym typeface="Wingdings" pitchFamily="2" charset="2"/>
              </a:rPr>
              <a:t> (</a:t>
            </a:r>
            <a:r>
              <a:rPr lang="fr-FR" dirty="0" err="1">
                <a:sym typeface="Wingdings" pitchFamily="2" charset="2"/>
              </a:rPr>
              <a:t>different</a:t>
            </a:r>
            <a:r>
              <a:rPr lang="fr-FR" dirty="0">
                <a:sym typeface="Wingdings" pitchFamily="2" charset="2"/>
              </a:rPr>
              <a:t> options of </a:t>
            </a:r>
            <a:r>
              <a:rPr lang="fr-FR" dirty="0" err="1">
                <a:sym typeface="Wingdings" pitchFamily="2" charset="2"/>
              </a:rPr>
              <a:t>technical</a:t>
            </a:r>
            <a:r>
              <a:rPr lang="fr-FR" dirty="0">
                <a:sym typeface="Wingdings" pitchFamily="2" charset="2"/>
              </a:rPr>
              <a:t> and </a:t>
            </a:r>
            <a:r>
              <a:rPr lang="fr-FR" dirty="0" err="1">
                <a:sym typeface="Wingdings" pitchFamily="2" charset="2"/>
              </a:rPr>
              <a:t>professional</a:t>
            </a:r>
            <a:r>
              <a:rPr lang="fr-FR" dirty="0">
                <a:sym typeface="Wingdings" pitchFamily="2" charset="2"/>
              </a:rPr>
              <a:t> </a:t>
            </a:r>
            <a:r>
              <a:rPr lang="fr-FR" dirty="0" err="1">
                <a:sym typeface="Wingdings" pitchFamily="2" charset="2"/>
              </a:rPr>
              <a:t>secondary</a:t>
            </a:r>
            <a:r>
              <a:rPr lang="fr-FR" dirty="0">
                <a:sym typeface="Wingdings" pitchFamily="2" charset="2"/>
              </a:rPr>
              <a:t> </a:t>
            </a:r>
            <a:r>
              <a:rPr lang="fr-FR" dirty="0" err="1">
                <a:sym typeface="Wingdings" pitchFamily="2" charset="2"/>
              </a:rPr>
              <a:t>school</a:t>
            </a:r>
            <a:r>
              <a:rPr lang="fr-FR" dirty="0">
                <a:sym typeface="Wingdings" pitchFamily="2" charset="2"/>
              </a:rPr>
              <a:t>), 18-22 </a:t>
            </a:r>
            <a:r>
              <a:rPr lang="fr-FR" dirty="0" err="1">
                <a:sym typeface="Wingdings" pitchFamily="2" charset="2"/>
              </a:rPr>
              <a:t>years</a:t>
            </a:r>
            <a:r>
              <a:rPr lang="fr-FR" dirty="0">
                <a:sym typeface="Wingdings" pitchFamily="2" charset="2"/>
              </a:rPr>
              <a:t> </a:t>
            </a:r>
            <a:r>
              <a:rPr lang="fr-FR" dirty="0" err="1">
                <a:sym typeface="Wingdings" pitchFamily="2" charset="2"/>
              </a:rPr>
              <a:t>old</a:t>
            </a:r>
            <a:endParaRPr lang="fr-FR" dirty="0">
              <a:sym typeface="Wingdings" pitchFamily="2" charset="2"/>
            </a:endParaRPr>
          </a:p>
          <a:p>
            <a:r>
              <a:rPr lang="fr-FR" dirty="0" err="1">
                <a:sym typeface="Wingdings" pitchFamily="2" charset="2"/>
              </a:rPr>
              <a:t>Implementation</a:t>
            </a:r>
            <a:r>
              <a:rPr lang="fr-FR" dirty="0">
                <a:sym typeface="Wingdings" pitchFamily="2" charset="2"/>
              </a:rPr>
              <a:t>: </a:t>
            </a:r>
            <a:r>
              <a:rPr lang="fr-FR" dirty="0" err="1">
                <a:sym typeface="Wingdings" pitchFamily="2" charset="2"/>
              </a:rPr>
              <a:t>preparation</a:t>
            </a:r>
            <a:r>
              <a:rPr lang="fr-FR" dirty="0">
                <a:sym typeface="Wingdings" pitchFamily="2" charset="2"/>
              </a:rPr>
              <a:t> + </a:t>
            </a:r>
            <a:r>
              <a:rPr lang="fr-FR" dirty="0" err="1">
                <a:sym typeface="Wingdings" pitchFamily="2" charset="2"/>
              </a:rPr>
              <a:t>personal</a:t>
            </a:r>
            <a:r>
              <a:rPr lang="fr-FR" dirty="0">
                <a:sym typeface="Wingdings" pitchFamily="2" charset="2"/>
              </a:rPr>
              <a:t> </a:t>
            </a:r>
            <a:r>
              <a:rPr lang="fr-FR" dirty="0" err="1">
                <a:sym typeface="Wingdings" pitchFamily="2" charset="2"/>
              </a:rPr>
              <a:t>travel</a:t>
            </a:r>
            <a:r>
              <a:rPr lang="fr-FR" dirty="0">
                <a:sym typeface="Wingdings" pitchFamily="2" charset="2"/>
              </a:rPr>
              <a:t> </a:t>
            </a:r>
            <a:r>
              <a:rPr lang="fr-FR" dirty="0" err="1">
                <a:sym typeface="Wingdings" pitchFamily="2" charset="2"/>
              </a:rPr>
              <a:t>diary</a:t>
            </a:r>
            <a:r>
              <a:rPr lang="fr-FR" dirty="0">
                <a:sym typeface="Wingdings" pitchFamily="2" charset="2"/>
              </a:rPr>
              <a:t> + objective to </a:t>
            </a:r>
            <a:r>
              <a:rPr lang="fr-FR" dirty="0" err="1">
                <a:sym typeface="Wingdings" pitchFamily="2" charset="2"/>
              </a:rPr>
              <a:t>present</a:t>
            </a:r>
            <a:r>
              <a:rPr lang="fr-FR" dirty="0">
                <a:sym typeface="Wingdings" pitchFamily="2" charset="2"/>
              </a:rPr>
              <a:t> the </a:t>
            </a:r>
            <a:r>
              <a:rPr lang="fr-FR" dirty="0" err="1">
                <a:sym typeface="Wingdings" pitchFamily="2" charset="2"/>
              </a:rPr>
              <a:t>project</a:t>
            </a:r>
            <a:r>
              <a:rPr lang="fr-FR" dirty="0">
                <a:sym typeface="Wingdings" pitchFamily="2" charset="2"/>
              </a:rPr>
              <a:t> at the </a:t>
            </a:r>
            <a:r>
              <a:rPr lang="fr-FR" dirty="0" err="1">
                <a:sym typeface="Wingdings" pitchFamily="2" charset="2"/>
              </a:rPr>
              <a:t>school’s</a:t>
            </a:r>
            <a:r>
              <a:rPr lang="fr-FR" dirty="0">
                <a:sym typeface="Wingdings" pitchFamily="2" charset="2"/>
              </a:rPr>
              <a:t> Open </a:t>
            </a:r>
            <a:r>
              <a:rPr lang="fr-FR" dirty="0" err="1">
                <a:sym typeface="Wingdings" pitchFamily="2" charset="2"/>
              </a:rPr>
              <a:t>Days</a:t>
            </a:r>
            <a:endParaRPr lang="fr-FR" dirty="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7519882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à coins arrondis 8">
            <a:extLst>
              <a:ext uri="{FF2B5EF4-FFF2-40B4-BE49-F238E27FC236}">
                <a16:creationId xmlns:a16="http://schemas.microsoft.com/office/drawing/2014/main" id="{ED16C2C4-A66F-0540-B477-5ACB77879303}"/>
              </a:ext>
            </a:extLst>
          </p:cNvPr>
          <p:cNvSpPr/>
          <p:nvPr/>
        </p:nvSpPr>
        <p:spPr>
          <a:xfrm>
            <a:off x="355124" y="683042"/>
            <a:ext cx="3637497" cy="122830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ts val="1300"/>
              </a:lnSpc>
              <a:spcBef>
                <a:spcPts val="300"/>
              </a:spcBef>
              <a:defRPr/>
            </a:pPr>
            <a:r>
              <a:rPr lang="fr-FR" b="1" u="sng" dirty="0">
                <a:solidFill>
                  <a:schemeClr val="tx1"/>
                </a:solidFill>
                <a:latin typeface="Calibri" charset="0"/>
                <a:ea typeface="MS Mincho" charset="0"/>
              </a:rPr>
              <a:t>1. </a:t>
            </a:r>
            <a:r>
              <a:rPr lang="fr-FR" b="1" u="sng" dirty="0" err="1">
                <a:solidFill>
                  <a:schemeClr val="tx1"/>
                </a:solidFill>
                <a:latin typeface="Calibri" charset="0"/>
                <a:ea typeface="MS Mincho" charset="0"/>
              </a:rPr>
              <a:t>Desired</a:t>
            </a:r>
            <a:r>
              <a:rPr lang="fr-FR" b="1" u="sng" dirty="0">
                <a:solidFill>
                  <a:schemeClr val="tx1"/>
                </a:solidFill>
                <a:latin typeface="Calibri" charset="0"/>
                <a:ea typeface="MS Mincho" charset="0"/>
              </a:rPr>
              <a:t> objectives</a:t>
            </a:r>
            <a:endParaRPr lang="fr-BE" b="1" u="sng" dirty="0">
              <a:solidFill>
                <a:schemeClr val="tx1"/>
              </a:solidFill>
              <a:latin typeface="Calibri" charset="0"/>
              <a:ea typeface="MS Mincho" charset="0"/>
            </a:endParaRPr>
          </a:p>
          <a:p>
            <a:pPr algn="ctr">
              <a:lnSpc>
                <a:spcPts val="1300"/>
              </a:lnSpc>
              <a:spcBef>
                <a:spcPts val="300"/>
              </a:spcBef>
              <a:defRPr/>
            </a:pPr>
            <a:r>
              <a:rPr lang="fr-FR" dirty="0">
                <a:solidFill>
                  <a:schemeClr val="tx1"/>
                </a:solidFill>
                <a:latin typeface="Calibri" charset="0"/>
                <a:ea typeface="MS Mincho" charset="0"/>
              </a:rPr>
              <a:t>- </a:t>
            </a:r>
            <a:r>
              <a:rPr lang="fr-FR" dirty="0" err="1">
                <a:solidFill>
                  <a:schemeClr val="tx1"/>
                </a:solidFill>
                <a:latin typeface="Calibri" charset="0"/>
                <a:ea typeface="MS Mincho" charset="0"/>
              </a:rPr>
              <a:t>Awareness</a:t>
            </a:r>
            <a:r>
              <a:rPr lang="fr-FR" dirty="0">
                <a:solidFill>
                  <a:schemeClr val="tx1"/>
                </a:solidFill>
                <a:latin typeface="Calibri" charset="0"/>
                <a:ea typeface="MS Mincho" charset="0"/>
              </a:rPr>
              <a:t> of the dangers of </a:t>
            </a:r>
            <a:r>
              <a:rPr lang="fr-FR" dirty="0" err="1">
                <a:solidFill>
                  <a:schemeClr val="tx1"/>
                </a:solidFill>
                <a:latin typeface="Calibri" charset="0"/>
                <a:ea typeface="MS Mincho" charset="0"/>
              </a:rPr>
              <a:t>extremist</a:t>
            </a:r>
            <a:r>
              <a:rPr lang="fr-FR" dirty="0">
                <a:solidFill>
                  <a:schemeClr val="tx1"/>
                </a:solidFill>
                <a:latin typeface="Calibri" charset="0"/>
                <a:ea typeface="MS Mincho" charset="0"/>
              </a:rPr>
              <a:t> parties</a:t>
            </a:r>
          </a:p>
          <a:p>
            <a:pPr algn="ctr">
              <a:lnSpc>
                <a:spcPts val="1300"/>
              </a:lnSpc>
              <a:spcBef>
                <a:spcPts val="300"/>
              </a:spcBef>
              <a:defRPr/>
            </a:pPr>
            <a:r>
              <a:rPr lang="fr-FR" dirty="0">
                <a:solidFill>
                  <a:schemeClr val="tx1"/>
                </a:solidFill>
                <a:latin typeface="Calibri" charset="0"/>
                <a:ea typeface="MS Mincho" charset="0"/>
              </a:rPr>
              <a:t>- Push </a:t>
            </a:r>
            <a:r>
              <a:rPr lang="fr-FR" dirty="0" err="1">
                <a:solidFill>
                  <a:schemeClr val="tx1"/>
                </a:solidFill>
                <a:latin typeface="Calibri" charset="0"/>
                <a:ea typeface="MS Mincho" charset="0"/>
              </a:rPr>
              <a:t>students</a:t>
            </a:r>
            <a:r>
              <a:rPr lang="fr-FR" dirty="0">
                <a:solidFill>
                  <a:schemeClr val="tx1"/>
                </a:solidFill>
                <a:latin typeface="Calibri" charset="0"/>
                <a:ea typeface="MS Mincho" charset="0"/>
              </a:rPr>
              <a:t> to </a:t>
            </a:r>
            <a:r>
              <a:rPr lang="fr-FR" dirty="0" err="1">
                <a:solidFill>
                  <a:schemeClr val="tx1"/>
                </a:solidFill>
                <a:latin typeface="Calibri" charset="0"/>
                <a:ea typeface="MS Mincho" charset="0"/>
              </a:rPr>
              <a:t>surpass</a:t>
            </a:r>
            <a:r>
              <a:rPr lang="fr-FR" dirty="0">
                <a:solidFill>
                  <a:schemeClr val="tx1"/>
                </a:solidFill>
                <a:latin typeface="Calibri" charset="0"/>
                <a:ea typeface="MS Mincho" charset="0"/>
              </a:rPr>
              <a:t> </a:t>
            </a:r>
            <a:r>
              <a:rPr lang="fr-FR" dirty="0" err="1">
                <a:solidFill>
                  <a:schemeClr val="tx1"/>
                </a:solidFill>
                <a:latin typeface="Calibri" charset="0"/>
                <a:ea typeface="MS Mincho" charset="0"/>
              </a:rPr>
              <a:t>themselves</a:t>
            </a:r>
            <a:endParaRPr lang="fr-BE" dirty="0">
              <a:solidFill>
                <a:schemeClr val="tx1"/>
              </a:solidFill>
              <a:latin typeface="Calibri" charset="0"/>
              <a:ea typeface="MS Mincho" charset="0"/>
            </a:endParaRPr>
          </a:p>
        </p:txBody>
      </p: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DE6B8096-F888-C145-99F4-CDF3DCB3050F}"/>
              </a:ext>
            </a:extLst>
          </p:cNvPr>
          <p:cNvCxnSpPr/>
          <p:nvPr/>
        </p:nvCxnSpPr>
        <p:spPr>
          <a:xfrm>
            <a:off x="2173872" y="2094543"/>
            <a:ext cx="7938" cy="846137"/>
          </a:xfrm>
          <a:prstGeom prst="straightConnector1">
            <a:avLst/>
          </a:prstGeom>
          <a:ln w="762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à coins arrondis 11">
            <a:extLst>
              <a:ext uri="{FF2B5EF4-FFF2-40B4-BE49-F238E27FC236}">
                <a16:creationId xmlns:a16="http://schemas.microsoft.com/office/drawing/2014/main" id="{0D351DD6-CEEF-4540-B99F-797A1CC17B01}"/>
              </a:ext>
            </a:extLst>
          </p:cNvPr>
          <p:cNvSpPr/>
          <p:nvPr/>
        </p:nvSpPr>
        <p:spPr>
          <a:xfrm>
            <a:off x="355123" y="3339738"/>
            <a:ext cx="3637497" cy="121924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b="1" u="sng" dirty="0">
                <a:solidFill>
                  <a:schemeClr val="tx1"/>
                </a:solidFill>
                <a:latin typeface="Calibri" panose="020F0502020204030204" pitchFamily="34" charset="0"/>
              </a:rPr>
              <a:t>2. Inputs</a:t>
            </a:r>
            <a:r>
              <a:rPr lang="fr-FR" dirty="0">
                <a:solidFill>
                  <a:schemeClr val="tx1"/>
                </a:solidFill>
                <a:latin typeface="Calibri" panose="020F0502020204030204" pitchFamily="34" charset="0"/>
              </a:rPr>
              <a:t> </a:t>
            </a:r>
          </a:p>
          <a:p>
            <a:pPr algn="ctr">
              <a:defRPr/>
            </a:pPr>
            <a:r>
              <a:rPr lang="fr-FR" dirty="0" err="1">
                <a:solidFill>
                  <a:schemeClr val="tx1"/>
                </a:solidFill>
                <a:latin typeface="Calibri" panose="020F0502020204030204" pitchFamily="34" charset="0"/>
              </a:rPr>
              <a:t>Readings</a:t>
            </a:r>
            <a:r>
              <a:rPr lang="fr-FR" dirty="0">
                <a:solidFill>
                  <a:schemeClr val="tx1"/>
                </a:solidFill>
                <a:latin typeface="Calibri" panose="020F0502020204030204" pitchFamily="34" charset="0"/>
              </a:rPr>
              <a:t>, film, </a:t>
            </a:r>
            <a:r>
              <a:rPr lang="fr-FR" dirty="0" err="1">
                <a:solidFill>
                  <a:schemeClr val="tx1"/>
                </a:solidFill>
                <a:latin typeface="Calibri" panose="020F0502020204030204" pitchFamily="34" charset="0"/>
              </a:rPr>
              <a:t>Dossin</a:t>
            </a:r>
            <a:r>
              <a:rPr lang="fr-FR" dirty="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  <a:r>
              <a:rPr lang="fr-FR" dirty="0" err="1">
                <a:solidFill>
                  <a:schemeClr val="tx1"/>
                </a:solidFill>
                <a:latin typeface="Calibri" panose="020F0502020204030204" pitchFamily="34" charset="0"/>
              </a:rPr>
              <a:t>barracks</a:t>
            </a:r>
            <a:r>
              <a:rPr lang="fr-FR" dirty="0">
                <a:solidFill>
                  <a:schemeClr val="tx1"/>
                </a:solidFill>
                <a:latin typeface="Calibri" panose="020F0502020204030204" pitchFamily="34" charset="0"/>
              </a:rPr>
              <a:t>, Krakow, jogging, </a:t>
            </a:r>
            <a:r>
              <a:rPr lang="fr-FR" dirty="0" err="1">
                <a:solidFill>
                  <a:schemeClr val="tx1"/>
                </a:solidFill>
                <a:latin typeface="Calibri" panose="020F0502020204030204" pitchFamily="34" charset="0"/>
              </a:rPr>
              <a:t>presentation</a:t>
            </a:r>
            <a:r>
              <a:rPr lang="fr-FR" dirty="0">
                <a:solidFill>
                  <a:schemeClr val="tx1"/>
                </a:solidFill>
                <a:latin typeface="Calibri" panose="020F0502020204030204" pitchFamily="34" charset="0"/>
              </a:rPr>
              <a:t> of the trip to the Open House</a:t>
            </a:r>
          </a:p>
        </p:txBody>
      </p:sp>
      <p:sp>
        <p:nvSpPr>
          <p:cNvPr id="15" name="Rectangle à coins arrondis 14">
            <a:extLst>
              <a:ext uri="{FF2B5EF4-FFF2-40B4-BE49-F238E27FC236}">
                <a16:creationId xmlns:a16="http://schemas.microsoft.com/office/drawing/2014/main" id="{5DDA7D88-2711-884F-B58C-93F86A671DC5}"/>
              </a:ext>
            </a:extLst>
          </p:cNvPr>
          <p:cNvSpPr/>
          <p:nvPr/>
        </p:nvSpPr>
        <p:spPr>
          <a:xfrm>
            <a:off x="536445" y="5566389"/>
            <a:ext cx="3104121" cy="1136147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40000"/>
                  <a:lumOff val="60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ts val="1300"/>
              </a:lnSpc>
              <a:spcBef>
                <a:spcPts val="300"/>
              </a:spcBef>
              <a:defRPr/>
            </a:pPr>
            <a:r>
              <a:rPr lang="fr-BE" b="1" u="sng" dirty="0">
                <a:solidFill>
                  <a:schemeClr val="tx1"/>
                </a:solidFill>
                <a:latin typeface="Calibri" charset="0"/>
                <a:ea typeface="MS Mincho" charset="0"/>
              </a:rPr>
              <a:t>3. </a:t>
            </a:r>
            <a:r>
              <a:rPr lang="fr-BE" b="1" u="sng" dirty="0" err="1">
                <a:solidFill>
                  <a:schemeClr val="tx1"/>
                </a:solidFill>
                <a:latin typeface="Calibri" charset="0"/>
                <a:ea typeface="MS Mincho" charset="0"/>
              </a:rPr>
              <a:t>Resources</a:t>
            </a:r>
            <a:endParaRPr lang="fr-BE" b="1" u="sng" dirty="0">
              <a:solidFill>
                <a:schemeClr val="tx1"/>
              </a:solidFill>
              <a:latin typeface="Calibri" charset="0"/>
              <a:ea typeface="MS Mincho" charset="0"/>
            </a:endParaRPr>
          </a:p>
          <a:p>
            <a:pPr algn="ctr">
              <a:lnSpc>
                <a:spcPts val="1300"/>
              </a:lnSpc>
              <a:spcBef>
                <a:spcPts val="300"/>
              </a:spcBef>
              <a:defRPr/>
            </a:pPr>
            <a:r>
              <a:rPr lang="fr-BE" dirty="0">
                <a:solidFill>
                  <a:schemeClr val="tx1"/>
                </a:solidFill>
                <a:latin typeface="Calibri" charset="0"/>
                <a:ea typeface="MS Mincho" charset="0"/>
              </a:rPr>
              <a:t>2 </a:t>
            </a:r>
            <a:r>
              <a:rPr lang="fr-BE" dirty="0" err="1">
                <a:solidFill>
                  <a:schemeClr val="tx1"/>
                </a:solidFill>
                <a:latin typeface="Calibri" charset="0"/>
                <a:ea typeface="MS Mincho" charset="0"/>
              </a:rPr>
              <a:t>teachers</a:t>
            </a:r>
            <a:r>
              <a:rPr lang="fr-BE" dirty="0">
                <a:solidFill>
                  <a:schemeClr val="tx1"/>
                </a:solidFill>
                <a:latin typeface="Calibri" charset="0"/>
                <a:ea typeface="MS Mincho" charset="0"/>
              </a:rPr>
              <a:t>, FWB </a:t>
            </a:r>
            <a:r>
              <a:rPr lang="fr-BE" dirty="0" err="1">
                <a:solidFill>
                  <a:schemeClr val="tx1"/>
                </a:solidFill>
                <a:latin typeface="Calibri" charset="0"/>
                <a:ea typeface="MS Mincho" charset="0"/>
              </a:rPr>
              <a:t>subsidy</a:t>
            </a:r>
            <a:r>
              <a:rPr lang="fr-BE" dirty="0">
                <a:solidFill>
                  <a:schemeClr val="tx1"/>
                </a:solidFill>
                <a:latin typeface="Calibri" charset="0"/>
                <a:ea typeface="MS Mincho" charset="0"/>
              </a:rPr>
              <a:t>, local guide, </a:t>
            </a:r>
            <a:r>
              <a:rPr lang="fr-BE" dirty="0" err="1">
                <a:solidFill>
                  <a:schemeClr val="tx1"/>
                </a:solidFill>
                <a:latin typeface="Calibri" charset="0"/>
                <a:ea typeface="MS Mincho" charset="0"/>
              </a:rPr>
              <a:t>teachers’experience</a:t>
            </a:r>
            <a:r>
              <a:rPr lang="fr-BE" dirty="0">
                <a:solidFill>
                  <a:schemeClr val="tx1"/>
                </a:solidFill>
                <a:latin typeface="Calibri" charset="0"/>
                <a:ea typeface="MS Mincho" charset="0"/>
              </a:rPr>
              <a:t>. No management support</a:t>
            </a:r>
          </a:p>
        </p:txBody>
      </p:sp>
      <p:cxnSp>
        <p:nvCxnSpPr>
          <p:cNvPr id="17" name="Connecteur droit avec flèche 16">
            <a:extLst>
              <a:ext uri="{FF2B5EF4-FFF2-40B4-BE49-F238E27FC236}">
                <a16:creationId xmlns:a16="http://schemas.microsoft.com/office/drawing/2014/main" id="{3C672E1C-5B3A-854D-9FA6-FA07CD1BBE70}"/>
              </a:ext>
            </a:extLst>
          </p:cNvPr>
          <p:cNvCxnSpPr>
            <a:cxnSpLocks/>
          </p:cNvCxnSpPr>
          <p:nvPr/>
        </p:nvCxnSpPr>
        <p:spPr>
          <a:xfrm flipV="1">
            <a:off x="4816286" y="5533562"/>
            <a:ext cx="1414077" cy="776124"/>
          </a:xfrm>
          <a:prstGeom prst="straightConnector1">
            <a:avLst/>
          </a:prstGeom>
          <a:ln w="762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à coins arrondis 17">
            <a:extLst>
              <a:ext uri="{FF2B5EF4-FFF2-40B4-BE49-F238E27FC236}">
                <a16:creationId xmlns:a16="http://schemas.microsoft.com/office/drawing/2014/main" id="{A5F3674D-4893-4E4C-9164-0D28439951AF}"/>
              </a:ext>
            </a:extLst>
          </p:cNvPr>
          <p:cNvSpPr/>
          <p:nvPr/>
        </p:nvSpPr>
        <p:spPr>
          <a:xfrm>
            <a:off x="6635035" y="4463375"/>
            <a:ext cx="3419361" cy="110301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b="1" u="sng" dirty="0">
                <a:solidFill>
                  <a:schemeClr val="tx1"/>
                </a:solidFill>
                <a:latin typeface="Calibri" panose="020F0502020204030204" pitchFamily="34" charset="0"/>
              </a:rPr>
              <a:t>4. Outputs </a:t>
            </a:r>
          </a:p>
          <a:p>
            <a:pPr algn="ctr">
              <a:defRPr/>
            </a:pPr>
            <a:r>
              <a:rPr lang="fr-FR" dirty="0" err="1">
                <a:solidFill>
                  <a:schemeClr val="tx1"/>
                </a:solidFill>
                <a:latin typeface="Calibri" panose="020F0502020204030204" pitchFamily="34" charset="0"/>
              </a:rPr>
              <a:t>Readings</a:t>
            </a:r>
            <a:r>
              <a:rPr lang="fr-FR" dirty="0">
                <a:solidFill>
                  <a:schemeClr val="tx1"/>
                </a:solidFill>
                <a:latin typeface="Calibri" panose="020F0502020204030204" pitchFamily="34" charset="0"/>
              </a:rPr>
              <a:t>, film, </a:t>
            </a:r>
            <a:r>
              <a:rPr lang="fr-FR" dirty="0" err="1">
                <a:solidFill>
                  <a:schemeClr val="tx1"/>
                </a:solidFill>
                <a:latin typeface="Calibri" panose="020F0502020204030204" pitchFamily="34" charset="0"/>
              </a:rPr>
              <a:t>visits</a:t>
            </a:r>
            <a:r>
              <a:rPr lang="fr-FR" dirty="0">
                <a:solidFill>
                  <a:schemeClr val="tx1"/>
                </a:solidFill>
                <a:latin typeface="Calibri" panose="020F0502020204030204" pitchFamily="34" charset="0"/>
              </a:rPr>
              <a:t>, </a:t>
            </a:r>
            <a:r>
              <a:rPr lang="fr-FR" dirty="0" err="1">
                <a:solidFill>
                  <a:schemeClr val="tx1"/>
                </a:solidFill>
                <a:latin typeface="Calibri" panose="020F0502020204030204" pitchFamily="34" charset="0"/>
              </a:rPr>
              <a:t>travel</a:t>
            </a:r>
            <a:r>
              <a:rPr lang="fr-FR" dirty="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  <a:r>
              <a:rPr lang="fr-FR" dirty="0" err="1">
                <a:solidFill>
                  <a:schemeClr val="tx1"/>
                </a:solidFill>
                <a:latin typeface="Calibri" panose="020F0502020204030204" pitchFamily="34" charset="0"/>
              </a:rPr>
              <a:t>diary</a:t>
            </a:r>
            <a:r>
              <a:rPr lang="fr-FR" dirty="0">
                <a:solidFill>
                  <a:schemeClr val="tx1"/>
                </a:solidFill>
                <a:latin typeface="Calibri" panose="020F0502020204030204" pitchFamily="34" charset="0"/>
              </a:rPr>
              <a:t>, jogging</a:t>
            </a:r>
          </a:p>
          <a:p>
            <a:pPr>
              <a:defRPr/>
            </a:pPr>
            <a:endParaRPr lang="fr-BE" dirty="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cxnSp>
        <p:nvCxnSpPr>
          <p:cNvPr id="19" name="Connecteur droit avec flèche 18">
            <a:extLst>
              <a:ext uri="{FF2B5EF4-FFF2-40B4-BE49-F238E27FC236}">
                <a16:creationId xmlns:a16="http://schemas.microsoft.com/office/drawing/2014/main" id="{65EB34B3-6BDF-E949-8B7A-474ED97CEF15}"/>
              </a:ext>
            </a:extLst>
          </p:cNvPr>
          <p:cNvCxnSpPr>
            <a:cxnSpLocks/>
          </p:cNvCxnSpPr>
          <p:nvPr/>
        </p:nvCxnSpPr>
        <p:spPr>
          <a:xfrm flipV="1">
            <a:off x="8153167" y="3339738"/>
            <a:ext cx="0" cy="852291"/>
          </a:xfrm>
          <a:prstGeom prst="straightConnector1">
            <a:avLst/>
          </a:prstGeom>
          <a:ln w="762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à coins arrondis 20">
            <a:extLst>
              <a:ext uri="{FF2B5EF4-FFF2-40B4-BE49-F238E27FC236}">
                <a16:creationId xmlns:a16="http://schemas.microsoft.com/office/drawing/2014/main" id="{6E0FEFEB-ABCD-9745-B304-6C8D5C0FB529}"/>
              </a:ext>
            </a:extLst>
          </p:cNvPr>
          <p:cNvSpPr/>
          <p:nvPr/>
        </p:nvSpPr>
        <p:spPr>
          <a:xfrm>
            <a:off x="6390734" y="1901402"/>
            <a:ext cx="3524866" cy="1289939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ts val="1300"/>
              </a:lnSpc>
              <a:spcBef>
                <a:spcPts val="300"/>
              </a:spcBef>
              <a:defRPr/>
            </a:pPr>
            <a:r>
              <a:rPr lang="fr-FR" b="1" u="sng" dirty="0">
                <a:solidFill>
                  <a:schemeClr val="tx1"/>
                </a:solidFill>
                <a:latin typeface="Calibri" charset="0"/>
                <a:ea typeface="MS Mincho" charset="0"/>
              </a:rPr>
              <a:t>5. Objectives </a:t>
            </a:r>
            <a:r>
              <a:rPr lang="fr-FR" b="1" u="sng" dirty="0" err="1">
                <a:solidFill>
                  <a:schemeClr val="tx1"/>
                </a:solidFill>
                <a:latin typeface="Calibri" charset="0"/>
                <a:ea typeface="MS Mincho" charset="0"/>
              </a:rPr>
              <a:t>achieved</a:t>
            </a:r>
            <a:endParaRPr lang="fr-BE" b="1" u="sng" dirty="0">
              <a:solidFill>
                <a:schemeClr val="tx1"/>
              </a:solidFill>
              <a:latin typeface="Calibri" charset="0"/>
              <a:ea typeface="MS Mincho" charset="0"/>
            </a:endParaRPr>
          </a:p>
          <a:p>
            <a:pPr algn="ctr">
              <a:lnSpc>
                <a:spcPts val="1300"/>
              </a:lnSpc>
              <a:spcBef>
                <a:spcPts val="300"/>
              </a:spcBef>
              <a:defRPr/>
            </a:pPr>
            <a:r>
              <a:rPr lang="fr-FR" dirty="0" err="1">
                <a:solidFill>
                  <a:schemeClr val="tx1"/>
                </a:solidFill>
                <a:latin typeface="Calibri" charset="0"/>
                <a:ea typeface="MS Mincho" charset="0"/>
              </a:rPr>
              <a:t>Increased</a:t>
            </a:r>
            <a:r>
              <a:rPr lang="fr-FR" dirty="0">
                <a:solidFill>
                  <a:schemeClr val="tx1"/>
                </a:solidFill>
                <a:latin typeface="Calibri" charset="0"/>
                <a:ea typeface="MS Mincho" charset="0"/>
              </a:rPr>
              <a:t> </a:t>
            </a:r>
            <a:r>
              <a:rPr lang="fr-FR" dirty="0" err="1">
                <a:solidFill>
                  <a:schemeClr val="tx1"/>
                </a:solidFill>
                <a:latin typeface="Calibri" charset="0"/>
                <a:ea typeface="MS Mincho" charset="0"/>
              </a:rPr>
              <a:t>knowledge</a:t>
            </a:r>
            <a:r>
              <a:rPr lang="fr-FR" dirty="0">
                <a:solidFill>
                  <a:schemeClr val="tx1"/>
                </a:solidFill>
                <a:latin typeface="Calibri" charset="0"/>
                <a:ea typeface="MS Mincho" charset="0"/>
              </a:rPr>
              <a:t>, </a:t>
            </a:r>
            <a:r>
              <a:rPr lang="fr-FR" dirty="0" err="1">
                <a:solidFill>
                  <a:schemeClr val="tx1"/>
                </a:solidFill>
                <a:latin typeface="Calibri" charset="0"/>
                <a:ea typeface="MS Mincho" charset="0"/>
              </a:rPr>
              <a:t>students’meetings</a:t>
            </a:r>
            <a:r>
              <a:rPr lang="fr-FR" dirty="0">
                <a:solidFill>
                  <a:schemeClr val="tx1"/>
                </a:solidFill>
                <a:latin typeface="Calibri" charset="0"/>
                <a:ea typeface="MS Mincho" charset="0"/>
              </a:rPr>
              <a:t>, perception of the dangers of </a:t>
            </a:r>
            <a:r>
              <a:rPr lang="fr-FR" dirty="0" err="1">
                <a:solidFill>
                  <a:schemeClr val="tx1"/>
                </a:solidFill>
                <a:latin typeface="Calibri" charset="0"/>
                <a:ea typeface="MS Mincho" charset="0"/>
              </a:rPr>
              <a:t>extremism</a:t>
            </a:r>
            <a:r>
              <a:rPr lang="fr-FR" dirty="0">
                <a:solidFill>
                  <a:schemeClr val="tx1"/>
                </a:solidFill>
                <a:latin typeface="Calibri" charset="0"/>
                <a:ea typeface="MS Mincho" charset="0"/>
              </a:rPr>
              <a:t> in an </a:t>
            </a:r>
            <a:r>
              <a:rPr lang="fr-FR" dirty="0" err="1">
                <a:solidFill>
                  <a:schemeClr val="tx1"/>
                </a:solidFill>
                <a:latin typeface="Calibri" charset="0"/>
                <a:ea typeface="MS Mincho" charset="0"/>
              </a:rPr>
              <a:t>electoral</a:t>
            </a:r>
            <a:r>
              <a:rPr lang="fr-FR" dirty="0">
                <a:solidFill>
                  <a:schemeClr val="tx1"/>
                </a:solidFill>
                <a:latin typeface="Calibri" charset="0"/>
                <a:ea typeface="MS Mincho" charset="0"/>
              </a:rPr>
              <a:t> </a:t>
            </a:r>
            <a:r>
              <a:rPr lang="fr-FR" dirty="0" err="1">
                <a:solidFill>
                  <a:schemeClr val="tx1"/>
                </a:solidFill>
                <a:latin typeface="Calibri" charset="0"/>
                <a:ea typeface="MS Mincho" charset="0"/>
              </a:rPr>
              <a:t>context</a:t>
            </a:r>
            <a:endParaRPr lang="fr-BE" dirty="0">
              <a:solidFill>
                <a:schemeClr val="tx1"/>
              </a:solidFill>
              <a:latin typeface="Calibri" charset="0"/>
              <a:ea typeface="MS Mincho" charset="0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A8C15038-71E1-F745-B28B-BA027C6CC605}"/>
              </a:ext>
            </a:extLst>
          </p:cNvPr>
          <p:cNvSpPr txBox="1"/>
          <p:nvPr/>
        </p:nvSpPr>
        <p:spPr>
          <a:xfrm>
            <a:off x="2248348" y="492700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cxnSp>
        <p:nvCxnSpPr>
          <p:cNvPr id="16" name="Connecteur droit avec flèche 15">
            <a:extLst>
              <a:ext uri="{FF2B5EF4-FFF2-40B4-BE49-F238E27FC236}">
                <a16:creationId xmlns:a16="http://schemas.microsoft.com/office/drawing/2014/main" id="{C113C9D9-B303-A045-BF91-53551BA5A47F}"/>
              </a:ext>
            </a:extLst>
          </p:cNvPr>
          <p:cNvCxnSpPr/>
          <p:nvPr/>
        </p:nvCxnSpPr>
        <p:spPr>
          <a:xfrm>
            <a:off x="2165933" y="4687425"/>
            <a:ext cx="7938" cy="846137"/>
          </a:xfrm>
          <a:prstGeom prst="straightConnector1">
            <a:avLst/>
          </a:prstGeom>
          <a:ln w="762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75749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7B61E01-2FCA-F84D-AA9A-5C25FFABDC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4. Conclusion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D38EF66-5145-DF41-B2DE-311C0670F2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4701" y="2603500"/>
            <a:ext cx="10510221" cy="3416300"/>
          </a:xfrm>
        </p:spPr>
        <p:txBody>
          <a:bodyPr/>
          <a:lstStyle/>
          <a:p>
            <a:r>
              <a:rPr lang="en-US" dirty="0"/>
              <a:t>the difficulty to measure the impacts of projects related to the preservation of the memory </a:t>
            </a:r>
          </a:p>
          <a:p>
            <a:r>
              <a:rPr lang="en-US" dirty="0"/>
              <a:t>a short-term impact </a:t>
            </a:r>
            <a:r>
              <a:rPr lang="fr-FR" dirty="0"/>
              <a:t>(FACTUAL KNOWLEDGE)</a:t>
            </a:r>
          </a:p>
          <a:p>
            <a:pPr marL="0" indent="0">
              <a:buNone/>
            </a:pPr>
            <a:endParaRPr lang="fr-FR" dirty="0">
              <a:sym typeface="Wingdings" pitchFamily="2" charset="2"/>
            </a:endParaRPr>
          </a:p>
          <a:p>
            <a:pPr marL="0" indent="0">
              <a:buNone/>
            </a:pPr>
            <a:endParaRPr lang="fr-FR" dirty="0">
              <a:sym typeface="Wingdings" pitchFamily="2" charset="2"/>
            </a:endParaRPr>
          </a:p>
          <a:p>
            <a:pPr marL="0" indent="0">
              <a:buNone/>
            </a:pPr>
            <a:endParaRPr lang="fr-FR" dirty="0">
              <a:sym typeface="Wingdings" pitchFamily="2" charset="2"/>
            </a:endParaRPr>
          </a:p>
          <a:p>
            <a:pPr marL="0" indent="0">
              <a:buNone/>
            </a:pPr>
            <a:r>
              <a:rPr lang="fr-FR" dirty="0">
                <a:sym typeface="Wingdings" pitchFamily="2" charset="2"/>
              </a:rPr>
              <a:t></a:t>
            </a:r>
            <a:r>
              <a:rPr lang="en-US" dirty="0"/>
              <a:t>How can we make sure that young people will make those historical facts their own trough projects</a:t>
            </a:r>
            <a:r>
              <a:rPr lang="en-GB" dirty="0"/>
              <a:t> 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633001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4FFFB5C-8088-094E-B672-00C8B78865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Introduction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F83166F-FC5C-FD49-BB76-12A97711FA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3746" y="2603500"/>
            <a:ext cx="10549054" cy="3416300"/>
          </a:xfrm>
        </p:spPr>
        <p:txBody>
          <a:bodyPr>
            <a:normAutofit/>
          </a:bodyPr>
          <a:lstStyle/>
          <a:p>
            <a:pPr algn="just"/>
            <a:r>
              <a:rPr lang="en-GB" dirty="0"/>
              <a:t>Evaluation task of a legislative mechanism of the Fédération </a:t>
            </a:r>
            <a:r>
              <a:rPr lang="en-GB" dirty="0" err="1"/>
              <a:t>Wallonie-Bruxelles</a:t>
            </a:r>
            <a:r>
              <a:rPr lang="en-GB" dirty="0"/>
              <a:t> </a:t>
            </a:r>
            <a:r>
              <a:rPr lang="en-US" dirty="0"/>
              <a:t>(a federal institution serving the French speaking parts of Belgium in Brussels and </a:t>
            </a:r>
            <a:r>
              <a:rPr lang="en-US" dirty="0" err="1"/>
              <a:t>Wallonie</a:t>
            </a:r>
            <a:r>
              <a:rPr lang="en-US" dirty="0"/>
              <a:t>) : </a:t>
            </a:r>
            <a:r>
              <a:rPr lang="fr-FR" dirty="0"/>
              <a:t>”</a:t>
            </a:r>
            <a:r>
              <a:rPr lang="fr-FR" dirty="0" err="1"/>
              <a:t>Décrét</a:t>
            </a:r>
            <a:r>
              <a:rPr lang="fr-FR" dirty="0"/>
              <a:t> Mémoire”,</a:t>
            </a:r>
            <a:r>
              <a:rPr lang="en-US" dirty="0"/>
              <a:t> the Memory Decree</a:t>
            </a:r>
          </a:p>
          <a:p>
            <a:pPr algn="just"/>
            <a:endParaRPr lang="en-US" dirty="0"/>
          </a:p>
          <a:p>
            <a:pPr algn="just"/>
            <a:endParaRPr lang="en-US" dirty="0"/>
          </a:p>
          <a:p>
            <a:pPr algn="just"/>
            <a:r>
              <a:rPr lang="fr-FR" dirty="0"/>
              <a:t>Multidisciplinary </a:t>
            </a:r>
            <a:r>
              <a:rPr lang="fr-FR" dirty="0" err="1"/>
              <a:t>research</a:t>
            </a:r>
            <a:r>
              <a:rPr lang="fr-FR" dirty="0"/>
              <a:t> team </a:t>
            </a:r>
            <a:r>
              <a:rPr lang="fr-FR" dirty="0" err="1"/>
              <a:t>from</a:t>
            </a:r>
            <a:r>
              <a:rPr lang="fr-FR" dirty="0"/>
              <a:t> the </a:t>
            </a:r>
            <a:r>
              <a:rPr lang="fr-FR" dirty="0" err="1"/>
              <a:t>University</a:t>
            </a:r>
            <a:r>
              <a:rPr lang="fr-FR" dirty="0"/>
              <a:t> of Saint-Louis Brussels</a:t>
            </a:r>
          </a:p>
          <a:p>
            <a:pPr marL="0" indent="0" algn="just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37139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F39E01-C6EB-E644-8701-1281E19F1F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4" y="973669"/>
            <a:ext cx="9452086" cy="706964"/>
          </a:xfrm>
        </p:spPr>
        <p:txBody>
          <a:bodyPr/>
          <a:lstStyle/>
          <a:p>
            <a:r>
              <a:rPr lang="en-US" dirty="0"/>
              <a:t>Introduction: </a:t>
            </a:r>
            <a:r>
              <a:rPr lang="en-GB" dirty="0"/>
              <a:t>outline of the presentation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44A71B-04FE-AF40-9871-252402C132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endParaRPr lang="en-GB" dirty="0"/>
          </a:p>
          <a:p>
            <a:pPr algn="just">
              <a:buAutoNum type="arabicPeriod"/>
            </a:pPr>
            <a:r>
              <a:rPr lang="en-GB" dirty="0"/>
              <a:t>The legislative framework</a:t>
            </a:r>
          </a:p>
          <a:p>
            <a:pPr algn="just">
              <a:buAutoNum type="arabicPeriod"/>
            </a:pPr>
            <a:endParaRPr lang="en-GB" dirty="0"/>
          </a:p>
          <a:p>
            <a:pPr algn="just">
              <a:buAutoNum type="arabicPeriod"/>
            </a:pPr>
            <a:r>
              <a:rPr lang="en-GB" dirty="0"/>
              <a:t>The methodology</a:t>
            </a:r>
          </a:p>
          <a:p>
            <a:pPr algn="just">
              <a:buAutoNum type="arabicPeriod"/>
            </a:pPr>
            <a:endParaRPr lang="en-GB" dirty="0"/>
          </a:p>
          <a:p>
            <a:pPr algn="just">
              <a:buAutoNum type="arabicPeriod"/>
            </a:pPr>
            <a:r>
              <a:rPr lang="en-GB" dirty="0"/>
              <a:t>A case study</a:t>
            </a:r>
          </a:p>
          <a:p>
            <a:pPr algn="just">
              <a:buAutoNum type="arabicPeriod"/>
            </a:pPr>
            <a:endParaRPr lang="en-GB" dirty="0"/>
          </a:p>
          <a:p>
            <a:pPr algn="just">
              <a:buAutoNum type="arabicPeriod"/>
            </a:pPr>
            <a:r>
              <a:rPr lang="en-GB" dirty="0"/>
              <a:t>Conclusion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58268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750CFD1-9416-3D48-A13D-17D6B0D5BF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1. The </a:t>
            </a:r>
            <a:r>
              <a:rPr lang="fr-FR" dirty="0" err="1"/>
              <a:t>legislative</a:t>
            </a:r>
            <a:r>
              <a:rPr lang="fr-FR" dirty="0"/>
              <a:t> </a:t>
            </a:r>
            <a:r>
              <a:rPr lang="fr-FR" dirty="0" err="1"/>
              <a:t>framework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DFFE17-7164-EA4C-B772-6ED05DBB04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marL="0" indent="0" algn="just">
              <a:buNone/>
            </a:pPr>
            <a:r>
              <a:rPr lang="fr-FR" u="sng" dirty="0"/>
              <a:t>03/13/2009</a:t>
            </a:r>
            <a:r>
              <a:rPr lang="fr-FR" dirty="0"/>
              <a:t> : </a:t>
            </a:r>
            <a:r>
              <a:rPr lang="fr-FR" dirty="0" err="1"/>
              <a:t>Decree</a:t>
            </a:r>
            <a:r>
              <a:rPr lang="fr-FR" dirty="0"/>
              <a:t> on the transmission of the memory of crimes of </a:t>
            </a:r>
            <a:r>
              <a:rPr lang="fr-FR" dirty="0" err="1"/>
              <a:t>genocide</a:t>
            </a:r>
            <a:r>
              <a:rPr lang="fr-FR" dirty="0"/>
              <a:t>, crimes </a:t>
            </a:r>
            <a:r>
              <a:rPr lang="fr-FR" dirty="0" err="1"/>
              <a:t>against</a:t>
            </a:r>
            <a:r>
              <a:rPr lang="fr-FR" dirty="0"/>
              <a:t> </a:t>
            </a:r>
            <a:r>
              <a:rPr lang="fr-FR" dirty="0" err="1"/>
              <a:t>humanity</a:t>
            </a:r>
            <a:r>
              <a:rPr lang="fr-FR" dirty="0"/>
              <a:t>, </a:t>
            </a:r>
            <a:r>
              <a:rPr lang="fr-FR" dirty="0" err="1"/>
              <a:t>war</a:t>
            </a:r>
            <a:r>
              <a:rPr lang="fr-FR" dirty="0"/>
              <a:t> crimes and </a:t>
            </a:r>
            <a:r>
              <a:rPr lang="fr-FR" dirty="0" err="1"/>
              <a:t>acts</a:t>
            </a:r>
            <a:r>
              <a:rPr lang="fr-FR" dirty="0"/>
              <a:t> of </a:t>
            </a:r>
            <a:r>
              <a:rPr lang="fr-FR" dirty="0" err="1"/>
              <a:t>resistance</a:t>
            </a:r>
            <a:r>
              <a:rPr lang="fr-FR" dirty="0"/>
              <a:t> or </a:t>
            </a:r>
            <a:r>
              <a:rPr lang="fr-FR" dirty="0" err="1"/>
              <a:t>movements</a:t>
            </a:r>
            <a:r>
              <a:rPr lang="fr-FR" dirty="0"/>
              <a:t> </a:t>
            </a:r>
            <a:r>
              <a:rPr lang="fr-FR" dirty="0" err="1"/>
              <a:t>that</a:t>
            </a:r>
            <a:r>
              <a:rPr lang="fr-FR" dirty="0"/>
              <a:t> have </a:t>
            </a:r>
            <a:r>
              <a:rPr lang="fr-FR" dirty="0" err="1"/>
              <a:t>resisted</a:t>
            </a:r>
            <a:r>
              <a:rPr lang="fr-FR" dirty="0"/>
              <a:t> the </a:t>
            </a:r>
            <a:r>
              <a:rPr lang="fr-FR" dirty="0" err="1"/>
              <a:t>regimes</a:t>
            </a:r>
            <a:r>
              <a:rPr lang="fr-FR" dirty="0"/>
              <a:t> </a:t>
            </a:r>
            <a:r>
              <a:rPr lang="fr-FR" dirty="0" err="1"/>
              <a:t>that</a:t>
            </a:r>
            <a:r>
              <a:rPr lang="fr-FR" dirty="0"/>
              <a:t> have </a:t>
            </a:r>
            <a:r>
              <a:rPr lang="fr-FR" dirty="0" err="1"/>
              <a:t>triggered</a:t>
            </a:r>
            <a:r>
              <a:rPr lang="fr-FR" dirty="0"/>
              <a:t> </a:t>
            </a:r>
            <a:r>
              <a:rPr lang="fr-FR" dirty="0" err="1"/>
              <a:t>these</a:t>
            </a:r>
            <a:r>
              <a:rPr lang="fr-FR" dirty="0"/>
              <a:t> crimes </a:t>
            </a:r>
          </a:p>
          <a:p>
            <a:pPr algn="just"/>
            <a:r>
              <a:rPr lang="fr-FR" dirty="0"/>
              <a:t>Transmission of the memory</a:t>
            </a:r>
          </a:p>
          <a:p>
            <a:pPr algn="just"/>
            <a:r>
              <a:rPr lang="fr-FR" dirty="0"/>
              <a:t>Access to information </a:t>
            </a:r>
            <a:r>
              <a:rPr lang="fr-FR" dirty="0" err="1"/>
              <a:t>resources</a:t>
            </a:r>
            <a:endParaRPr lang="fr-FR" dirty="0"/>
          </a:p>
          <a:p>
            <a:pPr algn="just"/>
            <a:r>
              <a:rPr lang="fr-FR" dirty="0" err="1"/>
              <a:t>Discovery</a:t>
            </a:r>
            <a:r>
              <a:rPr lang="fr-FR" dirty="0"/>
              <a:t> of places of memory</a:t>
            </a:r>
          </a:p>
          <a:p>
            <a:pPr algn="just"/>
            <a:r>
              <a:rPr lang="fr-FR" dirty="0" err="1"/>
              <a:t>Stimulate</a:t>
            </a:r>
            <a:r>
              <a:rPr lang="fr-FR" dirty="0"/>
              <a:t> </a:t>
            </a:r>
            <a:r>
              <a:rPr lang="fr-FR" dirty="0" err="1"/>
              <a:t>activities</a:t>
            </a:r>
            <a:endParaRPr lang="fr-FR" dirty="0"/>
          </a:p>
          <a:p>
            <a:pPr algn="just"/>
            <a:r>
              <a:rPr lang="fr-FR" dirty="0" err="1"/>
              <a:t>Reflection</a:t>
            </a:r>
            <a:r>
              <a:rPr lang="fr-FR" dirty="0"/>
              <a:t> in relation to </a:t>
            </a:r>
            <a:r>
              <a:rPr lang="fr-FR" dirty="0" err="1"/>
              <a:t>current</a:t>
            </a:r>
            <a:r>
              <a:rPr lang="fr-FR" dirty="0"/>
              <a:t> </a:t>
            </a:r>
            <a:r>
              <a:rPr lang="fr-FR" dirty="0" err="1"/>
              <a:t>events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350858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865359-FA8A-5F4F-B485-E547AC070F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1. The </a:t>
            </a:r>
            <a:r>
              <a:rPr lang="fr-FR" dirty="0" err="1"/>
              <a:t>legislative</a:t>
            </a:r>
            <a:r>
              <a:rPr lang="fr-FR" dirty="0"/>
              <a:t> </a:t>
            </a:r>
            <a:r>
              <a:rPr lang="fr-FR" dirty="0" err="1"/>
              <a:t>framework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3CA0921-F0B7-3E46-8DAD-D2239C9742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marL="0" indent="0" algn="just">
              <a:buNone/>
            </a:pPr>
            <a:r>
              <a:rPr lang="fr-FR" u="sng" dirty="0" err="1"/>
              <a:t>Institutional</a:t>
            </a:r>
            <a:r>
              <a:rPr lang="fr-FR" u="sng" dirty="0"/>
              <a:t> </a:t>
            </a:r>
            <a:r>
              <a:rPr lang="fr-FR" u="sng" dirty="0" err="1"/>
              <a:t>framework</a:t>
            </a:r>
            <a:endParaRPr lang="fr-FR" u="sng" dirty="0"/>
          </a:p>
          <a:p>
            <a:pPr algn="just"/>
            <a:r>
              <a:rPr lang="fr-FR" dirty="0"/>
              <a:t>« Conseil de transmission de la Mémoire »</a:t>
            </a:r>
          </a:p>
          <a:p>
            <a:pPr algn="just"/>
            <a:r>
              <a:rPr lang="fr-FR" dirty="0" err="1"/>
              <a:t>Pedagogical</a:t>
            </a:r>
            <a:r>
              <a:rPr lang="fr-FR" dirty="0"/>
              <a:t> coordination </a:t>
            </a:r>
            <a:r>
              <a:rPr lang="fr-FR" dirty="0" err="1"/>
              <a:t>cell</a:t>
            </a:r>
            <a:r>
              <a:rPr lang="fr-FR" dirty="0"/>
              <a:t> (DOB)</a:t>
            </a:r>
          </a:p>
          <a:p>
            <a:pPr algn="just"/>
            <a:r>
              <a:rPr lang="fr-FR" dirty="0"/>
              <a:t>Resource centres for memory transmission</a:t>
            </a:r>
          </a:p>
          <a:p>
            <a:pPr algn="just"/>
            <a:r>
              <a:rPr lang="fr-FR" dirty="0" err="1"/>
              <a:t>Labelled</a:t>
            </a:r>
            <a:r>
              <a:rPr lang="fr-FR" dirty="0"/>
              <a:t> centres for memory transmission</a:t>
            </a:r>
          </a:p>
          <a:p>
            <a:pPr algn="just"/>
            <a:r>
              <a:rPr lang="fr-FR" dirty="0" err="1"/>
              <a:t>Annual</a:t>
            </a:r>
            <a:r>
              <a:rPr lang="fr-FR" dirty="0"/>
              <a:t> call for </a:t>
            </a:r>
            <a:r>
              <a:rPr lang="fr-FR" dirty="0" err="1"/>
              <a:t>projects</a:t>
            </a:r>
            <a:r>
              <a:rPr lang="fr-FR" dirty="0"/>
              <a:t> </a:t>
            </a:r>
            <a:r>
              <a:rPr lang="fr-FR" dirty="0" err="1"/>
              <a:t>from</a:t>
            </a:r>
            <a:r>
              <a:rPr lang="fr-FR" dirty="0"/>
              <a:t> FWB </a:t>
            </a:r>
            <a:r>
              <a:rPr lang="fr-FR" dirty="0" err="1"/>
              <a:t>schools</a:t>
            </a:r>
            <a:r>
              <a:rPr lang="fr-FR" dirty="0"/>
              <a:t> and non-profit organisations</a:t>
            </a:r>
          </a:p>
        </p:txBody>
      </p:sp>
    </p:spTree>
    <p:extLst>
      <p:ext uri="{BB962C8B-B14F-4D97-AF65-F5344CB8AC3E}">
        <p14:creationId xmlns:p14="http://schemas.microsoft.com/office/powerpoint/2010/main" val="36347791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B94B0E1-133F-6C42-B24F-D00D19C883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1. The </a:t>
            </a:r>
            <a:r>
              <a:rPr lang="fr-FR" dirty="0" err="1"/>
              <a:t>legislative</a:t>
            </a:r>
            <a:r>
              <a:rPr lang="fr-FR" dirty="0"/>
              <a:t> </a:t>
            </a:r>
            <a:r>
              <a:rPr lang="fr-FR" dirty="0" err="1"/>
              <a:t>framework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78745F7-BF96-8E47-B17C-D6EC5E823F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88579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u="sng" dirty="0"/>
              <a:t>Calls for </a:t>
            </a:r>
            <a:r>
              <a:rPr lang="fr-FR" u="sng" dirty="0" err="1"/>
              <a:t>projects</a:t>
            </a:r>
            <a:endParaRPr lang="fr-FR" u="sng" dirty="0"/>
          </a:p>
          <a:p>
            <a:r>
              <a:rPr lang="fr-FR" dirty="0"/>
              <a:t>Organisation and monitoring by DOB, </a:t>
            </a:r>
            <a:r>
              <a:rPr lang="fr-FR" dirty="0" err="1"/>
              <a:t>selection</a:t>
            </a:r>
            <a:r>
              <a:rPr lang="fr-FR" dirty="0"/>
              <a:t> by the </a:t>
            </a:r>
            <a:r>
              <a:rPr lang="fr-FR" dirty="0" err="1"/>
              <a:t>government</a:t>
            </a:r>
            <a:endParaRPr lang="fr-FR" dirty="0"/>
          </a:p>
          <a:p>
            <a:r>
              <a:rPr lang="fr-FR" dirty="0" err="1"/>
              <a:t>Three</a:t>
            </a:r>
            <a:r>
              <a:rPr lang="fr-FR" dirty="0"/>
              <a:t> types of </a:t>
            </a:r>
            <a:r>
              <a:rPr lang="fr-FR" dirty="0" err="1"/>
              <a:t>projects</a:t>
            </a:r>
            <a:r>
              <a:rPr lang="fr-FR" dirty="0"/>
              <a:t>: </a:t>
            </a:r>
            <a:r>
              <a:rPr lang="fr-FR" dirty="0" err="1"/>
              <a:t>testimony</a:t>
            </a:r>
            <a:r>
              <a:rPr lang="fr-FR" dirty="0"/>
              <a:t> (art. 15), </a:t>
            </a:r>
            <a:r>
              <a:rPr lang="fr-FR" dirty="0" err="1"/>
              <a:t>travel</a:t>
            </a:r>
            <a:r>
              <a:rPr lang="fr-FR" dirty="0"/>
              <a:t> (art. 16), </a:t>
            </a:r>
            <a:r>
              <a:rPr lang="fr-FR" dirty="0" err="1"/>
              <a:t>other</a:t>
            </a:r>
            <a:r>
              <a:rPr lang="fr-FR" dirty="0"/>
              <a:t> (art. 17)</a:t>
            </a:r>
          </a:p>
          <a:p>
            <a:r>
              <a:rPr lang="fr-FR" dirty="0" err="1"/>
              <a:t>Selection</a:t>
            </a:r>
            <a:r>
              <a:rPr lang="fr-FR" dirty="0"/>
              <a:t> </a:t>
            </a:r>
            <a:r>
              <a:rPr lang="fr-FR" dirty="0" err="1"/>
              <a:t>criteria</a:t>
            </a:r>
            <a:r>
              <a:rPr lang="fr-FR" dirty="0"/>
              <a:t> :</a:t>
            </a:r>
          </a:p>
          <a:p>
            <a:pPr>
              <a:buFontTx/>
              <a:buChar char="-"/>
            </a:pPr>
            <a:r>
              <a:rPr lang="fr-FR" dirty="0" err="1"/>
              <a:t>Respond</a:t>
            </a:r>
            <a:r>
              <a:rPr lang="fr-FR" dirty="0"/>
              <a:t> to the </a:t>
            </a:r>
            <a:r>
              <a:rPr lang="fr-FR" dirty="0" err="1"/>
              <a:t>purpose</a:t>
            </a:r>
            <a:r>
              <a:rPr lang="fr-FR" dirty="0"/>
              <a:t> of the </a:t>
            </a:r>
            <a:r>
              <a:rPr lang="fr-FR" dirty="0" err="1"/>
              <a:t>decree</a:t>
            </a:r>
            <a:r>
              <a:rPr lang="fr-FR" dirty="0"/>
              <a:t> in </a:t>
            </a:r>
            <a:r>
              <a:rPr lang="fr-FR" dirty="0" err="1"/>
              <a:t>order</a:t>
            </a:r>
            <a:r>
              <a:rPr lang="fr-FR" dirty="0"/>
              <a:t> to </a:t>
            </a:r>
            <a:r>
              <a:rPr lang="fr-FR" dirty="0" err="1"/>
              <a:t>develop</a:t>
            </a:r>
            <a:r>
              <a:rPr lang="fr-FR" dirty="0"/>
              <a:t> </a:t>
            </a:r>
            <a:r>
              <a:rPr lang="fr-FR" dirty="0" err="1"/>
              <a:t>tolerance</a:t>
            </a:r>
            <a:r>
              <a:rPr lang="fr-FR" dirty="0"/>
              <a:t>, respect and </a:t>
            </a:r>
            <a:r>
              <a:rPr lang="fr-FR" dirty="0" err="1"/>
              <a:t>citizenship</a:t>
            </a:r>
            <a:endParaRPr lang="fr-FR" dirty="0"/>
          </a:p>
          <a:p>
            <a:pPr>
              <a:buFontTx/>
              <a:buChar char="-"/>
            </a:pPr>
            <a:r>
              <a:rPr lang="fr-FR" dirty="0" err="1"/>
              <a:t>Guarantee</a:t>
            </a:r>
            <a:r>
              <a:rPr lang="fr-FR" dirty="0"/>
              <a:t> the </a:t>
            </a:r>
            <a:r>
              <a:rPr lang="fr-FR" dirty="0" err="1"/>
              <a:t>quality</a:t>
            </a:r>
            <a:r>
              <a:rPr lang="fr-FR" dirty="0"/>
              <a:t> of </a:t>
            </a:r>
            <a:r>
              <a:rPr lang="fr-FR" dirty="0" err="1"/>
              <a:t>activities</a:t>
            </a:r>
            <a:r>
              <a:rPr lang="fr-FR" dirty="0"/>
              <a:t> </a:t>
            </a:r>
          </a:p>
          <a:p>
            <a:pPr>
              <a:buFontTx/>
              <a:buChar char="-"/>
            </a:pPr>
            <a:r>
              <a:rPr lang="fr-FR" dirty="0" err="1"/>
              <a:t>Ensure</a:t>
            </a:r>
            <a:r>
              <a:rPr lang="fr-FR" dirty="0"/>
              <a:t> the </a:t>
            </a:r>
            <a:r>
              <a:rPr lang="fr-FR" dirty="0" err="1"/>
              <a:t>diversity</a:t>
            </a:r>
            <a:r>
              <a:rPr lang="fr-FR" dirty="0"/>
              <a:t> of the </a:t>
            </a:r>
            <a:r>
              <a:rPr lang="fr-FR" dirty="0" err="1"/>
              <a:t>facts</a:t>
            </a:r>
            <a:r>
              <a:rPr lang="fr-FR" dirty="0"/>
              <a:t> </a:t>
            </a:r>
            <a:r>
              <a:rPr lang="fr-FR" dirty="0" err="1"/>
              <a:t>discussed</a:t>
            </a:r>
            <a:endParaRPr lang="fr-FR" dirty="0"/>
          </a:p>
          <a:p>
            <a:pPr>
              <a:buFontTx/>
              <a:buChar char="-"/>
            </a:pPr>
            <a:r>
              <a:rPr lang="fr-FR" dirty="0" err="1"/>
              <a:t>Ensure</a:t>
            </a:r>
            <a:r>
              <a:rPr lang="fr-FR" dirty="0"/>
              <a:t> the </a:t>
            </a:r>
            <a:r>
              <a:rPr lang="fr-FR" dirty="0" err="1"/>
              <a:t>diversity</a:t>
            </a:r>
            <a:r>
              <a:rPr lang="fr-FR" dirty="0"/>
              <a:t> of </a:t>
            </a:r>
            <a:r>
              <a:rPr lang="fr-FR" dirty="0" err="1"/>
              <a:t>target</a:t>
            </a:r>
            <a:r>
              <a:rPr lang="fr-FR" dirty="0"/>
              <a:t> audiences</a:t>
            </a:r>
          </a:p>
          <a:p>
            <a:pPr>
              <a:buFontTx/>
              <a:buChar char="-"/>
            </a:pPr>
            <a:r>
              <a:rPr lang="fr-FR" dirty="0" err="1"/>
              <a:t>Educational</a:t>
            </a:r>
            <a:r>
              <a:rPr lang="fr-FR" dirty="0"/>
              <a:t> </a:t>
            </a:r>
            <a:r>
              <a:rPr lang="fr-FR" dirty="0" err="1"/>
              <a:t>project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564279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BE4EA6B-321A-4F49-96B8-76559AA595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1. The </a:t>
            </a:r>
            <a:r>
              <a:rPr lang="fr-FR" dirty="0" err="1"/>
              <a:t>legislative</a:t>
            </a:r>
            <a:r>
              <a:rPr lang="fr-FR" dirty="0"/>
              <a:t> </a:t>
            </a:r>
            <a:r>
              <a:rPr lang="fr-FR" dirty="0" err="1"/>
              <a:t>framework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BFBF16C-59BC-8B45-85F3-544FD6CDBC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u="sng" dirty="0"/>
              <a:t>Evaluation of the </a:t>
            </a:r>
            <a:r>
              <a:rPr lang="fr-FR" u="sng" dirty="0" err="1"/>
              <a:t>Decree</a:t>
            </a:r>
            <a:endParaRPr lang="fr-FR" u="sng" dirty="0"/>
          </a:p>
          <a:p>
            <a:r>
              <a:rPr lang="fr-FR" dirty="0"/>
              <a:t>3 </a:t>
            </a:r>
            <a:r>
              <a:rPr lang="fr-FR" dirty="0" err="1"/>
              <a:t>years</a:t>
            </a:r>
            <a:r>
              <a:rPr lang="fr-FR" dirty="0"/>
              <a:t> </a:t>
            </a:r>
            <a:r>
              <a:rPr lang="fr-FR" dirty="0" err="1"/>
              <a:t>after</a:t>
            </a:r>
            <a:r>
              <a:rPr lang="fr-FR" dirty="0"/>
              <a:t> </a:t>
            </a:r>
            <a:r>
              <a:rPr lang="fr-FR" dirty="0" err="1"/>
              <a:t>its</a:t>
            </a:r>
            <a:r>
              <a:rPr lang="fr-FR" dirty="0"/>
              <a:t> entry </a:t>
            </a:r>
            <a:r>
              <a:rPr lang="fr-FR" dirty="0" err="1"/>
              <a:t>into</a:t>
            </a:r>
            <a:r>
              <a:rPr lang="fr-FR" dirty="0"/>
              <a:t> force and </a:t>
            </a:r>
            <a:r>
              <a:rPr lang="fr-FR" dirty="0" err="1"/>
              <a:t>every</a:t>
            </a:r>
            <a:r>
              <a:rPr lang="fr-FR" dirty="0"/>
              <a:t> </a:t>
            </a:r>
            <a:r>
              <a:rPr lang="fr-FR" dirty="0" err="1"/>
              <a:t>two</a:t>
            </a:r>
            <a:r>
              <a:rPr lang="fr-FR" dirty="0"/>
              <a:t> </a:t>
            </a:r>
            <a:r>
              <a:rPr lang="fr-FR" dirty="0" err="1"/>
              <a:t>years</a:t>
            </a:r>
            <a:r>
              <a:rPr lang="fr-FR" dirty="0"/>
              <a:t> </a:t>
            </a:r>
            <a:r>
              <a:rPr lang="fr-FR" dirty="0" err="1"/>
              <a:t>thereafter</a:t>
            </a:r>
            <a:endParaRPr lang="fr-FR" dirty="0"/>
          </a:p>
          <a:p>
            <a:r>
              <a:rPr lang="fr-FR" dirty="0"/>
              <a:t>Objectives of the </a:t>
            </a:r>
            <a:r>
              <a:rPr lang="fr-FR" dirty="0" err="1"/>
              <a:t>current</a:t>
            </a:r>
            <a:r>
              <a:rPr lang="fr-FR" dirty="0"/>
              <a:t> </a:t>
            </a:r>
            <a:r>
              <a:rPr lang="fr-FR" dirty="0" err="1"/>
              <a:t>evaluation</a:t>
            </a:r>
            <a:r>
              <a:rPr lang="fr-FR" dirty="0"/>
              <a:t>: </a:t>
            </a:r>
            <a:r>
              <a:rPr lang="fr-FR" dirty="0" err="1"/>
              <a:t>efficiency</a:t>
            </a:r>
            <a:r>
              <a:rPr lang="fr-FR" dirty="0"/>
              <a:t> and impact of the </a:t>
            </a:r>
            <a:r>
              <a:rPr lang="fr-FR" dirty="0" err="1"/>
              <a:t>decree</a:t>
            </a:r>
            <a:r>
              <a:rPr lang="fr-FR" dirty="0"/>
              <a:t> on the </a:t>
            </a:r>
            <a:r>
              <a:rPr lang="fr-FR" dirty="0" err="1"/>
              <a:t>target</a:t>
            </a:r>
            <a:r>
              <a:rPr lang="fr-FR" dirty="0"/>
              <a:t> audience</a:t>
            </a:r>
          </a:p>
        </p:txBody>
      </p:sp>
    </p:spTree>
    <p:extLst>
      <p:ext uri="{BB962C8B-B14F-4D97-AF65-F5344CB8AC3E}">
        <p14:creationId xmlns:p14="http://schemas.microsoft.com/office/powerpoint/2010/main" val="33947119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0C30BB1-95DD-EC41-8987-5BA4492AA1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2. Methodology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80254B1-702A-F94A-8073-9F09F7A506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BE" u="sng" dirty="0" err="1"/>
              <a:t>Three</a:t>
            </a:r>
            <a:r>
              <a:rPr lang="fr-BE" u="sng" dirty="0"/>
              <a:t> </a:t>
            </a:r>
            <a:r>
              <a:rPr lang="fr-BE" u="sng" dirty="0" err="1"/>
              <a:t>evaluation</a:t>
            </a:r>
            <a:r>
              <a:rPr lang="fr-BE" u="sng" dirty="0"/>
              <a:t> questions: </a:t>
            </a:r>
          </a:p>
          <a:p>
            <a:r>
              <a:rPr lang="fr-BE" dirty="0"/>
              <a:t>1- </a:t>
            </a:r>
            <a:r>
              <a:rPr lang="fr-BE" dirty="0" err="1"/>
              <a:t>Does</a:t>
            </a:r>
            <a:r>
              <a:rPr lang="fr-BE" dirty="0"/>
              <a:t> the impact of the system set up by the </a:t>
            </a:r>
            <a:r>
              <a:rPr lang="fr-BE" dirty="0" err="1"/>
              <a:t>Decree</a:t>
            </a:r>
            <a:r>
              <a:rPr lang="fr-BE" dirty="0"/>
              <a:t> </a:t>
            </a:r>
            <a:r>
              <a:rPr lang="fr-BE" dirty="0" err="1"/>
              <a:t>prove</a:t>
            </a:r>
            <a:r>
              <a:rPr lang="fr-BE" dirty="0"/>
              <a:t> to </a:t>
            </a:r>
            <a:r>
              <a:rPr lang="fr-BE" dirty="0" err="1"/>
              <a:t>be</a:t>
            </a:r>
            <a:r>
              <a:rPr lang="fr-BE" dirty="0"/>
              <a:t> efficient in </a:t>
            </a:r>
            <a:r>
              <a:rPr lang="fr-BE" dirty="0" err="1"/>
              <a:t>terms</a:t>
            </a:r>
            <a:r>
              <a:rPr lang="fr-BE" dirty="0"/>
              <a:t> of </a:t>
            </a:r>
            <a:r>
              <a:rPr lang="fr-BE" dirty="0" err="1"/>
              <a:t>transmitting</a:t>
            </a:r>
            <a:r>
              <a:rPr lang="fr-BE" dirty="0"/>
              <a:t> </a:t>
            </a:r>
            <a:r>
              <a:rPr lang="fr-BE" dirty="0" err="1"/>
              <a:t>knowledge</a:t>
            </a:r>
            <a:r>
              <a:rPr lang="fr-BE" dirty="0"/>
              <a:t> to the </a:t>
            </a:r>
            <a:r>
              <a:rPr lang="fr-BE" dirty="0" err="1"/>
              <a:t>younger</a:t>
            </a:r>
            <a:r>
              <a:rPr lang="fr-BE" dirty="0"/>
              <a:t> </a:t>
            </a:r>
            <a:r>
              <a:rPr lang="fr-BE" dirty="0" err="1"/>
              <a:t>generation</a:t>
            </a:r>
            <a:r>
              <a:rPr lang="fr-BE" dirty="0"/>
              <a:t>? </a:t>
            </a:r>
          </a:p>
          <a:p>
            <a:endParaRPr lang="fr-FR" dirty="0"/>
          </a:p>
          <a:p>
            <a:r>
              <a:rPr lang="fr-BE" dirty="0"/>
              <a:t>2– </a:t>
            </a:r>
            <a:r>
              <a:rPr lang="fr-BE" dirty="0" err="1"/>
              <a:t>Does</a:t>
            </a:r>
            <a:r>
              <a:rPr lang="fr-BE" dirty="0"/>
              <a:t> the impact of the system set up by the </a:t>
            </a:r>
            <a:r>
              <a:rPr lang="fr-BE" dirty="0" err="1"/>
              <a:t>Decree</a:t>
            </a:r>
            <a:r>
              <a:rPr lang="fr-BE" dirty="0"/>
              <a:t> </a:t>
            </a:r>
            <a:r>
              <a:rPr lang="fr-BE" dirty="0" err="1"/>
              <a:t>prove</a:t>
            </a:r>
            <a:r>
              <a:rPr lang="fr-BE" dirty="0"/>
              <a:t> to </a:t>
            </a:r>
            <a:r>
              <a:rPr lang="fr-BE" dirty="0" err="1"/>
              <a:t>be</a:t>
            </a:r>
            <a:r>
              <a:rPr lang="fr-BE" dirty="0"/>
              <a:t> efficient in </a:t>
            </a:r>
            <a:r>
              <a:rPr lang="fr-BE" dirty="0" err="1"/>
              <a:t>terms</a:t>
            </a:r>
            <a:r>
              <a:rPr lang="fr-BE" dirty="0"/>
              <a:t> of </a:t>
            </a:r>
            <a:r>
              <a:rPr lang="fr-BE" dirty="0" err="1"/>
              <a:t>developing</a:t>
            </a:r>
            <a:r>
              <a:rPr lang="fr-BE" dirty="0"/>
              <a:t> the </a:t>
            </a:r>
            <a:r>
              <a:rPr lang="fr-BE" dirty="0" err="1"/>
              <a:t>citizenship</a:t>
            </a:r>
            <a:r>
              <a:rPr lang="fr-BE" dirty="0"/>
              <a:t> of the </a:t>
            </a:r>
            <a:r>
              <a:rPr lang="fr-BE" dirty="0" err="1"/>
              <a:t>younger</a:t>
            </a:r>
            <a:r>
              <a:rPr lang="fr-BE" dirty="0"/>
              <a:t> </a:t>
            </a:r>
            <a:r>
              <a:rPr lang="fr-BE" dirty="0" err="1"/>
              <a:t>generation</a:t>
            </a:r>
            <a:r>
              <a:rPr lang="fr-BE" dirty="0"/>
              <a:t>? </a:t>
            </a:r>
          </a:p>
          <a:p>
            <a:endParaRPr lang="fr-FR" dirty="0"/>
          </a:p>
          <a:p>
            <a:r>
              <a:rPr lang="fr-BE" dirty="0"/>
              <a:t>3– </a:t>
            </a:r>
            <a:r>
              <a:rPr lang="fr-BE" dirty="0" err="1"/>
              <a:t>What</a:t>
            </a:r>
            <a:r>
              <a:rPr lang="fr-BE" dirty="0"/>
              <a:t> are the possible </a:t>
            </a:r>
            <a:r>
              <a:rPr lang="fr-BE" dirty="0" err="1"/>
              <a:t>improvements</a:t>
            </a:r>
            <a:r>
              <a:rPr lang="fr-BE" dirty="0"/>
              <a:t> </a:t>
            </a:r>
            <a:r>
              <a:rPr lang="fr-BE" dirty="0" err="1"/>
              <a:t>concerning</a:t>
            </a:r>
            <a:r>
              <a:rPr lang="fr-BE" dirty="0"/>
              <a:t> </a:t>
            </a:r>
            <a:r>
              <a:rPr lang="fr-BE" dirty="0" err="1"/>
              <a:t>these</a:t>
            </a:r>
            <a:r>
              <a:rPr lang="fr-BE" dirty="0"/>
              <a:t> </a:t>
            </a:r>
            <a:r>
              <a:rPr lang="fr-BE" dirty="0" err="1"/>
              <a:t>two</a:t>
            </a:r>
            <a:r>
              <a:rPr lang="fr-BE" dirty="0"/>
              <a:t> issues?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572125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1CF51E5-0F14-D744-8D64-72C73D1C33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2. Methodology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15643C1-BE06-A545-AC23-B803F47696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3487" y="2603500"/>
            <a:ext cx="11177195" cy="3416300"/>
          </a:xfrm>
        </p:spPr>
        <p:txBody>
          <a:bodyPr/>
          <a:lstStyle/>
          <a:p>
            <a:pPr marL="0" indent="0">
              <a:buNone/>
            </a:pPr>
            <a:r>
              <a:rPr lang="fr-BE" sz="2800" b="1" u="sng" dirty="0"/>
              <a:t>Phase n°1:</a:t>
            </a:r>
          </a:p>
          <a:p>
            <a:pPr marL="0" indent="0" algn="just">
              <a:buNone/>
            </a:pPr>
            <a:endParaRPr lang="en-GB" sz="2800" dirty="0"/>
          </a:p>
          <a:p>
            <a:pPr marL="0" indent="0" algn="just">
              <a:buNone/>
            </a:pPr>
            <a:r>
              <a:rPr lang="en-GB" sz="2800" dirty="0"/>
              <a:t>A preparatory analysis by updating our knowledge of the context and functioning of the decree system as well as a review of all the projects funded by </a:t>
            </a:r>
            <a:r>
              <a:rPr lang="en-GB" sz="2800" i="1" dirty="0"/>
              <a:t>DOB (Democracy or Barbarity group of the Wallonia-</a:t>
            </a:r>
            <a:r>
              <a:rPr lang="en-GB" sz="2800" i="1" dirty="0" err="1"/>
              <a:t>Bruxelles</a:t>
            </a:r>
            <a:r>
              <a:rPr lang="en-GB" sz="2800" i="1" dirty="0"/>
              <a:t> Federation)</a:t>
            </a:r>
          </a:p>
        </p:txBody>
      </p:sp>
    </p:spTree>
    <p:extLst>
      <p:ext uri="{BB962C8B-B14F-4D97-AF65-F5344CB8AC3E}">
        <p14:creationId xmlns:p14="http://schemas.microsoft.com/office/powerpoint/2010/main" val="232273100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lle d’ions">
  <a:themeElements>
    <a:clrScheme name="Salle d’ions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FFCB"/>
      </a:folHlink>
    </a:clrScheme>
    <a:fontScheme name="Salle d’ions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alle d’ions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EC7F02AD-9687-440F-A9DF-FAA6F22270D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{17F768DB-204F-854D-9693-6006FB85469B}tf10001076</Template>
  <TotalTime>5146</TotalTime>
  <Words>736</Words>
  <Application>Microsoft Macintosh PowerPoint</Application>
  <PresentationFormat>Widescreen</PresentationFormat>
  <Paragraphs>97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MS Mincho</vt:lpstr>
      <vt:lpstr>Arial</vt:lpstr>
      <vt:lpstr>Calibri</vt:lpstr>
      <vt:lpstr>Century Gothic</vt:lpstr>
      <vt:lpstr>Wingdings</vt:lpstr>
      <vt:lpstr>Wingdings 3</vt:lpstr>
      <vt:lpstr>Salle d’ions</vt:lpstr>
      <vt:lpstr>Memory and citizenship analysis of projects carried out within the framework of the « Memory Decree » of 9 March 2009</vt:lpstr>
      <vt:lpstr>Introduction</vt:lpstr>
      <vt:lpstr>Introduction: outline of the presentation </vt:lpstr>
      <vt:lpstr>1. The legislative framework</vt:lpstr>
      <vt:lpstr>1. The legislative framework</vt:lpstr>
      <vt:lpstr>1. The legislative framework</vt:lpstr>
      <vt:lpstr>1. The legislative framework</vt:lpstr>
      <vt:lpstr>2. Methodology </vt:lpstr>
      <vt:lpstr>2. Methodology</vt:lpstr>
      <vt:lpstr>2. Methodology</vt:lpstr>
      <vt:lpstr>2. Methodology</vt:lpstr>
      <vt:lpstr>2. Methodology </vt:lpstr>
      <vt:lpstr>3. Case study</vt:lpstr>
      <vt:lpstr>PowerPoint Presentation</vt:lpstr>
      <vt:lpstr>4. Conclusion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Décret Mémoire – Identity and Citizenship</dc:title>
  <dc:creator>Microsoft Office User</dc:creator>
  <cp:lastModifiedBy>Hajar Oulad Ben Taib</cp:lastModifiedBy>
  <cp:revision>31</cp:revision>
  <cp:lastPrinted>2019-05-31T13:47:03Z</cp:lastPrinted>
  <dcterms:created xsi:type="dcterms:W3CDTF">2019-05-28T12:21:26Z</dcterms:created>
  <dcterms:modified xsi:type="dcterms:W3CDTF">2019-06-05T15:35:16Z</dcterms:modified>
</cp:coreProperties>
</file>