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0" r:id="rId5"/>
    <p:sldId id="290" r:id="rId6"/>
    <p:sldId id="276" r:id="rId7"/>
    <p:sldId id="258" r:id="rId8"/>
    <p:sldId id="277" r:id="rId9"/>
    <p:sldId id="278" r:id="rId10"/>
    <p:sldId id="265" r:id="rId11"/>
    <p:sldId id="274" r:id="rId12"/>
    <p:sldId id="273" r:id="rId13"/>
    <p:sldId id="279" r:id="rId14"/>
    <p:sldId id="280" r:id="rId15"/>
    <p:sldId id="281" r:id="rId16"/>
    <p:sldId id="282" r:id="rId17"/>
    <p:sldId id="283" r:id="rId18"/>
    <p:sldId id="284" r:id="rId19"/>
    <p:sldId id="285" r:id="rId20"/>
    <p:sldId id="287" r:id="rId21"/>
    <p:sldId id="288" r:id="rId22"/>
    <p:sldId id="289"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60"/>
  </p:normalViewPr>
  <p:slideViewPr>
    <p:cSldViewPr snapToGrid="0">
      <p:cViewPr varScale="1">
        <p:scale>
          <a:sx n="76" d="100"/>
          <a:sy n="76" d="100"/>
        </p:scale>
        <p:origin x="64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outom\OneDrive%20-%20UCL\Documents\UCL\Publications\Mots\Contrats%20d'objectifs\Article\Hambye-Souto%20Lopez_Article%20Mots_Graphique%201%20-%20sp&#233;cificit&#233;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Spécificités positives du </a:t>
            </a:r>
            <a:r>
              <a:rPr lang="en-US" i="1"/>
              <a:t>PPEE</a:t>
            </a:r>
            <a:r>
              <a:rPr lang="en-US"/>
              <a:t> par rapport au </a:t>
            </a:r>
            <a:r>
              <a:rPr lang="en-US" i="1"/>
              <a:t>Contrat pour l'Ecole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Feuil2!$C$1</c:f>
              <c:strCache>
                <c:ptCount val="1"/>
                <c:pt idx="0">
                  <c:v>Score</c:v>
                </c:pt>
              </c:strCache>
            </c:strRef>
          </c:tx>
          <c:spPr>
            <a:solidFill>
              <a:schemeClr val="accent4">
                <a:shade val="76000"/>
              </a:schemeClr>
            </a:solidFill>
            <a:ln>
              <a:solidFill>
                <a:schemeClr val="tx1">
                  <a:lumMod val="85000"/>
                  <a:lumOff val="15000"/>
                </a:schemeClr>
              </a:solidFill>
            </a:ln>
            <a:effectLst/>
          </c:spPr>
          <c:invertIfNegative val="0"/>
          <c:dPt>
            <c:idx val="1"/>
            <c:invertIfNegative val="0"/>
            <c:bubble3D val="0"/>
            <c:spPr>
              <a:pattFill prst="pct50">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1-0E0A-418A-9010-0EE61D506724}"/>
              </c:ext>
            </c:extLst>
          </c:dPt>
          <c:dPt>
            <c:idx val="2"/>
            <c:invertIfNegative val="0"/>
            <c:bubble3D val="0"/>
            <c:spPr>
              <a:pattFill prst="pct90">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3-0E0A-418A-9010-0EE61D506724}"/>
              </c:ext>
            </c:extLst>
          </c:dPt>
          <c:dPt>
            <c:idx val="3"/>
            <c:invertIfNegative val="0"/>
            <c:bubble3D val="0"/>
            <c:spPr>
              <a:pattFill prst="ltHorz">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5-0E0A-418A-9010-0EE61D506724}"/>
              </c:ext>
            </c:extLst>
          </c:dPt>
          <c:dPt>
            <c:idx val="4"/>
            <c:invertIfNegative val="0"/>
            <c:bubble3D val="0"/>
            <c:spPr>
              <a:pattFill prst="ltVert">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7-0E0A-418A-9010-0EE61D506724}"/>
              </c:ext>
            </c:extLst>
          </c:dPt>
          <c:dPt>
            <c:idx val="9"/>
            <c:invertIfNegative val="0"/>
            <c:bubble3D val="0"/>
            <c:spPr>
              <a:pattFill prst="pct5">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9-0E0A-418A-9010-0EE61D506724}"/>
              </c:ext>
            </c:extLst>
          </c:dPt>
          <c:dPt>
            <c:idx val="10"/>
            <c:invertIfNegative val="0"/>
            <c:bubble3D val="0"/>
            <c:spPr>
              <a:pattFill prst="wave">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B-0E0A-418A-9010-0EE61D506724}"/>
              </c:ext>
            </c:extLst>
          </c:dPt>
          <c:dPt>
            <c:idx val="11"/>
            <c:invertIfNegative val="0"/>
            <c:bubble3D val="0"/>
            <c:spPr>
              <a:pattFill prst="divot">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D-0E0A-418A-9010-0EE61D506724}"/>
              </c:ext>
            </c:extLst>
          </c:dPt>
          <c:dPt>
            <c:idx val="13"/>
            <c:invertIfNegative val="0"/>
            <c:bubble3D val="0"/>
            <c:spPr>
              <a:pattFill prst="diagBrick">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0F-0E0A-418A-9010-0EE61D506724}"/>
              </c:ext>
            </c:extLst>
          </c:dPt>
          <c:dPt>
            <c:idx val="16"/>
            <c:invertIfNegative val="0"/>
            <c:bubble3D val="0"/>
            <c:spPr>
              <a:pattFill prst="horzBrick">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1-0E0A-418A-9010-0EE61D506724}"/>
              </c:ext>
            </c:extLst>
          </c:dPt>
          <c:dPt>
            <c:idx val="19"/>
            <c:invertIfNegative val="0"/>
            <c:bubble3D val="0"/>
            <c:spPr>
              <a:pattFill prst="smGrid">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3-0E0A-418A-9010-0EE61D506724}"/>
              </c:ext>
            </c:extLst>
          </c:dPt>
          <c:dPt>
            <c:idx val="20"/>
            <c:invertIfNegative val="0"/>
            <c:bubble3D val="0"/>
            <c:spPr>
              <a:pattFill prst="openDmnd">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5-0E0A-418A-9010-0EE61D506724}"/>
              </c:ext>
            </c:extLst>
          </c:dPt>
          <c:dPt>
            <c:idx val="21"/>
            <c:invertIfNegative val="0"/>
            <c:bubble3D val="0"/>
            <c:spPr>
              <a:pattFill prst="solidDmnd">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7-0E0A-418A-9010-0EE61D506724}"/>
              </c:ext>
            </c:extLst>
          </c:dPt>
          <c:dPt>
            <c:idx val="22"/>
            <c:invertIfNegative val="0"/>
            <c:bubble3D val="0"/>
            <c:spPr>
              <a:pattFill prst="pct25">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9-0E0A-418A-9010-0EE61D506724}"/>
              </c:ext>
            </c:extLst>
          </c:dPt>
          <c:dPt>
            <c:idx val="23"/>
            <c:invertIfNegative val="0"/>
            <c:bubble3D val="0"/>
            <c:spPr>
              <a:pattFill prst="dkUpDiag">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B-0E0A-418A-9010-0EE61D506724}"/>
              </c:ext>
            </c:extLst>
          </c:dPt>
          <c:dPt>
            <c:idx val="25"/>
            <c:invertIfNegative val="0"/>
            <c:bubble3D val="0"/>
            <c:spPr>
              <a:pattFill prst="pct70">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D-0E0A-418A-9010-0EE61D506724}"/>
              </c:ext>
            </c:extLst>
          </c:dPt>
          <c:dPt>
            <c:idx val="28"/>
            <c:invertIfNegative val="0"/>
            <c:bubble3D val="0"/>
            <c:spPr>
              <a:pattFill prst="dashUpDiag">
                <a:fgClr>
                  <a:schemeClr val="tx1">
                    <a:lumMod val="95000"/>
                    <a:lumOff val="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1F-0E0A-418A-9010-0EE61D506724}"/>
              </c:ext>
            </c:extLst>
          </c:dPt>
          <c:dPt>
            <c:idx val="31"/>
            <c:invertIfNegative val="0"/>
            <c:bubble3D val="0"/>
            <c:spPr>
              <a:pattFill prst="lgCheck">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21-0E0A-418A-9010-0EE61D506724}"/>
              </c:ext>
            </c:extLst>
          </c:dPt>
          <c:dPt>
            <c:idx val="32"/>
            <c:invertIfNegative val="0"/>
            <c:bubble3D val="0"/>
            <c:spPr>
              <a:pattFill prst="pct40">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23-0E0A-418A-9010-0EE61D506724}"/>
              </c:ext>
            </c:extLst>
          </c:dPt>
          <c:dPt>
            <c:idx val="33"/>
            <c:invertIfNegative val="0"/>
            <c:bubble3D val="0"/>
            <c:spPr>
              <a:pattFill prst="narHorz">
                <a:fgClr>
                  <a:schemeClr val="bg1">
                    <a:lumMod val="65000"/>
                  </a:schemeClr>
                </a:fgClr>
                <a:bgClr>
                  <a:schemeClr val="bg1"/>
                </a:bgClr>
              </a:pattFill>
              <a:ln>
                <a:solidFill>
                  <a:schemeClr val="tx1">
                    <a:lumMod val="85000"/>
                    <a:lumOff val="15000"/>
                  </a:schemeClr>
                </a:solidFill>
              </a:ln>
              <a:effectLst/>
            </c:spPr>
            <c:extLst>
              <c:ext xmlns:c16="http://schemas.microsoft.com/office/drawing/2014/chart" uri="{C3380CC4-5D6E-409C-BE32-E72D297353CC}">
                <c16:uniqueId val="{00000025-0E0A-418A-9010-0EE61D506724}"/>
              </c:ext>
            </c:extLst>
          </c:dPt>
          <c:cat>
            <c:strRef>
              <c:f>Feuil2!$B$2:$B$35</c:f>
              <c:strCache>
                <c:ptCount val="34"/>
                <c:pt idx="0">
                  <c:v>processus</c:v>
                </c:pt>
                <c:pt idx="1">
                  <c:v>acteurs</c:v>
                </c:pt>
                <c:pt idx="2">
                  <c:v>qualité</c:v>
                </c:pt>
                <c:pt idx="3">
                  <c:v>autonomie</c:v>
                </c:pt>
                <c:pt idx="4">
                  <c:v>accompagnement</c:v>
                </c:pt>
                <c:pt idx="5">
                  <c:v>initiatives</c:v>
                </c:pt>
                <c:pt idx="6">
                  <c:v>culture</c:v>
                </c:pt>
                <c:pt idx="7">
                  <c:v>sens</c:v>
                </c:pt>
                <c:pt idx="8">
                  <c:v>société</c:v>
                </c:pt>
                <c:pt idx="9">
                  <c:v>pratiques</c:v>
                </c:pt>
                <c:pt idx="10">
                  <c:v>gouvernance</c:v>
                </c:pt>
                <c:pt idx="11">
                  <c:v>participative</c:v>
                </c:pt>
                <c:pt idx="12">
                  <c:v>soutien</c:v>
                </c:pt>
                <c:pt idx="13">
                  <c:v>systèmes</c:v>
                </c:pt>
                <c:pt idx="14">
                  <c:v>gouvernance</c:v>
                </c:pt>
                <c:pt idx="15">
                  <c:v>réforme</c:v>
                </c:pt>
                <c:pt idx="16">
                  <c:v>innovation</c:v>
                </c:pt>
                <c:pt idx="17">
                  <c:v>travail</c:v>
                </c:pt>
                <c:pt idx="18">
                  <c:v>valeurs</c:v>
                </c:pt>
                <c:pt idx="19">
                  <c:v>système</c:v>
                </c:pt>
                <c:pt idx="20">
                  <c:v>diagnostic</c:v>
                </c:pt>
                <c:pt idx="21">
                  <c:v>responsabilisation</c:v>
                </c:pt>
                <c:pt idx="22">
                  <c:v>décloisonnement</c:v>
                </c:pt>
                <c:pt idx="23">
                  <c:v>défavorisés</c:v>
                </c:pt>
                <c:pt idx="24">
                  <c:v>numérique</c:v>
                </c:pt>
                <c:pt idx="25">
                  <c:v>management</c:v>
                </c:pt>
                <c:pt idx="26">
                  <c:v>administration</c:v>
                </c:pt>
                <c:pt idx="27">
                  <c:v>structures</c:v>
                </c:pt>
                <c:pt idx="28">
                  <c:v>taux</c:v>
                </c:pt>
                <c:pt idx="29">
                  <c:v>renforcement</c:v>
                </c:pt>
                <c:pt idx="30">
                  <c:v>dynamique</c:v>
                </c:pt>
                <c:pt idx="31">
                  <c:v>équipes</c:v>
                </c:pt>
                <c:pt idx="32">
                  <c:v>avenir</c:v>
                </c:pt>
                <c:pt idx="33">
                  <c:v>créativité</c:v>
                </c:pt>
              </c:strCache>
            </c:strRef>
          </c:cat>
          <c:val>
            <c:numRef>
              <c:f>Feuil2!$C$2:$C$35</c:f>
              <c:numCache>
                <c:formatCode>0.00</c:formatCode>
                <c:ptCount val="34"/>
                <c:pt idx="0" formatCode="General">
                  <c:v>14.2</c:v>
                </c:pt>
                <c:pt idx="1">
                  <c:v>10.6</c:v>
                </c:pt>
                <c:pt idx="2">
                  <c:v>6.6</c:v>
                </c:pt>
                <c:pt idx="3">
                  <c:v>6.4</c:v>
                </c:pt>
                <c:pt idx="4">
                  <c:v>6.2</c:v>
                </c:pt>
                <c:pt idx="5">
                  <c:v>5.5</c:v>
                </c:pt>
                <c:pt idx="6">
                  <c:v>5.0999999999999996</c:v>
                </c:pt>
                <c:pt idx="7">
                  <c:v>5</c:v>
                </c:pt>
                <c:pt idx="8">
                  <c:v>4.8</c:v>
                </c:pt>
                <c:pt idx="9">
                  <c:v>4.7</c:v>
                </c:pt>
                <c:pt idx="10">
                  <c:v>3.9</c:v>
                </c:pt>
                <c:pt idx="11">
                  <c:v>3.9</c:v>
                </c:pt>
                <c:pt idx="12">
                  <c:v>3.9</c:v>
                </c:pt>
                <c:pt idx="13">
                  <c:v>3.9</c:v>
                </c:pt>
                <c:pt idx="14">
                  <c:v>3.9</c:v>
                </c:pt>
                <c:pt idx="15">
                  <c:v>3.3</c:v>
                </c:pt>
                <c:pt idx="16">
                  <c:v>3.3</c:v>
                </c:pt>
                <c:pt idx="17">
                  <c:v>3.1</c:v>
                </c:pt>
                <c:pt idx="18">
                  <c:v>3</c:v>
                </c:pt>
                <c:pt idx="19">
                  <c:v>3</c:v>
                </c:pt>
                <c:pt idx="20">
                  <c:v>3</c:v>
                </c:pt>
                <c:pt idx="21">
                  <c:v>2.5000499999999999</c:v>
                </c:pt>
                <c:pt idx="22">
                  <c:v>2.4</c:v>
                </c:pt>
                <c:pt idx="23">
                  <c:v>2.4</c:v>
                </c:pt>
                <c:pt idx="24">
                  <c:v>2.4</c:v>
                </c:pt>
                <c:pt idx="25">
                  <c:v>2.4</c:v>
                </c:pt>
                <c:pt idx="26">
                  <c:v>2.2999999999999998</c:v>
                </c:pt>
                <c:pt idx="27">
                  <c:v>2.2000000000000002</c:v>
                </c:pt>
                <c:pt idx="28">
                  <c:v>2.2999999999999998</c:v>
                </c:pt>
                <c:pt idx="29">
                  <c:v>2.2000000000000002</c:v>
                </c:pt>
                <c:pt idx="30">
                  <c:v>2.2000000000000002</c:v>
                </c:pt>
                <c:pt idx="31">
                  <c:v>2.2000000000000002</c:v>
                </c:pt>
                <c:pt idx="32">
                  <c:v>2.1</c:v>
                </c:pt>
                <c:pt idx="33">
                  <c:v>2.1</c:v>
                </c:pt>
              </c:numCache>
            </c:numRef>
          </c:val>
          <c:extLst>
            <c:ext xmlns:c16="http://schemas.microsoft.com/office/drawing/2014/chart" uri="{C3380CC4-5D6E-409C-BE32-E72D297353CC}">
              <c16:uniqueId val="{00000026-0E0A-418A-9010-0EE61D506724}"/>
            </c:ext>
          </c:extLst>
        </c:ser>
        <c:dLbls>
          <c:showLegendKey val="0"/>
          <c:showVal val="0"/>
          <c:showCatName val="0"/>
          <c:showSerName val="0"/>
          <c:showPercent val="0"/>
          <c:showBubbleSize val="0"/>
        </c:dLbls>
        <c:gapWidth val="219"/>
        <c:axId val="875393936"/>
        <c:axId val="875394896"/>
      </c:barChart>
      <c:lineChart>
        <c:grouping val="standard"/>
        <c:varyColors val="0"/>
        <c:ser>
          <c:idx val="1"/>
          <c:order val="1"/>
          <c:tx>
            <c:strRef>
              <c:f>Feuil2!$C$38</c:f>
              <c:strCache>
                <c:ptCount val="1"/>
                <c:pt idx="0">
                  <c:v>Seuil de banalité</c:v>
                </c:pt>
              </c:strCache>
            </c:strRef>
          </c:tx>
          <c:spPr>
            <a:ln w="28575" cap="rnd">
              <a:solidFill>
                <a:schemeClr val="accent4">
                  <a:tint val="77000"/>
                </a:schemeClr>
              </a:solidFill>
              <a:round/>
            </a:ln>
            <a:effectLst/>
          </c:spPr>
          <c:marker>
            <c:symbol val="none"/>
          </c:marker>
          <c:val>
            <c:numRef>
              <c:f>Feuil2!$C$39:$C$72</c:f>
              <c:numCache>
                <c:formatCode>General</c:formatCode>
                <c:ptCount val="34"/>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numCache>
            </c:numRef>
          </c:val>
          <c:smooth val="0"/>
          <c:extLst>
            <c:ext xmlns:c16="http://schemas.microsoft.com/office/drawing/2014/chart" uri="{C3380CC4-5D6E-409C-BE32-E72D297353CC}">
              <c16:uniqueId val="{00000027-0E0A-418A-9010-0EE61D506724}"/>
            </c:ext>
          </c:extLst>
        </c:ser>
        <c:dLbls>
          <c:showLegendKey val="0"/>
          <c:showVal val="0"/>
          <c:showCatName val="0"/>
          <c:showSerName val="0"/>
          <c:showPercent val="0"/>
          <c:showBubbleSize val="0"/>
        </c:dLbls>
        <c:marker val="1"/>
        <c:smooth val="0"/>
        <c:axId val="875393936"/>
        <c:axId val="875394896"/>
      </c:lineChart>
      <c:catAx>
        <c:axId val="875393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75394896"/>
        <c:crosses val="autoZero"/>
        <c:auto val="1"/>
        <c:lblAlgn val="ctr"/>
        <c:lblOffset val="100"/>
        <c:noMultiLvlLbl val="0"/>
      </c:catAx>
      <c:valAx>
        <c:axId val="875394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r-BE"/>
                  <a:t>Score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75393936"/>
        <c:crosses val="autoZero"/>
        <c:crossBetween val="between"/>
      </c:valAx>
      <c:spPr>
        <a:noFill/>
        <a:ln>
          <a:noFill/>
        </a:ln>
        <a:effectLst/>
      </c:spPr>
    </c:plotArea>
    <c:legend>
      <c:legendPos val="r"/>
      <c:legendEntry>
        <c:idx val="0"/>
        <c:delete val="1"/>
      </c:legendEntry>
      <c:layout>
        <c:manualLayout>
          <c:xMode val="edge"/>
          <c:yMode val="edge"/>
          <c:x val="0.81105260401208168"/>
          <c:y val="0.51657090984951426"/>
          <c:w val="0.11686577845161643"/>
          <c:h val="0.1507861330847477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0E636-4DC6-13F6-2B4A-D954FF80E3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BE"/>
          </a:p>
        </p:txBody>
      </p:sp>
      <p:sp>
        <p:nvSpPr>
          <p:cNvPr id="3" name="Subtitle 2">
            <a:extLst>
              <a:ext uri="{FF2B5EF4-FFF2-40B4-BE49-F238E27FC236}">
                <a16:creationId xmlns:a16="http://schemas.microsoft.com/office/drawing/2014/main" id="{9F0DD9D0-FD0F-E2BC-2B3C-ED247753EF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a:extLst>
              <a:ext uri="{FF2B5EF4-FFF2-40B4-BE49-F238E27FC236}">
                <a16:creationId xmlns:a16="http://schemas.microsoft.com/office/drawing/2014/main" id="{1BD0E312-FA50-09E8-156B-A55DE534E736}"/>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5" name="Footer Placeholder 4">
            <a:extLst>
              <a:ext uri="{FF2B5EF4-FFF2-40B4-BE49-F238E27FC236}">
                <a16:creationId xmlns:a16="http://schemas.microsoft.com/office/drawing/2014/main" id="{A589E9C7-DD6C-2E1B-5C4C-440727A07A24}"/>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063071A5-ADBE-DE40-DAD1-BE6534BE7090}"/>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3940735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5955B-F511-CCE5-6AA2-0A4BC42707CB}"/>
              </a:ext>
            </a:extLst>
          </p:cNvPr>
          <p:cNvSpPr>
            <a:spLocks noGrp="1"/>
          </p:cNvSpPr>
          <p:nvPr>
            <p:ph type="title"/>
          </p:nvPr>
        </p:nvSpPr>
        <p:spPr/>
        <p:txBody>
          <a:bodyPr/>
          <a:lstStyle/>
          <a:p>
            <a:r>
              <a:rPr lang="en-US"/>
              <a:t>Click to edit Master title style</a:t>
            </a:r>
            <a:endParaRPr lang="fr-BE"/>
          </a:p>
        </p:txBody>
      </p:sp>
      <p:sp>
        <p:nvSpPr>
          <p:cNvPr id="3" name="Vertical Text Placeholder 2">
            <a:extLst>
              <a:ext uri="{FF2B5EF4-FFF2-40B4-BE49-F238E27FC236}">
                <a16:creationId xmlns:a16="http://schemas.microsoft.com/office/drawing/2014/main" id="{2D8F5C1E-7E44-5C63-9D11-D8AFE78E69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F8F3CE71-9536-3E73-0889-8FF6328186C6}"/>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5" name="Footer Placeholder 4">
            <a:extLst>
              <a:ext uri="{FF2B5EF4-FFF2-40B4-BE49-F238E27FC236}">
                <a16:creationId xmlns:a16="http://schemas.microsoft.com/office/drawing/2014/main" id="{9D275E7B-8A9E-742B-C215-556C48D9BDFE}"/>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A86EAE2A-EF1F-0A22-6B63-21FD0842CB18}"/>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3325575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F3A712-E236-B89B-86A4-945B7F62A9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a:extLst>
              <a:ext uri="{FF2B5EF4-FFF2-40B4-BE49-F238E27FC236}">
                <a16:creationId xmlns:a16="http://schemas.microsoft.com/office/drawing/2014/main" id="{A790CB82-7EC1-3D3F-FFD9-88878EDF0D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1DED789A-5CA1-6459-4642-A7D623806EF3}"/>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5" name="Footer Placeholder 4">
            <a:extLst>
              <a:ext uri="{FF2B5EF4-FFF2-40B4-BE49-F238E27FC236}">
                <a16:creationId xmlns:a16="http://schemas.microsoft.com/office/drawing/2014/main" id="{EAA21A27-6F2C-E7FE-0A65-38057596B6D0}"/>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3D59B7B4-1409-B24E-742B-D73C4986666D}"/>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3534848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88554-9060-3C6A-679E-D7D7F284790A}"/>
              </a:ext>
            </a:extLst>
          </p:cNvPr>
          <p:cNvSpPr>
            <a:spLocks noGrp="1"/>
          </p:cNvSpPr>
          <p:nvPr>
            <p:ph type="title"/>
          </p:nvPr>
        </p:nvSpPr>
        <p:spPr/>
        <p:txBody>
          <a:bodyPr/>
          <a:lstStyle/>
          <a:p>
            <a:r>
              <a:rPr lang="en-US"/>
              <a:t>Click to edit Master title style</a:t>
            </a:r>
            <a:endParaRPr lang="fr-BE"/>
          </a:p>
        </p:txBody>
      </p:sp>
      <p:sp>
        <p:nvSpPr>
          <p:cNvPr id="3" name="Content Placeholder 2">
            <a:extLst>
              <a:ext uri="{FF2B5EF4-FFF2-40B4-BE49-F238E27FC236}">
                <a16:creationId xmlns:a16="http://schemas.microsoft.com/office/drawing/2014/main" id="{19F2CCF4-5DAB-FA24-03BC-2D52681C60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1106373B-742C-A2BA-B724-8CA74BFED2B9}"/>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5" name="Footer Placeholder 4">
            <a:extLst>
              <a:ext uri="{FF2B5EF4-FFF2-40B4-BE49-F238E27FC236}">
                <a16:creationId xmlns:a16="http://schemas.microsoft.com/office/drawing/2014/main" id="{6785FCE7-230D-E298-F44D-00007FCD095A}"/>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2FCD03C2-6405-F5F9-204D-263232CFAACD}"/>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2929503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85876-93B4-9CE5-1ACC-7C0506C239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a:extLst>
              <a:ext uri="{FF2B5EF4-FFF2-40B4-BE49-F238E27FC236}">
                <a16:creationId xmlns:a16="http://schemas.microsoft.com/office/drawing/2014/main" id="{D2C65466-F84C-5CF2-555A-6B9C4760BA7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4A0C21-734D-21DA-6201-D36CD7A3058B}"/>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5" name="Footer Placeholder 4">
            <a:extLst>
              <a:ext uri="{FF2B5EF4-FFF2-40B4-BE49-F238E27FC236}">
                <a16:creationId xmlns:a16="http://schemas.microsoft.com/office/drawing/2014/main" id="{D59B9D28-8EB6-819B-DC22-287C1FA22050}"/>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52D16601-F64B-8152-D523-B3EC27C3DF09}"/>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2449457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80373-9EC9-1312-0303-9C1CA0144A78}"/>
              </a:ext>
            </a:extLst>
          </p:cNvPr>
          <p:cNvSpPr>
            <a:spLocks noGrp="1"/>
          </p:cNvSpPr>
          <p:nvPr>
            <p:ph type="title"/>
          </p:nvPr>
        </p:nvSpPr>
        <p:spPr/>
        <p:txBody>
          <a:bodyPr/>
          <a:lstStyle/>
          <a:p>
            <a:r>
              <a:rPr lang="en-US"/>
              <a:t>Click to edit Master title style</a:t>
            </a:r>
            <a:endParaRPr lang="fr-BE"/>
          </a:p>
        </p:txBody>
      </p:sp>
      <p:sp>
        <p:nvSpPr>
          <p:cNvPr id="3" name="Content Placeholder 2">
            <a:extLst>
              <a:ext uri="{FF2B5EF4-FFF2-40B4-BE49-F238E27FC236}">
                <a16:creationId xmlns:a16="http://schemas.microsoft.com/office/drawing/2014/main" id="{E73EBC93-3AF3-173F-D6C6-B6BBBDBA2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E99E5453-2AA7-80EC-0FB9-606789A2F3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5C0EF905-880D-B6AB-979D-3030B55642D2}"/>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6" name="Footer Placeholder 5">
            <a:extLst>
              <a:ext uri="{FF2B5EF4-FFF2-40B4-BE49-F238E27FC236}">
                <a16:creationId xmlns:a16="http://schemas.microsoft.com/office/drawing/2014/main" id="{0F4AE0F7-84A1-48CF-65FE-4B25D580CE51}"/>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E418E573-DD55-3C31-1E91-10D1E344966C}"/>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3577284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6D37B-DA34-6BF0-B663-FE3722D03427}"/>
              </a:ext>
            </a:extLst>
          </p:cNvPr>
          <p:cNvSpPr>
            <a:spLocks noGrp="1"/>
          </p:cNvSpPr>
          <p:nvPr>
            <p:ph type="title"/>
          </p:nvPr>
        </p:nvSpPr>
        <p:spPr>
          <a:xfrm>
            <a:off x="839788" y="365125"/>
            <a:ext cx="10515600" cy="1325563"/>
          </a:xfrm>
        </p:spPr>
        <p:txBody>
          <a:bodyPr/>
          <a:lstStyle/>
          <a:p>
            <a:r>
              <a:rPr lang="en-US"/>
              <a:t>Click to edit Master title style</a:t>
            </a:r>
            <a:endParaRPr lang="fr-BE"/>
          </a:p>
        </p:txBody>
      </p:sp>
      <p:sp>
        <p:nvSpPr>
          <p:cNvPr id="3" name="Text Placeholder 2">
            <a:extLst>
              <a:ext uri="{FF2B5EF4-FFF2-40B4-BE49-F238E27FC236}">
                <a16:creationId xmlns:a16="http://schemas.microsoft.com/office/drawing/2014/main" id="{524771D3-A485-A9A4-3A28-42042C22B9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01BDB3-8BAF-46D9-E427-287AC2C487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8D1CDF69-26D0-97E5-2CA1-801A1A439F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C775C-1687-0351-1E83-2CF581C21E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12C38320-FCBB-3B66-FD01-0E0135DB0186}"/>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8" name="Footer Placeholder 7">
            <a:extLst>
              <a:ext uri="{FF2B5EF4-FFF2-40B4-BE49-F238E27FC236}">
                <a16:creationId xmlns:a16="http://schemas.microsoft.com/office/drawing/2014/main" id="{09051004-0760-5ABF-5817-4A57C04638AB}"/>
              </a:ext>
            </a:extLst>
          </p:cNvPr>
          <p:cNvSpPr>
            <a:spLocks noGrp="1"/>
          </p:cNvSpPr>
          <p:nvPr>
            <p:ph type="ftr" sz="quarter" idx="11"/>
          </p:nvPr>
        </p:nvSpPr>
        <p:spPr/>
        <p:txBody>
          <a:bodyPr/>
          <a:lstStyle/>
          <a:p>
            <a:endParaRPr lang="fr-BE"/>
          </a:p>
        </p:txBody>
      </p:sp>
      <p:sp>
        <p:nvSpPr>
          <p:cNvPr id="9" name="Slide Number Placeholder 8">
            <a:extLst>
              <a:ext uri="{FF2B5EF4-FFF2-40B4-BE49-F238E27FC236}">
                <a16:creationId xmlns:a16="http://schemas.microsoft.com/office/drawing/2014/main" id="{9E933BDF-F397-70C4-941E-29C820B935BF}"/>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609787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6D075-CA50-2BD8-FCF1-D5D18C4BF808}"/>
              </a:ext>
            </a:extLst>
          </p:cNvPr>
          <p:cNvSpPr>
            <a:spLocks noGrp="1"/>
          </p:cNvSpPr>
          <p:nvPr>
            <p:ph type="title"/>
          </p:nvPr>
        </p:nvSpPr>
        <p:spPr/>
        <p:txBody>
          <a:bodyPr/>
          <a:lstStyle/>
          <a:p>
            <a:r>
              <a:rPr lang="en-US"/>
              <a:t>Click to edit Master title style</a:t>
            </a:r>
            <a:endParaRPr lang="fr-BE"/>
          </a:p>
        </p:txBody>
      </p:sp>
      <p:sp>
        <p:nvSpPr>
          <p:cNvPr id="3" name="Date Placeholder 2">
            <a:extLst>
              <a:ext uri="{FF2B5EF4-FFF2-40B4-BE49-F238E27FC236}">
                <a16:creationId xmlns:a16="http://schemas.microsoft.com/office/drawing/2014/main" id="{B479311B-68E2-E2C3-6D27-5736E2CD3DC0}"/>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4" name="Footer Placeholder 3">
            <a:extLst>
              <a:ext uri="{FF2B5EF4-FFF2-40B4-BE49-F238E27FC236}">
                <a16:creationId xmlns:a16="http://schemas.microsoft.com/office/drawing/2014/main" id="{2B48D6CC-B681-3158-F6D9-CF649532EB5A}"/>
              </a:ext>
            </a:extLst>
          </p:cNvPr>
          <p:cNvSpPr>
            <a:spLocks noGrp="1"/>
          </p:cNvSpPr>
          <p:nvPr>
            <p:ph type="ftr" sz="quarter" idx="11"/>
          </p:nvPr>
        </p:nvSpPr>
        <p:spPr/>
        <p:txBody>
          <a:bodyPr/>
          <a:lstStyle/>
          <a:p>
            <a:endParaRPr lang="fr-BE"/>
          </a:p>
        </p:txBody>
      </p:sp>
      <p:sp>
        <p:nvSpPr>
          <p:cNvPr id="5" name="Slide Number Placeholder 4">
            <a:extLst>
              <a:ext uri="{FF2B5EF4-FFF2-40B4-BE49-F238E27FC236}">
                <a16:creationId xmlns:a16="http://schemas.microsoft.com/office/drawing/2014/main" id="{838C7D33-CA4D-38BF-8AB8-5C42056E2D07}"/>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2631204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8366A0-D6FE-9360-0050-3049A1F14ABF}"/>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3" name="Footer Placeholder 2">
            <a:extLst>
              <a:ext uri="{FF2B5EF4-FFF2-40B4-BE49-F238E27FC236}">
                <a16:creationId xmlns:a16="http://schemas.microsoft.com/office/drawing/2014/main" id="{20D0CCB8-F2E3-EE27-411E-E0A29B529CA0}"/>
              </a:ext>
            </a:extLst>
          </p:cNvPr>
          <p:cNvSpPr>
            <a:spLocks noGrp="1"/>
          </p:cNvSpPr>
          <p:nvPr>
            <p:ph type="ftr" sz="quarter" idx="11"/>
          </p:nvPr>
        </p:nvSpPr>
        <p:spPr/>
        <p:txBody>
          <a:bodyPr/>
          <a:lstStyle/>
          <a:p>
            <a:endParaRPr lang="fr-BE"/>
          </a:p>
        </p:txBody>
      </p:sp>
      <p:sp>
        <p:nvSpPr>
          <p:cNvPr id="4" name="Slide Number Placeholder 3">
            <a:extLst>
              <a:ext uri="{FF2B5EF4-FFF2-40B4-BE49-F238E27FC236}">
                <a16:creationId xmlns:a16="http://schemas.microsoft.com/office/drawing/2014/main" id="{EAF6871B-89C7-31CF-427B-9588991CFD2A}"/>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1800531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BB529-3E8C-AC37-DC12-1326A5A933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a:extLst>
              <a:ext uri="{FF2B5EF4-FFF2-40B4-BE49-F238E27FC236}">
                <a16:creationId xmlns:a16="http://schemas.microsoft.com/office/drawing/2014/main" id="{D73C4F92-9E23-0741-5F09-9A45C47E7F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4D39D1FC-9060-94AD-9872-8439DC5B82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82DB5E-244E-0594-2C5B-FB4329E57808}"/>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6" name="Footer Placeholder 5">
            <a:extLst>
              <a:ext uri="{FF2B5EF4-FFF2-40B4-BE49-F238E27FC236}">
                <a16:creationId xmlns:a16="http://schemas.microsoft.com/office/drawing/2014/main" id="{76496D2F-8927-9B0C-D035-F3D02DD1F53D}"/>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158E98B7-14CF-7457-6D61-E20813071E87}"/>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327552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510D7-94DC-2C34-E407-14B84F74FB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a:extLst>
              <a:ext uri="{FF2B5EF4-FFF2-40B4-BE49-F238E27FC236}">
                <a16:creationId xmlns:a16="http://schemas.microsoft.com/office/drawing/2014/main" id="{20858662-B29A-65E9-77C5-824DF6DF3E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a:extLst>
              <a:ext uri="{FF2B5EF4-FFF2-40B4-BE49-F238E27FC236}">
                <a16:creationId xmlns:a16="http://schemas.microsoft.com/office/drawing/2014/main" id="{53EDA514-D7EC-D1F2-FBEB-3E07FA66D3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23A7CC-4992-144A-2A02-1A564001ECB2}"/>
              </a:ext>
            </a:extLst>
          </p:cNvPr>
          <p:cNvSpPr>
            <a:spLocks noGrp="1"/>
          </p:cNvSpPr>
          <p:nvPr>
            <p:ph type="dt" sz="half" idx="10"/>
          </p:nvPr>
        </p:nvSpPr>
        <p:spPr/>
        <p:txBody>
          <a:bodyPr/>
          <a:lstStyle/>
          <a:p>
            <a:fld id="{E543200F-9906-4A23-B31A-7F8CD2A6DB32}" type="datetimeFigureOut">
              <a:rPr lang="fr-BE" smtClean="0"/>
              <a:t>09-07-24</a:t>
            </a:fld>
            <a:endParaRPr lang="fr-BE"/>
          </a:p>
        </p:txBody>
      </p:sp>
      <p:sp>
        <p:nvSpPr>
          <p:cNvPr id="6" name="Footer Placeholder 5">
            <a:extLst>
              <a:ext uri="{FF2B5EF4-FFF2-40B4-BE49-F238E27FC236}">
                <a16:creationId xmlns:a16="http://schemas.microsoft.com/office/drawing/2014/main" id="{8D243803-5E93-06DC-4453-BBF5F079B8B1}"/>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7869AA43-5151-72F7-D839-F9212F9DD7D6}"/>
              </a:ext>
            </a:extLst>
          </p:cNvPr>
          <p:cNvSpPr>
            <a:spLocks noGrp="1"/>
          </p:cNvSpPr>
          <p:nvPr>
            <p:ph type="sldNum" sz="quarter" idx="12"/>
          </p:nvPr>
        </p:nvSpPr>
        <p:spPr/>
        <p:txBody>
          <a:bodyPr/>
          <a:lstStyle/>
          <a:p>
            <a:fld id="{7F953E9C-908A-40D7-8A68-31CD89AE516E}" type="slidenum">
              <a:rPr lang="fr-BE" smtClean="0"/>
              <a:t>‹#›</a:t>
            </a:fld>
            <a:endParaRPr lang="fr-BE"/>
          </a:p>
        </p:txBody>
      </p:sp>
    </p:spTree>
    <p:extLst>
      <p:ext uri="{BB962C8B-B14F-4D97-AF65-F5344CB8AC3E}">
        <p14:creationId xmlns:p14="http://schemas.microsoft.com/office/powerpoint/2010/main" val="525379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068B61-17FC-7213-5275-474ADD91F4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a:extLst>
              <a:ext uri="{FF2B5EF4-FFF2-40B4-BE49-F238E27FC236}">
                <a16:creationId xmlns:a16="http://schemas.microsoft.com/office/drawing/2014/main" id="{3B75C66D-236B-8021-C5B0-13C6656146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7AA04BD7-365F-32EC-2791-8C25B7CF76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543200F-9906-4A23-B31A-7F8CD2A6DB32}" type="datetimeFigureOut">
              <a:rPr lang="fr-BE" smtClean="0"/>
              <a:t>09-07-24</a:t>
            </a:fld>
            <a:endParaRPr lang="fr-BE"/>
          </a:p>
        </p:txBody>
      </p:sp>
      <p:sp>
        <p:nvSpPr>
          <p:cNvPr id="5" name="Footer Placeholder 4">
            <a:extLst>
              <a:ext uri="{FF2B5EF4-FFF2-40B4-BE49-F238E27FC236}">
                <a16:creationId xmlns:a16="http://schemas.microsoft.com/office/drawing/2014/main" id="{AE5580C0-80B7-E458-C139-ED7F9DC1D0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Slide Number Placeholder 5">
            <a:extLst>
              <a:ext uri="{FF2B5EF4-FFF2-40B4-BE49-F238E27FC236}">
                <a16:creationId xmlns:a16="http://schemas.microsoft.com/office/drawing/2014/main" id="{CAAD9901-72D6-3F22-6EB0-85C474F38C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953E9C-908A-40D7-8A68-31CD89AE516E}" type="slidenum">
              <a:rPr lang="fr-BE" smtClean="0"/>
              <a:t>‹#›</a:t>
            </a:fld>
            <a:endParaRPr lang="fr-BE"/>
          </a:p>
        </p:txBody>
      </p:sp>
    </p:spTree>
    <p:extLst>
      <p:ext uri="{BB962C8B-B14F-4D97-AF65-F5344CB8AC3E}">
        <p14:creationId xmlns:p14="http://schemas.microsoft.com/office/powerpoint/2010/main" val="690838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AD27F-C59B-61EC-468B-871217BD6B33}"/>
              </a:ext>
            </a:extLst>
          </p:cNvPr>
          <p:cNvSpPr>
            <a:spLocks noGrp="1"/>
          </p:cNvSpPr>
          <p:nvPr>
            <p:ph type="ctrTitle"/>
          </p:nvPr>
        </p:nvSpPr>
        <p:spPr/>
        <p:txBody>
          <a:bodyPr>
            <a:normAutofit/>
          </a:bodyPr>
          <a:lstStyle/>
          <a:p>
            <a:r>
              <a:rPr lang="fr-BE" sz="3200" dirty="0"/>
              <a:t>Circulation et réception du discours managérial à l’École en Belgique francophone : </a:t>
            </a:r>
            <a:br>
              <a:rPr lang="fr-BE" sz="3200" dirty="0"/>
            </a:br>
            <a:r>
              <a:rPr lang="fr-BE" sz="3200" dirty="0"/>
              <a:t>analyse de la mise en place des Plans de pilotage</a:t>
            </a:r>
          </a:p>
        </p:txBody>
      </p:sp>
      <p:sp>
        <p:nvSpPr>
          <p:cNvPr id="3" name="Subtitle 2">
            <a:extLst>
              <a:ext uri="{FF2B5EF4-FFF2-40B4-BE49-F238E27FC236}">
                <a16:creationId xmlns:a16="http://schemas.microsoft.com/office/drawing/2014/main" id="{6CDC0940-808E-DF4E-DDCD-FD8DC19EA750}"/>
              </a:ext>
            </a:extLst>
          </p:cNvPr>
          <p:cNvSpPr>
            <a:spLocks noGrp="1"/>
          </p:cNvSpPr>
          <p:nvPr>
            <p:ph type="subTitle" idx="1"/>
          </p:nvPr>
        </p:nvSpPr>
        <p:spPr/>
        <p:txBody>
          <a:bodyPr/>
          <a:lstStyle/>
          <a:p>
            <a:r>
              <a:rPr lang="fr-BE" dirty="0"/>
              <a:t>Miguel Souto Lopez &amp; Philippe Hambye</a:t>
            </a:r>
          </a:p>
          <a:p>
            <a:r>
              <a:rPr lang="fr-BE" dirty="0"/>
              <a:t>UCLouvain</a:t>
            </a:r>
          </a:p>
        </p:txBody>
      </p:sp>
    </p:spTree>
    <p:extLst>
      <p:ext uri="{BB962C8B-B14F-4D97-AF65-F5344CB8AC3E}">
        <p14:creationId xmlns:p14="http://schemas.microsoft.com/office/powerpoint/2010/main" val="1843085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5AA472F-9360-07D5-547A-64E9D9C3BA62}"/>
              </a:ext>
            </a:extLst>
          </p:cNvPr>
          <p:cNvGraphicFramePr>
            <a:graphicFrameLocks noGrp="1"/>
          </p:cNvGraphicFramePr>
          <p:nvPr>
            <p:extLst>
              <p:ext uri="{D42A27DB-BD31-4B8C-83A1-F6EECF244321}">
                <p14:modId xmlns:p14="http://schemas.microsoft.com/office/powerpoint/2010/main" val="2198315763"/>
              </p:ext>
            </p:extLst>
          </p:nvPr>
        </p:nvGraphicFramePr>
        <p:xfrm>
          <a:off x="2066611" y="251053"/>
          <a:ext cx="3999244" cy="4219575"/>
        </p:xfrm>
        <a:graphic>
          <a:graphicData uri="http://schemas.openxmlformats.org/drawingml/2006/table">
            <a:tbl>
              <a:tblPr firstRow="1" firstCol="1" bandRow="1">
                <a:tableStyleId>{5C22544A-7EE6-4342-B048-85BDC9FD1C3A}</a:tableStyleId>
              </a:tblPr>
              <a:tblGrid>
                <a:gridCol w="2695622">
                  <a:extLst>
                    <a:ext uri="{9D8B030D-6E8A-4147-A177-3AD203B41FA5}">
                      <a16:colId xmlns:a16="http://schemas.microsoft.com/office/drawing/2014/main" val="389825292"/>
                    </a:ext>
                  </a:extLst>
                </a:gridCol>
                <a:gridCol w="1303622">
                  <a:extLst>
                    <a:ext uri="{9D8B030D-6E8A-4147-A177-3AD203B41FA5}">
                      <a16:colId xmlns:a16="http://schemas.microsoft.com/office/drawing/2014/main" val="1008078007"/>
                    </a:ext>
                  </a:extLst>
                </a:gridCol>
              </a:tblGrid>
              <a:tr h="155405">
                <a:tc>
                  <a:txBody>
                    <a:bodyPr/>
                    <a:lstStyle/>
                    <a:p>
                      <a:pPr algn="ctr">
                        <a:lnSpc>
                          <a:spcPct val="107000"/>
                        </a:lnSpc>
                        <a:spcAft>
                          <a:spcPts val="800"/>
                        </a:spcAft>
                      </a:pPr>
                      <a:r>
                        <a:rPr lang="fr-BE" sz="1800" kern="0" dirty="0">
                          <a:effectLst/>
                        </a:rPr>
                        <a:t>Formes lexicales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tc>
                <a:tc>
                  <a:txBody>
                    <a:bodyPr/>
                    <a:lstStyle/>
                    <a:p>
                      <a:pPr algn="ctr">
                        <a:lnSpc>
                          <a:spcPct val="107000"/>
                        </a:lnSpc>
                        <a:spcAft>
                          <a:spcPts val="800"/>
                        </a:spcAft>
                      </a:pPr>
                      <a:r>
                        <a:rPr lang="fr-BE" sz="1800" kern="0" dirty="0">
                          <a:effectLst/>
                        </a:rPr>
                        <a:t>Fréquence</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3951747858"/>
                  </a:ext>
                </a:extLst>
              </a:tr>
              <a:tr h="155405">
                <a:tc>
                  <a:txBody>
                    <a:bodyPr/>
                    <a:lstStyle/>
                    <a:p>
                      <a:pPr>
                        <a:lnSpc>
                          <a:spcPct val="107000"/>
                        </a:lnSpc>
                        <a:spcAft>
                          <a:spcPts val="800"/>
                        </a:spcAft>
                      </a:pPr>
                      <a:r>
                        <a:rPr lang="fr-BE" sz="1800" kern="0" dirty="0" err="1">
                          <a:effectLst/>
                        </a:rPr>
                        <a:t>objectif.s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61</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884721236"/>
                  </a:ext>
                </a:extLst>
              </a:tr>
              <a:tr h="155405">
                <a:tc>
                  <a:txBody>
                    <a:bodyPr/>
                    <a:lstStyle/>
                    <a:p>
                      <a:pPr>
                        <a:lnSpc>
                          <a:spcPct val="107000"/>
                        </a:lnSpc>
                        <a:spcAft>
                          <a:spcPts val="800"/>
                        </a:spcAft>
                      </a:pPr>
                      <a:r>
                        <a:rPr lang="fr-BE" sz="1800" kern="0" dirty="0">
                          <a:effectLst/>
                        </a:rPr>
                        <a:t>compétences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60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2480791811"/>
                  </a:ext>
                </a:extLst>
              </a:tr>
              <a:tr h="155405">
                <a:tc>
                  <a:txBody>
                    <a:bodyPr/>
                    <a:lstStyle/>
                    <a:p>
                      <a:pPr>
                        <a:lnSpc>
                          <a:spcPct val="107000"/>
                        </a:lnSpc>
                        <a:spcAft>
                          <a:spcPts val="800"/>
                        </a:spcAft>
                      </a:pPr>
                      <a:r>
                        <a:rPr lang="fr-BE" sz="1800" kern="0" dirty="0">
                          <a:effectLst/>
                        </a:rPr>
                        <a:t>phasage</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40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2254788061"/>
                  </a:ext>
                </a:extLst>
              </a:tr>
              <a:tr h="155405">
                <a:tc>
                  <a:txBody>
                    <a:bodyPr/>
                    <a:lstStyle/>
                    <a:p>
                      <a:pPr>
                        <a:lnSpc>
                          <a:spcPct val="107000"/>
                        </a:lnSpc>
                        <a:spcAft>
                          <a:spcPts val="800"/>
                        </a:spcAft>
                      </a:pPr>
                      <a:r>
                        <a:rPr lang="fr-BE" sz="1800" kern="0" dirty="0">
                          <a:effectLst/>
                        </a:rPr>
                        <a:t>pouvoirs [organisateurs]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39</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3400659355"/>
                  </a:ext>
                </a:extLst>
              </a:tr>
              <a:tr h="155405">
                <a:tc>
                  <a:txBody>
                    <a:bodyPr/>
                    <a:lstStyle/>
                    <a:p>
                      <a:pPr>
                        <a:lnSpc>
                          <a:spcPct val="107000"/>
                        </a:lnSpc>
                        <a:spcAft>
                          <a:spcPts val="800"/>
                        </a:spcAft>
                      </a:pPr>
                      <a:r>
                        <a:rPr lang="fr-BE" sz="1800" kern="0" dirty="0">
                          <a:effectLst/>
                        </a:rPr>
                        <a:t>orientation</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39</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2309858253"/>
                  </a:ext>
                </a:extLst>
              </a:tr>
              <a:tr h="155405">
                <a:tc>
                  <a:txBody>
                    <a:bodyPr/>
                    <a:lstStyle/>
                    <a:p>
                      <a:pPr>
                        <a:lnSpc>
                          <a:spcPct val="107000"/>
                        </a:lnSpc>
                        <a:spcAft>
                          <a:spcPts val="800"/>
                        </a:spcAft>
                      </a:pPr>
                      <a:r>
                        <a:rPr lang="fr-BE" sz="1800" kern="0" dirty="0">
                          <a:effectLst/>
                        </a:rPr>
                        <a:t>œuvre</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38</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191557409"/>
                  </a:ext>
                </a:extLst>
              </a:tr>
              <a:tr h="155405">
                <a:tc>
                  <a:txBody>
                    <a:bodyPr/>
                    <a:lstStyle/>
                    <a:p>
                      <a:pPr>
                        <a:lnSpc>
                          <a:spcPct val="107000"/>
                        </a:lnSpc>
                        <a:spcAft>
                          <a:spcPts val="800"/>
                        </a:spcAft>
                      </a:pPr>
                      <a:r>
                        <a:rPr lang="fr-BE" sz="1800" kern="0" dirty="0" err="1">
                          <a:effectLst/>
                        </a:rPr>
                        <a:t>organisation.s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38</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1744165632"/>
                  </a:ext>
                </a:extLst>
              </a:tr>
              <a:tr h="155405">
                <a:tc>
                  <a:txBody>
                    <a:bodyPr/>
                    <a:lstStyle/>
                    <a:p>
                      <a:pPr>
                        <a:lnSpc>
                          <a:spcPct val="107000"/>
                        </a:lnSpc>
                        <a:spcAft>
                          <a:spcPts val="800"/>
                        </a:spcAft>
                      </a:pPr>
                      <a:r>
                        <a:rPr lang="fr-BE" sz="1800" kern="0" dirty="0">
                          <a:effectLst/>
                        </a:rPr>
                        <a:t>contrat</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35</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782657652"/>
                  </a:ext>
                </a:extLst>
              </a:tr>
              <a:tr h="155405">
                <a:tc>
                  <a:txBody>
                    <a:bodyPr/>
                    <a:lstStyle/>
                    <a:p>
                      <a:pPr>
                        <a:lnSpc>
                          <a:spcPct val="107000"/>
                        </a:lnSpc>
                        <a:spcAft>
                          <a:spcPts val="800"/>
                        </a:spcAft>
                      </a:pPr>
                      <a:r>
                        <a:rPr lang="fr-BE" sz="1800" kern="0" dirty="0">
                          <a:effectLst/>
                        </a:rPr>
                        <a:t>gouvernement</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31</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3382585863"/>
                  </a:ext>
                </a:extLst>
              </a:tr>
              <a:tr h="155405">
                <a:tc>
                  <a:txBody>
                    <a:bodyPr/>
                    <a:lstStyle/>
                    <a:p>
                      <a:pPr>
                        <a:lnSpc>
                          <a:spcPct val="107000"/>
                        </a:lnSpc>
                        <a:spcAft>
                          <a:spcPts val="800"/>
                        </a:spcAft>
                      </a:pPr>
                      <a:r>
                        <a:rPr lang="fr-BE" sz="1800" kern="0" dirty="0">
                          <a:effectLst/>
                        </a:rPr>
                        <a:t>priorité, priorités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2032665034"/>
                  </a:ext>
                </a:extLst>
              </a:tr>
              <a:tr h="155405">
                <a:tc>
                  <a:txBody>
                    <a:bodyPr/>
                    <a:lstStyle/>
                    <a:p>
                      <a:pPr>
                        <a:lnSpc>
                          <a:spcPct val="107000"/>
                        </a:lnSpc>
                        <a:spcAft>
                          <a:spcPts val="800"/>
                        </a:spcAft>
                      </a:pPr>
                      <a:r>
                        <a:rPr lang="fr-BE" sz="1800" kern="0" dirty="0" err="1">
                          <a:effectLst/>
                        </a:rPr>
                        <a:t>projet.s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2317430999"/>
                  </a:ext>
                </a:extLst>
              </a:tr>
              <a:tr h="155405">
                <a:tc>
                  <a:txBody>
                    <a:bodyPr/>
                    <a:lstStyle/>
                    <a:p>
                      <a:pPr>
                        <a:lnSpc>
                          <a:spcPct val="107000"/>
                        </a:lnSpc>
                        <a:spcAft>
                          <a:spcPts val="800"/>
                        </a:spcAft>
                      </a:pPr>
                      <a:r>
                        <a:rPr lang="fr-BE" sz="1800" kern="0" dirty="0">
                          <a:effectLst/>
                        </a:rPr>
                        <a:t>représentation</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30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1455170626"/>
                  </a:ext>
                </a:extLst>
              </a:tr>
              <a:tr h="155405">
                <a:tc>
                  <a:txBody>
                    <a:bodyPr/>
                    <a:lstStyle/>
                    <a:p>
                      <a:pPr>
                        <a:lnSpc>
                          <a:spcPct val="107000"/>
                        </a:lnSpc>
                        <a:spcAft>
                          <a:spcPts val="800"/>
                        </a:spcAft>
                      </a:pPr>
                      <a:r>
                        <a:rPr lang="fr-BE" sz="1800" kern="0" dirty="0">
                          <a:effectLst/>
                        </a:rPr>
                        <a:t>coordination</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29</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3668488414"/>
                  </a:ext>
                </a:extLst>
              </a:tr>
              <a:tr h="155405">
                <a:tc>
                  <a:txBody>
                    <a:bodyPr/>
                    <a:lstStyle/>
                    <a:p>
                      <a:pPr>
                        <a:lnSpc>
                          <a:spcPct val="107000"/>
                        </a:lnSpc>
                        <a:spcAft>
                          <a:spcPts val="800"/>
                        </a:spcAft>
                      </a:pPr>
                      <a:r>
                        <a:rPr lang="fr-BE" sz="1800" kern="0" dirty="0">
                          <a:effectLst/>
                        </a:rPr>
                        <a:t>organes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29</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669594630"/>
                  </a:ext>
                </a:extLst>
              </a:tr>
            </a:tbl>
          </a:graphicData>
        </a:graphic>
      </p:graphicFrame>
      <p:graphicFrame>
        <p:nvGraphicFramePr>
          <p:cNvPr id="7" name="Table 6">
            <a:extLst>
              <a:ext uri="{FF2B5EF4-FFF2-40B4-BE49-F238E27FC236}">
                <a16:creationId xmlns:a16="http://schemas.microsoft.com/office/drawing/2014/main" id="{40867255-7181-50EA-A060-320534974D17}"/>
              </a:ext>
            </a:extLst>
          </p:cNvPr>
          <p:cNvGraphicFramePr>
            <a:graphicFrameLocks noGrp="1"/>
          </p:cNvGraphicFramePr>
          <p:nvPr>
            <p:extLst>
              <p:ext uri="{D42A27DB-BD31-4B8C-83A1-F6EECF244321}">
                <p14:modId xmlns:p14="http://schemas.microsoft.com/office/powerpoint/2010/main" val="2167717159"/>
              </p:ext>
            </p:extLst>
          </p:nvPr>
        </p:nvGraphicFramePr>
        <p:xfrm>
          <a:off x="6206533" y="520166"/>
          <a:ext cx="3999244" cy="3950462"/>
        </p:xfrm>
        <a:graphic>
          <a:graphicData uri="http://schemas.openxmlformats.org/drawingml/2006/table">
            <a:tbl>
              <a:tblPr firstRow="1" firstCol="1" bandRow="1">
                <a:tableStyleId>{5C22544A-7EE6-4342-B048-85BDC9FD1C3A}</a:tableStyleId>
              </a:tblPr>
              <a:tblGrid>
                <a:gridCol w="3348642">
                  <a:extLst>
                    <a:ext uri="{9D8B030D-6E8A-4147-A177-3AD203B41FA5}">
                      <a16:colId xmlns:a16="http://schemas.microsoft.com/office/drawing/2014/main" val="2314628502"/>
                    </a:ext>
                  </a:extLst>
                </a:gridCol>
                <a:gridCol w="650602">
                  <a:extLst>
                    <a:ext uri="{9D8B030D-6E8A-4147-A177-3AD203B41FA5}">
                      <a16:colId xmlns:a16="http://schemas.microsoft.com/office/drawing/2014/main" val="2896988443"/>
                    </a:ext>
                  </a:extLst>
                </a:gridCol>
              </a:tblGrid>
              <a:tr h="155405">
                <a:tc>
                  <a:txBody>
                    <a:bodyPr/>
                    <a:lstStyle/>
                    <a:p>
                      <a:pPr>
                        <a:lnSpc>
                          <a:spcPct val="107000"/>
                        </a:lnSpc>
                        <a:spcAft>
                          <a:spcPts val="800"/>
                        </a:spcAft>
                      </a:pPr>
                      <a:r>
                        <a:rPr lang="fr-BE" sz="1800" kern="0" dirty="0">
                          <a:effectLst/>
                        </a:rPr>
                        <a:t>pilotage, piloter, </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29</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139760983"/>
                  </a:ext>
                </a:extLst>
              </a:tr>
              <a:tr h="155405">
                <a:tc>
                  <a:txBody>
                    <a:bodyPr/>
                    <a:lstStyle/>
                    <a:p>
                      <a:pPr>
                        <a:lnSpc>
                          <a:spcPct val="107000"/>
                        </a:lnSpc>
                        <a:spcAft>
                          <a:spcPts val="800"/>
                        </a:spcAft>
                      </a:pPr>
                      <a:r>
                        <a:rPr lang="fr-BE" sz="1800" kern="0" dirty="0" err="1">
                          <a:effectLst/>
                        </a:rPr>
                        <a:t>évaluation.s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a:effectLst/>
                        </a:rPr>
                        <a:t>27</a:t>
                      </a:r>
                      <a:endParaRPr lang="fr-BE" sz="18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3081131144"/>
                  </a:ext>
                </a:extLst>
              </a:tr>
              <a:tr h="155405">
                <a:tc>
                  <a:txBody>
                    <a:bodyPr/>
                    <a:lstStyle/>
                    <a:p>
                      <a:pPr>
                        <a:lnSpc>
                          <a:spcPct val="107000"/>
                        </a:lnSpc>
                        <a:spcAft>
                          <a:spcPts val="800"/>
                        </a:spcAft>
                      </a:pPr>
                      <a:r>
                        <a:rPr lang="fr-BE" sz="1800" kern="0" dirty="0" err="1">
                          <a:effectLst/>
                        </a:rPr>
                        <a:t>mission.s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a:effectLst/>
                        </a:rPr>
                        <a:t>26</a:t>
                      </a:r>
                      <a:endParaRPr lang="fr-BE" sz="18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591977094"/>
                  </a:ext>
                </a:extLst>
              </a:tr>
              <a:tr h="155405">
                <a:tc>
                  <a:txBody>
                    <a:bodyPr/>
                    <a:lstStyle/>
                    <a:p>
                      <a:pPr>
                        <a:lnSpc>
                          <a:spcPct val="107000"/>
                        </a:lnSpc>
                        <a:spcAft>
                          <a:spcPts val="800"/>
                        </a:spcAft>
                      </a:pPr>
                      <a:r>
                        <a:rPr lang="fr-BE" sz="1800" kern="0" dirty="0">
                          <a:effectLst/>
                        </a:rPr>
                        <a:t>syndicales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a:effectLst/>
                        </a:rPr>
                        <a:t>25</a:t>
                      </a:r>
                      <a:endParaRPr lang="fr-BE" sz="18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4153140221"/>
                  </a:ext>
                </a:extLst>
              </a:tr>
              <a:tr h="155405">
                <a:tc>
                  <a:txBody>
                    <a:bodyPr/>
                    <a:lstStyle/>
                    <a:p>
                      <a:pPr>
                        <a:lnSpc>
                          <a:spcPct val="107000"/>
                        </a:lnSpc>
                        <a:spcAft>
                          <a:spcPts val="800"/>
                        </a:spcAft>
                      </a:pPr>
                      <a:r>
                        <a:rPr lang="fr-BE" sz="1800" kern="0" dirty="0">
                          <a:effectLst/>
                        </a:rPr>
                        <a:t>qualité,</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a:effectLst/>
                        </a:rPr>
                        <a:t>24</a:t>
                      </a:r>
                      <a:endParaRPr lang="fr-BE" sz="18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3801464727"/>
                  </a:ext>
                </a:extLst>
              </a:tr>
              <a:tr h="155405">
                <a:tc>
                  <a:txBody>
                    <a:bodyPr/>
                    <a:lstStyle/>
                    <a:p>
                      <a:pPr>
                        <a:lnSpc>
                          <a:spcPct val="107000"/>
                        </a:lnSpc>
                        <a:spcAft>
                          <a:spcPts val="800"/>
                        </a:spcAft>
                      </a:pPr>
                      <a:r>
                        <a:rPr lang="fr-BE" sz="1800" kern="0" dirty="0">
                          <a:effectLst/>
                        </a:rPr>
                        <a:t>budget</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23</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1027777944"/>
                  </a:ext>
                </a:extLst>
              </a:tr>
              <a:tr h="155405">
                <a:tc>
                  <a:txBody>
                    <a:bodyPr/>
                    <a:lstStyle/>
                    <a:p>
                      <a:pPr>
                        <a:lnSpc>
                          <a:spcPct val="107000"/>
                        </a:lnSpc>
                        <a:spcAft>
                          <a:spcPts val="800"/>
                        </a:spcAft>
                      </a:pPr>
                      <a:r>
                        <a:rPr lang="fr-BE" sz="1800" kern="0" dirty="0">
                          <a:effectLst/>
                        </a:rPr>
                        <a:t>commission</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21</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4260666986"/>
                  </a:ext>
                </a:extLst>
              </a:tr>
              <a:tr h="155405">
                <a:tc>
                  <a:txBody>
                    <a:bodyPr/>
                    <a:lstStyle/>
                    <a:p>
                      <a:pPr>
                        <a:lnSpc>
                          <a:spcPct val="107000"/>
                        </a:lnSpc>
                        <a:spcAft>
                          <a:spcPts val="800"/>
                        </a:spcAft>
                      </a:pPr>
                      <a:r>
                        <a:rPr lang="fr-BE" sz="1800" kern="0" dirty="0">
                          <a:effectLst/>
                        </a:rPr>
                        <a:t>fonction</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21</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527708077"/>
                  </a:ext>
                </a:extLst>
              </a:tr>
              <a:tr h="155405">
                <a:tc>
                  <a:txBody>
                    <a:bodyPr/>
                    <a:lstStyle/>
                    <a:p>
                      <a:pPr>
                        <a:lnSpc>
                          <a:spcPct val="107000"/>
                        </a:lnSpc>
                        <a:spcAft>
                          <a:spcPts val="800"/>
                        </a:spcAft>
                      </a:pPr>
                      <a:r>
                        <a:rPr lang="fr-BE" sz="1800" kern="0" dirty="0">
                          <a:effectLst/>
                        </a:rPr>
                        <a:t>stratégies, stratégique, </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21</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292529282"/>
                  </a:ext>
                </a:extLst>
              </a:tr>
              <a:tr h="155405">
                <a:tc>
                  <a:txBody>
                    <a:bodyPr/>
                    <a:lstStyle/>
                    <a:p>
                      <a:pPr>
                        <a:lnSpc>
                          <a:spcPct val="107000"/>
                        </a:lnSpc>
                        <a:spcAft>
                          <a:spcPts val="800"/>
                        </a:spcAft>
                      </a:pPr>
                      <a:r>
                        <a:rPr lang="fr-BE" sz="1800" kern="0" dirty="0">
                          <a:effectLst/>
                        </a:rPr>
                        <a:t>difficultés</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2454372639"/>
                  </a:ext>
                </a:extLst>
              </a:tr>
              <a:tr h="155405">
                <a:tc>
                  <a:txBody>
                    <a:bodyPr/>
                    <a:lstStyle/>
                    <a:p>
                      <a:pPr>
                        <a:lnSpc>
                          <a:spcPct val="107000"/>
                        </a:lnSpc>
                        <a:spcAft>
                          <a:spcPts val="800"/>
                        </a:spcAft>
                      </a:pPr>
                      <a:r>
                        <a:rPr lang="fr-BE" sz="1800" kern="0" dirty="0">
                          <a:effectLst/>
                        </a:rPr>
                        <a:t>négocier</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4255438638"/>
                  </a:ext>
                </a:extLst>
              </a:tr>
              <a:tr h="155405">
                <a:tc>
                  <a:txBody>
                    <a:bodyPr/>
                    <a:lstStyle/>
                    <a:p>
                      <a:pPr>
                        <a:lnSpc>
                          <a:spcPct val="107000"/>
                        </a:lnSpc>
                        <a:spcAft>
                          <a:spcPts val="800"/>
                        </a:spcAft>
                      </a:pPr>
                      <a:r>
                        <a:rPr lang="fr-BE" sz="1800" kern="0" dirty="0">
                          <a:effectLst/>
                        </a:rPr>
                        <a:t>efficacité, efficacement, </a:t>
                      </a:r>
                      <a:r>
                        <a:rPr lang="fr-BE" sz="1800" kern="0" dirty="0" err="1">
                          <a:effectLst/>
                        </a:rPr>
                        <a:t>efficace.s</a:t>
                      </a:r>
                      <a:r>
                        <a:rPr lang="fr-BE" sz="1800" kern="0" dirty="0">
                          <a:effectLst/>
                        </a:rPr>
                        <a:t>, </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tc>
                  <a:txBody>
                    <a:bodyPr/>
                    <a:lstStyle/>
                    <a:p>
                      <a:pPr algn="just">
                        <a:lnSpc>
                          <a:spcPct val="107000"/>
                        </a:lnSpc>
                        <a:spcAft>
                          <a:spcPts val="800"/>
                        </a:spcAft>
                      </a:pPr>
                      <a:r>
                        <a:rPr lang="fr-BE" sz="1800" kern="0" dirty="0">
                          <a:effectLst/>
                        </a:rPr>
                        <a:t>20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nchor="b"/>
                </a:tc>
                <a:extLst>
                  <a:ext uri="{0D108BD9-81ED-4DB2-BD59-A6C34878D82A}">
                    <a16:rowId xmlns:a16="http://schemas.microsoft.com/office/drawing/2014/main" val="1819827564"/>
                  </a:ext>
                </a:extLst>
              </a:tr>
              <a:tr h="155405">
                <a:tc>
                  <a:txBody>
                    <a:bodyPr/>
                    <a:lstStyle/>
                    <a:p>
                      <a:pPr>
                        <a:lnSpc>
                          <a:spcPct val="107000"/>
                        </a:lnSpc>
                        <a:spcAft>
                          <a:spcPts val="800"/>
                        </a:spcAft>
                      </a:pPr>
                      <a:r>
                        <a:rPr lang="fr-BE" sz="1800" kern="0" dirty="0" err="1">
                          <a:effectLst/>
                        </a:rPr>
                        <a:t>performance.s</a:t>
                      </a:r>
                      <a:r>
                        <a:rPr lang="fr-BE" sz="1800" kern="0" dirty="0">
                          <a:effectLst/>
                        </a:rPr>
                        <a:t>, performant</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tc>
                <a:tc>
                  <a:txBody>
                    <a:bodyPr/>
                    <a:lstStyle/>
                    <a:p>
                      <a:pPr algn="just">
                        <a:lnSpc>
                          <a:spcPct val="107000"/>
                        </a:lnSpc>
                        <a:spcAft>
                          <a:spcPts val="800"/>
                        </a:spcAft>
                      </a:pPr>
                      <a:r>
                        <a:rPr lang="fr-BE" sz="1800" kern="0" dirty="0">
                          <a:effectLst/>
                        </a:rPr>
                        <a:t>20</a:t>
                      </a:r>
                      <a:endParaRPr lang="fr-BE" sz="18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1595308700"/>
                  </a:ext>
                </a:extLst>
              </a:tr>
            </a:tbl>
          </a:graphicData>
        </a:graphic>
      </p:graphicFrame>
      <p:sp>
        <p:nvSpPr>
          <p:cNvPr id="8" name="TextBox 7">
            <a:extLst>
              <a:ext uri="{FF2B5EF4-FFF2-40B4-BE49-F238E27FC236}">
                <a16:creationId xmlns:a16="http://schemas.microsoft.com/office/drawing/2014/main" id="{BE3EC944-21A9-5B5F-AF72-953BE38ED358}"/>
              </a:ext>
            </a:extLst>
          </p:cNvPr>
          <p:cNvSpPr txBox="1"/>
          <p:nvPr/>
        </p:nvSpPr>
        <p:spPr>
          <a:xfrm>
            <a:off x="472275" y="4919008"/>
            <a:ext cx="10962752" cy="1938992"/>
          </a:xfrm>
          <a:prstGeom prst="rect">
            <a:avLst/>
          </a:prstGeom>
          <a:noFill/>
        </p:spPr>
        <p:txBody>
          <a:bodyPr wrap="square" rtlCol="0">
            <a:spAutoFit/>
          </a:bodyPr>
          <a:lstStyle/>
          <a:p>
            <a:r>
              <a:rPr lang="fr-BE" sz="2000" dirty="0">
                <a:sym typeface="Wingdings" panose="05000000000000000000" pitchFamily="2" charset="2"/>
              </a:rPr>
              <a:t> </a:t>
            </a:r>
            <a:r>
              <a:rPr lang="fr-BE" sz="2000" b="1" dirty="0"/>
              <a:t>Installation d’un lexique particulier</a:t>
            </a:r>
            <a:r>
              <a:rPr lang="fr-BE" sz="2000" dirty="0"/>
              <a:t>: </a:t>
            </a:r>
          </a:p>
          <a:p>
            <a:endParaRPr lang="fr-BE" sz="2000" dirty="0"/>
          </a:p>
          <a:p>
            <a:pPr marL="647700" indent="-285750">
              <a:buFontTx/>
              <a:buChar char="-"/>
            </a:pPr>
            <a:r>
              <a:rPr lang="fr-BE" sz="2000" dirty="0"/>
              <a:t>à partir d’une analyse des « performances » du système scolaire mesurées par des indicateurs (« % »), il s’agit de fixer des « priorités », de définir des « objectifs » et des « stratégies » pour les atteindre, de procéder à des « évaluations » de l’ « efficacité », et de mesurer ainsi la « qualité » du système scolaire </a:t>
            </a:r>
          </a:p>
        </p:txBody>
      </p:sp>
      <p:sp>
        <p:nvSpPr>
          <p:cNvPr id="10" name="TextBox 9">
            <a:extLst>
              <a:ext uri="{FF2B5EF4-FFF2-40B4-BE49-F238E27FC236}">
                <a16:creationId xmlns:a16="http://schemas.microsoft.com/office/drawing/2014/main" id="{AF2F7994-7121-2547-A35A-8158476FAB86}"/>
              </a:ext>
            </a:extLst>
          </p:cNvPr>
          <p:cNvSpPr txBox="1"/>
          <p:nvPr/>
        </p:nvSpPr>
        <p:spPr>
          <a:xfrm>
            <a:off x="3159371" y="4574313"/>
            <a:ext cx="6094324" cy="307777"/>
          </a:xfrm>
          <a:prstGeom prst="rect">
            <a:avLst/>
          </a:prstGeom>
          <a:noFill/>
        </p:spPr>
        <p:txBody>
          <a:bodyPr wrap="square">
            <a:spAutoFit/>
          </a:bodyPr>
          <a:lstStyle/>
          <a:p>
            <a:pPr algn="ctr"/>
            <a:r>
              <a:rPr lang="fr-BE" sz="1400" dirty="0"/>
              <a:t>Index hiérarchique des fréquences du Contrat pour l’École</a:t>
            </a:r>
          </a:p>
        </p:txBody>
      </p:sp>
    </p:spTree>
    <p:extLst>
      <p:ext uri="{BB962C8B-B14F-4D97-AF65-F5344CB8AC3E}">
        <p14:creationId xmlns:p14="http://schemas.microsoft.com/office/powerpoint/2010/main" val="116116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81E428-5875-2F81-BFEB-A29DA418D7CA}"/>
              </a:ext>
            </a:extLst>
          </p:cNvPr>
          <p:cNvSpPr>
            <a:spLocks noGrp="1"/>
          </p:cNvSpPr>
          <p:nvPr>
            <p:ph idx="1"/>
          </p:nvPr>
        </p:nvSpPr>
        <p:spPr>
          <a:xfrm>
            <a:off x="838200" y="432079"/>
            <a:ext cx="10515600" cy="5828044"/>
          </a:xfrm>
        </p:spPr>
        <p:txBody>
          <a:bodyPr>
            <a:normAutofit/>
          </a:bodyPr>
          <a:lstStyle/>
          <a:p>
            <a:r>
              <a:rPr lang="fr-BE" dirty="0"/>
              <a:t>Contrat pour l’École </a:t>
            </a:r>
          </a:p>
          <a:p>
            <a:pPr marL="542925">
              <a:buFontTx/>
              <a:buChar char="-"/>
            </a:pPr>
            <a:r>
              <a:rPr lang="fr-BE" sz="2600" dirty="0"/>
              <a:t>Texte qui institue </a:t>
            </a:r>
            <a:r>
              <a:rPr lang="fr-BE" sz="2600" b="1" dirty="0"/>
              <a:t>l’équité</a:t>
            </a:r>
            <a:r>
              <a:rPr lang="fr-BE" sz="2600" dirty="0"/>
              <a:t> et </a:t>
            </a:r>
            <a:r>
              <a:rPr lang="fr-BE" sz="2600" b="1" dirty="0"/>
              <a:t>l’efficacité</a:t>
            </a:r>
            <a:r>
              <a:rPr lang="fr-BE" sz="2600" dirty="0"/>
              <a:t> comme deux </a:t>
            </a:r>
            <a:r>
              <a:rPr lang="fr-BE" sz="2600" b="1" dirty="0"/>
              <a:t>dimensions indissociables d’un imaginaire </a:t>
            </a:r>
            <a:r>
              <a:rPr lang="fr-BE" sz="2600" dirty="0"/>
              <a:t>d’un système scolaire dont on pourrait indéfiniment mesurer et améliorer la qualité en agissant sur des facteurs de contrôle qui seraient identifiables grâce à un système d’indicateurs.</a:t>
            </a:r>
          </a:p>
          <a:p>
            <a:pPr marL="893763" indent="0">
              <a:buNone/>
            </a:pPr>
            <a:r>
              <a:rPr lang="fr-BE" sz="2400" i="1" dirty="0"/>
              <a:t>« […] si l’on constate bien un certain manque d’efficacité (moyenne des résultats trop faible) en Communauté française, c’est surtout le manque important d’équité (dispersion et différence des résultats des élèves trop grandes) qui est très interpelant. En effet, la Communauté française est le système éducatif où les différences de résultats entre les élèves les plus « faibles » et les élèves les plus « forts » sont les plus importantes. […] PISA 2003 confirme donc que le renforcement de l’équité est bien le défi à relever dans les prochaines années. » </a:t>
            </a:r>
            <a:br>
              <a:rPr lang="fr-BE" sz="2400" i="1" dirty="0"/>
            </a:br>
            <a:r>
              <a:rPr lang="fr-BE" sz="2400" dirty="0"/>
              <a:t>(</a:t>
            </a:r>
            <a:r>
              <a:rPr lang="fr-BE" sz="2400" dirty="0" err="1"/>
              <a:t>CfB</a:t>
            </a:r>
            <a:r>
              <a:rPr lang="fr-BE" sz="2400" dirty="0"/>
              <a:t>, 2005, p. 3-4)</a:t>
            </a:r>
          </a:p>
          <a:p>
            <a:pPr marL="314325" indent="0">
              <a:buNone/>
            </a:pPr>
            <a:endParaRPr lang="fr-BE" dirty="0"/>
          </a:p>
        </p:txBody>
      </p:sp>
    </p:spTree>
    <p:extLst>
      <p:ext uri="{BB962C8B-B14F-4D97-AF65-F5344CB8AC3E}">
        <p14:creationId xmlns:p14="http://schemas.microsoft.com/office/powerpoint/2010/main" val="162139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D7FE33-7F73-5327-F410-D783A2D1888E}"/>
              </a:ext>
            </a:extLst>
          </p:cNvPr>
          <p:cNvSpPr>
            <a:spLocks noGrp="1"/>
          </p:cNvSpPr>
          <p:nvPr>
            <p:ph idx="1"/>
          </p:nvPr>
        </p:nvSpPr>
        <p:spPr>
          <a:xfrm>
            <a:off x="838200" y="497840"/>
            <a:ext cx="10515600" cy="5679123"/>
          </a:xfrm>
        </p:spPr>
        <p:txBody>
          <a:bodyPr>
            <a:normAutofit lnSpcReduction="10000"/>
          </a:bodyPr>
          <a:lstStyle/>
          <a:p>
            <a:r>
              <a:rPr lang="fr-BE" dirty="0"/>
              <a:t>Une série de réformes qui renforcent la centralisation du pilotage du système scolaire ont été inspirées du Contrat pour l’École</a:t>
            </a:r>
          </a:p>
          <a:p>
            <a:pPr marL="538163">
              <a:buFontTx/>
              <a:buChar char="-"/>
            </a:pPr>
            <a:r>
              <a:rPr lang="fr-BE" sz="2600" dirty="0"/>
              <a:t>Épreuves externes communes (2006)</a:t>
            </a:r>
          </a:p>
          <a:p>
            <a:pPr marL="538163">
              <a:buFontTx/>
              <a:buChar char="-"/>
            </a:pPr>
            <a:r>
              <a:rPr lang="fr-BE" sz="2600" dirty="0"/>
              <a:t>Inspection (2007)</a:t>
            </a:r>
          </a:p>
          <a:p>
            <a:pPr marL="538163">
              <a:buFontTx/>
              <a:buChar char="-"/>
            </a:pPr>
            <a:r>
              <a:rPr lang="fr-BE" sz="2600" dirty="0"/>
              <a:t>Inscriptions (2007)</a:t>
            </a:r>
          </a:p>
          <a:p>
            <a:endParaRPr lang="fr-BE" dirty="0"/>
          </a:p>
          <a:p>
            <a:r>
              <a:rPr lang="fr-BE" dirty="0"/>
              <a:t>Ces différentes réformes, et d’autres, sont systématiquement justifiées par deux grandes finalités: l’équité et l’efficacité. </a:t>
            </a:r>
          </a:p>
          <a:p>
            <a:pPr marL="803275" indent="-488950">
              <a:buFont typeface="Wingdings" panose="05000000000000000000" pitchFamily="2" charset="2"/>
              <a:buChar char="è"/>
            </a:pPr>
            <a:r>
              <a:rPr lang="fr-BE" dirty="0">
                <a:sym typeface="Wingdings" panose="05000000000000000000" pitchFamily="2" charset="2"/>
              </a:rPr>
              <a:t> Il s’agit de renforcer </a:t>
            </a:r>
            <a:r>
              <a:rPr lang="fr-BE" b="1" dirty="0">
                <a:sym typeface="Wingdings" panose="05000000000000000000" pitchFamily="2" charset="2"/>
              </a:rPr>
              <a:t>l’équité</a:t>
            </a:r>
            <a:r>
              <a:rPr lang="fr-BE" dirty="0">
                <a:sym typeface="Wingdings" panose="05000000000000000000" pitchFamily="2" charset="2"/>
              </a:rPr>
              <a:t> et </a:t>
            </a:r>
            <a:r>
              <a:rPr lang="fr-BE" b="1" dirty="0">
                <a:sym typeface="Wingdings" panose="05000000000000000000" pitchFamily="2" charset="2"/>
              </a:rPr>
              <a:t>l’efficacité</a:t>
            </a:r>
            <a:r>
              <a:rPr lang="fr-BE" dirty="0">
                <a:sym typeface="Wingdings" panose="05000000000000000000" pitchFamily="2" charset="2"/>
              </a:rPr>
              <a:t> du système en vue de le rendre de meilleure </a:t>
            </a:r>
            <a:r>
              <a:rPr lang="fr-BE" b="1" dirty="0">
                <a:sym typeface="Wingdings" panose="05000000000000000000" pitchFamily="2" charset="2"/>
              </a:rPr>
              <a:t>qualité</a:t>
            </a:r>
          </a:p>
          <a:p>
            <a:pPr marL="0" indent="0">
              <a:buNone/>
            </a:pPr>
            <a:endParaRPr lang="fr-BE" dirty="0"/>
          </a:p>
          <a:p>
            <a:r>
              <a:rPr lang="fr-BE" dirty="0"/>
              <a:t>Le Pacte d’excellence renforce cet imaginaire en menant cette séquence à son terme.</a:t>
            </a:r>
          </a:p>
          <a:p>
            <a:endParaRPr lang="fr-BE" dirty="0"/>
          </a:p>
        </p:txBody>
      </p:sp>
    </p:spTree>
    <p:extLst>
      <p:ext uri="{BB962C8B-B14F-4D97-AF65-F5344CB8AC3E}">
        <p14:creationId xmlns:p14="http://schemas.microsoft.com/office/powerpoint/2010/main" val="276372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732C6-6489-7818-7F24-9E5C6CBE046E}"/>
              </a:ext>
            </a:extLst>
          </p:cNvPr>
          <p:cNvSpPr>
            <a:spLocks noGrp="1"/>
          </p:cNvSpPr>
          <p:nvPr>
            <p:ph type="title"/>
          </p:nvPr>
        </p:nvSpPr>
        <p:spPr/>
        <p:txBody>
          <a:bodyPr/>
          <a:lstStyle/>
          <a:p>
            <a:r>
              <a:rPr lang="fr-BE" dirty="0"/>
              <a:t>L’instauration d’un pilotage par les résultats</a:t>
            </a:r>
          </a:p>
        </p:txBody>
      </p:sp>
      <p:sp>
        <p:nvSpPr>
          <p:cNvPr id="3" name="Content Placeholder 2">
            <a:extLst>
              <a:ext uri="{FF2B5EF4-FFF2-40B4-BE49-F238E27FC236}">
                <a16:creationId xmlns:a16="http://schemas.microsoft.com/office/drawing/2014/main" id="{CF1A1AA6-55AF-6888-A82C-B24E4349A506}"/>
              </a:ext>
            </a:extLst>
          </p:cNvPr>
          <p:cNvSpPr>
            <a:spLocks noGrp="1"/>
          </p:cNvSpPr>
          <p:nvPr>
            <p:ph idx="1"/>
          </p:nvPr>
        </p:nvSpPr>
        <p:spPr/>
        <p:txBody>
          <a:bodyPr/>
          <a:lstStyle/>
          <a:p>
            <a:r>
              <a:rPr lang="fr-BE" dirty="0"/>
              <a:t>Le Pacte d’excellence prolonge l’imaginaire institué par le Contrat pour l’École, constitué de deux dimensions fondamentales d’équité et d’efficacité</a:t>
            </a:r>
          </a:p>
          <a:p>
            <a:endParaRPr lang="fr-BE" dirty="0"/>
          </a:p>
          <a:p>
            <a:r>
              <a:rPr lang="fr-BE" dirty="0"/>
              <a:t>Deux réformes phare du Pacte:</a:t>
            </a:r>
          </a:p>
          <a:p>
            <a:pPr marL="536575">
              <a:buFontTx/>
              <a:buChar char="-"/>
            </a:pPr>
            <a:r>
              <a:rPr lang="fr-BE" dirty="0"/>
              <a:t>l’allongement du tronc commun (équité)</a:t>
            </a:r>
          </a:p>
          <a:p>
            <a:pPr marL="536575">
              <a:buFontTx/>
              <a:buChar char="-"/>
            </a:pPr>
            <a:r>
              <a:rPr lang="fr-BE" dirty="0"/>
              <a:t>Les plans de pilotage (efficacité)</a:t>
            </a:r>
          </a:p>
        </p:txBody>
      </p:sp>
    </p:spTree>
    <p:extLst>
      <p:ext uri="{BB962C8B-B14F-4D97-AF65-F5344CB8AC3E}">
        <p14:creationId xmlns:p14="http://schemas.microsoft.com/office/powerpoint/2010/main" val="147845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graphicFrame>
        <p:nvGraphicFramePr>
          <p:cNvPr id="2" name="Table 1">
            <a:extLst>
              <a:ext uri="{FF2B5EF4-FFF2-40B4-BE49-F238E27FC236}">
                <a16:creationId xmlns:a16="http://schemas.microsoft.com/office/drawing/2014/main" id="{DFEADD76-9870-0958-2CEF-1B930227ACC8}"/>
              </a:ext>
            </a:extLst>
          </p:cNvPr>
          <p:cNvGraphicFramePr>
            <a:graphicFrameLocks noGrp="1"/>
          </p:cNvGraphicFramePr>
          <p:nvPr>
            <p:extLst>
              <p:ext uri="{D42A27DB-BD31-4B8C-83A1-F6EECF244321}">
                <p14:modId xmlns:p14="http://schemas.microsoft.com/office/powerpoint/2010/main" val="2476105680"/>
              </p:ext>
            </p:extLst>
          </p:nvPr>
        </p:nvGraphicFramePr>
        <p:xfrm>
          <a:off x="340234" y="137223"/>
          <a:ext cx="11673088" cy="6583554"/>
        </p:xfrm>
        <a:graphic>
          <a:graphicData uri="http://schemas.openxmlformats.org/drawingml/2006/table">
            <a:tbl>
              <a:tblPr firstRow="1" firstCol="1" bandRow="1">
                <a:tableStyleId>{5C22544A-7EE6-4342-B048-85BDC9FD1C3A}</a:tableStyleId>
              </a:tblPr>
              <a:tblGrid>
                <a:gridCol w="6138826">
                  <a:extLst>
                    <a:ext uri="{9D8B030D-6E8A-4147-A177-3AD203B41FA5}">
                      <a16:colId xmlns:a16="http://schemas.microsoft.com/office/drawing/2014/main" val="2287926522"/>
                    </a:ext>
                  </a:extLst>
                </a:gridCol>
                <a:gridCol w="606892">
                  <a:extLst>
                    <a:ext uri="{9D8B030D-6E8A-4147-A177-3AD203B41FA5}">
                      <a16:colId xmlns:a16="http://schemas.microsoft.com/office/drawing/2014/main" val="2607577645"/>
                    </a:ext>
                  </a:extLst>
                </a:gridCol>
                <a:gridCol w="4320478">
                  <a:extLst>
                    <a:ext uri="{9D8B030D-6E8A-4147-A177-3AD203B41FA5}">
                      <a16:colId xmlns:a16="http://schemas.microsoft.com/office/drawing/2014/main" val="2345329041"/>
                    </a:ext>
                  </a:extLst>
                </a:gridCol>
                <a:gridCol w="606892">
                  <a:extLst>
                    <a:ext uri="{9D8B030D-6E8A-4147-A177-3AD203B41FA5}">
                      <a16:colId xmlns:a16="http://schemas.microsoft.com/office/drawing/2014/main" val="3282612080"/>
                    </a:ext>
                  </a:extLst>
                </a:gridCol>
              </a:tblGrid>
              <a:tr h="193003">
                <a:tc>
                  <a:txBody>
                    <a:bodyPr/>
                    <a:lstStyle/>
                    <a:p>
                      <a:pPr algn="ctr">
                        <a:lnSpc>
                          <a:spcPct val="107000"/>
                        </a:lnSpc>
                        <a:spcAft>
                          <a:spcPts val="800"/>
                        </a:spcAft>
                      </a:pPr>
                      <a:r>
                        <a:rPr lang="fr-BE" sz="1400" kern="0">
                          <a:effectLst/>
                        </a:rPr>
                        <a:t>Formes lexicales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Fréq.</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Formes lexicales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Fréq.</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577730959"/>
                  </a:ext>
                </a:extLst>
              </a:tr>
              <a:tr h="193003">
                <a:tc>
                  <a:txBody>
                    <a:bodyPr/>
                    <a:lstStyle/>
                    <a:p>
                      <a:pPr>
                        <a:lnSpc>
                          <a:spcPct val="107000"/>
                        </a:lnSpc>
                        <a:spcAft>
                          <a:spcPts val="800"/>
                        </a:spcAft>
                      </a:pPr>
                      <a:r>
                        <a:rPr lang="fr-BE" sz="1400" kern="0">
                          <a:effectLst/>
                        </a:rPr>
                        <a:t>acteur.s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86</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réforme.s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1174855421"/>
                  </a:ext>
                </a:extLst>
              </a:tr>
              <a:tr h="193003">
                <a:tc>
                  <a:txBody>
                    <a:bodyPr/>
                    <a:lstStyle/>
                    <a:p>
                      <a:pPr>
                        <a:lnSpc>
                          <a:spcPct val="107000"/>
                        </a:lnSpc>
                        <a:spcAft>
                          <a:spcPts val="800"/>
                        </a:spcAft>
                      </a:pPr>
                      <a:r>
                        <a:rPr lang="fr-BE" sz="1400" kern="0">
                          <a:effectLst/>
                        </a:rPr>
                        <a:t>Pacte</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84</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développer; développé.e.s, développement, développe</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28</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1047430491"/>
                  </a:ext>
                </a:extLst>
              </a:tr>
              <a:tr h="193003">
                <a:tc>
                  <a:txBody>
                    <a:bodyPr/>
                    <a:lstStyle/>
                    <a:p>
                      <a:pPr>
                        <a:lnSpc>
                          <a:spcPct val="107000"/>
                        </a:lnSpc>
                        <a:spcAft>
                          <a:spcPts val="800"/>
                        </a:spcAft>
                      </a:pPr>
                      <a:r>
                        <a:rPr lang="fr-BE" sz="1400" kern="0">
                          <a:effectLst/>
                        </a:rPr>
                        <a:t>qualité.s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73</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résultat.s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28</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3031740692"/>
                  </a:ext>
                </a:extLst>
              </a:tr>
              <a:tr h="193003">
                <a:tc>
                  <a:txBody>
                    <a:bodyPr/>
                    <a:lstStyle/>
                    <a:p>
                      <a:pPr>
                        <a:lnSpc>
                          <a:spcPct val="107000"/>
                        </a:lnSpc>
                        <a:spcAft>
                          <a:spcPts val="800"/>
                        </a:spcAft>
                      </a:pPr>
                      <a:r>
                        <a:rPr lang="fr-BE" sz="1400" kern="0">
                          <a:effectLst/>
                        </a:rPr>
                        <a:t>pédagogie.s, pédagogique.s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71</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réussir, réussi.e.s, réussite.s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28</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798383972"/>
                  </a:ext>
                </a:extLst>
              </a:tr>
              <a:tr h="193003">
                <a:tc>
                  <a:txBody>
                    <a:bodyPr/>
                    <a:lstStyle/>
                    <a:p>
                      <a:pPr>
                        <a:lnSpc>
                          <a:spcPct val="107000"/>
                        </a:lnSpc>
                        <a:spcAft>
                          <a:spcPts val="800"/>
                        </a:spcAft>
                      </a:pPr>
                      <a:r>
                        <a:rPr lang="fr-BE" sz="1400" kern="0">
                          <a:effectLst/>
                        </a:rPr>
                        <a:t>travail.le.nt, travailler, travailleront, travaux</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59</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compétence.s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27</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37826544"/>
                  </a:ext>
                </a:extLst>
              </a:tr>
              <a:tr h="193003">
                <a:tc>
                  <a:txBody>
                    <a:bodyPr/>
                    <a:lstStyle/>
                    <a:p>
                      <a:pPr>
                        <a:lnSpc>
                          <a:spcPct val="107000"/>
                        </a:lnSpc>
                        <a:spcAft>
                          <a:spcPts val="800"/>
                        </a:spcAft>
                      </a:pPr>
                      <a:r>
                        <a:rPr lang="fr-BE" sz="1400" kern="0">
                          <a:effectLst/>
                        </a:rPr>
                        <a:t>système.s, systémiques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58</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démarche.s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27</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974468934"/>
                  </a:ext>
                </a:extLst>
              </a:tr>
              <a:tr h="193003">
                <a:tc>
                  <a:txBody>
                    <a:bodyPr/>
                    <a:lstStyle/>
                    <a:p>
                      <a:pPr>
                        <a:lnSpc>
                          <a:spcPct val="107000"/>
                        </a:lnSpc>
                        <a:spcAft>
                          <a:spcPts val="800"/>
                        </a:spcAft>
                      </a:pPr>
                      <a:r>
                        <a:rPr lang="fr-BE" sz="1400" kern="0">
                          <a:effectLst/>
                        </a:rPr>
                        <a:t>processus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54</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efficace.s, efficacité, efficience</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27</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1414725530"/>
                  </a:ext>
                </a:extLst>
              </a:tr>
              <a:tr h="359995">
                <a:tc>
                  <a:txBody>
                    <a:bodyPr/>
                    <a:lstStyle/>
                    <a:p>
                      <a:pPr>
                        <a:lnSpc>
                          <a:spcPct val="107000"/>
                        </a:lnSpc>
                        <a:spcAft>
                          <a:spcPts val="800"/>
                        </a:spcAft>
                      </a:pPr>
                      <a:r>
                        <a:rPr lang="fr-BE" sz="1400" kern="0">
                          <a:effectLst/>
                        </a:rPr>
                        <a:t>accompagne, accompagné, accompagnées, accompagnement, accompagnés, accompagnera, accompagner</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53</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société</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27</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513445277"/>
                  </a:ext>
                </a:extLst>
              </a:tr>
              <a:tr h="193003">
                <a:tc>
                  <a:txBody>
                    <a:bodyPr/>
                    <a:lstStyle/>
                    <a:p>
                      <a:pPr>
                        <a:lnSpc>
                          <a:spcPct val="107000"/>
                        </a:lnSpc>
                        <a:spcAft>
                          <a:spcPts val="800"/>
                        </a:spcAft>
                      </a:pPr>
                      <a:r>
                        <a:rPr lang="fr-BE" sz="1400" kern="0">
                          <a:effectLst/>
                        </a:rPr>
                        <a:t>objectif.s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49</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autonomie, autonomisation</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26</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1688941022"/>
                  </a:ext>
                </a:extLst>
              </a:tr>
              <a:tr h="193003">
                <a:tc>
                  <a:txBody>
                    <a:bodyPr/>
                    <a:lstStyle/>
                    <a:p>
                      <a:pPr>
                        <a:lnSpc>
                          <a:spcPct val="107000"/>
                        </a:lnSpc>
                        <a:spcAft>
                          <a:spcPts val="800"/>
                        </a:spcAft>
                      </a:pPr>
                      <a:r>
                        <a:rPr lang="fr-BE" sz="1400" kern="0">
                          <a:effectLst/>
                        </a:rPr>
                        <a:t>groupe.s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48</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culture.l.le.s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26</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969049943"/>
                  </a:ext>
                </a:extLst>
              </a:tr>
              <a:tr h="193003">
                <a:tc>
                  <a:txBody>
                    <a:bodyPr/>
                    <a:lstStyle/>
                    <a:p>
                      <a:pPr>
                        <a:lnSpc>
                          <a:spcPct val="107000"/>
                        </a:lnSpc>
                        <a:spcAft>
                          <a:spcPts val="800"/>
                        </a:spcAft>
                      </a:pPr>
                      <a:r>
                        <a:rPr lang="fr-BE" sz="1400" kern="0">
                          <a:effectLst/>
                        </a:rPr>
                        <a:t>renforcement, renforcé.e.s, renforcer, renforçant</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48</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dirty="0">
                          <a:effectLst/>
                        </a:rPr>
                        <a:t>taux</a:t>
                      </a:r>
                      <a:endParaRPr lang="fr-BE"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25</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4039803011"/>
                  </a:ext>
                </a:extLst>
              </a:tr>
              <a:tr h="193003">
                <a:tc>
                  <a:txBody>
                    <a:bodyPr/>
                    <a:lstStyle/>
                    <a:p>
                      <a:pPr>
                        <a:lnSpc>
                          <a:spcPct val="107000"/>
                        </a:lnSpc>
                        <a:spcAft>
                          <a:spcPts val="800"/>
                        </a:spcAft>
                      </a:pPr>
                      <a:r>
                        <a:rPr lang="fr-BE" sz="1400" kern="0">
                          <a:effectLst/>
                        </a:rPr>
                        <a:t>différence.s, différencier, différent.e.s, différenciation.s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39</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administrateur, administration, administratif.ve.s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24</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504043043"/>
                  </a:ext>
                </a:extLst>
              </a:tr>
              <a:tr h="193003">
                <a:tc>
                  <a:txBody>
                    <a:bodyPr/>
                    <a:lstStyle/>
                    <a:p>
                      <a:pPr>
                        <a:lnSpc>
                          <a:spcPct val="107000"/>
                        </a:lnSpc>
                        <a:spcAft>
                          <a:spcPts val="800"/>
                        </a:spcAft>
                      </a:pPr>
                      <a:r>
                        <a:rPr lang="fr-BE" sz="1400" kern="0">
                          <a:effectLst/>
                        </a:rPr>
                        <a:t>organisation.s, organisationnelle.s, (s')organiser, organisé.e.s, organisent</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39</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besoin.s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24</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469071912"/>
                  </a:ext>
                </a:extLst>
              </a:tr>
              <a:tr h="193003">
                <a:tc>
                  <a:txBody>
                    <a:bodyPr/>
                    <a:lstStyle/>
                    <a:p>
                      <a:pPr>
                        <a:lnSpc>
                          <a:spcPct val="107000"/>
                        </a:lnSpc>
                        <a:spcAft>
                          <a:spcPts val="800"/>
                        </a:spcAft>
                      </a:pPr>
                      <a:r>
                        <a:rPr lang="fr-BE" sz="1400" kern="0">
                          <a:effectLst/>
                        </a:rPr>
                        <a:t>excellence</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38</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jeune.s, jeunesse</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24</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070260765"/>
                  </a:ext>
                </a:extLst>
              </a:tr>
              <a:tr h="193003">
                <a:tc>
                  <a:txBody>
                    <a:bodyPr/>
                    <a:lstStyle/>
                    <a:p>
                      <a:pPr>
                        <a:lnSpc>
                          <a:spcPct val="107000"/>
                        </a:lnSpc>
                        <a:spcAft>
                          <a:spcPts val="800"/>
                        </a:spcAft>
                      </a:pPr>
                      <a:r>
                        <a:rPr lang="fr-BE" sz="1400" kern="0">
                          <a:effectLst/>
                        </a:rPr>
                        <a:t>nouveau.x, nouveauté, nouvelle.s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37</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implication.s, implique, é.e.s, ent, impliquant</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23</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3149209078"/>
                  </a:ext>
                </a:extLst>
              </a:tr>
              <a:tr h="193003">
                <a:tc>
                  <a:txBody>
                    <a:bodyPr/>
                    <a:lstStyle/>
                    <a:p>
                      <a:pPr>
                        <a:lnSpc>
                          <a:spcPct val="107000"/>
                        </a:lnSpc>
                        <a:spcAft>
                          <a:spcPts val="800"/>
                        </a:spcAft>
                      </a:pPr>
                      <a:r>
                        <a:rPr lang="fr-BE" sz="1400" kern="0">
                          <a:effectLst/>
                        </a:rPr>
                        <a:t>évaluation.s, évalue.nt</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35</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fonction;S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1130282587"/>
                  </a:ext>
                </a:extLst>
              </a:tr>
              <a:tr h="193003">
                <a:tc>
                  <a:txBody>
                    <a:bodyPr/>
                    <a:lstStyle/>
                    <a:p>
                      <a:pPr>
                        <a:lnSpc>
                          <a:spcPct val="107000"/>
                        </a:lnSpc>
                        <a:spcAft>
                          <a:spcPts val="800"/>
                        </a:spcAft>
                      </a:pPr>
                      <a:r>
                        <a:rPr lang="fr-BE" sz="1400" kern="0">
                          <a:effectLst/>
                        </a:rPr>
                        <a:t>participants, participatif, participative.s, participation, participé</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35</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initiative.s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459904975"/>
                  </a:ext>
                </a:extLst>
              </a:tr>
              <a:tr h="193003">
                <a:tc>
                  <a:txBody>
                    <a:bodyPr/>
                    <a:lstStyle/>
                    <a:p>
                      <a:pPr>
                        <a:lnSpc>
                          <a:spcPct val="107000"/>
                        </a:lnSpc>
                        <a:spcAft>
                          <a:spcPts val="800"/>
                        </a:spcAft>
                      </a:pPr>
                      <a:r>
                        <a:rPr lang="fr-BE" sz="1400" kern="0">
                          <a:effectLst/>
                        </a:rPr>
                        <a:t>savoir.s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34</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mesure.s, mesurables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3536054503"/>
                  </a:ext>
                </a:extLst>
              </a:tr>
              <a:tr h="193003">
                <a:tc>
                  <a:txBody>
                    <a:bodyPr/>
                    <a:lstStyle/>
                    <a:p>
                      <a:pPr>
                        <a:lnSpc>
                          <a:spcPct val="107000"/>
                        </a:lnSpc>
                        <a:spcAft>
                          <a:spcPts val="800"/>
                        </a:spcAft>
                      </a:pPr>
                      <a:r>
                        <a:rPr lang="fr-BE" sz="1400" kern="0">
                          <a:effectLst/>
                        </a:rPr>
                        <a:t>adapate.r, adapté.é.s, adaptabilité, adaptant, adaptation.s, s'adapter</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méthode.s, méthodologie, méthodologiques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4180553425"/>
                  </a:ext>
                </a:extLst>
              </a:tr>
              <a:tr h="193003">
                <a:tc>
                  <a:txBody>
                    <a:bodyPr/>
                    <a:lstStyle/>
                    <a:p>
                      <a:pPr>
                        <a:lnSpc>
                          <a:spcPct val="107000"/>
                        </a:lnSpc>
                        <a:spcAft>
                          <a:spcPts val="800"/>
                        </a:spcAft>
                      </a:pPr>
                      <a:r>
                        <a:rPr lang="fr-BE" sz="1400" kern="0">
                          <a:effectLst/>
                        </a:rPr>
                        <a:t>améliorer, améliorent, améliorant, s'améliore, amérlioration.s, améliorant</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mission.s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1112605595"/>
                  </a:ext>
                </a:extLst>
              </a:tr>
              <a:tr h="193003">
                <a:tc>
                  <a:txBody>
                    <a:bodyPr/>
                    <a:lstStyle/>
                    <a:p>
                      <a:pPr>
                        <a:lnSpc>
                          <a:spcPct val="107000"/>
                        </a:lnSpc>
                        <a:spcAft>
                          <a:spcPts val="800"/>
                        </a:spcAft>
                      </a:pPr>
                      <a:r>
                        <a:rPr lang="en-US" sz="1400" kern="0">
                          <a:effectLst/>
                        </a:rPr>
                        <a:t>performance.s, performant.e.s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priorisé, prioritaire.s, priorité.s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22</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3255971694"/>
                  </a:ext>
                </a:extLst>
              </a:tr>
              <a:tr h="193003">
                <a:tc>
                  <a:txBody>
                    <a:bodyPr/>
                    <a:lstStyle/>
                    <a:p>
                      <a:pPr>
                        <a:lnSpc>
                          <a:spcPct val="107000"/>
                        </a:lnSpc>
                        <a:spcAft>
                          <a:spcPts val="800"/>
                        </a:spcAft>
                      </a:pPr>
                      <a:r>
                        <a:rPr lang="fr-BE" sz="1400" kern="0" dirty="0">
                          <a:effectLst/>
                        </a:rPr>
                        <a:t>importance, </a:t>
                      </a:r>
                      <a:r>
                        <a:rPr lang="fr-BE" sz="1400" kern="0" dirty="0" err="1">
                          <a:effectLst/>
                        </a:rPr>
                        <a:t>important.e.s</a:t>
                      </a:r>
                      <a:endParaRPr lang="fr-BE"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31</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déployer, déploie.nt, démploiement, déployant, déployés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4121989454"/>
                  </a:ext>
                </a:extLst>
              </a:tr>
              <a:tr h="193003">
                <a:tc>
                  <a:txBody>
                    <a:bodyPr/>
                    <a:lstStyle/>
                    <a:p>
                      <a:pPr>
                        <a:lnSpc>
                          <a:spcPct val="107000"/>
                        </a:lnSpc>
                        <a:spcAft>
                          <a:spcPts val="800"/>
                        </a:spcAft>
                      </a:pPr>
                      <a:r>
                        <a:rPr lang="fr-BE" sz="1400" kern="0">
                          <a:effectLst/>
                        </a:rPr>
                        <a:t>pratiques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31</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indicateur.s, indice.s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3428813061"/>
                  </a:ext>
                </a:extLst>
              </a:tr>
              <a:tr h="193003">
                <a:tc>
                  <a:txBody>
                    <a:bodyPr/>
                    <a:lstStyle/>
                    <a:p>
                      <a:pPr>
                        <a:lnSpc>
                          <a:spcPct val="107000"/>
                        </a:lnSpc>
                        <a:spcAft>
                          <a:spcPts val="800"/>
                        </a:spcAft>
                      </a:pPr>
                      <a:r>
                        <a:rPr lang="fr-BE" sz="1400" kern="0" dirty="0">
                          <a:effectLst/>
                        </a:rPr>
                        <a:t>responsabilisation, responsabilités, </a:t>
                      </a:r>
                      <a:r>
                        <a:rPr lang="fr-BE" sz="1400" kern="0" dirty="0" err="1">
                          <a:effectLst/>
                        </a:rPr>
                        <a:t>respoinsable.s</a:t>
                      </a:r>
                      <a:r>
                        <a:rPr lang="fr-BE" sz="1400" kern="0" dirty="0">
                          <a:effectLst/>
                        </a:rPr>
                        <a:t>, responsabiliser</a:t>
                      </a:r>
                      <a:endParaRPr lang="fr-BE"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31</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rôle.s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415229629"/>
                  </a:ext>
                </a:extLst>
              </a:tr>
              <a:tr h="193003">
                <a:tc>
                  <a:txBody>
                    <a:bodyPr/>
                    <a:lstStyle/>
                    <a:p>
                      <a:pPr>
                        <a:lnSpc>
                          <a:spcPct val="107000"/>
                        </a:lnSpc>
                        <a:spcAft>
                          <a:spcPts val="800"/>
                        </a:spcAft>
                      </a:pPr>
                      <a:r>
                        <a:rPr lang="fr-BE" sz="1400" kern="0">
                          <a:effectLst/>
                        </a:rPr>
                        <a:t>équipe.s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socioéconomique.s, socioéconomiquement</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4205863305"/>
                  </a:ext>
                </a:extLst>
              </a:tr>
              <a:tr h="193003">
                <a:tc>
                  <a:txBody>
                    <a:bodyPr/>
                    <a:lstStyle/>
                    <a:p>
                      <a:pPr>
                        <a:lnSpc>
                          <a:spcPct val="107000"/>
                        </a:lnSpc>
                        <a:spcAft>
                          <a:spcPts val="800"/>
                        </a:spcAft>
                      </a:pPr>
                      <a:r>
                        <a:rPr lang="fr-BE" sz="1400" kern="0">
                          <a:effectLst/>
                        </a:rPr>
                        <a:t>gestion, gestionnaire, management</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spécifique.s, spécificités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20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69262555"/>
                  </a:ext>
                </a:extLst>
              </a:tr>
              <a:tr h="193003">
                <a:tc>
                  <a:txBody>
                    <a:bodyPr/>
                    <a:lstStyle/>
                    <a:p>
                      <a:pPr>
                        <a:lnSpc>
                          <a:spcPct val="107000"/>
                        </a:lnSpc>
                        <a:spcAft>
                          <a:spcPts val="800"/>
                        </a:spcAft>
                      </a:pPr>
                      <a:r>
                        <a:rPr lang="fr-BE" sz="1400" kern="0">
                          <a:effectLst/>
                        </a:rPr>
                        <a:t>monde, mondialisation, mondialisée</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a:effectLst/>
                        </a:rPr>
                        <a:t>30</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just">
                        <a:lnSpc>
                          <a:spcPct val="107000"/>
                        </a:lnSpc>
                        <a:spcAft>
                          <a:spcPts val="800"/>
                        </a:spcAft>
                      </a:pPr>
                      <a:r>
                        <a:rPr lang="fr-BE" sz="1400" kern="0">
                          <a:effectLst/>
                        </a:rPr>
                        <a:t>thématiques, thème.s</a:t>
                      </a:r>
                      <a:endParaRPr lang="fr-BE"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tc>
                  <a:txBody>
                    <a:bodyPr/>
                    <a:lstStyle/>
                    <a:p>
                      <a:pPr algn="ctr">
                        <a:lnSpc>
                          <a:spcPct val="107000"/>
                        </a:lnSpc>
                        <a:spcAft>
                          <a:spcPts val="800"/>
                        </a:spcAft>
                      </a:pPr>
                      <a:r>
                        <a:rPr lang="fr-BE" sz="1400" kern="0" dirty="0">
                          <a:effectLst/>
                        </a:rPr>
                        <a:t>20</a:t>
                      </a:r>
                      <a:endParaRPr lang="fr-BE"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197" marR="33197" marT="0" marB="0"/>
                </a:tc>
                <a:extLst>
                  <a:ext uri="{0D108BD9-81ED-4DB2-BD59-A6C34878D82A}">
                    <a16:rowId xmlns:a16="http://schemas.microsoft.com/office/drawing/2014/main" val="2392083405"/>
                  </a:ext>
                </a:extLst>
              </a:tr>
            </a:tbl>
          </a:graphicData>
        </a:graphic>
      </p:graphicFrame>
    </p:spTree>
    <p:extLst>
      <p:ext uri="{BB962C8B-B14F-4D97-AF65-F5344CB8AC3E}">
        <p14:creationId xmlns:p14="http://schemas.microsoft.com/office/powerpoint/2010/main" val="2601454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9CFA4E-07C9-123C-40B9-0E9F83743B5F}"/>
              </a:ext>
            </a:extLst>
          </p:cNvPr>
          <p:cNvSpPr>
            <a:spLocks noGrp="1"/>
          </p:cNvSpPr>
          <p:nvPr>
            <p:ph idx="1"/>
          </p:nvPr>
        </p:nvSpPr>
        <p:spPr>
          <a:xfrm>
            <a:off x="838200" y="1024932"/>
            <a:ext cx="10515600" cy="5152031"/>
          </a:xfrm>
        </p:spPr>
        <p:txBody>
          <a:bodyPr>
            <a:normAutofit fontScale="85000" lnSpcReduction="20000"/>
          </a:bodyPr>
          <a:lstStyle/>
          <a:p>
            <a:r>
              <a:rPr lang="fr-BE" dirty="0"/>
              <a:t>Comparaison des index hiérarchiques du Contrat pour l’École et de la note relative au Pacte:</a:t>
            </a:r>
          </a:p>
          <a:p>
            <a:pPr marL="542925">
              <a:buFontTx/>
              <a:buChar char="-"/>
            </a:pPr>
            <a:r>
              <a:rPr lang="fr-BE" b="1" dirty="0"/>
              <a:t>3 groupes de formes lexicales </a:t>
            </a:r>
            <a:r>
              <a:rPr lang="fr-BE" dirty="0"/>
              <a:t>qui présentent dans les deux cas un nombre significatif d’occurrences : celles qui renvoient </a:t>
            </a:r>
          </a:p>
          <a:p>
            <a:pPr marL="1255713" indent="-571500">
              <a:buAutoNum type="romanLcParenBoth"/>
            </a:pPr>
            <a:r>
              <a:rPr lang="fr-BE" dirty="0"/>
              <a:t>aux objectifs,</a:t>
            </a:r>
          </a:p>
          <a:p>
            <a:pPr marL="1255713" indent="-571500">
              <a:buAutoNum type="romanLcParenBoth"/>
            </a:pPr>
            <a:r>
              <a:rPr lang="fr-BE" dirty="0"/>
              <a:t>à l’organisation et aux modes de gestion, </a:t>
            </a:r>
          </a:p>
          <a:p>
            <a:pPr marL="1255713" indent="-571500">
              <a:buAutoNum type="romanLcParenBoth"/>
            </a:pPr>
            <a:r>
              <a:rPr lang="fr-BE" dirty="0"/>
              <a:t>aux idées de qualité et d’efficacité, et à leur mesure quantitative</a:t>
            </a:r>
          </a:p>
          <a:p>
            <a:pPr marL="0" indent="0">
              <a:buNone/>
            </a:pPr>
            <a:endParaRPr lang="fr-BE" dirty="0"/>
          </a:p>
          <a:p>
            <a:r>
              <a:rPr lang="fr-BE" dirty="0"/>
              <a:t>Pour (i) et (ii) : nombre et fréquence des formes = relativement comparable, </a:t>
            </a:r>
          </a:p>
          <a:p>
            <a:r>
              <a:rPr lang="fr-BE" dirty="0"/>
              <a:t>Pour (iii) : les termes du Pacte apparaissent avec une plus grande fréquence. </a:t>
            </a:r>
          </a:p>
          <a:p>
            <a:r>
              <a:rPr lang="fr-BE" dirty="0"/>
              <a:t>Par ailleurs, l’index hiérarchique relatif Pacte fait apparaître un </a:t>
            </a:r>
            <a:r>
              <a:rPr lang="fr-BE" b="1" dirty="0"/>
              <a:t>quatrième groupe de formes lexicales </a:t>
            </a:r>
            <a:r>
              <a:rPr lang="fr-BE" dirty="0"/>
              <a:t>centré sur les </a:t>
            </a:r>
            <a:r>
              <a:rPr lang="fr-BE" b="1" dirty="0"/>
              <a:t>acteurs </a:t>
            </a:r>
            <a:r>
              <a:rPr lang="fr-BE" dirty="0"/>
              <a:t>du monde scolaire et les équipes éducatives ainsi que sur leur </a:t>
            </a:r>
            <a:r>
              <a:rPr lang="fr-BE" b="1" dirty="0"/>
              <a:t>autonomie</a:t>
            </a:r>
            <a:r>
              <a:rPr lang="fr-BE" dirty="0"/>
              <a:t>, leur participation et leur </a:t>
            </a:r>
            <a:r>
              <a:rPr lang="fr-BE" b="1" dirty="0"/>
              <a:t>responsabilité</a:t>
            </a:r>
            <a:r>
              <a:rPr lang="fr-BE" dirty="0"/>
              <a:t> .</a:t>
            </a:r>
          </a:p>
        </p:txBody>
      </p:sp>
    </p:spTree>
    <p:extLst>
      <p:ext uri="{BB962C8B-B14F-4D97-AF65-F5344CB8AC3E}">
        <p14:creationId xmlns:p14="http://schemas.microsoft.com/office/powerpoint/2010/main" val="29413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57017C85-5B91-CDE3-9711-84E3FBA009E6}"/>
              </a:ext>
            </a:extLst>
          </p:cNvPr>
          <p:cNvGraphicFramePr>
            <a:graphicFrameLocks/>
          </p:cNvGraphicFramePr>
          <p:nvPr>
            <p:extLst>
              <p:ext uri="{D42A27DB-BD31-4B8C-83A1-F6EECF244321}">
                <p14:modId xmlns:p14="http://schemas.microsoft.com/office/powerpoint/2010/main" val="1402354633"/>
              </p:ext>
            </p:extLst>
          </p:nvPr>
        </p:nvGraphicFramePr>
        <p:xfrm>
          <a:off x="252247" y="83820"/>
          <a:ext cx="11855669" cy="66903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8128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95692D-8AAD-69CA-ABA3-B659A72F35EE}"/>
              </a:ext>
            </a:extLst>
          </p:cNvPr>
          <p:cNvSpPr>
            <a:spLocks noGrp="1"/>
          </p:cNvSpPr>
          <p:nvPr>
            <p:ph idx="1"/>
          </p:nvPr>
        </p:nvSpPr>
        <p:spPr>
          <a:xfrm>
            <a:off x="646862" y="772597"/>
            <a:ext cx="10898275" cy="5312805"/>
          </a:xfrm>
        </p:spPr>
        <p:txBody>
          <a:bodyPr/>
          <a:lstStyle/>
          <a:p>
            <a:r>
              <a:rPr lang="fr-BE" dirty="0"/>
              <a:t>Le discours relatif au Pacte par rapport au Contrat pour l’École insiste sur le </a:t>
            </a:r>
            <a:r>
              <a:rPr lang="fr-BE" b="1" dirty="0"/>
              <a:t>rôle des équipes éducatives locales</a:t>
            </a:r>
            <a:r>
              <a:rPr lang="fr-BE" dirty="0"/>
              <a:t>. </a:t>
            </a:r>
          </a:p>
          <a:p>
            <a:endParaRPr lang="fr-BE" dirty="0"/>
          </a:p>
          <a:p>
            <a:r>
              <a:rPr lang="fr-BE" dirty="0"/>
              <a:t>Celles-ci doivent pouvoir poser un « diagnostic » sur les « résultats » de leurs pratiques, et les « adapter » par la « créativité » et « l’innovation » au travers de priorités et d’objectifs spécifiques en vue d’améliorer leurs performances. </a:t>
            </a:r>
          </a:p>
          <a:p>
            <a:endParaRPr lang="fr-BE" dirty="0"/>
          </a:p>
          <a:p>
            <a:r>
              <a:rPr lang="fr-BE" dirty="0"/>
              <a:t>L’attention est portée sur une </a:t>
            </a:r>
            <a:r>
              <a:rPr lang="fr-BE" b="1" dirty="0"/>
              <a:t>nouvelle gouvernance</a:t>
            </a:r>
            <a:r>
              <a:rPr lang="fr-BE" dirty="0"/>
              <a:t>, qui se veut « participative », avec un « management » qui favorise « l’autonomie » et la « responsabilité » des écoles. </a:t>
            </a:r>
          </a:p>
        </p:txBody>
      </p:sp>
    </p:spTree>
    <p:extLst>
      <p:ext uri="{BB962C8B-B14F-4D97-AF65-F5344CB8AC3E}">
        <p14:creationId xmlns:p14="http://schemas.microsoft.com/office/powerpoint/2010/main" val="8861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38B08-A0B5-627D-DE7D-7815B2C0ECC1}"/>
              </a:ext>
            </a:extLst>
          </p:cNvPr>
          <p:cNvSpPr>
            <a:spLocks noGrp="1"/>
          </p:cNvSpPr>
          <p:nvPr>
            <p:ph type="title"/>
          </p:nvPr>
        </p:nvSpPr>
        <p:spPr/>
        <p:txBody>
          <a:bodyPr/>
          <a:lstStyle/>
          <a:p>
            <a:r>
              <a:rPr lang="fr-BE" dirty="0"/>
              <a:t>La mobilisation du lexique managérial</a:t>
            </a:r>
          </a:p>
        </p:txBody>
      </p:sp>
      <p:sp>
        <p:nvSpPr>
          <p:cNvPr id="3" name="Text Placeholder 2">
            <a:extLst>
              <a:ext uri="{FF2B5EF4-FFF2-40B4-BE49-F238E27FC236}">
                <a16:creationId xmlns:a16="http://schemas.microsoft.com/office/drawing/2014/main" id="{31C16C7B-20FA-FDCB-089C-BF3D67EF4CA4}"/>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811966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8F704-EEFB-F5A0-00DE-06D98B7EC21A}"/>
              </a:ext>
            </a:extLst>
          </p:cNvPr>
          <p:cNvSpPr>
            <a:spLocks noGrp="1"/>
          </p:cNvSpPr>
          <p:nvPr>
            <p:ph type="title"/>
          </p:nvPr>
        </p:nvSpPr>
        <p:spPr/>
        <p:txBody>
          <a:bodyPr/>
          <a:lstStyle/>
          <a:p>
            <a:r>
              <a:rPr lang="fr-BE" dirty="0"/>
              <a:t>Des procédures qui contraignent la mobilisation du lexique</a:t>
            </a:r>
          </a:p>
        </p:txBody>
      </p:sp>
      <p:sp>
        <p:nvSpPr>
          <p:cNvPr id="3" name="Content Placeholder 2">
            <a:extLst>
              <a:ext uri="{FF2B5EF4-FFF2-40B4-BE49-F238E27FC236}">
                <a16:creationId xmlns:a16="http://schemas.microsoft.com/office/drawing/2014/main" id="{4E77E036-C1D8-E327-BE15-4AC17D8C4D4B}"/>
              </a:ext>
            </a:extLst>
          </p:cNvPr>
          <p:cNvSpPr>
            <a:spLocks noGrp="1"/>
          </p:cNvSpPr>
          <p:nvPr>
            <p:ph idx="1"/>
          </p:nvPr>
        </p:nvSpPr>
        <p:spPr/>
        <p:txBody>
          <a:bodyPr/>
          <a:lstStyle/>
          <a:p>
            <a:r>
              <a:rPr lang="fr-BE" dirty="0"/>
              <a:t>L’élaboration et la mise en œuvre des plans de pilotage combinent un ensemble de </a:t>
            </a:r>
            <a:r>
              <a:rPr lang="fr-BE" b="1" dirty="0"/>
              <a:t>contraintes procédurales </a:t>
            </a:r>
            <a:r>
              <a:rPr lang="fr-BE" dirty="0"/>
              <a:t>et </a:t>
            </a:r>
            <a:r>
              <a:rPr lang="fr-BE" b="1" dirty="0"/>
              <a:t>des injonctions à une réappropriation et adaptation de ces procédures </a:t>
            </a:r>
            <a:r>
              <a:rPr lang="fr-BE" dirty="0"/>
              <a:t>par les équipes éducatives locales (autonomie, participation, collaboration,…)</a:t>
            </a:r>
          </a:p>
          <a:p>
            <a:endParaRPr lang="fr-BE" dirty="0"/>
          </a:p>
          <a:p>
            <a:r>
              <a:rPr lang="fr-BE" dirty="0"/>
              <a:t>Les procédures sont réappropriées à travers des techniques managériales de concertation et de prise de décision collectives</a:t>
            </a:r>
          </a:p>
          <a:p>
            <a:endParaRPr lang="fr-BE" dirty="0"/>
          </a:p>
        </p:txBody>
      </p:sp>
    </p:spTree>
    <p:extLst>
      <p:ext uri="{BB962C8B-B14F-4D97-AF65-F5344CB8AC3E}">
        <p14:creationId xmlns:p14="http://schemas.microsoft.com/office/powerpoint/2010/main" val="104063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6489-60AC-A0E3-4136-EEB73AE160BC}"/>
              </a:ext>
            </a:extLst>
          </p:cNvPr>
          <p:cNvSpPr>
            <a:spLocks noGrp="1"/>
          </p:cNvSpPr>
          <p:nvPr>
            <p:ph type="title"/>
          </p:nvPr>
        </p:nvSpPr>
        <p:spPr/>
        <p:txBody>
          <a:bodyPr/>
          <a:lstStyle/>
          <a:p>
            <a:r>
              <a:rPr lang="fr-BE" dirty="0"/>
              <a:t>Présentation</a:t>
            </a:r>
          </a:p>
        </p:txBody>
      </p:sp>
      <p:sp>
        <p:nvSpPr>
          <p:cNvPr id="3" name="Content Placeholder 2">
            <a:extLst>
              <a:ext uri="{FF2B5EF4-FFF2-40B4-BE49-F238E27FC236}">
                <a16:creationId xmlns:a16="http://schemas.microsoft.com/office/drawing/2014/main" id="{47A2060E-DCDB-C168-0758-8D85E7101157}"/>
              </a:ext>
            </a:extLst>
          </p:cNvPr>
          <p:cNvSpPr>
            <a:spLocks noGrp="1"/>
          </p:cNvSpPr>
          <p:nvPr>
            <p:ph idx="1"/>
          </p:nvPr>
        </p:nvSpPr>
        <p:spPr/>
        <p:txBody>
          <a:bodyPr/>
          <a:lstStyle/>
          <a:p>
            <a:r>
              <a:rPr lang="fr-BE" dirty="0"/>
              <a:t>Communication qui porte sur les </a:t>
            </a:r>
            <a:r>
              <a:rPr lang="fr-BE" b="1" dirty="0"/>
              <a:t>modalités matérielles de circulation du discours managérial à l’École</a:t>
            </a:r>
            <a:r>
              <a:rPr lang="fr-BE" dirty="0"/>
              <a:t>, en Belgique francophone</a:t>
            </a:r>
          </a:p>
          <a:p>
            <a:endParaRPr lang="fr-BE" dirty="0">
              <a:sym typeface="Wingdings" panose="05000000000000000000" pitchFamily="2" charset="2"/>
            </a:endParaRPr>
          </a:p>
          <a:p>
            <a:r>
              <a:rPr lang="fr-BE" dirty="0">
                <a:sym typeface="Wingdings" panose="05000000000000000000" pitchFamily="2" charset="2"/>
              </a:rPr>
              <a:t>Pacte pour un enseignement d’excellence (2015)</a:t>
            </a:r>
          </a:p>
          <a:p>
            <a:pPr marL="538163">
              <a:buFontTx/>
              <a:buChar char="-"/>
            </a:pPr>
            <a:r>
              <a:rPr lang="fr-BE" dirty="0">
                <a:sym typeface="Wingdings" panose="05000000000000000000" pitchFamily="2" charset="2"/>
              </a:rPr>
              <a:t>Plan de réformes dit « systémique »</a:t>
            </a:r>
          </a:p>
          <a:p>
            <a:pPr marL="538163">
              <a:buFontTx/>
              <a:buChar char="-"/>
            </a:pPr>
            <a:r>
              <a:rPr lang="fr-BE" dirty="0">
                <a:sym typeface="Wingdings" panose="05000000000000000000" pitchFamily="2" charset="2"/>
              </a:rPr>
              <a:t>Réforme de la gouvernance: plans de pilotage</a:t>
            </a:r>
          </a:p>
          <a:p>
            <a:pPr marL="0" indent="0">
              <a:buNone/>
            </a:pPr>
            <a:endParaRPr lang="fr-BE" dirty="0">
              <a:sym typeface="Wingdings" panose="05000000000000000000" pitchFamily="2" charset="2"/>
            </a:endParaRPr>
          </a:p>
          <a:p>
            <a:pPr marL="0" indent="0">
              <a:buNone/>
            </a:pPr>
            <a:endParaRPr lang="fr-BE" dirty="0">
              <a:sym typeface="Wingdings" panose="05000000000000000000" pitchFamily="2" charset="2"/>
            </a:endParaRPr>
          </a:p>
        </p:txBody>
      </p:sp>
    </p:spTree>
    <p:extLst>
      <p:ext uri="{BB962C8B-B14F-4D97-AF65-F5344CB8AC3E}">
        <p14:creationId xmlns:p14="http://schemas.microsoft.com/office/powerpoint/2010/main" val="241244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BB1573-F7B4-EF21-0FA5-DB2E733A6AF1}"/>
              </a:ext>
            </a:extLst>
          </p:cNvPr>
          <p:cNvSpPr>
            <a:spLocks noGrp="1"/>
          </p:cNvSpPr>
          <p:nvPr>
            <p:ph idx="1"/>
          </p:nvPr>
        </p:nvSpPr>
        <p:spPr>
          <a:xfrm>
            <a:off x="609601" y="2534921"/>
            <a:ext cx="4907280" cy="3505200"/>
          </a:xfrm>
        </p:spPr>
        <p:txBody>
          <a:bodyPr>
            <a:normAutofit/>
          </a:bodyPr>
          <a:lstStyle/>
          <a:p>
            <a:pPr marL="274638" indent="-274638">
              <a:lnSpc>
                <a:spcPct val="80000"/>
              </a:lnSpc>
              <a:spcBef>
                <a:spcPts val="800"/>
              </a:spcBef>
              <a:buAutoNum type="arabicPeriod"/>
            </a:pPr>
            <a:r>
              <a:rPr lang="fr-BE" sz="2000" dirty="0"/>
              <a:t>Présentation de l’école </a:t>
            </a:r>
          </a:p>
          <a:p>
            <a:pPr marL="274638" indent="-274638">
              <a:lnSpc>
                <a:spcPct val="80000"/>
              </a:lnSpc>
              <a:spcBef>
                <a:spcPts val="800"/>
              </a:spcBef>
              <a:buAutoNum type="arabicPeriod"/>
            </a:pPr>
            <a:r>
              <a:rPr lang="fr-BE" sz="2000" dirty="0"/>
              <a:t>Etat des lieux et diagnostic </a:t>
            </a:r>
          </a:p>
          <a:p>
            <a:pPr marL="365125" indent="0">
              <a:lnSpc>
                <a:spcPct val="80000"/>
              </a:lnSpc>
              <a:spcBef>
                <a:spcPts val="800"/>
              </a:spcBef>
              <a:buNone/>
            </a:pPr>
            <a:r>
              <a:rPr lang="fr-BE" sz="2000" dirty="0"/>
              <a:t>2.1. Indicateurs </a:t>
            </a:r>
          </a:p>
          <a:p>
            <a:pPr marL="365125" indent="0">
              <a:lnSpc>
                <a:spcPct val="80000"/>
              </a:lnSpc>
              <a:spcBef>
                <a:spcPts val="800"/>
              </a:spcBef>
              <a:buNone/>
            </a:pPr>
            <a:r>
              <a:rPr lang="fr-BE" sz="2000" dirty="0"/>
              <a:t>2.2. Thématiques </a:t>
            </a:r>
          </a:p>
          <a:p>
            <a:pPr marL="808038" indent="0">
              <a:lnSpc>
                <a:spcPct val="80000"/>
              </a:lnSpc>
              <a:spcBef>
                <a:spcPts val="800"/>
              </a:spcBef>
              <a:buNone/>
            </a:pPr>
            <a:r>
              <a:rPr lang="fr-BE" sz="2000" dirty="0"/>
              <a:t>2.2.1. Thématiques transversales </a:t>
            </a:r>
          </a:p>
          <a:p>
            <a:pPr marL="808038" indent="0">
              <a:lnSpc>
                <a:spcPct val="80000"/>
              </a:lnSpc>
              <a:spcBef>
                <a:spcPts val="800"/>
              </a:spcBef>
              <a:buNone/>
            </a:pPr>
            <a:r>
              <a:rPr lang="fr-BE" sz="2000" dirty="0"/>
              <a:t>2.2.2. Thématiques </a:t>
            </a:r>
          </a:p>
          <a:p>
            <a:pPr marL="365125" indent="0">
              <a:lnSpc>
                <a:spcPct val="80000"/>
              </a:lnSpc>
              <a:spcBef>
                <a:spcPts val="800"/>
              </a:spcBef>
              <a:buNone/>
            </a:pPr>
            <a:r>
              <a:rPr lang="fr-BE" sz="2000" dirty="0"/>
              <a:t>2.3. Autres éléments </a:t>
            </a:r>
          </a:p>
          <a:p>
            <a:pPr marL="365125" indent="0">
              <a:lnSpc>
                <a:spcPct val="80000"/>
              </a:lnSpc>
              <a:spcBef>
                <a:spcPts val="800"/>
              </a:spcBef>
              <a:buNone/>
            </a:pPr>
            <a:r>
              <a:rPr lang="fr-BE" sz="2000" dirty="0"/>
              <a:t>2.4. Diagnostic (SWOT et « arbres des causes », principe « MECE ») </a:t>
            </a:r>
          </a:p>
        </p:txBody>
      </p:sp>
      <p:sp>
        <p:nvSpPr>
          <p:cNvPr id="5" name="TextBox 4">
            <a:extLst>
              <a:ext uri="{FF2B5EF4-FFF2-40B4-BE49-F238E27FC236}">
                <a16:creationId xmlns:a16="http://schemas.microsoft.com/office/drawing/2014/main" id="{FFB59A2D-B7DC-92F1-999B-3CE2EC47F156}"/>
              </a:ext>
            </a:extLst>
          </p:cNvPr>
          <p:cNvSpPr txBox="1"/>
          <p:nvPr/>
        </p:nvSpPr>
        <p:spPr>
          <a:xfrm>
            <a:off x="6675121" y="2020618"/>
            <a:ext cx="5516880" cy="4533805"/>
          </a:xfrm>
          <a:prstGeom prst="rect">
            <a:avLst/>
          </a:prstGeom>
          <a:noFill/>
        </p:spPr>
        <p:txBody>
          <a:bodyPr wrap="square">
            <a:spAutoFit/>
          </a:bodyPr>
          <a:lstStyle/>
          <a:p>
            <a:pPr marL="0" indent="0">
              <a:lnSpc>
                <a:spcPct val="80000"/>
              </a:lnSpc>
              <a:spcBef>
                <a:spcPts val="800"/>
              </a:spcBef>
              <a:buNone/>
            </a:pPr>
            <a:r>
              <a:rPr lang="fr-BE" sz="2000" dirty="0"/>
              <a:t>3. Objectifs spécifiques (SMART) et stratégies </a:t>
            </a:r>
          </a:p>
          <a:p>
            <a:pPr marL="274638">
              <a:lnSpc>
                <a:spcPct val="80000"/>
              </a:lnSpc>
              <a:spcBef>
                <a:spcPts val="800"/>
              </a:spcBef>
              <a:buNone/>
            </a:pPr>
            <a:r>
              <a:rPr lang="fr-BE" sz="2000" dirty="0"/>
              <a:t>3.1. Indicateurs d’impact </a:t>
            </a:r>
          </a:p>
          <a:p>
            <a:pPr marL="274638">
              <a:lnSpc>
                <a:spcPct val="80000"/>
              </a:lnSpc>
              <a:spcBef>
                <a:spcPts val="800"/>
              </a:spcBef>
              <a:buNone/>
            </a:pPr>
            <a:r>
              <a:rPr lang="fr-BE" sz="2000" dirty="0"/>
              <a:t>3.2. Cible/valeur de référence </a:t>
            </a:r>
          </a:p>
          <a:p>
            <a:pPr marL="274638">
              <a:lnSpc>
                <a:spcPct val="80000"/>
              </a:lnSpc>
              <a:spcBef>
                <a:spcPts val="800"/>
              </a:spcBef>
              <a:buNone/>
            </a:pPr>
            <a:r>
              <a:rPr lang="fr-BE" sz="2000" dirty="0"/>
              <a:t>3.3. Stratégies </a:t>
            </a:r>
          </a:p>
          <a:p>
            <a:pPr marL="274638">
              <a:lnSpc>
                <a:spcPct val="80000"/>
              </a:lnSpc>
              <a:spcBef>
                <a:spcPts val="800"/>
              </a:spcBef>
              <a:buNone/>
            </a:pPr>
            <a:r>
              <a:rPr lang="fr-BE" sz="2000" dirty="0"/>
              <a:t>3.4. Actions </a:t>
            </a:r>
          </a:p>
          <a:p>
            <a:pPr marL="715963">
              <a:lnSpc>
                <a:spcPct val="80000"/>
              </a:lnSpc>
              <a:spcBef>
                <a:spcPts val="800"/>
              </a:spcBef>
              <a:buNone/>
            </a:pPr>
            <a:r>
              <a:rPr lang="fr-BE" sz="2000" dirty="0"/>
              <a:t>3.4.1. Pilote et public cible </a:t>
            </a:r>
          </a:p>
          <a:p>
            <a:pPr marL="715963">
              <a:lnSpc>
                <a:spcPct val="80000"/>
              </a:lnSpc>
              <a:spcBef>
                <a:spcPts val="800"/>
              </a:spcBef>
              <a:buNone/>
            </a:pPr>
            <a:r>
              <a:rPr lang="fr-BE" sz="2000" dirty="0"/>
              <a:t>3.4.2. Conditions de réussite</a:t>
            </a:r>
          </a:p>
          <a:p>
            <a:pPr marL="715963">
              <a:lnSpc>
                <a:spcPct val="80000"/>
              </a:lnSpc>
              <a:spcBef>
                <a:spcPts val="800"/>
              </a:spcBef>
              <a:buNone/>
            </a:pPr>
            <a:r>
              <a:rPr lang="fr-BE" sz="2000" dirty="0"/>
              <a:t>3.4.3. Ressources spécifiques</a:t>
            </a:r>
          </a:p>
          <a:p>
            <a:pPr marL="715963">
              <a:lnSpc>
                <a:spcPct val="80000"/>
              </a:lnSpc>
              <a:spcBef>
                <a:spcPts val="800"/>
              </a:spcBef>
              <a:buNone/>
            </a:pPr>
            <a:r>
              <a:rPr lang="fr-BE" sz="2000" dirty="0"/>
              <a:t>3.4.4. Etapes et calendrier de réalisation</a:t>
            </a:r>
          </a:p>
          <a:p>
            <a:pPr marL="0" indent="0">
              <a:lnSpc>
                <a:spcPct val="80000"/>
              </a:lnSpc>
              <a:spcBef>
                <a:spcPts val="800"/>
              </a:spcBef>
              <a:buNone/>
            </a:pPr>
            <a:r>
              <a:rPr lang="fr-BE" sz="2000" dirty="0"/>
              <a:t>4. Stratégies transversales </a:t>
            </a:r>
          </a:p>
          <a:p>
            <a:pPr marL="0" indent="0">
              <a:lnSpc>
                <a:spcPct val="80000"/>
              </a:lnSpc>
              <a:spcBef>
                <a:spcPts val="800"/>
              </a:spcBef>
              <a:buNone/>
            </a:pPr>
            <a:r>
              <a:rPr lang="fr-BE" sz="2000" dirty="0"/>
              <a:t>5. Actions poursuivies </a:t>
            </a:r>
          </a:p>
          <a:p>
            <a:pPr marL="0" indent="0">
              <a:lnSpc>
                <a:spcPct val="80000"/>
              </a:lnSpc>
              <a:spcBef>
                <a:spcPts val="800"/>
              </a:spcBef>
              <a:buNone/>
            </a:pPr>
            <a:r>
              <a:rPr lang="fr-BE" sz="2000" dirty="0"/>
              <a:t>6. Evaluation annuelle</a:t>
            </a:r>
          </a:p>
          <a:p>
            <a:pPr marL="0" indent="0">
              <a:lnSpc>
                <a:spcPct val="80000"/>
              </a:lnSpc>
              <a:spcBef>
                <a:spcPts val="800"/>
              </a:spcBef>
              <a:buNone/>
            </a:pPr>
            <a:r>
              <a:rPr lang="fr-BE" sz="2000" dirty="0"/>
              <a:t>7. Avis et signature </a:t>
            </a:r>
          </a:p>
        </p:txBody>
      </p:sp>
      <p:sp>
        <p:nvSpPr>
          <p:cNvPr id="7" name="TextBox 6">
            <a:extLst>
              <a:ext uri="{FF2B5EF4-FFF2-40B4-BE49-F238E27FC236}">
                <a16:creationId xmlns:a16="http://schemas.microsoft.com/office/drawing/2014/main" id="{E9B499F3-54AB-425D-C94D-C305D34B56A7}"/>
              </a:ext>
            </a:extLst>
          </p:cNvPr>
          <p:cNvSpPr txBox="1"/>
          <p:nvPr/>
        </p:nvSpPr>
        <p:spPr>
          <a:xfrm>
            <a:off x="508000" y="356214"/>
            <a:ext cx="10627360" cy="1107996"/>
          </a:xfrm>
          <a:prstGeom prst="rect">
            <a:avLst/>
          </a:prstGeom>
          <a:noFill/>
        </p:spPr>
        <p:txBody>
          <a:bodyPr wrap="square">
            <a:spAutoFit/>
          </a:bodyPr>
          <a:lstStyle/>
          <a:p>
            <a:pPr marL="285750" indent="-285750">
              <a:buFont typeface="Arial" panose="020B0604020202020204" pitchFamily="34" charset="0"/>
              <a:buChar char="•"/>
            </a:pPr>
            <a:r>
              <a:rPr lang="fr-BE" sz="2200" dirty="0"/>
              <a:t>Forme numérisée des plans de pilotage</a:t>
            </a:r>
          </a:p>
          <a:p>
            <a:pPr marL="630238" indent="-285750">
              <a:buFontTx/>
              <a:buChar char="-"/>
            </a:pPr>
            <a:r>
              <a:rPr lang="fr-BE" sz="2200" dirty="0"/>
              <a:t>Application structurée par un ensemble de rubriques et de sous-rubriques standardisées</a:t>
            </a:r>
          </a:p>
        </p:txBody>
      </p:sp>
    </p:spTree>
    <p:extLst>
      <p:ext uri="{BB962C8B-B14F-4D97-AF65-F5344CB8AC3E}">
        <p14:creationId xmlns:p14="http://schemas.microsoft.com/office/powerpoint/2010/main" val="26167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
                                            <p:txEl>
                                              <p:pRg st="0" end="0"/>
                                            </p:txEl>
                                          </p:spTgt>
                                        </p:tgtEl>
                                        <p:attrNameLst>
                                          <p:attrName>style.visibility</p:attrName>
                                        </p:attrNameLst>
                                      </p:cBhvr>
                                      <p:to>
                                        <p:strVal val="visible"/>
                                      </p:to>
                                    </p:set>
                                    <p:animEffect transition="in" filter="fade">
                                      <p:cBhvr>
                                        <p:cTn id="38" dur="500"/>
                                        <p:tgtEl>
                                          <p:spTgt spid="5">
                                            <p:txEl>
                                              <p:pRg st="0" end="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Effect transition="in" filter="fade">
                                      <p:cBhvr>
                                        <p:cTn id="41" dur="500"/>
                                        <p:tgtEl>
                                          <p:spTgt spid="5">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5">
                                            <p:txEl>
                                              <p:pRg st="2" end="2"/>
                                            </p:txEl>
                                          </p:spTgt>
                                        </p:tgtEl>
                                        <p:attrNameLst>
                                          <p:attrName>style.visibility</p:attrName>
                                        </p:attrNameLst>
                                      </p:cBhvr>
                                      <p:to>
                                        <p:strVal val="visible"/>
                                      </p:to>
                                    </p:set>
                                    <p:animEffect transition="in" filter="fade">
                                      <p:cBhvr>
                                        <p:cTn id="44" dur="500"/>
                                        <p:tgtEl>
                                          <p:spTgt spid="5">
                                            <p:txEl>
                                              <p:pRg st="2" end="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fade">
                                      <p:cBhvr>
                                        <p:cTn id="47" dur="500"/>
                                        <p:tgtEl>
                                          <p:spTgt spid="5">
                                            <p:txEl>
                                              <p:pRg st="3" end="3"/>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5">
                                            <p:txEl>
                                              <p:pRg st="4" end="4"/>
                                            </p:txEl>
                                          </p:spTgt>
                                        </p:tgtEl>
                                        <p:attrNameLst>
                                          <p:attrName>style.visibility</p:attrName>
                                        </p:attrNameLst>
                                      </p:cBhvr>
                                      <p:to>
                                        <p:strVal val="visible"/>
                                      </p:to>
                                    </p:set>
                                    <p:animEffect transition="in" filter="fade">
                                      <p:cBhvr>
                                        <p:cTn id="50" dur="500"/>
                                        <p:tgtEl>
                                          <p:spTgt spid="5">
                                            <p:txEl>
                                              <p:pRg st="4" end="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5">
                                            <p:txEl>
                                              <p:pRg st="5" end="5"/>
                                            </p:txEl>
                                          </p:spTgt>
                                        </p:tgtEl>
                                        <p:attrNameLst>
                                          <p:attrName>style.visibility</p:attrName>
                                        </p:attrNameLst>
                                      </p:cBhvr>
                                      <p:to>
                                        <p:strVal val="visible"/>
                                      </p:to>
                                    </p:set>
                                    <p:animEffect transition="in" filter="fade">
                                      <p:cBhvr>
                                        <p:cTn id="53" dur="500"/>
                                        <p:tgtEl>
                                          <p:spTgt spid="5">
                                            <p:txEl>
                                              <p:pRg st="5" end="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5">
                                            <p:txEl>
                                              <p:pRg st="6" end="6"/>
                                            </p:txEl>
                                          </p:spTgt>
                                        </p:tgtEl>
                                        <p:attrNameLst>
                                          <p:attrName>style.visibility</p:attrName>
                                        </p:attrNameLst>
                                      </p:cBhvr>
                                      <p:to>
                                        <p:strVal val="visible"/>
                                      </p:to>
                                    </p:set>
                                    <p:animEffect transition="in" filter="fade">
                                      <p:cBhvr>
                                        <p:cTn id="56" dur="500"/>
                                        <p:tgtEl>
                                          <p:spTgt spid="5">
                                            <p:txEl>
                                              <p:pRg st="6" end="6"/>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5">
                                            <p:txEl>
                                              <p:pRg st="7" end="7"/>
                                            </p:txEl>
                                          </p:spTgt>
                                        </p:tgtEl>
                                        <p:attrNameLst>
                                          <p:attrName>style.visibility</p:attrName>
                                        </p:attrNameLst>
                                      </p:cBhvr>
                                      <p:to>
                                        <p:strVal val="visible"/>
                                      </p:to>
                                    </p:set>
                                    <p:animEffect transition="in" filter="fade">
                                      <p:cBhvr>
                                        <p:cTn id="59" dur="500"/>
                                        <p:tgtEl>
                                          <p:spTgt spid="5">
                                            <p:txEl>
                                              <p:pRg st="7" end="7"/>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5">
                                            <p:txEl>
                                              <p:pRg st="8" end="8"/>
                                            </p:txEl>
                                          </p:spTgt>
                                        </p:tgtEl>
                                        <p:attrNameLst>
                                          <p:attrName>style.visibility</p:attrName>
                                        </p:attrNameLst>
                                      </p:cBhvr>
                                      <p:to>
                                        <p:strVal val="visible"/>
                                      </p:to>
                                    </p:set>
                                    <p:animEffect transition="in" filter="fade">
                                      <p:cBhvr>
                                        <p:cTn id="62" dur="500"/>
                                        <p:tgtEl>
                                          <p:spTgt spid="5">
                                            <p:txEl>
                                              <p:pRg st="8" end="8"/>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5">
                                            <p:txEl>
                                              <p:pRg st="9" end="9"/>
                                            </p:txEl>
                                          </p:spTgt>
                                        </p:tgtEl>
                                        <p:attrNameLst>
                                          <p:attrName>style.visibility</p:attrName>
                                        </p:attrNameLst>
                                      </p:cBhvr>
                                      <p:to>
                                        <p:strVal val="visible"/>
                                      </p:to>
                                    </p:set>
                                    <p:animEffect transition="in" filter="fade">
                                      <p:cBhvr>
                                        <p:cTn id="65" dur="500"/>
                                        <p:tgtEl>
                                          <p:spTgt spid="5">
                                            <p:txEl>
                                              <p:pRg st="9" end="9"/>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5">
                                            <p:txEl>
                                              <p:pRg st="10" end="10"/>
                                            </p:txEl>
                                          </p:spTgt>
                                        </p:tgtEl>
                                        <p:attrNameLst>
                                          <p:attrName>style.visibility</p:attrName>
                                        </p:attrNameLst>
                                      </p:cBhvr>
                                      <p:to>
                                        <p:strVal val="visible"/>
                                      </p:to>
                                    </p:set>
                                    <p:animEffect transition="in" filter="fade">
                                      <p:cBhvr>
                                        <p:cTn id="68" dur="500"/>
                                        <p:tgtEl>
                                          <p:spTgt spid="5">
                                            <p:txEl>
                                              <p:pRg st="10" end="10"/>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5">
                                            <p:txEl>
                                              <p:pRg st="11" end="11"/>
                                            </p:txEl>
                                          </p:spTgt>
                                        </p:tgtEl>
                                        <p:attrNameLst>
                                          <p:attrName>style.visibility</p:attrName>
                                        </p:attrNameLst>
                                      </p:cBhvr>
                                      <p:to>
                                        <p:strVal val="visible"/>
                                      </p:to>
                                    </p:set>
                                    <p:animEffect transition="in" filter="fade">
                                      <p:cBhvr>
                                        <p:cTn id="71" dur="500"/>
                                        <p:tgtEl>
                                          <p:spTgt spid="5">
                                            <p:txEl>
                                              <p:pRg st="11" end="11"/>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5">
                                            <p:txEl>
                                              <p:pRg st="12" end="12"/>
                                            </p:txEl>
                                          </p:spTgt>
                                        </p:tgtEl>
                                        <p:attrNameLst>
                                          <p:attrName>style.visibility</p:attrName>
                                        </p:attrNameLst>
                                      </p:cBhvr>
                                      <p:to>
                                        <p:strVal val="visible"/>
                                      </p:to>
                                    </p:set>
                                    <p:animEffect transition="in" filter="fade">
                                      <p:cBhvr>
                                        <p:cTn id="74"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87AFB-304A-71F5-9C89-E81B4B2AE4DB}"/>
              </a:ext>
            </a:extLst>
          </p:cNvPr>
          <p:cNvSpPr>
            <a:spLocks noGrp="1"/>
          </p:cNvSpPr>
          <p:nvPr>
            <p:ph type="title"/>
          </p:nvPr>
        </p:nvSpPr>
        <p:spPr/>
        <p:txBody>
          <a:bodyPr/>
          <a:lstStyle/>
          <a:p>
            <a:r>
              <a:rPr lang="fr-BE" dirty="0"/>
              <a:t>Conclusion: une ramification de la matérialité</a:t>
            </a:r>
          </a:p>
        </p:txBody>
      </p:sp>
      <p:sp>
        <p:nvSpPr>
          <p:cNvPr id="3" name="Content Placeholder 2">
            <a:extLst>
              <a:ext uri="{FF2B5EF4-FFF2-40B4-BE49-F238E27FC236}">
                <a16:creationId xmlns:a16="http://schemas.microsoft.com/office/drawing/2014/main" id="{3E4BD87C-68C7-0F04-7B4F-F3945EA233C1}"/>
              </a:ext>
            </a:extLst>
          </p:cNvPr>
          <p:cNvSpPr>
            <a:spLocks noGrp="1"/>
          </p:cNvSpPr>
          <p:nvPr>
            <p:ph idx="1"/>
          </p:nvPr>
        </p:nvSpPr>
        <p:spPr/>
        <p:txBody>
          <a:bodyPr/>
          <a:lstStyle/>
          <a:p>
            <a:r>
              <a:rPr lang="fr-BE" dirty="0"/>
              <a:t>L’élaboration des plans de pilotage mobilise des techniques managériales de concertation et de prise de décision collectives (brainstorming, analyses SWOT, hiérarchisation, priorisation, sélection des causes, des objectifs, des stratégies, principes MECE et SMART…)</a:t>
            </a:r>
          </a:p>
          <a:p>
            <a:endParaRPr lang="fr-BE" dirty="0"/>
          </a:p>
          <a:p>
            <a:r>
              <a:rPr lang="fr-BE" dirty="0"/>
              <a:t>La mise en œuvre de ces techniques produit une matérialité spécifique à l’école: post-it, PV, mémos, rapports, données, etc.</a:t>
            </a:r>
          </a:p>
          <a:p>
            <a:pPr marL="803275" indent="-409575">
              <a:buFont typeface="Wingdings" panose="05000000000000000000" pitchFamily="2" charset="2"/>
              <a:buChar char="è"/>
            </a:pPr>
            <a:r>
              <a:rPr lang="fr-BE" b="1" dirty="0">
                <a:sym typeface="Wingdings" panose="05000000000000000000" pitchFamily="2" charset="2"/>
              </a:rPr>
              <a:t>Ramification de la matérialité </a:t>
            </a:r>
            <a:r>
              <a:rPr lang="fr-BE" dirty="0">
                <a:sym typeface="Wingdings" panose="05000000000000000000" pitchFamily="2" charset="2"/>
              </a:rPr>
              <a:t>des plans de pilotage en tant que support et résultat des pratiques des acteurs locaux</a:t>
            </a:r>
          </a:p>
          <a:p>
            <a:pPr marL="0" indent="0">
              <a:buNone/>
            </a:pPr>
            <a:endParaRPr lang="fr-BE" dirty="0"/>
          </a:p>
        </p:txBody>
      </p:sp>
    </p:spTree>
    <p:extLst>
      <p:ext uri="{BB962C8B-B14F-4D97-AF65-F5344CB8AC3E}">
        <p14:creationId xmlns:p14="http://schemas.microsoft.com/office/powerpoint/2010/main" val="55947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D911B9-F56B-91BD-FE58-4CCBC102B09C}"/>
              </a:ext>
            </a:extLst>
          </p:cNvPr>
          <p:cNvSpPr>
            <a:spLocks noGrp="1"/>
          </p:cNvSpPr>
          <p:nvPr>
            <p:ph idx="1"/>
          </p:nvPr>
        </p:nvSpPr>
        <p:spPr>
          <a:xfrm>
            <a:off x="321547" y="221064"/>
            <a:ext cx="11475218" cy="6410848"/>
          </a:xfrm>
        </p:spPr>
        <p:txBody>
          <a:bodyPr>
            <a:normAutofit fontScale="92500" lnSpcReduction="10000"/>
          </a:bodyPr>
          <a:lstStyle/>
          <a:p>
            <a:r>
              <a:rPr lang="fr-BE" b="1" dirty="0"/>
              <a:t>Installation</a:t>
            </a:r>
            <a:r>
              <a:rPr lang="fr-BE" dirty="0"/>
              <a:t> par l’instrument </a:t>
            </a:r>
            <a:r>
              <a:rPr lang="fr-BE" b="1" dirty="0"/>
              <a:t>d’un</a:t>
            </a:r>
            <a:r>
              <a:rPr lang="fr-BE" dirty="0"/>
              <a:t> </a:t>
            </a:r>
            <a:r>
              <a:rPr lang="fr-BE" b="1" dirty="0"/>
              <a:t>lexique spécifique</a:t>
            </a:r>
            <a:r>
              <a:rPr lang="fr-BE" dirty="0"/>
              <a:t>: indicateurs, diagnostic, objectifs, stratégies, plans d’action, ressources, public cible, impact, évaluation, etc. </a:t>
            </a:r>
          </a:p>
          <a:p>
            <a:endParaRPr lang="fr-BE" dirty="0"/>
          </a:p>
          <a:p>
            <a:r>
              <a:rPr lang="fr-BE" b="1" dirty="0"/>
              <a:t>Mobilisation de ce lexique </a:t>
            </a:r>
            <a:r>
              <a:rPr lang="fr-BE" dirty="0"/>
              <a:t>à travers un ensemble de pratiques caractérisées par des modes de gestion et de raisonnement qui reposent sur une vision particulière : </a:t>
            </a:r>
          </a:p>
          <a:p>
            <a:pPr marL="538163">
              <a:buFontTx/>
              <a:buChar char="-"/>
            </a:pPr>
            <a:r>
              <a:rPr lang="fr-BE" sz="2600" dirty="0"/>
              <a:t>de l’action éducative à l’échelle d’un établissement, </a:t>
            </a:r>
          </a:p>
          <a:p>
            <a:pPr marL="1255713" indent="-457200">
              <a:buFont typeface="Wingdings" panose="05000000000000000000" pitchFamily="2" charset="2"/>
              <a:buChar char="Ø"/>
            </a:pPr>
            <a:r>
              <a:rPr lang="fr-BE" sz="2400" dirty="0"/>
              <a:t>envisagée moins comme un ensemble de pratiques hétérogènes et complexes que comme un ensemble d’opérations circonscrites fonctionnant comme autant de facteurs ou de causes identifiables et contrôlables pour produire des résultats,</a:t>
            </a:r>
          </a:p>
          <a:p>
            <a:pPr marL="538163">
              <a:buFontTx/>
              <a:buChar char="-"/>
            </a:pPr>
            <a:r>
              <a:rPr lang="fr-BE" sz="2600" dirty="0"/>
              <a:t>de ce qu’est la « qualité » d’un enseignent,</a:t>
            </a:r>
          </a:p>
          <a:p>
            <a:pPr marL="1255713" indent="-457200">
              <a:buFont typeface="Wingdings" panose="05000000000000000000" pitchFamily="2" charset="2"/>
              <a:buChar char="Ø"/>
            </a:pPr>
            <a:r>
              <a:rPr lang="fr-BE" sz="2400" dirty="0"/>
              <a:t>entendue comme quelque chose qui peut être mesurée de manière quantitative à travers des indicateurs,</a:t>
            </a:r>
          </a:p>
          <a:p>
            <a:pPr marL="538163">
              <a:buFontTx/>
              <a:buChar char="-"/>
            </a:pPr>
            <a:r>
              <a:rPr lang="fr-BE" sz="2600" dirty="0"/>
              <a:t>des logiques d’action des professionnels, </a:t>
            </a:r>
          </a:p>
          <a:p>
            <a:pPr marL="1255713" indent="-457200">
              <a:buFont typeface="Wingdings" panose="05000000000000000000" pitchFamily="2" charset="2"/>
              <a:buChar char="Ø"/>
            </a:pPr>
            <a:r>
              <a:rPr lang="fr-BE" sz="2400" dirty="0"/>
              <a:t>vus comme pouvant faire des choix rationnels et autonomes sur la base d’une information complète et comme capables d’optimiser leurs actions pour atteindre un résultat déterminé.</a:t>
            </a:r>
          </a:p>
        </p:txBody>
      </p:sp>
    </p:spTree>
    <p:extLst>
      <p:ext uri="{BB962C8B-B14F-4D97-AF65-F5344CB8AC3E}">
        <p14:creationId xmlns:p14="http://schemas.microsoft.com/office/powerpoint/2010/main" val="327797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3CCA09-3CB6-DAEC-04E0-ECCB0090A82A}"/>
              </a:ext>
            </a:extLst>
          </p:cNvPr>
          <p:cNvSpPr>
            <a:spLocks noGrp="1"/>
          </p:cNvSpPr>
          <p:nvPr>
            <p:ph idx="1"/>
          </p:nvPr>
        </p:nvSpPr>
        <p:spPr>
          <a:xfrm>
            <a:off x="721360" y="609600"/>
            <a:ext cx="10632440" cy="5567363"/>
          </a:xfrm>
        </p:spPr>
        <p:txBody>
          <a:bodyPr>
            <a:normAutofit fontScale="92500" lnSpcReduction="10000"/>
          </a:bodyPr>
          <a:lstStyle/>
          <a:p>
            <a:r>
              <a:rPr lang="fr-BE" dirty="0"/>
              <a:t>Plans de pilotage: </a:t>
            </a:r>
            <a:r>
              <a:rPr lang="fr-BE" b="1" dirty="0"/>
              <a:t>instruments d’action publique </a:t>
            </a:r>
            <a:r>
              <a:rPr lang="fr-BE" dirty="0"/>
              <a:t>(IAP)</a:t>
            </a:r>
          </a:p>
          <a:p>
            <a:pPr marL="355600" indent="0">
              <a:buNone/>
            </a:pPr>
            <a:r>
              <a:rPr lang="fr-BE" sz="2600" i="1" dirty="0">
                <a:sym typeface="Wingdings" panose="05000000000000000000" pitchFamily="2" charset="2"/>
              </a:rPr>
              <a:t>« dispositif à la fois technique et social qui organise des rapports sociaux spécifiques entre la puissance publique et ses destinataires en fonction de significations et de représentations dont il est porteur » </a:t>
            </a:r>
            <a:br>
              <a:rPr lang="fr-BE" sz="2600" i="1" dirty="0">
                <a:sym typeface="Wingdings" panose="05000000000000000000" pitchFamily="2" charset="2"/>
              </a:rPr>
            </a:br>
            <a:r>
              <a:rPr lang="fr-BE" sz="2600" dirty="0">
                <a:sym typeface="Wingdings" panose="05000000000000000000" pitchFamily="2" charset="2"/>
              </a:rPr>
              <a:t>(Lascoumes et Le Galès, 2005, p. 13) </a:t>
            </a:r>
            <a:endParaRPr lang="fr-BE" sz="2600" dirty="0"/>
          </a:p>
          <a:p>
            <a:endParaRPr lang="fr-BE" dirty="0"/>
          </a:p>
          <a:p>
            <a:r>
              <a:rPr lang="fr-BE" dirty="0"/>
              <a:t>Les IAP instaurent un </a:t>
            </a:r>
            <a:r>
              <a:rPr lang="fr-BE" b="1" dirty="0"/>
              <a:t>cadre cognitif et d’action</a:t>
            </a:r>
          </a:p>
          <a:p>
            <a:pPr marL="355600" indent="0">
              <a:buNone/>
            </a:pPr>
            <a:r>
              <a:rPr lang="fr-BE" sz="2600" i="1" dirty="0"/>
              <a:t>« […] assument un double rôle cognitif (de découpage et de catégorisation du réel) et normatif (de définition de modèles de comportements légitimes). Ils participent autant à la production de connaissances (par prélèvement et mise en forme d’informations) qu’ils orientent les conduites (modèles de comportements, passages obligés, routines). Ils produisent de la connaissance sur le social, la mettent en forme et la diffusent. Ils stabilisent et normalisent des relations et les rendent prévisibles. » </a:t>
            </a:r>
            <a:br>
              <a:rPr lang="fr-BE" sz="2600" i="1" dirty="0"/>
            </a:br>
            <a:r>
              <a:rPr lang="fr-BE" sz="2600" dirty="0"/>
              <a:t>(Halpern et al., 2014, p. 38)</a:t>
            </a:r>
          </a:p>
        </p:txBody>
      </p:sp>
    </p:spTree>
    <p:extLst>
      <p:ext uri="{BB962C8B-B14F-4D97-AF65-F5344CB8AC3E}">
        <p14:creationId xmlns:p14="http://schemas.microsoft.com/office/powerpoint/2010/main" val="187125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FC60B0-C92C-630C-5F83-AC7FA3F7755E}"/>
              </a:ext>
            </a:extLst>
          </p:cNvPr>
          <p:cNvSpPr>
            <a:spLocks noGrp="1"/>
          </p:cNvSpPr>
          <p:nvPr>
            <p:ph idx="1"/>
          </p:nvPr>
        </p:nvSpPr>
        <p:spPr/>
        <p:txBody>
          <a:bodyPr/>
          <a:lstStyle/>
          <a:p>
            <a:r>
              <a:rPr lang="fr-BE" dirty="0"/>
              <a:t>Thèse selon laquelle </a:t>
            </a:r>
            <a:r>
              <a:rPr lang="fr-BE" b="1" dirty="0"/>
              <a:t>les plans de pilotage participent à la circulation et la performativité du discours managérial </a:t>
            </a:r>
            <a:r>
              <a:rPr lang="fr-BE" dirty="0"/>
              <a:t>dans les écoles</a:t>
            </a:r>
          </a:p>
          <a:p>
            <a:pPr marL="542925">
              <a:buFontTx/>
              <a:buChar char="-"/>
            </a:pPr>
            <a:r>
              <a:rPr lang="fr-BE" dirty="0"/>
              <a:t>Installation et diffusion d’un lexique particulier</a:t>
            </a:r>
          </a:p>
          <a:p>
            <a:pPr marL="542925">
              <a:buFontTx/>
              <a:buChar char="-"/>
            </a:pPr>
            <a:r>
              <a:rPr lang="fr-BE" dirty="0"/>
              <a:t>Mobilisation de ce lexique selon des raisonnements spécifiques qui doivent guider l’action</a:t>
            </a:r>
          </a:p>
          <a:p>
            <a:endParaRPr lang="fr-BE" dirty="0"/>
          </a:p>
        </p:txBody>
      </p:sp>
    </p:spTree>
    <p:extLst>
      <p:ext uri="{BB962C8B-B14F-4D97-AF65-F5344CB8AC3E}">
        <p14:creationId xmlns:p14="http://schemas.microsoft.com/office/powerpoint/2010/main" val="310650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6260EE-1A67-1C02-A38F-A18C3046CC3A}"/>
              </a:ext>
            </a:extLst>
          </p:cNvPr>
          <p:cNvSpPr>
            <a:spLocks noGrp="1"/>
          </p:cNvSpPr>
          <p:nvPr>
            <p:ph idx="1"/>
          </p:nvPr>
        </p:nvSpPr>
        <p:spPr>
          <a:xfrm>
            <a:off x="838200" y="1825625"/>
            <a:ext cx="10515600" cy="2289175"/>
          </a:xfrm>
        </p:spPr>
        <p:txBody>
          <a:bodyPr>
            <a:normAutofit fontScale="92500" lnSpcReduction="10000"/>
          </a:bodyPr>
          <a:lstStyle/>
          <a:p>
            <a:r>
              <a:rPr lang="fr-BE" dirty="0"/>
              <a:t>Matériau:</a:t>
            </a:r>
          </a:p>
          <a:p>
            <a:pPr marL="542925">
              <a:buFontTx/>
              <a:buChar char="-"/>
            </a:pPr>
            <a:r>
              <a:rPr lang="fr-BE" sz="2600" dirty="0"/>
              <a:t>Analyse documentaire de décrets et de circulaires depuis le début des années 2000</a:t>
            </a:r>
          </a:p>
          <a:p>
            <a:pPr marL="542925">
              <a:buFontTx/>
              <a:buChar char="-"/>
            </a:pPr>
            <a:r>
              <a:rPr lang="fr-BE" sz="2600" dirty="0"/>
              <a:t>Analyse </a:t>
            </a:r>
            <a:r>
              <a:rPr lang="fr-BE" sz="2600" dirty="0" err="1"/>
              <a:t>lexicométrique</a:t>
            </a:r>
            <a:r>
              <a:rPr lang="fr-BE" sz="2600" dirty="0"/>
              <a:t> comparée de deux notes de gouvernement (Contrat pour l’École et Pacte d’excellence)</a:t>
            </a:r>
          </a:p>
          <a:p>
            <a:pPr marL="542925">
              <a:buFontTx/>
              <a:buChar char="-"/>
            </a:pPr>
            <a:r>
              <a:rPr lang="fr-BE" sz="2600" dirty="0"/>
              <a:t>Analyse de données secondaires (Michiels, 2019)</a:t>
            </a:r>
          </a:p>
        </p:txBody>
      </p:sp>
    </p:spTree>
    <p:extLst>
      <p:ext uri="{BB962C8B-B14F-4D97-AF65-F5344CB8AC3E}">
        <p14:creationId xmlns:p14="http://schemas.microsoft.com/office/powerpoint/2010/main" val="382708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1EBC2-BDEA-5CB7-02BC-83ABD084AF0B}"/>
              </a:ext>
            </a:extLst>
          </p:cNvPr>
          <p:cNvSpPr>
            <a:spLocks noGrp="1"/>
          </p:cNvSpPr>
          <p:nvPr>
            <p:ph type="title"/>
          </p:nvPr>
        </p:nvSpPr>
        <p:spPr/>
        <p:txBody>
          <a:bodyPr/>
          <a:lstStyle/>
          <a:p>
            <a:r>
              <a:rPr lang="fr-BE" dirty="0"/>
              <a:t>L’instauration progressive d’un lexique managérial</a:t>
            </a:r>
          </a:p>
        </p:txBody>
      </p:sp>
    </p:spTree>
    <p:extLst>
      <p:ext uri="{BB962C8B-B14F-4D97-AF65-F5344CB8AC3E}">
        <p14:creationId xmlns:p14="http://schemas.microsoft.com/office/powerpoint/2010/main" val="1176173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472E3-0A0B-9328-F497-8E9EC63FDC0E}"/>
              </a:ext>
            </a:extLst>
          </p:cNvPr>
          <p:cNvSpPr>
            <a:spLocks noGrp="1"/>
          </p:cNvSpPr>
          <p:nvPr>
            <p:ph type="title"/>
          </p:nvPr>
        </p:nvSpPr>
        <p:spPr>
          <a:xfrm>
            <a:off x="838200" y="365125"/>
            <a:ext cx="10515600" cy="782955"/>
          </a:xfrm>
        </p:spPr>
        <p:txBody>
          <a:bodyPr>
            <a:normAutofit/>
          </a:bodyPr>
          <a:lstStyle/>
          <a:p>
            <a:r>
              <a:rPr lang="fr-BE" sz="3600" dirty="0"/>
              <a:t>Une histoire séquencée de centralisation du pilotage</a:t>
            </a:r>
          </a:p>
        </p:txBody>
      </p:sp>
      <p:sp>
        <p:nvSpPr>
          <p:cNvPr id="3" name="Content Placeholder 2">
            <a:extLst>
              <a:ext uri="{FF2B5EF4-FFF2-40B4-BE49-F238E27FC236}">
                <a16:creationId xmlns:a16="http://schemas.microsoft.com/office/drawing/2014/main" id="{8CDD3C06-3BE2-1A68-7402-D2DF78904D4A}"/>
              </a:ext>
            </a:extLst>
          </p:cNvPr>
          <p:cNvSpPr>
            <a:spLocks noGrp="1"/>
          </p:cNvSpPr>
          <p:nvPr>
            <p:ph idx="1"/>
          </p:nvPr>
        </p:nvSpPr>
        <p:spPr>
          <a:xfrm>
            <a:off x="838200" y="1748413"/>
            <a:ext cx="10515600" cy="4428550"/>
          </a:xfrm>
        </p:spPr>
        <p:txBody>
          <a:bodyPr>
            <a:normAutofit/>
          </a:bodyPr>
          <a:lstStyle/>
          <a:p>
            <a:r>
              <a:rPr lang="fr-BE" dirty="0"/>
              <a:t>La nouvelle gouvernance est le résultat d’une histoire selon une </a:t>
            </a:r>
            <a:r>
              <a:rPr lang="fr-BE" b="1" dirty="0"/>
              <a:t>séquence</a:t>
            </a:r>
            <a:r>
              <a:rPr lang="fr-BE" dirty="0"/>
              <a:t> particulière:</a:t>
            </a:r>
          </a:p>
          <a:p>
            <a:pPr marL="538163">
              <a:buFontTx/>
              <a:buChar char="-"/>
            </a:pPr>
            <a:r>
              <a:rPr lang="fr-BE" sz="2600" dirty="0"/>
              <a:t>Pilotage par les nombres (2002)</a:t>
            </a:r>
          </a:p>
          <a:p>
            <a:pPr marL="538163">
              <a:buFontTx/>
              <a:buChar char="-"/>
            </a:pPr>
            <a:r>
              <a:rPr lang="fr-BE" sz="2600" dirty="0"/>
              <a:t>Pilotage par les objectifs (2005)</a:t>
            </a:r>
          </a:p>
          <a:p>
            <a:pPr marL="538163">
              <a:buFontTx/>
              <a:buChar char="-"/>
            </a:pPr>
            <a:r>
              <a:rPr lang="fr-BE" sz="2600" dirty="0"/>
              <a:t>Pilotage par les résultats (2018)</a:t>
            </a:r>
          </a:p>
          <a:p>
            <a:pPr marL="309563" indent="0">
              <a:buNone/>
            </a:pPr>
            <a:endParaRPr lang="fr-BE" dirty="0"/>
          </a:p>
          <a:p>
            <a:r>
              <a:rPr lang="fr-BE" dirty="0"/>
              <a:t>Cette séquence s’inscrit dans </a:t>
            </a:r>
            <a:r>
              <a:rPr lang="fr-BE" b="1" dirty="0"/>
              <a:t>un processus de centralisation progressive du pilotage </a:t>
            </a:r>
            <a:r>
              <a:rPr lang="fr-BE" dirty="0"/>
              <a:t>du système scolaire historiquement très décentralisé</a:t>
            </a:r>
          </a:p>
        </p:txBody>
      </p:sp>
    </p:spTree>
    <p:extLst>
      <p:ext uri="{BB962C8B-B14F-4D97-AF65-F5344CB8AC3E}">
        <p14:creationId xmlns:p14="http://schemas.microsoft.com/office/powerpoint/2010/main" val="142537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80828-DBFE-CB0C-24A5-6050845B29C1}"/>
              </a:ext>
            </a:extLst>
          </p:cNvPr>
          <p:cNvSpPr>
            <a:spLocks noGrp="1"/>
          </p:cNvSpPr>
          <p:nvPr>
            <p:ph type="title"/>
          </p:nvPr>
        </p:nvSpPr>
        <p:spPr/>
        <p:txBody>
          <a:bodyPr/>
          <a:lstStyle/>
          <a:p>
            <a:r>
              <a:rPr lang="fr-BE" dirty="0"/>
              <a:t>L’instauration d’un pilotage par les nombres</a:t>
            </a:r>
          </a:p>
        </p:txBody>
      </p:sp>
      <p:sp>
        <p:nvSpPr>
          <p:cNvPr id="4" name="Content Placeholder 2">
            <a:extLst>
              <a:ext uri="{FF2B5EF4-FFF2-40B4-BE49-F238E27FC236}">
                <a16:creationId xmlns:a16="http://schemas.microsoft.com/office/drawing/2014/main" id="{1248BC20-C1F0-A407-0ED0-E4CC41E385A6}"/>
              </a:ext>
            </a:extLst>
          </p:cNvPr>
          <p:cNvSpPr>
            <a:spLocks noGrp="1"/>
          </p:cNvSpPr>
          <p:nvPr>
            <p:ph idx="1"/>
          </p:nvPr>
        </p:nvSpPr>
        <p:spPr>
          <a:xfrm>
            <a:off x="838200" y="1835674"/>
            <a:ext cx="10515600" cy="4351338"/>
          </a:xfrm>
        </p:spPr>
        <p:txBody>
          <a:bodyPr/>
          <a:lstStyle/>
          <a:p>
            <a:pPr marL="457200" indent="-457200"/>
            <a:r>
              <a:rPr lang="fr-BE" dirty="0"/>
              <a:t>Processus de centralisation progressive</a:t>
            </a:r>
          </a:p>
          <a:p>
            <a:pPr marL="1122363" indent="-457200">
              <a:buFontTx/>
              <a:buChar char="-"/>
            </a:pPr>
            <a:r>
              <a:rPr lang="fr-BE" sz="2600" dirty="0"/>
              <a:t>Décret Missions (1997)</a:t>
            </a:r>
          </a:p>
          <a:p>
            <a:pPr marL="1122363" indent="-457200">
              <a:buFontTx/>
              <a:buChar char="-"/>
            </a:pPr>
            <a:r>
              <a:rPr lang="fr-BE" sz="2600" dirty="0"/>
              <a:t>Commission de pilotage du système éducatif (2002)</a:t>
            </a:r>
          </a:p>
          <a:p>
            <a:pPr marL="1122363" indent="-457200">
              <a:buFontTx/>
              <a:buChar char="-"/>
            </a:pPr>
            <a:r>
              <a:rPr lang="fr-BE" sz="2600" dirty="0"/>
              <a:t>Création d’un service statistique (2002)</a:t>
            </a:r>
          </a:p>
          <a:p>
            <a:pPr marL="309563" indent="0">
              <a:buNone/>
            </a:pPr>
            <a:endParaRPr lang="fr-BE" dirty="0">
              <a:sym typeface="Wingdings" panose="05000000000000000000" pitchFamily="2" charset="2"/>
            </a:endParaRPr>
          </a:p>
          <a:p>
            <a:pPr marL="309563" indent="0">
              <a:buNone/>
            </a:pPr>
            <a:r>
              <a:rPr lang="fr-BE" dirty="0">
                <a:sym typeface="Wingdings" panose="05000000000000000000" pitchFamily="2" charset="2"/>
              </a:rPr>
              <a:t> Instauration d’un </a:t>
            </a:r>
            <a:r>
              <a:rPr lang="fr-BE" b="1" dirty="0">
                <a:sym typeface="Wingdings" panose="05000000000000000000" pitchFamily="2" charset="2"/>
              </a:rPr>
              <a:t>pilotage par les nombres</a:t>
            </a:r>
            <a:endParaRPr lang="fr-BE" b="1" dirty="0"/>
          </a:p>
          <a:p>
            <a:endParaRPr lang="fr-BE" dirty="0"/>
          </a:p>
        </p:txBody>
      </p:sp>
    </p:spTree>
    <p:extLst>
      <p:ext uri="{BB962C8B-B14F-4D97-AF65-F5344CB8AC3E}">
        <p14:creationId xmlns:p14="http://schemas.microsoft.com/office/powerpoint/2010/main" val="133792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14172-50C5-F9D9-D165-00574D2F906D}"/>
              </a:ext>
            </a:extLst>
          </p:cNvPr>
          <p:cNvSpPr>
            <a:spLocks noGrp="1"/>
          </p:cNvSpPr>
          <p:nvPr>
            <p:ph type="title"/>
          </p:nvPr>
        </p:nvSpPr>
        <p:spPr/>
        <p:txBody>
          <a:bodyPr/>
          <a:lstStyle/>
          <a:p>
            <a:r>
              <a:rPr lang="fr-BE" dirty="0"/>
              <a:t>L’instauration d’un pilotage par objectifs</a:t>
            </a:r>
          </a:p>
        </p:txBody>
      </p:sp>
      <p:sp>
        <p:nvSpPr>
          <p:cNvPr id="4" name="Content Placeholder 2">
            <a:extLst>
              <a:ext uri="{FF2B5EF4-FFF2-40B4-BE49-F238E27FC236}">
                <a16:creationId xmlns:a16="http://schemas.microsoft.com/office/drawing/2014/main" id="{E7F2A3AE-77E5-AA7B-B334-2D278606512A}"/>
              </a:ext>
            </a:extLst>
          </p:cNvPr>
          <p:cNvSpPr>
            <a:spLocks noGrp="1"/>
          </p:cNvSpPr>
          <p:nvPr>
            <p:ph idx="1"/>
          </p:nvPr>
        </p:nvSpPr>
        <p:spPr>
          <a:xfrm>
            <a:off x="838200" y="1825625"/>
            <a:ext cx="10515600" cy="4351338"/>
          </a:xfrm>
        </p:spPr>
        <p:txBody>
          <a:bodyPr/>
          <a:lstStyle/>
          <a:p>
            <a:r>
              <a:rPr lang="fr-BE" dirty="0"/>
              <a:t>Contrat pour l’École (2005)</a:t>
            </a:r>
          </a:p>
          <a:p>
            <a:pPr marL="538163">
              <a:buFontTx/>
              <a:buChar char="-"/>
            </a:pPr>
            <a:r>
              <a:rPr lang="fr-BE" sz="2600" dirty="0"/>
              <a:t>Constat des principales difficultés du système scolaire</a:t>
            </a:r>
          </a:p>
          <a:p>
            <a:pPr marL="538163">
              <a:buFontTx/>
              <a:buChar char="-"/>
            </a:pPr>
            <a:r>
              <a:rPr lang="fr-BE" sz="2600" dirty="0"/>
              <a:t>Définition d’objectifs pour les surmonter à l’horizon 2013</a:t>
            </a:r>
          </a:p>
          <a:p>
            <a:pPr marL="538163">
              <a:buFontTx/>
              <a:buChar char="-"/>
            </a:pPr>
            <a:r>
              <a:rPr lang="fr-BE" sz="2600" dirty="0"/>
              <a:t>Le pilotage par les nombres se formalise en </a:t>
            </a:r>
            <a:r>
              <a:rPr lang="fr-BE" sz="2600" b="1" dirty="0"/>
              <a:t>un pilotage par les objectifs</a:t>
            </a:r>
          </a:p>
        </p:txBody>
      </p:sp>
    </p:spTree>
    <p:extLst>
      <p:ext uri="{BB962C8B-B14F-4D97-AF65-F5344CB8AC3E}">
        <p14:creationId xmlns:p14="http://schemas.microsoft.com/office/powerpoint/2010/main" val="110922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782</TotalTime>
  <Words>1994</Words>
  <Application>Microsoft Office PowerPoint</Application>
  <PresentationFormat>Widescreen</PresentationFormat>
  <Paragraphs>289</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Times New Roman</vt:lpstr>
      <vt:lpstr>Wingdings</vt:lpstr>
      <vt:lpstr>Office Theme</vt:lpstr>
      <vt:lpstr>Circulation et réception du discours managérial à l’École en Belgique francophone :  analyse de la mise en place des Plans de pilotage</vt:lpstr>
      <vt:lpstr>Présentation</vt:lpstr>
      <vt:lpstr>PowerPoint Presentation</vt:lpstr>
      <vt:lpstr>PowerPoint Presentation</vt:lpstr>
      <vt:lpstr>PowerPoint Presentation</vt:lpstr>
      <vt:lpstr>L’instauration progressive d’un lexique managérial</vt:lpstr>
      <vt:lpstr>Une histoire séquencée de centralisation du pilotage</vt:lpstr>
      <vt:lpstr>L’instauration d’un pilotage par les nombres</vt:lpstr>
      <vt:lpstr>L’instauration d’un pilotage par objectifs</vt:lpstr>
      <vt:lpstr>PowerPoint Presentation</vt:lpstr>
      <vt:lpstr>PowerPoint Presentation</vt:lpstr>
      <vt:lpstr>PowerPoint Presentation</vt:lpstr>
      <vt:lpstr>L’instauration d’un pilotage par les résultats</vt:lpstr>
      <vt:lpstr>PowerPoint Presentation</vt:lpstr>
      <vt:lpstr>PowerPoint Presentation</vt:lpstr>
      <vt:lpstr>PowerPoint Presentation</vt:lpstr>
      <vt:lpstr>PowerPoint Presentation</vt:lpstr>
      <vt:lpstr>La mobilisation du lexique managérial</vt:lpstr>
      <vt:lpstr>Des procédures qui contraignent la mobilisation du lexique</vt:lpstr>
      <vt:lpstr>PowerPoint Presentation</vt:lpstr>
      <vt:lpstr>Conclusion: une ramification de la matérialité</vt:lpstr>
      <vt:lpstr>PowerPoint Presentation</vt:lpstr>
    </vt:vector>
  </TitlesOfParts>
  <Company>UCLouvain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Miguel Souto Lopez</dc:creator>
  <cp:lastModifiedBy>Miguel Souto Lopez</cp:lastModifiedBy>
  <cp:revision>27</cp:revision>
  <dcterms:created xsi:type="dcterms:W3CDTF">2024-07-08T15:28:13Z</dcterms:created>
  <dcterms:modified xsi:type="dcterms:W3CDTF">2024-07-09T19:46:54Z</dcterms:modified>
</cp:coreProperties>
</file>