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58" r:id="rId4"/>
    <p:sldId id="257" r:id="rId5"/>
    <p:sldId id="264" r:id="rId6"/>
    <p:sldId id="272" r:id="rId7"/>
    <p:sldId id="260" r:id="rId8"/>
    <p:sldId id="263" r:id="rId9"/>
    <p:sldId id="265" r:id="rId10"/>
    <p:sldId id="275" r:id="rId11"/>
    <p:sldId id="266" r:id="rId12"/>
    <p:sldId id="274" r:id="rId13"/>
    <p:sldId id="269" r:id="rId14"/>
    <p:sldId id="273" r:id="rId15"/>
    <p:sldId id="271" r:id="rId16"/>
    <p:sldId id="276"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9" d="100"/>
          <a:sy n="89" d="100"/>
        </p:scale>
        <p:origin x="4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5/24/2017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5/24/2017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en-US" sz="3600" dirty="0"/>
              <a:t>The Congo Free State in the </a:t>
            </a:r>
            <a:r>
              <a:rPr lang="en-US" sz="3600" dirty="0" smtClean="0"/>
              <a:t>Mirror </a:t>
            </a:r>
            <a:r>
              <a:rPr lang="en-US" sz="3600" dirty="0"/>
              <a:t>of Belgian </a:t>
            </a:r>
            <a:r>
              <a:rPr lang="en-US" sz="3600" dirty="0" smtClean="0"/>
              <a:t>Periodicals </a:t>
            </a:r>
            <a:r>
              <a:rPr lang="fr-BE" sz="3600" dirty="0"/>
              <a:t/>
            </a:r>
            <a:br>
              <a:rPr lang="fr-BE" sz="3600" dirty="0"/>
            </a:br>
            <a:r>
              <a:rPr lang="fr-BE" sz="3600" dirty="0"/>
              <a:t>(</a:t>
            </a:r>
            <a:r>
              <a:rPr lang="fr-BE" sz="3600" i="1" dirty="0"/>
              <a:t>Revue de Belgique</a:t>
            </a:r>
            <a:r>
              <a:rPr lang="fr-BE" sz="3600" dirty="0"/>
              <a:t> </a:t>
            </a:r>
            <a:r>
              <a:rPr lang="fr-BE" sz="3600" dirty="0" smtClean="0"/>
              <a:t>and </a:t>
            </a:r>
            <a:r>
              <a:rPr lang="fr-BE" sz="3600" i="1" dirty="0" smtClean="0"/>
              <a:t>Revue Générale</a:t>
            </a:r>
            <a:r>
              <a:rPr lang="fr-BE" sz="3600" dirty="0" smtClean="0"/>
              <a:t>)</a:t>
            </a:r>
            <a:endParaRPr lang="fr-BE" sz="3600" dirty="0"/>
          </a:p>
        </p:txBody>
      </p:sp>
      <p:sp>
        <p:nvSpPr>
          <p:cNvPr id="3" name="Sous-titre 2"/>
          <p:cNvSpPr>
            <a:spLocks noGrp="1"/>
          </p:cNvSpPr>
          <p:nvPr>
            <p:ph type="subTitle" idx="1"/>
          </p:nvPr>
        </p:nvSpPr>
        <p:spPr/>
        <p:txBody>
          <a:bodyPr/>
          <a:lstStyle/>
          <a:p>
            <a:r>
              <a:rPr lang="fr-BE" dirty="0" smtClean="0"/>
              <a:t>Geneviève Warland </a:t>
            </a:r>
          </a:p>
          <a:p>
            <a:r>
              <a:rPr lang="fr-BE" dirty="0" smtClean="0"/>
              <a:t>(Université catholique de Louvain)</a:t>
            </a:r>
            <a:endParaRPr lang="fr-BE" dirty="0"/>
          </a:p>
        </p:txBody>
      </p:sp>
    </p:spTree>
    <p:extLst>
      <p:ext uri="{BB962C8B-B14F-4D97-AF65-F5344CB8AC3E}">
        <p14:creationId xmlns:p14="http://schemas.microsoft.com/office/powerpoint/2010/main" val="3465454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a:t>Authors</a:t>
            </a:r>
            <a:r>
              <a:rPr lang="fr-BE" dirty="0"/>
              <a:t> of the </a:t>
            </a:r>
            <a:r>
              <a:rPr lang="fr-BE" dirty="0" smtClean="0"/>
              <a:t>Articles</a:t>
            </a:r>
            <a:endParaRPr lang="fr-BE" dirty="0"/>
          </a:p>
        </p:txBody>
      </p:sp>
      <p:sp>
        <p:nvSpPr>
          <p:cNvPr id="3" name="Espace réservé du contenu 2"/>
          <p:cNvSpPr>
            <a:spLocks noGrp="1"/>
          </p:cNvSpPr>
          <p:nvPr>
            <p:ph idx="1"/>
          </p:nvPr>
        </p:nvSpPr>
        <p:spPr/>
        <p:txBody>
          <a:bodyPr>
            <a:normAutofit fontScale="85000" lnSpcReduction="10000"/>
          </a:bodyPr>
          <a:lstStyle/>
          <a:p>
            <a:r>
              <a:rPr lang="fr-BE" dirty="0" smtClean="0"/>
              <a:t>Colonial lobby </a:t>
            </a:r>
            <a:r>
              <a:rPr lang="fr-BE" dirty="0" err="1" smtClean="0"/>
              <a:t>among</a:t>
            </a:r>
            <a:r>
              <a:rPr lang="fr-BE" dirty="0" smtClean="0"/>
              <a:t> </a:t>
            </a:r>
            <a:r>
              <a:rPr lang="fr-BE" dirty="0" err="1" smtClean="0"/>
              <a:t>Catholics</a:t>
            </a:r>
            <a:r>
              <a:rPr lang="fr-BE" dirty="0" smtClean="0"/>
              <a:t> and </a:t>
            </a:r>
            <a:r>
              <a:rPr lang="fr-BE" dirty="0" err="1" smtClean="0"/>
              <a:t>among</a:t>
            </a:r>
            <a:r>
              <a:rPr lang="fr-BE" dirty="0" smtClean="0"/>
              <a:t> </a:t>
            </a:r>
            <a:r>
              <a:rPr lang="fr-BE" dirty="0" err="1" smtClean="0"/>
              <a:t>Liberals</a:t>
            </a:r>
            <a:endParaRPr lang="fr-BE" dirty="0" smtClean="0"/>
          </a:p>
          <a:p>
            <a:r>
              <a:rPr lang="fr-BE" dirty="0" smtClean="0"/>
              <a:t>« Colonial party » : </a:t>
            </a:r>
            <a:r>
              <a:rPr lang="en-US" dirty="0" smtClean="0"/>
              <a:t>advocates </a:t>
            </a:r>
            <a:r>
              <a:rPr lang="fr-BE" dirty="0" smtClean="0"/>
              <a:t>of the CFS; single–issue pressure group at flash points; close </a:t>
            </a:r>
            <a:r>
              <a:rPr lang="fr-BE" dirty="0" err="1" smtClean="0"/>
              <a:t>collaborators</a:t>
            </a:r>
            <a:r>
              <a:rPr lang="fr-BE" dirty="0" smtClean="0"/>
              <a:t> of the King (</a:t>
            </a:r>
            <a:r>
              <a:rPr lang="fr-BE" dirty="0" err="1" smtClean="0"/>
              <a:t>Banning</a:t>
            </a:r>
            <a:r>
              <a:rPr lang="fr-BE" dirty="0" smtClean="0"/>
              <a:t>, de Béthune, …)</a:t>
            </a:r>
          </a:p>
          <a:p>
            <a:r>
              <a:rPr lang="fr-BE" dirty="0" smtClean="0"/>
              <a:t>Baron Prosper de </a:t>
            </a:r>
            <a:r>
              <a:rPr lang="fr-BE" dirty="0" err="1" smtClean="0"/>
              <a:t>Hauleville</a:t>
            </a:r>
            <a:r>
              <a:rPr lang="fr-BE" dirty="0" smtClean="0"/>
              <a:t> (</a:t>
            </a:r>
            <a:r>
              <a:rPr lang="fr-BE" i="1" dirty="0" smtClean="0"/>
              <a:t>RG</a:t>
            </a:r>
            <a:r>
              <a:rPr lang="fr-BE" dirty="0" smtClean="0"/>
              <a:t>), </a:t>
            </a:r>
            <a:r>
              <a:rPr lang="fr-BE" dirty="0" err="1" smtClean="0"/>
              <a:t>founder</a:t>
            </a:r>
            <a:r>
              <a:rPr lang="fr-BE" dirty="0" smtClean="0"/>
              <a:t> in 1896 of the </a:t>
            </a:r>
            <a:r>
              <a:rPr lang="fr-BE" i="1" dirty="0" smtClean="0"/>
              <a:t>Ligue nationale pour l’œuvre africaine</a:t>
            </a:r>
            <a:r>
              <a:rPr lang="fr-BE" dirty="0" smtClean="0"/>
              <a:t> </a:t>
            </a:r>
          </a:p>
          <a:p>
            <a:r>
              <a:rPr lang="en-US" dirty="0" smtClean="0"/>
              <a:t>« Social-imperialism » : Colonial expansion as a strategy on the part of the elites to reaffirm their right to rule and to restore national unity in the face of class division, the rise of socialism, and the democratization of politics</a:t>
            </a:r>
          </a:p>
          <a:p>
            <a:pPr>
              <a:buFont typeface="Wingdings" panose="05000000000000000000" pitchFamily="2" charset="2"/>
              <a:buChar char="Ø"/>
            </a:pPr>
            <a:r>
              <a:rPr lang="fr-BE" dirty="0" err="1" smtClean="0"/>
              <a:t>See</a:t>
            </a:r>
            <a:r>
              <a:rPr lang="fr-BE" dirty="0" smtClean="0"/>
              <a:t> </a:t>
            </a:r>
            <a:r>
              <a:rPr lang="fr-BE" dirty="0"/>
              <a:t>Vincent </a:t>
            </a:r>
            <a:r>
              <a:rPr lang="fr-BE" dirty="0" err="1"/>
              <a:t>Viane</a:t>
            </a:r>
            <a:r>
              <a:rPr lang="fr-BE" dirty="0"/>
              <a:t>, « King </a:t>
            </a:r>
            <a:r>
              <a:rPr lang="fr-BE" dirty="0" err="1"/>
              <a:t>Leopold’s</a:t>
            </a:r>
            <a:r>
              <a:rPr lang="fr-BE" dirty="0"/>
              <a:t> </a:t>
            </a:r>
            <a:r>
              <a:rPr lang="fr-BE" dirty="0" err="1"/>
              <a:t>Imperialism</a:t>
            </a:r>
            <a:r>
              <a:rPr lang="fr-BE" dirty="0"/>
              <a:t> and the </a:t>
            </a:r>
            <a:r>
              <a:rPr lang="fr-BE" dirty="0" err="1"/>
              <a:t>Origins</a:t>
            </a:r>
            <a:r>
              <a:rPr lang="fr-BE" dirty="0"/>
              <a:t> of the </a:t>
            </a:r>
            <a:r>
              <a:rPr lang="fr-BE" dirty="0" err="1"/>
              <a:t>Belgian</a:t>
            </a:r>
            <a:r>
              <a:rPr lang="fr-BE" dirty="0"/>
              <a:t> Colonial Party », 1860-1905, </a:t>
            </a:r>
            <a:r>
              <a:rPr lang="fr-BE" i="1" dirty="0" smtClean="0"/>
              <a:t>The </a:t>
            </a:r>
            <a:r>
              <a:rPr lang="fr-BE" i="1" dirty="0"/>
              <a:t>Journal of Modern </a:t>
            </a:r>
            <a:r>
              <a:rPr lang="fr-BE" i="1" dirty="0" err="1" smtClean="0"/>
              <a:t>History</a:t>
            </a:r>
            <a:r>
              <a:rPr lang="fr-BE" i="1" dirty="0" smtClean="0"/>
              <a:t>,</a:t>
            </a:r>
            <a:r>
              <a:rPr lang="fr-BE" dirty="0" smtClean="0"/>
              <a:t> </a:t>
            </a:r>
            <a:r>
              <a:rPr lang="fr-BE" dirty="0"/>
              <a:t>80, 2008, </a:t>
            </a:r>
            <a:r>
              <a:rPr lang="fr-BE" dirty="0" smtClean="0"/>
              <a:t>pp. 741-790.</a:t>
            </a:r>
            <a:endParaRPr lang="fr-BE" dirty="0"/>
          </a:p>
        </p:txBody>
      </p:sp>
    </p:spTree>
    <p:extLst>
      <p:ext uri="{BB962C8B-B14F-4D97-AF65-F5344CB8AC3E}">
        <p14:creationId xmlns:p14="http://schemas.microsoft.com/office/powerpoint/2010/main" val="9190038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t>Authors</a:t>
            </a:r>
            <a:r>
              <a:rPr lang="fr-BE" dirty="0" smtClean="0"/>
              <a:t> of the articles: Professions</a:t>
            </a:r>
            <a:endParaRPr lang="fr-BE" dirty="0"/>
          </a:p>
        </p:txBody>
      </p:sp>
      <p:sp>
        <p:nvSpPr>
          <p:cNvPr id="3" name="Espace réservé du texte 2"/>
          <p:cNvSpPr>
            <a:spLocks noGrp="1"/>
          </p:cNvSpPr>
          <p:nvPr>
            <p:ph type="body" idx="1"/>
          </p:nvPr>
        </p:nvSpPr>
        <p:spPr/>
        <p:txBody>
          <a:bodyPr/>
          <a:lstStyle/>
          <a:p>
            <a:pPr algn="ctr"/>
            <a:r>
              <a:rPr lang="fr-BE" dirty="0" smtClean="0"/>
              <a:t>Revue Générale</a:t>
            </a:r>
            <a:endParaRPr lang="fr-BE" dirty="0"/>
          </a:p>
        </p:txBody>
      </p:sp>
      <p:sp>
        <p:nvSpPr>
          <p:cNvPr id="4" name="Espace réservé du contenu 3"/>
          <p:cNvSpPr>
            <a:spLocks noGrp="1"/>
          </p:cNvSpPr>
          <p:nvPr>
            <p:ph sz="half" idx="2"/>
          </p:nvPr>
        </p:nvSpPr>
        <p:spPr/>
        <p:txBody>
          <a:bodyPr>
            <a:normAutofit fontScale="62500" lnSpcReduction="20000"/>
          </a:bodyPr>
          <a:lstStyle/>
          <a:p>
            <a:r>
              <a:rPr lang="fr-BE" dirty="0" err="1" smtClean="0"/>
              <a:t>Journalists</a:t>
            </a:r>
            <a:r>
              <a:rPr lang="fr-BE" dirty="0" smtClean="0"/>
              <a:t> (Prosper de </a:t>
            </a:r>
            <a:r>
              <a:rPr lang="fr-BE" dirty="0" err="1" smtClean="0"/>
              <a:t>Hauleville</a:t>
            </a:r>
            <a:r>
              <a:rPr lang="fr-BE" dirty="0" smtClean="0"/>
              <a:t>, Eugène Gilbert, …)</a:t>
            </a:r>
          </a:p>
          <a:p>
            <a:r>
              <a:rPr lang="fr-BE" dirty="0" err="1" smtClean="0"/>
              <a:t>Missionnaries</a:t>
            </a:r>
            <a:r>
              <a:rPr lang="fr-BE" dirty="0" smtClean="0"/>
              <a:t> (</a:t>
            </a:r>
            <a:r>
              <a:rPr lang="en-US" dirty="0"/>
              <a:t>s. </a:t>
            </a:r>
            <a:r>
              <a:rPr lang="en-US" dirty="0" smtClean="0"/>
              <a:t>j. </a:t>
            </a:r>
            <a:r>
              <a:rPr lang="en-US" dirty="0"/>
              <a:t>A. </a:t>
            </a:r>
            <a:r>
              <a:rPr lang="en-US" dirty="0" err="1" smtClean="0"/>
              <a:t>Castelein</a:t>
            </a:r>
            <a:r>
              <a:rPr lang="en-US" dirty="0" smtClean="0"/>
              <a:t>)</a:t>
            </a:r>
            <a:r>
              <a:rPr lang="fr-BE" dirty="0"/>
              <a:t> </a:t>
            </a:r>
            <a:endParaRPr lang="fr-BE" dirty="0" smtClean="0"/>
          </a:p>
          <a:p>
            <a:r>
              <a:rPr lang="fr-BE" dirty="0" err="1" smtClean="0"/>
              <a:t>Politicians</a:t>
            </a:r>
            <a:r>
              <a:rPr lang="fr-BE" dirty="0" smtClean="0"/>
              <a:t> </a:t>
            </a:r>
            <a:r>
              <a:rPr lang="fr-BE" dirty="0"/>
              <a:t>and </a:t>
            </a:r>
            <a:r>
              <a:rPr lang="fr-BE" dirty="0" smtClean="0"/>
              <a:t>businessmen </a:t>
            </a:r>
            <a:r>
              <a:rPr lang="fr-BE" dirty="0"/>
              <a:t>(Jules de </a:t>
            </a:r>
            <a:r>
              <a:rPr lang="fr-BE" dirty="0" err="1" smtClean="0"/>
              <a:t>Borchgrave</a:t>
            </a:r>
            <a:r>
              <a:rPr lang="fr-BE" dirty="0" smtClean="0"/>
              <a:t>, …)</a:t>
            </a:r>
          </a:p>
          <a:p>
            <a:r>
              <a:rPr lang="fr-BE" dirty="0" err="1" smtClean="0"/>
              <a:t>Politicians</a:t>
            </a:r>
            <a:r>
              <a:rPr lang="fr-BE" dirty="0" smtClean="0"/>
              <a:t>  and </a:t>
            </a:r>
            <a:r>
              <a:rPr lang="fr-BE" dirty="0" err="1" smtClean="0"/>
              <a:t>diplomats</a:t>
            </a:r>
            <a:r>
              <a:rPr lang="fr-BE" dirty="0" smtClean="0"/>
              <a:t> (</a:t>
            </a:r>
            <a:r>
              <a:rPr lang="fr-BE" dirty="0"/>
              <a:t>Baron Emile de </a:t>
            </a:r>
            <a:r>
              <a:rPr lang="fr-BE" dirty="0" err="1" smtClean="0"/>
              <a:t>Borchgrave</a:t>
            </a:r>
            <a:r>
              <a:rPr lang="fr-BE" dirty="0" smtClean="0"/>
              <a:t>, Baron Louis </a:t>
            </a:r>
            <a:r>
              <a:rPr lang="fr-BE" dirty="0"/>
              <a:t>de </a:t>
            </a:r>
            <a:r>
              <a:rPr lang="fr-BE" dirty="0" smtClean="0"/>
              <a:t>Béthune, …)</a:t>
            </a:r>
          </a:p>
          <a:p>
            <a:r>
              <a:rPr lang="fr-BE" dirty="0" err="1" smtClean="0"/>
              <a:t>Doctors</a:t>
            </a:r>
            <a:r>
              <a:rPr lang="fr-BE" dirty="0" smtClean="0"/>
              <a:t> (Albert </a:t>
            </a:r>
            <a:r>
              <a:rPr lang="fr-BE" dirty="0"/>
              <a:t>Julien, </a:t>
            </a:r>
            <a:r>
              <a:rPr lang="fr-BE" dirty="0" smtClean="0"/>
              <a:t>…)</a:t>
            </a:r>
          </a:p>
          <a:p>
            <a:r>
              <a:rPr lang="fr-BE" dirty="0" err="1" smtClean="0"/>
              <a:t>Academics</a:t>
            </a:r>
            <a:r>
              <a:rPr lang="fr-BE" dirty="0" smtClean="0"/>
              <a:t> (Jules de Petit, Baron Edouard Descamps, Joseph </a:t>
            </a:r>
            <a:r>
              <a:rPr lang="fr-BE" dirty="0" err="1" smtClean="0"/>
              <a:t>Halkin</a:t>
            </a:r>
            <a:r>
              <a:rPr lang="fr-BE" dirty="0" smtClean="0"/>
              <a:t>…)</a:t>
            </a:r>
          </a:p>
          <a:p>
            <a:endParaRPr lang="fr-BE" dirty="0"/>
          </a:p>
        </p:txBody>
      </p:sp>
      <p:sp>
        <p:nvSpPr>
          <p:cNvPr id="5" name="Espace réservé du texte 4"/>
          <p:cNvSpPr>
            <a:spLocks noGrp="1"/>
          </p:cNvSpPr>
          <p:nvPr>
            <p:ph type="body" sz="quarter" idx="3"/>
          </p:nvPr>
        </p:nvSpPr>
        <p:spPr/>
        <p:txBody>
          <a:bodyPr/>
          <a:lstStyle/>
          <a:p>
            <a:pPr algn="ctr"/>
            <a:r>
              <a:rPr lang="fr-BE" dirty="0" smtClean="0"/>
              <a:t>Revue de Belgique</a:t>
            </a:r>
            <a:endParaRPr lang="fr-BE" dirty="0"/>
          </a:p>
        </p:txBody>
      </p:sp>
      <p:sp>
        <p:nvSpPr>
          <p:cNvPr id="6" name="Espace réservé du contenu 5"/>
          <p:cNvSpPr>
            <a:spLocks noGrp="1"/>
          </p:cNvSpPr>
          <p:nvPr>
            <p:ph sz="quarter" idx="4"/>
          </p:nvPr>
        </p:nvSpPr>
        <p:spPr/>
        <p:txBody>
          <a:bodyPr>
            <a:normAutofit fontScale="62500" lnSpcReduction="20000"/>
          </a:bodyPr>
          <a:lstStyle/>
          <a:p>
            <a:r>
              <a:rPr lang="fr-BE" dirty="0" err="1" smtClean="0"/>
              <a:t>Journalists</a:t>
            </a:r>
            <a:r>
              <a:rPr lang="fr-BE" dirty="0" smtClean="0"/>
              <a:t> </a:t>
            </a:r>
            <a:r>
              <a:rPr lang="fr-BE" dirty="0"/>
              <a:t>(Henri </a:t>
            </a:r>
            <a:r>
              <a:rPr lang="fr-BE" dirty="0" err="1"/>
              <a:t>Marichal</a:t>
            </a:r>
            <a:r>
              <a:rPr lang="fr-BE" dirty="0"/>
              <a:t>, …)</a:t>
            </a:r>
          </a:p>
          <a:p>
            <a:r>
              <a:rPr lang="fr-BE" dirty="0" err="1"/>
              <a:t>Politicians</a:t>
            </a:r>
            <a:r>
              <a:rPr lang="fr-BE" dirty="0"/>
              <a:t> </a:t>
            </a:r>
            <a:r>
              <a:rPr lang="fr-BE" dirty="0" smtClean="0"/>
              <a:t>(Jules Carlier, …)</a:t>
            </a:r>
          </a:p>
          <a:p>
            <a:r>
              <a:rPr lang="fr-BE" dirty="0" err="1" smtClean="0"/>
              <a:t>Explorers</a:t>
            </a:r>
            <a:r>
              <a:rPr lang="fr-BE" dirty="0" smtClean="0"/>
              <a:t> and agents of the AIA (</a:t>
            </a:r>
            <a:r>
              <a:rPr lang="fr-BE" dirty="0" err="1" smtClean="0"/>
              <a:t>mostly</a:t>
            </a:r>
            <a:r>
              <a:rPr lang="fr-BE" dirty="0" smtClean="0"/>
              <a:t> </a:t>
            </a:r>
            <a:r>
              <a:rPr lang="fr-BE" dirty="0" err="1" smtClean="0"/>
              <a:t>officers</a:t>
            </a:r>
            <a:r>
              <a:rPr lang="fr-BE" dirty="0" smtClean="0"/>
              <a:t> « on </a:t>
            </a:r>
            <a:r>
              <a:rPr lang="fr-BE" dirty="0" err="1" smtClean="0"/>
              <a:t>leave</a:t>
            </a:r>
            <a:r>
              <a:rPr lang="fr-BE" dirty="0" smtClean="0"/>
              <a:t> » of the </a:t>
            </a:r>
            <a:r>
              <a:rPr lang="fr-BE" dirty="0" err="1" smtClean="0"/>
              <a:t>Belgian</a:t>
            </a:r>
            <a:r>
              <a:rPr lang="fr-BE" dirty="0" smtClean="0"/>
              <a:t> </a:t>
            </a:r>
            <a:r>
              <a:rPr lang="fr-BE" dirty="0" err="1" smtClean="0"/>
              <a:t>army</a:t>
            </a:r>
            <a:r>
              <a:rPr lang="fr-BE" dirty="0" smtClean="0"/>
              <a:t>): Jérôme Becker, Camille </a:t>
            </a:r>
            <a:r>
              <a:rPr lang="fr-BE" dirty="0" err="1" smtClean="0"/>
              <a:t>Coquilhat</a:t>
            </a:r>
            <a:endParaRPr lang="fr-BE" dirty="0" smtClean="0"/>
          </a:p>
          <a:p>
            <a:r>
              <a:rPr lang="fr-BE" dirty="0" smtClean="0"/>
              <a:t>Businessmen (Fritz Van Der Linden, …)</a:t>
            </a:r>
          </a:p>
          <a:p>
            <a:r>
              <a:rPr lang="fr-BE" dirty="0" err="1" smtClean="0"/>
              <a:t>Doctors</a:t>
            </a:r>
            <a:r>
              <a:rPr lang="fr-BE" dirty="0" smtClean="0"/>
              <a:t> (E. </a:t>
            </a:r>
            <a:r>
              <a:rPr lang="fr-BE" dirty="0" err="1" smtClean="0"/>
              <a:t>Sarola</a:t>
            </a:r>
            <a:r>
              <a:rPr lang="fr-BE" dirty="0" smtClean="0"/>
              <a:t>, …)</a:t>
            </a:r>
          </a:p>
          <a:p>
            <a:r>
              <a:rPr lang="fr-BE" dirty="0" err="1" smtClean="0"/>
              <a:t>Academics</a:t>
            </a:r>
            <a:r>
              <a:rPr lang="fr-BE" dirty="0" smtClean="0"/>
              <a:t> (Emile de </a:t>
            </a:r>
            <a:r>
              <a:rPr lang="fr-BE" dirty="0" err="1" smtClean="0"/>
              <a:t>Laveleye</a:t>
            </a:r>
            <a:r>
              <a:rPr lang="fr-BE" dirty="0" smtClean="0"/>
              <a:t>, Emile </a:t>
            </a:r>
            <a:r>
              <a:rPr lang="fr-BE" dirty="0" err="1" smtClean="0"/>
              <a:t>Banning</a:t>
            </a:r>
            <a:r>
              <a:rPr lang="fr-BE" dirty="0" smtClean="0"/>
              <a:t>, …)</a:t>
            </a:r>
          </a:p>
          <a:p>
            <a:endParaRPr lang="fr-BE" dirty="0"/>
          </a:p>
        </p:txBody>
      </p:sp>
    </p:spTree>
    <p:extLst>
      <p:ext uri="{BB962C8B-B14F-4D97-AF65-F5344CB8AC3E}">
        <p14:creationId xmlns:p14="http://schemas.microsoft.com/office/powerpoint/2010/main" val="194610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Christianization vs. Commercialization: </a:t>
            </a:r>
            <a:br>
              <a:rPr lang="en-US" dirty="0" smtClean="0"/>
            </a:br>
            <a:r>
              <a:rPr lang="en-US" dirty="0" smtClean="0"/>
              <a:t>two civilizing issues</a:t>
            </a:r>
            <a:endParaRPr lang="en-US" dirty="0"/>
          </a:p>
        </p:txBody>
      </p:sp>
      <p:sp>
        <p:nvSpPr>
          <p:cNvPr id="3" name="Espace réservé du texte 2"/>
          <p:cNvSpPr>
            <a:spLocks noGrp="1"/>
          </p:cNvSpPr>
          <p:nvPr>
            <p:ph type="body" idx="1"/>
          </p:nvPr>
        </p:nvSpPr>
        <p:spPr/>
        <p:txBody>
          <a:bodyPr/>
          <a:lstStyle/>
          <a:p>
            <a:pPr algn="ctr"/>
            <a:r>
              <a:rPr lang="fr-BE" dirty="0" smtClean="0"/>
              <a:t>Revue Générale</a:t>
            </a:r>
            <a:endParaRPr lang="fr-BE" dirty="0"/>
          </a:p>
        </p:txBody>
      </p:sp>
      <p:sp>
        <p:nvSpPr>
          <p:cNvPr id="4" name="Espace réservé du contenu 3"/>
          <p:cNvSpPr>
            <a:spLocks noGrp="1"/>
          </p:cNvSpPr>
          <p:nvPr>
            <p:ph sz="half" idx="2"/>
          </p:nvPr>
        </p:nvSpPr>
        <p:spPr/>
        <p:txBody>
          <a:bodyPr>
            <a:normAutofit fontScale="85000" lnSpcReduction="20000"/>
          </a:bodyPr>
          <a:lstStyle/>
          <a:p>
            <a:pPr marL="0" indent="0">
              <a:buNone/>
            </a:pPr>
            <a:r>
              <a:rPr lang="fr-BE" dirty="0" smtClean="0"/>
              <a:t>«</a:t>
            </a:r>
            <a:r>
              <a:rPr lang="fr-BE" dirty="0"/>
              <a:t> Le </a:t>
            </a:r>
            <a:r>
              <a:rPr lang="fr-BE" b="1" dirty="0"/>
              <a:t>point de vue chrétien </a:t>
            </a:r>
            <a:r>
              <a:rPr lang="fr-BE" dirty="0"/>
              <a:t>de la question africaine </a:t>
            </a:r>
            <a:r>
              <a:rPr lang="fr-BE" b="1" dirty="0"/>
              <a:t>dépasse</a:t>
            </a:r>
            <a:r>
              <a:rPr lang="fr-BE" dirty="0"/>
              <a:t> à nos yeux en intérêt la découverte précise des cours du Nil ou les perspectives commerciales révélées par le fait que les parties centrales de l’Afrique regorgent d’êtres humains, pour lesquels les cotonnades et la coutellerie seraient des dons précieux </a:t>
            </a:r>
            <a:r>
              <a:rPr lang="fr-BE" dirty="0" smtClean="0"/>
              <a:t>» (N. N</a:t>
            </a:r>
            <a:r>
              <a:rPr lang="fr-BE" dirty="0"/>
              <a:t>., </a:t>
            </a:r>
            <a:r>
              <a:rPr lang="fr-BE" dirty="0" smtClean="0"/>
              <a:t>« Au </a:t>
            </a:r>
            <a:r>
              <a:rPr lang="fr-BE" dirty="0"/>
              <a:t>centre de </a:t>
            </a:r>
            <a:r>
              <a:rPr lang="fr-BE" dirty="0" smtClean="0"/>
              <a:t>l’Afrique », 1870</a:t>
            </a:r>
            <a:r>
              <a:rPr lang="fr-BE" dirty="0"/>
              <a:t>, </a:t>
            </a:r>
            <a:r>
              <a:rPr lang="fr-BE" dirty="0" smtClean="0"/>
              <a:t>20, p. 628)</a:t>
            </a:r>
            <a:endParaRPr lang="fr-BE" dirty="0"/>
          </a:p>
          <a:p>
            <a:endParaRPr lang="fr-BE" dirty="0"/>
          </a:p>
        </p:txBody>
      </p:sp>
      <p:sp>
        <p:nvSpPr>
          <p:cNvPr id="5" name="Espace réservé du texte 4"/>
          <p:cNvSpPr>
            <a:spLocks noGrp="1"/>
          </p:cNvSpPr>
          <p:nvPr>
            <p:ph type="body" sz="quarter" idx="3"/>
          </p:nvPr>
        </p:nvSpPr>
        <p:spPr/>
        <p:txBody>
          <a:bodyPr/>
          <a:lstStyle/>
          <a:p>
            <a:pPr algn="ctr"/>
            <a:r>
              <a:rPr lang="fr-BE" dirty="0" smtClean="0"/>
              <a:t>Revue de Belgique</a:t>
            </a:r>
            <a:endParaRPr lang="fr-BE" dirty="0"/>
          </a:p>
        </p:txBody>
      </p:sp>
      <p:sp>
        <p:nvSpPr>
          <p:cNvPr id="6" name="Espace réservé du contenu 5"/>
          <p:cNvSpPr>
            <a:spLocks noGrp="1"/>
          </p:cNvSpPr>
          <p:nvPr>
            <p:ph sz="quarter" idx="4"/>
          </p:nvPr>
        </p:nvSpPr>
        <p:spPr/>
        <p:txBody>
          <a:bodyPr>
            <a:normAutofit fontScale="85000" lnSpcReduction="20000"/>
          </a:bodyPr>
          <a:lstStyle/>
          <a:p>
            <a:pPr marL="0" indent="0">
              <a:buNone/>
            </a:pPr>
            <a:r>
              <a:rPr lang="fr-BE" dirty="0" smtClean="0"/>
              <a:t>«</a:t>
            </a:r>
            <a:r>
              <a:rPr lang="fr-BE" dirty="0"/>
              <a:t> Autorités nationales et autorités internationales auront donc à collaborer à la même œuvre, à s’inspirer de la même  pensée : seconder </a:t>
            </a:r>
            <a:r>
              <a:rPr lang="fr-BE" b="1" dirty="0"/>
              <a:t>l’expansion des rapports commerciaux</a:t>
            </a:r>
            <a:r>
              <a:rPr lang="fr-BE" dirty="0"/>
              <a:t>, susciter le </a:t>
            </a:r>
            <a:r>
              <a:rPr lang="fr-BE" b="1" dirty="0"/>
              <a:t>développement du travail indigène</a:t>
            </a:r>
            <a:r>
              <a:rPr lang="fr-BE" dirty="0"/>
              <a:t>, faciliter la </a:t>
            </a:r>
            <a:r>
              <a:rPr lang="fr-BE" b="1" dirty="0"/>
              <a:t>diffusion de toutes les influences civilisatrices</a:t>
            </a:r>
            <a:r>
              <a:rPr lang="fr-BE" dirty="0"/>
              <a:t>. Les pouvoirs nécessaires ont été constitués à cette fin » </a:t>
            </a:r>
            <a:r>
              <a:rPr lang="fr-BE" dirty="0" smtClean="0"/>
              <a:t>(Émile </a:t>
            </a:r>
            <a:r>
              <a:rPr lang="fr-BE" dirty="0" err="1"/>
              <a:t>Banning</a:t>
            </a:r>
            <a:r>
              <a:rPr lang="fr-BE" dirty="0"/>
              <a:t>, </a:t>
            </a:r>
            <a:r>
              <a:rPr lang="fr-BE" dirty="0" smtClean="0"/>
              <a:t>« La </a:t>
            </a:r>
            <a:r>
              <a:rPr lang="fr-BE" dirty="0"/>
              <a:t>conférence africaine de </a:t>
            </a:r>
            <a:r>
              <a:rPr lang="fr-BE" dirty="0" smtClean="0"/>
              <a:t>Berlin », 1895, p. 358</a:t>
            </a:r>
            <a:r>
              <a:rPr lang="fr-BE" dirty="0"/>
              <a:t>). </a:t>
            </a:r>
          </a:p>
          <a:p>
            <a:pPr marL="0" indent="0">
              <a:buNone/>
            </a:pPr>
            <a:endParaRPr lang="fr-BE" dirty="0"/>
          </a:p>
          <a:p>
            <a:endParaRPr lang="fr-BE" dirty="0"/>
          </a:p>
        </p:txBody>
      </p:sp>
    </p:spTree>
    <p:extLst>
      <p:ext uri="{BB962C8B-B14F-4D97-AF65-F5344CB8AC3E}">
        <p14:creationId xmlns:p14="http://schemas.microsoft.com/office/powerpoint/2010/main" val="3265412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BE" dirty="0" smtClean="0"/>
              <a:t>« </a:t>
            </a:r>
            <a:r>
              <a:rPr lang="fr-BE" dirty="0" err="1" smtClean="0"/>
              <a:t>congolâtres</a:t>
            </a:r>
            <a:r>
              <a:rPr lang="fr-BE" dirty="0" smtClean="0"/>
              <a:t> » </a:t>
            </a:r>
            <a:r>
              <a:rPr lang="fr-BE" dirty="0" err="1" smtClean="0"/>
              <a:t>Reviews</a:t>
            </a:r>
            <a:endParaRPr lang="fr-BE" dirty="0"/>
          </a:p>
        </p:txBody>
      </p:sp>
      <p:sp>
        <p:nvSpPr>
          <p:cNvPr id="3" name="Espace réservé du texte 2"/>
          <p:cNvSpPr>
            <a:spLocks noGrp="1"/>
          </p:cNvSpPr>
          <p:nvPr>
            <p:ph type="body" idx="1"/>
          </p:nvPr>
        </p:nvSpPr>
        <p:spPr/>
        <p:txBody>
          <a:bodyPr/>
          <a:lstStyle/>
          <a:p>
            <a:pPr algn="ctr"/>
            <a:r>
              <a:rPr lang="fr-BE" dirty="0" smtClean="0"/>
              <a:t>Revue Générale</a:t>
            </a:r>
            <a:endParaRPr lang="fr-BE" dirty="0"/>
          </a:p>
        </p:txBody>
      </p:sp>
      <p:sp>
        <p:nvSpPr>
          <p:cNvPr id="4" name="Espace réservé du contenu 3"/>
          <p:cNvSpPr>
            <a:spLocks noGrp="1"/>
          </p:cNvSpPr>
          <p:nvPr>
            <p:ph sz="half" idx="2"/>
          </p:nvPr>
        </p:nvSpPr>
        <p:spPr/>
        <p:txBody>
          <a:bodyPr>
            <a:normAutofit fontScale="25000" lnSpcReduction="20000"/>
          </a:bodyPr>
          <a:lstStyle/>
          <a:p>
            <a:pPr marL="0" indent="0">
              <a:buNone/>
            </a:pPr>
            <a:r>
              <a:rPr lang="fr-BE" sz="4800" dirty="0" smtClean="0"/>
              <a:t>«</a:t>
            </a:r>
            <a:r>
              <a:rPr lang="fr-BE" sz="4800" dirty="0"/>
              <a:t> Dans notre petite sphère, nous n’avons pas cessé, depuis douze ans, de contribuer, autant qu’il dépendait de nous, de la cause de l’ « ouverture » de l’Afrique centrale. […]. </a:t>
            </a:r>
            <a:r>
              <a:rPr lang="fr-BE" sz="4800" b="1" dirty="0"/>
              <a:t>Nous avons été les premiers à signaler l’héroïque exploit du commandant (alors lieutenant) Cameron et, seuls jusqu’ici dans la presse du continent, nous avons flétri, comme elles le méritent, les cruautés dont s’est rendu coupable ces derniers temps M. Stanley,</a:t>
            </a:r>
            <a:r>
              <a:rPr lang="fr-BE" sz="4800" dirty="0"/>
              <a:t> un étrange civilisateur de l’Afrique centrale. M. Jules de Petit, un modeste fonctionnaire et un savant modeste, orientaliste et géographe de premier mérite, s’est chargé de ce soin, […]. </a:t>
            </a:r>
            <a:r>
              <a:rPr lang="fr-BE" sz="4800" b="1" dirty="0"/>
              <a:t>Nous continuerons à initier nos lecteurs à ce mouvement, qui deviendra fécond peut-être même pour les intérêts matériels de l’Europe. Quelque respectables que soient ceux-ci, nous accorderons cependant notre première et plus haute attention aux intérêts moraux de cette vaste entreprise</a:t>
            </a:r>
            <a:r>
              <a:rPr lang="fr-BE" sz="4800" dirty="0"/>
              <a:t> ; car nous n’oublions pas cette parole : les nations chrétiennes sont seules « guérissables »... </a:t>
            </a:r>
            <a:r>
              <a:rPr lang="fr-BE" sz="4800" dirty="0" smtClean="0"/>
              <a:t>» (Prosper </a:t>
            </a:r>
            <a:r>
              <a:rPr lang="fr-BE" sz="4800" dirty="0"/>
              <a:t>de </a:t>
            </a:r>
            <a:r>
              <a:rPr lang="fr-BE" sz="4800" dirty="0" err="1"/>
              <a:t>Haulleville</a:t>
            </a:r>
            <a:r>
              <a:rPr lang="fr-BE" sz="4800" dirty="0"/>
              <a:t>, </a:t>
            </a:r>
            <a:r>
              <a:rPr lang="fr-BE" sz="4800" dirty="0" smtClean="0"/>
              <a:t>« L’Association internationale », </a:t>
            </a:r>
            <a:r>
              <a:rPr lang="fr-BE" sz="4800" dirty="0"/>
              <a:t>1876, </a:t>
            </a:r>
            <a:r>
              <a:rPr lang="fr-BE" sz="4800" dirty="0" smtClean="0"/>
              <a:t>p. 24). </a:t>
            </a:r>
            <a:endParaRPr lang="fr-BE" sz="4800" dirty="0"/>
          </a:p>
          <a:p>
            <a:endParaRPr lang="fr-BE" dirty="0"/>
          </a:p>
        </p:txBody>
      </p:sp>
      <p:sp>
        <p:nvSpPr>
          <p:cNvPr id="5" name="Espace réservé du texte 4"/>
          <p:cNvSpPr>
            <a:spLocks noGrp="1"/>
          </p:cNvSpPr>
          <p:nvPr>
            <p:ph type="body" sz="quarter" idx="3"/>
          </p:nvPr>
        </p:nvSpPr>
        <p:spPr/>
        <p:txBody>
          <a:bodyPr/>
          <a:lstStyle/>
          <a:p>
            <a:pPr algn="ctr"/>
            <a:r>
              <a:rPr lang="fr-BE" dirty="0" smtClean="0"/>
              <a:t>Revue de Belgique</a:t>
            </a:r>
            <a:endParaRPr lang="fr-BE" dirty="0"/>
          </a:p>
        </p:txBody>
      </p:sp>
      <p:sp>
        <p:nvSpPr>
          <p:cNvPr id="6" name="Espace réservé du contenu 5"/>
          <p:cNvSpPr>
            <a:spLocks noGrp="1"/>
          </p:cNvSpPr>
          <p:nvPr>
            <p:ph sz="quarter" idx="4"/>
          </p:nvPr>
        </p:nvSpPr>
        <p:spPr/>
        <p:txBody>
          <a:bodyPr>
            <a:normAutofit fontScale="55000" lnSpcReduction="20000"/>
          </a:bodyPr>
          <a:lstStyle/>
          <a:p>
            <a:pPr marL="0" indent="0">
              <a:buNone/>
            </a:pPr>
            <a:r>
              <a:rPr lang="fr-BE" sz="2500" dirty="0" smtClean="0"/>
              <a:t>«</a:t>
            </a:r>
            <a:r>
              <a:rPr lang="fr-BE" sz="2500" dirty="0"/>
              <a:t> (…) Le climat du Congo n’est généralement meurtrier que pour les </a:t>
            </a:r>
            <a:r>
              <a:rPr lang="fr-BE" sz="2500" dirty="0" smtClean="0"/>
              <a:t>natures affaiblies, imprudentes ou peu ordonnées. […]. Trêve donc à des critiques qui ne font qu’encourager le Belge à la pusillanimité et que décourager notre commerce et notre industrie de chercher au-delà des mers des marchés nouveaux ! </a:t>
            </a:r>
            <a:r>
              <a:rPr lang="fr-BE" sz="2500" b="1" dirty="0" smtClean="0"/>
              <a:t>Loin de contribuer à l’abaissement de notre caractère, le devoir de la presse et des hommes publics est de l’élever, de manière à nous rendre aptes aux grandes conceptions et aux grandes entreprises.</a:t>
            </a:r>
            <a:r>
              <a:rPr lang="fr-BE" sz="2500" dirty="0" smtClean="0"/>
              <a:t> Il est loin de nous le temps où les flottes brugeoises et anversoises couraient les mers ! </a:t>
            </a:r>
            <a:r>
              <a:rPr lang="fr-BE" sz="2500" b="1" dirty="0" smtClean="0"/>
              <a:t>Et voici qu’à la fin du XIX</a:t>
            </a:r>
            <a:r>
              <a:rPr lang="fr-BE" sz="2500" b="1" baseline="30000" dirty="0" smtClean="0"/>
              <a:t>e</a:t>
            </a:r>
            <a:r>
              <a:rPr lang="fr-BE" sz="2500" b="1" dirty="0" smtClean="0"/>
              <a:t> siècle, l’initiative de l’œuvre qui doit ouvrir l’Afrique au monde part de la Belgique, comme la Hollande ouvrit jadis les Indes à l’Europe</a:t>
            </a:r>
            <a:r>
              <a:rPr lang="fr-BE" sz="2500" dirty="0" smtClean="0"/>
              <a:t> » (Ernest van </a:t>
            </a:r>
            <a:r>
              <a:rPr lang="fr-BE" sz="2500" dirty="0" err="1" smtClean="0"/>
              <a:t>Elewyck</a:t>
            </a:r>
            <a:r>
              <a:rPr lang="fr-BE" sz="2500" dirty="0" smtClean="0"/>
              <a:t>, « Le livre de Stanley », 1886, p. 89). </a:t>
            </a:r>
          </a:p>
          <a:p>
            <a:endParaRPr lang="fr-BE" dirty="0"/>
          </a:p>
        </p:txBody>
      </p:sp>
    </p:spTree>
    <p:extLst>
      <p:ext uri="{BB962C8B-B14F-4D97-AF65-F5344CB8AC3E}">
        <p14:creationId xmlns:p14="http://schemas.microsoft.com/office/powerpoint/2010/main" val="2204614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The Creation of the CFS </a:t>
            </a:r>
            <a:br>
              <a:rPr lang="en-US" dirty="0" smtClean="0"/>
            </a:br>
            <a:r>
              <a:rPr lang="en-US" dirty="0" smtClean="0"/>
              <a:t>as a Model in International Law</a:t>
            </a:r>
            <a:endParaRPr lang="en-US" dirty="0"/>
          </a:p>
        </p:txBody>
      </p:sp>
      <p:sp>
        <p:nvSpPr>
          <p:cNvPr id="3" name="Espace réservé du texte 2"/>
          <p:cNvSpPr>
            <a:spLocks noGrp="1"/>
          </p:cNvSpPr>
          <p:nvPr>
            <p:ph type="body" idx="1"/>
          </p:nvPr>
        </p:nvSpPr>
        <p:spPr/>
        <p:txBody>
          <a:bodyPr/>
          <a:lstStyle/>
          <a:p>
            <a:pPr algn="ctr"/>
            <a:r>
              <a:rPr lang="fr-BE" dirty="0" smtClean="0"/>
              <a:t>Revue Générale</a:t>
            </a:r>
            <a:endParaRPr lang="fr-BE" dirty="0"/>
          </a:p>
        </p:txBody>
      </p:sp>
      <p:sp>
        <p:nvSpPr>
          <p:cNvPr id="4" name="Espace réservé du contenu 3"/>
          <p:cNvSpPr>
            <a:spLocks noGrp="1"/>
          </p:cNvSpPr>
          <p:nvPr>
            <p:ph sz="half" idx="2"/>
          </p:nvPr>
        </p:nvSpPr>
        <p:spPr/>
        <p:txBody>
          <a:bodyPr>
            <a:normAutofit fontScale="70000" lnSpcReduction="20000"/>
          </a:bodyPr>
          <a:lstStyle/>
          <a:p>
            <a:pPr marL="0" indent="0">
              <a:buNone/>
            </a:pPr>
            <a:r>
              <a:rPr lang="fr-BE" dirty="0" smtClean="0"/>
              <a:t>La Conférence </a:t>
            </a:r>
            <a:r>
              <a:rPr lang="fr-BE" dirty="0"/>
              <a:t>de Berlin par la création de l’EIC comme zone de libre-échange a permis de </a:t>
            </a:r>
            <a:r>
              <a:rPr lang="fr-BE" b="1" dirty="0"/>
              <a:t>concilier « intérêt national et intérêt universel </a:t>
            </a:r>
            <a:r>
              <a:rPr lang="fr-BE" b="1" dirty="0" smtClean="0"/>
              <a:t>»</a:t>
            </a:r>
            <a:r>
              <a:rPr lang="fr-BE" dirty="0"/>
              <a:t> </a:t>
            </a:r>
            <a:r>
              <a:rPr lang="fr-BE" dirty="0" smtClean="0"/>
              <a:t>[…]. «</a:t>
            </a:r>
            <a:r>
              <a:rPr lang="fr-BE" dirty="0"/>
              <a:t> Les puissances, réunies en Conférence à Berlin, ont doté l’Afrique centrale d’une </a:t>
            </a:r>
            <a:r>
              <a:rPr lang="fr-BE" b="1" dirty="0"/>
              <a:t>constitution internationale supérieure à celle qui régit leurs propres rapports</a:t>
            </a:r>
            <a:r>
              <a:rPr lang="fr-BE" dirty="0"/>
              <a:t>, notamment en ce point capital : </a:t>
            </a:r>
            <a:r>
              <a:rPr lang="fr-BE" dirty="0" smtClean="0"/>
              <a:t>l’institution des </a:t>
            </a:r>
            <a:r>
              <a:rPr lang="fr-BE" b="1" dirty="0" smtClean="0"/>
              <a:t>arbitrages</a:t>
            </a:r>
            <a:r>
              <a:rPr lang="fr-BE" dirty="0" smtClean="0"/>
              <a:t> » (Baron Émile de </a:t>
            </a:r>
            <a:r>
              <a:rPr lang="fr-BE" dirty="0" err="1" smtClean="0"/>
              <a:t>Borchgrave</a:t>
            </a:r>
            <a:r>
              <a:rPr lang="fr-BE" dirty="0" smtClean="0"/>
              <a:t>, « La colonisation </a:t>
            </a:r>
            <a:r>
              <a:rPr lang="fr-BE" dirty="0"/>
              <a:t>au 19</a:t>
            </a:r>
            <a:r>
              <a:rPr lang="fr-BE" baseline="30000" dirty="0"/>
              <a:t>e</a:t>
            </a:r>
            <a:r>
              <a:rPr lang="fr-BE" dirty="0"/>
              <a:t> siècle. Théories et </a:t>
            </a:r>
            <a:r>
              <a:rPr lang="fr-BE" dirty="0" smtClean="0"/>
              <a:t>applications », 1903, p</a:t>
            </a:r>
            <a:r>
              <a:rPr lang="fr-BE" dirty="0"/>
              <a:t>. 546). </a:t>
            </a:r>
          </a:p>
          <a:p>
            <a:endParaRPr lang="fr-BE" dirty="0"/>
          </a:p>
        </p:txBody>
      </p:sp>
      <p:sp>
        <p:nvSpPr>
          <p:cNvPr id="5" name="Espace réservé du texte 4"/>
          <p:cNvSpPr>
            <a:spLocks noGrp="1"/>
          </p:cNvSpPr>
          <p:nvPr>
            <p:ph type="body" sz="quarter" idx="3"/>
          </p:nvPr>
        </p:nvSpPr>
        <p:spPr/>
        <p:txBody>
          <a:bodyPr/>
          <a:lstStyle/>
          <a:p>
            <a:pPr algn="ctr"/>
            <a:r>
              <a:rPr lang="fr-BE" dirty="0" smtClean="0"/>
              <a:t>Revue de Belgique</a:t>
            </a:r>
            <a:endParaRPr lang="fr-BE" dirty="0"/>
          </a:p>
        </p:txBody>
      </p:sp>
      <p:sp>
        <p:nvSpPr>
          <p:cNvPr id="6" name="Espace réservé du contenu 5"/>
          <p:cNvSpPr>
            <a:spLocks noGrp="1"/>
          </p:cNvSpPr>
          <p:nvPr>
            <p:ph sz="quarter" idx="4"/>
          </p:nvPr>
        </p:nvSpPr>
        <p:spPr/>
        <p:txBody>
          <a:bodyPr>
            <a:normAutofit fontScale="62500" lnSpcReduction="20000"/>
          </a:bodyPr>
          <a:lstStyle/>
          <a:p>
            <a:pPr marL="0" indent="0">
              <a:buNone/>
            </a:pPr>
            <a:r>
              <a:rPr lang="fr-BE" dirty="0" smtClean="0"/>
              <a:t>«</a:t>
            </a:r>
            <a:r>
              <a:rPr lang="fr-BE" dirty="0"/>
              <a:t> Quel qu’étrangers qu’aient été les procédés de ces partages et de ces délimitations, tout ami de l’humanité s’en réjouira. </a:t>
            </a:r>
            <a:r>
              <a:rPr lang="fr-BE" dirty="0" smtClean="0"/>
              <a:t>D’abord</a:t>
            </a:r>
            <a:r>
              <a:rPr lang="fr-BE" dirty="0"/>
              <a:t>, dans la zone centrale </a:t>
            </a:r>
            <a:r>
              <a:rPr lang="fr-BE" dirty="0" smtClean="0"/>
              <a:t>sont </a:t>
            </a:r>
            <a:r>
              <a:rPr lang="fr-BE" dirty="0"/>
              <a:t>proclamés les </a:t>
            </a:r>
            <a:r>
              <a:rPr lang="fr-BE" b="1" dirty="0"/>
              <a:t>principes les plus admirables : la liberté de commerce et des cultes, le traitement égal de tous, la paix basée sur la neutralité</a:t>
            </a:r>
            <a:r>
              <a:rPr lang="fr-BE" dirty="0"/>
              <a:t>. Même les territoires où chaque </a:t>
            </a:r>
            <a:r>
              <a:rPr lang="fr-BE" dirty="0" smtClean="0"/>
              <a:t>État </a:t>
            </a:r>
            <a:r>
              <a:rPr lang="fr-BE" dirty="0"/>
              <a:t>poursuivra ses intérêts particuliers deviendront des centres de civilisation et de progrès. Il en résultera aussi un bienfait appréciable : la suppression de la traite qui dévaste le continent noir </a:t>
            </a:r>
            <a:r>
              <a:rPr lang="fr-BE" dirty="0" smtClean="0"/>
              <a:t>[…]. </a:t>
            </a:r>
            <a:r>
              <a:rPr lang="fr-BE" dirty="0"/>
              <a:t>En somme, ce n’est rien moins qu’un continent tout entier qui prend sa place dans le mouvement économique et social de l’humanité comme s’il venait d’être </a:t>
            </a:r>
            <a:r>
              <a:rPr lang="fr-BE" dirty="0" smtClean="0"/>
              <a:t>découvert</a:t>
            </a:r>
            <a:r>
              <a:rPr lang="fr-BE" dirty="0"/>
              <a:t> » </a:t>
            </a:r>
            <a:r>
              <a:rPr lang="fr-BE" dirty="0" smtClean="0"/>
              <a:t>(Émile </a:t>
            </a:r>
            <a:r>
              <a:rPr lang="fr-BE" dirty="0"/>
              <a:t>de </a:t>
            </a:r>
            <a:r>
              <a:rPr lang="fr-BE" dirty="0" err="1"/>
              <a:t>Laveleye</a:t>
            </a:r>
            <a:r>
              <a:rPr lang="fr-BE" dirty="0"/>
              <a:t>, </a:t>
            </a:r>
            <a:r>
              <a:rPr lang="fr-BE" dirty="0" smtClean="0"/>
              <a:t>« Le </a:t>
            </a:r>
            <a:r>
              <a:rPr lang="fr-BE" dirty="0"/>
              <a:t>partage de </a:t>
            </a:r>
            <a:r>
              <a:rPr lang="fr-BE" dirty="0" smtClean="0"/>
              <a:t>l’Afrique », 1891, p. 226).</a:t>
            </a:r>
            <a:endParaRPr lang="fr-BE" dirty="0"/>
          </a:p>
        </p:txBody>
      </p:sp>
    </p:spTree>
    <p:extLst>
      <p:ext uri="{BB962C8B-B14F-4D97-AF65-F5344CB8AC3E}">
        <p14:creationId xmlns:p14="http://schemas.microsoft.com/office/powerpoint/2010/main" val="3119295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BE" dirty="0" err="1" smtClean="0"/>
              <a:t>Belgian</a:t>
            </a:r>
            <a:r>
              <a:rPr lang="fr-BE" dirty="0" smtClean="0"/>
              <a:t> </a:t>
            </a:r>
            <a:r>
              <a:rPr lang="fr-BE" dirty="0" err="1" smtClean="0"/>
              <a:t>Imperialism</a:t>
            </a:r>
            <a:r>
              <a:rPr lang="fr-BE" dirty="0" smtClean="0"/>
              <a:t> and </a:t>
            </a:r>
            <a:r>
              <a:rPr lang="fr-BE" dirty="0" err="1" smtClean="0"/>
              <a:t>Belgian</a:t>
            </a:r>
            <a:r>
              <a:rPr lang="fr-BE" dirty="0" smtClean="0"/>
              <a:t> </a:t>
            </a:r>
            <a:r>
              <a:rPr lang="fr-BE" dirty="0" err="1" smtClean="0"/>
              <a:t>Patriotism</a:t>
            </a:r>
            <a:r>
              <a:rPr lang="fr-BE" dirty="0" smtClean="0"/>
              <a:t>: </a:t>
            </a:r>
            <a:br>
              <a:rPr lang="fr-BE" dirty="0" smtClean="0"/>
            </a:br>
            <a:r>
              <a:rPr lang="fr-BE" dirty="0" smtClean="0"/>
              <a:t>the </a:t>
            </a:r>
            <a:r>
              <a:rPr lang="fr-BE" dirty="0" err="1" smtClean="0"/>
              <a:t>Leopoldian</a:t>
            </a:r>
            <a:r>
              <a:rPr lang="fr-BE" dirty="0" smtClean="0"/>
              <a:t> </a:t>
            </a:r>
            <a:r>
              <a:rPr lang="fr-BE" dirty="0" err="1" smtClean="0"/>
              <a:t>Cult</a:t>
            </a:r>
            <a:endParaRPr lang="fr-BE" dirty="0"/>
          </a:p>
        </p:txBody>
      </p:sp>
      <p:sp>
        <p:nvSpPr>
          <p:cNvPr id="3" name="Espace réservé du texte 2"/>
          <p:cNvSpPr>
            <a:spLocks noGrp="1"/>
          </p:cNvSpPr>
          <p:nvPr>
            <p:ph type="body" idx="1"/>
          </p:nvPr>
        </p:nvSpPr>
        <p:spPr/>
        <p:txBody>
          <a:bodyPr/>
          <a:lstStyle/>
          <a:p>
            <a:pPr algn="ctr"/>
            <a:r>
              <a:rPr lang="fr-BE" dirty="0" smtClean="0"/>
              <a:t>Revue Générale</a:t>
            </a:r>
            <a:endParaRPr lang="fr-BE" dirty="0"/>
          </a:p>
        </p:txBody>
      </p:sp>
      <p:sp>
        <p:nvSpPr>
          <p:cNvPr id="4" name="Espace réservé du contenu 3"/>
          <p:cNvSpPr>
            <a:spLocks noGrp="1"/>
          </p:cNvSpPr>
          <p:nvPr>
            <p:ph sz="half" idx="2"/>
          </p:nvPr>
        </p:nvSpPr>
        <p:spPr/>
        <p:txBody>
          <a:bodyPr>
            <a:noAutofit/>
          </a:bodyPr>
          <a:lstStyle/>
          <a:p>
            <a:pPr marL="0" indent="0">
              <a:buNone/>
            </a:pPr>
            <a:r>
              <a:rPr lang="fr-BE" sz="1800" dirty="0" smtClean="0"/>
              <a:t>«</a:t>
            </a:r>
            <a:r>
              <a:rPr lang="fr-BE" sz="1800" dirty="0"/>
              <a:t> La Belgique, tout le fait présager, ne se contentera pas d’être </a:t>
            </a:r>
            <a:r>
              <a:rPr lang="fr-BE" sz="1800" dirty="0" smtClean="0"/>
              <a:t>‘le </a:t>
            </a:r>
            <a:r>
              <a:rPr lang="fr-BE" sz="1800" dirty="0"/>
              <a:t>quartier général de ce grand mouvement </a:t>
            </a:r>
            <a:r>
              <a:rPr lang="fr-BE" sz="1800" dirty="0" smtClean="0"/>
              <a:t>civilisateur’. </a:t>
            </a:r>
            <a:r>
              <a:rPr lang="fr-BE" sz="1800" dirty="0"/>
              <a:t>Elle saura rivaliser avec les autres nations par l’étendue de ses sacrifices, par la constance de son zèle à servir et à propager l’œuvre. Ce sera aussi </a:t>
            </a:r>
            <a:r>
              <a:rPr lang="fr-BE" sz="1800" b="1" dirty="0"/>
              <a:t>l’éternelle gloire de son auguste souverain</a:t>
            </a:r>
            <a:r>
              <a:rPr lang="fr-BE" sz="1800" dirty="0"/>
              <a:t> d’avoir su, au milieu du bruit des armes et des menaces de guerre, attacher son nom à l’une des plus nobles entreprises du 19</a:t>
            </a:r>
            <a:r>
              <a:rPr lang="fr-BE" sz="1800" baseline="30000" dirty="0"/>
              <a:t>e</a:t>
            </a:r>
            <a:r>
              <a:rPr lang="fr-BE" sz="1800" dirty="0"/>
              <a:t> siècle » ((</a:t>
            </a:r>
            <a:r>
              <a:rPr lang="fr-BE" sz="1800" dirty="0" smtClean="0"/>
              <a:t>Jules </a:t>
            </a:r>
            <a:r>
              <a:rPr lang="fr-BE" sz="1800" dirty="0"/>
              <a:t>de </a:t>
            </a:r>
            <a:r>
              <a:rPr lang="fr-BE" sz="1800" dirty="0" err="1"/>
              <a:t>Borchgrave</a:t>
            </a:r>
            <a:r>
              <a:rPr lang="fr-BE" sz="1800" dirty="0"/>
              <a:t>, </a:t>
            </a:r>
            <a:r>
              <a:rPr lang="fr-BE" sz="1800" dirty="0" smtClean="0"/>
              <a:t>« A </a:t>
            </a:r>
            <a:r>
              <a:rPr lang="fr-BE" sz="1800" dirty="0"/>
              <a:t>travers </a:t>
            </a:r>
            <a:r>
              <a:rPr lang="fr-BE" sz="1800" dirty="0" smtClean="0"/>
              <a:t>l’Afrique », 1877</a:t>
            </a:r>
            <a:r>
              <a:rPr lang="fr-BE" sz="1800" dirty="0"/>
              <a:t>, </a:t>
            </a:r>
            <a:r>
              <a:rPr lang="fr-BE" sz="1800" dirty="0" smtClean="0"/>
              <a:t>26, p</a:t>
            </a:r>
            <a:r>
              <a:rPr lang="fr-BE" sz="1800" dirty="0"/>
              <a:t>. 73</a:t>
            </a:r>
            <a:r>
              <a:rPr lang="fr-BE" sz="1800" dirty="0" smtClean="0"/>
              <a:t>).</a:t>
            </a:r>
            <a:endParaRPr lang="fr-BE" sz="1800" dirty="0"/>
          </a:p>
        </p:txBody>
      </p:sp>
      <p:sp>
        <p:nvSpPr>
          <p:cNvPr id="5" name="Espace réservé du texte 4"/>
          <p:cNvSpPr>
            <a:spLocks noGrp="1"/>
          </p:cNvSpPr>
          <p:nvPr>
            <p:ph type="body" sz="quarter" idx="3"/>
          </p:nvPr>
        </p:nvSpPr>
        <p:spPr/>
        <p:txBody>
          <a:bodyPr/>
          <a:lstStyle/>
          <a:p>
            <a:pPr algn="ctr"/>
            <a:r>
              <a:rPr lang="fr-BE" dirty="0" smtClean="0"/>
              <a:t>Revue de Belgique</a:t>
            </a:r>
            <a:endParaRPr lang="fr-BE" dirty="0"/>
          </a:p>
        </p:txBody>
      </p:sp>
      <p:sp>
        <p:nvSpPr>
          <p:cNvPr id="6" name="Espace réservé du contenu 5"/>
          <p:cNvSpPr>
            <a:spLocks noGrp="1"/>
          </p:cNvSpPr>
          <p:nvPr>
            <p:ph sz="quarter" idx="4"/>
          </p:nvPr>
        </p:nvSpPr>
        <p:spPr/>
        <p:txBody>
          <a:bodyPr>
            <a:normAutofit fontScale="92500" lnSpcReduction="10000"/>
          </a:bodyPr>
          <a:lstStyle/>
          <a:p>
            <a:pPr marL="0" indent="0">
              <a:buNone/>
            </a:pPr>
            <a:r>
              <a:rPr lang="fr-BE" dirty="0" smtClean="0"/>
              <a:t>«</a:t>
            </a:r>
            <a:r>
              <a:rPr lang="fr-BE" dirty="0"/>
              <a:t> </a:t>
            </a:r>
            <a:r>
              <a:rPr lang="fr-BE" b="1" dirty="0"/>
              <a:t>Grâce à l’intelligente initiative de notre souverain</a:t>
            </a:r>
            <a:r>
              <a:rPr lang="fr-BE" dirty="0"/>
              <a:t>, nous sommes, malgré tout, arrivés à temps pour pouvoir figurer encore parmi les peuples colonisateurs les mieux partagés, mais la reprise du Congo est la dernière occasion qui nous sera offerte ; (…) » (Louis Navez, </a:t>
            </a:r>
            <a:r>
              <a:rPr lang="fr-BE" dirty="0" smtClean="0"/>
              <a:t>« La </a:t>
            </a:r>
            <a:r>
              <a:rPr lang="fr-BE" dirty="0"/>
              <a:t>colonisation de </a:t>
            </a:r>
            <a:r>
              <a:rPr lang="fr-BE" dirty="0" smtClean="0"/>
              <a:t>l’Afrique », 1891, p. 190).</a:t>
            </a:r>
            <a:endParaRPr lang="fr-BE" dirty="0"/>
          </a:p>
          <a:p>
            <a:pPr marL="0" indent="0">
              <a:buNone/>
            </a:pPr>
            <a:endParaRPr lang="fr-BE" dirty="0"/>
          </a:p>
        </p:txBody>
      </p:sp>
    </p:spTree>
    <p:extLst>
      <p:ext uri="{BB962C8B-B14F-4D97-AF65-F5344CB8AC3E}">
        <p14:creationId xmlns:p14="http://schemas.microsoft.com/office/powerpoint/2010/main" val="4422691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The Longevity of the Orthodox Discourse </a:t>
            </a:r>
            <a:br>
              <a:rPr lang="en-US" dirty="0" smtClean="0"/>
            </a:br>
            <a:r>
              <a:rPr lang="en-US" dirty="0" smtClean="0"/>
              <a:t>on Congo</a:t>
            </a:r>
            <a:r>
              <a:rPr lang="en-US" smtClean="0"/>
              <a:t>: Conclusion</a:t>
            </a:r>
            <a:endParaRPr lang="en-US" dirty="0"/>
          </a:p>
        </p:txBody>
      </p:sp>
      <p:sp>
        <p:nvSpPr>
          <p:cNvPr id="3" name="Espace réservé du contenu 2"/>
          <p:cNvSpPr>
            <a:spLocks noGrp="1"/>
          </p:cNvSpPr>
          <p:nvPr>
            <p:ph idx="1"/>
          </p:nvPr>
        </p:nvSpPr>
        <p:spPr/>
        <p:txBody>
          <a:bodyPr>
            <a:normAutofit fontScale="92500" lnSpcReduction="20000"/>
          </a:bodyPr>
          <a:lstStyle/>
          <a:p>
            <a:pPr marL="0" indent="0" algn="just">
              <a:buNone/>
            </a:pPr>
            <a:r>
              <a:rPr lang="en-US" dirty="0" smtClean="0"/>
              <a:t>« Despite </a:t>
            </a:r>
            <a:r>
              <a:rPr lang="en-US" dirty="0" err="1" smtClean="0"/>
              <a:t>Stengers</a:t>
            </a:r>
            <a:r>
              <a:rPr lang="en-US" dirty="0" smtClean="0"/>
              <a:t>’ scientific work, the orthodox discourse (through statements, school books, etc.) as well as the general public view concerning Leopold’s (and Belgian) rule in Congo had barely changed. This view can be summarized as follows: </a:t>
            </a:r>
            <a:r>
              <a:rPr lang="en-US" b="1" dirty="0" smtClean="0"/>
              <a:t>maybe some excesses had been committed in the CFS, but they were excusable because of a whole range of elements </a:t>
            </a:r>
            <a:r>
              <a:rPr lang="en-US" dirty="0" smtClean="0"/>
              <a:t>(isolation of the colonial agents, financial weakness of the CFS, etc.); such abuses has also existed in other colonies, and they had only been temporary, the king was not aware of their existence, and he surely did not want them; etc. </a:t>
            </a:r>
            <a:r>
              <a:rPr lang="en-US" b="1" dirty="0" smtClean="0"/>
              <a:t>The essential conclusion remained unshaken: Belgium had brought progress and civilization to this unfortunate region</a:t>
            </a:r>
            <a:r>
              <a:rPr lang="en-US" dirty="0" smtClean="0"/>
              <a:t> » (Guy </a:t>
            </a:r>
            <a:r>
              <a:rPr lang="en-US" dirty="0" err="1" smtClean="0"/>
              <a:t>Vanthemsche</a:t>
            </a:r>
            <a:r>
              <a:rPr lang="en-US" dirty="0" smtClean="0"/>
              <a:t>, “The historiography of Belgian colonialism in the Congo”, in </a:t>
            </a:r>
            <a:r>
              <a:rPr lang="en-US" dirty="0" err="1" smtClean="0"/>
              <a:t>Csaba</a:t>
            </a:r>
            <a:r>
              <a:rPr lang="en-US" dirty="0" smtClean="0"/>
              <a:t> </a:t>
            </a:r>
            <a:r>
              <a:rPr lang="en-US" dirty="0" err="1" smtClean="0"/>
              <a:t>Lévai</a:t>
            </a:r>
            <a:r>
              <a:rPr lang="en-US" dirty="0" smtClean="0"/>
              <a:t> (ed.), </a:t>
            </a:r>
            <a:r>
              <a:rPr lang="en-US" i="1" dirty="0" smtClean="0"/>
              <a:t>Europe and the World in European Historiography</a:t>
            </a:r>
            <a:r>
              <a:rPr lang="en-US" dirty="0" smtClean="0"/>
              <a:t>, Pisa, </a:t>
            </a:r>
            <a:r>
              <a:rPr lang="en-US" dirty="0" err="1" smtClean="0"/>
              <a:t>Edizioni</a:t>
            </a:r>
            <a:r>
              <a:rPr lang="en-US" dirty="0" smtClean="0"/>
              <a:t> Plus, 2006, p. 103).  </a:t>
            </a:r>
            <a:endParaRPr lang="en-US" dirty="0"/>
          </a:p>
        </p:txBody>
      </p:sp>
    </p:spTree>
    <p:extLst>
      <p:ext uri="{BB962C8B-B14F-4D97-AF65-F5344CB8AC3E}">
        <p14:creationId xmlns:p14="http://schemas.microsoft.com/office/powerpoint/2010/main" val="31674039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Topic and Problematic</a:t>
            </a:r>
            <a:endParaRPr lang="en-US" dirty="0"/>
          </a:p>
        </p:txBody>
      </p:sp>
      <p:sp>
        <p:nvSpPr>
          <p:cNvPr id="3" name="Espace réservé du contenu 2"/>
          <p:cNvSpPr>
            <a:spLocks noGrp="1"/>
          </p:cNvSpPr>
          <p:nvPr>
            <p:ph idx="1"/>
          </p:nvPr>
        </p:nvSpPr>
        <p:spPr/>
        <p:txBody>
          <a:bodyPr/>
          <a:lstStyle/>
          <a:p>
            <a:r>
              <a:rPr lang="en-US" dirty="0" smtClean="0"/>
              <a:t>The Congo Free State</a:t>
            </a:r>
          </a:p>
          <a:p>
            <a:r>
              <a:rPr lang="en-US" dirty="0" smtClean="0"/>
              <a:t>Belgian </a:t>
            </a:r>
            <a:r>
              <a:rPr lang="en-US" dirty="0"/>
              <a:t>p</a:t>
            </a:r>
            <a:r>
              <a:rPr lang="en-US" dirty="0" smtClean="0"/>
              <a:t>eriodicals</a:t>
            </a:r>
          </a:p>
          <a:p>
            <a:r>
              <a:rPr lang="en-US" dirty="0" smtClean="0"/>
              <a:t>How far does the issue of Congo in the </a:t>
            </a:r>
            <a:r>
              <a:rPr lang="en-US" i="1" dirty="0" smtClean="0"/>
              <a:t>Revue </a:t>
            </a:r>
            <a:r>
              <a:rPr lang="en-US" i="1" dirty="0" err="1" smtClean="0"/>
              <a:t>Générale</a:t>
            </a:r>
            <a:r>
              <a:rPr lang="en-US" i="1" dirty="0" smtClean="0"/>
              <a:t> </a:t>
            </a:r>
            <a:r>
              <a:rPr lang="en-US" dirty="0" smtClean="0"/>
              <a:t>and in the </a:t>
            </a:r>
            <a:r>
              <a:rPr lang="en-US" i="1" dirty="0" smtClean="0"/>
              <a:t>Revue de </a:t>
            </a:r>
            <a:r>
              <a:rPr lang="en-US" i="1" dirty="0" err="1" smtClean="0"/>
              <a:t>Belgique</a:t>
            </a:r>
            <a:r>
              <a:rPr lang="en-US" dirty="0" smtClean="0"/>
              <a:t> reflect their ideological stance? </a:t>
            </a:r>
          </a:p>
          <a:p>
            <a:r>
              <a:rPr lang="en-US" dirty="0" smtClean="0"/>
              <a:t>Similarities and differences</a:t>
            </a:r>
          </a:p>
          <a:p>
            <a:r>
              <a:rPr lang="en-US" dirty="0" smtClean="0"/>
              <a:t>Authors as belonging to a “colonial party”</a:t>
            </a:r>
          </a:p>
          <a:p>
            <a:endParaRPr lang="fr-BE" dirty="0"/>
          </a:p>
        </p:txBody>
      </p:sp>
    </p:spTree>
    <p:extLst>
      <p:ext uri="{BB962C8B-B14F-4D97-AF65-F5344CB8AC3E}">
        <p14:creationId xmlns:p14="http://schemas.microsoft.com/office/powerpoint/2010/main" val="17866009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398" y="676591"/>
            <a:ext cx="3876649" cy="5400000"/>
          </a:xfrm>
          <a:prstGeom prst="rect">
            <a:avLst/>
          </a:prstGeom>
        </p:spPr>
      </p:pic>
      <p:pic>
        <p:nvPicPr>
          <p:cNvPr id="3" name="Imag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4135" y="604591"/>
            <a:ext cx="5089230" cy="5544000"/>
          </a:xfrm>
          <a:prstGeom prst="rect">
            <a:avLst/>
          </a:prstGeom>
        </p:spPr>
      </p:pic>
      <p:sp>
        <p:nvSpPr>
          <p:cNvPr id="4" name="Rectangle 3"/>
          <p:cNvSpPr/>
          <p:nvPr/>
        </p:nvSpPr>
        <p:spPr>
          <a:xfrm>
            <a:off x="6930169" y="5779259"/>
            <a:ext cx="4252061" cy="369332"/>
          </a:xfrm>
          <a:prstGeom prst="rect">
            <a:avLst/>
          </a:prstGeom>
        </p:spPr>
        <p:txBody>
          <a:bodyPr wrap="none">
            <a:spAutoFit/>
          </a:bodyPr>
          <a:lstStyle/>
          <a:p>
            <a:r>
              <a:rPr lang="fr-BE" b="1" dirty="0"/>
              <a:t>Le </a:t>
            </a:r>
            <a:r>
              <a:rPr lang="fr-BE" b="1" dirty="0" smtClean="0"/>
              <a:t>Mouvement </a:t>
            </a:r>
            <a:r>
              <a:rPr lang="fr-BE" b="1" dirty="0"/>
              <a:t>G</a:t>
            </a:r>
            <a:r>
              <a:rPr lang="fr-BE" b="1" dirty="0" smtClean="0"/>
              <a:t>éographique </a:t>
            </a:r>
            <a:r>
              <a:rPr lang="fr-BE" b="1" dirty="0"/>
              <a:t>(1884-1922</a:t>
            </a:r>
            <a:r>
              <a:rPr lang="fr-BE" dirty="0"/>
              <a:t>)</a:t>
            </a:r>
          </a:p>
        </p:txBody>
      </p:sp>
      <p:sp>
        <p:nvSpPr>
          <p:cNvPr id="5" name="Rectangle 4"/>
          <p:cNvSpPr/>
          <p:nvPr/>
        </p:nvSpPr>
        <p:spPr>
          <a:xfrm>
            <a:off x="1200090" y="5707259"/>
            <a:ext cx="2993127" cy="369332"/>
          </a:xfrm>
          <a:prstGeom prst="rect">
            <a:avLst/>
          </a:prstGeom>
        </p:spPr>
        <p:txBody>
          <a:bodyPr wrap="none">
            <a:spAutoFit/>
          </a:bodyPr>
          <a:lstStyle/>
          <a:p>
            <a:r>
              <a:rPr lang="fr-BE" b="1" dirty="0"/>
              <a:t>Le Congo illustré (1891-1895</a:t>
            </a:r>
            <a:r>
              <a:rPr lang="fr-BE" b="1" dirty="0" smtClean="0"/>
              <a:t>)</a:t>
            </a:r>
            <a:endParaRPr lang="fr-BE" b="1" dirty="0"/>
          </a:p>
        </p:txBody>
      </p:sp>
    </p:spTree>
    <p:extLst>
      <p:ext uri="{BB962C8B-B14F-4D97-AF65-F5344CB8AC3E}">
        <p14:creationId xmlns:p14="http://schemas.microsoft.com/office/powerpoint/2010/main" val="30721009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8189" y="748381"/>
            <a:ext cx="3165643" cy="5364000"/>
          </a:xfrm>
          <a:prstGeom prst="rect">
            <a:avLst/>
          </a:prstGeom>
        </p:spPr>
      </p:pic>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4386" y="612950"/>
            <a:ext cx="3420000" cy="5634863"/>
          </a:xfrm>
          <a:prstGeom prst="rect">
            <a:avLst/>
          </a:prstGeom>
        </p:spPr>
      </p:pic>
    </p:spTree>
    <p:extLst>
      <p:ext uri="{BB962C8B-B14F-4D97-AF65-F5344CB8AC3E}">
        <p14:creationId xmlns:p14="http://schemas.microsoft.com/office/powerpoint/2010/main" val="21623824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err="1" smtClean="0"/>
              <a:t>Two</a:t>
            </a:r>
            <a:r>
              <a:rPr lang="fr-BE" dirty="0" smtClean="0"/>
              <a:t> </a:t>
            </a:r>
            <a:r>
              <a:rPr lang="fr-BE" dirty="0" err="1"/>
              <a:t>L</a:t>
            </a:r>
            <a:r>
              <a:rPr lang="fr-BE" dirty="0" err="1" smtClean="0"/>
              <a:t>eading</a:t>
            </a:r>
            <a:r>
              <a:rPr lang="fr-BE" dirty="0" smtClean="0"/>
              <a:t> </a:t>
            </a:r>
            <a:r>
              <a:rPr lang="en-US" dirty="0" smtClean="0"/>
              <a:t>Periodicals</a:t>
            </a:r>
            <a:r>
              <a:rPr lang="fr-BE" dirty="0" smtClean="0"/>
              <a:t> for </a:t>
            </a:r>
            <a:r>
              <a:rPr lang="fr-BE" dirty="0" err="1" smtClean="0"/>
              <a:t>Belgian</a:t>
            </a:r>
            <a:r>
              <a:rPr lang="fr-BE" dirty="0" smtClean="0"/>
              <a:t> Elites</a:t>
            </a:r>
            <a:endParaRPr lang="fr-BE" dirty="0"/>
          </a:p>
        </p:txBody>
      </p:sp>
      <p:sp>
        <p:nvSpPr>
          <p:cNvPr id="3" name="Espace réservé du texte 2"/>
          <p:cNvSpPr>
            <a:spLocks noGrp="1"/>
          </p:cNvSpPr>
          <p:nvPr>
            <p:ph type="body" idx="1"/>
          </p:nvPr>
        </p:nvSpPr>
        <p:spPr/>
        <p:txBody>
          <a:bodyPr/>
          <a:lstStyle/>
          <a:p>
            <a:pPr algn="ctr"/>
            <a:r>
              <a:rPr lang="fr-BE" dirty="0" smtClean="0"/>
              <a:t>Revue Générale (1865-)</a:t>
            </a:r>
            <a:endParaRPr lang="fr-BE" dirty="0"/>
          </a:p>
        </p:txBody>
      </p:sp>
      <p:sp>
        <p:nvSpPr>
          <p:cNvPr id="4" name="Espace réservé du contenu 3"/>
          <p:cNvSpPr>
            <a:spLocks noGrp="1"/>
          </p:cNvSpPr>
          <p:nvPr>
            <p:ph sz="half" idx="2"/>
          </p:nvPr>
        </p:nvSpPr>
        <p:spPr/>
        <p:txBody>
          <a:bodyPr/>
          <a:lstStyle/>
          <a:p>
            <a:pPr marL="0" indent="0" algn="ctr">
              <a:buNone/>
            </a:pPr>
            <a:r>
              <a:rPr lang="fr-BE" dirty="0" err="1" smtClean="0"/>
              <a:t>Catholic</a:t>
            </a:r>
            <a:endParaRPr lang="fr-BE" dirty="0" smtClean="0"/>
          </a:p>
          <a:p>
            <a:r>
              <a:rPr lang="fr-BE" dirty="0" smtClean="0"/>
              <a:t>1874-1890 : Prosper de </a:t>
            </a:r>
            <a:r>
              <a:rPr lang="fr-BE" dirty="0" err="1" smtClean="0"/>
              <a:t>Hauleville</a:t>
            </a:r>
            <a:endParaRPr lang="fr-BE" dirty="0" smtClean="0"/>
          </a:p>
          <a:p>
            <a:r>
              <a:rPr lang="fr-BE" dirty="0" smtClean="0">
                <a:solidFill>
                  <a:schemeClr val="tx1"/>
                </a:solidFill>
              </a:rPr>
              <a:t>1890-1914 : Team (</a:t>
            </a:r>
            <a:r>
              <a:rPr lang="fr-BE" dirty="0" err="1" smtClean="0">
                <a:solidFill>
                  <a:schemeClr val="tx1"/>
                </a:solidFill>
              </a:rPr>
              <a:t>strong</a:t>
            </a:r>
            <a:r>
              <a:rPr lang="fr-BE" dirty="0" smtClean="0">
                <a:solidFill>
                  <a:schemeClr val="tx1"/>
                </a:solidFill>
              </a:rPr>
              <a:t> 					   influence of Charles 				   </a:t>
            </a:r>
            <a:r>
              <a:rPr lang="fr-BE" dirty="0" err="1" smtClean="0">
                <a:solidFill>
                  <a:schemeClr val="tx1"/>
                </a:solidFill>
              </a:rPr>
              <a:t>Woeste</a:t>
            </a:r>
            <a:r>
              <a:rPr lang="fr-BE" dirty="0" smtClean="0">
                <a:solidFill>
                  <a:schemeClr val="tx1"/>
                </a:solidFill>
              </a:rPr>
              <a:t>)</a:t>
            </a:r>
            <a:endParaRPr lang="fr-BE" dirty="0">
              <a:solidFill>
                <a:schemeClr val="tx1"/>
              </a:solidFill>
            </a:endParaRPr>
          </a:p>
          <a:p>
            <a:endParaRPr lang="fr-BE" dirty="0"/>
          </a:p>
        </p:txBody>
      </p:sp>
      <p:sp>
        <p:nvSpPr>
          <p:cNvPr id="5" name="Espace réservé du texte 4"/>
          <p:cNvSpPr>
            <a:spLocks noGrp="1"/>
          </p:cNvSpPr>
          <p:nvPr>
            <p:ph type="body" sz="quarter" idx="3"/>
          </p:nvPr>
        </p:nvSpPr>
        <p:spPr/>
        <p:txBody>
          <a:bodyPr/>
          <a:lstStyle/>
          <a:p>
            <a:pPr algn="ctr"/>
            <a:r>
              <a:rPr lang="fr-BE" dirty="0" smtClean="0"/>
              <a:t>Revue de Belgique (1869-1914)</a:t>
            </a:r>
            <a:endParaRPr lang="fr-BE" dirty="0"/>
          </a:p>
        </p:txBody>
      </p:sp>
      <p:sp>
        <p:nvSpPr>
          <p:cNvPr id="6" name="Espace réservé du contenu 5"/>
          <p:cNvSpPr>
            <a:spLocks noGrp="1"/>
          </p:cNvSpPr>
          <p:nvPr>
            <p:ph sz="quarter" idx="4"/>
          </p:nvPr>
        </p:nvSpPr>
        <p:spPr/>
        <p:txBody>
          <a:bodyPr>
            <a:normAutofit fontScale="92500" lnSpcReduction="10000"/>
          </a:bodyPr>
          <a:lstStyle/>
          <a:p>
            <a:pPr marL="0" indent="0" algn="ctr">
              <a:buNone/>
            </a:pPr>
            <a:r>
              <a:rPr lang="fr-BE" dirty="0" smtClean="0"/>
              <a:t>Liberal</a:t>
            </a:r>
          </a:p>
          <a:p>
            <a:r>
              <a:rPr lang="fr-BE" dirty="0" smtClean="0"/>
              <a:t>1869-1878 : Charles </a:t>
            </a:r>
            <a:r>
              <a:rPr lang="fr-BE" dirty="0"/>
              <a:t>Potvin </a:t>
            </a:r>
            <a:endParaRPr lang="fr-BE" dirty="0" smtClean="0"/>
          </a:p>
          <a:p>
            <a:r>
              <a:rPr lang="fr-BE" dirty="0" smtClean="0"/>
              <a:t>1878-1900 : Eugène </a:t>
            </a:r>
            <a:r>
              <a:rPr lang="fr-BE" dirty="0"/>
              <a:t>Goblet d’Alviella </a:t>
            </a:r>
            <a:endParaRPr lang="fr-BE" dirty="0" smtClean="0"/>
          </a:p>
          <a:p>
            <a:r>
              <a:rPr lang="fr-BE" dirty="0" smtClean="0"/>
              <a:t>1900-1910 : </a:t>
            </a:r>
            <a:r>
              <a:rPr lang="fr-BE" dirty="0"/>
              <a:t>Maurice </a:t>
            </a:r>
            <a:r>
              <a:rPr lang="fr-BE" dirty="0" err="1" smtClean="0"/>
              <a:t>Wilmotte</a:t>
            </a:r>
            <a:endParaRPr lang="fr-BE" dirty="0" smtClean="0"/>
          </a:p>
          <a:p>
            <a:r>
              <a:rPr lang="fr-BE" dirty="0" smtClean="0"/>
              <a:t>1910-1914 : </a:t>
            </a:r>
            <a:r>
              <a:rPr lang="fr-BE" dirty="0"/>
              <a:t>Maurice </a:t>
            </a:r>
            <a:r>
              <a:rPr lang="fr-BE" dirty="0" err="1" smtClean="0"/>
              <a:t>Wilmotte</a:t>
            </a:r>
            <a:r>
              <a:rPr lang="fr-BE" dirty="0" smtClean="0"/>
              <a:t> and 			    Félix </a:t>
            </a:r>
            <a:r>
              <a:rPr lang="fr-BE" dirty="0"/>
              <a:t>Goblet </a:t>
            </a:r>
            <a:r>
              <a:rPr lang="fr-BE" dirty="0" smtClean="0"/>
              <a:t>d’Alviella</a:t>
            </a:r>
          </a:p>
          <a:p>
            <a:endParaRPr lang="fr-BE" dirty="0" smtClean="0"/>
          </a:p>
          <a:p>
            <a:endParaRPr lang="fr-BE" dirty="0"/>
          </a:p>
        </p:txBody>
      </p:sp>
    </p:spTree>
    <p:extLst>
      <p:ext uri="{BB962C8B-B14F-4D97-AF65-F5344CB8AC3E}">
        <p14:creationId xmlns:p14="http://schemas.microsoft.com/office/powerpoint/2010/main" val="3569324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The 19</a:t>
            </a:r>
            <a:r>
              <a:rPr lang="en-US" baseline="30000" dirty="0" smtClean="0"/>
              <a:t>th</a:t>
            </a:r>
            <a:r>
              <a:rPr lang="en-US" dirty="0" smtClean="0"/>
              <a:t> Century as an « African Century »</a:t>
            </a:r>
            <a:endParaRPr lang="en-US" dirty="0"/>
          </a:p>
        </p:txBody>
      </p:sp>
      <p:sp>
        <p:nvSpPr>
          <p:cNvPr id="3" name="Espace réservé du contenu 2"/>
          <p:cNvSpPr>
            <a:spLocks noGrp="1"/>
          </p:cNvSpPr>
          <p:nvPr>
            <p:ph idx="1"/>
          </p:nvPr>
        </p:nvSpPr>
        <p:spPr/>
        <p:txBody>
          <a:bodyPr/>
          <a:lstStyle/>
          <a:p>
            <a:pPr marL="0" indent="0" algn="just">
              <a:buNone/>
            </a:pPr>
            <a:r>
              <a:rPr lang="fr-BE" sz="2800" dirty="0" smtClean="0"/>
              <a:t>«</a:t>
            </a:r>
            <a:r>
              <a:rPr lang="fr-BE" sz="2800" dirty="0"/>
              <a:t> L’histoire pourra, sans injustice, décerner le nom d’africain à notre siècle ; il aura complété l’œuvre commencée sur le continent noir par les navigateurs du 15</a:t>
            </a:r>
            <a:r>
              <a:rPr lang="fr-BE" sz="2800" baseline="30000" dirty="0"/>
              <a:t>e</a:t>
            </a:r>
            <a:r>
              <a:rPr lang="fr-BE" sz="2800" dirty="0"/>
              <a:t> siècle, et on peut dire déjà de lui, sans témérité, que la carte de l’Afrique, si incomplète à son aurore, sera définitivement dressée à son déclin » (Comte </a:t>
            </a:r>
            <a:r>
              <a:rPr lang="fr-BE" sz="2800" dirty="0" smtClean="0"/>
              <a:t>Hippolyte </a:t>
            </a:r>
            <a:r>
              <a:rPr lang="fr-BE" sz="2800" dirty="0"/>
              <a:t>d’</a:t>
            </a:r>
            <a:r>
              <a:rPr lang="fr-BE" sz="2800" dirty="0" err="1"/>
              <a:t>Ursel</a:t>
            </a:r>
            <a:r>
              <a:rPr lang="fr-BE" sz="2800" dirty="0"/>
              <a:t>, « L’</a:t>
            </a:r>
            <a:r>
              <a:rPr lang="fr-BE" sz="2800" dirty="0" err="1"/>
              <a:t>anti-esclavagisme</a:t>
            </a:r>
            <a:r>
              <a:rPr lang="fr-BE" sz="2800" dirty="0"/>
              <a:t> en Afrique », </a:t>
            </a:r>
            <a:r>
              <a:rPr lang="fr-BE" sz="2800" i="1" dirty="0"/>
              <a:t>RG</a:t>
            </a:r>
            <a:r>
              <a:rPr lang="fr-BE" sz="2800" dirty="0"/>
              <a:t>, 1891, p. </a:t>
            </a:r>
            <a:r>
              <a:rPr lang="fr-BE" sz="2800" dirty="0" smtClean="0"/>
              <a:t>85). </a:t>
            </a:r>
            <a:endParaRPr lang="fr-BE" sz="2800" dirty="0"/>
          </a:p>
          <a:p>
            <a:pPr marL="0" indent="0">
              <a:buNone/>
            </a:pPr>
            <a:endParaRPr lang="fr-BE" dirty="0"/>
          </a:p>
        </p:txBody>
      </p:sp>
    </p:spTree>
    <p:extLst>
      <p:ext uri="{BB962C8B-B14F-4D97-AF65-F5344CB8AC3E}">
        <p14:creationId xmlns:p14="http://schemas.microsoft.com/office/powerpoint/2010/main" val="885589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167" y="164594"/>
            <a:ext cx="6372000" cy="6343889"/>
          </a:xfrm>
          <a:prstGeom prst="rect">
            <a:avLst/>
          </a:prstGeom>
        </p:spPr>
      </p:pic>
      <p:sp>
        <p:nvSpPr>
          <p:cNvPr id="3" name="Rectangle 2"/>
          <p:cNvSpPr/>
          <p:nvPr/>
        </p:nvSpPr>
        <p:spPr>
          <a:xfrm>
            <a:off x="7807569" y="5497343"/>
            <a:ext cx="8259746" cy="646331"/>
          </a:xfrm>
          <a:prstGeom prst="rect">
            <a:avLst/>
          </a:prstGeom>
        </p:spPr>
        <p:txBody>
          <a:bodyPr wrap="square">
            <a:spAutoFit/>
          </a:bodyPr>
          <a:lstStyle/>
          <a:p>
            <a:r>
              <a:rPr lang="fr-BE" dirty="0" err="1" smtClean="0"/>
              <a:t>Map</a:t>
            </a:r>
            <a:r>
              <a:rPr lang="fr-BE" dirty="0" smtClean="0"/>
              <a:t> of the </a:t>
            </a:r>
            <a:r>
              <a:rPr lang="fr-BE" i="1" dirty="0" smtClean="0"/>
              <a:t>Etat </a:t>
            </a:r>
            <a:r>
              <a:rPr lang="fr-BE" i="1" dirty="0"/>
              <a:t>Indépendant du Congo </a:t>
            </a:r>
            <a:endParaRPr lang="fr-BE" i="1" dirty="0" smtClean="0"/>
          </a:p>
          <a:p>
            <a:r>
              <a:rPr lang="fr-BE" dirty="0"/>
              <a:t>b</a:t>
            </a:r>
            <a:r>
              <a:rPr lang="fr-BE" dirty="0" smtClean="0"/>
              <a:t>y Capitaine Louis, </a:t>
            </a:r>
            <a:r>
              <a:rPr lang="fr-BE" dirty="0" err="1" smtClean="0"/>
              <a:t>beginning</a:t>
            </a:r>
            <a:r>
              <a:rPr lang="fr-BE" dirty="0" smtClean="0"/>
              <a:t> of the XX</a:t>
            </a:r>
            <a:r>
              <a:rPr lang="fr-BE" baseline="30000" dirty="0" smtClean="0"/>
              <a:t>e</a:t>
            </a:r>
            <a:endParaRPr lang="fr-BE" baseline="30000" dirty="0"/>
          </a:p>
        </p:txBody>
      </p:sp>
    </p:spTree>
    <p:extLst>
      <p:ext uri="{BB962C8B-B14F-4D97-AF65-F5344CB8AC3E}">
        <p14:creationId xmlns:p14="http://schemas.microsoft.com/office/powerpoint/2010/main" val="60069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The Congo Free State</a:t>
            </a:r>
            <a:endParaRPr lang="fr-BE" dirty="0"/>
          </a:p>
        </p:txBody>
      </p:sp>
      <p:sp>
        <p:nvSpPr>
          <p:cNvPr id="3" name="Espace réservé du contenu 2"/>
          <p:cNvSpPr>
            <a:spLocks noGrp="1"/>
          </p:cNvSpPr>
          <p:nvPr>
            <p:ph idx="1"/>
          </p:nvPr>
        </p:nvSpPr>
        <p:spPr/>
        <p:txBody>
          <a:bodyPr>
            <a:normAutofit fontScale="70000" lnSpcReduction="20000"/>
          </a:bodyPr>
          <a:lstStyle/>
          <a:p>
            <a:r>
              <a:rPr lang="en-US" b="1" dirty="0" smtClean="0"/>
              <a:t>1876</a:t>
            </a:r>
            <a:r>
              <a:rPr lang="en-US" dirty="0" smtClean="0"/>
              <a:t> </a:t>
            </a:r>
            <a:r>
              <a:rPr lang="en-US" b="1" dirty="0" smtClean="0"/>
              <a:t>Geographical conference in Brussels </a:t>
            </a:r>
            <a:r>
              <a:rPr lang="en-US" dirty="0" smtClean="0"/>
              <a:t>at the initiative of Leopold II and creation of the </a:t>
            </a:r>
            <a:r>
              <a:rPr lang="en-US" b="1" i="1" dirty="0" smtClean="0"/>
              <a:t>Association </a:t>
            </a:r>
            <a:r>
              <a:rPr lang="en-US" b="1" i="1" dirty="0" err="1" smtClean="0"/>
              <a:t>internationale</a:t>
            </a:r>
            <a:r>
              <a:rPr lang="en-US" b="1" i="1" dirty="0" smtClean="0"/>
              <a:t> </a:t>
            </a:r>
            <a:r>
              <a:rPr lang="en-US" b="1" i="1" dirty="0" err="1" smtClean="0"/>
              <a:t>africaine</a:t>
            </a:r>
            <a:r>
              <a:rPr lang="en-US" b="1" i="1" dirty="0" smtClean="0"/>
              <a:t> </a:t>
            </a:r>
            <a:r>
              <a:rPr lang="en-US" dirty="0" smtClean="0"/>
              <a:t>with humanitarian and scientific goals</a:t>
            </a:r>
          </a:p>
          <a:p>
            <a:r>
              <a:rPr lang="en-US" dirty="0" smtClean="0"/>
              <a:t>1878 </a:t>
            </a:r>
            <a:r>
              <a:rPr lang="en-US" b="1" i="1" dirty="0" err="1" smtClean="0"/>
              <a:t>Comité</a:t>
            </a:r>
            <a:r>
              <a:rPr lang="en-US" b="1" i="1" dirty="0" smtClean="0"/>
              <a:t> </a:t>
            </a:r>
            <a:r>
              <a:rPr lang="en-US" b="1" i="1" dirty="0" err="1" smtClean="0"/>
              <a:t>d’études</a:t>
            </a:r>
            <a:r>
              <a:rPr lang="en-US" b="1" i="1" dirty="0" smtClean="0"/>
              <a:t> du Haut Congo</a:t>
            </a:r>
          </a:p>
          <a:p>
            <a:r>
              <a:rPr lang="en-US" dirty="0" smtClean="0"/>
              <a:t>1879 </a:t>
            </a:r>
            <a:r>
              <a:rPr lang="en-US" b="1" i="1" dirty="0" smtClean="0"/>
              <a:t>Association </a:t>
            </a:r>
            <a:r>
              <a:rPr lang="en-US" b="1" i="1" dirty="0" err="1" smtClean="0"/>
              <a:t>internationale</a:t>
            </a:r>
            <a:r>
              <a:rPr lang="en-US" b="1" i="1" dirty="0" smtClean="0"/>
              <a:t> du Congo</a:t>
            </a:r>
          </a:p>
          <a:p>
            <a:r>
              <a:rPr lang="en-US" b="1" dirty="0" smtClean="0"/>
              <a:t>1885</a:t>
            </a:r>
            <a:r>
              <a:rPr lang="en-US" dirty="0" smtClean="0"/>
              <a:t> Recognition of Leopold II as the sovereign of a </a:t>
            </a:r>
            <a:r>
              <a:rPr lang="en-US" b="1" dirty="0" smtClean="0"/>
              <a:t>Congo Free State </a:t>
            </a:r>
            <a:r>
              <a:rPr lang="en-US" dirty="0" smtClean="0"/>
              <a:t>(CFS) by the participants of the Berlin conference </a:t>
            </a:r>
          </a:p>
          <a:p>
            <a:r>
              <a:rPr lang="en-US" dirty="0" smtClean="0"/>
              <a:t>From 1895 onwards very lucrative business (ivory trade and wild rubber) in the CFS</a:t>
            </a:r>
          </a:p>
          <a:p>
            <a:r>
              <a:rPr lang="en-US" dirty="0" smtClean="0"/>
              <a:t>1895 First abortive attempt to have Belgium take over the Congo</a:t>
            </a:r>
          </a:p>
          <a:p>
            <a:r>
              <a:rPr lang="en-US" b="1" dirty="0" smtClean="0"/>
              <a:t>1903-1904</a:t>
            </a:r>
            <a:r>
              <a:rPr lang="en-US" dirty="0" smtClean="0"/>
              <a:t> International protest campaign by the journalist E. D. Morel confirmed by </a:t>
            </a:r>
            <a:r>
              <a:rPr lang="en-US" dirty="0"/>
              <a:t>the report </a:t>
            </a:r>
            <a:r>
              <a:rPr lang="en-US" dirty="0" smtClean="0"/>
              <a:t>of the Irish diplomat Roger Casement : denunciation of « red rubber » or Belgian atrocities</a:t>
            </a:r>
          </a:p>
          <a:p>
            <a:r>
              <a:rPr lang="en-US" b="1" dirty="0" smtClean="0"/>
              <a:t>1908</a:t>
            </a:r>
            <a:r>
              <a:rPr lang="en-US" dirty="0" smtClean="0"/>
              <a:t> Take-over of the CFS by Belgium as an outright colony</a:t>
            </a:r>
            <a:endParaRPr lang="en-US" dirty="0"/>
          </a:p>
        </p:txBody>
      </p:sp>
    </p:spTree>
    <p:extLst>
      <p:ext uri="{BB962C8B-B14F-4D97-AF65-F5344CB8AC3E}">
        <p14:creationId xmlns:p14="http://schemas.microsoft.com/office/powerpoint/2010/main" val="417638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BE" dirty="0" smtClean="0"/>
              <a:t>Main Topics</a:t>
            </a:r>
            <a:endParaRPr lang="fr-BE" dirty="0"/>
          </a:p>
        </p:txBody>
      </p:sp>
      <p:sp>
        <p:nvSpPr>
          <p:cNvPr id="3" name="Espace réservé du texte 2"/>
          <p:cNvSpPr>
            <a:spLocks noGrp="1"/>
          </p:cNvSpPr>
          <p:nvPr>
            <p:ph type="body" idx="1"/>
          </p:nvPr>
        </p:nvSpPr>
        <p:spPr/>
        <p:txBody>
          <a:bodyPr/>
          <a:lstStyle/>
          <a:p>
            <a:pPr algn="ctr"/>
            <a:r>
              <a:rPr lang="fr-BE" dirty="0" smtClean="0"/>
              <a:t>Revue </a:t>
            </a:r>
            <a:r>
              <a:rPr lang="fr-BE" dirty="0" smtClean="0"/>
              <a:t>Générale : </a:t>
            </a:r>
            <a:r>
              <a:rPr lang="fr-BE" dirty="0"/>
              <a:t>37 </a:t>
            </a:r>
            <a:r>
              <a:rPr lang="fr-BE" dirty="0" smtClean="0"/>
              <a:t>articles</a:t>
            </a:r>
            <a:endParaRPr lang="fr-BE" dirty="0"/>
          </a:p>
        </p:txBody>
      </p:sp>
      <p:sp>
        <p:nvSpPr>
          <p:cNvPr id="4" name="Espace réservé du contenu 3"/>
          <p:cNvSpPr>
            <a:spLocks noGrp="1"/>
          </p:cNvSpPr>
          <p:nvPr>
            <p:ph sz="half" idx="2"/>
          </p:nvPr>
        </p:nvSpPr>
        <p:spPr/>
        <p:txBody>
          <a:bodyPr>
            <a:normAutofit fontScale="55000" lnSpcReduction="20000"/>
          </a:bodyPr>
          <a:lstStyle/>
          <a:p>
            <a:r>
              <a:rPr lang="en-US" b="1" dirty="0" smtClean="0"/>
              <a:t>12</a:t>
            </a:r>
            <a:r>
              <a:rPr lang="en-US" dirty="0" smtClean="0"/>
              <a:t> </a:t>
            </a:r>
            <a:r>
              <a:rPr lang="en-US" b="1" dirty="0" smtClean="0"/>
              <a:t>journey reports </a:t>
            </a:r>
            <a:r>
              <a:rPr lang="en-US" dirty="0" smtClean="0"/>
              <a:t>(explorations; life in the Congo Free State) </a:t>
            </a:r>
          </a:p>
          <a:p>
            <a:r>
              <a:rPr lang="en-US" dirty="0" smtClean="0"/>
              <a:t>8 on </a:t>
            </a:r>
            <a:r>
              <a:rPr lang="en-US" b="1" dirty="0" smtClean="0"/>
              <a:t>anti-slavery issues </a:t>
            </a:r>
            <a:r>
              <a:rPr lang="en-US" dirty="0" smtClean="0"/>
              <a:t>(1870-1893</a:t>
            </a:r>
            <a:r>
              <a:rPr lang="en-US" dirty="0"/>
              <a:t>) </a:t>
            </a:r>
            <a:endParaRPr lang="en-US" dirty="0" smtClean="0"/>
          </a:p>
          <a:p>
            <a:r>
              <a:rPr lang="en-US" dirty="0" smtClean="0"/>
              <a:t>5 </a:t>
            </a:r>
            <a:r>
              <a:rPr lang="en-US" dirty="0"/>
              <a:t>on </a:t>
            </a:r>
            <a:r>
              <a:rPr lang="en-US" b="1" dirty="0"/>
              <a:t>Catholic missions </a:t>
            </a:r>
            <a:r>
              <a:rPr lang="en-US" dirty="0"/>
              <a:t>(1870-1912</a:t>
            </a:r>
            <a:r>
              <a:rPr lang="en-US" dirty="0" smtClean="0"/>
              <a:t>)</a:t>
            </a:r>
          </a:p>
          <a:p>
            <a:r>
              <a:rPr lang="en-US" b="1" dirty="0" smtClean="0"/>
              <a:t>9</a:t>
            </a:r>
            <a:r>
              <a:rPr lang="en-US" dirty="0" smtClean="0"/>
              <a:t> </a:t>
            </a:r>
            <a:r>
              <a:rPr lang="en-US" b="1" dirty="0" smtClean="0"/>
              <a:t>political and juridical articles </a:t>
            </a:r>
            <a:r>
              <a:rPr lang="en-US" dirty="0" smtClean="0"/>
              <a:t>(creation of CFS; take over by Belgium: administration of the new colony)</a:t>
            </a:r>
          </a:p>
          <a:p>
            <a:r>
              <a:rPr lang="en-US" dirty="0" smtClean="0"/>
              <a:t>3 economical articles (1895, 1908 and 1910)</a:t>
            </a:r>
          </a:p>
          <a:p>
            <a:r>
              <a:rPr lang="en-US" dirty="0" smtClean="0"/>
              <a:t>3 on life conditions (explorations; colonization)</a:t>
            </a:r>
          </a:p>
          <a:p>
            <a:r>
              <a:rPr lang="en-US" dirty="0" smtClean="0"/>
              <a:t>4 on the Congolese (habits and character)</a:t>
            </a:r>
          </a:p>
          <a:p>
            <a:r>
              <a:rPr lang="en-US" dirty="0" smtClean="0"/>
              <a:t>3 on the red rubber campaign (1903)</a:t>
            </a:r>
          </a:p>
        </p:txBody>
      </p:sp>
      <p:sp>
        <p:nvSpPr>
          <p:cNvPr id="5" name="Espace réservé du texte 4"/>
          <p:cNvSpPr>
            <a:spLocks noGrp="1"/>
          </p:cNvSpPr>
          <p:nvPr>
            <p:ph type="body" sz="quarter" idx="3"/>
          </p:nvPr>
        </p:nvSpPr>
        <p:spPr/>
        <p:txBody>
          <a:bodyPr/>
          <a:lstStyle/>
          <a:p>
            <a:pPr algn="ctr"/>
            <a:r>
              <a:rPr lang="fr-BE" dirty="0" smtClean="0"/>
              <a:t>Revue de </a:t>
            </a:r>
            <a:r>
              <a:rPr lang="fr-BE" dirty="0" smtClean="0"/>
              <a:t>Belgique : </a:t>
            </a:r>
            <a:r>
              <a:rPr lang="fr-BE" dirty="0" smtClean="0"/>
              <a:t>23 articles</a:t>
            </a:r>
            <a:endParaRPr lang="fr-BE" dirty="0"/>
          </a:p>
        </p:txBody>
      </p:sp>
      <p:sp>
        <p:nvSpPr>
          <p:cNvPr id="6" name="Espace réservé du contenu 5"/>
          <p:cNvSpPr>
            <a:spLocks noGrp="1"/>
          </p:cNvSpPr>
          <p:nvPr>
            <p:ph sz="quarter" idx="4"/>
          </p:nvPr>
        </p:nvSpPr>
        <p:spPr/>
        <p:txBody>
          <a:bodyPr>
            <a:normAutofit fontScale="55000" lnSpcReduction="20000"/>
          </a:bodyPr>
          <a:lstStyle/>
          <a:p>
            <a:r>
              <a:rPr lang="en-US" dirty="0" smtClean="0"/>
              <a:t>4 </a:t>
            </a:r>
            <a:r>
              <a:rPr lang="en-US" dirty="0"/>
              <a:t>journey reports (explorations; life in the Congo Free State</a:t>
            </a:r>
            <a:r>
              <a:rPr lang="en-US" dirty="0" smtClean="0"/>
              <a:t>)</a:t>
            </a:r>
          </a:p>
          <a:p>
            <a:r>
              <a:rPr lang="en-US" dirty="0" smtClean="0"/>
              <a:t>2 </a:t>
            </a:r>
            <a:r>
              <a:rPr lang="en-US" dirty="0"/>
              <a:t>on anti-slavery </a:t>
            </a:r>
            <a:r>
              <a:rPr lang="en-US" dirty="0" smtClean="0"/>
              <a:t>issues (1882 and 1886)</a:t>
            </a:r>
          </a:p>
          <a:p>
            <a:r>
              <a:rPr lang="en-US" b="1" dirty="0" smtClean="0"/>
              <a:t>10</a:t>
            </a:r>
            <a:r>
              <a:rPr lang="en-US" dirty="0" smtClean="0"/>
              <a:t> </a:t>
            </a:r>
            <a:r>
              <a:rPr lang="en-US" b="1" dirty="0" smtClean="0"/>
              <a:t>economical articles</a:t>
            </a:r>
          </a:p>
          <a:p>
            <a:r>
              <a:rPr lang="en-US" b="1" dirty="0" smtClean="0"/>
              <a:t>7</a:t>
            </a:r>
            <a:r>
              <a:rPr lang="en-US" dirty="0" smtClean="0"/>
              <a:t> </a:t>
            </a:r>
            <a:r>
              <a:rPr lang="en-US" b="1" dirty="0" smtClean="0"/>
              <a:t>political </a:t>
            </a:r>
            <a:r>
              <a:rPr lang="en-US" b="1" dirty="0"/>
              <a:t>and juridical articles </a:t>
            </a:r>
            <a:r>
              <a:rPr lang="en-US" dirty="0"/>
              <a:t>(creation of CFS; take over by Belgium: administration of the new colony</a:t>
            </a:r>
            <a:r>
              <a:rPr lang="en-US" dirty="0" smtClean="0"/>
              <a:t>)</a:t>
            </a:r>
          </a:p>
          <a:p>
            <a:r>
              <a:rPr lang="en-US" dirty="0" smtClean="0"/>
              <a:t>3 </a:t>
            </a:r>
            <a:r>
              <a:rPr lang="en-US" dirty="0"/>
              <a:t>on life conditions (explorations; colonization</a:t>
            </a:r>
            <a:r>
              <a:rPr lang="en-US" dirty="0" smtClean="0"/>
              <a:t>)</a:t>
            </a:r>
          </a:p>
          <a:p>
            <a:r>
              <a:rPr lang="en-US" dirty="0" smtClean="0"/>
              <a:t>3 on the </a:t>
            </a:r>
            <a:r>
              <a:rPr lang="en-US" dirty="0"/>
              <a:t>Congolese (habits and </a:t>
            </a:r>
            <a:r>
              <a:rPr lang="en-US" dirty="0" smtClean="0"/>
              <a:t>character)</a:t>
            </a:r>
          </a:p>
          <a:p>
            <a:r>
              <a:rPr lang="en-US" dirty="0"/>
              <a:t>3 on the red rubber campaign (</a:t>
            </a:r>
            <a:r>
              <a:rPr lang="en-US" dirty="0" smtClean="0"/>
              <a:t>1904 and 1907)</a:t>
            </a:r>
            <a:endParaRPr lang="en-US" dirty="0"/>
          </a:p>
          <a:p>
            <a:r>
              <a:rPr lang="en-US" dirty="0" smtClean="0"/>
              <a:t>6 </a:t>
            </a:r>
            <a:r>
              <a:rPr lang="en-US" b="1" dirty="0" smtClean="0"/>
              <a:t>synthetic articles </a:t>
            </a:r>
            <a:r>
              <a:rPr lang="en-US" dirty="0" smtClean="0"/>
              <a:t>on the history of CFS</a:t>
            </a:r>
            <a:endParaRPr lang="en-US" dirty="0"/>
          </a:p>
          <a:p>
            <a:endParaRPr lang="en-US" dirty="0" smtClean="0"/>
          </a:p>
          <a:p>
            <a:endParaRPr lang="en-US" dirty="0" smtClean="0"/>
          </a:p>
          <a:p>
            <a:endParaRPr lang="en-US" dirty="0"/>
          </a:p>
          <a:p>
            <a:endParaRPr lang="en-US" dirty="0"/>
          </a:p>
          <a:p>
            <a:endParaRPr lang="fr-BE" dirty="0"/>
          </a:p>
        </p:txBody>
      </p:sp>
    </p:spTree>
    <p:extLst>
      <p:ext uri="{BB962C8B-B14F-4D97-AF65-F5344CB8AC3E}">
        <p14:creationId xmlns:p14="http://schemas.microsoft.com/office/powerpoint/2010/main" val="164075405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628</TotalTime>
  <Words>614</Words>
  <Application>Microsoft Office PowerPoint</Application>
  <PresentationFormat>Grand écran</PresentationFormat>
  <Paragraphs>100</Paragraphs>
  <Slides>16</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16</vt:i4>
      </vt:variant>
    </vt:vector>
  </HeadingPairs>
  <TitlesOfParts>
    <vt:vector size="20" baseType="lpstr">
      <vt:lpstr>Arial</vt:lpstr>
      <vt:lpstr>Garamond</vt:lpstr>
      <vt:lpstr>Wingdings</vt:lpstr>
      <vt:lpstr>Organique</vt:lpstr>
      <vt:lpstr>The Congo Free State in the Mirror of Belgian Periodicals  (Revue de Belgique and Revue Générale)</vt:lpstr>
      <vt:lpstr>Topic and Problematic</vt:lpstr>
      <vt:lpstr>Présentation PowerPoint</vt:lpstr>
      <vt:lpstr>Présentation PowerPoint</vt:lpstr>
      <vt:lpstr>Two Leading Periodicals for Belgian Elites</vt:lpstr>
      <vt:lpstr>The 19th Century as an « African Century »</vt:lpstr>
      <vt:lpstr>Présentation PowerPoint</vt:lpstr>
      <vt:lpstr>The Congo Free State</vt:lpstr>
      <vt:lpstr>Main Topics</vt:lpstr>
      <vt:lpstr>Authors of the Articles</vt:lpstr>
      <vt:lpstr>Authors of the articles: Professions</vt:lpstr>
      <vt:lpstr>Christianization vs. Commercialization:  two civilizing issues</vt:lpstr>
      <vt:lpstr>« congolâtres » Reviews</vt:lpstr>
      <vt:lpstr>The Creation of the CFS  as a Model in International Law</vt:lpstr>
      <vt:lpstr>Belgian Imperialism and Belgian Patriotism:  the Leopoldian Cult</vt:lpstr>
      <vt:lpstr>The Longevity of the Orthodox Discourse  on Congo: Conclusion</vt:lpstr>
    </vt:vector>
  </TitlesOfParts>
  <Company>Université Catholique de Louvain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Geneviève Warland</dc:creator>
  <cp:lastModifiedBy>Geneviève Warland</cp:lastModifiedBy>
  <cp:revision>54</cp:revision>
  <dcterms:created xsi:type="dcterms:W3CDTF">2017-05-20T21:17:54Z</dcterms:created>
  <dcterms:modified xsi:type="dcterms:W3CDTF">2017-05-24T09:46:45Z</dcterms:modified>
</cp:coreProperties>
</file>