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6" r:id="rId4"/>
    <p:sldId id="257" r:id="rId5"/>
    <p:sldId id="258" r:id="rId6"/>
    <p:sldId id="259" r:id="rId7"/>
    <p:sldId id="263" r:id="rId8"/>
    <p:sldId id="275" r:id="rId9"/>
    <p:sldId id="272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7A9A62-D4C6-6B09-C0F9-605BCF400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BAB942-4CD1-A712-7125-D3FEE7ED7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561BD1-5E9D-AD35-FA8B-73C1524B7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39C57-4D10-6472-A5C6-072FCF0D7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C45655-17A4-AC71-BB5B-32EC2A6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90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DD24D-906C-E954-CA69-0F4A10E5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79B8F4-5786-A744-A7DE-6F5C59EDA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212AD-C6BE-D9ED-DA79-7100C6922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18A99B-F5AE-5114-E342-AC5A623FF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FC055C-F608-874C-E63E-E909382F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22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C468C-009F-F06E-7029-7B5B155D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1C7D64-40E5-6121-E040-E07399F8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CB3004-68CB-F99E-3618-9B65CDAD7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580EC3-7B3D-57B3-E8CF-25FFBB2C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8AF41-0838-A77A-009C-B38B5602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226431-B772-7D9B-138C-BFA13843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8AD0F1-413D-CA27-977F-92A5210FA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D22922-D3BD-D425-6DFE-AD68BCB30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83E293-E37C-6B5A-3F61-50FDA124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F833CD-6F07-DE25-68E9-C8897AB85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60B36F-DFFE-9DEB-16E4-FF147525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45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2C5C9-BF68-68FC-987F-0D16FDBE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55241E-E9C4-1669-E350-E13F7C254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5CC40D-D3BA-8ECC-0155-D4D63670F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8324CA-F2EF-5797-5784-0872A1325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0877C5-50EF-B47F-9C28-2AF7DD527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89FD02-7CB2-4847-FBA0-3B02AD4E8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96CA76-E777-FD1D-D50D-045D2F47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55A9DD-915D-752B-5534-39A662DB5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56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5C420-8A69-7621-DB80-CD493FDB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FCFC6C-7A7D-61AD-F139-036B7D8B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767D94-8774-A71A-AFE8-C9FF1C56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414375-F6A2-3CFC-142B-2C329237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32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6F12666-CA6E-3EAC-B553-1CAC7B75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D523C5-559E-3687-B10A-5CD59A91D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5FF3BB-AA70-4DCA-79A4-F9916910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66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A32F4A-064A-32D5-8273-DB43A13A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6419A8-0C69-A7C3-3C34-0BC4CCD74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D2713C-C17E-D967-8D53-A52B77C33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C24C95-D5A8-77B6-C90F-825BBD7A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2666EA-2DEB-5438-7DEC-90C25798B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188B81-3751-D582-F50D-813F4DAFF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558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BB4B4-A779-AA89-E2BA-A85A2F99B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9C1D4F-1C2A-52DE-CA90-15A13CF85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4187C8-88C1-D10D-F414-165330B25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21FC9E-5FBA-5A57-F1F6-4A8C4273B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E3D12E-AD6E-4A54-5759-318C5E9F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18F3BC-19F1-9EDA-0E40-D66EDB2D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25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F775E-0431-17DD-5D50-DD44B07B5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F97886-0517-AB58-214C-CC648F832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621B9E-DBFF-4A10-7C45-E8CB3EC6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AFD574-FB5B-879C-FA7D-1A5DE5B70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205E3C-B757-F548-FB57-ADA17234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11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D84DB40-87FC-AEF2-C363-48EC3F29E4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2EB839-D4E5-E00B-5A33-445138471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E294FC-7661-01F4-D806-0529D766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B1D360-5C33-7F92-E5A2-C6BF09AEF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92AD13-46D4-8236-3A13-378BA2FBA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69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4A910-2D92-B9EA-CCD0-1C0B17F3D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833C1A-FDA1-91E2-2FB5-F5FB5897D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0D4629-0AA5-0D66-4572-2D56C33B4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5087F-1CD4-4781-8BD3-79270D4C5E3A}" type="datetimeFigureOut">
              <a:rPr lang="ru-RU" smtClean="0"/>
              <a:t>15.04.2023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D7162B-7750-68E1-EE63-2ABA450DF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31550-8558-071F-7126-B54C366CB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2D1F1-5AFE-44DB-8023-709569CD7A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44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9EE6B-3F54-09B9-3DAA-C31882C87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6195" y="1041400"/>
            <a:ext cx="9144000" cy="2387600"/>
          </a:xfrm>
        </p:spPr>
        <p:txBody>
          <a:bodyPr>
            <a:normAutofit/>
          </a:bodyPr>
          <a:lstStyle/>
          <a:p>
            <a:r>
              <a:rPr lang="fr-FR" sz="4000" b="1" cap="all" dirty="0">
                <a:effectLst/>
                <a:latin typeface="+mn-lt"/>
                <a:ea typeface="Calibri" panose="020F0502020204030204" pitchFamily="34" charset="0"/>
              </a:rPr>
              <a:t>Enseigner la traduction par l’initiation des étudiants de bachelier à la recherche en traductologie</a:t>
            </a:r>
            <a:endParaRPr lang="ru-RU" sz="4000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39F4ED-C18D-18E3-1FBA-13CFF3832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4294" y="3746447"/>
            <a:ext cx="8873706" cy="963576"/>
          </a:xfrm>
        </p:spPr>
        <p:txBody>
          <a:bodyPr/>
          <a:lstStyle/>
          <a:p>
            <a:r>
              <a:rPr lang="en-US" dirty="0"/>
              <a:t>Natalia Bruffaerts</a:t>
            </a:r>
          </a:p>
          <a:p>
            <a:r>
              <a:rPr lang="en-US" dirty="0"/>
              <a:t>Laurent </a:t>
            </a:r>
            <a:r>
              <a:rPr lang="en-US" dirty="0" err="1"/>
              <a:t>Béghin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C0CA00E-26A7-0D0D-443C-0E4680B4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74" y="5719657"/>
            <a:ext cx="3513108" cy="111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3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7492F0-E808-0BBB-CFA7-D371C247B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4" y="70898"/>
            <a:ext cx="3163794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E8CE7A-B23B-4A19-E7CD-FA36549DF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443" y="70898"/>
            <a:ext cx="3367962" cy="46309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122565-48A6-2741-D6EF-DC2BA3CAA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878" y="2038421"/>
            <a:ext cx="3163795" cy="476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7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42BE3F-4915-0279-8828-786164333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2472" y="638355"/>
            <a:ext cx="9867374" cy="5233525"/>
          </a:xfrm>
        </p:spPr>
      </p:pic>
    </p:spTree>
    <p:extLst>
      <p:ext uri="{BB962C8B-B14F-4D97-AF65-F5344CB8AC3E}">
        <p14:creationId xmlns:p14="http://schemas.microsoft.com/office/powerpoint/2010/main" val="147491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6047A-F2FF-5185-372E-BC17845C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30" y="365127"/>
            <a:ext cx="11017370" cy="376746"/>
          </a:xfrm>
        </p:spPr>
        <p:txBody>
          <a:bodyPr>
            <a:normAutofit fontScale="90000"/>
          </a:bodyPr>
          <a:lstStyle/>
          <a:p>
            <a:r>
              <a:rPr lang="en-US" dirty="0"/>
              <a:t>2021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407E8-F47B-01E0-53EB-1AC9E8F3A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40" y="836762"/>
            <a:ext cx="11112261" cy="5891841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Programme alternatif pour les étudiants 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emp</a:t>
            </a:r>
            <a:r>
              <a:rPr lang="fr-FR" sz="2000" dirty="0">
                <a:effectLst/>
                <a:ea typeface="Calibri" panose="020F0502020204030204" pitchFamily="34" charset="0"/>
              </a:rPr>
              <a:t>ê</a:t>
            </a:r>
            <a:r>
              <a:rPr lang="fr-FR" sz="2000" dirty="0">
                <a:effectLst/>
                <a:ea typeface="Times New Roman" panose="02020603050405020304" pitchFamily="18" charset="0"/>
              </a:rPr>
              <a:t>chés de partir </a:t>
            </a:r>
            <a:r>
              <a:rPr lang="fr-FR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en échange ERASMUS (Bac3)</a:t>
            </a:r>
            <a:r>
              <a:rPr lang="es-ES" sz="20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: 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Atelier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d’analyse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traductions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françaises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textes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littéraires</a:t>
            </a:r>
            <a:r>
              <a:rPr lang="en-US" sz="20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russes</a:t>
            </a:r>
            <a:endParaRPr lang="en-US" sz="2000" b="1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Journée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d’étude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étudiants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« </a:t>
            </a:r>
            <a:r>
              <a:rPr lang="en-US" sz="20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Réflexions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sur la </a:t>
            </a:r>
            <a:r>
              <a:rPr lang="en-US" sz="20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traduction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française d'oeuvres </a:t>
            </a:r>
            <a:r>
              <a:rPr lang="en-US" sz="20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littéraires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russes</a:t>
            </a:r>
            <a:r>
              <a:rPr lang="en-US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»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fr-BE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Particularités linguistiques du texte littéraire russe au miroir de la traduction </a:t>
            </a:r>
          </a:p>
          <a:p>
            <a:pPr marL="0" indent="0">
              <a:buNone/>
            </a:pPr>
            <a:r>
              <a:rPr lang="fr-BE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(Lermontov, Tolstoï, Gorki)</a:t>
            </a:r>
            <a:endParaRPr lang="en-US" sz="20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- Les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traductions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françaises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des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récits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de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Tchekhov</a:t>
            </a:r>
            <a:endParaRPr lang="en-US" sz="20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- Noël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en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Russie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(Gogol, </a:t>
            </a:r>
            <a:r>
              <a:rPr lang="en-US" sz="2000" dirty="0" err="1">
                <a:solidFill>
                  <a:srgbClr val="333333"/>
                </a:solidFill>
                <a:ea typeface="Calibri" panose="020F0502020204030204" pitchFamily="34" charset="0"/>
              </a:rPr>
              <a:t>C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hmelev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)</a:t>
            </a:r>
            <a:endParaRPr lang="en-US" sz="20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La culture russe à travers le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texte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littéraire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Pouchkine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Tourgueniev</a:t>
            </a:r>
            <a:r>
              <a:rPr lang="en-US" sz="20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endParaRPr lang="en-US" sz="2000" dirty="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effectLst/>
                <a:ea typeface="Calibri" panose="020F0502020204030204" pitchFamily="34" charset="0"/>
              </a:rPr>
              <a:t>Bruffaerts, Natalia (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éd</a:t>
            </a:r>
            <a:r>
              <a:rPr lang="en-US" sz="2000" dirty="0">
                <a:effectLst/>
                <a:ea typeface="Calibri" panose="020F0502020204030204" pitchFamily="34" charset="0"/>
              </a:rPr>
              <a:t>.),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Réflexions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sur les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traductions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françaises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d’œuvres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littéraires</a:t>
            </a:r>
            <a:endParaRPr lang="en-US" sz="2000" i="1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i="1" dirty="0">
                <a:effectLst/>
                <a:ea typeface="Calibri" panose="020F0502020204030204" pitchFamily="34" charset="0"/>
              </a:rPr>
              <a:t> </a:t>
            </a:r>
            <a:r>
              <a:rPr lang="en-US" sz="2000" i="1" dirty="0" err="1">
                <a:effectLst/>
                <a:ea typeface="Calibri" panose="020F0502020204030204" pitchFamily="34" charset="0"/>
              </a:rPr>
              <a:t>russes</a:t>
            </a:r>
            <a:r>
              <a:rPr lang="en-US" sz="2000" dirty="0">
                <a:effectLst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Strépy-Bracquegnies</a:t>
            </a:r>
            <a:r>
              <a:rPr lang="en-US" sz="2000" dirty="0">
                <a:effectLst/>
                <a:ea typeface="Calibri" panose="020F0502020204030204" pitchFamily="34" charset="0"/>
              </a:rPr>
              <a:t>, Le Livre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en</a:t>
            </a:r>
            <a:r>
              <a:rPr lang="en-US" sz="2000" dirty="0">
                <a:effectLst/>
                <a:ea typeface="Calibri" panose="020F0502020204030204" pitchFamily="34" charset="0"/>
              </a:rPr>
              <a:t> Papier, 2021, 148 p.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9E241E-196D-64D6-50A4-AD3CBA897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884" y="2674189"/>
            <a:ext cx="3185115" cy="40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5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8D6FE-6CE3-91F8-E934-10AF26328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13" y="365126"/>
            <a:ext cx="11120887" cy="411252"/>
          </a:xfrm>
        </p:spPr>
        <p:txBody>
          <a:bodyPr>
            <a:normAutofit fontScale="90000"/>
          </a:bodyPr>
          <a:lstStyle/>
          <a:p>
            <a:r>
              <a:rPr lang="en-US" dirty="0"/>
              <a:t>2022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E27DE5-7F1F-5EBA-CD6A-F123C8193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913" y="776378"/>
            <a:ext cx="11120888" cy="563304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Journée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d’étude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étudiants</a:t>
            </a:r>
            <a:r>
              <a:rPr lang="en-US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n-US" sz="2000" b="1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Discours</a:t>
            </a:r>
            <a:r>
              <a:rPr lang="en-US" sz="2000" b="1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au </a:t>
            </a:r>
            <a:r>
              <a:rPr lang="en-US" sz="2000" b="1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miroir</a:t>
            </a:r>
            <a:r>
              <a:rPr lang="en-US" sz="2000" b="1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en-US" sz="2000" b="1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traduction</a:t>
            </a:r>
            <a:r>
              <a:rPr lang="en-US" sz="2000" b="1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: russe – français – </a:t>
            </a:r>
            <a:r>
              <a:rPr lang="en-US" sz="2000" b="1" dirty="0" err="1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espagnol</a:t>
            </a:r>
            <a:r>
              <a:rPr lang="en-US" sz="2000" b="1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» 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20212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Traduction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du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discours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russe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folklorique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(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Pouchkine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, contes de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fée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Traduction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du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discours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littéraire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étrangère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vers</a:t>
            </a:r>
            <a:r>
              <a:rPr lang="en-US" sz="20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le russe (Lorca, Camus)</a:t>
            </a:r>
            <a:endParaRPr lang="en-US" sz="2000" dirty="0">
              <a:solidFill>
                <a:srgbClr val="202122"/>
              </a:solidFill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000" dirty="0" err="1">
                <a:effectLst/>
                <a:ea typeface="Calibri" panose="020F0502020204030204" pitchFamily="34" charset="0"/>
              </a:rPr>
              <a:t>Traduction</a:t>
            </a:r>
            <a:r>
              <a:rPr lang="en-US" sz="2000" dirty="0">
                <a:effectLst/>
                <a:ea typeface="Calibri" panose="020F0502020204030204" pitchFamily="34" charset="0"/>
              </a:rPr>
              <a:t> du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discours</a:t>
            </a:r>
            <a:r>
              <a:rPr lang="en-US" sz="2000" dirty="0">
                <a:effectLst/>
                <a:ea typeface="Calibri" panose="020F0502020204030204" pitchFamily="34" charset="0"/>
              </a:rPr>
              <a:t> politique et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littéraire</a:t>
            </a:r>
            <a:r>
              <a:rPr lang="en-US" sz="2000" dirty="0">
                <a:effectLst/>
                <a:ea typeface="Calibri" panose="020F0502020204030204" pitchFamily="34" charset="0"/>
              </a:rPr>
              <a:t> russe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en</a:t>
            </a:r>
            <a:r>
              <a:rPr lang="en-US" sz="2000" dirty="0">
                <a:effectLst/>
                <a:ea typeface="Calibri" panose="020F0502020204030204" pitchFamily="34" charset="0"/>
              </a:rPr>
              <a:t> français</a:t>
            </a:r>
            <a:endParaRPr lang="en-US" sz="2000" dirty="0">
              <a:solidFill>
                <a:srgbClr val="202122"/>
              </a:solidFill>
              <a:effectLst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fr-FR" sz="2000" u="sng" dirty="0">
              <a:effectLst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fr-FR" sz="2000" dirty="0">
                <a:effectLst/>
                <a:ea typeface="Calibri" panose="020F0502020204030204" pitchFamily="34" charset="0"/>
              </a:rPr>
              <a:t>Bruffaerts, Natalia (éd.), </a:t>
            </a:r>
            <a:r>
              <a:rPr lang="fr-FR" sz="2000" i="1" dirty="0">
                <a:effectLst/>
                <a:ea typeface="Calibri" panose="020F0502020204030204" pitchFamily="34" charset="0"/>
              </a:rPr>
              <a:t>Le discours au miroir de la traduction : russe – français - espagnol</a:t>
            </a:r>
            <a:r>
              <a:rPr lang="fr-FR" sz="2000" dirty="0">
                <a:effectLst/>
                <a:ea typeface="Calibri" panose="020F0502020204030204" pitchFamily="34" charset="0"/>
              </a:rPr>
              <a:t>, Strépy-Bracquegnies, Le Livre en Papier, 2022, 100 p.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E64BF0-5469-D32D-3AEC-8CF2EAA54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876" y="4451230"/>
            <a:ext cx="6200302" cy="220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9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6B7D4-16F7-D4EE-FD30-839A87518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98" y="365126"/>
            <a:ext cx="10603302" cy="773562"/>
          </a:xfrm>
        </p:spPr>
        <p:txBody>
          <a:bodyPr/>
          <a:lstStyle/>
          <a:p>
            <a:r>
              <a:rPr lang="en-US" dirty="0" err="1"/>
              <a:t>Objectifs</a:t>
            </a:r>
            <a:r>
              <a:rPr lang="en-US" dirty="0"/>
              <a:t> et </a:t>
            </a:r>
            <a:r>
              <a:rPr lang="en-US" dirty="0" err="1"/>
              <a:t>défis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B48C7-1071-F87D-CF84-40ACCC972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15" y="1138688"/>
            <a:ext cx="10956986" cy="5270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Objectifs : </a:t>
            </a: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situer l’œuvre dans le contexte de l’époque 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; </a:t>
            </a: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examiner sa poétique 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; </a:t>
            </a:r>
            <a:endParaRPr lang="es-ES" sz="1800" dirty="0">
              <a:solidFill>
                <a:srgbClr val="202124"/>
              </a:solidFill>
              <a:ea typeface="Calibri" panose="020F0502020204030204" pitchFamily="34" charset="0"/>
            </a:endParaRP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étudier ses particularités linguistiques et stylistiques </a:t>
            </a:r>
            <a:r>
              <a:rPr lang="es-ES" sz="1800" dirty="0">
                <a:solidFill>
                  <a:srgbClr val="202124"/>
                </a:solidFill>
                <a:ea typeface="Calibri" panose="020F0502020204030204" pitchFamily="34" charset="0"/>
              </a:rPr>
              <a:t>;</a:t>
            </a: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identifier les défis principaux pour le traducteur 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;</a:t>
            </a: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synthétiser les résultats de la recherche sous forme d’un texte scientifique 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;</a:t>
            </a:r>
          </a:p>
          <a:p>
            <a:r>
              <a:rPr lang="fr-FR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présenter le texte publiquement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s-ES" sz="1800" b="1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Défis :</a:t>
            </a:r>
          </a:p>
          <a:p>
            <a:pPr>
              <a:buFontTx/>
              <a:buChar char="-"/>
            </a:pPr>
            <a:r>
              <a:rPr lang="fr-FR" sz="1800" dirty="0">
                <a:effectLst/>
                <a:ea typeface="Calibri" panose="020F0502020204030204" pitchFamily="34" charset="0"/>
              </a:rPr>
              <a:t>maîtrise insuffisante des concepts théoriques </a:t>
            </a:r>
            <a:r>
              <a:rPr lang="es-ES" sz="1800" dirty="0">
                <a:solidFill>
                  <a:srgbClr val="202124"/>
                </a:solidFill>
                <a:ea typeface="Calibri" panose="020F050202020403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fr-FR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réalisation d’une recherche indépendante 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préparation d’une présentation orale.</a:t>
            </a:r>
          </a:p>
          <a:p>
            <a:pPr marL="0" indent="0">
              <a:buNone/>
            </a:pPr>
            <a:r>
              <a:rPr lang="es-ES" sz="1800" b="1" dirty="0">
                <a:solidFill>
                  <a:srgbClr val="202124"/>
                </a:solidFill>
                <a:ea typeface="Calibri" panose="020F0502020204030204" pitchFamily="34" charset="0"/>
              </a:rPr>
              <a:t>Solutions :</a:t>
            </a:r>
          </a:p>
          <a:p>
            <a:pPr marL="0" indent="0">
              <a:buNone/>
            </a:pP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 - </a:t>
            </a:r>
            <a:r>
              <a:rPr lang="fr-FR" sz="1800" dirty="0">
                <a:effectLst/>
                <a:ea typeface="Calibri" panose="020F0502020204030204" pitchFamily="34" charset="0"/>
              </a:rPr>
              <a:t>exposés théoriques ;</a:t>
            </a:r>
          </a:p>
          <a:p>
            <a:pPr marL="0" indent="0">
              <a:buNone/>
            </a:pP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- </a:t>
            </a:r>
            <a:r>
              <a:rPr lang="fr-FR" sz="1800" dirty="0">
                <a:effectLst/>
                <a:ea typeface="Calibri" panose="020F0502020204030204" pitchFamily="34" charset="0"/>
              </a:rPr>
              <a:t>encadrement individuel</a:t>
            </a:r>
            <a:r>
              <a:rPr lang="es-ES" sz="1800" dirty="0">
                <a:solidFill>
                  <a:srgbClr val="202124"/>
                </a:solidFill>
                <a:effectLst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2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F397B-7E0F-4133-B868-0369BFA78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70" y="362309"/>
            <a:ext cx="11938958" cy="1293873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Стилистические приёмы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vs. 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Переводческие приёмы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B7E5DD-B386-4D00-AB28-70C3F0CB1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381"/>
            <a:ext cx="10515600" cy="46155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I.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«Приём»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dans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ce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contexte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n’est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pas “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une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réception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”!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II. Il faut faire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distinction entre </a:t>
            </a: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</a:t>
            </a:r>
          </a:p>
          <a:p>
            <a:pPr algn="just">
              <a:buFontTx/>
              <a:buChar char="-"/>
            </a:pP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procédés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figures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stylistiques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стилистические приёмы</a:t>
            </a: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/стилистические фигуры);</a:t>
            </a:r>
          </a:p>
          <a:p>
            <a:pPr>
              <a:buFontTx/>
              <a:buChar char="-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les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procédés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traduction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переводческие приёмы</a:t>
            </a: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/переводческие трансформации);</a:t>
            </a:r>
          </a:p>
          <a:p>
            <a:pPr marL="0" indent="0"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procédés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stylistiques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sont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propres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à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l'original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Ils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servent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à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rendre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texte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plus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expressif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Ce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sont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par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exemple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antithèse</a:t>
            </a:r>
            <a:r>
              <a:rPr lang="ru-RU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épithète</a:t>
            </a:r>
            <a:r>
              <a:rPr lang="ru-RU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répétition</a:t>
            </a:r>
            <a:r>
              <a:rPr lang="ru-RU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polysyndète</a:t>
            </a:r>
            <a:r>
              <a:rPr lang="ru-RU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épanalepse</a:t>
            </a: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endParaRPr lang="en-US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procédés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de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traduction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sont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propres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texte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traduit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Ce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sont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procédés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utilisés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par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traducteur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: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étoffement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transposition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modulation</a:t>
            </a:r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adaptation</a:t>
            </a: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6796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CFF4E-9434-4926-90FA-12E33AA9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Переключение кодов – </a:t>
            </a:r>
            <a:r>
              <a:rPr lang="en-US" b="1" dirty="0"/>
              <a:t>code switching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800586-BCF1-45CC-A649-584FAA837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008"/>
            <a:ext cx="10515600" cy="46069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 </a:t>
            </a:r>
            <a:r>
              <a:rPr lang="en-US" dirty="0" err="1"/>
              <a:t>terme</a:t>
            </a:r>
            <a:r>
              <a:rPr lang="en-US" dirty="0"/>
              <a:t> </a:t>
            </a:r>
            <a:r>
              <a:rPr lang="ru-RU" b="1" dirty="0"/>
              <a:t>«переключение кодов» </a:t>
            </a:r>
            <a:r>
              <a:rPr lang="en-US" u="sng" dirty="0"/>
              <a:t>ne se </a:t>
            </a:r>
            <a:r>
              <a:rPr lang="en-US" u="sng" dirty="0" err="1"/>
              <a:t>traduit</a:t>
            </a:r>
            <a:r>
              <a:rPr lang="en-US" u="sng" dirty="0"/>
              <a:t> pas par “</a:t>
            </a:r>
            <a:r>
              <a:rPr lang="en-US" u="sng" dirty="0" err="1"/>
              <a:t>changement</a:t>
            </a:r>
            <a:r>
              <a:rPr lang="en-US" u="sng" dirty="0"/>
              <a:t> de code” </a:t>
            </a:r>
            <a:r>
              <a:rPr lang="en-US" u="sng" dirty="0" err="1"/>
              <a:t>ou</a:t>
            </a:r>
            <a:r>
              <a:rPr lang="en-US" u="sng" dirty="0"/>
              <a:t> “commutation de code”</a:t>
            </a:r>
            <a:r>
              <a:rPr lang="en-US" dirty="0"/>
              <a:t> MAIS par </a:t>
            </a:r>
            <a:r>
              <a:rPr lang="en-US" b="1" dirty="0"/>
              <a:t>CODE SWITCHING, ALTERNANCE CODIQUE, </a:t>
            </a:r>
            <a:r>
              <a:rPr lang="en-US" dirty="0"/>
              <a:t>OU</a:t>
            </a:r>
            <a:r>
              <a:rPr lang="en-US" b="1" dirty="0"/>
              <a:t> ALTERNANCE DE LANGUES</a:t>
            </a:r>
            <a:endParaRPr lang="ru-RU" b="1" dirty="0"/>
          </a:p>
          <a:p>
            <a:pPr marL="0" indent="0">
              <a:buNone/>
            </a:pPr>
            <a:r>
              <a:rPr lang="en-US" dirty="0" err="1"/>
              <a:t>C’est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stratégie</a:t>
            </a:r>
            <a:r>
              <a:rPr lang="en-US" dirty="0"/>
              <a:t> de communication par </a:t>
            </a:r>
            <a:r>
              <a:rPr lang="en-US" dirty="0" err="1"/>
              <a:t>laquelle</a:t>
            </a:r>
            <a:r>
              <a:rPr lang="en-US" dirty="0"/>
              <a:t> un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utilise</a:t>
            </a:r>
            <a:r>
              <a:rPr lang="en-US" dirty="0"/>
              <a:t> dans le </a:t>
            </a:r>
            <a:r>
              <a:rPr lang="en-US" dirty="0" err="1"/>
              <a:t>même</a:t>
            </a:r>
            <a:r>
              <a:rPr lang="en-US" dirty="0"/>
              <a:t> </a:t>
            </a:r>
            <a:r>
              <a:rPr lang="en-US" dirty="0" err="1"/>
              <a:t>échange</a:t>
            </a:r>
            <a:r>
              <a:rPr lang="en-US" dirty="0"/>
              <a:t> deux </a:t>
            </a:r>
            <a:r>
              <a:rPr lang="en-US" dirty="0" err="1"/>
              <a:t>langues</a:t>
            </a:r>
            <a:r>
              <a:rPr lang="en-US" dirty="0"/>
              <a:t> </a:t>
            </a:r>
            <a:r>
              <a:rPr lang="en-US" dirty="0" err="1"/>
              <a:t>différentes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i="1" dirty="0" err="1"/>
              <a:t>Exemples</a:t>
            </a:r>
            <a:r>
              <a:rPr lang="en-US" dirty="0"/>
              <a:t> : </a:t>
            </a:r>
            <a:r>
              <a:rPr lang="fr-FR" i="0" dirty="0">
                <a:effectLst/>
              </a:rPr>
              <a:t>Cette fête a l’air </a:t>
            </a:r>
            <a:r>
              <a:rPr lang="fr-FR" b="1" i="0" dirty="0">
                <a:effectLst/>
              </a:rPr>
              <a:t>fun, let’s go </a:t>
            </a:r>
            <a:r>
              <a:rPr lang="fr-FR" i="0" dirty="0">
                <a:effectLst/>
              </a:rPr>
              <a:t>! </a:t>
            </a:r>
          </a:p>
          <a:p>
            <a:pPr marL="0" indent="0">
              <a:buNone/>
            </a:pPr>
            <a:r>
              <a:rPr lang="nl-NL" b="0" i="0" dirty="0">
                <a:solidFill>
                  <a:srgbClr val="202122"/>
                </a:solidFill>
                <a:effectLst/>
              </a:rPr>
              <a:t>Zonder liefde warme liefde / Waait de wind </a:t>
            </a:r>
            <a:r>
              <a:rPr lang="nl-NL" b="1" i="0" dirty="0">
                <a:solidFill>
                  <a:srgbClr val="202122"/>
                </a:solidFill>
                <a:effectLst/>
              </a:rPr>
              <a:t>c'est fini </a:t>
            </a:r>
            <a:r>
              <a:rPr lang="nl-NL" b="0" i="0" dirty="0">
                <a:solidFill>
                  <a:srgbClr val="202122"/>
                </a:solidFill>
                <a:effectLst/>
              </a:rPr>
              <a:t>/ Zonder liefde warme liefde / Weent de zee </a:t>
            </a:r>
            <a:r>
              <a:rPr lang="nl-NL" b="1" i="0" dirty="0">
                <a:solidFill>
                  <a:srgbClr val="202122"/>
                </a:solidFill>
                <a:effectLst/>
              </a:rPr>
              <a:t>déjà fini </a:t>
            </a:r>
            <a:r>
              <a:rPr lang="nl-NL" b="0" i="0" dirty="0">
                <a:solidFill>
                  <a:srgbClr val="202122"/>
                </a:solidFill>
                <a:effectLst/>
              </a:rPr>
              <a:t>/ Zonder liefde warme liefde / Lijdt het licht </a:t>
            </a:r>
            <a:r>
              <a:rPr lang="nl-NL" b="1" i="0" dirty="0">
                <a:solidFill>
                  <a:srgbClr val="202122"/>
                </a:solidFill>
                <a:effectLst/>
              </a:rPr>
              <a:t>tout est fini </a:t>
            </a:r>
            <a:r>
              <a:rPr lang="nl-NL" b="0" i="0" dirty="0">
                <a:solidFill>
                  <a:srgbClr val="202122"/>
                </a:solidFill>
                <a:effectLst/>
              </a:rPr>
              <a:t>» </a:t>
            </a:r>
            <a:r>
              <a:rPr lang="nl-NL" i="0" dirty="0">
                <a:solidFill>
                  <a:srgbClr val="202122"/>
                </a:solidFill>
                <a:effectLst/>
              </a:rPr>
              <a:t>(</a:t>
            </a:r>
            <a:r>
              <a:rPr lang="nl-NL" i="0" strike="noStrike" dirty="0">
                <a:effectLst/>
              </a:rPr>
              <a:t>J. Brel, </a:t>
            </a:r>
            <a:r>
              <a:rPr lang="nl-NL" i="1" dirty="0">
                <a:solidFill>
                  <a:srgbClr val="202122"/>
                </a:solidFill>
                <a:effectLst/>
              </a:rPr>
              <a:t>Marieke</a:t>
            </a:r>
            <a:r>
              <a:rPr lang="nl-NL" i="0" dirty="0">
                <a:solidFill>
                  <a:srgbClr val="202122"/>
                </a:solidFill>
                <a:effectLst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75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3CED3-DF9F-4C6B-837C-89061EDD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Просторечие </a:t>
            </a:r>
            <a:r>
              <a:rPr lang="en-US" dirty="0"/>
              <a:t>vs. </a:t>
            </a:r>
            <a:r>
              <a:rPr lang="ru-RU" dirty="0"/>
              <a:t>народно-разговорный язык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F15AB6-84C0-49AA-B7D8-85663D124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Просторечие – </a:t>
            </a:r>
            <a:r>
              <a:rPr lang="fr-FR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langage populaire</a:t>
            </a:r>
            <a:r>
              <a:rPr lang="fr-FR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est une variété de la langue nationale russe propre à la population peu éduquée qui ne connaît pas la norme standard  et </a:t>
            </a:r>
            <a:r>
              <a:rPr lang="fr-FR" sz="2400" u="sng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qui ignore qu’elle ne respecte pas cette norme</a:t>
            </a:r>
            <a:r>
              <a:rPr lang="fr-FR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Le terme </a:t>
            </a:r>
            <a:r>
              <a:rPr lang="fr-FR" sz="24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prostoretchié</a:t>
            </a:r>
            <a:r>
              <a:rPr lang="fr-FR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est basé sur l’expression </a:t>
            </a:r>
            <a:r>
              <a:rPr lang="fr-FR" sz="24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prostaïa retch</a:t>
            </a:r>
            <a:r>
              <a:rPr lang="fr-FR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qui veut dire « le parler simple ».</a:t>
            </a:r>
            <a:endParaRPr lang="ru-RU" sz="24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ru-RU" sz="2400" b="1" dirty="0"/>
              <a:t>Народно-разговорный язык – </a:t>
            </a:r>
            <a:r>
              <a:rPr lang="en-US" sz="2400" b="1" dirty="0"/>
              <a:t>le </a:t>
            </a:r>
            <a:r>
              <a:rPr lang="en-US" sz="2400" b="1" dirty="0" err="1"/>
              <a:t>langage</a:t>
            </a:r>
            <a:r>
              <a:rPr lang="en-US" sz="2400" b="1" dirty="0"/>
              <a:t> </a:t>
            </a:r>
            <a:r>
              <a:rPr lang="en-US" sz="2400" b="1" dirty="0" err="1"/>
              <a:t>familier</a:t>
            </a:r>
            <a:r>
              <a:rPr lang="en-US" sz="2400" b="1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fr-FR" sz="2400" b="0" i="0" dirty="0">
                <a:solidFill>
                  <a:srgbClr val="202122"/>
                </a:solidFill>
                <a:effectLst/>
              </a:rPr>
              <a:t>utilisé dans les conversations non formelles.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3548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D44A845-9E4E-957C-2773-B0A85DE5A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136" y="263650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7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Merci pour votre attention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978781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599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Enseigner la traduction par l’initiation des étudiants de bachelier à la recherche en traductologie</vt:lpstr>
      <vt:lpstr>Презентация PowerPoint</vt:lpstr>
      <vt:lpstr>Презентация PowerPoint</vt:lpstr>
      <vt:lpstr>2021</vt:lpstr>
      <vt:lpstr>2022</vt:lpstr>
      <vt:lpstr>Objectifs et défis</vt:lpstr>
      <vt:lpstr>Стилистические приёмы vs. Переводческие приёмы</vt:lpstr>
      <vt:lpstr>Переключение кодов – code switching</vt:lpstr>
      <vt:lpstr>Просторечие vs. народно-разговорный язык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de traducción para estudiantes como medio de intercambio intercultural</dc:title>
  <dc:creator>Natalia Bruffaerts</dc:creator>
  <cp:lastModifiedBy>Natalia Bruffaerts</cp:lastModifiedBy>
  <cp:revision>13</cp:revision>
  <dcterms:created xsi:type="dcterms:W3CDTF">2022-10-22T13:40:50Z</dcterms:created>
  <dcterms:modified xsi:type="dcterms:W3CDTF">2023-04-15T18:19:59Z</dcterms:modified>
</cp:coreProperties>
</file>