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notesSlides/notesSlide1.xml" ContentType="application/vnd.openxmlformats-officedocument.presentationml.notesSlide+xml"/>
  <Override PartName="/ppt/media/image3.jpeg" ContentType="image/jpeg"/>
  <Override PartName="/ppt/notesSlides/notesSlide2.xml" ContentType="application/vnd.openxmlformats-officedocument.presentationml.notesSlide+xml"/>
  <Override PartName="/ppt/media/image4.jpeg" ContentType="image/jpe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Aptos"/>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Aptos"/>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Aptos"/>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Aptos"/>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Aptos"/>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Aptos"/>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Aptos"/>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Aptos"/>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Apto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1D8"/>
          </a:solidFill>
        </a:fill>
      </a:tcStyle>
    </a:wholeTbl>
    <a:band2H>
      <a:tcTxStyle b="def" i="def"/>
      <a:tcStyle>
        <a:tcBdr/>
        <a:fill>
          <a:solidFill>
            <a:srgbClr val="E7E9EC"/>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3CB"/>
          </a:solidFill>
        </a:fill>
      </a:tcStyle>
    </a:wholeTbl>
    <a:band2H>
      <a:tcTxStyle b="def" i="def"/>
      <a:tcStyle>
        <a:tcBdr/>
        <a:fill>
          <a:solidFill>
            <a:srgbClr val="E7EA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E1CC"/>
          </a:solidFill>
        </a:fill>
      </a:tcStyle>
    </a:wholeTbl>
    <a:band2H>
      <a:tcTxStyle b="def" i="def"/>
      <a:tcStyle>
        <a:tcBdr/>
        <a:fill>
          <a:solidFill>
            <a:srgbClr val="E8F0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86" name="Shape 186"/>
          <p:cNvSpPr/>
          <p:nvPr>
            <p:ph type="sldImg"/>
          </p:nvPr>
        </p:nvSpPr>
        <p:spPr>
          <a:xfrm>
            <a:off x="1143000" y="685800"/>
            <a:ext cx="4572000" cy="3429000"/>
          </a:xfrm>
          <a:prstGeom prst="rect">
            <a:avLst/>
          </a:prstGeom>
        </p:spPr>
        <p:txBody>
          <a:bodyPr/>
          <a:lstStyle/>
          <a:p>
            <a:pPr/>
          </a:p>
        </p:txBody>
      </p:sp>
      <p:sp>
        <p:nvSpPr>
          <p:cNvPr id="187" name="Shape 18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Aptos"/>
      </a:defRPr>
    </a:lvl1pPr>
    <a:lvl2pPr indent="228600" latinLnBrk="0">
      <a:defRPr sz="1200">
        <a:latin typeface="+mn-lt"/>
        <a:ea typeface="+mn-ea"/>
        <a:cs typeface="+mn-cs"/>
        <a:sym typeface="Aptos"/>
      </a:defRPr>
    </a:lvl2pPr>
    <a:lvl3pPr indent="457200" latinLnBrk="0">
      <a:defRPr sz="1200">
        <a:latin typeface="+mn-lt"/>
        <a:ea typeface="+mn-ea"/>
        <a:cs typeface="+mn-cs"/>
        <a:sym typeface="Aptos"/>
      </a:defRPr>
    </a:lvl3pPr>
    <a:lvl4pPr indent="685800" latinLnBrk="0">
      <a:defRPr sz="1200">
        <a:latin typeface="+mn-lt"/>
        <a:ea typeface="+mn-ea"/>
        <a:cs typeface="+mn-cs"/>
        <a:sym typeface="Aptos"/>
      </a:defRPr>
    </a:lvl4pPr>
    <a:lvl5pPr indent="914400" latinLnBrk="0">
      <a:defRPr sz="1200">
        <a:latin typeface="+mn-lt"/>
        <a:ea typeface="+mn-ea"/>
        <a:cs typeface="+mn-cs"/>
        <a:sym typeface="Aptos"/>
      </a:defRPr>
    </a:lvl5pPr>
    <a:lvl6pPr indent="1143000" latinLnBrk="0">
      <a:defRPr sz="1200">
        <a:latin typeface="+mn-lt"/>
        <a:ea typeface="+mn-ea"/>
        <a:cs typeface="+mn-cs"/>
        <a:sym typeface="Aptos"/>
      </a:defRPr>
    </a:lvl6pPr>
    <a:lvl7pPr indent="1371600" latinLnBrk="0">
      <a:defRPr sz="1200">
        <a:latin typeface="+mn-lt"/>
        <a:ea typeface="+mn-ea"/>
        <a:cs typeface="+mn-cs"/>
        <a:sym typeface="Aptos"/>
      </a:defRPr>
    </a:lvl7pPr>
    <a:lvl8pPr indent="1600200" latinLnBrk="0">
      <a:defRPr sz="1200">
        <a:latin typeface="+mn-lt"/>
        <a:ea typeface="+mn-ea"/>
        <a:cs typeface="+mn-cs"/>
        <a:sym typeface="Aptos"/>
      </a:defRPr>
    </a:lvl8pPr>
    <a:lvl9pPr indent="1828800" latinLnBrk="0">
      <a:defRPr sz="1200">
        <a:latin typeface="+mn-lt"/>
        <a:ea typeface="+mn-ea"/>
        <a:cs typeface="+mn-cs"/>
        <a:sym typeface="Aptos"/>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 Id="rId3" Type="http://schemas.openxmlformats.org/officeDocument/2006/relationships/hyperlink" Target="https://www.sciencedirect.com/topics/pharmacology-toxicology-and-pharmaceutical-science/chitinase" TargetMode="External"/></Relationships>

</file>

<file path=ppt/notesSlides/_rels/notesSlide2.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 Id="rId3" Type="http://schemas.openxmlformats.org/officeDocument/2006/relationships/hyperlink" Target="https://en.wikipedia.org/wiki/Cross-link" TargetMode="External"/></Relationships>

</file>

<file path=ppt/notesSlides/_rels/notesSlide7.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Shape 204"/>
          <p:cNvSpPr/>
          <p:nvPr>
            <p:ph type="sldImg"/>
          </p:nvPr>
        </p:nvSpPr>
        <p:spPr>
          <a:prstGeom prst="rect">
            <a:avLst/>
          </a:prstGeom>
        </p:spPr>
        <p:txBody>
          <a:bodyPr/>
          <a:lstStyle/>
          <a:p>
            <a:pPr/>
          </a:p>
        </p:txBody>
      </p:sp>
      <p:sp>
        <p:nvSpPr>
          <p:cNvPr id="205" name="Shape 205"/>
          <p:cNvSpPr/>
          <p:nvPr>
            <p:ph type="body" sz="quarter" idx="1"/>
          </p:nvPr>
        </p:nvSpPr>
        <p:spPr>
          <a:prstGeom prst="rect">
            <a:avLst/>
          </a:prstGeom>
        </p:spPr>
        <p:txBody>
          <a:bodyPr/>
          <a:lstStyle/>
          <a:p>
            <a:pPr marL="171450" indent="-171450">
              <a:buSzPct val="100000"/>
              <a:buChar char="-"/>
            </a:pPr>
            <a:r>
              <a:t>We are interested in developing a bio sensing platform that can provide fast diagnostics for different bio markers associated to infections. We want this to be a portable and simple testing unit, avoiding complex microfluidics.</a:t>
            </a:r>
          </a:p>
          <a:p>
            <a:pPr marL="171450" indent="-171450">
              <a:buSzPct val="100000"/>
              <a:buChar char="-"/>
            </a:pPr>
            <a:r>
              <a:t>Here, I show you the receiver operating characteristic (ROC) curves of some examples of relevant serological biomarkers. </a:t>
            </a:r>
            <a:r>
              <a:t>These curves display sensitivity and specificity that are used to evaluate performance </a:t>
            </a:r>
          </a:p>
          <a:p>
            <a:pPr marL="171450" indent="-171450">
              <a:buSzPct val="100000"/>
              <a:buChar char="-"/>
            </a:pPr>
            <a:r>
              <a:t>These biomarkers are e.g., procalcitonin (PCT), C-reactive protein (CRP), interleukin-6 (IL-6), soluble urokinase plasminogen activator receptor (suPAR), Club Cell protein (CC16), human </a:t>
            </a:r>
            <a:r>
              <a:rPr u="sng">
                <a:solidFill>
                  <a:srgbClr val="467886"/>
                </a:solidFill>
                <a:uFill>
                  <a:solidFill>
                    <a:srgbClr val="467886"/>
                  </a:solidFill>
                </a:uFill>
                <a:hlinkClick r:id="rId3" invalidUrl="" action="" tgtFrame="" tooltip="" history="1" highlightClick="0" endSnd="0"/>
              </a:rPr>
              <a:t>chitinase</a:t>
            </a:r>
            <a:r>
              <a:t> 3-like 1 (YKL-40), </a:t>
            </a:r>
          </a:p>
          <a:p>
            <a:pPr marL="171450" indent="-171450">
              <a:buSzPct val="100000"/>
              <a:buChar char="-"/>
            </a:pPr>
          </a:p>
          <a:p>
            <a:pPr marL="171450" indent="-171450">
              <a:buSzPct val="100000"/>
              <a:buChar char="-"/>
            </a:pPr>
            <a:r>
              <a:t>It is important to understand that the levels of these biomarkers vary during an acute inflammatory response, and the time since the onset of symptoms should be taken into account in evaluating their diagnostic value</a:t>
            </a:r>
          </a:p>
          <a:p>
            <a:pPr marL="171450" indent="-171450">
              <a:buSzPct val="100000"/>
              <a:buChar char="-"/>
            </a:pPr>
            <a:r>
              <a:t>e.g., </a:t>
            </a:r>
            <a:r>
              <a:t>the value of CRP has a delayed dynamic response to bacterial infections…  and elevation in non-infectious inflammatory conditions. </a:t>
            </a:r>
          </a:p>
          <a:p>
            <a:pPr marL="171450" indent="-171450">
              <a:buSzPct val="100000"/>
              <a:buChar char="-"/>
            </a:pPr>
            <a:r>
              <a:t>While Procalcitonin (PCT) is typically elevated on the day of symptoms onset of a bacterial infection. (but not viral infections) however not all studies agree on its effectiveness in predicting treatment response </a:t>
            </a:r>
          </a:p>
          <a:p>
            <a:pPr marL="171450" indent="-171450">
              <a:buSzPct val="100000"/>
              <a:buChar char="-"/>
            </a:pPr>
            <a:r>
              <a:t>ROC curves are often summarized by the area under the ROC curve (AUC) where an AUC of 0.5 means that the diagnostic test is not better than chance in predicting the categories, whereas values larger than 0.5 indicate a result better than chance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Shape 222"/>
          <p:cNvSpPr/>
          <p:nvPr>
            <p:ph type="sldImg"/>
          </p:nvPr>
        </p:nvSpPr>
        <p:spPr>
          <a:prstGeom prst="rect">
            <a:avLst/>
          </a:prstGeom>
        </p:spPr>
        <p:txBody>
          <a:bodyPr/>
          <a:lstStyle/>
          <a:p>
            <a:pPr/>
          </a:p>
        </p:txBody>
      </p:sp>
      <p:sp>
        <p:nvSpPr>
          <p:cNvPr id="223" name="Shape 223"/>
          <p:cNvSpPr/>
          <p:nvPr>
            <p:ph type="body" sz="quarter" idx="1"/>
          </p:nvPr>
        </p:nvSpPr>
        <p:spPr>
          <a:prstGeom prst="rect">
            <a:avLst/>
          </a:prstGeom>
        </p:spPr>
        <p:txBody>
          <a:bodyPr/>
          <a:lstStyle/>
          <a:p>
            <a:pPr/>
            <a:r>
              <a:t>The biotin binding protein is part of the receptor complex (intermediate), used to capture the actual recognition receptor</a:t>
            </a:r>
          </a:p>
          <a:p>
            <a:pPr/>
            <a:r>
              <a:t>Chitosan is a carbohydrate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Shape 235"/>
          <p:cNvSpPr/>
          <p:nvPr>
            <p:ph type="sldImg"/>
          </p:nvPr>
        </p:nvSpPr>
        <p:spPr>
          <a:prstGeom prst="rect">
            <a:avLst/>
          </a:prstGeom>
        </p:spPr>
        <p:txBody>
          <a:bodyPr/>
          <a:lstStyle/>
          <a:p>
            <a:pPr/>
          </a:p>
        </p:txBody>
      </p:sp>
      <p:sp>
        <p:nvSpPr>
          <p:cNvPr id="236" name="Shape 236"/>
          <p:cNvSpPr/>
          <p:nvPr>
            <p:ph type="body" sz="quarter" idx="1"/>
          </p:nvPr>
        </p:nvSpPr>
        <p:spPr>
          <a:prstGeom prst="rect">
            <a:avLst/>
          </a:prstGeom>
        </p:spPr>
        <p:txBody>
          <a:bodyPr/>
          <a:lstStyle/>
          <a:p>
            <a:pPr/>
            <a:r>
              <a:t>Functionalized proteomics and genomics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2" name="Shape 262"/>
          <p:cNvSpPr/>
          <p:nvPr>
            <p:ph type="sldImg"/>
          </p:nvPr>
        </p:nvSpPr>
        <p:spPr>
          <a:prstGeom prst="rect">
            <a:avLst/>
          </a:prstGeom>
        </p:spPr>
        <p:txBody>
          <a:bodyPr/>
          <a:lstStyle/>
          <a:p>
            <a:pPr/>
          </a:p>
        </p:txBody>
      </p:sp>
      <p:sp>
        <p:nvSpPr>
          <p:cNvPr id="263" name="Shape 263"/>
          <p:cNvSpPr/>
          <p:nvPr>
            <p:ph type="body" sz="quarter" idx="1"/>
          </p:nvPr>
        </p:nvSpPr>
        <p:spPr>
          <a:prstGeom prst="rect">
            <a:avLst/>
          </a:prstGeom>
        </p:spPr>
        <p:txBody>
          <a:bodyPr/>
          <a:lstStyle/>
          <a:p>
            <a:pPr/>
            <a:r>
              <a:t>https://pubs.rsc.org/en/content/articlehtml/2021/an/d0an01661f</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 name="Shape 268"/>
          <p:cNvSpPr/>
          <p:nvPr>
            <p:ph type="sldImg"/>
          </p:nvPr>
        </p:nvSpPr>
        <p:spPr>
          <a:prstGeom prst="rect">
            <a:avLst/>
          </a:prstGeom>
        </p:spPr>
        <p:txBody>
          <a:bodyPr/>
          <a:lstStyle/>
          <a:p>
            <a:pPr/>
          </a:p>
        </p:txBody>
      </p:sp>
      <p:sp>
        <p:nvSpPr>
          <p:cNvPr id="269" name="Shape 269"/>
          <p:cNvSpPr/>
          <p:nvPr>
            <p:ph type="body" sz="quarter" idx="1"/>
          </p:nvPr>
        </p:nvSpPr>
        <p:spPr>
          <a:prstGeom prst="rect">
            <a:avLst/>
          </a:prstGeom>
        </p:spPr>
        <p:txBody>
          <a:bodyPr/>
          <a:lstStyle/>
          <a:p>
            <a:pPr/>
            <a:r>
              <a:t>To modify for different biomarkers using GFETs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7" name="Shape 327"/>
          <p:cNvSpPr/>
          <p:nvPr>
            <p:ph type="sldImg"/>
          </p:nvPr>
        </p:nvSpPr>
        <p:spPr>
          <a:prstGeom prst="rect">
            <a:avLst/>
          </a:prstGeom>
        </p:spPr>
        <p:txBody>
          <a:bodyPr/>
          <a:lstStyle/>
          <a:p>
            <a:pPr/>
          </a:p>
        </p:txBody>
      </p:sp>
      <p:sp>
        <p:nvSpPr>
          <p:cNvPr id="328" name="Shape 328"/>
          <p:cNvSpPr/>
          <p:nvPr>
            <p:ph type="body" sz="quarter" idx="1"/>
          </p:nvPr>
        </p:nvSpPr>
        <p:spPr>
          <a:prstGeom prst="rect">
            <a:avLst/>
          </a:prstGeom>
        </p:spPr>
        <p:txBody>
          <a:bodyPr/>
          <a:lstStyle/>
          <a:p>
            <a:pPr/>
            <a:r>
              <a:t>- Chitosan’s dominant functional site is amine groups (-NH2). </a:t>
            </a:r>
          </a:p>
          <a:p>
            <a:pPr/>
            <a:r>
              <a:t>- Glutaraldehyde is used in biochemistry applications as an amine-reactive homobifunctional </a:t>
            </a:r>
            <a:r>
              <a:rPr u="sng">
                <a:solidFill>
                  <a:srgbClr val="467886"/>
                </a:solidFill>
                <a:uFill>
                  <a:solidFill>
                    <a:srgbClr val="467886"/>
                  </a:solidFill>
                </a:uFill>
                <a:hlinkClick r:id="rId3" invalidUrl="" action="" tgtFrame="" tooltip="" history="1" highlightClick="0" endSnd="0"/>
              </a:rPr>
              <a:t>crosslinker</a:t>
            </a:r>
            <a:r>
              <a:t> and fixative to make covalent bonds between amino rich groups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3" name="Shape 333"/>
          <p:cNvSpPr/>
          <p:nvPr>
            <p:ph type="sldImg"/>
          </p:nvPr>
        </p:nvSpPr>
        <p:spPr>
          <a:prstGeom prst="rect">
            <a:avLst/>
          </a:prstGeom>
        </p:spPr>
        <p:txBody>
          <a:bodyPr/>
          <a:lstStyle/>
          <a:p>
            <a:pPr/>
          </a:p>
        </p:txBody>
      </p:sp>
      <p:sp>
        <p:nvSpPr>
          <p:cNvPr id="334" name="Shape 334"/>
          <p:cNvSpPr/>
          <p:nvPr>
            <p:ph type="body" sz="quarter" idx="1"/>
          </p:nvPr>
        </p:nvSpPr>
        <p:spPr>
          <a:prstGeom prst="rect">
            <a:avLst/>
          </a:prstGeom>
        </p:spPr>
        <p:txBody>
          <a:bodyPr/>
          <a:lstStyle/>
          <a:p>
            <a:pPr/>
            <a:r>
              <a:t>This is one example of a chip. We measure the 7 triple channel FETs in every functionalization step. We can see that the DP shifts reproducibly in all transistors after each step. These shifts are shown in the plot on the right. In the first and third steps, involving the chitosan and the neutravidin incubations, respectively, the shifts correspond to a p-type electronic doping of graphene while the other two steps: the glutaraldehyde and the BSA incubations lead to an n-type electronic doping of graphene. This trend is observed in most of the chips. The chips that don’t follow this trend are discarded from the following detection results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4" name="Shape 414"/>
          <p:cNvSpPr/>
          <p:nvPr>
            <p:ph type="sldImg"/>
          </p:nvPr>
        </p:nvSpPr>
        <p:spPr>
          <a:prstGeom prst="rect">
            <a:avLst/>
          </a:prstGeom>
        </p:spPr>
        <p:txBody>
          <a:bodyPr/>
          <a:lstStyle/>
          <a:p>
            <a:pPr/>
          </a:p>
        </p:txBody>
      </p:sp>
      <p:sp>
        <p:nvSpPr>
          <p:cNvPr id="415" name="Shape 415"/>
          <p:cNvSpPr/>
          <p:nvPr>
            <p:ph type="body" sz="quarter" idx="1"/>
          </p:nvPr>
        </p:nvSpPr>
        <p:spPr>
          <a:prstGeom prst="rect">
            <a:avLst/>
          </a:prstGeom>
        </p:spPr>
        <p:txBody>
          <a:bodyPr/>
          <a:lstStyle/>
          <a:p>
            <a:pPr/>
            <a:r>
              <a:t>During the detection protocol, we tested four different cases: not functionalized chips with biotin coupled PCT targets, and the other three cases functionalized with biotin coupled PCT targets, the buffer and the “normal” PCT. As you can see, the not functionalized cases exhibit a relatively minor DP shift. While when we compare the functionalized cases: the biotin coupled PCT exhibits a DP shift between 100-200 mV compared to the other two cases which exhibit larger DP shifts.</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88"/>
          </a:xfrm>
          <a:prstGeom prst="rect">
            <a:avLst/>
          </a:prstGeom>
        </p:spPr>
        <p:txBody>
          <a:bodyPr/>
          <a:lstStyle>
            <a:lvl1pPr marL="0" indent="0">
              <a:buSzTx/>
              <a:buFontTx/>
              <a:buNone/>
              <a:defRPr sz="2400">
                <a:solidFill>
                  <a:srgbClr val="757575"/>
                </a:solidFill>
              </a:defRPr>
            </a:lvl1pPr>
            <a:lvl2pPr marL="0" indent="457200">
              <a:buSzTx/>
              <a:buFontTx/>
              <a:buNone/>
              <a:defRPr sz="2400">
                <a:solidFill>
                  <a:srgbClr val="757575"/>
                </a:solidFill>
              </a:defRPr>
            </a:lvl2pPr>
            <a:lvl3pPr marL="0" indent="914400">
              <a:buSzTx/>
              <a:buFontTx/>
              <a:buNone/>
              <a:defRPr sz="2400">
                <a:solidFill>
                  <a:srgbClr val="757575"/>
                </a:solidFill>
              </a:defRPr>
            </a:lvl3pPr>
            <a:lvl4pPr marL="0" indent="1371600">
              <a:buSzTx/>
              <a:buFontTx/>
              <a:buNone/>
              <a:defRPr sz="2400">
                <a:solidFill>
                  <a:srgbClr val="757575"/>
                </a:solidFill>
              </a:defRPr>
            </a:lvl4pPr>
            <a:lvl5pPr marL="0" indent="1828800">
              <a:buSzTx/>
              <a:buFontTx/>
              <a:buNone/>
              <a:defRPr sz="2400">
                <a:solidFill>
                  <a:srgbClr val="757575"/>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89"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21"/>
          </p:nvPr>
        </p:nvSpPr>
        <p:spPr>
          <a:xfrm>
            <a:off x="6172200" y="1681163"/>
            <a:ext cx="5183188" cy="823913"/>
          </a:xfrm>
          <a:prstGeom prst="rect">
            <a:avLst/>
          </a:prstGeom>
        </p:spPr>
        <p:txBody>
          <a:bodyPr anchor="b"/>
          <a:lstStyle/>
          <a:p>
            <a:pPr marL="0" indent="0">
              <a:buSzTx/>
              <a:buFontTx/>
              <a:buNone/>
              <a:defRPr b="1" sz="2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21"/>
          </p:nvPr>
        </p:nvSpPr>
        <p:spPr>
          <a:xfrm>
            <a:off x="839787" y="2057400"/>
            <a:ext cx="3932238" cy="3811588"/>
          </a:xfrm>
          <a:prstGeom prst="rect">
            <a:avLst/>
          </a:prstGeom>
        </p:spPr>
        <p:txBody>
          <a:bodyPr/>
          <a:lstStyle/>
          <a:p>
            <a:pPr marL="0" indent="0">
              <a:buSzTx/>
              <a:buFontTx/>
              <a:buNone/>
              <a:defRPr sz="16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83" name="Picture Placeholder 2"/>
          <p:cNvSpPr/>
          <p:nvPr>
            <p:ph type="pic" sz="half" idx="21"/>
          </p:nvPr>
        </p:nvSpPr>
        <p:spPr>
          <a:xfrm>
            <a:off x="5183187" y="987425"/>
            <a:ext cx="6172201" cy="4873625"/>
          </a:xfrm>
          <a:prstGeom prst="rect">
            <a:avLst/>
          </a:prstGeom>
        </p:spPr>
        <p:txBody>
          <a:bodyPr lIns="91439" rIns="91439">
            <a:noAutofit/>
          </a:bodyPr>
          <a:lstStyle/>
          <a:p>
            <a:pPr/>
          </a:p>
        </p:txBody>
      </p:sp>
      <p:sp>
        <p:nvSpPr>
          <p:cNvPr id="84" name="Body Level One…"/>
          <p:cNvSpPr txBox="1"/>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1_Title Slide">
    <p:spTree>
      <p:nvGrpSpPr>
        <p:cNvPr id="1" name=""/>
        <p:cNvGrpSpPr/>
        <p:nvPr/>
      </p:nvGrpSpPr>
      <p:grpSpPr>
        <a:xfrm>
          <a:off x="0" y="0"/>
          <a:ext cx="0" cy="0"/>
          <a:chOff x="0" y="0"/>
          <a:chExt cx="0" cy="0"/>
        </a:xfrm>
      </p:grpSpPr>
      <p:sp>
        <p:nvSpPr>
          <p:cNvPr id="92" name="Rechthoek 6"/>
          <p:cNvSpPr/>
          <p:nvPr/>
        </p:nvSpPr>
        <p:spPr>
          <a:xfrm>
            <a:off x="0" y="0"/>
            <a:ext cx="12193200" cy="6858000"/>
          </a:xfrm>
          <a:prstGeom prst="rect">
            <a:avLst/>
          </a:prstGeom>
          <a:solidFill>
            <a:srgbClr val="FFFFFF"/>
          </a:solidFill>
          <a:ln w="12700">
            <a:miter lim="400000"/>
          </a:ln>
        </p:spPr>
        <p:txBody>
          <a:bodyPr lIns="45719" rIns="45719" anchor="ctr"/>
          <a:lstStyle/>
          <a:p>
            <a:pPr algn="ctr">
              <a:defRPr>
                <a:solidFill>
                  <a:srgbClr val="FFFFFF"/>
                </a:solidFill>
              </a:defRPr>
            </a:pPr>
          </a:p>
        </p:txBody>
      </p:sp>
      <p:sp>
        <p:nvSpPr>
          <p:cNvPr id="93" name="Rechthoek 9"/>
          <p:cNvSpPr/>
          <p:nvPr/>
        </p:nvSpPr>
        <p:spPr>
          <a:xfrm>
            <a:off x="0" y="647999"/>
            <a:ext cx="12193200" cy="6210001"/>
          </a:xfrm>
          <a:prstGeom prst="rect">
            <a:avLst/>
          </a:prstGeom>
          <a:solidFill>
            <a:srgbClr val="E8E8E8"/>
          </a:solidFill>
          <a:ln w="12700">
            <a:miter lim="400000"/>
          </a:ln>
        </p:spPr>
        <p:txBody>
          <a:bodyPr lIns="45719" rIns="45719" anchor="ctr"/>
          <a:lstStyle/>
          <a:p>
            <a:pPr algn="ctr">
              <a:defRPr>
                <a:solidFill>
                  <a:srgbClr val="FFFFFF"/>
                </a:solidFill>
              </a:defRPr>
            </a:pPr>
          </a:p>
        </p:txBody>
      </p:sp>
      <p:sp>
        <p:nvSpPr>
          <p:cNvPr id="94" name="Rechthoek 7"/>
          <p:cNvSpPr/>
          <p:nvPr/>
        </p:nvSpPr>
        <p:spPr>
          <a:xfrm>
            <a:off x="0" y="647997"/>
            <a:ext cx="12193200" cy="4456802"/>
          </a:xfrm>
          <a:prstGeom prst="rect">
            <a:avLst/>
          </a:prstGeom>
          <a:solidFill>
            <a:schemeClr val="accent1"/>
          </a:solidFill>
          <a:ln w="12700">
            <a:miter lim="400000"/>
          </a:ln>
        </p:spPr>
        <p:txBody>
          <a:bodyPr lIns="45719" rIns="45719" anchor="ctr"/>
          <a:lstStyle/>
          <a:p>
            <a:pPr algn="ctr">
              <a:defRPr>
                <a:solidFill>
                  <a:srgbClr val="FFFFFF"/>
                </a:solidFill>
              </a:defRPr>
            </a:pPr>
          </a:p>
        </p:txBody>
      </p:sp>
      <p:pic>
        <p:nvPicPr>
          <p:cNvPr id="95" name="Afbeelding 8" descr="Afbeelding 8"/>
          <p:cNvPicPr>
            <a:picLocks noChangeAspect="1"/>
          </p:cNvPicPr>
          <p:nvPr/>
        </p:nvPicPr>
        <p:blipFill>
          <a:blip r:embed="rId2">
            <a:extLst/>
          </a:blip>
          <a:stretch>
            <a:fillRect/>
          </a:stretch>
        </p:blipFill>
        <p:spPr>
          <a:xfrm>
            <a:off x="359999" y="359999"/>
            <a:ext cx="2018136" cy="720001"/>
          </a:xfrm>
          <a:prstGeom prst="rect">
            <a:avLst/>
          </a:prstGeom>
          <a:ln w="12700">
            <a:miter lim="400000"/>
          </a:ln>
        </p:spPr>
      </p:pic>
      <p:sp>
        <p:nvSpPr>
          <p:cNvPr id="96" name="Title Text"/>
          <p:cNvSpPr txBox="1"/>
          <p:nvPr>
            <p:ph type="title"/>
          </p:nvPr>
        </p:nvSpPr>
        <p:spPr>
          <a:xfrm>
            <a:off x="575998" y="1079999"/>
            <a:ext cx="6096525" cy="4024800"/>
          </a:xfrm>
          <a:prstGeom prst="rect">
            <a:avLst/>
          </a:prstGeom>
        </p:spPr>
        <p:txBody>
          <a:bodyPr/>
          <a:lstStyle>
            <a:lvl1pPr>
              <a:defRPr sz="4000">
                <a:solidFill>
                  <a:srgbClr val="FFFFFF"/>
                </a:solidFill>
              </a:defRPr>
            </a:lvl1pPr>
          </a:lstStyle>
          <a:p>
            <a:pPr/>
            <a:r>
              <a:t>Title Text</a:t>
            </a:r>
          </a:p>
        </p:txBody>
      </p:sp>
      <p:sp>
        <p:nvSpPr>
          <p:cNvPr id="97" name="Body Level One…"/>
          <p:cNvSpPr txBox="1"/>
          <p:nvPr>
            <p:ph type="body" sz="quarter" idx="1"/>
          </p:nvPr>
        </p:nvSpPr>
        <p:spPr>
          <a:xfrm>
            <a:off x="575998" y="5392801"/>
            <a:ext cx="6096525" cy="730189"/>
          </a:xfrm>
          <a:prstGeom prst="rect">
            <a:avLst/>
          </a:prstGeom>
        </p:spPr>
        <p:txBody>
          <a:bodyPr lIns="0" tIns="0" rIns="0" bIns="0"/>
          <a:lstStyle>
            <a:lvl1pPr marL="0" indent="0">
              <a:buSzTx/>
              <a:buFontTx/>
              <a:buNone/>
              <a:defRPr sz="2400"/>
            </a:lvl1pPr>
            <a:lvl2pPr marL="0" indent="457200">
              <a:buSzTx/>
              <a:buFontTx/>
              <a:buNone/>
              <a:defRPr sz="2400"/>
            </a:lvl2pPr>
            <a:lvl3pPr marL="0" indent="914400">
              <a:buSzTx/>
              <a:buFontTx/>
              <a:buNone/>
              <a:defRPr sz="2400"/>
            </a:lvl3pPr>
            <a:lvl4pPr marL="0" indent="1371600">
              <a:buSzTx/>
              <a:buFontTx/>
              <a:buNone/>
              <a:defRPr sz="2400"/>
            </a:lvl4pPr>
            <a:lvl5pPr marL="0" indent="1828800">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98" name="Picture Placeholder 4"/>
          <p:cNvSpPr/>
          <p:nvPr>
            <p:ph type="pic" sz="half" idx="21"/>
          </p:nvPr>
        </p:nvSpPr>
        <p:spPr>
          <a:xfrm>
            <a:off x="7248525" y="1654175"/>
            <a:ext cx="4368673" cy="4468813"/>
          </a:xfrm>
          <a:prstGeom prst="rect">
            <a:avLst/>
          </a:prstGeom>
        </p:spPr>
        <p:txBody>
          <a:bodyPr lIns="91439" rIns="91439">
            <a:noAutofit/>
          </a:bodyPr>
          <a:lstStyle/>
          <a:p>
            <a:pPr/>
          </a:p>
        </p:txBody>
      </p:sp>
      <p:sp>
        <p:nvSpPr>
          <p:cNvPr id="99" name="Slide Number"/>
          <p:cNvSpPr txBox="1"/>
          <p:nvPr>
            <p:ph type="sldNum" sz="quarter" idx="2"/>
          </p:nvPr>
        </p:nvSpPr>
        <p:spPr>
          <a:xfrm>
            <a:off x="5892800" y="6172200"/>
            <a:ext cx="28448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p:spTree>
      <p:nvGrpSpPr>
        <p:cNvPr id="1" name=""/>
        <p:cNvGrpSpPr/>
        <p:nvPr/>
      </p:nvGrpSpPr>
      <p:grpSpPr>
        <a:xfrm>
          <a:off x="0" y="0"/>
          <a:ext cx="0" cy="0"/>
          <a:chOff x="0" y="0"/>
          <a:chExt cx="0" cy="0"/>
        </a:xfrm>
      </p:grpSpPr>
      <p:sp>
        <p:nvSpPr>
          <p:cNvPr id="106"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07" name="Body Level One…"/>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0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115" name="Title Text"/>
          <p:cNvSpPr txBox="1"/>
          <p:nvPr>
            <p:ph type="title"/>
          </p:nvPr>
        </p:nvSpPr>
        <p:spPr>
          <a:prstGeom prst="rect">
            <a:avLst/>
          </a:prstGeom>
        </p:spPr>
        <p:txBody>
          <a:bodyPr/>
          <a:lstStyle/>
          <a:p>
            <a:pPr/>
            <a:r>
              <a:t>Title Text</a:t>
            </a:r>
          </a:p>
        </p:txBody>
      </p:sp>
      <p:sp>
        <p:nvSpPr>
          <p:cNvPr id="116"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1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Header">
    <p:spTree>
      <p:nvGrpSpPr>
        <p:cNvPr id="1" name=""/>
        <p:cNvGrpSpPr/>
        <p:nvPr/>
      </p:nvGrpSpPr>
      <p:grpSpPr>
        <a:xfrm>
          <a:off x="0" y="0"/>
          <a:ext cx="0" cy="0"/>
          <a:chOff x="0" y="0"/>
          <a:chExt cx="0" cy="0"/>
        </a:xfrm>
      </p:grpSpPr>
      <p:sp>
        <p:nvSpPr>
          <p:cNvPr id="124"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125" name="Body Level One…"/>
          <p:cNvSpPr txBox="1"/>
          <p:nvPr>
            <p:ph type="body" sz="quarter" idx="1"/>
          </p:nvPr>
        </p:nvSpPr>
        <p:spPr>
          <a:xfrm>
            <a:off x="831850" y="4589462"/>
            <a:ext cx="10515600" cy="1500188"/>
          </a:xfrm>
          <a:prstGeom prst="rect">
            <a:avLst/>
          </a:prstGeom>
        </p:spPr>
        <p:txBody>
          <a:bodyPr/>
          <a:lstStyle>
            <a:lvl1pPr marL="0" indent="0">
              <a:buSzTx/>
              <a:buFontTx/>
              <a:buNone/>
              <a:defRPr sz="2400">
                <a:solidFill>
                  <a:srgbClr val="757575"/>
                </a:solidFill>
              </a:defRPr>
            </a:lvl1pPr>
            <a:lvl2pPr marL="0" indent="457200">
              <a:buSzTx/>
              <a:buFontTx/>
              <a:buNone/>
              <a:defRPr sz="2400">
                <a:solidFill>
                  <a:srgbClr val="757575"/>
                </a:solidFill>
              </a:defRPr>
            </a:lvl2pPr>
            <a:lvl3pPr marL="0" indent="914400">
              <a:buSzTx/>
              <a:buFontTx/>
              <a:buNone/>
              <a:defRPr sz="2400">
                <a:solidFill>
                  <a:srgbClr val="757575"/>
                </a:solidFill>
              </a:defRPr>
            </a:lvl3pPr>
            <a:lvl4pPr marL="0" indent="1371600">
              <a:buSzTx/>
              <a:buFontTx/>
              <a:buNone/>
              <a:defRPr sz="2400">
                <a:solidFill>
                  <a:srgbClr val="757575"/>
                </a:solidFill>
              </a:defRPr>
            </a:lvl4pPr>
            <a:lvl5pPr marL="0" indent="1828800">
              <a:buSzTx/>
              <a:buFontTx/>
              <a:buNone/>
              <a:defRPr sz="2400">
                <a:solidFill>
                  <a:srgbClr val="757575"/>
                </a:solidFill>
              </a:defRPr>
            </a:lvl5pPr>
          </a:lstStyle>
          <a:p>
            <a:pPr/>
            <a:r>
              <a:t>Body Level One</a:t>
            </a:r>
          </a:p>
          <a:p>
            <a:pPr lvl="1"/>
            <a:r>
              <a:t>Body Level Two</a:t>
            </a:r>
          </a:p>
          <a:p>
            <a:pPr lvl="2"/>
            <a:r>
              <a:t>Body Level Three</a:t>
            </a:r>
          </a:p>
          <a:p>
            <a:pPr lvl="3"/>
            <a:r>
              <a:t>Body Level Four</a:t>
            </a:r>
          </a:p>
          <a:p>
            <a:pPr lvl="4"/>
            <a:r>
              <a:t>Body Level Five</a:t>
            </a:r>
          </a:p>
        </p:txBody>
      </p:sp>
      <p:sp>
        <p:nvSpPr>
          <p:cNvPr id="12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 Content">
    <p:spTree>
      <p:nvGrpSpPr>
        <p:cNvPr id="1" name=""/>
        <p:cNvGrpSpPr/>
        <p:nvPr/>
      </p:nvGrpSpPr>
      <p:grpSpPr>
        <a:xfrm>
          <a:off x="0" y="0"/>
          <a:ext cx="0" cy="0"/>
          <a:chOff x="0" y="0"/>
          <a:chExt cx="0" cy="0"/>
        </a:xfrm>
      </p:grpSpPr>
      <p:sp>
        <p:nvSpPr>
          <p:cNvPr id="133" name="Title Text"/>
          <p:cNvSpPr txBox="1"/>
          <p:nvPr>
            <p:ph type="title"/>
          </p:nvPr>
        </p:nvSpPr>
        <p:spPr>
          <a:prstGeom prst="rect">
            <a:avLst/>
          </a:prstGeom>
        </p:spPr>
        <p:txBody>
          <a:bodyPr/>
          <a:lstStyle/>
          <a:p>
            <a:pPr/>
            <a:r>
              <a:t>Title Text</a:t>
            </a:r>
          </a:p>
        </p:txBody>
      </p:sp>
      <p:sp>
        <p:nvSpPr>
          <p:cNvPr id="134"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3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mparison">
    <p:spTree>
      <p:nvGrpSpPr>
        <p:cNvPr id="1" name=""/>
        <p:cNvGrpSpPr/>
        <p:nvPr/>
      </p:nvGrpSpPr>
      <p:grpSpPr>
        <a:xfrm>
          <a:off x="0" y="0"/>
          <a:ext cx="0" cy="0"/>
          <a:chOff x="0" y="0"/>
          <a:chExt cx="0" cy="0"/>
        </a:xfrm>
      </p:grpSpPr>
      <p:sp>
        <p:nvSpPr>
          <p:cNvPr id="142" name="Title Text"/>
          <p:cNvSpPr txBox="1"/>
          <p:nvPr>
            <p:ph type="title"/>
          </p:nvPr>
        </p:nvSpPr>
        <p:spPr>
          <a:xfrm>
            <a:off x="839787" y="365125"/>
            <a:ext cx="10515601" cy="1325563"/>
          </a:xfrm>
          <a:prstGeom prst="rect">
            <a:avLst/>
          </a:prstGeom>
        </p:spPr>
        <p:txBody>
          <a:bodyPr/>
          <a:lstStyle/>
          <a:p>
            <a:pPr/>
            <a:r>
              <a:t>Title Text</a:t>
            </a:r>
          </a:p>
        </p:txBody>
      </p:sp>
      <p:sp>
        <p:nvSpPr>
          <p:cNvPr id="143" name="Body Level One…"/>
          <p:cNvSpPr txBox="1"/>
          <p:nvPr>
            <p:ph type="body" sz="quarter" idx="1"/>
          </p:nvPr>
        </p:nvSpPr>
        <p:spPr>
          <a:xfrm>
            <a:off x="839787" y="1681163"/>
            <a:ext cx="5157789"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144" name="Text Placeholder 4"/>
          <p:cNvSpPr/>
          <p:nvPr>
            <p:ph type="body" sz="quarter" idx="21"/>
          </p:nvPr>
        </p:nvSpPr>
        <p:spPr>
          <a:xfrm>
            <a:off x="6172200" y="1681163"/>
            <a:ext cx="5183188" cy="823913"/>
          </a:xfrm>
          <a:prstGeom prst="rect">
            <a:avLst/>
          </a:prstGeom>
        </p:spPr>
        <p:txBody>
          <a:bodyPr anchor="b"/>
          <a:lstStyle/>
          <a:p>
            <a:pPr marL="0" indent="0">
              <a:buSzTx/>
              <a:buFontTx/>
              <a:buNone/>
              <a:defRPr b="1" sz="2400"/>
            </a:pPr>
          </a:p>
        </p:txBody>
      </p:sp>
      <p:sp>
        <p:nvSpPr>
          <p:cNvPr id="1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152" name="Title Text"/>
          <p:cNvSpPr txBox="1"/>
          <p:nvPr>
            <p:ph type="title"/>
          </p:nvPr>
        </p:nvSpPr>
        <p:spPr>
          <a:prstGeom prst="rect">
            <a:avLst/>
          </a:prstGeom>
        </p:spPr>
        <p:txBody>
          <a:bodyPr/>
          <a:lstStyle/>
          <a:p>
            <a:pPr/>
            <a:r>
              <a:t>Title Text</a:t>
            </a:r>
          </a:p>
        </p:txBody>
      </p:sp>
      <p:sp>
        <p:nvSpPr>
          <p:cNvPr id="1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6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with Caption">
    <p:spTree>
      <p:nvGrpSpPr>
        <p:cNvPr id="1" name=""/>
        <p:cNvGrpSpPr/>
        <p:nvPr/>
      </p:nvGrpSpPr>
      <p:grpSpPr>
        <a:xfrm>
          <a:off x="0" y="0"/>
          <a:ext cx="0" cy="0"/>
          <a:chOff x="0" y="0"/>
          <a:chExt cx="0" cy="0"/>
        </a:xfrm>
      </p:grpSpPr>
      <p:sp>
        <p:nvSpPr>
          <p:cNvPr id="167"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168" name="Body Level One…"/>
          <p:cNvSpPr txBox="1"/>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169" name="Text Placeholder 3"/>
          <p:cNvSpPr/>
          <p:nvPr>
            <p:ph type="body" sz="quarter" idx="21"/>
          </p:nvPr>
        </p:nvSpPr>
        <p:spPr>
          <a:xfrm>
            <a:off x="839787" y="2057400"/>
            <a:ext cx="3932238" cy="3811588"/>
          </a:xfrm>
          <a:prstGeom prst="rect">
            <a:avLst/>
          </a:prstGeom>
        </p:spPr>
        <p:txBody>
          <a:bodyPr/>
          <a:lstStyle/>
          <a:p>
            <a:pPr marL="0" indent="0">
              <a:buSzTx/>
              <a:buFontTx/>
              <a:buNone/>
              <a:defRPr sz="1600"/>
            </a:pPr>
          </a:p>
        </p:txBody>
      </p:sp>
      <p:sp>
        <p:nvSpPr>
          <p:cNvPr id="17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icture with Caption">
    <p:spTree>
      <p:nvGrpSpPr>
        <p:cNvPr id="1" name=""/>
        <p:cNvGrpSpPr/>
        <p:nvPr/>
      </p:nvGrpSpPr>
      <p:grpSpPr>
        <a:xfrm>
          <a:off x="0" y="0"/>
          <a:ext cx="0" cy="0"/>
          <a:chOff x="0" y="0"/>
          <a:chExt cx="0" cy="0"/>
        </a:xfrm>
      </p:grpSpPr>
      <p:sp>
        <p:nvSpPr>
          <p:cNvPr id="177"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178" name="Picture Placeholder 2"/>
          <p:cNvSpPr/>
          <p:nvPr>
            <p:ph type="pic" sz="half" idx="21"/>
          </p:nvPr>
        </p:nvSpPr>
        <p:spPr>
          <a:xfrm>
            <a:off x="5183187" y="987425"/>
            <a:ext cx="6172201" cy="4873625"/>
          </a:xfrm>
          <a:prstGeom prst="rect">
            <a:avLst/>
          </a:prstGeom>
        </p:spPr>
        <p:txBody>
          <a:bodyPr lIns="91439" rIns="91439">
            <a:noAutofit/>
          </a:bodyPr>
          <a:lstStyle/>
          <a:p>
            <a:pPr/>
          </a:p>
        </p:txBody>
      </p:sp>
      <p:sp>
        <p:nvSpPr>
          <p:cNvPr id="179" name="Body Level One…"/>
          <p:cNvSpPr txBox="1"/>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18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80144" y="6404292"/>
            <a:ext cx="273657" cy="269241"/>
          </a:xfrm>
          <a:prstGeom prst="rect">
            <a:avLst/>
          </a:prstGeom>
          <a:ln w="12700">
            <a:miter lim="400000"/>
          </a:ln>
        </p:spPr>
        <p:txBody>
          <a:bodyPr wrap="none" lIns="45719" rIns="45719" anchor="ctr">
            <a:spAutoFit/>
          </a:bodyPr>
          <a:lstStyle>
            <a:lvl1pPr algn="r">
              <a:defRPr sz="1200">
                <a:solidFill>
                  <a:srgbClr val="757575"/>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2.jpeg"/><Relationship Id="rId5" Type="http://schemas.openxmlformats.org/officeDocument/2006/relationships/image" Target="../media/image3.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eg"/><Relationship Id="rId4" Type="http://schemas.openxmlformats.org/officeDocument/2006/relationships/image" Target="../media/image1.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eg"/><Relationship Id="rId4" Type="http://schemas.openxmlformats.org/officeDocument/2006/relationships/image" Target="../media/image1.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jpe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jpeg"/><Relationship Id="rId4" Type="http://schemas.openxmlformats.org/officeDocument/2006/relationships/image" Target="../media/image5.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jpeg"/><Relationship Id="rId4" Type="http://schemas.openxmlformats.org/officeDocument/2006/relationships/image" Target="../media/image7.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 Id="rId3" Type="http://schemas.openxmlformats.org/officeDocument/2006/relationships/image" Target="../media/image1.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jpeg"/><Relationship Id="rId4" Type="http://schemas.openxmlformats.org/officeDocument/2006/relationships/image" Target="../media/image8.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 Id="rId3" Type="http://schemas.openxmlformats.org/officeDocument/2006/relationships/image" Target="../media/image3.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2.jpeg"/><Relationship Id="rId5" Type="http://schemas.openxmlformats.org/officeDocument/2006/relationships/hyperlink" Target="mailto:renan.villarreal@uclouvain.be"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Title 4"/>
          <p:cNvSpPr txBox="1"/>
          <p:nvPr>
            <p:ph type="ctrTitle"/>
          </p:nvPr>
        </p:nvSpPr>
        <p:spPr>
          <a:xfrm>
            <a:off x="135644" y="638240"/>
            <a:ext cx="11920712" cy="2859702"/>
          </a:xfrm>
          <a:prstGeom prst="rect">
            <a:avLst/>
          </a:prstGeom>
        </p:spPr>
        <p:txBody>
          <a:bodyPr anchor="ctr"/>
          <a:lstStyle>
            <a:lvl1pPr>
              <a:defRPr sz="4400">
                <a:latin typeface="Arial Narrow"/>
                <a:ea typeface="Arial Narrow"/>
                <a:cs typeface="Arial Narrow"/>
                <a:sym typeface="Arial Narrow"/>
              </a:defRPr>
            </a:lvl1pPr>
          </a:lstStyle>
          <a:p>
            <a:pPr/>
            <a:r>
              <a:t>Graphene Biosensors – Biomarker Detection with Chitosan Functionalized Field-Effect Transistors</a:t>
            </a:r>
          </a:p>
        </p:txBody>
      </p:sp>
      <p:sp>
        <p:nvSpPr>
          <p:cNvPr id="190" name="Graphene Conference, July 6, 2022"/>
          <p:cNvSpPr txBox="1"/>
          <p:nvPr/>
        </p:nvSpPr>
        <p:spPr>
          <a:xfrm>
            <a:off x="303568" y="6417343"/>
            <a:ext cx="2918471" cy="304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2438337">
              <a:defRPr sz="1400">
                <a:solidFill>
                  <a:srgbClr val="4EB1E4"/>
                </a:solidFill>
                <a:latin typeface="Arial Narrow"/>
                <a:ea typeface="Arial Narrow"/>
                <a:cs typeface="Arial Narrow"/>
                <a:sym typeface="Arial Narrow"/>
              </a:defRPr>
            </a:lvl1pPr>
          </a:lstStyle>
          <a:p>
            <a:pPr/>
            <a:r>
              <a:t>MRS Fall Meeting 2025, December 1, 2025</a:t>
            </a:r>
          </a:p>
        </p:txBody>
      </p:sp>
      <p:sp>
        <p:nvSpPr>
          <p:cNvPr id="191" name="Subtitle 7"/>
          <p:cNvSpPr txBox="1"/>
          <p:nvPr/>
        </p:nvSpPr>
        <p:spPr>
          <a:xfrm>
            <a:off x="328946" y="5244453"/>
            <a:ext cx="4851147" cy="1026885"/>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fontScale="100000" lnSpcReduction="0"/>
          </a:bodyPr>
          <a:lstStyle/>
          <a:p>
            <a:pPr defTabSz="694944">
              <a:lnSpc>
                <a:spcPct val="80000"/>
              </a:lnSpc>
              <a:spcBef>
                <a:spcPts val="700"/>
              </a:spcBef>
              <a:defRPr sz="1500">
                <a:solidFill>
                  <a:srgbClr val="002C61"/>
                </a:solidFill>
                <a:latin typeface="Arial Narrow"/>
                <a:ea typeface="Arial Narrow"/>
                <a:cs typeface="Arial Narrow"/>
                <a:sym typeface="Arial Narrow"/>
              </a:defRPr>
            </a:pPr>
            <a:r>
              <a:t>Renan Villarreal</a:t>
            </a:r>
            <a:r>
              <a:t> </a:t>
            </a:r>
          </a:p>
          <a:p>
            <a:pPr defTabSz="694944">
              <a:lnSpc>
                <a:spcPct val="80000"/>
              </a:lnSpc>
              <a:spcBef>
                <a:spcPts val="700"/>
              </a:spcBef>
              <a:defRPr sz="1500">
                <a:solidFill>
                  <a:srgbClr val="002C61"/>
                </a:solidFill>
                <a:latin typeface="Arial Narrow"/>
                <a:ea typeface="Arial Narrow"/>
                <a:cs typeface="Arial Narrow"/>
                <a:sym typeface="Arial Narrow"/>
              </a:defRPr>
            </a:pPr>
            <a:r>
              <a:t>UCLouvain, </a:t>
            </a:r>
            <a:r>
              <a:t>Louvain-la-Neuve, 1348, </a:t>
            </a:r>
            <a:r>
              <a:t>Belgium</a:t>
            </a:r>
            <a:endParaRPr>
              <a:solidFill>
                <a:srgbClr val="0F465F"/>
              </a:solidFill>
            </a:endParaRPr>
          </a:p>
          <a:p>
            <a:pPr defTabSz="694944">
              <a:lnSpc>
                <a:spcPct val="80000"/>
              </a:lnSpc>
              <a:spcBef>
                <a:spcPts val="700"/>
              </a:spcBef>
              <a:defRPr sz="1500">
                <a:solidFill>
                  <a:srgbClr val="002C61"/>
                </a:solidFill>
                <a:latin typeface="Arial Narrow"/>
                <a:ea typeface="Arial Narrow"/>
                <a:cs typeface="Arial Narrow"/>
                <a:sym typeface="Arial Narrow"/>
              </a:defRPr>
            </a:pPr>
            <a:r>
              <a:t>renan.villarreal@</a:t>
            </a:r>
            <a:r>
              <a:t>uclouvain</a:t>
            </a:r>
            <a:r>
              <a:t>.be</a:t>
            </a:r>
          </a:p>
        </p:txBody>
      </p:sp>
      <p:pic>
        <p:nvPicPr>
          <p:cNvPr id="192" name="Picture 2" descr="Picture 2"/>
          <p:cNvPicPr>
            <a:picLocks noChangeAspect="1"/>
          </p:cNvPicPr>
          <p:nvPr/>
        </p:nvPicPr>
        <p:blipFill>
          <a:blip r:embed="rId2">
            <a:extLst/>
          </a:blip>
          <a:stretch>
            <a:fillRect/>
          </a:stretch>
        </p:blipFill>
        <p:spPr>
          <a:xfrm>
            <a:off x="9930580" y="0"/>
            <a:ext cx="2261420" cy="522364"/>
          </a:xfrm>
          <a:prstGeom prst="rect">
            <a:avLst/>
          </a:prstGeom>
          <a:ln w="12700">
            <a:miter lim="400000"/>
          </a:ln>
        </p:spPr>
      </p:pic>
      <p:sp>
        <p:nvSpPr>
          <p:cNvPr id="193" name="TextBox 2"/>
          <p:cNvSpPr txBox="1"/>
          <p:nvPr/>
        </p:nvSpPr>
        <p:spPr>
          <a:xfrm>
            <a:off x="1123808" y="3307105"/>
            <a:ext cx="9944384" cy="1120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2400">
                <a:latin typeface="Arial Narrow"/>
                <a:ea typeface="Arial Narrow"/>
                <a:cs typeface="Arial Narrow"/>
                <a:sym typeface="Arial Narrow"/>
              </a:defRPr>
            </a:pPr>
            <a:r>
              <a:t>R. Villarreal, D. F. Jaramillo Calderon, S. Melinte, O. Nyabi, J.-L. Gala</a:t>
            </a:r>
          </a:p>
          <a:p>
            <a:pPr algn="ctr">
              <a:defRPr sz="2400">
                <a:latin typeface="Arial Narrow"/>
                <a:ea typeface="Arial Narrow"/>
                <a:cs typeface="Arial Narrow"/>
                <a:sym typeface="Arial Narrow"/>
              </a:defRPr>
            </a:pPr>
          </a:p>
          <a:p>
            <a:pPr algn="ctr">
              <a:defRPr sz="2400">
                <a:latin typeface="Arial Narrow"/>
                <a:ea typeface="Arial Narrow"/>
                <a:cs typeface="Arial Narrow"/>
                <a:sym typeface="Arial Narrow"/>
              </a:defRPr>
            </a:pPr>
            <a:r>
              <a:t>UCLouvain, Louvain-la-Neuve, 1348, Belgium</a:t>
            </a:r>
          </a:p>
        </p:txBody>
      </p:sp>
      <p:pic>
        <p:nvPicPr>
          <p:cNvPr id="194" name="Picture 1" descr="Picture 1"/>
          <p:cNvPicPr>
            <a:picLocks noChangeAspect="1"/>
          </p:cNvPicPr>
          <p:nvPr/>
        </p:nvPicPr>
        <p:blipFill>
          <a:blip r:embed="rId3">
            <a:extLst/>
          </a:blip>
          <a:stretch>
            <a:fillRect/>
          </a:stretch>
        </p:blipFill>
        <p:spPr>
          <a:xfrm>
            <a:off x="289661" y="242578"/>
            <a:ext cx="1339851" cy="850901"/>
          </a:xfrm>
          <a:prstGeom prst="rect">
            <a:avLst/>
          </a:prstGeom>
          <a:ln w="12700">
            <a:miter lim="400000"/>
          </a:ln>
        </p:spPr>
      </p:pic>
      <p:pic>
        <p:nvPicPr>
          <p:cNvPr id="195" name="Picture 1" descr="Picture 1"/>
          <p:cNvPicPr>
            <a:picLocks noChangeAspect="1"/>
          </p:cNvPicPr>
          <p:nvPr/>
        </p:nvPicPr>
        <p:blipFill>
          <a:blip r:embed="rId4">
            <a:extLst/>
          </a:blip>
          <a:stretch>
            <a:fillRect/>
          </a:stretch>
        </p:blipFill>
        <p:spPr>
          <a:xfrm>
            <a:off x="10327106" y="4993106"/>
            <a:ext cx="1864894" cy="1864894"/>
          </a:xfrm>
          <a:prstGeom prst="rect">
            <a:avLst/>
          </a:prstGeom>
          <a:ln w="12700">
            <a:miter lim="400000"/>
          </a:ln>
        </p:spPr>
      </p:pic>
      <p:pic>
        <p:nvPicPr>
          <p:cNvPr id="196" name="Screenshot 2025-07-02 at 18.48.10.png" descr="Screenshot 2025-07-02 at 18.48.10.png"/>
          <p:cNvPicPr>
            <a:picLocks noChangeAspect="1"/>
          </p:cNvPicPr>
          <p:nvPr/>
        </p:nvPicPr>
        <p:blipFill>
          <a:blip r:embed="rId5">
            <a:extLst/>
          </a:blip>
          <a:stretch>
            <a:fillRect/>
          </a:stretch>
        </p:blipFill>
        <p:spPr>
          <a:xfrm>
            <a:off x="6764704" y="4999162"/>
            <a:ext cx="2534246" cy="1517466"/>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8" name="Picture 2" descr="Picture 2"/>
          <p:cNvPicPr>
            <a:picLocks noChangeAspect="1"/>
          </p:cNvPicPr>
          <p:nvPr/>
        </p:nvPicPr>
        <p:blipFill>
          <a:blip r:embed="rId3">
            <a:extLst/>
          </a:blip>
          <a:stretch>
            <a:fillRect/>
          </a:stretch>
        </p:blipFill>
        <p:spPr>
          <a:xfrm>
            <a:off x="207720" y="1058780"/>
            <a:ext cx="6366741" cy="5548582"/>
          </a:xfrm>
          <a:prstGeom prst="rect">
            <a:avLst/>
          </a:prstGeom>
          <a:ln w="12700">
            <a:miter lim="400000"/>
          </a:ln>
        </p:spPr>
      </p:pic>
      <p:sp>
        <p:nvSpPr>
          <p:cNvPr id="199" name="TextBox 3"/>
          <p:cNvSpPr txBox="1"/>
          <p:nvPr/>
        </p:nvSpPr>
        <p:spPr>
          <a:xfrm>
            <a:off x="253439" y="225559"/>
            <a:ext cx="5047541" cy="624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600">
                <a:latin typeface="Arial Narrow"/>
                <a:ea typeface="Arial Narrow"/>
                <a:cs typeface="Arial Narrow"/>
                <a:sym typeface="Arial Narrow"/>
              </a:defRPr>
            </a:lvl1pPr>
          </a:lstStyle>
          <a:p>
            <a:pPr/>
            <a:r>
              <a:t>Motivation: Fast diagnostics</a:t>
            </a:r>
          </a:p>
        </p:txBody>
      </p:sp>
      <p:pic>
        <p:nvPicPr>
          <p:cNvPr id="200" name="Picture 2" descr="Picture 2"/>
          <p:cNvPicPr>
            <a:picLocks noChangeAspect="1"/>
          </p:cNvPicPr>
          <p:nvPr/>
        </p:nvPicPr>
        <p:blipFill>
          <a:blip r:embed="rId4">
            <a:extLst/>
          </a:blip>
          <a:stretch>
            <a:fillRect/>
          </a:stretch>
        </p:blipFill>
        <p:spPr>
          <a:xfrm>
            <a:off x="9930580" y="0"/>
            <a:ext cx="2261420" cy="522364"/>
          </a:xfrm>
          <a:prstGeom prst="rect">
            <a:avLst/>
          </a:prstGeom>
          <a:ln w="12700">
            <a:miter lim="400000"/>
          </a:ln>
        </p:spPr>
      </p:pic>
      <p:sp>
        <p:nvSpPr>
          <p:cNvPr id="201" name="TextBox 5"/>
          <p:cNvSpPr txBox="1"/>
          <p:nvPr/>
        </p:nvSpPr>
        <p:spPr>
          <a:xfrm>
            <a:off x="6799084" y="1692757"/>
            <a:ext cx="5318381" cy="11582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285750" indent="-285750">
              <a:buSzPct val="100000"/>
              <a:buFont typeface="Arial"/>
              <a:buChar char="•"/>
              <a:defRPr>
                <a:latin typeface="Arial Narrow"/>
                <a:ea typeface="Arial Narrow"/>
                <a:cs typeface="Arial Narrow"/>
                <a:sym typeface="Arial Narrow"/>
              </a:defRPr>
            </a:pPr>
            <a:r>
              <a:t>Our objectives: </a:t>
            </a:r>
          </a:p>
          <a:p>
            <a:pPr lvl="1" marL="742950" indent="-285750">
              <a:buSzPct val="100000"/>
              <a:buFont typeface="Arial"/>
              <a:buChar char="•"/>
              <a:defRPr>
                <a:latin typeface="Arial Narrow"/>
                <a:ea typeface="Arial Narrow"/>
                <a:cs typeface="Arial Narrow"/>
                <a:sym typeface="Arial Narrow"/>
              </a:defRPr>
            </a:pPr>
            <a:r>
              <a:t>Fast detection</a:t>
            </a:r>
          </a:p>
          <a:p>
            <a:pPr lvl="1" marL="742950" indent="-285750">
              <a:buSzPct val="100000"/>
              <a:buFont typeface="Arial"/>
              <a:buChar char="•"/>
              <a:defRPr>
                <a:latin typeface="Arial Narrow"/>
                <a:ea typeface="Arial Narrow"/>
                <a:cs typeface="Arial Narrow"/>
                <a:sym typeface="Arial Narrow"/>
              </a:defRPr>
            </a:pPr>
            <a:r>
              <a:t>Portable and simple testing units </a:t>
            </a:r>
          </a:p>
          <a:p>
            <a:pPr lvl="1" marL="742950" indent="-285750">
              <a:buSzPct val="100000"/>
              <a:buFont typeface="Arial"/>
              <a:buChar char="•"/>
              <a:defRPr>
                <a:latin typeface="Arial Narrow"/>
                <a:ea typeface="Arial Narrow"/>
                <a:cs typeface="Arial Narrow"/>
                <a:sym typeface="Arial Narrow"/>
              </a:defRPr>
            </a:pPr>
            <a:r>
              <a:t>Avoid complex microfluidics</a:t>
            </a:r>
          </a:p>
        </p:txBody>
      </p:sp>
      <p:sp>
        <p:nvSpPr>
          <p:cNvPr id="202" name="TextBox 6"/>
          <p:cNvSpPr txBox="1"/>
          <p:nvPr/>
        </p:nvSpPr>
        <p:spPr>
          <a:xfrm>
            <a:off x="6799084" y="3538872"/>
            <a:ext cx="5318381" cy="1691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285750" indent="-285750">
              <a:buSzPct val="100000"/>
              <a:buFont typeface="Arial"/>
              <a:buChar char="•"/>
              <a:defRPr>
                <a:latin typeface="Arial Narrow"/>
                <a:ea typeface="Arial Narrow"/>
                <a:cs typeface="Arial Narrow"/>
                <a:sym typeface="Arial Narrow"/>
              </a:defRPr>
            </a:pPr>
            <a:r>
              <a:t>Diagnosing infections is vital for prompt and optimal patient care:</a:t>
            </a:r>
          </a:p>
          <a:p>
            <a:pPr lvl="1" marL="742950" indent="-285750">
              <a:buSzPct val="100000"/>
              <a:buFont typeface="Arial"/>
              <a:buChar char="•"/>
              <a:defRPr>
                <a:latin typeface="Arial Narrow"/>
                <a:ea typeface="Arial Narrow"/>
                <a:cs typeface="Arial Narrow"/>
                <a:sym typeface="Arial Narrow"/>
              </a:defRPr>
            </a:pPr>
            <a:r>
              <a:t>Appropriate treatment</a:t>
            </a:r>
          </a:p>
          <a:p>
            <a:pPr lvl="1" marL="742950" indent="-285750">
              <a:buSzPct val="100000"/>
              <a:buFont typeface="Arial"/>
              <a:buChar char="•"/>
              <a:defRPr>
                <a:latin typeface="Arial Narrow"/>
                <a:ea typeface="Arial Narrow"/>
                <a:cs typeface="Arial Narrow"/>
                <a:sym typeface="Arial Narrow"/>
              </a:defRPr>
            </a:pPr>
            <a:r>
              <a:t>Preventing disease deterioration</a:t>
            </a:r>
          </a:p>
          <a:p>
            <a:pPr lvl="1" marL="742950" indent="-285750">
              <a:buSzPct val="100000"/>
              <a:buFont typeface="Arial"/>
              <a:buChar char="•"/>
              <a:defRPr>
                <a:latin typeface="Arial Narrow"/>
                <a:ea typeface="Arial Narrow"/>
                <a:cs typeface="Arial Narrow"/>
                <a:sym typeface="Arial Narrow"/>
              </a:defRPr>
            </a:pPr>
            <a:r>
              <a:t>Reducing adverse events</a:t>
            </a:r>
          </a:p>
          <a:p>
            <a:pPr lvl="1" marL="742950" indent="-285750">
              <a:buSzPct val="100000"/>
              <a:buFont typeface="Arial"/>
              <a:buChar char="•"/>
              <a:defRPr>
                <a:latin typeface="Arial Narrow"/>
                <a:ea typeface="Arial Narrow"/>
                <a:cs typeface="Arial Narrow"/>
                <a:sym typeface="Arial Narrow"/>
              </a:defRPr>
            </a:pPr>
            <a:r>
              <a:t>Reducing development of antimicrobial resistance</a:t>
            </a:r>
          </a:p>
        </p:txBody>
      </p:sp>
      <p:sp>
        <p:nvSpPr>
          <p:cNvPr id="203" name="TextBox 1"/>
          <p:cNvSpPr txBox="1"/>
          <p:nvPr/>
        </p:nvSpPr>
        <p:spPr>
          <a:xfrm>
            <a:off x="3676072" y="6611779"/>
            <a:ext cx="2677162" cy="231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1000">
                <a:latin typeface="Arial Narrow"/>
                <a:ea typeface="Arial Narrow"/>
                <a:cs typeface="Arial Narrow"/>
                <a:sym typeface="Arial Narrow"/>
              </a:defRPr>
            </a:pPr>
            <a:r>
              <a:t>R. Bruhn </a:t>
            </a:r>
            <a:r>
              <a:rPr i="1"/>
              <a:t>et al., </a:t>
            </a:r>
            <a:r>
              <a:t>Clinical Biochemistry 110943</a:t>
            </a:r>
            <a:r>
              <a:rPr b="1"/>
              <a:t> </a:t>
            </a:r>
            <a:r>
              <a:t>(2025)</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218" name="Group 3"/>
          <p:cNvGrpSpPr/>
          <p:nvPr/>
        </p:nvGrpSpPr>
        <p:grpSpPr>
          <a:xfrm>
            <a:off x="883919" y="1063450"/>
            <a:ext cx="10596613" cy="5735284"/>
            <a:chOff x="0" y="0"/>
            <a:chExt cx="10596612" cy="5735282"/>
          </a:xfrm>
        </p:grpSpPr>
        <p:pic>
          <p:nvPicPr>
            <p:cNvPr id="207" name="Picture 6" descr="Picture 6"/>
            <p:cNvPicPr>
              <a:picLocks noChangeAspect="1"/>
            </p:cNvPicPr>
            <p:nvPr/>
          </p:nvPicPr>
          <p:blipFill>
            <a:blip r:embed="rId3">
              <a:extLst/>
            </a:blip>
            <a:stretch>
              <a:fillRect/>
            </a:stretch>
          </p:blipFill>
          <p:spPr>
            <a:xfrm>
              <a:off x="0" y="0"/>
              <a:ext cx="4144804" cy="5735283"/>
            </a:xfrm>
            <a:prstGeom prst="rect">
              <a:avLst/>
            </a:prstGeom>
            <a:ln w="12700" cap="flat">
              <a:noFill/>
              <a:miter lim="400000"/>
            </a:ln>
            <a:effectLst/>
          </p:spPr>
        </p:pic>
        <p:grpSp>
          <p:nvGrpSpPr>
            <p:cNvPr id="217" name="Group 2"/>
            <p:cNvGrpSpPr/>
            <p:nvPr/>
          </p:nvGrpSpPr>
          <p:grpSpPr>
            <a:xfrm>
              <a:off x="4266961" y="107521"/>
              <a:ext cx="6329652" cy="4616225"/>
              <a:chOff x="0" y="0"/>
              <a:chExt cx="6329649" cy="4616223"/>
            </a:xfrm>
          </p:grpSpPr>
          <p:sp>
            <p:nvSpPr>
              <p:cNvPr id="208" name="TextBox 21"/>
              <p:cNvSpPr txBox="1"/>
              <p:nvPr/>
            </p:nvSpPr>
            <p:spPr>
              <a:xfrm>
                <a:off x="1122678" y="0"/>
                <a:ext cx="5206972"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a:latin typeface="Arial Narrow"/>
                    <a:ea typeface="Arial Narrow"/>
                    <a:cs typeface="Arial Narrow"/>
                    <a:sym typeface="Arial Narrow"/>
                  </a:defRPr>
                </a:lvl1pPr>
              </a:lstStyle>
              <a:p>
                <a:pPr/>
                <a:r>
                  <a:t>Biomarker (IL-6, CC16, CRP, PCT, suPAR, YKL-40, etc…)</a:t>
                </a:r>
              </a:p>
            </p:txBody>
          </p:sp>
          <p:sp>
            <p:nvSpPr>
              <p:cNvPr id="209" name="Straight Arrow Connector 23"/>
              <p:cNvSpPr/>
              <p:nvPr/>
            </p:nvSpPr>
            <p:spPr>
              <a:xfrm>
                <a:off x="0" y="184666"/>
                <a:ext cx="965200" cy="1"/>
              </a:xfrm>
              <a:prstGeom prst="line">
                <a:avLst/>
              </a:prstGeom>
              <a:noFill/>
              <a:ln w="19050" cap="flat">
                <a:solidFill>
                  <a:schemeClr val="accent1"/>
                </a:solidFill>
                <a:prstDash val="solid"/>
                <a:miter lim="800000"/>
                <a:tailEnd type="triangle" w="med" len="med"/>
              </a:ln>
              <a:effectLst/>
            </p:spPr>
            <p:txBody>
              <a:bodyPr wrap="square" lIns="45719" tIns="45719" rIns="45719" bIns="45719" numCol="1" anchor="t">
                <a:noAutofit/>
              </a:bodyPr>
              <a:lstStyle/>
              <a:p>
                <a:pPr/>
              </a:p>
            </p:txBody>
          </p:sp>
          <p:sp>
            <p:nvSpPr>
              <p:cNvPr id="210" name="TextBox 24"/>
              <p:cNvSpPr txBox="1"/>
              <p:nvPr/>
            </p:nvSpPr>
            <p:spPr>
              <a:xfrm>
                <a:off x="1076958" y="1789839"/>
                <a:ext cx="3568657" cy="367666"/>
              </a:xfrm>
              <a:prstGeom prst="rect">
                <a:avLst/>
              </a:prstGeom>
              <a:noFill/>
              <a:ln w="9525" cap="flat">
                <a:solidFill>
                  <a:srgbClr val="000000"/>
                </a:solidFill>
                <a:prstDash val="solid"/>
                <a:round/>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a:latin typeface="Arial Narrow"/>
                    <a:ea typeface="Arial Narrow"/>
                    <a:cs typeface="Arial Narrow"/>
                    <a:sym typeface="Arial Narrow"/>
                  </a:defRPr>
                </a:lvl1pPr>
              </a:lstStyle>
              <a:p>
                <a:pPr/>
                <a:r>
                  <a:t>Biotin-binding Protein + Aptamer antibody</a:t>
                </a:r>
              </a:p>
            </p:txBody>
          </p:sp>
          <p:sp>
            <p:nvSpPr>
              <p:cNvPr id="211" name="Straight Arrow Connector 25"/>
              <p:cNvSpPr/>
              <p:nvPr/>
            </p:nvSpPr>
            <p:spPr>
              <a:xfrm>
                <a:off x="0" y="1974505"/>
                <a:ext cx="965200" cy="1"/>
              </a:xfrm>
              <a:prstGeom prst="line">
                <a:avLst/>
              </a:prstGeom>
              <a:noFill/>
              <a:ln w="19050" cap="flat">
                <a:solidFill>
                  <a:schemeClr val="accent1"/>
                </a:solidFill>
                <a:prstDash val="solid"/>
                <a:miter lim="800000"/>
                <a:tailEnd type="triangle" w="med" len="med"/>
              </a:ln>
              <a:effectLst/>
            </p:spPr>
            <p:txBody>
              <a:bodyPr wrap="square" lIns="45719" tIns="45719" rIns="45719" bIns="45719" numCol="1" anchor="t">
                <a:noAutofit/>
              </a:bodyPr>
              <a:lstStyle/>
              <a:p>
                <a:pPr/>
              </a:p>
            </p:txBody>
          </p:sp>
          <p:sp>
            <p:nvSpPr>
              <p:cNvPr id="212" name="Straight Arrow Connector 26"/>
              <p:cNvSpPr/>
              <p:nvPr/>
            </p:nvSpPr>
            <p:spPr>
              <a:xfrm>
                <a:off x="0" y="2888905"/>
                <a:ext cx="965200" cy="1"/>
              </a:xfrm>
              <a:prstGeom prst="line">
                <a:avLst/>
              </a:prstGeom>
              <a:noFill/>
              <a:ln w="19050" cap="flat">
                <a:solidFill>
                  <a:schemeClr val="accent1"/>
                </a:solidFill>
                <a:prstDash val="solid"/>
                <a:miter lim="800000"/>
                <a:tailEnd type="triangle" w="med" len="med"/>
              </a:ln>
              <a:effectLst/>
            </p:spPr>
            <p:txBody>
              <a:bodyPr wrap="square" lIns="45719" tIns="45719" rIns="45719" bIns="45719" numCol="1" anchor="t">
                <a:noAutofit/>
              </a:bodyPr>
              <a:lstStyle/>
              <a:p>
                <a:pPr/>
              </a:p>
            </p:txBody>
          </p:sp>
          <p:sp>
            <p:nvSpPr>
              <p:cNvPr id="213" name="TextBox 27"/>
              <p:cNvSpPr txBox="1"/>
              <p:nvPr/>
            </p:nvSpPr>
            <p:spPr>
              <a:xfrm>
                <a:off x="1076960" y="2704239"/>
                <a:ext cx="4449538" cy="634366"/>
              </a:xfrm>
              <a:prstGeom prst="rect">
                <a:avLst/>
              </a:prstGeom>
              <a:noFill/>
              <a:ln w="9525" cap="flat">
                <a:solidFill>
                  <a:srgbClr val="000000"/>
                </a:solidFill>
                <a:prstDash val="solid"/>
                <a:round/>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a:latin typeface="Arial Narrow"/>
                    <a:ea typeface="Arial Narrow"/>
                    <a:cs typeface="Arial Narrow"/>
                    <a:sym typeface="Arial Narrow"/>
                  </a:defRPr>
                </a:lvl1pPr>
              </a:lstStyle>
              <a:p>
                <a:pPr/>
                <a:r>
                  <a:t>Commercial graphene field effect transistor (GFET) from Graphenea - Functionalized with Chitosan</a:t>
                </a:r>
              </a:p>
            </p:txBody>
          </p:sp>
          <p:sp>
            <p:nvSpPr>
              <p:cNvPr id="214" name="Straight Arrow Connector 28"/>
              <p:cNvSpPr/>
              <p:nvPr/>
            </p:nvSpPr>
            <p:spPr>
              <a:xfrm>
                <a:off x="0" y="4433225"/>
                <a:ext cx="965200" cy="1"/>
              </a:xfrm>
              <a:prstGeom prst="line">
                <a:avLst/>
              </a:prstGeom>
              <a:noFill/>
              <a:ln w="19050" cap="flat">
                <a:solidFill>
                  <a:schemeClr val="accent1"/>
                </a:solidFill>
                <a:prstDash val="solid"/>
                <a:miter lim="800000"/>
                <a:tailEnd type="triangle" w="med" len="med"/>
              </a:ln>
              <a:effectLst/>
            </p:spPr>
            <p:txBody>
              <a:bodyPr wrap="square" lIns="45719" tIns="45719" rIns="45719" bIns="45719" numCol="1" anchor="t">
                <a:noAutofit/>
              </a:bodyPr>
              <a:lstStyle/>
              <a:p>
                <a:pPr/>
              </a:p>
            </p:txBody>
          </p:sp>
          <p:sp>
            <p:nvSpPr>
              <p:cNvPr id="215" name="TextBox 29"/>
              <p:cNvSpPr txBox="1"/>
              <p:nvPr/>
            </p:nvSpPr>
            <p:spPr>
              <a:xfrm>
                <a:off x="1087357" y="4248558"/>
                <a:ext cx="4931509" cy="367666"/>
              </a:xfrm>
              <a:prstGeom prst="rect">
                <a:avLst/>
              </a:prstGeom>
              <a:noFill/>
              <a:ln w="9525" cap="flat">
                <a:solidFill>
                  <a:srgbClr val="000000"/>
                </a:solidFill>
                <a:prstDash val="solid"/>
                <a:round/>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a:latin typeface="Arial Narrow"/>
                    <a:ea typeface="Arial Narrow"/>
                    <a:cs typeface="Arial Narrow"/>
                    <a:sym typeface="Arial Narrow"/>
                  </a:defRPr>
                </a:lvl1pPr>
              </a:lstStyle>
              <a:p>
                <a:pPr/>
                <a:r>
                  <a:t>Custom electronic board + EmStat Pico Development Kit</a:t>
                </a:r>
              </a:p>
            </p:txBody>
          </p:sp>
          <p:sp>
            <p:nvSpPr>
              <p:cNvPr id="216" name="Rectangle 36"/>
              <p:cNvSpPr/>
              <p:nvPr/>
            </p:nvSpPr>
            <p:spPr>
              <a:xfrm>
                <a:off x="1076960" y="0"/>
                <a:ext cx="5080239" cy="382443"/>
              </a:xfrm>
              <a:prstGeom prst="rect">
                <a:avLst/>
              </a:prstGeom>
              <a:noFill/>
              <a:ln w="12700" cap="flat">
                <a:solidFill>
                  <a:srgbClr val="000000"/>
                </a:solidFill>
                <a:prstDash val="solid"/>
                <a:miter lim="800000"/>
              </a:ln>
              <a:effectLst/>
            </p:spPr>
            <p:txBody>
              <a:bodyPr wrap="square" lIns="45719" tIns="45719" rIns="45719" bIns="45719" numCol="1" anchor="ctr">
                <a:noAutofit/>
              </a:bodyPr>
              <a:lstStyle/>
              <a:p>
                <a:pPr algn="ctr">
                  <a:defRPr>
                    <a:solidFill>
                      <a:srgbClr val="FFFFFF"/>
                    </a:solidFill>
                  </a:defRPr>
                </a:pPr>
              </a:p>
            </p:txBody>
          </p:sp>
        </p:grpSp>
      </p:grpSp>
      <p:sp>
        <p:nvSpPr>
          <p:cNvPr id="219" name="TextBox 1"/>
          <p:cNvSpPr txBox="1"/>
          <p:nvPr/>
        </p:nvSpPr>
        <p:spPr>
          <a:xfrm>
            <a:off x="253439" y="225559"/>
            <a:ext cx="8167508" cy="624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600">
                <a:latin typeface="Arial Narrow"/>
                <a:ea typeface="Arial Narrow"/>
                <a:cs typeface="Arial Narrow"/>
                <a:sym typeface="Arial Narrow"/>
              </a:defRPr>
            </a:lvl1pPr>
          </a:lstStyle>
          <a:p>
            <a:pPr/>
            <a:r>
              <a:t>Methodology: Biosensors</a:t>
            </a:r>
          </a:p>
        </p:txBody>
      </p:sp>
      <p:pic>
        <p:nvPicPr>
          <p:cNvPr id="220" name="Picture 2" descr="Picture 2"/>
          <p:cNvPicPr>
            <a:picLocks noChangeAspect="1"/>
          </p:cNvPicPr>
          <p:nvPr/>
        </p:nvPicPr>
        <p:blipFill>
          <a:blip r:embed="rId4">
            <a:extLst/>
          </a:blip>
          <a:stretch>
            <a:fillRect/>
          </a:stretch>
        </p:blipFill>
        <p:spPr>
          <a:xfrm>
            <a:off x="9930580" y="0"/>
            <a:ext cx="2261420" cy="522364"/>
          </a:xfrm>
          <a:prstGeom prst="rect">
            <a:avLst/>
          </a:prstGeom>
          <a:ln w="12700">
            <a:miter lim="400000"/>
          </a:ln>
        </p:spPr>
      </p:pic>
      <p:sp>
        <p:nvSpPr>
          <p:cNvPr id="221" name="TextBox 5"/>
          <p:cNvSpPr txBox="1"/>
          <p:nvPr/>
        </p:nvSpPr>
        <p:spPr>
          <a:xfrm>
            <a:off x="5074442" y="6470389"/>
            <a:ext cx="4053363" cy="294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1400">
                <a:latin typeface="Arial Narrow"/>
                <a:ea typeface="Arial Narrow"/>
                <a:cs typeface="Arial Narrow"/>
                <a:sym typeface="Arial Narrow"/>
              </a:defRPr>
            </a:pPr>
            <a:r>
              <a:t>W.Y. Lim </a:t>
            </a:r>
            <a:r>
              <a:rPr i="1"/>
              <a:t>et al., </a:t>
            </a:r>
            <a:r>
              <a:t>Biosensors </a:t>
            </a:r>
            <a:r>
              <a:rPr b="1"/>
              <a:t>11</a:t>
            </a:r>
            <a:r>
              <a:t>, 434 (2021)</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5" name="Picture 2" descr="Picture 2"/>
          <p:cNvPicPr>
            <a:picLocks noChangeAspect="1"/>
          </p:cNvPicPr>
          <p:nvPr/>
        </p:nvPicPr>
        <p:blipFill>
          <a:blip r:embed="rId3">
            <a:extLst/>
          </a:blip>
          <a:stretch>
            <a:fillRect/>
          </a:stretch>
        </p:blipFill>
        <p:spPr>
          <a:xfrm>
            <a:off x="9930580" y="0"/>
            <a:ext cx="2261420" cy="522364"/>
          </a:xfrm>
          <a:prstGeom prst="rect">
            <a:avLst/>
          </a:prstGeom>
          <a:ln w="12700">
            <a:miter lim="400000"/>
          </a:ln>
        </p:spPr>
      </p:pic>
      <p:sp>
        <p:nvSpPr>
          <p:cNvPr id="226" name="TextBox 38"/>
          <p:cNvSpPr txBox="1"/>
          <p:nvPr/>
        </p:nvSpPr>
        <p:spPr>
          <a:xfrm>
            <a:off x="235823" y="1413951"/>
            <a:ext cx="5951618" cy="6248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a:latin typeface="Arial Narrow"/>
                <a:ea typeface="Arial Narrow"/>
                <a:cs typeface="Arial Narrow"/>
                <a:sym typeface="Arial Narrow"/>
              </a:defRPr>
            </a:pPr>
            <a:r>
              <a:t>Graphenea’s chip:</a:t>
            </a:r>
          </a:p>
          <a:p>
            <a:pPr marL="285750" indent="-285750">
              <a:buSzPct val="100000"/>
              <a:buFont typeface="Arial"/>
              <a:buChar char="•"/>
              <a:defRPr>
                <a:latin typeface="Arial Narrow"/>
                <a:ea typeface="Arial Narrow"/>
                <a:cs typeface="Arial Narrow"/>
                <a:sym typeface="Arial Narrow"/>
              </a:defRPr>
            </a:pPr>
            <a:r>
              <a:t>14 transistors per chip: 7 single channel + 7 triple channel</a:t>
            </a:r>
          </a:p>
        </p:txBody>
      </p:sp>
      <p:sp>
        <p:nvSpPr>
          <p:cNvPr id="227" name="TextBox 39"/>
          <p:cNvSpPr txBox="1"/>
          <p:nvPr/>
        </p:nvSpPr>
        <p:spPr>
          <a:xfrm>
            <a:off x="253439" y="225559"/>
            <a:ext cx="7163525" cy="624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600">
                <a:latin typeface="Arial Narrow"/>
                <a:ea typeface="Arial Narrow"/>
                <a:cs typeface="Arial Narrow"/>
                <a:sym typeface="Arial Narrow"/>
              </a:defRPr>
            </a:lvl1pPr>
          </a:lstStyle>
          <a:p>
            <a:pPr/>
            <a:r>
              <a:t>Methodology: Overview</a:t>
            </a:r>
          </a:p>
        </p:txBody>
      </p:sp>
      <p:pic>
        <p:nvPicPr>
          <p:cNvPr id="228" name="Picture 3" descr="Picture 3"/>
          <p:cNvPicPr>
            <a:picLocks noChangeAspect="1"/>
          </p:cNvPicPr>
          <p:nvPr/>
        </p:nvPicPr>
        <p:blipFill>
          <a:blip r:embed="rId4">
            <a:extLst/>
          </a:blip>
          <a:stretch>
            <a:fillRect/>
          </a:stretch>
        </p:blipFill>
        <p:spPr>
          <a:xfrm>
            <a:off x="777112" y="2237036"/>
            <a:ext cx="4207915" cy="2992295"/>
          </a:xfrm>
          <a:prstGeom prst="rect">
            <a:avLst/>
          </a:prstGeom>
          <a:ln w="12700">
            <a:miter lim="400000"/>
          </a:ln>
        </p:spPr>
      </p:pic>
      <p:sp>
        <p:nvSpPr>
          <p:cNvPr id="229" name="TextBox 5"/>
          <p:cNvSpPr txBox="1"/>
          <p:nvPr/>
        </p:nvSpPr>
        <p:spPr>
          <a:xfrm>
            <a:off x="2497475" y="5291171"/>
            <a:ext cx="2633099" cy="358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a:latin typeface="Arial Narrow"/>
                <a:ea typeface="Arial Narrow"/>
                <a:cs typeface="Arial Narrow"/>
                <a:sym typeface="Arial Narrow"/>
              </a:defRPr>
            </a:pPr>
            <a:r>
              <a:t>Size of channel: 90 x 90 µm</a:t>
            </a:r>
            <a:r>
              <a:rPr baseline="30000"/>
              <a:t>2</a:t>
            </a:r>
          </a:p>
        </p:txBody>
      </p:sp>
      <p:pic>
        <p:nvPicPr>
          <p:cNvPr id="230" name="Picture 1" descr="Picture 1"/>
          <p:cNvPicPr>
            <a:picLocks noChangeAspect="1"/>
          </p:cNvPicPr>
          <p:nvPr/>
        </p:nvPicPr>
        <p:blipFill>
          <a:blip r:embed="rId5">
            <a:extLst/>
          </a:blip>
          <a:srcRect l="39472" t="10551" r="26192" b="0"/>
          <a:stretch>
            <a:fillRect/>
          </a:stretch>
        </p:blipFill>
        <p:spPr>
          <a:xfrm>
            <a:off x="6095466" y="2116112"/>
            <a:ext cx="2286361" cy="3064255"/>
          </a:xfrm>
          <a:prstGeom prst="rect">
            <a:avLst/>
          </a:prstGeom>
          <a:ln w="12700">
            <a:miter lim="400000"/>
          </a:ln>
        </p:spPr>
      </p:pic>
      <p:sp>
        <p:nvSpPr>
          <p:cNvPr id="231" name="TextBox 2"/>
          <p:cNvSpPr txBox="1"/>
          <p:nvPr/>
        </p:nvSpPr>
        <p:spPr>
          <a:xfrm>
            <a:off x="6337908" y="5237107"/>
            <a:ext cx="2893439" cy="243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1100">
                <a:latin typeface="Arial Narrow"/>
                <a:ea typeface="Arial Narrow"/>
                <a:cs typeface="Arial Narrow"/>
                <a:sym typeface="Arial Narrow"/>
              </a:defRPr>
            </a:pPr>
            <a:r>
              <a:t>Do Prado Ferreira </a:t>
            </a:r>
            <a:r>
              <a:rPr i="1"/>
              <a:t>et al., </a:t>
            </a:r>
            <a:r>
              <a:t>Biosensors </a:t>
            </a:r>
            <a:r>
              <a:rPr b="1"/>
              <a:t>13</a:t>
            </a:r>
            <a:r>
              <a:t>(3), 336 (2023)</a:t>
            </a:r>
          </a:p>
        </p:txBody>
      </p:sp>
      <p:sp>
        <p:nvSpPr>
          <p:cNvPr id="232" name="TextBox 7"/>
          <p:cNvSpPr txBox="1"/>
          <p:nvPr/>
        </p:nvSpPr>
        <p:spPr>
          <a:xfrm>
            <a:off x="6947508" y="1418485"/>
            <a:ext cx="3640804" cy="3581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a:latin typeface="Arial Narrow"/>
                <a:ea typeface="Arial Narrow"/>
                <a:cs typeface="Arial Narrow"/>
                <a:sym typeface="Arial Narrow"/>
              </a:defRPr>
            </a:lvl1pPr>
          </a:lstStyle>
          <a:p>
            <a:pPr/>
            <a:r>
              <a:t>Functionalized proteomics and genomics</a:t>
            </a:r>
          </a:p>
        </p:txBody>
      </p:sp>
      <p:pic>
        <p:nvPicPr>
          <p:cNvPr id="233" name="Picture 2" descr="Picture 2"/>
          <p:cNvPicPr>
            <a:picLocks noChangeAspect="1"/>
          </p:cNvPicPr>
          <p:nvPr/>
        </p:nvPicPr>
        <p:blipFill>
          <a:blip r:embed="rId6">
            <a:extLst/>
          </a:blip>
          <a:stretch>
            <a:fillRect/>
          </a:stretch>
        </p:blipFill>
        <p:spPr>
          <a:xfrm>
            <a:off x="8810589" y="2116112"/>
            <a:ext cx="3064242" cy="3064242"/>
          </a:xfrm>
          <a:prstGeom prst="rect">
            <a:avLst/>
          </a:prstGeom>
          <a:ln w="12700">
            <a:miter lim="400000"/>
          </a:ln>
        </p:spPr>
      </p:pic>
      <p:sp>
        <p:nvSpPr>
          <p:cNvPr id="234" name="Freeform: Shape 79"/>
          <p:cNvSpPr/>
          <p:nvPr/>
        </p:nvSpPr>
        <p:spPr>
          <a:xfrm>
            <a:off x="777112" y="2237036"/>
            <a:ext cx="4207915" cy="29922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113" y="656"/>
                </a:moveTo>
                <a:lnTo>
                  <a:pt x="10113" y="20452"/>
                </a:lnTo>
                <a:lnTo>
                  <a:pt x="19324" y="20452"/>
                </a:lnTo>
                <a:lnTo>
                  <a:pt x="19324" y="656"/>
                </a:lnTo>
                <a:close/>
                <a:moveTo>
                  <a:pt x="0" y="0"/>
                </a:moveTo>
                <a:lnTo>
                  <a:pt x="21600" y="0"/>
                </a:lnTo>
                <a:lnTo>
                  <a:pt x="21600" y="21600"/>
                </a:lnTo>
                <a:lnTo>
                  <a:pt x="0" y="21600"/>
                </a:lnTo>
                <a:close/>
              </a:path>
            </a:pathLst>
          </a:custGeom>
          <a:solidFill>
            <a:srgbClr val="000000">
              <a:alpha val="65882"/>
            </a:srgbClr>
          </a:solidFill>
          <a:ln w="12700">
            <a:miter lim="400000"/>
          </a:ln>
        </p:spPr>
        <p:txBody>
          <a:bodyPr lIns="45719" rIns="45719" anchor="ctr"/>
          <a:lstStyle/>
          <a:p>
            <a:pPr algn="ctr">
              <a:defRPr>
                <a:solidFill>
                  <a:srgbClr val="FFFFFF"/>
                </a:solidFill>
              </a:defRPr>
            </a:pP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8" name="Picture 2" descr="Picture 2"/>
          <p:cNvPicPr>
            <a:picLocks noChangeAspect="1"/>
          </p:cNvPicPr>
          <p:nvPr/>
        </p:nvPicPr>
        <p:blipFill>
          <a:blip r:embed="rId3">
            <a:extLst/>
          </a:blip>
          <a:stretch>
            <a:fillRect/>
          </a:stretch>
        </p:blipFill>
        <p:spPr>
          <a:xfrm>
            <a:off x="9930580" y="0"/>
            <a:ext cx="2261420" cy="522364"/>
          </a:xfrm>
          <a:prstGeom prst="rect">
            <a:avLst/>
          </a:prstGeom>
          <a:ln w="12700">
            <a:miter lim="400000"/>
          </a:ln>
        </p:spPr>
      </p:pic>
      <p:sp>
        <p:nvSpPr>
          <p:cNvPr id="239" name="TextBox 39"/>
          <p:cNvSpPr txBox="1"/>
          <p:nvPr/>
        </p:nvSpPr>
        <p:spPr>
          <a:xfrm>
            <a:off x="253439" y="225559"/>
            <a:ext cx="9596699" cy="624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600">
                <a:latin typeface="Arial Narrow"/>
                <a:ea typeface="Arial Narrow"/>
                <a:cs typeface="Arial Narrow"/>
                <a:sym typeface="Arial Narrow"/>
              </a:defRPr>
            </a:lvl1pPr>
          </a:lstStyle>
          <a:p>
            <a:pPr/>
            <a:r>
              <a:t>Methodology: Electrical measurements and metrics</a:t>
            </a:r>
          </a:p>
        </p:txBody>
      </p:sp>
      <p:grpSp>
        <p:nvGrpSpPr>
          <p:cNvPr id="254" name="Group 7"/>
          <p:cNvGrpSpPr/>
          <p:nvPr/>
        </p:nvGrpSpPr>
        <p:grpSpPr>
          <a:xfrm>
            <a:off x="214782" y="1834013"/>
            <a:ext cx="5699372" cy="3189973"/>
            <a:chOff x="0" y="0"/>
            <a:chExt cx="5699371" cy="3189971"/>
          </a:xfrm>
        </p:grpSpPr>
        <p:sp>
          <p:nvSpPr>
            <p:cNvPr id="240" name="TextBox 1"/>
            <p:cNvSpPr txBox="1"/>
            <p:nvPr/>
          </p:nvSpPr>
          <p:spPr>
            <a:xfrm>
              <a:off x="0" y="0"/>
              <a:ext cx="5699371" cy="40157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a:latin typeface="Arial Narrow"/>
                  <a:ea typeface="Arial Narrow"/>
                  <a:cs typeface="Arial Narrow"/>
                  <a:sym typeface="Arial Narrow"/>
                </a:defRPr>
              </a:pPr>
              <a:r>
                <a:t>Transfer curve: </a:t>
              </a:r>
              <a:r>
                <a:rPr>
                  <a:solidFill>
                    <a:schemeClr val="accent1"/>
                  </a:solidFill>
                </a:rPr>
                <a:t>Dirac point (V</a:t>
              </a:r>
              <a:r>
                <a:rPr baseline="-25000">
                  <a:solidFill>
                    <a:schemeClr val="accent1"/>
                  </a:solidFill>
                </a:rPr>
                <a:t>DP</a:t>
              </a:r>
              <a:r>
                <a:rPr>
                  <a:solidFill>
                    <a:schemeClr val="accent1"/>
                  </a:solidFill>
                </a:rPr>
                <a:t>)</a:t>
              </a:r>
            </a:p>
          </p:txBody>
        </p:sp>
        <p:sp>
          <p:nvSpPr>
            <p:cNvPr id="241" name="TextBox 3"/>
            <p:cNvSpPr txBox="1"/>
            <p:nvPr/>
          </p:nvSpPr>
          <p:spPr>
            <a:xfrm>
              <a:off x="2590595" y="652729"/>
              <a:ext cx="660244" cy="4142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r>
                <a:t>I</a:t>
              </a:r>
              <a:r>
                <a:rPr baseline="-25000" i="1"/>
                <a:t>DS</a:t>
              </a:r>
            </a:p>
          </p:txBody>
        </p:sp>
        <p:sp>
          <p:nvSpPr>
            <p:cNvPr id="242" name="TextBox 5"/>
            <p:cNvSpPr txBox="1"/>
            <p:nvPr/>
          </p:nvSpPr>
          <p:spPr>
            <a:xfrm>
              <a:off x="4213281" y="1982067"/>
              <a:ext cx="622357" cy="4142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r>
                <a:t>V</a:t>
              </a:r>
              <a:r>
                <a:rPr baseline="-25000" i="1"/>
                <a:t>G</a:t>
              </a:r>
            </a:p>
          </p:txBody>
        </p:sp>
        <p:grpSp>
          <p:nvGrpSpPr>
            <p:cNvPr id="245" name="Group 13"/>
            <p:cNvGrpSpPr/>
            <p:nvPr/>
          </p:nvGrpSpPr>
          <p:grpSpPr>
            <a:xfrm>
              <a:off x="1587638" y="1062598"/>
              <a:ext cx="2524874" cy="2127374"/>
              <a:chOff x="0" y="0"/>
              <a:chExt cx="2524873" cy="2127373"/>
            </a:xfrm>
          </p:grpSpPr>
          <p:sp>
            <p:nvSpPr>
              <p:cNvPr id="243" name="Straight Connector 10"/>
              <p:cNvSpPr/>
              <p:nvPr/>
            </p:nvSpPr>
            <p:spPr>
              <a:xfrm>
                <a:off x="-1" y="1104137"/>
                <a:ext cx="2524875" cy="1"/>
              </a:xfrm>
              <a:prstGeom prst="line">
                <a:avLst/>
              </a:prstGeom>
              <a:noFill/>
              <a:ln w="19050" cap="flat">
                <a:solidFill>
                  <a:srgbClr val="000000"/>
                </a:solidFill>
                <a:prstDash val="solid"/>
                <a:miter lim="800000"/>
              </a:ln>
              <a:effectLst/>
            </p:spPr>
            <p:txBody>
              <a:bodyPr wrap="square" lIns="45719" tIns="45719" rIns="45719" bIns="45719" numCol="1" anchor="t">
                <a:noAutofit/>
              </a:bodyPr>
              <a:lstStyle/>
              <a:p>
                <a:pPr/>
              </a:p>
            </p:txBody>
          </p:sp>
          <p:sp>
            <p:nvSpPr>
              <p:cNvPr id="244" name="Straight Connector 11"/>
              <p:cNvSpPr/>
              <p:nvPr/>
            </p:nvSpPr>
            <p:spPr>
              <a:xfrm flipV="1">
                <a:off x="1182276" y="0"/>
                <a:ext cx="1" cy="2127374"/>
              </a:xfrm>
              <a:prstGeom prst="line">
                <a:avLst/>
              </a:prstGeom>
              <a:noFill/>
              <a:ln w="19050" cap="flat">
                <a:solidFill>
                  <a:srgbClr val="000000"/>
                </a:solidFill>
                <a:prstDash val="solid"/>
                <a:miter lim="800000"/>
              </a:ln>
              <a:effectLst/>
            </p:spPr>
            <p:txBody>
              <a:bodyPr wrap="square" lIns="45719" tIns="45719" rIns="45719" bIns="45719" numCol="1" anchor="t">
                <a:noAutofit/>
              </a:bodyPr>
              <a:lstStyle/>
              <a:p>
                <a:pPr/>
              </a:p>
            </p:txBody>
          </p:sp>
        </p:grpSp>
        <p:sp>
          <p:nvSpPr>
            <p:cNvPr id="246" name="Freeform: Shape 15"/>
            <p:cNvSpPr/>
            <p:nvPr/>
          </p:nvSpPr>
          <p:spPr>
            <a:xfrm>
              <a:off x="1803755" y="1176571"/>
              <a:ext cx="1981201" cy="955490"/>
            </a:xfrm>
            <a:custGeom>
              <a:avLst/>
              <a:gdLst/>
              <a:ahLst/>
              <a:cxnLst>
                <a:cxn ang="0">
                  <a:pos x="wd2" y="hd2"/>
                </a:cxn>
                <a:cxn ang="5400000">
                  <a:pos x="wd2" y="hd2"/>
                </a:cxn>
                <a:cxn ang="10800000">
                  <a:pos x="wd2" y="hd2"/>
                </a:cxn>
                <a:cxn ang="16200000">
                  <a:pos x="wd2" y="hd2"/>
                </a:cxn>
              </a:cxnLst>
              <a:rect l="0" t="0" r="r" b="b"/>
              <a:pathLst>
                <a:path w="21600" h="21197" fill="norm" stroke="1" extrusionOk="0">
                  <a:moveTo>
                    <a:pt x="0" y="2"/>
                  </a:moveTo>
                  <a:cubicBezTo>
                    <a:pt x="2945" y="-73"/>
                    <a:pt x="5003" y="1880"/>
                    <a:pt x="6757" y="5412"/>
                  </a:cubicBezTo>
                  <a:cubicBezTo>
                    <a:pt x="8511" y="8943"/>
                    <a:pt x="9231" y="20851"/>
                    <a:pt x="10523" y="21189"/>
                  </a:cubicBezTo>
                  <a:cubicBezTo>
                    <a:pt x="11815" y="21527"/>
                    <a:pt x="12665" y="10858"/>
                    <a:pt x="14511" y="7440"/>
                  </a:cubicBezTo>
                  <a:cubicBezTo>
                    <a:pt x="16357" y="4022"/>
                    <a:pt x="19477" y="1664"/>
                    <a:pt x="21600" y="678"/>
                  </a:cubicBezTo>
                </a:path>
              </a:pathLst>
            </a:custGeom>
            <a:noFill/>
            <a:ln w="19050" cap="flat">
              <a:solidFill>
                <a:srgbClr val="092937"/>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47" name="Oval 17"/>
            <p:cNvSpPr/>
            <p:nvPr/>
          </p:nvSpPr>
          <p:spPr>
            <a:xfrm>
              <a:off x="2589911" y="1949441"/>
              <a:ext cx="360001" cy="360001"/>
            </a:xfrm>
            <a:prstGeom prst="ellipse">
              <a:avLst/>
            </a:prstGeom>
            <a:noFill/>
            <a:ln w="19050" cap="flat">
              <a:solidFill>
                <a:schemeClr val="accent1"/>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48" name="Freeform: Shape 38"/>
            <p:cNvSpPr/>
            <p:nvPr/>
          </p:nvSpPr>
          <p:spPr>
            <a:xfrm>
              <a:off x="2358925" y="1187455"/>
              <a:ext cx="1981201" cy="955490"/>
            </a:xfrm>
            <a:custGeom>
              <a:avLst/>
              <a:gdLst/>
              <a:ahLst/>
              <a:cxnLst>
                <a:cxn ang="0">
                  <a:pos x="wd2" y="hd2"/>
                </a:cxn>
                <a:cxn ang="5400000">
                  <a:pos x="wd2" y="hd2"/>
                </a:cxn>
                <a:cxn ang="10800000">
                  <a:pos x="wd2" y="hd2"/>
                </a:cxn>
                <a:cxn ang="16200000">
                  <a:pos x="wd2" y="hd2"/>
                </a:cxn>
              </a:cxnLst>
              <a:rect l="0" t="0" r="r" b="b"/>
              <a:pathLst>
                <a:path w="21600" h="21197" fill="norm" stroke="1" extrusionOk="0">
                  <a:moveTo>
                    <a:pt x="0" y="2"/>
                  </a:moveTo>
                  <a:cubicBezTo>
                    <a:pt x="2945" y="-73"/>
                    <a:pt x="5003" y="1880"/>
                    <a:pt x="6757" y="5412"/>
                  </a:cubicBezTo>
                  <a:cubicBezTo>
                    <a:pt x="8511" y="8943"/>
                    <a:pt x="9231" y="20851"/>
                    <a:pt x="10523" y="21189"/>
                  </a:cubicBezTo>
                  <a:cubicBezTo>
                    <a:pt x="11815" y="21527"/>
                    <a:pt x="12665" y="10858"/>
                    <a:pt x="14511" y="7440"/>
                  </a:cubicBezTo>
                  <a:cubicBezTo>
                    <a:pt x="16357" y="4022"/>
                    <a:pt x="19477" y="1664"/>
                    <a:pt x="21600" y="678"/>
                  </a:cubicBezTo>
                </a:path>
              </a:pathLst>
            </a:custGeom>
            <a:noFill/>
            <a:ln w="19050" cap="flat">
              <a:solidFill>
                <a:schemeClr val="accent5"/>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49" name="Freeform: Shape 43"/>
            <p:cNvSpPr/>
            <p:nvPr/>
          </p:nvSpPr>
          <p:spPr>
            <a:xfrm>
              <a:off x="1226811" y="1187453"/>
              <a:ext cx="1981201" cy="955490"/>
            </a:xfrm>
            <a:custGeom>
              <a:avLst/>
              <a:gdLst/>
              <a:ahLst/>
              <a:cxnLst>
                <a:cxn ang="0">
                  <a:pos x="wd2" y="hd2"/>
                </a:cxn>
                <a:cxn ang="5400000">
                  <a:pos x="wd2" y="hd2"/>
                </a:cxn>
                <a:cxn ang="10800000">
                  <a:pos x="wd2" y="hd2"/>
                </a:cxn>
                <a:cxn ang="16200000">
                  <a:pos x="wd2" y="hd2"/>
                </a:cxn>
              </a:cxnLst>
              <a:rect l="0" t="0" r="r" b="b"/>
              <a:pathLst>
                <a:path w="21600" h="21197" fill="norm" stroke="1" extrusionOk="0">
                  <a:moveTo>
                    <a:pt x="0" y="2"/>
                  </a:moveTo>
                  <a:cubicBezTo>
                    <a:pt x="2945" y="-73"/>
                    <a:pt x="5003" y="1880"/>
                    <a:pt x="6757" y="5412"/>
                  </a:cubicBezTo>
                  <a:cubicBezTo>
                    <a:pt x="8511" y="8943"/>
                    <a:pt x="9231" y="20851"/>
                    <a:pt x="10523" y="21189"/>
                  </a:cubicBezTo>
                  <a:cubicBezTo>
                    <a:pt x="11815" y="21527"/>
                    <a:pt x="12665" y="10858"/>
                    <a:pt x="14511" y="7440"/>
                  </a:cubicBezTo>
                  <a:cubicBezTo>
                    <a:pt x="16357" y="4022"/>
                    <a:pt x="19477" y="1664"/>
                    <a:pt x="21600" y="678"/>
                  </a:cubicBezTo>
                </a:path>
              </a:pathLst>
            </a:custGeom>
            <a:noFill/>
            <a:ln w="19050" cap="flat">
              <a:solidFill>
                <a:schemeClr val="accent4"/>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50" name="Straight Arrow Connector 48"/>
            <p:cNvSpPr/>
            <p:nvPr/>
          </p:nvSpPr>
          <p:spPr>
            <a:xfrm>
              <a:off x="2994948" y="1824743"/>
              <a:ext cx="354578" cy="1"/>
            </a:xfrm>
            <a:prstGeom prst="line">
              <a:avLst/>
            </a:prstGeom>
            <a:noFill/>
            <a:ln w="19050" cap="flat">
              <a:solidFill>
                <a:schemeClr val="accent5"/>
              </a:solidFill>
              <a:prstDash val="solid"/>
              <a:miter lim="800000"/>
              <a:tailEnd type="triangle" w="med" len="med"/>
            </a:ln>
            <a:effectLst/>
          </p:spPr>
          <p:txBody>
            <a:bodyPr wrap="square" lIns="45719" tIns="45719" rIns="45719" bIns="45719" numCol="1" anchor="t">
              <a:noAutofit/>
            </a:bodyPr>
            <a:lstStyle/>
            <a:p>
              <a:pPr/>
            </a:p>
          </p:txBody>
        </p:sp>
        <p:sp>
          <p:nvSpPr>
            <p:cNvPr id="251" name="Straight Arrow Connector 49"/>
            <p:cNvSpPr/>
            <p:nvPr/>
          </p:nvSpPr>
          <p:spPr>
            <a:xfrm flipH="1">
              <a:off x="2217410" y="1813857"/>
              <a:ext cx="354578" cy="1"/>
            </a:xfrm>
            <a:prstGeom prst="line">
              <a:avLst/>
            </a:prstGeom>
            <a:noFill/>
            <a:ln w="19050" cap="flat">
              <a:solidFill>
                <a:schemeClr val="accent4"/>
              </a:solidFill>
              <a:prstDash val="solid"/>
              <a:miter lim="800000"/>
              <a:tailEnd type="triangle" w="med" len="med"/>
            </a:ln>
            <a:effectLst/>
          </p:spPr>
          <p:txBody>
            <a:bodyPr wrap="square" lIns="45719" tIns="45719" rIns="45719" bIns="45719" numCol="1" anchor="t">
              <a:noAutofit/>
            </a:bodyPr>
            <a:lstStyle/>
            <a:p>
              <a:pPr/>
            </a:p>
          </p:txBody>
        </p:sp>
        <p:sp>
          <p:nvSpPr>
            <p:cNvPr id="252" name="TextBox 50"/>
            <p:cNvSpPr txBox="1"/>
            <p:nvPr/>
          </p:nvSpPr>
          <p:spPr>
            <a:xfrm>
              <a:off x="4219916" y="1207675"/>
              <a:ext cx="1479456" cy="624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a:solidFill>
                    <a:schemeClr val="accent5"/>
                  </a:solidFill>
                  <a:latin typeface="Arial Narrow"/>
                  <a:ea typeface="Arial Narrow"/>
                  <a:cs typeface="Arial Narrow"/>
                  <a:sym typeface="Arial Narrow"/>
                </a:defRPr>
              </a:pPr>
              <a:r>
                <a:t>p-type doping</a:t>
              </a:r>
            </a:p>
            <a:p>
              <a:pPr algn="ctr">
                <a:defRPr>
                  <a:solidFill>
                    <a:schemeClr val="accent5"/>
                  </a:solidFill>
                  <a:latin typeface="Arial Narrow"/>
                  <a:ea typeface="Arial Narrow"/>
                  <a:cs typeface="Arial Narrow"/>
                  <a:sym typeface="Arial Narrow"/>
                </a:defRPr>
              </a:pPr>
              <a:r>
                <a:t>(+</a:t>
              </a:r>
              <a:r>
                <a:t>ΔV</a:t>
              </a:r>
              <a:r>
                <a:rPr baseline="-5999"/>
                <a:t>DP</a:t>
              </a:r>
              <a:r>
                <a:t>)</a:t>
              </a:r>
            </a:p>
          </p:txBody>
        </p:sp>
        <p:sp>
          <p:nvSpPr>
            <p:cNvPr id="253" name="TextBox 51"/>
            <p:cNvSpPr txBox="1"/>
            <p:nvPr/>
          </p:nvSpPr>
          <p:spPr>
            <a:xfrm>
              <a:off x="0" y="1203491"/>
              <a:ext cx="1479456" cy="93497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p>
              <a:pPr algn="ctr">
                <a:defRPr>
                  <a:solidFill>
                    <a:schemeClr val="accent4"/>
                  </a:solidFill>
                  <a:latin typeface="Arial Narrow"/>
                  <a:ea typeface="Arial Narrow"/>
                  <a:cs typeface="Arial Narrow"/>
                  <a:sym typeface="Arial Narrow"/>
                </a:defRPr>
              </a:pPr>
              <a:r>
                <a:t>n-type doping</a:t>
              </a:r>
            </a:p>
            <a:p>
              <a:pPr algn="ctr">
                <a:defRPr>
                  <a:solidFill>
                    <a:schemeClr val="accent4"/>
                  </a:solidFill>
                  <a:latin typeface="Arial Narrow"/>
                  <a:ea typeface="Arial Narrow"/>
                  <a:cs typeface="Arial Narrow"/>
                  <a:sym typeface="Arial Narrow"/>
                </a:defRPr>
              </a:pPr>
              <a:r>
                <a:t>(-</a:t>
              </a:r>
              <a:r>
                <a:t>Δ</a:t>
              </a:r>
              <a:r>
                <a:t>V</a:t>
              </a:r>
              <a:r>
                <a:rPr baseline="-25000"/>
                <a:t>DP</a:t>
              </a:r>
              <a:r>
                <a:t>)</a:t>
              </a:r>
            </a:p>
          </p:txBody>
        </p:sp>
      </p:grpSp>
      <p:sp>
        <p:nvSpPr>
          <p:cNvPr id="255" name="TextBox 3"/>
          <p:cNvSpPr txBox="1"/>
          <p:nvPr/>
        </p:nvSpPr>
        <p:spPr>
          <a:xfrm>
            <a:off x="7674202" y="2486742"/>
            <a:ext cx="518181" cy="41427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I</a:t>
            </a:r>
            <a:r>
              <a:rPr baseline="-25000" i="1"/>
              <a:t>DS</a:t>
            </a:r>
          </a:p>
        </p:txBody>
      </p:sp>
      <p:sp>
        <p:nvSpPr>
          <p:cNvPr id="256" name="TextBox 5"/>
          <p:cNvSpPr txBox="1"/>
          <p:nvPr/>
        </p:nvSpPr>
        <p:spPr>
          <a:xfrm>
            <a:off x="9296888" y="3816082"/>
            <a:ext cx="518181" cy="41427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r>
              <a:t>V</a:t>
            </a:r>
            <a:r>
              <a:rPr baseline="-25000" i="1"/>
              <a:t>G</a:t>
            </a:r>
          </a:p>
        </p:txBody>
      </p:sp>
      <p:grpSp>
        <p:nvGrpSpPr>
          <p:cNvPr id="259" name="Group 13"/>
          <p:cNvGrpSpPr/>
          <p:nvPr/>
        </p:nvGrpSpPr>
        <p:grpSpPr>
          <a:xfrm>
            <a:off x="6671244" y="2896611"/>
            <a:ext cx="2524874" cy="2127375"/>
            <a:chOff x="0" y="0"/>
            <a:chExt cx="2524873" cy="2127373"/>
          </a:xfrm>
        </p:grpSpPr>
        <p:sp>
          <p:nvSpPr>
            <p:cNvPr id="257" name="Straight Connector 10"/>
            <p:cNvSpPr/>
            <p:nvPr/>
          </p:nvSpPr>
          <p:spPr>
            <a:xfrm>
              <a:off x="-1" y="1104137"/>
              <a:ext cx="2524875" cy="1"/>
            </a:xfrm>
            <a:prstGeom prst="line">
              <a:avLst/>
            </a:prstGeom>
            <a:noFill/>
            <a:ln w="19050" cap="flat">
              <a:solidFill>
                <a:srgbClr val="000000"/>
              </a:solidFill>
              <a:prstDash val="solid"/>
              <a:miter lim="800000"/>
            </a:ln>
            <a:effectLst/>
          </p:spPr>
          <p:txBody>
            <a:bodyPr wrap="square" lIns="45719" tIns="45719" rIns="45719" bIns="45719" numCol="1" anchor="t">
              <a:noAutofit/>
            </a:bodyPr>
            <a:lstStyle/>
            <a:p>
              <a:pPr/>
            </a:p>
          </p:txBody>
        </p:sp>
        <p:sp>
          <p:nvSpPr>
            <p:cNvPr id="258" name="Straight Connector 11"/>
            <p:cNvSpPr/>
            <p:nvPr/>
          </p:nvSpPr>
          <p:spPr>
            <a:xfrm flipV="1">
              <a:off x="1182276" y="0"/>
              <a:ext cx="1" cy="2127374"/>
            </a:xfrm>
            <a:prstGeom prst="line">
              <a:avLst/>
            </a:prstGeom>
            <a:noFill/>
            <a:ln w="19050" cap="flat">
              <a:solidFill>
                <a:srgbClr val="000000"/>
              </a:solidFill>
              <a:prstDash val="solid"/>
              <a:miter lim="800000"/>
            </a:ln>
            <a:effectLst/>
          </p:spPr>
          <p:txBody>
            <a:bodyPr wrap="square" lIns="45719" tIns="45719" rIns="45719" bIns="45719" numCol="1" anchor="t">
              <a:noAutofit/>
            </a:bodyPr>
            <a:lstStyle/>
            <a:p>
              <a:pPr/>
            </a:p>
          </p:txBody>
        </p:sp>
      </p:grpSp>
      <p:sp>
        <p:nvSpPr>
          <p:cNvPr id="260" name="Freeform: Shape 38"/>
          <p:cNvSpPr/>
          <p:nvPr/>
        </p:nvSpPr>
        <p:spPr>
          <a:xfrm>
            <a:off x="7845655" y="3021469"/>
            <a:ext cx="1981201" cy="955490"/>
          </a:xfrm>
          <a:custGeom>
            <a:avLst/>
            <a:gdLst/>
            <a:ahLst/>
            <a:cxnLst>
              <a:cxn ang="0">
                <a:pos x="wd2" y="hd2"/>
              </a:cxn>
              <a:cxn ang="5400000">
                <a:pos x="wd2" y="hd2"/>
              </a:cxn>
              <a:cxn ang="10800000">
                <a:pos x="wd2" y="hd2"/>
              </a:cxn>
              <a:cxn ang="16200000">
                <a:pos x="wd2" y="hd2"/>
              </a:cxn>
            </a:cxnLst>
            <a:rect l="0" t="0" r="r" b="b"/>
            <a:pathLst>
              <a:path w="21600" h="21197" fill="norm" stroke="1" extrusionOk="0">
                <a:moveTo>
                  <a:pt x="0" y="2"/>
                </a:moveTo>
                <a:cubicBezTo>
                  <a:pt x="2945" y="-73"/>
                  <a:pt x="5003" y="1880"/>
                  <a:pt x="6757" y="5412"/>
                </a:cubicBezTo>
                <a:cubicBezTo>
                  <a:pt x="8511" y="8943"/>
                  <a:pt x="9231" y="20851"/>
                  <a:pt x="10523" y="21189"/>
                </a:cubicBezTo>
                <a:cubicBezTo>
                  <a:pt x="11815" y="21527"/>
                  <a:pt x="12665" y="10858"/>
                  <a:pt x="14511" y="7440"/>
                </a:cubicBezTo>
                <a:cubicBezTo>
                  <a:pt x="16357" y="4022"/>
                  <a:pt x="19477" y="1664"/>
                  <a:pt x="21600" y="678"/>
                </a:cubicBezTo>
              </a:path>
            </a:pathLst>
          </a:custGeom>
          <a:ln w="19050">
            <a:solidFill>
              <a:schemeClr val="accent5"/>
            </a:solidFill>
            <a:miter/>
          </a:ln>
        </p:spPr>
        <p:txBody>
          <a:bodyPr lIns="45719" rIns="45719" anchor="ctr"/>
          <a:lstStyle/>
          <a:p>
            <a:pPr algn="ctr">
              <a:defRPr>
                <a:solidFill>
                  <a:srgbClr val="FFFFFF"/>
                </a:solidFill>
              </a:defRPr>
            </a:pPr>
          </a:p>
        </p:txBody>
      </p:sp>
      <p:sp>
        <p:nvSpPr>
          <p:cNvPr id="261" name="TextBox 50"/>
          <p:cNvSpPr txBox="1"/>
          <p:nvPr/>
        </p:nvSpPr>
        <p:spPr>
          <a:xfrm>
            <a:off x="9275698" y="2606057"/>
            <a:ext cx="2461262" cy="624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a:latin typeface="Arial Narrow"/>
                <a:ea typeface="Arial Narrow"/>
                <a:cs typeface="Arial Narrow"/>
                <a:sym typeface="Arial Narrow"/>
              </a:defRPr>
            </a:pPr>
            <a:r>
              <a:t>Before sample incubation: </a:t>
            </a:r>
            <a:r>
              <a:rPr>
                <a:solidFill>
                  <a:schemeClr val="accent5"/>
                </a:solidFill>
              </a:rPr>
              <a:t>p-type doped</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5" name="TextBox 3"/>
          <p:cNvSpPr txBox="1"/>
          <p:nvPr/>
        </p:nvSpPr>
        <p:spPr>
          <a:xfrm>
            <a:off x="253439" y="225559"/>
            <a:ext cx="9304110" cy="447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500">
                <a:latin typeface="Arial Narrow"/>
                <a:ea typeface="Arial Narrow"/>
                <a:cs typeface="Arial Narrow"/>
                <a:sym typeface="Arial Narrow"/>
              </a:defRPr>
            </a:lvl1pPr>
          </a:lstStyle>
          <a:p>
            <a:pPr/>
            <a:r>
              <a:t>State-of-the-art: Procalcitonin (PCT) detection with graphene based biosensors</a:t>
            </a:r>
          </a:p>
        </p:txBody>
      </p:sp>
      <p:graphicFrame>
        <p:nvGraphicFramePr>
          <p:cNvPr id="266" name="Table 1"/>
          <p:cNvGraphicFramePr/>
          <p:nvPr/>
        </p:nvGraphicFramePr>
        <p:xfrm>
          <a:off x="239703" y="1463039"/>
          <a:ext cx="11725294" cy="4207004"/>
        </p:xfrm>
        <a:graphic xmlns:a="http://schemas.openxmlformats.org/drawingml/2006/main">
          <a:graphicData uri="http://schemas.openxmlformats.org/drawingml/2006/table">
            <a:tbl>
              <a:tblPr firstCol="0" firstRow="1" lastCol="0" lastRow="0" bandCol="0" bandRow="1" rtl="0">
                <a:tableStyleId>{4C3C2611-4C71-4FC5-86AE-919BDF0F9419}</a:tableStyleId>
              </a:tblPr>
              <a:tblGrid>
                <a:gridCol w="3715231"/>
                <a:gridCol w="2300757"/>
                <a:gridCol w="1410146"/>
                <a:gridCol w="1047735"/>
                <a:gridCol w="658691"/>
                <a:gridCol w="1196087"/>
                <a:gridCol w="1189129"/>
              </a:tblGrid>
              <a:tr h="360219">
                <a:tc>
                  <a:txBody>
                    <a:bodyPr/>
                    <a:lstStyle/>
                    <a:p>
                      <a:pPr algn="l">
                        <a:defRPr b="0" sz="1800">
                          <a:solidFill>
                            <a:srgbClr val="000000"/>
                          </a:solidFill>
                        </a:defRPr>
                      </a:pPr>
                      <a:r>
                        <a:rPr b="1" sz="1600">
                          <a:solidFill>
                            <a:srgbClr val="FFFFFF"/>
                          </a:solidFill>
                          <a:latin typeface="Arial Narrow"/>
                          <a:ea typeface="Arial Narrow"/>
                          <a:cs typeface="Arial Narrow"/>
                          <a:sym typeface="Arial Narrow"/>
                        </a:rPr>
                        <a:t>Reference</a:t>
                      </a:r>
                    </a:p>
                  </a:txBody>
                  <a:tcPr marL="45720" marR="45720" marT="45720" marB="45720" anchor="t" anchorCtr="0" horzOverflow="overflow">
                    <a:solidFill>
                      <a:srgbClr val="002C61"/>
                    </a:solidFill>
                  </a:tcPr>
                </a:tc>
                <a:tc>
                  <a:txBody>
                    <a:bodyPr/>
                    <a:lstStyle/>
                    <a:p>
                      <a:pPr algn="ctr">
                        <a:defRPr b="0" sz="1800">
                          <a:solidFill>
                            <a:srgbClr val="000000"/>
                          </a:solidFill>
                        </a:defRPr>
                      </a:pPr>
                      <a:r>
                        <a:rPr b="1" sz="1600">
                          <a:solidFill>
                            <a:srgbClr val="FFFFFF"/>
                          </a:solidFill>
                          <a:latin typeface="Arial Narrow"/>
                          <a:ea typeface="Arial Narrow"/>
                          <a:cs typeface="Arial Narrow"/>
                          <a:sym typeface="Arial Narrow"/>
                        </a:rPr>
                        <a:t>Functionalization</a:t>
                      </a:r>
                    </a:p>
                  </a:txBody>
                  <a:tcPr marL="45720" marR="45720" marT="45720" marB="45720" anchor="t" anchorCtr="0" horzOverflow="overflow">
                    <a:solidFill>
                      <a:srgbClr val="002C61"/>
                    </a:solidFill>
                  </a:tcPr>
                </a:tc>
                <a:tc>
                  <a:txBody>
                    <a:bodyPr/>
                    <a:lstStyle/>
                    <a:p>
                      <a:pPr algn="ctr">
                        <a:defRPr b="0" sz="1800">
                          <a:solidFill>
                            <a:srgbClr val="000000"/>
                          </a:solidFill>
                        </a:defRPr>
                      </a:pPr>
                      <a:r>
                        <a:rPr b="1" sz="1600">
                          <a:solidFill>
                            <a:srgbClr val="FFFFFF"/>
                          </a:solidFill>
                          <a:latin typeface="Arial Narrow"/>
                          <a:ea typeface="Arial Narrow"/>
                          <a:cs typeface="Arial Narrow"/>
                          <a:sym typeface="Arial Narrow"/>
                        </a:rPr>
                        <a:t>Bioreceptor</a:t>
                      </a:r>
                    </a:p>
                  </a:txBody>
                  <a:tcPr marL="45720" marR="45720" marT="45720" marB="45720" anchor="t" anchorCtr="0" horzOverflow="overflow">
                    <a:solidFill>
                      <a:srgbClr val="002C61"/>
                    </a:solidFill>
                  </a:tcPr>
                </a:tc>
                <a:tc>
                  <a:txBody>
                    <a:bodyPr/>
                    <a:lstStyle/>
                    <a:p>
                      <a:pPr algn="ctr">
                        <a:defRPr b="0" sz="1800">
                          <a:solidFill>
                            <a:srgbClr val="000000"/>
                          </a:solidFill>
                        </a:defRPr>
                      </a:pPr>
                      <a:r>
                        <a:rPr b="1" sz="1600">
                          <a:solidFill>
                            <a:srgbClr val="FFFFFF"/>
                          </a:solidFill>
                          <a:latin typeface="Arial Narrow"/>
                          <a:ea typeface="Arial Narrow"/>
                          <a:cs typeface="Arial Narrow"/>
                          <a:sym typeface="Arial Narrow"/>
                        </a:rPr>
                        <a:t>LOD</a:t>
                      </a:r>
                    </a:p>
                  </a:txBody>
                  <a:tcPr marL="45720" marR="45720" marT="45720" marB="45720" anchor="t" anchorCtr="0" horzOverflow="overflow">
                    <a:solidFill>
                      <a:srgbClr val="002C61"/>
                    </a:solidFill>
                  </a:tcPr>
                </a:tc>
                <a:tc>
                  <a:txBody>
                    <a:bodyPr/>
                    <a:lstStyle/>
                    <a:p>
                      <a:pPr algn="ctr">
                        <a:defRPr b="0" sz="1800">
                          <a:solidFill>
                            <a:srgbClr val="000000"/>
                          </a:solidFill>
                        </a:defRPr>
                      </a:pPr>
                      <a:r>
                        <a:rPr b="1" sz="1600">
                          <a:solidFill>
                            <a:srgbClr val="FFFFFF"/>
                          </a:solidFill>
                          <a:latin typeface="Arial Narrow"/>
                          <a:ea typeface="Arial Narrow"/>
                          <a:cs typeface="Arial Narrow"/>
                          <a:sym typeface="Arial Narrow"/>
                        </a:rPr>
                        <a:t>Metric</a:t>
                      </a:r>
                    </a:p>
                  </a:txBody>
                  <a:tcPr marL="45720" marR="45720" marT="45720" marB="45720" anchor="t" anchorCtr="0" horzOverflow="overflow">
                    <a:solidFill>
                      <a:srgbClr val="002C61"/>
                    </a:solidFill>
                  </a:tcPr>
                </a:tc>
                <a:tc>
                  <a:txBody>
                    <a:bodyPr/>
                    <a:lstStyle/>
                    <a:p>
                      <a:pPr algn="ctr">
                        <a:defRPr b="0" sz="1800">
                          <a:solidFill>
                            <a:srgbClr val="000000"/>
                          </a:solidFill>
                        </a:defRPr>
                      </a:pPr>
                      <a:r>
                        <a:rPr b="1" sz="1600">
                          <a:solidFill>
                            <a:srgbClr val="FFFFFF"/>
                          </a:solidFill>
                          <a:latin typeface="Arial Narrow"/>
                          <a:ea typeface="Arial Narrow"/>
                          <a:cs typeface="Arial Narrow"/>
                          <a:sym typeface="Arial Narrow"/>
                        </a:rPr>
                        <a:t>Biosensor</a:t>
                      </a:r>
                    </a:p>
                  </a:txBody>
                  <a:tcPr marL="45720" marR="45720" marT="45720" marB="45720" anchor="t" anchorCtr="0" horzOverflow="overflow">
                    <a:solidFill>
                      <a:srgbClr val="002C61"/>
                    </a:solidFill>
                  </a:tcPr>
                </a:tc>
                <a:tc>
                  <a:txBody>
                    <a:bodyPr/>
                    <a:lstStyle/>
                    <a:p>
                      <a:pPr algn="ctr">
                        <a:defRPr b="0" sz="1800">
                          <a:solidFill>
                            <a:srgbClr val="000000"/>
                          </a:solidFill>
                        </a:defRPr>
                      </a:pPr>
                      <a:r>
                        <a:rPr b="1" sz="1600">
                          <a:solidFill>
                            <a:srgbClr val="FFFFFF"/>
                          </a:solidFill>
                          <a:latin typeface="Arial Narrow"/>
                          <a:ea typeface="Arial Narrow"/>
                          <a:cs typeface="Arial Narrow"/>
                          <a:sym typeface="Arial Narrow"/>
                        </a:rPr>
                        <a:t>Channel size</a:t>
                      </a:r>
                    </a:p>
                  </a:txBody>
                  <a:tcPr marL="45720" marR="45720" marT="45720" marB="45720" anchor="t" anchorCtr="0" horzOverflow="overflow">
                    <a:solidFill>
                      <a:srgbClr val="002C61"/>
                    </a:solidFill>
                  </a:tcPr>
                </a:tc>
              </a:tr>
              <a:tr h="523240">
                <a:tc>
                  <a:txBody>
                    <a:bodyPr/>
                    <a:lstStyle/>
                    <a:p>
                      <a:pPr algn="l">
                        <a:defRPr sz="1400">
                          <a:latin typeface="Arial Narrow"/>
                          <a:ea typeface="Arial Narrow"/>
                          <a:cs typeface="Arial Narrow"/>
                          <a:sym typeface="Arial Narrow"/>
                        </a:defRPr>
                      </a:pPr>
                      <a:r>
                        <a:t>Chen </a:t>
                      </a:r>
                      <a:r>
                        <a:rPr i="1"/>
                        <a:t>et al</a:t>
                      </a:r>
                      <a:r>
                        <a:t>., Talanta </a:t>
                      </a:r>
                      <a:r>
                        <a:rPr b="1"/>
                        <a:t>268</a:t>
                      </a:r>
                      <a:r>
                        <a:t>, 125308 (2024)</a:t>
                      </a: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Chitosan</a:t>
                      </a: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Anti-PCT antibodies</a:t>
                      </a: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0.82 ag/mL</a:t>
                      </a:r>
                    </a:p>
                  </a:txBody>
                  <a:tcPr marL="45720" marR="45720" marT="45720" marB="45720" anchor="t" anchorCtr="0" horzOverflow="overflow"/>
                </a:tc>
                <a:tc>
                  <a:txBody>
                    <a:bodyPr/>
                    <a:lstStyle/>
                    <a:p>
                      <a:pPr algn="ctr">
                        <a:defRPr sz="1400">
                          <a:latin typeface="Arial Narrow"/>
                          <a:ea typeface="Arial Narrow"/>
                          <a:cs typeface="Arial Narrow"/>
                          <a:sym typeface="Arial Narrow"/>
                        </a:defRPr>
                      </a:pPr>
                      <a:r>
                        <a:t>ΔV</a:t>
                      </a:r>
                      <a:r>
                        <a:rPr baseline="-5999"/>
                        <a:t>DP</a:t>
                      </a: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FET</a:t>
                      </a:r>
                    </a:p>
                  </a:txBody>
                  <a:tcPr marL="45720" marR="45720" marT="45720" marB="45720" anchor="t" anchorCtr="0" horzOverflow="overflow"/>
                </a:tc>
                <a:tc>
                  <a:txBody>
                    <a:bodyPr/>
                    <a:lstStyle/>
                    <a:p>
                      <a:pPr algn="ctr">
                        <a:defRPr sz="1400">
                          <a:latin typeface="Arial Narrow"/>
                          <a:ea typeface="Arial Narrow"/>
                          <a:cs typeface="Arial Narrow"/>
                          <a:sym typeface="Arial Narrow"/>
                        </a:defRPr>
                      </a:pPr>
                      <a:r>
                        <a:t>10 000 mm</a:t>
                      </a:r>
                      <a:r>
                        <a:rPr baseline="30000"/>
                        <a:t>2</a:t>
                      </a:r>
                    </a:p>
                  </a:txBody>
                  <a:tcPr marL="45720" marR="45720" marT="45720" marB="45720" anchor="t" anchorCtr="0" horzOverflow="overflow"/>
                </a:tc>
              </a:tr>
              <a:tr h="510540">
                <a:tc>
                  <a:txBody>
                    <a:bodyPr/>
                    <a:lstStyle/>
                    <a:p>
                      <a:pPr algn="l">
                        <a:defRPr sz="1400">
                          <a:latin typeface="Arial Narrow"/>
                          <a:ea typeface="Arial Narrow"/>
                          <a:cs typeface="Arial Narrow"/>
                          <a:sym typeface="Arial Narrow"/>
                        </a:defRPr>
                      </a:pPr>
                      <a:r>
                        <a:t>Selimoglu </a:t>
                      </a:r>
                      <a:r>
                        <a:rPr i="1"/>
                        <a:t>et al</a:t>
                      </a:r>
                      <a:r>
                        <a:t>. Materials Chemistry and Physics </a:t>
                      </a:r>
                      <a:r>
                        <a:rPr b="1"/>
                        <a:t>297</a:t>
                      </a:r>
                      <a:r>
                        <a:t>, 127339 (2023)</a:t>
                      </a: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Silver nanoparticles</a:t>
                      </a:r>
                    </a:p>
                  </a:txBody>
                  <a:tcPr marL="45720" marR="45720" marT="45720" marB="45720" anchor="t" anchorCtr="0" horzOverflow="overflow"/>
                </a:tc>
                <a:tc>
                  <a:txBody>
                    <a:bodyPr/>
                    <a:lstStyle/>
                    <a:p>
                      <a:pPr algn="ctr">
                        <a:defRPr sz="1400">
                          <a:latin typeface="Arial Narrow"/>
                          <a:ea typeface="Arial Narrow"/>
                          <a:cs typeface="Arial Narrow"/>
                          <a:sym typeface="Arial Narrow"/>
                        </a:defRPr>
                      </a:pP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0.55 ng/mL</a:t>
                      </a: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EIS</a:t>
                      </a: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Electrochemical</a:t>
                      </a: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Dispersion</a:t>
                      </a:r>
                    </a:p>
                  </a:txBody>
                  <a:tcPr marL="45720" marR="45720" marT="45720" marB="45720" anchor="t" anchorCtr="0" horzOverflow="overflow"/>
                </a:tc>
              </a:tr>
              <a:tr h="916939">
                <a:tc>
                  <a:txBody>
                    <a:bodyPr/>
                    <a:lstStyle/>
                    <a:p>
                      <a:pPr algn="l">
                        <a:defRPr sz="1400">
                          <a:latin typeface="Arial Narrow"/>
                          <a:ea typeface="Arial Narrow"/>
                          <a:cs typeface="Arial Narrow"/>
                          <a:sym typeface="Arial Narrow"/>
                        </a:defRPr>
                      </a:pPr>
                      <a:r>
                        <a:t>Huang </a:t>
                      </a:r>
                      <a:r>
                        <a:rPr i="1"/>
                        <a:t>et al., </a:t>
                      </a:r>
                      <a:r>
                        <a:t>Talanta </a:t>
                      </a:r>
                      <a:r>
                        <a:rPr b="1"/>
                        <a:t>238</a:t>
                      </a:r>
                      <a:r>
                        <a:t>, 122991 (2022)</a:t>
                      </a: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3D carbonised wood / cMWCNT / Au@Co3O4 nanosphere / Au N-doped graphene</a:t>
                      </a:r>
                    </a:p>
                  </a:txBody>
                  <a:tcPr marL="45720" marR="45720" marT="45720" marB="45720" anchor="t" anchorCtr="0" horzOverflow="overflow"/>
                </a:tc>
                <a:tc>
                  <a:txBody>
                    <a:bodyPr/>
                    <a:lstStyle/>
                    <a:p>
                      <a:pPr algn="ctr">
                        <a:defRPr sz="1400">
                          <a:latin typeface="Arial Narrow"/>
                          <a:ea typeface="Arial Narrow"/>
                          <a:cs typeface="Arial Narrow"/>
                          <a:sym typeface="Arial Narrow"/>
                        </a:defRPr>
                      </a:pP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0.014 pg/mL</a:t>
                      </a: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EIS</a:t>
                      </a: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Electrochemical</a:t>
                      </a: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Dispersion
</a:t>
                      </a:r>
                    </a:p>
                  </a:txBody>
                  <a:tcPr marL="45720" marR="45720" marT="45720" marB="45720" anchor="t" anchorCtr="0" horzOverflow="overflow"/>
                </a:tc>
              </a:tr>
              <a:tr h="510540">
                <a:tc>
                  <a:txBody>
                    <a:bodyPr/>
                    <a:lstStyle/>
                    <a:p>
                      <a:pPr algn="l">
                        <a:defRPr sz="1400">
                          <a:latin typeface="Arial Narrow"/>
                          <a:ea typeface="Arial Narrow"/>
                          <a:cs typeface="Arial Narrow"/>
                          <a:sym typeface="Arial Narrow"/>
                        </a:defRPr>
                      </a:pPr>
                      <a:r>
                        <a:t>Li </a:t>
                      </a:r>
                      <a:r>
                        <a:rPr i="1"/>
                        <a:t>et al., </a:t>
                      </a:r>
                      <a:r>
                        <a:t>Sensors and Actuators B: Chemical </a:t>
                      </a:r>
                      <a:r>
                        <a:rPr b="1"/>
                        <a:t>323</a:t>
                      </a:r>
                      <a:r>
                        <a:t>, 129702 (2020)</a:t>
                      </a: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PtCo-CuFeO4 @ rGO</a:t>
                      </a:r>
                    </a:p>
                  </a:txBody>
                  <a:tcPr marL="45720" marR="45720" marT="45720" marB="45720" anchor="t" anchorCtr="0" horzOverflow="overflow"/>
                </a:tc>
                <a:tc>
                  <a:txBody>
                    <a:bodyPr/>
                    <a:lstStyle/>
                    <a:p>
                      <a:pPr algn="ctr">
                        <a:defRPr sz="1400">
                          <a:latin typeface="Arial Narrow"/>
                          <a:ea typeface="Arial Narrow"/>
                          <a:cs typeface="Arial Narrow"/>
                          <a:sym typeface="Arial Narrow"/>
                        </a:defRPr>
                      </a:pP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0.0021 pg/mL</a:t>
                      </a: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EIS</a:t>
                      </a: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Electrochemical</a:t>
                      </a: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a:t>
                      </a:r>
                    </a:p>
                  </a:txBody>
                  <a:tcPr marL="45720" marR="45720" marT="45720" marB="45720" anchor="t" anchorCtr="0" horzOverflow="overflow"/>
                </a:tc>
              </a:tr>
              <a:tr h="510540">
                <a:tc>
                  <a:txBody>
                    <a:bodyPr/>
                    <a:lstStyle/>
                    <a:p>
                      <a:pPr algn="l">
                        <a:defRPr sz="1400">
                          <a:latin typeface="Arial Narrow"/>
                          <a:ea typeface="Arial Narrow"/>
                          <a:cs typeface="Arial Narrow"/>
                          <a:sym typeface="Arial Narrow"/>
                        </a:defRPr>
                      </a:pPr>
                      <a:r>
                        <a:t>Abbas </a:t>
                      </a:r>
                      <a:r>
                        <a:rPr i="1"/>
                        <a:t>et al., </a:t>
                      </a:r>
                      <a:r>
                        <a:t>Sensors </a:t>
                      </a:r>
                      <a:r>
                        <a:rPr b="1"/>
                        <a:t>20</a:t>
                      </a:r>
                      <a:r>
                        <a:t>(1)</a:t>
                      </a:r>
                      <a:r>
                        <a:t>, 148 (2020)</a:t>
                      </a: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CuWO4 nanospheres @ rGO</a:t>
                      </a:r>
                    </a:p>
                  </a:txBody>
                  <a:tcPr marL="45720" marR="45720" marT="45720" marB="45720" anchor="t" anchorCtr="0" horzOverflow="overflow"/>
                </a:tc>
                <a:tc>
                  <a:txBody>
                    <a:bodyPr/>
                    <a:lstStyle/>
                    <a:p>
                      <a:pPr algn="ctr">
                        <a:defRPr sz="1400">
                          <a:latin typeface="Arial Narrow"/>
                          <a:ea typeface="Arial Narrow"/>
                          <a:cs typeface="Arial Narrow"/>
                          <a:sym typeface="Arial Narrow"/>
                        </a:defRPr>
                      </a:pP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0.15 pg/mL</a:t>
                      </a: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PEC</a:t>
                      </a: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Electrochemical</a:t>
                      </a: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a:t>
                      </a:r>
                    </a:p>
                  </a:txBody>
                  <a:tcPr marL="45720" marR="45720" marT="45720" marB="45720" anchor="t" anchorCtr="0" horzOverflow="overflow"/>
                </a:tc>
              </a:tr>
              <a:tr h="510540">
                <a:tc>
                  <a:txBody>
                    <a:bodyPr/>
                    <a:lstStyle/>
                    <a:p>
                      <a:pPr algn="l">
                        <a:defRPr sz="1400">
                          <a:latin typeface="Arial Narrow"/>
                          <a:ea typeface="Arial Narrow"/>
                          <a:cs typeface="Arial Narrow"/>
                          <a:sym typeface="Arial Narrow"/>
                        </a:defRPr>
                      </a:pPr>
                      <a:r>
                        <a:t>Liu </a:t>
                      </a:r>
                      <a:r>
                        <a:rPr i="1"/>
                        <a:t>et al., </a:t>
                      </a:r>
                      <a:r>
                        <a:t>Biosensors and Bioelectronics </a:t>
                      </a:r>
                      <a:r>
                        <a:rPr b="1"/>
                        <a:t>126</a:t>
                      </a:r>
                      <a:r>
                        <a:t>, 543 (2019)</a:t>
                      </a: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Au NPs @ rGO</a:t>
                      </a:r>
                    </a:p>
                  </a:txBody>
                  <a:tcPr marL="45720" marR="45720" marT="45720" marB="45720" anchor="t" anchorCtr="0" horzOverflow="overflow"/>
                </a:tc>
                <a:tc>
                  <a:txBody>
                    <a:bodyPr/>
                    <a:lstStyle/>
                    <a:p>
                      <a:pPr algn="ctr">
                        <a:defRPr sz="1400">
                          <a:latin typeface="Arial Narrow"/>
                          <a:ea typeface="Arial Narrow"/>
                          <a:cs typeface="Arial Narrow"/>
                          <a:sym typeface="Arial Narrow"/>
                        </a:defRPr>
                      </a:pP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0.1 pg/mL</a:t>
                      </a: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EIS</a:t>
                      </a: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Electrochemical</a:t>
                      </a:r>
                    </a:p>
                  </a:txBody>
                  <a:tcPr marL="45720" marR="45720" marT="45720" marB="45720" anchor="t" anchorCtr="0" horzOverflow="overflow"/>
                </a:tc>
                <a:tc>
                  <a:txBody>
                    <a:bodyPr/>
                    <a:lstStyle/>
                    <a:p>
                      <a:pPr algn="ctr">
                        <a:defRPr sz="1800"/>
                      </a:pPr>
                      <a:r>
                        <a:rPr sz="1400">
                          <a:latin typeface="Arial Narrow"/>
                          <a:ea typeface="Arial Narrow"/>
                          <a:cs typeface="Arial Narrow"/>
                          <a:sym typeface="Arial Narrow"/>
                        </a:rPr>
                        <a:t>/</a:t>
                      </a:r>
                    </a:p>
                  </a:txBody>
                  <a:tcPr marL="45720" marR="45720" marT="45720" marB="45720" anchor="t" anchorCtr="0" horzOverflow="overflow"/>
                </a:tc>
              </a:tr>
              <a:tr h="360219">
                <a:tc>
                  <a:txBody>
                    <a:bodyPr/>
                    <a:lstStyle/>
                    <a:p>
                      <a:pPr algn="l">
                        <a:defRPr sz="1800"/>
                      </a:pPr>
                      <a:r>
                        <a:rPr sz="1400">
                          <a:solidFill>
                            <a:srgbClr val="FFFFFF"/>
                          </a:solidFill>
                          <a:latin typeface="Arial Narrow"/>
                          <a:ea typeface="Arial Narrow"/>
                          <a:cs typeface="Arial Narrow"/>
                          <a:sym typeface="Arial Narrow"/>
                        </a:rPr>
                        <a:t>Our work</a:t>
                      </a:r>
                    </a:p>
                  </a:txBody>
                  <a:tcPr marL="45720" marR="45720" marT="45720" marB="45720" anchor="t" anchorCtr="0" horzOverflow="overflow">
                    <a:solidFill>
                      <a:srgbClr val="4EB1E4"/>
                    </a:solidFill>
                  </a:tcPr>
                </a:tc>
                <a:tc>
                  <a:txBody>
                    <a:bodyPr/>
                    <a:lstStyle/>
                    <a:p>
                      <a:pPr algn="ctr">
                        <a:defRPr sz="1800"/>
                      </a:pPr>
                      <a:r>
                        <a:rPr sz="1400">
                          <a:solidFill>
                            <a:srgbClr val="FFFFFF"/>
                          </a:solidFill>
                          <a:latin typeface="Arial Narrow"/>
                          <a:ea typeface="Arial Narrow"/>
                          <a:cs typeface="Arial Narrow"/>
                          <a:sym typeface="Arial Narrow"/>
                        </a:rPr>
                        <a:t>Chitosan</a:t>
                      </a:r>
                    </a:p>
                  </a:txBody>
                  <a:tcPr marL="45720" marR="45720" marT="45720" marB="45720" anchor="t" anchorCtr="0" horzOverflow="overflow">
                    <a:solidFill>
                      <a:srgbClr val="4EB1E4"/>
                    </a:solidFill>
                  </a:tcPr>
                </a:tc>
                <a:tc>
                  <a:txBody>
                    <a:bodyPr/>
                    <a:lstStyle/>
                    <a:p>
                      <a:pPr algn="ctr">
                        <a:defRPr sz="1800"/>
                      </a:pPr>
                      <a:r>
                        <a:rPr sz="1400">
                          <a:solidFill>
                            <a:srgbClr val="FFFFFF"/>
                          </a:solidFill>
                          <a:latin typeface="Arial Narrow"/>
                          <a:ea typeface="Arial Narrow"/>
                          <a:cs typeface="Arial Narrow"/>
                          <a:sym typeface="Arial Narrow"/>
                        </a:rPr>
                        <a:t>Biotin-binding protein + Biotin-coupled aptamer</a:t>
                      </a:r>
                    </a:p>
                  </a:txBody>
                  <a:tcPr marL="45720" marR="45720" marT="45720" marB="45720" anchor="t" anchorCtr="0" horzOverflow="overflow">
                    <a:solidFill>
                      <a:srgbClr val="4EB1E4"/>
                    </a:solidFill>
                  </a:tcPr>
                </a:tc>
                <a:tc>
                  <a:txBody>
                    <a:bodyPr/>
                    <a:lstStyle/>
                    <a:p>
                      <a:pPr algn="ctr">
                        <a:defRPr sz="1800"/>
                      </a:pPr>
                      <a:r>
                        <a:rPr sz="1400">
                          <a:solidFill>
                            <a:srgbClr val="FFFFFF"/>
                          </a:solidFill>
                          <a:latin typeface="Arial Narrow"/>
                          <a:ea typeface="Arial Narrow"/>
                          <a:cs typeface="Arial Narrow"/>
                          <a:sym typeface="Arial Narrow"/>
                        </a:rPr>
                        <a:t>?</a:t>
                      </a:r>
                    </a:p>
                  </a:txBody>
                  <a:tcPr marL="45720" marR="45720" marT="45720" marB="45720" anchor="t" anchorCtr="0" horzOverflow="overflow">
                    <a:solidFill>
                      <a:srgbClr val="4EB1E4"/>
                    </a:solidFill>
                  </a:tcPr>
                </a:tc>
                <a:tc>
                  <a:txBody>
                    <a:bodyPr/>
                    <a:lstStyle/>
                    <a:p>
                      <a:pPr algn="ctr">
                        <a:defRPr sz="1400">
                          <a:solidFill>
                            <a:srgbClr val="FFFFFF"/>
                          </a:solidFill>
                          <a:latin typeface="Arial Narrow"/>
                          <a:ea typeface="Arial Narrow"/>
                          <a:cs typeface="Arial Narrow"/>
                          <a:sym typeface="Arial Narrow"/>
                        </a:defRPr>
                      </a:pPr>
                      <a:r>
                        <a:t>Δ</a:t>
                      </a:r>
                      <a:r>
                        <a:t>V</a:t>
                      </a:r>
                      <a:r>
                        <a:rPr baseline="-25000" i="1"/>
                        <a:t>DP</a:t>
                      </a:r>
                    </a:p>
                  </a:txBody>
                  <a:tcPr marL="45720" marR="45720" marT="45720" marB="45720" anchor="t" anchorCtr="0" horzOverflow="overflow">
                    <a:solidFill>
                      <a:srgbClr val="4EB1E4"/>
                    </a:solidFill>
                  </a:tcPr>
                </a:tc>
                <a:tc>
                  <a:txBody>
                    <a:bodyPr/>
                    <a:lstStyle/>
                    <a:p>
                      <a:pPr algn="ctr">
                        <a:defRPr sz="1800"/>
                      </a:pPr>
                      <a:r>
                        <a:rPr sz="1400">
                          <a:solidFill>
                            <a:srgbClr val="FFFFFF"/>
                          </a:solidFill>
                          <a:latin typeface="Arial Narrow"/>
                          <a:ea typeface="Arial Narrow"/>
                          <a:cs typeface="Arial Narrow"/>
                          <a:sym typeface="Arial Narrow"/>
                        </a:rPr>
                        <a:t>FET</a:t>
                      </a:r>
                    </a:p>
                  </a:txBody>
                  <a:tcPr marL="45720" marR="45720" marT="45720" marB="45720" anchor="t" anchorCtr="0" horzOverflow="overflow">
                    <a:solidFill>
                      <a:srgbClr val="4EB1E4"/>
                    </a:solidFill>
                  </a:tcPr>
                </a:tc>
                <a:tc>
                  <a:txBody>
                    <a:bodyPr/>
                    <a:lstStyle/>
                    <a:p>
                      <a:pPr algn="ctr">
                        <a:defRPr sz="1400">
                          <a:solidFill>
                            <a:srgbClr val="FFFFFF"/>
                          </a:solidFill>
                          <a:latin typeface="Arial Narrow"/>
                          <a:ea typeface="Arial Narrow"/>
                          <a:cs typeface="Arial Narrow"/>
                          <a:sym typeface="Arial Narrow"/>
                        </a:defRPr>
                      </a:pPr>
                      <a:r>
                        <a:t>0.0243 mm</a:t>
                      </a:r>
                      <a:r>
                        <a:rPr baseline="30000"/>
                        <a:t>2</a:t>
                      </a:r>
                    </a:p>
                  </a:txBody>
                  <a:tcPr marL="45720" marR="45720" marT="45720" marB="45720" anchor="t" anchorCtr="0" horzOverflow="overflow">
                    <a:solidFill>
                      <a:srgbClr val="4EB1E4"/>
                    </a:solidFill>
                  </a:tcPr>
                </a:tc>
              </a:tr>
            </a:tbl>
          </a:graphicData>
        </a:graphic>
      </p:graphicFrame>
      <p:pic>
        <p:nvPicPr>
          <p:cNvPr id="267" name="Picture 2" descr="Picture 2"/>
          <p:cNvPicPr>
            <a:picLocks noChangeAspect="1"/>
          </p:cNvPicPr>
          <p:nvPr/>
        </p:nvPicPr>
        <p:blipFill>
          <a:blip r:embed="rId3">
            <a:extLst/>
          </a:blip>
          <a:stretch>
            <a:fillRect/>
          </a:stretch>
        </p:blipFill>
        <p:spPr>
          <a:xfrm>
            <a:off x="9930580" y="0"/>
            <a:ext cx="2261420" cy="522364"/>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1" name="TextBox 1"/>
          <p:cNvSpPr txBox="1"/>
          <p:nvPr/>
        </p:nvSpPr>
        <p:spPr>
          <a:xfrm>
            <a:off x="253439" y="225559"/>
            <a:ext cx="5095583" cy="624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600">
                <a:latin typeface="Arial Narrow"/>
                <a:ea typeface="Arial Narrow"/>
                <a:cs typeface="Arial Narrow"/>
                <a:sym typeface="Arial Narrow"/>
              </a:defRPr>
            </a:lvl1pPr>
          </a:lstStyle>
          <a:p>
            <a:pPr/>
            <a:r>
              <a:t>Protocol: Functionalization </a:t>
            </a:r>
          </a:p>
        </p:txBody>
      </p:sp>
      <p:sp>
        <p:nvSpPr>
          <p:cNvPr id="272" name="Straight Arrow Connector 3"/>
          <p:cNvSpPr/>
          <p:nvPr/>
        </p:nvSpPr>
        <p:spPr>
          <a:xfrm>
            <a:off x="313566" y="1431387"/>
            <a:ext cx="11578782" cy="1"/>
          </a:xfrm>
          <a:prstGeom prst="line">
            <a:avLst/>
          </a:prstGeom>
          <a:ln w="57150">
            <a:solidFill>
              <a:srgbClr val="000000"/>
            </a:solidFill>
            <a:miter/>
            <a:tailEnd type="triangle"/>
          </a:ln>
        </p:spPr>
        <p:txBody>
          <a:bodyPr lIns="45719" rIns="45719"/>
          <a:lstStyle/>
          <a:p>
            <a:pPr/>
          </a:p>
        </p:txBody>
      </p:sp>
      <p:grpSp>
        <p:nvGrpSpPr>
          <p:cNvPr id="277" name="Group 69"/>
          <p:cNvGrpSpPr/>
          <p:nvPr/>
        </p:nvGrpSpPr>
        <p:grpSpPr>
          <a:xfrm>
            <a:off x="-74598" y="871172"/>
            <a:ext cx="2191013" cy="928033"/>
            <a:chOff x="0" y="0"/>
            <a:chExt cx="2191011" cy="928031"/>
          </a:xfrm>
        </p:grpSpPr>
        <p:sp>
          <p:nvSpPr>
            <p:cNvPr id="273" name="TextBox 11"/>
            <p:cNvSpPr txBox="1"/>
            <p:nvPr/>
          </p:nvSpPr>
          <p:spPr>
            <a:xfrm>
              <a:off x="0" y="607991"/>
              <a:ext cx="2191012" cy="320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1600">
                  <a:latin typeface="Arial Narrow"/>
                  <a:ea typeface="Arial Narrow"/>
                  <a:cs typeface="Arial Narrow"/>
                  <a:sym typeface="Arial Narrow"/>
                </a:defRPr>
              </a:lvl1pPr>
            </a:lstStyle>
            <a:p>
              <a:pPr/>
              <a:r>
                <a:t>Step 1: Chitosan</a:t>
              </a:r>
            </a:p>
          </p:txBody>
        </p:sp>
        <p:grpSp>
          <p:nvGrpSpPr>
            <p:cNvPr id="276" name="Group 42"/>
            <p:cNvGrpSpPr/>
            <p:nvPr/>
          </p:nvGrpSpPr>
          <p:grpSpPr>
            <a:xfrm>
              <a:off x="284742" y="-1"/>
              <a:ext cx="222689" cy="556597"/>
              <a:chOff x="0" y="0"/>
              <a:chExt cx="222687" cy="556595"/>
            </a:xfrm>
          </p:grpSpPr>
          <p:sp>
            <p:nvSpPr>
              <p:cNvPr id="274" name="Straight Connector 10"/>
              <p:cNvSpPr/>
              <p:nvPr/>
            </p:nvSpPr>
            <p:spPr>
              <a:xfrm flipV="1">
                <a:off x="111343" y="380748"/>
                <a:ext cx="1" cy="175848"/>
              </a:xfrm>
              <a:prstGeom prst="line">
                <a:avLst/>
              </a:prstGeom>
              <a:noFill/>
              <a:ln w="38100" cap="flat">
                <a:solidFill>
                  <a:srgbClr val="000000"/>
                </a:solidFill>
                <a:prstDash val="solid"/>
                <a:miter lim="800000"/>
              </a:ln>
              <a:effectLst/>
            </p:spPr>
            <p:txBody>
              <a:bodyPr wrap="square" lIns="45719" tIns="45719" rIns="45719" bIns="45719" numCol="1" anchor="t">
                <a:noAutofit/>
              </a:bodyPr>
              <a:lstStyle/>
              <a:p>
                <a:pPr/>
              </a:p>
            </p:txBody>
          </p:sp>
          <p:sp>
            <p:nvSpPr>
              <p:cNvPr id="275" name="TextBox 14"/>
              <p:cNvSpPr txBox="1"/>
              <p:nvPr/>
            </p:nvSpPr>
            <p:spPr>
              <a:xfrm>
                <a:off x="0" y="0"/>
                <a:ext cx="222688" cy="3581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a:latin typeface="Arial Narrow"/>
                    <a:ea typeface="Arial Narrow"/>
                    <a:cs typeface="Arial Narrow"/>
                    <a:sym typeface="Arial Narrow"/>
                  </a:defRPr>
                </a:lvl1pPr>
              </a:lstStyle>
              <a:p>
                <a:pPr/>
                <a:r>
                  <a:t>1</a:t>
                </a:r>
              </a:p>
            </p:txBody>
          </p:sp>
        </p:grpSp>
      </p:grpSp>
      <p:grpSp>
        <p:nvGrpSpPr>
          <p:cNvPr id="282" name="Group 70"/>
          <p:cNvGrpSpPr/>
          <p:nvPr/>
        </p:nvGrpSpPr>
        <p:grpSpPr>
          <a:xfrm>
            <a:off x="2682723" y="871172"/>
            <a:ext cx="1862389" cy="928033"/>
            <a:chOff x="0" y="0"/>
            <a:chExt cx="1862388" cy="928031"/>
          </a:xfrm>
        </p:grpSpPr>
        <p:sp>
          <p:nvSpPr>
            <p:cNvPr id="278" name="TextBox 81"/>
            <p:cNvSpPr txBox="1"/>
            <p:nvPr/>
          </p:nvSpPr>
          <p:spPr>
            <a:xfrm>
              <a:off x="0" y="607991"/>
              <a:ext cx="1862389" cy="320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1600">
                  <a:latin typeface="Arial Narrow"/>
                  <a:ea typeface="Arial Narrow"/>
                  <a:cs typeface="Arial Narrow"/>
                  <a:sym typeface="Arial Narrow"/>
                </a:defRPr>
              </a:lvl1pPr>
            </a:lstStyle>
            <a:p>
              <a:pPr/>
              <a:r>
                <a:t>Step 2: Glutaraldehyde</a:t>
              </a:r>
            </a:p>
          </p:txBody>
        </p:sp>
        <p:grpSp>
          <p:nvGrpSpPr>
            <p:cNvPr id="281" name="Group 43"/>
            <p:cNvGrpSpPr/>
            <p:nvPr/>
          </p:nvGrpSpPr>
          <p:grpSpPr>
            <a:xfrm>
              <a:off x="698678" y="-1"/>
              <a:ext cx="222688" cy="556597"/>
              <a:chOff x="0" y="0"/>
              <a:chExt cx="222687" cy="556595"/>
            </a:xfrm>
          </p:grpSpPr>
          <p:sp>
            <p:nvSpPr>
              <p:cNvPr id="279" name="TextBox 34"/>
              <p:cNvSpPr txBox="1"/>
              <p:nvPr/>
            </p:nvSpPr>
            <p:spPr>
              <a:xfrm>
                <a:off x="0" y="0"/>
                <a:ext cx="222688" cy="3581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a:latin typeface="Arial Narrow"/>
                    <a:ea typeface="Arial Narrow"/>
                    <a:cs typeface="Arial Narrow"/>
                    <a:sym typeface="Arial Narrow"/>
                  </a:defRPr>
                </a:lvl1pPr>
              </a:lstStyle>
              <a:p>
                <a:pPr/>
                <a:r>
                  <a:t>2</a:t>
                </a:r>
              </a:p>
            </p:txBody>
          </p:sp>
          <p:sp>
            <p:nvSpPr>
              <p:cNvPr id="280" name="Straight Connector 13"/>
              <p:cNvSpPr/>
              <p:nvPr/>
            </p:nvSpPr>
            <p:spPr>
              <a:xfrm flipV="1">
                <a:off x="111343" y="380748"/>
                <a:ext cx="1" cy="175848"/>
              </a:xfrm>
              <a:prstGeom prst="line">
                <a:avLst/>
              </a:prstGeom>
              <a:noFill/>
              <a:ln w="38100" cap="flat">
                <a:solidFill>
                  <a:srgbClr val="000000"/>
                </a:solidFill>
                <a:prstDash val="solid"/>
                <a:miter lim="800000"/>
              </a:ln>
              <a:effectLst/>
            </p:spPr>
            <p:txBody>
              <a:bodyPr wrap="square" lIns="45719" tIns="45719" rIns="45719" bIns="45719" numCol="1" anchor="t">
                <a:noAutofit/>
              </a:bodyPr>
              <a:lstStyle/>
              <a:p>
                <a:pPr/>
              </a:p>
            </p:txBody>
          </p:sp>
        </p:grpSp>
      </p:grpSp>
      <p:grpSp>
        <p:nvGrpSpPr>
          <p:cNvPr id="287" name="Group 72"/>
          <p:cNvGrpSpPr/>
          <p:nvPr/>
        </p:nvGrpSpPr>
        <p:grpSpPr>
          <a:xfrm>
            <a:off x="6134104" y="871172"/>
            <a:ext cx="1728204" cy="928033"/>
            <a:chOff x="0" y="0"/>
            <a:chExt cx="1728203" cy="928031"/>
          </a:xfrm>
        </p:grpSpPr>
        <p:grpSp>
          <p:nvGrpSpPr>
            <p:cNvPr id="285" name="Group 44"/>
            <p:cNvGrpSpPr/>
            <p:nvPr/>
          </p:nvGrpSpPr>
          <p:grpSpPr>
            <a:xfrm>
              <a:off x="590174" y="-1"/>
              <a:ext cx="233085" cy="556597"/>
              <a:chOff x="0" y="0"/>
              <a:chExt cx="233084" cy="556595"/>
            </a:xfrm>
          </p:grpSpPr>
          <p:sp>
            <p:nvSpPr>
              <p:cNvPr id="283" name="TextBox 35"/>
              <p:cNvSpPr txBox="1"/>
              <p:nvPr/>
            </p:nvSpPr>
            <p:spPr>
              <a:xfrm>
                <a:off x="0" y="0"/>
                <a:ext cx="233085" cy="3581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a:latin typeface="Arial Narrow"/>
                    <a:ea typeface="Arial Narrow"/>
                    <a:cs typeface="Arial Narrow"/>
                    <a:sym typeface="Arial Narrow"/>
                  </a:defRPr>
                </a:lvl1pPr>
              </a:lstStyle>
              <a:p>
                <a:pPr/>
                <a:r>
                  <a:t>3</a:t>
                </a:r>
              </a:p>
            </p:txBody>
          </p:sp>
          <p:sp>
            <p:nvSpPr>
              <p:cNvPr id="284" name="Straight Connector 204"/>
              <p:cNvSpPr/>
              <p:nvPr/>
            </p:nvSpPr>
            <p:spPr>
              <a:xfrm flipV="1">
                <a:off x="98957" y="380748"/>
                <a:ext cx="1" cy="175848"/>
              </a:xfrm>
              <a:prstGeom prst="line">
                <a:avLst/>
              </a:prstGeom>
              <a:noFill/>
              <a:ln w="38100" cap="flat">
                <a:solidFill>
                  <a:srgbClr val="000000"/>
                </a:solidFill>
                <a:prstDash val="solid"/>
                <a:miter lim="800000"/>
              </a:ln>
              <a:effectLst/>
            </p:spPr>
            <p:txBody>
              <a:bodyPr wrap="square" lIns="45719" tIns="45719" rIns="45719" bIns="45719" numCol="1" anchor="t">
                <a:noAutofit/>
              </a:bodyPr>
              <a:lstStyle/>
              <a:p>
                <a:pPr/>
              </a:p>
            </p:txBody>
          </p:sp>
        </p:grpSp>
        <p:sp>
          <p:nvSpPr>
            <p:cNvPr id="286" name="TextBox 83"/>
            <p:cNvSpPr txBox="1"/>
            <p:nvPr/>
          </p:nvSpPr>
          <p:spPr>
            <a:xfrm>
              <a:off x="0" y="607991"/>
              <a:ext cx="1728204" cy="320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1600">
                  <a:latin typeface="Arial Narrow"/>
                  <a:ea typeface="Arial Narrow"/>
                  <a:cs typeface="Arial Narrow"/>
                  <a:sym typeface="Arial Narrow"/>
                </a:defRPr>
              </a:lvl1pPr>
            </a:lstStyle>
            <a:p>
              <a:pPr/>
              <a:r>
                <a:t>Step 3: NeutrAvidin</a:t>
              </a:r>
            </a:p>
          </p:txBody>
        </p:sp>
      </p:grpSp>
      <p:grpSp>
        <p:nvGrpSpPr>
          <p:cNvPr id="292" name="Group 74"/>
          <p:cNvGrpSpPr/>
          <p:nvPr/>
        </p:nvGrpSpPr>
        <p:grpSpPr>
          <a:xfrm>
            <a:off x="9451299" y="871172"/>
            <a:ext cx="1170541" cy="928033"/>
            <a:chOff x="0" y="0"/>
            <a:chExt cx="1170540" cy="928031"/>
          </a:xfrm>
        </p:grpSpPr>
        <p:grpSp>
          <p:nvGrpSpPr>
            <p:cNvPr id="290" name="Group 62"/>
            <p:cNvGrpSpPr/>
            <p:nvPr/>
          </p:nvGrpSpPr>
          <p:grpSpPr>
            <a:xfrm>
              <a:off x="468728" y="-1"/>
              <a:ext cx="233086" cy="556597"/>
              <a:chOff x="0" y="0"/>
              <a:chExt cx="233084" cy="556595"/>
            </a:xfrm>
          </p:grpSpPr>
          <p:sp>
            <p:nvSpPr>
              <p:cNvPr id="288" name="TextBox 36"/>
              <p:cNvSpPr txBox="1"/>
              <p:nvPr/>
            </p:nvSpPr>
            <p:spPr>
              <a:xfrm>
                <a:off x="0" y="0"/>
                <a:ext cx="233085" cy="3581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a:latin typeface="Arial Narrow"/>
                    <a:ea typeface="Arial Narrow"/>
                    <a:cs typeface="Arial Narrow"/>
                    <a:sym typeface="Arial Narrow"/>
                  </a:defRPr>
                </a:lvl1pPr>
              </a:lstStyle>
              <a:p>
                <a:pPr/>
                <a:r>
                  <a:t>4</a:t>
                </a:r>
              </a:p>
            </p:txBody>
          </p:sp>
          <p:sp>
            <p:nvSpPr>
              <p:cNvPr id="289" name="Straight Connector 205"/>
              <p:cNvSpPr/>
              <p:nvPr/>
            </p:nvSpPr>
            <p:spPr>
              <a:xfrm flipV="1">
                <a:off x="116542" y="380748"/>
                <a:ext cx="1" cy="175848"/>
              </a:xfrm>
              <a:prstGeom prst="line">
                <a:avLst/>
              </a:prstGeom>
              <a:noFill/>
              <a:ln w="38100" cap="flat">
                <a:solidFill>
                  <a:srgbClr val="000000"/>
                </a:solidFill>
                <a:prstDash val="solid"/>
                <a:miter lim="800000"/>
              </a:ln>
              <a:effectLst/>
            </p:spPr>
            <p:txBody>
              <a:bodyPr wrap="square" lIns="45719" tIns="45719" rIns="45719" bIns="45719" numCol="1" anchor="t">
                <a:noAutofit/>
              </a:bodyPr>
              <a:lstStyle/>
              <a:p>
                <a:pPr/>
              </a:p>
            </p:txBody>
          </p:sp>
        </p:grpSp>
        <p:sp>
          <p:nvSpPr>
            <p:cNvPr id="291" name="TextBox 65"/>
            <p:cNvSpPr txBox="1"/>
            <p:nvPr/>
          </p:nvSpPr>
          <p:spPr>
            <a:xfrm>
              <a:off x="0" y="607991"/>
              <a:ext cx="1170541" cy="320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1600">
                  <a:latin typeface="Arial Narrow"/>
                  <a:ea typeface="Arial Narrow"/>
                  <a:cs typeface="Arial Narrow"/>
                  <a:sym typeface="Arial Narrow"/>
                </a:defRPr>
              </a:lvl1pPr>
            </a:lstStyle>
            <a:p>
              <a:pPr/>
              <a:r>
                <a:t>Step 4: BSA</a:t>
              </a:r>
            </a:p>
          </p:txBody>
        </p:sp>
      </p:grpSp>
      <p:pic>
        <p:nvPicPr>
          <p:cNvPr id="293" name="Picture 2" descr="Picture 2"/>
          <p:cNvPicPr>
            <a:picLocks noChangeAspect="1"/>
          </p:cNvPicPr>
          <p:nvPr/>
        </p:nvPicPr>
        <p:blipFill>
          <a:blip r:embed="rId3">
            <a:extLst/>
          </a:blip>
          <a:stretch>
            <a:fillRect/>
          </a:stretch>
        </p:blipFill>
        <p:spPr>
          <a:xfrm>
            <a:off x="9930580" y="0"/>
            <a:ext cx="2261420" cy="522364"/>
          </a:xfrm>
          <a:prstGeom prst="rect">
            <a:avLst/>
          </a:prstGeom>
          <a:ln w="12700">
            <a:miter lim="400000"/>
          </a:ln>
        </p:spPr>
      </p:pic>
      <p:sp>
        <p:nvSpPr>
          <p:cNvPr id="294" name="TextBox 4"/>
          <p:cNvSpPr txBox="1"/>
          <p:nvPr/>
        </p:nvSpPr>
        <p:spPr>
          <a:xfrm>
            <a:off x="1491791" y="1071612"/>
            <a:ext cx="595229" cy="294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400">
                <a:solidFill>
                  <a:schemeClr val="accent1"/>
                </a:solidFill>
                <a:latin typeface="Arial Narrow"/>
                <a:ea typeface="Arial Narrow"/>
                <a:cs typeface="Arial Narrow"/>
                <a:sym typeface="Arial Narrow"/>
              </a:defRPr>
            </a:lvl1pPr>
          </a:lstStyle>
          <a:p>
            <a:pPr/>
            <a:r>
              <a:t>2 h</a:t>
            </a:r>
          </a:p>
        </p:txBody>
      </p:sp>
      <p:sp>
        <p:nvSpPr>
          <p:cNvPr id="295" name="TextBox 5"/>
          <p:cNvSpPr txBox="1"/>
          <p:nvPr/>
        </p:nvSpPr>
        <p:spPr>
          <a:xfrm>
            <a:off x="10431595" y="1055839"/>
            <a:ext cx="1089728" cy="294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400">
                <a:solidFill>
                  <a:schemeClr val="accent1"/>
                </a:solidFill>
                <a:latin typeface="Arial Narrow"/>
                <a:ea typeface="Arial Narrow"/>
                <a:cs typeface="Arial Narrow"/>
                <a:sym typeface="Arial Narrow"/>
              </a:defRPr>
            </a:lvl1pPr>
          </a:lstStyle>
          <a:p>
            <a:pPr/>
            <a:r>
              <a:t>Overnight</a:t>
            </a:r>
          </a:p>
        </p:txBody>
      </p:sp>
      <p:sp>
        <p:nvSpPr>
          <p:cNvPr id="296" name="TextBox 6"/>
          <p:cNvSpPr txBox="1"/>
          <p:nvPr/>
        </p:nvSpPr>
        <p:spPr>
          <a:xfrm>
            <a:off x="8141079" y="1087639"/>
            <a:ext cx="595229" cy="294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400">
                <a:solidFill>
                  <a:schemeClr val="accent1"/>
                </a:solidFill>
                <a:latin typeface="Arial Narrow"/>
                <a:ea typeface="Arial Narrow"/>
                <a:cs typeface="Arial Narrow"/>
                <a:sym typeface="Arial Narrow"/>
              </a:defRPr>
            </a:lvl1pPr>
          </a:lstStyle>
          <a:p>
            <a:pPr/>
            <a:r>
              <a:t>2 h</a:t>
            </a:r>
          </a:p>
        </p:txBody>
      </p:sp>
      <p:sp>
        <p:nvSpPr>
          <p:cNvPr id="297" name="TextBox 7"/>
          <p:cNvSpPr txBox="1"/>
          <p:nvPr/>
        </p:nvSpPr>
        <p:spPr>
          <a:xfrm>
            <a:off x="4822282" y="1086585"/>
            <a:ext cx="595229" cy="294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400">
                <a:solidFill>
                  <a:schemeClr val="accent1"/>
                </a:solidFill>
                <a:latin typeface="Arial Narrow"/>
                <a:ea typeface="Arial Narrow"/>
                <a:cs typeface="Arial Narrow"/>
                <a:sym typeface="Arial Narrow"/>
              </a:defRPr>
            </a:lvl1pPr>
          </a:lstStyle>
          <a:p>
            <a:pPr/>
            <a:r>
              <a:t>2 h</a:t>
            </a:r>
          </a:p>
        </p:txBody>
      </p:sp>
      <p:sp>
        <p:nvSpPr>
          <p:cNvPr id="298" name="TextBox 113"/>
          <p:cNvSpPr txBox="1"/>
          <p:nvPr/>
        </p:nvSpPr>
        <p:spPr>
          <a:xfrm>
            <a:off x="252053" y="1858615"/>
            <a:ext cx="1779168" cy="497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1400">
                <a:solidFill>
                  <a:schemeClr val="accent1"/>
                </a:solidFill>
                <a:latin typeface="Arial Narrow"/>
                <a:ea typeface="Arial Narrow"/>
                <a:cs typeface="Arial Narrow"/>
                <a:sym typeface="Arial Narrow"/>
              </a:defRPr>
            </a:pPr>
            <a:r>
              <a:t>Carbohydrate with amine functional groups (-NH</a:t>
            </a:r>
            <a:r>
              <a:rPr baseline="-5999"/>
              <a:t>2</a:t>
            </a:r>
            <a:r>
              <a:t>)</a:t>
            </a:r>
          </a:p>
        </p:txBody>
      </p:sp>
      <p:sp>
        <p:nvSpPr>
          <p:cNvPr id="299" name="TextBox 114"/>
          <p:cNvSpPr txBox="1"/>
          <p:nvPr/>
        </p:nvSpPr>
        <p:spPr>
          <a:xfrm>
            <a:off x="2682723" y="1880916"/>
            <a:ext cx="1779167" cy="294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400">
                <a:solidFill>
                  <a:schemeClr val="accent1"/>
                </a:solidFill>
                <a:latin typeface="Arial Narrow"/>
                <a:ea typeface="Arial Narrow"/>
                <a:cs typeface="Arial Narrow"/>
                <a:sym typeface="Arial Narrow"/>
              </a:defRPr>
            </a:lvl1pPr>
          </a:lstStyle>
          <a:p>
            <a:pPr/>
            <a:r>
              <a:t>Crosslinker</a:t>
            </a:r>
          </a:p>
        </p:txBody>
      </p:sp>
      <p:sp>
        <p:nvSpPr>
          <p:cNvPr id="300" name="TextBox 115"/>
          <p:cNvSpPr txBox="1"/>
          <p:nvPr/>
        </p:nvSpPr>
        <p:spPr>
          <a:xfrm>
            <a:off x="5926997" y="1840570"/>
            <a:ext cx="2353358" cy="497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defRPr sz="1400">
                <a:solidFill>
                  <a:schemeClr val="accent1"/>
                </a:solidFill>
                <a:latin typeface="Arial Narrow"/>
                <a:ea typeface="Arial Narrow"/>
                <a:cs typeface="Arial Narrow"/>
                <a:sym typeface="Arial Narrow"/>
              </a:defRPr>
            </a:pPr>
            <a:r>
              <a:t>Tetrameric biotin-binding protein with amine functional groups (NH</a:t>
            </a:r>
            <a:r>
              <a:rPr baseline="-5999"/>
              <a:t>2</a:t>
            </a:r>
            <a:r>
              <a:t>)</a:t>
            </a:r>
          </a:p>
        </p:txBody>
      </p:sp>
      <p:sp>
        <p:nvSpPr>
          <p:cNvPr id="301" name="TextBox 116"/>
          <p:cNvSpPr txBox="1"/>
          <p:nvPr/>
        </p:nvSpPr>
        <p:spPr>
          <a:xfrm>
            <a:off x="8974253" y="1880916"/>
            <a:ext cx="2353358" cy="294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400">
                <a:solidFill>
                  <a:schemeClr val="accent1"/>
                </a:solidFill>
                <a:latin typeface="Arial Narrow"/>
                <a:ea typeface="Arial Narrow"/>
                <a:cs typeface="Arial Narrow"/>
                <a:sym typeface="Arial Narrow"/>
              </a:defRPr>
            </a:lvl1pPr>
          </a:lstStyle>
          <a:p>
            <a:pPr/>
            <a:r>
              <a:t>Blocking layer</a:t>
            </a:r>
          </a:p>
        </p:txBody>
      </p:sp>
      <p:sp>
        <p:nvSpPr>
          <p:cNvPr id="302" name="Freeform: Shape 132"/>
          <p:cNvSpPr/>
          <p:nvPr/>
        </p:nvSpPr>
        <p:spPr>
          <a:xfrm>
            <a:off x="3459514" y="3970291"/>
            <a:ext cx="1604691" cy="1752639"/>
          </a:xfrm>
          <a:custGeom>
            <a:avLst/>
            <a:gdLst/>
            <a:ahLst/>
            <a:cxnLst>
              <a:cxn ang="0">
                <a:pos x="wd2" y="hd2"/>
              </a:cxn>
              <a:cxn ang="5400000">
                <a:pos x="wd2" y="hd2"/>
              </a:cxn>
              <a:cxn ang="10800000">
                <a:pos x="wd2" y="hd2"/>
              </a:cxn>
              <a:cxn ang="16200000">
                <a:pos x="wd2" y="hd2"/>
              </a:cxn>
            </a:cxnLst>
            <a:rect l="0" t="0" r="r" b="b"/>
            <a:pathLst>
              <a:path w="20989" h="20981" fill="norm" stroke="1" extrusionOk="0">
                <a:moveTo>
                  <a:pt x="0" y="0"/>
                </a:moveTo>
                <a:cubicBezTo>
                  <a:pt x="2834" y="10165"/>
                  <a:pt x="5668" y="20329"/>
                  <a:pt x="8950" y="20965"/>
                </a:cubicBezTo>
                <a:cubicBezTo>
                  <a:pt x="12232" y="21600"/>
                  <a:pt x="19691" y="3812"/>
                  <a:pt x="19691" y="3812"/>
                </a:cubicBezTo>
                <a:cubicBezTo>
                  <a:pt x="21600" y="826"/>
                  <a:pt x="21003" y="1938"/>
                  <a:pt x="20407" y="3049"/>
                </a:cubicBezTo>
              </a:path>
            </a:pathLst>
          </a:custGeom>
          <a:ln w="25400">
            <a:solidFill>
              <a:srgbClr val="000000"/>
            </a:solidFill>
            <a:miter/>
          </a:ln>
        </p:spPr>
        <p:txBody>
          <a:bodyPr lIns="45719" rIns="45719" anchor="ctr"/>
          <a:lstStyle/>
          <a:p>
            <a:pPr algn="ctr"/>
          </a:p>
        </p:txBody>
      </p:sp>
      <p:sp>
        <p:nvSpPr>
          <p:cNvPr id="303" name="Freeform: Shape 133"/>
          <p:cNvSpPr/>
          <p:nvPr/>
        </p:nvSpPr>
        <p:spPr>
          <a:xfrm>
            <a:off x="3876203" y="3970291"/>
            <a:ext cx="1604691" cy="1752639"/>
          </a:xfrm>
          <a:custGeom>
            <a:avLst/>
            <a:gdLst/>
            <a:ahLst/>
            <a:cxnLst>
              <a:cxn ang="0">
                <a:pos x="wd2" y="hd2"/>
              </a:cxn>
              <a:cxn ang="5400000">
                <a:pos x="wd2" y="hd2"/>
              </a:cxn>
              <a:cxn ang="10800000">
                <a:pos x="wd2" y="hd2"/>
              </a:cxn>
              <a:cxn ang="16200000">
                <a:pos x="wd2" y="hd2"/>
              </a:cxn>
            </a:cxnLst>
            <a:rect l="0" t="0" r="r" b="b"/>
            <a:pathLst>
              <a:path w="20989" h="20981" fill="norm" stroke="1" extrusionOk="0">
                <a:moveTo>
                  <a:pt x="0" y="0"/>
                </a:moveTo>
                <a:cubicBezTo>
                  <a:pt x="2834" y="10165"/>
                  <a:pt x="5668" y="20329"/>
                  <a:pt x="8950" y="20965"/>
                </a:cubicBezTo>
                <a:cubicBezTo>
                  <a:pt x="12232" y="21600"/>
                  <a:pt x="19691" y="3812"/>
                  <a:pt x="19691" y="3812"/>
                </a:cubicBezTo>
                <a:cubicBezTo>
                  <a:pt x="21600" y="826"/>
                  <a:pt x="21003" y="1938"/>
                  <a:pt x="20407" y="3049"/>
                </a:cubicBezTo>
              </a:path>
            </a:pathLst>
          </a:custGeom>
          <a:ln w="25400">
            <a:solidFill>
              <a:srgbClr val="D1D1D1"/>
            </a:solidFill>
            <a:miter/>
          </a:ln>
        </p:spPr>
        <p:txBody>
          <a:bodyPr lIns="45719" rIns="45719" anchor="ctr"/>
          <a:lstStyle/>
          <a:p>
            <a:pPr algn="ctr"/>
          </a:p>
        </p:txBody>
      </p:sp>
      <p:sp>
        <p:nvSpPr>
          <p:cNvPr id="304" name="Freeform: Shape 164"/>
          <p:cNvSpPr/>
          <p:nvPr/>
        </p:nvSpPr>
        <p:spPr>
          <a:xfrm>
            <a:off x="6260744" y="3970290"/>
            <a:ext cx="1604691" cy="1752639"/>
          </a:xfrm>
          <a:custGeom>
            <a:avLst/>
            <a:gdLst/>
            <a:ahLst/>
            <a:cxnLst>
              <a:cxn ang="0">
                <a:pos x="wd2" y="hd2"/>
              </a:cxn>
              <a:cxn ang="5400000">
                <a:pos x="wd2" y="hd2"/>
              </a:cxn>
              <a:cxn ang="10800000">
                <a:pos x="wd2" y="hd2"/>
              </a:cxn>
              <a:cxn ang="16200000">
                <a:pos x="wd2" y="hd2"/>
              </a:cxn>
            </a:cxnLst>
            <a:rect l="0" t="0" r="r" b="b"/>
            <a:pathLst>
              <a:path w="20989" h="20981" fill="norm" stroke="1" extrusionOk="0">
                <a:moveTo>
                  <a:pt x="0" y="0"/>
                </a:moveTo>
                <a:cubicBezTo>
                  <a:pt x="2834" y="10165"/>
                  <a:pt x="5668" y="20329"/>
                  <a:pt x="8950" y="20965"/>
                </a:cubicBezTo>
                <a:cubicBezTo>
                  <a:pt x="12232" y="21600"/>
                  <a:pt x="19691" y="3812"/>
                  <a:pt x="19691" y="3812"/>
                </a:cubicBezTo>
                <a:cubicBezTo>
                  <a:pt x="21600" y="826"/>
                  <a:pt x="21003" y="1938"/>
                  <a:pt x="20407" y="3049"/>
                </a:cubicBezTo>
              </a:path>
            </a:pathLst>
          </a:custGeom>
          <a:ln w="25400">
            <a:solidFill>
              <a:srgbClr val="D1D1D1"/>
            </a:solidFill>
            <a:miter/>
          </a:ln>
        </p:spPr>
        <p:txBody>
          <a:bodyPr lIns="45719" rIns="45719" anchor="ctr"/>
          <a:lstStyle/>
          <a:p>
            <a:pPr algn="ctr"/>
          </a:p>
        </p:txBody>
      </p:sp>
      <p:sp>
        <p:nvSpPr>
          <p:cNvPr id="305" name="Freeform: Shape 165"/>
          <p:cNvSpPr/>
          <p:nvPr/>
        </p:nvSpPr>
        <p:spPr>
          <a:xfrm>
            <a:off x="6352584" y="3970290"/>
            <a:ext cx="1604691" cy="1752639"/>
          </a:xfrm>
          <a:custGeom>
            <a:avLst/>
            <a:gdLst/>
            <a:ahLst/>
            <a:cxnLst>
              <a:cxn ang="0">
                <a:pos x="wd2" y="hd2"/>
              </a:cxn>
              <a:cxn ang="5400000">
                <a:pos x="wd2" y="hd2"/>
              </a:cxn>
              <a:cxn ang="10800000">
                <a:pos x="wd2" y="hd2"/>
              </a:cxn>
              <a:cxn ang="16200000">
                <a:pos x="wd2" y="hd2"/>
              </a:cxn>
            </a:cxnLst>
            <a:rect l="0" t="0" r="r" b="b"/>
            <a:pathLst>
              <a:path w="20989" h="20981" fill="norm" stroke="1" extrusionOk="0">
                <a:moveTo>
                  <a:pt x="0" y="0"/>
                </a:moveTo>
                <a:cubicBezTo>
                  <a:pt x="2834" y="10165"/>
                  <a:pt x="5668" y="20329"/>
                  <a:pt x="8950" y="20965"/>
                </a:cubicBezTo>
                <a:cubicBezTo>
                  <a:pt x="12232" y="21600"/>
                  <a:pt x="19691" y="3812"/>
                  <a:pt x="19691" y="3812"/>
                </a:cubicBezTo>
                <a:cubicBezTo>
                  <a:pt x="21600" y="826"/>
                  <a:pt x="21003" y="1938"/>
                  <a:pt x="20407" y="3049"/>
                </a:cubicBezTo>
              </a:path>
            </a:pathLst>
          </a:custGeom>
          <a:ln w="25400">
            <a:solidFill>
              <a:srgbClr val="000000"/>
            </a:solidFill>
            <a:miter/>
          </a:ln>
        </p:spPr>
        <p:txBody>
          <a:bodyPr lIns="45719" rIns="45719" anchor="ctr"/>
          <a:lstStyle/>
          <a:p>
            <a:pPr algn="ctr"/>
          </a:p>
        </p:txBody>
      </p:sp>
      <p:sp>
        <p:nvSpPr>
          <p:cNvPr id="306" name="Freeform: Shape 169"/>
          <p:cNvSpPr/>
          <p:nvPr/>
        </p:nvSpPr>
        <p:spPr>
          <a:xfrm>
            <a:off x="8585721" y="3970290"/>
            <a:ext cx="1604692" cy="1752639"/>
          </a:xfrm>
          <a:custGeom>
            <a:avLst/>
            <a:gdLst/>
            <a:ahLst/>
            <a:cxnLst>
              <a:cxn ang="0">
                <a:pos x="wd2" y="hd2"/>
              </a:cxn>
              <a:cxn ang="5400000">
                <a:pos x="wd2" y="hd2"/>
              </a:cxn>
              <a:cxn ang="10800000">
                <a:pos x="wd2" y="hd2"/>
              </a:cxn>
              <a:cxn ang="16200000">
                <a:pos x="wd2" y="hd2"/>
              </a:cxn>
            </a:cxnLst>
            <a:rect l="0" t="0" r="r" b="b"/>
            <a:pathLst>
              <a:path w="20989" h="20981" fill="norm" stroke="1" extrusionOk="0">
                <a:moveTo>
                  <a:pt x="0" y="0"/>
                </a:moveTo>
                <a:cubicBezTo>
                  <a:pt x="2834" y="10165"/>
                  <a:pt x="5668" y="20329"/>
                  <a:pt x="8950" y="20965"/>
                </a:cubicBezTo>
                <a:cubicBezTo>
                  <a:pt x="12232" y="21600"/>
                  <a:pt x="19691" y="3812"/>
                  <a:pt x="19691" y="3812"/>
                </a:cubicBezTo>
                <a:cubicBezTo>
                  <a:pt x="21600" y="826"/>
                  <a:pt x="21003" y="1938"/>
                  <a:pt x="20407" y="3049"/>
                </a:cubicBezTo>
              </a:path>
            </a:pathLst>
          </a:custGeom>
          <a:ln w="25400">
            <a:solidFill>
              <a:srgbClr val="000000"/>
            </a:solidFill>
            <a:miter/>
          </a:ln>
        </p:spPr>
        <p:txBody>
          <a:bodyPr lIns="45719" rIns="45719" anchor="ctr"/>
          <a:lstStyle/>
          <a:p>
            <a:pPr algn="ctr"/>
          </a:p>
        </p:txBody>
      </p:sp>
      <p:sp>
        <p:nvSpPr>
          <p:cNvPr id="307" name="Freeform: Shape 170"/>
          <p:cNvSpPr/>
          <p:nvPr/>
        </p:nvSpPr>
        <p:spPr>
          <a:xfrm>
            <a:off x="9206953" y="3970290"/>
            <a:ext cx="1604691" cy="1752639"/>
          </a:xfrm>
          <a:custGeom>
            <a:avLst/>
            <a:gdLst/>
            <a:ahLst/>
            <a:cxnLst>
              <a:cxn ang="0">
                <a:pos x="wd2" y="hd2"/>
              </a:cxn>
              <a:cxn ang="5400000">
                <a:pos x="wd2" y="hd2"/>
              </a:cxn>
              <a:cxn ang="10800000">
                <a:pos x="wd2" y="hd2"/>
              </a:cxn>
              <a:cxn ang="16200000">
                <a:pos x="wd2" y="hd2"/>
              </a:cxn>
            </a:cxnLst>
            <a:rect l="0" t="0" r="r" b="b"/>
            <a:pathLst>
              <a:path w="20989" h="20981" fill="norm" stroke="1" extrusionOk="0">
                <a:moveTo>
                  <a:pt x="0" y="0"/>
                </a:moveTo>
                <a:cubicBezTo>
                  <a:pt x="2834" y="10165"/>
                  <a:pt x="5668" y="20329"/>
                  <a:pt x="8950" y="20965"/>
                </a:cubicBezTo>
                <a:cubicBezTo>
                  <a:pt x="12232" y="21600"/>
                  <a:pt x="19691" y="3812"/>
                  <a:pt x="19691" y="3812"/>
                </a:cubicBezTo>
                <a:cubicBezTo>
                  <a:pt x="21600" y="826"/>
                  <a:pt x="21003" y="1938"/>
                  <a:pt x="20407" y="3049"/>
                </a:cubicBezTo>
              </a:path>
            </a:pathLst>
          </a:custGeom>
          <a:ln w="25400">
            <a:solidFill>
              <a:srgbClr val="D1D1D1"/>
            </a:solidFill>
            <a:miter/>
          </a:ln>
        </p:spPr>
        <p:txBody>
          <a:bodyPr lIns="45719" rIns="45719" anchor="ctr"/>
          <a:lstStyle/>
          <a:p>
            <a:pPr algn="ctr"/>
          </a:p>
        </p:txBody>
      </p:sp>
      <p:sp>
        <p:nvSpPr>
          <p:cNvPr id="308" name="Freeform: Shape 124"/>
          <p:cNvSpPr/>
          <p:nvPr/>
        </p:nvSpPr>
        <p:spPr>
          <a:xfrm>
            <a:off x="850793" y="3970290"/>
            <a:ext cx="1604691" cy="1752639"/>
          </a:xfrm>
          <a:custGeom>
            <a:avLst/>
            <a:gdLst/>
            <a:ahLst/>
            <a:cxnLst>
              <a:cxn ang="0">
                <a:pos x="wd2" y="hd2"/>
              </a:cxn>
              <a:cxn ang="5400000">
                <a:pos x="wd2" y="hd2"/>
              </a:cxn>
              <a:cxn ang="10800000">
                <a:pos x="wd2" y="hd2"/>
              </a:cxn>
              <a:cxn ang="16200000">
                <a:pos x="wd2" y="hd2"/>
              </a:cxn>
            </a:cxnLst>
            <a:rect l="0" t="0" r="r" b="b"/>
            <a:pathLst>
              <a:path w="20989" h="20981" fill="norm" stroke="1" extrusionOk="0">
                <a:moveTo>
                  <a:pt x="0" y="0"/>
                </a:moveTo>
                <a:cubicBezTo>
                  <a:pt x="2834" y="10165"/>
                  <a:pt x="5668" y="20329"/>
                  <a:pt x="8950" y="20965"/>
                </a:cubicBezTo>
                <a:cubicBezTo>
                  <a:pt x="12232" y="21600"/>
                  <a:pt x="19691" y="3812"/>
                  <a:pt x="19691" y="3812"/>
                </a:cubicBezTo>
                <a:cubicBezTo>
                  <a:pt x="21600" y="826"/>
                  <a:pt x="21003" y="1938"/>
                  <a:pt x="20407" y="3049"/>
                </a:cubicBezTo>
              </a:path>
            </a:pathLst>
          </a:custGeom>
          <a:ln w="25400">
            <a:solidFill>
              <a:srgbClr val="D1D1D1"/>
            </a:solidFill>
            <a:miter/>
          </a:ln>
        </p:spPr>
        <p:txBody>
          <a:bodyPr lIns="45719" rIns="45719" anchor="ctr"/>
          <a:lstStyle/>
          <a:p>
            <a:pPr algn="ctr"/>
          </a:p>
        </p:txBody>
      </p:sp>
      <p:sp>
        <p:nvSpPr>
          <p:cNvPr id="309" name="Freeform: Shape 126"/>
          <p:cNvSpPr/>
          <p:nvPr/>
        </p:nvSpPr>
        <p:spPr>
          <a:xfrm>
            <a:off x="1074973" y="3970290"/>
            <a:ext cx="1604691" cy="1752639"/>
          </a:xfrm>
          <a:custGeom>
            <a:avLst/>
            <a:gdLst/>
            <a:ahLst/>
            <a:cxnLst>
              <a:cxn ang="0">
                <a:pos x="wd2" y="hd2"/>
              </a:cxn>
              <a:cxn ang="5400000">
                <a:pos x="wd2" y="hd2"/>
              </a:cxn>
              <a:cxn ang="10800000">
                <a:pos x="wd2" y="hd2"/>
              </a:cxn>
              <a:cxn ang="16200000">
                <a:pos x="wd2" y="hd2"/>
              </a:cxn>
            </a:cxnLst>
            <a:rect l="0" t="0" r="r" b="b"/>
            <a:pathLst>
              <a:path w="20989" h="20981" fill="norm" stroke="1" extrusionOk="0">
                <a:moveTo>
                  <a:pt x="0" y="0"/>
                </a:moveTo>
                <a:cubicBezTo>
                  <a:pt x="2834" y="10165"/>
                  <a:pt x="5668" y="20329"/>
                  <a:pt x="8950" y="20965"/>
                </a:cubicBezTo>
                <a:cubicBezTo>
                  <a:pt x="12232" y="21600"/>
                  <a:pt x="19691" y="3812"/>
                  <a:pt x="19691" y="3812"/>
                </a:cubicBezTo>
                <a:cubicBezTo>
                  <a:pt x="21600" y="826"/>
                  <a:pt x="21003" y="1938"/>
                  <a:pt x="20407" y="3049"/>
                </a:cubicBezTo>
              </a:path>
            </a:pathLst>
          </a:custGeom>
          <a:ln w="25400">
            <a:solidFill>
              <a:srgbClr val="171717"/>
            </a:solidFill>
            <a:miter/>
          </a:ln>
        </p:spPr>
        <p:txBody>
          <a:bodyPr lIns="45719" rIns="45719" anchor="ctr"/>
          <a:lstStyle/>
          <a:p>
            <a:pPr algn="ctr"/>
          </a:p>
        </p:txBody>
      </p:sp>
      <p:grpSp>
        <p:nvGrpSpPr>
          <p:cNvPr id="321" name="Group"/>
          <p:cNvGrpSpPr/>
          <p:nvPr/>
        </p:nvGrpSpPr>
        <p:grpSpPr>
          <a:xfrm>
            <a:off x="182531" y="3119897"/>
            <a:ext cx="10866705" cy="2713116"/>
            <a:chOff x="0" y="0"/>
            <a:chExt cx="10866703" cy="2713115"/>
          </a:xfrm>
        </p:grpSpPr>
        <p:grpSp>
          <p:nvGrpSpPr>
            <p:cNvPr id="319" name="Group"/>
            <p:cNvGrpSpPr/>
            <p:nvPr/>
          </p:nvGrpSpPr>
          <p:grpSpPr>
            <a:xfrm>
              <a:off x="20239" y="740307"/>
              <a:ext cx="10846465" cy="1972809"/>
              <a:chOff x="0" y="0"/>
              <a:chExt cx="10846463" cy="1972807"/>
            </a:xfrm>
          </p:grpSpPr>
          <p:sp>
            <p:nvSpPr>
              <p:cNvPr id="310" name="Straight Connector 130"/>
              <p:cNvSpPr/>
              <p:nvPr/>
            </p:nvSpPr>
            <p:spPr>
              <a:xfrm>
                <a:off x="2801230" y="1972807"/>
                <a:ext cx="2389634" cy="1"/>
              </a:xfrm>
              <a:prstGeom prst="line">
                <a:avLst/>
              </a:prstGeom>
              <a:noFill/>
              <a:ln w="19050" cap="flat">
                <a:solidFill>
                  <a:srgbClr val="000000"/>
                </a:solidFill>
                <a:prstDash val="solid"/>
                <a:miter lim="800000"/>
              </a:ln>
              <a:effectLst/>
            </p:spPr>
            <p:txBody>
              <a:bodyPr wrap="square" lIns="45719" tIns="45719" rIns="45719" bIns="45719" numCol="1" anchor="t">
                <a:noAutofit/>
              </a:bodyPr>
              <a:lstStyle/>
              <a:p>
                <a:pPr/>
              </a:p>
            </p:txBody>
          </p:sp>
          <p:sp>
            <p:nvSpPr>
              <p:cNvPr id="311" name="Straight Connector 131"/>
              <p:cNvSpPr/>
              <p:nvPr/>
            </p:nvSpPr>
            <p:spPr>
              <a:xfrm flipV="1">
                <a:off x="2801230" y="0"/>
                <a:ext cx="13411" cy="1972807"/>
              </a:xfrm>
              <a:prstGeom prst="line">
                <a:avLst/>
              </a:prstGeom>
              <a:noFill/>
              <a:ln w="19050" cap="flat">
                <a:solidFill>
                  <a:srgbClr val="000000"/>
                </a:solidFill>
                <a:prstDash val="solid"/>
                <a:miter lim="800000"/>
              </a:ln>
              <a:effectLst/>
            </p:spPr>
            <p:txBody>
              <a:bodyPr wrap="square" lIns="45719" tIns="45719" rIns="45719" bIns="45719" numCol="1" anchor="t">
                <a:noAutofit/>
              </a:bodyPr>
              <a:lstStyle/>
              <a:p>
                <a:pPr/>
              </a:p>
            </p:txBody>
          </p:sp>
          <p:sp>
            <p:nvSpPr>
              <p:cNvPr id="312" name="Straight Connector 162"/>
              <p:cNvSpPr/>
              <p:nvPr/>
            </p:nvSpPr>
            <p:spPr>
              <a:xfrm>
                <a:off x="5602460" y="1972806"/>
                <a:ext cx="2389635" cy="1"/>
              </a:xfrm>
              <a:prstGeom prst="line">
                <a:avLst/>
              </a:prstGeom>
              <a:noFill/>
              <a:ln w="19050" cap="flat">
                <a:solidFill>
                  <a:srgbClr val="000000"/>
                </a:solidFill>
                <a:prstDash val="solid"/>
                <a:miter lim="800000"/>
              </a:ln>
              <a:effectLst/>
            </p:spPr>
            <p:txBody>
              <a:bodyPr wrap="square" lIns="45719" tIns="45719" rIns="45719" bIns="45719" numCol="1" anchor="t">
                <a:noAutofit/>
              </a:bodyPr>
              <a:lstStyle/>
              <a:p>
                <a:pPr/>
              </a:p>
            </p:txBody>
          </p:sp>
          <p:sp>
            <p:nvSpPr>
              <p:cNvPr id="313" name="Straight Connector 163"/>
              <p:cNvSpPr/>
              <p:nvPr/>
            </p:nvSpPr>
            <p:spPr>
              <a:xfrm flipV="1">
                <a:off x="5602460" y="0"/>
                <a:ext cx="13411" cy="1972807"/>
              </a:xfrm>
              <a:prstGeom prst="line">
                <a:avLst/>
              </a:prstGeom>
              <a:noFill/>
              <a:ln w="19050" cap="flat">
                <a:solidFill>
                  <a:srgbClr val="000000"/>
                </a:solidFill>
                <a:prstDash val="solid"/>
                <a:miter lim="800000"/>
              </a:ln>
              <a:effectLst/>
            </p:spPr>
            <p:txBody>
              <a:bodyPr wrap="square" lIns="45719" tIns="45719" rIns="45719" bIns="45719" numCol="1" anchor="t">
                <a:noAutofit/>
              </a:bodyPr>
              <a:lstStyle/>
              <a:p>
                <a:pPr/>
              </a:p>
            </p:txBody>
          </p:sp>
          <p:sp>
            <p:nvSpPr>
              <p:cNvPr id="314" name="Straight Connector 167"/>
              <p:cNvSpPr/>
              <p:nvPr/>
            </p:nvSpPr>
            <p:spPr>
              <a:xfrm>
                <a:off x="8456829" y="1972806"/>
                <a:ext cx="2389635" cy="1"/>
              </a:xfrm>
              <a:prstGeom prst="line">
                <a:avLst/>
              </a:prstGeom>
              <a:noFill/>
              <a:ln w="19050" cap="flat">
                <a:solidFill>
                  <a:srgbClr val="000000"/>
                </a:solidFill>
                <a:prstDash val="solid"/>
                <a:miter lim="800000"/>
              </a:ln>
              <a:effectLst/>
            </p:spPr>
            <p:txBody>
              <a:bodyPr wrap="square" lIns="45719" tIns="45719" rIns="45719" bIns="45719" numCol="1" anchor="t">
                <a:noAutofit/>
              </a:bodyPr>
              <a:lstStyle/>
              <a:p>
                <a:pPr/>
              </a:p>
            </p:txBody>
          </p:sp>
          <p:sp>
            <p:nvSpPr>
              <p:cNvPr id="315" name="Straight Connector 168"/>
              <p:cNvSpPr/>
              <p:nvPr/>
            </p:nvSpPr>
            <p:spPr>
              <a:xfrm flipV="1">
                <a:off x="8456829" y="0"/>
                <a:ext cx="13411" cy="1972807"/>
              </a:xfrm>
              <a:prstGeom prst="line">
                <a:avLst/>
              </a:prstGeom>
              <a:noFill/>
              <a:ln w="19050" cap="flat">
                <a:solidFill>
                  <a:srgbClr val="000000"/>
                </a:solidFill>
                <a:prstDash val="solid"/>
                <a:miter lim="800000"/>
              </a:ln>
              <a:effectLst/>
            </p:spPr>
            <p:txBody>
              <a:bodyPr wrap="square" lIns="45719" tIns="45719" rIns="45719" bIns="45719" numCol="1" anchor="t">
                <a:noAutofit/>
              </a:bodyPr>
              <a:lstStyle/>
              <a:p>
                <a:pPr/>
              </a:p>
            </p:txBody>
          </p:sp>
          <p:grpSp>
            <p:nvGrpSpPr>
              <p:cNvPr id="318" name="Group"/>
              <p:cNvGrpSpPr/>
              <p:nvPr/>
            </p:nvGrpSpPr>
            <p:grpSpPr>
              <a:xfrm>
                <a:off x="0" y="0"/>
                <a:ext cx="2389635" cy="1972807"/>
                <a:chOff x="0" y="0"/>
                <a:chExt cx="2389634" cy="1972806"/>
              </a:xfrm>
            </p:grpSpPr>
            <p:sp>
              <p:nvSpPr>
                <p:cNvPr id="316" name="Straight Connector 122"/>
                <p:cNvSpPr/>
                <p:nvPr/>
              </p:nvSpPr>
              <p:spPr>
                <a:xfrm>
                  <a:off x="0" y="1972805"/>
                  <a:ext cx="2389635" cy="1"/>
                </a:xfrm>
                <a:prstGeom prst="line">
                  <a:avLst/>
                </a:prstGeom>
                <a:noFill/>
                <a:ln w="19050" cap="flat">
                  <a:solidFill>
                    <a:srgbClr val="000000"/>
                  </a:solidFill>
                  <a:prstDash val="solid"/>
                  <a:miter lim="800000"/>
                </a:ln>
                <a:effectLst/>
              </p:spPr>
              <p:txBody>
                <a:bodyPr wrap="square" lIns="45719" tIns="45719" rIns="45719" bIns="45719" numCol="1" anchor="t">
                  <a:noAutofit/>
                </a:bodyPr>
                <a:lstStyle/>
                <a:p>
                  <a:pPr/>
                </a:p>
              </p:txBody>
            </p:sp>
            <p:sp>
              <p:nvSpPr>
                <p:cNvPr id="317" name="Straight Connector 123"/>
                <p:cNvSpPr/>
                <p:nvPr/>
              </p:nvSpPr>
              <p:spPr>
                <a:xfrm flipV="1">
                  <a:off x="0" y="0"/>
                  <a:ext cx="13411" cy="1972807"/>
                </a:xfrm>
                <a:prstGeom prst="line">
                  <a:avLst/>
                </a:prstGeom>
                <a:noFill/>
                <a:ln w="19050" cap="flat">
                  <a:solidFill>
                    <a:srgbClr val="000000"/>
                  </a:solidFill>
                  <a:prstDash val="solid"/>
                  <a:miter lim="800000"/>
                </a:ln>
                <a:effectLst/>
              </p:spPr>
              <p:txBody>
                <a:bodyPr wrap="square" lIns="45719" tIns="45719" rIns="45719" bIns="45719" numCol="1" anchor="t">
                  <a:noAutofit/>
                </a:bodyPr>
                <a:lstStyle/>
                <a:p>
                  <a:pPr/>
                </a:p>
              </p:txBody>
            </p:sp>
          </p:grpSp>
        </p:grpSp>
        <p:sp>
          <p:nvSpPr>
            <p:cNvPr id="320" name="TextBox 121"/>
            <p:cNvSpPr txBox="1"/>
            <p:nvPr/>
          </p:nvSpPr>
          <p:spPr>
            <a:xfrm>
              <a:off x="0" y="0"/>
              <a:ext cx="2923367" cy="3581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a:latin typeface="Arial Narrow"/>
                  <a:ea typeface="Arial Narrow"/>
                  <a:cs typeface="Arial Narrow"/>
                  <a:sym typeface="Arial Narrow"/>
                </a:defRPr>
              </a:lvl1pPr>
            </a:lstStyle>
            <a:p>
              <a:pPr/>
              <a:r>
                <a:t>Transfer curves</a:t>
              </a:r>
            </a:p>
          </p:txBody>
        </p:sp>
      </p:grpSp>
      <p:sp>
        <p:nvSpPr>
          <p:cNvPr id="322" name="Straight Arrow Connector 172"/>
          <p:cNvSpPr/>
          <p:nvPr/>
        </p:nvSpPr>
        <p:spPr>
          <a:xfrm>
            <a:off x="1816770" y="4858083"/>
            <a:ext cx="417556" cy="1"/>
          </a:xfrm>
          <a:prstGeom prst="line">
            <a:avLst/>
          </a:prstGeom>
          <a:ln w="19050">
            <a:solidFill>
              <a:srgbClr val="FFC000"/>
            </a:solidFill>
            <a:miter/>
            <a:tailEnd type="triangle"/>
          </a:ln>
        </p:spPr>
        <p:txBody>
          <a:bodyPr lIns="45719" rIns="45719"/>
          <a:lstStyle/>
          <a:p>
            <a:pPr/>
          </a:p>
        </p:txBody>
      </p:sp>
      <p:sp>
        <p:nvSpPr>
          <p:cNvPr id="323" name="Straight Arrow Connector 173"/>
          <p:cNvSpPr/>
          <p:nvPr/>
        </p:nvSpPr>
        <p:spPr>
          <a:xfrm>
            <a:off x="6405679" y="4994442"/>
            <a:ext cx="417556" cy="1"/>
          </a:xfrm>
          <a:prstGeom prst="line">
            <a:avLst/>
          </a:prstGeom>
          <a:ln w="19050">
            <a:solidFill>
              <a:srgbClr val="FFC000"/>
            </a:solidFill>
            <a:miter/>
            <a:tailEnd type="triangle"/>
          </a:ln>
        </p:spPr>
        <p:txBody>
          <a:bodyPr lIns="45719" rIns="45719"/>
          <a:lstStyle/>
          <a:p>
            <a:pPr/>
          </a:p>
        </p:txBody>
      </p:sp>
      <p:sp>
        <p:nvSpPr>
          <p:cNvPr id="324" name="Straight Arrow Connector 174"/>
          <p:cNvSpPr/>
          <p:nvPr/>
        </p:nvSpPr>
        <p:spPr>
          <a:xfrm flipH="1">
            <a:off x="4426401" y="5010484"/>
            <a:ext cx="417556" cy="1"/>
          </a:xfrm>
          <a:prstGeom prst="line">
            <a:avLst/>
          </a:prstGeom>
          <a:ln w="19050">
            <a:solidFill>
              <a:schemeClr val="accent6"/>
            </a:solidFill>
            <a:miter/>
            <a:tailEnd type="triangle"/>
          </a:ln>
        </p:spPr>
        <p:txBody>
          <a:bodyPr lIns="45719" rIns="45719"/>
          <a:lstStyle/>
          <a:p>
            <a:pPr/>
          </a:p>
        </p:txBody>
      </p:sp>
      <p:sp>
        <p:nvSpPr>
          <p:cNvPr id="325" name="Straight Arrow Connector 175"/>
          <p:cNvSpPr/>
          <p:nvPr/>
        </p:nvSpPr>
        <p:spPr>
          <a:xfrm flipH="1">
            <a:off x="9303205" y="4994442"/>
            <a:ext cx="417556" cy="1"/>
          </a:xfrm>
          <a:prstGeom prst="line">
            <a:avLst/>
          </a:prstGeom>
          <a:ln w="19050">
            <a:solidFill>
              <a:schemeClr val="accent6"/>
            </a:solidFill>
            <a:miter/>
            <a:tailEnd type="triangle"/>
          </a:ln>
        </p:spPr>
        <p:txBody>
          <a:bodyPr lIns="45719" rIns="45719"/>
          <a:lstStyle/>
          <a:p>
            <a:pPr/>
          </a:p>
        </p:txBody>
      </p:sp>
      <p:pic>
        <p:nvPicPr>
          <p:cNvPr id="326" name="Picture 1" descr="Picture 1"/>
          <p:cNvPicPr>
            <a:picLocks noChangeAspect="1"/>
          </p:cNvPicPr>
          <p:nvPr/>
        </p:nvPicPr>
        <p:blipFill>
          <a:blip r:embed="rId4">
            <a:extLst/>
          </a:blip>
          <a:srcRect l="39472" t="10551" r="26192" b="0"/>
          <a:stretch>
            <a:fillRect/>
          </a:stretch>
        </p:blipFill>
        <p:spPr>
          <a:xfrm>
            <a:off x="6679217" y="2465368"/>
            <a:ext cx="848942" cy="1137779"/>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8" presetID="22" grpId="2" fill="hold">
                                  <p:stCondLst>
                                    <p:cond delay="0"/>
                                  </p:stCondLst>
                                  <p:iterate type="el" backwards="0">
                                    <p:tmAbs val="0"/>
                                  </p:iterate>
                                  <p:childTnLst>
                                    <p:set>
                                      <p:cBhvr>
                                        <p:cTn id="10" fill="hold"/>
                                        <p:tgtEl>
                                          <p:spTgt spid="308"/>
                                        </p:tgtEl>
                                        <p:attrNameLst>
                                          <p:attrName>style.visibility</p:attrName>
                                        </p:attrNameLst>
                                      </p:cBhvr>
                                      <p:to>
                                        <p:strVal val="visible"/>
                                      </p:to>
                                    </p:set>
                                    <p:animEffect filter="wipe(left)" transition="in">
                                      <p:cBhvr>
                                        <p:cTn id="11" dur="500"/>
                                        <p:tgtEl>
                                          <p:spTgt spid="308"/>
                                        </p:tgtEl>
                                      </p:cBhvr>
                                    </p:animEffect>
                                  </p:childTnLst>
                                </p:cTn>
                              </p:par>
                            </p:childTnLst>
                          </p:cTn>
                        </p:par>
                      </p:childTnLst>
                    </p:cTn>
                  </p:par>
                  <p:par>
                    <p:cTn id="12" fill="hold">
                      <p:stCondLst>
                        <p:cond delay="indefinite"/>
                      </p:stCondLst>
                      <p:childTnLst>
                        <p:par>
                          <p:cTn id="13" fill="hold">
                            <p:stCondLst>
                              <p:cond delay="0"/>
                            </p:stCondLst>
                            <p:childTnLst>
                              <p:par>
                                <p:cTn id="14" presetClass="entr" nodeType="clickEffect" presetSubtype="8" presetID="22" grpId="3" fill="hold">
                                  <p:stCondLst>
                                    <p:cond delay="0"/>
                                  </p:stCondLst>
                                  <p:iterate type="el" backwards="0">
                                    <p:tmAbs val="0"/>
                                  </p:iterate>
                                  <p:childTnLst>
                                    <p:set>
                                      <p:cBhvr>
                                        <p:cTn id="15" fill="hold"/>
                                        <p:tgtEl>
                                          <p:spTgt spid="322"/>
                                        </p:tgtEl>
                                        <p:attrNameLst>
                                          <p:attrName>style.visibility</p:attrName>
                                        </p:attrNameLst>
                                      </p:cBhvr>
                                      <p:to>
                                        <p:strVal val="visible"/>
                                      </p:to>
                                    </p:set>
                                    <p:animEffect filter="wipe(left)" transition="in">
                                      <p:cBhvr>
                                        <p:cTn id="16" dur="500"/>
                                        <p:tgtEl>
                                          <p:spTgt spid="322"/>
                                        </p:tgtEl>
                                      </p:cBhvr>
                                    </p:animEffect>
                                  </p:childTnLst>
                                </p:cTn>
                              </p:par>
                            </p:childTnLst>
                          </p:cTn>
                        </p:par>
                        <p:par>
                          <p:cTn id="17" fill="hold">
                            <p:stCondLst>
                              <p:cond delay="500"/>
                            </p:stCondLst>
                            <p:childTnLst>
                              <p:par>
                                <p:cTn id="18" presetClass="entr" nodeType="afterEffect" presetSubtype="0" presetID="1" grpId="4" fill="hold">
                                  <p:stCondLst>
                                    <p:cond delay="0"/>
                                  </p:stCondLst>
                                  <p:iterate type="lt" backwards="0">
                                    <p:tmAbs val="100"/>
                                  </p:iterate>
                                  <p:childTnLst>
                                    <p:set>
                                      <p:cBhvr>
                                        <p:cTn id="19" fill="hold"/>
                                        <p:tgtEl>
                                          <p:spTgt spid="30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Class="entr" nodeType="clickEffect" presetSubtype="8" presetID="22" grpId="5" fill="hold">
                                  <p:stCondLst>
                                    <p:cond delay="0"/>
                                  </p:stCondLst>
                                  <p:iterate type="el" backwards="0">
                                    <p:tmAbs val="0"/>
                                  </p:iterate>
                                  <p:childTnLst>
                                    <p:set>
                                      <p:cBhvr>
                                        <p:cTn id="23" fill="hold"/>
                                        <p:tgtEl>
                                          <p:spTgt spid="303"/>
                                        </p:tgtEl>
                                        <p:attrNameLst>
                                          <p:attrName>style.visibility</p:attrName>
                                        </p:attrNameLst>
                                      </p:cBhvr>
                                      <p:to>
                                        <p:strVal val="visible"/>
                                      </p:to>
                                    </p:set>
                                    <p:animEffect filter="wipe(left)" transition="in">
                                      <p:cBhvr>
                                        <p:cTn id="24" dur="500"/>
                                        <p:tgtEl>
                                          <p:spTgt spid="303"/>
                                        </p:tgtEl>
                                      </p:cBhvr>
                                    </p:animEffect>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2" presetID="22" grpId="6" fill="hold">
                                  <p:stCondLst>
                                    <p:cond delay="0"/>
                                  </p:stCondLst>
                                  <p:iterate type="el" backwards="0">
                                    <p:tmAbs val="0"/>
                                  </p:iterate>
                                  <p:childTnLst>
                                    <p:set>
                                      <p:cBhvr>
                                        <p:cTn id="28" fill="hold"/>
                                        <p:tgtEl>
                                          <p:spTgt spid="324"/>
                                        </p:tgtEl>
                                        <p:attrNameLst>
                                          <p:attrName>style.visibility</p:attrName>
                                        </p:attrNameLst>
                                      </p:cBhvr>
                                      <p:to>
                                        <p:strVal val="visible"/>
                                      </p:to>
                                    </p:set>
                                    <p:animEffect filter="wipe(right)" transition="in">
                                      <p:cBhvr>
                                        <p:cTn id="29" dur="500"/>
                                        <p:tgtEl>
                                          <p:spTgt spid="324"/>
                                        </p:tgtEl>
                                      </p:cBhvr>
                                    </p:animEffect>
                                  </p:childTnLst>
                                </p:cTn>
                              </p:par>
                            </p:childTnLst>
                          </p:cTn>
                        </p:par>
                        <p:par>
                          <p:cTn id="30" fill="hold">
                            <p:stCondLst>
                              <p:cond delay="500"/>
                            </p:stCondLst>
                            <p:childTnLst>
                              <p:par>
                                <p:cTn id="31" presetClass="entr" nodeType="afterEffect" presetSubtype="0" presetID="1" grpId="7" fill="hold">
                                  <p:stCondLst>
                                    <p:cond delay="0"/>
                                  </p:stCondLst>
                                  <p:iterate type="lt" backwards="0">
                                    <p:tmAbs val="100"/>
                                  </p:iterate>
                                  <p:childTnLst>
                                    <p:set>
                                      <p:cBhvr>
                                        <p:cTn id="32" fill="hold"/>
                                        <p:tgtEl>
                                          <p:spTgt spid="30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8" presetID="22" grpId="8" fill="hold">
                                  <p:stCondLst>
                                    <p:cond delay="0"/>
                                  </p:stCondLst>
                                  <p:iterate type="el" backwards="0">
                                    <p:tmAbs val="0"/>
                                  </p:iterate>
                                  <p:childTnLst>
                                    <p:set>
                                      <p:cBhvr>
                                        <p:cTn id="36" fill="hold"/>
                                        <p:tgtEl>
                                          <p:spTgt spid="304"/>
                                        </p:tgtEl>
                                        <p:attrNameLst>
                                          <p:attrName>style.visibility</p:attrName>
                                        </p:attrNameLst>
                                      </p:cBhvr>
                                      <p:to>
                                        <p:strVal val="visible"/>
                                      </p:to>
                                    </p:set>
                                    <p:animEffect filter="wipe(left)" transition="in">
                                      <p:cBhvr>
                                        <p:cTn id="37" dur="500"/>
                                        <p:tgtEl>
                                          <p:spTgt spid="304"/>
                                        </p:tgtEl>
                                      </p:cBhvr>
                                    </p:animEffect>
                                  </p:childTnLst>
                                </p:cTn>
                              </p:par>
                            </p:childTnLst>
                          </p:cTn>
                        </p:par>
                      </p:childTnLst>
                    </p:cTn>
                  </p:par>
                  <p:par>
                    <p:cTn id="38" fill="hold">
                      <p:stCondLst>
                        <p:cond delay="indefinite"/>
                      </p:stCondLst>
                      <p:childTnLst>
                        <p:par>
                          <p:cTn id="39" fill="hold">
                            <p:stCondLst>
                              <p:cond delay="0"/>
                            </p:stCondLst>
                            <p:childTnLst>
                              <p:par>
                                <p:cTn id="40" presetClass="entr" nodeType="clickEffect" presetSubtype="8" presetID="22" grpId="9" fill="hold">
                                  <p:stCondLst>
                                    <p:cond delay="0"/>
                                  </p:stCondLst>
                                  <p:iterate type="el" backwards="0">
                                    <p:tmAbs val="0"/>
                                  </p:iterate>
                                  <p:childTnLst>
                                    <p:set>
                                      <p:cBhvr>
                                        <p:cTn id="41" fill="hold"/>
                                        <p:tgtEl>
                                          <p:spTgt spid="323"/>
                                        </p:tgtEl>
                                        <p:attrNameLst>
                                          <p:attrName>style.visibility</p:attrName>
                                        </p:attrNameLst>
                                      </p:cBhvr>
                                      <p:to>
                                        <p:strVal val="visible"/>
                                      </p:to>
                                    </p:set>
                                    <p:animEffect filter="wipe(left)" transition="in">
                                      <p:cBhvr>
                                        <p:cTn id="42" dur="500"/>
                                        <p:tgtEl>
                                          <p:spTgt spid="323"/>
                                        </p:tgtEl>
                                      </p:cBhvr>
                                    </p:animEffect>
                                  </p:childTnLst>
                                </p:cTn>
                              </p:par>
                            </p:childTnLst>
                          </p:cTn>
                        </p:par>
                        <p:par>
                          <p:cTn id="43" fill="hold">
                            <p:stCondLst>
                              <p:cond delay="500"/>
                            </p:stCondLst>
                            <p:childTnLst>
                              <p:par>
                                <p:cTn id="44" presetClass="entr" nodeType="afterEffect" presetSubtype="0" presetID="1" grpId="10" fill="hold">
                                  <p:stCondLst>
                                    <p:cond delay="0"/>
                                  </p:stCondLst>
                                  <p:iterate type="lt" backwards="0">
                                    <p:tmAbs val="100"/>
                                  </p:iterate>
                                  <p:childTnLst>
                                    <p:set>
                                      <p:cBhvr>
                                        <p:cTn id="45" fill="hold"/>
                                        <p:tgtEl>
                                          <p:spTgt spid="305"/>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Class="entr" nodeType="clickEffect" presetSubtype="8" presetID="22" grpId="11" fill="hold">
                                  <p:stCondLst>
                                    <p:cond delay="0"/>
                                  </p:stCondLst>
                                  <p:iterate type="el" backwards="0">
                                    <p:tmAbs val="0"/>
                                  </p:iterate>
                                  <p:childTnLst>
                                    <p:set>
                                      <p:cBhvr>
                                        <p:cTn id="49" fill="hold"/>
                                        <p:tgtEl>
                                          <p:spTgt spid="307"/>
                                        </p:tgtEl>
                                        <p:attrNameLst>
                                          <p:attrName>style.visibility</p:attrName>
                                        </p:attrNameLst>
                                      </p:cBhvr>
                                      <p:to>
                                        <p:strVal val="visible"/>
                                      </p:to>
                                    </p:set>
                                    <p:animEffect filter="wipe(left)" transition="in">
                                      <p:cBhvr>
                                        <p:cTn id="50" dur="500"/>
                                        <p:tgtEl>
                                          <p:spTgt spid="307"/>
                                        </p:tgtEl>
                                      </p:cBhvr>
                                    </p:animEffect>
                                  </p:childTnLst>
                                </p:cTn>
                              </p:par>
                            </p:childTnLst>
                          </p:cTn>
                        </p:par>
                      </p:childTnLst>
                    </p:cTn>
                  </p:par>
                  <p:par>
                    <p:cTn id="51" fill="hold">
                      <p:stCondLst>
                        <p:cond delay="indefinite"/>
                      </p:stCondLst>
                      <p:childTnLst>
                        <p:par>
                          <p:cTn id="52" fill="hold">
                            <p:stCondLst>
                              <p:cond delay="0"/>
                            </p:stCondLst>
                            <p:childTnLst>
                              <p:par>
                                <p:cTn id="53" presetClass="entr" nodeType="clickEffect" presetSubtype="2" presetID="22" grpId="12" fill="hold">
                                  <p:stCondLst>
                                    <p:cond delay="0"/>
                                  </p:stCondLst>
                                  <p:iterate type="el" backwards="0">
                                    <p:tmAbs val="0"/>
                                  </p:iterate>
                                  <p:childTnLst>
                                    <p:set>
                                      <p:cBhvr>
                                        <p:cTn id="54" fill="hold"/>
                                        <p:tgtEl>
                                          <p:spTgt spid="325"/>
                                        </p:tgtEl>
                                        <p:attrNameLst>
                                          <p:attrName>style.visibility</p:attrName>
                                        </p:attrNameLst>
                                      </p:cBhvr>
                                      <p:to>
                                        <p:strVal val="visible"/>
                                      </p:to>
                                    </p:set>
                                    <p:animEffect filter="wipe(right)" transition="in">
                                      <p:cBhvr>
                                        <p:cTn id="55" dur="500"/>
                                        <p:tgtEl>
                                          <p:spTgt spid="325"/>
                                        </p:tgtEl>
                                      </p:cBhvr>
                                    </p:animEffect>
                                  </p:childTnLst>
                                </p:cTn>
                              </p:par>
                            </p:childTnLst>
                          </p:cTn>
                        </p:par>
                        <p:par>
                          <p:cTn id="56" fill="hold">
                            <p:stCondLst>
                              <p:cond delay="500"/>
                            </p:stCondLst>
                            <p:childTnLst>
                              <p:par>
                                <p:cTn id="57" presetClass="entr" nodeType="afterEffect" presetSubtype="0" presetID="1" grpId="13" fill="hold">
                                  <p:stCondLst>
                                    <p:cond delay="0"/>
                                  </p:stCondLst>
                                  <p:iterate type="lt" backwards="0">
                                    <p:tmAbs val="100"/>
                                  </p:iterate>
                                  <p:childTnLst>
                                    <p:set>
                                      <p:cBhvr>
                                        <p:cTn id="58" fill="hold"/>
                                        <p:tgtEl>
                                          <p:spTgt spid="3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09" grpId="4"/>
      <p:bldP build="whole" bldLvl="1" animBg="1" rev="0" advAuto="0" spid="303" grpId="5"/>
      <p:bldP build="whole" bldLvl="1" animBg="1" rev="0" advAuto="0" spid="307" grpId="11"/>
      <p:bldP build="whole" bldLvl="1" animBg="1" rev="0" advAuto="0" spid="305" grpId="10"/>
      <p:bldP build="whole" bldLvl="1" animBg="1" rev="0" advAuto="0" spid="306" grpId="13"/>
      <p:bldP build="whole" bldLvl="1" animBg="1" rev="0" advAuto="0" spid="325" grpId="12"/>
      <p:bldP build="whole" bldLvl="1" animBg="1" rev="0" advAuto="0" spid="323" grpId="9"/>
      <p:bldP build="whole" bldLvl="1" animBg="1" rev="0" advAuto="0" spid="302" grpId="7"/>
      <p:bldP build="whole" bldLvl="1" animBg="1" rev="0" advAuto="0" spid="324" grpId="6"/>
      <p:bldP build="whole" bldLvl="1" animBg="1" rev="0" advAuto="0" spid="308" grpId="2"/>
      <p:bldP build="whole" bldLvl="1" animBg="1" rev="0" advAuto="0" spid="321" grpId="1"/>
      <p:bldP build="whole" bldLvl="1" animBg="1" rev="0" advAuto="0" spid="322" grpId="3"/>
      <p:bldP build="whole" bldLvl="1" animBg="1" rev="0" advAuto="0" spid="304" grpId="8"/>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30" name="Picture 2" descr="Picture 2"/>
          <p:cNvPicPr>
            <a:picLocks noChangeAspect="1"/>
          </p:cNvPicPr>
          <p:nvPr/>
        </p:nvPicPr>
        <p:blipFill>
          <a:blip r:embed="rId3">
            <a:extLst/>
          </a:blip>
          <a:stretch>
            <a:fillRect/>
          </a:stretch>
        </p:blipFill>
        <p:spPr>
          <a:xfrm>
            <a:off x="9930580" y="0"/>
            <a:ext cx="2261420" cy="522364"/>
          </a:xfrm>
          <a:prstGeom prst="rect">
            <a:avLst/>
          </a:prstGeom>
          <a:ln w="12700">
            <a:miter lim="400000"/>
          </a:ln>
        </p:spPr>
      </p:pic>
      <p:sp>
        <p:nvSpPr>
          <p:cNvPr id="331" name="TextBox 6"/>
          <p:cNvSpPr txBox="1"/>
          <p:nvPr/>
        </p:nvSpPr>
        <p:spPr>
          <a:xfrm>
            <a:off x="253439" y="225559"/>
            <a:ext cx="9596699" cy="497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800">
                <a:latin typeface="Arial Narrow"/>
                <a:ea typeface="Arial Narrow"/>
                <a:cs typeface="Arial Narrow"/>
                <a:sym typeface="Arial Narrow"/>
              </a:defRPr>
            </a:lvl1pPr>
          </a:lstStyle>
          <a:p>
            <a:pPr/>
            <a:r>
              <a:t>Results: Functionalization</a:t>
            </a:r>
          </a:p>
        </p:txBody>
      </p:sp>
      <p:pic>
        <p:nvPicPr>
          <p:cNvPr id="332" name="Picture 2" descr="Picture 2"/>
          <p:cNvPicPr>
            <a:picLocks noChangeAspect="1"/>
          </p:cNvPicPr>
          <p:nvPr/>
        </p:nvPicPr>
        <p:blipFill>
          <a:blip r:embed="rId4">
            <a:extLst/>
          </a:blip>
          <a:stretch>
            <a:fillRect/>
          </a:stretch>
        </p:blipFill>
        <p:spPr>
          <a:xfrm>
            <a:off x="2955206" y="729359"/>
            <a:ext cx="6281588" cy="6128641"/>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347" name="Group 3"/>
          <p:cNvGrpSpPr/>
          <p:nvPr/>
        </p:nvGrpSpPr>
        <p:grpSpPr>
          <a:xfrm>
            <a:off x="883919" y="1063450"/>
            <a:ext cx="10596613" cy="5735284"/>
            <a:chOff x="0" y="0"/>
            <a:chExt cx="10596612" cy="5735282"/>
          </a:xfrm>
        </p:grpSpPr>
        <p:pic>
          <p:nvPicPr>
            <p:cNvPr id="336" name="Picture 6" descr="Picture 6"/>
            <p:cNvPicPr>
              <a:picLocks noChangeAspect="1"/>
            </p:cNvPicPr>
            <p:nvPr/>
          </p:nvPicPr>
          <p:blipFill>
            <a:blip r:embed="rId2">
              <a:extLst/>
            </a:blip>
            <a:stretch>
              <a:fillRect/>
            </a:stretch>
          </p:blipFill>
          <p:spPr>
            <a:xfrm>
              <a:off x="0" y="0"/>
              <a:ext cx="4144804" cy="5735283"/>
            </a:xfrm>
            <a:prstGeom prst="rect">
              <a:avLst/>
            </a:prstGeom>
            <a:ln w="12700" cap="flat">
              <a:noFill/>
              <a:miter lim="400000"/>
            </a:ln>
            <a:effectLst/>
          </p:spPr>
        </p:pic>
        <p:grpSp>
          <p:nvGrpSpPr>
            <p:cNvPr id="346" name="Group 2"/>
            <p:cNvGrpSpPr/>
            <p:nvPr/>
          </p:nvGrpSpPr>
          <p:grpSpPr>
            <a:xfrm>
              <a:off x="4266961" y="107521"/>
              <a:ext cx="6329652" cy="4616225"/>
              <a:chOff x="0" y="0"/>
              <a:chExt cx="6329649" cy="4616223"/>
            </a:xfrm>
          </p:grpSpPr>
          <p:sp>
            <p:nvSpPr>
              <p:cNvPr id="337" name="TextBox 21"/>
              <p:cNvSpPr txBox="1"/>
              <p:nvPr/>
            </p:nvSpPr>
            <p:spPr>
              <a:xfrm>
                <a:off x="1122678" y="0"/>
                <a:ext cx="5206972"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a:latin typeface="Arial Narrow"/>
                    <a:ea typeface="Arial Narrow"/>
                    <a:cs typeface="Arial Narrow"/>
                    <a:sym typeface="Arial Narrow"/>
                  </a:defRPr>
                </a:lvl1pPr>
              </a:lstStyle>
              <a:p>
                <a:pPr/>
                <a:r>
                  <a:t>Biotin-coupled procalcitonin</a:t>
                </a:r>
              </a:p>
            </p:txBody>
          </p:sp>
          <p:sp>
            <p:nvSpPr>
              <p:cNvPr id="338" name="Straight Arrow Connector 23"/>
              <p:cNvSpPr/>
              <p:nvPr/>
            </p:nvSpPr>
            <p:spPr>
              <a:xfrm>
                <a:off x="0" y="184666"/>
                <a:ext cx="965200" cy="1"/>
              </a:xfrm>
              <a:prstGeom prst="line">
                <a:avLst/>
              </a:prstGeom>
              <a:noFill/>
              <a:ln w="19050" cap="flat">
                <a:solidFill>
                  <a:schemeClr val="accent1"/>
                </a:solidFill>
                <a:prstDash val="solid"/>
                <a:miter lim="800000"/>
                <a:tailEnd type="triangle" w="med" len="med"/>
              </a:ln>
              <a:effectLst/>
            </p:spPr>
            <p:txBody>
              <a:bodyPr wrap="square" lIns="45719" tIns="45719" rIns="45719" bIns="45719" numCol="1" anchor="t">
                <a:noAutofit/>
              </a:bodyPr>
              <a:lstStyle/>
              <a:p>
                <a:pPr/>
              </a:p>
            </p:txBody>
          </p:sp>
          <p:sp>
            <p:nvSpPr>
              <p:cNvPr id="339" name="TextBox 24"/>
              <p:cNvSpPr txBox="1"/>
              <p:nvPr/>
            </p:nvSpPr>
            <p:spPr>
              <a:xfrm>
                <a:off x="1076958" y="1789839"/>
                <a:ext cx="3637019" cy="367666"/>
              </a:xfrm>
              <a:prstGeom prst="rect">
                <a:avLst/>
              </a:prstGeom>
              <a:noFill/>
              <a:ln w="9525" cap="flat">
                <a:solidFill>
                  <a:srgbClr val="000000"/>
                </a:solidFill>
                <a:prstDash val="solid"/>
                <a:round/>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a:latin typeface="Arial Narrow"/>
                    <a:ea typeface="Arial Narrow"/>
                    <a:cs typeface="Arial Narrow"/>
                    <a:sym typeface="Arial Narrow"/>
                  </a:defRPr>
                </a:lvl1pPr>
              </a:lstStyle>
              <a:p>
                <a:pPr/>
                <a:r>
                  <a:t>Biotin-binding Protein + Aptamer antibody</a:t>
                </a:r>
              </a:p>
            </p:txBody>
          </p:sp>
          <p:sp>
            <p:nvSpPr>
              <p:cNvPr id="340" name="Straight Arrow Connector 25"/>
              <p:cNvSpPr/>
              <p:nvPr/>
            </p:nvSpPr>
            <p:spPr>
              <a:xfrm>
                <a:off x="0" y="1974505"/>
                <a:ext cx="965200" cy="1"/>
              </a:xfrm>
              <a:prstGeom prst="line">
                <a:avLst/>
              </a:prstGeom>
              <a:noFill/>
              <a:ln w="19050" cap="flat">
                <a:solidFill>
                  <a:schemeClr val="accent1"/>
                </a:solidFill>
                <a:prstDash val="solid"/>
                <a:miter lim="800000"/>
                <a:tailEnd type="triangle" w="med" len="med"/>
              </a:ln>
              <a:effectLst/>
            </p:spPr>
            <p:txBody>
              <a:bodyPr wrap="square" lIns="45719" tIns="45719" rIns="45719" bIns="45719" numCol="1" anchor="t">
                <a:noAutofit/>
              </a:bodyPr>
              <a:lstStyle/>
              <a:p>
                <a:pPr/>
              </a:p>
            </p:txBody>
          </p:sp>
          <p:sp>
            <p:nvSpPr>
              <p:cNvPr id="341" name="Straight Arrow Connector 26"/>
              <p:cNvSpPr/>
              <p:nvPr/>
            </p:nvSpPr>
            <p:spPr>
              <a:xfrm>
                <a:off x="0" y="2888905"/>
                <a:ext cx="965200" cy="1"/>
              </a:xfrm>
              <a:prstGeom prst="line">
                <a:avLst/>
              </a:prstGeom>
              <a:noFill/>
              <a:ln w="19050" cap="flat">
                <a:solidFill>
                  <a:schemeClr val="accent1"/>
                </a:solidFill>
                <a:prstDash val="solid"/>
                <a:miter lim="800000"/>
                <a:tailEnd type="triangle" w="med" len="med"/>
              </a:ln>
              <a:effectLst/>
            </p:spPr>
            <p:txBody>
              <a:bodyPr wrap="square" lIns="45719" tIns="45719" rIns="45719" bIns="45719" numCol="1" anchor="t">
                <a:noAutofit/>
              </a:bodyPr>
              <a:lstStyle/>
              <a:p>
                <a:pPr/>
              </a:p>
            </p:txBody>
          </p:sp>
          <p:sp>
            <p:nvSpPr>
              <p:cNvPr id="342" name="TextBox 27"/>
              <p:cNvSpPr txBox="1"/>
              <p:nvPr/>
            </p:nvSpPr>
            <p:spPr>
              <a:xfrm>
                <a:off x="1076960" y="2704239"/>
                <a:ext cx="4449538" cy="634366"/>
              </a:xfrm>
              <a:prstGeom prst="rect">
                <a:avLst/>
              </a:prstGeom>
              <a:noFill/>
              <a:ln w="9525" cap="flat">
                <a:solidFill>
                  <a:srgbClr val="000000"/>
                </a:solidFill>
                <a:prstDash val="solid"/>
                <a:round/>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a:latin typeface="Arial Narrow"/>
                    <a:ea typeface="Arial Narrow"/>
                    <a:cs typeface="Arial Narrow"/>
                    <a:sym typeface="Arial Narrow"/>
                  </a:defRPr>
                </a:lvl1pPr>
              </a:lstStyle>
              <a:p>
                <a:pPr/>
                <a:r>
                  <a:t>Commercial graphene field effect transistor (GFET) from Graphenea + Functionalized with Chitosan</a:t>
                </a:r>
              </a:p>
            </p:txBody>
          </p:sp>
          <p:sp>
            <p:nvSpPr>
              <p:cNvPr id="343" name="Straight Arrow Connector 28"/>
              <p:cNvSpPr/>
              <p:nvPr/>
            </p:nvSpPr>
            <p:spPr>
              <a:xfrm>
                <a:off x="0" y="4433225"/>
                <a:ext cx="965200" cy="1"/>
              </a:xfrm>
              <a:prstGeom prst="line">
                <a:avLst/>
              </a:prstGeom>
              <a:noFill/>
              <a:ln w="19050" cap="flat">
                <a:solidFill>
                  <a:schemeClr val="accent1"/>
                </a:solidFill>
                <a:prstDash val="solid"/>
                <a:miter lim="800000"/>
                <a:tailEnd type="triangle" w="med" len="med"/>
              </a:ln>
              <a:effectLst/>
            </p:spPr>
            <p:txBody>
              <a:bodyPr wrap="square" lIns="45719" tIns="45719" rIns="45719" bIns="45719" numCol="1" anchor="t">
                <a:noAutofit/>
              </a:bodyPr>
              <a:lstStyle/>
              <a:p>
                <a:pPr/>
              </a:p>
            </p:txBody>
          </p:sp>
          <p:sp>
            <p:nvSpPr>
              <p:cNvPr id="344" name="TextBox 29"/>
              <p:cNvSpPr txBox="1"/>
              <p:nvPr/>
            </p:nvSpPr>
            <p:spPr>
              <a:xfrm>
                <a:off x="1087357" y="4248558"/>
                <a:ext cx="4931509" cy="367666"/>
              </a:xfrm>
              <a:prstGeom prst="rect">
                <a:avLst/>
              </a:prstGeom>
              <a:noFill/>
              <a:ln w="9525" cap="flat">
                <a:solidFill>
                  <a:srgbClr val="000000"/>
                </a:solidFill>
                <a:prstDash val="solid"/>
                <a:round/>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a:latin typeface="Arial Narrow"/>
                    <a:ea typeface="Arial Narrow"/>
                    <a:cs typeface="Arial Narrow"/>
                    <a:sym typeface="Arial Narrow"/>
                  </a:defRPr>
                </a:lvl1pPr>
              </a:lstStyle>
              <a:p>
                <a:pPr/>
                <a:r>
                  <a:t>Custom electronic board + EmStat Pico Development Kit</a:t>
                </a:r>
              </a:p>
            </p:txBody>
          </p:sp>
          <p:sp>
            <p:nvSpPr>
              <p:cNvPr id="345" name="Rectangle 36"/>
              <p:cNvSpPr/>
              <p:nvPr/>
            </p:nvSpPr>
            <p:spPr>
              <a:xfrm>
                <a:off x="1076960" y="0"/>
                <a:ext cx="2436555" cy="382443"/>
              </a:xfrm>
              <a:prstGeom prst="rect">
                <a:avLst/>
              </a:prstGeom>
              <a:noFill/>
              <a:ln w="12700" cap="flat">
                <a:solidFill>
                  <a:srgbClr val="000000"/>
                </a:solidFill>
                <a:prstDash val="solid"/>
                <a:miter lim="800000"/>
              </a:ln>
              <a:effectLst/>
            </p:spPr>
            <p:txBody>
              <a:bodyPr wrap="square" lIns="45719" tIns="45719" rIns="45719" bIns="45719" numCol="1" anchor="ctr">
                <a:noAutofit/>
              </a:bodyPr>
              <a:lstStyle/>
              <a:p>
                <a:pPr algn="ctr">
                  <a:defRPr>
                    <a:solidFill>
                      <a:srgbClr val="FFFFFF"/>
                    </a:solidFill>
                  </a:defRPr>
                </a:pPr>
              </a:p>
            </p:txBody>
          </p:sp>
        </p:grpSp>
      </p:grpSp>
      <p:sp>
        <p:nvSpPr>
          <p:cNvPr id="348" name="TextBox 1"/>
          <p:cNvSpPr txBox="1"/>
          <p:nvPr/>
        </p:nvSpPr>
        <p:spPr>
          <a:xfrm>
            <a:off x="253439" y="225559"/>
            <a:ext cx="8167508" cy="624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600">
                <a:latin typeface="Arial Narrow"/>
                <a:ea typeface="Arial Narrow"/>
                <a:cs typeface="Arial Narrow"/>
                <a:sym typeface="Arial Narrow"/>
              </a:defRPr>
            </a:lvl1pPr>
          </a:lstStyle>
          <a:p>
            <a:pPr/>
            <a:r>
              <a:t>Methodology: Biosensors</a:t>
            </a:r>
          </a:p>
        </p:txBody>
      </p:sp>
      <p:pic>
        <p:nvPicPr>
          <p:cNvPr id="349" name="Picture 2" descr="Picture 2"/>
          <p:cNvPicPr>
            <a:picLocks noChangeAspect="1"/>
          </p:cNvPicPr>
          <p:nvPr/>
        </p:nvPicPr>
        <p:blipFill>
          <a:blip r:embed="rId3">
            <a:extLst/>
          </a:blip>
          <a:stretch>
            <a:fillRect/>
          </a:stretch>
        </p:blipFill>
        <p:spPr>
          <a:xfrm>
            <a:off x="9930580" y="0"/>
            <a:ext cx="2261420" cy="522364"/>
          </a:xfrm>
          <a:prstGeom prst="rect">
            <a:avLst/>
          </a:prstGeom>
          <a:ln w="12700">
            <a:miter lim="400000"/>
          </a:ln>
        </p:spPr>
      </p:pic>
      <p:sp>
        <p:nvSpPr>
          <p:cNvPr id="350" name="TextBox 5"/>
          <p:cNvSpPr txBox="1"/>
          <p:nvPr/>
        </p:nvSpPr>
        <p:spPr>
          <a:xfrm>
            <a:off x="5074442" y="6470389"/>
            <a:ext cx="4053363" cy="294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sz="1400">
                <a:latin typeface="Arial Narrow"/>
                <a:ea typeface="Arial Narrow"/>
                <a:cs typeface="Arial Narrow"/>
                <a:sym typeface="Arial Narrow"/>
              </a:defRPr>
            </a:pPr>
            <a:r>
              <a:t>W.Y. Lim </a:t>
            </a:r>
            <a:r>
              <a:rPr i="1"/>
              <a:t>et al., </a:t>
            </a:r>
            <a:r>
              <a:t>Biosensors </a:t>
            </a:r>
            <a:r>
              <a:rPr b="1"/>
              <a:t>11</a:t>
            </a:r>
            <a:r>
              <a:t>, 434 (2021)</a:t>
            </a:r>
          </a:p>
        </p:txBody>
      </p:sp>
      <p:sp>
        <p:nvSpPr>
          <p:cNvPr id="351" name="Dingbat X"/>
          <p:cNvSpPr/>
          <p:nvPr/>
        </p:nvSpPr>
        <p:spPr>
          <a:xfrm>
            <a:off x="8527785" y="2538471"/>
            <a:ext cx="984998" cy="1163940"/>
          </a:xfrm>
          <a:custGeom>
            <a:avLst/>
            <a:gdLst/>
            <a:ahLst/>
            <a:cxnLst>
              <a:cxn ang="0">
                <a:pos x="wd2" y="hd2"/>
              </a:cxn>
              <a:cxn ang="5400000">
                <a:pos x="wd2" y="hd2"/>
              </a:cxn>
              <a:cxn ang="10800000">
                <a:pos x="wd2" y="hd2"/>
              </a:cxn>
              <a:cxn ang="16200000">
                <a:pos x="wd2" y="hd2"/>
              </a:cxn>
            </a:cxnLst>
            <a:rect l="0" t="0" r="r" b="b"/>
            <a:pathLst>
              <a:path w="21484" h="21548" fill="norm" stroke="1" extrusionOk="0">
                <a:moveTo>
                  <a:pt x="18655" y="0"/>
                </a:moveTo>
                <a:cubicBezTo>
                  <a:pt x="18494" y="5"/>
                  <a:pt x="18333" y="109"/>
                  <a:pt x="18066" y="314"/>
                </a:cubicBezTo>
                <a:cubicBezTo>
                  <a:pt x="15478" y="2289"/>
                  <a:pt x="13027" y="4381"/>
                  <a:pt x="10727" y="6600"/>
                </a:cubicBezTo>
                <a:cubicBezTo>
                  <a:pt x="10587" y="6735"/>
                  <a:pt x="10434" y="6862"/>
                  <a:pt x="10258" y="7020"/>
                </a:cubicBezTo>
                <a:cubicBezTo>
                  <a:pt x="10102" y="6832"/>
                  <a:pt x="9974" y="6685"/>
                  <a:pt x="9856" y="6533"/>
                </a:cubicBezTo>
                <a:cubicBezTo>
                  <a:pt x="8908" y="5315"/>
                  <a:pt x="7971" y="4091"/>
                  <a:pt x="7009" y="2882"/>
                </a:cubicBezTo>
                <a:cubicBezTo>
                  <a:pt x="6625" y="2399"/>
                  <a:pt x="6178" y="1951"/>
                  <a:pt x="5769" y="1483"/>
                </a:cubicBezTo>
                <a:cubicBezTo>
                  <a:pt x="5573" y="1260"/>
                  <a:pt x="5327" y="1254"/>
                  <a:pt x="5044" y="1314"/>
                </a:cubicBezTo>
                <a:cubicBezTo>
                  <a:pt x="4759" y="1375"/>
                  <a:pt x="4593" y="1540"/>
                  <a:pt x="4590" y="1770"/>
                </a:cubicBezTo>
                <a:cubicBezTo>
                  <a:pt x="4583" y="2129"/>
                  <a:pt x="4349" y="2291"/>
                  <a:pt x="3989" y="2389"/>
                </a:cubicBezTo>
                <a:cubicBezTo>
                  <a:pt x="3741" y="2232"/>
                  <a:pt x="3498" y="2079"/>
                  <a:pt x="3221" y="1904"/>
                </a:cubicBezTo>
                <a:cubicBezTo>
                  <a:pt x="2922" y="2176"/>
                  <a:pt x="2660" y="2427"/>
                  <a:pt x="2382" y="2665"/>
                </a:cubicBezTo>
                <a:cubicBezTo>
                  <a:pt x="2135" y="2876"/>
                  <a:pt x="2125" y="3090"/>
                  <a:pt x="2231" y="3371"/>
                </a:cubicBezTo>
                <a:cubicBezTo>
                  <a:pt x="3179" y="5877"/>
                  <a:pt x="4394" y="8283"/>
                  <a:pt x="5880" y="10593"/>
                </a:cubicBezTo>
                <a:cubicBezTo>
                  <a:pt x="5956" y="10712"/>
                  <a:pt x="6024" y="10835"/>
                  <a:pt x="6094" y="10951"/>
                </a:cubicBezTo>
                <a:cubicBezTo>
                  <a:pt x="4046" y="12991"/>
                  <a:pt x="2019" y="15012"/>
                  <a:pt x="0" y="17024"/>
                </a:cubicBezTo>
                <a:cubicBezTo>
                  <a:pt x="166" y="17359"/>
                  <a:pt x="297" y="17644"/>
                  <a:pt x="450" y="17921"/>
                </a:cubicBezTo>
                <a:cubicBezTo>
                  <a:pt x="559" y="18117"/>
                  <a:pt x="570" y="18299"/>
                  <a:pt x="443" y="18491"/>
                </a:cubicBezTo>
                <a:cubicBezTo>
                  <a:pt x="355" y="18625"/>
                  <a:pt x="277" y="18763"/>
                  <a:pt x="214" y="18906"/>
                </a:cubicBezTo>
                <a:cubicBezTo>
                  <a:pt x="179" y="18986"/>
                  <a:pt x="139" y="19096"/>
                  <a:pt x="175" y="19164"/>
                </a:cubicBezTo>
                <a:cubicBezTo>
                  <a:pt x="462" y="19717"/>
                  <a:pt x="876" y="20186"/>
                  <a:pt x="1406" y="20550"/>
                </a:cubicBezTo>
                <a:cubicBezTo>
                  <a:pt x="1668" y="20457"/>
                  <a:pt x="1862" y="20370"/>
                  <a:pt x="2068" y="20319"/>
                </a:cubicBezTo>
                <a:cubicBezTo>
                  <a:pt x="2305" y="20259"/>
                  <a:pt x="2506" y="20384"/>
                  <a:pt x="2432" y="20567"/>
                </a:cubicBezTo>
                <a:cubicBezTo>
                  <a:pt x="2271" y="20967"/>
                  <a:pt x="2606" y="21165"/>
                  <a:pt x="2838" y="21403"/>
                </a:cubicBezTo>
                <a:cubicBezTo>
                  <a:pt x="3027" y="21596"/>
                  <a:pt x="3335" y="21593"/>
                  <a:pt x="3548" y="21414"/>
                </a:cubicBezTo>
                <a:cubicBezTo>
                  <a:pt x="3624" y="21350"/>
                  <a:pt x="3679" y="21268"/>
                  <a:pt x="3745" y="21195"/>
                </a:cubicBezTo>
                <a:cubicBezTo>
                  <a:pt x="5406" y="19353"/>
                  <a:pt x="7068" y="17510"/>
                  <a:pt x="8732" y="15669"/>
                </a:cubicBezTo>
                <a:cubicBezTo>
                  <a:pt x="8850" y="15538"/>
                  <a:pt x="8982" y="15417"/>
                  <a:pt x="9151" y="15248"/>
                </a:cubicBezTo>
                <a:cubicBezTo>
                  <a:pt x="9312" y="15457"/>
                  <a:pt x="9442" y="15618"/>
                  <a:pt x="9566" y="15782"/>
                </a:cubicBezTo>
                <a:cubicBezTo>
                  <a:pt x="10552" y="17091"/>
                  <a:pt x="11622" y="18348"/>
                  <a:pt x="12799" y="19538"/>
                </a:cubicBezTo>
                <a:cubicBezTo>
                  <a:pt x="13137" y="19880"/>
                  <a:pt x="13363" y="19913"/>
                  <a:pt x="13764" y="19639"/>
                </a:cubicBezTo>
                <a:cubicBezTo>
                  <a:pt x="14071" y="19429"/>
                  <a:pt x="14340" y="19181"/>
                  <a:pt x="14638" y="18942"/>
                </a:cubicBezTo>
                <a:cubicBezTo>
                  <a:pt x="14977" y="19118"/>
                  <a:pt x="15325" y="19299"/>
                  <a:pt x="15670" y="19479"/>
                </a:cubicBezTo>
                <a:cubicBezTo>
                  <a:pt x="15874" y="19336"/>
                  <a:pt x="16024" y="19228"/>
                  <a:pt x="16179" y="19123"/>
                </a:cubicBezTo>
                <a:cubicBezTo>
                  <a:pt x="16407" y="18969"/>
                  <a:pt x="16586" y="18817"/>
                  <a:pt x="16625" y="18532"/>
                </a:cubicBezTo>
                <a:cubicBezTo>
                  <a:pt x="16663" y="18245"/>
                  <a:pt x="16848" y="17980"/>
                  <a:pt x="17238" y="17893"/>
                </a:cubicBezTo>
                <a:cubicBezTo>
                  <a:pt x="17537" y="17826"/>
                  <a:pt x="17736" y="17646"/>
                  <a:pt x="17893" y="17435"/>
                </a:cubicBezTo>
                <a:cubicBezTo>
                  <a:pt x="18144" y="17098"/>
                  <a:pt x="18337" y="16737"/>
                  <a:pt x="18424" y="16377"/>
                </a:cubicBezTo>
                <a:cubicBezTo>
                  <a:pt x="16705" y="14528"/>
                  <a:pt x="15014" y="12708"/>
                  <a:pt x="13308" y="10873"/>
                </a:cubicBezTo>
                <a:cubicBezTo>
                  <a:pt x="13494" y="10665"/>
                  <a:pt x="13612" y="10530"/>
                  <a:pt x="13734" y="10397"/>
                </a:cubicBezTo>
                <a:cubicBezTo>
                  <a:pt x="15805" y="8137"/>
                  <a:pt x="18039" y="6000"/>
                  <a:pt x="20413" y="3968"/>
                </a:cubicBezTo>
                <a:cubicBezTo>
                  <a:pt x="20703" y="3719"/>
                  <a:pt x="20983" y="3471"/>
                  <a:pt x="21190" y="3153"/>
                </a:cubicBezTo>
                <a:cubicBezTo>
                  <a:pt x="21585" y="2544"/>
                  <a:pt x="21600" y="2565"/>
                  <a:pt x="21129" y="2026"/>
                </a:cubicBezTo>
                <a:cubicBezTo>
                  <a:pt x="20955" y="1827"/>
                  <a:pt x="20762" y="1776"/>
                  <a:pt x="20487" y="1772"/>
                </a:cubicBezTo>
                <a:cubicBezTo>
                  <a:pt x="19961" y="1764"/>
                  <a:pt x="19720" y="1486"/>
                  <a:pt x="19806" y="1064"/>
                </a:cubicBezTo>
                <a:cubicBezTo>
                  <a:pt x="19825" y="971"/>
                  <a:pt x="19804" y="847"/>
                  <a:pt x="19743" y="773"/>
                </a:cubicBezTo>
                <a:cubicBezTo>
                  <a:pt x="19597" y="599"/>
                  <a:pt x="19434" y="429"/>
                  <a:pt x="19245" y="289"/>
                </a:cubicBezTo>
                <a:cubicBezTo>
                  <a:pt x="18978" y="92"/>
                  <a:pt x="18816" y="-4"/>
                  <a:pt x="18655" y="0"/>
                </a:cubicBezTo>
                <a:close/>
              </a:path>
            </a:pathLst>
          </a:custGeom>
          <a:ln w="19050">
            <a:solidFill>
              <a:srgbClr val="FF2600"/>
            </a:solidFill>
            <a:miter/>
          </a:ln>
        </p:spPr>
        <p:txBody>
          <a:bodyPr lIns="45719" rIns="45719" anchor="ctr"/>
          <a:lstStyle/>
          <a:p>
            <a:pP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3" name="TextBox 1"/>
          <p:cNvSpPr txBox="1"/>
          <p:nvPr/>
        </p:nvSpPr>
        <p:spPr>
          <a:xfrm>
            <a:off x="253439" y="225559"/>
            <a:ext cx="5095583" cy="624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3600">
                <a:latin typeface="Arial Narrow"/>
                <a:ea typeface="Arial Narrow"/>
                <a:cs typeface="Arial Narrow"/>
                <a:sym typeface="Arial Narrow"/>
              </a:defRPr>
            </a:lvl1pPr>
          </a:lstStyle>
          <a:p>
            <a:pPr/>
            <a:r>
              <a:t>Protocol: Detection</a:t>
            </a:r>
          </a:p>
        </p:txBody>
      </p:sp>
      <p:sp>
        <p:nvSpPr>
          <p:cNvPr id="354" name="Straight Arrow Connector 3"/>
          <p:cNvSpPr/>
          <p:nvPr/>
        </p:nvSpPr>
        <p:spPr>
          <a:xfrm>
            <a:off x="313566" y="1431387"/>
            <a:ext cx="11578782" cy="1"/>
          </a:xfrm>
          <a:prstGeom prst="line">
            <a:avLst/>
          </a:prstGeom>
          <a:ln w="57150">
            <a:solidFill>
              <a:srgbClr val="000000"/>
            </a:solidFill>
            <a:miter/>
            <a:tailEnd type="triangle"/>
          </a:ln>
        </p:spPr>
        <p:txBody>
          <a:bodyPr lIns="45719" rIns="45719"/>
          <a:lstStyle/>
          <a:p>
            <a:pPr/>
          </a:p>
        </p:txBody>
      </p:sp>
      <p:sp>
        <p:nvSpPr>
          <p:cNvPr id="355" name="TextBox 259"/>
          <p:cNvSpPr txBox="1"/>
          <p:nvPr/>
        </p:nvSpPr>
        <p:spPr>
          <a:xfrm>
            <a:off x="8772316" y="1028169"/>
            <a:ext cx="595229" cy="294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400">
                <a:solidFill>
                  <a:schemeClr val="accent1"/>
                </a:solidFill>
                <a:latin typeface="Arial Narrow"/>
                <a:ea typeface="Arial Narrow"/>
                <a:cs typeface="Arial Narrow"/>
                <a:sym typeface="Arial Narrow"/>
              </a:defRPr>
            </a:lvl1pPr>
          </a:lstStyle>
          <a:p>
            <a:pPr/>
            <a:r>
              <a:t>2 h</a:t>
            </a:r>
          </a:p>
        </p:txBody>
      </p:sp>
      <p:grpSp>
        <p:nvGrpSpPr>
          <p:cNvPr id="363" name="Group 241"/>
          <p:cNvGrpSpPr/>
          <p:nvPr/>
        </p:nvGrpSpPr>
        <p:grpSpPr>
          <a:xfrm>
            <a:off x="464767" y="2335115"/>
            <a:ext cx="1482248" cy="1338683"/>
            <a:chOff x="0" y="0"/>
            <a:chExt cx="1482246" cy="1338681"/>
          </a:xfrm>
        </p:grpSpPr>
        <p:grpSp>
          <p:nvGrpSpPr>
            <p:cNvPr id="361" name="Group 239"/>
            <p:cNvGrpSpPr/>
            <p:nvPr/>
          </p:nvGrpSpPr>
          <p:grpSpPr>
            <a:xfrm>
              <a:off x="60123" y="453452"/>
              <a:ext cx="1362001" cy="885230"/>
              <a:chOff x="0" y="0"/>
              <a:chExt cx="1361999" cy="885228"/>
            </a:xfrm>
          </p:grpSpPr>
          <p:sp>
            <p:nvSpPr>
              <p:cNvPr id="356" name="Straight Connector 49"/>
              <p:cNvSpPr/>
              <p:nvPr/>
            </p:nvSpPr>
            <p:spPr>
              <a:xfrm>
                <a:off x="0" y="885228"/>
                <a:ext cx="1247355" cy="1"/>
              </a:xfrm>
              <a:prstGeom prst="line">
                <a:avLst/>
              </a:prstGeom>
              <a:noFill/>
              <a:ln w="19050" cap="flat">
                <a:solidFill>
                  <a:srgbClr val="000000"/>
                </a:solidFill>
                <a:prstDash val="solid"/>
                <a:miter lim="800000"/>
              </a:ln>
              <a:effectLst/>
            </p:spPr>
            <p:txBody>
              <a:bodyPr wrap="square" lIns="45719" tIns="45719" rIns="45719" bIns="45719" numCol="1" anchor="t">
                <a:noAutofit/>
              </a:bodyPr>
              <a:lstStyle/>
              <a:p>
                <a:pPr/>
              </a:p>
            </p:txBody>
          </p:sp>
          <p:sp>
            <p:nvSpPr>
              <p:cNvPr id="357" name="Straight Connector 51"/>
              <p:cNvSpPr/>
              <p:nvPr/>
            </p:nvSpPr>
            <p:spPr>
              <a:xfrm flipV="1">
                <a:off x="-1" y="0"/>
                <a:ext cx="7002" cy="885229"/>
              </a:xfrm>
              <a:prstGeom prst="line">
                <a:avLst/>
              </a:prstGeom>
              <a:noFill/>
              <a:ln w="19050" cap="flat">
                <a:solidFill>
                  <a:srgbClr val="000000"/>
                </a:solidFill>
                <a:prstDash val="solid"/>
                <a:miter lim="800000"/>
              </a:ln>
              <a:effectLst/>
            </p:spPr>
            <p:txBody>
              <a:bodyPr wrap="square" lIns="45719" tIns="45719" rIns="45719" bIns="45719" numCol="1" anchor="t">
                <a:noAutofit/>
              </a:bodyPr>
              <a:lstStyle/>
              <a:p>
                <a:pPr/>
              </a:p>
            </p:txBody>
          </p:sp>
          <p:sp>
            <p:nvSpPr>
              <p:cNvPr id="358" name="Freeform: Shape 54"/>
              <p:cNvSpPr/>
              <p:nvPr/>
            </p:nvSpPr>
            <p:spPr>
              <a:xfrm>
                <a:off x="524374" y="0"/>
                <a:ext cx="837626" cy="786435"/>
              </a:xfrm>
              <a:custGeom>
                <a:avLst/>
                <a:gdLst/>
                <a:ahLst/>
                <a:cxnLst>
                  <a:cxn ang="0">
                    <a:pos x="wd2" y="hd2"/>
                  </a:cxn>
                  <a:cxn ang="5400000">
                    <a:pos x="wd2" y="hd2"/>
                  </a:cxn>
                  <a:cxn ang="10800000">
                    <a:pos x="wd2" y="hd2"/>
                  </a:cxn>
                  <a:cxn ang="16200000">
                    <a:pos x="wd2" y="hd2"/>
                  </a:cxn>
                </a:cxnLst>
                <a:rect l="0" t="0" r="r" b="b"/>
                <a:pathLst>
                  <a:path w="20989" h="20981" fill="norm" stroke="1" extrusionOk="0">
                    <a:moveTo>
                      <a:pt x="0" y="0"/>
                    </a:moveTo>
                    <a:cubicBezTo>
                      <a:pt x="2834" y="10165"/>
                      <a:pt x="5668" y="20329"/>
                      <a:pt x="8950" y="20965"/>
                    </a:cubicBezTo>
                    <a:cubicBezTo>
                      <a:pt x="12232" y="21600"/>
                      <a:pt x="19691" y="3812"/>
                      <a:pt x="19691" y="3812"/>
                    </a:cubicBezTo>
                    <a:cubicBezTo>
                      <a:pt x="21600" y="826"/>
                      <a:pt x="21003" y="1938"/>
                      <a:pt x="20407" y="3049"/>
                    </a:cubicBezTo>
                  </a:path>
                </a:pathLst>
              </a:custGeom>
              <a:noFill/>
              <a:ln w="25400" cap="flat">
                <a:solidFill>
                  <a:srgbClr val="D1D1D1"/>
                </a:solidFill>
                <a:prstDash val="solid"/>
                <a:miter lim="800000"/>
              </a:ln>
              <a:effectLst/>
            </p:spPr>
            <p:txBody>
              <a:bodyPr wrap="square" lIns="45719" tIns="45719" rIns="45719" bIns="45719" numCol="1" anchor="ctr">
                <a:noAutofit/>
              </a:bodyPr>
              <a:lstStyle/>
              <a:p>
                <a:pPr algn="ctr"/>
              </a:p>
            </p:txBody>
          </p:sp>
          <p:sp>
            <p:nvSpPr>
              <p:cNvPr id="359" name="Freeform: Shape 55"/>
              <p:cNvSpPr/>
              <p:nvPr/>
            </p:nvSpPr>
            <p:spPr>
              <a:xfrm>
                <a:off x="434323" y="49397"/>
                <a:ext cx="837626" cy="786435"/>
              </a:xfrm>
              <a:custGeom>
                <a:avLst/>
                <a:gdLst/>
                <a:ahLst/>
                <a:cxnLst>
                  <a:cxn ang="0">
                    <a:pos x="wd2" y="hd2"/>
                  </a:cxn>
                  <a:cxn ang="5400000">
                    <a:pos x="wd2" y="hd2"/>
                  </a:cxn>
                  <a:cxn ang="10800000">
                    <a:pos x="wd2" y="hd2"/>
                  </a:cxn>
                  <a:cxn ang="16200000">
                    <a:pos x="wd2" y="hd2"/>
                  </a:cxn>
                </a:cxnLst>
                <a:rect l="0" t="0" r="r" b="b"/>
                <a:pathLst>
                  <a:path w="20989" h="20981" fill="norm" stroke="1" extrusionOk="0">
                    <a:moveTo>
                      <a:pt x="0" y="0"/>
                    </a:moveTo>
                    <a:cubicBezTo>
                      <a:pt x="2834" y="10165"/>
                      <a:pt x="5668" y="20329"/>
                      <a:pt x="8950" y="20965"/>
                    </a:cubicBezTo>
                    <a:cubicBezTo>
                      <a:pt x="12232" y="21600"/>
                      <a:pt x="19691" y="3812"/>
                      <a:pt x="19691" y="3812"/>
                    </a:cubicBezTo>
                    <a:cubicBezTo>
                      <a:pt x="21600" y="826"/>
                      <a:pt x="21003" y="1938"/>
                      <a:pt x="20407" y="3049"/>
                    </a:cubicBezTo>
                  </a:path>
                </a:pathLst>
              </a:custGeom>
              <a:noFill/>
              <a:ln w="25400" cap="flat">
                <a:solidFill>
                  <a:srgbClr val="747474"/>
                </a:solidFill>
                <a:prstDash val="solid"/>
                <a:miter lim="800000"/>
              </a:ln>
              <a:effectLst/>
            </p:spPr>
            <p:txBody>
              <a:bodyPr wrap="square" lIns="45719" tIns="45719" rIns="45719" bIns="45719" numCol="1" anchor="ctr">
                <a:noAutofit/>
              </a:bodyPr>
              <a:lstStyle/>
              <a:p>
                <a:pPr algn="ctr"/>
              </a:p>
            </p:txBody>
          </p:sp>
          <p:sp>
            <p:nvSpPr>
              <p:cNvPr id="360" name="Freeform: Shape 56"/>
              <p:cNvSpPr/>
              <p:nvPr/>
            </p:nvSpPr>
            <p:spPr>
              <a:xfrm>
                <a:off x="335950" y="49397"/>
                <a:ext cx="837626" cy="786435"/>
              </a:xfrm>
              <a:custGeom>
                <a:avLst/>
                <a:gdLst/>
                <a:ahLst/>
                <a:cxnLst>
                  <a:cxn ang="0">
                    <a:pos x="wd2" y="hd2"/>
                  </a:cxn>
                  <a:cxn ang="5400000">
                    <a:pos x="wd2" y="hd2"/>
                  </a:cxn>
                  <a:cxn ang="10800000">
                    <a:pos x="wd2" y="hd2"/>
                  </a:cxn>
                  <a:cxn ang="16200000">
                    <a:pos x="wd2" y="hd2"/>
                  </a:cxn>
                </a:cxnLst>
                <a:rect l="0" t="0" r="r" b="b"/>
                <a:pathLst>
                  <a:path w="20989" h="20981" fill="norm" stroke="1" extrusionOk="0">
                    <a:moveTo>
                      <a:pt x="0" y="0"/>
                    </a:moveTo>
                    <a:cubicBezTo>
                      <a:pt x="2834" y="10165"/>
                      <a:pt x="5668" y="20329"/>
                      <a:pt x="8950" y="20965"/>
                    </a:cubicBezTo>
                    <a:cubicBezTo>
                      <a:pt x="12232" y="21600"/>
                      <a:pt x="19691" y="3812"/>
                      <a:pt x="19691" y="3812"/>
                    </a:cubicBezTo>
                    <a:cubicBezTo>
                      <a:pt x="21600" y="826"/>
                      <a:pt x="21003" y="1938"/>
                      <a:pt x="20407" y="3049"/>
                    </a:cubicBezTo>
                  </a:path>
                </a:pathLst>
              </a:custGeom>
              <a:noFill/>
              <a:ln w="25400" cap="flat">
                <a:solidFill>
                  <a:srgbClr val="171717"/>
                </a:solidFill>
                <a:prstDash val="solid"/>
                <a:miter lim="800000"/>
              </a:ln>
              <a:effectLst/>
            </p:spPr>
            <p:txBody>
              <a:bodyPr wrap="square" lIns="45719" tIns="45719" rIns="45719" bIns="45719" numCol="1" anchor="ctr">
                <a:noAutofit/>
              </a:bodyPr>
              <a:lstStyle/>
              <a:p>
                <a:pPr algn="ctr"/>
              </a:p>
            </p:txBody>
          </p:sp>
        </p:grpSp>
        <p:sp>
          <p:nvSpPr>
            <p:cNvPr id="362" name="TextBox 114"/>
            <p:cNvSpPr txBox="1"/>
            <p:nvPr/>
          </p:nvSpPr>
          <p:spPr>
            <a:xfrm>
              <a:off x="0" y="0"/>
              <a:ext cx="1482247" cy="3581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a:latin typeface="Arial Narrow"/>
                  <a:ea typeface="Arial Narrow"/>
                  <a:cs typeface="Arial Narrow"/>
                  <a:sym typeface="Arial Narrow"/>
                </a:defRPr>
              </a:lvl1pPr>
            </a:lstStyle>
            <a:p>
              <a:pPr/>
              <a:r>
                <a:t>Transfer curve</a:t>
              </a:r>
            </a:p>
          </p:txBody>
        </p:sp>
      </p:grpSp>
      <p:grpSp>
        <p:nvGrpSpPr>
          <p:cNvPr id="368" name="Group 72"/>
          <p:cNvGrpSpPr/>
          <p:nvPr/>
        </p:nvGrpSpPr>
        <p:grpSpPr>
          <a:xfrm>
            <a:off x="228438" y="871172"/>
            <a:ext cx="1466207" cy="928033"/>
            <a:chOff x="0" y="0"/>
            <a:chExt cx="1466205" cy="928031"/>
          </a:xfrm>
        </p:grpSpPr>
        <p:grpSp>
          <p:nvGrpSpPr>
            <p:cNvPr id="366" name="Group 44"/>
            <p:cNvGrpSpPr/>
            <p:nvPr/>
          </p:nvGrpSpPr>
          <p:grpSpPr>
            <a:xfrm>
              <a:off x="0" y="-1"/>
              <a:ext cx="233085" cy="556597"/>
              <a:chOff x="0" y="0"/>
              <a:chExt cx="233084" cy="556595"/>
            </a:xfrm>
          </p:grpSpPr>
          <p:sp>
            <p:nvSpPr>
              <p:cNvPr id="364" name="TextBox 35"/>
              <p:cNvSpPr txBox="1"/>
              <p:nvPr/>
            </p:nvSpPr>
            <p:spPr>
              <a:xfrm>
                <a:off x="0" y="0"/>
                <a:ext cx="233085" cy="3581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a:latin typeface="Arial Narrow"/>
                    <a:ea typeface="Arial Narrow"/>
                    <a:cs typeface="Arial Narrow"/>
                    <a:sym typeface="Arial Narrow"/>
                  </a:defRPr>
                </a:lvl1pPr>
              </a:lstStyle>
              <a:p>
                <a:pPr/>
                <a:r>
                  <a:t>1</a:t>
                </a:r>
              </a:p>
            </p:txBody>
          </p:sp>
          <p:sp>
            <p:nvSpPr>
              <p:cNvPr id="365" name="Straight Connector 204"/>
              <p:cNvSpPr/>
              <p:nvPr/>
            </p:nvSpPr>
            <p:spPr>
              <a:xfrm flipV="1">
                <a:off x="98957" y="380748"/>
                <a:ext cx="1" cy="175848"/>
              </a:xfrm>
              <a:prstGeom prst="line">
                <a:avLst/>
              </a:prstGeom>
              <a:noFill/>
              <a:ln w="38100" cap="flat">
                <a:solidFill>
                  <a:srgbClr val="000000"/>
                </a:solidFill>
                <a:prstDash val="solid"/>
                <a:miter lim="800000"/>
              </a:ln>
              <a:effectLst/>
            </p:spPr>
            <p:txBody>
              <a:bodyPr wrap="square" lIns="45719" tIns="45719" rIns="45719" bIns="45719" numCol="1" anchor="t">
                <a:noAutofit/>
              </a:bodyPr>
              <a:lstStyle/>
              <a:p>
                <a:pPr/>
              </a:p>
            </p:txBody>
          </p:sp>
        </p:grpSp>
        <p:sp>
          <p:nvSpPr>
            <p:cNvPr id="367" name="TextBox 83"/>
            <p:cNvSpPr txBox="1"/>
            <p:nvPr/>
          </p:nvSpPr>
          <p:spPr>
            <a:xfrm>
              <a:off x="52776" y="607991"/>
              <a:ext cx="1413430" cy="320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1600">
                  <a:latin typeface="Arial Narrow"/>
                  <a:ea typeface="Arial Narrow"/>
                  <a:cs typeface="Arial Narrow"/>
                  <a:sym typeface="Arial Narrow"/>
                </a:defRPr>
              </a:lvl1pPr>
            </a:lstStyle>
            <a:p>
              <a:pPr/>
              <a:r>
                <a:t>Step 1: Baseline</a:t>
              </a:r>
            </a:p>
          </p:txBody>
        </p:sp>
      </p:grpSp>
      <p:grpSp>
        <p:nvGrpSpPr>
          <p:cNvPr id="373" name="Group 77"/>
          <p:cNvGrpSpPr/>
          <p:nvPr/>
        </p:nvGrpSpPr>
        <p:grpSpPr>
          <a:xfrm>
            <a:off x="10044453" y="875260"/>
            <a:ext cx="1376888" cy="923945"/>
            <a:chOff x="0" y="0"/>
            <a:chExt cx="1376887" cy="923944"/>
          </a:xfrm>
        </p:grpSpPr>
        <p:sp>
          <p:nvSpPr>
            <p:cNvPr id="369" name="TextBox 157"/>
            <p:cNvSpPr txBox="1"/>
            <p:nvPr/>
          </p:nvSpPr>
          <p:spPr>
            <a:xfrm>
              <a:off x="0" y="603904"/>
              <a:ext cx="1376888" cy="320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1600">
                  <a:latin typeface="Arial Narrow"/>
                  <a:ea typeface="Arial Narrow"/>
                  <a:cs typeface="Arial Narrow"/>
                  <a:sym typeface="Arial Narrow"/>
                </a:defRPr>
              </a:lvl1pPr>
            </a:lstStyle>
            <a:p>
              <a:pPr/>
              <a:r>
                <a:t>Step 4: Detection</a:t>
              </a:r>
            </a:p>
          </p:txBody>
        </p:sp>
        <p:grpSp>
          <p:nvGrpSpPr>
            <p:cNvPr id="372" name="Group 66"/>
            <p:cNvGrpSpPr/>
            <p:nvPr/>
          </p:nvGrpSpPr>
          <p:grpSpPr>
            <a:xfrm>
              <a:off x="571900" y="-1"/>
              <a:ext cx="233087" cy="556597"/>
              <a:chOff x="0" y="0"/>
              <a:chExt cx="233086" cy="556595"/>
            </a:xfrm>
          </p:grpSpPr>
          <p:sp>
            <p:nvSpPr>
              <p:cNvPr id="370" name="TextBox 67"/>
              <p:cNvSpPr txBox="1"/>
              <p:nvPr/>
            </p:nvSpPr>
            <p:spPr>
              <a:xfrm>
                <a:off x="0" y="0"/>
                <a:ext cx="233087" cy="3581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a:latin typeface="Arial Narrow"/>
                    <a:ea typeface="Arial Narrow"/>
                    <a:cs typeface="Arial Narrow"/>
                    <a:sym typeface="Arial Narrow"/>
                  </a:defRPr>
                </a:lvl1pPr>
              </a:lstStyle>
              <a:p>
                <a:pPr/>
                <a:r>
                  <a:t>4</a:t>
                </a:r>
              </a:p>
            </p:txBody>
          </p:sp>
          <p:sp>
            <p:nvSpPr>
              <p:cNvPr id="371" name="Straight Connector 68"/>
              <p:cNvSpPr/>
              <p:nvPr/>
            </p:nvSpPr>
            <p:spPr>
              <a:xfrm flipV="1">
                <a:off x="116543" y="380748"/>
                <a:ext cx="1" cy="175848"/>
              </a:xfrm>
              <a:prstGeom prst="line">
                <a:avLst/>
              </a:prstGeom>
              <a:noFill/>
              <a:ln w="38100" cap="flat">
                <a:solidFill>
                  <a:srgbClr val="000000"/>
                </a:solidFill>
                <a:prstDash val="solid"/>
                <a:miter lim="800000"/>
              </a:ln>
              <a:effectLst/>
            </p:spPr>
            <p:txBody>
              <a:bodyPr wrap="square" lIns="45719" tIns="45719" rIns="45719" bIns="45719" numCol="1" anchor="t">
                <a:noAutofit/>
              </a:bodyPr>
              <a:lstStyle/>
              <a:p>
                <a:pPr/>
              </a:p>
            </p:txBody>
          </p:sp>
        </p:grpSp>
      </p:grpSp>
      <p:grpSp>
        <p:nvGrpSpPr>
          <p:cNvPr id="378" name="Group 74"/>
          <p:cNvGrpSpPr/>
          <p:nvPr/>
        </p:nvGrpSpPr>
        <p:grpSpPr>
          <a:xfrm>
            <a:off x="3598936" y="871172"/>
            <a:ext cx="1170541" cy="928033"/>
            <a:chOff x="0" y="0"/>
            <a:chExt cx="1170540" cy="928031"/>
          </a:xfrm>
        </p:grpSpPr>
        <p:grpSp>
          <p:nvGrpSpPr>
            <p:cNvPr id="376" name="Group 62"/>
            <p:cNvGrpSpPr/>
            <p:nvPr/>
          </p:nvGrpSpPr>
          <p:grpSpPr>
            <a:xfrm>
              <a:off x="468728" y="-1"/>
              <a:ext cx="233086" cy="556597"/>
              <a:chOff x="0" y="0"/>
              <a:chExt cx="233084" cy="556595"/>
            </a:xfrm>
          </p:grpSpPr>
          <p:sp>
            <p:nvSpPr>
              <p:cNvPr id="374" name="TextBox 36"/>
              <p:cNvSpPr txBox="1"/>
              <p:nvPr/>
            </p:nvSpPr>
            <p:spPr>
              <a:xfrm>
                <a:off x="0" y="0"/>
                <a:ext cx="233085" cy="3581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a:latin typeface="Arial Narrow"/>
                    <a:ea typeface="Arial Narrow"/>
                    <a:cs typeface="Arial Narrow"/>
                    <a:sym typeface="Arial Narrow"/>
                  </a:defRPr>
                </a:lvl1pPr>
              </a:lstStyle>
              <a:p>
                <a:pPr/>
                <a:r>
                  <a:t>2</a:t>
                </a:r>
              </a:p>
            </p:txBody>
          </p:sp>
          <p:sp>
            <p:nvSpPr>
              <p:cNvPr id="375" name="Straight Connector 205"/>
              <p:cNvSpPr/>
              <p:nvPr/>
            </p:nvSpPr>
            <p:spPr>
              <a:xfrm flipV="1">
                <a:off x="116542" y="380748"/>
                <a:ext cx="1" cy="175848"/>
              </a:xfrm>
              <a:prstGeom prst="line">
                <a:avLst/>
              </a:prstGeom>
              <a:noFill/>
              <a:ln w="38100" cap="flat">
                <a:solidFill>
                  <a:srgbClr val="000000"/>
                </a:solidFill>
                <a:prstDash val="solid"/>
                <a:miter lim="800000"/>
              </a:ln>
              <a:effectLst/>
            </p:spPr>
            <p:txBody>
              <a:bodyPr wrap="square" lIns="45719" tIns="45719" rIns="45719" bIns="45719" numCol="1" anchor="t">
                <a:noAutofit/>
              </a:bodyPr>
              <a:lstStyle/>
              <a:p>
                <a:pPr/>
              </a:p>
            </p:txBody>
          </p:sp>
        </p:grpSp>
        <p:sp>
          <p:nvSpPr>
            <p:cNvPr id="377" name="TextBox 65"/>
            <p:cNvSpPr txBox="1"/>
            <p:nvPr/>
          </p:nvSpPr>
          <p:spPr>
            <a:xfrm>
              <a:off x="0" y="607991"/>
              <a:ext cx="1170541" cy="320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1600">
                  <a:latin typeface="Arial Narrow"/>
                  <a:ea typeface="Arial Narrow"/>
                  <a:cs typeface="Arial Narrow"/>
                  <a:sym typeface="Arial Narrow"/>
                </a:defRPr>
              </a:lvl1pPr>
            </a:lstStyle>
            <a:p>
              <a:pPr/>
              <a:r>
                <a:t>Step 2: Wash</a:t>
              </a:r>
            </a:p>
          </p:txBody>
        </p:sp>
      </p:grpSp>
      <p:grpSp>
        <p:nvGrpSpPr>
          <p:cNvPr id="383" name="Group 75"/>
          <p:cNvGrpSpPr/>
          <p:nvPr/>
        </p:nvGrpSpPr>
        <p:grpSpPr>
          <a:xfrm>
            <a:off x="6673767" y="871172"/>
            <a:ext cx="1466398" cy="928033"/>
            <a:chOff x="0" y="0"/>
            <a:chExt cx="1466397" cy="928031"/>
          </a:xfrm>
        </p:grpSpPr>
        <p:sp>
          <p:nvSpPr>
            <p:cNvPr id="379" name="TextBox 82"/>
            <p:cNvSpPr txBox="1"/>
            <p:nvPr/>
          </p:nvSpPr>
          <p:spPr>
            <a:xfrm>
              <a:off x="0" y="607991"/>
              <a:ext cx="1466398" cy="320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defRPr sz="1600">
                  <a:latin typeface="Arial Narrow"/>
                  <a:ea typeface="Arial Narrow"/>
                  <a:cs typeface="Arial Narrow"/>
                  <a:sym typeface="Arial Narrow"/>
                </a:defRPr>
              </a:lvl1pPr>
            </a:lstStyle>
            <a:p>
              <a:pPr/>
              <a:r>
                <a:t>Step 3: Incubation</a:t>
              </a:r>
            </a:p>
          </p:txBody>
        </p:sp>
        <p:grpSp>
          <p:nvGrpSpPr>
            <p:cNvPr id="382" name="Group 63"/>
            <p:cNvGrpSpPr/>
            <p:nvPr/>
          </p:nvGrpSpPr>
          <p:grpSpPr>
            <a:xfrm>
              <a:off x="616654" y="-1"/>
              <a:ext cx="233088" cy="556597"/>
              <a:chOff x="0" y="0"/>
              <a:chExt cx="233086" cy="556595"/>
            </a:xfrm>
          </p:grpSpPr>
          <p:sp>
            <p:nvSpPr>
              <p:cNvPr id="380" name="TextBox 19"/>
              <p:cNvSpPr txBox="1"/>
              <p:nvPr/>
            </p:nvSpPr>
            <p:spPr>
              <a:xfrm>
                <a:off x="0" y="0"/>
                <a:ext cx="233087" cy="3581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a:latin typeface="Arial Narrow"/>
                    <a:ea typeface="Arial Narrow"/>
                    <a:cs typeface="Arial Narrow"/>
                    <a:sym typeface="Arial Narrow"/>
                  </a:defRPr>
                </a:lvl1pPr>
              </a:lstStyle>
              <a:p>
                <a:pPr/>
                <a:r>
                  <a:t>3</a:t>
                </a:r>
              </a:p>
            </p:txBody>
          </p:sp>
          <p:sp>
            <p:nvSpPr>
              <p:cNvPr id="381" name="Straight Connector 20"/>
              <p:cNvSpPr/>
              <p:nvPr/>
            </p:nvSpPr>
            <p:spPr>
              <a:xfrm flipV="1">
                <a:off x="116543" y="380748"/>
                <a:ext cx="1" cy="175848"/>
              </a:xfrm>
              <a:prstGeom prst="line">
                <a:avLst/>
              </a:prstGeom>
              <a:noFill/>
              <a:ln w="38100" cap="flat">
                <a:solidFill>
                  <a:srgbClr val="000000"/>
                </a:solidFill>
                <a:prstDash val="solid"/>
                <a:miter lim="800000"/>
              </a:ln>
              <a:effectLst/>
            </p:spPr>
            <p:txBody>
              <a:bodyPr wrap="square" lIns="45719" tIns="45719" rIns="45719" bIns="45719" numCol="1" anchor="t">
                <a:noAutofit/>
              </a:bodyPr>
              <a:lstStyle/>
              <a:p>
                <a:pPr/>
              </a:p>
            </p:txBody>
          </p:sp>
        </p:grpSp>
      </p:grpSp>
      <p:pic>
        <p:nvPicPr>
          <p:cNvPr id="384" name="Picture 2" descr="Picture 2"/>
          <p:cNvPicPr>
            <a:picLocks noChangeAspect="1"/>
          </p:cNvPicPr>
          <p:nvPr/>
        </p:nvPicPr>
        <p:blipFill>
          <a:blip r:embed="rId2">
            <a:extLst/>
          </a:blip>
          <a:stretch>
            <a:fillRect/>
          </a:stretch>
        </p:blipFill>
        <p:spPr>
          <a:xfrm>
            <a:off x="9930580" y="0"/>
            <a:ext cx="2261420" cy="522364"/>
          </a:xfrm>
          <a:prstGeom prst="rect">
            <a:avLst/>
          </a:prstGeom>
          <a:ln w="12700">
            <a:miter lim="400000"/>
          </a:ln>
        </p:spPr>
      </p:pic>
      <p:grpSp>
        <p:nvGrpSpPr>
          <p:cNvPr id="392" name="Group 15"/>
          <p:cNvGrpSpPr/>
          <p:nvPr/>
        </p:nvGrpSpPr>
        <p:grpSpPr>
          <a:xfrm>
            <a:off x="10044453" y="2335115"/>
            <a:ext cx="1482247" cy="1338683"/>
            <a:chOff x="0" y="0"/>
            <a:chExt cx="1482246" cy="1338681"/>
          </a:xfrm>
        </p:grpSpPr>
        <p:grpSp>
          <p:nvGrpSpPr>
            <p:cNvPr id="390" name="Group 41"/>
            <p:cNvGrpSpPr/>
            <p:nvPr/>
          </p:nvGrpSpPr>
          <p:grpSpPr>
            <a:xfrm>
              <a:off x="60123" y="453452"/>
              <a:ext cx="1362001" cy="885230"/>
              <a:chOff x="0" y="0"/>
              <a:chExt cx="1361999" cy="885228"/>
            </a:xfrm>
          </p:grpSpPr>
          <p:sp>
            <p:nvSpPr>
              <p:cNvPr id="385" name="Straight Connector 52"/>
              <p:cNvSpPr/>
              <p:nvPr/>
            </p:nvSpPr>
            <p:spPr>
              <a:xfrm>
                <a:off x="0" y="885228"/>
                <a:ext cx="1247355" cy="1"/>
              </a:xfrm>
              <a:prstGeom prst="line">
                <a:avLst/>
              </a:prstGeom>
              <a:noFill/>
              <a:ln w="19050" cap="flat">
                <a:solidFill>
                  <a:srgbClr val="000000"/>
                </a:solidFill>
                <a:prstDash val="solid"/>
                <a:miter lim="800000"/>
              </a:ln>
              <a:effectLst/>
            </p:spPr>
            <p:txBody>
              <a:bodyPr wrap="square" lIns="45719" tIns="45719" rIns="45719" bIns="45719" numCol="1" anchor="t">
                <a:noAutofit/>
              </a:bodyPr>
              <a:lstStyle/>
              <a:p>
                <a:pPr/>
              </a:p>
            </p:txBody>
          </p:sp>
          <p:sp>
            <p:nvSpPr>
              <p:cNvPr id="386" name="Straight Connector 78"/>
              <p:cNvSpPr/>
              <p:nvPr/>
            </p:nvSpPr>
            <p:spPr>
              <a:xfrm flipV="1">
                <a:off x="-1" y="0"/>
                <a:ext cx="7002" cy="885229"/>
              </a:xfrm>
              <a:prstGeom prst="line">
                <a:avLst/>
              </a:prstGeom>
              <a:noFill/>
              <a:ln w="19050" cap="flat">
                <a:solidFill>
                  <a:srgbClr val="000000"/>
                </a:solidFill>
                <a:prstDash val="solid"/>
                <a:miter lim="800000"/>
              </a:ln>
              <a:effectLst/>
            </p:spPr>
            <p:txBody>
              <a:bodyPr wrap="square" lIns="45719" tIns="45719" rIns="45719" bIns="45719" numCol="1" anchor="t">
                <a:noAutofit/>
              </a:bodyPr>
              <a:lstStyle/>
              <a:p>
                <a:pPr/>
              </a:p>
            </p:txBody>
          </p:sp>
          <p:sp>
            <p:nvSpPr>
              <p:cNvPr id="387" name="Freeform: Shape 80"/>
              <p:cNvSpPr/>
              <p:nvPr/>
            </p:nvSpPr>
            <p:spPr>
              <a:xfrm>
                <a:off x="524374" y="0"/>
                <a:ext cx="837626" cy="786435"/>
              </a:xfrm>
              <a:custGeom>
                <a:avLst/>
                <a:gdLst/>
                <a:ahLst/>
                <a:cxnLst>
                  <a:cxn ang="0">
                    <a:pos x="wd2" y="hd2"/>
                  </a:cxn>
                  <a:cxn ang="5400000">
                    <a:pos x="wd2" y="hd2"/>
                  </a:cxn>
                  <a:cxn ang="10800000">
                    <a:pos x="wd2" y="hd2"/>
                  </a:cxn>
                  <a:cxn ang="16200000">
                    <a:pos x="wd2" y="hd2"/>
                  </a:cxn>
                </a:cxnLst>
                <a:rect l="0" t="0" r="r" b="b"/>
                <a:pathLst>
                  <a:path w="20989" h="20981" fill="norm" stroke="1" extrusionOk="0">
                    <a:moveTo>
                      <a:pt x="0" y="0"/>
                    </a:moveTo>
                    <a:cubicBezTo>
                      <a:pt x="2834" y="10165"/>
                      <a:pt x="5668" y="20329"/>
                      <a:pt x="8950" y="20965"/>
                    </a:cubicBezTo>
                    <a:cubicBezTo>
                      <a:pt x="12232" y="21600"/>
                      <a:pt x="19691" y="3812"/>
                      <a:pt x="19691" y="3812"/>
                    </a:cubicBezTo>
                    <a:cubicBezTo>
                      <a:pt x="21600" y="826"/>
                      <a:pt x="21003" y="1938"/>
                      <a:pt x="20407" y="3049"/>
                    </a:cubicBezTo>
                  </a:path>
                </a:pathLst>
              </a:custGeom>
              <a:noFill/>
              <a:ln w="25400" cap="flat">
                <a:solidFill>
                  <a:srgbClr val="D1D1D1"/>
                </a:solidFill>
                <a:prstDash val="solid"/>
                <a:miter lim="800000"/>
              </a:ln>
              <a:effectLst/>
            </p:spPr>
            <p:txBody>
              <a:bodyPr wrap="square" lIns="45719" tIns="45719" rIns="45719" bIns="45719" numCol="1" anchor="ctr">
                <a:noAutofit/>
              </a:bodyPr>
              <a:lstStyle/>
              <a:p>
                <a:pPr algn="ctr"/>
              </a:p>
            </p:txBody>
          </p:sp>
          <p:sp>
            <p:nvSpPr>
              <p:cNvPr id="388" name="Freeform: Shape 84"/>
              <p:cNvSpPr/>
              <p:nvPr/>
            </p:nvSpPr>
            <p:spPr>
              <a:xfrm>
                <a:off x="434323" y="49397"/>
                <a:ext cx="837626" cy="786435"/>
              </a:xfrm>
              <a:custGeom>
                <a:avLst/>
                <a:gdLst/>
                <a:ahLst/>
                <a:cxnLst>
                  <a:cxn ang="0">
                    <a:pos x="wd2" y="hd2"/>
                  </a:cxn>
                  <a:cxn ang="5400000">
                    <a:pos x="wd2" y="hd2"/>
                  </a:cxn>
                  <a:cxn ang="10800000">
                    <a:pos x="wd2" y="hd2"/>
                  </a:cxn>
                  <a:cxn ang="16200000">
                    <a:pos x="wd2" y="hd2"/>
                  </a:cxn>
                </a:cxnLst>
                <a:rect l="0" t="0" r="r" b="b"/>
                <a:pathLst>
                  <a:path w="20989" h="20981" fill="norm" stroke="1" extrusionOk="0">
                    <a:moveTo>
                      <a:pt x="0" y="0"/>
                    </a:moveTo>
                    <a:cubicBezTo>
                      <a:pt x="2834" y="10165"/>
                      <a:pt x="5668" y="20329"/>
                      <a:pt x="8950" y="20965"/>
                    </a:cubicBezTo>
                    <a:cubicBezTo>
                      <a:pt x="12232" y="21600"/>
                      <a:pt x="19691" y="3812"/>
                      <a:pt x="19691" y="3812"/>
                    </a:cubicBezTo>
                    <a:cubicBezTo>
                      <a:pt x="21600" y="826"/>
                      <a:pt x="21003" y="1938"/>
                      <a:pt x="20407" y="3049"/>
                    </a:cubicBezTo>
                  </a:path>
                </a:pathLst>
              </a:custGeom>
              <a:noFill/>
              <a:ln w="25400" cap="flat">
                <a:solidFill>
                  <a:srgbClr val="747474"/>
                </a:solidFill>
                <a:prstDash val="solid"/>
                <a:miter lim="800000"/>
              </a:ln>
              <a:effectLst/>
            </p:spPr>
            <p:txBody>
              <a:bodyPr wrap="square" lIns="45719" tIns="45719" rIns="45719" bIns="45719" numCol="1" anchor="ctr">
                <a:noAutofit/>
              </a:bodyPr>
              <a:lstStyle/>
              <a:p>
                <a:pPr algn="ctr"/>
              </a:p>
            </p:txBody>
          </p:sp>
          <p:sp>
            <p:nvSpPr>
              <p:cNvPr id="389" name="Freeform: Shape 88"/>
              <p:cNvSpPr/>
              <p:nvPr/>
            </p:nvSpPr>
            <p:spPr>
              <a:xfrm>
                <a:off x="335950" y="49397"/>
                <a:ext cx="837626" cy="786435"/>
              </a:xfrm>
              <a:custGeom>
                <a:avLst/>
                <a:gdLst/>
                <a:ahLst/>
                <a:cxnLst>
                  <a:cxn ang="0">
                    <a:pos x="wd2" y="hd2"/>
                  </a:cxn>
                  <a:cxn ang="5400000">
                    <a:pos x="wd2" y="hd2"/>
                  </a:cxn>
                  <a:cxn ang="10800000">
                    <a:pos x="wd2" y="hd2"/>
                  </a:cxn>
                  <a:cxn ang="16200000">
                    <a:pos x="wd2" y="hd2"/>
                  </a:cxn>
                </a:cxnLst>
                <a:rect l="0" t="0" r="r" b="b"/>
                <a:pathLst>
                  <a:path w="20989" h="20981" fill="norm" stroke="1" extrusionOk="0">
                    <a:moveTo>
                      <a:pt x="0" y="0"/>
                    </a:moveTo>
                    <a:cubicBezTo>
                      <a:pt x="2834" y="10165"/>
                      <a:pt x="5668" y="20329"/>
                      <a:pt x="8950" y="20965"/>
                    </a:cubicBezTo>
                    <a:cubicBezTo>
                      <a:pt x="12232" y="21600"/>
                      <a:pt x="19691" y="3812"/>
                      <a:pt x="19691" y="3812"/>
                    </a:cubicBezTo>
                    <a:cubicBezTo>
                      <a:pt x="21600" y="826"/>
                      <a:pt x="21003" y="1938"/>
                      <a:pt x="20407" y="3049"/>
                    </a:cubicBezTo>
                  </a:path>
                </a:pathLst>
              </a:custGeom>
              <a:noFill/>
              <a:ln w="25400" cap="flat">
                <a:solidFill>
                  <a:srgbClr val="171717"/>
                </a:solidFill>
                <a:prstDash val="solid"/>
                <a:miter lim="800000"/>
              </a:ln>
              <a:effectLst/>
            </p:spPr>
            <p:txBody>
              <a:bodyPr wrap="square" lIns="45719" tIns="45719" rIns="45719" bIns="45719" numCol="1" anchor="ctr">
                <a:noAutofit/>
              </a:bodyPr>
              <a:lstStyle/>
              <a:p>
                <a:pPr algn="ctr"/>
              </a:p>
            </p:txBody>
          </p:sp>
        </p:grpSp>
        <p:sp>
          <p:nvSpPr>
            <p:cNvPr id="391" name="TextBox 50"/>
            <p:cNvSpPr txBox="1"/>
            <p:nvPr/>
          </p:nvSpPr>
          <p:spPr>
            <a:xfrm>
              <a:off x="0" y="0"/>
              <a:ext cx="1482247" cy="3581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a:latin typeface="Arial Narrow"/>
                  <a:ea typeface="Arial Narrow"/>
                  <a:cs typeface="Arial Narrow"/>
                  <a:sym typeface="Arial Narrow"/>
                </a:defRPr>
              </a:lvl1pPr>
            </a:lstStyle>
            <a:p>
              <a:pPr/>
              <a:r>
                <a:t>Transfer curve</a:t>
              </a:r>
            </a:p>
          </p:txBody>
        </p:sp>
      </p:grpSp>
      <p:grpSp>
        <p:nvGrpSpPr>
          <p:cNvPr id="396" name="Group"/>
          <p:cNvGrpSpPr/>
          <p:nvPr/>
        </p:nvGrpSpPr>
        <p:grpSpPr>
          <a:xfrm>
            <a:off x="4021944" y="2133912"/>
            <a:ext cx="3305817" cy="1972808"/>
            <a:chOff x="0" y="0"/>
            <a:chExt cx="3305816" cy="1972806"/>
          </a:xfrm>
        </p:grpSpPr>
        <p:sp>
          <p:nvSpPr>
            <p:cNvPr id="393" name="Straight Connector 138"/>
            <p:cNvSpPr/>
            <p:nvPr/>
          </p:nvSpPr>
          <p:spPr>
            <a:xfrm>
              <a:off x="0" y="1972806"/>
              <a:ext cx="3305817" cy="1"/>
            </a:xfrm>
            <a:prstGeom prst="line">
              <a:avLst/>
            </a:prstGeom>
            <a:noFill/>
            <a:ln w="19050" cap="flat">
              <a:solidFill>
                <a:srgbClr val="000000"/>
              </a:solidFill>
              <a:prstDash val="solid"/>
              <a:miter lim="800000"/>
            </a:ln>
            <a:effectLst/>
          </p:spPr>
          <p:txBody>
            <a:bodyPr wrap="square" lIns="45719" tIns="45719" rIns="45719" bIns="45719" numCol="1" anchor="t">
              <a:noAutofit/>
            </a:bodyPr>
            <a:lstStyle/>
            <a:p>
              <a:pPr/>
            </a:p>
          </p:txBody>
        </p:sp>
        <p:sp>
          <p:nvSpPr>
            <p:cNvPr id="394" name="Straight Connector 139"/>
            <p:cNvSpPr/>
            <p:nvPr/>
          </p:nvSpPr>
          <p:spPr>
            <a:xfrm flipV="1">
              <a:off x="916176" y="0"/>
              <a:ext cx="13411" cy="1972807"/>
            </a:xfrm>
            <a:prstGeom prst="line">
              <a:avLst/>
            </a:prstGeom>
            <a:noFill/>
            <a:ln w="19050" cap="flat">
              <a:solidFill>
                <a:srgbClr val="000000"/>
              </a:solidFill>
              <a:prstDash val="solid"/>
              <a:miter lim="800000"/>
            </a:ln>
            <a:effectLst/>
          </p:spPr>
          <p:txBody>
            <a:bodyPr wrap="square" lIns="45719" tIns="45719" rIns="45719" bIns="45719" numCol="1" anchor="t">
              <a:noAutofit/>
            </a:bodyPr>
            <a:lstStyle/>
            <a:p>
              <a:pPr/>
            </a:p>
          </p:txBody>
        </p:sp>
        <p:sp>
          <p:nvSpPr>
            <p:cNvPr id="395" name="Freeform: Shape 140"/>
            <p:cNvSpPr/>
            <p:nvPr/>
          </p:nvSpPr>
          <p:spPr>
            <a:xfrm>
              <a:off x="1128052" y="110084"/>
              <a:ext cx="1604695" cy="1752639"/>
            </a:xfrm>
            <a:custGeom>
              <a:avLst/>
              <a:gdLst/>
              <a:ahLst/>
              <a:cxnLst>
                <a:cxn ang="0">
                  <a:pos x="wd2" y="hd2"/>
                </a:cxn>
                <a:cxn ang="5400000">
                  <a:pos x="wd2" y="hd2"/>
                </a:cxn>
                <a:cxn ang="10800000">
                  <a:pos x="wd2" y="hd2"/>
                </a:cxn>
                <a:cxn ang="16200000">
                  <a:pos x="wd2" y="hd2"/>
                </a:cxn>
              </a:cxnLst>
              <a:rect l="0" t="0" r="r" b="b"/>
              <a:pathLst>
                <a:path w="20989" h="20981" fill="norm" stroke="1" extrusionOk="0">
                  <a:moveTo>
                    <a:pt x="0" y="0"/>
                  </a:moveTo>
                  <a:cubicBezTo>
                    <a:pt x="2834" y="10165"/>
                    <a:pt x="5668" y="20329"/>
                    <a:pt x="8950" y="20965"/>
                  </a:cubicBezTo>
                  <a:cubicBezTo>
                    <a:pt x="12232" y="21600"/>
                    <a:pt x="19691" y="3812"/>
                    <a:pt x="19691" y="3812"/>
                  </a:cubicBezTo>
                  <a:cubicBezTo>
                    <a:pt x="21600" y="826"/>
                    <a:pt x="21003" y="1938"/>
                    <a:pt x="20407" y="3049"/>
                  </a:cubicBezTo>
                </a:path>
              </a:pathLst>
            </a:custGeom>
            <a:noFill/>
            <a:ln w="25400" cap="flat">
              <a:solidFill>
                <a:srgbClr val="000000"/>
              </a:solidFill>
              <a:prstDash val="solid"/>
              <a:miter lim="800000"/>
            </a:ln>
            <a:effectLst/>
          </p:spPr>
          <p:txBody>
            <a:bodyPr wrap="square" lIns="45719" tIns="45719" rIns="45719" bIns="45719" numCol="1" anchor="ctr">
              <a:noAutofit/>
            </a:bodyPr>
            <a:lstStyle/>
            <a:p>
              <a:pPr algn="ctr"/>
            </a:p>
          </p:txBody>
        </p:sp>
      </p:grpSp>
      <p:sp>
        <p:nvSpPr>
          <p:cNvPr id="397" name="Freeform: Shape 145"/>
          <p:cNvSpPr/>
          <p:nvPr/>
        </p:nvSpPr>
        <p:spPr>
          <a:xfrm>
            <a:off x="4428180" y="2243997"/>
            <a:ext cx="1604695" cy="1752639"/>
          </a:xfrm>
          <a:custGeom>
            <a:avLst/>
            <a:gdLst/>
            <a:ahLst/>
            <a:cxnLst>
              <a:cxn ang="0">
                <a:pos x="wd2" y="hd2"/>
              </a:cxn>
              <a:cxn ang="5400000">
                <a:pos x="wd2" y="hd2"/>
              </a:cxn>
              <a:cxn ang="10800000">
                <a:pos x="wd2" y="hd2"/>
              </a:cxn>
              <a:cxn ang="16200000">
                <a:pos x="wd2" y="hd2"/>
              </a:cxn>
            </a:cxnLst>
            <a:rect l="0" t="0" r="r" b="b"/>
            <a:pathLst>
              <a:path w="20989" h="20981" fill="norm" stroke="1" extrusionOk="0">
                <a:moveTo>
                  <a:pt x="0" y="0"/>
                </a:moveTo>
                <a:cubicBezTo>
                  <a:pt x="2834" y="10165"/>
                  <a:pt x="5668" y="20329"/>
                  <a:pt x="8950" y="20965"/>
                </a:cubicBezTo>
                <a:cubicBezTo>
                  <a:pt x="12232" y="21600"/>
                  <a:pt x="19691" y="3812"/>
                  <a:pt x="19691" y="3812"/>
                </a:cubicBezTo>
                <a:cubicBezTo>
                  <a:pt x="21600" y="826"/>
                  <a:pt x="21003" y="1938"/>
                  <a:pt x="20407" y="3049"/>
                </a:cubicBezTo>
              </a:path>
            </a:pathLst>
          </a:custGeom>
          <a:ln w="25400">
            <a:solidFill>
              <a:srgbClr val="0B77A0"/>
            </a:solidFill>
            <a:miter/>
          </a:ln>
        </p:spPr>
        <p:txBody>
          <a:bodyPr lIns="45719" rIns="45719" anchor="ctr"/>
          <a:lstStyle/>
          <a:p>
            <a:pPr algn="ctr"/>
          </a:p>
        </p:txBody>
      </p:sp>
      <p:grpSp>
        <p:nvGrpSpPr>
          <p:cNvPr id="401" name="Group"/>
          <p:cNvGrpSpPr/>
          <p:nvPr/>
        </p:nvGrpSpPr>
        <p:grpSpPr>
          <a:xfrm>
            <a:off x="4021944" y="4298418"/>
            <a:ext cx="3305817" cy="1972807"/>
            <a:chOff x="0" y="0"/>
            <a:chExt cx="3305816" cy="1972806"/>
          </a:xfrm>
        </p:grpSpPr>
        <p:sp>
          <p:nvSpPr>
            <p:cNvPr id="398" name="Straight Connector 163"/>
            <p:cNvSpPr/>
            <p:nvPr/>
          </p:nvSpPr>
          <p:spPr>
            <a:xfrm>
              <a:off x="0" y="1972806"/>
              <a:ext cx="3305817" cy="1"/>
            </a:xfrm>
            <a:prstGeom prst="line">
              <a:avLst/>
            </a:prstGeom>
            <a:noFill/>
            <a:ln w="19050" cap="flat">
              <a:solidFill>
                <a:srgbClr val="000000"/>
              </a:solidFill>
              <a:prstDash val="solid"/>
              <a:miter lim="800000"/>
            </a:ln>
            <a:effectLst/>
          </p:spPr>
          <p:txBody>
            <a:bodyPr wrap="square" lIns="45719" tIns="45719" rIns="45719" bIns="45719" numCol="1" anchor="t">
              <a:noAutofit/>
            </a:bodyPr>
            <a:lstStyle/>
            <a:p>
              <a:pPr/>
            </a:p>
          </p:txBody>
        </p:sp>
        <p:sp>
          <p:nvSpPr>
            <p:cNvPr id="399" name="Straight Connector 164"/>
            <p:cNvSpPr/>
            <p:nvPr/>
          </p:nvSpPr>
          <p:spPr>
            <a:xfrm flipV="1">
              <a:off x="916176" y="0"/>
              <a:ext cx="13411" cy="1972807"/>
            </a:xfrm>
            <a:prstGeom prst="line">
              <a:avLst/>
            </a:prstGeom>
            <a:noFill/>
            <a:ln w="19050" cap="flat">
              <a:solidFill>
                <a:srgbClr val="000000"/>
              </a:solidFill>
              <a:prstDash val="solid"/>
              <a:miter lim="800000"/>
            </a:ln>
            <a:effectLst/>
          </p:spPr>
          <p:txBody>
            <a:bodyPr wrap="square" lIns="45719" tIns="45719" rIns="45719" bIns="45719" numCol="1" anchor="t">
              <a:noAutofit/>
            </a:bodyPr>
            <a:lstStyle/>
            <a:p>
              <a:pPr/>
            </a:p>
          </p:txBody>
        </p:sp>
        <p:sp>
          <p:nvSpPr>
            <p:cNvPr id="400" name="Freeform: Shape 165"/>
            <p:cNvSpPr/>
            <p:nvPr/>
          </p:nvSpPr>
          <p:spPr>
            <a:xfrm>
              <a:off x="1128052" y="110084"/>
              <a:ext cx="1604695" cy="1752640"/>
            </a:xfrm>
            <a:custGeom>
              <a:avLst/>
              <a:gdLst/>
              <a:ahLst/>
              <a:cxnLst>
                <a:cxn ang="0">
                  <a:pos x="wd2" y="hd2"/>
                </a:cxn>
                <a:cxn ang="5400000">
                  <a:pos x="wd2" y="hd2"/>
                </a:cxn>
                <a:cxn ang="10800000">
                  <a:pos x="wd2" y="hd2"/>
                </a:cxn>
                <a:cxn ang="16200000">
                  <a:pos x="wd2" y="hd2"/>
                </a:cxn>
              </a:cxnLst>
              <a:rect l="0" t="0" r="r" b="b"/>
              <a:pathLst>
                <a:path w="20989" h="20981" fill="norm" stroke="1" extrusionOk="0">
                  <a:moveTo>
                    <a:pt x="0" y="0"/>
                  </a:moveTo>
                  <a:cubicBezTo>
                    <a:pt x="2834" y="10165"/>
                    <a:pt x="5668" y="20329"/>
                    <a:pt x="8950" y="20965"/>
                  </a:cubicBezTo>
                  <a:cubicBezTo>
                    <a:pt x="12232" y="21600"/>
                    <a:pt x="19691" y="3812"/>
                    <a:pt x="19691" y="3812"/>
                  </a:cubicBezTo>
                  <a:cubicBezTo>
                    <a:pt x="21600" y="826"/>
                    <a:pt x="21003" y="1938"/>
                    <a:pt x="20407" y="3049"/>
                  </a:cubicBezTo>
                </a:path>
              </a:pathLst>
            </a:custGeom>
            <a:noFill/>
            <a:ln w="25400" cap="flat">
              <a:solidFill>
                <a:srgbClr val="000000"/>
              </a:solidFill>
              <a:prstDash val="solid"/>
              <a:miter lim="800000"/>
            </a:ln>
            <a:effectLst/>
          </p:spPr>
          <p:txBody>
            <a:bodyPr wrap="square" lIns="45719" tIns="45719" rIns="45719" bIns="45719" numCol="1" anchor="ctr">
              <a:noAutofit/>
            </a:bodyPr>
            <a:lstStyle/>
            <a:p>
              <a:pPr algn="ctr"/>
            </a:p>
          </p:txBody>
        </p:sp>
      </p:grpSp>
      <p:sp>
        <p:nvSpPr>
          <p:cNvPr id="402" name="Freeform: Shape 166"/>
          <p:cNvSpPr/>
          <p:nvPr/>
        </p:nvSpPr>
        <p:spPr>
          <a:xfrm>
            <a:off x="4742512" y="4408503"/>
            <a:ext cx="1604694" cy="1752639"/>
          </a:xfrm>
          <a:custGeom>
            <a:avLst/>
            <a:gdLst/>
            <a:ahLst/>
            <a:cxnLst>
              <a:cxn ang="0">
                <a:pos x="wd2" y="hd2"/>
              </a:cxn>
              <a:cxn ang="5400000">
                <a:pos x="wd2" y="hd2"/>
              </a:cxn>
              <a:cxn ang="10800000">
                <a:pos x="wd2" y="hd2"/>
              </a:cxn>
              <a:cxn ang="16200000">
                <a:pos x="wd2" y="hd2"/>
              </a:cxn>
            </a:cxnLst>
            <a:rect l="0" t="0" r="r" b="b"/>
            <a:pathLst>
              <a:path w="20989" h="20981" fill="norm" stroke="1" extrusionOk="0">
                <a:moveTo>
                  <a:pt x="0" y="0"/>
                </a:moveTo>
                <a:cubicBezTo>
                  <a:pt x="2834" y="10165"/>
                  <a:pt x="5668" y="20329"/>
                  <a:pt x="8950" y="20965"/>
                </a:cubicBezTo>
                <a:cubicBezTo>
                  <a:pt x="12232" y="21600"/>
                  <a:pt x="19691" y="3812"/>
                  <a:pt x="19691" y="3812"/>
                </a:cubicBezTo>
                <a:cubicBezTo>
                  <a:pt x="21600" y="826"/>
                  <a:pt x="21003" y="1938"/>
                  <a:pt x="20407" y="3049"/>
                </a:cubicBezTo>
              </a:path>
            </a:pathLst>
          </a:custGeom>
          <a:ln w="25400">
            <a:solidFill>
              <a:srgbClr val="C00000"/>
            </a:solidFill>
            <a:miter/>
          </a:ln>
        </p:spPr>
        <p:txBody>
          <a:bodyPr lIns="45719" rIns="45719" anchor="ctr"/>
          <a:lstStyle/>
          <a:p>
            <a:pPr algn="ctr"/>
          </a:p>
        </p:txBody>
      </p:sp>
      <p:sp>
        <p:nvSpPr>
          <p:cNvPr id="403" name="Straight Arrow Connector 167"/>
          <p:cNvSpPr/>
          <p:nvPr/>
        </p:nvSpPr>
        <p:spPr>
          <a:xfrm flipH="1">
            <a:off x="5121421" y="3689691"/>
            <a:ext cx="882878" cy="1"/>
          </a:xfrm>
          <a:prstGeom prst="line">
            <a:avLst/>
          </a:prstGeom>
          <a:ln w="38100">
            <a:solidFill>
              <a:schemeClr val="accent6"/>
            </a:solidFill>
            <a:miter/>
            <a:tailEnd type="triangle"/>
          </a:ln>
        </p:spPr>
        <p:txBody>
          <a:bodyPr lIns="45719" rIns="45719"/>
          <a:lstStyle/>
          <a:p>
            <a:pPr/>
          </a:p>
        </p:txBody>
      </p:sp>
      <p:sp>
        <p:nvSpPr>
          <p:cNvPr id="404" name="Straight Arrow Connector 169"/>
          <p:cNvSpPr/>
          <p:nvPr/>
        </p:nvSpPr>
        <p:spPr>
          <a:xfrm flipH="1">
            <a:off x="5466136" y="5993157"/>
            <a:ext cx="406028" cy="1"/>
          </a:xfrm>
          <a:prstGeom prst="line">
            <a:avLst/>
          </a:prstGeom>
          <a:ln w="28575">
            <a:solidFill>
              <a:srgbClr val="8ED973"/>
            </a:solidFill>
            <a:miter/>
            <a:tailEnd type="triangle"/>
          </a:ln>
        </p:spPr>
        <p:txBody>
          <a:bodyPr lIns="45719" rIns="45719"/>
          <a:lstStyle/>
          <a:p>
            <a:pPr/>
          </a:p>
        </p:txBody>
      </p:sp>
      <p:sp>
        <p:nvSpPr>
          <p:cNvPr id="405" name="TextBox 173"/>
          <p:cNvSpPr txBox="1"/>
          <p:nvPr/>
        </p:nvSpPr>
        <p:spPr>
          <a:xfrm>
            <a:off x="6421485" y="5346291"/>
            <a:ext cx="3504710" cy="891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a:latin typeface="Arial Narrow"/>
                <a:ea typeface="Arial Narrow"/>
                <a:cs typeface="Arial Narrow"/>
                <a:sym typeface="Arial Narrow"/>
              </a:defRPr>
            </a:pPr>
            <a:r>
              <a:t>Biomarker (specific):</a:t>
            </a:r>
          </a:p>
          <a:p>
            <a:pPr>
              <a:defRPr>
                <a:solidFill>
                  <a:srgbClr val="C00000"/>
                </a:solidFill>
                <a:latin typeface="Arial Narrow"/>
                <a:ea typeface="Arial Narrow"/>
                <a:cs typeface="Arial Narrow"/>
                <a:sym typeface="Arial Narrow"/>
              </a:defRPr>
            </a:pPr>
            <a:r>
              <a:t>Biotin-coupled Procalcitonin</a:t>
            </a:r>
            <a:r>
              <a:rPr>
                <a:solidFill>
                  <a:srgbClr val="0B76A0"/>
                </a:solidFill>
              </a:rPr>
              <a:t> </a:t>
            </a:r>
            <a:r>
              <a:t>– 20 ng/μL (positive sample)</a:t>
            </a:r>
          </a:p>
        </p:txBody>
      </p:sp>
      <p:sp>
        <p:nvSpPr>
          <p:cNvPr id="406" name="TextBox 177"/>
          <p:cNvSpPr txBox="1"/>
          <p:nvPr/>
        </p:nvSpPr>
        <p:spPr>
          <a:xfrm>
            <a:off x="6375980" y="3181786"/>
            <a:ext cx="2442523" cy="891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a:latin typeface="Arial Narrow"/>
                <a:ea typeface="Arial Narrow"/>
                <a:cs typeface="Arial Narrow"/>
                <a:sym typeface="Arial Narrow"/>
              </a:defRPr>
            </a:pPr>
            <a:r>
              <a:t>Biomarker (non-specific):</a:t>
            </a:r>
          </a:p>
          <a:p>
            <a:pPr>
              <a:defRPr>
                <a:solidFill>
                  <a:srgbClr val="0B76A0"/>
                </a:solidFill>
                <a:latin typeface="Arial Narrow"/>
                <a:ea typeface="Arial Narrow"/>
                <a:cs typeface="Arial Narrow"/>
                <a:sym typeface="Arial Narrow"/>
              </a:defRPr>
            </a:pPr>
            <a:r>
              <a:t>Procalcitonin – 20 ng/μL (negative sample)</a:t>
            </a:r>
          </a:p>
        </p:txBody>
      </p:sp>
      <p:sp>
        <p:nvSpPr>
          <p:cNvPr id="407" name="TextBox 113"/>
          <p:cNvSpPr txBox="1"/>
          <p:nvPr/>
        </p:nvSpPr>
        <p:spPr>
          <a:xfrm>
            <a:off x="252053" y="1858615"/>
            <a:ext cx="1779168" cy="294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400">
                <a:solidFill>
                  <a:schemeClr val="accent1"/>
                </a:solidFill>
                <a:latin typeface="Arial Narrow"/>
                <a:ea typeface="Arial Narrow"/>
                <a:cs typeface="Arial Narrow"/>
                <a:sym typeface="Arial Narrow"/>
              </a:defRPr>
            </a:lvl1pPr>
          </a:lstStyle>
          <a:p>
            <a:pPr/>
            <a:r>
              <a:t>Buffer</a:t>
            </a:r>
          </a:p>
        </p:txBody>
      </p:sp>
      <p:sp>
        <p:nvSpPr>
          <p:cNvPr id="408" name="TextBox 113"/>
          <p:cNvSpPr txBox="1"/>
          <p:nvPr/>
        </p:nvSpPr>
        <p:spPr>
          <a:xfrm>
            <a:off x="9895993" y="1858615"/>
            <a:ext cx="1779167" cy="294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sz="1400">
                <a:solidFill>
                  <a:schemeClr val="accent1"/>
                </a:solidFill>
                <a:latin typeface="Arial Narrow"/>
                <a:ea typeface="Arial Narrow"/>
                <a:cs typeface="Arial Narrow"/>
                <a:sym typeface="Arial Narrow"/>
              </a:defRPr>
            </a:lvl1pPr>
          </a:lstStyle>
          <a:p>
            <a:pPr/>
            <a:r>
              <a:t>Biomarker</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9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lt" backwards="0">
                                    <p:tmAbs val="100"/>
                                  </p:iterate>
                                  <p:childTnLst>
                                    <p:set>
                                      <p:cBhvr>
                                        <p:cTn id="10" fill="hold"/>
                                        <p:tgtEl>
                                          <p:spTgt spid="406"/>
                                        </p:tgtEl>
                                        <p:attrNameLst>
                                          <p:attrName>style.visibility</p:attrName>
                                        </p:attrNameLst>
                                      </p:cBhvr>
                                      <p:to>
                                        <p:strVal val="visible"/>
                                      </p:to>
                                    </p:set>
                                  </p:childTnLst>
                                </p:cTn>
                              </p:par>
                            </p:childTnLst>
                          </p:cTn>
                        </p:par>
                        <p:par>
                          <p:cTn id="11" fill="hold">
                            <p:stCondLst>
                              <p:cond delay="0"/>
                            </p:stCondLst>
                            <p:childTnLst>
                              <p:par>
                                <p:cTn id="12" presetClass="entr" nodeType="afterEffect" presetSubtype="2" presetID="22" grpId="3" fill="hold">
                                  <p:stCondLst>
                                    <p:cond delay="0"/>
                                  </p:stCondLst>
                                  <p:iterate type="el" backwards="0">
                                    <p:tmAbs val="0"/>
                                  </p:iterate>
                                  <p:childTnLst>
                                    <p:set>
                                      <p:cBhvr>
                                        <p:cTn id="13" fill="hold"/>
                                        <p:tgtEl>
                                          <p:spTgt spid="403"/>
                                        </p:tgtEl>
                                        <p:attrNameLst>
                                          <p:attrName>style.visibility</p:attrName>
                                        </p:attrNameLst>
                                      </p:cBhvr>
                                      <p:to>
                                        <p:strVal val="visible"/>
                                      </p:to>
                                    </p:set>
                                    <p:animEffect filter="wipe(right)" transition="in">
                                      <p:cBhvr>
                                        <p:cTn id="14" dur="500"/>
                                        <p:tgtEl>
                                          <p:spTgt spid="403"/>
                                        </p:tgtEl>
                                      </p:cBhvr>
                                    </p:animEffect>
                                  </p:childTnLst>
                                </p:cTn>
                              </p:par>
                            </p:childTnLst>
                          </p:cTn>
                        </p:par>
                        <p:par>
                          <p:cTn id="15" fill="hold">
                            <p:stCondLst>
                              <p:cond delay="500"/>
                            </p:stCondLst>
                            <p:childTnLst>
                              <p:par>
                                <p:cTn id="16" presetClass="entr" nodeType="afterEffect" presetSubtype="8" presetID="22" grpId="4" fill="hold">
                                  <p:stCondLst>
                                    <p:cond delay="0"/>
                                  </p:stCondLst>
                                  <p:iterate type="el" backwards="0">
                                    <p:tmAbs val="0"/>
                                  </p:iterate>
                                  <p:childTnLst>
                                    <p:set>
                                      <p:cBhvr>
                                        <p:cTn id="17" fill="hold"/>
                                        <p:tgtEl>
                                          <p:spTgt spid="397"/>
                                        </p:tgtEl>
                                        <p:attrNameLst>
                                          <p:attrName>style.visibility</p:attrName>
                                        </p:attrNameLst>
                                      </p:cBhvr>
                                      <p:to>
                                        <p:strVal val="visible"/>
                                      </p:to>
                                    </p:set>
                                    <p:animEffect filter="wipe(left)" transition="in">
                                      <p:cBhvr>
                                        <p:cTn id="18" dur="500"/>
                                        <p:tgtEl>
                                          <p:spTgt spid="397"/>
                                        </p:tgtEl>
                                      </p:cBhvr>
                                    </p:animEffec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40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lt" backwards="0">
                                    <p:tmAbs val="100"/>
                                  </p:iterate>
                                  <p:childTnLst>
                                    <p:set>
                                      <p:cBhvr>
                                        <p:cTn id="26" fill="hold"/>
                                        <p:tgtEl>
                                          <p:spTgt spid="405"/>
                                        </p:tgtEl>
                                        <p:attrNameLst>
                                          <p:attrName>style.visibility</p:attrName>
                                        </p:attrNameLst>
                                      </p:cBhvr>
                                      <p:to>
                                        <p:strVal val="visible"/>
                                      </p:to>
                                    </p:set>
                                  </p:childTnLst>
                                </p:cTn>
                              </p:par>
                            </p:childTnLst>
                          </p:cTn>
                        </p:par>
                        <p:par>
                          <p:cTn id="27" fill="hold">
                            <p:stCondLst>
                              <p:cond delay="0"/>
                            </p:stCondLst>
                            <p:childTnLst>
                              <p:par>
                                <p:cTn id="28" presetClass="entr" nodeType="afterEffect" presetSubtype="2" presetID="22" grpId="7" fill="hold">
                                  <p:stCondLst>
                                    <p:cond delay="0"/>
                                  </p:stCondLst>
                                  <p:iterate type="el" backwards="0">
                                    <p:tmAbs val="0"/>
                                  </p:iterate>
                                  <p:childTnLst>
                                    <p:set>
                                      <p:cBhvr>
                                        <p:cTn id="29" fill="hold"/>
                                        <p:tgtEl>
                                          <p:spTgt spid="404"/>
                                        </p:tgtEl>
                                        <p:attrNameLst>
                                          <p:attrName>style.visibility</p:attrName>
                                        </p:attrNameLst>
                                      </p:cBhvr>
                                      <p:to>
                                        <p:strVal val="visible"/>
                                      </p:to>
                                    </p:set>
                                    <p:animEffect filter="wipe(right)" transition="in">
                                      <p:cBhvr>
                                        <p:cTn id="30" dur="500"/>
                                        <p:tgtEl>
                                          <p:spTgt spid="404"/>
                                        </p:tgtEl>
                                      </p:cBhvr>
                                    </p:animEffect>
                                  </p:childTnLst>
                                </p:cTn>
                              </p:par>
                            </p:childTnLst>
                          </p:cTn>
                        </p:par>
                        <p:par>
                          <p:cTn id="31" fill="hold">
                            <p:stCondLst>
                              <p:cond delay="500"/>
                            </p:stCondLst>
                            <p:childTnLst>
                              <p:par>
                                <p:cTn id="32" presetClass="entr" nodeType="afterEffect" presetSubtype="8" presetID="22" grpId="8" fill="hold">
                                  <p:stCondLst>
                                    <p:cond delay="0"/>
                                  </p:stCondLst>
                                  <p:iterate type="el" backwards="0">
                                    <p:tmAbs val="0"/>
                                  </p:iterate>
                                  <p:childTnLst>
                                    <p:set>
                                      <p:cBhvr>
                                        <p:cTn id="33" fill="hold"/>
                                        <p:tgtEl>
                                          <p:spTgt spid="402"/>
                                        </p:tgtEl>
                                        <p:attrNameLst>
                                          <p:attrName>style.visibility</p:attrName>
                                        </p:attrNameLst>
                                      </p:cBhvr>
                                      <p:to>
                                        <p:strVal val="visible"/>
                                      </p:to>
                                    </p:set>
                                    <p:animEffect filter="wipe(left)" transition="in">
                                      <p:cBhvr>
                                        <p:cTn id="34" dur="500"/>
                                        <p:tgtEl>
                                          <p:spTgt spid="4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05" grpId="6"/>
      <p:bldP build="whole" bldLvl="1" animBg="1" rev="0" advAuto="0" spid="397" grpId="4"/>
      <p:bldP build="whole" bldLvl="1" animBg="1" rev="0" advAuto="0" spid="406" grpId="2"/>
      <p:bldP build="whole" bldLvl="1" animBg="1" rev="0" advAuto="0" spid="403" grpId="3"/>
      <p:bldP build="whole" bldLvl="1" animBg="1" rev="0" advAuto="0" spid="396" grpId="1"/>
      <p:bldP build="whole" bldLvl="1" animBg="1" rev="0" advAuto="0" spid="402" grpId="8"/>
      <p:bldP build="whole" bldLvl="1" animBg="1" rev="0" advAuto="0" spid="404" grpId="7"/>
      <p:bldP build="whole" bldLvl="1" animBg="1" rev="0" advAuto="0" spid="401" grpId="5"/>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0" name="Picture 2" descr="Picture 2"/>
          <p:cNvPicPr>
            <a:picLocks noChangeAspect="1"/>
          </p:cNvPicPr>
          <p:nvPr/>
        </p:nvPicPr>
        <p:blipFill>
          <a:blip r:embed="rId3">
            <a:extLst/>
          </a:blip>
          <a:stretch>
            <a:fillRect/>
          </a:stretch>
        </p:blipFill>
        <p:spPr>
          <a:xfrm>
            <a:off x="9930580" y="0"/>
            <a:ext cx="2261420" cy="522364"/>
          </a:xfrm>
          <a:prstGeom prst="rect">
            <a:avLst/>
          </a:prstGeom>
          <a:ln w="12700">
            <a:miter lim="400000"/>
          </a:ln>
        </p:spPr>
      </p:pic>
      <p:sp>
        <p:nvSpPr>
          <p:cNvPr id="411" name="TextBox 6"/>
          <p:cNvSpPr txBox="1"/>
          <p:nvPr/>
        </p:nvSpPr>
        <p:spPr>
          <a:xfrm>
            <a:off x="253439" y="225559"/>
            <a:ext cx="9596699" cy="497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800">
                <a:latin typeface="Arial Narrow"/>
                <a:ea typeface="Arial Narrow"/>
                <a:cs typeface="Arial Narrow"/>
                <a:sym typeface="Arial Narrow"/>
              </a:defRPr>
            </a:lvl1pPr>
          </a:lstStyle>
          <a:p>
            <a:pPr/>
            <a:r>
              <a:t>Results: Detection</a:t>
            </a:r>
          </a:p>
        </p:txBody>
      </p:sp>
      <p:sp>
        <p:nvSpPr>
          <p:cNvPr id="412" name="TextBox 10"/>
          <p:cNvSpPr txBox="1"/>
          <p:nvPr/>
        </p:nvSpPr>
        <p:spPr>
          <a:xfrm>
            <a:off x="223963" y="5986109"/>
            <a:ext cx="5225144" cy="71170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285750" indent="-285750">
              <a:buSzPct val="100000"/>
              <a:buFont typeface="Arial"/>
              <a:buChar char="•"/>
              <a:defRPr>
                <a:latin typeface="Arial Narrow"/>
                <a:ea typeface="Arial Narrow"/>
                <a:cs typeface="Arial Narrow"/>
                <a:sym typeface="Arial Narrow"/>
              </a:defRPr>
            </a:pPr>
            <a:r>
              <a:t>110 mV &lt; |</a:t>
            </a:r>
            <a:r>
              <a:t>Δ</a:t>
            </a:r>
            <a:r>
              <a:t>V</a:t>
            </a:r>
            <a:r>
              <a:rPr baseline="-25000" i="1"/>
              <a:t>DP</a:t>
            </a:r>
            <a:r>
              <a:t>| &lt; 220 mV indicates </a:t>
            </a:r>
            <a:r>
              <a:rPr>
                <a:solidFill>
                  <a:srgbClr val="C04F15"/>
                </a:solidFill>
              </a:rPr>
              <a:t>positive sample</a:t>
            </a:r>
            <a:r>
              <a:t>.</a:t>
            </a:r>
          </a:p>
          <a:p>
            <a:pPr marL="285750" indent="-285750">
              <a:buSzPct val="100000"/>
              <a:buFont typeface="Arial"/>
              <a:buChar char="•"/>
              <a:defRPr>
                <a:latin typeface="Arial Narrow"/>
                <a:ea typeface="Arial Narrow"/>
                <a:cs typeface="Arial Narrow"/>
                <a:sym typeface="Arial Narrow"/>
              </a:defRPr>
            </a:pPr>
            <a:r>
              <a:t>|</a:t>
            </a:r>
            <a:r>
              <a:t>Δ</a:t>
            </a:r>
            <a:r>
              <a:t>V</a:t>
            </a:r>
            <a:r>
              <a:rPr baseline="-25000" i="1"/>
              <a:t>DP</a:t>
            </a:r>
            <a:r>
              <a:t>| &gt; 220 mV indicates </a:t>
            </a:r>
            <a:r>
              <a:rPr>
                <a:solidFill>
                  <a:srgbClr val="215F9A"/>
                </a:solidFill>
              </a:rPr>
              <a:t>negative sample</a:t>
            </a:r>
            <a:r>
              <a:t>.</a:t>
            </a:r>
          </a:p>
        </p:txBody>
      </p:sp>
      <p:pic>
        <p:nvPicPr>
          <p:cNvPr id="413" name="Picture 4" descr="Picture 4"/>
          <p:cNvPicPr>
            <a:picLocks noChangeAspect="1"/>
          </p:cNvPicPr>
          <p:nvPr/>
        </p:nvPicPr>
        <p:blipFill>
          <a:blip r:embed="rId4">
            <a:extLst/>
          </a:blip>
          <a:stretch>
            <a:fillRect/>
          </a:stretch>
        </p:blipFill>
        <p:spPr>
          <a:xfrm>
            <a:off x="1417310" y="863803"/>
            <a:ext cx="9357380" cy="6111254"/>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17" name="Picture 2" descr="Picture 2"/>
          <p:cNvPicPr>
            <a:picLocks noChangeAspect="1"/>
          </p:cNvPicPr>
          <p:nvPr/>
        </p:nvPicPr>
        <p:blipFill>
          <a:blip r:embed="rId2">
            <a:extLst/>
          </a:blip>
          <a:stretch>
            <a:fillRect/>
          </a:stretch>
        </p:blipFill>
        <p:spPr>
          <a:xfrm>
            <a:off x="9930580" y="0"/>
            <a:ext cx="2261420" cy="522364"/>
          </a:xfrm>
          <a:prstGeom prst="rect">
            <a:avLst/>
          </a:prstGeom>
          <a:ln w="12700">
            <a:miter lim="400000"/>
          </a:ln>
        </p:spPr>
      </p:pic>
      <p:sp>
        <p:nvSpPr>
          <p:cNvPr id="418" name="TextBox 6"/>
          <p:cNvSpPr txBox="1"/>
          <p:nvPr/>
        </p:nvSpPr>
        <p:spPr>
          <a:xfrm>
            <a:off x="253439" y="225559"/>
            <a:ext cx="9596699" cy="497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800">
                <a:latin typeface="Arial Narrow"/>
                <a:ea typeface="Arial Narrow"/>
                <a:cs typeface="Arial Narrow"/>
                <a:sym typeface="Arial Narrow"/>
              </a:defRPr>
            </a:lvl1pPr>
          </a:lstStyle>
          <a:p>
            <a:pPr/>
            <a:r>
              <a:t>Outlook</a:t>
            </a:r>
          </a:p>
        </p:txBody>
      </p:sp>
      <p:sp>
        <p:nvSpPr>
          <p:cNvPr id="419" name="TextBox 7"/>
          <p:cNvSpPr txBox="1"/>
          <p:nvPr/>
        </p:nvSpPr>
        <p:spPr>
          <a:xfrm>
            <a:off x="558674" y="1283938"/>
            <a:ext cx="10100776" cy="3558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150000"/>
              </a:lnSpc>
              <a:defRPr>
                <a:solidFill>
                  <a:srgbClr val="8EB0CD"/>
                </a:solidFill>
                <a:latin typeface="Arial Narrow"/>
                <a:ea typeface="Arial Narrow"/>
                <a:cs typeface="Arial Narrow"/>
                <a:sym typeface="Arial Narrow"/>
              </a:defRPr>
            </a:pPr>
          </a:p>
          <a:p>
            <a:pPr marL="285750" indent="-285750">
              <a:lnSpc>
                <a:spcPct val="150000"/>
              </a:lnSpc>
              <a:buSzPct val="100000"/>
              <a:buFont typeface="Arial"/>
              <a:buChar char="•"/>
              <a:defRPr>
                <a:latin typeface="Arial Narrow"/>
                <a:ea typeface="Arial Narrow"/>
                <a:cs typeface="Arial Narrow"/>
                <a:sym typeface="Arial Narrow"/>
              </a:defRPr>
            </a:pPr>
            <a:r>
              <a:t>Different concentrations of biotin-coupled procalcitonin</a:t>
            </a:r>
          </a:p>
          <a:p>
            <a:pPr lvl="1" marL="742950" indent="-285750">
              <a:lnSpc>
                <a:spcPct val="150000"/>
              </a:lnSpc>
              <a:buSzPct val="100000"/>
              <a:buFont typeface="Arial"/>
              <a:buChar char="•"/>
              <a:defRPr>
                <a:solidFill>
                  <a:srgbClr val="8EB0CD"/>
                </a:solidFill>
                <a:latin typeface="Arial Narrow"/>
                <a:ea typeface="Arial Narrow"/>
                <a:cs typeface="Arial Narrow"/>
                <a:sym typeface="Arial Narrow"/>
              </a:defRPr>
            </a:pPr>
            <a:r>
              <a:t>To understand the detection of limit (LOD)</a:t>
            </a:r>
          </a:p>
          <a:p>
            <a:pPr>
              <a:lnSpc>
                <a:spcPct val="150000"/>
              </a:lnSpc>
              <a:defRPr>
                <a:solidFill>
                  <a:srgbClr val="8EB0CD"/>
                </a:solidFill>
                <a:latin typeface="Arial Narrow"/>
                <a:ea typeface="Arial Narrow"/>
                <a:cs typeface="Arial Narrow"/>
                <a:sym typeface="Arial Narrow"/>
              </a:defRPr>
            </a:pPr>
          </a:p>
          <a:p>
            <a:pPr marL="285750" indent="-285750">
              <a:lnSpc>
                <a:spcPct val="150000"/>
              </a:lnSpc>
              <a:buSzPct val="100000"/>
              <a:buFont typeface="Arial"/>
              <a:buChar char="•"/>
              <a:defRPr>
                <a:latin typeface="Arial Narrow"/>
                <a:ea typeface="Arial Narrow"/>
                <a:cs typeface="Arial Narrow"/>
                <a:sym typeface="Arial Narrow"/>
              </a:defRPr>
            </a:pPr>
            <a:r>
              <a:t>Biotin-coupled aptamers (as receptors) targeting other biomarkers</a:t>
            </a:r>
          </a:p>
          <a:p>
            <a:pPr lvl="1" marL="742950" indent="-285750">
              <a:lnSpc>
                <a:spcPct val="150000"/>
              </a:lnSpc>
              <a:buSzPct val="100000"/>
              <a:buFont typeface="Arial"/>
              <a:buChar char="•"/>
              <a:defRPr>
                <a:solidFill>
                  <a:srgbClr val="8EB0CD"/>
                </a:solidFill>
                <a:latin typeface="Arial Narrow"/>
                <a:ea typeface="Arial Narrow"/>
                <a:cs typeface="Arial Narrow"/>
                <a:sym typeface="Arial Narrow"/>
              </a:defRPr>
            </a:pPr>
            <a:r>
              <a:t>To understand if this platform can be extended to diverse biomarkers of interest and what are their LODs</a:t>
            </a:r>
          </a:p>
          <a:p>
            <a:pPr>
              <a:lnSpc>
                <a:spcPct val="150000"/>
              </a:lnSpc>
              <a:defRPr>
                <a:solidFill>
                  <a:srgbClr val="8EB0CD"/>
                </a:solidFill>
                <a:latin typeface="Arial Narrow"/>
                <a:ea typeface="Arial Narrow"/>
                <a:cs typeface="Arial Narrow"/>
                <a:sym typeface="Arial Narrow"/>
              </a:defRPr>
            </a:pPr>
          </a:p>
          <a:p>
            <a:pPr marL="285750" indent="-285750">
              <a:lnSpc>
                <a:spcPct val="150000"/>
              </a:lnSpc>
              <a:buSzPct val="100000"/>
              <a:buFont typeface="Arial"/>
              <a:buChar char="•"/>
              <a:defRPr>
                <a:latin typeface="Arial Narrow"/>
                <a:ea typeface="Arial Narrow"/>
                <a:cs typeface="Arial Narrow"/>
                <a:sym typeface="Arial Narrow"/>
              </a:defRPr>
            </a:pPr>
            <a:r>
              <a:t>Characterise the surface of graphene through the functionalization steps</a:t>
            </a:r>
          </a:p>
          <a:p>
            <a:pPr lvl="1" marL="742950" indent="-285750">
              <a:lnSpc>
                <a:spcPct val="150000"/>
              </a:lnSpc>
              <a:buSzPct val="100000"/>
              <a:buFont typeface="Arial"/>
              <a:buChar char="•"/>
              <a:defRPr>
                <a:solidFill>
                  <a:srgbClr val="8EB0CD"/>
                </a:solidFill>
                <a:latin typeface="Arial Narrow"/>
                <a:ea typeface="Arial Narrow"/>
                <a:cs typeface="Arial Narrow"/>
                <a:sym typeface="Arial Narrow"/>
              </a:defRPr>
            </a:pPr>
            <a:r>
              <a:t>To understand how to optimise the functionalization protocol</a:t>
            </a:r>
          </a:p>
        </p:txBody>
      </p:sp>
      <p:pic>
        <p:nvPicPr>
          <p:cNvPr id="420" name="Screenshot 2025-07-02 at 18.48.10.png" descr="Screenshot 2025-07-02 at 18.48.10.png"/>
          <p:cNvPicPr>
            <a:picLocks noChangeAspect="1"/>
          </p:cNvPicPr>
          <p:nvPr/>
        </p:nvPicPr>
        <p:blipFill>
          <a:blip r:embed="rId3">
            <a:extLst/>
          </a:blip>
          <a:stretch>
            <a:fillRect/>
          </a:stretch>
        </p:blipFill>
        <p:spPr>
          <a:xfrm>
            <a:off x="8504604" y="4783262"/>
            <a:ext cx="2534246" cy="1517466"/>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22" name="Picture 2" descr="Picture 2"/>
          <p:cNvPicPr>
            <a:picLocks noChangeAspect="1"/>
          </p:cNvPicPr>
          <p:nvPr/>
        </p:nvPicPr>
        <p:blipFill>
          <a:blip r:embed="rId2">
            <a:extLst/>
          </a:blip>
          <a:stretch>
            <a:fillRect/>
          </a:stretch>
        </p:blipFill>
        <p:spPr>
          <a:xfrm>
            <a:off x="9930580" y="0"/>
            <a:ext cx="2261420" cy="522364"/>
          </a:xfrm>
          <a:prstGeom prst="rect">
            <a:avLst/>
          </a:prstGeom>
          <a:ln w="12700">
            <a:miter lim="400000"/>
          </a:ln>
        </p:spPr>
      </p:pic>
      <p:pic>
        <p:nvPicPr>
          <p:cNvPr id="423" name="Picture 1" descr="Picture 1"/>
          <p:cNvPicPr>
            <a:picLocks noChangeAspect="1"/>
          </p:cNvPicPr>
          <p:nvPr/>
        </p:nvPicPr>
        <p:blipFill>
          <a:blip r:embed="rId3">
            <a:extLst/>
          </a:blip>
          <a:stretch>
            <a:fillRect/>
          </a:stretch>
        </p:blipFill>
        <p:spPr>
          <a:xfrm>
            <a:off x="289661" y="242578"/>
            <a:ext cx="1339851" cy="850901"/>
          </a:xfrm>
          <a:prstGeom prst="rect">
            <a:avLst/>
          </a:prstGeom>
          <a:ln w="12700">
            <a:miter lim="400000"/>
          </a:ln>
        </p:spPr>
      </p:pic>
      <p:sp>
        <p:nvSpPr>
          <p:cNvPr id="424" name="Text Placeholder 1"/>
          <p:cNvSpPr txBox="1"/>
          <p:nvPr/>
        </p:nvSpPr>
        <p:spPr>
          <a:xfrm>
            <a:off x="2924920" y="3108959"/>
            <a:ext cx="6342160" cy="640081"/>
          </a:xfrm>
          <a:prstGeom prst="rect">
            <a:avLst/>
          </a:prstGeom>
          <a:ln w="12700">
            <a:miter lim="400000"/>
          </a:ln>
          <a:extLst>
            <a:ext uri="{C572A759-6A51-4108-AA02-DFA0A04FC94B}">
              <ma14:wrappingTextBoxFlag xmlns:ma14="http://schemas.microsoft.com/office/mac/drawingml/2011/main" val="1"/>
            </a:ext>
          </a:extLst>
        </p:spPr>
        <p:txBody>
          <a:bodyPr lIns="34290" tIns="34290" rIns="34290" bIns="34290" anchor="ctr">
            <a:spAutoFit/>
          </a:bodyPr>
          <a:lstStyle>
            <a:lvl1pPr algn="ctr" defTabSz="685800">
              <a:lnSpc>
                <a:spcPct val="90000"/>
              </a:lnSpc>
              <a:spcBef>
                <a:spcPts val="700"/>
              </a:spcBef>
              <a:tabLst>
                <a:tab pos="127000" algn="l"/>
              </a:tabLst>
              <a:defRPr sz="4000">
                <a:solidFill>
                  <a:srgbClr val="197EC6"/>
                </a:solidFill>
                <a:latin typeface="Arial Narrow"/>
                <a:ea typeface="Arial Narrow"/>
                <a:cs typeface="Arial Narrow"/>
                <a:sym typeface="Arial Narrow"/>
              </a:defRPr>
            </a:lvl1pPr>
          </a:lstStyle>
          <a:p>
            <a:pPr/>
            <a:r>
              <a:t>Thank you for your attention !</a:t>
            </a:r>
          </a:p>
        </p:txBody>
      </p:sp>
      <p:pic>
        <p:nvPicPr>
          <p:cNvPr id="425" name="Picture 1" descr="Picture 1"/>
          <p:cNvPicPr>
            <a:picLocks noChangeAspect="1"/>
          </p:cNvPicPr>
          <p:nvPr/>
        </p:nvPicPr>
        <p:blipFill>
          <a:blip r:embed="rId4">
            <a:extLst/>
          </a:blip>
          <a:stretch>
            <a:fillRect/>
          </a:stretch>
        </p:blipFill>
        <p:spPr>
          <a:xfrm>
            <a:off x="10327106" y="4993106"/>
            <a:ext cx="1864894" cy="1864894"/>
          </a:xfrm>
          <a:prstGeom prst="rect">
            <a:avLst/>
          </a:prstGeom>
          <a:ln w="12700">
            <a:miter lim="400000"/>
          </a:ln>
        </p:spPr>
      </p:pic>
      <p:sp>
        <p:nvSpPr>
          <p:cNvPr id="426" name="renan.villarreal@uclouvain.be"/>
          <p:cNvSpPr txBox="1"/>
          <p:nvPr/>
        </p:nvSpPr>
        <p:spPr>
          <a:xfrm>
            <a:off x="4536431" y="3979661"/>
            <a:ext cx="3119138" cy="3708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u="sng">
                <a:solidFill>
                  <a:srgbClr val="467886"/>
                </a:solidFill>
                <a:uFill>
                  <a:solidFill>
                    <a:srgbClr val="467886"/>
                  </a:solidFill>
                </a:uFill>
                <a:hlinkClick r:id="rId5" invalidUrl="" action="" tgtFrame="" tooltip="" history="1" highlightClick="0" endSnd="0"/>
              </a:defRPr>
            </a:lvl1pPr>
          </a:lstStyle>
          <a:p>
            <a:pPr>
              <a:defRPr u="none">
                <a:solidFill>
                  <a:srgbClr val="000000"/>
                </a:solidFill>
                <a:uFillTx/>
              </a:defRPr>
            </a:pPr>
            <a:r>
              <a:rPr u="sng">
                <a:solidFill>
                  <a:srgbClr val="467886"/>
                </a:solidFill>
                <a:uFill>
                  <a:solidFill>
                    <a:srgbClr val="467886"/>
                  </a:solidFill>
                </a:uFill>
                <a:hlinkClick r:id="rId5" invalidUrl="" action="" tgtFrame="" tooltip="" history="1" highlightClick="0" endSnd="0"/>
              </a:rPr>
              <a:t>renan.villarreal@uclouvain.be</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Helvetica"/>
        <a:ea typeface="Helvetica"/>
        <a:cs typeface="Helvetica"/>
      </a:majorFont>
      <a:minorFont>
        <a:latin typeface="Aptos"/>
        <a:ea typeface="Aptos"/>
        <a:cs typeface="Aptos"/>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905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Helvetica"/>
        <a:ea typeface="Helvetica"/>
        <a:cs typeface="Helvetica"/>
      </a:majorFont>
      <a:minorFont>
        <a:latin typeface="Aptos"/>
        <a:ea typeface="Aptos"/>
        <a:cs typeface="Aptos"/>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905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