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2"/>
  </p:notesMasterIdLst>
  <p:sldIdLst>
    <p:sldId id="256" r:id="rId2"/>
    <p:sldId id="262" r:id="rId3"/>
    <p:sldId id="263" r:id="rId4"/>
    <p:sldId id="264" r:id="rId5"/>
    <p:sldId id="265" r:id="rId6"/>
    <p:sldId id="266" r:id="rId7"/>
    <p:sldId id="259" r:id="rId8"/>
    <p:sldId id="260" r:id="rId9"/>
    <p:sldId id="267" r:id="rId10"/>
    <p:sldId id="268" r:id="rId1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F5FF15-13A4-47DD-ACAB-2D434CCE2C07}" type="datetimeFigureOut">
              <a:rPr lang="fr-BE" smtClean="0"/>
              <a:t>17/11/2015</a:t>
            </a:fld>
            <a:endParaRPr lang="fr-BE"/>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BE"/>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8619CE-EA08-4145-95F3-694429FEC39B}" type="slidenum">
              <a:rPr lang="fr-BE" smtClean="0"/>
              <a:t>‹N°›</a:t>
            </a:fld>
            <a:endParaRPr lang="fr-BE"/>
          </a:p>
        </p:txBody>
      </p:sp>
    </p:spTree>
    <p:extLst>
      <p:ext uri="{BB962C8B-B14F-4D97-AF65-F5344CB8AC3E}">
        <p14:creationId xmlns:p14="http://schemas.microsoft.com/office/powerpoint/2010/main" val="512913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200" kern="1200" dirty="0" smtClean="0">
                <a:solidFill>
                  <a:schemeClr val="tx1"/>
                </a:solidFill>
                <a:effectLst/>
                <a:latin typeface="+mn-lt"/>
                <a:ea typeface="+mn-ea"/>
                <a:cs typeface="+mn-cs"/>
              </a:rPr>
              <a:t>In October 2014, Facebook and Apple have offered to their female employees the option to freeze their oocytes, so that they can consider having children once their careers are consolidated.</a:t>
            </a:r>
          </a:p>
        </p:txBody>
      </p:sp>
      <p:sp>
        <p:nvSpPr>
          <p:cNvPr id="4" name="Espace réservé du numéro de diapositive 3"/>
          <p:cNvSpPr>
            <a:spLocks noGrp="1"/>
          </p:cNvSpPr>
          <p:nvPr>
            <p:ph type="sldNum" sz="quarter" idx="10"/>
          </p:nvPr>
        </p:nvSpPr>
        <p:spPr/>
        <p:txBody>
          <a:bodyPr/>
          <a:lstStyle/>
          <a:p>
            <a:fld id="{6F8619CE-EA08-4145-95F3-694429FEC39B}" type="slidenum">
              <a:rPr lang="fr-BE" smtClean="0"/>
              <a:t>2</a:t>
            </a:fld>
            <a:endParaRPr lang="fr-BE"/>
          </a:p>
        </p:txBody>
      </p:sp>
    </p:spTree>
    <p:extLst>
      <p:ext uri="{BB962C8B-B14F-4D97-AF65-F5344CB8AC3E}">
        <p14:creationId xmlns:p14="http://schemas.microsoft.com/office/powerpoint/2010/main" val="12795302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fr-FR" smtClean="0"/>
              <a:t>Modifiez le style du titre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BFA67838-988D-46C7-BABE-6239F6F3FFC0}" type="datetimeFigureOut">
              <a:rPr lang="fr-BE" smtClean="0"/>
              <a:t>17/11/2015</a:t>
            </a:fld>
            <a:endParaRPr lang="fr-BE"/>
          </a:p>
        </p:txBody>
      </p:sp>
      <p:sp>
        <p:nvSpPr>
          <p:cNvPr id="5" name="Footer Placeholder 4"/>
          <p:cNvSpPr>
            <a:spLocks noGrp="1"/>
          </p:cNvSpPr>
          <p:nvPr>
            <p:ph type="ftr" sz="quarter" idx="11"/>
          </p:nvPr>
        </p:nvSpPr>
        <p:spPr/>
        <p:txBody>
          <a:bodyPr/>
          <a:lstStyle/>
          <a:p>
            <a:endParaRPr lang="fr-BE"/>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9C76AC82-C071-4540-BF18-A2C53D5DDEF4}" type="slidenum">
              <a:rPr lang="fr-BE" smtClean="0"/>
              <a:t>‹N°›</a:t>
            </a:fld>
            <a:endParaRPr lang="fr-BE"/>
          </a:p>
        </p:txBody>
      </p:sp>
    </p:spTree>
    <p:extLst>
      <p:ext uri="{BB962C8B-B14F-4D97-AF65-F5344CB8AC3E}">
        <p14:creationId xmlns:p14="http://schemas.microsoft.com/office/powerpoint/2010/main" val="12683583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fr-FR" smtClean="0"/>
              <a:t>Modifiez le style du titre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FA67838-988D-46C7-BABE-6239F6F3FFC0}" type="datetimeFigureOut">
              <a:rPr lang="fr-BE" smtClean="0"/>
              <a:t>17/11/2015</a:t>
            </a:fld>
            <a:endParaRPr lang="fr-BE"/>
          </a:p>
        </p:txBody>
      </p:sp>
      <p:sp>
        <p:nvSpPr>
          <p:cNvPr id="5" name="Footer Placeholder 4"/>
          <p:cNvSpPr>
            <a:spLocks noGrp="1"/>
          </p:cNvSpPr>
          <p:nvPr>
            <p:ph type="ftr" sz="quarter" idx="11"/>
          </p:nvPr>
        </p:nvSpPr>
        <p:spPr/>
        <p:txBody>
          <a:bodyPr/>
          <a:lstStyle/>
          <a:p>
            <a:endParaRPr lang="fr-BE"/>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C76AC82-C071-4540-BF18-A2C53D5DDEF4}" type="slidenum">
              <a:rPr lang="fr-BE" smtClean="0"/>
              <a:t>‹N°›</a:t>
            </a:fld>
            <a:endParaRPr lang="fr-BE"/>
          </a:p>
        </p:txBody>
      </p:sp>
    </p:spTree>
    <p:extLst>
      <p:ext uri="{BB962C8B-B14F-4D97-AF65-F5344CB8AC3E}">
        <p14:creationId xmlns:p14="http://schemas.microsoft.com/office/powerpoint/2010/main" val="32070482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fr-FR" smtClean="0"/>
              <a:t>Modifiez le style du titre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FA67838-988D-46C7-BABE-6239F6F3FFC0}" type="datetimeFigureOut">
              <a:rPr lang="fr-BE" smtClean="0"/>
              <a:t>17/11/2015</a:t>
            </a:fld>
            <a:endParaRPr lang="fr-BE"/>
          </a:p>
        </p:txBody>
      </p:sp>
      <p:sp>
        <p:nvSpPr>
          <p:cNvPr id="5" name="Footer Placeholder 4"/>
          <p:cNvSpPr>
            <a:spLocks noGrp="1"/>
          </p:cNvSpPr>
          <p:nvPr>
            <p:ph type="ftr" sz="quarter" idx="11"/>
          </p:nvPr>
        </p:nvSpPr>
        <p:spPr/>
        <p:txBody>
          <a:bodyPr/>
          <a:lstStyle/>
          <a:p>
            <a:endParaRPr lang="fr-BE"/>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C76AC82-C071-4540-BF18-A2C53D5DDEF4}" type="slidenum">
              <a:rPr lang="fr-BE" smtClean="0"/>
              <a:t>‹N°›</a:t>
            </a:fld>
            <a:endParaRPr lang="fr-BE"/>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115459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fr-FR" smtClean="0"/>
              <a:t>Modifiez le style du titre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BFA67838-988D-46C7-BABE-6239F6F3FFC0}" type="datetimeFigureOut">
              <a:rPr lang="fr-BE" smtClean="0"/>
              <a:t>17/11/2015</a:t>
            </a:fld>
            <a:endParaRPr lang="fr-BE"/>
          </a:p>
        </p:txBody>
      </p:sp>
      <p:sp>
        <p:nvSpPr>
          <p:cNvPr id="6" name="Footer Placeholder 5"/>
          <p:cNvSpPr>
            <a:spLocks noGrp="1"/>
          </p:cNvSpPr>
          <p:nvPr>
            <p:ph type="ftr" sz="quarter" idx="11"/>
          </p:nvPr>
        </p:nvSpPr>
        <p:spPr/>
        <p:txBody>
          <a:bodyPr/>
          <a:lstStyle/>
          <a:p>
            <a:endParaRPr lang="fr-BE"/>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C76AC82-C071-4540-BF18-A2C53D5DDEF4}" type="slidenum">
              <a:rPr lang="fr-BE" smtClean="0"/>
              <a:t>‹N°›</a:t>
            </a:fld>
            <a:endParaRPr lang="fr-BE"/>
          </a:p>
        </p:txBody>
      </p:sp>
    </p:spTree>
    <p:extLst>
      <p:ext uri="{BB962C8B-B14F-4D97-AF65-F5344CB8AC3E}">
        <p14:creationId xmlns:p14="http://schemas.microsoft.com/office/powerpoint/2010/main" val="9783524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fr-FR" smtClean="0"/>
              <a:t>Modifiez le style du titre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BFA67838-988D-46C7-BABE-6239F6F3FFC0}" type="datetimeFigureOut">
              <a:rPr lang="fr-BE" smtClean="0"/>
              <a:t>17/11/2015</a:t>
            </a:fld>
            <a:endParaRPr lang="fr-BE"/>
          </a:p>
        </p:txBody>
      </p:sp>
      <p:sp>
        <p:nvSpPr>
          <p:cNvPr id="6" name="Footer Placeholder 5"/>
          <p:cNvSpPr>
            <a:spLocks noGrp="1"/>
          </p:cNvSpPr>
          <p:nvPr>
            <p:ph type="ftr" sz="quarter" idx="11"/>
          </p:nvPr>
        </p:nvSpPr>
        <p:spPr/>
        <p:txBody>
          <a:bodyPr/>
          <a:lstStyle/>
          <a:p>
            <a:endParaRPr lang="fr-BE"/>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C76AC82-C071-4540-BF18-A2C53D5DDEF4}" type="slidenum">
              <a:rPr lang="fr-BE" smtClean="0"/>
              <a:t>‹N°›</a:t>
            </a:fld>
            <a:endParaRPr lang="fr-BE"/>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49733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fr-FR" smtClean="0"/>
              <a:t>Modifiez le style du titre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BFA67838-988D-46C7-BABE-6239F6F3FFC0}" type="datetimeFigureOut">
              <a:rPr lang="fr-BE" smtClean="0"/>
              <a:t>17/11/2015</a:t>
            </a:fld>
            <a:endParaRPr lang="fr-BE"/>
          </a:p>
        </p:txBody>
      </p:sp>
      <p:sp>
        <p:nvSpPr>
          <p:cNvPr id="6" name="Footer Placeholder 5"/>
          <p:cNvSpPr>
            <a:spLocks noGrp="1"/>
          </p:cNvSpPr>
          <p:nvPr>
            <p:ph type="ftr" sz="quarter" idx="11"/>
          </p:nvPr>
        </p:nvSpPr>
        <p:spPr/>
        <p:txBody>
          <a:bodyPr/>
          <a:lstStyle/>
          <a:p>
            <a:endParaRPr lang="fr-BE"/>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C76AC82-C071-4540-BF18-A2C53D5DDEF4}" type="slidenum">
              <a:rPr lang="fr-BE" smtClean="0"/>
              <a:t>‹N°›</a:t>
            </a:fld>
            <a:endParaRPr lang="fr-BE"/>
          </a:p>
        </p:txBody>
      </p:sp>
    </p:spTree>
    <p:extLst>
      <p:ext uri="{BB962C8B-B14F-4D97-AF65-F5344CB8AC3E}">
        <p14:creationId xmlns:p14="http://schemas.microsoft.com/office/powerpoint/2010/main" val="37957097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FA67838-988D-46C7-BABE-6239F6F3FFC0}" type="datetimeFigureOut">
              <a:rPr lang="fr-BE" smtClean="0"/>
              <a:t>17/11/2015</a:t>
            </a:fld>
            <a:endParaRPr lang="fr-BE"/>
          </a:p>
        </p:txBody>
      </p:sp>
      <p:sp>
        <p:nvSpPr>
          <p:cNvPr id="5" name="Footer Placeholder 4"/>
          <p:cNvSpPr>
            <a:spLocks noGrp="1"/>
          </p:cNvSpPr>
          <p:nvPr>
            <p:ph type="ftr" sz="quarter" idx="11"/>
          </p:nvPr>
        </p:nvSpPr>
        <p:spPr/>
        <p:txBody>
          <a:bodyPr/>
          <a:lstStyle/>
          <a:p>
            <a:endParaRPr lang="fr-BE"/>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C76AC82-C071-4540-BF18-A2C53D5DDEF4}" type="slidenum">
              <a:rPr lang="fr-BE" smtClean="0"/>
              <a:t>‹N°›</a:t>
            </a:fld>
            <a:endParaRPr lang="fr-BE"/>
          </a:p>
        </p:txBody>
      </p:sp>
    </p:spTree>
    <p:extLst>
      <p:ext uri="{BB962C8B-B14F-4D97-AF65-F5344CB8AC3E}">
        <p14:creationId xmlns:p14="http://schemas.microsoft.com/office/powerpoint/2010/main" val="21497479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FA67838-988D-46C7-BABE-6239F6F3FFC0}" type="datetimeFigureOut">
              <a:rPr lang="fr-BE" smtClean="0"/>
              <a:t>17/11/2015</a:t>
            </a:fld>
            <a:endParaRPr lang="fr-BE"/>
          </a:p>
        </p:txBody>
      </p:sp>
      <p:sp>
        <p:nvSpPr>
          <p:cNvPr id="5" name="Footer Placeholder 4"/>
          <p:cNvSpPr>
            <a:spLocks noGrp="1"/>
          </p:cNvSpPr>
          <p:nvPr>
            <p:ph type="ftr" sz="quarter" idx="11"/>
          </p:nvPr>
        </p:nvSpPr>
        <p:spPr/>
        <p:txBody>
          <a:bodyPr/>
          <a:lstStyle/>
          <a:p>
            <a:endParaRPr lang="fr-BE"/>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C76AC82-C071-4540-BF18-A2C53D5DDEF4}" type="slidenum">
              <a:rPr lang="fr-BE" smtClean="0"/>
              <a:t>‹N°›</a:t>
            </a:fld>
            <a:endParaRPr lang="fr-BE"/>
          </a:p>
        </p:txBody>
      </p:sp>
    </p:spTree>
    <p:extLst>
      <p:ext uri="{BB962C8B-B14F-4D97-AF65-F5344CB8AC3E}">
        <p14:creationId xmlns:p14="http://schemas.microsoft.com/office/powerpoint/2010/main" val="1807778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fr-FR" smtClean="0"/>
              <a:t>Modifiez le style du titre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FA67838-988D-46C7-BABE-6239F6F3FFC0}" type="datetimeFigureOut">
              <a:rPr lang="fr-BE" smtClean="0"/>
              <a:t>17/11/2015</a:t>
            </a:fld>
            <a:endParaRPr lang="fr-BE"/>
          </a:p>
        </p:txBody>
      </p:sp>
      <p:sp>
        <p:nvSpPr>
          <p:cNvPr id="5" name="Footer Placeholder 4"/>
          <p:cNvSpPr>
            <a:spLocks noGrp="1"/>
          </p:cNvSpPr>
          <p:nvPr>
            <p:ph type="ftr" sz="quarter" idx="11"/>
          </p:nvPr>
        </p:nvSpPr>
        <p:spPr/>
        <p:txBody>
          <a:bodyPr/>
          <a:lstStyle/>
          <a:p>
            <a:endParaRPr lang="fr-BE"/>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C76AC82-C071-4540-BF18-A2C53D5DDEF4}" type="slidenum">
              <a:rPr lang="fr-BE" smtClean="0"/>
              <a:t>‹N°›</a:t>
            </a:fld>
            <a:endParaRPr lang="fr-BE"/>
          </a:p>
        </p:txBody>
      </p:sp>
    </p:spTree>
    <p:extLst>
      <p:ext uri="{BB962C8B-B14F-4D97-AF65-F5344CB8AC3E}">
        <p14:creationId xmlns:p14="http://schemas.microsoft.com/office/powerpoint/2010/main" val="2534515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FA67838-988D-46C7-BABE-6239F6F3FFC0}" type="datetimeFigureOut">
              <a:rPr lang="fr-BE" smtClean="0"/>
              <a:t>17/11/2015</a:t>
            </a:fld>
            <a:endParaRPr lang="fr-BE"/>
          </a:p>
        </p:txBody>
      </p:sp>
      <p:sp>
        <p:nvSpPr>
          <p:cNvPr id="5" name="Footer Placeholder 4"/>
          <p:cNvSpPr>
            <a:spLocks noGrp="1"/>
          </p:cNvSpPr>
          <p:nvPr>
            <p:ph type="ftr" sz="quarter" idx="11"/>
          </p:nvPr>
        </p:nvSpPr>
        <p:spPr/>
        <p:txBody>
          <a:bodyPr/>
          <a:lstStyle/>
          <a:p>
            <a:endParaRPr lang="fr-BE"/>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C76AC82-C071-4540-BF18-A2C53D5DDEF4}" type="slidenum">
              <a:rPr lang="fr-BE" smtClean="0"/>
              <a:t>‹N°›</a:t>
            </a:fld>
            <a:endParaRPr lang="fr-BE"/>
          </a:p>
        </p:txBody>
      </p:sp>
    </p:spTree>
    <p:extLst>
      <p:ext uri="{BB962C8B-B14F-4D97-AF65-F5344CB8AC3E}">
        <p14:creationId xmlns:p14="http://schemas.microsoft.com/office/powerpoint/2010/main" val="1643878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BFA67838-988D-46C7-BABE-6239F6F3FFC0}" type="datetimeFigureOut">
              <a:rPr lang="fr-BE" smtClean="0"/>
              <a:t>17/11/2015</a:t>
            </a:fld>
            <a:endParaRPr lang="fr-BE"/>
          </a:p>
        </p:txBody>
      </p:sp>
      <p:sp>
        <p:nvSpPr>
          <p:cNvPr id="6" name="Footer Placeholder 5"/>
          <p:cNvSpPr>
            <a:spLocks noGrp="1"/>
          </p:cNvSpPr>
          <p:nvPr>
            <p:ph type="ftr" sz="quarter" idx="11"/>
          </p:nvPr>
        </p:nvSpPr>
        <p:spPr/>
        <p:txBody>
          <a:bodyPr/>
          <a:lstStyle/>
          <a:p>
            <a:endParaRPr lang="fr-BE"/>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9C76AC82-C071-4540-BF18-A2C53D5DDEF4}" type="slidenum">
              <a:rPr lang="fr-BE" smtClean="0"/>
              <a:t>‹N°›</a:t>
            </a:fld>
            <a:endParaRPr lang="fr-BE"/>
          </a:p>
        </p:txBody>
      </p:sp>
    </p:spTree>
    <p:extLst>
      <p:ext uri="{BB962C8B-B14F-4D97-AF65-F5344CB8AC3E}">
        <p14:creationId xmlns:p14="http://schemas.microsoft.com/office/powerpoint/2010/main" val="141409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smtClean="0"/>
              <a:t>Modifiez le style du titre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BFA67838-988D-46C7-BABE-6239F6F3FFC0}" type="datetimeFigureOut">
              <a:rPr lang="fr-BE" smtClean="0"/>
              <a:t>17/11/2015</a:t>
            </a:fld>
            <a:endParaRPr lang="fr-BE"/>
          </a:p>
        </p:txBody>
      </p:sp>
      <p:sp>
        <p:nvSpPr>
          <p:cNvPr id="8" name="Footer Placeholder 7"/>
          <p:cNvSpPr>
            <a:spLocks noGrp="1"/>
          </p:cNvSpPr>
          <p:nvPr>
            <p:ph type="ftr" sz="quarter" idx="11"/>
          </p:nvPr>
        </p:nvSpPr>
        <p:spPr/>
        <p:txBody>
          <a:bodyPr/>
          <a:lstStyle/>
          <a:p>
            <a:endParaRPr lang="fr-BE"/>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9C76AC82-C071-4540-BF18-A2C53D5DDEF4}" type="slidenum">
              <a:rPr lang="fr-BE" smtClean="0"/>
              <a:t>‹N°›</a:t>
            </a:fld>
            <a:endParaRPr lang="fr-BE"/>
          </a:p>
        </p:txBody>
      </p:sp>
    </p:spTree>
    <p:extLst>
      <p:ext uri="{BB962C8B-B14F-4D97-AF65-F5344CB8AC3E}">
        <p14:creationId xmlns:p14="http://schemas.microsoft.com/office/powerpoint/2010/main" val="2363949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BFA67838-988D-46C7-BABE-6239F6F3FFC0}" type="datetimeFigureOut">
              <a:rPr lang="fr-BE" smtClean="0"/>
              <a:t>17/11/2015</a:t>
            </a:fld>
            <a:endParaRPr lang="fr-BE"/>
          </a:p>
        </p:txBody>
      </p:sp>
      <p:sp>
        <p:nvSpPr>
          <p:cNvPr id="4" name="Footer Placeholder 3"/>
          <p:cNvSpPr>
            <a:spLocks noGrp="1"/>
          </p:cNvSpPr>
          <p:nvPr>
            <p:ph type="ftr" sz="quarter" idx="11"/>
          </p:nvPr>
        </p:nvSpPr>
        <p:spPr/>
        <p:txBody>
          <a:bodyPr/>
          <a:lstStyle/>
          <a:p>
            <a:endParaRPr lang="fr-BE"/>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C76AC82-C071-4540-BF18-A2C53D5DDEF4}" type="slidenum">
              <a:rPr lang="fr-BE" smtClean="0"/>
              <a:t>‹N°›</a:t>
            </a:fld>
            <a:endParaRPr lang="fr-BE"/>
          </a:p>
        </p:txBody>
      </p:sp>
    </p:spTree>
    <p:extLst>
      <p:ext uri="{BB962C8B-B14F-4D97-AF65-F5344CB8AC3E}">
        <p14:creationId xmlns:p14="http://schemas.microsoft.com/office/powerpoint/2010/main" val="39242125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A67838-988D-46C7-BABE-6239F6F3FFC0}" type="datetimeFigureOut">
              <a:rPr lang="fr-BE" smtClean="0"/>
              <a:t>17/11/2015</a:t>
            </a:fld>
            <a:endParaRPr lang="fr-BE"/>
          </a:p>
        </p:txBody>
      </p:sp>
      <p:sp>
        <p:nvSpPr>
          <p:cNvPr id="3" name="Footer Placeholder 2"/>
          <p:cNvSpPr>
            <a:spLocks noGrp="1"/>
          </p:cNvSpPr>
          <p:nvPr>
            <p:ph type="ftr" sz="quarter" idx="11"/>
          </p:nvPr>
        </p:nvSpPr>
        <p:spPr/>
        <p:txBody>
          <a:bodyPr/>
          <a:lstStyle/>
          <a:p>
            <a:endParaRPr lang="fr-BE"/>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C76AC82-C071-4540-BF18-A2C53D5DDEF4}" type="slidenum">
              <a:rPr lang="fr-BE" smtClean="0"/>
              <a:t>‹N°›</a:t>
            </a:fld>
            <a:endParaRPr lang="fr-BE"/>
          </a:p>
        </p:txBody>
      </p:sp>
    </p:spTree>
    <p:extLst>
      <p:ext uri="{BB962C8B-B14F-4D97-AF65-F5344CB8AC3E}">
        <p14:creationId xmlns:p14="http://schemas.microsoft.com/office/powerpoint/2010/main" val="2356367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fr-FR" smtClean="0"/>
              <a:t>Modifiez le style du titre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FA67838-988D-46C7-BABE-6239F6F3FFC0}" type="datetimeFigureOut">
              <a:rPr lang="fr-BE" smtClean="0"/>
              <a:t>17/11/2015</a:t>
            </a:fld>
            <a:endParaRPr lang="fr-BE"/>
          </a:p>
        </p:txBody>
      </p:sp>
      <p:sp>
        <p:nvSpPr>
          <p:cNvPr id="6" name="Footer Placeholder 5"/>
          <p:cNvSpPr>
            <a:spLocks noGrp="1"/>
          </p:cNvSpPr>
          <p:nvPr>
            <p:ph type="ftr" sz="quarter" idx="11"/>
          </p:nvPr>
        </p:nvSpPr>
        <p:spPr/>
        <p:txBody>
          <a:bodyPr/>
          <a:lstStyle/>
          <a:p>
            <a:endParaRPr lang="fr-BE"/>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C76AC82-C071-4540-BF18-A2C53D5DDEF4}" type="slidenum">
              <a:rPr lang="fr-BE" smtClean="0"/>
              <a:t>‹N°›</a:t>
            </a:fld>
            <a:endParaRPr lang="fr-BE"/>
          </a:p>
        </p:txBody>
      </p:sp>
    </p:spTree>
    <p:extLst>
      <p:ext uri="{BB962C8B-B14F-4D97-AF65-F5344CB8AC3E}">
        <p14:creationId xmlns:p14="http://schemas.microsoft.com/office/powerpoint/2010/main" val="2124678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FA67838-988D-46C7-BABE-6239F6F3FFC0}" type="datetimeFigureOut">
              <a:rPr lang="fr-BE" smtClean="0"/>
              <a:t>17/11/2015</a:t>
            </a:fld>
            <a:endParaRPr lang="fr-BE"/>
          </a:p>
        </p:txBody>
      </p:sp>
      <p:sp>
        <p:nvSpPr>
          <p:cNvPr id="6" name="Footer Placeholder 5"/>
          <p:cNvSpPr>
            <a:spLocks noGrp="1"/>
          </p:cNvSpPr>
          <p:nvPr>
            <p:ph type="ftr" sz="quarter" idx="11"/>
          </p:nvPr>
        </p:nvSpPr>
        <p:spPr/>
        <p:txBody>
          <a:bodyPr/>
          <a:lstStyle/>
          <a:p>
            <a:endParaRPr lang="fr-BE"/>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C76AC82-C071-4540-BF18-A2C53D5DDEF4}" type="slidenum">
              <a:rPr lang="fr-BE" smtClean="0"/>
              <a:t>‹N°›</a:t>
            </a:fld>
            <a:endParaRPr lang="fr-BE"/>
          </a:p>
        </p:txBody>
      </p:sp>
    </p:spTree>
    <p:extLst>
      <p:ext uri="{BB962C8B-B14F-4D97-AF65-F5344CB8AC3E}">
        <p14:creationId xmlns:p14="http://schemas.microsoft.com/office/powerpoint/2010/main" val="1184137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BFA67838-988D-46C7-BABE-6239F6F3FFC0}" type="datetimeFigureOut">
              <a:rPr lang="fr-BE" smtClean="0"/>
              <a:t>17/11/2015</a:t>
            </a:fld>
            <a:endParaRPr lang="fr-BE"/>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BE"/>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9C76AC82-C071-4540-BF18-A2C53D5DDEF4}" type="slidenum">
              <a:rPr lang="fr-BE" smtClean="0"/>
              <a:t>‹N°›</a:t>
            </a:fld>
            <a:endParaRPr lang="fr-BE"/>
          </a:p>
        </p:txBody>
      </p:sp>
    </p:spTree>
    <p:extLst>
      <p:ext uri="{BB962C8B-B14F-4D97-AF65-F5344CB8AC3E}">
        <p14:creationId xmlns:p14="http://schemas.microsoft.com/office/powerpoint/2010/main" val="305684763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BE" dirty="0" err="1" smtClean="0"/>
              <a:t>Reconciling</a:t>
            </a:r>
            <a:r>
              <a:rPr lang="fr-BE" dirty="0" smtClean="0"/>
              <a:t> </a:t>
            </a:r>
            <a:r>
              <a:rPr lang="fr-BE" dirty="0" err="1" smtClean="0"/>
              <a:t>Work</a:t>
            </a:r>
            <a:r>
              <a:rPr lang="fr-BE" dirty="0" smtClean="0"/>
              <a:t> and </a:t>
            </a:r>
            <a:r>
              <a:rPr lang="fr-BE" dirty="0" err="1" smtClean="0"/>
              <a:t>Family</a:t>
            </a:r>
            <a:r>
              <a:rPr lang="fr-BE" dirty="0" smtClean="0"/>
              <a:t> in a Multi-Active Society</a:t>
            </a:r>
            <a:br>
              <a:rPr lang="fr-BE" dirty="0" smtClean="0"/>
            </a:br>
            <a:r>
              <a:rPr lang="en-US" sz="3100" dirty="0"/>
              <a:t>Beyond policies and practices : questioning the </a:t>
            </a:r>
            <a:r>
              <a:rPr lang="en-US" sz="3100" dirty="0" smtClean="0"/>
              <a:t>paradigms</a:t>
            </a:r>
            <a:endParaRPr lang="fr-BE" sz="3100" dirty="0"/>
          </a:p>
        </p:txBody>
      </p:sp>
      <p:sp>
        <p:nvSpPr>
          <p:cNvPr id="4" name="Espace réservé du texte 3"/>
          <p:cNvSpPr>
            <a:spLocks noGrp="1"/>
          </p:cNvSpPr>
          <p:nvPr>
            <p:ph type="body" sz="quarter" idx="13"/>
          </p:nvPr>
        </p:nvSpPr>
        <p:spPr/>
        <p:txBody>
          <a:bodyPr/>
          <a:lstStyle/>
          <a:p>
            <a:r>
              <a:rPr lang="fr-BE" dirty="0" smtClean="0"/>
              <a:t>LPR </a:t>
            </a:r>
            <a:r>
              <a:rPr lang="fr-BE" dirty="0" err="1" smtClean="0"/>
              <a:t>Seminar</a:t>
            </a:r>
            <a:r>
              <a:rPr lang="fr-BE" dirty="0" smtClean="0"/>
              <a:t> – Trondheim, </a:t>
            </a:r>
            <a:r>
              <a:rPr lang="fr-BE" dirty="0" err="1" smtClean="0"/>
              <a:t>September</a:t>
            </a:r>
            <a:r>
              <a:rPr lang="fr-BE" dirty="0" smtClean="0"/>
              <a:t> 2015</a:t>
            </a:r>
            <a:endParaRPr lang="fr-BE" dirty="0"/>
          </a:p>
        </p:txBody>
      </p:sp>
      <p:sp>
        <p:nvSpPr>
          <p:cNvPr id="3" name="Sous-titre 2"/>
          <p:cNvSpPr>
            <a:spLocks noGrp="1"/>
          </p:cNvSpPr>
          <p:nvPr>
            <p:ph type="body" sz="half" idx="2"/>
          </p:nvPr>
        </p:nvSpPr>
        <p:spPr>
          <a:xfrm>
            <a:off x="1942415" y="5181600"/>
            <a:ext cx="6688292" cy="1055712"/>
          </a:xfrm>
        </p:spPr>
        <p:txBody>
          <a:bodyPr>
            <a:noAutofit/>
          </a:bodyPr>
          <a:lstStyle/>
          <a:p>
            <a:r>
              <a:rPr lang="fr-BE" sz="1400" dirty="0" smtClean="0"/>
              <a:t>Bernard </a:t>
            </a:r>
            <a:r>
              <a:rPr lang="fr-BE" sz="1400" dirty="0" err="1" smtClean="0"/>
              <a:t>Fusulier</a:t>
            </a:r>
            <a:endParaRPr lang="fr-BE" sz="1400" dirty="0" smtClean="0"/>
          </a:p>
          <a:p>
            <a:r>
              <a:rPr lang="fr-BE" sz="1400" dirty="0" smtClean="0"/>
              <a:t>FNRS-</a:t>
            </a:r>
            <a:r>
              <a:rPr lang="fr-BE" sz="1400" dirty="0" err="1" smtClean="0"/>
              <a:t>University</a:t>
            </a:r>
            <a:r>
              <a:rPr lang="fr-BE" sz="1400" dirty="0" smtClean="0"/>
              <a:t> of Louvain (</a:t>
            </a:r>
            <a:r>
              <a:rPr lang="fr-BE" sz="1400" dirty="0" err="1" smtClean="0"/>
              <a:t>Belgium</a:t>
            </a:r>
            <a:r>
              <a:rPr lang="fr-BE" sz="1400" dirty="0" smtClean="0"/>
              <a:t>)</a:t>
            </a:r>
          </a:p>
          <a:p>
            <a:r>
              <a:rPr lang="fr-BE" sz="1400" dirty="0" smtClean="0"/>
              <a:t>bernard.fusulier@uclouvain.be</a:t>
            </a:r>
            <a:endParaRPr lang="fr-BE" sz="1400" dirty="0"/>
          </a:p>
        </p:txBody>
      </p:sp>
    </p:spTree>
    <p:extLst>
      <p:ext uri="{BB962C8B-B14F-4D97-AF65-F5344CB8AC3E}">
        <p14:creationId xmlns:p14="http://schemas.microsoft.com/office/powerpoint/2010/main" val="8263987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Thank</a:t>
            </a:r>
            <a:r>
              <a:rPr lang="fr-BE" dirty="0" smtClean="0"/>
              <a:t> </a:t>
            </a:r>
            <a:r>
              <a:rPr lang="fr-BE" dirty="0" err="1" smtClean="0"/>
              <a:t>you</a:t>
            </a:r>
            <a:endParaRPr lang="fr-BE" dirty="0"/>
          </a:p>
        </p:txBody>
      </p:sp>
    </p:spTree>
    <p:extLst>
      <p:ext uri="{BB962C8B-B14F-4D97-AF65-F5344CB8AC3E}">
        <p14:creationId xmlns:p14="http://schemas.microsoft.com/office/powerpoint/2010/main" val="2920962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Starting</a:t>
            </a:r>
            <a:r>
              <a:rPr lang="fr-BE" dirty="0" smtClean="0"/>
              <a:t> point</a:t>
            </a:r>
            <a:endParaRPr lang="fr-BE" dirty="0"/>
          </a:p>
        </p:txBody>
      </p:sp>
      <p:sp>
        <p:nvSpPr>
          <p:cNvPr id="3" name="Espace réservé du contenu 2"/>
          <p:cNvSpPr>
            <a:spLocks noGrp="1"/>
          </p:cNvSpPr>
          <p:nvPr>
            <p:ph idx="1"/>
          </p:nvPr>
        </p:nvSpPr>
        <p:spPr>
          <a:xfrm>
            <a:off x="1942415" y="2133600"/>
            <a:ext cx="6591985" cy="4391744"/>
          </a:xfrm>
        </p:spPr>
        <p:txBody>
          <a:bodyPr>
            <a:normAutofit/>
          </a:bodyPr>
          <a:lstStyle/>
          <a:p>
            <a:r>
              <a:rPr lang="en-US" dirty="0" smtClean="0"/>
              <a:t>A simple observation: the balance between work and family stays a </a:t>
            </a:r>
            <a:r>
              <a:rPr lang="en-US" dirty="0"/>
              <a:t>major issue for individuals as much as for society</a:t>
            </a:r>
            <a:endParaRPr lang="en-US" dirty="0" smtClean="0"/>
          </a:p>
          <a:p>
            <a:r>
              <a:rPr lang="en-US" dirty="0" smtClean="0"/>
              <a:t>Almost </a:t>
            </a:r>
            <a:r>
              <a:rPr lang="en-US" dirty="0"/>
              <a:t>all countries now agree to help parents to meet </a:t>
            </a:r>
            <a:r>
              <a:rPr lang="en-US" dirty="0" smtClean="0"/>
              <a:t>the </a:t>
            </a:r>
            <a:r>
              <a:rPr lang="en-US" dirty="0"/>
              <a:t>two </a:t>
            </a:r>
            <a:r>
              <a:rPr lang="en-US" dirty="0" smtClean="0"/>
              <a:t>objectives : to be involved on the labor market and in domestic/care activities.</a:t>
            </a:r>
          </a:p>
          <a:p>
            <a:r>
              <a:rPr lang="en-US" dirty="0" smtClean="0"/>
              <a:t>The </a:t>
            </a:r>
            <a:r>
              <a:rPr lang="en-US" dirty="0"/>
              <a:t>point is to allow everyone to work for an </a:t>
            </a:r>
            <a:r>
              <a:rPr lang="en-US" dirty="0" smtClean="0"/>
              <a:t>income: </a:t>
            </a:r>
            <a:r>
              <a:rPr lang="en-US" dirty="0"/>
              <a:t>the public diagnoses appear sexually </a:t>
            </a:r>
            <a:r>
              <a:rPr lang="en-US" dirty="0" smtClean="0"/>
              <a:t>neutral. </a:t>
            </a:r>
          </a:p>
          <a:p>
            <a:r>
              <a:rPr lang="en-US" dirty="0" smtClean="0"/>
              <a:t>Measures </a:t>
            </a:r>
            <a:r>
              <a:rPr lang="en-US" dirty="0"/>
              <a:t>laid out in political agendas (or within companies) are losing their neutrality in practice</a:t>
            </a:r>
            <a:r>
              <a:rPr lang="en-US" dirty="0" smtClean="0"/>
              <a:t>.</a:t>
            </a:r>
          </a:p>
          <a:p>
            <a:pPr marL="0" indent="0">
              <a:buNone/>
            </a:pPr>
            <a:r>
              <a:rPr lang="en-US" dirty="0" smtClean="0">
                <a:sym typeface="Wingdings" panose="05000000000000000000" pitchFamily="2" charset="2"/>
              </a:rPr>
              <a:t> </a:t>
            </a:r>
            <a:r>
              <a:rPr lang="en-US" dirty="0" smtClean="0"/>
              <a:t>At </a:t>
            </a:r>
            <a:r>
              <a:rPr lang="en-US" dirty="0"/>
              <a:t>their </a:t>
            </a:r>
            <a:r>
              <a:rPr lang="en-US" dirty="0" smtClean="0"/>
              <a:t>core, </a:t>
            </a:r>
            <a:r>
              <a:rPr lang="en-US" dirty="0"/>
              <a:t>these policies target not men nor parents but women, as actual or potential mothers.</a:t>
            </a:r>
          </a:p>
          <a:p>
            <a:endParaRPr lang="en-US" dirty="0" smtClean="0"/>
          </a:p>
        </p:txBody>
      </p:sp>
    </p:spTree>
    <p:extLst>
      <p:ext uri="{BB962C8B-B14F-4D97-AF65-F5344CB8AC3E}">
        <p14:creationId xmlns:p14="http://schemas.microsoft.com/office/powerpoint/2010/main" val="18895584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C</a:t>
            </a:r>
            <a:r>
              <a:rPr lang="en-GB" dirty="0" smtClean="0"/>
              <a:t>urrent </a:t>
            </a:r>
            <a:r>
              <a:rPr lang="en-GB" dirty="0"/>
              <a:t>impasses</a:t>
            </a:r>
            <a:endParaRPr lang="fr-BE" dirty="0"/>
          </a:p>
        </p:txBody>
      </p:sp>
      <p:sp>
        <p:nvSpPr>
          <p:cNvPr id="3" name="Espace réservé du contenu 2"/>
          <p:cNvSpPr>
            <a:spLocks noGrp="1"/>
          </p:cNvSpPr>
          <p:nvPr>
            <p:ph idx="1"/>
          </p:nvPr>
        </p:nvSpPr>
        <p:spPr/>
        <p:txBody>
          <a:bodyPr>
            <a:normAutofit/>
          </a:bodyPr>
          <a:lstStyle/>
          <a:p>
            <a:r>
              <a:rPr lang="en-US" dirty="0"/>
              <a:t>We begin with general questions (for example, how to help parents to balance work and family life), but we offer only partial solutions (expecting mothers to earn incomes without changing the sexual division of </a:t>
            </a:r>
            <a:r>
              <a:rPr lang="en-US" dirty="0" smtClean="0"/>
              <a:t>productive and reproductive labor).</a:t>
            </a:r>
          </a:p>
          <a:p>
            <a:r>
              <a:rPr lang="en-US" dirty="0"/>
              <a:t>Because “the so-called normal work situation was tailored to men who had a wife in the background to care of ‘everything else – children, meals, washing and cleaning, emotional equilibrium, everyday therapy, and so on” (Ulrich Beck, The Brave New World of Work, 2001, p. 58).</a:t>
            </a:r>
            <a:endParaRPr lang="fr-BE" dirty="0"/>
          </a:p>
        </p:txBody>
      </p:sp>
    </p:spTree>
    <p:extLst>
      <p:ext uri="{BB962C8B-B14F-4D97-AF65-F5344CB8AC3E}">
        <p14:creationId xmlns:p14="http://schemas.microsoft.com/office/powerpoint/2010/main" val="26376547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T</a:t>
            </a:r>
            <a:r>
              <a:rPr lang="en-US" dirty="0" smtClean="0"/>
              <a:t>o </a:t>
            </a:r>
            <a:r>
              <a:rPr lang="en-US" dirty="0"/>
              <a:t>move forward</a:t>
            </a:r>
            <a:endParaRPr lang="fr-BE" dirty="0"/>
          </a:p>
        </p:txBody>
      </p:sp>
      <p:sp>
        <p:nvSpPr>
          <p:cNvPr id="3" name="Espace réservé du contenu 2"/>
          <p:cNvSpPr>
            <a:spLocks noGrp="1"/>
          </p:cNvSpPr>
          <p:nvPr>
            <p:ph idx="1"/>
          </p:nvPr>
        </p:nvSpPr>
        <p:spPr>
          <a:xfrm>
            <a:off x="1475657" y="2133600"/>
            <a:ext cx="7560840" cy="4391744"/>
          </a:xfrm>
        </p:spPr>
        <p:txBody>
          <a:bodyPr>
            <a:normAutofit fontScale="85000" lnSpcReduction="20000"/>
          </a:bodyPr>
          <a:lstStyle/>
          <a:p>
            <a:r>
              <a:rPr lang="en-US" dirty="0" smtClean="0"/>
              <a:t>Start from criticizing the </a:t>
            </a:r>
            <a:r>
              <a:rPr lang="en-US" dirty="0"/>
              <a:t>organizational and institutional foundations of the labor societies of the 19th century and the welfare states of the 20th </a:t>
            </a:r>
            <a:r>
              <a:rPr lang="en-US" dirty="0" smtClean="0"/>
              <a:t>century</a:t>
            </a:r>
          </a:p>
          <a:p>
            <a:r>
              <a:rPr lang="en-US" dirty="0" smtClean="0"/>
              <a:t>Deconstruct </a:t>
            </a:r>
            <a:r>
              <a:rPr lang="en-US" dirty="0"/>
              <a:t>the naturalness of </a:t>
            </a:r>
            <a:r>
              <a:rPr lang="en-US" dirty="0" smtClean="0"/>
              <a:t>practices and </a:t>
            </a:r>
            <a:r>
              <a:rPr lang="en-US" dirty="0"/>
              <a:t>social contracts involving gender relations: </a:t>
            </a:r>
            <a:r>
              <a:rPr lang="en-US" dirty="0" smtClean="0"/>
              <a:t>the </a:t>
            </a:r>
            <a:r>
              <a:rPr lang="en-US" dirty="0"/>
              <a:t>idea of a world centered on production, the assumption of a producer as lone individual (man or woman) but supported by a care-giver (a woman in general</a:t>
            </a:r>
            <a:r>
              <a:rPr lang="en-US" dirty="0" smtClean="0"/>
              <a:t>), the male breadwinner ideology... </a:t>
            </a:r>
          </a:p>
          <a:p>
            <a:r>
              <a:rPr lang="en-US" dirty="0" smtClean="0"/>
              <a:t>Deconstruct </a:t>
            </a:r>
            <a:r>
              <a:rPr lang="en-US" dirty="0"/>
              <a:t>the social </a:t>
            </a:r>
            <a:r>
              <a:rPr lang="en-US" dirty="0" smtClean="0"/>
              <a:t>partition and the hierarchy of/and between productive </a:t>
            </a:r>
            <a:r>
              <a:rPr lang="en-US" dirty="0"/>
              <a:t>and reproductive activities, and the gendered assignment of their completion</a:t>
            </a:r>
            <a:r>
              <a:rPr lang="en-US" dirty="0" smtClean="0"/>
              <a:t>.</a:t>
            </a:r>
          </a:p>
          <a:p>
            <a:pPr>
              <a:buFont typeface="Wingdings" panose="05000000000000000000" pitchFamily="2" charset="2"/>
              <a:buChar char="à"/>
            </a:pPr>
            <a:r>
              <a:rPr lang="en-GB" dirty="0" smtClean="0"/>
              <a:t>We </a:t>
            </a:r>
            <a:r>
              <a:rPr lang="en-GB" dirty="0"/>
              <a:t>have trouble thinking of non-employment  in ways other than as insurance (unemployment, illness and disability, retirement) or aid (social services) matters. </a:t>
            </a:r>
            <a:endParaRPr lang="en-GB" dirty="0" smtClean="0"/>
          </a:p>
          <a:p>
            <a:pPr>
              <a:buFont typeface="Wingdings" panose="05000000000000000000" pitchFamily="2" charset="2"/>
              <a:buChar char="à"/>
            </a:pPr>
            <a:r>
              <a:rPr lang="en-GB" dirty="0" smtClean="0"/>
              <a:t>A person </a:t>
            </a:r>
            <a:r>
              <a:rPr lang="en-GB" dirty="0"/>
              <a:t>is called inactive if he or she is not present in the </a:t>
            </a:r>
            <a:r>
              <a:rPr lang="en-GB" dirty="0" err="1" smtClean="0"/>
              <a:t>labor</a:t>
            </a:r>
            <a:r>
              <a:rPr lang="en-GB" dirty="0" smtClean="0"/>
              <a:t> </a:t>
            </a:r>
            <a:r>
              <a:rPr lang="en-GB" dirty="0"/>
              <a:t>market, even though he or she may be deeply invested in following his or her children’s schooling, </a:t>
            </a:r>
            <a:r>
              <a:rPr lang="en-GB" dirty="0" smtClean="0"/>
              <a:t>in care work, in </a:t>
            </a:r>
            <a:r>
              <a:rPr lang="en-GB" dirty="0"/>
              <a:t>civic </a:t>
            </a:r>
            <a:r>
              <a:rPr lang="en-GB" dirty="0" err="1" smtClean="0"/>
              <a:t>labor</a:t>
            </a:r>
            <a:r>
              <a:rPr lang="en-GB" dirty="0"/>
              <a:t>, </a:t>
            </a:r>
            <a:r>
              <a:rPr lang="en-GB" dirty="0" err="1" smtClean="0"/>
              <a:t>etc</a:t>
            </a:r>
            <a:endParaRPr lang="en-GB" dirty="0" smtClean="0"/>
          </a:p>
          <a:p>
            <a:pPr>
              <a:buFont typeface="Wingdings" panose="05000000000000000000" pitchFamily="2" charset="2"/>
              <a:buChar char="à"/>
            </a:pPr>
            <a:r>
              <a:rPr lang="en-GB" dirty="0"/>
              <a:t>W</a:t>
            </a:r>
            <a:r>
              <a:rPr lang="en-GB" dirty="0" smtClean="0"/>
              <a:t>hen </a:t>
            </a:r>
            <a:r>
              <a:rPr lang="en-GB" dirty="0"/>
              <a:t>‘we’ grant maternity, paternity or parental leave, ‘we’ give permission with reference to paid work (and not a recognition of a social investment</a:t>
            </a:r>
            <a:r>
              <a:rPr lang="en-GB" i="1" dirty="0"/>
              <a:t> </a:t>
            </a:r>
            <a:r>
              <a:rPr lang="en-GB" dirty="0"/>
              <a:t>with reference to care work).</a:t>
            </a:r>
            <a:endParaRPr lang="fr-BE" dirty="0"/>
          </a:p>
        </p:txBody>
      </p:sp>
    </p:spTree>
    <p:extLst>
      <p:ext uri="{BB962C8B-B14F-4D97-AF65-F5344CB8AC3E}">
        <p14:creationId xmlns:p14="http://schemas.microsoft.com/office/powerpoint/2010/main" val="17225327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dirty="0"/>
              <a:t>T</a:t>
            </a:r>
            <a:r>
              <a:rPr lang="en-US" dirty="0" smtClean="0"/>
              <a:t>o </a:t>
            </a:r>
            <a:r>
              <a:rPr lang="en-US" dirty="0"/>
              <a:t>consider an alternative </a:t>
            </a:r>
            <a:r>
              <a:rPr lang="en-US" dirty="0" smtClean="0"/>
              <a:t>society</a:t>
            </a:r>
            <a:endParaRPr lang="fr-BE" dirty="0"/>
          </a:p>
        </p:txBody>
      </p:sp>
      <p:sp>
        <p:nvSpPr>
          <p:cNvPr id="3" name="Espace réservé du contenu 2"/>
          <p:cNvSpPr>
            <a:spLocks noGrp="1"/>
          </p:cNvSpPr>
          <p:nvPr>
            <p:ph idx="1"/>
          </p:nvPr>
        </p:nvSpPr>
        <p:spPr/>
        <p:txBody>
          <a:bodyPr>
            <a:normAutofit fontScale="92500" lnSpcReduction="10000"/>
          </a:bodyPr>
          <a:lstStyle/>
          <a:p>
            <a:r>
              <a:rPr lang="en-US" dirty="0"/>
              <a:t>S</a:t>
            </a:r>
            <a:r>
              <a:rPr lang="en-US" dirty="0" smtClean="0"/>
              <a:t>tarting </a:t>
            </a:r>
            <a:r>
              <a:rPr lang="en-US" dirty="0"/>
              <a:t>with new frames of </a:t>
            </a:r>
            <a:r>
              <a:rPr lang="en-US" dirty="0" smtClean="0"/>
              <a:t>reference </a:t>
            </a:r>
            <a:r>
              <a:rPr lang="en-US" dirty="0"/>
              <a:t>to transform the labor society into a “multi-active </a:t>
            </a:r>
            <a:r>
              <a:rPr lang="en-US" dirty="0" smtClean="0"/>
              <a:t>society”: </a:t>
            </a:r>
            <a:r>
              <a:rPr lang="en-US" dirty="0"/>
              <a:t>move towards a broad conception of work emphasizing and recognizing the usefulness of all activities contributing to the well-being and common </a:t>
            </a:r>
            <a:r>
              <a:rPr lang="en-US" dirty="0" smtClean="0"/>
              <a:t>good.</a:t>
            </a:r>
          </a:p>
          <a:p>
            <a:r>
              <a:rPr lang="en-US" dirty="0"/>
              <a:t>Employment would be thought relative to other activities considered in terms of social </a:t>
            </a:r>
            <a:r>
              <a:rPr lang="en-US" dirty="0" smtClean="0"/>
              <a:t>investment</a:t>
            </a:r>
          </a:p>
          <a:p>
            <a:r>
              <a:rPr lang="en-US" dirty="0" smtClean="0"/>
              <a:t>The </a:t>
            </a:r>
            <a:r>
              <a:rPr lang="en-US" dirty="0"/>
              <a:t>progressive construction of a new regime of activities (or work family </a:t>
            </a:r>
            <a:r>
              <a:rPr lang="en-US" dirty="0" smtClean="0"/>
              <a:t>regime)</a:t>
            </a:r>
          </a:p>
          <a:p>
            <a:pPr>
              <a:buFont typeface="Wingdings" panose="05000000000000000000" pitchFamily="2" charset="2"/>
              <a:buChar char="à"/>
            </a:pPr>
            <a:r>
              <a:rPr lang="en-US" dirty="0" smtClean="0"/>
              <a:t>the </a:t>
            </a:r>
            <a:r>
              <a:rPr lang="en-US" dirty="0"/>
              <a:t>status of being “active” would no longer be defined in terms of a restrictive notion of </a:t>
            </a:r>
            <a:r>
              <a:rPr lang="en-US" dirty="0" smtClean="0"/>
              <a:t>employment;</a:t>
            </a:r>
          </a:p>
          <a:p>
            <a:pPr>
              <a:buFont typeface="Wingdings" panose="05000000000000000000" pitchFamily="2" charset="2"/>
              <a:buChar char="à"/>
            </a:pPr>
            <a:r>
              <a:rPr lang="en-US" dirty="0"/>
              <a:t>a more inclusive notion of work, embracing care work and civic or community labor.</a:t>
            </a:r>
            <a:endParaRPr lang="fr-BE" dirty="0"/>
          </a:p>
        </p:txBody>
      </p:sp>
    </p:spTree>
    <p:extLst>
      <p:ext uri="{BB962C8B-B14F-4D97-AF65-F5344CB8AC3E}">
        <p14:creationId xmlns:p14="http://schemas.microsoft.com/office/powerpoint/2010/main" val="18513807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dirty="0" smtClean="0"/>
              <a:t>Organization </a:t>
            </a:r>
            <a:r>
              <a:rPr lang="en-US" dirty="0"/>
              <a:t>of a multi-active society</a:t>
            </a:r>
            <a:endParaRPr lang="fr-BE" dirty="0"/>
          </a:p>
        </p:txBody>
      </p:sp>
      <p:sp>
        <p:nvSpPr>
          <p:cNvPr id="3" name="Espace réservé du contenu 2"/>
          <p:cNvSpPr>
            <a:spLocks noGrp="1"/>
          </p:cNvSpPr>
          <p:nvPr>
            <p:ph idx="1"/>
          </p:nvPr>
        </p:nvSpPr>
        <p:spPr>
          <a:xfrm>
            <a:off x="1942415" y="2133600"/>
            <a:ext cx="6591985" cy="4463752"/>
          </a:xfrm>
        </p:spPr>
        <p:txBody>
          <a:bodyPr>
            <a:normAutofit fontScale="77500" lnSpcReduction="20000"/>
          </a:bodyPr>
          <a:lstStyle/>
          <a:p>
            <a:r>
              <a:rPr lang="en-US" dirty="0" smtClean="0"/>
              <a:t>Real utopia : </a:t>
            </a:r>
            <a:r>
              <a:rPr lang="en-US" dirty="0"/>
              <a:t>movements in this direction already </a:t>
            </a:r>
            <a:r>
              <a:rPr lang="en-US" dirty="0" smtClean="0"/>
              <a:t>exist (not a revolution but an evolution). To give a better consistency to different existing policies, measures, practices, values… taking into account the societal and institutional context: Norway is not USA!</a:t>
            </a:r>
          </a:p>
          <a:p>
            <a:r>
              <a:rPr lang="en-US" dirty="0"/>
              <a:t>The </a:t>
            </a:r>
            <a:r>
              <a:rPr lang="en-US" dirty="0" smtClean="0"/>
              <a:t>labor </a:t>
            </a:r>
            <a:r>
              <a:rPr lang="en-US" dirty="0"/>
              <a:t>market would still be a key factor in multi-activity, as much for men as for women</a:t>
            </a:r>
            <a:r>
              <a:rPr lang="en-US" dirty="0" smtClean="0"/>
              <a:t>. To </a:t>
            </a:r>
            <a:r>
              <a:rPr lang="en-US" dirty="0"/>
              <a:t>avoid turning multi-activity into a </a:t>
            </a:r>
            <a:r>
              <a:rPr lang="en-US" dirty="0" smtClean="0"/>
              <a:t>mummy trap.</a:t>
            </a:r>
            <a:endParaRPr lang="en-US" dirty="0"/>
          </a:p>
          <a:p>
            <a:r>
              <a:rPr lang="en-US" dirty="0" smtClean="0"/>
              <a:t>To use </a:t>
            </a:r>
            <a:r>
              <a:rPr lang="en-US" dirty="0"/>
              <a:t>the </a:t>
            </a:r>
            <a:r>
              <a:rPr lang="en-US" dirty="0" smtClean="0"/>
              <a:t>ILO’s concept </a:t>
            </a:r>
            <a:r>
              <a:rPr lang="en-US" dirty="0"/>
              <a:t>of decent </a:t>
            </a:r>
            <a:r>
              <a:rPr lang="en-US" dirty="0" smtClean="0"/>
              <a:t>work: </a:t>
            </a:r>
            <a:r>
              <a:rPr lang="en-US" dirty="0"/>
              <a:t>having access to employment that is fairly remunerated and coupled with social protection</a:t>
            </a:r>
            <a:r>
              <a:rPr lang="en-US" dirty="0" smtClean="0"/>
              <a:t> but also it draws </a:t>
            </a:r>
            <a:r>
              <a:rPr lang="en-US" dirty="0"/>
              <a:t>attention to the need to find balance between work and the other dimensions of personal and social </a:t>
            </a:r>
            <a:r>
              <a:rPr lang="en-US" dirty="0" smtClean="0"/>
              <a:t>life. Just a step because </a:t>
            </a:r>
            <a:r>
              <a:rPr lang="en-US" dirty="0"/>
              <a:t>i</a:t>
            </a:r>
            <a:r>
              <a:rPr lang="en-US" dirty="0" smtClean="0"/>
              <a:t>t </a:t>
            </a:r>
            <a:r>
              <a:rPr lang="en-US" dirty="0"/>
              <a:t>does not yet ensure full public recognition of socially useful activities, particularly care activities in the private sphere </a:t>
            </a:r>
            <a:r>
              <a:rPr lang="en-US" dirty="0" smtClean="0"/>
              <a:t>.</a:t>
            </a:r>
          </a:p>
          <a:p>
            <a:r>
              <a:rPr lang="en-US" dirty="0" smtClean="0"/>
              <a:t>So we </a:t>
            </a:r>
            <a:r>
              <a:rPr lang="en-US" dirty="0"/>
              <a:t>need a well thought out </a:t>
            </a:r>
            <a:r>
              <a:rPr lang="en-US" dirty="0" smtClean="0"/>
              <a:t>policy and articulate it to other existing public policies (in terms of services : childcare, elderly care, etc.) or workplace policies (flexible </a:t>
            </a:r>
            <a:r>
              <a:rPr lang="en-US" dirty="0"/>
              <a:t>working hours, </a:t>
            </a:r>
            <a:r>
              <a:rPr lang="en-US" dirty="0" smtClean="0"/>
              <a:t>teleworking, </a:t>
            </a:r>
            <a:r>
              <a:rPr lang="en-US" dirty="0"/>
              <a:t>time savings account, etc</a:t>
            </a:r>
            <a:r>
              <a:rPr lang="en-US" dirty="0" smtClean="0"/>
              <a:t>.).</a:t>
            </a:r>
          </a:p>
          <a:p>
            <a:r>
              <a:rPr lang="en-US" dirty="0" smtClean="0"/>
              <a:t>The </a:t>
            </a:r>
            <a:r>
              <a:rPr lang="en-US" dirty="0"/>
              <a:t>formula that already exists in Belgium of ‘paid time credit </a:t>
            </a:r>
            <a:r>
              <a:rPr lang="en-US" dirty="0" smtClean="0"/>
              <a:t>system’, </a:t>
            </a:r>
            <a:r>
              <a:rPr lang="en-US" dirty="0"/>
              <a:t>may serve as a reference for supporting a multi-active policy (even as we recalibrate and develop it: types of ‘time credit’, modalities of use, remuneration, etc</a:t>
            </a:r>
            <a:r>
              <a:rPr lang="en-US" dirty="0" smtClean="0"/>
              <a:t>.).</a:t>
            </a:r>
          </a:p>
        </p:txBody>
      </p:sp>
    </p:spTree>
    <p:extLst>
      <p:ext uri="{BB962C8B-B14F-4D97-AF65-F5344CB8AC3E}">
        <p14:creationId xmlns:p14="http://schemas.microsoft.com/office/powerpoint/2010/main" val="24994062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BE" dirty="0" smtClean="0"/>
              <a:t>Social conditions</a:t>
            </a:r>
            <a:endParaRPr lang="fr-BE" dirty="0"/>
          </a:p>
        </p:txBody>
      </p:sp>
      <p:sp>
        <p:nvSpPr>
          <p:cNvPr id="4" name="Espace réservé du contenu 3"/>
          <p:cNvSpPr>
            <a:spLocks noGrp="1"/>
          </p:cNvSpPr>
          <p:nvPr>
            <p:ph idx="1"/>
          </p:nvPr>
        </p:nvSpPr>
        <p:spPr/>
        <p:txBody>
          <a:bodyPr>
            <a:normAutofit/>
          </a:bodyPr>
          <a:lstStyle/>
          <a:p>
            <a:r>
              <a:rPr lang="en-GB" dirty="0" smtClean="0"/>
              <a:t>Partners </a:t>
            </a:r>
            <a:r>
              <a:rPr lang="en-GB" dirty="0"/>
              <a:t>of social dialogue would take hold of this subject. </a:t>
            </a:r>
            <a:endParaRPr lang="en-GB" dirty="0" smtClean="0"/>
          </a:p>
          <a:p>
            <a:r>
              <a:rPr lang="en-GB" dirty="0" smtClean="0"/>
              <a:t>Businesses </a:t>
            </a:r>
            <a:r>
              <a:rPr lang="en-GB" dirty="0"/>
              <a:t>and working environments </a:t>
            </a:r>
            <a:r>
              <a:rPr lang="en-GB" dirty="0" smtClean="0"/>
              <a:t>should </a:t>
            </a:r>
            <a:r>
              <a:rPr lang="en-GB" dirty="0"/>
              <a:t>integrate work-family interface into their </a:t>
            </a:r>
            <a:r>
              <a:rPr lang="en-GB" dirty="0" smtClean="0"/>
              <a:t>organizational </a:t>
            </a:r>
            <a:r>
              <a:rPr lang="en-GB" dirty="0"/>
              <a:t>plans. </a:t>
            </a:r>
            <a:endParaRPr lang="en-GB" dirty="0" smtClean="0"/>
          </a:p>
          <a:p>
            <a:r>
              <a:rPr lang="en-GB" dirty="0" smtClean="0"/>
              <a:t>The </a:t>
            </a:r>
            <a:r>
              <a:rPr lang="en-GB" dirty="0"/>
              <a:t>State would oversee the support of secure transitions and the links between work, family and citizenship, and lifelong learning would be generally available.</a:t>
            </a:r>
            <a:endParaRPr lang="fr-BE" dirty="0"/>
          </a:p>
        </p:txBody>
      </p:sp>
    </p:spTree>
    <p:extLst>
      <p:ext uri="{BB962C8B-B14F-4D97-AF65-F5344CB8AC3E}">
        <p14:creationId xmlns:p14="http://schemas.microsoft.com/office/powerpoint/2010/main" val="11883036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03648" y="332656"/>
            <a:ext cx="6589199" cy="1280890"/>
          </a:xfrm>
        </p:spPr>
        <p:txBody>
          <a:bodyPr>
            <a:normAutofit/>
          </a:bodyPr>
          <a:lstStyle/>
          <a:p>
            <a:r>
              <a:rPr lang="fr-BE" dirty="0" smtClean="0"/>
              <a:t>Time </a:t>
            </a:r>
            <a:r>
              <a:rPr lang="fr-BE" dirty="0" err="1" smtClean="0"/>
              <a:t>credit</a:t>
            </a:r>
            <a:r>
              <a:rPr lang="fr-BE" dirty="0" smtClean="0"/>
              <a:t> system over the </a:t>
            </a:r>
            <a:r>
              <a:rPr lang="fr-BE" dirty="0" err="1" smtClean="0"/>
              <a:t>lifecourse</a:t>
            </a:r>
            <a:endParaRPr lang="fr-BE" dirty="0"/>
          </a:p>
        </p:txBody>
      </p:sp>
      <p:sp>
        <p:nvSpPr>
          <p:cNvPr id="3" name="Espace réservé du contenu 2"/>
          <p:cNvSpPr>
            <a:spLocks noGrp="1"/>
          </p:cNvSpPr>
          <p:nvPr>
            <p:ph idx="1"/>
          </p:nvPr>
        </p:nvSpPr>
        <p:spPr>
          <a:xfrm>
            <a:off x="1835696" y="1844824"/>
            <a:ext cx="7272808" cy="4667478"/>
          </a:xfrm>
        </p:spPr>
        <p:txBody>
          <a:bodyPr>
            <a:normAutofit/>
          </a:bodyPr>
          <a:lstStyle/>
          <a:p>
            <a:r>
              <a:rPr lang="en-GB" dirty="0" smtClean="0"/>
              <a:t>‘Paternity </a:t>
            </a:r>
            <a:r>
              <a:rPr lang="en-GB" dirty="0"/>
              <a:t>time credit</a:t>
            </a:r>
            <a:r>
              <a:rPr lang="en-GB" dirty="0" smtClean="0"/>
              <a:t>’</a:t>
            </a:r>
          </a:p>
          <a:p>
            <a:r>
              <a:rPr lang="en-GB" dirty="0" smtClean="0"/>
              <a:t>‘Maternity </a:t>
            </a:r>
            <a:r>
              <a:rPr lang="en-GB" dirty="0"/>
              <a:t>time credit</a:t>
            </a:r>
            <a:r>
              <a:rPr lang="en-GB" dirty="0" smtClean="0"/>
              <a:t>’</a:t>
            </a:r>
          </a:p>
          <a:p>
            <a:r>
              <a:rPr lang="en-GB" dirty="0" smtClean="0"/>
              <a:t>‘Parental </a:t>
            </a:r>
            <a:r>
              <a:rPr lang="en-GB" dirty="0"/>
              <a:t>care time credit</a:t>
            </a:r>
            <a:r>
              <a:rPr lang="en-GB" dirty="0" smtClean="0"/>
              <a:t>’</a:t>
            </a:r>
          </a:p>
          <a:p>
            <a:r>
              <a:rPr lang="en-GB" dirty="0" smtClean="0"/>
              <a:t>‘Elder </a:t>
            </a:r>
            <a:r>
              <a:rPr lang="en-GB" dirty="0"/>
              <a:t>relative care time credit</a:t>
            </a:r>
            <a:r>
              <a:rPr lang="en-GB" dirty="0" smtClean="0"/>
              <a:t>’</a:t>
            </a:r>
          </a:p>
          <a:p>
            <a:r>
              <a:rPr lang="en-GB" dirty="0" smtClean="0"/>
              <a:t>‘Descendant </a:t>
            </a:r>
            <a:r>
              <a:rPr lang="en-GB" dirty="0"/>
              <a:t>care time credit</a:t>
            </a:r>
            <a:r>
              <a:rPr lang="en-GB" dirty="0" smtClean="0"/>
              <a:t>’ (for caring grandchildren for instance)</a:t>
            </a:r>
          </a:p>
          <a:p>
            <a:r>
              <a:rPr lang="en-GB" dirty="0" smtClean="0"/>
              <a:t>‘Time </a:t>
            </a:r>
            <a:r>
              <a:rPr lang="en-GB" dirty="0"/>
              <a:t>credit for personal needs</a:t>
            </a:r>
            <a:r>
              <a:rPr lang="en-GB" dirty="0" smtClean="0"/>
              <a:t>’</a:t>
            </a:r>
          </a:p>
          <a:p>
            <a:r>
              <a:rPr lang="en-GB" dirty="0" smtClean="0"/>
              <a:t>‘Education </a:t>
            </a:r>
            <a:r>
              <a:rPr lang="en-GB" dirty="0"/>
              <a:t>time credit</a:t>
            </a:r>
            <a:r>
              <a:rPr lang="en-GB" dirty="0" smtClean="0"/>
              <a:t>’</a:t>
            </a:r>
          </a:p>
          <a:p>
            <a:r>
              <a:rPr lang="en-GB" dirty="0" smtClean="0"/>
              <a:t>‘Civic </a:t>
            </a:r>
            <a:r>
              <a:rPr lang="en-GB" dirty="0"/>
              <a:t>time credit</a:t>
            </a:r>
            <a:r>
              <a:rPr lang="en-GB" dirty="0" smtClean="0"/>
              <a:t>’</a:t>
            </a:r>
          </a:p>
          <a:p>
            <a:r>
              <a:rPr lang="en-GB" dirty="0" smtClean="0"/>
              <a:t>Etc.</a:t>
            </a:r>
          </a:p>
        </p:txBody>
      </p:sp>
    </p:spTree>
    <p:extLst>
      <p:ext uri="{BB962C8B-B14F-4D97-AF65-F5344CB8AC3E}">
        <p14:creationId xmlns:p14="http://schemas.microsoft.com/office/powerpoint/2010/main" val="8117202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75656" y="476672"/>
            <a:ext cx="7055959" cy="1280890"/>
          </a:xfrm>
        </p:spPr>
        <p:txBody>
          <a:bodyPr>
            <a:normAutofit fontScale="90000"/>
          </a:bodyPr>
          <a:lstStyle/>
          <a:p>
            <a:r>
              <a:rPr lang="en-GB" dirty="0"/>
              <a:t>S</a:t>
            </a:r>
            <a:r>
              <a:rPr lang="en-GB" dirty="0" smtClean="0"/>
              <a:t>everal </a:t>
            </a:r>
            <a:r>
              <a:rPr lang="en-GB" dirty="0"/>
              <a:t>questions of formidable </a:t>
            </a:r>
            <a:r>
              <a:rPr lang="en-GB" dirty="0" smtClean="0"/>
              <a:t>complexity </a:t>
            </a:r>
            <a:r>
              <a:rPr lang="en-GB" dirty="0"/>
              <a:t>remain open. </a:t>
            </a:r>
            <a:endParaRPr lang="fr-BE" dirty="0"/>
          </a:p>
        </p:txBody>
      </p:sp>
      <p:sp>
        <p:nvSpPr>
          <p:cNvPr id="3" name="Espace réservé du contenu 2"/>
          <p:cNvSpPr>
            <a:spLocks noGrp="1"/>
          </p:cNvSpPr>
          <p:nvPr>
            <p:ph idx="1"/>
          </p:nvPr>
        </p:nvSpPr>
        <p:spPr>
          <a:xfrm>
            <a:off x="1942415" y="2133600"/>
            <a:ext cx="6950065" cy="3777622"/>
          </a:xfrm>
        </p:spPr>
        <p:txBody>
          <a:bodyPr>
            <a:normAutofit fontScale="92500" lnSpcReduction="10000"/>
          </a:bodyPr>
          <a:lstStyle/>
          <a:p>
            <a:r>
              <a:rPr lang="en-GB" dirty="0" smtClean="0"/>
              <a:t>How </a:t>
            </a:r>
            <a:r>
              <a:rPr lang="en-GB" dirty="0"/>
              <a:t>to determine the monetary ‘value’ of work outside employment, without at the same time damaging the ‘value’ of paid labour? </a:t>
            </a:r>
            <a:endParaRPr lang="en-GB" dirty="0" smtClean="0"/>
          </a:p>
          <a:p>
            <a:r>
              <a:rPr lang="en-GB" dirty="0" smtClean="0"/>
              <a:t>What </a:t>
            </a:r>
            <a:r>
              <a:rPr lang="en-GB" dirty="0"/>
              <a:t>would be the source of financing for the various types of ‘time credit’? </a:t>
            </a:r>
            <a:endParaRPr lang="en-GB" dirty="0" smtClean="0"/>
          </a:p>
          <a:p>
            <a:r>
              <a:rPr lang="en-GB" dirty="0" smtClean="0"/>
              <a:t>How </a:t>
            </a:r>
            <a:r>
              <a:rPr lang="en-GB" dirty="0"/>
              <a:t>to ensure ‘social drawing rights’ </a:t>
            </a:r>
            <a:r>
              <a:rPr lang="en-GB" dirty="0" smtClean="0"/>
              <a:t>without </a:t>
            </a:r>
            <a:r>
              <a:rPr lang="en-GB" dirty="0"/>
              <a:t>destabilising the organisation of professional employment? </a:t>
            </a:r>
            <a:endParaRPr lang="en-GB" dirty="0" smtClean="0"/>
          </a:p>
          <a:p>
            <a:r>
              <a:rPr lang="en-GB" dirty="0" smtClean="0"/>
              <a:t>Would </a:t>
            </a:r>
            <a:r>
              <a:rPr lang="en-GB" dirty="0"/>
              <a:t>a multi-active society be financially sustainable by the State (or even beneficial for public finances)? </a:t>
            </a:r>
            <a:endParaRPr lang="en-GB" dirty="0" smtClean="0"/>
          </a:p>
          <a:p>
            <a:r>
              <a:rPr lang="en-GB" dirty="0" smtClean="0"/>
              <a:t>Would </a:t>
            </a:r>
            <a:r>
              <a:rPr lang="en-GB" dirty="0"/>
              <a:t>it be effective and efficient enough to keep going in the context of interdependences between societies and international economic competitiveness? </a:t>
            </a:r>
            <a:endParaRPr lang="en-GB" dirty="0" smtClean="0"/>
          </a:p>
          <a:p>
            <a:r>
              <a:rPr lang="en-GB" dirty="0" smtClean="0"/>
              <a:t>Etc.</a:t>
            </a:r>
            <a:endParaRPr lang="fr-BE" dirty="0"/>
          </a:p>
        </p:txBody>
      </p:sp>
    </p:spTree>
    <p:extLst>
      <p:ext uri="{BB962C8B-B14F-4D97-AF65-F5344CB8AC3E}">
        <p14:creationId xmlns:p14="http://schemas.microsoft.com/office/powerpoint/2010/main" val="1890869623"/>
      </p:ext>
    </p:extLst>
  </p:cSld>
  <p:clrMapOvr>
    <a:masterClrMapping/>
  </p:clrMapOvr>
  <p:timing>
    <p:tnLst>
      <p:par>
        <p:cTn id="1" dur="indefinite" restart="never" nodeType="tmRoot"/>
      </p:par>
    </p:tnLst>
  </p:timing>
</p:sld>
</file>

<file path=ppt/theme/theme1.xml><?xml version="1.0" encoding="utf-8"?>
<a:theme xmlns:a="http://schemas.openxmlformats.org/drawingml/2006/main" name="Brin">
  <a:themeElements>
    <a:clrScheme name="Brin">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Brin">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rin">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449</TotalTime>
  <Words>1057</Words>
  <Application>Microsoft Office PowerPoint</Application>
  <PresentationFormat>Affichage à l'écran (4:3)</PresentationFormat>
  <Paragraphs>57</Paragraphs>
  <Slides>10</Slides>
  <Notes>1</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10</vt:i4>
      </vt:variant>
    </vt:vector>
  </HeadingPairs>
  <TitlesOfParts>
    <vt:vector size="16" baseType="lpstr">
      <vt:lpstr>Arial</vt:lpstr>
      <vt:lpstr>Calibri</vt:lpstr>
      <vt:lpstr>Century Gothic</vt:lpstr>
      <vt:lpstr>Wingdings</vt:lpstr>
      <vt:lpstr>Wingdings 3</vt:lpstr>
      <vt:lpstr>Brin</vt:lpstr>
      <vt:lpstr>Reconciling Work and Family in a Multi-Active Society Beyond policies and practices : questioning the paradigms</vt:lpstr>
      <vt:lpstr>Starting point</vt:lpstr>
      <vt:lpstr>Current impasses</vt:lpstr>
      <vt:lpstr>To move forward</vt:lpstr>
      <vt:lpstr>To consider an alternative society</vt:lpstr>
      <vt:lpstr>Organization of a multi-active society</vt:lpstr>
      <vt:lpstr>Social conditions</vt:lpstr>
      <vt:lpstr>Time credit system over the lifecourse</vt:lpstr>
      <vt:lpstr>Several questions of formidable complexity remain open. </vt:lpstr>
      <vt:lpstr>Thank you</vt:lpstr>
    </vt:vector>
  </TitlesOfParts>
  <Company>Université catholique de Louvain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Reconciling Work and Family in a Multi-Active Society</dc:title>
  <dc:creator>SIWS</dc:creator>
  <cp:lastModifiedBy>Bernard Fusulier</cp:lastModifiedBy>
  <cp:revision>43</cp:revision>
  <dcterms:created xsi:type="dcterms:W3CDTF">2015-04-17T12:44:07Z</dcterms:created>
  <dcterms:modified xsi:type="dcterms:W3CDTF">2015-11-17T16:12:03Z</dcterms:modified>
</cp:coreProperties>
</file>