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4" r:id="rId16"/>
    <p:sldId id="275" r:id="rId17"/>
    <p:sldId id="276" r:id="rId18"/>
    <p:sldId id="277"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786" autoAdjust="0"/>
  </p:normalViewPr>
  <p:slideViewPr>
    <p:cSldViewPr snapToGrid="0">
      <p:cViewPr varScale="1">
        <p:scale>
          <a:sx n="76" d="100"/>
          <a:sy n="76" d="100"/>
        </p:scale>
        <p:origin x="86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2ADC1C-3BF0-41CE-A41C-0ABE388C1A4E}" type="datetimeFigureOut">
              <a:rPr lang="en-GB" smtClean="0"/>
              <a:t>10/09/2018</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B97AA-F607-457B-A537-98CA59255AC4}" type="slidenum">
              <a:rPr lang="en-GB" smtClean="0"/>
              <a:t>‹N°›</a:t>
            </a:fld>
            <a:endParaRPr lang="en-GB"/>
          </a:p>
        </p:txBody>
      </p:sp>
    </p:spTree>
    <p:extLst>
      <p:ext uri="{BB962C8B-B14F-4D97-AF65-F5344CB8AC3E}">
        <p14:creationId xmlns:p14="http://schemas.microsoft.com/office/powerpoint/2010/main" val="1573775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24B97AA-F607-457B-A537-98CA59255AC4}" type="slidenum">
              <a:rPr lang="en-GB" smtClean="0"/>
              <a:t>2</a:t>
            </a:fld>
            <a:endParaRPr lang="en-GB"/>
          </a:p>
        </p:txBody>
      </p:sp>
    </p:spTree>
    <p:extLst>
      <p:ext uri="{BB962C8B-B14F-4D97-AF65-F5344CB8AC3E}">
        <p14:creationId xmlns:p14="http://schemas.microsoft.com/office/powerpoint/2010/main" val="4363999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9/10/2018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92398" y="1563623"/>
            <a:ext cx="6815669" cy="1929385"/>
          </a:xfrm>
        </p:spPr>
        <p:txBody>
          <a:bodyPr/>
          <a:lstStyle/>
          <a:p>
            <a:r>
              <a:rPr lang="fr-BE" sz="2000" b="1" dirty="0" smtClean="0"/>
              <a:t>ECER 2018 - </a:t>
            </a:r>
            <a:r>
              <a:rPr lang="en-US" sz="2000" b="1" dirty="0" smtClean="0"/>
              <a:t>Inclusion and Exclusion, Resources for Educational Research?</a:t>
            </a:r>
            <a:br>
              <a:rPr lang="en-US" sz="2000" b="1" dirty="0" smtClean="0"/>
            </a:br>
            <a:r>
              <a:rPr lang="fr-BE" sz="2000" dirty="0" smtClean="0"/>
              <a:t/>
            </a:r>
            <a:br>
              <a:rPr lang="fr-BE" sz="2000" dirty="0" smtClean="0"/>
            </a:br>
            <a:r>
              <a:rPr lang="fr-BE" sz="2000" dirty="0" smtClean="0"/>
              <a:t>The </a:t>
            </a:r>
            <a:r>
              <a:rPr lang="en-US" sz="2000" dirty="0" smtClean="0"/>
              <a:t>European </a:t>
            </a:r>
            <a:r>
              <a:rPr lang="en-US" sz="2000" dirty="0"/>
              <a:t>Narrative </a:t>
            </a:r>
            <a:r>
              <a:rPr lang="en-US" sz="2000" dirty="0" smtClean="0"/>
              <a:t>of </a:t>
            </a:r>
            <a:r>
              <a:rPr lang="en-US" sz="2000" dirty="0"/>
              <a:t>Inclusion </a:t>
            </a:r>
            <a:r>
              <a:rPr lang="en-US" sz="2000" dirty="0" smtClean="0"/>
              <a:t>and the </a:t>
            </a:r>
            <a:r>
              <a:rPr lang="en-US" sz="2000" dirty="0"/>
              <a:t>Accessibility </a:t>
            </a:r>
            <a:r>
              <a:rPr lang="en-US" sz="2000" dirty="0" smtClean="0"/>
              <a:t>of Migrants to </a:t>
            </a:r>
            <a:r>
              <a:rPr lang="en-US" sz="2000" dirty="0"/>
              <a:t>Higher </a:t>
            </a:r>
            <a:r>
              <a:rPr lang="en-US" sz="2000" dirty="0" smtClean="0"/>
              <a:t>Education</a:t>
            </a:r>
            <a:r>
              <a:rPr lang="en-US" sz="2000" dirty="0"/>
              <a:t>: Tensions </a:t>
            </a:r>
            <a:r>
              <a:rPr lang="en-US" sz="2000" dirty="0" smtClean="0"/>
              <a:t>between </a:t>
            </a:r>
            <a:r>
              <a:rPr lang="en-US" sz="2000" dirty="0"/>
              <a:t>Discourses</a:t>
            </a:r>
            <a:br>
              <a:rPr lang="en-US" sz="2000" dirty="0"/>
            </a:br>
            <a:r>
              <a:rPr lang="en-US" sz="2000" dirty="0" smtClean="0"/>
              <a:t>and </a:t>
            </a:r>
            <a:r>
              <a:rPr lang="en-US" sz="2000" dirty="0"/>
              <a:t>Practices</a:t>
            </a:r>
            <a:endParaRPr lang="fr-BE" sz="2000" dirty="0"/>
          </a:p>
        </p:txBody>
      </p:sp>
      <p:sp>
        <p:nvSpPr>
          <p:cNvPr id="3" name="Sous-titre 2"/>
          <p:cNvSpPr>
            <a:spLocks noGrp="1"/>
          </p:cNvSpPr>
          <p:nvPr>
            <p:ph type="subTitle" idx="1"/>
          </p:nvPr>
        </p:nvSpPr>
        <p:spPr>
          <a:xfrm>
            <a:off x="2359152" y="3657597"/>
            <a:ext cx="7424928" cy="1320802"/>
          </a:xfrm>
        </p:spPr>
        <p:txBody>
          <a:bodyPr>
            <a:normAutofit/>
          </a:bodyPr>
          <a:lstStyle/>
          <a:p>
            <a:r>
              <a:rPr lang="fr-BE" i="1" dirty="0" smtClean="0"/>
              <a:t>Miguel Souto Lopez, Amandine Bernal Gonzalez, Françoise de Viron</a:t>
            </a:r>
          </a:p>
          <a:p>
            <a:r>
              <a:rPr lang="fr-BE" i="1" dirty="0" err="1" smtClean="0"/>
              <a:t>Catholic</a:t>
            </a:r>
            <a:r>
              <a:rPr lang="fr-BE" i="1" dirty="0" smtClean="0"/>
              <a:t> </a:t>
            </a:r>
            <a:r>
              <a:rPr lang="fr-BE" i="1" dirty="0" err="1" smtClean="0"/>
              <a:t>University</a:t>
            </a:r>
            <a:r>
              <a:rPr lang="fr-BE" i="1" dirty="0" smtClean="0"/>
              <a:t> of Louvain</a:t>
            </a:r>
          </a:p>
          <a:p>
            <a:endParaRPr lang="fr-BE" i="1" dirty="0"/>
          </a:p>
        </p:txBody>
      </p:sp>
    </p:spTree>
    <p:extLst>
      <p:ext uri="{BB962C8B-B14F-4D97-AF65-F5344CB8AC3E}">
        <p14:creationId xmlns:p14="http://schemas.microsoft.com/office/powerpoint/2010/main" val="3315515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568" y="2133892"/>
            <a:ext cx="10287000" cy="3170099"/>
          </a:xfrm>
          <a:prstGeom prst="rect">
            <a:avLst/>
          </a:prstGeom>
        </p:spPr>
        <p:txBody>
          <a:bodyPr wrap="square">
            <a:spAutoFit/>
          </a:bodyPr>
          <a:lstStyle/>
          <a:p>
            <a:pPr marL="285750" indent="-285750">
              <a:buFont typeface="Arial" panose="020B0604020202020204" pitchFamily="34" charset="0"/>
              <a:buChar char="•"/>
            </a:pPr>
            <a:r>
              <a:rPr lang="en-US" sz="2000" dirty="0"/>
              <a:t>Turning point in 2015: attacks in Paris </a:t>
            </a:r>
            <a:r>
              <a:rPr lang="en-US" sz="2000" dirty="0" smtClean="0"/>
              <a:t>&amp; Copenhagen + </a:t>
            </a:r>
            <a:r>
              <a:rPr lang="en-US" sz="2000" dirty="0"/>
              <a:t>migratory crisis</a:t>
            </a:r>
          </a:p>
          <a:p>
            <a:pPr marL="630238" indent="-285750">
              <a:buFontTx/>
              <a:buChar char="-"/>
            </a:pPr>
            <a:r>
              <a:rPr lang="en-US" sz="2000" dirty="0" smtClean="0"/>
              <a:t>Paris </a:t>
            </a:r>
            <a:r>
              <a:rPr lang="en-US" sz="2000" dirty="0"/>
              <a:t>Declaration (2015): </a:t>
            </a:r>
            <a:r>
              <a:rPr lang="en-US" sz="2000" dirty="0" smtClean="0"/>
              <a:t>inclusion is considered in a broader sense, “employment” </a:t>
            </a:r>
            <a:r>
              <a:rPr lang="en-US" sz="2000" dirty="0"/>
              <a:t>appears once, and </a:t>
            </a:r>
            <a:r>
              <a:rPr lang="en-US" sz="2000" dirty="0" smtClean="0"/>
              <a:t>“professional” (adjective) </a:t>
            </a:r>
            <a:r>
              <a:rPr lang="en-US" sz="2000" dirty="0"/>
              <a:t>appears </a:t>
            </a:r>
            <a:r>
              <a:rPr lang="en-US" sz="2000" dirty="0" smtClean="0"/>
              <a:t>twice</a:t>
            </a:r>
          </a:p>
          <a:p>
            <a:endParaRPr lang="en-US" sz="2000" dirty="0"/>
          </a:p>
          <a:p>
            <a:r>
              <a:rPr lang="en-US" sz="2000" i="1" dirty="0" smtClean="0"/>
              <a:t>“In </a:t>
            </a:r>
            <a:r>
              <a:rPr lang="en-US" sz="2000" i="1" dirty="0"/>
              <a:t>response to the terrorist attacks in France and Denmark earlier this year, </a:t>
            </a:r>
            <a:r>
              <a:rPr lang="en-US" sz="2000" i="1" dirty="0" smtClean="0"/>
              <a:t>and recalling </a:t>
            </a:r>
            <a:r>
              <a:rPr lang="en-US" sz="2000" i="1" dirty="0"/>
              <a:t>similar atrocities in Europe in the recent past, we reaffirm our </a:t>
            </a:r>
            <a:r>
              <a:rPr lang="en-US" sz="2000" i="1" dirty="0" smtClean="0"/>
              <a:t>determination to </a:t>
            </a:r>
            <a:r>
              <a:rPr lang="en-US" sz="2000" i="1" dirty="0"/>
              <a:t>stand shoulder to shoulder in support of fundamental values that lie at the heart </a:t>
            </a:r>
            <a:r>
              <a:rPr lang="en-US" sz="2000" i="1" dirty="0" smtClean="0"/>
              <a:t>of the </a:t>
            </a:r>
            <a:r>
              <a:rPr lang="en-US" sz="2000" i="1" dirty="0"/>
              <a:t>European Union: respect for human dignity, freedom (including freedom </a:t>
            </a:r>
            <a:r>
              <a:rPr lang="en-US" sz="2000" i="1" dirty="0" smtClean="0"/>
              <a:t>of expression</a:t>
            </a:r>
            <a:r>
              <a:rPr lang="en-US" sz="2000" i="1" dirty="0"/>
              <a:t>), democracy, equality, the rule of law and respect for human rights. </a:t>
            </a:r>
            <a:r>
              <a:rPr lang="en-US" sz="2000" i="1" dirty="0" smtClean="0"/>
              <a:t>These values </a:t>
            </a:r>
            <a:r>
              <a:rPr lang="en-US" sz="2000" i="1" dirty="0"/>
              <a:t>are common to the Member States in a European society in which pluralism</a:t>
            </a:r>
            <a:r>
              <a:rPr lang="en-US" sz="2000" i="1" dirty="0" smtClean="0"/>
              <a:t>, non-discrimination</a:t>
            </a:r>
            <a:r>
              <a:rPr lang="en-US" sz="2000" i="1" dirty="0"/>
              <a:t>, tolerance, justice, solidarity and equality between women </a:t>
            </a:r>
            <a:r>
              <a:rPr lang="en-US" sz="2000" i="1" dirty="0" smtClean="0"/>
              <a:t>and men prevail” </a:t>
            </a:r>
            <a:r>
              <a:rPr lang="en-US" sz="2000" dirty="0" smtClean="0"/>
              <a:t>(p. 1).</a:t>
            </a:r>
            <a:endParaRPr lang="en-US" sz="2000" dirty="0"/>
          </a:p>
        </p:txBody>
      </p:sp>
    </p:spTree>
    <p:extLst>
      <p:ext uri="{BB962C8B-B14F-4D97-AF65-F5344CB8AC3E}">
        <p14:creationId xmlns:p14="http://schemas.microsoft.com/office/powerpoint/2010/main" val="359705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3299" y="772542"/>
            <a:ext cx="10469880" cy="5324535"/>
          </a:xfrm>
          <a:prstGeom prst="rect">
            <a:avLst/>
          </a:prstGeom>
        </p:spPr>
        <p:txBody>
          <a:bodyPr wrap="square">
            <a:spAutoFit/>
          </a:bodyPr>
          <a:lstStyle/>
          <a:p>
            <a:pPr marL="285750" lvl="0" indent="-285750">
              <a:buFont typeface="Arial" panose="020B0604020202020204" pitchFamily="34" charset="0"/>
              <a:buChar char="•"/>
            </a:pPr>
            <a:r>
              <a:rPr lang="en-US" sz="2000" dirty="0">
                <a:solidFill>
                  <a:prstClr val="black"/>
                </a:solidFill>
              </a:rPr>
              <a:t>Rising of populism and xenophobia in Europe</a:t>
            </a:r>
          </a:p>
          <a:p>
            <a:pPr marL="630238" lvl="0" indent="-285750">
              <a:buFontTx/>
              <a:buChar char="-"/>
            </a:pPr>
            <a:r>
              <a:rPr lang="en-US" sz="2000" dirty="0">
                <a:solidFill>
                  <a:prstClr val="black"/>
                </a:solidFill>
              </a:rPr>
              <a:t>Council Recommendation of </a:t>
            </a:r>
            <a:r>
              <a:rPr lang="en-US" sz="2000" dirty="0" smtClean="0">
                <a:solidFill>
                  <a:prstClr val="black"/>
                </a:solidFill>
              </a:rPr>
              <a:t>May 22, 2018 </a:t>
            </a:r>
            <a:r>
              <a:rPr lang="en-US" sz="2000" dirty="0">
                <a:solidFill>
                  <a:prstClr val="black"/>
                </a:solidFill>
              </a:rPr>
              <a:t>on promoting common values, inclusive education, and the European dimension of </a:t>
            </a:r>
            <a:r>
              <a:rPr lang="en-US" sz="2000" dirty="0" smtClean="0">
                <a:solidFill>
                  <a:prstClr val="black"/>
                </a:solidFill>
              </a:rPr>
              <a:t>teaching</a:t>
            </a:r>
          </a:p>
          <a:p>
            <a:pPr marL="285750" lvl="0" indent="-285750">
              <a:buFontTx/>
              <a:buChar char="-"/>
            </a:pPr>
            <a:endParaRPr lang="en-US" sz="2000" dirty="0" smtClean="0">
              <a:solidFill>
                <a:prstClr val="black"/>
              </a:solidFill>
            </a:endParaRPr>
          </a:p>
          <a:p>
            <a:pPr lvl="0"/>
            <a:r>
              <a:rPr lang="en-US" sz="2000" dirty="0">
                <a:solidFill>
                  <a:prstClr val="black"/>
                </a:solidFill>
              </a:rPr>
              <a:t>The </a:t>
            </a:r>
            <a:r>
              <a:rPr lang="en-US" sz="2000" dirty="0" smtClean="0">
                <a:solidFill>
                  <a:prstClr val="black"/>
                </a:solidFill>
              </a:rPr>
              <a:t>Union </a:t>
            </a:r>
            <a:r>
              <a:rPr lang="en-US" sz="2000" dirty="0">
                <a:solidFill>
                  <a:prstClr val="black"/>
                </a:solidFill>
              </a:rPr>
              <a:t>is based on the common values and general principles of respect for human dignity, freedom, democracy, equality, the rule of law and respect for human rights, including the rights of persons belonging to minorities, stipulated in Article 2 of the Treaty on European Union. </a:t>
            </a:r>
            <a:endParaRPr lang="en-US" sz="2000" dirty="0" smtClean="0">
              <a:solidFill>
                <a:prstClr val="black"/>
              </a:solidFill>
            </a:endParaRPr>
          </a:p>
          <a:p>
            <a:pPr lvl="0"/>
            <a:r>
              <a:rPr lang="en-US" sz="2000" dirty="0" smtClean="0">
                <a:solidFill>
                  <a:prstClr val="black"/>
                </a:solidFill>
              </a:rPr>
              <a:t>[…]</a:t>
            </a:r>
            <a:endParaRPr lang="en-US" sz="2000" dirty="0">
              <a:solidFill>
                <a:prstClr val="black"/>
              </a:solidFill>
            </a:endParaRPr>
          </a:p>
          <a:p>
            <a:pPr lvl="0"/>
            <a:r>
              <a:rPr lang="en-US" sz="2000" dirty="0">
                <a:solidFill>
                  <a:prstClr val="black"/>
                </a:solidFill>
              </a:rPr>
              <a:t>The Union and its Member States are faced with a variety of challenges, including populism, xenophobia, divisive nationalism, discrimination, the spreading of fake news and misinformation, as well as the challenge of </a:t>
            </a:r>
            <a:r>
              <a:rPr lang="en-US" sz="2000" dirty="0" err="1">
                <a:solidFill>
                  <a:prstClr val="black"/>
                </a:solidFill>
              </a:rPr>
              <a:t>radicalisation</a:t>
            </a:r>
            <a:r>
              <a:rPr lang="en-US" sz="2000" dirty="0">
                <a:solidFill>
                  <a:prstClr val="black"/>
                </a:solidFill>
              </a:rPr>
              <a:t> leading to violent extremism. These phenomena could pose a serious threat to the foundations of our democracies, undermine trust in the rule of law and democratic institutions, and hinder a common sense of belonging within and amongst our European societies</a:t>
            </a:r>
            <a:r>
              <a:rPr lang="en-US" sz="2000" dirty="0" smtClean="0">
                <a:solidFill>
                  <a:prstClr val="black"/>
                </a:solidFill>
              </a:rPr>
              <a:t>.</a:t>
            </a:r>
          </a:p>
          <a:p>
            <a:pPr lvl="0"/>
            <a:r>
              <a:rPr lang="en-US" sz="2000" dirty="0" smtClean="0">
                <a:solidFill>
                  <a:prstClr val="black"/>
                </a:solidFill>
              </a:rPr>
              <a:t>[…]</a:t>
            </a:r>
            <a:endParaRPr lang="en-US" sz="2000" dirty="0">
              <a:solidFill>
                <a:prstClr val="black"/>
              </a:solidFill>
            </a:endParaRPr>
          </a:p>
          <a:p>
            <a:pPr lvl="0"/>
            <a:r>
              <a:rPr lang="en-US" sz="2000" dirty="0">
                <a:solidFill>
                  <a:prstClr val="black"/>
                </a:solidFill>
              </a:rPr>
              <a:t>Following the Leaders’ meeting in Gothenburg, the European Council in its conclusions of 14 December 2017 highlighted that education and culture are key to building inclusive and cohesive societies, and to sustaining our </a:t>
            </a:r>
            <a:r>
              <a:rPr lang="en-US" sz="2000" dirty="0" smtClean="0">
                <a:solidFill>
                  <a:prstClr val="black"/>
                </a:solidFill>
              </a:rPr>
              <a:t>competitiveness […]</a:t>
            </a:r>
          </a:p>
        </p:txBody>
      </p:sp>
    </p:spTree>
    <p:extLst>
      <p:ext uri="{BB962C8B-B14F-4D97-AF65-F5344CB8AC3E}">
        <p14:creationId xmlns:p14="http://schemas.microsoft.com/office/powerpoint/2010/main" val="229483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fade">
                                      <p:cBhvr>
                                        <p:cTn id="25" dur="500"/>
                                        <p:tgtEl>
                                          <p:spTgt spid="2">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500"/>
                                        <p:tgtEl>
                                          <p:spTgt spid="2">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4839" y="1189116"/>
            <a:ext cx="10287000" cy="4093428"/>
          </a:xfrm>
          <a:prstGeom prst="rect">
            <a:avLst/>
          </a:prstGeom>
        </p:spPr>
        <p:txBody>
          <a:bodyPr wrap="square">
            <a:spAutoFit/>
          </a:bodyPr>
          <a:lstStyle/>
          <a:p>
            <a:r>
              <a:rPr lang="en-US" sz="2000" dirty="0"/>
              <a:t>The Paris Declaration </a:t>
            </a:r>
            <a:r>
              <a:rPr lang="en-US" sz="2000" dirty="0" smtClean="0"/>
              <a:t>[…] indicates </a:t>
            </a:r>
            <a:r>
              <a:rPr lang="en-US" sz="2000" dirty="0"/>
              <a:t>the commitment by the </a:t>
            </a:r>
            <a:r>
              <a:rPr lang="en-US" sz="2000" dirty="0" smtClean="0"/>
              <a:t>Member States </a:t>
            </a:r>
            <a:r>
              <a:rPr lang="en-US" sz="2000" dirty="0"/>
              <a:t>to promote common values, enhance critical thinking and media literacy, inclusive education and intercultural dialogue. </a:t>
            </a:r>
            <a:r>
              <a:rPr lang="en-US" sz="2000" dirty="0" smtClean="0"/>
              <a:t>[…]</a:t>
            </a:r>
          </a:p>
          <a:p>
            <a:endParaRPr lang="en-US" sz="2000" dirty="0" smtClean="0"/>
          </a:p>
          <a:p>
            <a:r>
              <a:rPr lang="en-US" sz="2000" dirty="0" smtClean="0"/>
              <a:t>Against </a:t>
            </a:r>
            <a:r>
              <a:rPr lang="en-US" sz="2000" dirty="0"/>
              <a:t>this background, it is of the essence that Member States step up their efforts to further implement all the objectives of the 2015 Paris Declaration. It is particularly important to continue promote common values as vectors of cohesion and inclusion, </a:t>
            </a:r>
            <a:r>
              <a:rPr lang="en-US" sz="2000" dirty="0" err="1"/>
              <a:t>favour</a:t>
            </a:r>
            <a:r>
              <a:rPr lang="en-US" sz="2000" dirty="0"/>
              <a:t> the implementation of participatory learning environments at all levels of education, improve training for teachers on citizenship and diversity and enhance the media literacy and critical thinking skills of all learners.</a:t>
            </a:r>
          </a:p>
          <a:p>
            <a:endParaRPr lang="en-US" sz="2000" dirty="0"/>
          </a:p>
          <a:p>
            <a:r>
              <a:rPr lang="en-US" sz="2000" dirty="0"/>
              <a:t>Ensuring effective equal access to quality inclusive education for all learners, including those of migrant origins, those from disadvantaged socioeconomic backgrounds, those with special needs and those with disabilities </a:t>
            </a:r>
            <a:r>
              <a:rPr lang="en-US" sz="2000" dirty="0" smtClean="0"/>
              <a:t>[…] is </a:t>
            </a:r>
            <a:r>
              <a:rPr lang="en-US" sz="2000" dirty="0"/>
              <a:t>indispensable for achieving more cohesive societies. In this </a:t>
            </a:r>
            <a:r>
              <a:rPr lang="en-US" sz="2000" dirty="0" err="1"/>
              <a:t>endeavour</a:t>
            </a:r>
            <a:r>
              <a:rPr lang="en-US" sz="2000" dirty="0"/>
              <a:t>, Member States could benefit from existing Union instruments, notably Erasmus</a:t>
            </a:r>
            <a:r>
              <a:rPr lang="en-US" sz="2000" dirty="0" smtClean="0"/>
              <a:t>+ […]</a:t>
            </a:r>
            <a:endParaRPr lang="en-GB" sz="2000" dirty="0"/>
          </a:p>
        </p:txBody>
      </p:sp>
    </p:spTree>
    <p:extLst>
      <p:ext uri="{BB962C8B-B14F-4D97-AF65-F5344CB8AC3E}">
        <p14:creationId xmlns:p14="http://schemas.microsoft.com/office/powerpoint/2010/main" val="316788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12591" y="2345587"/>
            <a:ext cx="10287000" cy="2246769"/>
          </a:xfrm>
          <a:prstGeom prst="rect">
            <a:avLst/>
          </a:prstGeom>
          <a:noFill/>
        </p:spPr>
        <p:txBody>
          <a:bodyPr wrap="square" rtlCol="0">
            <a:spAutoFit/>
          </a:bodyPr>
          <a:lstStyle/>
          <a:p>
            <a:pPr marL="285750" indent="-285750">
              <a:buFont typeface="Wingdings" panose="05000000000000000000" pitchFamily="2" charset="2"/>
              <a:buChar char="è"/>
            </a:pPr>
            <a:r>
              <a:rPr lang="en-GB" sz="2000" dirty="0" smtClean="0">
                <a:sym typeface="Wingdings" panose="05000000000000000000" pitchFamily="2" charset="2"/>
              </a:rPr>
              <a:t>All these developments do not mean that humanistic values were missing in the European project of society, it means that they are much more explicit and taken into account in the European education and inclusion policies</a:t>
            </a:r>
          </a:p>
          <a:p>
            <a:pPr marL="285750" indent="-285750">
              <a:buFont typeface="Wingdings" panose="05000000000000000000" pitchFamily="2" charset="2"/>
              <a:buChar char="è"/>
            </a:pPr>
            <a:endParaRPr lang="en-GB" sz="2000" dirty="0" smtClean="0">
              <a:sym typeface="Wingdings" panose="05000000000000000000" pitchFamily="2" charset="2"/>
            </a:endParaRPr>
          </a:p>
          <a:p>
            <a:pPr marL="285750" indent="-285750">
              <a:buFont typeface="Wingdings" panose="05000000000000000000" pitchFamily="2" charset="2"/>
              <a:buChar char="è"/>
            </a:pPr>
            <a:r>
              <a:rPr lang="en-GB" sz="2000" dirty="0" smtClean="0"/>
              <a:t> This does not mean either that employment as important factor of inclusion disappears. It means that the question is how to integrate employment and humanistic imperatives in the European public policies</a:t>
            </a:r>
            <a:endParaRPr lang="en-GB" sz="2000" dirty="0"/>
          </a:p>
        </p:txBody>
      </p:sp>
    </p:spTree>
    <p:extLst>
      <p:ext uri="{BB962C8B-B14F-4D97-AF65-F5344CB8AC3E}">
        <p14:creationId xmlns:p14="http://schemas.microsoft.com/office/powerpoint/2010/main" val="203356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smtClean="0"/>
              <a:t>How do HE4U2 recommendations fit with the European project of society?</a:t>
            </a:r>
            <a:endParaRPr lang="en-GB" dirty="0"/>
          </a:p>
        </p:txBody>
      </p:sp>
      <p:sp>
        <p:nvSpPr>
          <p:cNvPr id="3" name="Espace réservé du contenu 2"/>
          <p:cNvSpPr>
            <a:spLocks noGrp="1"/>
          </p:cNvSpPr>
          <p:nvPr>
            <p:ph idx="1"/>
          </p:nvPr>
        </p:nvSpPr>
        <p:spPr/>
        <p:txBody>
          <a:bodyPr>
            <a:normAutofit fontScale="77500" lnSpcReduction="20000"/>
          </a:bodyPr>
          <a:lstStyle/>
          <a:p>
            <a:r>
              <a:rPr lang="en-GB" dirty="0" smtClean="0"/>
              <a:t>10 recommendations (HE4U2, 2018)</a:t>
            </a:r>
          </a:p>
          <a:p>
            <a:pPr marL="457200" indent="-457200">
              <a:buAutoNum type="arabicPeriod"/>
            </a:pPr>
            <a:r>
              <a:rPr lang="en-GB" b="1" dirty="0" smtClean="0"/>
              <a:t>Celebrate Human Diversity</a:t>
            </a:r>
          </a:p>
          <a:p>
            <a:pPr marL="0" indent="0">
              <a:buNone/>
            </a:pPr>
            <a:r>
              <a:rPr lang="en-US" dirty="0" smtClean="0"/>
              <a:t>Educational </a:t>
            </a:r>
            <a:r>
              <a:rPr lang="en-US" dirty="0"/>
              <a:t>policies should place more emphasis </a:t>
            </a:r>
            <a:r>
              <a:rPr lang="en-US" dirty="0" smtClean="0"/>
              <a:t>on humanist </a:t>
            </a:r>
            <a:r>
              <a:rPr lang="en-US" dirty="0"/>
              <a:t>education, valuing the learner as a person and not only promoting employment benefits </a:t>
            </a:r>
            <a:r>
              <a:rPr lang="en-US" dirty="0" smtClean="0"/>
              <a:t>or the </a:t>
            </a:r>
            <a:r>
              <a:rPr lang="en-US" dirty="0"/>
              <a:t>economic value of </a:t>
            </a:r>
            <a:r>
              <a:rPr lang="en-US" dirty="0" smtClean="0"/>
              <a:t>education</a:t>
            </a:r>
          </a:p>
          <a:p>
            <a:pPr marL="457200" indent="-457200">
              <a:buAutoNum type="arabicPeriod" startAt="2"/>
            </a:pPr>
            <a:r>
              <a:rPr lang="en-US" b="1" dirty="0" smtClean="0"/>
              <a:t>Commit to Active Diversity Management</a:t>
            </a:r>
          </a:p>
          <a:p>
            <a:pPr marL="0" indent="0">
              <a:buNone/>
            </a:pPr>
            <a:r>
              <a:rPr lang="en-US" dirty="0"/>
              <a:t>HEIs should merge their activities of social </a:t>
            </a:r>
            <a:r>
              <a:rPr lang="en-US" dirty="0" smtClean="0"/>
              <a:t>responsibility and </a:t>
            </a:r>
            <a:r>
              <a:rPr lang="en-US" dirty="0"/>
              <a:t>diversity </a:t>
            </a:r>
            <a:r>
              <a:rPr lang="en-US" dirty="0" smtClean="0"/>
              <a:t>management</a:t>
            </a:r>
          </a:p>
          <a:p>
            <a:pPr marL="457200" indent="-457200">
              <a:buAutoNum type="arabicPeriod" startAt="3"/>
            </a:pPr>
            <a:r>
              <a:rPr lang="en-US" b="1" dirty="0" smtClean="0"/>
              <a:t>Promote Open Access &amp; Success in Higher Education</a:t>
            </a:r>
          </a:p>
          <a:p>
            <a:pPr marL="0" indent="0">
              <a:buNone/>
            </a:pPr>
            <a:r>
              <a:rPr lang="en-US" dirty="0"/>
              <a:t>It is important to promote access </a:t>
            </a:r>
            <a:r>
              <a:rPr lang="en-US" dirty="0" smtClean="0"/>
              <a:t>through the </a:t>
            </a:r>
            <a:r>
              <a:rPr lang="en-US" dirty="0"/>
              <a:t>recognition of migrant learners</a:t>
            </a:r>
            <a:r>
              <a:rPr lang="en-US" dirty="0" smtClean="0"/>
              <a:t>’ professional </a:t>
            </a:r>
            <a:r>
              <a:rPr lang="en-US" dirty="0"/>
              <a:t>background and academic qualifications and </a:t>
            </a:r>
            <a:r>
              <a:rPr lang="en-US" dirty="0" smtClean="0"/>
              <a:t>to promote </a:t>
            </a:r>
            <a:r>
              <a:rPr lang="en-US" dirty="0"/>
              <a:t>the recognition of qualifications from countries outside the Bologna Process.</a:t>
            </a:r>
          </a:p>
        </p:txBody>
      </p:sp>
    </p:spTree>
    <p:extLst>
      <p:ext uri="{BB962C8B-B14F-4D97-AF65-F5344CB8AC3E}">
        <p14:creationId xmlns:p14="http://schemas.microsoft.com/office/powerpoint/2010/main" val="23743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5181" y="801051"/>
            <a:ext cx="10195560" cy="5324535"/>
          </a:xfrm>
          <a:prstGeom prst="rect">
            <a:avLst/>
          </a:prstGeom>
        </p:spPr>
        <p:txBody>
          <a:bodyPr wrap="square">
            <a:spAutoFit/>
          </a:bodyPr>
          <a:lstStyle/>
          <a:p>
            <a:pPr marL="342900" indent="-342900">
              <a:buAutoNum type="arabicPeriod" startAt="4"/>
            </a:pPr>
            <a:r>
              <a:rPr lang="en-US" sz="2000" b="1" dirty="0" smtClean="0"/>
              <a:t>Integrate </a:t>
            </a:r>
            <a:r>
              <a:rPr lang="en-US" sz="2000" b="1" dirty="0"/>
              <a:t>Diversity into </a:t>
            </a:r>
            <a:r>
              <a:rPr lang="en-US" sz="2000" b="1" dirty="0" smtClean="0"/>
              <a:t>Curricula</a:t>
            </a:r>
          </a:p>
          <a:p>
            <a:r>
              <a:rPr lang="en-US" sz="2000" dirty="0" smtClean="0"/>
              <a:t>All students would be thoroughly engaged in a dialogue that fosters not only a better appreciation of diversity, but also a better understanding of their own cultural identities. </a:t>
            </a:r>
          </a:p>
          <a:p>
            <a:endParaRPr lang="en-US" sz="2000" dirty="0"/>
          </a:p>
          <a:p>
            <a:pPr marL="342900" indent="-342900">
              <a:buAutoNum type="arabicPeriod" startAt="5"/>
            </a:pPr>
            <a:r>
              <a:rPr lang="en-US" sz="2000" b="1" dirty="0" smtClean="0"/>
              <a:t>Train Diversity </a:t>
            </a:r>
            <a:r>
              <a:rPr lang="en-US" sz="2000" b="1" dirty="0"/>
              <a:t>Skills </a:t>
            </a:r>
            <a:endParaRPr lang="en-US" sz="2000" b="1" dirty="0" smtClean="0"/>
          </a:p>
          <a:p>
            <a:r>
              <a:rPr lang="en-US" sz="2000" dirty="0" smtClean="0"/>
              <a:t>Pedagogical </a:t>
            </a:r>
            <a:r>
              <a:rPr lang="en-US" sz="2000" dirty="0"/>
              <a:t>approaches, especially diversity skills, should be purposefully trained with teachers, librarians, tutors, mentors and administrative staff and should reflect the social, cultural and, in summary, the full diversity of learners. </a:t>
            </a:r>
          </a:p>
          <a:p>
            <a:endParaRPr lang="en-US" sz="2000" dirty="0"/>
          </a:p>
          <a:p>
            <a:pPr marL="342900" indent="-342900">
              <a:buAutoNum type="arabicPeriod" startAt="6"/>
            </a:pPr>
            <a:r>
              <a:rPr lang="en-US" sz="2000" b="1" dirty="0" smtClean="0"/>
              <a:t>Collaborate </a:t>
            </a:r>
            <a:r>
              <a:rPr lang="en-US" sz="2000" b="1" dirty="0"/>
              <a:t>to Solve Intercultural Questions </a:t>
            </a:r>
            <a:endParaRPr lang="en-US" sz="2000" b="1" dirty="0" smtClean="0"/>
          </a:p>
          <a:p>
            <a:r>
              <a:rPr lang="en-US" sz="2000" dirty="0" smtClean="0"/>
              <a:t>Collaboration </a:t>
            </a:r>
            <a:r>
              <a:rPr lang="en-US" sz="2000" dirty="0"/>
              <a:t>brings about new ideas on how to manage diversity of learners, </a:t>
            </a:r>
            <a:r>
              <a:rPr lang="en-US" sz="2000" dirty="0" smtClean="0"/>
              <a:t>teachers </a:t>
            </a:r>
            <a:r>
              <a:rPr lang="en-US" sz="2000" dirty="0"/>
              <a:t>and staff. Universities should pursue collaboration with other HEIs, associations </a:t>
            </a:r>
            <a:r>
              <a:rPr lang="en-US" sz="2000" dirty="0" smtClean="0"/>
              <a:t>[…] and </a:t>
            </a:r>
            <a:r>
              <a:rPr lang="en-US" sz="2000" dirty="0"/>
              <a:t>other relevant external actors. When pursuing collaboration, the European vision is enlarged. </a:t>
            </a:r>
          </a:p>
          <a:p>
            <a:endParaRPr lang="en-US" sz="2000" dirty="0"/>
          </a:p>
          <a:p>
            <a:pPr marL="342900" indent="-342900">
              <a:buAutoNum type="arabicPeriod" startAt="7"/>
            </a:pPr>
            <a:r>
              <a:rPr lang="en-US" sz="2000" b="1" dirty="0" smtClean="0"/>
              <a:t>Ensure </a:t>
            </a:r>
            <a:r>
              <a:rPr lang="en-US" sz="2000" b="1" dirty="0"/>
              <a:t>Sustainability </a:t>
            </a:r>
            <a:endParaRPr lang="en-US" sz="2000" b="1" dirty="0" smtClean="0"/>
          </a:p>
          <a:p>
            <a:r>
              <a:rPr lang="en-US" sz="2000" dirty="0" smtClean="0"/>
              <a:t>The </a:t>
            </a:r>
            <a:r>
              <a:rPr lang="en-US" sz="2000" dirty="0"/>
              <a:t>sustainability of integration actions and policies has to be guaranteed at all levels: European, national, regional and institutional. </a:t>
            </a:r>
          </a:p>
        </p:txBody>
      </p:sp>
    </p:spTree>
    <p:extLst>
      <p:ext uri="{BB962C8B-B14F-4D97-AF65-F5344CB8AC3E}">
        <p14:creationId xmlns:p14="http://schemas.microsoft.com/office/powerpoint/2010/main" val="276581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500"/>
                                        <p:tgtEl>
                                          <p:spTgt spid="2">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fade">
                                      <p:cBhvr>
                                        <p:cTn id="31" dur="500"/>
                                        <p:tgtEl>
                                          <p:spTgt spid="2">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546" y="2211671"/>
            <a:ext cx="10341864" cy="2554545"/>
          </a:xfrm>
          <a:prstGeom prst="rect">
            <a:avLst/>
          </a:prstGeom>
        </p:spPr>
        <p:txBody>
          <a:bodyPr wrap="square">
            <a:spAutoFit/>
          </a:bodyPr>
          <a:lstStyle/>
          <a:p>
            <a:pPr marL="342900" indent="-342900">
              <a:buAutoNum type="arabicPeriod" startAt="8"/>
            </a:pPr>
            <a:r>
              <a:rPr lang="en-US" sz="2000" b="1" dirty="0" smtClean="0"/>
              <a:t>Embed </a:t>
            </a:r>
            <a:r>
              <a:rPr lang="en-US" sz="2000" b="1" dirty="0"/>
              <a:t>Diversity in Strategy Papers and Quality Plans </a:t>
            </a:r>
            <a:endParaRPr lang="en-US" sz="2000" b="1" dirty="0" smtClean="0"/>
          </a:p>
          <a:p>
            <a:r>
              <a:rPr lang="en-US" sz="2000" dirty="0" smtClean="0"/>
              <a:t>HEIs should define a specific strategy regarding inclusion and diversity management, […] Furthermore, a quality assurance strategy and specific measures for the change process should be elaborated. </a:t>
            </a:r>
            <a:endParaRPr lang="en-US" sz="2000" dirty="0"/>
          </a:p>
          <a:p>
            <a:endParaRPr lang="en-US" sz="2000" dirty="0"/>
          </a:p>
          <a:p>
            <a:pPr marL="342900" indent="-342900">
              <a:buAutoNum type="arabicPeriod" startAt="9"/>
            </a:pPr>
            <a:r>
              <a:rPr lang="en-US" sz="2000" b="1" dirty="0" smtClean="0"/>
              <a:t>Provide </a:t>
            </a:r>
            <a:r>
              <a:rPr lang="en-US" sz="2000" b="1" dirty="0"/>
              <a:t>Incentives and (financial) Resources </a:t>
            </a:r>
            <a:endParaRPr lang="en-US" sz="2000" b="1" dirty="0" smtClean="0"/>
          </a:p>
          <a:p>
            <a:endParaRPr lang="en-US" sz="2000" dirty="0"/>
          </a:p>
          <a:p>
            <a:pPr marL="342900" indent="-342900">
              <a:buAutoNum type="arabicPeriod" startAt="10"/>
            </a:pPr>
            <a:r>
              <a:rPr lang="en-US" sz="2000" b="1" dirty="0" smtClean="0"/>
              <a:t>Monitor </a:t>
            </a:r>
            <a:r>
              <a:rPr lang="en-US" sz="2000" b="1" dirty="0"/>
              <a:t>the Impact of Diversity Policy </a:t>
            </a:r>
            <a:endParaRPr lang="en-US" sz="2000" b="1" dirty="0" smtClean="0"/>
          </a:p>
        </p:txBody>
      </p:sp>
    </p:spTree>
    <p:extLst>
      <p:ext uri="{BB962C8B-B14F-4D97-AF65-F5344CB8AC3E}">
        <p14:creationId xmlns:p14="http://schemas.microsoft.com/office/powerpoint/2010/main" val="105489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fade">
                                      <p:cBhvr>
                                        <p:cTn id="2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06424" y="2309111"/>
            <a:ext cx="9994392" cy="2246769"/>
          </a:xfrm>
          <a:prstGeom prst="rect">
            <a:avLst/>
          </a:prstGeom>
          <a:noFill/>
        </p:spPr>
        <p:txBody>
          <a:bodyPr wrap="square" rtlCol="0">
            <a:spAutoFit/>
          </a:bodyPr>
          <a:lstStyle/>
          <a:p>
            <a:pPr marL="285750" indent="-285750">
              <a:buFont typeface="Arial" panose="020B0604020202020204" pitchFamily="34" charset="0"/>
              <a:buChar char="•"/>
            </a:pPr>
            <a:r>
              <a:rPr lang="en-GB" sz="2000" i="1" dirty="0" smtClean="0"/>
              <a:t>A priori</a:t>
            </a:r>
            <a:r>
              <a:rPr lang="en-GB" sz="2000" dirty="0" smtClean="0"/>
              <a:t>, it seems that these recommendations fit with the European project of society on the objectives (recommendations 1, 3, 4, 7) and the methods (recommendations 2, 5, 6, 8, 9, 10)</a:t>
            </a:r>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There is no reference to the question of employment</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At this stage, we need further investigations in order to analyse more precisely the conformity between the recommendations and the European project of society.</a:t>
            </a:r>
            <a:endParaRPr lang="en-GB" sz="2000" dirty="0"/>
          </a:p>
        </p:txBody>
      </p:sp>
    </p:spTree>
    <p:extLst>
      <p:ext uri="{BB962C8B-B14F-4D97-AF65-F5344CB8AC3E}">
        <p14:creationId xmlns:p14="http://schemas.microsoft.com/office/powerpoint/2010/main" val="176732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Conclusion</a:t>
            </a:r>
            <a:endParaRPr lang="en-GB" dirty="0"/>
          </a:p>
        </p:txBody>
      </p:sp>
      <p:sp>
        <p:nvSpPr>
          <p:cNvPr id="3" name="Espace réservé du contenu 2"/>
          <p:cNvSpPr>
            <a:spLocks noGrp="1"/>
          </p:cNvSpPr>
          <p:nvPr>
            <p:ph idx="1"/>
          </p:nvPr>
        </p:nvSpPr>
        <p:spPr/>
        <p:txBody>
          <a:bodyPr/>
          <a:lstStyle/>
          <a:p>
            <a:r>
              <a:rPr lang="en-GB" dirty="0" smtClean="0"/>
              <a:t>From 2000, the European project of society has evolved</a:t>
            </a:r>
          </a:p>
          <a:p>
            <a:r>
              <a:rPr lang="en-GB" dirty="0" smtClean="0"/>
              <a:t>There is no significant changes, neither real new elements.</a:t>
            </a:r>
          </a:p>
          <a:p>
            <a:r>
              <a:rPr lang="en-GB" dirty="0" smtClean="0"/>
              <a:t>The change concerns a greater </a:t>
            </a:r>
            <a:r>
              <a:rPr lang="en-GB" dirty="0" err="1" smtClean="0"/>
              <a:t>explicitation</a:t>
            </a:r>
            <a:r>
              <a:rPr lang="en-GB" dirty="0" smtClean="0"/>
              <a:t> of the humanistic values and the European identity, and the linking of these with the inclusion.</a:t>
            </a:r>
          </a:p>
          <a:p>
            <a:r>
              <a:rPr lang="en-GB" dirty="0" smtClean="0"/>
              <a:t>The challenge for the EU is how to integrate employment, education, peaceful coexistence, economic growth, </a:t>
            </a:r>
            <a:r>
              <a:rPr lang="en-US" dirty="0" smtClean="0"/>
              <a:t>citizenship through inclusion</a:t>
            </a:r>
            <a:endParaRPr lang="en-GB" dirty="0"/>
          </a:p>
        </p:txBody>
      </p:sp>
    </p:spTree>
    <p:extLst>
      <p:ext uri="{BB962C8B-B14F-4D97-AF65-F5344CB8AC3E}">
        <p14:creationId xmlns:p14="http://schemas.microsoft.com/office/powerpoint/2010/main" val="280381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97280" y="1901952"/>
            <a:ext cx="10177272" cy="3785652"/>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The next steps of this research is to analyse the work of the members of the HE4U2 project in order to describe the construction of the social problem regarding the openness to cultural diversity in HE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The following questions will orient this work:</a:t>
            </a:r>
          </a:p>
          <a:p>
            <a:pPr marL="630238" indent="-285750">
              <a:buFontTx/>
              <a:buChar char="-"/>
            </a:pPr>
            <a:r>
              <a:rPr lang="en-GB" sz="2000" dirty="0" smtClean="0"/>
              <a:t>How the partners have been gathered?</a:t>
            </a:r>
          </a:p>
          <a:p>
            <a:pPr marL="630238" indent="-285750">
              <a:buFontTx/>
              <a:buChar char="-"/>
            </a:pPr>
            <a:r>
              <a:rPr lang="en-GB" sz="2000" dirty="0" smtClean="0"/>
              <a:t>What was the initial project, before its submission?</a:t>
            </a:r>
          </a:p>
          <a:p>
            <a:pPr marL="630238" indent="-285750">
              <a:buFontTx/>
              <a:buChar char="-"/>
            </a:pPr>
            <a:r>
              <a:rPr lang="en-GB" sz="2000" dirty="0" smtClean="0"/>
              <a:t>How did the application form Erasmus+ funding orients the project?</a:t>
            </a:r>
          </a:p>
          <a:p>
            <a:pPr marL="630238" indent="-285750">
              <a:buFontTx/>
              <a:buChar char="-"/>
            </a:pPr>
            <a:r>
              <a:rPr lang="en-GB" sz="2000" dirty="0" smtClean="0"/>
              <a:t>How do the partners work?</a:t>
            </a:r>
          </a:p>
          <a:p>
            <a:pPr marL="630238" indent="-285750">
              <a:buFontTx/>
              <a:buChar char="-"/>
            </a:pPr>
            <a:r>
              <a:rPr lang="en-GB" sz="2000" dirty="0" smtClean="0"/>
              <a:t>What are the justifications of the partners regarding these recommendations</a:t>
            </a:r>
            <a:r>
              <a:rPr lang="en-GB" sz="2000" dirty="0" smtClean="0"/>
              <a:t>?</a:t>
            </a:r>
          </a:p>
          <a:p>
            <a:pPr marL="630238" indent="-285750">
              <a:buFontTx/>
              <a:buChar char="-"/>
            </a:pPr>
            <a:r>
              <a:rPr lang="en-GB" sz="2000" dirty="0" smtClean="0"/>
              <a:t>De </a:t>
            </a:r>
            <a:r>
              <a:rPr lang="en-GB" sz="2000" dirty="0" err="1" smtClean="0"/>
              <a:t>manière</a:t>
            </a:r>
            <a:r>
              <a:rPr lang="en-GB" sz="2000" dirty="0" smtClean="0"/>
              <a:t> </a:t>
            </a:r>
            <a:r>
              <a:rPr lang="en-GB" sz="2000" dirty="0" err="1" smtClean="0"/>
              <a:t>générale</a:t>
            </a:r>
            <a:r>
              <a:rPr lang="en-GB" sz="2000" dirty="0" smtClean="0"/>
              <a:t>, comment les </a:t>
            </a:r>
            <a:r>
              <a:rPr lang="en-GB" sz="2000" dirty="0" err="1" smtClean="0"/>
              <a:t>projets</a:t>
            </a:r>
            <a:r>
              <a:rPr lang="en-GB" sz="2000" dirty="0" smtClean="0"/>
              <a:t> </a:t>
            </a:r>
            <a:r>
              <a:rPr lang="en-GB" sz="2000" dirty="0" err="1" smtClean="0"/>
              <a:t>sont-ils</a:t>
            </a:r>
            <a:r>
              <a:rPr lang="en-GB" sz="2000" dirty="0" smtClean="0"/>
              <a:t> </a:t>
            </a:r>
            <a:r>
              <a:rPr lang="en-GB" sz="2000" dirty="0" err="1" smtClean="0"/>
              <a:t>introduits</a:t>
            </a:r>
            <a:r>
              <a:rPr lang="en-GB" sz="2000" dirty="0" smtClean="0"/>
              <a:t> et </a:t>
            </a:r>
            <a:r>
              <a:rPr lang="en-GB" sz="2000" dirty="0" err="1" smtClean="0"/>
              <a:t>sélectionnés</a:t>
            </a:r>
            <a:r>
              <a:rPr lang="en-GB" sz="2000" dirty="0" smtClean="0"/>
              <a:t> chez EUCEN. </a:t>
            </a:r>
          </a:p>
          <a:p>
            <a:pPr marL="630238" indent="-285750">
              <a:buFontTx/>
              <a:buChar char="-"/>
            </a:pPr>
            <a:r>
              <a:rPr lang="en-GB" sz="2000" dirty="0" err="1" smtClean="0"/>
              <a:t>Qu’en</a:t>
            </a:r>
            <a:r>
              <a:rPr lang="en-GB" sz="2000" dirty="0" smtClean="0"/>
              <a:t> </a:t>
            </a:r>
            <a:r>
              <a:rPr lang="en-GB" sz="2000" dirty="0" err="1" smtClean="0"/>
              <a:t>est-il</a:t>
            </a:r>
            <a:r>
              <a:rPr lang="en-GB" sz="2000" dirty="0" smtClean="0"/>
              <a:t> de HE4U2?</a:t>
            </a:r>
            <a:endParaRPr lang="en-GB" sz="2000" dirty="0"/>
          </a:p>
        </p:txBody>
      </p:sp>
    </p:spTree>
    <p:extLst>
      <p:ext uri="{BB962C8B-B14F-4D97-AF65-F5344CB8AC3E}">
        <p14:creationId xmlns:p14="http://schemas.microsoft.com/office/powerpoint/2010/main" val="155928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fade">
                                      <p:cBhvr>
                                        <p:cTn id="4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Foreword</a:t>
            </a:r>
            <a:endParaRPr lang="fr-BE" dirty="0"/>
          </a:p>
        </p:txBody>
      </p:sp>
      <p:sp>
        <p:nvSpPr>
          <p:cNvPr id="3" name="Espace réservé du contenu 2"/>
          <p:cNvSpPr>
            <a:spLocks noGrp="1"/>
          </p:cNvSpPr>
          <p:nvPr>
            <p:ph idx="1"/>
          </p:nvPr>
        </p:nvSpPr>
        <p:spPr/>
        <p:txBody>
          <a:bodyPr>
            <a:normAutofit fontScale="85000" lnSpcReduction="10000"/>
          </a:bodyPr>
          <a:lstStyle/>
          <a:p>
            <a:r>
              <a:rPr lang="en-GB" dirty="0" smtClean="0"/>
              <a:t>Work in progress</a:t>
            </a:r>
          </a:p>
          <a:p>
            <a:r>
              <a:rPr lang="en-GB" dirty="0" smtClean="0"/>
              <a:t>Starting point: HE4U2</a:t>
            </a:r>
          </a:p>
          <a:p>
            <a:pPr marL="539750" indent="-265113">
              <a:buFontTx/>
              <a:buChar char="-"/>
            </a:pPr>
            <a:r>
              <a:rPr lang="en-GB" dirty="0" smtClean="0"/>
              <a:t>European project funded by the Erasmus+ program</a:t>
            </a:r>
          </a:p>
          <a:p>
            <a:pPr marL="539750" indent="-265113">
              <a:buFontTx/>
              <a:buChar char="-"/>
            </a:pPr>
            <a:r>
              <a:rPr lang="en-GB" dirty="0" smtClean="0"/>
              <a:t>Leaded by the </a:t>
            </a:r>
            <a:r>
              <a:rPr lang="en-US" dirty="0" smtClean="0"/>
              <a:t>European </a:t>
            </a:r>
            <a:r>
              <a:rPr lang="en-US" dirty="0"/>
              <a:t>University Continuing Education </a:t>
            </a:r>
            <a:r>
              <a:rPr lang="en-US" dirty="0" smtClean="0"/>
              <a:t>Network (</a:t>
            </a:r>
            <a:r>
              <a:rPr lang="en-GB" dirty="0" smtClean="0"/>
              <a:t>EUCEN) with 7 universities partners (Austria, Belgium, Finland, Greece, </a:t>
            </a:r>
            <a:r>
              <a:rPr lang="en-GB" dirty="0"/>
              <a:t>Germany, </a:t>
            </a:r>
            <a:r>
              <a:rPr lang="en-GB" dirty="0" smtClean="0"/>
              <a:t>Ireland, Portugal)</a:t>
            </a:r>
          </a:p>
          <a:p>
            <a:pPr marL="539750" indent="-265113">
              <a:buFontTx/>
              <a:buChar char="-"/>
            </a:pPr>
            <a:r>
              <a:rPr lang="en-GB" dirty="0" smtClean="0"/>
              <a:t>Objectives: to build tools to implement inclusive pedagogy for migrants students, and to make some recommendations to policy makers at the European and national levels</a:t>
            </a:r>
          </a:p>
          <a:p>
            <a:pPr marL="539750" indent="-265113">
              <a:buFontTx/>
              <a:buChar char="-"/>
            </a:pPr>
            <a:r>
              <a:rPr lang="en-GB" dirty="0" smtClean="0"/>
              <a:t>January 2016 – December 2018</a:t>
            </a:r>
            <a:endParaRPr lang="en-GB" dirty="0"/>
          </a:p>
        </p:txBody>
      </p:sp>
    </p:spTree>
    <p:extLst>
      <p:ext uri="{BB962C8B-B14F-4D97-AF65-F5344CB8AC3E}">
        <p14:creationId xmlns:p14="http://schemas.microsoft.com/office/powerpoint/2010/main" val="361527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99246" y="658971"/>
            <a:ext cx="10570464" cy="5632311"/>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The partners of the project have collected data on public policies on inclusion at the European and national levels</a:t>
            </a:r>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This communication aimed initially to compare the EU discourses on inclusion with the national policies of the country partners of the project</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The working hypothesis was that there was a gap between the EU discourses and the national policies. The theoretical framework used to support the analysis was the theory of </a:t>
            </a:r>
            <a:r>
              <a:rPr lang="en-GB" sz="2000" dirty="0" err="1" smtClean="0"/>
              <a:t>Boltanski</a:t>
            </a:r>
            <a:r>
              <a:rPr lang="en-GB" sz="2000" dirty="0" smtClean="0"/>
              <a:t> &amp; </a:t>
            </a:r>
            <a:r>
              <a:rPr lang="en-GB" sz="2000" dirty="0" err="1" smtClean="0"/>
              <a:t>Thevenot</a:t>
            </a:r>
            <a:r>
              <a:rPr lang="en-GB" sz="2000" dirty="0" smtClean="0"/>
              <a:t> on justification (1991)</a:t>
            </a:r>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We have faced a main methodological challenge. Each partner has selected national policies according to its own interpretation and translation of inclusion, term which appeared in English in the project. Since the beginning, we were thus confronted with a methodological bias.</a:t>
            </a:r>
          </a:p>
          <a:p>
            <a:endParaRPr lang="en-GB" sz="2000" dirty="0">
              <a:sym typeface="Wingdings" panose="05000000000000000000" pitchFamily="2" charset="2"/>
            </a:endParaRPr>
          </a:p>
          <a:p>
            <a:pPr marL="285750" indent="-285750">
              <a:buFont typeface="Arial" panose="020B0604020202020204" pitchFamily="34" charset="0"/>
              <a:buChar char="•"/>
            </a:pPr>
            <a:r>
              <a:rPr lang="en-GB" sz="2000" dirty="0" smtClean="0"/>
              <a:t>By participating to this project, we were presented with a good opportunity to analyse the policy making process in the making.</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During this presentation, I will focus on the very first results of the analysis.</a:t>
            </a:r>
            <a:endParaRPr lang="en-GB" sz="2000" dirty="0"/>
          </a:p>
        </p:txBody>
      </p:sp>
    </p:spTree>
    <p:extLst>
      <p:ext uri="{BB962C8B-B14F-4D97-AF65-F5344CB8AC3E}">
        <p14:creationId xmlns:p14="http://schemas.microsoft.com/office/powerpoint/2010/main" val="310034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Theoretical framework</a:t>
            </a:r>
            <a:endParaRPr lang="en-GB" dirty="0"/>
          </a:p>
        </p:txBody>
      </p:sp>
      <p:sp>
        <p:nvSpPr>
          <p:cNvPr id="3" name="Espace réservé du contenu 2"/>
          <p:cNvSpPr>
            <a:spLocks noGrp="1"/>
          </p:cNvSpPr>
          <p:nvPr>
            <p:ph idx="1"/>
          </p:nvPr>
        </p:nvSpPr>
        <p:spPr/>
        <p:txBody>
          <a:bodyPr>
            <a:normAutofit lnSpcReduction="10000"/>
          </a:bodyPr>
          <a:lstStyle/>
          <a:p>
            <a:r>
              <a:rPr lang="en-GB" dirty="0" smtClean="0"/>
              <a:t>Combination of the policy narrative approach (</a:t>
            </a:r>
            <a:r>
              <a:rPr lang="en-GB" dirty="0" err="1" smtClean="0"/>
              <a:t>Radaelli</a:t>
            </a:r>
            <a:r>
              <a:rPr lang="en-GB" dirty="0" smtClean="0"/>
              <a:t>, 2000) and the constructivist approach to public problems  (</a:t>
            </a:r>
            <a:r>
              <a:rPr lang="en-GB" dirty="0" err="1" smtClean="0"/>
              <a:t>Knoepfel</a:t>
            </a:r>
            <a:r>
              <a:rPr lang="en-GB" dirty="0" smtClean="0"/>
              <a:t> et al. 2006).</a:t>
            </a:r>
          </a:p>
          <a:p>
            <a:endParaRPr lang="en-GB" dirty="0" smtClean="0"/>
          </a:p>
          <a:p>
            <a:r>
              <a:rPr lang="en-GB" dirty="0" smtClean="0"/>
              <a:t>We use the policy narrative approach to the EU level in a broader perspective. We do not analyse the narrative of a specific policy, but the story that the EU tells us about the world, its place in the world and the role of education in the perspective of lifelong learning. In a word: the European project of society</a:t>
            </a:r>
            <a:endParaRPr lang="en-GB" dirty="0"/>
          </a:p>
          <a:p>
            <a:endParaRPr lang="en-GB" dirty="0"/>
          </a:p>
        </p:txBody>
      </p:sp>
    </p:spTree>
    <p:extLst>
      <p:ext uri="{BB962C8B-B14F-4D97-AF65-F5344CB8AC3E}">
        <p14:creationId xmlns:p14="http://schemas.microsoft.com/office/powerpoint/2010/main" val="423163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81442" y="925252"/>
            <a:ext cx="10552176" cy="5016758"/>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According to the constructivist approach to </a:t>
            </a:r>
            <a:r>
              <a:rPr lang="en-GB" sz="2000" dirty="0"/>
              <a:t>public </a:t>
            </a:r>
            <a:r>
              <a:rPr lang="en-GB" sz="2000" dirty="0" smtClean="0"/>
              <a:t>problems, the problem is a collective construction, the result of a social and politic definition process (</a:t>
            </a:r>
            <a:r>
              <a:rPr lang="en-GB" sz="2000" dirty="0" err="1"/>
              <a:t>Knoepfel</a:t>
            </a:r>
            <a:r>
              <a:rPr lang="en-GB" sz="2000" dirty="0"/>
              <a:t> et al</a:t>
            </a:r>
            <a:r>
              <a:rPr lang="en-GB" sz="2000" dirty="0" smtClean="0"/>
              <a:t>., </a:t>
            </a:r>
            <a:r>
              <a:rPr lang="en-GB" sz="2000" dirty="0"/>
              <a:t>2006</a:t>
            </a:r>
            <a:r>
              <a:rPr lang="en-GB" sz="2000" dirty="0" smtClean="0"/>
              <a:t>).</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Private problem </a:t>
            </a:r>
            <a:r>
              <a:rPr lang="en-GB" sz="2000" dirty="0" smtClean="0">
                <a:sym typeface="Wingdings" panose="05000000000000000000" pitchFamily="2" charset="2"/>
              </a:rPr>
              <a:t> social problem  public problem (Panait, 2017)</a:t>
            </a:r>
            <a:endParaRPr lang="en-GB" sz="2000" dirty="0" smtClean="0"/>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A social problem is a private problem which acquired a social recognition by a group who has transformed a specific situation in a social problem</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A public problem is a social problem which has been put on the public agenda: the political actors try to resolve the problem through a public policy</a:t>
            </a:r>
          </a:p>
          <a:p>
            <a:pPr marL="630238" indent="-285750">
              <a:buFont typeface="Wingdings" panose="05000000000000000000" pitchFamily="2" charset="2"/>
              <a:buChar char="è"/>
            </a:pPr>
            <a:r>
              <a:rPr lang="en-GB" sz="2000" dirty="0" smtClean="0">
                <a:sym typeface="Wingdings" panose="05000000000000000000" pitchFamily="2" charset="2"/>
              </a:rPr>
              <a:t>All the situations do not become social problems, and all the social problems do not become public problems.</a:t>
            </a:r>
          </a:p>
          <a:p>
            <a:pPr marL="285750" indent="-285750">
              <a:buFont typeface="Wingdings" panose="05000000000000000000" pitchFamily="2" charset="2"/>
              <a:buChar char="è"/>
            </a:pPr>
            <a:endParaRPr lang="en-GB" sz="2000" dirty="0">
              <a:sym typeface="Wingdings" panose="05000000000000000000" pitchFamily="2" charset="2"/>
            </a:endParaRPr>
          </a:p>
          <a:p>
            <a:pPr marL="285750" indent="-285750">
              <a:buFont typeface="Arial" panose="020B0604020202020204" pitchFamily="34" charset="0"/>
              <a:buChar char="•"/>
            </a:pPr>
            <a:r>
              <a:rPr lang="en-GB" sz="2000" dirty="0" smtClean="0"/>
              <a:t>Taking into account all these aspects, HE4U2 can be seen as the first step of this process, namely the construction in a scientific forum of a social problem. How to prepare the HE teachers and institutions in order to take into account the cultural diversity in their teachings?</a:t>
            </a:r>
          </a:p>
        </p:txBody>
      </p:sp>
    </p:spTree>
    <p:extLst>
      <p:ext uri="{BB962C8B-B14F-4D97-AF65-F5344CB8AC3E}">
        <p14:creationId xmlns:p14="http://schemas.microsoft.com/office/powerpoint/2010/main" val="423306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2156" y="1614368"/>
            <a:ext cx="10506456" cy="3785652"/>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The link between the European project of society and the project HE4U2 is the Erasmus+ program which is an European policy instrument</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The </a:t>
            </a:r>
            <a:r>
              <a:rPr lang="en-GB" sz="2000" dirty="0"/>
              <a:t>research </a:t>
            </a:r>
            <a:r>
              <a:rPr lang="en-GB" sz="2000" dirty="0" smtClean="0"/>
              <a:t>questions </a:t>
            </a:r>
            <a:r>
              <a:rPr lang="en-GB" sz="2000" dirty="0"/>
              <a:t>here are:</a:t>
            </a:r>
          </a:p>
          <a:p>
            <a:pPr marL="622300" indent="-285750">
              <a:buFontTx/>
              <a:buChar char="-"/>
            </a:pPr>
            <a:r>
              <a:rPr lang="en-GB" sz="2000" dirty="0"/>
              <a:t>Does this social problem fit with the European project of society?</a:t>
            </a:r>
          </a:p>
          <a:p>
            <a:pPr marL="622300" indent="-285750">
              <a:buFontTx/>
              <a:buChar char="-"/>
            </a:pPr>
            <a:r>
              <a:rPr lang="en-GB" sz="2000" dirty="0"/>
              <a:t>How </a:t>
            </a:r>
            <a:r>
              <a:rPr lang="en-GB" sz="2000" dirty="0" smtClean="0"/>
              <a:t>the scientific </a:t>
            </a:r>
            <a:r>
              <a:rPr lang="en-GB" sz="2000" dirty="0"/>
              <a:t>forum has constructed the social problem?</a:t>
            </a:r>
          </a:p>
          <a:p>
            <a:pPr marL="285750" indent="-285750">
              <a:buFont typeface="Arial" panose="020B0604020202020204" pitchFamily="34" charset="0"/>
              <a:buChar char="•"/>
            </a:pPr>
            <a:endParaRPr lang="en-GB" sz="2000" dirty="0" smtClean="0"/>
          </a:p>
          <a:p>
            <a:pPr marL="285750" indent="-285750">
              <a:buFont typeface="Arial" panose="020B0604020202020204" pitchFamily="34" charset="0"/>
              <a:buChar char="•"/>
            </a:pPr>
            <a:r>
              <a:rPr lang="en-GB" sz="2000" dirty="0" smtClean="0"/>
              <a:t>So, we can argue that:</a:t>
            </a:r>
          </a:p>
          <a:p>
            <a:pPr marL="712788" indent="-357188">
              <a:buAutoNum type="arabicPeriod"/>
            </a:pPr>
            <a:r>
              <a:rPr lang="en-GB" sz="2000" dirty="0" smtClean="0"/>
              <a:t>HE4U2, through Erasmus+, is part of the EU policy that promotes inclusion</a:t>
            </a:r>
          </a:p>
          <a:p>
            <a:pPr marL="712788" indent="-357188">
              <a:buAutoNum type="arabicPeriod"/>
            </a:pPr>
            <a:r>
              <a:rPr lang="en-GB" sz="2000" dirty="0" smtClean="0"/>
              <a:t>But the outputs of this project are still a social problem</a:t>
            </a:r>
          </a:p>
          <a:p>
            <a:pPr marL="712788" indent="-357188">
              <a:buAutoNum type="arabicPeriod"/>
            </a:pPr>
            <a:r>
              <a:rPr lang="en-GB" sz="2000" dirty="0" smtClean="0"/>
              <a:t>This social problem will become a public problem if the recommendations are taken into account by the policy makers and transformed into public policies.</a:t>
            </a:r>
          </a:p>
        </p:txBody>
      </p:sp>
    </p:spTree>
    <p:extLst>
      <p:ext uri="{BB962C8B-B14F-4D97-AF65-F5344CB8AC3E}">
        <p14:creationId xmlns:p14="http://schemas.microsoft.com/office/powerpoint/2010/main" val="154955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fade">
                                      <p:cBhvr>
                                        <p:cTn id="4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European project of society</a:t>
            </a:r>
            <a:endParaRPr lang="en-GB" dirty="0"/>
          </a:p>
        </p:txBody>
      </p:sp>
      <p:sp>
        <p:nvSpPr>
          <p:cNvPr id="3" name="Espace réservé du contenu 2"/>
          <p:cNvSpPr>
            <a:spLocks noGrp="1"/>
          </p:cNvSpPr>
          <p:nvPr>
            <p:ph idx="1"/>
          </p:nvPr>
        </p:nvSpPr>
        <p:spPr>
          <a:xfrm>
            <a:off x="1295401" y="2556932"/>
            <a:ext cx="9601196" cy="1723666"/>
          </a:xfrm>
        </p:spPr>
        <p:txBody>
          <a:bodyPr>
            <a:normAutofit fontScale="92500" lnSpcReduction="20000"/>
          </a:bodyPr>
          <a:lstStyle/>
          <a:p>
            <a:r>
              <a:rPr lang="en-GB" dirty="0" smtClean="0"/>
              <a:t>Lisbon strategy (European Council, 2000), </a:t>
            </a:r>
          </a:p>
          <a:p>
            <a:r>
              <a:rPr lang="en-GB" dirty="0" smtClean="0"/>
              <a:t>Memorandum of lifelong learning (European Commission, 2000a)</a:t>
            </a:r>
          </a:p>
          <a:p>
            <a:r>
              <a:rPr lang="en-US" dirty="0"/>
              <a:t>Treaty establishing a Constitution for </a:t>
            </a:r>
            <a:r>
              <a:rPr lang="en-US" dirty="0" smtClean="0"/>
              <a:t>Europe (OJ, 2004)</a:t>
            </a:r>
          </a:p>
          <a:p>
            <a:pPr marL="0" indent="0">
              <a:buNone/>
            </a:pPr>
            <a:r>
              <a:rPr lang="en-GB" dirty="0" smtClean="0"/>
              <a:t>+ </a:t>
            </a:r>
            <a:r>
              <a:rPr lang="en-GB" dirty="0"/>
              <a:t>Building an inclusive </a:t>
            </a:r>
            <a:r>
              <a:rPr lang="en-GB" dirty="0" smtClean="0"/>
              <a:t>Europe (European Commission, 2000b)</a:t>
            </a:r>
          </a:p>
        </p:txBody>
      </p:sp>
    </p:spTree>
    <p:extLst>
      <p:ext uri="{BB962C8B-B14F-4D97-AF65-F5344CB8AC3E}">
        <p14:creationId xmlns:p14="http://schemas.microsoft.com/office/powerpoint/2010/main" val="214388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0024" y="628587"/>
            <a:ext cx="10369296" cy="5632311"/>
          </a:xfrm>
          <a:prstGeom prst="rect">
            <a:avLst/>
          </a:prstGeom>
        </p:spPr>
        <p:txBody>
          <a:bodyPr wrap="square">
            <a:spAutoFit/>
          </a:bodyPr>
          <a:lstStyle/>
          <a:p>
            <a:pPr marL="285750" indent="-285750">
              <a:buFont typeface="Arial" panose="020B0604020202020204" pitchFamily="34" charset="0"/>
              <a:buChar char="•"/>
            </a:pPr>
            <a:r>
              <a:rPr lang="en-US" sz="2000" dirty="0"/>
              <a:t>Europe </a:t>
            </a:r>
            <a:r>
              <a:rPr lang="en-US" sz="2000" dirty="0" smtClean="0"/>
              <a:t>entered in </a:t>
            </a:r>
            <a:r>
              <a:rPr lang="en-US" sz="2000" dirty="0"/>
              <a:t>the era of </a:t>
            </a:r>
            <a:r>
              <a:rPr lang="en-US" sz="2000" dirty="0" smtClean="0"/>
              <a:t>knowledge</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The </a:t>
            </a:r>
            <a:r>
              <a:rPr lang="en-US" sz="2000" dirty="0"/>
              <a:t>engine of a knowledge-based economy is the technological </a:t>
            </a:r>
            <a:r>
              <a:rPr lang="en-US" sz="2000" dirty="0" smtClean="0"/>
              <a:t>innovation</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Technologies </a:t>
            </a:r>
            <a:r>
              <a:rPr lang="en-US" sz="2000" dirty="0"/>
              <a:t>evolve quickly; the needs of competences </a:t>
            </a:r>
            <a:r>
              <a:rPr lang="en-US" sz="2000" dirty="0" smtClean="0"/>
              <a:t>required by </a:t>
            </a:r>
            <a:r>
              <a:rPr lang="en-US" sz="2000" dirty="0"/>
              <a:t>the labor market evolve </a:t>
            </a:r>
            <a:r>
              <a:rPr lang="en-US" sz="2000" dirty="0" smtClean="0"/>
              <a:t>quickly.</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In </a:t>
            </a:r>
            <a:r>
              <a:rPr lang="en-US" sz="2000" dirty="0"/>
              <a:t>addition, </a:t>
            </a:r>
            <a:r>
              <a:rPr lang="en-US" sz="2000" dirty="0" smtClean="0"/>
              <a:t>there is an ageing of the Europe population.</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There </a:t>
            </a:r>
            <a:r>
              <a:rPr lang="en-US" sz="2000" dirty="0"/>
              <a:t>is thus a double risk of structural unemployment and labor </a:t>
            </a:r>
            <a:r>
              <a:rPr lang="en-US" sz="2000" dirty="0" smtClean="0"/>
              <a:t>shortage</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From this </a:t>
            </a:r>
            <a:r>
              <a:rPr lang="en-US" sz="2000" dirty="0"/>
              <a:t>point of view, the European citizens are responsible for updating their competences and acquiring new ones through the lifelong learning </a:t>
            </a:r>
            <a:endParaRPr lang="en-US" sz="2000" dirty="0" smtClean="0"/>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To </a:t>
            </a:r>
            <a:r>
              <a:rPr lang="en-US" sz="2000" dirty="0"/>
              <a:t>reach this objective, the member states </a:t>
            </a:r>
            <a:r>
              <a:rPr lang="en-US" sz="2000" dirty="0" smtClean="0"/>
              <a:t>are </a:t>
            </a:r>
            <a:r>
              <a:rPr lang="en-US" sz="2000" dirty="0"/>
              <a:t>responsible for facilitating the learning mobility between the learning systems (education, vocational training, validation of prior experience) through the mutual recognition of </a:t>
            </a:r>
            <a:r>
              <a:rPr lang="en-US" sz="2000" dirty="0" smtClean="0"/>
              <a:t>certifications</a:t>
            </a:r>
            <a:r>
              <a:rPr lang="en-US" sz="2000" dirty="0"/>
              <a:t>, </a:t>
            </a:r>
            <a:r>
              <a:rPr lang="en-US" sz="2000" dirty="0" smtClean="0"/>
              <a:t>within </a:t>
            </a:r>
            <a:r>
              <a:rPr lang="en-US" sz="2000" dirty="0"/>
              <a:t>a </a:t>
            </a:r>
            <a:r>
              <a:rPr lang="en-US" sz="2000" dirty="0" smtClean="0"/>
              <a:t>country </a:t>
            </a:r>
            <a:r>
              <a:rPr lang="en-US" sz="2000" dirty="0"/>
              <a:t>and between the European countries, in order to build a great European network of production and certification of competences useful for the labor market</a:t>
            </a:r>
          </a:p>
        </p:txBody>
      </p:sp>
    </p:spTree>
    <p:extLst>
      <p:ext uri="{BB962C8B-B14F-4D97-AF65-F5344CB8AC3E}">
        <p14:creationId xmlns:p14="http://schemas.microsoft.com/office/powerpoint/2010/main" val="241535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fade">
                                      <p:cBhvr>
                                        <p:cTn id="32" dur="500"/>
                                        <p:tgtEl>
                                          <p:spTgt spid="2">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Effect transition="in" filter="fade">
                                      <p:cBhvr>
                                        <p:cTn id="37"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14984" y="1947672"/>
            <a:ext cx="10287000" cy="3170099"/>
          </a:xfrm>
          <a:prstGeom prst="rect">
            <a:avLst/>
          </a:prstGeom>
          <a:noFill/>
        </p:spPr>
        <p:txBody>
          <a:bodyPr wrap="square" rtlCol="0">
            <a:spAutoFit/>
          </a:bodyPr>
          <a:lstStyle/>
          <a:p>
            <a:pPr marL="285750" indent="-285750">
              <a:buFont typeface="Wingdings" panose="05000000000000000000" pitchFamily="2" charset="2"/>
              <a:buChar char="è"/>
            </a:pPr>
            <a:r>
              <a:rPr lang="en-GB" sz="2000" dirty="0" smtClean="0">
                <a:sym typeface="Wingdings" panose="05000000000000000000" pitchFamily="2" charset="2"/>
              </a:rPr>
              <a:t>In that project, inclusion is considered from the point of view of employment:</a:t>
            </a:r>
          </a:p>
          <a:p>
            <a:endParaRPr lang="en-GB" sz="2000" dirty="0">
              <a:sym typeface="Wingdings" panose="05000000000000000000" pitchFamily="2" charset="2"/>
            </a:endParaRPr>
          </a:p>
          <a:p>
            <a:r>
              <a:rPr lang="en-US" sz="2000" i="1" dirty="0" smtClean="0"/>
              <a:t>“Employment </a:t>
            </a:r>
            <a:r>
              <a:rPr lang="en-US" sz="2000" i="1" dirty="0"/>
              <a:t>is the key route to integration and social inclusion; unemployment is the </a:t>
            </a:r>
            <a:r>
              <a:rPr lang="en-US" sz="2000" i="1" dirty="0" smtClean="0"/>
              <a:t>major factor of exclusion</a:t>
            </a:r>
            <a:r>
              <a:rPr lang="en-US" sz="2000" i="1" dirty="0"/>
              <a:t>, particularly long-term unemployment and the increasing concentration </a:t>
            </a:r>
            <a:r>
              <a:rPr lang="en-US" sz="2000" i="1" dirty="0" smtClean="0"/>
              <a:t>of unemployment </a:t>
            </a:r>
            <a:r>
              <a:rPr lang="en-US" sz="2000" i="1" dirty="0"/>
              <a:t>in households with no one in </a:t>
            </a:r>
            <a:r>
              <a:rPr lang="en-US" sz="2000" i="1" dirty="0" smtClean="0"/>
              <a:t>work” </a:t>
            </a:r>
            <a:r>
              <a:rPr lang="en-US" sz="2000" dirty="0" smtClean="0"/>
              <a:t>(European Commission, 2000b:6)</a:t>
            </a:r>
            <a:endParaRPr lang="en-GB" sz="2000" dirty="0" smtClean="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smtClean="0"/>
              <a:t>2008: Financial crisis</a:t>
            </a:r>
          </a:p>
          <a:p>
            <a:pPr marL="630238" indent="-285750">
              <a:buFont typeface="Wingdings" panose="05000000000000000000" pitchFamily="2" charset="2"/>
              <a:buChar char="è"/>
            </a:pPr>
            <a:r>
              <a:rPr lang="en-GB" sz="2000" dirty="0" smtClean="0">
                <a:sym typeface="Wingdings" panose="05000000000000000000" pitchFamily="2" charset="2"/>
              </a:rPr>
              <a:t>2010: Europe 2020 – to develop a smart, sustainable and inclusive society</a:t>
            </a:r>
          </a:p>
          <a:p>
            <a:pPr marL="630238" indent="-285750">
              <a:buFont typeface="Wingdings" panose="05000000000000000000" pitchFamily="2" charset="2"/>
              <a:buChar char="è"/>
            </a:pPr>
            <a:r>
              <a:rPr lang="en-GB" sz="2000" dirty="0" smtClean="0">
                <a:sym typeface="Wingdings" panose="05000000000000000000" pitchFamily="2" charset="2"/>
              </a:rPr>
              <a:t>There is a particular focus on sustainability and inclusion, but inclusion is still considered from the point of view of employment</a:t>
            </a:r>
          </a:p>
        </p:txBody>
      </p:sp>
    </p:spTree>
    <p:extLst>
      <p:ext uri="{BB962C8B-B14F-4D97-AF65-F5344CB8AC3E}">
        <p14:creationId xmlns:p14="http://schemas.microsoft.com/office/powerpoint/2010/main" val="162446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1771</TotalTime>
  <Words>2084</Words>
  <Application>Microsoft Office PowerPoint</Application>
  <PresentationFormat>Grand écran</PresentationFormat>
  <Paragraphs>136</Paragraphs>
  <Slides>19</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Calibri</vt:lpstr>
      <vt:lpstr>Garamond</vt:lpstr>
      <vt:lpstr>Wingdings</vt:lpstr>
      <vt:lpstr>Organique</vt:lpstr>
      <vt:lpstr>ECER 2018 - Inclusion and Exclusion, Resources for Educational Research?  The European Narrative of Inclusion and the Accessibility of Migrants to Higher Education: Tensions between Discourses and Practices</vt:lpstr>
      <vt:lpstr>Foreword</vt:lpstr>
      <vt:lpstr>Présentation PowerPoint</vt:lpstr>
      <vt:lpstr>Theoretical framework</vt:lpstr>
      <vt:lpstr>Présentation PowerPoint</vt:lpstr>
      <vt:lpstr>Présentation PowerPoint</vt:lpstr>
      <vt:lpstr>The European project of society</vt:lpstr>
      <vt:lpstr>Présentation PowerPoint</vt:lpstr>
      <vt:lpstr>Présentation PowerPoint</vt:lpstr>
      <vt:lpstr>Présentation PowerPoint</vt:lpstr>
      <vt:lpstr>Présentation PowerPoint</vt:lpstr>
      <vt:lpstr>Présentation PowerPoint</vt:lpstr>
      <vt:lpstr>Présentation PowerPoint</vt:lpstr>
      <vt:lpstr>How do HE4U2 recommendations fit with the European project of society?</vt:lpstr>
      <vt:lpstr>Présentation PowerPoint</vt:lpstr>
      <vt:lpstr>Présentation PowerPoint</vt:lpstr>
      <vt:lpstr>Présentation PowerPoint</vt:lpstr>
      <vt:lpstr>Conclusion</vt:lpstr>
      <vt:lpstr>Présentation PowerPoint</vt:lpstr>
    </vt:vector>
  </TitlesOfParts>
  <Company>UCL Mons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ECER 2018 - Inclusion and Exclusion, Resources for Educational Research?  European Narrative Of Inclusion And Migrants Accessibility To Higher Education: Tensions Between Discourses And Practices</dc:title>
  <dc:creator>Miguel Souto Lopez</dc:creator>
  <cp:lastModifiedBy>Miguel Souto Lopez</cp:lastModifiedBy>
  <cp:revision>80</cp:revision>
  <dcterms:created xsi:type="dcterms:W3CDTF">2018-09-05T10:11:34Z</dcterms:created>
  <dcterms:modified xsi:type="dcterms:W3CDTF">2018-09-10T17:47:14Z</dcterms:modified>
</cp:coreProperties>
</file>