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70" r:id="rId4"/>
    <p:sldId id="261" r:id="rId5"/>
    <p:sldId id="257" r:id="rId6"/>
    <p:sldId id="258" r:id="rId7"/>
    <p:sldId id="259" r:id="rId8"/>
    <p:sldId id="276" r:id="rId9"/>
    <p:sldId id="274" r:id="rId10"/>
    <p:sldId id="277" r:id="rId11"/>
    <p:sldId id="275" r:id="rId12"/>
    <p:sldId id="27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1168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AA925-3FB1-45F3-A381-E3374B79F67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A2422-2C9A-4E66-9E55-8CB2E131C7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635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4772D-26C9-4F28-8988-FB23A7041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B294D3C-F033-4CBC-AFA8-A8A06B2B5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4D9BE3-FC3D-4B17-849E-B1C0C53C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4D9D-3523-40F7-BB2E-5BB5B17EB870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966F13-2586-4DD7-95BD-E7D75195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B10605-1B44-4483-ACB6-56219779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2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E05EB-BDFD-4F5C-9C9E-2D502B18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1C25AB9-B1CB-419E-90DE-D71897720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439CF8-6392-4E33-903D-0FF6BFF3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F3775-5FAF-4FCA-9F69-7342C8EA59F9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8F762B-F44A-45F7-A027-735660B8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189938-C808-48C9-9C01-0028D4582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16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C4C448B-7473-4722-80C2-46FC3A9D1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B42013-F6D6-4205-A123-9ADBF053C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2ACD68-C39B-4A5E-A929-C87EF8FA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DF1B0-BC5F-467B-A0B6-DC436208435D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DFC5E5-3670-41AF-943C-8A695301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0480FE-CAB8-41DB-8E09-AAF5AE79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50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41D02-5C38-4B99-B99B-78D9BA85B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204AFD-739E-4F97-9AA1-6BBF97DE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30DE-D17F-40A5-AA90-E6820F6048AB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931EF40-FE1D-4BB8-858D-D2EF9599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E87DCC-F70D-4CF5-955D-4BEE10101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834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EB759-10F0-414A-8D23-6DA61C60D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BD4BBA-7E20-4772-8F17-6699F8506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24CE2C-0CCE-4CF6-95B0-5CE48E07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502-B94F-4346-889E-89C0195696FB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0D6E66-E551-4358-81FD-C27B27B9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8ED0CC-AD03-42C4-A2C9-9F12B0C2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23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1E89E-1EBF-455F-AE3C-35CF4573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0EFE3E-D1D3-4510-A1EB-E14B8BAB1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0616BA-28AD-40C8-89D7-81ECE1FA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B50C-C0E3-4017-AB13-01994BF07387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FE254-82AB-4E22-BF2F-7DC07F12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AC2FDD-AD55-41E6-8E3E-50A6B5ED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239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ED3ADB-269A-4002-BD9B-E3EF11B6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B6A17E-F9FB-403B-A668-7FEA986C1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D33BCE-C96B-4C29-AEF9-5C51C0AB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87EE0-17D5-457C-8620-4A097DF6D643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453114-942F-42D9-8551-5B0CAD96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E2038C-9B3A-4E37-A051-2509A730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625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0AADC2-C1C6-4F02-8E89-6E4DC48CC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3B7B57-478D-4F03-9C55-84BE76765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24FD3C-16CB-4CB3-A2BE-0CBB6BE78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B70FEA-5B38-44B9-86E2-52398D4E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BD0-7954-45EC-98D8-D7D823DC697F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A168CE-5C81-4460-BE8D-2CBE4FAB9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45B7B6-EA4C-48E1-8EC2-595172EE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920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27CE-C102-4AB3-8C90-A01F03570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640C4C-D422-4D6A-960C-7F4AB93C5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0B1E9E-3D84-4223-816B-189109D93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09791D-C643-46EA-9FE3-6DC95AF76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AC0285E-E4E8-4C43-9C39-3146D74AC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49E5F80-2325-4756-9C09-7E0DED8DD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CC7A-548E-4EED-A199-0986AD660BF2}" type="datetime1">
              <a:rPr lang="fr-FR" smtClean="0"/>
              <a:t>05/05/2022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C742647-285D-4741-B179-C8D7F90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7C5E68-22C3-4465-8D35-7A2F07E1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963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FFB9B5-D07C-4E90-980B-8EBF9C07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D521667-E299-4C7C-A592-C51B3E34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65975-A7B1-4F60-8FA7-6F789082CF78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8734CD-91F4-4821-8389-14441398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795301-1855-4730-9118-BEF9104E4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93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5AE7E24-3E4D-493B-9A9C-81FC5AFE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C311-1C16-4886-AAED-E6FC8E009CB0}" type="datetime1">
              <a:rPr lang="fr-FR" smtClean="0"/>
              <a:t>05/05/2022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9807F92-7D33-4690-BA33-41F3BCA0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BD06FC-3461-41ED-A01C-CAF2E692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78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89897-D705-4A88-B8CB-9CE46A3E5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F5269-1CE2-4D09-8AB8-D5FCE1A3D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577A9D-C71A-4A97-B9C2-4EF0C354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A448D-10F8-4022-92EC-20A8842C5180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98DC13-F251-4DE7-871F-EF69E5D7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2EF81E-743B-4D2B-B928-3C65ECCB5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09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B7264C-A4E1-411E-AC0A-CE6D1BDF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2FE75F-9A9D-45D0-B7B5-FC5024A59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40EA3F-9202-4631-98B8-244ED82BF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6E5A12-8A20-4651-AE54-14D96201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E4-49DC-4D0F-A010-E55E8C21E0A5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3E5CA6-A2CE-43FE-A95A-C1202063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256241-1CD7-45A1-8043-FC6F71C1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434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91AB25-9D61-4541-AF22-88C39493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0F259F-D841-4D59-8389-D07BF3F0E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76B2A5-229D-424B-A5F5-B23DC8268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2F1859-D263-4588-B662-4DAABF879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AC3-60C2-4DEC-B2E8-704DE695D46C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873FD-EE96-41D6-A6CF-A21366E8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A19F3E-679E-4ED8-823C-5385EAAB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770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83A22-D61D-4BDB-B6B9-75BDEBAB3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1DEC914-E0A9-45F5-9CF6-4EDC52468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EFDCC9-71E0-455B-AFD5-BA99C8A4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4F50B-E0F7-402F-A70A-A9A0CD49591E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303E06-3C54-461A-B60E-4559F885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A78B96-4047-46B2-B4E6-803ADBE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961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E4A7C73-F5E0-4CB3-9430-F1A563047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2CE2BF-AAAB-4A42-AA3A-9ED40A556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AC725E-86B2-47D4-B614-E4800B432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152F-CEB7-47A1-B389-A21522B78CBD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3B7F82-BF18-434B-914E-A46138116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A02ECD-B72E-4558-B7D2-0CDB0E9F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96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BC6986-03B9-45C4-9606-167D7FAF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6BB496-A573-44DC-ACF4-A81986551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8B7FA2-D648-4758-A5D7-5213C44D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34CB5-FEFD-4262-AF2B-68AE03777184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A33CC2-0BD9-4874-A597-E93D2DD8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B4A335-EEC4-4BA3-BC28-5F663943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841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08052-7229-4EBA-B16B-01D7561F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EDB68-6D4C-46F7-8925-9C1EAFC990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799B6A-015F-4A05-8458-C2AE54082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D5411B-8619-4EFB-97A9-315CA1001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C558-68E9-418C-A1BD-EFE626A8D4CF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17FAE4-06E0-4547-9057-C890C6FE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5D9A4E-505C-48D0-ADF1-E6EC44A25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90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6B156-B032-45D8-9E62-FFEF9FB31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4EF0BD-ECE8-4D69-BC08-E07B7E7AC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6EB8A-0A30-43CC-8429-85A3CBCB8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4872FB-5AEF-437C-90EA-DA8088897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C7E45C-5DF8-466D-9331-73CCE6657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24DB2A-F513-426D-832E-8225F7BBA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62B6-82D1-48B4-BAA3-D276ADF36AF2}" type="datetime1">
              <a:rPr lang="fr-FR" smtClean="0"/>
              <a:t>05/05/2022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08BB6BE-7180-4BC6-B469-34C51F440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D4F0F6-4A3A-470E-818B-3547E1BD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17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D4566D-EE38-4368-AA15-E5FA78C12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E0DB41-3D62-40F6-AAD0-041B7D334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51A4-89A6-4A95-BE42-7E088083AF96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F19F0E-D665-4640-974B-860DB04C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EE539E-DC7D-46F4-A1C7-947EFFA05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3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A59A90-C577-48F1-870A-16E1B03C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717E-AE46-4D29-A2B4-17040292C034}" type="datetime1">
              <a:rPr lang="fr-FR" smtClean="0"/>
              <a:t>05/05/2022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78371F-F0EC-40F1-9FD5-4CD2504A4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5EA85A-7BED-45D4-A9B7-E03F7144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54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D7612A-FC5F-4CA9-ACA0-48E88C360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B8ECCF-E1FB-448A-90DD-D1D271DA7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C4E93D-5993-4854-B2D1-E1423214A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8C5AA9-BF42-4D94-BB58-FCFDDE269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6612-18A7-4F1F-BE13-4B587D32EAC6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BB8FBD-4ACC-4611-98FC-B3D65FB7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289CB0-6F20-4FBD-BB28-A5EE6F6B4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16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B81C5E-B5DB-4A99-A97F-BD2BC0BC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8D20BB9-7A7C-46E7-9984-9AD3DF2A7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DA1C38-6879-4F10-AD10-AEFCD57A8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5DEB7C-7C98-4AC2-8BA6-0248D18A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A6350-A54D-43DB-B799-E4BFAE1A2F00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8E254-01B3-4DBE-9D8D-4BAD246F5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BB68D2-4180-4D94-9724-B7C9FF00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0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957DF46-3FD4-4F8F-BBB0-AECF1A2C0B7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F75B2C5-490F-4344-9A9B-401B6A89C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20AF96-5BB8-4081-800D-FE363D59B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A6429-2FBC-405D-A318-0313AD406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9874E-1816-4693-9DF2-B996C7CC3603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7AABE6-9D2F-48DA-88D0-A6813ABA7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224D54-B48A-482E-909A-F92227FAD1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73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7258BB1-0E5C-4CFE-92B9-C0F37B6901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49BA8F-84EC-409F-8889-F77877950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533217-EA18-4433-B6AA-CC169F327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C7EAFB-25F2-4F4D-9C2E-F670B5FAF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AF8D3-EA9B-4085-8221-0118EAB91016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68D236-466E-45F9-98AA-54FF248A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BA5A20-9B72-45B5-9482-213D05FE7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12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hyperlink" Target="https://pixabay.com/fr/d-alerte-mise-en-garde-153320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61F2-D420-454E-AE3F-B05E80F7D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974" y="1558925"/>
            <a:ext cx="9144000" cy="2387600"/>
          </a:xfrm>
        </p:spPr>
        <p:txBody>
          <a:bodyPr>
            <a:normAutofit/>
          </a:bodyPr>
          <a:lstStyle/>
          <a:p>
            <a:r>
              <a:rPr lang="fr-BE" sz="5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</a:t>
            </a:r>
            <a:endParaRPr lang="fr-FR" sz="19900" dirty="0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17B358-C0D3-4AB3-BB17-E0D389AE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5966" y="4158284"/>
            <a:ext cx="9144000" cy="1655762"/>
          </a:xfrm>
        </p:spPr>
        <p:txBody>
          <a:bodyPr/>
          <a:lstStyle/>
          <a:p>
            <a:r>
              <a:rPr lang="fr-FR" dirty="0"/>
              <a:t>Dr GIRARD Aurore, MD</a:t>
            </a:r>
            <a:br>
              <a:rPr lang="fr-FR" dirty="0"/>
            </a:br>
            <a:r>
              <a:rPr lang="fr-FR" dirty="0" err="1"/>
              <a:t>UCLouvain</a:t>
            </a:r>
            <a:br>
              <a:rPr lang="fr-FR" dirty="0"/>
            </a:br>
            <a:r>
              <a:rPr lang="fr-FR" dirty="0"/>
              <a:t>Bruxelles, Belgique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71B421-7CB5-4DDC-B595-4E1B97BD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66401-B91A-4CD9-8FE4-6981868E5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955800" y="6492875"/>
            <a:ext cx="2743200" cy="365125"/>
          </a:xfrm>
        </p:spPr>
        <p:txBody>
          <a:bodyPr/>
          <a:lstStyle/>
          <a:p>
            <a:fld id="{A5619DBA-0A4A-4680-92F8-7904BB7DFE3E}" type="slidenum">
              <a:rPr lang="fr-FR" smtClean="0"/>
              <a:t>1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B16743-168E-4453-BB1F-10E0B9C9B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869" y="6196153"/>
            <a:ext cx="2260209" cy="5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13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5817" y="2296854"/>
            <a:ext cx="1871641" cy="1452130"/>
            <a:chOff x="0" y="0"/>
            <a:chExt cx="3397954" cy="3514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04222" cy="3518903"/>
            </a:xfrm>
            <a:custGeom>
              <a:avLst/>
              <a:gdLst/>
              <a:ahLst/>
              <a:cxnLst/>
              <a:rect l="l" t="t" r="r" b="b"/>
              <a:pathLst>
                <a:path w="3404222" h="3518903">
                  <a:moveTo>
                    <a:pt x="3366122" y="2740517"/>
                  </a:moveTo>
                  <a:cubicBezTo>
                    <a:pt x="3363695" y="3045910"/>
                    <a:pt x="3190580" y="3272639"/>
                    <a:pt x="2989705" y="3272639"/>
                  </a:cubicBezTo>
                  <a:lnTo>
                    <a:pt x="2807424" y="3274830"/>
                  </a:lnTo>
                  <a:cubicBezTo>
                    <a:pt x="2775246" y="3298985"/>
                    <a:pt x="2737954" y="3325351"/>
                    <a:pt x="2697880" y="3350490"/>
                  </a:cubicBezTo>
                  <a:cubicBezTo>
                    <a:pt x="2558485" y="3437937"/>
                    <a:pt x="2487430" y="3479305"/>
                    <a:pt x="2435451" y="3511790"/>
                  </a:cubicBezTo>
                  <a:cubicBezTo>
                    <a:pt x="2424069" y="3518903"/>
                    <a:pt x="2409533" y="3509800"/>
                    <a:pt x="2410936" y="3496451"/>
                  </a:cubicBezTo>
                  <a:lnTo>
                    <a:pt x="2438443" y="3279266"/>
                  </a:lnTo>
                  <a:lnTo>
                    <a:pt x="401818" y="3301340"/>
                  </a:lnTo>
                  <a:cubicBezTo>
                    <a:pt x="200942" y="3301340"/>
                    <a:pt x="26609" y="3136334"/>
                    <a:pt x="25400" y="2864719"/>
                  </a:cubicBezTo>
                  <a:cubicBezTo>
                    <a:pt x="25400" y="2864719"/>
                    <a:pt x="0" y="1392979"/>
                    <a:pt x="0" y="1029680"/>
                  </a:cubicBezTo>
                  <a:cubicBezTo>
                    <a:pt x="0" y="666379"/>
                    <a:pt x="12700" y="422821"/>
                    <a:pt x="12700" y="422821"/>
                  </a:cubicBezTo>
                  <a:cubicBezTo>
                    <a:pt x="12700" y="204546"/>
                    <a:pt x="0" y="0"/>
                    <a:pt x="376418" y="13800"/>
                  </a:cubicBezTo>
                  <a:cubicBezTo>
                    <a:pt x="376418" y="13800"/>
                    <a:pt x="936898" y="26690"/>
                    <a:pt x="1373853" y="13800"/>
                  </a:cubicBezTo>
                  <a:cubicBezTo>
                    <a:pt x="1881097" y="0"/>
                    <a:pt x="2951606" y="0"/>
                    <a:pt x="2951606" y="0"/>
                  </a:cubicBezTo>
                  <a:cubicBezTo>
                    <a:pt x="3206894" y="0"/>
                    <a:pt x="3378824" y="232146"/>
                    <a:pt x="3378824" y="450421"/>
                  </a:cubicBezTo>
                  <a:cubicBezTo>
                    <a:pt x="3378824" y="450421"/>
                    <a:pt x="3389890" y="1360778"/>
                    <a:pt x="3397057" y="1677938"/>
                  </a:cubicBezTo>
                  <a:cubicBezTo>
                    <a:pt x="3404222" y="2175495"/>
                    <a:pt x="3366122" y="2740517"/>
                    <a:pt x="3366122" y="2740517"/>
                  </a:cubicBezTo>
                  <a:close/>
                </a:path>
              </a:pathLst>
            </a:custGeom>
            <a:solidFill>
              <a:srgbClr val="FFD3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19244" y="4194967"/>
            <a:ext cx="6572549" cy="26529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67145" y="5130493"/>
            <a:ext cx="1584338" cy="157443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9356179" y="2466419"/>
            <a:ext cx="1760484" cy="1728548"/>
            <a:chOff x="0" y="0"/>
            <a:chExt cx="2565552" cy="25190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70532" cy="2522690"/>
            </a:xfrm>
            <a:custGeom>
              <a:avLst/>
              <a:gdLst/>
              <a:ahLst/>
              <a:cxnLst/>
              <a:rect l="l" t="t" r="r" b="b"/>
              <a:pathLst>
                <a:path w="2570532" h="2522690">
                  <a:moveTo>
                    <a:pt x="2564839" y="1112592"/>
                  </a:moveTo>
                  <a:cubicBezTo>
                    <a:pt x="2559147" y="1453591"/>
                    <a:pt x="2550356" y="2077501"/>
                    <a:pt x="2550356" y="2077501"/>
                  </a:cubicBezTo>
                  <a:cubicBezTo>
                    <a:pt x="2550356" y="2227096"/>
                    <a:pt x="2413790" y="2386197"/>
                    <a:pt x="2211012" y="2386197"/>
                  </a:cubicBezTo>
                  <a:cubicBezTo>
                    <a:pt x="2211012" y="2386197"/>
                    <a:pt x="1747503" y="2393637"/>
                    <a:pt x="1379264" y="2392887"/>
                  </a:cubicBezTo>
                  <a:cubicBezTo>
                    <a:pt x="1358627" y="2421493"/>
                    <a:pt x="1338570" y="2448359"/>
                    <a:pt x="1332046" y="2454090"/>
                  </a:cubicBezTo>
                  <a:cubicBezTo>
                    <a:pt x="1323228" y="2461834"/>
                    <a:pt x="1304780" y="2487995"/>
                    <a:pt x="1291002" y="2508352"/>
                  </a:cubicBezTo>
                  <a:cubicBezTo>
                    <a:pt x="1282101" y="2521505"/>
                    <a:pt x="1263230" y="2522690"/>
                    <a:pt x="1252736" y="2510767"/>
                  </a:cubicBezTo>
                  <a:cubicBezTo>
                    <a:pt x="1231200" y="2486303"/>
                    <a:pt x="1199001" y="2448268"/>
                    <a:pt x="1184913" y="2424250"/>
                  </a:cubicBezTo>
                  <a:cubicBezTo>
                    <a:pt x="1178494" y="2413307"/>
                    <a:pt x="1172538" y="2402107"/>
                    <a:pt x="1167084" y="2391214"/>
                  </a:cubicBezTo>
                  <a:cubicBezTo>
                    <a:pt x="1137061" y="2390738"/>
                    <a:pt x="1109055" y="2390153"/>
                    <a:pt x="1083678" y="2389439"/>
                  </a:cubicBezTo>
                  <a:cubicBezTo>
                    <a:pt x="769588" y="2380605"/>
                    <a:pt x="324392" y="2376739"/>
                    <a:pt x="324392" y="2376739"/>
                  </a:cubicBezTo>
                  <a:cubicBezTo>
                    <a:pt x="25400" y="2386197"/>
                    <a:pt x="49183" y="2276144"/>
                    <a:pt x="22788" y="2096418"/>
                  </a:cubicBezTo>
                  <a:cubicBezTo>
                    <a:pt x="22788" y="2096418"/>
                    <a:pt x="0" y="1929496"/>
                    <a:pt x="0" y="1680510"/>
                  </a:cubicBezTo>
                  <a:cubicBezTo>
                    <a:pt x="0" y="1429588"/>
                    <a:pt x="12668" y="1433308"/>
                    <a:pt x="32875" y="299237"/>
                  </a:cubicBezTo>
                  <a:cubicBezTo>
                    <a:pt x="33835" y="113086"/>
                    <a:pt x="185010" y="0"/>
                    <a:pt x="344568" y="0"/>
                  </a:cubicBezTo>
                  <a:lnTo>
                    <a:pt x="2241274" y="19670"/>
                  </a:lnTo>
                  <a:cubicBezTo>
                    <a:pt x="2400832" y="19670"/>
                    <a:pt x="2538339" y="175058"/>
                    <a:pt x="2540267" y="384358"/>
                  </a:cubicBezTo>
                  <a:cubicBezTo>
                    <a:pt x="2540268" y="384357"/>
                    <a:pt x="2570532" y="771594"/>
                    <a:pt x="2564839" y="1112592"/>
                  </a:cubicBezTo>
                  <a:close/>
                </a:path>
              </a:pathLst>
            </a:custGeom>
            <a:solidFill>
              <a:srgbClr val="FFD352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497078" y="308945"/>
            <a:ext cx="4913573" cy="2771235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6476313" y="2715944"/>
            <a:ext cx="2159471" cy="1229497"/>
            <a:chOff x="0" y="0"/>
            <a:chExt cx="3080402" cy="1753830"/>
          </a:xfrm>
        </p:grpSpPr>
        <p:sp>
          <p:nvSpPr>
            <p:cNvPr id="10" name="Freeform 10"/>
            <p:cNvSpPr/>
            <p:nvPr/>
          </p:nvSpPr>
          <p:spPr>
            <a:xfrm>
              <a:off x="-5580" y="-3142"/>
              <a:ext cx="3086424" cy="1763425"/>
            </a:xfrm>
            <a:custGeom>
              <a:avLst/>
              <a:gdLst/>
              <a:ahLst/>
              <a:cxnLst/>
              <a:rect l="l" t="t" r="r" b="b"/>
              <a:pathLst>
                <a:path w="3086424" h="1763425">
                  <a:moveTo>
                    <a:pt x="3085975" y="1124274"/>
                  </a:moveTo>
                  <a:cubicBezTo>
                    <a:pt x="3085528" y="1304586"/>
                    <a:pt x="3072989" y="1426679"/>
                    <a:pt x="3072989" y="1426679"/>
                  </a:cubicBezTo>
                  <a:cubicBezTo>
                    <a:pt x="3072720" y="1536124"/>
                    <a:pt x="3084705" y="1638717"/>
                    <a:pt x="2722002" y="1630905"/>
                  </a:cubicBezTo>
                  <a:cubicBezTo>
                    <a:pt x="2722002" y="1630905"/>
                    <a:pt x="2181957" y="1612312"/>
                    <a:pt x="1800905" y="1617839"/>
                  </a:cubicBezTo>
                  <a:cubicBezTo>
                    <a:pt x="1758971" y="1618448"/>
                    <a:pt x="1711137" y="1619083"/>
                    <a:pt x="1659185" y="1619732"/>
                  </a:cubicBezTo>
                  <a:cubicBezTo>
                    <a:pt x="1633611" y="1655680"/>
                    <a:pt x="1603561" y="1696929"/>
                    <a:pt x="1595244" y="1704234"/>
                  </a:cubicBezTo>
                  <a:cubicBezTo>
                    <a:pt x="1589217" y="1709528"/>
                    <a:pt x="1578738" y="1723333"/>
                    <a:pt x="1568277" y="1738083"/>
                  </a:cubicBezTo>
                  <a:cubicBezTo>
                    <a:pt x="1551308" y="1762006"/>
                    <a:pt x="1516305" y="1763425"/>
                    <a:pt x="1497318" y="1741071"/>
                  </a:cubicBezTo>
                  <a:cubicBezTo>
                    <a:pt x="1478257" y="1718631"/>
                    <a:pt x="1457170" y="1692331"/>
                    <a:pt x="1446450" y="1674057"/>
                  </a:cubicBezTo>
                  <a:cubicBezTo>
                    <a:pt x="1436312" y="1656776"/>
                    <a:pt x="1427269" y="1638849"/>
                    <a:pt x="1419656" y="1622528"/>
                  </a:cubicBezTo>
                  <a:cubicBezTo>
                    <a:pt x="976795" y="1627416"/>
                    <a:pt x="433245" y="1632199"/>
                    <a:pt x="433245" y="1632199"/>
                  </a:cubicBezTo>
                  <a:cubicBezTo>
                    <a:pt x="187246" y="1631595"/>
                    <a:pt x="3350" y="1545174"/>
                    <a:pt x="9970" y="1372905"/>
                  </a:cubicBezTo>
                  <a:cubicBezTo>
                    <a:pt x="9970" y="1372905"/>
                    <a:pt x="12587" y="1060658"/>
                    <a:pt x="6292" y="811162"/>
                  </a:cubicBezTo>
                  <a:cubicBezTo>
                    <a:pt x="0" y="561665"/>
                    <a:pt x="37410" y="278447"/>
                    <a:pt x="37410" y="278447"/>
                  </a:cubicBezTo>
                  <a:cubicBezTo>
                    <a:pt x="40125" y="125326"/>
                    <a:pt x="207220" y="12052"/>
                    <a:pt x="400787" y="12527"/>
                  </a:cubicBezTo>
                  <a:cubicBezTo>
                    <a:pt x="400787" y="12527"/>
                    <a:pt x="587688" y="21467"/>
                    <a:pt x="873338" y="10733"/>
                  </a:cubicBezTo>
                  <a:cubicBezTo>
                    <a:pt x="1158989" y="0"/>
                    <a:pt x="2701800" y="3791"/>
                    <a:pt x="2701800" y="3791"/>
                  </a:cubicBezTo>
                  <a:cubicBezTo>
                    <a:pt x="2895367" y="4266"/>
                    <a:pt x="3063152" y="87415"/>
                    <a:pt x="3063983" y="223609"/>
                  </a:cubicBezTo>
                  <a:cubicBezTo>
                    <a:pt x="3063983" y="223609"/>
                    <a:pt x="3086424" y="1052068"/>
                    <a:pt x="3085975" y="1124274"/>
                  </a:cubicBezTo>
                  <a:close/>
                </a:path>
              </a:pathLst>
            </a:custGeom>
            <a:solidFill>
              <a:srgbClr val="FFD352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437715" y="2375965"/>
            <a:ext cx="1685283" cy="1196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000" dirty="0">
                <a:solidFill>
                  <a:srgbClr val="000000"/>
                </a:solidFill>
              </a:rPr>
              <a:t>Communication  de promotion de la </a:t>
            </a:r>
            <a:r>
              <a:rPr lang="en-US" sz="2000" dirty="0" err="1">
                <a:solidFill>
                  <a:srgbClr val="000000"/>
                </a:solidFill>
              </a:rPr>
              <a:t>santé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114397" y="177800"/>
            <a:ext cx="3279195" cy="505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</a:rPr>
              <a:t>Temporalité</a:t>
            </a:r>
            <a:endParaRPr lang="en-US" sz="3000" dirty="0">
              <a:solidFill>
                <a:srgbClr val="000000"/>
              </a:solidFill>
            </a:endParaRPr>
          </a:p>
        </p:txBody>
      </p:sp>
      <p:sp>
        <p:nvSpPr>
          <p:cNvPr id="13" name="AutoShape 13"/>
          <p:cNvSpPr/>
          <p:nvPr/>
        </p:nvSpPr>
        <p:spPr>
          <a:xfrm rot="-5400000">
            <a:off x="5341140" y="3224735"/>
            <a:ext cx="1477971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4" name="AutoShape 14"/>
          <p:cNvSpPr/>
          <p:nvPr/>
        </p:nvSpPr>
        <p:spPr>
          <a:xfrm rot="1706547">
            <a:off x="2272786" y="3758393"/>
            <a:ext cx="3315797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 rot="1951577">
            <a:off x="1820264" y="4593038"/>
            <a:ext cx="2893528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6" name="AutoShape 16"/>
          <p:cNvSpPr/>
          <p:nvPr/>
        </p:nvSpPr>
        <p:spPr>
          <a:xfrm rot="1675277">
            <a:off x="1965983" y="3869869"/>
            <a:ext cx="6209921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7" name="AutoShape 17"/>
          <p:cNvSpPr/>
          <p:nvPr/>
        </p:nvSpPr>
        <p:spPr>
          <a:xfrm rot="8239743" flipV="1">
            <a:off x="8625079" y="4906377"/>
            <a:ext cx="1537092" cy="27212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8" name="AutoShape 18"/>
          <p:cNvSpPr/>
          <p:nvPr/>
        </p:nvSpPr>
        <p:spPr>
          <a:xfrm rot="-899999" flipV="1">
            <a:off x="6842817" y="4179089"/>
            <a:ext cx="2245288" cy="166007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19" name="AutoShape 19"/>
          <p:cNvSpPr/>
          <p:nvPr/>
        </p:nvSpPr>
        <p:spPr>
          <a:xfrm rot="-8267181" flipV="1">
            <a:off x="7257607" y="1453181"/>
            <a:ext cx="2648397" cy="52793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0" name="AutoShape 20"/>
          <p:cNvSpPr/>
          <p:nvPr/>
        </p:nvSpPr>
        <p:spPr>
          <a:xfrm rot="-2393809">
            <a:off x="1908611" y="1389768"/>
            <a:ext cx="2668697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1" name="AutoShape 21"/>
          <p:cNvSpPr/>
          <p:nvPr/>
        </p:nvSpPr>
        <p:spPr>
          <a:xfrm rot="-5334676">
            <a:off x="7319582" y="2636936"/>
            <a:ext cx="489869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121141" y="1818932"/>
            <a:ext cx="2849807" cy="237386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85800" y="3601720"/>
            <a:ext cx="1069477" cy="108726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256266" y="5187181"/>
            <a:ext cx="1258406" cy="110739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325028" y="3881529"/>
            <a:ext cx="1721225" cy="1392628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7658635" y="5708683"/>
            <a:ext cx="977459" cy="646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en-US" sz="2000" dirty="0" err="1">
                <a:solidFill>
                  <a:srgbClr val="000000"/>
                </a:solidFill>
              </a:rPr>
              <a:t>Etre</a:t>
            </a:r>
            <a:endParaRPr lang="en-US" sz="2000" dirty="0">
              <a:solidFill>
                <a:srgbClr val="000000"/>
              </a:solidFill>
            </a:endParaRPr>
          </a:p>
          <a:p>
            <a:pPr algn="ctr">
              <a:lnSpc>
                <a:spcPts val="2613"/>
              </a:lnSpc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humain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665637" y="6206796"/>
            <a:ext cx="2439664" cy="651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en-US" dirty="0" err="1">
                <a:solidFill>
                  <a:srgbClr val="050607"/>
                </a:solidFill>
              </a:rPr>
              <a:t>Professionnel</a:t>
            </a:r>
            <a:r>
              <a:rPr lang="en-US" sz="2000" dirty="0">
                <a:solidFill>
                  <a:srgbClr val="050607"/>
                </a:solidFill>
              </a:rPr>
              <a:t> </a:t>
            </a:r>
          </a:p>
          <a:p>
            <a:pPr algn="ctr">
              <a:lnSpc>
                <a:spcPts val="2613"/>
              </a:lnSpc>
            </a:pPr>
            <a:r>
              <a:rPr lang="en-US" sz="2000" dirty="0">
                <a:solidFill>
                  <a:srgbClr val="050607"/>
                </a:solidFill>
              </a:rPr>
              <a:t>de la </a:t>
            </a:r>
            <a:r>
              <a:rPr lang="en-US" sz="2000" dirty="0" err="1">
                <a:solidFill>
                  <a:srgbClr val="050607"/>
                </a:solidFill>
              </a:rPr>
              <a:t>santé</a:t>
            </a:r>
            <a:endParaRPr lang="en-US" sz="2000" dirty="0">
              <a:solidFill>
                <a:srgbClr val="050607"/>
              </a:solidFill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91182" y="5271740"/>
            <a:ext cx="1075267" cy="38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000" dirty="0">
                <a:solidFill>
                  <a:srgbClr val="000000"/>
                </a:solidFill>
              </a:rPr>
              <a:t>Culture</a:t>
            </a:r>
            <a:endParaRPr lang="en-US" sz="2266" dirty="0">
              <a:solidFill>
                <a:srgbClr val="000000"/>
              </a:solidFill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26058" y="5061951"/>
            <a:ext cx="2707129" cy="766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dirty="0" err="1">
                <a:solidFill>
                  <a:srgbClr val="000000"/>
                </a:solidFill>
              </a:rPr>
              <a:t>Contenu</a:t>
            </a:r>
            <a:r>
              <a:rPr lang="en-US" sz="4600" dirty="0">
                <a:solidFill>
                  <a:srgbClr val="000000"/>
                </a:solidFill>
                <a:latin typeface="Open Sans Extra Bold"/>
              </a:rPr>
              <a:t>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386776" y="2851617"/>
            <a:ext cx="1760484" cy="793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400" dirty="0" err="1">
                <a:solidFill>
                  <a:srgbClr val="000000"/>
                </a:solidFill>
              </a:rPr>
              <a:t>Médias</a:t>
            </a:r>
            <a:r>
              <a:rPr lang="en-US" sz="2400" dirty="0">
                <a:solidFill>
                  <a:srgbClr val="000000"/>
                </a:solidFill>
              </a:rPr>
              <a:t> /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 err="1">
                <a:solidFill>
                  <a:srgbClr val="000000"/>
                </a:solidFill>
              </a:rPr>
              <a:t>Publicité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189971" y="897509"/>
            <a:ext cx="2168631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1"/>
              </a:lnSpc>
            </a:pPr>
            <a:r>
              <a:rPr lang="en-US" sz="2000" dirty="0" err="1">
                <a:solidFill>
                  <a:srgbClr val="000000"/>
                </a:solidFill>
              </a:rPr>
              <a:t>Médecin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acteur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5188141" y="1329163"/>
            <a:ext cx="2347621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1"/>
              </a:lnSpc>
            </a:pPr>
            <a:r>
              <a:rPr lang="en-US" sz="2000" dirty="0" err="1">
                <a:solidFill>
                  <a:srgbClr val="000000"/>
                </a:solidFill>
              </a:rPr>
              <a:t>Médecin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enquêteur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345830" y="1780831"/>
            <a:ext cx="2816330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1"/>
              </a:lnSpc>
            </a:pPr>
            <a:r>
              <a:rPr lang="en-US" sz="2000" dirty="0" err="1">
                <a:solidFill>
                  <a:srgbClr val="000000"/>
                </a:solidFill>
              </a:rPr>
              <a:t>Médecin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sensibilisateur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4" name="TextBox 34"/>
          <p:cNvSpPr txBox="1"/>
          <p:nvPr/>
        </p:nvSpPr>
        <p:spPr>
          <a:xfrm rot="-5400000">
            <a:off x="4634574" y="2908974"/>
            <a:ext cx="2003206" cy="694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 err="1">
                <a:solidFill>
                  <a:srgbClr val="000000"/>
                </a:solidFill>
              </a:rPr>
              <a:t>Transfert</a:t>
            </a:r>
            <a:r>
              <a:rPr lang="en-US" sz="2000" dirty="0">
                <a:solidFill>
                  <a:srgbClr val="000000"/>
                </a:solidFill>
                <a:latin typeface="Open Sans"/>
              </a:rPr>
              <a:t> du message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66796" y="3867307"/>
            <a:ext cx="1946425" cy="51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endParaRPr sz="1200"/>
          </a:p>
        </p:txBody>
      </p:sp>
      <p:sp>
        <p:nvSpPr>
          <p:cNvPr id="36" name="TextBox 36"/>
          <p:cNvSpPr txBox="1"/>
          <p:nvPr/>
        </p:nvSpPr>
        <p:spPr>
          <a:xfrm>
            <a:off x="6415796" y="2947247"/>
            <a:ext cx="2280505" cy="645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en-US" sz="2000" dirty="0">
                <a:solidFill>
                  <a:srgbClr val="000000"/>
                </a:solidFill>
              </a:rPr>
              <a:t>Type de </a:t>
            </a:r>
            <a:r>
              <a:rPr lang="en-US" sz="2000" dirty="0" err="1">
                <a:solidFill>
                  <a:srgbClr val="000000"/>
                </a:solidFill>
              </a:rPr>
              <a:t>patientèle</a:t>
            </a:r>
            <a:endParaRPr lang="en-US" sz="2000" dirty="0">
              <a:solidFill>
                <a:srgbClr val="000000"/>
              </a:solidFill>
            </a:endParaRPr>
          </a:p>
          <a:p>
            <a:pPr algn="ctr">
              <a:lnSpc>
                <a:spcPts val="2613"/>
              </a:lnSpc>
            </a:pPr>
            <a:r>
              <a:rPr lang="en-US" sz="2000" dirty="0" err="1">
                <a:solidFill>
                  <a:srgbClr val="000000"/>
                </a:solidFill>
              </a:rPr>
              <a:t>Stéréotypes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9081971" y="490420"/>
            <a:ext cx="2578575" cy="77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dirty="0" err="1">
                <a:solidFill>
                  <a:srgbClr val="000000"/>
                </a:solidFill>
              </a:rPr>
              <a:t>Forme</a:t>
            </a:r>
            <a:endParaRPr lang="en-US" sz="4600" dirty="0">
              <a:solidFill>
                <a:srgbClr val="000000"/>
              </a:solidFill>
            </a:endParaRPr>
          </a:p>
        </p:txBody>
      </p:sp>
      <p:sp>
        <p:nvSpPr>
          <p:cNvPr id="38" name="Espace réservé du numéro de diapositive 5">
            <a:extLst>
              <a:ext uri="{FF2B5EF4-FFF2-40B4-BE49-F238E27FC236}">
                <a16:creationId xmlns:a16="http://schemas.microsoft.com/office/drawing/2014/main" id="{3BEA9818-B08F-44E4-B929-38974C496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069969" y="6493039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10</a:t>
            </a:fld>
            <a:r>
              <a:rPr lang="fr-FR" dirty="0"/>
              <a:t>/11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61F2-D420-454E-AE3F-B05E80F7D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919"/>
            <a:ext cx="9144000" cy="2387600"/>
          </a:xfrm>
        </p:spPr>
        <p:txBody>
          <a:bodyPr/>
          <a:lstStyle/>
          <a:p>
            <a:r>
              <a:rPr lang="fr-FR" dirty="0"/>
              <a:t>Merci de votre attention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17B358-C0D3-4AB3-BB17-E0D389AE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9846"/>
            <a:ext cx="9144000" cy="1655762"/>
          </a:xfrm>
        </p:spPr>
        <p:txBody>
          <a:bodyPr/>
          <a:lstStyle/>
          <a:p>
            <a:br>
              <a:rPr lang="fr-FR" dirty="0"/>
            </a:b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71B421-7CB5-4DDC-B595-4E1B97BD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2070" y="4273824"/>
            <a:ext cx="5605669" cy="1447111"/>
          </a:xfrm>
        </p:spPr>
        <p:txBody>
          <a:bodyPr/>
          <a:lstStyle/>
          <a:p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sz="24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66401-B91A-4CD9-8FE4-6981868E5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955800" y="6492875"/>
            <a:ext cx="2743200" cy="365125"/>
          </a:xfrm>
        </p:spPr>
        <p:txBody>
          <a:bodyPr/>
          <a:lstStyle/>
          <a:p>
            <a:fld id="{A5619DBA-0A4A-4680-92F8-7904BB7DFE3E}" type="slidenum">
              <a:rPr lang="fr-FR" smtClean="0"/>
              <a:t>11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29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61F2-D420-454E-AE3F-B05E80F7D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919"/>
            <a:ext cx="9144000" cy="2387600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Déclaration des liens d’intérêts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17B358-C0D3-4AB3-BB17-E0D389AE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9846"/>
            <a:ext cx="9144000" cy="1655762"/>
          </a:xfrm>
        </p:spPr>
        <p:txBody>
          <a:bodyPr/>
          <a:lstStyle/>
          <a:p>
            <a:br>
              <a:rPr lang="fr-FR" dirty="0"/>
            </a:br>
            <a:r>
              <a:rPr lang="fr-FR" sz="3200" dirty="0"/>
              <a:t>Aucun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71B421-7CB5-4DDC-B595-4E1B97BD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66401-B91A-4CD9-8FE4-6981868E5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955800" y="6492875"/>
            <a:ext cx="2743200" cy="365125"/>
          </a:xfrm>
        </p:spPr>
        <p:txBody>
          <a:bodyPr/>
          <a:lstStyle/>
          <a:p>
            <a:fld id="{A5619DBA-0A4A-4680-92F8-7904BB7DFE3E}" type="slidenum">
              <a:rPr lang="fr-FR" smtClean="0"/>
              <a:t>2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9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78715"/>
          </a:xfrm>
        </p:spPr>
        <p:txBody>
          <a:bodyPr>
            <a:normAutofit fontScale="90000"/>
          </a:bodyPr>
          <a:lstStyle/>
          <a:p>
            <a:r>
              <a:rPr lang="fr-FR" dirty="0"/>
              <a:t>Méthodologie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896" y="2411895"/>
            <a:ext cx="9780104" cy="3034747"/>
          </a:xfrm>
        </p:spPr>
        <p:txBody>
          <a:bodyPr>
            <a:normAutofit fontScale="47500" lnSpcReduction="20000"/>
          </a:bodyPr>
          <a:lstStyle/>
          <a:p>
            <a:pPr marL="120126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5100" dirty="0">
                <a:latin typeface="+mj-lt"/>
              </a:rPr>
              <a:t>Etude qualitative</a:t>
            </a:r>
          </a:p>
          <a:p>
            <a:pPr marL="120126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5100" dirty="0" err="1">
                <a:latin typeface="+mj-lt"/>
              </a:rPr>
              <a:t>Entretiens</a:t>
            </a:r>
            <a:r>
              <a:rPr lang="en-US" sz="5100" dirty="0">
                <a:latin typeface="+mj-lt"/>
              </a:rPr>
              <a:t> semi-</a:t>
            </a:r>
            <a:r>
              <a:rPr lang="en-US" sz="5100" dirty="0" err="1">
                <a:latin typeface="+mj-lt"/>
              </a:rPr>
              <a:t>dirigés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auprès</a:t>
            </a:r>
            <a:r>
              <a:rPr lang="en-US" sz="5100" dirty="0">
                <a:latin typeface="+mj-lt"/>
              </a:rPr>
              <a:t> de 30 </a:t>
            </a:r>
            <a:r>
              <a:rPr lang="en-US" sz="5100" dirty="0" err="1">
                <a:latin typeface="+mj-lt"/>
              </a:rPr>
              <a:t>médecins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généralistes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bruxellois</a:t>
            </a:r>
            <a:endParaRPr lang="en-US" sz="5100" dirty="0">
              <a:latin typeface="+mj-lt"/>
            </a:endParaRPr>
          </a:p>
          <a:p>
            <a:pPr marL="120126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5100" dirty="0" err="1">
                <a:latin typeface="+mj-lt"/>
              </a:rPr>
              <a:t>Echantillonnage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théorique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selon</a:t>
            </a:r>
            <a:r>
              <a:rPr lang="en-US" sz="5100" dirty="0">
                <a:latin typeface="+mj-lt"/>
              </a:rPr>
              <a:t> type de pratique, milieu socio-</a:t>
            </a:r>
            <a:r>
              <a:rPr lang="en-US" sz="5100" dirty="0" err="1">
                <a:latin typeface="+mj-lt"/>
              </a:rPr>
              <a:t>économique</a:t>
            </a:r>
            <a:r>
              <a:rPr lang="en-US" sz="5100" dirty="0">
                <a:latin typeface="+mj-lt"/>
              </a:rPr>
              <a:t> de la </a:t>
            </a:r>
            <a:r>
              <a:rPr lang="en-US" sz="5100" dirty="0" err="1">
                <a:latin typeface="+mj-lt"/>
              </a:rPr>
              <a:t>patientèle</a:t>
            </a:r>
            <a:r>
              <a:rPr lang="en-US" sz="5100" dirty="0">
                <a:latin typeface="+mj-lt"/>
              </a:rPr>
              <a:t>, </a:t>
            </a:r>
            <a:r>
              <a:rPr lang="en-US" sz="5100" dirty="0" err="1">
                <a:latin typeface="+mj-lt"/>
              </a:rPr>
              <a:t>âge</a:t>
            </a:r>
            <a:r>
              <a:rPr lang="en-US" sz="5100" dirty="0">
                <a:latin typeface="+mj-lt"/>
              </a:rPr>
              <a:t> et </a:t>
            </a:r>
            <a:r>
              <a:rPr lang="en-US" sz="5100" dirty="0" err="1">
                <a:latin typeface="+mj-lt"/>
              </a:rPr>
              <a:t>sexe</a:t>
            </a:r>
            <a:r>
              <a:rPr lang="en-US" sz="5100" dirty="0">
                <a:latin typeface="+mj-lt"/>
              </a:rPr>
              <a:t> des </a:t>
            </a:r>
            <a:r>
              <a:rPr lang="en-US" sz="5100" dirty="0" err="1">
                <a:latin typeface="+mj-lt"/>
              </a:rPr>
              <a:t>médecins</a:t>
            </a:r>
            <a:endParaRPr lang="en-US" sz="5100" dirty="0">
              <a:latin typeface="+mj-lt"/>
            </a:endParaRPr>
          </a:p>
          <a:p>
            <a:pPr marL="120126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5100" dirty="0" err="1">
                <a:latin typeface="+mj-lt"/>
              </a:rPr>
              <a:t>Analyse</a:t>
            </a:r>
            <a:r>
              <a:rPr lang="en-US" sz="5100" dirty="0">
                <a:latin typeface="+mj-lt"/>
              </a:rPr>
              <a:t> et </a:t>
            </a:r>
            <a:r>
              <a:rPr lang="en-US" sz="5100" dirty="0" err="1">
                <a:latin typeface="+mj-lt"/>
              </a:rPr>
              <a:t>codage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thématique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en</a:t>
            </a:r>
            <a:r>
              <a:rPr lang="en-US" sz="5100" dirty="0">
                <a:latin typeface="+mj-lt"/>
              </a:rPr>
              <a:t> </a:t>
            </a:r>
            <a:r>
              <a:rPr lang="en-US" sz="5100" dirty="0" err="1">
                <a:latin typeface="+mj-lt"/>
              </a:rPr>
              <a:t>émergence</a:t>
            </a:r>
            <a:endParaRPr lang="en-US" sz="5100" dirty="0">
              <a:latin typeface="+mj-lt"/>
            </a:endParaRPr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A9DBEF-8EC1-4CB3-982E-40BA5A0F1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083503" y="6492875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3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F5F208C2-4315-46A8-B21D-4FA6DF2EA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064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97985"/>
          </a:xfrm>
        </p:spPr>
        <p:txBody>
          <a:bodyPr/>
          <a:lstStyle/>
          <a:p>
            <a:r>
              <a:rPr lang="fr-FR" dirty="0"/>
              <a:t>Axes de construction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20348"/>
            <a:ext cx="9144000" cy="3137452"/>
          </a:xfrm>
        </p:spPr>
        <p:txBody>
          <a:bodyPr/>
          <a:lstStyle/>
          <a:p>
            <a:pPr marL="457200" indent="-457200">
              <a:buAutoNum type="arabicPeriod"/>
            </a:pPr>
            <a:endParaRPr lang="fr-FR" dirty="0"/>
          </a:p>
          <a:p>
            <a:pPr marL="457200" indent="-457200">
              <a:buAutoNum type="arabicPeriod"/>
            </a:pPr>
            <a:r>
              <a:rPr lang="fr-FR" sz="2800" dirty="0"/>
              <a:t>Sens / Contenu du message</a:t>
            </a:r>
          </a:p>
          <a:p>
            <a:pPr marL="457200" indent="-457200">
              <a:buAutoNum type="arabicPeriod"/>
            </a:pPr>
            <a:r>
              <a:rPr lang="fr-FR" sz="2800" dirty="0"/>
              <a:t>Forme du message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125A11-8D7D-4C45-8F36-C3642709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67E786-C560-453F-A7E2-5FA436D4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26149" y="6478735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4</a:t>
            </a:fld>
            <a:r>
              <a:rPr lang="fr-FR" dirty="0"/>
              <a:t>/11</a:t>
            </a:r>
          </a:p>
        </p:txBody>
      </p:sp>
    </p:spTree>
    <p:extLst>
      <p:ext uri="{BB962C8B-B14F-4D97-AF65-F5344CB8AC3E}">
        <p14:creationId xmlns:p14="http://schemas.microsoft.com/office/powerpoint/2010/main" val="253461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9D0534-BBFB-4862-A886-EA5E0BFE7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9B4C55-F8AB-4CAA-BC97-AF7C798A6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060542" y="6492875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5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0D29BC67-6638-483D-80F1-FBE1A58CC6A9}"/>
              </a:ext>
            </a:extLst>
          </p:cNvPr>
          <p:cNvGrpSpPr/>
          <p:nvPr/>
        </p:nvGrpSpPr>
        <p:grpSpPr>
          <a:xfrm>
            <a:off x="5653992" y="685801"/>
            <a:ext cx="5852210" cy="1441723"/>
            <a:chOff x="0" y="0"/>
            <a:chExt cx="11704420" cy="2883447"/>
          </a:xfrm>
        </p:grpSpPr>
        <p:sp>
          <p:nvSpPr>
            <p:cNvPr id="8" name="AutoShape 4">
              <a:extLst>
                <a:ext uri="{FF2B5EF4-FFF2-40B4-BE49-F238E27FC236}">
                  <a16:creationId xmlns:a16="http://schemas.microsoft.com/office/drawing/2014/main" id="{99715064-852F-4BCB-8974-9A79B620A042}"/>
                </a:ext>
              </a:extLst>
            </p:cNvPr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0E1995D-57F4-48E4-AF74-4ED5CBC35909}"/>
                </a:ext>
              </a:extLst>
            </p:cNvPr>
            <p:cNvSpPr txBox="1"/>
            <p:nvPr/>
          </p:nvSpPr>
          <p:spPr>
            <a:xfrm>
              <a:off x="5071076" y="651148"/>
              <a:ext cx="6633344" cy="1481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000" spc="20" dirty="0" err="1"/>
                <a:t>Médecin</a:t>
              </a:r>
              <a:r>
                <a:rPr lang="en-US" sz="2000" spc="20" dirty="0"/>
                <a:t> </a:t>
              </a:r>
              <a:r>
                <a:rPr lang="en-US" sz="2000" spc="20" dirty="0" err="1"/>
                <a:t>comme</a:t>
              </a:r>
              <a:r>
                <a:rPr lang="en-US" sz="2000" spc="20" dirty="0"/>
                <a:t> </a:t>
              </a:r>
              <a:r>
                <a:rPr lang="en-US" sz="2000" spc="20" dirty="0" err="1"/>
                <a:t>professionnel</a:t>
              </a:r>
              <a:r>
                <a:rPr lang="en-US" sz="2000" spc="20" dirty="0"/>
                <a:t> de la </a:t>
              </a:r>
              <a:r>
                <a:rPr lang="en-US" sz="2000" spc="20" dirty="0" err="1"/>
                <a:t>santé</a:t>
              </a:r>
              <a:endParaRPr lang="en-US" sz="2000" spc="20" dirty="0"/>
            </a:p>
          </p:txBody>
        </p:sp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2472A8E2-FA9F-4FB3-B507-322C4BC70642}"/>
                </a:ext>
              </a:extLst>
            </p:cNvPr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C1392B81-361B-453B-816D-2A78BFAD0A47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36E26EA7-27F3-4B4D-A1A0-350A8CBC583C}"/>
              </a:ext>
            </a:extLst>
          </p:cNvPr>
          <p:cNvGrpSpPr/>
          <p:nvPr/>
        </p:nvGrpSpPr>
        <p:grpSpPr>
          <a:xfrm>
            <a:off x="5653992" y="2708139"/>
            <a:ext cx="5852210" cy="1441723"/>
            <a:chOff x="0" y="0"/>
            <a:chExt cx="11704420" cy="2883447"/>
          </a:xfrm>
        </p:grpSpPr>
        <p:sp>
          <p:nvSpPr>
            <p:cNvPr id="13" name="AutoShape 9">
              <a:extLst>
                <a:ext uri="{FF2B5EF4-FFF2-40B4-BE49-F238E27FC236}">
                  <a16:creationId xmlns:a16="http://schemas.microsoft.com/office/drawing/2014/main" id="{BE09AEA6-E2BE-4099-8465-7D4B8C257BED}"/>
                </a:ext>
              </a:extLst>
            </p:cNvPr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E0E927BB-2ABA-49B5-A624-043E6019B3B7}"/>
                </a:ext>
              </a:extLst>
            </p:cNvPr>
            <p:cNvSpPr txBox="1"/>
            <p:nvPr/>
          </p:nvSpPr>
          <p:spPr>
            <a:xfrm>
              <a:off x="5071076" y="1072152"/>
              <a:ext cx="6633344" cy="654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en-US" sz="2000" spc="18" dirty="0" err="1"/>
                <a:t>Médecin</a:t>
              </a:r>
              <a:r>
                <a:rPr lang="en-US" sz="2000" spc="18" dirty="0"/>
                <a:t> </a:t>
              </a:r>
              <a:r>
                <a:rPr lang="en-US" sz="2000" spc="18" dirty="0" err="1"/>
                <a:t>comme</a:t>
              </a:r>
              <a:r>
                <a:rPr lang="en-US" sz="2000" spc="18" dirty="0"/>
                <a:t> </a:t>
              </a:r>
              <a:r>
                <a:rPr lang="en-US" sz="2000" spc="18" dirty="0" err="1"/>
                <a:t>être</a:t>
              </a:r>
              <a:r>
                <a:rPr lang="en-US" sz="2000" spc="18" dirty="0"/>
                <a:t> </a:t>
              </a:r>
              <a:r>
                <a:rPr lang="en-US" sz="2000" spc="18" dirty="0" err="1"/>
                <a:t>humain</a:t>
              </a:r>
              <a:endParaRPr lang="en-US" sz="2000" spc="18" dirty="0"/>
            </a:p>
          </p:txBody>
        </p: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278D2A9C-B4FB-42F2-9181-D04D5AAA1AFD}"/>
                </a:ext>
              </a:extLst>
            </p:cNvPr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1B1B9218-C5DD-455E-957E-BE63C6B0CA82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12810C08-8914-4EAF-BEF0-934C9828EE92}"/>
              </a:ext>
            </a:extLst>
          </p:cNvPr>
          <p:cNvGrpSpPr/>
          <p:nvPr/>
        </p:nvGrpSpPr>
        <p:grpSpPr>
          <a:xfrm>
            <a:off x="5653992" y="4730477"/>
            <a:ext cx="5852210" cy="1441723"/>
            <a:chOff x="0" y="0"/>
            <a:chExt cx="11704420" cy="2883447"/>
          </a:xfrm>
        </p:grpSpPr>
        <p:sp>
          <p:nvSpPr>
            <p:cNvPr id="18" name="AutoShape 14">
              <a:extLst>
                <a:ext uri="{FF2B5EF4-FFF2-40B4-BE49-F238E27FC236}">
                  <a16:creationId xmlns:a16="http://schemas.microsoft.com/office/drawing/2014/main" id="{D7CB056A-DF5E-4701-AE28-A05DE2AF363D}"/>
                </a:ext>
              </a:extLst>
            </p:cNvPr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8B04525E-EC0E-41B1-86BF-0286F52C3656}"/>
                </a:ext>
              </a:extLst>
            </p:cNvPr>
            <p:cNvSpPr txBox="1"/>
            <p:nvPr/>
          </p:nvSpPr>
          <p:spPr>
            <a:xfrm>
              <a:off x="5071076" y="1032148"/>
              <a:ext cx="6633344" cy="712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000" spc="20"/>
                <a:t>Médecin au sein de sa culture</a:t>
              </a:r>
            </a:p>
          </p:txBody>
        </p:sp>
        <p:grpSp>
          <p:nvGrpSpPr>
            <p:cNvPr id="20" name="Group 16">
              <a:extLst>
                <a:ext uri="{FF2B5EF4-FFF2-40B4-BE49-F238E27FC236}">
                  <a16:creationId xmlns:a16="http://schemas.microsoft.com/office/drawing/2014/main" id="{45859A07-972B-431F-B9D4-B6D09519C6A4}"/>
                </a:ext>
              </a:extLst>
            </p:cNvPr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21" name="Freeform 17">
                <a:extLst>
                  <a:ext uri="{FF2B5EF4-FFF2-40B4-BE49-F238E27FC236}">
                    <a16:creationId xmlns:a16="http://schemas.microsoft.com/office/drawing/2014/main" id="{17CC1DE0-E976-44DB-A115-EC55C487218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pic>
        <p:nvPicPr>
          <p:cNvPr id="22" name="Picture 19">
            <a:extLst>
              <a:ext uri="{FF2B5EF4-FFF2-40B4-BE49-F238E27FC236}">
                <a16:creationId xmlns:a16="http://schemas.microsoft.com/office/drawing/2014/main" id="{33647B0E-D51F-4E4E-BFAC-FEB97491D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882831" y="819074"/>
            <a:ext cx="1198995" cy="111833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D37E81DE-BB4C-4508-8885-9CF888D5A0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88103" y="4927233"/>
            <a:ext cx="1388453" cy="1118335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0DA525F1-36FE-49D5-874E-51901087F7A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06768" y="3132640"/>
            <a:ext cx="3406073" cy="2294841"/>
          </a:xfrm>
          <a:prstGeom prst="rect">
            <a:avLst/>
          </a:prstGeom>
        </p:spPr>
      </p:pic>
      <p:sp>
        <p:nvSpPr>
          <p:cNvPr id="25" name="TextBox 22">
            <a:extLst>
              <a:ext uri="{FF2B5EF4-FFF2-40B4-BE49-F238E27FC236}">
                <a16:creationId xmlns:a16="http://schemas.microsoft.com/office/drawing/2014/main" id="{CAB0A87D-BE37-496C-89EA-A3011C780973}"/>
              </a:ext>
            </a:extLst>
          </p:cNvPr>
          <p:cNvSpPr txBox="1"/>
          <p:nvPr/>
        </p:nvSpPr>
        <p:spPr>
          <a:xfrm>
            <a:off x="526313" y="692809"/>
            <a:ext cx="4756203" cy="183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spc="204" dirty="0"/>
              <a:t>CONSTRUCTION DU CONTENU DU MESSAGE</a:t>
            </a:r>
          </a:p>
          <a:p>
            <a:pPr>
              <a:lnSpc>
                <a:spcPts val="4900"/>
              </a:lnSpc>
            </a:pPr>
            <a:r>
              <a:rPr lang="en-US" sz="3200" spc="204" dirty="0"/>
              <a:t>Sens du message</a:t>
            </a:r>
          </a:p>
        </p:txBody>
      </p:sp>
      <p:pic>
        <p:nvPicPr>
          <p:cNvPr id="26" name="Picture 18">
            <a:extLst>
              <a:ext uri="{FF2B5EF4-FFF2-40B4-BE49-F238E27FC236}">
                <a16:creationId xmlns:a16="http://schemas.microsoft.com/office/drawing/2014/main" id="{5DF03435-59A3-4F15-9012-25AA6A7E67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38075" y="2789287"/>
            <a:ext cx="488508" cy="127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8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>
            <a:extLst>
              <a:ext uri="{FF2B5EF4-FFF2-40B4-BE49-F238E27FC236}">
                <a16:creationId xmlns:a16="http://schemas.microsoft.com/office/drawing/2014/main" id="{F763CCAD-D1A2-4B69-8253-CCCC7B75FAFC}"/>
              </a:ext>
            </a:extLst>
          </p:cNvPr>
          <p:cNvSpPr/>
          <p:nvPr/>
        </p:nvSpPr>
        <p:spPr>
          <a:xfrm>
            <a:off x="2270397" y="1561703"/>
            <a:ext cx="4375041" cy="387880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442EEAF-524B-4892-A0B5-D4154F4C9864}"/>
              </a:ext>
            </a:extLst>
          </p:cNvPr>
          <p:cNvSpPr/>
          <p:nvPr/>
        </p:nvSpPr>
        <p:spPr>
          <a:xfrm>
            <a:off x="6481513" y="1378126"/>
            <a:ext cx="3061252" cy="293950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E5C726-A1A9-4090-897B-83D3BF39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F34F1C3A-3681-430F-B49E-06FBAA5CFD32}"/>
              </a:ext>
            </a:extLst>
          </p:cNvPr>
          <p:cNvSpPr txBox="1"/>
          <p:nvPr/>
        </p:nvSpPr>
        <p:spPr>
          <a:xfrm>
            <a:off x="429079" y="378782"/>
            <a:ext cx="10729251" cy="1208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spc="204" dirty="0"/>
              <a:t>CONSTRUCTION DU CONTENU DU MESSAGE</a:t>
            </a:r>
          </a:p>
          <a:p>
            <a:pPr>
              <a:lnSpc>
                <a:spcPts val="4900"/>
              </a:lnSpc>
            </a:pPr>
            <a:r>
              <a:rPr lang="en-US" sz="3200" spc="204" dirty="0" err="1"/>
              <a:t>Contenu</a:t>
            </a:r>
            <a:r>
              <a:rPr lang="en-US" sz="3200" spc="204" dirty="0"/>
              <a:t> du message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A54A42-D7B5-4F99-B493-D911065434A9}"/>
              </a:ext>
            </a:extLst>
          </p:cNvPr>
          <p:cNvSpPr txBox="1"/>
          <p:nvPr/>
        </p:nvSpPr>
        <p:spPr>
          <a:xfrm>
            <a:off x="2305050" y="2073945"/>
            <a:ext cx="4224549" cy="120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dirty="0" err="1">
                <a:solidFill>
                  <a:srgbClr val="000000"/>
                </a:solidFill>
              </a:rPr>
              <a:t>Médecin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ts val="3173"/>
              </a:lnSpc>
            </a:pPr>
            <a:r>
              <a:rPr lang="en-US" sz="2266" dirty="0" err="1">
                <a:solidFill>
                  <a:srgbClr val="000000"/>
                </a:solidFill>
              </a:rPr>
              <a:t>comme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  <a:r>
              <a:rPr lang="en-US" sz="2266" dirty="0" err="1">
                <a:solidFill>
                  <a:srgbClr val="000000"/>
                </a:solidFill>
              </a:rPr>
              <a:t>professionnel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ts val="3173"/>
              </a:lnSpc>
            </a:pPr>
            <a:r>
              <a:rPr lang="en-US" sz="2266" dirty="0">
                <a:solidFill>
                  <a:srgbClr val="000000"/>
                </a:solidFill>
              </a:rPr>
              <a:t>de la santé</a:t>
            </a: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FDFF4ACB-F179-4282-8CD6-1D26D91BA48E}"/>
              </a:ext>
            </a:extLst>
          </p:cNvPr>
          <p:cNvSpPr txBox="1"/>
          <p:nvPr/>
        </p:nvSpPr>
        <p:spPr>
          <a:xfrm>
            <a:off x="8433965" y="4165425"/>
            <a:ext cx="3556458" cy="586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3466" dirty="0">
                <a:solidFill>
                  <a:srgbClr val="000000"/>
                </a:solidFill>
              </a:rPr>
              <a:t>"PREFERENCES"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76075C9B-9005-414B-850C-7241923D11A6}"/>
              </a:ext>
            </a:extLst>
          </p:cNvPr>
          <p:cNvSpPr txBox="1"/>
          <p:nvPr/>
        </p:nvSpPr>
        <p:spPr>
          <a:xfrm>
            <a:off x="314726" y="4721358"/>
            <a:ext cx="2402681" cy="586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3466" dirty="0">
                <a:solidFill>
                  <a:srgbClr val="000000"/>
                </a:solidFill>
              </a:rPr>
              <a:t>"EVIDENCE"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4C56D0C-A80F-4437-B50C-362A0770ADC5}"/>
              </a:ext>
            </a:extLst>
          </p:cNvPr>
          <p:cNvSpPr txBox="1"/>
          <p:nvPr/>
        </p:nvSpPr>
        <p:spPr>
          <a:xfrm>
            <a:off x="3715503" y="4382017"/>
            <a:ext cx="1484825" cy="771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1600" dirty="0" err="1">
                <a:solidFill>
                  <a:srgbClr val="000000"/>
                </a:solidFill>
              </a:rPr>
              <a:t>Médecine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factuelle</a:t>
            </a:r>
            <a:r>
              <a:rPr lang="en-US" sz="1600" dirty="0">
                <a:solidFill>
                  <a:srgbClr val="000000"/>
                </a:solidFill>
              </a:rPr>
              <a:t> - EBM</a:t>
            </a: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AE0FBF82-A73A-4DE5-A353-C2C091C382F2}"/>
              </a:ext>
            </a:extLst>
          </p:cNvPr>
          <p:cNvSpPr txBox="1"/>
          <p:nvPr/>
        </p:nvSpPr>
        <p:spPr>
          <a:xfrm>
            <a:off x="2840113" y="3671206"/>
            <a:ext cx="1484825" cy="57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33"/>
              </a:lnSpc>
            </a:pPr>
            <a:r>
              <a:rPr lang="en-US" sz="1667" dirty="0" err="1">
                <a:solidFill>
                  <a:srgbClr val="000000"/>
                </a:solidFill>
              </a:rPr>
              <a:t>Expérience</a:t>
            </a:r>
            <a:r>
              <a:rPr lang="en-US" sz="1667" dirty="0">
                <a:solidFill>
                  <a:srgbClr val="000000"/>
                </a:solidFill>
              </a:rPr>
              <a:t> </a:t>
            </a:r>
            <a:r>
              <a:rPr lang="en-US" sz="1667" dirty="0" err="1">
                <a:solidFill>
                  <a:srgbClr val="000000"/>
                </a:solidFill>
              </a:rPr>
              <a:t>professionnelle</a:t>
            </a:r>
            <a:endParaRPr lang="en-US" sz="1667" dirty="0">
              <a:solidFill>
                <a:srgbClr val="000000"/>
              </a:solidFill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86ECE6E8-856E-436D-A2B1-0C5FF7CCC9EE}"/>
              </a:ext>
            </a:extLst>
          </p:cNvPr>
          <p:cNvSpPr txBox="1"/>
          <p:nvPr/>
        </p:nvSpPr>
        <p:spPr>
          <a:xfrm>
            <a:off x="4582036" y="3641098"/>
            <a:ext cx="1355953" cy="57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33"/>
              </a:lnSpc>
            </a:pPr>
            <a:r>
              <a:rPr lang="en-US" sz="1667" dirty="0">
                <a:solidFill>
                  <a:srgbClr val="000000"/>
                </a:solidFill>
              </a:rPr>
              <a:t>Confrontation aux pairs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308A3E-0C01-4DD0-A75B-3E89E575734B}"/>
              </a:ext>
            </a:extLst>
          </p:cNvPr>
          <p:cNvSpPr txBox="1"/>
          <p:nvPr/>
        </p:nvSpPr>
        <p:spPr>
          <a:xfrm>
            <a:off x="5879721" y="2341068"/>
            <a:ext cx="4224549" cy="793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dirty="0" err="1">
                <a:solidFill>
                  <a:srgbClr val="000000"/>
                </a:solidFill>
              </a:rPr>
              <a:t>Médecin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ts val="3173"/>
              </a:lnSpc>
            </a:pPr>
            <a:r>
              <a:rPr lang="en-US" sz="2266" dirty="0">
                <a:solidFill>
                  <a:srgbClr val="000000"/>
                </a:solidFill>
              </a:rPr>
              <a:t>au sein de </a:t>
            </a:r>
            <a:r>
              <a:rPr lang="en-US" sz="2266" dirty="0" err="1">
                <a:solidFill>
                  <a:srgbClr val="000000"/>
                </a:solidFill>
              </a:rPr>
              <a:t>sa</a:t>
            </a:r>
            <a:r>
              <a:rPr lang="en-US" sz="2266" dirty="0">
                <a:solidFill>
                  <a:srgbClr val="000000"/>
                </a:solidFill>
              </a:rPr>
              <a:t> culture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5530E7-689F-40CF-8D21-C29B834ABA79}"/>
              </a:ext>
            </a:extLst>
          </p:cNvPr>
          <p:cNvSpPr/>
          <p:nvPr/>
        </p:nvSpPr>
        <p:spPr>
          <a:xfrm>
            <a:off x="5833669" y="3462396"/>
            <a:ext cx="2863669" cy="25698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D5D766AD-AC59-4A2D-8C54-A6AD68370A39}"/>
              </a:ext>
            </a:extLst>
          </p:cNvPr>
          <p:cNvSpPr txBox="1"/>
          <p:nvPr/>
        </p:nvSpPr>
        <p:spPr>
          <a:xfrm>
            <a:off x="5056999" y="4365694"/>
            <a:ext cx="4224549" cy="793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dirty="0" err="1">
                <a:solidFill>
                  <a:srgbClr val="000000"/>
                </a:solidFill>
              </a:rPr>
              <a:t>Médecin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ts val="3173"/>
              </a:lnSpc>
            </a:pPr>
            <a:r>
              <a:rPr lang="en-US" sz="2266" dirty="0" err="1">
                <a:solidFill>
                  <a:srgbClr val="000000"/>
                </a:solidFill>
              </a:rPr>
              <a:t>être</a:t>
            </a:r>
            <a:r>
              <a:rPr lang="en-US" sz="2266" dirty="0">
                <a:solidFill>
                  <a:srgbClr val="000000"/>
                </a:solidFill>
              </a:rPr>
              <a:t> </a:t>
            </a:r>
            <a:r>
              <a:rPr lang="en-US" sz="2266" dirty="0" err="1">
                <a:solidFill>
                  <a:srgbClr val="000000"/>
                </a:solidFill>
              </a:rPr>
              <a:t>humain</a:t>
            </a:r>
            <a:endParaRPr lang="en-US" sz="2266" dirty="0">
              <a:solidFill>
                <a:srgbClr val="0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941296-F209-4948-AA64-94F45B6F5B81}"/>
              </a:ext>
            </a:extLst>
          </p:cNvPr>
          <p:cNvSpPr/>
          <p:nvPr/>
        </p:nvSpPr>
        <p:spPr>
          <a:xfrm>
            <a:off x="2840113" y="3640195"/>
            <a:ext cx="1484825" cy="6493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080195-646E-425E-AEEC-7A4A851E4BAD}"/>
              </a:ext>
            </a:extLst>
          </p:cNvPr>
          <p:cNvSpPr/>
          <p:nvPr/>
        </p:nvSpPr>
        <p:spPr>
          <a:xfrm>
            <a:off x="4494401" y="3632956"/>
            <a:ext cx="1484825" cy="6493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18857F-140E-444F-981D-967A3735006D}"/>
              </a:ext>
            </a:extLst>
          </p:cNvPr>
          <p:cNvSpPr/>
          <p:nvPr/>
        </p:nvSpPr>
        <p:spPr>
          <a:xfrm>
            <a:off x="3532992" y="4427136"/>
            <a:ext cx="1849849" cy="7694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150E785-74B2-40B8-8F0B-0AD9F0AE19AA}"/>
              </a:ext>
            </a:extLst>
          </p:cNvPr>
          <p:cNvSpPr txBox="1">
            <a:spLocks/>
          </p:cNvSpPr>
          <p:nvPr/>
        </p:nvSpPr>
        <p:spPr>
          <a:xfrm>
            <a:off x="-2206794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6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37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5653992" y="685801"/>
            <a:ext cx="5852210" cy="1441723"/>
            <a:chOff x="0" y="0"/>
            <a:chExt cx="11704420" cy="2883447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071076" y="1032148"/>
              <a:ext cx="6633344" cy="712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pc="20" dirty="0" err="1"/>
                <a:t>Médecin</a:t>
              </a:r>
              <a:r>
                <a:rPr lang="en-US" spc="20" dirty="0"/>
                <a:t> </a:t>
              </a:r>
              <a:r>
                <a:rPr lang="en-US" spc="20" dirty="0" err="1"/>
                <a:t>enquêteur</a:t>
              </a:r>
              <a:endParaRPr lang="en-US" spc="20" dirty="0"/>
            </a:p>
          </p:txBody>
        </p:sp>
        <p:grpSp>
          <p:nvGrpSpPr>
            <p:cNvPr id="6" name="Group 6"/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grpSp>
        <p:nvGrpSpPr>
          <p:cNvPr id="8" name="Group 8"/>
          <p:cNvGrpSpPr/>
          <p:nvPr/>
        </p:nvGrpSpPr>
        <p:grpSpPr>
          <a:xfrm>
            <a:off x="5653992" y="2708139"/>
            <a:ext cx="5852210" cy="1441723"/>
            <a:chOff x="0" y="0"/>
            <a:chExt cx="11704420" cy="2883447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5071076" y="467176"/>
              <a:ext cx="6633344" cy="2009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en-US" spc="18" dirty="0" err="1"/>
                <a:t>Médecin</a:t>
              </a:r>
              <a:r>
                <a:rPr lang="en-US" spc="18" dirty="0"/>
                <a:t> </a:t>
              </a:r>
              <a:r>
                <a:rPr lang="en-US" spc="18" dirty="0" err="1"/>
                <a:t>acteur</a:t>
              </a:r>
              <a:r>
                <a:rPr lang="en-US" spc="18" dirty="0"/>
                <a:t> </a:t>
              </a:r>
            </a:p>
            <a:p>
              <a:pPr>
                <a:lnSpc>
                  <a:spcPts val="2700"/>
                </a:lnSpc>
              </a:pPr>
              <a:r>
                <a:rPr lang="en-US" spc="18" dirty="0"/>
                <a:t>	- </a:t>
              </a:r>
              <a:r>
                <a:rPr lang="en-US" spc="18" dirty="0" err="1"/>
                <a:t>statut</a:t>
              </a:r>
              <a:r>
                <a:rPr lang="en-US" spc="18" dirty="0"/>
                <a:t> social</a:t>
              </a:r>
            </a:p>
            <a:p>
              <a:pPr>
                <a:lnSpc>
                  <a:spcPts val="2700"/>
                </a:lnSpc>
              </a:pPr>
              <a:r>
                <a:rPr lang="en-US" spc="18" dirty="0"/>
                <a:t>	- mise en scène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grpSp>
        <p:nvGrpSpPr>
          <p:cNvPr id="13" name="Group 13"/>
          <p:cNvGrpSpPr/>
          <p:nvPr/>
        </p:nvGrpSpPr>
        <p:grpSpPr>
          <a:xfrm>
            <a:off x="5653992" y="4730477"/>
            <a:ext cx="5852210" cy="1441723"/>
            <a:chOff x="0" y="0"/>
            <a:chExt cx="11704420" cy="2883447"/>
          </a:xfrm>
        </p:grpSpPr>
        <p:sp>
          <p:nvSpPr>
            <p:cNvPr id="14" name="AutoShape 14"/>
            <p:cNvSpPr/>
            <p:nvPr/>
          </p:nvSpPr>
          <p:spPr>
            <a:xfrm>
              <a:off x="0" y="0"/>
              <a:ext cx="3313346" cy="2883447"/>
            </a:xfrm>
            <a:prstGeom prst="rect">
              <a:avLst/>
            </a:prstGeom>
            <a:solidFill>
              <a:srgbClr val="3C47D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5071076" y="1032148"/>
              <a:ext cx="6633344" cy="712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pc="20" dirty="0" err="1"/>
                <a:t>Médecin</a:t>
              </a:r>
              <a:r>
                <a:rPr lang="en-US" spc="20" dirty="0"/>
                <a:t> </a:t>
              </a:r>
              <a:r>
                <a:rPr lang="en-US" spc="20" dirty="0" err="1"/>
                <a:t>sensibilisateur</a:t>
              </a:r>
              <a:endParaRPr lang="en-US" spc="20" dirty="0"/>
            </a:p>
          </p:txBody>
        </p:sp>
        <p:grpSp>
          <p:nvGrpSpPr>
            <p:cNvPr id="16" name="Group 16"/>
            <p:cNvGrpSpPr/>
            <p:nvPr/>
          </p:nvGrpSpPr>
          <p:grpSpPr>
            <a:xfrm rot="-5400000">
              <a:off x="460218" y="16301"/>
              <a:ext cx="2855413" cy="2850844"/>
              <a:chOff x="0" y="0"/>
              <a:chExt cx="6350000" cy="633984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9608"/>
                </a:srgbClr>
              </a:solidFill>
            </p:spPr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8964" y="1999140"/>
            <a:ext cx="3656427" cy="365642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86128" y="823470"/>
            <a:ext cx="1192401" cy="116638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29368" y="2911511"/>
            <a:ext cx="1505921" cy="1034978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444234" y="2307860"/>
            <a:ext cx="3323209" cy="2617704"/>
            <a:chOff x="-675024" y="-66675"/>
            <a:chExt cx="6646420" cy="5235408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66675"/>
              <a:ext cx="5968604" cy="504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-675024" y="1182831"/>
              <a:ext cx="5171774" cy="35957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544"/>
                </a:lnSpc>
              </a:pPr>
              <a:r>
                <a:rPr lang="en-US" sz="4800" dirty="0">
                  <a:solidFill>
                    <a:srgbClr val="000000"/>
                  </a:solidFill>
                </a:rPr>
                <a:t>Cadre</a:t>
              </a:r>
            </a:p>
            <a:p>
              <a:pPr algn="ctr">
                <a:lnSpc>
                  <a:spcPts val="4356"/>
                </a:lnSpc>
              </a:pPr>
              <a:r>
                <a:rPr lang="en-US" sz="3600" dirty="0">
                  <a:solidFill>
                    <a:srgbClr val="000000"/>
                  </a:solidFill>
                </a:rPr>
                <a:t>de la consultation 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792" y="4835309"/>
              <a:ext cx="5968604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7"/>
                </a:lnSpc>
              </a:pPr>
              <a:endParaRPr sz="1200"/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C4CC5930-234F-466D-97B2-9543644380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835725" y="4829038"/>
            <a:ext cx="1293091" cy="12446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82732233-CBFF-43A3-A421-1602E61C07A5}"/>
              </a:ext>
            </a:extLst>
          </p:cNvPr>
          <p:cNvSpPr txBox="1"/>
          <p:nvPr/>
        </p:nvSpPr>
        <p:spPr>
          <a:xfrm>
            <a:off x="1781746" y="6073638"/>
            <a:ext cx="36564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 </a:t>
            </a:r>
            <a:endParaRPr lang="fr-BE" sz="1200" dirty="0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15F011C9-3540-442E-91A5-354DC1412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BCB994BC-87F1-4CD8-941B-007FF375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7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0901D1A8-8C37-4774-824F-51227A4AB4A2}"/>
              </a:ext>
            </a:extLst>
          </p:cNvPr>
          <p:cNvSpPr txBox="1"/>
          <p:nvPr/>
        </p:nvSpPr>
        <p:spPr>
          <a:xfrm>
            <a:off x="458356" y="457152"/>
            <a:ext cx="4756203" cy="120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spc="204" dirty="0"/>
              <a:t>CONSTRUCTION DE LA FORME DU MESSAGE</a:t>
            </a:r>
          </a:p>
        </p:txBody>
      </p:sp>
    </p:spTree>
    <p:extLst>
      <p:ext uri="{BB962C8B-B14F-4D97-AF65-F5344CB8AC3E}">
        <p14:creationId xmlns:p14="http://schemas.microsoft.com/office/powerpoint/2010/main" val="217526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630" b="12660"/>
          <a:stretch>
            <a:fillRect/>
          </a:stretch>
        </p:blipFill>
        <p:spPr>
          <a:xfrm>
            <a:off x="228789" y="375217"/>
            <a:ext cx="11048811" cy="572576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43738" y="1208663"/>
            <a:ext cx="5488929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7"/>
              </a:lnSpc>
            </a:pPr>
            <a:endParaRPr sz="1200"/>
          </a:p>
        </p:txBody>
      </p:sp>
      <p:sp>
        <p:nvSpPr>
          <p:cNvPr id="4" name="TextBox 4"/>
          <p:cNvSpPr txBox="1"/>
          <p:nvPr/>
        </p:nvSpPr>
        <p:spPr>
          <a:xfrm>
            <a:off x="1402311" y="342191"/>
            <a:ext cx="6588099" cy="935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00"/>
              </a:lnSpc>
            </a:pPr>
            <a:r>
              <a:rPr lang="en-US" sz="3200" dirty="0" err="1">
                <a:solidFill>
                  <a:srgbClr val="000000"/>
                </a:solidFill>
              </a:rPr>
              <a:t>Temporalité</a:t>
            </a:r>
            <a:r>
              <a:rPr lang="en-US" sz="3200" dirty="0">
                <a:solidFill>
                  <a:srgbClr val="000000"/>
                </a:solidFill>
              </a:rPr>
              <a:t> de la consultation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90078" y="2294358"/>
            <a:ext cx="4970234" cy="3099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2800" dirty="0" err="1">
                <a:solidFill>
                  <a:srgbClr val="000000"/>
                </a:solidFill>
              </a:rPr>
              <a:t>Médecin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acteur</a:t>
            </a:r>
            <a:endParaRPr lang="en-US" sz="2800" dirty="0">
              <a:solidFill>
                <a:srgbClr val="000000"/>
              </a:solidFill>
            </a:endParaRPr>
          </a:p>
          <a:p>
            <a:pPr algn="ctr">
              <a:lnSpc>
                <a:spcPts val="4853"/>
              </a:lnSpc>
            </a:pPr>
            <a:r>
              <a:rPr lang="en-US" sz="2400" dirty="0" err="1">
                <a:solidFill>
                  <a:srgbClr val="000000"/>
                </a:solidFill>
              </a:rPr>
              <a:t>Médecin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enquêteur</a:t>
            </a:r>
            <a:endParaRPr lang="en-US" sz="2800" dirty="0">
              <a:solidFill>
                <a:srgbClr val="000000"/>
              </a:solidFill>
            </a:endParaRPr>
          </a:p>
          <a:p>
            <a:pPr algn="ctr">
              <a:lnSpc>
                <a:spcPts val="4853"/>
              </a:lnSpc>
            </a:pPr>
            <a:r>
              <a:rPr lang="en-US" sz="2800" dirty="0" err="1">
                <a:solidFill>
                  <a:srgbClr val="000000"/>
                </a:solidFill>
              </a:rPr>
              <a:t>Médecin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sensibilisateur</a:t>
            </a:r>
            <a:endParaRPr lang="en-US" sz="2800" dirty="0">
              <a:solidFill>
                <a:srgbClr val="000000"/>
              </a:solidFill>
            </a:endParaRPr>
          </a:p>
          <a:p>
            <a:pPr algn="ctr">
              <a:lnSpc>
                <a:spcPts val="4853"/>
              </a:lnSpc>
            </a:pPr>
            <a:endParaRPr lang="en-US" sz="3466" dirty="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4853"/>
              </a:lnSpc>
            </a:pPr>
            <a:endParaRPr lang="en-US" sz="3466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9E63A1-430B-412D-A480-CEB09ACAF7CE}"/>
              </a:ext>
            </a:extLst>
          </p:cNvPr>
          <p:cNvSpPr/>
          <p:nvPr/>
        </p:nvSpPr>
        <p:spPr>
          <a:xfrm>
            <a:off x="7483126" y="809947"/>
            <a:ext cx="2915927" cy="2157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8600"/>
              </a:lnSpc>
            </a:pPr>
            <a:r>
              <a:rPr lang="en-US" sz="4000" dirty="0" err="1">
                <a:solidFill>
                  <a:srgbClr val="000000"/>
                </a:solidFill>
              </a:rPr>
              <a:t>Temporalité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br>
              <a:rPr lang="en-US" sz="4000" dirty="0">
                <a:solidFill>
                  <a:srgbClr val="000000"/>
                </a:solidFill>
              </a:rPr>
            </a:br>
            <a:r>
              <a:rPr lang="en-US" sz="4000" dirty="0">
                <a:solidFill>
                  <a:srgbClr val="000000"/>
                </a:solidFill>
              </a:rPr>
              <a:t>de la relation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7B72286-0967-40F3-A696-871553CE7369}"/>
              </a:ext>
            </a:extLst>
          </p:cNvPr>
          <p:cNvCxnSpPr/>
          <p:nvPr/>
        </p:nvCxnSpPr>
        <p:spPr>
          <a:xfrm>
            <a:off x="7093991" y="3219325"/>
            <a:ext cx="39624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EF79555-F1E8-4E24-850A-C1714F495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8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97985"/>
          </a:xfrm>
        </p:spPr>
        <p:txBody>
          <a:bodyPr/>
          <a:lstStyle/>
          <a:p>
            <a:r>
              <a:rPr lang="fr-FR" dirty="0"/>
              <a:t>CONCLUSIONS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20348"/>
            <a:ext cx="9144000" cy="3137452"/>
          </a:xfrm>
        </p:spPr>
        <p:txBody>
          <a:bodyPr/>
          <a:lstStyle/>
          <a:p>
            <a:pPr marL="457200" indent="-457200">
              <a:buAutoNum type="arabicPeriod"/>
            </a:pPr>
            <a:endParaRPr lang="fr-FR" dirty="0"/>
          </a:p>
          <a:p>
            <a:pPr marL="457200" indent="-457200">
              <a:buAutoNum type="arabicPeriod"/>
            </a:pPr>
            <a:r>
              <a:rPr lang="fr-FR" sz="2800" dirty="0"/>
              <a:t>Sens / Contenu du message</a:t>
            </a:r>
          </a:p>
          <a:p>
            <a:pPr marL="457200" indent="-457200">
              <a:buAutoNum type="arabicPeriod"/>
            </a:pPr>
            <a:r>
              <a:rPr lang="fr-FR" sz="2800" dirty="0"/>
              <a:t>Forme du message</a:t>
            </a:r>
          </a:p>
          <a:p>
            <a:pPr marL="457200" indent="-457200">
              <a:buAutoNum type="arabicPeriod"/>
            </a:pPr>
            <a:endParaRPr lang="fr-FR" sz="2800" dirty="0"/>
          </a:p>
          <a:p>
            <a:r>
              <a:rPr lang="fr-FR" sz="2800" dirty="0"/>
              <a:t>TEMPORALITE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125A11-8D7D-4C45-8F36-C3642709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Construction du message de prévention de l’obésité infantile du médecin généraliste – 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67E786-C560-453F-A7E2-5FA436D4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26149" y="6478735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9</a:t>
            </a:fld>
            <a:r>
              <a:rPr lang="fr-FR" dirty="0"/>
              <a:t>/11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910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372</Words>
  <Application>Microsoft Office PowerPoint</Application>
  <PresentationFormat>Grand écran</PresentationFormat>
  <Paragraphs>90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Open Sans Extra Bold</vt:lpstr>
      <vt:lpstr>Thème Office</vt:lpstr>
      <vt:lpstr>Conception personnalisée</vt:lpstr>
      <vt:lpstr>Construction du message de prévention de l’obésité infantile du médecin généraliste</vt:lpstr>
      <vt:lpstr>Déclaration des liens d’intérêts </vt:lpstr>
      <vt:lpstr>Méthodologie</vt:lpstr>
      <vt:lpstr>Axes de construction</vt:lpstr>
      <vt:lpstr>Présentation PowerPoint</vt:lpstr>
      <vt:lpstr>Présentation PowerPoint</vt:lpstr>
      <vt:lpstr>Présentation PowerPoint</vt:lpstr>
      <vt:lpstr>Présentation PowerPoint</vt:lpstr>
      <vt:lpstr>CONCLUSIONS</vt:lpstr>
      <vt:lpstr>Présentation PowerPoint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Déclaration des liens d’intérêts</dc:title>
  <dc:creator>stagiaire PCO</dc:creator>
  <cp:lastModifiedBy>Caroline Closset</cp:lastModifiedBy>
  <cp:revision>7</cp:revision>
  <dcterms:created xsi:type="dcterms:W3CDTF">2022-02-03T15:44:38Z</dcterms:created>
  <dcterms:modified xsi:type="dcterms:W3CDTF">2022-05-05T10:34:12Z</dcterms:modified>
</cp:coreProperties>
</file>