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650" r:id="rId5"/>
    <p:sldMasterId id="2147483692" r:id="rId6"/>
    <p:sldMasterId id="2147483682" r:id="rId7"/>
    <p:sldMasterId id="2147483656" r:id="rId8"/>
    <p:sldMasterId id="2147483658" r:id="rId9"/>
    <p:sldMasterId id="2147483660" r:id="rId10"/>
    <p:sldMasterId id="2147483662" r:id="rId11"/>
    <p:sldMasterId id="2147483664" r:id="rId12"/>
    <p:sldMasterId id="2147483666" r:id="rId13"/>
    <p:sldMasterId id="2147483668" r:id="rId14"/>
    <p:sldMasterId id="2147483670" r:id="rId15"/>
    <p:sldMasterId id="2147483672" r:id="rId16"/>
    <p:sldMasterId id="2147483674" r:id="rId17"/>
    <p:sldMasterId id="2147483676" r:id="rId18"/>
    <p:sldMasterId id="2147483678" r:id="rId19"/>
    <p:sldMasterId id="2147483688" r:id="rId20"/>
    <p:sldMasterId id="2147483694" r:id="rId21"/>
  </p:sldMasterIdLst>
  <p:notesMasterIdLst>
    <p:notesMasterId r:id="rId29"/>
  </p:notesMasterIdLst>
  <p:sldIdLst>
    <p:sldId id="293" r:id="rId22"/>
    <p:sldId id="290" r:id="rId23"/>
    <p:sldId id="304" r:id="rId24"/>
    <p:sldId id="299" r:id="rId25"/>
    <p:sldId id="300" r:id="rId26"/>
    <p:sldId id="302" r:id="rId27"/>
    <p:sldId id="272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B3E6"/>
    <a:srgbClr val="00214E"/>
    <a:srgbClr val="00264A"/>
    <a:srgbClr val="69AD40"/>
    <a:srgbClr val="6E0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27928-8FD2-464C-82F0-F31CA5E5DA7C}" v="75" dt="2023-08-01T09:55:45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3"/>
    <p:restoredTop sz="97872"/>
  </p:normalViewPr>
  <p:slideViewPr>
    <p:cSldViewPr snapToGrid="0" snapToObjects="1">
      <p:cViewPr>
        <p:scale>
          <a:sx n="62" d="100"/>
          <a:sy n="62" d="100"/>
        </p:scale>
        <p:origin x="9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9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8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B466A4-4310-412B-9076-0E2CE7F32729}" type="doc">
      <dgm:prSet loTypeId="urn:microsoft.com/office/officeart/2005/8/layout/chevron1" loCatId="process" qsTypeId="urn:microsoft.com/office/officeart/2005/8/quickstyle/simple1" qsCatId="simple" csTypeId="urn:microsoft.com/office/officeart/2005/8/colors/accent5_2" csCatId="accent5" phldr="1"/>
      <dgm:spPr/>
    </dgm:pt>
    <dgm:pt modelId="{96FD4B7C-92D7-439C-8A63-D053DBEAC065}">
      <dgm:prSet phldrT="[Text]"/>
      <dgm:spPr/>
      <dgm:t>
        <a:bodyPr/>
        <a:lstStyle/>
        <a:p>
          <a:r>
            <a:rPr lang="fr-BE" dirty="0"/>
            <a:t>Besoin</a:t>
          </a:r>
        </a:p>
      </dgm:t>
    </dgm:pt>
    <dgm:pt modelId="{B9173CC0-7866-441A-A3E2-F80AC6CDC6B9}" type="parTrans" cxnId="{7F1F842F-64B5-4475-BC75-464D93FF0CCA}">
      <dgm:prSet/>
      <dgm:spPr/>
      <dgm:t>
        <a:bodyPr/>
        <a:lstStyle/>
        <a:p>
          <a:endParaRPr lang="fr-BE"/>
        </a:p>
      </dgm:t>
    </dgm:pt>
    <dgm:pt modelId="{0B1D29F5-6512-4927-BDD8-38226B66A1FE}" type="sibTrans" cxnId="{7F1F842F-64B5-4475-BC75-464D93FF0CCA}">
      <dgm:prSet/>
      <dgm:spPr/>
      <dgm:t>
        <a:bodyPr/>
        <a:lstStyle/>
        <a:p>
          <a:endParaRPr lang="fr-BE"/>
        </a:p>
      </dgm:t>
    </dgm:pt>
    <dgm:pt modelId="{9911808F-1A81-4CDA-8386-FDAABEFBCE94}">
      <dgm:prSet phldrT="[Text]"/>
      <dgm:spPr/>
      <dgm:t>
        <a:bodyPr/>
        <a:lstStyle/>
        <a:p>
          <a:r>
            <a:rPr lang="fr-BE" dirty="0"/>
            <a:t>Sélection</a:t>
          </a:r>
        </a:p>
      </dgm:t>
    </dgm:pt>
    <dgm:pt modelId="{63DF3CA0-3BF3-4383-91A4-ADFA1E0524AC}" type="parTrans" cxnId="{65A907FF-7352-4FA6-8AC1-78F5D3449C45}">
      <dgm:prSet/>
      <dgm:spPr/>
      <dgm:t>
        <a:bodyPr/>
        <a:lstStyle/>
        <a:p>
          <a:endParaRPr lang="fr-BE"/>
        </a:p>
      </dgm:t>
    </dgm:pt>
    <dgm:pt modelId="{58F58175-3AD5-4908-893C-9CF52D512766}" type="sibTrans" cxnId="{65A907FF-7352-4FA6-8AC1-78F5D3449C45}">
      <dgm:prSet/>
      <dgm:spPr/>
      <dgm:t>
        <a:bodyPr/>
        <a:lstStyle/>
        <a:p>
          <a:endParaRPr lang="fr-BE"/>
        </a:p>
      </dgm:t>
    </dgm:pt>
    <dgm:pt modelId="{1C75636F-5FCE-40FA-9712-2EC696DED21B}">
      <dgm:prSet phldrT="[Text]"/>
      <dgm:spPr/>
      <dgm:t>
        <a:bodyPr/>
        <a:lstStyle/>
        <a:p>
          <a:r>
            <a:rPr lang="fr-BE" dirty="0"/>
            <a:t>Attribution</a:t>
          </a:r>
        </a:p>
      </dgm:t>
    </dgm:pt>
    <dgm:pt modelId="{FBC887AD-BA55-47E5-9E63-A8247D93B154}" type="parTrans" cxnId="{F3002D1F-B185-4A0A-AA5B-B03EFF226B31}">
      <dgm:prSet/>
      <dgm:spPr/>
      <dgm:t>
        <a:bodyPr/>
        <a:lstStyle/>
        <a:p>
          <a:endParaRPr lang="fr-BE"/>
        </a:p>
      </dgm:t>
    </dgm:pt>
    <dgm:pt modelId="{AF68D8A2-4386-490E-A701-334D51D01B28}" type="sibTrans" cxnId="{F3002D1F-B185-4A0A-AA5B-B03EFF226B31}">
      <dgm:prSet/>
      <dgm:spPr/>
      <dgm:t>
        <a:bodyPr/>
        <a:lstStyle/>
        <a:p>
          <a:endParaRPr lang="fr-BE"/>
        </a:p>
      </dgm:t>
    </dgm:pt>
    <dgm:pt modelId="{FE965914-627A-428C-B0E3-6868E6C6BE95}">
      <dgm:prSet/>
      <dgm:spPr/>
      <dgm:t>
        <a:bodyPr/>
        <a:lstStyle/>
        <a:p>
          <a:r>
            <a:rPr lang="fr-BE" dirty="0"/>
            <a:t>(</a:t>
          </a:r>
          <a:r>
            <a:rPr lang="fr-BE" i="1" dirty="0"/>
            <a:t>Standstill</a:t>
          </a:r>
          <a:r>
            <a:rPr lang="fr-BE" dirty="0"/>
            <a:t>)</a:t>
          </a:r>
        </a:p>
      </dgm:t>
    </dgm:pt>
    <dgm:pt modelId="{49732CC8-0D44-4530-ADA7-952621D7CC3C}" type="parTrans" cxnId="{FD340991-6EBF-487B-952D-BDA0C1D15760}">
      <dgm:prSet/>
      <dgm:spPr/>
      <dgm:t>
        <a:bodyPr/>
        <a:lstStyle/>
        <a:p>
          <a:endParaRPr lang="fr-BE"/>
        </a:p>
      </dgm:t>
    </dgm:pt>
    <dgm:pt modelId="{D368F6BB-DEDE-4196-B572-48F0E1C2248A}" type="sibTrans" cxnId="{FD340991-6EBF-487B-952D-BDA0C1D15760}">
      <dgm:prSet/>
      <dgm:spPr/>
      <dgm:t>
        <a:bodyPr/>
        <a:lstStyle/>
        <a:p>
          <a:endParaRPr lang="fr-BE"/>
        </a:p>
      </dgm:t>
    </dgm:pt>
    <dgm:pt modelId="{163FBB1D-5ED8-4BB9-9E55-263A6A356506}">
      <dgm:prSet/>
      <dgm:spPr/>
      <dgm:t>
        <a:bodyPr/>
        <a:lstStyle/>
        <a:p>
          <a:r>
            <a:rPr lang="fr-BE" dirty="0"/>
            <a:t>Exécution</a:t>
          </a:r>
        </a:p>
      </dgm:t>
    </dgm:pt>
    <dgm:pt modelId="{B38CC18A-6A6B-4F37-B37E-C3AB8388D7C5}" type="parTrans" cxnId="{CC82F2A2-221A-4B33-AEED-91363A1FC10A}">
      <dgm:prSet/>
      <dgm:spPr/>
      <dgm:t>
        <a:bodyPr/>
        <a:lstStyle/>
        <a:p>
          <a:endParaRPr lang="fr-BE"/>
        </a:p>
      </dgm:t>
    </dgm:pt>
    <dgm:pt modelId="{8AB532E6-B47F-495A-B82A-2F95568596CD}" type="sibTrans" cxnId="{CC82F2A2-221A-4B33-AEED-91363A1FC10A}">
      <dgm:prSet/>
      <dgm:spPr/>
      <dgm:t>
        <a:bodyPr/>
        <a:lstStyle/>
        <a:p>
          <a:endParaRPr lang="fr-BE"/>
        </a:p>
      </dgm:t>
    </dgm:pt>
    <dgm:pt modelId="{4E9B67D7-004A-430C-A544-750AE7354065}" type="pres">
      <dgm:prSet presAssocID="{7CB466A4-4310-412B-9076-0E2CE7F32729}" presName="Name0" presStyleCnt="0">
        <dgm:presLayoutVars>
          <dgm:dir/>
          <dgm:animLvl val="lvl"/>
          <dgm:resizeHandles val="exact"/>
        </dgm:presLayoutVars>
      </dgm:prSet>
      <dgm:spPr/>
    </dgm:pt>
    <dgm:pt modelId="{805E1F48-763A-4908-8C2C-FA3901CCF375}" type="pres">
      <dgm:prSet presAssocID="{96FD4B7C-92D7-439C-8A63-D053DBEAC065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344E5FD-312D-405B-991A-CAED9422AFAB}" type="pres">
      <dgm:prSet presAssocID="{0B1D29F5-6512-4927-BDD8-38226B66A1FE}" presName="parTxOnlySpace" presStyleCnt="0"/>
      <dgm:spPr/>
    </dgm:pt>
    <dgm:pt modelId="{0B154B7A-CBB3-42D7-898D-C20C1A305F64}" type="pres">
      <dgm:prSet presAssocID="{9911808F-1A81-4CDA-8386-FDAABEFBCE9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138A1867-4440-45C7-80CB-8D945C86A4AE}" type="pres">
      <dgm:prSet presAssocID="{58F58175-3AD5-4908-893C-9CF52D512766}" presName="parTxOnlySpace" presStyleCnt="0"/>
      <dgm:spPr/>
    </dgm:pt>
    <dgm:pt modelId="{5D6A861B-F7FB-4FBD-B3AF-12F5DC75EF90}" type="pres">
      <dgm:prSet presAssocID="{1C75636F-5FCE-40FA-9712-2EC696DED21B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1C68273A-1F2A-474E-B284-6E12B0B87759}" type="pres">
      <dgm:prSet presAssocID="{AF68D8A2-4386-490E-A701-334D51D01B28}" presName="parTxOnlySpace" presStyleCnt="0"/>
      <dgm:spPr/>
    </dgm:pt>
    <dgm:pt modelId="{701AF0C7-833B-4409-B95C-2A4C02ED8D2D}" type="pres">
      <dgm:prSet presAssocID="{FE965914-627A-428C-B0E3-6868E6C6BE95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2E00A06-9404-43AB-B551-FABF13394065}" type="pres">
      <dgm:prSet presAssocID="{D368F6BB-DEDE-4196-B572-48F0E1C2248A}" presName="parTxOnlySpace" presStyleCnt="0"/>
      <dgm:spPr/>
    </dgm:pt>
    <dgm:pt modelId="{FA9D4C94-8644-4E06-AC91-BC7D5511D532}" type="pres">
      <dgm:prSet presAssocID="{163FBB1D-5ED8-4BB9-9E55-263A6A35650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467CDB0B-FAB1-488B-9065-3A709553B9DC}" type="presOf" srcId="{96FD4B7C-92D7-439C-8A63-D053DBEAC065}" destId="{805E1F48-763A-4908-8C2C-FA3901CCF375}" srcOrd="0" destOrd="0" presId="urn:microsoft.com/office/officeart/2005/8/layout/chevron1"/>
    <dgm:cxn modelId="{F3002D1F-B185-4A0A-AA5B-B03EFF226B31}" srcId="{7CB466A4-4310-412B-9076-0E2CE7F32729}" destId="{1C75636F-5FCE-40FA-9712-2EC696DED21B}" srcOrd="2" destOrd="0" parTransId="{FBC887AD-BA55-47E5-9E63-A8247D93B154}" sibTransId="{AF68D8A2-4386-490E-A701-334D51D01B28}"/>
    <dgm:cxn modelId="{7F1F842F-64B5-4475-BC75-464D93FF0CCA}" srcId="{7CB466A4-4310-412B-9076-0E2CE7F32729}" destId="{96FD4B7C-92D7-439C-8A63-D053DBEAC065}" srcOrd="0" destOrd="0" parTransId="{B9173CC0-7866-441A-A3E2-F80AC6CDC6B9}" sibTransId="{0B1D29F5-6512-4927-BDD8-38226B66A1FE}"/>
    <dgm:cxn modelId="{16DEC946-A313-4EC6-8376-EB530239D49E}" type="presOf" srcId="{7CB466A4-4310-412B-9076-0E2CE7F32729}" destId="{4E9B67D7-004A-430C-A544-750AE7354065}" srcOrd="0" destOrd="0" presId="urn:microsoft.com/office/officeart/2005/8/layout/chevron1"/>
    <dgm:cxn modelId="{086A054E-4640-4CE9-A41B-1ED45F2B5DAD}" type="presOf" srcId="{1C75636F-5FCE-40FA-9712-2EC696DED21B}" destId="{5D6A861B-F7FB-4FBD-B3AF-12F5DC75EF90}" srcOrd="0" destOrd="0" presId="urn:microsoft.com/office/officeart/2005/8/layout/chevron1"/>
    <dgm:cxn modelId="{FD340991-6EBF-487B-952D-BDA0C1D15760}" srcId="{7CB466A4-4310-412B-9076-0E2CE7F32729}" destId="{FE965914-627A-428C-B0E3-6868E6C6BE95}" srcOrd="3" destOrd="0" parTransId="{49732CC8-0D44-4530-ADA7-952621D7CC3C}" sibTransId="{D368F6BB-DEDE-4196-B572-48F0E1C2248A}"/>
    <dgm:cxn modelId="{CC82F2A2-221A-4B33-AEED-91363A1FC10A}" srcId="{7CB466A4-4310-412B-9076-0E2CE7F32729}" destId="{163FBB1D-5ED8-4BB9-9E55-263A6A356506}" srcOrd="4" destOrd="0" parTransId="{B38CC18A-6A6B-4F37-B37E-C3AB8388D7C5}" sibTransId="{8AB532E6-B47F-495A-B82A-2F95568596CD}"/>
    <dgm:cxn modelId="{C24659B2-5C6A-4999-832B-94EAAF118DD6}" type="presOf" srcId="{FE965914-627A-428C-B0E3-6868E6C6BE95}" destId="{701AF0C7-833B-4409-B95C-2A4C02ED8D2D}" srcOrd="0" destOrd="0" presId="urn:microsoft.com/office/officeart/2005/8/layout/chevron1"/>
    <dgm:cxn modelId="{4A0452BD-5C4B-4DCF-B79F-2544213F17C3}" type="presOf" srcId="{163FBB1D-5ED8-4BB9-9E55-263A6A356506}" destId="{FA9D4C94-8644-4E06-AC91-BC7D5511D532}" srcOrd="0" destOrd="0" presId="urn:microsoft.com/office/officeart/2005/8/layout/chevron1"/>
    <dgm:cxn modelId="{346B10EA-2058-4A75-BD02-B9ED349A4125}" type="presOf" srcId="{9911808F-1A81-4CDA-8386-FDAABEFBCE94}" destId="{0B154B7A-CBB3-42D7-898D-C20C1A305F64}" srcOrd="0" destOrd="0" presId="urn:microsoft.com/office/officeart/2005/8/layout/chevron1"/>
    <dgm:cxn modelId="{65A907FF-7352-4FA6-8AC1-78F5D3449C45}" srcId="{7CB466A4-4310-412B-9076-0E2CE7F32729}" destId="{9911808F-1A81-4CDA-8386-FDAABEFBCE94}" srcOrd="1" destOrd="0" parTransId="{63DF3CA0-3BF3-4383-91A4-ADFA1E0524AC}" sibTransId="{58F58175-3AD5-4908-893C-9CF52D512766}"/>
    <dgm:cxn modelId="{E4A3DE7A-4D5F-4D86-8E05-7D795098DE81}" type="presParOf" srcId="{4E9B67D7-004A-430C-A544-750AE7354065}" destId="{805E1F48-763A-4908-8C2C-FA3901CCF375}" srcOrd="0" destOrd="0" presId="urn:microsoft.com/office/officeart/2005/8/layout/chevron1"/>
    <dgm:cxn modelId="{A8D27BF7-1F11-42B5-ABF1-257250FE759D}" type="presParOf" srcId="{4E9B67D7-004A-430C-A544-750AE7354065}" destId="{8344E5FD-312D-405B-991A-CAED9422AFAB}" srcOrd="1" destOrd="0" presId="urn:microsoft.com/office/officeart/2005/8/layout/chevron1"/>
    <dgm:cxn modelId="{AB9B4122-A960-4C46-8653-463A0795517C}" type="presParOf" srcId="{4E9B67D7-004A-430C-A544-750AE7354065}" destId="{0B154B7A-CBB3-42D7-898D-C20C1A305F64}" srcOrd="2" destOrd="0" presId="urn:microsoft.com/office/officeart/2005/8/layout/chevron1"/>
    <dgm:cxn modelId="{74FEB6F4-1172-423E-A2B1-0C2A0F437CF2}" type="presParOf" srcId="{4E9B67D7-004A-430C-A544-750AE7354065}" destId="{138A1867-4440-45C7-80CB-8D945C86A4AE}" srcOrd="3" destOrd="0" presId="urn:microsoft.com/office/officeart/2005/8/layout/chevron1"/>
    <dgm:cxn modelId="{BC9E77A5-A053-41D9-B257-5325045B14E1}" type="presParOf" srcId="{4E9B67D7-004A-430C-A544-750AE7354065}" destId="{5D6A861B-F7FB-4FBD-B3AF-12F5DC75EF90}" srcOrd="4" destOrd="0" presId="urn:microsoft.com/office/officeart/2005/8/layout/chevron1"/>
    <dgm:cxn modelId="{C32712F7-B1C9-4B23-8593-EE5B64510EE6}" type="presParOf" srcId="{4E9B67D7-004A-430C-A544-750AE7354065}" destId="{1C68273A-1F2A-474E-B284-6E12B0B87759}" srcOrd="5" destOrd="0" presId="urn:microsoft.com/office/officeart/2005/8/layout/chevron1"/>
    <dgm:cxn modelId="{29F25918-6864-4671-A6E1-BA8CBB97879C}" type="presParOf" srcId="{4E9B67D7-004A-430C-A544-750AE7354065}" destId="{701AF0C7-833B-4409-B95C-2A4C02ED8D2D}" srcOrd="6" destOrd="0" presId="urn:microsoft.com/office/officeart/2005/8/layout/chevron1"/>
    <dgm:cxn modelId="{1FD131B7-887F-434D-97E2-680A2D555E2C}" type="presParOf" srcId="{4E9B67D7-004A-430C-A544-750AE7354065}" destId="{62E00A06-9404-43AB-B551-FABF13394065}" srcOrd="7" destOrd="0" presId="urn:microsoft.com/office/officeart/2005/8/layout/chevron1"/>
    <dgm:cxn modelId="{E1445DF1-A73C-4452-A35C-5BFAE45CAA35}" type="presParOf" srcId="{4E9B67D7-004A-430C-A544-750AE7354065}" destId="{FA9D4C94-8644-4E06-AC91-BC7D5511D53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E1F48-763A-4908-8C2C-FA3901CCF375}">
      <dsp:nvSpPr>
        <dsp:cNvPr id="0" name=""/>
        <dsp:cNvSpPr/>
      </dsp:nvSpPr>
      <dsp:spPr>
        <a:xfrm>
          <a:off x="2760" y="1729073"/>
          <a:ext cx="2456944" cy="982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/>
            <a:t>Besoin</a:t>
          </a:r>
        </a:p>
      </dsp:txBody>
      <dsp:txXfrm>
        <a:off x="494149" y="1729073"/>
        <a:ext cx="1474167" cy="982777"/>
      </dsp:txXfrm>
    </dsp:sp>
    <dsp:sp modelId="{0B154B7A-CBB3-42D7-898D-C20C1A305F64}">
      <dsp:nvSpPr>
        <dsp:cNvPr id="0" name=""/>
        <dsp:cNvSpPr/>
      </dsp:nvSpPr>
      <dsp:spPr>
        <a:xfrm>
          <a:off x="2214010" y="1729073"/>
          <a:ext cx="2456944" cy="982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/>
            <a:t>Sélection</a:t>
          </a:r>
        </a:p>
      </dsp:txBody>
      <dsp:txXfrm>
        <a:off x="2705399" y="1729073"/>
        <a:ext cx="1474167" cy="982777"/>
      </dsp:txXfrm>
    </dsp:sp>
    <dsp:sp modelId="{5D6A861B-F7FB-4FBD-B3AF-12F5DC75EF90}">
      <dsp:nvSpPr>
        <dsp:cNvPr id="0" name=""/>
        <dsp:cNvSpPr/>
      </dsp:nvSpPr>
      <dsp:spPr>
        <a:xfrm>
          <a:off x="4425261" y="1729073"/>
          <a:ext cx="2456944" cy="982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/>
            <a:t>Attribution</a:t>
          </a:r>
        </a:p>
      </dsp:txBody>
      <dsp:txXfrm>
        <a:off x="4916650" y="1729073"/>
        <a:ext cx="1474167" cy="982777"/>
      </dsp:txXfrm>
    </dsp:sp>
    <dsp:sp modelId="{701AF0C7-833B-4409-B95C-2A4C02ED8D2D}">
      <dsp:nvSpPr>
        <dsp:cNvPr id="0" name=""/>
        <dsp:cNvSpPr/>
      </dsp:nvSpPr>
      <dsp:spPr>
        <a:xfrm>
          <a:off x="6636511" y="1729073"/>
          <a:ext cx="2456944" cy="982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/>
            <a:t>(</a:t>
          </a:r>
          <a:r>
            <a:rPr lang="fr-BE" sz="2300" i="1" kern="1200" dirty="0"/>
            <a:t>Standstill</a:t>
          </a:r>
          <a:r>
            <a:rPr lang="fr-BE" sz="2300" kern="1200" dirty="0"/>
            <a:t>)</a:t>
          </a:r>
        </a:p>
      </dsp:txBody>
      <dsp:txXfrm>
        <a:off x="7127900" y="1729073"/>
        <a:ext cx="1474167" cy="982777"/>
      </dsp:txXfrm>
    </dsp:sp>
    <dsp:sp modelId="{FA9D4C94-8644-4E06-AC91-BC7D5511D532}">
      <dsp:nvSpPr>
        <dsp:cNvPr id="0" name=""/>
        <dsp:cNvSpPr/>
      </dsp:nvSpPr>
      <dsp:spPr>
        <a:xfrm>
          <a:off x="8847761" y="1729073"/>
          <a:ext cx="2456944" cy="98277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300" kern="1200" dirty="0"/>
            <a:t>Exécution</a:t>
          </a:r>
        </a:p>
      </dsp:txBody>
      <dsp:txXfrm>
        <a:off x="9339150" y="1729073"/>
        <a:ext cx="1474167" cy="982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14/11/2023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433393" y="6060625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0954007" y="6061135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27912" y="2068082"/>
            <a:ext cx="11164087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1721681" y="4869160"/>
            <a:ext cx="6576731" cy="1548172"/>
          </a:xfrm>
          <a:prstGeom prst="rect">
            <a:avLst/>
          </a:prstGeom>
          <a:solidFill>
            <a:srgbClr val="5DB3E6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818121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818121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>
            <a:extLst>
              <a:ext uri="{FF2B5EF4-FFF2-40B4-BE49-F238E27FC236}">
                <a16:creationId xmlns:a16="http://schemas.microsoft.com/office/drawing/2014/main" id="{A5BF624E-4A1F-43BE-1486-0CF2E3765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191" y="2576720"/>
            <a:ext cx="11268809" cy="4281279"/>
          </a:xfrm>
          <a:prstGeom prst="rect">
            <a:avLst/>
          </a:prstGeom>
          <a:solidFill>
            <a:srgbClr val="5DB3E6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60261" y="5465973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60261" y="5909200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919118" y="1308370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Entité émettrice</a:t>
            </a:r>
          </a:p>
        </p:txBody>
      </p:sp>
      <p:sp>
        <p:nvSpPr>
          <p:cNvPr id="5" name="Espace réservé du texte 19"/>
          <p:cNvSpPr>
            <a:spLocks noGrp="1"/>
          </p:cNvSpPr>
          <p:nvPr>
            <p:ph type="body" sz="quarter" idx="17" hasCustomPrompt="1"/>
          </p:nvPr>
        </p:nvSpPr>
        <p:spPr>
          <a:xfrm>
            <a:off x="919118" y="1576917"/>
            <a:ext cx="4691706" cy="2674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Faculté </a:t>
            </a:r>
          </a:p>
        </p:txBody>
      </p:sp>
      <p:sp>
        <p:nvSpPr>
          <p:cNvPr id="8" name="Espace réservé du texte 19"/>
          <p:cNvSpPr>
            <a:spLocks noGrp="1"/>
          </p:cNvSpPr>
          <p:nvPr>
            <p:ph type="body" sz="quarter" idx="18" hasCustomPrompt="1"/>
          </p:nvPr>
        </p:nvSpPr>
        <p:spPr>
          <a:xfrm>
            <a:off x="919118" y="1844402"/>
            <a:ext cx="4691706" cy="3939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Ne pas dépasser les 3 lignes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9">
            <a:extLst>
              <a:ext uri="{FF2B5EF4-FFF2-40B4-BE49-F238E27FC236}">
                <a16:creationId xmlns:a16="http://schemas.microsoft.com/office/drawing/2014/main" id="{C2D61CB1-EFBE-F853-DE61-B339F423A0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191" y="2576720"/>
            <a:ext cx="11268809" cy="4281279"/>
          </a:xfrm>
          <a:prstGeom prst="rect">
            <a:avLst/>
          </a:prstGeom>
          <a:solidFill>
            <a:schemeClr val="bg1">
              <a:lumMod val="50000"/>
              <a:alpha val="78824"/>
            </a:scheme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</a:t>
            </a:r>
          </a:p>
        </p:txBody>
      </p:sp>
      <p:sp>
        <p:nvSpPr>
          <p:cNvPr id="4" name="Espace réservé pour une image  2"/>
          <p:cNvSpPr>
            <a:spLocks noGrp="1"/>
          </p:cNvSpPr>
          <p:nvPr>
            <p:ph type="pic" sz="quarter" idx="19"/>
          </p:nvPr>
        </p:nvSpPr>
        <p:spPr>
          <a:xfrm>
            <a:off x="10804843" y="463866"/>
            <a:ext cx="843756" cy="837948"/>
          </a:xfrm>
          <a:prstGeom prst="rect">
            <a:avLst/>
          </a:prstGeom>
        </p:spPr>
        <p:txBody>
          <a:bodyPr/>
          <a:lstStyle>
            <a:lvl1pPr marL="179388" indent="-179388">
              <a:defRPr sz="1400"/>
            </a:lvl1pPr>
          </a:lstStyle>
          <a:p>
            <a:endParaRPr lang="fr-BE" dirty="0"/>
          </a:p>
        </p:txBody>
      </p:sp>
      <p:sp>
        <p:nvSpPr>
          <p:cNvPr id="5" name="Espace réservé du texte 19"/>
          <p:cNvSpPr>
            <a:spLocks noGrp="1"/>
          </p:cNvSpPr>
          <p:nvPr>
            <p:ph type="body" sz="quarter" idx="16" hasCustomPrompt="1"/>
          </p:nvPr>
        </p:nvSpPr>
        <p:spPr>
          <a:xfrm>
            <a:off x="920312" y="1337559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9A96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Faculté d’architecture, d’ingénierie architecturale, d’urbanisme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709230" y="604207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0849690" y="604258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5"/>
            <a:ext cx="10170960" cy="412618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  <p:sp>
        <p:nvSpPr>
          <p:cNvPr id="2" name="Espace réservé du texte 19">
            <a:extLst>
              <a:ext uri="{FF2B5EF4-FFF2-40B4-BE49-F238E27FC236}">
                <a16:creationId xmlns:a16="http://schemas.microsoft.com/office/drawing/2014/main" id="{F781F4ED-3AA7-313B-5833-956680D700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09230" y="604207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3" name="Espace réservé du texte 21">
            <a:extLst>
              <a:ext uri="{FF2B5EF4-FFF2-40B4-BE49-F238E27FC236}">
                <a16:creationId xmlns:a16="http://schemas.microsoft.com/office/drawing/2014/main" id="{10851CEA-0E3A-A24A-3B30-FF4DBC7DFA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49690" y="604258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3"/>
            <a:ext cx="3600000" cy="3912778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3"/>
            <a:ext cx="3600000" cy="3693837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  <p:sp>
        <p:nvSpPr>
          <p:cNvPr id="2" name="Espace réservé du texte 19">
            <a:extLst>
              <a:ext uri="{FF2B5EF4-FFF2-40B4-BE49-F238E27FC236}">
                <a16:creationId xmlns:a16="http://schemas.microsoft.com/office/drawing/2014/main" id="{FCD682F3-FD1D-C2C3-EB2B-A798614880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09230" y="604207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3" name="Espace réservé du texte 21">
            <a:extLst>
              <a:ext uri="{FF2B5EF4-FFF2-40B4-BE49-F238E27FC236}">
                <a16:creationId xmlns:a16="http://schemas.microsoft.com/office/drawing/2014/main" id="{F818CFC1-8E0E-2EF8-7047-6F628023E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49690" y="604258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49629" y="2048337"/>
            <a:ext cx="10315978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96358" y="1735279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73811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95746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176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4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34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8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7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14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41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environnement.brussels/pro/reglementation/obligations-et-autorisations/marches-publics-durables-une-obligation-legislative-avec-un-impact-reel-sur-lenvironnement-et-le-social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7821" b="17821"/>
          <a:stretch/>
        </p:blipFill>
        <p:spPr>
          <a:xfrm>
            <a:off x="1027912" y="2088630"/>
            <a:ext cx="11164087" cy="4789918"/>
          </a:xfr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482F569-CA63-BEFB-0D7A-862FE974C0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39D612A-0231-DFEA-6B04-F969362D6D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8121" y="4983471"/>
            <a:ext cx="6255608" cy="431800"/>
          </a:xfrm>
        </p:spPr>
        <p:txBody>
          <a:bodyPr/>
          <a:lstStyle/>
          <a:p>
            <a:r>
              <a:rPr lang="fr-BE" dirty="0">
                <a:effectLst/>
                <a:latin typeface="opensans"/>
              </a:rPr>
              <a:t>Repenser le droit des marchés publics face aux bouleversements environnementaux et climatiques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59E27E3-C03D-4D6C-DE43-CD1C9A1979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82145" y="6455565"/>
            <a:ext cx="6255608" cy="431800"/>
          </a:xfrm>
        </p:spPr>
        <p:txBody>
          <a:bodyPr/>
          <a:lstStyle/>
          <a:p>
            <a:r>
              <a:rPr lang="fr-FR" dirty="0" err="1"/>
              <a:t>ACCA</a:t>
            </a:r>
            <a:r>
              <a:rPr lang="fr-FR" dirty="0"/>
              <a:t> 2023 – 17 novembre 2023 – Maëlle Rixhon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8D5E11-4BB2-4D0C-A6B8-5A10890B4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619662-407C-9114-2AD1-85DDCFB43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564" y="0"/>
            <a:ext cx="4017162" cy="1411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C13F5-71CE-04F4-7E16-EC82E299AD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44" b="8084"/>
          <a:stretch/>
        </p:blipFill>
        <p:spPr>
          <a:xfrm>
            <a:off x="133564" y="1288616"/>
            <a:ext cx="2733675" cy="116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3919F14-B523-C887-5879-C41B0843E5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878" y="2235910"/>
            <a:ext cx="10170960" cy="4126182"/>
          </a:xfrm>
        </p:spPr>
        <p:txBody>
          <a:bodyPr/>
          <a:lstStyle/>
          <a:p>
            <a:r>
              <a:rPr lang="en-US" dirty="0" err="1"/>
              <a:t>Contexte</a:t>
            </a:r>
            <a:r>
              <a:rPr lang="en-US" dirty="0"/>
              <a:t> </a:t>
            </a:r>
            <a:r>
              <a:rPr lang="en-US" dirty="0" err="1"/>
              <a:t>environnemental</a:t>
            </a:r>
            <a:r>
              <a:rPr lang="en-US" dirty="0"/>
              <a:t> global et local.</a:t>
            </a:r>
          </a:p>
          <a:p>
            <a:endParaRPr lang="en-US" dirty="0"/>
          </a:p>
          <a:p>
            <a:r>
              <a:rPr lang="en-US" dirty="0"/>
              <a:t>Les </a:t>
            </a:r>
            <a:r>
              <a:rPr lang="en-US" dirty="0" err="1"/>
              <a:t>marchés</a:t>
            </a:r>
            <a:r>
              <a:rPr lang="en-US" dirty="0"/>
              <a:t> publics </a:t>
            </a:r>
            <a:r>
              <a:rPr lang="en-US" dirty="0" err="1"/>
              <a:t>représentent</a:t>
            </a:r>
            <a:r>
              <a:rPr lang="en-US" dirty="0"/>
              <a:t> plus de 15 % du PIB </a:t>
            </a:r>
            <a:r>
              <a:rPr lang="en-US" dirty="0" err="1"/>
              <a:t>belge</a:t>
            </a:r>
            <a:endParaRPr lang="en-US" dirty="0"/>
          </a:p>
          <a:p>
            <a:pPr marL="0" indent="0">
              <a:buNone/>
            </a:pPr>
            <a:r>
              <a:rPr lang="en-US" sz="1800" dirty="0"/>
              <a:t>(source: </a:t>
            </a:r>
            <a:r>
              <a:rPr lang="en-US" sz="1800" dirty="0">
                <a:hlinkClick r:id="rId2"/>
              </a:rPr>
              <a:t>https://</a:t>
            </a:r>
            <a:r>
              <a:rPr lang="en-US" sz="1800" dirty="0" err="1">
                <a:hlinkClick r:id="rId2"/>
              </a:rPr>
              <a:t>environnement.brussels</a:t>
            </a:r>
            <a:r>
              <a:rPr lang="en-US" sz="1800" dirty="0">
                <a:hlinkClick r:id="rId2"/>
              </a:rPr>
              <a:t>/pro/</a:t>
            </a:r>
            <a:r>
              <a:rPr lang="en-US" sz="1800" dirty="0" err="1">
                <a:hlinkClick r:id="rId2"/>
              </a:rPr>
              <a:t>reglementation</a:t>
            </a:r>
            <a:r>
              <a:rPr lang="en-US" sz="1800" dirty="0">
                <a:hlinkClick r:id="rId2"/>
              </a:rPr>
              <a:t>/obligations-et-</a:t>
            </a:r>
            <a:r>
              <a:rPr lang="en-US" sz="1800" dirty="0" err="1">
                <a:hlinkClick r:id="rId2"/>
              </a:rPr>
              <a:t>autorisations</a:t>
            </a:r>
            <a:r>
              <a:rPr lang="en-US" sz="1800" dirty="0">
                <a:hlinkClick r:id="rId2"/>
              </a:rPr>
              <a:t>/marches-publics-durables-une-obligation-legislative-avec-un-impact-reel-sur-lenvironnement-et-le-social</a:t>
            </a:r>
            <a:r>
              <a:rPr lang="en-US" sz="1800" dirty="0"/>
              <a:t>)</a:t>
            </a:r>
          </a:p>
          <a:p>
            <a:pPr lvl="1"/>
            <a:r>
              <a:rPr lang="fr-FR" dirty="0"/>
              <a:t>Rôle d’exemplarité des pouvoirs publics</a:t>
            </a:r>
          </a:p>
          <a:p>
            <a:pPr lvl="1"/>
            <a:r>
              <a:rPr lang="fr-FR" dirty="0"/>
              <a:t>« Force de frappe » des achats publics</a:t>
            </a:r>
          </a:p>
          <a:p>
            <a:pPr lvl="1"/>
            <a:r>
              <a:rPr lang="fr-FR" dirty="0"/>
              <a:t>Attention de ne pas provoquer l’effet inverse en épuisant le marché plutôt qu’en le stimulant</a:t>
            </a:r>
          </a:p>
          <a:p>
            <a:pPr lvl="1"/>
            <a:r>
              <a:rPr lang="fr-FR" dirty="0"/>
              <a:t>Risque de </a:t>
            </a:r>
            <a:r>
              <a:rPr lang="fr-FR" i="1" dirty="0"/>
              <a:t>greenwashing</a:t>
            </a:r>
          </a:p>
          <a:p>
            <a:pPr lvl="1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18EE6D-C324-4BF5-114C-E0F90493F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89E986-356F-5D03-352E-635C9B85BF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7624CA-4D9B-C816-97BB-81AFCCEC7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ADD3F92E-EAEA-0B27-084C-4D6887E230DD}"/>
              </a:ext>
            </a:extLst>
          </p:cNvPr>
          <p:cNvSpPr txBox="1">
            <a:spLocks/>
          </p:cNvSpPr>
          <p:nvPr/>
        </p:nvSpPr>
        <p:spPr>
          <a:xfrm>
            <a:off x="4489807" y="746918"/>
            <a:ext cx="3979852" cy="4318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 baseline="0">
                <a:solidFill>
                  <a:srgbClr val="00214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000" b="1" dirty="0"/>
              <a:t>Contexte, potentialités, écueils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59095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3919F14-B523-C887-5879-C41B0843E5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541" y="1375823"/>
            <a:ext cx="11307467" cy="412618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Les étapes clefs de la </a:t>
            </a:r>
            <a:r>
              <a:rPr lang="en-US" dirty="0" err="1"/>
              <a:t>passation</a:t>
            </a:r>
            <a:r>
              <a:rPr lang="en-US" dirty="0"/>
              <a:t> à </a:t>
            </a:r>
            <a:r>
              <a:rPr lang="en-US" dirty="0" err="1"/>
              <a:t>l’exécution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fr-BE" dirty="0"/>
              <a:t>Importance de la rédaction de l’</a:t>
            </a:r>
            <a:r>
              <a:rPr lang="fr-BE" b="1" dirty="0"/>
              <a:t>objet du marché </a:t>
            </a:r>
            <a:r>
              <a:rPr lang="fr-BE" dirty="0"/>
              <a:t>pour entrer dans une démarche environnementale (loi du 17 juin 2016)</a:t>
            </a:r>
          </a:p>
          <a:p>
            <a:pPr marL="457200" lvl="1" indent="0" algn="just">
              <a:buNone/>
            </a:pPr>
            <a:r>
              <a:rPr lang="fr-BE" dirty="0"/>
              <a:t>Spécifications techniques (art. 53)</a:t>
            </a:r>
          </a:p>
          <a:p>
            <a:pPr marL="457200" lvl="1" indent="0" algn="just">
              <a:buNone/>
            </a:pPr>
            <a:r>
              <a:rPr lang="fr-BE" dirty="0"/>
              <a:t>Labels (art. 54)</a:t>
            </a:r>
          </a:p>
          <a:p>
            <a:pPr marL="457200" lvl="1" indent="0" algn="just">
              <a:buNone/>
            </a:pPr>
            <a:r>
              <a:rPr lang="fr-BE" dirty="0"/>
              <a:t>Critères de sélection (art. 71)</a:t>
            </a:r>
          </a:p>
          <a:p>
            <a:pPr marL="457200" lvl="1" indent="0" algn="just">
              <a:buNone/>
            </a:pPr>
            <a:r>
              <a:rPr lang="fr-BE" dirty="0"/>
              <a:t>Critères d’attribution (art. 81) – récemment : C.E., arrêt n° 255.878 du 22 février 2023</a:t>
            </a:r>
            <a:endParaRPr lang="fr-BE" i="1" dirty="0"/>
          </a:p>
          <a:p>
            <a:pPr marL="457200" lvl="1" indent="0" algn="just">
              <a:buNone/>
            </a:pPr>
            <a:r>
              <a:rPr lang="fr-BE" dirty="0"/>
              <a:t>Conditions d’exécution (art. 87) </a:t>
            </a:r>
            <a:r>
              <a:rPr lang="fr-BE" dirty="0">
                <a:sym typeface="Wingdings" panose="05000000000000000000" pitchFamily="2" charset="2"/>
              </a:rPr>
              <a:t></a:t>
            </a:r>
            <a:r>
              <a:rPr lang="fr-BE" dirty="0"/>
              <a:t> assurer l’effectivité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18EE6D-C324-4BF5-114C-E0F90493F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89E986-356F-5D03-352E-635C9B85BF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3" name="Content Placeholder 6">
            <a:extLst>
              <a:ext uri="{FF2B5EF4-FFF2-40B4-BE49-F238E27FC236}">
                <a16:creationId xmlns:a16="http://schemas.microsoft.com/office/drawing/2014/main" id="{07A55CB9-170B-58C5-62CF-9E92AEE170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352962"/>
              </p:ext>
            </p:extLst>
          </p:nvPr>
        </p:nvGraphicFramePr>
        <p:xfrm>
          <a:off x="311541" y="393040"/>
          <a:ext cx="11307467" cy="4440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9C8741E-B7B8-76D4-0B5E-D24B8835B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F3E82746-2AE5-DA3C-1FF9-2950F20DA96E}"/>
              </a:ext>
            </a:extLst>
          </p:cNvPr>
          <p:cNvSpPr txBox="1">
            <a:spLocks/>
          </p:cNvSpPr>
          <p:nvPr/>
        </p:nvSpPr>
        <p:spPr>
          <a:xfrm>
            <a:off x="3832260" y="440284"/>
            <a:ext cx="5373385" cy="4318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 baseline="0">
                <a:solidFill>
                  <a:srgbClr val="00214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000" b="1" dirty="0"/>
              <a:t>Quelques bases en matière de marchés publics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14646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3919F14-B523-C887-5879-C41B0843E5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0520" y="2235464"/>
            <a:ext cx="10170960" cy="4126182"/>
          </a:xfrm>
        </p:spPr>
        <p:txBody>
          <a:bodyPr/>
          <a:lstStyle/>
          <a:p>
            <a:pPr algn="just"/>
            <a:r>
              <a:rPr lang="en-US" i="1" dirty="0"/>
              <a:t>European Green Deal </a:t>
            </a:r>
            <a:r>
              <a:rPr lang="en-US" dirty="0"/>
              <a:t>et </a:t>
            </a:r>
            <a:r>
              <a:rPr lang="en-US" i="1" dirty="0"/>
              <a:t>EU</a:t>
            </a:r>
            <a:r>
              <a:rPr lang="en-US" dirty="0"/>
              <a:t> a</a:t>
            </a:r>
            <a:r>
              <a:rPr lang="en-US" i="1" dirty="0"/>
              <a:t>ction plan for the Circular Economy</a:t>
            </a:r>
          </a:p>
          <a:p>
            <a:pPr algn="just"/>
            <a:r>
              <a:rPr lang="en-US" dirty="0"/>
              <a:t>Constitution, art. </a:t>
            </a:r>
            <a:r>
              <a:rPr lang="en-US" dirty="0" err="1"/>
              <a:t>7</a:t>
            </a:r>
            <a:r>
              <a:rPr lang="en-US" i="1" dirty="0" err="1"/>
              <a:t>bis</a:t>
            </a:r>
            <a:r>
              <a:rPr lang="en-US" dirty="0"/>
              <a:t> et 23</a:t>
            </a:r>
          </a:p>
          <a:p>
            <a:pPr algn="just"/>
            <a:r>
              <a:rPr lang="en-US" dirty="0" err="1"/>
              <a:t>Loi</a:t>
            </a:r>
            <a:r>
              <a:rPr lang="en-US" dirty="0"/>
              <a:t> du 17 </a:t>
            </a:r>
            <a:r>
              <a:rPr lang="en-US" dirty="0" err="1"/>
              <a:t>juin</a:t>
            </a:r>
            <a:r>
              <a:rPr lang="en-US" dirty="0"/>
              <a:t> 2016 relative aux </a:t>
            </a:r>
            <a:r>
              <a:rPr lang="en-US" dirty="0" err="1"/>
              <a:t>marchés</a:t>
            </a:r>
            <a:r>
              <a:rPr lang="en-US" dirty="0"/>
              <a:t> publics, en particulier les art. 7, 51 à 54, 71, 77, 81, 82, 87, 168 et 168/1 </a:t>
            </a:r>
          </a:p>
          <a:p>
            <a:pPr algn="just"/>
            <a:r>
              <a:rPr lang="en-US" dirty="0"/>
              <a:t>Droits </a:t>
            </a:r>
            <a:r>
              <a:rPr lang="en-US" dirty="0" err="1"/>
              <a:t>régionaux</a:t>
            </a:r>
            <a:r>
              <a:rPr lang="en-US" dirty="0"/>
              <a:t> et </a:t>
            </a:r>
            <a:r>
              <a:rPr lang="en-US" dirty="0" err="1"/>
              <a:t>circulaires</a:t>
            </a:r>
            <a:r>
              <a:rPr lang="en-US" dirty="0"/>
              <a:t> </a:t>
            </a:r>
            <a:r>
              <a:rPr lang="en-US" dirty="0" err="1"/>
              <a:t>administratives</a:t>
            </a:r>
            <a:endParaRPr lang="en-US" dirty="0"/>
          </a:p>
          <a:p>
            <a:pPr algn="just"/>
            <a:r>
              <a:rPr lang="en-US" dirty="0"/>
              <a:t>Impact de la “</a:t>
            </a:r>
            <a:r>
              <a:rPr lang="en-US" dirty="0" err="1"/>
              <a:t>verdurisation</a:t>
            </a:r>
            <a:r>
              <a:rPr lang="en-US" dirty="0"/>
              <a:t>” </a:t>
            </a:r>
            <a:r>
              <a:rPr lang="en-US" dirty="0" err="1"/>
              <a:t>d’autres</a:t>
            </a:r>
            <a:r>
              <a:rPr lang="en-US" dirty="0"/>
              <a:t> branches du droit: droit civil (C. civ., art. 1.3), droit de la </a:t>
            </a:r>
            <a:r>
              <a:rPr lang="en-US" dirty="0" err="1"/>
              <a:t>consommation</a:t>
            </a:r>
            <a:r>
              <a:rPr lang="en-US" dirty="0"/>
              <a:t>, droit des subventions, droit de la </a:t>
            </a:r>
            <a:r>
              <a:rPr lang="en-US" i="1" dirty="0"/>
              <a:t>compliance</a:t>
            </a:r>
            <a:r>
              <a:rPr lang="en-US" dirty="0"/>
              <a:t>, </a:t>
            </a:r>
            <a:r>
              <a:rPr lang="en-US" i="1" dirty="0"/>
              <a:t>etc</a:t>
            </a:r>
            <a:r>
              <a:rPr lang="en-US" dirty="0"/>
              <a:t>.</a:t>
            </a:r>
          </a:p>
          <a:p>
            <a:pPr algn="just"/>
            <a:r>
              <a:rPr lang="en-US" i="1" dirty="0"/>
              <a:t>Mandatory sustainability requirements v. comply or explain</a:t>
            </a:r>
            <a:r>
              <a:rPr lang="en-US" dirty="0"/>
              <a:t>?</a:t>
            </a:r>
          </a:p>
          <a:p>
            <a:pPr algn="just"/>
            <a:r>
              <a:rPr lang="en-US" dirty="0"/>
              <a:t>Quelle </a:t>
            </a:r>
            <a:r>
              <a:rPr lang="en-US" dirty="0" err="1"/>
              <a:t>utilisation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existantes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18EE6D-C324-4BF5-114C-E0F90493F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89E986-356F-5D03-352E-635C9B85BF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F57397-F8BC-C571-2D67-52D351163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36A340E4-FEFB-D76C-AFB4-1EE8AAFE5265}"/>
              </a:ext>
            </a:extLst>
          </p:cNvPr>
          <p:cNvSpPr txBox="1">
            <a:spLocks/>
          </p:cNvSpPr>
          <p:nvPr/>
        </p:nvSpPr>
        <p:spPr>
          <a:xfrm>
            <a:off x="4020620" y="855949"/>
            <a:ext cx="4894252" cy="4318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 baseline="0">
                <a:solidFill>
                  <a:srgbClr val="00214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000" b="1" dirty="0"/>
              <a:t>État du droit </a:t>
            </a:r>
          </a:p>
          <a:p>
            <a:pPr algn="ctr"/>
            <a:r>
              <a:rPr lang="fr-FR" sz="3000" b="1" dirty="0"/>
              <a:t>et perspectives réflexives</a:t>
            </a:r>
          </a:p>
        </p:txBody>
      </p:sp>
    </p:spTree>
    <p:extLst>
      <p:ext uri="{BB962C8B-B14F-4D97-AF65-F5344CB8AC3E}">
        <p14:creationId xmlns:p14="http://schemas.microsoft.com/office/powerpoint/2010/main" val="3920353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3919F14-B523-C887-5879-C41B0843E5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18EE6D-C324-4BF5-114C-E0F90493F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13976" y="364839"/>
            <a:ext cx="4248150" cy="431800"/>
          </a:xfrm>
        </p:spPr>
        <p:txBody>
          <a:bodyPr/>
          <a:lstStyle/>
          <a:p>
            <a:pPr algn="ctr"/>
            <a:r>
              <a:rPr lang="fr-FR" sz="3000" b="1" dirty="0"/>
              <a:t>Retours de la pratique  </a:t>
            </a:r>
          </a:p>
          <a:p>
            <a:pPr algn="ctr"/>
            <a:r>
              <a:rPr lang="fr-FR" sz="1200" dirty="0"/>
              <a:t>(échantillon non représentatif pour discussion uniquement)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89E986-356F-5D03-352E-635C9B85BF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09D566-5EB3-7BCD-20CD-499E203945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7" b="48762"/>
          <a:stretch/>
        </p:blipFill>
        <p:spPr>
          <a:xfrm>
            <a:off x="-53981" y="1380073"/>
            <a:ext cx="6649362" cy="45230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B37D6E-8EB9-F1FF-8793-FE1EDECAD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2" t="51814" b="6966"/>
          <a:stretch/>
        </p:blipFill>
        <p:spPr>
          <a:xfrm>
            <a:off x="6253343" y="2154303"/>
            <a:ext cx="5938658" cy="3558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BBD9CE-8A87-B650-0173-73E18451A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8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3919F14-B523-C887-5879-C41B0843E5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18EE6D-C324-4BF5-114C-E0F90493F7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789E986-356F-5D03-352E-635C9B85BF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A95BE133-DA53-D743-FA69-9FABD0811809}"/>
              </a:ext>
            </a:extLst>
          </p:cNvPr>
          <p:cNvSpPr txBox="1">
            <a:spLocks/>
          </p:cNvSpPr>
          <p:nvPr/>
        </p:nvSpPr>
        <p:spPr>
          <a:xfrm>
            <a:off x="4313976" y="364839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500" kern="1200" baseline="0">
                <a:solidFill>
                  <a:srgbClr val="00214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000" b="1" dirty="0"/>
              <a:t>Retours de la pratique  </a:t>
            </a:r>
          </a:p>
          <a:p>
            <a:pPr algn="ctr"/>
            <a:r>
              <a:rPr lang="fr-FR" sz="1200" dirty="0"/>
              <a:t>(pour discussion)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A781E0-921F-D538-7528-175B49C9F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48" b="52809"/>
          <a:stretch/>
        </p:blipFill>
        <p:spPr>
          <a:xfrm>
            <a:off x="-54795" y="1253447"/>
            <a:ext cx="6502212" cy="4625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3C2FF-0143-2166-8707-19A0AEC366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2" t="48264" b="5601"/>
          <a:stretch/>
        </p:blipFill>
        <p:spPr>
          <a:xfrm>
            <a:off x="5845590" y="2067183"/>
            <a:ext cx="6346409" cy="47908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56661-5C68-3B39-491E-8FBE961B3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2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Merci pour votre attention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F0466E-5703-7600-54A4-22D40FD31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51" y="297916"/>
            <a:ext cx="3362325" cy="828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D71469-E556-3838-8E17-31713B671303}"/>
              </a:ext>
            </a:extLst>
          </p:cNvPr>
          <p:cNvSpPr txBox="1"/>
          <p:nvPr/>
        </p:nvSpPr>
        <p:spPr>
          <a:xfrm>
            <a:off x="205483" y="5661934"/>
            <a:ext cx="433569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</a:rPr>
              <a:t>“</a:t>
            </a:r>
            <a:r>
              <a:rPr lang="en-US" sz="2000" i="1" dirty="0" err="1">
                <a:solidFill>
                  <a:schemeClr val="bg1"/>
                </a:solidFill>
              </a:rPr>
              <a:t>Quod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constare</a:t>
            </a:r>
            <a:r>
              <a:rPr lang="en-US" sz="2000" i="1" dirty="0">
                <a:solidFill>
                  <a:schemeClr val="bg1"/>
                </a:solidFill>
              </a:rPr>
              <a:t> non </a:t>
            </a:r>
            <a:r>
              <a:rPr lang="en-US" sz="2000" i="1" dirty="0" err="1">
                <a:solidFill>
                  <a:schemeClr val="bg1"/>
                </a:solidFill>
              </a:rPr>
              <a:t>potest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ius</a:t>
            </a:r>
            <a:r>
              <a:rPr lang="en-US" sz="2000" i="1" dirty="0">
                <a:solidFill>
                  <a:schemeClr val="bg1"/>
                </a:solidFill>
              </a:rPr>
              <a:t>, nisi sit </a:t>
            </a:r>
            <a:r>
              <a:rPr lang="en-US" sz="2000" i="1" dirty="0" err="1">
                <a:solidFill>
                  <a:schemeClr val="bg1"/>
                </a:solidFill>
              </a:rPr>
              <a:t>aliquis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iuris</a:t>
            </a:r>
            <a:r>
              <a:rPr lang="en-US" sz="2000" i="1" dirty="0">
                <a:solidFill>
                  <a:schemeClr val="bg1"/>
                </a:solidFill>
              </a:rPr>
              <a:t> peritus, per </a:t>
            </a:r>
            <a:r>
              <a:rPr lang="en-US" sz="2000" i="1" dirty="0" err="1">
                <a:solidFill>
                  <a:schemeClr val="bg1"/>
                </a:solidFill>
              </a:rPr>
              <a:t>quem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possit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cottidie</a:t>
            </a:r>
            <a:r>
              <a:rPr lang="en-US" sz="2000" i="1" dirty="0">
                <a:solidFill>
                  <a:schemeClr val="bg1"/>
                </a:solidFill>
              </a:rPr>
              <a:t> in </a:t>
            </a:r>
            <a:r>
              <a:rPr lang="en-US" sz="2000" i="1" dirty="0" err="1">
                <a:solidFill>
                  <a:schemeClr val="bg1"/>
                </a:solidFill>
              </a:rPr>
              <a:t>melius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produci</a:t>
            </a:r>
            <a:r>
              <a:rPr lang="en-US" sz="2000" dirty="0">
                <a:solidFill>
                  <a:schemeClr val="bg1"/>
                </a:solidFill>
              </a:rPr>
              <a:t>” (Pomponius)</a:t>
            </a:r>
          </a:p>
          <a:p>
            <a:pPr algn="just"/>
            <a:endParaRPr lang="fr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C9870B-69D3-23A1-1B59-13B0E0BB9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5645" y="0"/>
            <a:ext cx="2986354" cy="142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9354"/>
      </p:ext>
    </p:extLst>
  </p:cSld>
  <p:clrMapOvr>
    <a:masterClrMapping/>
  </p:clrMapOvr>
</p:sld>
</file>

<file path=ppt/theme/theme1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D52CDDDB7E074C936B3CDFEB916F1E" ma:contentTypeVersion="0" ma:contentTypeDescription="Crée un document." ma:contentTypeScope="" ma:versionID="af53829cc024505a6ddc5c0f243da5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f11e83d12cbdd0fcf0b62744a2ab94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5112F1-0267-47F2-8823-D0F171166E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2B1838-C129-48A5-A3A8-A9B14CA1D3D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9F1042A-6ACC-4D25-B731-4E015AA80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351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7</vt:i4>
      </vt:variant>
    </vt:vector>
  </HeadingPairs>
  <TitlesOfParts>
    <vt:vector size="28" baseType="lpstr">
      <vt:lpstr>Arial</vt:lpstr>
      <vt:lpstr>Calibri</vt:lpstr>
      <vt:lpstr>opensans</vt:lpstr>
      <vt:lpstr>3_Thème Office</vt:lpstr>
      <vt:lpstr>1_Thème Office</vt:lpstr>
      <vt:lpstr>1_Conception personnalisée</vt:lpstr>
      <vt:lpstr>2_Conception personnalisée</vt:lpstr>
      <vt:lpstr>4_Thème Office</vt:lpstr>
      <vt:lpstr>5_Thème Office</vt:lpstr>
      <vt:lpstr>6_Thème Office</vt:lpstr>
      <vt:lpstr>7_Thème Office</vt:lpstr>
      <vt:lpstr>8_Thème Office</vt:lpstr>
      <vt:lpstr>9_Thème Office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15_Conception personnalisée</vt:lpstr>
      <vt:lpstr>16_Conception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UCLouvain Saint-Louis - Bruxelles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Jean-François Huget</dc:creator>
  <cp:keywords/>
  <dc:description/>
  <cp:lastModifiedBy>DLA Piper</cp:lastModifiedBy>
  <cp:revision>28</cp:revision>
  <dcterms:created xsi:type="dcterms:W3CDTF">2018-08-01T08:47:37Z</dcterms:created>
  <dcterms:modified xsi:type="dcterms:W3CDTF">2023-11-14T20:54:53Z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0x010100F6D52CDDDB7E074C936B3CDFEB916F1E</vt:lpwstr>
  </property>
</Properties>
</file>