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60" r:id="rId5"/>
    <p:sldId id="26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715"/>
    <p:restoredTop sz="92740"/>
  </p:normalViewPr>
  <p:slideViewPr>
    <p:cSldViewPr snapToGrid="0">
      <p:cViewPr varScale="1">
        <p:scale>
          <a:sx n="100" d="100"/>
          <a:sy n="100" d="100"/>
        </p:scale>
        <p:origin x="184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3FF00C-544B-7502-4EBC-C05C185EAE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CFF9C31-B36F-8074-6C3A-0D763EFC62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F9DEDB-77FE-44B0-FFCE-FE6680FAF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E20D-CF8A-4041-90D6-A38632A6DE44}" type="datetimeFigureOut">
              <a:rPr lang="fr-FR" smtClean="0"/>
              <a:t>11/06/2026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4D7C2F-7723-0F1D-1811-AF0D61E6C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B63312-7CD0-A099-B61F-D86F8844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D73E-AEC9-DD4A-A6FA-81F56D901D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0628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37A428-1750-DF58-FE69-B95D17DEF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033B406-5F3D-F411-2DB7-E9A659EA43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9A13A14-6A9C-6033-D3F1-93CF6FA29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E20D-CF8A-4041-90D6-A38632A6DE44}" type="datetimeFigureOut">
              <a:rPr lang="fr-FR" smtClean="0"/>
              <a:t>11/06/2026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A7A8F3-E632-0034-B405-5F367961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432A22-938F-4B57-7822-7339D1FA0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D73E-AEC9-DD4A-A6FA-81F56D901D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325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EBA4D1E-99BC-2172-BAEC-2396E8A47C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093F957-F0F2-C933-C4C7-13B5066493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97BF18-0C47-39E2-061E-D8C7FE6AF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E20D-CF8A-4041-90D6-A38632A6DE44}" type="datetimeFigureOut">
              <a:rPr lang="fr-FR" smtClean="0"/>
              <a:t>11/06/2026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E37D13-DEEC-2F76-3137-3FE33656E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A3797B-6FDD-ABD2-399B-8F61E162D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D73E-AEC9-DD4A-A6FA-81F56D901D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972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5BAA86-9587-3AD1-AAAD-1917A1523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E111BD-3BE5-FFFC-3996-C733C07E8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0AA6C5-2A38-1E46-02BC-20B109842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E20D-CF8A-4041-90D6-A38632A6DE44}" type="datetimeFigureOut">
              <a:rPr lang="fr-FR" smtClean="0"/>
              <a:t>11/06/2026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470C4E-F0B4-BDD7-4D19-3A348619D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F4EDBD-EA3B-F422-0269-9B147BBA2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D73E-AEC9-DD4A-A6FA-81F56D901D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8132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08D674-BA3C-16F8-18DA-E9C6DD788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67939A-1698-45D2-23C5-C29C80EE9D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47F81E-0B52-73E1-27C3-28DFF6A2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E20D-CF8A-4041-90D6-A38632A6DE44}" type="datetimeFigureOut">
              <a:rPr lang="fr-FR" smtClean="0"/>
              <a:t>11/06/2026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6705BF-9281-9793-C843-CC5108D86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54D9202-18F2-8872-BFCF-341B04F9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D73E-AEC9-DD4A-A6FA-81F56D901D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1758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550036-3F7B-F24B-39AF-4E9A27836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DB574D-69B6-191C-21DD-FE1F7826FF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AAD3F40-4AEE-4957-849B-DBDA0EAFCB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29C2D4E-BD71-56C0-66D5-7E65229B0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E20D-CF8A-4041-90D6-A38632A6DE44}" type="datetimeFigureOut">
              <a:rPr lang="fr-FR" smtClean="0"/>
              <a:t>11/06/2026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8CD5567-1928-B151-1882-BEAE96905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3BCDBB1-503B-A23E-69CD-3614FD4A8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D73E-AEC9-DD4A-A6FA-81F56D901D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95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B81295-4212-EA2D-4511-8014FB7C7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4BD4460-1CA4-F39D-3BEE-C6C138ED7E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53B89DA-F3C3-C4E2-8723-C0AF334402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EF5D3A7-FABC-EE25-57DF-66C2C92B0E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F3B2753-B98E-C9B6-37DF-FA6D0120D0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C53A77C-9EC1-D1F2-32E3-7E7428EEF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E20D-CF8A-4041-90D6-A38632A6DE44}" type="datetimeFigureOut">
              <a:rPr lang="fr-FR" smtClean="0"/>
              <a:t>11/06/2026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565FFA2-99AD-465E-DAD2-1C9740336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37C3ED7-5D16-DAC4-E9AB-3266D9C38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D73E-AEC9-DD4A-A6FA-81F56D901D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31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5D59C2-6404-5C91-6697-988C5ACDD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DC32737-02A4-E3CC-A727-DFD54BB87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E20D-CF8A-4041-90D6-A38632A6DE44}" type="datetimeFigureOut">
              <a:rPr lang="fr-FR" smtClean="0"/>
              <a:t>11/06/2026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B2B0DB3-6637-4CEE-3289-7EAB1FFA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1947B13-FE94-46FE-7ADA-B71932E84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D73E-AEC9-DD4A-A6FA-81F56D901D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7751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8EC23C0-E57E-ECC8-F3B2-7C83FEB92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E20D-CF8A-4041-90D6-A38632A6DE44}" type="datetimeFigureOut">
              <a:rPr lang="fr-FR" smtClean="0"/>
              <a:t>11/06/2026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538F1A8-AF83-CB6D-AE85-0FF73F93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20332F2-B67D-1418-0F80-5D775DA41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D73E-AEC9-DD4A-A6FA-81F56D901D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180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2A11FC-6F16-81E2-0037-A13D1756A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4825CA-880B-5197-0967-3B59337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12671F-4E58-B0B6-FFA4-5D57D00002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D4CE003-7FF5-2FFF-20C4-77A58CFA0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E20D-CF8A-4041-90D6-A38632A6DE44}" type="datetimeFigureOut">
              <a:rPr lang="fr-FR" smtClean="0"/>
              <a:t>11/06/2026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8DC1224-31ED-DFC0-D45C-6508C9A4B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48AFDE-44D6-AFDC-32E8-0D012BE35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D73E-AEC9-DD4A-A6FA-81F56D901D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271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C2F412-18B6-F6A1-8FF9-ED8458DE3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187CDFE-D751-A7C7-D49E-5CC51F7EDE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E7E286-5EA2-9081-F076-0867C6F9A2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ACD7CBB-FA5A-3C4C-88EB-BAE94975A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E20D-CF8A-4041-90D6-A38632A6DE44}" type="datetimeFigureOut">
              <a:rPr lang="fr-FR" smtClean="0"/>
              <a:t>11/06/2026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BB9B663-ED9C-7E88-46F1-4A985ECDA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74003B1-3312-09AE-92EC-3815A6711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D73E-AEC9-DD4A-A6FA-81F56D901D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76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9717656-7210-6B05-5179-C5B4EE378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D543D4-D290-70A3-63A6-4AC0FB9F4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462F6C-55D8-8865-1B51-37202712CC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88E20D-CF8A-4041-90D6-A38632A6DE44}" type="datetimeFigureOut">
              <a:rPr lang="fr-FR" smtClean="0"/>
              <a:t>11/06/2026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CCBEA7-258F-3491-6B67-8FC69E0BCF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E897E4-1D49-373F-6FF8-380DA6101E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C3D73E-AEC9-DD4A-A6FA-81F56D901D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374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047226-8516-53DE-FC85-AF1090F52A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692" y="1713664"/>
            <a:ext cx="6517178" cy="2359572"/>
          </a:xfrm>
        </p:spPr>
        <p:txBody>
          <a:bodyPr>
            <a:noAutofit/>
          </a:bodyPr>
          <a:lstStyle/>
          <a:p>
            <a:r>
              <a:rPr lang="fr-FR" sz="4000" dirty="0"/>
              <a:t>Les émotions dans la réponse </a:t>
            </a:r>
            <a:r>
              <a:rPr lang="fr-FR" sz="4000" dirty="0" err="1"/>
              <a:t>du·de</a:t>
            </a:r>
            <a:r>
              <a:rPr lang="fr-FR" sz="4000" dirty="0"/>
              <a:t> la </a:t>
            </a:r>
            <a:r>
              <a:rPr lang="fr-FR" sz="4000" dirty="0" err="1"/>
              <a:t>lecteur·rice</a:t>
            </a:r>
            <a:r>
              <a:rPr lang="fr-FR" sz="4000" dirty="0"/>
              <a:t>. </a:t>
            </a:r>
            <a:br>
              <a:rPr lang="fr-FR" sz="4000" dirty="0"/>
            </a:br>
            <a:r>
              <a:rPr lang="fr-FR" sz="4000" dirty="0"/>
              <a:t>Entre réponse</a:t>
            </a:r>
            <a:br>
              <a:rPr lang="fr-FR" sz="4000" dirty="0"/>
            </a:br>
            <a:r>
              <a:rPr lang="fr-FR" sz="4000" dirty="0"/>
              <a:t>théorique et réponse concrète.</a:t>
            </a:r>
            <a:br>
              <a:rPr lang="fr-FR" sz="4000" dirty="0"/>
            </a:br>
            <a:br>
              <a:rPr lang="fr-FR" sz="4000" dirty="0"/>
            </a:br>
            <a:endParaRPr lang="fr-FR" sz="40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92E2AF2-7900-D287-7790-8E781287D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870" y="768928"/>
            <a:ext cx="5475130" cy="411359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98AD2AE-074E-7BB5-A099-FB02B577AECD}"/>
              </a:ext>
            </a:extLst>
          </p:cNvPr>
          <p:cNvSpPr txBox="1"/>
          <p:nvPr/>
        </p:nvSpPr>
        <p:spPr>
          <a:xfrm>
            <a:off x="385250" y="3674703"/>
            <a:ext cx="6146062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Anne </a:t>
            </a:r>
            <a:r>
              <a:rPr lang="fr-FR" sz="3200" dirty="0" err="1"/>
              <a:t>Boiché</a:t>
            </a:r>
            <a:r>
              <a:rPr lang="fr-FR" sz="3200" dirty="0"/>
              <a:t> </a:t>
            </a:r>
            <a:r>
              <a:rPr lang="fr-FR" sz="2500" dirty="0"/>
              <a:t>(Université de Lausanne)</a:t>
            </a:r>
          </a:p>
          <a:p>
            <a:r>
              <a:rPr lang="fr-FR" sz="3200" dirty="0"/>
              <a:t>Amata </a:t>
            </a:r>
            <a:r>
              <a:rPr lang="fr-FR" sz="3200" dirty="0" err="1"/>
              <a:t>Mbani</a:t>
            </a:r>
            <a:r>
              <a:rPr lang="fr-FR" sz="3200" dirty="0"/>
              <a:t> </a:t>
            </a:r>
            <a:r>
              <a:rPr lang="fr-FR" sz="2500" dirty="0"/>
              <a:t>(Université catholique de Louvain)</a:t>
            </a:r>
          </a:p>
          <a:p>
            <a:r>
              <a:rPr lang="fr-FR" sz="3200" dirty="0"/>
              <a:t>Antoine Paris </a:t>
            </a:r>
            <a:r>
              <a:rPr lang="fr-FR" sz="2500" dirty="0"/>
              <a:t>(Université catholique de Louvain)</a:t>
            </a:r>
          </a:p>
          <a:p>
            <a:endParaRPr lang="fr-FR" sz="32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E1B5389-8558-6862-B0EC-D00089F10D52}"/>
              </a:ext>
            </a:extLst>
          </p:cNvPr>
          <p:cNvSpPr txBox="1"/>
          <p:nvPr/>
        </p:nvSpPr>
        <p:spPr>
          <a:xfrm>
            <a:off x="7937015" y="5073854"/>
            <a:ext cx="3697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/>
              <a:t>Twin</a:t>
            </a:r>
            <a:r>
              <a:rPr lang="fr-FR" i="1" dirty="0"/>
              <a:t> Peaks / </a:t>
            </a:r>
            <a:r>
              <a:rPr lang="fr-BE" i="1" dirty="0"/>
              <a:t>Mystères à </a:t>
            </a:r>
            <a:r>
              <a:rPr lang="fr-BE" i="1" dirty="0" err="1"/>
              <a:t>Twin</a:t>
            </a:r>
            <a:r>
              <a:rPr lang="fr-BE" i="1" dirty="0"/>
              <a:t> Peaks</a:t>
            </a:r>
            <a:r>
              <a:rPr lang="fr-FR" i="1" dirty="0"/>
              <a:t> </a:t>
            </a:r>
          </a:p>
          <a:p>
            <a:r>
              <a:rPr lang="fr-FR" dirty="0"/>
              <a:t>(David Lynch et Mark Frost)</a:t>
            </a:r>
          </a:p>
        </p:txBody>
      </p:sp>
    </p:spTree>
    <p:extLst>
      <p:ext uri="{BB962C8B-B14F-4D97-AF65-F5344CB8AC3E}">
        <p14:creationId xmlns:p14="http://schemas.microsoft.com/office/powerpoint/2010/main" val="339109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9E0DDD-8AE9-5771-DC81-04CEFB966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6688"/>
            <a:ext cx="10515600" cy="5560275"/>
          </a:xfrm>
        </p:spPr>
        <p:txBody>
          <a:bodyPr/>
          <a:lstStyle/>
          <a:p>
            <a:pPr marL="0" indent="0" algn="just">
              <a:buNone/>
            </a:pPr>
            <a:r>
              <a:rPr lang="fr-FR" dirty="0"/>
              <a:t>Très souvent </a:t>
            </a:r>
            <a:r>
              <a:rPr lang="fr-FR" b="1" dirty="0" err="1"/>
              <a:t>un·e</a:t>
            </a:r>
            <a:r>
              <a:rPr lang="fr-FR" b="1" dirty="0"/>
              <a:t> </a:t>
            </a:r>
            <a:r>
              <a:rPr lang="fr-FR" b="1" dirty="0" err="1"/>
              <a:t>lecteur·rice</a:t>
            </a:r>
            <a:r>
              <a:rPr lang="fr-FR" b="1" dirty="0"/>
              <a:t> théorique</a:t>
            </a:r>
            <a:r>
              <a:rPr lang="fr-FR" dirty="0"/>
              <a:t>, abstrait, que l’on reconstitue</a:t>
            </a:r>
          </a:p>
          <a:p>
            <a:pPr marL="0" indent="0" algn="just">
              <a:buNone/>
            </a:pPr>
            <a:r>
              <a:rPr lang="fr-FR" dirty="0"/>
              <a:t>- Méthode historico-critique : </a:t>
            </a:r>
            <a:r>
              <a:rPr lang="fr-FR" dirty="0" err="1"/>
              <a:t>le·a</a:t>
            </a:r>
            <a:r>
              <a:rPr lang="fr-FR" dirty="0"/>
              <a:t> </a:t>
            </a:r>
            <a:r>
              <a:rPr lang="fr-FR" dirty="0" err="1"/>
              <a:t>lecteur·rice</a:t>
            </a:r>
            <a:r>
              <a:rPr lang="fr-FR" dirty="0"/>
              <a:t> </a:t>
            </a:r>
            <a:r>
              <a:rPr lang="fr-FR" dirty="0" err="1"/>
              <a:t>originel·le</a:t>
            </a:r>
            <a:r>
              <a:rPr lang="fr-FR" dirty="0"/>
              <a:t> ou la communauté de </a:t>
            </a:r>
            <a:r>
              <a:rPr lang="fr-FR" dirty="0" err="1"/>
              <a:t>lecteur·rices</a:t>
            </a:r>
            <a:r>
              <a:rPr lang="fr-FR" dirty="0"/>
              <a:t> originelle</a:t>
            </a:r>
          </a:p>
          <a:p>
            <a:pPr marL="0" indent="0" algn="just">
              <a:buNone/>
            </a:pPr>
            <a:r>
              <a:rPr lang="fr-FR" dirty="0"/>
              <a:t>- « lecteur idéal »</a:t>
            </a:r>
          </a:p>
          <a:p>
            <a:pPr algn="just">
              <a:buFontTx/>
              <a:buChar char="-"/>
            </a:pPr>
            <a:r>
              <a:rPr lang="fr-FR" dirty="0"/>
              <a:t>« </a:t>
            </a:r>
            <a:r>
              <a:rPr lang="fr-FR" dirty="0" err="1"/>
              <a:t>implied</a:t>
            </a:r>
            <a:r>
              <a:rPr lang="fr-FR" dirty="0"/>
              <a:t> </a:t>
            </a:r>
            <a:r>
              <a:rPr lang="fr-FR" dirty="0" err="1"/>
              <a:t>reader</a:t>
            </a:r>
            <a:r>
              <a:rPr lang="fr-FR" dirty="0"/>
              <a:t> » / « lecteur impliqué »</a:t>
            </a:r>
          </a:p>
          <a:p>
            <a:pPr algn="just">
              <a:buFontTx/>
              <a:buChar char="-"/>
            </a:pPr>
            <a:r>
              <a:rPr lang="fr-FR" dirty="0"/>
              <a:t>Quand on analyse un texte on vise une expérience de lecture qui accepte le texte et le suit au plus près. </a:t>
            </a:r>
          </a:p>
        </p:txBody>
      </p:sp>
    </p:spTree>
    <p:extLst>
      <p:ext uri="{BB962C8B-B14F-4D97-AF65-F5344CB8AC3E}">
        <p14:creationId xmlns:p14="http://schemas.microsoft.com/office/powerpoint/2010/main" val="1145030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86557A-70AE-1E6D-3E5F-1900DDB9D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E9E4B5-1716-5D50-30E5-5F003530E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6688"/>
            <a:ext cx="10515600" cy="5560275"/>
          </a:xfrm>
        </p:spPr>
        <p:txBody>
          <a:bodyPr/>
          <a:lstStyle/>
          <a:p>
            <a:pPr marL="0" indent="0" algn="just">
              <a:buNone/>
            </a:pPr>
            <a:r>
              <a:rPr lang="fr-FR" dirty="0"/>
              <a:t>=/= </a:t>
            </a:r>
            <a:r>
              <a:rPr lang="fr-FR" b="1" dirty="0"/>
              <a:t>lecture concrète </a:t>
            </a:r>
            <a:r>
              <a:rPr lang="fr-FR" dirty="0"/>
              <a:t>(malentendus, lecture en diagonale, lecture inachevé, lecture qui ne respecte pas le texte, voire le manipule, lecture qui lâche </a:t>
            </a:r>
            <a:r>
              <a:rPr lang="fr-FR"/>
              <a:t>le livre)</a:t>
            </a:r>
            <a:endParaRPr lang="fr-FR" dirty="0"/>
          </a:p>
          <a:p>
            <a:pPr marL="0" indent="0" algn="just">
              <a:buNone/>
            </a:pPr>
            <a:endParaRPr lang="fr-FR" dirty="0"/>
          </a:p>
          <a:p>
            <a:pPr marL="0" indent="0" algn="just">
              <a:buNone/>
            </a:pPr>
            <a:r>
              <a:rPr lang="fr-FR" dirty="0"/>
              <a:t>y compris de la Bible</a:t>
            </a:r>
          </a:p>
          <a:p>
            <a:pPr marL="0" indent="0" algn="just">
              <a:buNone/>
            </a:pPr>
            <a:endParaRPr lang="fr-FR" dirty="0"/>
          </a:p>
          <a:p>
            <a:pPr marL="0" indent="0" algn="just">
              <a:buNone/>
            </a:pPr>
            <a:r>
              <a:rPr lang="fr-FR" dirty="0"/>
              <a:t>Christian de </a:t>
            </a:r>
            <a:r>
              <a:rPr lang="fr-FR" dirty="0" err="1"/>
              <a:t>Chergé</a:t>
            </a:r>
            <a:r>
              <a:rPr lang="fr-FR" dirty="0"/>
              <a:t> : </a:t>
            </a:r>
            <a:r>
              <a:rPr lang="fr-FR" i="1" dirty="0"/>
              <a:t>Luc</a:t>
            </a:r>
            <a:r>
              <a:rPr lang="fr-FR" dirty="0"/>
              <a:t> 1, 39-45 </a:t>
            </a:r>
          </a:p>
          <a:p>
            <a:pPr marL="0" indent="0" algn="just">
              <a:buNone/>
            </a:pPr>
            <a:endParaRPr lang="fr-FR" dirty="0"/>
          </a:p>
          <a:p>
            <a:pPr marL="0" indent="0" algn="just">
              <a:buNone/>
            </a:pPr>
            <a:r>
              <a:rPr lang="fr-FR" dirty="0"/>
              <a:t>Nécessité pastorale ? Existentielle ?</a:t>
            </a:r>
          </a:p>
        </p:txBody>
      </p:sp>
    </p:spTree>
    <p:extLst>
      <p:ext uri="{BB962C8B-B14F-4D97-AF65-F5344CB8AC3E}">
        <p14:creationId xmlns:p14="http://schemas.microsoft.com/office/powerpoint/2010/main" val="3836989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1EC2F6-24C7-0EEE-9595-64D25025D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FA78D9-2858-577D-FA52-23AACEBEC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6688"/>
            <a:ext cx="10515600" cy="5560275"/>
          </a:xfrm>
        </p:spPr>
        <p:txBody>
          <a:bodyPr/>
          <a:lstStyle/>
          <a:p>
            <a:pPr marL="0" indent="0">
              <a:buNone/>
            </a:pPr>
            <a:r>
              <a:rPr lang="fr-FR" b="1" dirty="0"/>
              <a:t>Outils narratologiques semblent évidents mais qui sont en fait très difficiles à définir</a:t>
            </a:r>
          </a:p>
          <a:p>
            <a:pPr marL="0" indent="0" algn="just">
              <a:buNone/>
            </a:pPr>
            <a:r>
              <a:rPr lang="fr-FR" dirty="0"/>
              <a:t>Empathie (Même point de vue ? Même valeur ? Voir à travers les yeux de ? Se mettre à la place de ?)</a:t>
            </a:r>
          </a:p>
          <a:p>
            <a:pPr marL="0" indent="0" algn="just">
              <a:buNone/>
            </a:pPr>
            <a:r>
              <a:rPr lang="fr-FR" dirty="0"/>
              <a:t>Identification (narration à la première personne mais donc plus difficile pour les textes narratifs ?)</a:t>
            </a:r>
          </a:p>
          <a:p>
            <a:pPr marL="0" indent="0" algn="just">
              <a:buNone/>
            </a:pPr>
            <a:r>
              <a:rPr lang="fr-FR" dirty="0"/>
              <a:t>Émotion : « Une difficulté notoire dans l’étude des émotions en littérature vient de l’absence de consensus quant à la définition de l’émotion. » (appel du RRENAB)</a:t>
            </a:r>
          </a:p>
          <a:p>
            <a:pPr marL="0" indent="0" algn="just">
              <a:buNone/>
            </a:pPr>
            <a:r>
              <a:rPr lang="fr-BE" dirty="0"/>
              <a:t>-&gt; « </a:t>
            </a:r>
            <a:r>
              <a:rPr lang="fr-BE" dirty="0" err="1"/>
              <a:t>fresh</a:t>
            </a:r>
            <a:r>
              <a:rPr lang="fr-BE" dirty="0"/>
              <a:t> </a:t>
            </a:r>
            <a:r>
              <a:rPr lang="fr-BE" dirty="0" err="1"/>
              <a:t>emotion</a:t>
            </a:r>
            <a:r>
              <a:rPr lang="fr-BE" dirty="0"/>
              <a:t> » / « </a:t>
            </a:r>
            <a:r>
              <a:rPr lang="fr-BE" dirty="0" err="1"/>
              <a:t>emotional</a:t>
            </a:r>
            <a:r>
              <a:rPr lang="fr-BE" dirty="0"/>
              <a:t> memory » (</a:t>
            </a:r>
            <a:r>
              <a:rPr lang="fr-BE" dirty="0" err="1"/>
              <a:t>Cupchtk</a:t>
            </a:r>
            <a:r>
              <a:rPr lang="fr-BE" dirty="0"/>
              <a:t>, </a:t>
            </a:r>
            <a:r>
              <a:rPr lang="fr-BE" dirty="0" err="1"/>
              <a:t>Oatleyb</a:t>
            </a:r>
            <a:r>
              <a:rPr lang="fr-BE" dirty="0"/>
              <a:t> et </a:t>
            </a:r>
            <a:r>
              <a:rPr lang="fr-BE" dirty="0" err="1"/>
              <a:t>Vorderee</a:t>
            </a:r>
            <a:r>
              <a:rPr lang="fr-BE" dirty="0"/>
              <a:t>, 1998)</a:t>
            </a:r>
          </a:p>
          <a:p>
            <a:pPr marL="0" indent="0" algn="just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7066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C4A8A-0BB0-859B-A03E-F8F2F27656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D56B5E-12B3-7233-A5BD-D04A4988F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6688"/>
            <a:ext cx="10515600" cy="5560275"/>
          </a:xfrm>
        </p:spPr>
        <p:txBody>
          <a:bodyPr/>
          <a:lstStyle/>
          <a:p>
            <a:pPr marL="0" indent="0" algn="just">
              <a:buNone/>
            </a:pPr>
            <a:r>
              <a:rPr lang="fr-FR" b="1" dirty="0"/>
              <a:t>Innover méthodologiquement ?</a:t>
            </a:r>
          </a:p>
          <a:p>
            <a:pPr marL="0" indent="0" algn="just">
              <a:buNone/>
            </a:pPr>
            <a:endParaRPr lang="fr-FR" dirty="0"/>
          </a:p>
          <a:p>
            <a:pPr marL="0" indent="0" algn="just">
              <a:buNone/>
            </a:pPr>
            <a:r>
              <a:rPr lang="fr-FR" dirty="0"/>
              <a:t>Vers l’anthropologie, la sociologie ? La psychologie, la psychanalyse, voire la neurologie ?</a:t>
            </a:r>
          </a:p>
          <a:p>
            <a:pPr marL="0" indent="0" algn="just">
              <a:buNone/>
            </a:pPr>
            <a:r>
              <a:rPr lang="fr-FR" dirty="0"/>
              <a:t>De fait on a tiré vers philosophie hier (Spinoza, Deleuze, Guattari, Ricoeur)</a:t>
            </a:r>
          </a:p>
          <a:p>
            <a:pPr marL="0" indent="0" algn="just">
              <a:buNone/>
            </a:pPr>
            <a:r>
              <a:rPr lang="fr-FR" dirty="0"/>
              <a:t>Et innovation méthodologique (</a:t>
            </a:r>
            <a:r>
              <a:rPr lang="fr-FR" i="1" dirty="0"/>
              <a:t>affects </a:t>
            </a:r>
            <a:r>
              <a:rPr lang="fr-FR" i="1" dirty="0" err="1"/>
              <a:t>theories</a:t>
            </a:r>
            <a:r>
              <a:rPr lang="fr-FR" i="1" dirty="0"/>
              <a:t> </a:t>
            </a:r>
            <a:r>
              <a:rPr lang="fr-FR" dirty="0"/>
              <a:t>hier) </a:t>
            </a:r>
          </a:p>
          <a:p>
            <a:pPr marL="0" indent="0" algn="just">
              <a:buNone/>
            </a:pPr>
            <a:r>
              <a:rPr lang="fr-FR" dirty="0"/>
              <a:t>Les émotions constituent-elles un terrain qui rend nécessaire de nouvelles méthodologies ou l’emprunt à d’autres méthodologies ?</a:t>
            </a:r>
          </a:p>
        </p:txBody>
      </p:sp>
    </p:spTree>
    <p:extLst>
      <p:ext uri="{BB962C8B-B14F-4D97-AF65-F5344CB8AC3E}">
        <p14:creationId xmlns:p14="http://schemas.microsoft.com/office/powerpoint/2010/main" val="17627725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2261</TotalTime>
  <Words>345</Words>
  <Application>Microsoft Macintosh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Thème Office</vt:lpstr>
      <vt:lpstr>Les émotions dans la réponse du·de la lecteur·rice.  Entre réponse théorique et réponse concrète.  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Antoine Paris</dc:creator>
  <cp:lastModifiedBy>Antoine Paris</cp:lastModifiedBy>
  <cp:revision>6</cp:revision>
  <dcterms:created xsi:type="dcterms:W3CDTF">2026-06-09T22:35:31Z</dcterms:created>
  <dcterms:modified xsi:type="dcterms:W3CDTF">2026-06-11T14:04:03Z</dcterms:modified>
</cp:coreProperties>
</file>