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603825" cy="43205400"/>
  <p:notesSz cx="29818013" cy="42343388"/>
  <p:defaultTextStyle>
    <a:defPPr>
      <a:defRPr lang="it-IT"/>
    </a:defPPr>
    <a:lvl1pPr algn="l" rtl="0" fontAlgn="base">
      <a:spcBef>
        <a:spcPct val="0"/>
      </a:spcBef>
      <a:spcAft>
        <a:spcPct val="0"/>
      </a:spcAft>
      <a:defRPr sz="7900"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7900"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7900"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7900"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7900" kern="1200">
        <a:solidFill>
          <a:schemeClr val="tx1"/>
        </a:solidFill>
        <a:latin typeface="Arial" charset="0"/>
        <a:ea typeface="ＭＳ Ｐゴシック" charset="0"/>
        <a:cs typeface="ＭＳ Ｐゴシック" charset="0"/>
      </a:defRPr>
    </a:lvl5pPr>
    <a:lvl6pPr marL="2286000" algn="l" defTabSz="457200" rtl="0" eaLnBrk="1" latinLnBrk="0" hangingPunct="1">
      <a:defRPr sz="7900" kern="1200">
        <a:solidFill>
          <a:schemeClr val="tx1"/>
        </a:solidFill>
        <a:latin typeface="Arial" charset="0"/>
        <a:ea typeface="ＭＳ Ｐゴシック" charset="0"/>
        <a:cs typeface="ＭＳ Ｐゴシック" charset="0"/>
      </a:defRPr>
    </a:lvl6pPr>
    <a:lvl7pPr marL="2743200" algn="l" defTabSz="457200" rtl="0" eaLnBrk="1" latinLnBrk="0" hangingPunct="1">
      <a:defRPr sz="7900" kern="1200">
        <a:solidFill>
          <a:schemeClr val="tx1"/>
        </a:solidFill>
        <a:latin typeface="Arial" charset="0"/>
        <a:ea typeface="ＭＳ Ｐゴシック" charset="0"/>
        <a:cs typeface="ＭＳ Ｐゴシック" charset="0"/>
      </a:defRPr>
    </a:lvl7pPr>
    <a:lvl8pPr marL="3200400" algn="l" defTabSz="457200" rtl="0" eaLnBrk="1" latinLnBrk="0" hangingPunct="1">
      <a:defRPr sz="7900" kern="1200">
        <a:solidFill>
          <a:schemeClr val="tx1"/>
        </a:solidFill>
        <a:latin typeface="Arial" charset="0"/>
        <a:ea typeface="ＭＳ Ｐゴシック" charset="0"/>
        <a:cs typeface="ＭＳ Ｐゴシック" charset="0"/>
      </a:defRPr>
    </a:lvl8pPr>
    <a:lvl9pPr marL="3657600" algn="l" defTabSz="457200" rtl="0" eaLnBrk="1" latinLnBrk="0" hangingPunct="1">
      <a:defRPr sz="79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xmlns="">
        <p15:guide id="1" orient="horz" pos="13608">
          <p15:clr>
            <a:srgbClr val="A4A3A4"/>
          </p15:clr>
        </p15:guide>
        <p15:guide id="2" pos="96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B4DE86"/>
    <a:srgbClr val="009900"/>
    <a:srgbClr val="008000"/>
    <a:srgbClr val="C8F8CD"/>
    <a:srgbClr val="AAF4B1"/>
    <a:srgbClr val="0080FF"/>
    <a:srgbClr val="004080"/>
    <a:srgbClr val="4C4C4C"/>
    <a:srgbClr val="86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99" autoAdjust="0"/>
    <p:restoredTop sz="94673" autoAdjust="0"/>
  </p:normalViewPr>
  <p:slideViewPr>
    <p:cSldViewPr>
      <p:cViewPr>
        <p:scale>
          <a:sx n="50" d="100"/>
          <a:sy n="50" d="100"/>
        </p:scale>
        <p:origin x="-1072" y="8704"/>
      </p:cViewPr>
      <p:guideLst>
        <p:guide orient="horz" pos="13608"/>
        <p:guide pos="9639"/>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2915900" cy="2114550"/>
          </a:xfrm>
          <a:prstGeom prst="rect">
            <a:avLst/>
          </a:prstGeom>
        </p:spPr>
        <p:txBody>
          <a:bodyPr vert="horz" lIns="91401" tIns="45703" rIns="91401" bIns="45703" rtlCol="0"/>
          <a:lstStyle>
            <a:lvl1pPr algn="l">
              <a:defRPr sz="1300">
                <a:latin typeface="Arial" charset="0"/>
                <a:ea typeface="+mn-ea"/>
                <a:cs typeface="+mn-cs"/>
              </a:defRPr>
            </a:lvl1pPr>
          </a:lstStyle>
          <a:p>
            <a:pPr>
              <a:defRPr/>
            </a:pPr>
            <a:endParaRPr lang="en-US"/>
          </a:p>
        </p:txBody>
      </p:sp>
      <p:sp>
        <p:nvSpPr>
          <p:cNvPr id="3" name="Date Placeholder 2"/>
          <p:cNvSpPr>
            <a:spLocks noGrp="1"/>
          </p:cNvSpPr>
          <p:nvPr>
            <p:ph type="dt" idx="1"/>
          </p:nvPr>
        </p:nvSpPr>
        <p:spPr>
          <a:xfrm>
            <a:off x="16895763" y="0"/>
            <a:ext cx="12915900" cy="2114550"/>
          </a:xfrm>
          <a:prstGeom prst="rect">
            <a:avLst/>
          </a:prstGeom>
        </p:spPr>
        <p:txBody>
          <a:bodyPr vert="horz" wrap="square" lIns="91401" tIns="45703" rIns="91401" bIns="45703" numCol="1" anchor="t" anchorCtr="0" compatLnSpc="1">
            <a:prstTxWarp prst="textNoShape">
              <a:avLst/>
            </a:prstTxWarp>
          </a:bodyPr>
          <a:lstStyle>
            <a:lvl1pPr algn="r">
              <a:defRPr sz="1300">
                <a:cs typeface="+mn-cs"/>
              </a:defRPr>
            </a:lvl1pPr>
          </a:lstStyle>
          <a:p>
            <a:pPr>
              <a:defRPr/>
            </a:pPr>
            <a:fld id="{D95147B2-9638-CB42-916D-CD41293E7FC2}" type="datetimeFigureOut">
              <a:rPr lang="en-US"/>
              <a:pPr>
                <a:defRPr/>
              </a:pPr>
              <a:t>16/04/16</a:t>
            </a:fld>
            <a:endParaRPr lang="en-US"/>
          </a:p>
        </p:txBody>
      </p:sp>
      <p:sp>
        <p:nvSpPr>
          <p:cNvPr id="4" name="Slide Image Placeholder 3"/>
          <p:cNvSpPr>
            <a:spLocks noGrp="1" noRot="1" noChangeAspect="1"/>
          </p:cNvSpPr>
          <p:nvPr>
            <p:ph type="sldImg" idx="2"/>
          </p:nvPr>
        </p:nvSpPr>
        <p:spPr>
          <a:xfrm>
            <a:off x="9285288" y="3178175"/>
            <a:ext cx="11247437" cy="15879763"/>
          </a:xfrm>
          <a:prstGeom prst="rect">
            <a:avLst/>
          </a:prstGeom>
          <a:noFill/>
          <a:ln w="12700">
            <a:solidFill>
              <a:prstClr val="black"/>
            </a:solidFill>
          </a:ln>
        </p:spPr>
        <p:txBody>
          <a:bodyPr vert="horz" lIns="91401" tIns="45703" rIns="91401" bIns="45703" rtlCol="0" anchor="ctr"/>
          <a:lstStyle/>
          <a:p>
            <a:pPr lvl="0"/>
            <a:endParaRPr lang="en-US" noProof="0" smtClean="0"/>
          </a:p>
        </p:txBody>
      </p:sp>
      <p:sp>
        <p:nvSpPr>
          <p:cNvPr id="5" name="Notes Placeholder 4"/>
          <p:cNvSpPr>
            <a:spLocks noGrp="1"/>
          </p:cNvSpPr>
          <p:nvPr>
            <p:ph type="body" sz="quarter" idx="3"/>
          </p:nvPr>
        </p:nvSpPr>
        <p:spPr>
          <a:xfrm>
            <a:off x="2982913" y="20107275"/>
            <a:ext cx="23852187" cy="19057938"/>
          </a:xfrm>
          <a:prstGeom prst="rect">
            <a:avLst/>
          </a:prstGeom>
        </p:spPr>
        <p:txBody>
          <a:bodyPr vert="horz" lIns="91401" tIns="45703" rIns="91401" bIns="4570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40222488"/>
            <a:ext cx="12915900" cy="2114550"/>
          </a:xfrm>
          <a:prstGeom prst="rect">
            <a:avLst/>
          </a:prstGeom>
        </p:spPr>
        <p:txBody>
          <a:bodyPr vert="horz" lIns="91401" tIns="45703" rIns="91401" bIns="45703" rtlCol="0" anchor="b"/>
          <a:lstStyle>
            <a:lvl1pPr algn="l">
              <a:defRPr sz="1300">
                <a:latin typeface="Arial"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16895763" y="40222488"/>
            <a:ext cx="12915900" cy="2114550"/>
          </a:xfrm>
          <a:prstGeom prst="rect">
            <a:avLst/>
          </a:prstGeom>
        </p:spPr>
        <p:txBody>
          <a:bodyPr vert="horz" wrap="square" lIns="91401" tIns="45703" rIns="91401" bIns="45703" numCol="1" anchor="b" anchorCtr="0" compatLnSpc="1">
            <a:prstTxWarp prst="textNoShape">
              <a:avLst/>
            </a:prstTxWarp>
          </a:bodyPr>
          <a:lstStyle>
            <a:lvl1pPr algn="r">
              <a:defRPr sz="1300">
                <a:cs typeface="+mn-cs"/>
              </a:defRPr>
            </a:lvl1pPr>
          </a:lstStyle>
          <a:p>
            <a:pPr>
              <a:defRPr/>
            </a:pPr>
            <a:fld id="{5E5AF0F1-6548-B448-BE9E-9D151A529E71}" type="slidenum">
              <a:rPr lang="en-US"/>
              <a:pPr>
                <a:defRPr/>
              </a:pPr>
              <a:t>‹#›</a:t>
            </a:fld>
            <a:endParaRPr lang="en-US"/>
          </a:p>
        </p:txBody>
      </p:sp>
    </p:spTree>
    <p:extLst>
      <p:ext uri="{BB962C8B-B14F-4D97-AF65-F5344CB8AC3E}">
        <p14:creationId xmlns:p14="http://schemas.microsoft.com/office/powerpoint/2010/main" val="5086865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3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153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7900">
                <a:solidFill>
                  <a:schemeClr val="tx1"/>
                </a:solidFill>
                <a:latin typeface="Arial" charset="0"/>
                <a:ea typeface="ＭＳ Ｐゴシック" charset="0"/>
                <a:cs typeface="ＭＳ Ｐゴシック" charset="0"/>
              </a:defRPr>
            </a:lvl1pPr>
            <a:lvl2pPr marL="742950" indent="-285750" eaLnBrk="0" hangingPunct="0">
              <a:defRPr sz="7900">
                <a:solidFill>
                  <a:schemeClr val="tx1"/>
                </a:solidFill>
                <a:latin typeface="Arial" charset="0"/>
                <a:ea typeface="ＭＳ Ｐゴシック" charset="0"/>
              </a:defRPr>
            </a:lvl2pPr>
            <a:lvl3pPr marL="1143000" indent="-228600" eaLnBrk="0" hangingPunct="0">
              <a:defRPr sz="7900">
                <a:solidFill>
                  <a:schemeClr val="tx1"/>
                </a:solidFill>
                <a:latin typeface="Arial" charset="0"/>
                <a:ea typeface="ＭＳ Ｐゴシック" charset="0"/>
              </a:defRPr>
            </a:lvl3pPr>
            <a:lvl4pPr marL="1600200" indent="-228600" eaLnBrk="0" hangingPunct="0">
              <a:defRPr sz="7900">
                <a:solidFill>
                  <a:schemeClr val="tx1"/>
                </a:solidFill>
                <a:latin typeface="Arial" charset="0"/>
                <a:ea typeface="ＭＳ Ｐゴシック" charset="0"/>
              </a:defRPr>
            </a:lvl4pPr>
            <a:lvl5pPr marL="2057400" indent="-228600" eaLnBrk="0" hangingPunct="0">
              <a:defRPr sz="7900">
                <a:solidFill>
                  <a:schemeClr val="tx1"/>
                </a:solidFill>
                <a:latin typeface="Arial" charset="0"/>
                <a:ea typeface="ＭＳ Ｐゴシック" charset="0"/>
              </a:defRPr>
            </a:lvl5pPr>
            <a:lvl6pPr marL="2514600" indent="-228600" eaLnBrk="0" fontAlgn="base" hangingPunct="0">
              <a:spcBef>
                <a:spcPct val="0"/>
              </a:spcBef>
              <a:spcAft>
                <a:spcPct val="0"/>
              </a:spcAft>
              <a:defRPr sz="7900">
                <a:solidFill>
                  <a:schemeClr val="tx1"/>
                </a:solidFill>
                <a:latin typeface="Arial" charset="0"/>
                <a:ea typeface="ＭＳ Ｐゴシック" charset="0"/>
              </a:defRPr>
            </a:lvl6pPr>
            <a:lvl7pPr marL="2971800" indent="-228600" eaLnBrk="0" fontAlgn="base" hangingPunct="0">
              <a:spcBef>
                <a:spcPct val="0"/>
              </a:spcBef>
              <a:spcAft>
                <a:spcPct val="0"/>
              </a:spcAft>
              <a:defRPr sz="7900">
                <a:solidFill>
                  <a:schemeClr val="tx1"/>
                </a:solidFill>
                <a:latin typeface="Arial" charset="0"/>
                <a:ea typeface="ＭＳ Ｐゴシック" charset="0"/>
              </a:defRPr>
            </a:lvl7pPr>
            <a:lvl8pPr marL="3429000" indent="-228600" eaLnBrk="0" fontAlgn="base" hangingPunct="0">
              <a:spcBef>
                <a:spcPct val="0"/>
              </a:spcBef>
              <a:spcAft>
                <a:spcPct val="0"/>
              </a:spcAft>
              <a:defRPr sz="7900">
                <a:solidFill>
                  <a:schemeClr val="tx1"/>
                </a:solidFill>
                <a:latin typeface="Arial" charset="0"/>
                <a:ea typeface="ＭＳ Ｐゴシック" charset="0"/>
              </a:defRPr>
            </a:lvl8pPr>
            <a:lvl9pPr marL="3886200" indent="-228600" eaLnBrk="0" fontAlgn="base" hangingPunct="0">
              <a:spcBef>
                <a:spcPct val="0"/>
              </a:spcBef>
              <a:spcAft>
                <a:spcPct val="0"/>
              </a:spcAft>
              <a:defRPr sz="7900">
                <a:solidFill>
                  <a:schemeClr val="tx1"/>
                </a:solidFill>
                <a:latin typeface="Arial" charset="0"/>
                <a:ea typeface="ＭＳ Ｐゴシック" charset="0"/>
              </a:defRPr>
            </a:lvl9pPr>
          </a:lstStyle>
          <a:p>
            <a:pPr eaLnBrk="1" hangingPunct="1"/>
            <a:fld id="{573035D7-ECF8-F148-A6D9-A6708A2A9AFA}" type="slidenum">
              <a:rPr lang="en-US" sz="1300"/>
              <a:pPr eaLnBrk="1" hangingPunct="1"/>
              <a:t>1</a:t>
            </a:fld>
            <a:endParaRPr lang="en-US" sz="1300"/>
          </a:p>
        </p:txBody>
      </p:sp>
    </p:spTree>
    <p:extLst>
      <p:ext uri="{BB962C8B-B14F-4D97-AF65-F5344CB8AC3E}">
        <p14:creationId xmlns:p14="http://schemas.microsoft.com/office/powerpoint/2010/main" val="2038950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95525" y="13422313"/>
            <a:ext cx="26012775" cy="9259887"/>
          </a:xfrm>
        </p:spPr>
        <p:txBody>
          <a:bodyPr/>
          <a:lstStyle/>
          <a:p>
            <a:r>
              <a:rPr lang="en-US" smtClean="0"/>
              <a:t>Click to edit Master title style</a:t>
            </a:r>
            <a:endParaRPr lang="en-US"/>
          </a:p>
        </p:txBody>
      </p:sp>
      <p:sp>
        <p:nvSpPr>
          <p:cNvPr id="3" name="Subtitle 2"/>
          <p:cNvSpPr>
            <a:spLocks noGrp="1"/>
          </p:cNvSpPr>
          <p:nvPr>
            <p:ph type="subTitle" idx="1"/>
          </p:nvPr>
        </p:nvSpPr>
        <p:spPr>
          <a:xfrm>
            <a:off x="4591050" y="24482425"/>
            <a:ext cx="21421725" cy="110426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323B08-CD75-EC45-9284-3D2787D16A81}" type="slidenum">
              <a:rPr lang="it-IT"/>
              <a:pPr>
                <a:defRPr/>
              </a:pPr>
              <a:t>‹#›</a:t>
            </a:fld>
            <a:endParaRPr lang="it-IT"/>
          </a:p>
        </p:txBody>
      </p:sp>
    </p:spTree>
    <p:extLst>
      <p:ext uri="{BB962C8B-B14F-4D97-AF65-F5344CB8AC3E}">
        <p14:creationId xmlns:p14="http://schemas.microsoft.com/office/powerpoint/2010/main" val="283338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9709DC-7817-B047-9A68-DFE6768C997C}" type="slidenum">
              <a:rPr lang="it-IT"/>
              <a:pPr>
                <a:defRPr/>
              </a:pPr>
              <a:t>‹#›</a:t>
            </a:fld>
            <a:endParaRPr lang="it-IT"/>
          </a:p>
        </p:txBody>
      </p:sp>
    </p:spTree>
    <p:extLst>
      <p:ext uri="{BB962C8B-B14F-4D97-AF65-F5344CB8AC3E}">
        <p14:creationId xmlns:p14="http://schemas.microsoft.com/office/powerpoint/2010/main" val="2981577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2188488" y="1730375"/>
            <a:ext cx="6884987" cy="368633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30350" y="1730375"/>
            <a:ext cx="20505738" cy="368633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DFDDDB-9836-A944-AFE1-EC8C9C6CFF92}" type="slidenum">
              <a:rPr lang="it-IT"/>
              <a:pPr>
                <a:defRPr/>
              </a:pPr>
              <a:t>‹#›</a:t>
            </a:fld>
            <a:endParaRPr lang="it-IT"/>
          </a:p>
        </p:txBody>
      </p:sp>
    </p:spTree>
    <p:extLst>
      <p:ext uri="{BB962C8B-B14F-4D97-AF65-F5344CB8AC3E}">
        <p14:creationId xmlns:p14="http://schemas.microsoft.com/office/powerpoint/2010/main" val="2419513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407A47-4C5A-194E-A540-0759C4C36AC3}" type="slidenum">
              <a:rPr lang="it-IT"/>
              <a:pPr>
                <a:defRPr/>
              </a:pPr>
              <a:t>‹#›</a:t>
            </a:fld>
            <a:endParaRPr lang="it-IT"/>
          </a:p>
        </p:txBody>
      </p:sp>
    </p:spTree>
    <p:extLst>
      <p:ext uri="{BB962C8B-B14F-4D97-AF65-F5344CB8AC3E}">
        <p14:creationId xmlns:p14="http://schemas.microsoft.com/office/powerpoint/2010/main" val="44655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17763" y="27763788"/>
            <a:ext cx="26012775" cy="858043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2417763" y="18311813"/>
            <a:ext cx="26012775" cy="94519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A1C49E0-E44C-2B40-9ED2-C7BFD5CF042B}" type="slidenum">
              <a:rPr lang="it-IT"/>
              <a:pPr>
                <a:defRPr/>
              </a:pPr>
              <a:t>‹#›</a:t>
            </a:fld>
            <a:endParaRPr lang="it-IT"/>
          </a:p>
        </p:txBody>
      </p:sp>
    </p:spTree>
    <p:extLst>
      <p:ext uri="{BB962C8B-B14F-4D97-AF65-F5344CB8AC3E}">
        <p14:creationId xmlns:p14="http://schemas.microsoft.com/office/powerpoint/2010/main" val="1838675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30350" y="10080625"/>
            <a:ext cx="13695363" cy="2851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5378113" y="10080625"/>
            <a:ext cx="13695362" cy="28513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E0AE9FE-B692-4D4E-9ED0-9D9E00A6A9EB}" type="slidenum">
              <a:rPr lang="it-IT"/>
              <a:pPr>
                <a:defRPr/>
              </a:pPr>
              <a:t>‹#›</a:t>
            </a:fld>
            <a:endParaRPr lang="it-IT"/>
          </a:p>
        </p:txBody>
      </p:sp>
    </p:spTree>
    <p:extLst>
      <p:ext uri="{BB962C8B-B14F-4D97-AF65-F5344CB8AC3E}">
        <p14:creationId xmlns:p14="http://schemas.microsoft.com/office/powerpoint/2010/main" val="1329602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30350" y="9671050"/>
            <a:ext cx="13522325" cy="40306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30350" y="13701713"/>
            <a:ext cx="13522325" cy="248935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5546388" y="9671050"/>
            <a:ext cx="13527087" cy="40306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15546388" y="13701713"/>
            <a:ext cx="13527087" cy="248935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71B3EDA-241E-AC44-8172-272821946207}" type="slidenum">
              <a:rPr lang="it-IT"/>
              <a:pPr>
                <a:defRPr/>
              </a:pPr>
              <a:t>‹#›</a:t>
            </a:fld>
            <a:endParaRPr lang="it-IT"/>
          </a:p>
        </p:txBody>
      </p:sp>
    </p:spTree>
    <p:extLst>
      <p:ext uri="{BB962C8B-B14F-4D97-AF65-F5344CB8AC3E}">
        <p14:creationId xmlns:p14="http://schemas.microsoft.com/office/powerpoint/2010/main" val="2575526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B435482-536D-A240-90BA-36AD4773288B}" type="slidenum">
              <a:rPr lang="it-IT"/>
              <a:pPr>
                <a:defRPr/>
              </a:pPr>
              <a:t>‹#›</a:t>
            </a:fld>
            <a:endParaRPr lang="it-IT"/>
          </a:p>
        </p:txBody>
      </p:sp>
    </p:spTree>
    <p:extLst>
      <p:ext uri="{BB962C8B-B14F-4D97-AF65-F5344CB8AC3E}">
        <p14:creationId xmlns:p14="http://schemas.microsoft.com/office/powerpoint/2010/main" val="1395207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49EBEED-418D-0C45-A4AC-CF74686B288F}" type="slidenum">
              <a:rPr lang="it-IT"/>
              <a:pPr>
                <a:defRPr/>
              </a:pPr>
              <a:t>‹#›</a:t>
            </a:fld>
            <a:endParaRPr lang="it-IT"/>
          </a:p>
        </p:txBody>
      </p:sp>
    </p:spTree>
    <p:extLst>
      <p:ext uri="{BB962C8B-B14F-4D97-AF65-F5344CB8AC3E}">
        <p14:creationId xmlns:p14="http://schemas.microsoft.com/office/powerpoint/2010/main" val="2914967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0350" y="1720850"/>
            <a:ext cx="10067925" cy="731996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1964988" y="1720850"/>
            <a:ext cx="17108487" cy="368744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530350" y="9040813"/>
            <a:ext cx="10067925" cy="295544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799B21-A018-C447-BD53-DB77CED0849D}" type="slidenum">
              <a:rPr lang="it-IT"/>
              <a:pPr>
                <a:defRPr/>
              </a:pPr>
              <a:t>‹#›</a:t>
            </a:fld>
            <a:endParaRPr lang="it-IT"/>
          </a:p>
        </p:txBody>
      </p:sp>
    </p:spTree>
    <p:extLst>
      <p:ext uri="{BB962C8B-B14F-4D97-AF65-F5344CB8AC3E}">
        <p14:creationId xmlns:p14="http://schemas.microsoft.com/office/powerpoint/2010/main" val="1347433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99163" y="30243463"/>
            <a:ext cx="18361025" cy="357028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5999163" y="3860800"/>
            <a:ext cx="18361025" cy="259222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5999163" y="33813750"/>
            <a:ext cx="18361025" cy="50704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0F3078-2CEC-AF48-8C03-7AB1963748DB}" type="slidenum">
              <a:rPr lang="it-IT"/>
              <a:pPr>
                <a:defRPr/>
              </a:pPr>
              <a:t>‹#›</a:t>
            </a:fld>
            <a:endParaRPr lang="it-IT"/>
          </a:p>
        </p:txBody>
      </p:sp>
    </p:spTree>
    <p:extLst>
      <p:ext uri="{BB962C8B-B14F-4D97-AF65-F5344CB8AC3E}">
        <p14:creationId xmlns:p14="http://schemas.microsoft.com/office/powerpoint/2010/main" val="22797406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30350" y="1730375"/>
            <a:ext cx="27543125"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402592" tIns="201296" rIns="402592" bIns="201296" numCol="1" anchor="ctr" anchorCtr="0" compatLnSpc="1">
            <a:prstTxWarp prst="textNoShape">
              <a:avLst/>
            </a:prstTxWarp>
          </a:bodyPr>
          <a:lstStyle/>
          <a:p>
            <a:pPr lvl="0"/>
            <a:r>
              <a:rPr lang="it-IT"/>
              <a:t>Fare clic per modificare lo stile del titolo</a:t>
            </a:r>
          </a:p>
        </p:txBody>
      </p:sp>
      <p:sp>
        <p:nvSpPr>
          <p:cNvPr id="1027" name="Rectangle 3"/>
          <p:cNvSpPr>
            <a:spLocks noGrp="1" noChangeArrowheads="1"/>
          </p:cNvSpPr>
          <p:nvPr>
            <p:ph type="body" idx="1"/>
          </p:nvPr>
        </p:nvSpPr>
        <p:spPr bwMode="auto">
          <a:xfrm>
            <a:off x="1530350" y="10080625"/>
            <a:ext cx="27543125" cy="2851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402592" tIns="201296" rIns="402592" bIns="201296"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1530350" y="39341425"/>
            <a:ext cx="7140575" cy="3005138"/>
          </a:xfrm>
          <a:prstGeom prst="rect">
            <a:avLst/>
          </a:prstGeom>
          <a:noFill/>
          <a:ln w="9525">
            <a:noFill/>
            <a:miter lim="800000"/>
            <a:headEnd/>
            <a:tailEnd/>
          </a:ln>
          <a:effectLst/>
        </p:spPr>
        <p:txBody>
          <a:bodyPr vert="horz" wrap="square" lIns="402592" tIns="201296" rIns="402592" bIns="201296" numCol="1" anchor="t" anchorCtr="0" compatLnSpc="1">
            <a:prstTxWarp prst="textNoShape">
              <a:avLst/>
            </a:prstTxWarp>
          </a:bodyPr>
          <a:lstStyle>
            <a:lvl1pPr>
              <a:defRPr sz="6200">
                <a:latin typeface="Arial"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10456863" y="39341425"/>
            <a:ext cx="9690100" cy="3005138"/>
          </a:xfrm>
          <a:prstGeom prst="rect">
            <a:avLst/>
          </a:prstGeom>
          <a:noFill/>
          <a:ln w="9525">
            <a:noFill/>
            <a:miter lim="800000"/>
            <a:headEnd/>
            <a:tailEnd/>
          </a:ln>
          <a:effectLst/>
        </p:spPr>
        <p:txBody>
          <a:bodyPr vert="horz" wrap="square" lIns="402592" tIns="201296" rIns="402592" bIns="201296" numCol="1" anchor="t" anchorCtr="0" compatLnSpc="1">
            <a:prstTxWarp prst="textNoShape">
              <a:avLst/>
            </a:prstTxWarp>
          </a:bodyPr>
          <a:lstStyle>
            <a:lvl1pPr algn="ctr">
              <a:defRPr sz="6200">
                <a:latin typeface="Arial"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21932900" y="39341425"/>
            <a:ext cx="7140575" cy="3005138"/>
          </a:xfrm>
          <a:prstGeom prst="rect">
            <a:avLst/>
          </a:prstGeom>
          <a:noFill/>
          <a:ln w="9525">
            <a:noFill/>
            <a:miter lim="800000"/>
            <a:headEnd/>
            <a:tailEnd/>
          </a:ln>
          <a:effectLst/>
        </p:spPr>
        <p:txBody>
          <a:bodyPr vert="horz" wrap="square" lIns="402592" tIns="201296" rIns="402592" bIns="201296" numCol="1" anchor="t" anchorCtr="0" compatLnSpc="1">
            <a:prstTxWarp prst="textNoShape">
              <a:avLst/>
            </a:prstTxWarp>
          </a:bodyPr>
          <a:lstStyle>
            <a:lvl1pPr algn="r">
              <a:defRPr sz="6200">
                <a:cs typeface="+mn-cs"/>
              </a:defRPr>
            </a:lvl1pPr>
          </a:lstStyle>
          <a:p>
            <a:pPr>
              <a:defRPr/>
            </a:pPr>
            <a:fld id="{89D9BF7B-626B-F246-BEB5-B6793953F601}" type="slidenum">
              <a:rPr lang="it-IT"/>
              <a:pPr>
                <a:defRPr/>
              </a:pPr>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25900" rtl="0" eaLnBrk="0" fontAlgn="base" hangingPunct="0">
        <a:spcBef>
          <a:spcPct val="0"/>
        </a:spcBef>
        <a:spcAft>
          <a:spcPct val="0"/>
        </a:spcAft>
        <a:defRPr sz="19400">
          <a:solidFill>
            <a:schemeClr val="tx2"/>
          </a:solidFill>
          <a:latin typeface="+mj-lt"/>
          <a:ea typeface="ＭＳ Ｐゴシック" charset="0"/>
          <a:cs typeface="ＭＳ Ｐゴシック" charset="0"/>
        </a:defRPr>
      </a:lvl1pPr>
      <a:lvl2pPr algn="ctr" defTabSz="4025900" rtl="0" eaLnBrk="0" fontAlgn="base" hangingPunct="0">
        <a:spcBef>
          <a:spcPct val="0"/>
        </a:spcBef>
        <a:spcAft>
          <a:spcPct val="0"/>
        </a:spcAft>
        <a:defRPr sz="19400">
          <a:solidFill>
            <a:schemeClr val="tx2"/>
          </a:solidFill>
          <a:latin typeface="Arial" charset="0"/>
          <a:ea typeface="ＭＳ Ｐゴシック" charset="0"/>
          <a:cs typeface="ＭＳ Ｐゴシック" charset="0"/>
        </a:defRPr>
      </a:lvl2pPr>
      <a:lvl3pPr algn="ctr" defTabSz="4025900" rtl="0" eaLnBrk="0" fontAlgn="base" hangingPunct="0">
        <a:spcBef>
          <a:spcPct val="0"/>
        </a:spcBef>
        <a:spcAft>
          <a:spcPct val="0"/>
        </a:spcAft>
        <a:defRPr sz="19400">
          <a:solidFill>
            <a:schemeClr val="tx2"/>
          </a:solidFill>
          <a:latin typeface="Arial" charset="0"/>
          <a:ea typeface="ＭＳ Ｐゴシック" charset="0"/>
          <a:cs typeface="ＭＳ Ｐゴシック" charset="0"/>
        </a:defRPr>
      </a:lvl3pPr>
      <a:lvl4pPr algn="ctr" defTabSz="4025900" rtl="0" eaLnBrk="0" fontAlgn="base" hangingPunct="0">
        <a:spcBef>
          <a:spcPct val="0"/>
        </a:spcBef>
        <a:spcAft>
          <a:spcPct val="0"/>
        </a:spcAft>
        <a:defRPr sz="19400">
          <a:solidFill>
            <a:schemeClr val="tx2"/>
          </a:solidFill>
          <a:latin typeface="Arial" charset="0"/>
          <a:ea typeface="ＭＳ Ｐゴシック" charset="0"/>
          <a:cs typeface="ＭＳ Ｐゴシック" charset="0"/>
        </a:defRPr>
      </a:lvl4pPr>
      <a:lvl5pPr algn="ctr" defTabSz="4025900" rtl="0" eaLnBrk="0" fontAlgn="base" hangingPunct="0">
        <a:spcBef>
          <a:spcPct val="0"/>
        </a:spcBef>
        <a:spcAft>
          <a:spcPct val="0"/>
        </a:spcAft>
        <a:defRPr sz="19400">
          <a:solidFill>
            <a:schemeClr val="tx2"/>
          </a:solidFill>
          <a:latin typeface="Arial" charset="0"/>
          <a:ea typeface="ＭＳ Ｐゴシック" charset="0"/>
          <a:cs typeface="ＭＳ Ｐゴシック" charset="0"/>
        </a:defRPr>
      </a:lvl5pPr>
      <a:lvl6pPr marL="457200" algn="ctr" defTabSz="4025900" rtl="0" fontAlgn="base">
        <a:spcBef>
          <a:spcPct val="0"/>
        </a:spcBef>
        <a:spcAft>
          <a:spcPct val="0"/>
        </a:spcAft>
        <a:defRPr sz="19400">
          <a:solidFill>
            <a:schemeClr val="tx2"/>
          </a:solidFill>
          <a:latin typeface="Arial" charset="0"/>
        </a:defRPr>
      </a:lvl6pPr>
      <a:lvl7pPr marL="914400" algn="ctr" defTabSz="4025900" rtl="0" fontAlgn="base">
        <a:spcBef>
          <a:spcPct val="0"/>
        </a:spcBef>
        <a:spcAft>
          <a:spcPct val="0"/>
        </a:spcAft>
        <a:defRPr sz="19400">
          <a:solidFill>
            <a:schemeClr val="tx2"/>
          </a:solidFill>
          <a:latin typeface="Arial" charset="0"/>
        </a:defRPr>
      </a:lvl7pPr>
      <a:lvl8pPr marL="1371600" algn="ctr" defTabSz="4025900" rtl="0" fontAlgn="base">
        <a:spcBef>
          <a:spcPct val="0"/>
        </a:spcBef>
        <a:spcAft>
          <a:spcPct val="0"/>
        </a:spcAft>
        <a:defRPr sz="19400">
          <a:solidFill>
            <a:schemeClr val="tx2"/>
          </a:solidFill>
          <a:latin typeface="Arial" charset="0"/>
        </a:defRPr>
      </a:lvl8pPr>
      <a:lvl9pPr marL="1828800" algn="ctr" defTabSz="4025900" rtl="0" fontAlgn="base">
        <a:spcBef>
          <a:spcPct val="0"/>
        </a:spcBef>
        <a:spcAft>
          <a:spcPct val="0"/>
        </a:spcAft>
        <a:defRPr sz="19400">
          <a:solidFill>
            <a:schemeClr val="tx2"/>
          </a:solidFill>
          <a:latin typeface="Arial" charset="0"/>
        </a:defRPr>
      </a:lvl9pPr>
    </p:titleStyle>
    <p:bodyStyle>
      <a:lvl1pPr marL="1509713" indent="-1509713" algn="l" defTabSz="4025900" rtl="0" eaLnBrk="0" fontAlgn="base" hangingPunct="0">
        <a:spcBef>
          <a:spcPct val="20000"/>
        </a:spcBef>
        <a:spcAft>
          <a:spcPct val="0"/>
        </a:spcAft>
        <a:buChar char="•"/>
        <a:defRPr sz="14100">
          <a:solidFill>
            <a:schemeClr val="tx1"/>
          </a:solidFill>
          <a:latin typeface="+mn-lt"/>
          <a:ea typeface="ＭＳ Ｐゴシック" charset="0"/>
          <a:cs typeface="ＭＳ Ｐゴシック" charset="0"/>
        </a:defRPr>
      </a:lvl1pPr>
      <a:lvl2pPr marL="3271838" indent="-1258888" algn="l" defTabSz="4025900" rtl="0" eaLnBrk="0" fontAlgn="base" hangingPunct="0">
        <a:spcBef>
          <a:spcPct val="20000"/>
        </a:spcBef>
        <a:spcAft>
          <a:spcPct val="0"/>
        </a:spcAft>
        <a:buChar char="–"/>
        <a:defRPr sz="12300">
          <a:solidFill>
            <a:schemeClr val="tx1"/>
          </a:solidFill>
          <a:latin typeface="+mn-lt"/>
          <a:ea typeface="ＭＳ Ｐゴシック" charset="0"/>
        </a:defRPr>
      </a:lvl2pPr>
      <a:lvl3pPr marL="5032375" indent="-1006475" algn="l" defTabSz="4025900" rtl="0" eaLnBrk="0" fontAlgn="base" hangingPunct="0">
        <a:spcBef>
          <a:spcPct val="20000"/>
        </a:spcBef>
        <a:spcAft>
          <a:spcPct val="0"/>
        </a:spcAft>
        <a:buChar char="•"/>
        <a:defRPr sz="10600">
          <a:solidFill>
            <a:schemeClr val="tx1"/>
          </a:solidFill>
          <a:latin typeface="+mn-lt"/>
          <a:ea typeface="ＭＳ Ｐゴシック" charset="0"/>
        </a:defRPr>
      </a:lvl3pPr>
      <a:lvl4pPr marL="7045325" indent="-1006475" algn="l" defTabSz="4025900" rtl="0" eaLnBrk="0" fontAlgn="base" hangingPunct="0">
        <a:spcBef>
          <a:spcPct val="20000"/>
        </a:spcBef>
        <a:spcAft>
          <a:spcPct val="0"/>
        </a:spcAft>
        <a:buChar char="–"/>
        <a:defRPr sz="8800">
          <a:solidFill>
            <a:schemeClr val="tx1"/>
          </a:solidFill>
          <a:latin typeface="+mn-lt"/>
          <a:ea typeface="ＭＳ Ｐゴシック" charset="0"/>
        </a:defRPr>
      </a:lvl4pPr>
      <a:lvl5pPr marL="9058275" indent="-1006475" algn="l" defTabSz="4025900" rtl="0" eaLnBrk="0" fontAlgn="base" hangingPunct="0">
        <a:spcBef>
          <a:spcPct val="20000"/>
        </a:spcBef>
        <a:spcAft>
          <a:spcPct val="0"/>
        </a:spcAft>
        <a:buChar char="»"/>
        <a:defRPr sz="8800">
          <a:solidFill>
            <a:schemeClr val="tx1"/>
          </a:solidFill>
          <a:latin typeface="+mn-lt"/>
          <a:ea typeface="ＭＳ Ｐゴシック" charset="0"/>
        </a:defRPr>
      </a:lvl5pPr>
      <a:lvl6pPr marL="9515475" indent="-1006475" algn="l" defTabSz="4025900" rtl="0" fontAlgn="base">
        <a:spcBef>
          <a:spcPct val="20000"/>
        </a:spcBef>
        <a:spcAft>
          <a:spcPct val="0"/>
        </a:spcAft>
        <a:buChar char="»"/>
        <a:defRPr sz="8800">
          <a:solidFill>
            <a:schemeClr val="tx1"/>
          </a:solidFill>
          <a:latin typeface="+mn-lt"/>
        </a:defRPr>
      </a:lvl6pPr>
      <a:lvl7pPr marL="9972675" indent="-1006475" algn="l" defTabSz="4025900" rtl="0" fontAlgn="base">
        <a:spcBef>
          <a:spcPct val="20000"/>
        </a:spcBef>
        <a:spcAft>
          <a:spcPct val="0"/>
        </a:spcAft>
        <a:buChar char="»"/>
        <a:defRPr sz="8800">
          <a:solidFill>
            <a:schemeClr val="tx1"/>
          </a:solidFill>
          <a:latin typeface="+mn-lt"/>
        </a:defRPr>
      </a:lvl7pPr>
      <a:lvl8pPr marL="10429875" indent="-1006475" algn="l" defTabSz="4025900" rtl="0" fontAlgn="base">
        <a:spcBef>
          <a:spcPct val="20000"/>
        </a:spcBef>
        <a:spcAft>
          <a:spcPct val="0"/>
        </a:spcAft>
        <a:buChar char="»"/>
        <a:defRPr sz="8800">
          <a:solidFill>
            <a:schemeClr val="tx1"/>
          </a:solidFill>
          <a:latin typeface="+mn-lt"/>
        </a:defRPr>
      </a:lvl8pPr>
      <a:lvl9pPr marL="10887075" indent="-1006475" algn="l" defTabSz="4025900" rtl="0" fontAlgn="base">
        <a:spcBef>
          <a:spcPct val="20000"/>
        </a:spcBef>
        <a:spcAft>
          <a:spcPct val="0"/>
        </a:spcAft>
        <a:buChar char="»"/>
        <a:defRPr sz="8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9225" y="29282"/>
            <a:ext cx="30443488" cy="9915535"/>
          </a:xfrm>
          <a:prstGeom prst="rect">
            <a:avLst/>
          </a:prstGeom>
          <a:noFill/>
          <a:ln w="28575">
            <a:noFill/>
            <a:miter lim="800000"/>
            <a:headEnd/>
            <a:tailEnd/>
          </a:ln>
          <a:effectLst/>
        </p:spPr>
        <p:txBody>
          <a:bodyPr>
            <a:spAutoFit/>
          </a:bodyPr>
          <a:lstStyle>
            <a:lvl1pPr eaLnBrk="0" hangingPunct="0">
              <a:defRPr sz="7900">
                <a:solidFill>
                  <a:schemeClr val="tx1"/>
                </a:solidFill>
                <a:latin typeface="Arial" charset="0"/>
                <a:ea typeface="ＭＳ Ｐゴシック" charset="0"/>
              </a:defRPr>
            </a:lvl1pPr>
            <a:lvl2pPr marL="742950" indent="-285750" eaLnBrk="0" hangingPunct="0">
              <a:defRPr sz="7900">
                <a:solidFill>
                  <a:schemeClr val="tx1"/>
                </a:solidFill>
                <a:latin typeface="Arial" charset="0"/>
                <a:ea typeface="ＭＳ Ｐゴシック" charset="0"/>
              </a:defRPr>
            </a:lvl2pPr>
            <a:lvl3pPr marL="1143000" indent="-228600" eaLnBrk="0" hangingPunct="0">
              <a:defRPr sz="7900">
                <a:solidFill>
                  <a:schemeClr val="tx1"/>
                </a:solidFill>
                <a:latin typeface="Arial" charset="0"/>
                <a:ea typeface="ＭＳ Ｐゴシック" charset="0"/>
              </a:defRPr>
            </a:lvl3pPr>
            <a:lvl4pPr marL="1600200" indent="-228600" eaLnBrk="0" hangingPunct="0">
              <a:defRPr sz="7900">
                <a:solidFill>
                  <a:schemeClr val="tx1"/>
                </a:solidFill>
                <a:latin typeface="Arial" charset="0"/>
                <a:ea typeface="ＭＳ Ｐゴシック" charset="0"/>
              </a:defRPr>
            </a:lvl4pPr>
            <a:lvl5pPr marL="2057400" indent="-228600" eaLnBrk="0" hangingPunct="0">
              <a:defRPr sz="7900">
                <a:solidFill>
                  <a:schemeClr val="tx1"/>
                </a:solidFill>
                <a:latin typeface="Arial" charset="0"/>
                <a:ea typeface="ＭＳ Ｐゴシック" charset="0"/>
              </a:defRPr>
            </a:lvl5pPr>
            <a:lvl6pPr marL="2514600" indent="-228600" eaLnBrk="0" fontAlgn="base" hangingPunct="0">
              <a:spcBef>
                <a:spcPct val="0"/>
              </a:spcBef>
              <a:spcAft>
                <a:spcPct val="0"/>
              </a:spcAft>
              <a:defRPr sz="7900">
                <a:solidFill>
                  <a:schemeClr val="tx1"/>
                </a:solidFill>
                <a:latin typeface="Arial" charset="0"/>
                <a:ea typeface="ＭＳ Ｐゴシック" charset="0"/>
              </a:defRPr>
            </a:lvl6pPr>
            <a:lvl7pPr marL="2971800" indent="-228600" eaLnBrk="0" fontAlgn="base" hangingPunct="0">
              <a:spcBef>
                <a:spcPct val="0"/>
              </a:spcBef>
              <a:spcAft>
                <a:spcPct val="0"/>
              </a:spcAft>
              <a:defRPr sz="7900">
                <a:solidFill>
                  <a:schemeClr val="tx1"/>
                </a:solidFill>
                <a:latin typeface="Arial" charset="0"/>
                <a:ea typeface="ＭＳ Ｐゴシック" charset="0"/>
              </a:defRPr>
            </a:lvl7pPr>
            <a:lvl8pPr marL="3429000" indent="-228600" eaLnBrk="0" fontAlgn="base" hangingPunct="0">
              <a:spcBef>
                <a:spcPct val="0"/>
              </a:spcBef>
              <a:spcAft>
                <a:spcPct val="0"/>
              </a:spcAft>
              <a:defRPr sz="7900">
                <a:solidFill>
                  <a:schemeClr val="tx1"/>
                </a:solidFill>
                <a:latin typeface="Arial" charset="0"/>
                <a:ea typeface="ＭＳ Ｐゴシック" charset="0"/>
              </a:defRPr>
            </a:lvl8pPr>
            <a:lvl9pPr marL="3886200" indent="-228600" eaLnBrk="0" fontAlgn="base" hangingPunct="0">
              <a:spcBef>
                <a:spcPct val="0"/>
              </a:spcBef>
              <a:spcAft>
                <a:spcPct val="0"/>
              </a:spcAft>
              <a:defRPr sz="7900">
                <a:solidFill>
                  <a:schemeClr val="tx1"/>
                </a:solidFill>
                <a:latin typeface="Arial" charset="0"/>
                <a:ea typeface="ＭＳ Ｐゴシック" charset="0"/>
              </a:defRPr>
            </a:lvl9pPr>
          </a:lstStyle>
          <a:p>
            <a:pPr algn="ctr">
              <a:spcAft>
                <a:spcPct val="50000"/>
              </a:spcAft>
              <a:defRPr/>
            </a:pPr>
            <a:endParaRPr lang="en-US" sz="3400" i="1" dirty="0">
              <a:solidFill>
                <a:srgbClr val="1E4649"/>
              </a:solidFill>
              <a:cs typeface="+mn-cs"/>
            </a:endParaRPr>
          </a:p>
          <a:p>
            <a:pPr algn="ctr">
              <a:spcAft>
                <a:spcPct val="50000"/>
              </a:spcAft>
              <a:defRPr/>
            </a:pPr>
            <a:r>
              <a:rPr lang="fr-BE" sz="3200" i="1" dirty="0" smtClean="0">
                <a:latin typeface="Tahoma" panose="020B0604030504040204" pitchFamily="34" charset="0"/>
                <a:ea typeface="Tahoma" panose="020B0604030504040204" pitchFamily="34" charset="0"/>
                <a:cs typeface="Tahoma" panose="020B0604030504040204" pitchFamily="34" charset="0"/>
              </a:rPr>
              <a:t>JOURNEE </a:t>
            </a:r>
            <a:r>
              <a:rPr lang="fr-BE" sz="3200" i="1" dirty="0">
                <a:latin typeface="Tahoma" panose="020B0604030504040204" pitchFamily="34" charset="0"/>
                <a:ea typeface="Tahoma" panose="020B0604030504040204" pitchFamily="34" charset="0"/>
                <a:cs typeface="Tahoma" panose="020B0604030504040204" pitchFamily="34" charset="0"/>
              </a:rPr>
              <a:t>SCIENTIFIQUE DU POLE </a:t>
            </a:r>
            <a:r>
              <a:rPr lang="fr-BE" sz="3200" i="1" dirty="0" smtClean="0">
                <a:latin typeface="Tahoma" panose="020B0604030504040204" pitchFamily="34" charset="0"/>
                <a:ea typeface="Tahoma" panose="020B0604030504040204" pitchFamily="34" charset="0"/>
                <a:cs typeface="Tahoma" panose="020B0604030504040204" pitchFamily="34" charset="0"/>
              </a:rPr>
              <a:t>HAINUYER -</a:t>
            </a:r>
            <a:r>
              <a:rPr lang="fr-BE" sz="3200" i="1" dirty="0">
                <a:latin typeface="Tahoma" panose="020B0604030504040204" pitchFamily="34" charset="0"/>
                <a:ea typeface="Tahoma" panose="020B0604030504040204" pitchFamily="34" charset="0"/>
                <a:cs typeface="Tahoma" panose="020B0604030504040204" pitchFamily="34" charset="0"/>
              </a:rPr>
              <a:t>19 avril </a:t>
            </a:r>
            <a:r>
              <a:rPr lang="fr-BE" sz="3200" i="1" dirty="0" smtClean="0">
                <a:latin typeface="Tahoma" panose="020B0604030504040204" pitchFamily="34" charset="0"/>
                <a:ea typeface="Tahoma" panose="020B0604030504040204" pitchFamily="34" charset="0"/>
                <a:cs typeface="Tahoma" panose="020B0604030504040204" pitchFamily="34" charset="0"/>
              </a:rPr>
              <a:t>2016</a:t>
            </a:r>
            <a:r>
              <a:rPr lang="en-US" sz="3600" b="1" dirty="0" smtClean="0">
                <a:solidFill>
                  <a:srgbClr val="000000"/>
                </a:solidFill>
                <a:effectLst>
                  <a:outerShdw blurRad="38100" dist="38100" dir="2700000" algn="tl">
                    <a:srgbClr val="000000"/>
                  </a:outerShdw>
                </a:effectLst>
                <a:cs typeface="+mn-cs"/>
              </a:rPr>
              <a:t> </a:t>
            </a:r>
          </a:p>
          <a:p>
            <a:pPr algn="ctr">
              <a:defRPr/>
            </a:pPr>
            <a:r>
              <a:rPr lang="fr-BE" sz="6000" dirty="0" smtClean="0">
                <a:solidFill>
                  <a:srgbClr val="006600"/>
                </a:solidFill>
                <a:latin typeface="Tahoma" panose="020B0604030504040204" pitchFamily="34" charset="0"/>
                <a:ea typeface="Tahoma" panose="020B0604030504040204" pitchFamily="34" charset="0"/>
                <a:cs typeface="Tahoma" panose="020B0604030504040204" pitchFamily="34" charset="0"/>
              </a:rPr>
              <a:t>Développement de nouveaux modes </a:t>
            </a:r>
          </a:p>
          <a:p>
            <a:pPr algn="ctr">
              <a:defRPr/>
            </a:pPr>
            <a:r>
              <a:rPr lang="fr-BE" sz="6000" dirty="0" smtClean="0">
                <a:solidFill>
                  <a:srgbClr val="006600"/>
                </a:solidFill>
                <a:latin typeface="Tahoma" panose="020B0604030504040204" pitchFamily="34" charset="0"/>
                <a:ea typeface="Tahoma" panose="020B0604030504040204" pitchFamily="34" charset="0"/>
                <a:cs typeface="Tahoma" panose="020B0604030504040204" pitchFamily="34" charset="0"/>
              </a:rPr>
              <a:t>de combustion propre et à haut rendement </a:t>
            </a:r>
            <a:endParaRPr lang="fr-BE" sz="6000" dirty="0">
              <a:solidFill>
                <a:srgbClr val="006600"/>
              </a:solidFill>
              <a:latin typeface="Tahoma" panose="020B0604030504040204" pitchFamily="34" charset="0"/>
              <a:ea typeface="Tahoma" panose="020B0604030504040204" pitchFamily="34" charset="0"/>
              <a:cs typeface="Tahoma" panose="020B0604030504040204" pitchFamily="34" charset="0"/>
            </a:endParaRPr>
          </a:p>
          <a:p>
            <a:pPr algn="ctr">
              <a:defRPr/>
            </a:pPr>
            <a:r>
              <a:rPr lang="fr-BE" sz="6000" dirty="0" smtClean="0">
                <a:solidFill>
                  <a:srgbClr val="006600"/>
                </a:solidFill>
                <a:latin typeface="Tahoma" panose="020B0604030504040204" pitchFamily="34" charset="0"/>
                <a:ea typeface="Tahoma" panose="020B0604030504040204" pitchFamily="34" charset="0"/>
                <a:cs typeface="Tahoma" panose="020B0604030504040204" pitchFamily="34" charset="0"/>
              </a:rPr>
              <a:t>à partir </a:t>
            </a:r>
            <a:r>
              <a:rPr lang="fr-BE" sz="6000" dirty="0">
                <a:solidFill>
                  <a:srgbClr val="006600"/>
                </a:solidFill>
                <a:latin typeface="Tahoma" panose="020B0604030504040204" pitchFamily="34" charset="0"/>
                <a:ea typeface="Tahoma" panose="020B0604030504040204" pitchFamily="34" charset="0"/>
                <a:cs typeface="Tahoma" panose="020B0604030504040204" pitchFamily="34" charset="0"/>
              </a:rPr>
              <a:t>de différents types de carburants non conventionnels</a:t>
            </a:r>
            <a:r>
              <a:rPr lang="it-IT" sz="6000" dirty="0" smtClean="0">
                <a:solidFill>
                  <a:srgbClr val="006600"/>
                </a:solidFill>
                <a:latin typeface="Tahoma" panose="020B0604030504040204" pitchFamily="34" charset="0"/>
                <a:ea typeface="Tahoma" panose="020B0604030504040204" pitchFamily="34" charset="0"/>
                <a:cs typeface="Tahoma" panose="020B0604030504040204" pitchFamily="34" charset="0"/>
              </a:rPr>
              <a:t> </a:t>
            </a:r>
          </a:p>
          <a:p>
            <a:pPr algn="ctr">
              <a:defRPr/>
            </a:pPr>
            <a:endParaRPr lang="it-IT" sz="4400" dirty="0" smtClean="0">
              <a:solidFill>
                <a:srgbClr val="008000"/>
              </a:solidFill>
              <a:latin typeface="Tahoma" panose="020B0604030504040204" pitchFamily="34" charset="0"/>
              <a:ea typeface="Tahoma" panose="020B0604030504040204" pitchFamily="34" charset="0"/>
              <a:cs typeface="Tahoma" panose="020B0604030504040204" pitchFamily="34" charset="0"/>
            </a:endParaRPr>
          </a:p>
          <a:p>
            <a:pPr algn="ctr">
              <a:defRPr sz="4000">
                <a:solidFill>
                  <a:srgbClr val="1E4649"/>
                </a:solidFill>
                <a:latin typeface="Tahoma"/>
                <a:ea typeface="Tahoma"/>
                <a:cs typeface="Tahoma"/>
                <a:sym typeface="Tahoma"/>
              </a:defRPr>
            </a:pPr>
            <a:r>
              <a:rPr lang="en-GB" dirty="0"/>
              <a:t>Simone </a:t>
            </a:r>
            <a:r>
              <a:rPr lang="en-GB" dirty="0" err="1"/>
              <a:t>Giorgetti</a:t>
            </a:r>
            <a:r>
              <a:rPr lang="en-GB" baseline="30000" dirty="0" err="1">
                <a:solidFill>
                  <a:srgbClr val="000000"/>
                </a:solidFill>
              </a:rPr>
              <a:t>a,c</a:t>
            </a:r>
            <a:r>
              <a:rPr lang="en-GB" dirty="0"/>
              <a:t>, </a:t>
            </a:r>
            <a:r>
              <a:rPr lang="en-GB" dirty="0" err="1"/>
              <a:t>Maxime</a:t>
            </a:r>
            <a:r>
              <a:rPr lang="en-GB" dirty="0"/>
              <a:t> </a:t>
            </a:r>
            <a:r>
              <a:rPr lang="en-GB" dirty="0" err="1"/>
              <a:t>Pochet</a:t>
            </a:r>
            <a:r>
              <a:rPr lang="en-GB" baseline="30000" dirty="0" err="1">
                <a:solidFill>
                  <a:srgbClr val="000000"/>
                </a:solidFill>
              </a:rPr>
              <a:t>b,d</a:t>
            </a:r>
            <a:r>
              <a:rPr lang="en-GB" dirty="0"/>
              <a:t>, Steven </a:t>
            </a:r>
            <a:r>
              <a:rPr lang="en-GB" dirty="0" err="1"/>
              <a:t>Tipler</a:t>
            </a:r>
            <a:r>
              <a:rPr lang="en-GB" baseline="30000" dirty="0" err="1">
                <a:solidFill>
                  <a:srgbClr val="000000"/>
                </a:solidFill>
              </a:rPr>
              <a:t>a,b</a:t>
            </a:r>
            <a:r>
              <a:rPr lang="en-GB" dirty="0">
                <a:solidFill>
                  <a:srgbClr val="1E4649"/>
                </a:solidFill>
              </a:rPr>
              <a:t>, Axel </a:t>
            </a:r>
            <a:r>
              <a:rPr lang="en-GB" dirty="0" err="1">
                <a:solidFill>
                  <a:srgbClr val="1E4649"/>
                </a:solidFill>
              </a:rPr>
              <a:t>Coussement</a:t>
            </a:r>
            <a:r>
              <a:rPr lang="en-GB" baseline="30000" dirty="0" err="1">
                <a:solidFill>
                  <a:srgbClr val="1E4649"/>
                </a:solidFill>
              </a:rPr>
              <a:t>a</a:t>
            </a:r>
            <a:r>
              <a:rPr lang="en-GB" dirty="0" smtClean="0"/>
              <a:t>,</a:t>
            </a:r>
            <a:r>
              <a:rPr lang="en-GB" dirty="0">
                <a:solidFill>
                  <a:srgbClr val="1E4649"/>
                </a:solidFill>
              </a:rPr>
              <a:t> </a:t>
            </a:r>
            <a:r>
              <a:rPr lang="en-GB" dirty="0" smtClean="0">
                <a:solidFill>
                  <a:srgbClr val="1E4649"/>
                </a:solidFill>
              </a:rPr>
              <a:t>Ward De </a:t>
            </a:r>
            <a:r>
              <a:rPr lang="en-GB" dirty="0" err="1" smtClean="0">
                <a:solidFill>
                  <a:srgbClr val="1E4649"/>
                </a:solidFill>
              </a:rPr>
              <a:t>Paepe</a:t>
            </a:r>
            <a:r>
              <a:rPr lang="en-GB" baseline="30000" dirty="0" err="1" smtClean="0">
                <a:solidFill>
                  <a:srgbClr val="1E4649"/>
                </a:solidFill>
              </a:rPr>
              <a:t>b</a:t>
            </a:r>
            <a:r>
              <a:rPr lang="en-GB" dirty="0" smtClean="0"/>
              <a:t>,</a:t>
            </a:r>
          </a:p>
          <a:p>
            <a:pPr algn="ctr">
              <a:defRPr sz="4000">
                <a:solidFill>
                  <a:srgbClr val="1E4649"/>
                </a:solidFill>
                <a:latin typeface="Tahoma"/>
                <a:ea typeface="Tahoma"/>
                <a:cs typeface="Tahoma"/>
                <a:sym typeface="Tahoma"/>
              </a:defRPr>
            </a:pPr>
            <a:r>
              <a:rPr lang="en-GB" dirty="0" smtClean="0"/>
              <a:t>Laurent </a:t>
            </a:r>
            <a:r>
              <a:rPr lang="en-GB" dirty="0" err="1"/>
              <a:t>Bricteux</a:t>
            </a:r>
            <a:r>
              <a:rPr lang="en-GB" baseline="30000" dirty="0" err="1"/>
              <a:t>c</a:t>
            </a:r>
            <a:r>
              <a:rPr lang="en-GB" dirty="0"/>
              <a:t>, </a:t>
            </a:r>
            <a:r>
              <a:rPr lang="en-GB" sz="4000" dirty="0" err="1" smtClean="0">
                <a:sym typeface="Tahoma"/>
              </a:rPr>
              <a:t>Hervé</a:t>
            </a:r>
            <a:r>
              <a:rPr lang="en-GB" sz="4000" dirty="0" smtClean="0">
                <a:sym typeface="Tahoma"/>
              </a:rPr>
              <a:t> </a:t>
            </a:r>
            <a:r>
              <a:rPr lang="en-GB" sz="4000" dirty="0" err="1">
                <a:sym typeface="Tahoma"/>
              </a:rPr>
              <a:t>Jeanmart</a:t>
            </a:r>
            <a:r>
              <a:rPr lang="en-GB" sz="4000" baseline="30000" dirty="0" err="1">
                <a:sym typeface="Tahoma"/>
              </a:rPr>
              <a:t>d</a:t>
            </a:r>
            <a:r>
              <a:rPr lang="en-GB" sz="4000" dirty="0">
                <a:sym typeface="Tahoma"/>
              </a:rPr>
              <a:t>, </a:t>
            </a:r>
            <a:r>
              <a:rPr lang="en-GB" dirty="0"/>
              <a:t>Francesco </a:t>
            </a:r>
            <a:r>
              <a:rPr lang="en-GB" dirty="0" err="1"/>
              <a:t>Contino</a:t>
            </a:r>
            <a:r>
              <a:rPr lang="en-GB" baseline="30000" dirty="0" err="1"/>
              <a:t>b</a:t>
            </a:r>
            <a:r>
              <a:rPr lang="en-GB" dirty="0"/>
              <a:t>, Alessandro </a:t>
            </a:r>
            <a:r>
              <a:rPr lang="en-GB" dirty="0" err="1" smtClean="0"/>
              <a:t>Parente</a:t>
            </a:r>
            <a:r>
              <a:rPr lang="en-GB" baseline="30000" dirty="0" err="1" smtClean="0"/>
              <a:t>a</a:t>
            </a:r>
            <a:endParaRPr lang="en-GB" baseline="30000" dirty="0"/>
          </a:p>
          <a:p>
            <a:pPr algn="ctr">
              <a:defRPr/>
            </a:pPr>
            <a:endParaRPr lang="it-IT" sz="3200" b="1" baseline="30000" dirty="0" smtClean="0">
              <a:solidFill>
                <a:srgbClr val="1E4649"/>
              </a:solidFill>
              <a:cs typeface="+mn-cs"/>
            </a:endParaRPr>
          </a:p>
          <a:p>
            <a:pPr algn="ctr">
              <a:defRPr/>
            </a:pPr>
            <a:r>
              <a:rPr lang="en-GB" sz="2800" i="1" baseline="30000" dirty="0" err="1">
                <a:latin typeface="Tahoma" panose="020B0604030504040204" pitchFamily="34" charset="0"/>
                <a:ea typeface="Tahoma" panose="020B0604030504040204" pitchFamily="34" charset="0"/>
                <a:cs typeface="Tahoma" panose="020B0604030504040204" pitchFamily="34" charset="0"/>
              </a:rPr>
              <a:t>a</a:t>
            </a:r>
            <a:r>
              <a:rPr lang="en-GB" sz="2800" i="1" dirty="0" err="1">
                <a:latin typeface="Tahoma" panose="020B0604030504040204" pitchFamily="34" charset="0"/>
                <a:ea typeface="Tahoma" panose="020B0604030504040204" pitchFamily="34" charset="0"/>
                <a:cs typeface="Tahoma" panose="020B0604030504040204" pitchFamily="34" charset="0"/>
              </a:rPr>
              <a:t>Université</a:t>
            </a:r>
            <a:r>
              <a:rPr lang="en-GB" sz="2800" i="1" dirty="0">
                <a:latin typeface="Tahoma" panose="020B0604030504040204" pitchFamily="34" charset="0"/>
                <a:ea typeface="Tahoma" panose="020B0604030504040204" pitchFamily="34" charset="0"/>
                <a:cs typeface="Tahoma" panose="020B0604030504040204" pitchFamily="34" charset="0"/>
              </a:rPr>
              <a:t> </a:t>
            </a:r>
            <a:r>
              <a:rPr lang="en-GB" sz="2800" i="1" dirty="0" err="1">
                <a:latin typeface="Tahoma" panose="020B0604030504040204" pitchFamily="34" charset="0"/>
                <a:ea typeface="Tahoma" panose="020B0604030504040204" pitchFamily="34" charset="0"/>
                <a:cs typeface="Tahoma" panose="020B0604030504040204" pitchFamily="34" charset="0"/>
              </a:rPr>
              <a:t>Libre</a:t>
            </a:r>
            <a:r>
              <a:rPr lang="en-GB" sz="2800" i="1" dirty="0">
                <a:latin typeface="Tahoma" panose="020B0604030504040204" pitchFamily="34" charset="0"/>
                <a:ea typeface="Tahoma" panose="020B0604030504040204" pitchFamily="34" charset="0"/>
                <a:cs typeface="Tahoma" panose="020B0604030504040204" pitchFamily="34" charset="0"/>
              </a:rPr>
              <a:t> de </a:t>
            </a:r>
            <a:r>
              <a:rPr lang="en-GB" sz="2800" i="1" dirty="0" err="1">
                <a:latin typeface="Tahoma" panose="020B0604030504040204" pitchFamily="34" charset="0"/>
                <a:ea typeface="Tahoma" panose="020B0604030504040204" pitchFamily="34" charset="0"/>
                <a:cs typeface="Tahoma" panose="020B0604030504040204" pitchFamily="34" charset="0"/>
              </a:rPr>
              <a:t>Bruxelles</a:t>
            </a:r>
            <a:r>
              <a:rPr lang="en-GB" sz="2800" i="1" dirty="0">
                <a:latin typeface="Tahoma" panose="020B0604030504040204" pitchFamily="34" charset="0"/>
                <a:ea typeface="Tahoma" panose="020B0604030504040204" pitchFamily="34" charset="0"/>
                <a:cs typeface="Tahoma" panose="020B0604030504040204" pitchFamily="34" charset="0"/>
              </a:rPr>
              <a:t>, Aero-Thermo-Mechanical Department, Franklin </a:t>
            </a:r>
            <a:r>
              <a:rPr lang="en-GB" sz="2800" i="1" dirty="0" err="1">
                <a:latin typeface="Tahoma" panose="020B0604030504040204" pitchFamily="34" charset="0"/>
                <a:ea typeface="Tahoma" panose="020B0604030504040204" pitchFamily="34" charset="0"/>
                <a:cs typeface="Tahoma" panose="020B0604030504040204" pitchFamily="34" charset="0"/>
              </a:rPr>
              <a:t>Rooseveltlaan</a:t>
            </a:r>
            <a:r>
              <a:rPr lang="en-GB" sz="2800" i="1" dirty="0">
                <a:latin typeface="Tahoma" panose="020B0604030504040204" pitchFamily="34" charset="0"/>
                <a:ea typeface="Tahoma" panose="020B0604030504040204" pitchFamily="34" charset="0"/>
                <a:cs typeface="Tahoma" panose="020B0604030504040204" pitchFamily="34" charset="0"/>
              </a:rPr>
              <a:t> 50, 1050 Brussels, </a:t>
            </a:r>
            <a:r>
              <a:rPr lang="en-GB" sz="2800" i="1" dirty="0" smtClean="0">
                <a:latin typeface="Tahoma" panose="020B0604030504040204" pitchFamily="34" charset="0"/>
                <a:ea typeface="Tahoma" panose="020B0604030504040204" pitchFamily="34" charset="0"/>
                <a:cs typeface="Tahoma" panose="020B0604030504040204" pitchFamily="34" charset="0"/>
              </a:rPr>
              <a:t>Belgium</a:t>
            </a:r>
          </a:p>
          <a:p>
            <a:pPr algn="ctr"/>
            <a:r>
              <a:rPr lang="en-US" sz="2800" i="1" baseline="30000" dirty="0" err="1">
                <a:latin typeface="Tahoma" panose="020B0604030504040204" pitchFamily="34" charset="0"/>
                <a:ea typeface="Tahoma" panose="020B0604030504040204" pitchFamily="34" charset="0"/>
                <a:cs typeface="Tahoma" panose="020B0604030504040204" pitchFamily="34" charset="0"/>
              </a:rPr>
              <a:t>b</a:t>
            </a:r>
            <a:r>
              <a:rPr lang="en-US" sz="2800" i="1" dirty="0" err="1">
                <a:latin typeface="Tahoma" panose="020B0604030504040204" pitchFamily="34" charset="0"/>
                <a:ea typeface="Tahoma" panose="020B0604030504040204" pitchFamily="34" charset="0"/>
                <a:cs typeface="Tahoma" panose="020B0604030504040204" pitchFamily="34" charset="0"/>
              </a:rPr>
              <a:t>Vrije</a:t>
            </a:r>
            <a:r>
              <a:rPr lang="en-US" sz="2800" i="1" dirty="0">
                <a:latin typeface="Tahoma" panose="020B0604030504040204" pitchFamily="34" charset="0"/>
                <a:ea typeface="Tahoma" panose="020B0604030504040204" pitchFamily="34" charset="0"/>
                <a:cs typeface="Tahoma" panose="020B0604030504040204" pitchFamily="34" charset="0"/>
              </a:rPr>
              <a:t> </a:t>
            </a:r>
            <a:r>
              <a:rPr lang="en-US" sz="2800" i="1" dirty="0" err="1">
                <a:latin typeface="Tahoma" panose="020B0604030504040204" pitchFamily="34" charset="0"/>
                <a:ea typeface="Tahoma" panose="020B0604030504040204" pitchFamily="34" charset="0"/>
                <a:cs typeface="Tahoma" panose="020B0604030504040204" pitchFamily="34" charset="0"/>
              </a:rPr>
              <a:t>Universiteit</a:t>
            </a:r>
            <a:r>
              <a:rPr lang="en-US" sz="2800" i="1" dirty="0">
                <a:latin typeface="Tahoma" panose="020B0604030504040204" pitchFamily="34" charset="0"/>
                <a:ea typeface="Tahoma" panose="020B0604030504040204" pitchFamily="34" charset="0"/>
                <a:cs typeface="Tahoma" panose="020B0604030504040204" pitchFamily="34" charset="0"/>
              </a:rPr>
              <a:t> Brussel, Dept. of Mechanical Engineering (MECH), </a:t>
            </a:r>
            <a:r>
              <a:rPr lang="en-US" sz="2800" i="1" dirty="0" err="1">
                <a:latin typeface="Tahoma" panose="020B0604030504040204" pitchFamily="34" charset="0"/>
                <a:ea typeface="Tahoma" panose="020B0604030504040204" pitchFamily="34" charset="0"/>
                <a:cs typeface="Tahoma" panose="020B0604030504040204" pitchFamily="34" charset="0"/>
              </a:rPr>
              <a:t>Pleinlaan</a:t>
            </a:r>
            <a:r>
              <a:rPr lang="en-US" sz="2800" i="1" dirty="0">
                <a:latin typeface="Tahoma" panose="020B0604030504040204" pitchFamily="34" charset="0"/>
                <a:ea typeface="Tahoma" panose="020B0604030504040204" pitchFamily="34" charset="0"/>
                <a:cs typeface="Tahoma" panose="020B0604030504040204" pitchFamily="34" charset="0"/>
              </a:rPr>
              <a:t> 2, 1050 Brussels, Belgium</a:t>
            </a:r>
            <a:endParaRPr lang="en-GB" sz="2800" i="1" dirty="0">
              <a:latin typeface="Tahoma" panose="020B0604030504040204" pitchFamily="34" charset="0"/>
              <a:ea typeface="Tahoma" panose="020B0604030504040204" pitchFamily="34" charset="0"/>
              <a:cs typeface="Tahoma" panose="020B0604030504040204" pitchFamily="34" charset="0"/>
            </a:endParaRPr>
          </a:p>
          <a:p>
            <a:pPr algn="ctr"/>
            <a:r>
              <a:rPr lang="fr-BE" sz="2800" i="1" baseline="30000" dirty="0" err="1">
                <a:latin typeface="Tahoma" panose="020B0604030504040204" pitchFamily="34" charset="0"/>
                <a:ea typeface="Tahoma" panose="020B0604030504040204" pitchFamily="34" charset="0"/>
                <a:cs typeface="Tahoma" panose="020B0604030504040204" pitchFamily="34" charset="0"/>
              </a:rPr>
              <a:t>c</a:t>
            </a:r>
            <a:r>
              <a:rPr lang="fr-BE" sz="2800" i="1" dirty="0" err="1">
                <a:latin typeface="Tahoma" panose="020B0604030504040204" pitchFamily="34" charset="0"/>
                <a:ea typeface="Tahoma" panose="020B0604030504040204" pitchFamily="34" charset="0"/>
                <a:cs typeface="Tahoma" panose="020B0604030504040204" pitchFamily="34" charset="0"/>
              </a:rPr>
              <a:t>Université</a:t>
            </a:r>
            <a:r>
              <a:rPr lang="fr-BE" sz="2800" i="1" dirty="0">
                <a:latin typeface="Tahoma" panose="020B0604030504040204" pitchFamily="34" charset="0"/>
                <a:ea typeface="Tahoma" panose="020B0604030504040204" pitchFamily="34" charset="0"/>
                <a:cs typeface="Tahoma" panose="020B0604030504040204" pitchFamily="34" charset="0"/>
              </a:rPr>
              <a:t> de Mons, Faculté Polytechnique, rue du </a:t>
            </a:r>
            <a:r>
              <a:rPr lang="fr-BE" sz="2800" i="1" dirty="0" err="1">
                <a:latin typeface="Tahoma" panose="020B0604030504040204" pitchFamily="34" charset="0"/>
                <a:ea typeface="Tahoma" panose="020B0604030504040204" pitchFamily="34" charset="0"/>
                <a:cs typeface="Tahoma" panose="020B0604030504040204" pitchFamily="34" charset="0"/>
              </a:rPr>
              <a:t>Joncquois</a:t>
            </a:r>
            <a:r>
              <a:rPr lang="fr-BE" sz="2800" i="1" dirty="0">
                <a:latin typeface="Tahoma" panose="020B0604030504040204" pitchFamily="34" charset="0"/>
                <a:ea typeface="Tahoma" panose="020B0604030504040204" pitchFamily="34" charset="0"/>
                <a:cs typeface="Tahoma" panose="020B0604030504040204" pitchFamily="34" charset="0"/>
              </a:rPr>
              <a:t> 53, B-7000 Mons, </a:t>
            </a:r>
            <a:r>
              <a:rPr lang="fr-BE" sz="2800" i="1" dirty="0" err="1">
                <a:latin typeface="Tahoma" panose="020B0604030504040204" pitchFamily="34" charset="0"/>
                <a:ea typeface="Tahoma" panose="020B0604030504040204" pitchFamily="34" charset="0"/>
                <a:cs typeface="Tahoma" panose="020B0604030504040204" pitchFamily="34" charset="0"/>
              </a:rPr>
              <a:t>Belgium</a:t>
            </a:r>
            <a:endParaRPr lang="en-GB" sz="2800" i="1" dirty="0">
              <a:latin typeface="Tahoma" panose="020B0604030504040204" pitchFamily="34" charset="0"/>
              <a:ea typeface="Tahoma" panose="020B0604030504040204" pitchFamily="34" charset="0"/>
              <a:cs typeface="Tahoma" panose="020B0604030504040204" pitchFamily="34" charset="0"/>
            </a:endParaRPr>
          </a:p>
          <a:p>
            <a:pPr algn="ctr"/>
            <a:r>
              <a:rPr lang="fr-BE" sz="2800" i="1" baseline="30000" dirty="0" smtClean="0">
                <a:latin typeface="Tahoma" panose="020B0604030504040204" pitchFamily="34" charset="0"/>
                <a:ea typeface="Tahoma" panose="020B0604030504040204" pitchFamily="34" charset="0"/>
                <a:cs typeface="Tahoma" panose="020B0604030504040204" pitchFamily="34" charset="0"/>
              </a:rPr>
              <a:t>d</a:t>
            </a:r>
            <a:r>
              <a:rPr lang="fr-BE" sz="2800" i="1" dirty="0" smtClean="0">
                <a:latin typeface="Tahoma" panose="020B0604030504040204" pitchFamily="34" charset="0"/>
                <a:ea typeface="Tahoma" panose="020B0604030504040204" pitchFamily="34" charset="0"/>
                <a:cs typeface="Tahoma" panose="020B0604030504040204" pitchFamily="34" charset="0"/>
              </a:rPr>
              <a:t>Université </a:t>
            </a:r>
            <a:r>
              <a:rPr lang="fr-BE" sz="2800" i="1" dirty="0" smtClean="0">
                <a:latin typeface="Tahoma" panose="020B0604030504040204" pitchFamily="34" charset="0"/>
                <a:ea typeface="Tahoma" panose="020B0604030504040204" pitchFamily="34" charset="0"/>
                <a:cs typeface="Tahoma" panose="020B0604030504040204" pitchFamily="34" charset="0"/>
              </a:rPr>
              <a:t>catholique de Louvain</a:t>
            </a:r>
            <a:r>
              <a:rPr lang="en-GB" sz="2800" i="1" dirty="0" smtClean="0">
                <a:latin typeface="Tahoma" panose="020B0604030504040204" pitchFamily="34" charset="0"/>
                <a:ea typeface="Tahoma" panose="020B0604030504040204" pitchFamily="34" charset="0"/>
                <a:cs typeface="Tahoma" panose="020B0604030504040204" pitchFamily="34" charset="0"/>
              </a:rPr>
              <a:t>, </a:t>
            </a:r>
            <a:r>
              <a:rPr lang="fr-BE" sz="2800" i="1" dirty="0" smtClean="0">
                <a:latin typeface="Tahoma" panose="020B0604030504040204" pitchFamily="34" charset="0"/>
                <a:ea typeface="Tahoma" panose="020B0604030504040204" pitchFamily="34" charset="0"/>
                <a:cs typeface="Tahoma" panose="020B0604030504040204" pitchFamily="34" charset="0"/>
              </a:rPr>
              <a:t>SST/IMMC/TFL, Building </a:t>
            </a:r>
            <a:r>
              <a:rPr lang="fr-BE" sz="2800" i="1" dirty="0" err="1" smtClean="0">
                <a:latin typeface="Tahoma" panose="020B0604030504040204" pitchFamily="34" charset="0"/>
                <a:ea typeface="Tahoma" panose="020B0604030504040204" pitchFamily="34" charset="0"/>
                <a:cs typeface="Tahoma" panose="020B0604030504040204" pitchFamily="34" charset="0"/>
              </a:rPr>
              <a:t>Stévin</a:t>
            </a:r>
            <a:r>
              <a:rPr lang="fr-BE" sz="2800" i="1" dirty="0" smtClean="0">
                <a:latin typeface="Tahoma" panose="020B0604030504040204" pitchFamily="34" charset="0"/>
                <a:ea typeface="Tahoma" panose="020B0604030504040204" pitchFamily="34" charset="0"/>
                <a:cs typeface="Tahoma" panose="020B0604030504040204" pitchFamily="34" charset="0"/>
              </a:rPr>
              <a:t>, Place </a:t>
            </a:r>
            <a:r>
              <a:rPr lang="fr-BE" sz="2800" i="1" dirty="0">
                <a:latin typeface="Tahoma" panose="020B0604030504040204" pitchFamily="34" charset="0"/>
                <a:ea typeface="Tahoma" panose="020B0604030504040204" pitchFamily="34" charset="0"/>
                <a:cs typeface="Tahoma" panose="020B0604030504040204" pitchFamily="34" charset="0"/>
              </a:rPr>
              <a:t>du Levant 2 bte </a:t>
            </a:r>
            <a:r>
              <a:rPr lang="fr-BE" sz="2800" i="1" dirty="0" smtClean="0">
                <a:latin typeface="Tahoma" panose="020B0604030504040204" pitchFamily="34" charset="0"/>
                <a:ea typeface="Tahoma" panose="020B0604030504040204" pitchFamily="34" charset="0"/>
                <a:cs typeface="Tahoma" panose="020B0604030504040204" pitchFamily="34" charset="0"/>
              </a:rPr>
              <a:t>L5.04.03, 1348 </a:t>
            </a:r>
            <a:r>
              <a:rPr lang="fr-BE" sz="2800" i="1" dirty="0">
                <a:latin typeface="Tahoma" panose="020B0604030504040204" pitchFamily="34" charset="0"/>
                <a:ea typeface="Tahoma" panose="020B0604030504040204" pitchFamily="34" charset="0"/>
                <a:cs typeface="Tahoma" panose="020B0604030504040204" pitchFamily="34" charset="0"/>
              </a:rPr>
              <a:t>Louvain-la-Neuve</a:t>
            </a:r>
            <a:endParaRPr lang="en-GB" sz="2800" i="1" dirty="0">
              <a:latin typeface="Tahoma" panose="020B0604030504040204" pitchFamily="34" charset="0"/>
              <a:ea typeface="Tahoma" panose="020B0604030504040204" pitchFamily="34" charset="0"/>
              <a:cs typeface="Tahoma" panose="020B0604030504040204" pitchFamily="34" charset="0"/>
            </a:endParaRPr>
          </a:p>
          <a:p>
            <a:pPr algn="ctr">
              <a:defRPr/>
            </a:pPr>
            <a:endParaRPr lang="it-IT" sz="3200" i="1" dirty="0">
              <a:solidFill>
                <a:srgbClr val="1E4649"/>
              </a:solidFill>
              <a:latin typeface="Tahoma"/>
              <a:cs typeface="Tahoma"/>
            </a:endParaRPr>
          </a:p>
          <a:p>
            <a:pPr algn="ctr">
              <a:defRPr/>
            </a:pPr>
            <a:endParaRPr lang="it-IT" sz="3200" i="1" dirty="0" smtClean="0">
              <a:solidFill>
                <a:srgbClr val="1E4649"/>
              </a:solidFill>
              <a:latin typeface="Tahoma"/>
              <a:cs typeface="Tahoma"/>
            </a:endParaRPr>
          </a:p>
          <a:p>
            <a:pPr algn="ctr">
              <a:defRPr/>
            </a:pPr>
            <a:endParaRPr lang="it-IT" sz="3200" i="1" dirty="0" smtClean="0">
              <a:solidFill>
                <a:srgbClr val="1E4649"/>
              </a:solidFill>
              <a:cs typeface="+mn-cs"/>
            </a:endParaRPr>
          </a:p>
        </p:txBody>
      </p:sp>
      <p:pic>
        <p:nvPicPr>
          <p:cNvPr id="14368"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68262" y="697359"/>
            <a:ext cx="3384378" cy="3384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Figura a mano libera 39"/>
          <p:cNvSpPr/>
          <p:nvPr/>
        </p:nvSpPr>
        <p:spPr bwMode="auto">
          <a:xfrm flipV="1">
            <a:off x="-35792" y="8913804"/>
            <a:ext cx="30675408" cy="14027880"/>
          </a:xfrm>
          <a:custGeom>
            <a:avLst/>
            <a:gdLst>
              <a:gd name="connsiteX0" fmla="*/ 14874240 w 30053280"/>
              <a:gd name="connsiteY0" fmla="*/ 0 h 11460480"/>
              <a:gd name="connsiteX1" fmla="*/ 60960 w 30053280"/>
              <a:gd name="connsiteY1" fmla="*/ 7376160 h 11460480"/>
              <a:gd name="connsiteX2" fmla="*/ 0 w 30053280"/>
              <a:gd name="connsiteY2" fmla="*/ 11460480 h 11460480"/>
              <a:gd name="connsiteX3" fmla="*/ 30053280 w 30053280"/>
              <a:gd name="connsiteY3" fmla="*/ 11460480 h 11460480"/>
              <a:gd name="connsiteX4" fmla="*/ 30053280 w 30053280"/>
              <a:gd name="connsiteY4" fmla="*/ 7376160 h 11460480"/>
              <a:gd name="connsiteX5" fmla="*/ 14935200 w 30053280"/>
              <a:gd name="connsiteY5" fmla="*/ 0 h 11460480"/>
              <a:gd name="connsiteX0" fmla="*/ 14935200 w 30114240"/>
              <a:gd name="connsiteY0" fmla="*/ 0 h 11460480"/>
              <a:gd name="connsiteX1" fmla="*/ 0 w 30114240"/>
              <a:gd name="connsiteY1" fmla="*/ 6806931 h 11460480"/>
              <a:gd name="connsiteX2" fmla="*/ 60960 w 30114240"/>
              <a:gd name="connsiteY2" fmla="*/ 11460480 h 11460480"/>
              <a:gd name="connsiteX3" fmla="*/ 30114240 w 30114240"/>
              <a:gd name="connsiteY3" fmla="*/ 11460480 h 11460480"/>
              <a:gd name="connsiteX4" fmla="*/ 30114240 w 30114240"/>
              <a:gd name="connsiteY4" fmla="*/ 7376160 h 11460480"/>
              <a:gd name="connsiteX5" fmla="*/ 14996160 w 30114240"/>
              <a:gd name="connsiteY5" fmla="*/ 0 h 11460480"/>
              <a:gd name="connsiteX0" fmla="*/ 14935200 w 30114240"/>
              <a:gd name="connsiteY0" fmla="*/ 0 h 11460480"/>
              <a:gd name="connsiteX1" fmla="*/ 0 w 30114240"/>
              <a:gd name="connsiteY1" fmla="*/ 6806931 h 11460480"/>
              <a:gd name="connsiteX2" fmla="*/ 60960 w 30114240"/>
              <a:gd name="connsiteY2" fmla="*/ 11460480 h 11460480"/>
              <a:gd name="connsiteX3" fmla="*/ 30114240 w 30114240"/>
              <a:gd name="connsiteY3" fmla="*/ 11460480 h 11460480"/>
              <a:gd name="connsiteX4" fmla="*/ 29992320 w 30114240"/>
              <a:gd name="connsiteY4" fmla="*/ 6631795 h 11460480"/>
              <a:gd name="connsiteX5" fmla="*/ 14996160 w 30114240"/>
              <a:gd name="connsiteY5" fmla="*/ 0 h 11460480"/>
              <a:gd name="connsiteX0" fmla="*/ 14935200 w 30114240"/>
              <a:gd name="connsiteY0" fmla="*/ 0 h 11460480"/>
              <a:gd name="connsiteX1" fmla="*/ 0 w 30114240"/>
              <a:gd name="connsiteY1" fmla="*/ 6806931 h 11460480"/>
              <a:gd name="connsiteX2" fmla="*/ 60960 w 30114240"/>
              <a:gd name="connsiteY2" fmla="*/ 11460480 h 11460480"/>
              <a:gd name="connsiteX3" fmla="*/ 30114240 w 30114240"/>
              <a:gd name="connsiteY3" fmla="*/ 11460480 h 11460480"/>
              <a:gd name="connsiteX4" fmla="*/ 30114240 w 30114240"/>
              <a:gd name="connsiteY4" fmla="*/ 6631795 h 11460480"/>
              <a:gd name="connsiteX5" fmla="*/ 14996160 w 30114240"/>
              <a:gd name="connsiteY5" fmla="*/ 0 h 11460480"/>
              <a:gd name="connsiteX0" fmla="*/ 14935200 w 30114240"/>
              <a:gd name="connsiteY0" fmla="*/ 0 h 11460480"/>
              <a:gd name="connsiteX1" fmla="*/ 0 w 30114240"/>
              <a:gd name="connsiteY1" fmla="*/ 6806931 h 11460480"/>
              <a:gd name="connsiteX2" fmla="*/ 60960 w 30114240"/>
              <a:gd name="connsiteY2" fmla="*/ 11460480 h 11460480"/>
              <a:gd name="connsiteX3" fmla="*/ 30114240 w 30114240"/>
              <a:gd name="connsiteY3" fmla="*/ 11460480 h 11460480"/>
              <a:gd name="connsiteX4" fmla="*/ 30053280 w 30114240"/>
              <a:gd name="connsiteY4" fmla="*/ 6631795 h 11460480"/>
              <a:gd name="connsiteX5" fmla="*/ 14996160 w 30114240"/>
              <a:gd name="connsiteY5" fmla="*/ 0 h 11460480"/>
              <a:gd name="connsiteX0" fmla="*/ 14935200 w 30114240"/>
              <a:gd name="connsiteY0" fmla="*/ 0 h 11460480"/>
              <a:gd name="connsiteX1" fmla="*/ 0 w 30114240"/>
              <a:gd name="connsiteY1" fmla="*/ 6806931 h 11460480"/>
              <a:gd name="connsiteX2" fmla="*/ 60960 w 30114240"/>
              <a:gd name="connsiteY2" fmla="*/ 11460480 h 11460480"/>
              <a:gd name="connsiteX3" fmla="*/ 30114240 w 30114240"/>
              <a:gd name="connsiteY3" fmla="*/ 11460480 h 11460480"/>
              <a:gd name="connsiteX4" fmla="*/ 30053280 w 30114240"/>
              <a:gd name="connsiteY4" fmla="*/ 6631795 h 11460480"/>
              <a:gd name="connsiteX5" fmla="*/ 14996160 w 30114240"/>
              <a:gd name="connsiteY5" fmla="*/ 0 h 11460480"/>
              <a:gd name="connsiteX0" fmla="*/ 14874240 w 30053280"/>
              <a:gd name="connsiteY0" fmla="*/ 0 h 11460480"/>
              <a:gd name="connsiteX1" fmla="*/ 0 w 30053280"/>
              <a:gd name="connsiteY1" fmla="*/ 6806931 h 11460480"/>
              <a:gd name="connsiteX2" fmla="*/ 0 w 30053280"/>
              <a:gd name="connsiteY2" fmla="*/ 11460480 h 11460480"/>
              <a:gd name="connsiteX3" fmla="*/ 30053280 w 30053280"/>
              <a:gd name="connsiteY3" fmla="*/ 11460480 h 11460480"/>
              <a:gd name="connsiteX4" fmla="*/ 29992320 w 30053280"/>
              <a:gd name="connsiteY4" fmla="*/ 6631795 h 11460480"/>
              <a:gd name="connsiteX5" fmla="*/ 14935200 w 30053280"/>
              <a:gd name="connsiteY5" fmla="*/ 0 h 11460480"/>
              <a:gd name="connsiteX0" fmla="*/ 14874240 w 30053280"/>
              <a:gd name="connsiteY0" fmla="*/ 0 h 11460480"/>
              <a:gd name="connsiteX1" fmla="*/ 0 w 30053280"/>
              <a:gd name="connsiteY1" fmla="*/ 6635155 h 11460480"/>
              <a:gd name="connsiteX2" fmla="*/ 0 w 30053280"/>
              <a:gd name="connsiteY2" fmla="*/ 11460480 h 11460480"/>
              <a:gd name="connsiteX3" fmla="*/ 30053280 w 30053280"/>
              <a:gd name="connsiteY3" fmla="*/ 11460480 h 11460480"/>
              <a:gd name="connsiteX4" fmla="*/ 29992320 w 30053280"/>
              <a:gd name="connsiteY4" fmla="*/ 6631795 h 11460480"/>
              <a:gd name="connsiteX5" fmla="*/ 14935200 w 30053280"/>
              <a:gd name="connsiteY5" fmla="*/ 0 h 11460480"/>
              <a:gd name="connsiteX0" fmla="*/ 14874240 w 29992320"/>
              <a:gd name="connsiteY0" fmla="*/ 0 h 11460480"/>
              <a:gd name="connsiteX1" fmla="*/ 0 w 29992320"/>
              <a:gd name="connsiteY1" fmla="*/ 6635155 h 11460480"/>
              <a:gd name="connsiteX2" fmla="*/ 0 w 29992320"/>
              <a:gd name="connsiteY2" fmla="*/ 11460480 h 11460480"/>
              <a:gd name="connsiteX3" fmla="*/ 29992320 w 29992320"/>
              <a:gd name="connsiteY3" fmla="*/ 11460480 h 11460480"/>
              <a:gd name="connsiteX4" fmla="*/ 29992320 w 29992320"/>
              <a:gd name="connsiteY4" fmla="*/ 6631795 h 11460480"/>
              <a:gd name="connsiteX5" fmla="*/ 14935200 w 29992320"/>
              <a:gd name="connsiteY5" fmla="*/ 0 h 11460480"/>
              <a:gd name="connsiteX0" fmla="*/ 14874240 w 29992320"/>
              <a:gd name="connsiteY0" fmla="*/ 0 h 11460480"/>
              <a:gd name="connsiteX1" fmla="*/ 0 w 29992320"/>
              <a:gd name="connsiteY1" fmla="*/ 4925137 h 11460480"/>
              <a:gd name="connsiteX2" fmla="*/ 0 w 29992320"/>
              <a:gd name="connsiteY2" fmla="*/ 11460480 h 11460480"/>
              <a:gd name="connsiteX3" fmla="*/ 29992320 w 29992320"/>
              <a:gd name="connsiteY3" fmla="*/ 11460480 h 11460480"/>
              <a:gd name="connsiteX4" fmla="*/ 29992320 w 29992320"/>
              <a:gd name="connsiteY4" fmla="*/ 6631795 h 11460480"/>
              <a:gd name="connsiteX5" fmla="*/ 14935200 w 29992320"/>
              <a:gd name="connsiteY5" fmla="*/ 0 h 11460480"/>
              <a:gd name="connsiteX0" fmla="*/ 14874240 w 29992320"/>
              <a:gd name="connsiteY0" fmla="*/ 0 h 11460480"/>
              <a:gd name="connsiteX1" fmla="*/ 0 w 29992320"/>
              <a:gd name="connsiteY1" fmla="*/ 4925137 h 11460480"/>
              <a:gd name="connsiteX2" fmla="*/ 0 w 29992320"/>
              <a:gd name="connsiteY2" fmla="*/ 11460480 h 11460480"/>
              <a:gd name="connsiteX3" fmla="*/ 29992320 w 29992320"/>
              <a:gd name="connsiteY3" fmla="*/ 11460480 h 11460480"/>
              <a:gd name="connsiteX4" fmla="*/ 29930427 w 29992320"/>
              <a:gd name="connsiteY4" fmla="*/ 4961545 h 11460480"/>
              <a:gd name="connsiteX5" fmla="*/ 14935200 w 29992320"/>
              <a:gd name="connsiteY5" fmla="*/ 0 h 11460480"/>
              <a:gd name="connsiteX0" fmla="*/ 14874240 w 29992320"/>
              <a:gd name="connsiteY0" fmla="*/ 0 h 11460480"/>
              <a:gd name="connsiteX1" fmla="*/ 0 w 29992320"/>
              <a:gd name="connsiteY1" fmla="*/ 4573082 h 11460480"/>
              <a:gd name="connsiteX2" fmla="*/ 0 w 29992320"/>
              <a:gd name="connsiteY2" fmla="*/ 11460480 h 11460480"/>
              <a:gd name="connsiteX3" fmla="*/ 29992320 w 29992320"/>
              <a:gd name="connsiteY3" fmla="*/ 11460480 h 11460480"/>
              <a:gd name="connsiteX4" fmla="*/ 29930427 w 29992320"/>
              <a:gd name="connsiteY4" fmla="*/ 4961545 h 11460480"/>
              <a:gd name="connsiteX5" fmla="*/ 14935200 w 29992320"/>
              <a:gd name="connsiteY5" fmla="*/ 0 h 11460480"/>
              <a:gd name="connsiteX0" fmla="*/ 14874240 w 29992320"/>
              <a:gd name="connsiteY0" fmla="*/ 0 h 11460480"/>
              <a:gd name="connsiteX1" fmla="*/ 0 w 29992320"/>
              <a:gd name="connsiteY1" fmla="*/ 4573082 h 11460480"/>
              <a:gd name="connsiteX2" fmla="*/ 0 w 29992320"/>
              <a:gd name="connsiteY2" fmla="*/ 11460480 h 11460480"/>
              <a:gd name="connsiteX3" fmla="*/ 29992320 w 29992320"/>
              <a:gd name="connsiteY3" fmla="*/ 11460480 h 11460480"/>
              <a:gd name="connsiteX4" fmla="*/ 29930427 w 29992320"/>
              <a:gd name="connsiteY4" fmla="*/ 4492139 h 11460480"/>
              <a:gd name="connsiteX5" fmla="*/ 14935200 w 29992320"/>
              <a:gd name="connsiteY5" fmla="*/ 0 h 11460480"/>
              <a:gd name="connsiteX0" fmla="*/ 14874240 w 29992320"/>
              <a:gd name="connsiteY0" fmla="*/ 0 h 11460480"/>
              <a:gd name="connsiteX1" fmla="*/ 0 w 29992320"/>
              <a:gd name="connsiteY1" fmla="*/ 4573082 h 11460480"/>
              <a:gd name="connsiteX2" fmla="*/ 0 w 29992320"/>
              <a:gd name="connsiteY2" fmla="*/ 11460480 h 11460480"/>
              <a:gd name="connsiteX3" fmla="*/ 29992320 w 29992320"/>
              <a:gd name="connsiteY3" fmla="*/ 11460480 h 11460480"/>
              <a:gd name="connsiteX4" fmla="*/ 29805274 w 29992320"/>
              <a:gd name="connsiteY4" fmla="*/ 4296553 h 11460480"/>
              <a:gd name="connsiteX5" fmla="*/ 14935200 w 29992320"/>
              <a:gd name="connsiteY5" fmla="*/ 0 h 11460480"/>
              <a:gd name="connsiteX0" fmla="*/ 14874240 w 29992320"/>
              <a:gd name="connsiteY0" fmla="*/ 0 h 11460480"/>
              <a:gd name="connsiteX1" fmla="*/ 0 w 29992320"/>
              <a:gd name="connsiteY1" fmla="*/ 4039379 h 11460480"/>
              <a:gd name="connsiteX2" fmla="*/ 0 w 29992320"/>
              <a:gd name="connsiteY2" fmla="*/ 11460480 h 11460480"/>
              <a:gd name="connsiteX3" fmla="*/ 29992320 w 29992320"/>
              <a:gd name="connsiteY3" fmla="*/ 11460480 h 11460480"/>
              <a:gd name="connsiteX4" fmla="*/ 29805274 w 29992320"/>
              <a:gd name="connsiteY4" fmla="*/ 4296553 h 11460480"/>
              <a:gd name="connsiteX5" fmla="*/ 14935200 w 29992320"/>
              <a:gd name="connsiteY5" fmla="*/ 0 h 11460480"/>
              <a:gd name="connsiteX0" fmla="*/ 14874240 w 29992320"/>
              <a:gd name="connsiteY0" fmla="*/ 0 h 11460480"/>
              <a:gd name="connsiteX1" fmla="*/ 0 w 29992320"/>
              <a:gd name="connsiteY1" fmla="*/ 4039379 h 11460480"/>
              <a:gd name="connsiteX2" fmla="*/ 0 w 29992320"/>
              <a:gd name="connsiteY2" fmla="*/ 11460480 h 11460480"/>
              <a:gd name="connsiteX3" fmla="*/ 29992320 w 29992320"/>
              <a:gd name="connsiteY3" fmla="*/ 11460480 h 11460480"/>
              <a:gd name="connsiteX4" fmla="*/ 29805274 w 29992320"/>
              <a:gd name="connsiteY4" fmla="*/ 4296553 h 11460480"/>
              <a:gd name="connsiteX5" fmla="*/ 14935200 w 29992320"/>
              <a:gd name="connsiteY5" fmla="*/ 0 h 11460480"/>
              <a:gd name="connsiteX0" fmla="*/ 14874240 w 29992320"/>
              <a:gd name="connsiteY0" fmla="*/ 0 h 11460480"/>
              <a:gd name="connsiteX1" fmla="*/ 0 w 29992320"/>
              <a:gd name="connsiteY1" fmla="*/ 4039379 h 11460480"/>
              <a:gd name="connsiteX2" fmla="*/ 0 w 29992320"/>
              <a:gd name="connsiteY2" fmla="*/ 11460480 h 11460480"/>
              <a:gd name="connsiteX3" fmla="*/ 29992320 w 29992320"/>
              <a:gd name="connsiteY3" fmla="*/ 11460480 h 11460480"/>
              <a:gd name="connsiteX4" fmla="*/ 29836563 w 29992320"/>
              <a:gd name="connsiteY4" fmla="*/ 3711202 h 11460480"/>
              <a:gd name="connsiteX5" fmla="*/ 14935200 w 29992320"/>
              <a:gd name="connsiteY5" fmla="*/ 0 h 11460480"/>
              <a:gd name="connsiteX0" fmla="*/ 14874240 w 29992320"/>
              <a:gd name="connsiteY0" fmla="*/ 0 h 11460480"/>
              <a:gd name="connsiteX1" fmla="*/ 0 w 29992320"/>
              <a:gd name="connsiteY1" fmla="*/ 4039379 h 11460480"/>
              <a:gd name="connsiteX2" fmla="*/ 0 w 29992320"/>
              <a:gd name="connsiteY2" fmla="*/ 11460480 h 11460480"/>
              <a:gd name="connsiteX3" fmla="*/ 29992320 w 29992320"/>
              <a:gd name="connsiteY3" fmla="*/ 11460480 h 11460480"/>
              <a:gd name="connsiteX4" fmla="*/ 29899141 w 29992320"/>
              <a:gd name="connsiteY4" fmla="*/ 3711202 h 11460480"/>
              <a:gd name="connsiteX5" fmla="*/ 14935200 w 29992320"/>
              <a:gd name="connsiteY5" fmla="*/ 0 h 11460480"/>
              <a:gd name="connsiteX0" fmla="*/ 14874240 w 29992320"/>
              <a:gd name="connsiteY0" fmla="*/ 0 h 11460480"/>
              <a:gd name="connsiteX1" fmla="*/ 0 w 29992320"/>
              <a:gd name="connsiteY1" fmla="*/ 4039379 h 11460480"/>
              <a:gd name="connsiteX2" fmla="*/ 0 w 29992320"/>
              <a:gd name="connsiteY2" fmla="*/ 11460480 h 11460480"/>
              <a:gd name="connsiteX3" fmla="*/ 29992320 w 29992320"/>
              <a:gd name="connsiteY3" fmla="*/ 11460480 h 11460480"/>
              <a:gd name="connsiteX4" fmla="*/ 29930427 w 29992320"/>
              <a:gd name="connsiteY4" fmla="*/ 3935013 h 11460480"/>
              <a:gd name="connsiteX5" fmla="*/ 14935200 w 29992320"/>
              <a:gd name="connsiteY5" fmla="*/ 0 h 11460480"/>
              <a:gd name="connsiteX0" fmla="*/ 14874240 w 30024292"/>
              <a:gd name="connsiteY0" fmla="*/ 0 h 11460480"/>
              <a:gd name="connsiteX1" fmla="*/ 0 w 30024292"/>
              <a:gd name="connsiteY1" fmla="*/ 4039379 h 11460480"/>
              <a:gd name="connsiteX2" fmla="*/ 0 w 30024292"/>
              <a:gd name="connsiteY2" fmla="*/ 11460480 h 11460480"/>
              <a:gd name="connsiteX3" fmla="*/ 29992320 w 30024292"/>
              <a:gd name="connsiteY3" fmla="*/ 11460480 h 11460480"/>
              <a:gd name="connsiteX4" fmla="*/ 30024292 w 30024292"/>
              <a:gd name="connsiteY4" fmla="*/ 3952230 h 11460480"/>
              <a:gd name="connsiteX5" fmla="*/ 14935200 w 30024292"/>
              <a:gd name="connsiteY5" fmla="*/ 0 h 11460480"/>
              <a:gd name="connsiteX0" fmla="*/ 14874240 w 30024292"/>
              <a:gd name="connsiteY0" fmla="*/ 0 h 11460480"/>
              <a:gd name="connsiteX1" fmla="*/ 0 w 30024292"/>
              <a:gd name="connsiteY1" fmla="*/ 4039379 h 11460480"/>
              <a:gd name="connsiteX2" fmla="*/ 0 w 30024292"/>
              <a:gd name="connsiteY2" fmla="*/ 11460480 h 11460480"/>
              <a:gd name="connsiteX3" fmla="*/ 29992320 w 30024292"/>
              <a:gd name="connsiteY3" fmla="*/ 11460480 h 11460480"/>
              <a:gd name="connsiteX4" fmla="*/ 30024292 w 30024292"/>
              <a:gd name="connsiteY4" fmla="*/ 3952230 h 11460480"/>
              <a:gd name="connsiteX5" fmla="*/ 14966489 w 30024292"/>
              <a:gd name="connsiteY5" fmla="*/ 51649 h 11460480"/>
              <a:gd name="connsiteX0" fmla="*/ 14874240 w 30024292"/>
              <a:gd name="connsiteY0" fmla="*/ 0 h 11460480"/>
              <a:gd name="connsiteX1" fmla="*/ 0 w 30024292"/>
              <a:gd name="connsiteY1" fmla="*/ 4039379 h 11460480"/>
              <a:gd name="connsiteX2" fmla="*/ 0 w 30024292"/>
              <a:gd name="connsiteY2" fmla="*/ 11460480 h 11460480"/>
              <a:gd name="connsiteX3" fmla="*/ 29992320 w 30024292"/>
              <a:gd name="connsiteY3" fmla="*/ 11460480 h 11460480"/>
              <a:gd name="connsiteX4" fmla="*/ 30024292 w 30024292"/>
              <a:gd name="connsiteY4" fmla="*/ 3969446 h 11460480"/>
              <a:gd name="connsiteX5" fmla="*/ 14966489 w 30024292"/>
              <a:gd name="connsiteY5" fmla="*/ 51649 h 11460480"/>
              <a:gd name="connsiteX0" fmla="*/ 14874240 w 30024292"/>
              <a:gd name="connsiteY0" fmla="*/ 0 h 11460480"/>
              <a:gd name="connsiteX1" fmla="*/ 0 w 30024292"/>
              <a:gd name="connsiteY1" fmla="*/ 4039379 h 11460480"/>
              <a:gd name="connsiteX2" fmla="*/ 0 w 30024292"/>
              <a:gd name="connsiteY2" fmla="*/ 11460480 h 11460480"/>
              <a:gd name="connsiteX3" fmla="*/ 29992320 w 30024292"/>
              <a:gd name="connsiteY3" fmla="*/ 11460480 h 11460480"/>
              <a:gd name="connsiteX4" fmla="*/ 30024292 w 30024292"/>
              <a:gd name="connsiteY4" fmla="*/ 3969446 h 11460480"/>
              <a:gd name="connsiteX5" fmla="*/ 14966489 w 30024292"/>
              <a:gd name="connsiteY5" fmla="*/ 51649 h 11460480"/>
              <a:gd name="connsiteX0" fmla="*/ 14874240 w 29993004"/>
              <a:gd name="connsiteY0" fmla="*/ 0 h 11460480"/>
              <a:gd name="connsiteX1" fmla="*/ 0 w 29993004"/>
              <a:gd name="connsiteY1" fmla="*/ 4039379 h 11460480"/>
              <a:gd name="connsiteX2" fmla="*/ 0 w 29993004"/>
              <a:gd name="connsiteY2" fmla="*/ 11460480 h 11460480"/>
              <a:gd name="connsiteX3" fmla="*/ 29992320 w 29993004"/>
              <a:gd name="connsiteY3" fmla="*/ 11460480 h 11460480"/>
              <a:gd name="connsiteX4" fmla="*/ 29993004 w 29993004"/>
              <a:gd name="connsiteY4" fmla="*/ 4021095 h 11460480"/>
              <a:gd name="connsiteX5" fmla="*/ 14966489 w 29993004"/>
              <a:gd name="connsiteY5" fmla="*/ 51649 h 11460480"/>
              <a:gd name="connsiteX0" fmla="*/ 14874240 w 30023609"/>
              <a:gd name="connsiteY0" fmla="*/ 0 h 11460481"/>
              <a:gd name="connsiteX1" fmla="*/ 0 w 30023609"/>
              <a:gd name="connsiteY1" fmla="*/ 4039379 h 11460481"/>
              <a:gd name="connsiteX2" fmla="*/ 0 w 30023609"/>
              <a:gd name="connsiteY2" fmla="*/ 11460480 h 11460481"/>
              <a:gd name="connsiteX3" fmla="*/ 30023609 w 30023609"/>
              <a:gd name="connsiteY3" fmla="*/ 11460481 h 11460481"/>
              <a:gd name="connsiteX4" fmla="*/ 29993004 w 30023609"/>
              <a:gd name="connsiteY4" fmla="*/ 4021095 h 11460481"/>
              <a:gd name="connsiteX5" fmla="*/ 14966489 w 30023609"/>
              <a:gd name="connsiteY5" fmla="*/ 51649 h 11460481"/>
              <a:gd name="connsiteX0" fmla="*/ 14874240 w 30023609"/>
              <a:gd name="connsiteY0" fmla="*/ 0 h 11460481"/>
              <a:gd name="connsiteX1" fmla="*/ 0 w 30023609"/>
              <a:gd name="connsiteY1" fmla="*/ 4039379 h 11460481"/>
              <a:gd name="connsiteX2" fmla="*/ 0 w 30023609"/>
              <a:gd name="connsiteY2" fmla="*/ 11460480 h 11460481"/>
              <a:gd name="connsiteX3" fmla="*/ 30023609 w 30023609"/>
              <a:gd name="connsiteY3" fmla="*/ 11460481 h 11460481"/>
              <a:gd name="connsiteX4" fmla="*/ 29993004 w 30023609"/>
              <a:gd name="connsiteY4" fmla="*/ 4021095 h 11460481"/>
              <a:gd name="connsiteX5" fmla="*/ 15216795 w 30023609"/>
              <a:gd name="connsiteY5" fmla="*/ 3081704 h 11460481"/>
              <a:gd name="connsiteX0" fmla="*/ 15155834 w 30023609"/>
              <a:gd name="connsiteY0" fmla="*/ 0 h 8395994"/>
              <a:gd name="connsiteX1" fmla="*/ 0 w 30023609"/>
              <a:gd name="connsiteY1" fmla="*/ 974892 h 8395994"/>
              <a:gd name="connsiteX2" fmla="*/ 0 w 30023609"/>
              <a:gd name="connsiteY2" fmla="*/ 8395993 h 8395994"/>
              <a:gd name="connsiteX3" fmla="*/ 30023609 w 30023609"/>
              <a:gd name="connsiteY3" fmla="*/ 8395994 h 8395994"/>
              <a:gd name="connsiteX4" fmla="*/ 29993004 w 30023609"/>
              <a:gd name="connsiteY4" fmla="*/ 956608 h 8395994"/>
              <a:gd name="connsiteX5" fmla="*/ 15216795 w 30023609"/>
              <a:gd name="connsiteY5" fmla="*/ 17217 h 8395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23609" h="8395994">
                <a:moveTo>
                  <a:pt x="15155834" y="0"/>
                </a:moveTo>
                <a:lnTo>
                  <a:pt x="0" y="974892"/>
                </a:lnTo>
                <a:lnTo>
                  <a:pt x="0" y="8395993"/>
                </a:lnTo>
                <a:lnTo>
                  <a:pt x="30023609" y="8395994"/>
                </a:lnTo>
                <a:lnTo>
                  <a:pt x="29993004" y="956608"/>
                </a:lnTo>
                <a:lnTo>
                  <a:pt x="15216795" y="17217"/>
                </a:lnTo>
              </a:path>
            </a:pathLst>
          </a:custGeom>
          <a:solidFill>
            <a:srgbClr val="B4DE86"/>
          </a:solidFill>
          <a:ln w="1270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025900" rtl="0" eaLnBrk="1" fontAlgn="base" latinLnBrk="0" hangingPunct="1">
              <a:lnSpc>
                <a:spcPct val="100000"/>
              </a:lnSpc>
              <a:spcBef>
                <a:spcPct val="0"/>
              </a:spcBef>
              <a:spcAft>
                <a:spcPct val="0"/>
              </a:spcAft>
              <a:buClrTx/>
              <a:buSzTx/>
              <a:buFontTx/>
              <a:buNone/>
              <a:tabLst/>
            </a:pPr>
            <a:endParaRPr kumimoji="0" lang="en-US" sz="7900" b="0" i="0" u="none" strike="noStrike" cap="none" normalizeH="0" baseline="0" dirty="0" smtClean="0">
              <a:ln>
                <a:noFill/>
              </a:ln>
              <a:solidFill>
                <a:schemeClr val="tx1"/>
              </a:solidFill>
              <a:effectLst/>
              <a:latin typeface="Arial" charset="0"/>
            </a:endParaRPr>
          </a:p>
        </p:txBody>
      </p:sp>
      <p:sp>
        <p:nvSpPr>
          <p:cNvPr id="27" name="Rettangolo 26"/>
          <p:cNvSpPr/>
          <p:nvPr/>
        </p:nvSpPr>
        <p:spPr bwMode="auto">
          <a:xfrm>
            <a:off x="10405368" y="27003000"/>
            <a:ext cx="9863838" cy="16202100"/>
          </a:xfrm>
          <a:prstGeom prst="rect">
            <a:avLst/>
          </a:prstGeom>
          <a:solidFill>
            <a:srgbClr val="B4DE8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025900" rtl="0" eaLnBrk="1" fontAlgn="base" latinLnBrk="0" hangingPunct="1">
              <a:lnSpc>
                <a:spcPct val="100000"/>
              </a:lnSpc>
              <a:spcBef>
                <a:spcPct val="0"/>
              </a:spcBef>
              <a:spcAft>
                <a:spcPct val="0"/>
              </a:spcAft>
              <a:buClrTx/>
              <a:buSzTx/>
              <a:buFontTx/>
              <a:buNone/>
              <a:tabLst/>
            </a:pPr>
            <a:endParaRPr lang="en-US"/>
          </a:p>
        </p:txBody>
      </p:sp>
      <p:sp>
        <p:nvSpPr>
          <p:cNvPr id="28" name="Rettangolo 27"/>
          <p:cNvSpPr/>
          <p:nvPr/>
        </p:nvSpPr>
        <p:spPr bwMode="auto">
          <a:xfrm>
            <a:off x="20775778" y="27003000"/>
            <a:ext cx="9863838" cy="16202400"/>
          </a:xfrm>
          <a:prstGeom prst="rect">
            <a:avLst/>
          </a:prstGeom>
          <a:solidFill>
            <a:srgbClr val="B4DE8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025900" rtl="0" eaLnBrk="1" fontAlgn="base" latinLnBrk="0" hangingPunct="1">
              <a:lnSpc>
                <a:spcPct val="100000"/>
              </a:lnSpc>
              <a:spcBef>
                <a:spcPct val="0"/>
              </a:spcBef>
              <a:spcAft>
                <a:spcPct val="0"/>
              </a:spcAft>
              <a:buClrTx/>
              <a:buSzTx/>
              <a:buFontTx/>
              <a:buNone/>
              <a:tabLst/>
            </a:pPr>
            <a:endParaRPr lang="en-US"/>
          </a:p>
        </p:txBody>
      </p:sp>
      <p:pic>
        <p:nvPicPr>
          <p:cNvPr id="47" name="Immagine 46"/>
          <p:cNvPicPr>
            <a:picLocks noChangeAspect="1"/>
          </p:cNvPicPr>
          <p:nvPr/>
        </p:nvPicPr>
        <p:blipFill rotWithShape="1">
          <a:blip r:embed="rId4" cstate="email">
            <a:extLst>
              <a:ext uri="{28A0092B-C50C-407E-A947-70E740481C1C}">
                <a14:useLocalDpi xmlns:a14="http://schemas.microsoft.com/office/drawing/2010/main" val="0"/>
              </a:ext>
            </a:extLst>
          </a:blip>
          <a:srcRect l="-945" r="60675"/>
          <a:stretch/>
        </p:blipFill>
        <p:spPr>
          <a:xfrm>
            <a:off x="26751184" y="4528233"/>
            <a:ext cx="3495248" cy="2744875"/>
          </a:xfrm>
          <a:prstGeom prst="rect">
            <a:avLst/>
          </a:prstGeom>
        </p:spPr>
      </p:pic>
      <p:sp>
        <p:nvSpPr>
          <p:cNvPr id="5" name="Rettangolo 4"/>
          <p:cNvSpPr/>
          <p:nvPr/>
        </p:nvSpPr>
        <p:spPr bwMode="auto">
          <a:xfrm>
            <a:off x="-9224" y="27003300"/>
            <a:ext cx="9863838" cy="16202100"/>
          </a:xfrm>
          <a:prstGeom prst="rect">
            <a:avLst/>
          </a:prstGeom>
          <a:solidFill>
            <a:srgbClr val="B4DE8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025900"/>
            <a:endParaRPr lang="en-US" sz="3600" dirty="0">
              <a:solidFill>
                <a:srgbClr val="006600"/>
              </a:solidFill>
            </a:endParaRPr>
          </a:p>
        </p:txBody>
      </p:sp>
      <p:sp>
        <p:nvSpPr>
          <p:cNvPr id="3" name="Ovale 2"/>
          <p:cNvSpPr/>
          <p:nvPr/>
        </p:nvSpPr>
        <p:spPr bwMode="auto">
          <a:xfrm>
            <a:off x="10971796" y="21361117"/>
            <a:ext cx="8686800" cy="8686800"/>
          </a:xfrm>
          <a:prstGeom prst="ellipse">
            <a:avLst/>
          </a:prstGeom>
          <a:solidFill>
            <a:schemeClr val="bg1">
              <a:lumMod val="95000"/>
            </a:schemeClr>
          </a:solidFill>
          <a:ln w="1270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025900" rtl="0" eaLnBrk="1" fontAlgn="base" latinLnBrk="0" hangingPunct="1">
              <a:lnSpc>
                <a:spcPct val="100000"/>
              </a:lnSpc>
              <a:spcBef>
                <a:spcPct val="0"/>
              </a:spcBef>
              <a:spcAft>
                <a:spcPct val="0"/>
              </a:spcAft>
              <a:buClrTx/>
              <a:buSzTx/>
              <a:buFontTx/>
              <a:buNone/>
              <a:tabLst/>
            </a:pPr>
            <a:endParaRPr kumimoji="0" lang="en-US" sz="7900" b="0" i="0" u="none" strike="noStrike" cap="none" normalizeH="0" baseline="0" smtClean="0">
              <a:ln>
                <a:noFill/>
              </a:ln>
              <a:solidFill>
                <a:schemeClr val="tx1"/>
              </a:solidFill>
              <a:effectLst/>
              <a:latin typeface="Arial" charset="0"/>
            </a:endParaRPr>
          </a:p>
        </p:txBody>
      </p:sp>
      <p:sp>
        <p:nvSpPr>
          <p:cNvPr id="7" name="CasellaDiTesto 6"/>
          <p:cNvSpPr txBox="1"/>
          <p:nvPr/>
        </p:nvSpPr>
        <p:spPr>
          <a:xfrm>
            <a:off x="19495623" y="22628894"/>
            <a:ext cx="10255104" cy="3477875"/>
          </a:xfrm>
          <a:prstGeom prst="rect">
            <a:avLst/>
          </a:prstGeom>
          <a:noFill/>
        </p:spPr>
        <p:txBody>
          <a:bodyPr wrap="square" rtlCol="0">
            <a:spAutoFit/>
          </a:bodyPr>
          <a:lstStyle/>
          <a:p>
            <a:pPr algn="r"/>
            <a:r>
              <a:rPr lang="en-US" sz="4400" b="1" dirty="0">
                <a:solidFill>
                  <a:srgbClr val="008000"/>
                </a:solidFill>
                <a:latin typeface="Arial" panose="020B0604020202020204" pitchFamily="34" charset="0"/>
                <a:cs typeface="Arial" panose="020B0604020202020204" pitchFamily="34" charset="0"/>
              </a:rPr>
              <a:t>December </a:t>
            </a:r>
            <a:r>
              <a:rPr lang="en-US" sz="4400" b="1" dirty="0" smtClean="0">
                <a:solidFill>
                  <a:srgbClr val="008000"/>
                </a:solidFill>
                <a:latin typeface="Arial" panose="020B0604020202020204" pitchFamily="34" charset="0"/>
                <a:cs typeface="Arial" panose="020B0604020202020204" pitchFamily="34" charset="0"/>
              </a:rPr>
              <a:t>2015:</a:t>
            </a:r>
            <a:endParaRPr lang="en-US" sz="4400" b="1" dirty="0">
              <a:solidFill>
                <a:srgbClr val="008000"/>
              </a:solidFill>
              <a:latin typeface="Arial" panose="020B0604020202020204" pitchFamily="34" charset="0"/>
              <a:cs typeface="Arial" panose="020B0604020202020204" pitchFamily="34" charset="0"/>
            </a:endParaRPr>
          </a:p>
          <a:p>
            <a:pPr algn="r"/>
            <a:r>
              <a:rPr lang="en-US" sz="4400" dirty="0">
                <a:solidFill>
                  <a:srgbClr val="008000"/>
                </a:solidFill>
                <a:latin typeface="Arial" panose="020B0604020202020204" pitchFamily="34" charset="0"/>
                <a:cs typeface="Arial" panose="020B0604020202020204" pitchFamily="34" charset="0"/>
              </a:rPr>
              <a:t>21st Conference of the Parties (COP21) Agreement: +</a:t>
            </a:r>
            <a:r>
              <a:rPr lang="en-US" sz="4400" dirty="0" smtClean="0">
                <a:solidFill>
                  <a:srgbClr val="008000"/>
                </a:solidFill>
                <a:latin typeface="Arial" panose="020B0604020202020204" pitchFamily="34" charset="0"/>
                <a:cs typeface="Arial" panose="020B0604020202020204" pitchFamily="34" charset="0"/>
              </a:rPr>
              <a:t>2 </a:t>
            </a:r>
            <a:r>
              <a:rPr lang="en-US" sz="4400" baseline="30000" dirty="0" err="1" smtClean="0">
                <a:solidFill>
                  <a:srgbClr val="008000"/>
                </a:solidFill>
                <a:latin typeface="Arial" panose="020B0604020202020204" pitchFamily="34" charset="0"/>
                <a:cs typeface="Arial" panose="020B0604020202020204" pitchFamily="34" charset="0"/>
              </a:rPr>
              <a:t>o</a:t>
            </a:r>
            <a:r>
              <a:rPr lang="en-US" sz="4400" dirty="0" err="1" smtClean="0">
                <a:solidFill>
                  <a:srgbClr val="008000"/>
                </a:solidFill>
                <a:latin typeface="Arial" panose="020B0604020202020204" pitchFamily="34" charset="0"/>
                <a:cs typeface="Arial" panose="020B0604020202020204" pitchFamily="34" charset="0"/>
              </a:rPr>
              <a:t>C</a:t>
            </a:r>
            <a:r>
              <a:rPr lang="en-US" sz="4400" dirty="0" smtClean="0">
                <a:solidFill>
                  <a:srgbClr val="008000"/>
                </a:solidFill>
                <a:latin typeface="Arial" panose="020B0604020202020204" pitchFamily="34" charset="0"/>
                <a:cs typeface="Arial" panose="020B0604020202020204" pitchFamily="34" charset="0"/>
              </a:rPr>
              <a:t> </a:t>
            </a:r>
            <a:r>
              <a:rPr lang="en-US" sz="4400" dirty="0">
                <a:solidFill>
                  <a:srgbClr val="008000"/>
                </a:solidFill>
                <a:latin typeface="Arial" panose="020B0604020202020204" pitchFamily="34" charset="0"/>
                <a:cs typeface="Arial" panose="020B0604020202020204" pitchFamily="34" charset="0"/>
              </a:rPr>
              <a:t>until 2100</a:t>
            </a:r>
          </a:p>
          <a:p>
            <a:pPr algn="r"/>
            <a:r>
              <a:rPr lang="en-US" sz="4400" dirty="0">
                <a:solidFill>
                  <a:srgbClr val="008000"/>
                </a:solidFill>
                <a:latin typeface="Arial" panose="020B0604020202020204" pitchFamily="34" charset="0"/>
                <a:cs typeface="Arial" panose="020B0604020202020204" pitchFamily="34" charset="0"/>
              </a:rPr>
              <a:t>Emission target level: net-zero emissions in 2050</a:t>
            </a:r>
          </a:p>
        </p:txBody>
      </p:sp>
      <p:sp>
        <p:nvSpPr>
          <p:cNvPr id="17" name="CasellaDiTesto 16"/>
          <p:cNvSpPr txBox="1"/>
          <p:nvPr/>
        </p:nvSpPr>
        <p:spPr>
          <a:xfrm>
            <a:off x="692749" y="22594674"/>
            <a:ext cx="10255104" cy="3477875"/>
          </a:xfrm>
          <a:prstGeom prst="rect">
            <a:avLst/>
          </a:prstGeom>
          <a:noFill/>
        </p:spPr>
        <p:txBody>
          <a:bodyPr wrap="square" rtlCol="0">
            <a:spAutoFit/>
          </a:bodyPr>
          <a:lstStyle/>
          <a:p>
            <a:r>
              <a:rPr lang="fr-FR" sz="4400" b="1" dirty="0">
                <a:solidFill>
                  <a:srgbClr val="008000"/>
                </a:solidFill>
                <a:latin typeface="Arial" panose="020B0604020202020204" pitchFamily="34" charset="0"/>
                <a:cs typeface="Arial" panose="020B0604020202020204" pitchFamily="34" charset="0"/>
              </a:rPr>
              <a:t>17 juin 2010:</a:t>
            </a:r>
          </a:p>
          <a:p>
            <a:r>
              <a:rPr lang="en-US" sz="4400" dirty="0">
                <a:solidFill>
                  <a:srgbClr val="008000"/>
                </a:solidFill>
                <a:latin typeface="Arial" panose="020B0604020202020204" pitchFamily="34" charset="0"/>
                <a:cs typeface="Arial" panose="020B0604020202020204" pitchFamily="34" charset="0"/>
              </a:rPr>
              <a:t>European council </a:t>
            </a:r>
            <a:r>
              <a:rPr lang="en-US" sz="4400" dirty="0" smtClean="0">
                <a:solidFill>
                  <a:srgbClr val="008000"/>
                </a:solidFill>
                <a:latin typeface="Arial" panose="020B0604020202020204" pitchFamily="34" charset="0"/>
                <a:cs typeface="Arial" panose="020B0604020202020204" pitchFamily="34" charset="0"/>
              </a:rPr>
              <a:t>Agreement</a:t>
            </a:r>
            <a:r>
              <a:rPr lang="en-US" sz="4400" dirty="0">
                <a:solidFill>
                  <a:srgbClr val="008000"/>
                </a:solidFill>
                <a:latin typeface="Arial" panose="020B0604020202020204" pitchFamily="34" charset="0"/>
                <a:cs typeface="Arial" panose="020B0604020202020204" pitchFamily="34" charset="0"/>
              </a:rPr>
              <a:t>: UE2020</a:t>
            </a:r>
          </a:p>
          <a:p>
            <a:r>
              <a:rPr lang="en-US" sz="4400" dirty="0" smtClean="0">
                <a:solidFill>
                  <a:srgbClr val="008000"/>
                </a:solidFill>
                <a:latin typeface="Arial" panose="020B0604020202020204" pitchFamily="34" charset="0"/>
                <a:cs typeface="Arial" panose="020B0604020202020204" pitchFamily="34" charset="0"/>
              </a:rPr>
              <a:t>Greenhouse </a:t>
            </a:r>
            <a:r>
              <a:rPr lang="en-US" sz="4400" dirty="0">
                <a:solidFill>
                  <a:srgbClr val="008000"/>
                </a:solidFill>
                <a:latin typeface="Arial" panose="020B0604020202020204" pitchFamily="34" charset="0"/>
                <a:cs typeface="Arial" panose="020B0604020202020204" pitchFamily="34" charset="0"/>
              </a:rPr>
              <a:t>effect gases -20%</a:t>
            </a:r>
          </a:p>
          <a:p>
            <a:r>
              <a:rPr lang="en-US" sz="4400" dirty="0">
                <a:solidFill>
                  <a:srgbClr val="008000"/>
                </a:solidFill>
                <a:latin typeface="Arial" panose="020B0604020202020204" pitchFamily="34" charset="0"/>
                <a:cs typeface="Arial" panose="020B0604020202020204" pitchFamily="34" charset="0"/>
              </a:rPr>
              <a:t>Energy final consumption -20%</a:t>
            </a:r>
          </a:p>
          <a:p>
            <a:r>
              <a:rPr lang="en-US" sz="4400" dirty="0">
                <a:solidFill>
                  <a:srgbClr val="008000"/>
                </a:solidFill>
                <a:latin typeface="Arial" panose="020B0604020202020204" pitchFamily="34" charset="0"/>
                <a:cs typeface="Arial" panose="020B0604020202020204" pitchFamily="34" charset="0"/>
              </a:rPr>
              <a:t>Energetic efficiency +20%</a:t>
            </a:r>
          </a:p>
        </p:txBody>
      </p:sp>
      <p:pic>
        <p:nvPicPr>
          <p:cNvPr id="141" name="Immagine 140"/>
          <p:cNvPicPr>
            <a:picLocks/>
          </p:cNvPicPr>
          <p:nvPr/>
        </p:nvPicPr>
        <p:blipFill>
          <a:blip r:embed="rId5">
            <a:duotone>
              <a:prstClr val="black"/>
              <a:srgbClr val="009900">
                <a:tint val="45000"/>
                <a:satMod val="400000"/>
              </a:srgbClr>
            </a:duotone>
            <a:extLst/>
          </a:blip>
          <a:stretch>
            <a:fillRect/>
          </a:stretch>
        </p:blipFill>
        <p:spPr>
          <a:xfrm>
            <a:off x="11559607" y="21939943"/>
            <a:ext cx="7694589" cy="7694377"/>
          </a:xfrm>
          <a:prstGeom prst="rect">
            <a:avLst/>
          </a:prstGeom>
          <a:effectLst/>
        </p:spPr>
      </p:pic>
      <p:pic>
        <p:nvPicPr>
          <p:cNvPr id="142" name="image6.png"/>
          <p:cNvPicPr>
            <a:picLocks noChangeAspect="1"/>
          </p:cNvPicPr>
          <p:nvPr/>
        </p:nvPicPr>
        <p:blipFill>
          <a:blip r:embed="rId6">
            <a:extLst/>
          </a:blip>
          <a:srcRect l="7602" r="10232" b="6"/>
          <a:stretch>
            <a:fillRect/>
          </a:stretch>
        </p:blipFill>
        <p:spPr>
          <a:xfrm>
            <a:off x="11787340" y="22601801"/>
            <a:ext cx="7060672" cy="5162781"/>
          </a:xfrm>
          <a:custGeom>
            <a:avLst/>
            <a:gdLst/>
            <a:ahLst/>
            <a:cxnLst>
              <a:cxn ang="0">
                <a:pos x="wd2" y="hd2"/>
              </a:cxn>
              <a:cxn ang="5400000">
                <a:pos x="wd2" y="hd2"/>
              </a:cxn>
              <a:cxn ang="10800000">
                <a:pos x="wd2" y="hd2"/>
              </a:cxn>
              <a:cxn ang="16200000">
                <a:pos x="wd2" y="hd2"/>
              </a:cxn>
            </a:cxnLst>
            <a:rect l="0" t="0" r="r" b="b"/>
            <a:pathLst>
              <a:path w="21600" h="21600" extrusionOk="0">
                <a:moveTo>
                  <a:pt x="8133" y="0"/>
                </a:moveTo>
                <a:cubicBezTo>
                  <a:pt x="3460" y="1522"/>
                  <a:pt x="0" y="6931"/>
                  <a:pt x="0" y="13387"/>
                </a:cubicBezTo>
                <a:cubicBezTo>
                  <a:pt x="0" y="16467"/>
                  <a:pt x="797" y="19302"/>
                  <a:pt x="2127" y="21600"/>
                </a:cubicBezTo>
                <a:lnTo>
                  <a:pt x="19473" y="21600"/>
                </a:lnTo>
                <a:cubicBezTo>
                  <a:pt x="20803" y="19302"/>
                  <a:pt x="21600" y="16467"/>
                  <a:pt x="21600" y="13387"/>
                </a:cubicBezTo>
                <a:cubicBezTo>
                  <a:pt x="21600" y="6931"/>
                  <a:pt x="18140" y="1522"/>
                  <a:pt x="13467" y="0"/>
                </a:cubicBezTo>
                <a:lnTo>
                  <a:pt x="8133" y="0"/>
                </a:lnTo>
                <a:close/>
              </a:path>
            </a:pathLst>
          </a:custGeom>
          <a:ln w="12700" cap="flat">
            <a:noFill/>
            <a:miter lim="400000"/>
          </a:ln>
          <a:effectLst/>
        </p:spPr>
      </p:pic>
      <p:sp>
        <p:nvSpPr>
          <p:cNvPr id="183" name="Shape 156"/>
          <p:cNvSpPr/>
          <p:nvPr/>
        </p:nvSpPr>
        <p:spPr>
          <a:xfrm flipH="1">
            <a:off x="7803936" y="11972571"/>
            <a:ext cx="60115" cy="61480"/>
          </a:xfrm>
          <a:prstGeom prst="line">
            <a:avLst/>
          </a:prstGeom>
          <a:ln w="50800">
            <a:solidFill>
              <a:srgbClr val="006600"/>
            </a:solidFill>
          </a:ln>
        </p:spPr>
        <p:txBody>
          <a:bodyPr lIns="45719" rIns="45719"/>
          <a:lstStyle/>
          <a:p>
            <a:endParaRPr/>
          </a:p>
        </p:txBody>
      </p:sp>
      <p:grpSp>
        <p:nvGrpSpPr>
          <p:cNvPr id="357" name="Group 153"/>
          <p:cNvGrpSpPr/>
          <p:nvPr/>
        </p:nvGrpSpPr>
        <p:grpSpPr>
          <a:xfrm>
            <a:off x="21390086" y="14692807"/>
            <a:ext cx="8673466" cy="6261821"/>
            <a:chOff x="508820" y="-1"/>
            <a:chExt cx="9098208" cy="6371108"/>
          </a:xfrm>
        </p:grpSpPr>
        <p:sp>
          <p:nvSpPr>
            <p:cNvPr id="358" name="Shape 130"/>
            <p:cNvSpPr/>
            <p:nvPr/>
          </p:nvSpPr>
          <p:spPr>
            <a:xfrm rot="16200000">
              <a:off x="6204040" y="2555853"/>
              <a:ext cx="5958842" cy="84713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p>
              <a:pPr>
                <a:defRPr sz="1900"/>
              </a:pPr>
              <a:r>
                <a:t>Energy and climate change, World energy </a:t>
              </a:r>
            </a:p>
            <a:p>
              <a:pPr>
                <a:defRPr sz="1900"/>
              </a:pPr>
              <a:r>
                <a:t>Outlook Special Report, International Energy Agency</a:t>
              </a:r>
            </a:p>
          </p:txBody>
        </p:sp>
        <p:sp>
          <p:nvSpPr>
            <p:cNvPr id="359" name="Shape 131"/>
            <p:cNvSpPr/>
            <p:nvPr/>
          </p:nvSpPr>
          <p:spPr>
            <a:xfrm>
              <a:off x="2396295" y="5939386"/>
              <a:ext cx="6022311" cy="407"/>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60" name="Shape 132"/>
            <p:cNvSpPr/>
            <p:nvPr/>
          </p:nvSpPr>
          <p:spPr>
            <a:xfrm>
              <a:off x="2106565" y="5958684"/>
              <a:ext cx="708026" cy="4124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a:lvl1pPr>
            </a:lstStyle>
            <a:p>
              <a:r>
                <a:t>1950</a:t>
              </a:r>
            </a:p>
          </p:txBody>
        </p:sp>
        <p:sp>
          <p:nvSpPr>
            <p:cNvPr id="361" name="Shape 133"/>
            <p:cNvSpPr/>
            <p:nvPr/>
          </p:nvSpPr>
          <p:spPr>
            <a:xfrm>
              <a:off x="8051869" y="5945984"/>
              <a:ext cx="708026" cy="4124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a:lvl1pPr>
            </a:lstStyle>
            <a:p>
              <a:r>
                <a:t>2300</a:t>
              </a:r>
            </a:p>
          </p:txBody>
        </p:sp>
        <p:sp>
          <p:nvSpPr>
            <p:cNvPr id="362" name="Shape 134"/>
            <p:cNvSpPr/>
            <p:nvPr/>
          </p:nvSpPr>
          <p:spPr>
            <a:xfrm flipH="1">
              <a:off x="3787978" y="967613"/>
              <a:ext cx="2" cy="4917478"/>
            </a:xfrm>
            <a:prstGeom prst="line">
              <a:avLst/>
            </a:prstGeom>
            <a:noFill/>
            <a:ln w="12700" cap="flat">
              <a:solidFill>
                <a:srgbClr val="000000"/>
              </a:solidFill>
              <a:prstDash val="solid"/>
              <a:round/>
            </a:ln>
            <a:effectLst/>
          </p:spPr>
          <p:txBody>
            <a:bodyPr wrap="square" lIns="45719" tIns="45719" rIns="45719" bIns="45719" numCol="1" anchor="t">
              <a:noAutofit/>
            </a:bodyPr>
            <a:lstStyle/>
            <a:p>
              <a:endParaRPr/>
            </a:p>
          </p:txBody>
        </p:sp>
        <p:sp>
          <p:nvSpPr>
            <p:cNvPr id="363" name="Shape 135"/>
            <p:cNvSpPr/>
            <p:nvPr/>
          </p:nvSpPr>
          <p:spPr>
            <a:xfrm>
              <a:off x="3447535" y="5958684"/>
              <a:ext cx="708026" cy="4124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a:lvl1pPr>
            </a:lstStyle>
            <a:p>
              <a:r>
                <a:t>2030</a:t>
              </a:r>
            </a:p>
          </p:txBody>
        </p:sp>
        <p:sp>
          <p:nvSpPr>
            <p:cNvPr id="364" name="Shape 136"/>
            <p:cNvSpPr/>
            <p:nvPr/>
          </p:nvSpPr>
          <p:spPr>
            <a:xfrm>
              <a:off x="2419507" y="1836647"/>
              <a:ext cx="1047041" cy="36441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81" y="20411"/>
                  </a:lnTo>
                  <a:lnTo>
                    <a:pt x="3483" y="18963"/>
                  </a:lnTo>
                  <a:lnTo>
                    <a:pt x="5048" y="16120"/>
                  </a:lnTo>
                  <a:lnTo>
                    <a:pt x="6656" y="13088"/>
                  </a:lnTo>
                  <a:lnTo>
                    <a:pt x="7435" y="10276"/>
                  </a:lnTo>
                  <a:lnTo>
                    <a:pt x="7735" y="9294"/>
                  </a:lnTo>
                  <a:lnTo>
                    <a:pt x="7940" y="8226"/>
                  </a:lnTo>
                  <a:lnTo>
                    <a:pt x="8690" y="9130"/>
                  </a:lnTo>
                  <a:lnTo>
                    <a:pt x="9907" y="6367"/>
                  </a:lnTo>
                  <a:lnTo>
                    <a:pt x="11424" y="8716"/>
                  </a:lnTo>
                  <a:lnTo>
                    <a:pt x="13697" y="6456"/>
                  </a:lnTo>
                  <a:lnTo>
                    <a:pt x="14837" y="6435"/>
                  </a:lnTo>
                  <a:lnTo>
                    <a:pt x="16379" y="3972"/>
                  </a:lnTo>
                  <a:lnTo>
                    <a:pt x="17032" y="4207"/>
                  </a:lnTo>
                  <a:lnTo>
                    <a:pt x="17282" y="3327"/>
                  </a:lnTo>
                  <a:lnTo>
                    <a:pt x="17904" y="3682"/>
                  </a:lnTo>
                  <a:lnTo>
                    <a:pt x="19176" y="1562"/>
                  </a:lnTo>
                  <a:lnTo>
                    <a:pt x="19817" y="1769"/>
                  </a:lnTo>
                  <a:lnTo>
                    <a:pt x="19918" y="1302"/>
                  </a:lnTo>
                  <a:lnTo>
                    <a:pt x="20526" y="1697"/>
                  </a:lnTo>
                  <a:lnTo>
                    <a:pt x="21600" y="0"/>
                  </a:lnTo>
                </a:path>
              </a:pathLst>
            </a:custGeom>
            <a:noFill/>
            <a:ln w="50800" cap="flat">
              <a:solidFill>
                <a:srgbClr val="000000"/>
              </a:solidFill>
              <a:prstDash val="solid"/>
              <a:round/>
            </a:ln>
            <a:effectLst/>
          </p:spPr>
          <p:txBody>
            <a:bodyPr wrap="square" lIns="45719" tIns="45719" rIns="45719" bIns="45719" numCol="1" anchor="t">
              <a:noAutofit/>
            </a:bodyPr>
            <a:lstStyle/>
            <a:p>
              <a:endParaRPr/>
            </a:p>
          </p:txBody>
        </p:sp>
        <p:sp>
          <p:nvSpPr>
            <p:cNvPr id="365" name="Shape 137"/>
            <p:cNvSpPr/>
            <p:nvPr/>
          </p:nvSpPr>
          <p:spPr>
            <a:xfrm flipV="1">
              <a:off x="2290249" y="1352943"/>
              <a:ext cx="1" cy="4532148"/>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66" name="Shape 138"/>
            <p:cNvSpPr/>
            <p:nvPr/>
          </p:nvSpPr>
          <p:spPr>
            <a:xfrm>
              <a:off x="1997105" y="5659297"/>
              <a:ext cx="497792" cy="4124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a:lvl1pPr>
            </a:lstStyle>
            <a:p>
              <a:r>
                <a:t>0</a:t>
              </a:r>
            </a:p>
          </p:txBody>
        </p:sp>
        <p:sp>
          <p:nvSpPr>
            <p:cNvPr id="367" name="Shape 139"/>
            <p:cNvSpPr/>
            <p:nvPr/>
          </p:nvSpPr>
          <p:spPr>
            <a:xfrm>
              <a:off x="2326553" y="1558026"/>
              <a:ext cx="1124129" cy="90628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p>
              <a:pPr algn="ctr">
                <a:defRPr sz="1800"/>
              </a:pPr>
              <a:r>
                <a:t>2013 </a:t>
              </a:r>
            </a:p>
            <a:p>
              <a:pPr algn="ctr">
                <a:defRPr sz="1800"/>
              </a:pPr>
              <a:r>
                <a:t>90 Mbd</a:t>
              </a:r>
            </a:p>
          </p:txBody>
        </p:sp>
        <p:sp>
          <p:nvSpPr>
            <p:cNvPr id="368" name="Shape 140"/>
            <p:cNvSpPr/>
            <p:nvPr/>
          </p:nvSpPr>
          <p:spPr>
            <a:xfrm flipH="1" flipV="1">
              <a:off x="2365610" y="1858752"/>
              <a:ext cx="1020333" cy="4108"/>
            </a:xfrm>
            <a:prstGeom prst="line">
              <a:avLst/>
            </a:prstGeom>
            <a:noFill/>
            <a:ln w="12700" cap="flat">
              <a:solidFill>
                <a:srgbClr val="000000"/>
              </a:solidFill>
              <a:prstDash val="solid"/>
              <a:round/>
            </a:ln>
            <a:effectLst/>
          </p:spPr>
          <p:txBody>
            <a:bodyPr wrap="square" lIns="45719" tIns="45719" rIns="45719" bIns="45719" numCol="1" anchor="t">
              <a:noAutofit/>
            </a:bodyPr>
            <a:lstStyle/>
            <a:p>
              <a:endParaRPr/>
            </a:p>
          </p:txBody>
        </p:sp>
        <p:sp>
          <p:nvSpPr>
            <p:cNvPr id="369" name="Shape 141"/>
            <p:cNvSpPr/>
            <p:nvPr/>
          </p:nvSpPr>
          <p:spPr>
            <a:xfrm>
              <a:off x="1709814" y="1171001"/>
              <a:ext cx="600329" cy="4124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a:lvl1pPr>
            </a:lstStyle>
            <a:p>
              <a:r>
                <a:t>100</a:t>
              </a:r>
            </a:p>
          </p:txBody>
        </p:sp>
        <p:sp>
          <p:nvSpPr>
            <p:cNvPr id="370" name="Shape 142"/>
            <p:cNvSpPr/>
            <p:nvPr/>
          </p:nvSpPr>
          <p:spPr>
            <a:xfrm>
              <a:off x="3493273" y="1394829"/>
              <a:ext cx="4917725" cy="4326305"/>
            </a:xfrm>
            <a:custGeom>
              <a:avLst/>
              <a:gdLst/>
              <a:ahLst/>
              <a:cxnLst>
                <a:cxn ang="0">
                  <a:pos x="wd2" y="hd2"/>
                </a:cxn>
                <a:cxn ang="5400000">
                  <a:pos x="wd2" y="hd2"/>
                </a:cxn>
                <a:cxn ang="10800000">
                  <a:pos x="wd2" y="hd2"/>
                </a:cxn>
                <a:cxn ang="16200000">
                  <a:pos x="wd2" y="hd2"/>
                </a:cxn>
              </a:cxnLst>
              <a:rect l="0" t="0" r="r" b="b"/>
              <a:pathLst>
                <a:path w="21600" h="21600" extrusionOk="0">
                  <a:moveTo>
                    <a:pt x="0" y="1882"/>
                  </a:moveTo>
                  <a:lnTo>
                    <a:pt x="101" y="1282"/>
                  </a:lnTo>
                  <a:lnTo>
                    <a:pt x="285" y="627"/>
                  </a:lnTo>
                  <a:lnTo>
                    <a:pt x="485" y="0"/>
                  </a:lnTo>
                  <a:lnTo>
                    <a:pt x="1189" y="1679"/>
                  </a:lnTo>
                  <a:lnTo>
                    <a:pt x="1949" y="4420"/>
                  </a:lnTo>
                  <a:lnTo>
                    <a:pt x="4586" y="11982"/>
                  </a:lnTo>
                  <a:lnTo>
                    <a:pt x="7668" y="21510"/>
                  </a:lnTo>
                  <a:lnTo>
                    <a:pt x="21600" y="21600"/>
                  </a:lnTo>
                </a:path>
              </a:pathLst>
            </a:custGeom>
            <a:noFill/>
            <a:ln w="50800" cap="flat">
              <a:solidFill>
                <a:srgbClr val="A040BE"/>
              </a:solidFill>
              <a:custDash>
                <a:ds d="200000" sp="200000"/>
              </a:custDash>
              <a:miter lim="400000"/>
            </a:ln>
            <a:effectLst/>
          </p:spPr>
          <p:txBody>
            <a:bodyPr wrap="square" lIns="45719" tIns="45719" rIns="45719" bIns="45719" numCol="1" anchor="t">
              <a:noAutofit/>
            </a:bodyPr>
            <a:lstStyle/>
            <a:p>
              <a:endParaRPr/>
            </a:p>
          </p:txBody>
        </p:sp>
        <p:sp>
          <p:nvSpPr>
            <p:cNvPr id="371" name="Shape 143"/>
            <p:cNvSpPr/>
            <p:nvPr/>
          </p:nvSpPr>
          <p:spPr>
            <a:xfrm>
              <a:off x="3497480" y="1216691"/>
              <a:ext cx="4933948" cy="4532126"/>
            </a:xfrm>
            <a:custGeom>
              <a:avLst/>
              <a:gdLst/>
              <a:ahLst/>
              <a:cxnLst>
                <a:cxn ang="0">
                  <a:pos x="wd2" y="hd2"/>
                </a:cxn>
                <a:cxn ang="5400000">
                  <a:pos x="wd2" y="hd2"/>
                </a:cxn>
                <a:cxn ang="10800000">
                  <a:pos x="wd2" y="hd2"/>
                </a:cxn>
                <a:cxn ang="16200000">
                  <a:pos x="wd2" y="hd2"/>
                </a:cxn>
              </a:cxnLst>
              <a:rect l="0" t="0" r="r" b="b"/>
              <a:pathLst>
                <a:path w="21600" h="21545" extrusionOk="0">
                  <a:moveTo>
                    <a:pt x="0" y="2861"/>
                  </a:moveTo>
                  <a:lnTo>
                    <a:pt x="445" y="1695"/>
                  </a:lnTo>
                  <a:lnTo>
                    <a:pt x="807" y="638"/>
                  </a:lnTo>
                  <a:cubicBezTo>
                    <a:pt x="869" y="544"/>
                    <a:pt x="910" y="437"/>
                    <a:pt x="931" y="323"/>
                  </a:cubicBezTo>
                  <a:cubicBezTo>
                    <a:pt x="956" y="194"/>
                    <a:pt x="975" y="51"/>
                    <a:pt x="1085" y="11"/>
                  </a:cubicBezTo>
                  <a:cubicBezTo>
                    <a:pt x="1264" y="-55"/>
                    <a:pt x="1316" y="198"/>
                    <a:pt x="1355" y="416"/>
                  </a:cubicBezTo>
                  <a:cubicBezTo>
                    <a:pt x="1396" y="648"/>
                    <a:pt x="1482" y="868"/>
                    <a:pt x="1631" y="1040"/>
                  </a:cubicBezTo>
                  <a:lnTo>
                    <a:pt x="1762" y="2065"/>
                  </a:lnTo>
                  <a:lnTo>
                    <a:pt x="3899" y="17615"/>
                  </a:lnTo>
                  <a:lnTo>
                    <a:pt x="4260" y="19765"/>
                  </a:lnTo>
                  <a:lnTo>
                    <a:pt x="5084" y="21545"/>
                  </a:lnTo>
                  <a:lnTo>
                    <a:pt x="21600" y="21543"/>
                  </a:lnTo>
                </a:path>
              </a:pathLst>
            </a:custGeom>
            <a:noFill/>
            <a:ln w="50800" cap="flat">
              <a:solidFill>
                <a:srgbClr val="E5211F"/>
              </a:solidFill>
              <a:custDash>
                <a:ds d="200000" sp="200000"/>
              </a:custDash>
              <a:miter lim="400000"/>
            </a:ln>
            <a:effectLst/>
          </p:spPr>
          <p:txBody>
            <a:bodyPr wrap="square" lIns="45719" tIns="45719" rIns="45719" bIns="45719" numCol="1" anchor="t">
              <a:noAutofit/>
            </a:bodyPr>
            <a:lstStyle/>
            <a:p>
              <a:endParaRPr/>
            </a:p>
          </p:txBody>
        </p:sp>
        <p:sp>
          <p:nvSpPr>
            <p:cNvPr id="372" name="Shape 144"/>
            <p:cNvSpPr/>
            <p:nvPr/>
          </p:nvSpPr>
          <p:spPr>
            <a:xfrm>
              <a:off x="3483936" y="1066642"/>
              <a:ext cx="4926720" cy="4567259"/>
            </a:xfrm>
            <a:custGeom>
              <a:avLst/>
              <a:gdLst/>
              <a:ahLst/>
              <a:cxnLst>
                <a:cxn ang="0">
                  <a:pos x="wd2" y="hd2"/>
                </a:cxn>
                <a:cxn ang="5400000">
                  <a:pos x="wd2" y="hd2"/>
                </a:cxn>
                <a:cxn ang="10800000">
                  <a:pos x="wd2" y="hd2"/>
                </a:cxn>
                <a:cxn ang="16200000">
                  <a:pos x="wd2" y="hd2"/>
                </a:cxn>
              </a:cxnLst>
              <a:rect l="0" t="0" r="r" b="b"/>
              <a:pathLst>
                <a:path w="21600" h="21600" extrusionOk="0">
                  <a:moveTo>
                    <a:pt x="0" y="3515"/>
                  </a:moveTo>
                  <a:lnTo>
                    <a:pt x="1377" y="202"/>
                  </a:lnTo>
                  <a:lnTo>
                    <a:pt x="1539" y="0"/>
                  </a:lnTo>
                  <a:lnTo>
                    <a:pt x="1728" y="6"/>
                  </a:lnTo>
                  <a:lnTo>
                    <a:pt x="1898" y="211"/>
                  </a:lnTo>
                  <a:lnTo>
                    <a:pt x="6288" y="5964"/>
                  </a:lnTo>
                  <a:lnTo>
                    <a:pt x="12836" y="14586"/>
                  </a:lnTo>
                  <a:lnTo>
                    <a:pt x="18205" y="21545"/>
                  </a:lnTo>
                  <a:lnTo>
                    <a:pt x="21600" y="21600"/>
                  </a:lnTo>
                </a:path>
              </a:pathLst>
            </a:custGeom>
            <a:noFill/>
            <a:ln w="50800" cap="flat">
              <a:solidFill>
                <a:srgbClr val="FFAF00"/>
              </a:solidFill>
              <a:custDash>
                <a:ds d="200000" sp="200000"/>
              </a:custDash>
              <a:miter lim="400000"/>
            </a:ln>
            <a:effectLst/>
          </p:spPr>
          <p:txBody>
            <a:bodyPr wrap="square" lIns="45719" tIns="45719" rIns="45719" bIns="45719" numCol="1" anchor="t">
              <a:noAutofit/>
            </a:bodyPr>
            <a:lstStyle/>
            <a:p>
              <a:pPr>
                <a:defRPr>
                  <a:solidFill>
                    <a:srgbClr val="D27D0D"/>
                  </a:solidFill>
                </a:defRPr>
              </a:pPr>
              <a:endParaRPr/>
            </a:p>
          </p:txBody>
        </p:sp>
        <p:sp>
          <p:nvSpPr>
            <p:cNvPr id="373" name="Shape 145"/>
            <p:cNvSpPr/>
            <p:nvPr/>
          </p:nvSpPr>
          <p:spPr>
            <a:xfrm>
              <a:off x="508820" y="3227774"/>
              <a:ext cx="1997106" cy="7744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p>
              <a:pPr>
                <a:defRPr sz="1700" b="1"/>
              </a:pPr>
              <a:r>
                <a:rPr dirty="0"/>
                <a:t>Millions barrels </a:t>
              </a:r>
            </a:p>
            <a:p>
              <a:pPr>
                <a:defRPr sz="1700" b="1"/>
              </a:pPr>
              <a:r>
                <a:rPr dirty="0"/>
                <a:t>per day (</a:t>
              </a:r>
              <a:r>
                <a:rPr dirty="0" err="1"/>
                <a:t>Mbd</a:t>
              </a:r>
              <a:r>
                <a:rPr dirty="0"/>
                <a:t>)</a:t>
              </a:r>
            </a:p>
          </p:txBody>
        </p:sp>
        <p:sp>
          <p:nvSpPr>
            <p:cNvPr id="374" name="Shape 146"/>
            <p:cNvSpPr/>
            <p:nvPr/>
          </p:nvSpPr>
          <p:spPr>
            <a:xfrm flipV="1">
              <a:off x="2276080" y="5870512"/>
              <a:ext cx="64657" cy="1"/>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75" name="Shape 147"/>
            <p:cNvSpPr/>
            <p:nvPr/>
          </p:nvSpPr>
          <p:spPr>
            <a:xfrm flipV="1">
              <a:off x="2276080" y="1338773"/>
              <a:ext cx="64657" cy="1"/>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76" name="Shape 148"/>
            <p:cNvSpPr/>
            <p:nvPr/>
          </p:nvSpPr>
          <p:spPr>
            <a:xfrm>
              <a:off x="2405392" y="5885090"/>
              <a:ext cx="1" cy="54702"/>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77" name="Shape 149"/>
            <p:cNvSpPr/>
            <p:nvPr/>
          </p:nvSpPr>
          <p:spPr>
            <a:xfrm>
              <a:off x="8398548" y="5885090"/>
              <a:ext cx="1" cy="54702"/>
            </a:xfrm>
            <a:prstGeom prst="line">
              <a:avLst/>
            </a:prstGeom>
            <a:noFill/>
            <a:ln w="38100" cap="flat">
              <a:solidFill>
                <a:srgbClr val="000000"/>
              </a:solidFill>
              <a:prstDash val="solid"/>
              <a:round/>
            </a:ln>
            <a:effectLst/>
          </p:spPr>
          <p:txBody>
            <a:bodyPr wrap="square" lIns="45719" tIns="45719" rIns="45719" bIns="45719" numCol="1" anchor="t">
              <a:noAutofit/>
            </a:bodyPr>
            <a:lstStyle/>
            <a:p>
              <a:endParaRPr/>
            </a:p>
          </p:txBody>
        </p:sp>
        <p:sp>
          <p:nvSpPr>
            <p:cNvPr id="378" name="Shape 150"/>
            <p:cNvSpPr/>
            <p:nvPr/>
          </p:nvSpPr>
          <p:spPr>
            <a:xfrm>
              <a:off x="3978068" y="848162"/>
              <a:ext cx="2288143" cy="5226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b="1">
                  <a:solidFill>
                    <a:srgbClr val="E28811"/>
                  </a:solidFill>
                </a:defRPr>
              </a:lvl1pPr>
            </a:lstStyle>
            <a:p>
              <a:r>
                <a:t>OPEC forecast</a:t>
              </a:r>
            </a:p>
          </p:txBody>
        </p:sp>
        <p:sp>
          <p:nvSpPr>
            <p:cNvPr id="379" name="Shape 151"/>
            <p:cNvSpPr/>
            <p:nvPr/>
          </p:nvSpPr>
          <p:spPr>
            <a:xfrm>
              <a:off x="4403190" y="3032630"/>
              <a:ext cx="1997105" cy="52268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b="1">
                  <a:solidFill>
                    <a:srgbClr val="A040BF"/>
                  </a:solidFill>
                </a:defRPr>
              </a:lvl1pPr>
            </a:lstStyle>
            <a:p>
              <a:r>
                <a:t>IEA forecast</a:t>
              </a:r>
            </a:p>
          </p:txBody>
        </p:sp>
        <p:sp>
          <p:nvSpPr>
            <p:cNvPr id="380" name="Shape 152"/>
            <p:cNvSpPr/>
            <p:nvPr/>
          </p:nvSpPr>
          <p:spPr>
            <a:xfrm>
              <a:off x="4053960" y="1833265"/>
              <a:ext cx="1997106" cy="60988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noAutofit/>
            </a:bodyPr>
            <a:lstStyle>
              <a:lvl1pPr>
                <a:defRPr sz="2000" b="1">
                  <a:solidFill>
                    <a:srgbClr val="E5211E"/>
                  </a:solidFill>
                </a:defRPr>
              </a:lvl1pPr>
            </a:lstStyle>
            <a:p>
              <a:r>
                <a:rPr dirty="0"/>
                <a:t>BP forecast</a:t>
              </a:r>
            </a:p>
          </p:txBody>
        </p:sp>
      </p:grpSp>
      <p:sp>
        <p:nvSpPr>
          <p:cNvPr id="381" name="Shape 156"/>
          <p:cNvSpPr/>
          <p:nvPr/>
        </p:nvSpPr>
        <p:spPr>
          <a:xfrm flipH="1">
            <a:off x="8464304" y="12332577"/>
            <a:ext cx="60115" cy="61480"/>
          </a:xfrm>
          <a:prstGeom prst="line">
            <a:avLst/>
          </a:prstGeom>
          <a:ln w="50800">
            <a:solidFill>
              <a:srgbClr val="006600"/>
            </a:solidFill>
          </a:ln>
        </p:spPr>
        <p:txBody>
          <a:bodyPr lIns="45719" rIns="45719"/>
          <a:lstStyle/>
          <a:p>
            <a:endParaRPr/>
          </a:p>
        </p:txBody>
      </p:sp>
      <p:sp>
        <p:nvSpPr>
          <p:cNvPr id="382" name="Shape 157"/>
          <p:cNvSpPr/>
          <p:nvPr/>
        </p:nvSpPr>
        <p:spPr>
          <a:xfrm>
            <a:off x="4025809" y="15327297"/>
            <a:ext cx="2686867" cy="510776"/>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ctr">
              <a:defRPr sz="3000" b="1">
                <a:solidFill>
                  <a:srgbClr val="4987E3"/>
                </a:solidFill>
              </a:defRPr>
            </a:lvl1pPr>
          </a:lstStyle>
          <a:p>
            <a:r>
              <a:rPr dirty="0"/>
              <a:t>CH4 &amp; CH3OH</a:t>
            </a:r>
          </a:p>
        </p:txBody>
      </p:sp>
      <p:grpSp>
        <p:nvGrpSpPr>
          <p:cNvPr id="383" name="Group 175"/>
          <p:cNvGrpSpPr/>
          <p:nvPr/>
        </p:nvGrpSpPr>
        <p:grpSpPr>
          <a:xfrm>
            <a:off x="2089115" y="10879160"/>
            <a:ext cx="2277489" cy="2244634"/>
            <a:chOff x="0" y="0"/>
            <a:chExt cx="2277488" cy="2244632"/>
          </a:xfrm>
        </p:grpSpPr>
        <p:sp>
          <p:nvSpPr>
            <p:cNvPr id="384" name="Shape 162"/>
            <p:cNvSpPr/>
            <p:nvPr/>
          </p:nvSpPr>
          <p:spPr>
            <a:xfrm flipV="1">
              <a:off x="687009" y="888738"/>
              <a:ext cx="5949" cy="1014220"/>
            </a:xfrm>
            <a:prstGeom prst="lin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85" name="Shape 163"/>
            <p:cNvSpPr/>
            <p:nvPr/>
          </p:nvSpPr>
          <p:spPr>
            <a:xfrm flipV="1">
              <a:off x="735596" y="894920"/>
              <a:ext cx="3710" cy="1003426"/>
            </a:xfrm>
            <a:prstGeom prst="lin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86" name="Shape 164"/>
            <p:cNvSpPr/>
            <p:nvPr/>
          </p:nvSpPr>
          <p:spPr>
            <a:xfrm>
              <a:off x="678454" y="824395"/>
              <a:ext cx="87620" cy="81403"/>
            </a:xfrm>
            <a:prstGeom prst="ellips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87" name="Shape 165"/>
            <p:cNvSpPr/>
            <p:nvPr/>
          </p:nvSpPr>
          <p:spPr>
            <a:xfrm>
              <a:off x="336672" y="848221"/>
              <a:ext cx="363932" cy="376845"/>
            </a:xfrm>
            <a:custGeom>
              <a:avLst/>
              <a:gdLst/>
              <a:ahLst/>
              <a:cxnLst>
                <a:cxn ang="0">
                  <a:pos x="wd2" y="hd2"/>
                </a:cxn>
                <a:cxn ang="5400000">
                  <a:pos x="wd2" y="hd2"/>
                </a:cxn>
                <a:cxn ang="10800000">
                  <a:pos x="wd2" y="hd2"/>
                </a:cxn>
                <a:cxn ang="16200000">
                  <a:pos x="wd2" y="hd2"/>
                </a:cxn>
              </a:cxnLst>
              <a:rect l="0" t="0" r="r" b="b"/>
              <a:pathLst>
                <a:path w="21262" h="21376" extrusionOk="0">
                  <a:moveTo>
                    <a:pt x="21262" y="3348"/>
                  </a:moveTo>
                  <a:cubicBezTo>
                    <a:pt x="20211" y="4595"/>
                    <a:pt x="19093" y="5786"/>
                    <a:pt x="17912" y="6916"/>
                  </a:cubicBezTo>
                  <a:cubicBezTo>
                    <a:pt x="16453" y="8313"/>
                    <a:pt x="14903" y="9614"/>
                    <a:pt x="13354" y="10915"/>
                  </a:cubicBezTo>
                  <a:cubicBezTo>
                    <a:pt x="12186" y="11897"/>
                    <a:pt x="10998" y="12898"/>
                    <a:pt x="9879" y="13927"/>
                  </a:cubicBezTo>
                  <a:cubicBezTo>
                    <a:pt x="9267" y="14489"/>
                    <a:pt x="8670" y="15065"/>
                    <a:pt x="8066" y="15635"/>
                  </a:cubicBezTo>
                  <a:cubicBezTo>
                    <a:pt x="7491" y="16177"/>
                    <a:pt x="6911" y="16697"/>
                    <a:pt x="6311" y="17228"/>
                  </a:cubicBezTo>
                  <a:cubicBezTo>
                    <a:pt x="5409" y="18027"/>
                    <a:pt x="4341" y="18706"/>
                    <a:pt x="3557" y="19460"/>
                  </a:cubicBezTo>
                  <a:cubicBezTo>
                    <a:pt x="2943" y="20052"/>
                    <a:pt x="2204" y="20484"/>
                    <a:pt x="1711" y="20906"/>
                  </a:cubicBezTo>
                  <a:cubicBezTo>
                    <a:pt x="1197" y="21346"/>
                    <a:pt x="663" y="21600"/>
                    <a:pt x="215" y="21107"/>
                  </a:cubicBezTo>
                  <a:cubicBezTo>
                    <a:pt x="-338" y="20499"/>
                    <a:pt x="272" y="19933"/>
                    <a:pt x="937" y="19419"/>
                  </a:cubicBezTo>
                  <a:cubicBezTo>
                    <a:pt x="1461" y="19014"/>
                    <a:pt x="1851" y="18308"/>
                    <a:pt x="2340" y="17731"/>
                  </a:cubicBezTo>
                  <a:cubicBezTo>
                    <a:pt x="3148" y="16779"/>
                    <a:pt x="4061" y="15833"/>
                    <a:pt x="4988" y="14899"/>
                  </a:cubicBezTo>
                  <a:cubicBezTo>
                    <a:pt x="5922" y="13957"/>
                    <a:pt x="6736" y="12935"/>
                    <a:pt x="7617" y="11952"/>
                  </a:cubicBezTo>
                  <a:cubicBezTo>
                    <a:pt x="8646" y="10803"/>
                    <a:pt x="9744" y="9710"/>
                    <a:pt x="10811" y="8592"/>
                  </a:cubicBezTo>
                  <a:cubicBezTo>
                    <a:pt x="12553" y="6765"/>
                    <a:pt x="14227" y="4875"/>
                    <a:pt x="16086" y="3161"/>
                  </a:cubicBezTo>
                  <a:cubicBezTo>
                    <a:pt x="17322" y="2023"/>
                    <a:pt x="18634" y="967"/>
                    <a:pt x="20016"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88" name="Shape 166"/>
            <p:cNvSpPr/>
            <p:nvPr/>
          </p:nvSpPr>
          <p:spPr>
            <a:xfrm rot="8000824">
              <a:off x="536951" y="407958"/>
              <a:ext cx="370472" cy="376846"/>
            </a:xfrm>
            <a:custGeom>
              <a:avLst/>
              <a:gdLst/>
              <a:ahLst/>
              <a:cxnLst>
                <a:cxn ang="0">
                  <a:pos x="wd2" y="hd2"/>
                </a:cxn>
                <a:cxn ang="5400000">
                  <a:pos x="wd2" y="hd2"/>
                </a:cxn>
                <a:cxn ang="10800000">
                  <a:pos x="wd2" y="hd2"/>
                </a:cxn>
                <a:cxn ang="16200000">
                  <a:pos x="wd2" y="hd2"/>
                </a:cxn>
              </a:cxnLst>
              <a:rect l="0" t="0" r="r" b="b"/>
              <a:pathLst>
                <a:path w="21268" h="21376" extrusionOk="0">
                  <a:moveTo>
                    <a:pt x="21268" y="2544"/>
                  </a:moveTo>
                  <a:cubicBezTo>
                    <a:pt x="20175" y="4103"/>
                    <a:pt x="18948" y="5566"/>
                    <a:pt x="17601" y="6916"/>
                  </a:cubicBezTo>
                  <a:cubicBezTo>
                    <a:pt x="16187" y="8333"/>
                    <a:pt x="14648" y="9618"/>
                    <a:pt x="13122" y="10915"/>
                  </a:cubicBezTo>
                  <a:cubicBezTo>
                    <a:pt x="11971" y="11893"/>
                    <a:pt x="10806" y="12897"/>
                    <a:pt x="9707" y="13927"/>
                  </a:cubicBezTo>
                  <a:cubicBezTo>
                    <a:pt x="9107" y="14489"/>
                    <a:pt x="8519" y="15065"/>
                    <a:pt x="7926" y="15635"/>
                  </a:cubicBezTo>
                  <a:cubicBezTo>
                    <a:pt x="7361" y="16176"/>
                    <a:pt x="6791" y="16697"/>
                    <a:pt x="6202" y="17228"/>
                  </a:cubicBezTo>
                  <a:cubicBezTo>
                    <a:pt x="5315" y="18027"/>
                    <a:pt x="4266" y="18706"/>
                    <a:pt x="3495" y="19460"/>
                  </a:cubicBezTo>
                  <a:cubicBezTo>
                    <a:pt x="2892" y="20052"/>
                    <a:pt x="2166" y="20484"/>
                    <a:pt x="1682" y="20906"/>
                  </a:cubicBezTo>
                  <a:cubicBezTo>
                    <a:pt x="1176" y="21346"/>
                    <a:pt x="652" y="21600"/>
                    <a:pt x="211" y="21107"/>
                  </a:cubicBezTo>
                  <a:cubicBezTo>
                    <a:pt x="-332" y="20499"/>
                    <a:pt x="268" y="19933"/>
                    <a:pt x="921" y="19419"/>
                  </a:cubicBezTo>
                  <a:cubicBezTo>
                    <a:pt x="1436" y="19014"/>
                    <a:pt x="1819" y="18308"/>
                    <a:pt x="2300" y="17731"/>
                  </a:cubicBezTo>
                  <a:cubicBezTo>
                    <a:pt x="3094" y="16779"/>
                    <a:pt x="3991" y="15833"/>
                    <a:pt x="4902" y="14899"/>
                  </a:cubicBezTo>
                  <a:cubicBezTo>
                    <a:pt x="5819" y="13957"/>
                    <a:pt x="6619" y="12935"/>
                    <a:pt x="7485" y="11952"/>
                  </a:cubicBezTo>
                  <a:cubicBezTo>
                    <a:pt x="8496" y="10803"/>
                    <a:pt x="9575" y="9710"/>
                    <a:pt x="10623" y="8592"/>
                  </a:cubicBezTo>
                  <a:cubicBezTo>
                    <a:pt x="11479" y="7679"/>
                    <a:pt x="12318" y="6749"/>
                    <a:pt x="13171" y="5834"/>
                  </a:cubicBezTo>
                  <a:cubicBezTo>
                    <a:pt x="14025" y="4919"/>
                    <a:pt x="14893" y="4018"/>
                    <a:pt x="15807" y="3161"/>
                  </a:cubicBezTo>
                  <a:cubicBezTo>
                    <a:pt x="17021" y="2023"/>
                    <a:pt x="18311" y="967"/>
                    <a:pt x="19668"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89" name="Shape 167"/>
            <p:cNvSpPr/>
            <p:nvPr/>
          </p:nvSpPr>
          <p:spPr>
            <a:xfrm rot="15591552">
              <a:off x="760437" y="828160"/>
              <a:ext cx="370472" cy="376846"/>
            </a:xfrm>
            <a:custGeom>
              <a:avLst/>
              <a:gdLst/>
              <a:ahLst/>
              <a:cxnLst>
                <a:cxn ang="0">
                  <a:pos x="wd2" y="hd2"/>
                </a:cxn>
                <a:cxn ang="5400000">
                  <a:pos x="wd2" y="hd2"/>
                </a:cxn>
                <a:cxn ang="10800000">
                  <a:pos x="wd2" y="hd2"/>
                </a:cxn>
                <a:cxn ang="16200000">
                  <a:pos x="wd2" y="hd2"/>
                </a:cxn>
              </a:cxnLst>
              <a:rect l="0" t="0" r="r" b="b"/>
              <a:pathLst>
                <a:path w="21268" h="21376" extrusionOk="0">
                  <a:moveTo>
                    <a:pt x="21268" y="2544"/>
                  </a:moveTo>
                  <a:cubicBezTo>
                    <a:pt x="20175" y="4103"/>
                    <a:pt x="18948" y="5566"/>
                    <a:pt x="17601" y="6916"/>
                  </a:cubicBezTo>
                  <a:cubicBezTo>
                    <a:pt x="16187" y="8333"/>
                    <a:pt x="14648" y="9618"/>
                    <a:pt x="13122" y="10915"/>
                  </a:cubicBezTo>
                  <a:cubicBezTo>
                    <a:pt x="11971" y="11893"/>
                    <a:pt x="10806" y="12897"/>
                    <a:pt x="9707" y="13927"/>
                  </a:cubicBezTo>
                  <a:cubicBezTo>
                    <a:pt x="9107" y="14489"/>
                    <a:pt x="8519" y="15065"/>
                    <a:pt x="7926" y="15635"/>
                  </a:cubicBezTo>
                  <a:cubicBezTo>
                    <a:pt x="7361" y="16176"/>
                    <a:pt x="6791" y="16697"/>
                    <a:pt x="6202" y="17228"/>
                  </a:cubicBezTo>
                  <a:cubicBezTo>
                    <a:pt x="5315" y="18027"/>
                    <a:pt x="4266" y="18706"/>
                    <a:pt x="3495" y="19460"/>
                  </a:cubicBezTo>
                  <a:cubicBezTo>
                    <a:pt x="2892" y="20052"/>
                    <a:pt x="2166" y="20484"/>
                    <a:pt x="1682" y="20906"/>
                  </a:cubicBezTo>
                  <a:cubicBezTo>
                    <a:pt x="1176" y="21346"/>
                    <a:pt x="652" y="21600"/>
                    <a:pt x="211" y="21107"/>
                  </a:cubicBezTo>
                  <a:cubicBezTo>
                    <a:pt x="-332" y="20499"/>
                    <a:pt x="268" y="19933"/>
                    <a:pt x="921" y="19419"/>
                  </a:cubicBezTo>
                  <a:cubicBezTo>
                    <a:pt x="1436" y="19014"/>
                    <a:pt x="1819" y="18308"/>
                    <a:pt x="2300" y="17731"/>
                  </a:cubicBezTo>
                  <a:cubicBezTo>
                    <a:pt x="3094" y="16779"/>
                    <a:pt x="3991" y="15833"/>
                    <a:pt x="4902" y="14899"/>
                  </a:cubicBezTo>
                  <a:cubicBezTo>
                    <a:pt x="5819" y="13957"/>
                    <a:pt x="6619" y="12935"/>
                    <a:pt x="7485" y="11952"/>
                  </a:cubicBezTo>
                  <a:cubicBezTo>
                    <a:pt x="8496" y="10803"/>
                    <a:pt x="9575" y="9710"/>
                    <a:pt x="10623" y="8592"/>
                  </a:cubicBezTo>
                  <a:cubicBezTo>
                    <a:pt x="11479" y="7679"/>
                    <a:pt x="12318" y="6749"/>
                    <a:pt x="13171" y="5834"/>
                  </a:cubicBezTo>
                  <a:cubicBezTo>
                    <a:pt x="14025" y="4919"/>
                    <a:pt x="14893" y="4018"/>
                    <a:pt x="15807" y="3161"/>
                  </a:cubicBezTo>
                  <a:cubicBezTo>
                    <a:pt x="17021" y="2023"/>
                    <a:pt x="18311" y="967"/>
                    <a:pt x="19668"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0" name="Shape 168"/>
            <p:cNvSpPr/>
            <p:nvPr/>
          </p:nvSpPr>
          <p:spPr>
            <a:xfrm>
              <a:off x="0" y="1848993"/>
              <a:ext cx="2277489" cy="395640"/>
            </a:xfrm>
            <a:custGeom>
              <a:avLst/>
              <a:gdLst/>
              <a:ahLst/>
              <a:cxnLst>
                <a:cxn ang="0">
                  <a:pos x="wd2" y="hd2"/>
                </a:cxn>
                <a:cxn ang="5400000">
                  <a:pos x="wd2" y="hd2"/>
                </a:cxn>
                <a:cxn ang="10800000">
                  <a:pos x="wd2" y="hd2"/>
                </a:cxn>
                <a:cxn ang="16200000">
                  <a:pos x="wd2" y="hd2"/>
                </a:cxn>
              </a:cxnLst>
              <a:rect l="0" t="0" r="r" b="b"/>
              <a:pathLst>
                <a:path w="21600" h="21406" extrusionOk="0">
                  <a:moveTo>
                    <a:pt x="0" y="15663"/>
                  </a:moveTo>
                  <a:cubicBezTo>
                    <a:pt x="1338" y="11713"/>
                    <a:pt x="2735" y="8453"/>
                    <a:pt x="4174" y="5921"/>
                  </a:cubicBezTo>
                  <a:cubicBezTo>
                    <a:pt x="5960" y="2781"/>
                    <a:pt x="7803" y="777"/>
                    <a:pt x="9669" y="185"/>
                  </a:cubicBezTo>
                  <a:cubicBezTo>
                    <a:pt x="10862" y="-194"/>
                    <a:pt x="12060" y="8"/>
                    <a:pt x="13247" y="790"/>
                  </a:cubicBezTo>
                  <a:cubicBezTo>
                    <a:pt x="14359" y="1521"/>
                    <a:pt x="15461" y="2760"/>
                    <a:pt x="16519" y="4842"/>
                  </a:cubicBezTo>
                  <a:cubicBezTo>
                    <a:pt x="17566" y="6902"/>
                    <a:pt x="18557" y="9761"/>
                    <a:pt x="19502" y="13051"/>
                  </a:cubicBezTo>
                  <a:cubicBezTo>
                    <a:pt x="20231" y="15588"/>
                    <a:pt x="20931" y="18378"/>
                    <a:pt x="21600" y="21406"/>
                  </a:cubicBezTo>
                </a:path>
              </a:pathLst>
            </a:custGeom>
            <a:noFill/>
            <a:ln w="63500" cap="flat">
              <a:solidFill>
                <a:srgbClr val="006600"/>
              </a:solidFill>
              <a:prstDash val="solid"/>
              <a:round/>
            </a:ln>
            <a:effectLst/>
          </p:spPr>
          <p:txBody>
            <a:bodyPr wrap="square" lIns="45719" tIns="45719" rIns="45719" bIns="45719" numCol="1" anchor="t">
              <a:noAutofit/>
            </a:bodyPr>
            <a:lstStyle/>
            <a:p>
              <a:pPr>
                <a:defRPr>
                  <a:solidFill>
                    <a:schemeClr val="accent1">
                      <a:satOff val="-23769"/>
                      <a:lumOff val="-16235"/>
                    </a:schemeClr>
                  </a:solidFill>
                </a:defRPr>
              </a:pPr>
              <a:endParaRPr>
                <a:solidFill>
                  <a:srgbClr val="006600"/>
                </a:solidFill>
              </a:endParaRPr>
            </a:p>
          </p:txBody>
        </p:sp>
        <p:sp>
          <p:nvSpPr>
            <p:cNvPr id="391" name="Shape 169"/>
            <p:cNvSpPr/>
            <p:nvPr/>
          </p:nvSpPr>
          <p:spPr>
            <a:xfrm flipV="1">
              <a:off x="1288767" y="662670"/>
              <a:ext cx="7085" cy="1207937"/>
            </a:xfrm>
            <a:prstGeom prst="lin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2" name="Shape 170"/>
            <p:cNvSpPr/>
            <p:nvPr/>
          </p:nvSpPr>
          <p:spPr>
            <a:xfrm flipV="1">
              <a:off x="1346635" y="670033"/>
              <a:ext cx="4418" cy="1195082"/>
            </a:xfrm>
            <a:prstGeom prst="lin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3" name="Shape 171"/>
            <p:cNvSpPr/>
            <p:nvPr/>
          </p:nvSpPr>
          <p:spPr>
            <a:xfrm>
              <a:off x="1278579" y="586038"/>
              <a:ext cx="104355" cy="96951"/>
            </a:xfrm>
            <a:prstGeom prst="ellipse">
              <a:avLst/>
            </a:pr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4" name="Shape 172"/>
            <p:cNvSpPr/>
            <p:nvPr/>
          </p:nvSpPr>
          <p:spPr>
            <a:xfrm>
              <a:off x="871516" y="614414"/>
              <a:ext cx="433443" cy="448824"/>
            </a:xfrm>
            <a:custGeom>
              <a:avLst/>
              <a:gdLst/>
              <a:ahLst/>
              <a:cxnLst>
                <a:cxn ang="0">
                  <a:pos x="wd2" y="hd2"/>
                </a:cxn>
                <a:cxn ang="5400000">
                  <a:pos x="wd2" y="hd2"/>
                </a:cxn>
                <a:cxn ang="10800000">
                  <a:pos x="wd2" y="hd2"/>
                </a:cxn>
                <a:cxn ang="16200000">
                  <a:pos x="wd2" y="hd2"/>
                </a:cxn>
              </a:cxnLst>
              <a:rect l="0" t="0" r="r" b="b"/>
              <a:pathLst>
                <a:path w="21262" h="21376" extrusionOk="0">
                  <a:moveTo>
                    <a:pt x="21262" y="3348"/>
                  </a:moveTo>
                  <a:cubicBezTo>
                    <a:pt x="20211" y="4595"/>
                    <a:pt x="19093" y="5786"/>
                    <a:pt x="17912" y="6916"/>
                  </a:cubicBezTo>
                  <a:cubicBezTo>
                    <a:pt x="16453" y="8313"/>
                    <a:pt x="14903" y="9614"/>
                    <a:pt x="13354" y="10915"/>
                  </a:cubicBezTo>
                  <a:cubicBezTo>
                    <a:pt x="12186" y="11897"/>
                    <a:pt x="10998" y="12898"/>
                    <a:pt x="9879" y="13927"/>
                  </a:cubicBezTo>
                  <a:cubicBezTo>
                    <a:pt x="9267" y="14489"/>
                    <a:pt x="8670" y="15065"/>
                    <a:pt x="8066" y="15635"/>
                  </a:cubicBezTo>
                  <a:cubicBezTo>
                    <a:pt x="7491" y="16177"/>
                    <a:pt x="6911" y="16697"/>
                    <a:pt x="6311" y="17228"/>
                  </a:cubicBezTo>
                  <a:cubicBezTo>
                    <a:pt x="5409" y="18027"/>
                    <a:pt x="4341" y="18706"/>
                    <a:pt x="3557" y="19460"/>
                  </a:cubicBezTo>
                  <a:cubicBezTo>
                    <a:pt x="2943" y="20052"/>
                    <a:pt x="2204" y="20484"/>
                    <a:pt x="1711" y="20906"/>
                  </a:cubicBezTo>
                  <a:cubicBezTo>
                    <a:pt x="1197" y="21346"/>
                    <a:pt x="663" y="21600"/>
                    <a:pt x="215" y="21107"/>
                  </a:cubicBezTo>
                  <a:cubicBezTo>
                    <a:pt x="-338" y="20499"/>
                    <a:pt x="272" y="19933"/>
                    <a:pt x="937" y="19419"/>
                  </a:cubicBezTo>
                  <a:cubicBezTo>
                    <a:pt x="1461" y="19014"/>
                    <a:pt x="1851" y="18308"/>
                    <a:pt x="2340" y="17731"/>
                  </a:cubicBezTo>
                  <a:cubicBezTo>
                    <a:pt x="3148" y="16779"/>
                    <a:pt x="4061" y="15833"/>
                    <a:pt x="4988" y="14899"/>
                  </a:cubicBezTo>
                  <a:cubicBezTo>
                    <a:pt x="5922" y="13957"/>
                    <a:pt x="6736" y="12935"/>
                    <a:pt x="7617" y="11952"/>
                  </a:cubicBezTo>
                  <a:cubicBezTo>
                    <a:pt x="8646" y="10803"/>
                    <a:pt x="9744" y="9710"/>
                    <a:pt x="10811" y="8592"/>
                  </a:cubicBezTo>
                  <a:cubicBezTo>
                    <a:pt x="12553" y="6765"/>
                    <a:pt x="14227" y="4875"/>
                    <a:pt x="16086" y="3161"/>
                  </a:cubicBezTo>
                  <a:cubicBezTo>
                    <a:pt x="17322" y="2023"/>
                    <a:pt x="18634" y="967"/>
                    <a:pt x="20016"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5" name="Shape 173"/>
            <p:cNvSpPr/>
            <p:nvPr/>
          </p:nvSpPr>
          <p:spPr>
            <a:xfrm rot="8000824">
              <a:off x="1110048" y="90061"/>
              <a:ext cx="441232" cy="448824"/>
            </a:xfrm>
            <a:custGeom>
              <a:avLst/>
              <a:gdLst/>
              <a:ahLst/>
              <a:cxnLst>
                <a:cxn ang="0">
                  <a:pos x="wd2" y="hd2"/>
                </a:cxn>
                <a:cxn ang="5400000">
                  <a:pos x="wd2" y="hd2"/>
                </a:cxn>
                <a:cxn ang="10800000">
                  <a:pos x="wd2" y="hd2"/>
                </a:cxn>
                <a:cxn ang="16200000">
                  <a:pos x="wd2" y="hd2"/>
                </a:cxn>
              </a:cxnLst>
              <a:rect l="0" t="0" r="r" b="b"/>
              <a:pathLst>
                <a:path w="21268" h="21376" extrusionOk="0">
                  <a:moveTo>
                    <a:pt x="21268" y="2544"/>
                  </a:moveTo>
                  <a:cubicBezTo>
                    <a:pt x="20175" y="4103"/>
                    <a:pt x="18948" y="5566"/>
                    <a:pt x="17601" y="6916"/>
                  </a:cubicBezTo>
                  <a:cubicBezTo>
                    <a:pt x="16187" y="8333"/>
                    <a:pt x="14648" y="9618"/>
                    <a:pt x="13122" y="10915"/>
                  </a:cubicBezTo>
                  <a:cubicBezTo>
                    <a:pt x="11971" y="11893"/>
                    <a:pt x="10806" y="12897"/>
                    <a:pt x="9707" y="13927"/>
                  </a:cubicBezTo>
                  <a:cubicBezTo>
                    <a:pt x="9107" y="14489"/>
                    <a:pt x="8519" y="15065"/>
                    <a:pt x="7926" y="15635"/>
                  </a:cubicBezTo>
                  <a:cubicBezTo>
                    <a:pt x="7361" y="16176"/>
                    <a:pt x="6791" y="16697"/>
                    <a:pt x="6202" y="17228"/>
                  </a:cubicBezTo>
                  <a:cubicBezTo>
                    <a:pt x="5315" y="18027"/>
                    <a:pt x="4266" y="18706"/>
                    <a:pt x="3495" y="19460"/>
                  </a:cubicBezTo>
                  <a:cubicBezTo>
                    <a:pt x="2892" y="20052"/>
                    <a:pt x="2166" y="20484"/>
                    <a:pt x="1682" y="20906"/>
                  </a:cubicBezTo>
                  <a:cubicBezTo>
                    <a:pt x="1176" y="21346"/>
                    <a:pt x="652" y="21600"/>
                    <a:pt x="211" y="21107"/>
                  </a:cubicBezTo>
                  <a:cubicBezTo>
                    <a:pt x="-332" y="20499"/>
                    <a:pt x="268" y="19933"/>
                    <a:pt x="921" y="19419"/>
                  </a:cubicBezTo>
                  <a:cubicBezTo>
                    <a:pt x="1436" y="19014"/>
                    <a:pt x="1819" y="18308"/>
                    <a:pt x="2300" y="17731"/>
                  </a:cubicBezTo>
                  <a:cubicBezTo>
                    <a:pt x="3094" y="16779"/>
                    <a:pt x="3991" y="15833"/>
                    <a:pt x="4902" y="14899"/>
                  </a:cubicBezTo>
                  <a:cubicBezTo>
                    <a:pt x="5819" y="13957"/>
                    <a:pt x="6619" y="12935"/>
                    <a:pt x="7485" y="11952"/>
                  </a:cubicBezTo>
                  <a:cubicBezTo>
                    <a:pt x="8496" y="10803"/>
                    <a:pt x="9575" y="9710"/>
                    <a:pt x="10623" y="8592"/>
                  </a:cubicBezTo>
                  <a:cubicBezTo>
                    <a:pt x="11479" y="7679"/>
                    <a:pt x="12318" y="6749"/>
                    <a:pt x="13171" y="5834"/>
                  </a:cubicBezTo>
                  <a:cubicBezTo>
                    <a:pt x="14025" y="4919"/>
                    <a:pt x="14893" y="4018"/>
                    <a:pt x="15807" y="3161"/>
                  </a:cubicBezTo>
                  <a:cubicBezTo>
                    <a:pt x="17021" y="2023"/>
                    <a:pt x="18311" y="967"/>
                    <a:pt x="19668"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sp>
          <p:nvSpPr>
            <p:cNvPr id="396" name="Shape 174"/>
            <p:cNvSpPr/>
            <p:nvPr/>
          </p:nvSpPr>
          <p:spPr>
            <a:xfrm rot="15591552">
              <a:off x="1376220" y="590522"/>
              <a:ext cx="441233" cy="448824"/>
            </a:xfrm>
            <a:custGeom>
              <a:avLst/>
              <a:gdLst/>
              <a:ahLst/>
              <a:cxnLst>
                <a:cxn ang="0">
                  <a:pos x="wd2" y="hd2"/>
                </a:cxn>
                <a:cxn ang="5400000">
                  <a:pos x="wd2" y="hd2"/>
                </a:cxn>
                <a:cxn ang="10800000">
                  <a:pos x="wd2" y="hd2"/>
                </a:cxn>
                <a:cxn ang="16200000">
                  <a:pos x="wd2" y="hd2"/>
                </a:cxn>
              </a:cxnLst>
              <a:rect l="0" t="0" r="r" b="b"/>
              <a:pathLst>
                <a:path w="21268" h="21376" extrusionOk="0">
                  <a:moveTo>
                    <a:pt x="21268" y="2544"/>
                  </a:moveTo>
                  <a:cubicBezTo>
                    <a:pt x="20175" y="4103"/>
                    <a:pt x="18948" y="5566"/>
                    <a:pt x="17601" y="6916"/>
                  </a:cubicBezTo>
                  <a:cubicBezTo>
                    <a:pt x="16187" y="8333"/>
                    <a:pt x="14648" y="9618"/>
                    <a:pt x="13122" y="10915"/>
                  </a:cubicBezTo>
                  <a:cubicBezTo>
                    <a:pt x="11971" y="11893"/>
                    <a:pt x="10806" y="12897"/>
                    <a:pt x="9707" y="13927"/>
                  </a:cubicBezTo>
                  <a:cubicBezTo>
                    <a:pt x="9107" y="14489"/>
                    <a:pt x="8519" y="15065"/>
                    <a:pt x="7926" y="15635"/>
                  </a:cubicBezTo>
                  <a:cubicBezTo>
                    <a:pt x="7361" y="16176"/>
                    <a:pt x="6791" y="16697"/>
                    <a:pt x="6202" y="17228"/>
                  </a:cubicBezTo>
                  <a:cubicBezTo>
                    <a:pt x="5315" y="18027"/>
                    <a:pt x="4266" y="18706"/>
                    <a:pt x="3495" y="19460"/>
                  </a:cubicBezTo>
                  <a:cubicBezTo>
                    <a:pt x="2892" y="20052"/>
                    <a:pt x="2166" y="20484"/>
                    <a:pt x="1682" y="20906"/>
                  </a:cubicBezTo>
                  <a:cubicBezTo>
                    <a:pt x="1176" y="21346"/>
                    <a:pt x="652" y="21600"/>
                    <a:pt x="211" y="21107"/>
                  </a:cubicBezTo>
                  <a:cubicBezTo>
                    <a:pt x="-332" y="20499"/>
                    <a:pt x="268" y="19933"/>
                    <a:pt x="921" y="19419"/>
                  </a:cubicBezTo>
                  <a:cubicBezTo>
                    <a:pt x="1436" y="19014"/>
                    <a:pt x="1819" y="18308"/>
                    <a:pt x="2300" y="17731"/>
                  </a:cubicBezTo>
                  <a:cubicBezTo>
                    <a:pt x="3094" y="16779"/>
                    <a:pt x="3991" y="15833"/>
                    <a:pt x="4902" y="14899"/>
                  </a:cubicBezTo>
                  <a:cubicBezTo>
                    <a:pt x="5819" y="13957"/>
                    <a:pt x="6619" y="12935"/>
                    <a:pt x="7485" y="11952"/>
                  </a:cubicBezTo>
                  <a:cubicBezTo>
                    <a:pt x="8496" y="10803"/>
                    <a:pt x="9575" y="9710"/>
                    <a:pt x="10623" y="8592"/>
                  </a:cubicBezTo>
                  <a:cubicBezTo>
                    <a:pt x="11479" y="7679"/>
                    <a:pt x="12318" y="6749"/>
                    <a:pt x="13171" y="5834"/>
                  </a:cubicBezTo>
                  <a:cubicBezTo>
                    <a:pt x="14025" y="4919"/>
                    <a:pt x="14893" y="4018"/>
                    <a:pt x="15807" y="3161"/>
                  </a:cubicBezTo>
                  <a:cubicBezTo>
                    <a:pt x="17021" y="2023"/>
                    <a:pt x="18311" y="967"/>
                    <a:pt x="19668" y="0"/>
                  </a:cubicBezTo>
                </a:path>
              </a:pathLst>
            </a:custGeom>
            <a:noFill/>
            <a:ln w="25400" cap="flat">
              <a:solidFill>
                <a:srgbClr val="006600"/>
              </a:solidFill>
              <a:prstDash val="solid"/>
              <a:round/>
            </a:ln>
            <a:effectLst/>
          </p:spPr>
          <p:txBody>
            <a:bodyPr wrap="square" lIns="45719" tIns="45719" rIns="45719" bIns="45719" numCol="1" anchor="t">
              <a:noAutofit/>
            </a:bodyPr>
            <a:lstStyle/>
            <a:p>
              <a:endParaRPr>
                <a:solidFill>
                  <a:srgbClr val="006600"/>
                </a:solidFill>
              </a:endParaRPr>
            </a:p>
          </p:txBody>
        </p:sp>
      </p:grpSp>
      <p:grpSp>
        <p:nvGrpSpPr>
          <p:cNvPr id="397" name="Group 187"/>
          <p:cNvGrpSpPr/>
          <p:nvPr/>
        </p:nvGrpSpPr>
        <p:grpSpPr>
          <a:xfrm>
            <a:off x="6789070" y="11817344"/>
            <a:ext cx="2118221" cy="984308"/>
            <a:chOff x="0" y="0"/>
            <a:chExt cx="2118220" cy="984306"/>
          </a:xfrm>
        </p:grpSpPr>
        <p:sp>
          <p:nvSpPr>
            <p:cNvPr id="398" name="Shape 176"/>
            <p:cNvSpPr/>
            <p:nvPr/>
          </p:nvSpPr>
          <p:spPr>
            <a:xfrm>
              <a:off x="0" y="225398"/>
              <a:ext cx="1151811" cy="717735"/>
            </a:xfrm>
            <a:custGeom>
              <a:avLst/>
              <a:gdLst/>
              <a:ahLst/>
              <a:cxnLst>
                <a:cxn ang="0">
                  <a:pos x="wd2" y="hd2"/>
                </a:cxn>
                <a:cxn ang="5400000">
                  <a:pos x="wd2" y="hd2"/>
                </a:cxn>
                <a:cxn ang="10800000">
                  <a:pos x="wd2" y="hd2"/>
                </a:cxn>
                <a:cxn ang="16200000">
                  <a:pos x="wd2" y="hd2"/>
                </a:cxn>
              </a:cxnLst>
              <a:rect l="0" t="0" r="r" b="b"/>
              <a:pathLst>
                <a:path w="21600" h="21600" extrusionOk="0">
                  <a:moveTo>
                    <a:pt x="0" y="20302"/>
                  </a:moveTo>
                  <a:lnTo>
                    <a:pt x="3399" y="15397"/>
                  </a:lnTo>
                  <a:cubicBezTo>
                    <a:pt x="4086" y="14858"/>
                    <a:pt x="4788" y="14370"/>
                    <a:pt x="5503" y="13937"/>
                  </a:cubicBezTo>
                  <a:cubicBezTo>
                    <a:pt x="5653" y="13846"/>
                    <a:pt x="5803" y="13758"/>
                    <a:pt x="5953" y="13672"/>
                  </a:cubicBezTo>
                  <a:cubicBezTo>
                    <a:pt x="6152" y="13512"/>
                    <a:pt x="6353" y="13357"/>
                    <a:pt x="6556" y="13207"/>
                  </a:cubicBezTo>
                  <a:cubicBezTo>
                    <a:pt x="6902" y="12949"/>
                    <a:pt x="7253" y="12705"/>
                    <a:pt x="7608" y="12477"/>
                  </a:cubicBezTo>
                  <a:lnTo>
                    <a:pt x="10904" y="14572"/>
                  </a:lnTo>
                  <a:lnTo>
                    <a:pt x="9299" y="17632"/>
                  </a:lnTo>
                  <a:lnTo>
                    <a:pt x="7433" y="20488"/>
                  </a:lnTo>
                  <a:lnTo>
                    <a:pt x="12493" y="21039"/>
                  </a:lnTo>
                  <a:lnTo>
                    <a:pt x="17086" y="21039"/>
                  </a:lnTo>
                  <a:lnTo>
                    <a:pt x="21600" y="21600"/>
                  </a:lnTo>
                  <a:lnTo>
                    <a:pt x="19515" y="14498"/>
                  </a:lnTo>
                  <a:lnTo>
                    <a:pt x="17779" y="8400"/>
                  </a:lnTo>
                  <a:lnTo>
                    <a:pt x="17093" y="5044"/>
                  </a:lnTo>
                  <a:lnTo>
                    <a:pt x="14133" y="0"/>
                  </a:lnTo>
                  <a:lnTo>
                    <a:pt x="11660" y="1683"/>
                  </a:lnTo>
                  <a:lnTo>
                    <a:pt x="7774" y="6401"/>
                  </a:lnTo>
                  <a:lnTo>
                    <a:pt x="5826" y="10391"/>
                  </a:lnTo>
                  <a:lnTo>
                    <a:pt x="5480" y="13872"/>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399" name="Shape 177"/>
            <p:cNvSpPr/>
            <p:nvPr/>
          </p:nvSpPr>
          <p:spPr>
            <a:xfrm flipH="1">
              <a:off x="669294" y="506486"/>
              <a:ext cx="83345" cy="17492"/>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0" name="Shape 178"/>
            <p:cNvSpPr/>
            <p:nvPr/>
          </p:nvSpPr>
          <p:spPr>
            <a:xfrm>
              <a:off x="750309" y="448744"/>
              <a:ext cx="36027" cy="142301"/>
            </a:xfrm>
            <a:custGeom>
              <a:avLst/>
              <a:gdLst/>
              <a:ahLst/>
              <a:cxnLst>
                <a:cxn ang="0">
                  <a:pos x="wd2" y="hd2"/>
                </a:cxn>
                <a:cxn ang="5400000">
                  <a:pos x="wd2" y="hd2"/>
                </a:cxn>
                <a:cxn ang="10800000">
                  <a:pos x="wd2" y="hd2"/>
                </a:cxn>
                <a:cxn ang="16200000">
                  <a:pos x="wd2" y="hd2"/>
                </a:cxn>
              </a:cxnLst>
              <a:rect l="0" t="0" r="r" b="b"/>
              <a:pathLst>
                <a:path w="21600" h="21600" extrusionOk="0">
                  <a:moveTo>
                    <a:pt x="12604" y="21600"/>
                  </a:moveTo>
                  <a:lnTo>
                    <a:pt x="0" y="8594"/>
                  </a:lnTo>
                  <a:lnTo>
                    <a:pt x="21600" y="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1" name="Shape 179"/>
            <p:cNvSpPr/>
            <p:nvPr/>
          </p:nvSpPr>
          <p:spPr>
            <a:xfrm>
              <a:off x="986852" y="577663"/>
              <a:ext cx="495436" cy="38902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932" y="155"/>
                  </a:lnTo>
                  <a:lnTo>
                    <a:pt x="17240" y="3570"/>
                  </a:lnTo>
                  <a:lnTo>
                    <a:pt x="20154" y="11706"/>
                  </a:lnTo>
                  <a:lnTo>
                    <a:pt x="21600" y="15995"/>
                  </a:lnTo>
                  <a:lnTo>
                    <a:pt x="17266" y="2160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2" name="Shape 180"/>
            <p:cNvSpPr/>
            <p:nvPr/>
          </p:nvSpPr>
          <p:spPr>
            <a:xfrm>
              <a:off x="1485337" y="521854"/>
              <a:ext cx="632884" cy="46245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448" y="8452"/>
                  </a:lnTo>
                  <a:lnTo>
                    <a:pt x="16889" y="5910"/>
                  </a:lnTo>
                  <a:lnTo>
                    <a:pt x="13063" y="0"/>
                  </a:lnTo>
                  <a:lnTo>
                    <a:pt x="12174" y="6756"/>
                  </a:lnTo>
                  <a:lnTo>
                    <a:pt x="5875" y="11694"/>
                  </a:lnTo>
                  <a:lnTo>
                    <a:pt x="1500" y="14260"/>
                  </a:lnTo>
                  <a:lnTo>
                    <a:pt x="0" y="1632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3" name="Shape 181"/>
            <p:cNvSpPr/>
            <p:nvPr/>
          </p:nvSpPr>
          <p:spPr>
            <a:xfrm>
              <a:off x="1136188" y="246829"/>
              <a:ext cx="721231" cy="38300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23" y="10987"/>
                  </a:lnTo>
                  <a:lnTo>
                    <a:pt x="14929" y="3282"/>
                  </a:lnTo>
                  <a:lnTo>
                    <a:pt x="12139" y="0"/>
                  </a:lnTo>
                  <a:lnTo>
                    <a:pt x="6448" y="4443"/>
                  </a:lnTo>
                  <a:lnTo>
                    <a:pt x="1752" y="12673"/>
                  </a:lnTo>
                  <a:lnTo>
                    <a:pt x="0" y="18704"/>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4" name="Shape 182"/>
            <p:cNvSpPr/>
            <p:nvPr/>
          </p:nvSpPr>
          <p:spPr>
            <a:xfrm>
              <a:off x="825529" y="0"/>
              <a:ext cx="546508" cy="3076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736" y="1852"/>
                  </a:lnTo>
                  <a:lnTo>
                    <a:pt x="13774" y="0"/>
                  </a:lnTo>
                  <a:lnTo>
                    <a:pt x="5900" y="6125"/>
                  </a:lnTo>
                  <a:lnTo>
                    <a:pt x="0" y="2104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5" name="Shape 183"/>
            <p:cNvSpPr/>
            <p:nvPr/>
          </p:nvSpPr>
          <p:spPr>
            <a:xfrm>
              <a:off x="1477167" y="451752"/>
              <a:ext cx="38649" cy="73180"/>
            </a:xfrm>
            <a:custGeom>
              <a:avLst/>
              <a:gdLst/>
              <a:ahLst/>
              <a:cxnLst>
                <a:cxn ang="0">
                  <a:pos x="wd2" y="hd2"/>
                </a:cxn>
                <a:cxn ang="5400000">
                  <a:pos x="wd2" y="hd2"/>
                </a:cxn>
                <a:cxn ang="10800000">
                  <a:pos x="wd2" y="hd2"/>
                </a:cxn>
                <a:cxn ang="16200000">
                  <a:pos x="wd2" y="hd2"/>
                </a:cxn>
              </a:cxnLst>
              <a:rect l="0" t="0" r="r" b="b"/>
              <a:pathLst>
                <a:path w="21600" h="21600" extrusionOk="0">
                  <a:moveTo>
                    <a:pt x="16227" y="0"/>
                  </a:moveTo>
                  <a:lnTo>
                    <a:pt x="0" y="9073"/>
                  </a:lnTo>
                  <a:lnTo>
                    <a:pt x="21600" y="2160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6" name="Shape 184"/>
            <p:cNvSpPr/>
            <p:nvPr/>
          </p:nvSpPr>
          <p:spPr>
            <a:xfrm flipV="1">
              <a:off x="1986841" y="744046"/>
              <a:ext cx="79967" cy="53960"/>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7" name="Shape 185"/>
            <p:cNvSpPr/>
            <p:nvPr/>
          </p:nvSpPr>
          <p:spPr>
            <a:xfrm flipH="1" flipV="1">
              <a:off x="984535" y="86169"/>
              <a:ext cx="28063" cy="113004"/>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408" name="Shape 186"/>
            <p:cNvSpPr/>
            <p:nvPr/>
          </p:nvSpPr>
          <p:spPr>
            <a:xfrm flipV="1">
              <a:off x="1317409" y="640719"/>
              <a:ext cx="40591" cy="58081"/>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grpSp>
      <p:grpSp>
        <p:nvGrpSpPr>
          <p:cNvPr id="409" name="Group 209"/>
          <p:cNvGrpSpPr/>
          <p:nvPr/>
        </p:nvGrpSpPr>
        <p:grpSpPr>
          <a:xfrm>
            <a:off x="324442" y="13032194"/>
            <a:ext cx="9623112" cy="7418246"/>
            <a:chOff x="0" y="0"/>
            <a:chExt cx="9623111" cy="7418244"/>
          </a:xfrm>
        </p:grpSpPr>
        <p:sp>
          <p:nvSpPr>
            <p:cNvPr id="410" name="Shape 188"/>
            <p:cNvSpPr/>
            <p:nvPr/>
          </p:nvSpPr>
          <p:spPr>
            <a:xfrm>
              <a:off x="3537945" y="6361603"/>
              <a:ext cx="2881274" cy="10566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3200" b="1">
                  <a:solidFill>
                    <a:schemeClr val="accent6"/>
                  </a:solidFill>
                  <a:latin typeface="+mn-lt"/>
                  <a:ea typeface="+mn-ea"/>
                  <a:cs typeface="+mn-cs"/>
                  <a:sym typeface="Helvetica"/>
                </a:defRPr>
              </a:pPr>
              <a:r>
                <a:t>ELECTRICITY</a:t>
              </a:r>
            </a:p>
            <a:p>
              <a:pPr algn="ctr">
                <a:defRPr sz="3200" b="1">
                  <a:solidFill>
                    <a:schemeClr val="accent6"/>
                  </a:solidFill>
                  <a:latin typeface="+mn-lt"/>
                  <a:ea typeface="+mn-ea"/>
                  <a:cs typeface="+mn-cs"/>
                  <a:sym typeface="Helvetica"/>
                </a:defRPr>
              </a:pPr>
              <a:r>
                <a:t>+ HEAT</a:t>
              </a:r>
            </a:p>
          </p:txBody>
        </p:sp>
        <p:sp>
          <p:nvSpPr>
            <p:cNvPr id="411" name="Shape 189"/>
            <p:cNvSpPr/>
            <p:nvPr/>
          </p:nvSpPr>
          <p:spPr>
            <a:xfrm>
              <a:off x="6137795" y="0"/>
              <a:ext cx="2803667" cy="8534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2500" b="1">
                  <a:solidFill>
                    <a:schemeClr val="accent6"/>
                  </a:solidFill>
                  <a:latin typeface="+mn-lt"/>
                  <a:ea typeface="+mn-ea"/>
                  <a:cs typeface="+mn-cs"/>
                  <a:sym typeface="Helvetica"/>
                </a:defRPr>
              </a:pPr>
              <a:r>
                <a:rPr dirty="0"/>
                <a:t>Plastic and foam </a:t>
              </a:r>
            </a:p>
            <a:p>
              <a:pPr algn="ctr">
                <a:defRPr sz="2500" b="1">
                  <a:solidFill>
                    <a:schemeClr val="accent6"/>
                  </a:solidFill>
                  <a:latin typeface="+mn-lt"/>
                  <a:ea typeface="+mn-ea"/>
                  <a:cs typeface="+mn-cs"/>
                  <a:sym typeface="Helvetica"/>
                </a:defRPr>
              </a:pPr>
              <a:r>
                <a:rPr dirty="0"/>
                <a:t>scraps</a:t>
              </a:r>
            </a:p>
          </p:txBody>
        </p:sp>
        <p:sp>
          <p:nvSpPr>
            <p:cNvPr id="412" name="Shape 190"/>
            <p:cNvSpPr/>
            <p:nvPr/>
          </p:nvSpPr>
          <p:spPr>
            <a:xfrm>
              <a:off x="1434160" y="45887"/>
              <a:ext cx="2928155" cy="853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2500" b="1">
                  <a:solidFill>
                    <a:schemeClr val="accent6"/>
                  </a:solidFill>
                  <a:latin typeface="+mn-lt"/>
                  <a:ea typeface="+mn-ea"/>
                  <a:cs typeface="+mn-cs"/>
                  <a:sym typeface="Helvetica"/>
                </a:defRPr>
              </a:pPr>
              <a:r>
                <a:t>Excess renewable</a:t>
              </a:r>
            </a:p>
            <a:p>
              <a:pPr algn="ctr">
                <a:defRPr sz="2500" b="1">
                  <a:solidFill>
                    <a:schemeClr val="accent6"/>
                  </a:solidFill>
                  <a:latin typeface="+mn-lt"/>
                  <a:ea typeface="+mn-ea"/>
                  <a:cs typeface="+mn-cs"/>
                  <a:sym typeface="Helvetica"/>
                </a:defRPr>
              </a:pPr>
              <a:r>
                <a:t>electricity</a:t>
              </a:r>
            </a:p>
          </p:txBody>
        </p:sp>
        <p:sp>
          <p:nvSpPr>
            <p:cNvPr id="413" name="Shape 191"/>
            <p:cNvSpPr/>
            <p:nvPr/>
          </p:nvSpPr>
          <p:spPr>
            <a:xfrm>
              <a:off x="1090802" y="3373652"/>
              <a:ext cx="1031691" cy="101566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3000" b="1">
                  <a:solidFill>
                    <a:srgbClr val="92CF50"/>
                  </a:solidFill>
                </a:defRPr>
              </a:pPr>
              <a:r>
                <a:rPr dirty="0">
                  <a:solidFill>
                    <a:srgbClr val="006600"/>
                  </a:solidFill>
                </a:rPr>
                <a:t>HCCI</a:t>
              </a:r>
            </a:p>
            <a:p>
              <a:pPr algn="ctr">
                <a:defRPr sz="3000" b="1">
                  <a:solidFill>
                    <a:srgbClr val="5BA856"/>
                  </a:solidFill>
                </a:defRPr>
              </a:pPr>
              <a:r>
                <a:rPr dirty="0">
                  <a:solidFill>
                    <a:srgbClr val="006600"/>
                  </a:solidFill>
                </a:rPr>
                <a:t>mGT</a:t>
              </a:r>
            </a:p>
          </p:txBody>
        </p:sp>
        <p:sp>
          <p:nvSpPr>
            <p:cNvPr id="414" name="Shape 192"/>
            <p:cNvSpPr/>
            <p:nvPr/>
          </p:nvSpPr>
          <p:spPr>
            <a:xfrm>
              <a:off x="7985713" y="3466064"/>
              <a:ext cx="1031691" cy="5539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lgn="ctr">
                <a:defRPr sz="3000" b="1">
                  <a:solidFill>
                    <a:srgbClr val="7FB46F"/>
                  </a:solidFill>
                </a:defRPr>
              </a:lvl1pPr>
            </a:lstStyle>
            <a:p>
              <a:r>
                <a:rPr dirty="0">
                  <a:solidFill>
                    <a:srgbClr val="006600"/>
                  </a:solidFill>
                </a:rPr>
                <a:t>RCCI</a:t>
              </a:r>
            </a:p>
          </p:txBody>
        </p:sp>
        <p:sp>
          <p:nvSpPr>
            <p:cNvPr id="415" name="Shape 193"/>
            <p:cNvSpPr/>
            <p:nvPr/>
          </p:nvSpPr>
          <p:spPr>
            <a:xfrm rot="17122474">
              <a:off x="6076204" y="4749131"/>
              <a:ext cx="3181075" cy="1251494"/>
            </a:xfrm>
            <a:custGeom>
              <a:avLst/>
              <a:gdLst/>
              <a:ahLst/>
              <a:cxnLst>
                <a:cxn ang="0">
                  <a:pos x="wd2" y="hd2"/>
                </a:cxn>
                <a:cxn ang="5400000">
                  <a:pos x="wd2" y="hd2"/>
                </a:cxn>
                <a:cxn ang="10800000">
                  <a:pos x="wd2" y="hd2"/>
                </a:cxn>
                <a:cxn ang="16200000">
                  <a:pos x="wd2" y="hd2"/>
                </a:cxn>
              </a:cxnLst>
              <a:rect l="0" t="0" r="r" b="b"/>
              <a:pathLst>
                <a:path w="21600" h="21562" extrusionOk="0">
                  <a:moveTo>
                    <a:pt x="21600" y="21560"/>
                  </a:moveTo>
                  <a:cubicBezTo>
                    <a:pt x="19334" y="21600"/>
                    <a:pt x="17071" y="21104"/>
                    <a:pt x="14836" y="20077"/>
                  </a:cubicBezTo>
                  <a:cubicBezTo>
                    <a:pt x="13222" y="19334"/>
                    <a:pt x="11623" y="18315"/>
                    <a:pt x="10077" y="16831"/>
                  </a:cubicBezTo>
                  <a:cubicBezTo>
                    <a:pt x="8315" y="15139"/>
                    <a:pt x="6638" y="12860"/>
                    <a:pt x="5039" y="10212"/>
                  </a:cubicBezTo>
                  <a:cubicBezTo>
                    <a:pt x="3248" y="7246"/>
                    <a:pt x="1561" y="3828"/>
                    <a:pt x="0" y="0"/>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16" name="Shape 194"/>
            <p:cNvSpPr/>
            <p:nvPr/>
          </p:nvSpPr>
          <p:spPr>
            <a:xfrm rot="15259177">
              <a:off x="1219625" y="5088453"/>
              <a:ext cx="2708619" cy="1038404"/>
            </a:xfrm>
            <a:custGeom>
              <a:avLst/>
              <a:gdLst/>
              <a:ahLst/>
              <a:cxnLst>
                <a:cxn ang="0">
                  <a:pos x="wd2" y="hd2"/>
                </a:cxn>
                <a:cxn ang="5400000">
                  <a:pos x="wd2" y="hd2"/>
                </a:cxn>
                <a:cxn ang="10800000">
                  <a:pos x="wd2" y="hd2"/>
                </a:cxn>
                <a:cxn ang="16200000">
                  <a:pos x="wd2" y="hd2"/>
                </a:cxn>
              </a:cxnLst>
              <a:rect l="0" t="0" r="r" b="b"/>
              <a:pathLst>
                <a:path w="21600" h="21562" extrusionOk="0">
                  <a:moveTo>
                    <a:pt x="21600" y="2"/>
                  </a:moveTo>
                  <a:cubicBezTo>
                    <a:pt x="19334" y="-38"/>
                    <a:pt x="17071" y="458"/>
                    <a:pt x="14836" y="1485"/>
                  </a:cubicBezTo>
                  <a:cubicBezTo>
                    <a:pt x="13222" y="2228"/>
                    <a:pt x="11623" y="3247"/>
                    <a:pt x="10077" y="4731"/>
                  </a:cubicBezTo>
                  <a:cubicBezTo>
                    <a:pt x="8315" y="6423"/>
                    <a:pt x="6638" y="8702"/>
                    <a:pt x="5039" y="11350"/>
                  </a:cubicBezTo>
                  <a:cubicBezTo>
                    <a:pt x="3248" y="14316"/>
                    <a:pt x="1561" y="17734"/>
                    <a:pt x="0" y="21562"/>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17" name="Shape 195"/>
            <p:cNvSpPr/>
            <p:nvPr/>
          </p:nvSpPr>
          <p:spPr>
            <a:xfrm rot="18377201">
              <a:off x="5676615" y="2853210"/>
              <a:ext cx="1709738" cy="2320813"/>
            </a:xfrm>
            <a:custGeom>
              <a:avLst/>
              <a:gdLst/>
              <a:ahLst/>
              <a:cxnLst>
                <a:cxn ang="0">
                  <a:pos x="wd2" y="hd2"/>
                </a:cxn>
                <a:cxn ang="5400000">
                  <a:pos x="wd2" y="hd2"/>
                </a:cxn>
                <a:cxn ang="10800000">
                  <a:pos x="wd2" y="hd2"/>
                </a:cxn>
                <a:cxn ang="16200000">
                  <a:pos x="wd2" y="hd2"/>
                </a:cxn>
              </a:cxnLst>
              <a:rect l="0" t="0" r="r" b="b"/>
              <a:pathLst>
                <a:path w="21600" h="21562" extrusionOk="0">
                  <a:moveTo>
                    <a:pt x="21600" y="21560"/>
                  </a:moveTo>
                  <a:cubicBezTo>
                    <a:pt x="19334" y="21600"/>
                    <a:pt x="17071" y="21104"/>
                    <a:pt x="14836" y="20077"/>
                  </a:cubicBezTo>
                  <a:cubicBezTo>
                    <a:pt x="13222" y="19334"/>
                    <a:pt x="11623" y="18315"/>
                    <a:pt x="10077" y="16831"/>
                  </a:cubicBezTo>
                  <a:cubicBezTo>
                    <a:pt x="8315" y="15139"/>
                    <a:pt x="6638" y="12860"/>
                    <a:pt x="5039" y="10212"/>
                  </a:cubicBezTo>
                  <a:cubicBezTo>
                    <a:pt x="3248" y="7246"/>
                    <a:pt x="1561" y="3828"/>
                    <a:pt x="0" y="0"/>
                  </a:cubicBezTo>
                </a:path>
              </a:pathLst>
            </a:custGeom>
            <a:noFill/>
            <a:ln w="25400" cap="flat">
              <a:solidFill>
                <a:srgbClr val="535353"/>
              </a:solidFill>
              <a:custDash>
                <a:ds d="200000" sp="200000"/>
              </a:custDash>
              <a:miter lim="400000"/>
              <a:tailEnd type="triangle" w="med" len="med"/>
            </a:ln>
            <a:effectLst/>
          </p:spPr>
          <p:txBody>
            <a:bodyPr wrap="square" lIns="45719" tIns="45719" rIns="45719" bIns="45719" numCol="1" anchor="t">
              <a:noAutofit/>
            </a:bodyPr>
            <a:lstStyle/>
            <a:p>
              <a:endParaRPr/>
            </a:p>
          </p:txBody>
        </p:sp>
        <p:sp>
          <p:nvSpPr>
            <p:cNvPr id="418" name="Shape 196"/>
            <p:cNvSpPr/>
            <p:nvPr/>
          </p:nvSpPr>
          <p:spPr>
            <a:xfrm>
              <a:off x="0" y="310629"/>
              <a:ext cx="880527" cy="8176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2500">
                  <a:solidFill>
                    <a:srgbClr val="535353"/>
                  </a:solidFill>
                </a:defRPr>
              </a:pPr>
              <a:r>
                <a:t>Air</a:t>
              </a:r>
            </a:p>
            <a:p>
              <a:pPr algn="ctr">
                <a:defRPr sz="2500">
                  <a:solidFill>
                    <a:srgbClr val="535353"/>
                  </a:solidFill>
                </a:defRPr>
              </a:pPr>
              <a:r>
                <a:t>water</a:t>
              </a:r>
            </a:p>
          </p:txBody>
        </p:sp>
        <p:sp>
          <p:nvSpPr>
            <p:cNvPr id="419" name="Shape 197"/>
            <p:cNvSpPr/>
            <p:nvPr/>
          </p:nvSpPr>
          <p:spPr>
            <a:xfrm>
              <a:off x="4342659" y="3736629"/>
              <a:ext cx="698110" cy="449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p>
              <a:pPr algn="ctr">
                <a:defRPr sz="2500">
                  <a:solidFill>
                    <a:srgbClr val="535353"/>
                  </a:solidFill>
                </a:defRPr>
              </a:pPr>
              <a:r>
                <a:t>CO</a:t>
              </a:r>
              <a:r>
                <a:rPr baseline="-5999"/>
                <a:t>2</a:t>
              </a:r>
            </a:p>
          </p:txBody>
        </p:sp>
        <p:sp>
          <p:nvSpPr>
            <p:cNvPr id="420" name="Shape 198"/>
            <p:cNvSpPr/>
            <p:nvPr/>
          </p:nvSpPr>
          <p:spPr>
            <a:xfrm>
              <a:off x="489061" y="1686487"/>
              <a:ext cx="1840221"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lgn="ctr">
                <a:defRPr sz="3000" b="1">
                  <a:solidFill>
                    <a:srgbClr val="8E9646"/>
                  </a:solidFill>
                </a:defRPr>
              </a:lvl1pPr>
            </a:lstStyle>
            <a:p>
              <a:r>
                <a:rPr dirty="0"/>
                <a:t>H2 &amp; NH3</a:t>
              </a:r>
            </a:p>
          </p:txBody>
        </p:sp>
        <p:sp>
          <p:nvSpPr>
            <p:cNvPr id="421" name="Shape 199"/>
            <p:cNvSpPr/>
            <p:nvPr/>
          </p:nvSpPr>
          <p:spPr>
            <a:xfrm>
              <a:off x="6300376" y="1901961"/>
              <a:ext cx="3322735" cy="5107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t">
              <a:spAutoFit/>
            </a:bodyPr>
            <a:lstStyle>
              <a:lvl1pPr algn="ctr">
                <a:defRPr sz="3000" b="1">
                  <a:solidFill>
                    <a:srgbClr val="AC37C2"/>
                  </a:solidFill>
                </a:defRPr>
              </a:lvl1pPr>
            </a:lstStyle>
            <a:p>
              <a:r>
                <a:t>Diesel &amp; Gasoline</a:t>
              </a:r>
            </a:p>
          </p:txBody>
        </p:sp>
        <p:sp>
          <p:nvSpPr>
            <p:cNvPr id="422" name="Shape 200"/>
            <p:cNvSpPr/>
            <p:nvPr/>
          </p:nvSpPr>
          <p:spPr>
            <a:xfrm>
              <a:off x="2494263" y="1131191"/>
              <a:ext cx="1140337" cy="76878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99" y="11348"/>
                  </a:lnTo>
                  <a:cubicBezTo>
                    <a:pt x="17257" y="14235"/>
                    <a:pt x="14009" y="16659"/>
                    <a:pt x="10263" y="18467"/>
                  </a:cubicBezTo>
                  <a:cubicBezTo>
                    <a:pt x="7093" y="19996"/>
                    <a:pt x="3619" y="21056"/>
                    <a:pt x="0" y="21600"/>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23" name="Shape 201"/>
            <p:cNvSpPr/>
            <p:nvPr/>
          </p:nvSpPr>
          <p:spPr>
            <a:xfrm>
              <a:off x="3547180" y="1549482"/>
              <a:ext cx="669636" cy="68508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8826" y="19651"/>
                    <a:pt x="16203" y="17522"/>
                    <a:pt x="13752" y="15227"/>
                  </a:cubicBezTo>
                  <a:cubicBezTo>
                    <a:pt x="11652" y="13261"/>
                    <a:pt x="9683" y="11178"/>
                    <a:pt x="7823" y="9013"/>
                  </a:cubicBezTo>
                  <a:cubicBezTo>
                    <a:pt x="6324" y="7267"/>
                    <a:pt x="4897" y="5469"/>
                    <a:pt x="3397" y="3725"/>
                  </a:cubicBezTo>
                  <a:cubicBezTo>
                    <a:pt x="2303" y="2453"/>
                    <a:pt x="1170" y="1211"/>
                    <a:pt x="0" y="0"/>
                  </a:cubicBezTo>
                </a:path>
              </a:pathLst>
            </a:custGeom>
            <a:noFill/>
            <a:ln w="25400" cap="flat">
              <a:solidFill>
                <a:srgbClr val="535353"/>
              </a:solidFill>
              <a:prstDash val="solid"/>
              <a:round/>
              <a:headEnd type="triangle" w="med" len="med"/>
            </a:ln>
            <a:effectLst/>
          </p:spPr>
          <p:txBody>
            <a:bodyPr wrap="square" lIns="45719" tIns="45719" rIns="45719" bIns="45719" numCol="1" anchor="t">
              <a:noAutofit/>
            </a:bodyPr>
            <a:lstStyle/>
            <a:p>
              <a:endParaRPr/>
            </a:p>
          </p:txBody>
        </p:sp>
        <p:sp>
          <p:nvSpPr>
            <p:cNvPr id="424" name="Shape 202"/>
            <p:cNvSpPr/>
            <p:nvPr/>
          </p:nvSpPr>
          <p:spPr>
            <a:xfrm>
              <a:off x="7470950" y="1103929"/>
              <a:ext cx="110014" cy="742681"/>
            </a:xfrm>
            <a:custGeom>
              <a:avLst/>
              <a:gdLst/>
              <a:ahLst/>
              <a:cxnLst>
                <a:cxn ang="0">
                  <a:pos x="wd2" y="hd2"/>
                </a:cxn>
                <a:cxn ang="5400000">
                  <a:pos x="wd2" y="hd2"/>
                </a:cxn>
                <a:cxn ang="10800000">
                  <a:pos x="wd2" y="hd2"/>
                </a:cxn>
                <a:cxn ang="16200000">
                  <a:pos x="wd2" y="hd2"/>
                </a:cxn>
              </a:cxnLst>
              <a:rect l="0" t="0" r="r" b="b"/>
              <a:pathLst>
                <a:path w="20683" h="21600" extrusionOk="0">
                  <a:moveTo>
                    <a:pt x="1775" y="0"/>
                  </a:moveTo>
                  <a:cubicBezTo>
                    <a:pt x="-917" y="3748"/>
                    <a:pt x="-545" y="7534"/>
                    <a:pt x="2882" y="11268"/>
                  </a:cubicBezTo>
                  <a:cubicBezTo>
                    <a:pt x="6132" y="14809"/>
                    <a:pt x="12109" y="18278"/>
                    <a:pt x="20683" y="21600"/>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25" name="Shape 203"/>
            <p:cNvSpPr/>
            <p:nvPr/>
          </p:nvSpPr>
          <p:spPr>
            <a:xfrm>
              <a:off x="7771496" y="2486051"/>
              <a:ext cx="589713" cy="94830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6295" y="3215"/>
                    <a:pt x="11541" y="7151"/>
                    <a:pt x="15453" y="11594"/>
                  </a:cubicBezTo>
                  <a:cubicBezTo>
                    <a:pt x="18223" y="14741"/>
                    <a:pt x="20291" y="18107"/>
                    <a:pt x="21600" y="21600"/>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26" name="Shape 204"/>
            <p:cNvSpPr/>
            <p:nvPr/>
          </p:nvSpPr>
          <p:spPr>
            <a:xfrm>
              <a:off x="1516238" y="2480896"/>
              <a:ext cx="1626237" cy="664713"/>
            </a:xfrm>
            <a:custGeom>
              <a:avLst/>
              <a:gdLst/>
              <a:ahLst/>
              <a:cxnLst>
                <a:cxn ang="0">
                  <a:pos x="wd2" y="hd2"/>
                </a:cxn>
                <a:cxn ang="5400000">
                  <a:pos x="wd2" y="hd2"/>
                </a:cxn>
                <a:cxn ang="10800000">
                  <a:pos x="wd2" y="hd2"/>
                </a:cxn>
                <a:cxn ang="16200000">
                  <a:pos x="wd2" y="hd2"/>
                </a:cxn>
              </a:cxnLst>
              <a:rect l="0" t="0" r="r" b="b"/>
              <a:pathLst>
                <a:path w="21600" h="21222" extrusionOk="0">
                  <a:moveTo>
                    <a:pt x="21600" y="4178"/>
                  </a:moveTo>
                  <a:cubicBezTo>
                    <a:pt x="18956" y="1985"/>
                    <a:pt x="16204" y="635"/>
                    <a:pt x="13414" y="165"/>
                  </a:cubicBezTo>
                  <a:cubicBezTo>
                    <a:pt x="10194" y="-378"/>
                    <a:pt x="6897" y="293"/>
                    <a:pt x="4069" y="4038"/>
                  </a:cubicBezTo>
                  <a:cubicBezTo>
                    <a:pt x="2487" y="6132"/>
                    <a:pt x="1138" y="9108"/>
                    <a:pt x="135" y="12716"/>
                  </a:cubicBezTo>
                  <a:lnTo>
                    <a:pt x="0" y="21222"/>
                  </a:ln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sp>
          <p:nvSpPr>
            <p:cNvPr id="427" name="Shape 205"/>
            <p:cNvSpPr/>
            <p:nvPr/>
          </p:nvSpPr>
          <p:spPr>
            <a:xfrm>
              <a:off x="1231322" y="2305098"/>
              <a:ext cx="304304" cy="590451"/>
            </a:xfrm>
            <a:prstGeom prst="line">
              <a:avLst/>
            </a:prstGeom>
            <a:noFill/>
            <a:ln w="25400" cap="flat">
              <a:solidFill>
                <a:srgbClr val="535353"/>
              </a:solidFill>
              <a:prstDash val="solid"/>
              <a:round/>
            </a:ln>
            <a:effectLst/>
          </p:spPr>
          <p:txBody>
            <a:bodyPr wrap="square" lIns="45719" tIns="45719" rIns="45719" bIns="45719" numCol="1" anchor="t">
              <a:noAutofit/>
            </a:bodyPr>
            <a:lstStyle/>
            <a:p>
              <a:endParaRPr/>
            </a:p>
          </p:txBody>
        </p:sp>
        <p:sp>
          <p:nvSpPr>
            <p:cNvPr id="428" name="Shape 206"/>
            <p:cNvSpPr/>
            <p:nvPr/>
          </p:nvSpPr>
          <p:spPr>
            <a:xfrm>
              <a:off x="2456921" y="3829693"/>
              <a:ext cx="1829025" cy="343558"/>
            </a:xfrm>
            <a:custGeom>
              <a:avLst/>
              <a:gdLst/>
              <a:ahLst/>
              <a:cxnLst>
                <a:cxn ang="0">
                  <a:pos x="wd2" y="hd2"/>
                </a:cxn>
                <a:cxn ang="5400000">
                  <a:pos x="wd2" y="hd2"/>
                </a:cxn>
                <a:cxn ang="10800000">
                  <a:pos x="wd2" y="hd2"/>
                </a:cxn>
                <a:cxn ang="16200000">
                  <a:pos x="wd2" y="hd2"/>
                </a:cxn>
              </a:cxnLst>
              <a:rect l="0" t="0" r="r" b="b"/>
              <a:pathLst>
                <a:path w="21600" h="20864" extrusionOk="0">
                  <a:moveTo>
                    <a:pt x="0" y="0"/>
                  </a:moveTo>
                  <a:cubicBezTo>
                    <a:pt x="941" y="2758"/>
                    <a:pt x="1911" y="5251"/>
                    <a:pt x="2904" y="7469"/>
                  </a:cubicBezTo>
                  <a:cubicBezTo>
                    <a:pt x="3976" y="9861"/>
                    <a:pt x="5074" y="11927"/>
                    <a:pt x="6188" y="13750"/>
                  </a:cubicBezTo>
                  <a:cubicBezTo>
                    <a:pt x="9090" y="18503"/>
                    <a:pt x="12107" y="21600"/>
                    <a:pt x="15150" y="20713"/>
                  </a:cubicBezTo>
                  <a:cubicBezTo>
                    <a:pt x="17381" y="20063"/>
                    <a:pt x="19569" y="17269"/>
                    <a:pt x="21600" y="12476"/>
                  </a:cubicBezTo>
                </a:path>
              </a:pathLst>
            </a:custGeom>
            <a:noFill/>
            <a:ln w="25400" cap="flat">
              <a:solidFill>
                <a:srgbClr val="535353"/>
              </a:solidFill>
              <a:custDash>
                <a:ds d="200000" sp="200000"/>
              </a:custDash>
              <a:miter lim="400000"/>
              <a:tailEnd type="triangle" w="med" len="med"/>
            </a:ln>
            <a:effectLst/>
          </p:spPr>
          <p:txBody>
            <a:bodyPr wrap="square" lIns="45719" tIns="45719" rIns="45719" bIns="45719" numCol="1" anchor="t">
              <a:noAutofit/>
            </a:bodyPr>
            <a:lstStyle/>
            <a:p>
              <a:endParaRPr/>
            </a:p>
          </p:txBody>
        </p:sp>
        <p:sp>
          <p:nvSpPr>
            <p:cNvPr id="429" name="Shape 207"/>
            <p:cNvSpPr/>
            <p:nvPr/>
          </p:nvSpPr>
          <p:spPr>
            <a:xfrm>
              <a:off x="4682199" y="2956349"/>
              <a:ext cx="146734" cy="779334"/>
            </a:xfrm>
            <a:custGeom>
              <a:avLst/>
              <a:gdLst/>
              <a:ahLst/>
              <a:cxnLst>
                <a:cxn ang="0">
                  <a:pos x="wd2" y="hd2"/>
                </a:cxn>
                <a:cxn ang="5400000">
                  <a:pos x="wd2" y="hd2"/>
                </a:cxn>
                <a:cxn ang="10800000">
                  <a:pos x="wd2" y="hd2"/>
                </a:cxn>
                <a:cxn ang="16200000">
                  <a:pos x="wd2" y="hd2"/>
                </a:cxn>
              </a:cxnLst>
              <a:rect l="0" t="0" r="r" b="b"/>
              <a:pathLst>
                <a:path w="20853" h="21600" extrusionOk="0">
                  <a:moveTo>
                    <a:pt x="0" y="21600"/>
                  </a:moveTo>
                  <a:cubicBezTo>
                    <a:pt x="7640" y="18833"/>
                    <a:pt x="13334" y="15878"/>
                    <a:pt x="16928" y="12814"/>
                  </a:cubicBezTo>
                  <a:cubicBezTo>
                    <a:pt x="20085" y="10122"/>
                    <a:pt x="21600" y="7360"/>
                    <a:pt x="20493" y="4607"/>
                  </a:cubicBezTo>
                  <a:cubicBezTo>
                    <a:pt x="19865" y="3045"/>
                    <a:pt x="18395" y="1501"/>
                    <a:pt x="16108" y="0"/>
                  </a:cubicBezTo>
                </a:path>
              </a:pathLst>
            </a:custGeom>
            <a:noFill/>
            <a:ln w="25400" cap="flat">
              <a:solidFill>
                <a:srgbClr val="535353"/>
              </a:solidFill>
              <a:prstDash val="solid"/>
              <a:miter lim="400000"/>
              <a:tailEnd type="triangle" w="med" len="med"/>
            </a:ln>
            <a:effectLst/>
          </p:spPr>
          <p:txBody>
            <a:bodyPr wrap="square" lIns="45719" tIns="45719" rIns="45719" bIns="45719" numCol="1" anchor="t">
              <a:noAutofit/>
            </a:bodyPr>
            <a:lstStyle/>
            <a:p>
              <a:endParaRPr/>
            </a:p>
          </p:txBody>
        </p:sp>
        <p:sp>
          <p:nvSpPr>
            <p:cNvPr id="430" name="Shape 208"/>
            <p:cNvSpPr/>
            <p:nvPr/>
          </p:nvSpPr>
          <p:spPr>
            <a:xfrm>
              <a:off x="865304" y="1171821"/>
              <a:ext cx="361946" cy="45588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637" y="3506"/>
                    <a:pt x="3827" y="6833"/>
                    <a:pt x="6516" y="9903"/>
                  </a:cubicBezTo>
                  <a:cubicBezTo>
                    <a:pt x="10566" y="14525"/>
                    <a:pt x="15685" y="18494"/>
                    <a:pt x="21600" y="21600"/>
                  </a:cubicBezTo>
                </a:path>
              </a:pathLst>
            </a:custGeom>
            <a:noFill/>
            <a:ln w="25400" cap="flat">
              <a:solidFill>
                <a:srgbClr val="535353"/>
              </a:solidFill>
              <a:prstDash val="solid"/>
              <a:round/>
              <a:tailEnd type="triangle" w="med" len="med"/>
            </a:ln>
            <a:effectLst/>
          </p:spPr>
          <p:txBody>
            <a:bodyPr wrap="square" lIns="45719" tIns="45719" rIns="45719" bIns="45719" numCol="1" anchor="t">
              <a:noAutofit/>
            </a:bodyPr>
            <a:lstStyle/>
            <a:p>
              <a:endParaRPr/>
            </a:p>
          </p:txBody>
        </p:sp>
      </p:grpSp>
      <p:pic>
        <p:nvPicPr>
          <p:cNvPr id="4" name="Immagine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0766411" y="38045199"/>
            <a:ext cx="9432045" cy="4439821"/>
          </a:xfrm>
          <a:prstGeom prst="rect">
            <a:avLst/>
          </a:prstGeom>
        </p:spPr>
      </p:pic>
      <p:sp>
        <p:nvSpPr>
          <p:cNvPr id="457" name="Shape 123"/>
          <p:cNvSpPr/>
          <p:nvPr/>
        </p:nvSpPr>
        <p:spPr>
          <a:xfrm>
            <a:off x="757493" y="27964288"/>
            <a:ext cx="8514859" cy="2554545"/>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a:defRPr sz="4400" b="1"/>
            </a:pPr>
            <a:r>
              <a:rPr dirty="0">
                <a:solidFill>
                  <a:srgbClr val="006600"/>
                </a:solidFill>
              </a:rPr>
              <a:t>Renewable fuel HCCI engine </a:t>
            </a:r>
          </a:p>
          <a:p>
            <a:pPr>
              <a:defRPr sz="4400" b="1"/>
            </a:pPr>
            <a:r>
              <a:rPr dirty="0">
                <a:solidFill>
                  <a:srgbClr val="006600"/>
                </a:solidFill>
              </a:rPr>
              <a:t>used as a cogeneration unit</a:t>
            </a:r>
          </a:p>
          <a:p>
            <a:pPr>
              <a:defRPr sz="3600" i="1"/>
            </a:pPr>
            <a:endParaRPr dirty="0">
              <a:solidFill>
                <a:srgbClr val="006600"/>
              </a:solidFill>
            </a:endParaRPr>
          </a:p>
          <a:p>
            <a:pPr>
              <a:defRPr sz="3600" i="1"/>
            </a:pPr>
            <a:r>
              <a:rPr dirty="0">
                <a:solidFill>
                  <a:srgbClr val="006600"/>
                </a:solidFill>
              </a:rPr>
              <a:t>hydrogen, methane, ammonia, methanol</a:t>
            </a:r>
          </a:p>
        </p:txBody>
      </p:sp>
      <p:sp>
        <p:nvSpPr>
          <p:cNvPr id="458" name="Shape 123"/>
          <p:cNvSpPr/>
          <p:nvPr/>
        </p:nvSpPr>
        <p:spPr>
          <a:xfrm>
            <a:off x="10827017" y="30459684"/>
            <a:ext cx="9114439" cy="1446550"/>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algn="just">
              <a:defRPr sz="4400" b="1"/>
            </a:pPr>
            <a:r>
              <a:rPr lang="en-US" dirty="0" smtClean="0">
                <a:solidFill>
                  <a:srgbClr val="006600"/>
                </a:solidFill>
              </a:rPr>
              <a:t>Conversion of micro gas turbines to “CO2 Capture” facilities</a:t>
            </a:r>
            <a:endParaRPr dirty="0" smtClean="0">
              <a:solidFill>
                <a:srgbClr val="006600"/>
              </a:solidFill>
            </a:endParaRPr>
          </a:p>
        </p:txBody>
      </p:sp>
      <p:sp>
        <p:nvSpPr>
          <p:cNvPr id="459" name="Rettangolo 458"/>
          <p:cNvSpPr/>
          <p:nvPr/>
        </p:nvSpPr>
        <p:spPr>
          <a:xfrm>
            <a:off x="10827017" y="32291229"/>
            <a:ext cx="9084575" cy="5632311"/>
          </a:xfrm>
          <a:prstGeom prst="rect">
            <a:avLst/>
          </a:prstGeom>
        </p:spPr>
        <p:txBody>
          <a:bodyPr wrap="square">
            <a:spAutoFit/>
          </a:bodyPr>
          <a:lstStyle/>
          <a:p>
            <a:pPr algn="just" defTabSz="4025900"/>
            <a:r>
              <a:rPr lang="en-GB" sz="3600" dirty="0" smtClean="0">
                <a:solidFill>
                  <a:srgbClr val="006600"/>
                </a:solidFill>
              </a:rPr>
              <a:t>The carbon </a:t>
            </a:r>
            <a:r>
              <a:rPr lang="en-GB" sz="3600" dirty="0">
                <a:solidFill>
                  <a:srgbClr val="006600"/>
                </a:solidFill>
              </a:rPr>
              <a:t>dioxide in the exhaust must </a:t>
            </a:r>
            <a:r>
              <a:rPr lang="en-GB" sz="3600" dirty="0" smtClean="0">
                <a:solidFill>
                  <a:srgbClr val="006600"/>
                </a:solidFill>
              </a:rPr>
              <a:t>be captured</a:t>
            </a:r>
            <a:r>
              <a:rPr lang="en-GB" sz="3600" dirty="0">
                <a:solidFill>
                  <a:srgbClr val="006600"/>
                </a:solidFill>
              </a:rPr>
              <a:t>, but its low concentration is disadvantageous from a Carbon Capture (CC) point of </a:t>
            </a:r>
            <a:r>
              <a:rPr lang="en-GB" sz="3600" dirty="0" smtClean="0">
                <a:solidFill>
                  <a:srgbClr val="006600"/>
                </a:solidFill>
              </a:rPr>
              <a:t>view</a:t>
            </a:r>
            <a:r>
              <a:rPr lang="en-GB" sz="3600" i="1" dirty="0" smtClean="0">
                <a:solidFill>
                  <a:srgbClr val="006600"/>
                </a:solidFill>
              </a:rPr>
              <a:t>. </a:t>
            </a:r>
            <a:r>
              <a:rPr lang="en-GB" sz="3600" b="1" dirty="0" smtClean="0">
                <a:solidFill>
                  <a:srgbClr val="006600"/>
                </a:solidFill>
              </a:rPr>
              <a:t>Exhaust </a:t>
            </a:r>
            <a:r>
              <a:rPr lang="en-GB" sz="3600" b="1" dirty="0">
                <a:solidFill>
                  <a:srgbClr val="006600"/>
                </a:solidFill>
              </a:rPr>
              <a:t>Gas </a:t>
            </a:r>
            <a:r>
              <a:rPr lang="en-GB" sz="3600" b="1" dirty="0" smtClean="0">
                <a:solidFill>
                  <a:srgbClr val="006600"/>
                </a:solidFill>
              </a:rPr>
              <a:t>Recirculation </a:t>
            </a:r>
            <a:r>
              <a:rPr lang="en-GB" sz="3600" dirty="0">
                <a:solidFill>
                  <a:srgbClr val="006600"/>
                </a:solidFill>
              </a:rPr>
              <a:t>(EGR) is one of the technologies used to increase the CO2 concentration in the gas turbine flue gas and it </a:t>
            </a:r>
            <a:r>
              <a:rPr lang="en-US" sz="3600" dirty="0">
                <a:solidFill>
                  <a:srgbClr val="006600"/>
                </a:solidFill>
              </a:rPr>
              <a:t>is a potentially effective method to reduce the high energy-penalty caused by the capturing.</a:t>
            </a:r>
          </a:p>
        </p:txBody>
      </p:sp>
      <p:sp>
        <p:nvSpPr>
          <p:cNvPr id="98" name="Shape 125"/>
          <p:cNvSpPr/>
          <p:nvPr/>
        </p:nvSpPr>
        <p:spPr>
          <a:xfrm>
            <a:off x="10405368" y="10330225"/>
            <a:ext cx="18403033" cy="5943883"/>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a:defRPr sz="3600" b="1">
                <a:solidFill>
                  <a:srgbClr val="006600"/>
                </a:solidFill>
              </a:defRPr>
            </a:pPr>
            <a:r>
              <a:rPr dirty="0"/>
              <a:t>Efficient energy conversion is a key for an sustainable economy</a:t>
            </a:r>
          </a:p>
          <a:p>
            <a:pPr algn="just">
              <a:defRPr sz="3600" b="1">
                <a:solidFill>
                  <a:srgbClr val="006600"/>
                </a:solidFill>
              </a:defRPr>
            </a:pPr>
            <a:endParaRPr dirty="0"/>
          </a:p>
          <a:p>
            <a:pPr algn="just">
              <a:defRPr sz="3600">
                <a:solidFill>
                  <a:srgbClr val="006600"/>
                </a:solidFill>
              </a:defRPr>
            </a:pPr>
            <a:r>
              <a:rPr dirty="0"/>
              <a:t>In the Energy roadmap (2050) the European countries agreed to improve the efficiency of the energy production and of the buildings. Several solution exist to improve efficiency and energy efficiency rhythms with a reduced amount of produced power. </a:t>
            </a:r>
          </a:p>
          <a:p>
            <a:pPr algn="just">
              <a:defRPr sz="3600">
                <a:solidFill>
                  <a:srgbClr val="006600"/>
                </a:solidFill>
              </a:defRPr>
            </a:pPr>
            <a:endParaRPr dirty="0"/>
          </a:p>
          <a:p>
            <a:pPr algn="just">
              <a:defRPr sz="3600">
                <a:solidFill>
                  <a:srgbClr val="006600"/>
                </a:solidFill>
              </a:defRPr>
            </a:pPr>
            <a:r>
              <a:rPr dirty="0"/>
              <a:t>For that reason, efficiency is a keystone to develop a sustainable economy, relying on fuel savings, reduced pollutants formation and alternative fuels as the fossil fuels will soon come to lack as predicted by the oil and energy industry.</a:t>
            </a:r>
          </a:p>
          <a:p>
            <a:pPr algn="just">
              <a:defRPr sz="3600">
                <a:solidFill>
                  <a:srgbClr val="008000"/>
                </a:solidFill>
              </a:defRPr>
            </a:pPr>
            <a:endParaRPr dirty="0"/>
          </a:p>
        </p:txBody>
      </p:sp>
      <p:sp>
        <p:nvSpPr>
          <p:cNvPr id="99" name="Shape 208"/>
          <p:cNvSpPr/>
          <p:nvPr/>
        </p:nvSpPr>
        <p:spPr>
          <a:xfrm>
            <a:off x="10405368" y="16813648"/>
            <a:ext cx="9767889" cy="327688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just">
              <a:defRPr sz="3600">
                <a:solidFill>
                  <a:srgbClr val="006600"/>
                </a:solidFill>
              </a:defRPr>
            </a:lvl1pPr>
          </a:lstStyle>
          <a:p>
            <a:r>
              <a:rPr dirty="0"/>
              <a:t>Three projects are being led in the above mentioned universities where energy efficiency, fuel flexibility and pollution prevention are integrated in each time a specific technology that is dedicated to a specific place in the energy sector</a:t>
            </a:r>
          </a:p>
        </p:txBody>
      </p:sp>
      <p:sp>
        <p:nvSpPr>
          <p:cNvPr id="101" name="Shape 204"/>
          <p:cNvSpPr/>
          <p:nvPr/>
        </p:nvSpPr>
        <p:spPr>
          <a:xfrm>
            <a:off x="457310" y="30963740"/>
            <a:ext cx="8939946" cy="11172289"/>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algn="just" defTabSz="4025900">
              <a:defRPr sz="3600">
                <a:solidFill>
                  <a:srgbClr val="006600"/>
                </a:solidFill>
              </a:defRPr>
            </a:pPr>
            <a:r>
              <a:rPr lang="en-GB" sz="3600" dirty="0"/>
              <a:t>These fuels are obtained from water electrolysis and can easily be stored up to several month. HCCI engines (homogeneous charge compression ignition) can operate with all of these fuels or mixing thereof. Research is being led to maintain the usual performance of HCCI engine (45% efficiency, 20 ppm NOx) with blends of the four fuels above mentioned, thanks to intake temperature and exhaust gas </a:t>
            </a:r>
            <a:r>
              <a:rPr lang="en-GB" sz="3600" dirty="0" smtClean="0"/>
              <a:t>recirculation controlling</a:t>
            </a:r>
            <a:r>
              <a:rPr lang="en-GB" sz="3600" dirty="0"/>
              <a:t>. </a:t>
            </a:r>
            <a:r>
              <a:rPr lang="en-GB" sz="3600" i="1" dirty="0"/>
              <a:t/>
            </a:r>
            <a:br>
              <a:rPr lang="en-GB" sz="3600" i="1" dirty="0"/>
            </a:br>
            <a:r>
              <a:rPr lang="en-GB" sz="3600" i="1" dirty="0"/>
              <a:t/>
            </a:r>
            <a:br>
              <a:rPr lang="en-GB" sz="3600" i="1" dirty="0"/>
            </a:br>
            <a:r>
              <a:rPr lang="en-GB" sz="3600" dirty="0"/>
              <a:t>Such fuel flexibility ensures safety of energy supply and is an asset regarding the economical interest of renewable fuel storage option. This is of crucial importance knowing that the actual renewable growth is restrained by the lack of storage possibilities, especially at a seasonal time scale</a:t>
            </a:r>
            <a:r>
              <a:rPr lang="en-GB" sz="3600" dirty="0" smtClean="0"/>
              <a:t>.</a:t>
            </a:r>
            <a:endParaRPr dirty="0"/>
          </a:p>
        </p:txBody>
      </p:sp>
      <p:sp>
        <p:nvSpPr>
          <p:cNvPr id="103" name="Shape 207"/>
          <p:cNvSpPr/>
          <p:nvPr/>
        </p:nvSpPr>
        <p:spPr>
          <a:xfrm>
            <a:off x="21195933" y="31177105"/>
            <a:ext cx="9084576" cy="72943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just" defTabSz="4025900"/>
            <a:r>
              <a:rPr lang="en-US" sz="3600" dirty="0">
                <a:solidFill>
                  <a:srgbClr val="006600"/>
                </a:solidFill>
              </a:rPr>
              <a:t>The P</a:t>
            </a:r>
            <a:r>
              <a:rPr lang="en-US" sz="3600" dirty="0" smtClean="0">
                <a:solidFill>
                  <a:srgbClr val="006600"/>
                </a:solidFill>
              </a:rPr>
              <a:t>hoebus </a:t>
            </a:r>
            <a:r>
              <a:rPr lang="en-US" sz="3600" dirty="0">
                <a:solidFill>
                  <a:srgbClr val="006600"/>
                </a:solidFill>
              </a:rPr>
              <a:t>project was accepted for funding end of 2013 by the Walloon region. The goal of this project is to </a:t>
            </a:r>
            <a:r>
              <a:rPr lang="en-US" sz="3600" dirty="0" smtClean="0">
                <a:solidFill>
                  <a:srgbClr val="006600"/>
                </a:solidFill>
              </a:rPr>
              <a:t>burn a fuel obtained from </a:t>
            </a:r>
            <a:r>
              <a:rPr lang="en-US" sz="3600" dirty="0">
                <a:solidFill>
                  <a:srgbClr val="006600"/>
                </a:solidFill>
              </a:rPr>
              <a:t>plastics wastes transformed in a chemical reactor installed at Comet </a:t>
            </a:r>
            <a:r>
              <a:rPr lang="en-US" sz="3600" dirty="0" err="1" smtClean="0">
                <a:solidFill>
                  <a:srgbClr val="006600"/>
                </a:solidFill>
              </a:rPr>
              <a:t>Treatement</a:t>
            </a:r>
            <a:r>
              <a:rPr lang="en-US" sz="3600" dirty="0" smtClean="0">
                <a:solidFill>
                  <a:srgbClr val="006600"/>
                </a:solidFill>
              </a:rPr>
              <a:t>. </a:t>
            </a:r>
            <a:r>
              <a:rPr lang="en-US" sz="3600" dirty="0">
                <a:solidFill>
                  <a:srgbClr val="006600"/>
                </a:solidFill>
              </a:rPr>
              <a:t>The chemical process was developed in collaboration with the </a:t>
            </a:r>
            <a:r>
              <a:rPr lang="en-US" sz="3600" dirty="0" err="1">
                <a:solidFill>
                  <a:srgbClr val="006600"/>
                </a:solidFill>
              </a:rPr>
              <a:t>C</a:t>
            </a:r>
            <a:r>
              <a:rPr lang="en-US" sz="3600" dirty="0" err="1" smtClean="0">
                <a:solidFill>
                  <a:srgbClr val="006600"/>
                </a:solidFill>
              </a:rPr>
              <a:t>ertech</a:t>
            </a:r>
            <a:r>
              <a:rPr lang="en-US" sz="3600" dirty="0">
                <a:solidFill>
                  <a:srgbClr val="006600"/>
                </a:solidFill>
              </a:rPr>
              <a:t>.</a:t>
            </a:r>
            <a:endParaRPr lang="fr-FR" sz="3600" dirty="0">
              <a:solidFill>
                <a:srgbClr val="006600"/>
              </a:solidFill>
            </a:endParaRPr>
          </a:p>
          <a:p>
            <a:pPr algn="just" defTabSz="4025900"/>
            <a:r>
              <a:rPr lang="en-US" sz="3600" dirty="0" smtClean="0">
                <a:solidFill>
                  <a:srgbClr val="006600"/>
                </a:solidFill>
              </a:rPr>
              <a:t>The fuel will </a:t>
            </a:r>
            <a:r>
              <a:rPr lang="en-US" sz="3600" dirty="0">
                <a:solidFill>
                  <a:srgbClr val="006600"/>
                </a:solidFill>
              </a:rPr>
              <a:t>power a cogeneration unit based on a piston engine supplied by </a:t>
            </a:r>
            <a:r>
              <a:rPr lang="en-US" sz="3600" dirty="0" err="1">
                <a:solidFill>
                  <a:srgbClr val="006600"/>
                </a:solidFill>
              </a:rPr>
              <a:t>Coretec</a:t>
            </a:r>
            <a:r>
              <a:rPr lang="en-US" sz="3600" dirty="0">
                <a:solidFill>
                  <a:srgbClr val="006600"/>
                </a:solidFill>
              </a:rPr>
              <a:t> engineering. This engine will run under Reactivity Controlled Compression </a:t>
            </a:r>
            <a:r>
              <a:rPr lang="en-US" sz="3600" dirty="0" smtClean="0">
                <a:solidFill>
                  <a:srgbClr val="006600"/>
                </a:solidFill>
              </a:rPr>
              <a:t>Ignition, </a:t>
            </a:r>
            <a:r>
              <a:rPr lang="en-US" sz="3600" dirty="0">
                <a:solidFill>
                  <a:srgbClr val="006600"/>
                </a:solidFill>
              </a:rPr>
              <a:t>a high-efficiency combustion process. </a:t>
            </a:r>
            <a:endParaRPr lang="fr-FR" sz="3600" dirty="0">
              <a:solidFill>
                <a:srgbClr val="006600"/>
              </a:solidFill>
            </a:endParaRPr>
          </a:p>
        </p:txBody>
      </p:sp>
      <p:sp>
        <p:nvSpPr>
          <p:cNvPr id="104" name="Shape 205"/>
          <p:cNvSpPr/>
          <p:nvPr/>
        </p:nvSpPr>
        <p:spPr>
          <a:xfrm>
            <a:off x="21363467" y="27957212"/>
            <a:ext cx="8764160" cy="2123658"/>
          </a:xfrm>
          <a:prstGeom prst="rect">
            <a:avLst/>
          </a:prstGeom>
          <a:ln w="12700">
            <a:miter lim="400000"/>
          </a:ln>
          <a:extLst>
            <a:ext uri="{C572A759-6A51-4108-AA02-DFA0A04FC94B}">
              <ma14:wrappingTextBoxFlag xmlns:ma14="http://schemas.microsoft.com/office/mac/drawingml/2011/main" val="1"/>
            </a:ext>
          </a:extLst>
        </p:spPr>
        <p:txBody>
          <a:bodyPr wrap="square" lIns="45719" rIns="45719">
            <a:spAutoFit/>
          </a:bodyPr>
          <a:lstStyle/>
          <a:p>
            <a:pPr>
              <a:defRPr sz="4400" b="1">
                <a:solidFill>
                  <a:srgbClr val="006600"/>
                </a:solidFill>
              </a:defRPr>
            </a:pPr>
            <a:r>
              <a:rPr lang="en-US" dirty="0" smtClean="0"/>
              <a:t>Fuel made from waste in </a:t>
            </a:r>
            <a:r>
              <a:rPr lang="en-US" dirty="0"/>
              <a:t>a RCCI engine used as a cogeneration </a:t>
            </a:r>
            <a:r>
              <a:rPr lang="en-US" dirty="0" smtClean="0"/>
              <a:t>unit</a:t>
            </a:r>
            <a:endParaRPr lang="en-US" dirty="0"/>
          </a:p>
        </p:txBody>
      </p:sp>
      <p:grpSp>
        <p:nvGrpSpPr>
          <p:cNvPr id="102" name="Groupe 7"/>
          <p:cNvGrpSpPr/>
          <p:nvPr/>
        </p:nvGrpSpPr>
        <p:grpSpPr>
          <a:xfrm>
            <a:off x="22096777" y="38796605"/>
            <a:ext cx="7915619" cy="3953480"/>
            <a:chOff x="21077573" y="38065855"/>
            <a:chExt cx="7915619" cy="3953480"/>
          </a:xfrm>
        </p:grpSpPr>
        <p:grpSp>
          <p:nvGrpSpPr>
            <p:cNvPr id="105" name="Group 180"/>
            <p:cNvGrpSpPr/>
            <p:nvPr/>
          </p:nvGrpSpPr>
          <p:grpSpPr>
            <a:xfrm>
              <a:off x="21387334" y="38065855"/>
              <a:ext cx="2118223" cy="984310"/>
              <a:chOff x="0" y="0"/>
              <a:chExt cx="2118221" cy="984309"/>
            </a:xfrm>
          </p:grpSpPr>
          <p:sp>
            <p:nvSpPr>
              <p:cNvPr id="133" name="Shape 169"/>
              <p:cNvSpPr/>
              <p:nvPr/>
            </p:nvSpPr>
            <p:spPr>
              <a:xfrm>
                <a:off x="0" y="225398"/>
                <a:ext cx="1151812" cy="717737"/>
              </a:xfrm>
              <a:custGeom>
                <a:avLst/>
                <a:gdLst/>
                <a:ahLst/>
                <a:cxnLst>
                  <a:cxn ang="0">
                    <a:pos x="wd2" y="hd2"/>
                  </a:cxn>
                  <a:cxn ang="5400000">
                    <a:pos x="wd2" y="hd2"/>
                  </a:cxn>
                  <a:cxn ang="10800000">
                    <a:pos x="wd2" y="hd2"/>
                  </a:cxn>
                  <a:cxn ang="16200000">
                    <a:pos x="wd2" y="hd2"/>
                  </a:cxn>
                </a:cxnLst>
                <a:rect l="0" t="0" r="r" b="b"/>
                <a:pathLst>
                  <a:path w="21600" h="21600" extrusionOk="0">
                    <a:moveTo>
                      <a:pt x="0" y="20302"/>
                    </a:moveTo>
                    <a:lnTo>
                      <a:pt x="3399" y="15397"/>
                    </a:lnTo>
                    <a:cubicBezTo>
                      <a:pt x="4086" y="14858"/>
                      <a:pt x="4788" y="14370"/>
                      <a:pt x="5503" y="13937"/>
                    </a:cubicBezTo>
                    <a:cubicBezTo>
                      <a:pt x="5653" y="13846"/>
                      <a:pt x="5803" y="13758"/>
                      <a:pt x="5953" y="13672"/>
                    </a:cubicBezTo>
                    <a:cubicBezTo>
                      <a:pt x="6152" y="13512"/>
                      <a:pt x="6353" y="13357"/>
                      <a:pt x="6556" y="13207"/>
                    </a:cubicBezTo>
                    <a:cubicBezTo>
                      <a:pt x="6902" y="12949"/>
                      <a:pt x="7253" y="12705"/>
                      <a:pt x="7608" y="12477"/>
                    </a:cubicBezTo>
                    <a:lnTo>
                      <a:pt x="10904" y="14572"/>
                    </a:lnTo>
                    <a:lnTo>
                      <a:pt x="9299" y="17632"/>
                    </a:lnTo>
                    <a:lnTo>
                      <a:pt x="7433" y="20488"/>
                    </a:lnTo>
                    <a:lnTo>
                      <a:pt x="12493" y="21039"/>
                    </a:lnTo>
                    <a:lnTo>
                      <a:pt x="17086" y="21039"/>
                    </a:lnTo>
                    <a:lnTo>
                      <a:pt x="21600" y="21600"/>
                    </a:lnTo>
                    <a:lnTo>
                      <a:pt x="19515" y="14498"/>
                    </a:lnTo>
                    <a:lnTo>
                      <a:pt x="17779" y="8400"/>
                    </a:lnTo>
                    <a:lnTo>
                      <a:pt x="17093" y="5044"/>
                    </a:lnTo>
                    <a:lnTo>
                      <a:pt x="14133" y="0"/>
                    </a:lnTo>
                    <a:lnTo>
                      <a:pt x="11660" y="1683"/>
                    </a:lnTo>
                    <a:lnTo>
                      <a:pt x="7774" y="6401"/>
                    </a:lnTo>
                    <a:lnTo>
                      <a:pt x="5826" y="10391"/>
                    </a:lnTo>
                    <a:lnTo>
                      <a:pt x="5480" y="13872"/>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4" name="Shape 170"/>
              <p:cNvSpPr/>
              <p:nvPr/>
            </p:nvSpPr>
            <p:spPr>
              <a:xfrm flipH="1">
                <a:off x="669294" y="506487"/>
                <a:ext cx="83346" cy="17493"/>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5" name="Shape 171"/>
              <p:cNvSpPr/>
              <p:nvPr/>
            </p:nvSpPr>
            <p:spPr>
              <a:xfrm>
                <a:off x="750309" y="448744"/>
                <a:ext cx="36028" cy="142303"/>
              </a:xfrm>
              <a:custGeom>
                <a:avLst/>
                <a:gdLst/>
                <a:ahLst/>
                <a:cxnLst>
                  <a:cxn ang="0">
                    <a:pos x="wd2" y="hd2"/>
                  </a:cxn>
                  <a:cxn ang="5400000">
                    <a:pos x="wd2" y="hd2"/>
                  </a:cxn>
                  <a:cxn ang="10800000">
                    <a:pos x="wd2" y="hd2"/>
                  </a:cxn>
                  <a:cxn ang="16200000">
                    <a:pos x="wd2" y="hd2"/>
                  </a:cxn>
                </a:cxnLst>
                <a:rect l="0" t="0" r="r" b="b"/>
                <a:pathLst>
                  <a:path w="21600" h="21600" extrusionOk="0">
                    <a:moveTo>
                      <a:pt x="12604" y="21600"/>
                    </a:moveTo>
                    <a:lnTo>
                      <a:pt x="0" y="8594"/>
                    </a:lnTo>
                    <a:lnTo>
                      <a:pt x="21600" y="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6" name="Shape 172"/>
              <p:cNvSpPr/>
              <p:nvPr/>
            </p:nvSpPr>
            <p:spPr>
              <a:xfrm>
                <a:off x="986852" y="577664"/>
                <a:ext cx="495437" cy="38902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932" y="155"/>
                    </a:lnTo>
                    <a:lnTo>
                      <a:pt x="17240" y="3570"/>
                    </a:lnTo>
                    <a:lnTo>
                      <a:pt x="20154" y="11706"/>
                    </a:lnTo>
                    <a:lnTo>
                      <a:pt x="21600" y="15995"/>
                    </a:lnTo>
                    <a:lnTo>
                      <a:pt x="17266" y="2160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7" name="Shape 173"/>
              <p:cNvSpPr/>
              <p:nvPr/>
            </p:nvSpPr>
            <p:spPr>
              <a:xfrm>
                <a:off x="1485337" y="521855"/>
                <a:ext cx="632886" cy="46245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448" y="8452"/>
                    </a:lnTo>
                    <a:lnTo>
                      <a:pt x="16889" y="5910"/>
                    </a:lnTo>
                    <a:lnTo>
                      <a:pt x="13063" y="0"/>
                    </a:lnTo>
                    <a:lnTo>
                      <a:pt x="12174" y="6756"/>
                    </a:lnTo>
                    <a:lnTo>
                      <a:pt x="5875" y="11694"/>
                    </a:lnTo>
                    <a:lnTo>
                      <a:pt x="1500" y="14260"/>
                    </a:lnTo>
                    <a:lnTo>
                      <a:pt x="0" y="1632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8" name="Shape 174"/>
              <p:cNvSpPr/>
              <p:nvPr/>
            </p:nvSpPr>
            <p:spPr>
              <a:xfrm>
                <a:off x="1136188" y="246829"/>
                <a:ext cx="721233" cy="38300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23" y="10987"/>
                    </a:lnTo>
                    <a:lnTo>
                      <a:pt x="14929" y="3282"/>
                    </a:lnTo>
                    <a:lnTo>
                      <a:pt x="12139" y="0"/>
                    </a:lnTo>
                    <a:lnTo>
                      <a:pt x="6448" y="4443"/>
                    </a:lnTo>
                    <a:lnTo>
                      <a:pt x="1752" y="12673"/>
                    </a:lnTo>
                    <a:lnTo>
                      <a:pt x="0" y="18704"/>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39" name="Shape 175"/>
              <p:cNvSpPr/>
              <p:nvPr/>
            </p:nvSpPr>
            <p:spPr>
              <a:xfrm>
                <a:off x="825529" y="0"/>
                <a:ext cx="546509" cy="307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736" y="1852"/>
                    </a:lnTo>
                    <a:lnTo>
                      <a:pt x="13774" y="0"/>
                    </a:lnTo>
                    <a:lnTo>
                      <a:pt x="5900" y="6125"/>
                    </a:lnTo>
                    <a:lnTo>
                      <a:pt x="0" y="2104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40" name="Shape 176"/>
              <p:cNvSpPr/>
              <p:nvPr/>
            </p:nvSpPr>
            <p:spPr>
              <a:xfrm>
                <a:off x="1477167" y="451752"/>
                <a:ext cx="38650" cy="73182"/>
              </a:xfrm>
              <a:custGeom>
                <a:avLst/>
                <a:gdLst/>
                <a:ahLst/>
                <a:cxnLst>
                  <a:cxn ang="0">
                    <a:pos x="wd2" y="hd2"/>
                  </a:cxn>
                  <a:cxn ang="5400000">
                    <a:pos x="wd2" y="hd2"/>
                  </a:cxn>
                  <a:cxn ang="10800000">
                    <a:pos x="wd2" y="hd2"/>
                  </a:cxn>
                  <a:cxn ang="16200000">
                    <a:pos x="wd2" y="hd2"/>
                  </a:cxn>
                </a:cxnLst>
                <a:rect l="0" t="0" r="r" b="b"/>
                <a:pathLst>
                  <a:path w="21600" h="21600" extrusionOk="0">
                    <a:moveTo>
                      <a:pt x="16227" y="0"/>
                    </a:moveTo>
                    <a:lnTo>
                      <a:pt x="0" y="9073"/>
                    </a:lnTo>
                    <a:lnTo>
                      <a:pt x="21600" y="21600"/>
                    </a:lnTo>
                  </a:path>
                </a:pathLst>
              </a:cu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43" name="Shape 177"/>
              <p:cNvSpPr/>
              <p:nvPr/>
            </p:nvSpPr>
            <p:spPr>
              <a:xfrm flipV="1">
                <a:off x="1986841" y="744047"/>
                <a:ext cx="79968" cy="53961"/>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44" name="Shape 178"/>
              <p:cNvSpPr/>
              <p:nvPr/>
            </p:nvSpPr>
            <p:spPr>
              <a:xfrm flipH="1" flipV="1">
                <a:off x="984535" y="86169"/>
                <a:ext cx="28064" cy="113005"/>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sp>
            <p:nvSpPr>
              <p:cNvPr id="145" name="Shape 179"/>
              <p:cNvSpPr/>
              <p:nvPr/>
            </p:nvSpPr>
            <p:spPr>
              <a:xfrm flipV="1">
                <a:off x="1317409" y="640720"/>
                <a:ext cx="40592" cy="58082"/>
              </a:xfrm>
              <a:prstGeom prst="line">
                <a:avLst/>
              </a:prstGeom>
              <a:noFill/>
              <a:ln w="50800" cap="flat">
                <a:solidFill>
                  <a:srgbClr val="006600"/>
                </a:solidFill>
                <a:prstDash val="solid"/>
                <a:round/>
              </a:ln>
              <a:effectLst/>
            </p:spPr>
            <p:txBody>
              <a:bodyPr wrap="square" lIns="45719" tIns="45719" rIns="45719" bIns="45719" numCol="1" anchor="t">
                <a:noAutofit/>
              </a:bodyPr>
              <a:lstStyle/>
              <a:p>
                <a:endParaRPr/>
              </a:p>
            </p:txBody>
          </p:sp>
        </p:grpSp>
        <p:grpSp>
          <p:nvGrpSpPr>
            <p:cNvPr id="106" name="Groupe 57"/>
            <p:cNvGrpSpPr/>
            <p:nvPr/>
          </p:nvGrpSpPr>
          <p:grpSpPr>
            <a:xfrm>
              <a:off x="21320079" y="40250343"/>
              <a:ext cx="2567707" cy="1063894"/>
              <a:chOff x="21588358" y="39624872"/>
              <a:chExt cx="2567707" cy="1063894"/>
            </a:xfrm>
          </p:grpSpPr>
          <p:sp>
            <p:nvSpPr>
              <p:cNvPr id="129" name="Ellipse 12"/>
              <p:cNvSpPr/>
              <p:nvPr/>
            </p:nvSpPr>
            <p:spPr>
              <a:xfrm>
                <a:off x="22158960" y="39805655"/>
                <a:ext cx="106050" cy="45719"/>
              </a:xfrm>
              <a:prstGeom prst="ellipse">
                <a:avLst/>
              </a:prstGeom>
              <a:noFill/>
              <a:ln w="28575"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30" name="Organigramme : Disque magnétique 220"/>
              <p:cNvSpPr/>
              <p:nvPr/>
            </p:nvSpPr>
            <p:spPr>
              <a:xfrm>
                <a:off x="21588358" y="39674589"/>
                <a:ext cx="796290" cy="1014177"/>
              </a:xfrm>
              <a:prstGeom prst="flowChartMagneticDisk">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31" name="Ellipse 223"/>
              <p:cNvSpPr/>
              <p:nvPr/>
            </p:nvSpPr>
            <p:spPr>
              <a:xfrm>
                <a:off x="23914855" y="39772523"/>
                <a:ext cx="106050" cy="45719"/>
              </a:xfrm>
              <a:prstGeom prst="ellipse">
                <a:avLst/>
              </a:prstGeom>
              <a:noFill/>
              <a:ln w="28575"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32" name="Organigramme : Disque magnétique 224"/>
              <p:cNvSpPr/>
              <p:nvPr/>
            </p:nvSpPr>
            <p:spPr>
              <a:xfrm>
                <a:off x="23359775" y="39624872"/>
                <a:ext cx="796290" cy="1014177"/>
              </a:xfrm>
              <a:prstGeom prst="flowChartMagneticDisk">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grpSp>
        <p:grpSp>
          <p:nvGrpSpPr>
            <p:cNvPr id="107" name="Groupe 56"/>
            <p:cNvGrpSpPr/>
            <p:nvPr/>
          </p:nvGrpSpPr>
          <p:grpSpPr>
            <a:xfrm>
              <a:off x="25957457" y="38881198"/>
              <a:ext cx="1297498" cy="2244439"/>
              <a:chOff x="26078751" y="38558603"/>
              <a:chExt cx="1297498" cy="2244439"/>
            </a:xfrm>
          </p:grpSpPr>
          <p:cxnSp>
            <p:nvCxnSpPr>
              <p:cNvPr id="119" name="Connecteur droit 21"/>
              <p:cNvCxnSpPr/>
              <p:nvPr/>
            </p:nvCxnSpPr>
            <p:spPr>
              <a:xfrm>
                <a:off x="26723511" y="39605891"/>
                <a:ext cx="0" cy="612000"/>
              </a:xfrm>
              <a:prstGeom prst="line">
                <a:avLst/>
              </a:prstGeom>
              <a:noFill/>
              <a:ln w="76200" cap="flat">
                <a:solidFill>
                  <a:srgbClr val="006600"/>
                </a:solidFill>
                <a:prstDash val="solid"/>
                <a:round/>
              </a:ln>
              <a:effectLst/>
              <a:sp3d/>
            </p:spPr>
            <p:style>
              <a:lnRef idx="0">
                <a:scrgbClr r="0" g="0" b="0"/>
              </a:lnRef>
              <a:fillRef idx="0">
                <a:scrgbClr r="0" g="0" b="0"/>
              </a:fillRef>
              <a:effectRef idx="0">
                <a:scrgbClr r="0" g="0" b="0"/>
              </a:effectRef>
              <a:fontRef idx="none"/>
            </p:style>
          </p:cxnSp>
          <p:cxnSp>
            <p:nvCxnSpPr>
              <p:cNvPr id="120" name="Connecteur droit 44"/>
              <p:cNvCxnSpPr/>
              <p:nvPr/>
            </p:nvCxnSpPr>
            <p:spPr>
              <a:xfrm flipV="1">
                <a:off x="27114737" y="38590764"/>
                <a:ext cx="261512" cy="199254"/>
              </a:xfrm>
              <a:prstGeom prst="lin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cxnSp>
          <p:cxnSp>
            <p:nvCxnSpPr>
              <p:cNvPr id="121" name="Connecteur droit 38"/>
              <p:cNvCxnSpPr/>
              <p:nvPr/>
            </p:nvCxnSpPr>
            <p:spPr>
              <a:xfrm flipH="1">
                <a:off x="26305164" y="38768845"/>
                <a:ext cx="25248" cy="865345"/>
              </a:xfrm>
              <a:prstGeom prst="lin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cxnSp>
          <p:cxnSp>
            <p:nvCxnSpPr>
              <p:cNvPr id="122" name="Connecteur droit 231"/>
              <p:cNvCxnSpPr/>
              <p:nvPr/>
            </p:nvCxnSpPr>
            <p:spPr>
              <a:xfrm>
                <a:off x="27124588" y="38768845"/>
                <a:ext cx="0" cy="854457"/>
              </a:xfrm>
              <a:prstGeom prst="lin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cxnSp>
          <p:sp>
            <p:nvSpPr>
              <p:cNvPr id="123" name="Rogner un rectangle avec un coin du même côté 39"/>
              <p:cNvSpPr/>
              <p:nvPr/>
            </p:nvSpPr>
            <p:spPr>
              <a:xfrm>
                <a:off x="26105463" y="39615042"/>
                <a:ext cx="1221596" cy="1188000"/>
              </a:xfrm>
              <a:prstGeom prst="snip2SameRect">
                <a:avLst>
                  <a:gd name="adj1" fmla="val 15113"/>
                  <a:gd name="adj2" fmla="val 0"/>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24" name="Rectangle 42"/>
              <p:cNvSpPr/>
              <p:nvPr/>
            </p:nvSpPr>
            <p:spPr>
              <a:xfrm>
                <a:off x="26326605" y="39288720"/>
                <a:ext cx="792000" cy="326322"/>
              </a:xfrm>
              <a:prstGeom prst="rect">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dirty="0">
                  <a:ln>
                    <a:noFill/>
                  </a:ln>
                  <a:solidFill>
                    <a:srgbClr val="000000"/>
                  </a:solidFill>
                  <a:effectLst/>
                  <a:uFillTx/>
                  <a:latin typeface="Arial"/>
                  <a:ea typeface="Arial"/>
                  <a:cs typeface="Arial"/>
                  <a:sym typeface="Arial"/>
                </a:endParaRPr>
              </a:p>
            </p:txBody>
          </p:sp>
          <p:cxnSp>
            <p:nvCxnSpPr>
              <p:cNvPr id="125" name="Connecteur droit 233"/>
              <p:cNvCxnSpPr/>
              <p:nvPr/>
            </p:nvCxnSpPr>
            <p:spPr>
              <a:xfrm flipH="1" flipV="1">
                <a:off x="26078751" y="38595722"/>
                <a:ext cx="257104" cy="192745"/>
              </a:xfrm>
              <a:prstGeom prst="lin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cxnSp>
          <p:sp>
            <p:nvSpPr>
              <p:cNvPr id="126" name="Triangle isocèle 51"/>
              <p:cNvSpPr/>
              <p:nvPr/>
            </p:nvSpPr>
            <p:spPr>
              <a:xfrm rot="10800000">
                <a:off x="26330412" y="38558603"/>
                <a:ext cx="772254" cy="274151"/>
              </a:xfrm>
              <a:prstGeom prst="triangl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27" name="Organigramme : Délai 54"/>
              <p:cNvSpPr/>
              <p:nvPr/>
            </p:nvSpPr>
            <p:spPr>
              <a:xfrm rot="5400000">
                <a:off x="26582656" y="40149214"/>
                <a:ext cx="281705" cy="412007"/>
              </a:xfrm>
              <a:prstGeom prst="flowChartDelay">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sp>
            <p:nvSpPr>
              <p:cNvPr id="128" name="Ellipse 55"/>
              <p:cNvSpPr/>
              <p:nvPr/>
            </p:nvSpPr>
            <p:spPr>
              <a:xfrm>
                <a:off x="26687508" y="40278730"/>
                <a:ext cx="72000" cy="72000"/>
              </a:xfrm>
              <a:prstGeom prst="ellipse">
                <a:avLst/>
              </a:prstGeom>
              <a:noFill/>
              <a:ln w="38100" cap="flat">
                <a:solidFill>
                  <a:srgbClr val="0066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fr-FR" sz="7900" b="0" i="0" u="none" strike="noStrike" cap="none" spc="0" normalizeH="0" baseline="0">
                  <a:ln>
                    <a:noFill/>
                  </a:ln>
                  <a:solidFill>
                    <a:srgbClr val="000000"/>
                  </a:solidFill>
                  <a:effectLst/>
                  <a:uFillTx/>
                  <a:latin typeface="Arial"/>
                  <a:ea typeface="Arial"/>
                  <a:cs typeface="Arial"/>
                  <a:sym typeface="Arial"/>
                </a:endParaRPr>
              </a:p>
            </p:txBody>
          </p:sp>
        </p:grpSp>
        <p:cxnSp>
          <p:nvCxnSpPr>
            <p:cNvPr id="108" name="Connecteur droit avec flèche 59"/>
            <p:cNvCxnSpPr/>
            <p:nvPr/>
          </p:nvCxnSpPr>
          <p:spPr>
            <a:xfrm>
              <a:off x="22611437" y="39293426"/>
              <a:ext cx="0" cy="796341"/>
            </a:xfrm>
            <a:prstGeom prst="straightConnector1">
              <a:avLst/>
            </a:prstGeom>
            <a:noFill/>
            <a:ln w="28575"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09" name="Connecteur droit avec flèche 234"/>
            <p:cNvCxnSpPr/>
            <p:nvPr/>
          </p:nvCxnSpPr>
          <p:spPr>
            <a:xfrm>
              <a:off x="24323116" y="40712091"/>
              <a:ext cx="1018313" cy="0"/>
            </a:xfrm>
            <a:prstGeom prst="straightConnector1">
              <a:avLst/>
            </a:prstGeom>
            <a:noFill/>
            <a:ln w="28575"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10" name="Connecteur droit avec flèche 235"/>
            <p:cNvCxnSpPr/>
            <p:nvPr/>
          </p:nvCxnSpPr>
          <p:spPr>
            <a:xfrm>
              <a:off x="24336468" y="41125637"/>
              <a:ext cx="1018313" cy="0"/>
            </a:xfrm>
            <a:prstGeom prst="straightConnector1">
              <a:avLst/>
            </a:prstGeom>
            <a:noFill/>
            <a:ln w="28575"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11" name="Connecteur droit avec flèche 236"/>
            <p:cNvCxnSpPr/>
            <p:nvPr/>
          </p:nvCxnSpPr>
          <p:spPr>
            <a:xfrm flipH="1">
              <a:off x="24097273" y="38809903"/>
              <a:ext cx="1321490" cy="0"/>
            </a:xfrm>
            <a:prstGeom prst="straightConnector1">
              <a:avLst/>
            </a:prstGeom>
            <a:noFill/>
            <a:ln w="28575"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cxnSp>
          <p:nvCxnSpPr>
            <p:cNvPr id="112" name="Connecteur droit avec flèche 237"/>
            <p:cNvCxnSpPr/>
            <p:nvPr/>
          </p:nvCxnSpPr>
          <p:spPr>
            <a:xfrm>
              <a:off x="27264360" y="40300060"/>
              <a:ext cx="502920" cy="0"/>
            </a:xfrm>
            <a:prstGeom prst="straightConnector1">
              <a:avLst/>
            </a:prstGeom>
            <a:noFill/>
            <a:ln w="28575" cap="flat">
              <a:solidFill>
                <a:schemeClr val="tx1"/>
              </a:solidFill>
              <a:prstDash val="solid"/>
              <a:round/>
              <a:tailEnd type="triangle"/>
            </a:ln>
            <a:effectLst/>
            <a:sp3d/>
          </p:spPr>
          <p:style>
            <a:lnRef idx="0">
              <a:scrgbClr r="0" g="0" b="0"/>
            </a:lnRef>
            <a:fillRef idx="0">
              <a:scrgbClr r="0" g="0" b="0"/>
            </a:fillRef>
            <a:effectRef idx="0">
              <a:scrgbClr r="0" g="0" b="0"/>
            </a:effectRef>
            <a:fontRef idx="none"/>
          </p:style>
        </p:cxnSp>
        <p:sp>
          <p:nvSpPr>
            <p:cNvPr id="113" name="ZoneTexte 3"/>
            <p:cNvSpPr txBox="1"/>
            <p:nvPr/>
          </p:nvSpPr>
          <p:spPr>
            <a:xfrm>
              <a:off x="22771391" y="39046804"/>
              <a:ext cx="946732"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2000" dirty="0" err="1" smtClean="0">
                  <a:solidFill>
                    <a:srgbClr val="006600"/>
                  </a:solidFill>
                </a:rPr>
                <a:t>Wastes</a:t>
              </a:r>
              <a:endParaRPr kumimoji="0" lang="fr-FR" sz="2000" b="0" i="0" u="none" strike="noStrike" cap="none" spc="0" normalizeH="0" baseline="0" dirty="0">
                <a:ln>
                  <a:noFill/>
                </a:ln>
                <a:solidFill>
                  <a:srgbClr val="006600"/>
                </a:solidFill>
                <a:effectLst/>
                <a:uFillTx/>
                <a:sym typeface="Arial"/>
              </a:endParaRPr>
            </a:p>
          </p:txBody>
        </p:sp>
        <p:sp>
          <p:nvSpPr>
            <p:cNvPr id="114" name="ZoneTexte 211"/>
            <p:cNvSpPr txBox="1"/>
            <p:nvPr/>
          </p:nvSpPr>
          <p:spPr>
            <a:xfrm>
              <a:off x="21077573" y="41311451"/>
              <a:ext cx="1762660"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2000" dirty="0" smtClean="0">
                  <a:solidFill>
                    <a:srgbClr val="006600"/>
                  </a:solidFill>
                </a:rPr>
                <a:t>Diesel-</a:t>
              </a:r>
              <a:r>
                <a:rPr lang="fr-BE" sz="2000" dirty="0" err="1" smtClean="0">
                  <a:solidFill>
                    <a:srgbClr val="006600"/>
                  </a:solidFill>
                </a:rPr>
                <a:t>like</a:t>
              </a:r>
              <a:r>
                <a:rPr lang="fr-BE" sz="2000" dirty="0" smtClean="0">
                  <a:solidFill>
                    <a:srgbClr val="006600"/>
                  </a:solidFill>
                </a:rPr>
                <a:t> fuel</a:t>
              </a:r>
              <a:endParaRPr kumimoji="0" lang="fr-FR" sz="2000" b="0" i="0" u="none" strike="noStrike" cap="none" spc="0" normalizeH="0" baseline="0" dirty="0">
                <a:ln>
                  <a:noFill/>
                </a:ln>
                <a:solidFill>
                  <a:srgbClr val="006600"/>
                </a:solidFill>
                <a:effectLst/>
                <a:uFillTx/>
                <a:sym typeface="Arial"/>
              </a:endParaRPr>
            </a:p>
          </p:txBody>
        </p:sp>
        <p:sp>
          <p:nvSpPr>
            <p:cNvPr id="115" name="ZoneTexte 212"/>
            <p:cNvSpPr txBox="1"/>
            <p:nvPr/>
          </p:nvSpPr>
          <p:spPr>
            <a:xfrm>
              <a:off x="22906909" y="41314056"/>
              <a:ext cx="2060819"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2000" dirty="0" err="1" smtClean="0">
                  <a:solidFill>
                    <a:srgbClr val="006600"/>
                  </a:solidFill>
                </a:rPr>
                <a:t>Gasoline-like</a:t>
              </a:r>
              <a:r>
                <a:rPr lang="fr-BE" sz="2000" dirty="0" smtClean="0">
                  <a:solidFill>
                    <a:srgbClr val="006600"/>
                  </a:solidFill>
                </a:rPr>
                <a:t> fuel</a:t>
              </a:r>
              <a:endParaRPr kumimoji="0" lang="fr-FR" sz="2000" b="0" i="0" u="none" strike="noStrike" cap="none" spc="0" normalizeH="0" baseline="0" dirty="0">
                <a:ln>
                  <a:noFill/>
                </a:ln>
                <a:solidFill>
                  <a:srgbClr val="006600"/>
                </a:solidFill>
                <a:effectLst/>
                <a:uFillTx/>
                <a:sym typeface="Arial"/>
              </a:endParaRPr>
            </a:p>
          </p:txBody>
        </p:sp>
        <p:sp>
          <p:nvSpPr>
            <p:cNvPr id="116" name="ZoneTexte 213"/>
            <p:cNvSpPr txBox="1"/>
            <p:nvPr/>
          </p:nvSpPr>
          <p:spPr>
            <a:xfrm>
              <a:off x="25446096" y="41311451"/>
              <a:ext cx="314284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fr-BE" sz="2000" dirty="0" smtClean="0">
                  <a:solidFill>
                    <a:srgbClr val="006600"/>
                  </a:solidFill>
                </a:rPr>
                <a:t>High </a:t>
              </a:r>
              <a:r>
                <a:rPr lang="fr-BE" sz="2000" dirty="0" err="1" smtClean="0">
                  <a:solidFill>
                    <a:srgbClr val="006600"/>
                  </a:solidFill>
                </a:rPr>
                <a:t>efficiency</a:t>
              </a:r>
              <a:r>
                <a:rPr lang="fr-BE" sz="2000" dirty="0" smtClean="0">
                  <a:solidFill>
                    <a:srgbClr val="006600"/>
                  </a:solidFill>
                </a:rPr>
                <a:t> combustion</a:t>
              </a:r>
            </a:p>
            <a:p>
              <a:pPr marL="0" marR="0" indent="0" algn="ctr" defTabSz="914400" rtl="0" fontAlgn="auto" latinLnBrk="0" hangingPunct="0">
                <a:lnSpc>
                  <a:spcPct val="100000"/>
                </a:lnSpc>
                <a:spcBef>
                  <a:spcPts val="0"/>
                </a:spcBef>
                <a:spcAft>
                  <a:spcPts val="0"/>
                </a:spcAft>
                <a:buClrTx/>
                <a:buSzTx/>
                <a:buFontTx/>
                <a:buNone/>
                <a:tabLst/>
              </a:pPr>
              <a:r>
                <a:rPr lang="fr-BE" sz="2000" dirty="0" smtClean="0">
                  <a:solidFill>
                    <a:srgbClr val="006600"/>
                  </a:solidFill>
                </a:rPr>
                <a:t>i</a:t>
              </a:r>
              <a:r>
                <a:rPr kumimoji="0" lang="fr-BE" sz="2000" b="0" i="0" u="none" strike="noStrike" cap="none" spc="0" normalizeH="0" baseline="0" dirty="0" smtClean="0">
                  <a:ln>
                    <a:noFill/>
                  </a:ln>
                  <a:solidFill>
                    <a:srgbClr val="006600"/>
                  </a:solidFill>
                  <a:effectLst/>
                  <a:uFillTx/>
                  <a:sym typeface="Arial"/>
                </a:rPr>
                <a:t>n a</a:t>
              </a:r>
              <a:r>
                <a:rPr kumimoji="0" lang="fr-BE" sz="2000" b="0" i="0" u="none" strike="noStrike" cap="none" spc="0" normalizeH="0" dirty="0" smtClean="0">
                  <a:ln>
                    <a:noFill/>
                  </a:ln>
                  <a:solidFill>
                    <a:srgbClr val="006600"/>
                  </a:solidFill>
                  <a:effectLst/>
                  <a:uFillTx/>
                  <a:sym typeface="Arial"/>
                </a:rPr>
                <a:t> </a:t>
              </a:r>
              <a:r>
                <a:rPr kumimoji="0" lang="fr-BE" sz="2000" b="0" i="0" u="none" strike="noStrike" cap="none" spc="0" normalizeH="0" dirty="0" err="1" smtClean="0">
                  <a:ln>
                    <a:noFill/>
                  </a:ln>
                  <a:solidFill>
                    <a:srgbClr val="006600"/>
                  </a:solidFill>
                  <a:effectLst/>
                  <a:uFillTx/>
                  <a:sym typeface="Arial"/>
                </a:rPr>
                <a:t>stationary</a:t>
              </a:r>
              <a:r>
                <a:rPr kumimoji="0" lang="fr-BE" sz="2000" b="0" i="0" u="none" strike="noStrike" cap="none" spc="0" normalizeH="0" baseline="0" dirty="0" smtClean="0">
                  <a:ln>
                    <a:noFill/>
                  </a:ln>
                  <a:solidFill>
                    <a:srgbClr val="006600"/>
                  </a:solidFill>
                  <a:effectLst/>
                  <a:uFillTx/>
                  <a:sym typeface="Arial"/>
                </a:rPr>
                <a:t> </a:t>
              </a:r>
              <a:r>
                <a:rPr kumimoji="0" lang="fr-BE" sz="2000" b="0" i="0" u="none" strike="noStrike" cap="none" spc="0" normalizeH="0" baseline="0" dirty="0" err="1" smtClean="0">
                  <a:ln>
                    <a:noFill/>
                  </a:ln>
                  <a:solidFill>
                    <a:srgbClr val="006600"/>
                  </a:solidFill>
                  <a:effectLst/>
                  <a:uFillTx/>
                  <a:sym typeface="Arial"/>
                </a:rPr>
                <a:t>engine</a:t>
              </a:r>
              <a:endParaRPr kumimoji="0" lang="fr-FR" sz="2000" b="0" i="0" u="none" strike="noStrike" cap="none" spc="0" normalizeH="0" baseline="0" dirty="0">
                <a:ln>
                  <a:noFill/>
                </a:ln>
                <a:solidFill>
                  <a:srgbClr val="006600"/>
                </a:solidFill>
                <a:effectLst/>
                <a:uFillTx/>
                <a:sym typeface="Arial"/>
              </a:endParaRPr>
            </a:p>
          </p:txBody>
        </p:sp>
        <p:sp>
          <p:nvSpPr>
            <p:cNvPr id="117" name="ZoneTexte 214"/>
            <p:cNvSpPr txBox="1"/>
            <p:nvPr/>
          </p:nvSpPr>
          <p:spPr>
            <a:xfrm>
              <a:off x="27802804" y="40076737"/>
              <a:ext cx="1190388"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fr-BE" sz="2000" dirty="0" err="1" smtClean="0">
                  <a:solidFill>
                    <a:srgbClr val="006600"/>
                  </a:solidFill>
                </a:rPr>
                <a:t>Electricity</a:t>
              </a:r>
              <a:endParaRPr kumimoji="0" lang="fr-FR" sz="2000" b="0" i="0" u="none" strike="noStrike" cap="none" spc="0" normalizeH="0" baseline="0" dirty="0">
                <a:ln>
                  <a:noFill/>
                </a:ln>
                <a:solidFill>
                  <a:srgbClr val="006600"/>
                </a:solidFill>
                <a:effectLst/>
                <a:uFillTx/>
                <a:sym typeface="Arial"/>
              </a:endParaRPr>
            </a:p>
          </p:txBody>
        </p:sp>
        <p:sp>
          <p:nvSpPr>
            <p:cNvPr id="118" name="ZoneTexte 215"/>
            <p:cNvSpPr txBox="1"/>
            <p:nvPr/>
          </p:nvSpPr>
          <p:spPr>
            <a:xfrm>
              <a:off x="24507722" y="38409981"/>
              <a:ext cx="634146"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fr-BE" sz="2000" b="0" i="0" u="none" strike="noStrike" cap="none" spc="0" normalizeH="0" baseline="0" dirty="0" err="1" smtClean="0">
                  <a:ln>
                    <a:noFill/>
                  </a:ln>
                  <a:solidFill>
                    <a:srgbClr val="006600"/>
                  </a:solidFill>
                  <a:effectLst/>
                  <a:uFillTx/>
                  <a:sym typeface="Arial"/>
                </a:rPr>
                <a:t>Heat</a:t>
              </a:r>
              <a:endParaRPr kumimoji="0" lang="fr-FR" sz="2000" b="0" i="0" u="none" strike="noStrike" cap="none" spc="0" normalizeH="0" baseline="0" dirty="0">
                <a:ln>
                  <a:noFill/>
                </a:ln>
                <a:solidFill>
                  <a:srgbClr val="006600"/>
                </a:solidFill>
                <a:effectLst/>
                <a:uFillTx/>
                <a:sym typeface="Arial"/>
              </a:endParaRPr>
            </a:p>
          </p:txBody>
        </p:sp>
      </p:grpSp>
      <p:pic>
        <p:nvPicPr>
          <p:cNvPr id="6" name="Image 5"/>
          <p:cNvPicPr>
            <a:picLocks noChangeAspect="1"/>
          </p:cNvPicPr>
          <p:nvPr/>
        </p:nvPicPr>
        <p:blipFill>
          <a:blip r:embed="rId8"/>
          <a:stretch>
            <a:fillRect/>
          </a:stretch>
        </p:blipFill>
        <p:spPr>
          <a:xfrm>
            <a:off x="27039216" y="648372"/>
            <a:ext cx="2808312" cy="3434490"/>
          </a:xfrm>
          <a:prstGeom prst="rect">
            <a:avLst/>
          </a:prstGeom>
        </p:spPr>
      </p:pic>
      <p:pic>
        <p:nvPicPr>
          <p:cNvPr id="9" name="Image 8"/>
          <p:cNvPicPr>
            <a:picLocks noChangeAspect="1"/>
          </p:cNvPicPr>
          <p:nvPr/>
        </p:nvPicPr>
        <p:blipFill>
          <a:blip r:embed="rId9"/>
          <a:stretch>
            <a:fillRect/>
          </a:stretch>
        </p:blipFill>
        <p:spPr>
          <a:xfrm>
            <a:off x="468264" y="6337004"/>
            <a:ext cx="4254500" cy="1460500"/>
          </a:xfrm>
          <a:prstGeom prst="rect">
            <a:avLst/>
          </a:prstGeom>
        </p:spPr>
      </p:pic>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025900" rtl="0" eaLnBrk="1" fontAlgn="base" latinLnBrk="0" hangingPunct="1">
          <a:lnSpc>
            <a:spcPct val="100000"/>
          </a:lnSpc>
          <a:spcBef>
            <a:spcPct val="0"/>
          </a:spcBef>
          <a:spcAft>
            <a:spcPct val="0"/>
          </a:spcAft>
          <a:buClrTx/>
          <a:buSzTx/>
          <a:buFontTx/>
          <a:buNone/>
          <a:tabLst/>
          <a:defRPr kumimoji="0" lang="it-IT" sz="7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025900" rtl="0" eaLnBrk="1" fontAlgn="base" latinLnBrk="0" hangingPunct="1">
          <a:lnSpc>
            <a:spcPct val="100000"/>
          </a:lnSpc>
          <a:spcBef>
            <a:spcPct val="0"/>
          </a:spcBef>
          <a:spcAft>
            <a:spcPct val="0"/>
          </a:spcAft>
          <a:buClrTx/>
          <a:buSzTx/>
          <a:buFontTx/>
          <a:buNone/>
          <a:tabLst/>
          <a:defRPr kumimoji="0" lang="it-IT" sz="7900" b="0" i="0" u="none" strike="noStrike" cap="none" normalizeH="0" baseline="0" smtClean="0">
            <a:ln>
              <a:noFill/>
            </a:ln>
            <a:solidFill>
              <a:schemeClr val="tx1"/>
            </a:solidFill>
            <a:effectLst/>
            <a:latin typeface="Arial"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11816</TotalTime>
  <Words>683</Words>
  <Application>Microsoft Macintosh PowerPoint</Application>
  <PresentationFormat>Personnalisé</PresentationFormat>
  <Paragraphs>75</Paragraphs>
  <Slides>1</Slides>
  <Notes>1</Notes>
  <HiddenSlides>0</HiddenSlides>
  <MMClips>0</MMClips>
  <ScaleCrop>false</ScaleCrop>
  <HeadingPairs>
    <vt:vector size="4" baseType="variant">
      <vt:variant>
        <vt:lpstr>Thème</vt:lpstr>
      </vt:variant>
      <vt:variant>
        <vt:i4>1</vt:i4>
      </vt:variant>
      <vt:variant>
        <vt:lpstr>Titres des diapositives</vt:lpstr>
      </vt:variant>
      <vt:variant>
        <vt:i4>1</vt:i4>
      </vt:variant>
    </vt:vector>
  </HeadingPairs>
  <TitlesOfParts>
    <vt:vector size="2" baseType="lpstr">
      <vt:lpstr>Struttura predefinita</vt:lpstr>
      <vt:lpstr>Présentation PowerPoint</vt:lpstr>
    </vt:vector>
  </TitlesOfParts>
  <Company>DICCISM - unipi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Alessandro</dc:creator>
  <cp:lastModifiedBy>Laurent Bricteux</cp:lastModifiedBy>
  <cp:revision>361</cp:revision>
  <dcterms:created xsi:type="dcterms:W3CDTF">2006-07-24T18:04:37Z</dcterms:created>
  <dcterms:modified xsi:type="dcterms:W3CDTF">2016-04-16T15:04:35Z</dcterms:modified>
</cp:coreProperties>
</file>