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9"/>
  </p:notesMasterIdLst>
  <p:sldIdLst>
    <p:sldId id="838" r:id="rId2"/>
    <p:sldId id="893" r:id="rId3"/>
    <p:sldId id="894" r:id="rId4"/>
    <p:sldId id="868" r:id="rId5"/>
    <p:sldId id="892" r:id="rId6"/>
    <p:sldId id="895" r:id="rId7"/>
    <p:sldId id="896" r:id="rId8"/>
    <p:sldId id="940" r:id="rId9"/>
    <p:sldId id="941" r:id="rId10"/>
    <p:sldId id="942" r:id="rId11"/>
    <p:sldId id="943" r:id="rId12"/>
    <p:sldId id="944" r:id="rId13"/>
    <p:sldId id="897" r:id="rId14"/>
    <p:sldId id="898" r:id="rId15"/>
    <p:sldId id="909" r:id="rId16"/>
    <p:sldId id="910" r:id="rId17"/>
    <p:sldId id="911" r:id="rId18"/>
    <p:sldId id="912" r:id="rId19"/>
    <p:sldId id="908" r:id="rId20"/>
    <p:sldId id="928" r:id="rId21"/>
    <p:sldId id="913" r:id="rId22"/>
    <p:sldId id="916" r:id="rId23"/>
    <p:sldId id="917" r:id="rId24"/>
    <p:sldId id="914" r:id="rId25"/>
    <p:sldId id="929" r:id="rId26"/>
    <p:sldId id="930" r:id="rId27"/>
    <p:sldId id="931" r:id="rId28"/>
    <p:sldId id="945" r:id="rId29"/>
    <p:sldId id="937" r:id="rId30"/>
    <p:sldId id="946" r:id="rId31"/>
    <p:sldId id="933" r:id="rId32"/>
    <p:sldId id="947" r:id="rId33"/>
    <p:sldId id="935" r:id="rId34"/>
    <p:sldId id="915" r:id="rId35"/>
    <p:sldId id="926" r:id="rId36"/>
    <p:sldId id="938" r:id="rId37"/>
    <p:sldId id="699" r:id="rId38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32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atherine Van Nieuwenhoven" initials="" lastIdx="17" clrIdx="0"/>
  <p:cmAuthor id="1" name="Stéphane Colognesi" initials="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8099"/>
    <a:srgbClr val="E47469"/>
    <a:srgbClr val="E500FE"/>
    <a:srgbClr val="6DF01E"/>
    <a:srgbClr val="5EFF0B"/>
    <a:srgbClr val="108040"/>
    <a:srgbClr val="FC0107"/>
    <a:srgbClr val="FFFF66"/>
    <a:srgbClr val="FFFF0A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Style à thème 1 - Accentuation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7853C-536D-4A76-A0AE-DD22124D55A5}" styleName="Style à thème 1 - Accentuation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08FB837D-C827-4EFA-A057-4D05807E0F7C}" styleName="Style à thème 1 - Accentuation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A111915-BE36-4E01-A7E5-04B1672EAD32}" styleName="Style léger 2 - Accentuation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FD0F851-EC5A-4D38-B0AD-8093EC10F338}" styleName="Style léger 1 - Accentuation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29" autoAdjust="0"/>
    <p:restoredTop sz="50000" autoAdjust="0"/>
  </p:normalViewPr>
  <p:slideViewPr>
    <p:cSldViewPr snapToGrid="0" snapToObjects="1">
      <p:cViewPr varScale="1">
        <p:scale>
          <a:sx n="88" d="100"/>
          <a:sy n="88" d="100"/>
        </p:scale>
        <p:origin x="1363" y="67"/>
      </p:cViewPr>
      <p:guideLst>
        <p:guide orient="horz" pos="2432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5515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55EC07-B50B-C74D-8727-98565E22D7A0}" type="doc">
      <dgm:prSet loTypeId="urn:microsoft.com/office/officeart/2005/8/layout/radial4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F0A63C55-6A9A-7D4E-8F93-A8D356D46BE3}">
      <dgm:prSet phldrT="[Texte]"/>
      <dgm:spPr>
        <a:solidFill>
          <a:srgbClr val="4BACC6"/>
        </a:solidFill>
      </dgm:spPr>
      <dgm:t>
        <a:bodyPr/>
        <a:lstStyle/>
        <a:p>
          <a:r>
            <a:rPr lang="fr-FR" dirty="0"/>
            <a:t>Cinq facteurs en lien avec le concept d'intelligence</a:t>
          </a:r>
        </a:p>
      </dgm:t>
    </dgm:pt>
    <dgm:pt modelId="{95FB9B38-C7E7-CA4D-A81B-6E7272D290FB}" type="parTrans" cxnId="{C5F65259-93C7-3245-A301-FB58BCBA6C28}">
      <dgm:prSet/>
      <dgm:spPr/>
      <dgm:t>
        <a:bodyPr/>
        <a:lstStyle/>
        <a:p>
          <a:endParaRPr lang="fr-FR"/>
        </a:p>
      </dgm:t>
    </dgm:pt>
    <dgm:pt modelId="{572AF2C1-C40C-0641-B681-470675CD2E77}" type="sibTrans" cxnId="{C5F65259-93C7-3245-A301-FB58BCBA6C28}">
      <dgm:prSet/>
      <dgm:spPr/>
      <dgm:t>
        <a:bodyPr/>
        <a:lstStyle/>
        <a:p>
          <a:endParaRPr lang="fr-FR"/>
        </a:p>
      </dgm:t>
    </dgm:pt>
    <dgm:pt modelId="{585B6160-758B-EA43-964D-504DABF780E3}">
      <dgm:prSet phldrT="[Texte]"/>
      <dgm:spPr>
        <a:solidFill>
          <a:schemeClr val="accent6"/>
        </a:solidFill>
        <a:ln>
          <a:solidFill>
            <a:srgbClr val="215968"/>
          </a:solidFill>
        </a:ln>
      </dgm:spPr>
      <dgm:t>
        <a:bodyPr/>
        <a:lstStyle/>
        <a:p>
          <a:r>
            <a:rPr lang="fr-FR" dirty="0"/>
            <a:t>Rôle des connaissances dans le développement de l'intelligence</a:t>
          </a:r>
        </a:p>
      </dgm:t>
    </dgm:pt>
    <dgm:pt modelId="{A46F00DB-1A2A-EA4A-87E2-1E4465534D4D}" type="parTrans" cxnId="{1E9C9AD9-8189-2340-92A6-19557D4D0063}">
      <dgm:prSet/>
      <dgm:spPr>
        <a:solidFill>
          <a:schemeClr val="accent6"/>
        </a:solidFill>
      </dgm:spPr>
      <dgm:t>
        <a:bodyPr/>
        <a:lstStyle/>
        <a:p>
          <a:endParaRPr lang="fr-FR"/>
        </a:p>
      </dgm:t>
    </dgm:pt>
    <dgm:pt modelId="{F13F8131-A5D0-AC48-876D-50824DF95068}" type="sibTrans" cxnId="{1E9C9AD9-8189-2340-92A6-19557D4D0063}">
      <dgm:prSet/>
      <dgm:spPr/>
      <dgm:t>
        <a:bodyPr/>
        <a:lstStyle/>
        <a:p>
          <a:endParaRPr lang="fr-FR"/>
        </a:p>
      </dgm:t>
    </dgm:pt>
    <dgm:pt modelId="{D8367C29-3648-484E-9FA8-80FEEBCCEAC7}">
      <dgm:prSet phldrT="[Texte]"/>
      <dgm:spPr>
        <a:solidFill>
          <a:schemeClr val="accent2"/>
        </a:solidFill>
        <a:ln>
          <a:solidFill>
            <a:srgbClr val="215968"/>
          </a:solidFill>
        </a:ln>
      </dgm:spPr>
      <dgm:t>
        <a:bodyPr/>
        <a:lstStyle/>
        <a:p>
          <a:r>
            <a:rPr lang="fr-FR" dirty="0"/>
            <a:t>Acquis / Inné</a:t>
          </a:r>
        </a:p>
      </dgm:t>
    </dgm:pt>
    <dgm:pt modelId="{7F81D13F-51F5-A64E-A0D3-974BE802AD8C}" type="parTrans" cxnId="{7E4266AE-9A59-D746-AF33-E74D5D1C9D94}">
      <dgm:prSet/>
      <dgm:spPr>
        <a:solidFill>
          <a:schemeClr val="accent2"/>
        </a:solidFill>
      </dgm:spPr>
      <dgm:t>
        <a:bodyPr/>
        <a:lstStyle/>
        <a:p>
          <a:endParaRPr lang="fr-FR"/>
        </a:p>
      </dgm:t>
    </dgm:pt>
    <dgm:pt modelId="{E558E333-CC48-214C-BF4A-AAA76C37A209}" type="sibTrans" cxnId="{7E4266AE-9A59-D746-AF33-E74D5D1C9D94}">
      <dgm:prSet/>
      <dgm:spPr/>
      <dgm:t>
        <a:bodyPr/>
        <a:lstStyle/>
        <a:p>
          <a:endParaRPr lang="fr-FR"/>
        </a:p>
      </dgm:t>
    </dgm:pt>
    <dgm:pt modelId="{D2313E25-5A14-BC4E-8A8F-50C3A1CBC9CE}">
      <dgm:prSet phldrT="[Texte]"/>
      <dgm:spPr>
        <a:solidFill>
          <a:srgbClr val="8064A2"/>
        </a:solidFill>
        <a:ln>
          <a:solidFill>
            <a:srgbClr val="215968"/>
          </a:solidFill>
        </a:ln>
      </dgm:spPr>
      <dgm:t>
        <a:bodyPr/>
        <a:lstStyle/>
        <a:p>
          <a:r>
            <a:rPr lang="fr-FR" dirty="0"/>
            <a:t>Compréhension et vitesse cognitive</a:t>
          </a:r>
        </a:p>
      </dgm:t>
    </dgm:pt>
    <dgm:pt modelId="{64D30D79-8BDD-874C-8274-A5A32F8734B7}" type="parTrans" cxnId="{531F31F2-F756-B140-8457-AEC43B228164}">
      <dgm:prSet/>
      <dgm:spPr>
        <a:solidFill>
          <a:schemeClr val="accent4"/>
        </a:solidFill>
      </dgm:spPr>
      <dgm:t>
        <a:bodyPr/>
        <a:lstStyle/>
        <a:p>
          <a:endParaRPr lang="fr-FR"/>
        </a:p>
      </dgm:t>
    </dgm:pt>
    <dgm:pt modelId="{864D8C41-422E-3C4F-9D1C-77E069D515B8}" type="sibTrans" cxnId="{531F31F2-F756-B140-8457-AEC43B228164}">
      <dgm:prSet/>
      <dgm:spPr/>
      <dgm:t>
        <a:bodyPr/>
        <a:lstStyle/>
        <a:p>
          <a:endParaRPr lang="fr-FR"/>
        </a:p>
      </dgm:t>
    </dgm:pt>
    <dgm:pt modelId="{8199CB2F-8971-1447-878A-3293513D6219}">
      <dgm:prSet/>
      <dgm:spPr>
        <a:solidFill>
          <a:schemeClr val="accent3"/>
        </a:solidFill>
        <a:ln>
          <a:solidFill>
            <a:srgbClr val="215968"/>
          </a:solidFill>
        </a:ln>
      </dgm:spPr>
      <dgm:t>
        <a:bodyPr/>
        <a:lstStyle/>
        <a:p>
          <a:r>
            <a:rPr lang="fr-FR" dirty="0"/>
            <a:t>Interactions avec l'environnement</a:t>
          </a:r>
        </a:p>
      </dgm:t>
    </dgm:pt>
    <dgm:pt modelId="{0F613616-BBAD-CF43-8F10-02D7D5A61D99}" type="parTrans" cxnId="{FCC796F5-532E-0A4D-BE62-36202F42E576}">
      <dgm:prSet/>
      <dgm:spPr>
        <a:solidFill>
          <a:schemeClr val="accent3"/>
        </a:solidFill>
      </dgm:spPr>
      <dgm:t>
        <a:bodyPr/>
        <a:lstStyle/>
        <a:p>
          <a:endParaRPr lang="fr-FR"/>
        </a:p>
      </dgm:t>
    </dgm:pt>
    <dgm:pt modelId="{DAADBE30-B586-0644-8C98-9DD855FC0FB6}" type="sibTrans" cxnId="{FCC796F5-532E-0A4D-BE62-36202F42E576}">
      <dgm:prSet/>
      <dgm:spPr/>
      <dgm:t>
        <a:bodyPr/>
        <a:lstStyle/>
        <a:p>
          <a:endParaRPr lang="fr-FR"/>
        </a:p>
      </dgm:t>
    </dgm:pt>
    <dgm:pt modelId="{97E8DED5-D6C7-F848-BCDA-BC45694DF50F}">
      <dgm:prSet/>
      <dgm:spPr>
        <a:solidFill>
          <a:schemeClr val="accent1"/>
        </a:solidFill>
        <a:ln>
          <a:solidFill>
            <a:srgbClr val="215968"/>
          </a:solidFill>
        </a:ln>
      </dgm:spPr>
      <dgm:t>
        <a:bodyPr/>
        <a:lstStyle/>
        <a:p>
          <a:r>
            <a:rPr lang="fr-FR" dirty="0"/>
            <a:t>Formes de l'intelligence</a:t>
          </a:r>
        </a:p>
      </dgm:t>
    </dgm:pt>
    <dgm:pt modelId="{CCACC57E-FBA1-EA46-905D-A880C9D1F4C0}" type="parTrans" cxnId="{87B74A69-3925-094F-9981-016CD0E116F6}">
      <dgm:prSet/>
      <dgm:spPr>
        <a:solidFill>
          <a:schemeClr val="accent1"/>
        </a:solidFill>
      </dgm:spPr>
      <dgm:t>
        <a:bodyPr/>
        <a:lstStyle/>
        <a:p>
          <a:endParaRPr lang="fr-FR"/>
        </a:p>
      </dgm:t>
    </dgm:pt>
    <dgm:pt modelId="{6452D18C-D5D4-524F-A6E4-B711F0E996BC}" type="sibTrans" cxnId="{87B74A69-3925-094F-9981-016CD0E116F6}">
      <dgm:prSet/>
      <dgm:spPr/>
      <dgm:t>
        <a:bodyPr/>
        <a:lstStyle/>
        <a:p>
          <a:endParaRPr lang="fr-FR"/>
        </a:p>
      </dgm:t>
    </dgm:pt>
    <dgm:pt modelId="{953405AE-C39D-2147-A217-639487BCF46A}" type="pres">
      <dgm:prSet presAssocID="{5155EC07-B50B-C74D-8727-98565E22D7A0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3305A9BC-4117-6E4E-B372-67AEEFC1EF78}" type="pres">
      <dgm:prSet presAssocID="{F0A63C55-6A9A-7D4E-8F93-A8D356D46BE3}" presName="centerShape" presStyleLbl="node0" presStyleIdx="0" presStyleCnt="1"/>
      <dgm:spPr/>
      <dgm:t>
        <a:bodyPr/>
        <a:lstStyle/>
        <a:p>
          <a:endParaRPr lang="fr-FR"/>
        </a:p>
      </dgm:t>
    </dgm:pt>
    <dgm:pt modelId="{136E1AD5-038F-604C-A183-310691D84DD2}" type="pres">
      <dgm:prSet presAssocID="{A46F00DB-1A2A-EA4A-87E2-1E4465534D4D}" presName="parTrans" presStyleLbl="bgSibTrans2D1" presStyleIdx="0" presStyleCnt="5"/>
      <dgm:spPr/>
      <dgm:t>
        <a:bodyPr/>
        <a:lstStyle/>
        <a:p>
          <a:endParaRPr lang="fr-FR"/>
        </a:p>
      </dgm:t>
    </dgm:pt>
    <dgm:pt modelId="{6F8C5545-D025-464A-8D32-A5A7322F824E}" type="pres">
      <dgm:prSet presAssocID="{585B6160-758B-EA43-964D-504DABF780E3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D50364E-F10F-4B4C-AD41-4EA9E8D81063}" type="pres">
      <dgm:prSet presAssocID="{0F613616-BBAD-CF43-8F10-02D7D5A61D99}" presName="parTrans" presStyleLbl="bgSibTrans2D1" presStyleIdx="1" presStyleCnt="5"/>
      <dgm:spPr/>
      <dgm:t>
        <a:bodyPr/>
        <a:lstStyle/>
        <a:p>
          <a:endParaRPr lang="fr-FR"/>
        </a:p>
      </dgm:t>
    </dgm:pt>
    <dgm:pt modelId="{A7F652CA-AC02-8149-BD02-2DEF2498D0B5}" type="pres">
      <dgm:prSet presAssocID="{8199CB2F-8971-1447-878A-3293513D6219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DECFB43-4624-754F-B4C0-FA89B4A28E05}" type="pres">
      <dgm:prSet presAssocID="{CCACC57E-FBA1-EA46-905D-A880C9D1F4C0}" presName="parTrans" presStyleLbl="bgSibTrans2D1" presStyleIdx="2" presStyleCnt="5"/>
      <dgm:spPr/>
      <dgm:t>
        <a:bodyPr/>
        <a:lstStyle/>
        <a:p>
          <a:endParaRPr lang="fr-FR"/>
        </a:p>
      </dgm:t>
    </dgm:pt>
    <dgm:pt modelId="{B3234071-AEDE-2446-AD33-27D13C65B671}" type="pres">
      <dgm:prSet presAssocID="{97E8DED5-D6C7-F848-BCDA-BC45694DF50F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D9CB90E-7536-2548-8A14-E088B952D0DF}" type="pres">
      <dgm:prSet presAssocID="{7F81D13F-51F5-A64E-A0D3-974BE802AD8C}" presName="parTrans" presStyleLbl="bgSibTrans2D1" presStyleIdx="3" presStyleCnt="5"/>
      <dgm:spPr/>
      <dgm:t>
        <a:bodyPr/>
        <a:lstStyle/>
        <a:p>
          <a:endParaRPr lang="fr-FR"/>
        </a:p>
      </dgm:t>
    </dgm:pt>
    <dgm:pt modelId="{0A584FA7-D417-9448-BDE0-035504C43F53}" type="pres">
      <dgm:prSet presAssocID="{D8367C29-3648-484E-9FA8-80FEEBCCEAC7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F011144-477E-374C-A1E1-86CAD7038155}" type="pres">
      <dgm:prSet presAssocID="{64D30D79-8BDD-874C-8274-A5A32F8734B7}" presName="parTrans" presStyleLbl="bgSibTrans2D1" presStyleIdx="4" presStyleCnt="5"/>
      <dgm:spPr/>
      <dgm:t>
        <a:bodyPr/>
        <a:lstStyle/>
        <a:p>
          <a:endParaRPr lang="fr-FR"/>
        </a:p>
      </dgm:t>
    </dgm:pt>
    <dgm:pt modelId="{B3E92118-EE7E-7E4B-B134-C010F1D0FC65}" type="pres">
      <dgm:prSet presAssocID="{D2313E25-5A14-BC4E-8A8F-50C3A1CBC9CE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9F27F072-C0F9-7248-855E-6424664BA2B9}" type="presOf" srcId="{D2313E25-5A14-BC4E-8A8F-50C3A1CBC9CE}" destId="{B3E92118-EE7E-7E4B-B134-C010F1D0FC65}" srcOrd="0" destOrd="0" presId="urn:microsoft.com/office/officeart/2005/8/layout/radial4"/>
    <dgm:cxn modelId="{C5F65259-93C7-3245-A301-FB58BCBA6C28}" srcId="{5155EC07-B50B-C74D-8727-98565E22D7A0}" destId="{F0A63C55-6A9A-7D4E-8F93-A8D356D46BE3}" srcOrd="0" destOrd="0" parTransId="{95FB9B38-C7E7-CA4D-A81B-6E7272D290FB}" sibTransId="{572AF2C1-C40C-0641-B681-470675CD2E77}"/>
    <dgm:cxn modelId="{FCC796F5-532E-0A4D-BE62-36202F42E576}" srcId="{F0A63C55-6A9A-7D4E-8F93-A8D356D46BE3}" destId="{8199CB2F-8971-1447-878A-3293513D6219}" srcOrd="1" destOrd="0" parTransId="{0F613616-BBAD-CF43-8F10-02D7D5A61D99}" sibTransId="{DAADBE30-B586-0644-8C98-9DD855FC0FB6}"/>
    <dgm:cxn modelId="{AAC78143-7F10-1843-A1DE-8747556517A7}" type="presOf" srcId="{97E8DED5-D6C7-F848-BCDA-BC45694DF50F}" destId="{B3234071-AEDE-2446-AD33-27D13C65B671}" srcOrd="0" destOrd="0" presId="urn:microsoft.com/office/officeart/2005/8/layout/radial4"/>
    <dgm:cxn modelId="{87B74A69-3925-094F-9981-016CD0E116F6}" srcId="{F0A63C55-6A9A-7D4E-8F93-A8D356D46BE3}" destId="{97E8DED5-D6C7-F848-BCDA-BC45694DF50F}" srcOrd="2" destOrd="0" parTransId="{CCACC57E-FBA1-EA46-905D-A880C9D1F4C0}" sibTransId="{6452D18C-D5D4-524F-A6E4-B711F0E996BC}"/>
    <dgm:cxn modelId="{8B8B3B2A-43CB-614B-B06B-11820DA72B6C}" type="presOf" srcId="{64D30D79-8BDD-874C-8274-A5A32F8734B7}" destId="{EF011144-477E-374C-A1E1-86CAD7038155}" srcOrd="0" destOrd="0" presId="urn:microsoft.com/office/officeart/2005/8/layout/radial4"/>
    <dgm:cxn modelId="{5F5454CF-3F35-2541-AA5B-B1FF76176BF7}" type="presOf" srcId="{D8367C29-3648-484E-9FA8-80FEEBCCEAC7}" destId="{0A584FA7-D417-9448-BDE0-035504C43F53}" srcOrd="0" destOrd="0" presId="urn:microsoft.com/office/officeart/2005/8/layout/radial4"/>
    <dgm:cxn modelId="{B902D9CA-35FB-E34A-A1F0-379A95B1630C}" type="presOf" srcId="{A46F00DB-1A2A-EA4A-87E2-1E4465534D4D}" destId="{136E1AD5-038F-604C-A183-310691D84DD2}" srcOrd="0" destOrd="0" presId="urn:microsoft.com/office/officeart/2005/8/layout/radial4"/>
    <dgm:cxn modelId="{1B21BC0F-F1F3-494A-A111-003A93055DB8}" type="presOf" srcId="{CCACC57E-FBA1-EA46-905D-A880C9D1F4C0}" destId="{CDECFB43-4624-754F-B4C0-FA89B4A28E05}" srcOrd="0" destOrd="0" presId="urn:microsoft.com/office/officeart/2005/8/layout/radial4"/>
    <dgm:cxn modelId="{1FEA06E5-F97A-7440-AB74-0A60244CF0BF}" type="presOf" srcId="{7F81D13F-51F5-A64E-A0D3-974BE802AD8C}" destId="{CD9CB90E-7536-2548-8A14-E088B952D0DF}" srcOrd="0" destOrd="0" presId="urn:microsoft.com/office/officeart/2005/8/layout/radial4"/>
    <dgm:cxn modelId="{73AFC795-4FAF-6F4C-B72F-0382792A759A}" type="presOf" srcId="{5155EC07-B50B-C74D-8727-98565E22D7A0}" destId="{953405AE-C39D-2147-A217-639487BCF46A}" srcOrd="0" destOrd="0" presId="urn:microsoft.com/office/officeart/2005/8/layout/radial4"/>
    <dgm:cxn modelId="{1E9C9AD9-8189-2340-92A6-19557D4D0063}" srcId="{F0A63C55-6A9A-7D4E-8F93-A8D356D46BE3}" destId="{585B6160-758B-EA43-964D-504DABF780E3}" srcOrd="0" destOrd="0" parTransId="{A46F00DB-1A2A-EA4A-87E2-1E4465534D4D}" sibTransId="{F13F8131-A5D0-AC48-876D-50824DF95068}"/>
    <dgm:cxn modelId="{7E4266AE-9A59-D746-AF33-E74D5D1C9D94}" srcId="{F0A63C55-6A9A-7D4E-8F93-A8D356D46BE3}" destId="{D8367C29-3648-484E-9FA8-80FEEBCCEAC7}" srcOrd="3" destOrd="0" parTransId="{7F81D13F-51F5-A64E-A0D3-974BE802AD8C}" sibTransId="{E558E333-CC48-214C-BF4A-AAA76C37A209}"/>
    <dgm:cxn modelId="{EC98F222-E5CE-354D-8E89-20A095FF1FA2}" type="presOf" srcId="{8199CB2F-8971-1447-878A-3293513D6219}" destId="{A7F652CA-AC02-8149-BD02-2DEF2498D0B5}" srcOrd="0" destOrd="0" presId="urn:microsoft.com/office/officeart/2005/8/layout/radial4"/>
    <dgm:cxn modelId="{10EDA703-2A15-2448-BDF5-E986D032DB9B}" type="presOf" srcId="{0F613616-BBAD-CF43-8F10-02D7D5A61D99}" destId="{FD50364E-F10F-4B4C-AD41-4EA9E8D81063}" srcOrd="0" destOrd="0" presId="urn:microsoft.com/office/officeart/2005/8/layout/radial4"/>
    <dgm:cxn modelId="{918729D5-5249-9840-B870-D494C7F26C82}" type="presOf" srcId="{F0A63C55-6A9A-7D4E-8F93-A8D356D46BE3}" destId="{3305A9BC-4117-6E4E-B372-67AEEFC1EF78}" srcOrd="0" destOrd="0" presId="urn:microsoft.com/office/officeart/2005/8/layout/radial4"/>
    <dgm:cxn modelId="{D6D72648-9ADC-7247-84F7-74416952AB4D}" type="presOf" srcId="{585B6160-758B-EA43-964D-504DABF780E3}" destId="{6F8C5545-D025-464A-8D32-A5A7322F824E}" srcOrd="0" destOrd="0" presId="urn:microsoft.com/office/officeart/2005/8/layout/radial4"/>
    <dgm:cxn modelId="{531F31F2-F756-B140-8457-AEC43B228164}" srcId="{F0A63C55-6A9A-7D4E-8F93-A8D356D46BE3}" destId="{D2313E25-5A14-BC4E-8A8F-50C3A1CBC9CE}" srcOrd="4" destOrd="0" parTransId="{64D30D79-8BDD-874C-8274-A5A32F8734B7}" sibTransId="{864D8C41-422E-3C4F-9D1C-77E069D515B8}"/>
    <dgm:cxn modelId="{3EDE07B7-8723-6949-ACEE-8E124F7416D7}" type="presParOf" srcId="{953405AE-C39D-2147-A217-639487BCF46A}" destId="{3305A9BC-4117-6E4E-B372-67AEEFC1EF78}" srcOrd="0" destOrd="0" presId="urn:microsoft.com/office/officeart/2005/8/layout/radial4"/>
    <dgm:cxn modelId="{514E26EF-5982-2544-9B2E-9FAA377F56DD}" type="presParOf" srcId="{953405AE-C39D-2147-A217-639487BCF46A}" destId="{136E1AD5-038F-604C-A183-310691D84DD2}" srcOrd="1" destOrd="0" presId="urn:microsoft.com/office/officeart/2005/8/layout/radial4"/>
    <dgm:cxn modelId="{D0909A1E-3F78-A445-8DB7-D0FDE48BE167}" type="presParOf" srcId="{953405AE-C39D-2147-A217-639487BCF46A}" destId="{6F8C5545-D025-464A-8D32-A5A7322F824E}" srcOrd="2" destOrd="0" presId="urn:microsoft.com/office/officeart/2005/8/layout/radial4"/>
    <dgm:cxn modelId="{DFB9E400-8FCB-1947-A416-BB89254862AE}" type="presParOf" srcId="{953405AE-C39D-2147-A217-639487BCF46A}" destId="{FD50364E-F10F-4B4C-AD41-4EA9E8D81063}" srcOrd="3" destOrd="0" presId="urn:microsoft.com/office/officeart/2005/8/layout/radial4"/>
    <dgm:cxn modelId="{386D1144-FE3D-794C-8FDA-E441A15D5DC7}" type="presParOf" srcId="{953405AE-C39D-2147-A217-639487BCF46A}" destId="{A7F652CA-AC02-8149-BD02-2DEF2498D0B5}" srcOrd="4" destOrd="0" presId="urn:microsoft.com/office/officeart/2005/8/layout/radial4"/>
    <dgm:cxn modelId="{7BB16762-210D-6F45-84C3-CF2A06629AAF}" type="presParOf" srcId="{953405AE-C39D-2147-A217-639487BCF46A}" destId="{CDECFB43-4624-754F-B4C0-FA89B4A28E05}" srcOrd="5" destOrd="0" presId="urn:microsoft.com/office/officeart/2005/8/layout/radial4"/>
    <dgm:cxn modelId="{E8D0DF5F-A05E-2449-A648-7D37D48D1461}" type="presParOf" srcId="{953405AE-C39D-2147-A217-639487BCF46A}" destId="{B3234071-AEDE-2446-AD33-27D13C65B671}" srcOrd="6" destOrd="0" presId="urn:microsoft.com/office/officeart/2005/8/layout/radial4"/>
    <dgm:cxn modelId="{A174015C-8B50-2743-BA2E-C7DDCF554338}" type="presParOf" srcId="{953405AE-C39D-2147-A217-639487BCF46A}" destId="{CD9CB90E-7536-2548-8A14-E088B952D0DF}" srcOrd="7" destOrd="0" presId="urn:microsoft.com/office/officeart/2005/8/layout/radial4"/>
    <dgm:cxn modelId="{FBC526EA-31BD-4D4E-9281-328776850EEA}" type="presParOf" srcId="{953405AE-C39D-2147-A217-639487BCF46A}" destId="{0A584FA7-D417-9448-BDE0-035504C43F53}" srcOrd="8" destOrd="0" presId="urn:microsoft.com/office/officeart/2005/8/layout/radial4"/>
    <dgm:cxn modelId="{764B806F-C203-1A4F-8B5E-CA1EE6484784}" type="presParOf" srcId="{953405AE-C39D-2147-A217-639487BCF46A}" destId="{EF011144-477E-374C-A1E1-86CAD7038155}" srcOrd="9" destOrd="0" presId="urn:microsoft.com/office/officeart/2005/8/layout/radial4"/>
    <dgm:cxn modelId="{7AAEFEF6-86FE-CB4F-9F8F-54F691A99F9D}" type="presParOf" srcId="{953405AE-C39D-2147-A217-639487BCF46A}" destId="{B3E92118-EE7E-7E4B-B134-C010F1D0FC65}" srcOrd="10" destOrd="0" presId="urn:microsoft.com/office/officeart/2005/8/layout/radial4"/>
  </dgm:cxnLst>
  <dgm:bg>
    <a:effectLst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155EC07-B50B-C74D-8727-98565E22D7A0}" type="doc">
      <dgm:prSet loTypeId="urn:microsoft.com/office/officeart/2005/8/layout/radial4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F0A63C55-6A9A-7D4E-8F93-A8D356D46BE3}">
      <dgm:prSet phldrT="[Texte]"/>
      <dgm:spPr>
        <a:solidFill>
          <a:srgbClr val="4BACC6"/>
        </a:solidFill>
      </dgm:spPr>
      <dgm:t>
        <a:bodyPr/>
        <a:lstStyle/>
        <a:p>
          <a:r>
            <a:rPr lang="fr-FR" dirty="0"/>
            <a:t>Cinq facteurs en lien avec le concept d'intelligence</a:t>
          </a:r>
        </a:p>
      </dgm:t>
    </dgm:pt>
    <dgm:pt modelId="{95FB9B38-C7E7-CA4D-A81B-6E7272D290FB}" type="parTrans" cxnId="{C5F65259-93C7-3245-A301-FB58BCBA6C28}">
      <dgm:prSet/>
      <dgm:spPr/>
      <dgm:t>
        <a:bodyPr/>
        <a:lstStyle/>
        <a:p>
          <a:endParaRPr lang="fr-FR"/>
        </a:p>
      </dgm:t>
    </dgm:pt>
    <dgm:pt modelId="{572AF2C1-C40C-0641-B681-470675CD2E77}" type="sibTrans" cxnId="{C5F65259-93C7-3245-A301-FB58BCBA6C28}">
      <dgm:prSet/>
      <dgm:spPr/>
      <dgm:t>
        <a:bodyPr/>
        <a:lstStyle/>
        <a:p>
          <a:endParaRPr lang="fr-FR"/>
        </a:p>
      </dgm:t>
    </dgm:pt>
    <dgm:pt modelId="{585B6160-758B-EA43-964D-504DABF780E3}">
      <dgm:prSet phldrT="[Texte]"/>
      <dgm:spPr>
        <a:solidFill>
          <a:schemeClr val="accent6"/>
        </a:solidFill>
        <a:ln>
          <a:solidFill>
            <a:srgbClr val="215968"/>
          </a:solidFill>
        </a:ln>
      </dgm:spPr>
      <dgm:t>
        <a:bodyPr/>
        <a:lstStyle/>
        <a:p>
          <a:r>
            <a:rPr lang="fr-FR" dirty="0"/>
            <a:t>Rôle des connaissances dans le développement de l'intelligence</a:t>
          </a:r>
        </a:p>
      </dgm:t>
    </dgm:pt>
    <dgm:pt modelId="{A46F00DB-1A2A-EA4A-87E2-1E4465534D4D}" type="parTrans" cxnId="{1E9C9AD9-8189-2340-92A6-19557D4D0063}">
      <dgm:prSet/>
      <dgm:spPr>
        <a:solidFill>
          <a:schemeClr val="accent6"/>
        </a:solidFill>
      </dgm:spPr>
      <dgm:t>
        <a:bodyPr/>
        <a:lstStyle/>
        <a:p>
          <a:endParaRPr lang="fr-FR"/>
        </a:p>
      </dgm:t>
    </dgm:pt>
    <dgm:pt modelId="{F13F8131-A5D0-AC48-876D-50824DF95068}" type="sibTrans" cxnId="{1E9C9AD9-8189-2340-92A6-19557D4D0063}">
      <dgm:prSet/>
      <dgm:spPr/>
      <dgm:t>
        <a:bodyPr/>
        <a:lstStyle/>
        <a:p>
          <a:endParaRPr lang="fr-FR"/>
        </a:p>
      </dgm:t>
    </dgm:pt>
    <dgm:pt modelId="{D8367C29-3648-484E-9FA8-80FEEBCCEAC7}">
      <dgm:prSet phldrT="[Texte]"/>
      <dgm:spPr>
        <a:solidFill>
          <a:schemeClr val="accent2"/>
        </a:solidFill>
        <a:ln>
          <a:solidFill>
            <a:srgbClr val="215968"/>
          </a:solidFill>
        </a:ln>
      </dgm:spPr>
      <dgm:t>
        <a:bodyPr/>
        <a:lstStyle/>
        <a:p>
          <a:r>
            <a:rPr lang="fr-FR" dirty="0"/>
            <a:t>Acquis / Inné</a:t>
          </a:r>
        </a:p>
      </dgm:t>
    </dgm:pt>
    <dgm:pt modelId="{7F81D13F-51F5-A64E-A0D3-974BE802AD8C}" type="parTrans" cxnId="{7E4266AE-9A59-D746-AF33-E74D5D1C9D94}">
      <dgm:prSet/>
      <dgm:spPr>
        <a:solidFill>
          <a:schemeClr val="accent2"/>
        </a:solidFill>
      </dgm:spPr>
      <dgm:t>
        <a:bodyPr/>
        <a:lstStyle/>
        <a:p>
          <a:endParaRPr lang="fr-FR"/>
        </a:p>
      </dgm:t>
    </dgm:pt>
    <dgm:pt modelId="{E558E333-CC48-214C-BF4A-AAA76C37A209}" type="sibTrans" cxnId="{7E4266AE-9A59-D746-AF33-E74D5D1C9D94}">
      <dgm:prSet/>
      <dgm:spPr/>
      <dgm:t>
        <a:bodyPr/>
        <a:lstStyle/>
        <a:p>
          <a:endParaRPr lang="fr-FR"/>
        </a:p>
      </dgm:t>
    </dgm:pt>
    <dgm:pt modelId="{D2313E25-5A14-BC4E-8A8F-50C3A1CBC9CE}">
      <dgm:prSet phldrT="[Texte]"/>
      <dgm:spPr>
        <a:solidFill>
          <a:srgbClr val="8064A2"/>
        </a:solidFill>
        <a:ln>
          <a:solidFill>
            <a:srgbClr val="215968"/>
          </a:solidFill>
        </a:ln>
      </dgm:spPr>
      <dgm:t>
        <a:bodyPr/>
        <a:lstStyle/>
        <a:p>
          <a:r>
            <a:rPr lang="fr-FR" dirty="0"/>
            <a:t>Compréhension et vitesse cognitive</a:t>
          </a:r>
        </a:p>
      </dgm:t>
    </dgm:pt>
    <dgm:pt modelId="{64D30D79-8BDD-874C-8274-A5A32F8734B7}" type="parTrans" cxnId="{531F31F2-F756-B140-8457-AEC43B228164}">
      <dgm:prSet/>
      <dgm:spPr>
        <a:solidFill>
          <a:schemeClr val="accent4"/>
        </a:solidFill>
      </dgm:spPr>
      <dgm:t>
        <a:bodyPr/>
        <a:lstStyle/>
        <a:p>
          <a:endParaRPr lang="fr-FR"/>
        </a:p>
      </dgm:t>
    </dgm:pt>
    <dgm:pt modelId="{864D8C41-422E-3C4F-9D1C-77E069D515B8}" type="sibTrans" cxnId="{531F31F2-F756-B140-8457-AEC43B228164}">
      <dgm:prSet/>
      <dgm:spPr/>
      <dgm:t>
        <a:bodyPr/>
        <a:lstStyle/>
        <a:p>
          <a:endParaRPr lang="fr-FR"/>
        </a:p>
      </dgm:t>
    </dgm:pt>
    <dgm:pt modelId="{8199CB2F-8971-1447-878A-3293513D6219}">
      <dgm:prSet/>
      <dgm:spPr>
        <a:solidFill>
          <a:schemeClr val="accent3"/>
        </a:solidFill>
        <a:ln>
          <a:solidFill>
            <a:srgbClr val="215968"/>
          </a:solidFill>
        </a:ln>
      </dgm:spPr>
      <dgm:t>
        <a:bodyPr/>
        <a:lstStyle/>
        <a:p>
          <a:r>
            <a:rPr lang="fr-FR" dirty="0"/>
            <a:t>Interactions avec l'environnement</a:t>
          </a:r>
        </a:p>
      </dgm:t>
    </dgm:pt>
    <dgm:pt modelId="{0F613616-BBAD-CF43-8F10-02D7D5A61D99}" type="parTrans" cxnId="{FCC796F5-532E-0A4D-BE62-36202F42E576}">
      <dgm:prSet/>
      <dgm:spPr>
        <a:solidFill>
          <a:schemeClr val="accent3"/>
        </a:solidFill>
      </dgm:spPr>
      <dgm:t>
        <a:bodyPr/>
        <a:lstStyle/>
        <a:p>
          <a:endParaRPr lang="fr-FR"/>
        </a:p>
      </dgm:t>
    </dgm:pt>
    <dgm:pt modelId="{DAADBE30-B586-0644-8C98-9DD855FC0FB6}" type="sibTrans" cxnId="{FCC796F5-532E-0A4D-BE62-36202F42E576}">
      <dgm:prSet/>
      <dgm:spPr/>
      <dgm:t>
        <a:bodyPr/>
        <a:lstStyle/>
        <a:p>
          <a:endParaRPr lang="fr-FR"/>
        </a:p>
      </dgm:t>
    </dgm:pt>
    <dgm:pt modelId="{97E8DED5-D6C7-F848-BCDA-BC45694DF50F}">
      <dgm:prSet/>
      <dgm:spPr>
        <a:solidFill>
          <a:schemeClr val="accent1"/>
        </a:solidFill>
        <a:ln>
          <a:solidFill>
            <a:srgbClr val="215968"/>
          </a:solidFill>
        </a:ln>
      </dgm:spPr>
      <dgm:t>
        <a:bodyPr/>
        <a:lstStyle/>
        <a:p>
          <a:r>
            <a:rPr lang="fr-FR" dirty="0"/>
            <a:t>Formes de l'intelligence</a:t>
          </a:r>
        </a:p>
      </dgm:t>
    </dgm:pt>
    <dgm:pt modelId="{CCACC57E-FBA1-EA46-905D-A880C9D1F4C0}" type="parTrans" cxnId="{87B74A69-3925-094F-9981-016CD0E116F6}">
      <dgm:prSet/>
      <dgm:spPr>
        <a:solidFill>
          <a:schemeClr val="accent1"/>
        </a:solidFill>
      </dgm:spPr>
      <dgm:t>
        <a:bodyPr/>
        <a:lstStyle/>
        <a:p>
          <a:endParaRPr lang="fr-FR"/>
        </a:p>
      </dgm:t>
    </dgm:pt>
    <dgm:pt modelId="{6452D18C-D5D4-524F-A6E4-B711F0E996BC}" type="sibTrans" cxnId="{87B74A69-3925-094F-9981-016CD0E116F6}">
      <dgm:prSet/>
      <dgm:spPr/>
      <dgm:t>
        <a:bodyPr/>
        <a:lstStyle/>
        <a:p>
          <a:endParaRPr lang="fr-FR"/>
        </a:p>
      </dgm:t>
    </dgm:pt>
    <dgm:pt modelId="{953405AE-C39D-2147-A217-639487BCF46A}" type="pres">
      <dgm:prSet presAssocID="{5155EC07-B50B-C74D-8727-98565E22D7A0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3305A9BC-4117-6E4E-B372-67AEEFC1EF78}" type="pres">
      <dgm:prSet presAssocID="{F0A63C55-6A9A-7D4E-8F93-A8D356D46BE3}" presName="centerShape" presStyleLbl="node0" presStyleIdx="0" presStyleCnt="1"/>
      <dgm:spPr/>
      <dgm:t>
        <a:bodyPr/>
        <a:lstStyle/>
        <a:p>
          <a:endParaRPr lang="fr-FR"/>
        </a:p>
      </dgm:t>
    </dgm:pt>
    <dgm:pt modelId="{136E1AD5-038F-604C-A183-310691D84DD2}" type="pres">
      <dgm:prSet presAssocID="{A46F00DB-1A2A-EA4A-87E2-1E4465534D4D}" presName="parTrans" presStyleLbl="bgSibTrans2D1" presStyleIdx="0" presStyleCnt="5"/>
      <dgm:spPr/>
      <dgm:t>
        <a:bodyPr/>
        <a:lstStyle/>
        <a:p>
          <a:endParaRPr lang="fr-FR"/>
        </a:p>
      </dgm:t>
    </dgm:pt>
    <dgm:pt modelId="{6F8C5545-D025-464A-8D32-A5A7322F824E}" type="pres">
      <dgm:prSet presAssocID="{585B6160-758B-EA43-964D-504DABF780E3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D50364E-F10F-4B4C-AD41-4EA9E8D81063}" type="pres">
      <dgm:prSet presAssocID="{0F613616-BBAD-CF43-8F10-02D7D5A61D99}" presName="parTrans" presStyleLbl="bgSibTrans2D1" presStyleIdx="1" presStyleCnt="5"/>
      <dgm:spPr/>
      <dgm:t>
        <a:bodyPr/>
        <a:lstStyle/>
        <a:p>
          <a:endParaRPr lang="fr-FR"/>
        </a:p>
      </dgm:t>
    </dgm:pt>
    <dgm:pt modelId="{A7F652CA-AC02-8149-BD02-2DEF2498D0B5}" type="pres">
      <dgm:prSet presAssocID="{8199CB2F-8971-1447-878A-3293513D6219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DECFB43-4624-754F-B4C0-FA89B4A28E05}" type="pres">
      <dgm:prSet presAssocID="{CCACC57E-FBA1-EA46-905D-A880C9D1F4C0}" presName="parTrans" presStyleLbl="bgSibTrans2D1" presStyleIdx="2" presStyleCnt="5"/>
      <dgm:spPr/>
      <dgm:t>
        <a:bodyPr/>
        <a:lstStyle/>
        <a:p>
          <a:endParaRPr lang="fr-FR"/>
        </a:p>
      </dgm:t>
    </dgm:pt>
    <dgm:pt modelId="{B3234071-AEDE-2446-AD33-27D13C65B671}" type="pres">
      <dgm:prSet presAssocID="{97E8DED5-D6C7-F848-BCDA-BC45694DF50F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D9CB90E-7536-2548-8A14-E088B952D0DF}" type="pres">
      <dgm:prSet presAssocID="{7F81D13F-51F5-A64E-A0D3-974BE802AD8C}" presName="parTrans" presStyleLbl="bgSibTrans2D1" presStyleIdx="3" presStyleCnt="5"/>
      <dgm:spPr/>
      <dgm:t>
        <a:bodyPr/>
        <a:lstStyle/>
        <a:p>
          <a:endParaRPr lang="fr-FR"/>
        </a:p>
      </dgm:t>
    </dgm:pt>
    <dgm:pt modelId="{0A584FA7-D417-9448-BDE0-035504C43F53}" type="pres">
      <dgm:prSet presAssocID="{D8367C29-3648-484E-9FA8-80FEEBCCEAC7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F011144-477E-374C-A1E1-86CAD7038155}" type="pres">
      <dgm:prSet presAssocID="{64D30D79-8BDD-874C-8274-A5A32F8734B7}" presName="parTrans" presStyleLbl="bgSibTrans2D1" presStyleIdx="4" presStyleCnt="5"/>
      <dgm:spPr/>
      <dgm:t>
        <a:bodyPr/>
        <a:lstStyle/>
        <a:p>
          <a:endParaRPr lang="fr-FR"/>
        </a:p>
      </dgm:t>
    </dgm:pt>
    <dgm:pt modelId="{B3E92118-EE7E-7E4B-B134-C010F1D0FC65}" type="pres">
      <dgm:prSet presAssocID="{D2313E25-5A14-BC4E-8A8F-50C3A1CBC9CE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05F4490F-7192-3B49-99FA-46101723AE4E}" type="presOf" srcId="{CCACC57E-FBA1-EA46-905D-A880C9D1F4C0}" destId="{CDECFB43-4624-754F-B4C0-FA89B4A28E05}" srcOrd="0" destOrd="0" presId="urn:microsoft.com/office/officeart/2005/8/layout/radial4"/>
    <dgm:cxn modelId="{C5F65259-93C7-3245-A301-FB58BCBA6C28}" srcId="{5155EC07-B50B-C74D-8727-98565E22D7A0}" destId="{F0A63C55-6A9A-7D4E-8F93-A8D356D46BE3}" srcOrd="0" destOrd="0" parTransId="{95FB9B38-C7E7-CA4D-A81B-6E7272D290FB}" sibTransId="{572AF2C1-C40C-0641-B681-470675CD2E77}"/>
    <dgm:cxn modelId="{FCC796F5-532E-0A4D-BE62-36202F42E576}" srcId="{F0A63C55-6A9A-7D4E-8F93-A8D356D46BE3}" destId="{8199CB2F-8971-1447-878A-3293513D6219}" srcOrd="1" destOrd="0" parTransId="{0F613616-BBAD-CF43-8F10-02D7D5A61D99}" sibTransId="{DAADBE30-B586-0644-8C98-9DD855FC0FB6}"/>
    <dgm:cxn modelId="{8B8ABF56-A3B1-9D4B-AFE1-517AB62A880B}" type="presOf" srcId="{8199CB2F-8971-1447-878A-3293513D6219}" destId="{A7F652CA-AC02-8149-BD02-2DEF2498D0B5}" srcOrd="0" destOrd="0" presId="urn:microsoft.com/office/officeart/2005/8/layout/radial4"/>
    <dgm:cxn modelId="{D73FF0D1-01D8-BB48-9969-1C617C16BDB7}" type="presOf" srcId="{0F613616-BBAD-CF43-8F10-02D7D5A61D99}" destId="{FD50364E-F10F-4B4C-AD41-4EA9E8D81063}" srcOrd="0" destOrd="0" presId="urn:microsoft.com/office/officeart/2005/8/layout/radial4"/>
    <dgm:cxn modelId="{E374689A-5533-6144-B3AD-C34BB5313E76}" type="presOf" srcId="{585B6160-758B-EA43-964D-504DABF780E3}" destId="{6F8C5545-D025-464A-8D32-A5A7322F824E}" srcOrd="0" destOrd="0" presId="urn:microsoft.com/office/officeart/2005/8/layout/radial4"/>
    <dgm:cxn modelId="{87B74A69-3925-094F-9981-016CD0E116F6}" srcId="{F0A63C55-6A9A-7D4E-8F93-A8D356D46BE3}" destId="{97E8DED5-D6C7-F848-BCDA-BC45694DF50F}" srcOrd="2" destOrd="0" parTransId="{CCACC57E-FBA1-EA46-905D-A880C9D1F4C0}" sibTransId="{6452D18C-D5D4-524F-A6E4-B711F0E996BC}"/>
    <dgm:cxn modelId="{5A90F0CE-1EBD-8E47-8516-77002757A1FE}" type="presOf" srcId="{F0A63C55-6A9A-7D4E-8F93-A8D356D46BE3}" destId="{3305A9BC-4117-6E4E-B372-67AEEFC1EF78}" srcOrd="0" destOrd="0" presId="urn:microsoft.com/office/officeart/2005/8/layout/radial4"/>
    <dgm:cxn modelId="{A7F604DB-47AE-8F46-B7D0-F5964BBC824E}" type="presOf" srcId="{5155EC07-B50B-C74D-8727-98565E22D7A0}" destId="{953405AE-C39D-2147-A217-639487BCF46A}" srcOrd="0" destOrd="0" presId="urn:microsoft.com/office/officeart/2005/8/layout/radial4"/>
    <dgm:cxn modelId="{6E7ABD75-C508-3347-963C-2BD8345E8FF7}" type="presOf" srcId="{64D30D79-8BDD-874C-8274-A5A32F8734B7}" destId="{EF011144-477E-374C-A1E1-86CAD7038155}" srcOrd="0" destOrd="0" presId="urn:microsoft.com/office/officeart/2005/8/layout/radial4"/>
    <dgm:cxn modelId="{0FB2D929-3489-E244-8F1B-1163C90D9B08}" type="presOf" srcId="{D2313E25-5A14-BC4E-8A8F-50C3A1CBC9CE}" destId="{B3E92118-EE7E-7E4B-B134-C010F1D0FC65}" srcOrd="0" destOrd="0" presId="urn:microsoft.com/office/officeart/2005/8/layout/radial4"/>
    <dgm:cxn modelId="{1E9C9AD9-8189-2340-92A6-19557D4D0063}" srcId="{F0A63C55-6A9A-7D4E-8F93-A8D356D46BE3}" destId="{585B6160-758B-EA43-964D-504DABF780E3}" srcOrd="0" destOrd="0" parTransId="{A46F00DB-1A2A-EA4A-87E2-1E4465534D4D}" sibTransId="{F13F8131-A5D0-AC48-876D-50824DF95068}"/>
    <dgm:cxn modelId="{7E4266AE-9A59-D746-AF33-E74D5D1C9D94}" srcId="{F0A63C55-6A9A-7D4E-8F93-A8D356D46BE3}" destId="{D8367C29-3648-484E-9FA8-80FEEBCCEAC7}" srcOrd="3" destOrd="0" parTransId="{7F81D13F-51F5-A64E-A0D3-974BE802AD8C}" sibTransId="{E558E333-CC48-214C-BF4A-AAA76C37A209}"/>
    <dgm:cxn modelId="{73114F36-4BBC-154F-80A7-5636F842F34E}" type="presOf" srcId="{A46F00DB-1A2A-EA4A-87E2-1E4465534D4D}" destId="{136E1AD5-038F-604C-A183-310691D84DD2}" srcOrd="0" destOrd="0" presId="urn:microsoft.com/office/officeart/2005/8/layout/radial4"/>
    <dgm:cxn modelId="{F1495839-8E8E-9B4D-817C-7BF99DB98F8C}" type="presOf" srcId="{97E8DED5-D6C7-F848-BCDA-BC45694DF50F}" destId="{B3234071-AEDE-2446-AD33-27D13C65B671}" srcOrd="0" destOrd="0" presId="urn:microsoft.com/office/officeart/2005/8/layout/radial4"/>
    <dgm:cxn modelId="{1C6BC84B-5D15-2546-9030-28F7690B727A}" type="presOf" srcId="{7F81D13F-51F5-A64E-A0D3-974BE802AD8C}" destId="{CD9CB90E-7536-2548-8A14-E088B952D0DF}" srcOrd="0" destOrd="0" presId="urn:microsoft.com/office/officeart/2005/8/layout/radial4"/>
    <dgm:cxn modelId="{38543602-DC27-BB46-9DC7-30E60DFAF7EA}" type="presOf" srcId="{D8367C29-3648-484E-9FA8-80FEEBCCEAC7}" destId="{0A584FA7-D417-9448-BDE0-035504C43F53}" srcOrd="0" destOrd="0" presId="urn:microsoft.com/office/officeart/2005/8/layout/radial4"/>
    <dgm:cxn modelId="{531F31F2-F756-B140-8457-AEC43B228164}" srcId="{F0A63C55-6A9A-7D4E-8F93-A8D356D46BE3}" destId="{D2313E25-5A14-BC4E-8A8F-50C3A1CBC9CE}" srcOrd="4" destOrd="0" parTransId="{64D30D79-8BDD-874C-8274-A5A32F8734B7}" sibTransId="{864D8C41-422E-3C4F-9D1C-77E069D515B8}"/>
    <dgm:cxn modelId="{37EFFC93-8A46-5541-A64C-35BC3A415814}" type="presParOf" srcId="{953405AE-C39D-2147-A217-639487BCF46A}" destId="{3305A9BC-4117-6E4E-B372-67AEEFC1EF78}" srcOrd="0" destOrd="0" presId="urn:microsoft.com/office/officeart/2005/8/layout/radial4"/>
    <dgm:cxn modelId="{6E75E53D-619D-664C-B310-F907EFECF471}" type="presParOf" srcId="{953405AE-C39D-2147-A217-639487BCF46A}" destId="{136E1AD5-038F-604C-A183-310691D84DD2}" srcOrd="1" destOrd="0" presId="urn:microsoft.com/office/officeart/2005/8/layout/radial4"/>
    <dgm:cxn modelId="{1DA917FF-4F17-B044-A569-894C9A4FC9B9}" type="presParOf" srcId="{953405AE-C39D-2147-A217-639487BCF46A}" destId="{6F8C5545-D025-464A-8D32-A5A7322F824E}" srcOrd="2" destOrd="0" presId="urn:microsoft.com/office/officeart/2005/8/layout/radial4"/>
    <dgm:cxn modelId="{58B79F3F-3DB0-E54E-A5DE-50A67237C3F8}" type="presParOf" srcId="{953405AE-C39D-2147-A217-639487BCF46A}" destId="{FD50364E-F10F-4B4C-AD41-4EA9E8D81063}" srcOrd="3" destOrd="0" presId="urn:microsoft.com/office/officeart/2005/8/layout/radial4"/>
    <dgm:cxn modelId="{74FCE498-1110-8040-9D70-CE31A222EDE1}" type="presParOf" srcId="{953405AE-C39D-2147-A217-639487BCF46A}" destId="{A7F652CA-AC02-8149-BD02-2DEF2498D0B5}" srcOrd="4" destOrd="0" presId="urn:microsoft.com/office/officeart/2005/8/layout/radial4"/>
    <dgm:cxn modelId="{4BA835A1-8417-744D-9262-9B0E915201A8}" type="presParOf" srcId="{953405AE-C39D-2147-A217-639487BCF46A}" destId="{CDECFB43-4624-754F-B4C0-FA89B4A28E05}" srcOrd="5" destOrd="0" presId="urn:microsoft.com/office/officeart/2005/8/layout/radial4"/>
    <dgm:cxn modelId="{5CDC50D4-BBCF-3444-849F-70581EDDAACA}" type="presParOf" srcId="{953405AE-C39D-2147-A217-639487BCF46A}" destId="{B3234071-AEDE-2446-AD33-27D13C65B671}" srcOrd="6" destOrd="0" presId="urn:microsoft.com/office/officeart/2005/8/layout/radial4"/>
    <dgm:cxn modelId="{3AAB596F-44CA-B44E-AB7B-2DDA4D51291F}" type="presParOf" srcId="{953405AE-C39D-2147-A217-639487BCF46A}" destId="{CD9CB90E-7536-2548-8A14-E088B952D0DF}" srcOrd="7" destOrd="0" presId="urn:microsoft.com/office/officeart/2005/8/layout/radial4"/>
    <dgm:cxn modelId="{FEE89A93-7C96-E642-8C7E-7AC42F927B08}" type="presParOf" srcId="{953405AE-C39D-2147-A217-639487BCF46A}" destId="{0A584FA7-D417-9448-BDE0-035504C43F53}" srcOrd="8" destOrd="0" presId="urn:microsoft.com/office/officeart/2005/8/layout/radial4"/>
    <dgm:cxn modelId="{41422DA8-29CD-2842-AE40-C9B205CDD3D2}" type="presParOf" srcId="{953405AE-C39D-2147-A217-639487BCF46A}" destId="{EF011144-477E-374C-A1E1-86CAD7038155}" srcOrd="9" destOrd="0" presId="urn:microsoft.com/office/officeart/2005/8/layout/radial4"/>
    <dgm:cxn modelId="{3A6A89E8-1C77-9142-A4BC-3B6A8ED8C50E}" type="presParOf" srcId="{953405AE-C39D-2147-A217-639487BCF46A}" destId="{B3E92118-EE7E-7E4B-B134-C010F1D0FC65}" srcOrd="10" destOrd="0" presId="urn:microsoft.com/office/officeart/2005/8/layout/radial4"/>
  </dgm:cxnLst>
  <dgm:bg>
    <a:effectLst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155EC07-B50B-C74D-8727-98565E22D7A0}" type="doc">
      <dgm:prSet loTypeId="urn:microsoft.com/office/officeart/2005/8/layout/radial4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F0A63C55-6A9A-7D4E-8F93-A8D356D46BE3}">
      <dgm:prSet phldrT="[Texte]"/>
      <dgm:spPr>
        <a:solidFill>
          <a:srgbClr val="4BACC6"/>
        </a:solidFill>
      </dgm:spPr>
      <dgm:t>
        <a:bodyPr/>
        <a:lstStyle/>
        <a:p>
          <a:r>
            <a:rPr lang="fr-FR" dirty="0"/>
            <a:t>Cinq facteurs en lien avec le concept d'intelligence</a:t>
          </a:r>
        </a:p>
      </dgm:t>
    </dgm:pt>
    <dgm:pt modelId="{95FB9B38-C7E7-CA4D-A81B-6E7272D290FB}" type="parTrans" cxnId="{C5F65259-93C7-3245-A301-FB58BCBA6C28}">
      <dgm:prSet/>
      <dgm:spPr/>
      <dgm:t>
        <a:bodyPr/>
        <a:lstStyle/>
        <a:p>
          <a:endParaRPr lang="fr-FR"/>
        </a:p>
      </dgm:t>
    </dgm:pt>
    <dgm:pt modelId="{572AF2C1-C40C-0641-B681-470675CD2E77}" type="sibTrans" cxnId="{C5F65259-93C7-3245-A301-FB58BCBA6C28}">
      <dgm:prSet/>
      <dgm:spPr/>
      <dgm:t>
        <a:bodyPr/>
        <a:lstStyle/>
        <a:p>
          <a:endParaRPr lang="fr-FR"/>
        </a:p>
      </dgm:t>
    </dgm:pt>
    <dgm:pt modelId="{585B6160-758B-EA43-964D-504DABF780E3}">
      <dgm:prSet phldrT="[Texte]"/>
      <dgm:spPr>
        <a:solidFill>
          <a:schemeClr val="accent6"/>
        </a:solidFill>
        <a:ln>
          <a:solidFill>
            <a:srgbClr val="215968"/>
          </a:solidFill>
        </a:ln>
      </dgm:spPr>
      <dgm:t>
        <a:bodyPr/>
        <a:lstStyle/>
        <a:p>
          <a:r>
            <a:rPr lang="fr-FR" dirty="0"/>
            <a:t>Rôle des connaissances dans le développement de l'intelligence</a:t>
          </a:r>
        </a:p>
      </dgm:t>
    </dgm:pt>
    <dgm:pt modelId="{A46F00DB-1A2A-EA4A-87E2-1E4465534D4D}" type="parTrans" cxnId="{1E9C9AD9-8189-2340-92A6-19557D4D0063}">
      <dgm:prSet/>
      <dgm:spPr>
        <a:solidFill>
          <a:schemeClr val="accent6"/>
        </a:solidFill>
      </dgm:spPr>
      <dgm:t>
        <a:bodyPr/>
        <a:lstStyle/>
        <a:p>
          <a:endParaRPr lang="fr-FR"/>
        </a:p>
      </dgm:t>
    </dgm:pt>
    <dgm:pt modelId="{F13F8131-A5D0-AC48-876D-50824DF95068}" type="sibTrans" cxnId="{1E9C9AD9-8189-2340-92A6-19557D4D0063}">
      <dgm:prSet/>
      <dgm:spPr/>
      <dgm:t>
        <a:bodyPr/>
        <a:lstStyle/>
        <a:p>
          <a:endParaRPr lang="fr-FR"/>
        </a:p>
      </dgm:t>
    </dgm:pt>
    <dgm:pt modelId="{D8367C29-3648-484E-9FA8-80FEEBCCEAC7}">
      <dgm:prSet phldrT="[Texte]"/>
      <dgm:spPr>
        <a:solidFill>
          <a:schemeClr val="accent2"/>
        </a:solidFill>
        <a:ln>
          <a:solidFill>
            <a:srgbClr val="215968"/>
          </a:solidFill>
        </a:ln>
      </dgm:spPr>
      <dgm:t>
        <a:bodyPr/>
        <a:lstStyle/>
        <a:p>
          <a:r>
            <a:rPr lang="fr-FR" dirty="0"/>
            <a:t>Acquis / Inné</a:t>
          </a:r>
        </a:p>
      </dgm:t>
    </dgm:pt>
    <dgm:pt modelId="{7F81D13F-51F5-A64E-A0D3-974BE802AD8C}" type="parTrans" cxnId="{7E4266AE-9A59-D746-AF33-E74D5D1C9D94}">
      <dgm:prSet/>
      <dgm:spPr>
        <a:solidFill>
          <a:schemeClr val="accent2"/>
        </a:solidFill>
      </dgm:spPr>
      <dgm:t>
        <a:bodyPr/>
        <a:lstStyle/>
        <a:p>
          <a:endParaRPr lang="fr-FR"/>
        </a:p>
      </dgm:t>
    </dgm:pt>
    <dgm:pt modelId="{E558E333-CC48-214C-BF4A-AAA76C37A209}" type="sibTrans" cxnId="{7E4266AE-9A59-D746-AF33-E74D5D1C9D94}">
      <dgm:prSet/>
      <dgm:spPr/>
      <dgm:t>
        <a:bodyPr/>
        <a:lstStyle/>
        <a:p>
          <a:endParaRPr lang="fr-FR"/>
        </a:p>
      </dgm:t>
    </dgm:pt>
    <dgm:pt modelId="{D2313E25-5A14-BC4E-8A8F-50C3A1CBC9CE}">
      <dgm:prSet phldrT="[Texte]"/>
      <dgm:spPr>
        <a:solidFill>
          <a:srgbClr val="8064A2"/>
        </a:solidFill>
        <a:ln>
          <a:solidFill>
            <a:srgbClr val="215968"/>
          </a:solidFill>
        </a:ln>
      </dgm:spPr>
      <dgm:t>
        <a:bodyPr/>
        <a:lstStyle/>
        <a:p>
          <a:r>
            <a:rPr lang="fr-FR" dirty="0"/>
            <a:t>Compréhension et vitesse cognitive</a:t>
          </a:r>
        </a:p>
      </dgm:t>
    </dgm:pt>
    <dgm:pt modelId="{64D30D79-8BDD-874C-8274-A5A32F8734B7}" type="parTrans" cxnId="{531F31F2-F756-B140-8457-AEC43B228164}">
      <dgm:prSet/>
      <dgm:spPr>
        <a:solidFill>
          <a:schemeClr val="accent4"/>
        </a:solidFill>
      </dgm:spPr>
      <dgm:t>
        <a:bodyPr/>
        <a:lstStyle/>
        <a:p>
          <a:endParaRPr lang="fr-FR"/>
        </a:p>
      </dgm:t>
    </dgm:pt>
    <dgm:pt modelId="{864D8C41-422E-3C4F-9D1C-77E069D515B8}" type="sibTrans" cxnId="{531F31F2-F756-B140-8457-AEC43B228164}">
      <dgm:prSet/>
      <dgm:spPr/>
      <dgm:t>
        <a:bodyPr/>
        <a:lstStyle/>
        <a:p>
          <a:endParaRPr lang="fr-FR"/>
        </a:p>
      </dgm:t>
    </dgm:pt>
    <dgm:pt modelId="{8199CB2F-8971-1447-878A-3293513D6219}">
      <dgm:prSet/>
      <dgm:spPr>
        <a:solidFill>
          <a:schemeClr val="accent3"/>
        </a:solidFill>
        <a:ln>
          <a:solidFill>
            <a:srgbClr val="215968"/>
          </a:solidFill>
        </a:ln>
      </dgm:spPr>
      <dgm:t>
        <a:bodyPr/>
        <a:lstStyle/>
        <a:p>
          <a:r>
            <a:rPr lang="fr-FR" dirty="0"/>
            <a:t>Interactions avec l'environnement</a:t>
          </a:r>
        </a:p>
      </dgm:t>
    </dgm:pt>
    <dgm:pt modelId="{0F613616-BBAD-CF43-8F10-02D7D5A61D99}" type="parTrans" cxnId="{FCC796F5-532E-0A4D-BE62-36202F42E576}">
      <dgm:prSet/>
      <dgm:spPr>
        <a:solidFill>
          <a:schemeClr val="accent3"/>
        </a:solidFill>
      </dgm:spPr>
      <dgm:t>
        <a:bodyPr/>
        <a:lstStyle/>
        <a:p>
          <a:endParaRPr lang="fr-FR"/>
        </a:p>
      </dgm:t>
    </dgm:pt>
    <dgm:pt modelId="{DAADBE30-B586-0644-8C98-9DD855FC0FB6}" type="sibTrans" cxnId="{FCC796F5-532E-0A4D-BE62-36202F42E576}">
      <dgm:prSet/>
      <dgm:spPr/>
      <dgm:t>
        <a:bodyPr/>
        <a:lstStyle/>
        <a:p>
          <a:endParaRPr lang="fr-FR"/>
        </a:p>
      </dgm:t>
    </dgm:pt>
    <dgm:pt modelId="{97E8DED5-D6C7-F848-BCDA-BC45694DF50F}">
      <dgm:prSet/>
      <dgm:spPr>
        <a:solidFill>
          <a:schemeClr val="accent1"/>
        </a:solidFill>
        <a:ln>
          <a:solidFill>
            <a:srgbClr val="215968"/>
          </a:solidFill>
        </a:ln>
      </dgm:spPr>
      <dgm:t>
        <a:bodyPr/>
        <a:lstStyle/>
        <a:p>
          <a:r>
            <a:rPr lang="fr-FR" dirty="0"/>
            <a:t>Formes de l'intelligence</a:t>
          </a:r>
        </a:p>
      </dgm:t>
    </dgm:pt>
    <dgm:pt modelId="{CCACC57E-FBA1-EA46-905D-A880C9D1F4C0}" type="parTrans" cxnId="{87B74A69-3925-094F-9981-016CD0E116F6}">
      <dgm:prSet/>
      <dgm:spPr>
        <a:solidFill>
          <a:schemeClr val="accent1"/>
        </a:solidFill>
      </dgm:spPr>
      <dgm:t>
        <a:bodyPr/>
        <a:lstStyle/>
        <a:p>
          <a:endParaRPr lang="fr-FR"/>
        </a:p>
      </dgm:t>
    </dgm:pt>
    <dgm:pt modelId="{6452D18C-D5D4-524F-A6E4-B711F0E996BC}" type="sibTrans" cxnId="{87B74A69-3925-094F-9981-016CD0E116F6}">
      <dgm:prSet/>
      <dgm:spPr/>
      <dgm:t>
        <a:bodyPr/>
        <a:lstStyle/>
        <a:p>
          <a:endParaRPr lang="fr-FR"/>
        </a:p>
      </dgm:t>
    </dgm:pt>
    <dgm:pt modelId="{953405AE-C39D-2147-A217-639487BCF46A}" type="pres">
      <dgm:prSet presAssocID="{5155EC07-B50B-C74D-8727-98565E22D7A0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3305A9BC-4117-6E4E-B372-67AEEFC1EF78}" type="pres">
      <dgm:prSet presAssocID="{F0A63C55-6A9A-7D4E-8F93-A8D356D46BE3}" presName="centerShape" presStyleLbl="node0" presStyleIdx="0" presStyleCnt="1"/>
      <dgm:spPr/>
      <dgm:t>
        <a:bodyPr/>
        <a:lstStyle/>
        <a:p>
          <a:endParaRPr lang="fr-FR"/>
        </a:p>
      </dgm:t>
    </dgm:pt>
    <dgm:pt modelId="{136E1AD5-038F-604C-A183-310691D84DD2}" type="pres">
      <dgm:prSet presAssocID="{A46F00DB-1A2A-EA4A-87E2-1E4465534D4D}" presName="parTrans" presStyleLbl="bgSibTrans2D1" presStyleIdx="0" presStyleCnt="5"/>
      <dgm:spPr/>
      <dgm:t>
        <a:bodyPr/>
        <a:lstStyle/>
        <a:p>
          <a:endParaRPr lang="fr-FR"/>
        </a:p>
      </dgm:t>
    </dgm:pt>
    <dgm:pt modelId="{6F8C5545-D025-464A-8D32-A5A7322F824E}" type="pres">
      <dgm:prSet presAssocID="{585B6160-758B-EA43-964D-504DABF780E3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D50364E-F10F-4B4C-AD41-4EA9E8D81063}" type="pres">
      <dgm:prSet presAssocID="{0F613616-BBAD-CF43-8F10-02D7D5A61D99}" presName="parTrans" presStyleLbl="bgSibTrans2D1" presStyleIdx="1" presStyleCnt="5"/>
      <dgm:spPr/>
      <dgm:t>
        <a:bodyPr/>
        <a:lstStyle/>
        <a:p>
          <a:endParaRPr lang="fr-FR"/>
        </a:p>
      </dgm:t>
    </dgm:pt>
    <dgm:pt modelId="{A7F652CA-AC02-8149-BD02-2DEF2498D0B5}" type="pres">
      <dgm:prSet presAssocID="{8199CB2F-8971-1447-878A-3293513D6219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DECFB43-4624-754F-B4C0-FA89B4A28E05}" type="pres">
      <dgm:prSet presAssocID="{CCACC57E-FBA1-EA46-905D-A880C9D1F4C0}" presName="parTrans" presStyleLbl="bgSibTrans2D1" presStyleIdx="2" presStyleCnt="5"/>
      <dgm:spPr/>
      <dgm:t>
        <a:bodyPr/>
        <a:lstStyle/>
        <a:p>
          <a:endParaRPr lang="fr-FR"/>
        </a:p>
      </dgm:t>
    </dgm:pt>
    <dgm:pt modelId="{B3234071-AEDE-2446-AD33-27D13C65B671}" type="pres">
      <dgm:prSet presAssocID="{97E8DED5-D6C7-F848-BCDA-BC45694DF50F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D9CB90E-7536-2548-8A14-E088B952D0DF}" type="pres">
      <dgm:prSet presAssocID="{7F81D13F-51F5-A64E-A0D3-974BE802AD8C}" presName="parTrans" presStyleLbl="bgSibTrans2D1" presStyleIdx="3" presStyleCnt="5"/>
      <dgm:spPr/>
      <dgm:t>
        <a:bodyPr/>
        <a:lstStyle/>
        <a:p>
          <a:endParaRPr lang="fr-FR"/>
        </a:p>
      </dgm:t>
    </dgm:pt>
    <dgm:pt modelId="{0A584FA7-D417-9448-BDE0-035504C43F53}" type="pres">
      <dgm:prSet presAssocID="{D8367C29-3648-484E-9FA8-80FEEBCCEAC7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F011144-477E-374C-A1E1-86CAD7038155}" type="pres">
      <dgm:prSet presAssocID="{64D30D79-8BDD-874C-8274-A5A32F8734B7}" presName="parTrans" presStyleLbl="bgSibTrans2D1" presStyleIdx="4" presStyleCnt="5"/>
      <dgm:spPr/>
      <dgm:t>
        <a:bodyPr/>
        <a:lstStyle/>
        <a:p>
          <a:endParaRPr lang="fr-FR"/>
        </a:p>
      </dgm:t>
    </dgm:pt>
    <dgm:pt modelId="{B3E92118-EE7E-7E4B-B134-C010F1D0FC65}" type="pres">
      <dgm:prSet presAssocID="{D2313E25-5A14-BC4E-8A8F-50C3A1CBC9CE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C5F65259-93C7-3245-A301-FB58BCBA6C28}" srcId="{5155EC07-B50B-C74D-8727-98565E22D7A0}" destId="{F0A63C55-6A9A-7D4E-8F93-A8D356D46BE3}" srcOrd="0" destOrd="0" parTransId="{95FB9B38-C7E7-CA4D-A81B-6E7272D290FB}" sibTransId="{572AF2C1-C40C-0641-B681-470675CD2E77}"/>
    <dgm:cxn modelId="{3F37499E-5FCD-CE4C-8484-75761A52E57A}" type="presOf" srcId="{0F613616-BBAD-CF43-8F10-02D7D5A61D99}" destId="{FD50364E-F10F-4B4C-AD41-4EA9E8D81063}" srcOrd="0" destOrd="0" presId="urn:microsoft.com/office/officeart/2005/8/layout/radial4"/>
    <dgm:cxn modelId="{FCC796F5-532E-0A4D-BE62-36202F42E576}" srcId="{F0A63C55-6A9A-7D4E-8F93-A8D356D46BE3}" destId="{8199CB2F-8971-1447-878A-3293513D6219}" srcOrd="1" destOrd="0" parTransId="{0F613616-BBAD-CF43-8F10-02D7D5A61D99}" sibTransId="{DAADBE30-B586-0644-8C98-9DD855FC0FB6}"/>
    <dgm:cxn modelId="{893473BD-7125-5D4B-99FA-1B1B102D84D6}" type="presOf" srcId="{D2313E25-5A14-BC4E-8A8F-50C3A1CBC9CE}" destId="{B3E92118-EE7E-7E4B-B134-C010F1D0FC65}" srcOrd="0" destOrd="0" presId="urn:microsoft.com/office/officeart/2005/8/layout/radial4"/>
    <dgm:cxn modelId="{A37D678A-E6CF-444A-AE95-A55A4F57105E}" type="presOf" srcId="{585B6160-758B-EA43-964D-504DABF780E3}" destId="{6F8C5545-D025-464A-8D32-A5A7322F824E}" srcOrd="0" destOrd="0" presId="urn:microsoft.com/office/officeart/2005/8/layout/radial4"/>
    <dgm:cxn modelId="{87B74A69-3925-094F-9981-016CD0E116F6}" srcId="{F0A63C55-6A9A-7D4E-8F93-A8D356D46BE3}" destId="{97E8DED5-D6C7-F848-BCDA-BC45694DF50F}" srcOrd="2" destOrd="0" parTransId="{CCACC57E-FBA1-EA46-905D-A880C9D1F4C0}" sibTransId="{6452D18C-D5D4-524F-A6E4-B711F0E996BC}"/>
    <dgm:cxn modelId="{D069DC6E-2557-824E-B5AF-55820280B311}" type="presOf" srcId="{7F81D13F-51F5-A64E-A0D3-974BE802AD8C}" destId="{CD9CB90E-7536-2548-8A14-E088B952D0DF}" srcOrd="0" destOrd="0" presId="urn:microsoft.com/office/officeart/2005/8/layout/radial4"/>
    <dgm:cxn modelId="{092E012F-653D-0F48-90EC-020BAB144239}" type="presOf" srcId="{F0A63C55-6A9A-7D4E-8F93-A8D356D46BE3}" destId="{3305A9BC-4117-6E4E-B372-67AEEFC1EF78}" srcOrd="0" destOrd="0" presId="urn:microsoft.com/office/officeart/2005/8/layout/radial4"/>
    <dgm:cxn modelId="{C3A8DC6E-3BB5-454C-B003-3A4E27AF7F48}" type="presOf" srcId="{64D30D79-8BDD-874C-8274-A5A32F8734B7}" destId="{EF011144-477E-374C-A1E1-86CAD7038155}" srcOrd="0" destOrd="0" presId="urn:microsoft.com/office/officeart/2005/8/layout/radial4"/>
    <dgm:cxn modelId="{7C20E84C-87B6-F647-AD56-45B6C6225473}" type="presOf" srcId="{5155EC07-B50B-C74D-8727-98565E22D7A0}" destId="{953405AE-C39D-2147-A217-639487BCF46A}" srcOrd="0" destOrd="0" presId="urn:microsoft.com/office/officeart/2005/8/layout/radial4"/>
    <dgm:cxn modelId="{AA4993D8-327A-5746-A3B7-4B88BB6F4C95}" type="presOf" srcId="{D8367C29-3648-484E-9FA8-80FEEBCCEAC7}" destId="{0A584FA7-D417-9448-BDE0-035504C43F53}" srcOrd="0" destOrd="0" presId="urn:microsoft.com/office/officeart/2005/8/layout/radial4"/>
    <dgm:cxn modelId="{74946DEC-011B-C84C-A985-D1212ED770AE}" type="presOf" srcId="{CCACC57E-FBA1-EA46-905D-A880C9D1F4C0}" destId="{CDECFB43-4624-754F-B4C0-FA89B4A28E05}" srcOrd="0" destOrd="0" presId="urn:microsoft.com/office/officeart/2005/8/layout/radial4"/>
    <dgm:cxn modelId="{5E39C98D-5662-9A44-81BE-3F05A365134D}" type="presOf" srcId="{97E8DED5-D6C7-F848-BCDA-BC45694DF50F}" destId="{B3234071-AEDE-2446-AD33-27D13C65B671}" srcOrd="0" destOrd="0" presId="urn:microsoft.com/office/officeart/2005/8/layout/radial4"/>
    <dgm:cxn modelId="{1E9C9AD9-8189-2340-92A6-19557D4D0063}" srcId="{F0A63C55-6A9A-7D4E-8F93-A8D356D46BE3}" destId="{585B6160-758B-EA43-964D-504DABF780E3}" srcOrd="0" destOrd="0" parTransId="{A46F00DB-1A2A-EA4A-87E2-1E4465534D4D}" sibTransId="{F13F8131-A5D0-AC48-876D-50824DF95068}"/>
    <dgm:cxn modelId="{7E4266AE-9A59-D746-AF33-E74D5D1C9D94}" srcId="{F0A63C55-6A9A-7D4E-8F93-A8D356D46BE3}" destId="{D8367C29-3648-484E-9FA8-80FEEBCCEAC7}" srcOrd="3" destOrd="0" parTransId="{7F81D13F-51F5-A64E-A0D3-974BE802AD8C}" sibTransId="{E558E333-CC48-214C-BF4A-AAA76C37A209}"/>
    <dgm:cxn modelId="{6CC85255-4EFC-0A40-AF7F-89359E2F72D2}" type="presOf" srcId="{A46F00DB-1A2A-EA4A-87E2-1E4465534D4D}" destId="{136E1AD5-038F-604C-A183-310691D84DD2}" srcOrd="0" destOrd="0" presId="urn:microsoft.com/office/officeart/2005/8/layout/radial4"/>
    <dgm:cxn modelId="{DCD93E5F-6F82-D748-ABF8-DA7E465CBB70}" type="presOf" srcId="{8199CB2F-8971-1447-878A-3293513D6219}" destId="{A7F652CA-AC02-8149-BD02-2DEF2498D0B5}" srcOrd="0" destOrd="0" presId="urn:microsoft.com/office/officeart/2005/8/layout/radial4"/>
    <dgm:cxn modelId="{531F31F2-F756-B140-8457-AEC43B228164}" srcId="{F0A63C55-6A9A-7D4E-8F93-A8D356D46BE3}" destId="{D2313E25-5A14-BC4E-8A8F-50C3A1CBC9CE}" srcOrd="4" destOrd="0" parTransId="{64D30D79-8BDD-874C-8274-A5A32F8734B7}" sibTransId="{864D8C41-422E-3C4F-9D1C-77E069D515B8}"/>
    <dgm:cxn modelId="{A6301067-E4F9-E944-BB15-8014913CAFC4}" type="presParOf" srcId="{953405AE-C39D-2147-A217-639487BCF46A}" destId="{3305A9BC-4117-6E4E-B372-67AEEFC1EF78}" srcOrd="0" destOrd="0" presId="urn:microsoft.com/office/officeart/2005/8/layout/radial4"/>
    <dgm:cxn modelId="{623317FA-68F7-F84A-81B1-890E99944249}" type="presParOf" srcId="{953405AE-C39D-2147-A217-639487BCF46A}" destId="{136E1AD5-038F-604C-A183-310691D84DD2}" srcOrd="1" destOrd="0" presId="urn:microsoft.com/office/officeart/2005/8/layout/radial4"/>
    <dgm:cxn modelId="{B09DA849-0790-FE47-9D6E-4F23A9873207}" type="presParOf" srcId="{953405AE-C39D-2147-A217-639487BCF46A}" destId="{6F8C5545-D025-464A-8D32-A5A7322F824E}" srcOrd="2" destOrd="0" presId="urn:microsoft.com/office/officeart/2005/8/layout/radial4"/>
    <dgm:cxn modelId="{70EAA7F4-138D-2946-B9B4-5B717C18D005}" type="presParOf" srcId="{953405AE-C39D-2147-A217-639487BCF46A}" destId="{FD50364E-F10F-4B4C-AD41-4EA9E8D81063}" srcOrd="3" destOrd="0" presId="urn:microsoft.com/office/officeart/2005/8/layout/radial4"/>
    <dgm:cxn modelId="{E060205C-0348-8045-AC4A-33078F02E511}" type="presParOf" srcId="{953405AE-C39D-2147-A217-639487BCF46A}" destId="{A7F652CA-AC02-8149-BD02-2DEF2498D0B5}" srcOrd="4" destOrd="0" presId="urn:microsoft.com/office/officeart/2005/8/layout/radial4"/>
    <dgm:cxn modelId="{2C1006CF-19E6-E94D-AF38-CD1EED6699FA}" type="presParOf" srcId="{953405AE-C39D-2147-A217-639487BCF46A}" destId="{CDECFB43-4624-754F-B4C0-FA89B4A28E05}" srcOrd="5" destOrd="0" presId="urn:microsoft.com/office/officeart/2005/8/layout/radial4"/>
    <dgm:cxn modelId="{B69592F3-819D-DD4E-B41C-646CBF7ED73D}" type="presParOf" srcId="{953405AE-C39D-2147-A217-639487BCF46A}" destId="{B3234071-AEDE-2446-AD33-27D13C65B671}" srcOrd="6" destOrd="0" presId="urn:microsoft.com/office/officeart/2005/8/layout/radial4"/>
    <dgm:cxn modelId="{E534D0D7-CD00-9349-9323-D8D61B0E15DD}" type="presParOf" srcId="{953405AE-C39D-2147-A217-639487BCF46A}" destId="{CD9CB90E-7536-2548-8A14-E088B952D0DF}" srcOrd="7" destOrd="0" presId="urn:microsoft.com/office/officeart/2005/8/layout/radial4"/>
    <dgm:cxn modelId="{930D0B9D-8269-184E-B95A-6834E741A4FC}" type="presParOf" srcId="{953405AE-C39D-2147-A217-639487BCF46A}" destId="{0A584FA7-D417-9448-BDE0-035504C43F53}" srcOrd="8" destOrd="0" presId="urn:microsoft.com/office/officeart/2005/8/layout/radial4"/>
    <dgm:cxn modelId="{7FFA680E-9384-144A-A14A-3260ED98232F}" type="presParOf" srcId="{953405AE-C39D-2147-A217-639487BCF46A}" destId="{EF011144-477E-374C-A1E1-86CAD7038155}" srcOrd="9" destOrd="0" presId="urn:microsoft.com/office/officeart/2005/8/layout/radial4"/>
    <dgm:cxn modelId="{BE240A1C-D8B5-544B-A8DE-DBA1BB783FAD}" type="presParOf" srcId="{953405AE-C39D-2147-A217-639487BCF46A}" destId="{B3E92118-EE7E-7E4B-B134-C010F1D0FC65}" srcOrd="10" destOrd="0" presId="urn:microsoft.com/office/officeart/2005/8/layout/radial4"/>
  </dgm:cxnLst>
  <dgm:bg>
    <a:effectLst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155EC07-B50B-C74D-8727-98565E22D7A0}" type="doc">
      <dgm:prSet loTypeId="urn:microsoft.com/office/officeart/2005/8/layout/radial4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F0A63C55-6A9A-7D4E-8F93-A8D356D46BE3}">
      <dgm:prSet phldrT="[Texte]"/>
      <dgm:spPr>
        <a:solidFill>
          <a:srgbClr val="4BACC6"/>
        </a:solidFill>
      </dgm:spPr>
      <dgm:t>
        <a:bodyPr/>
        <a:lstStyle/>
        <a:p>
          <a:r>
            <a:rPr lang="fr-FR" dirty="0"/>
            <a:t>Cinq facteurs en lien avec le concept d'intelligence</a:t>
          </a:r>
        </a:p>
      </dgm:t>
    </dgm:pt>
    <dgm:pt modelId="{95FB9B38-C7E7-CA4D-A81B-6E7272D290FB}" type="parTrans" cxnId="{C5F65259-93C7-3245-A301-FB58BCBA6C28}">
      <dgm:prSet/>
      <dgm:spPr/>
      <dgm:t>
        <a:bodyPr/>
        <a:lstStyle/>
        <a:p>
          <a:endParaRPr lang="fr-FR"/>
        </a:p>
      </dgm:t>
    </dgm:pt>
    <dgm:pt modelId="{572AF2C1-C40C-0641-B681-470675CD2E77}" type="sibTrans" cxnId="{C5F65259-93C7-3245-A301-FB58BCBA6C28}">
      <dgm:prSet/>
      <dgm:spPr/>
      <dgm:t>
        <a:bodyPr/>
        <a:lstStyle/>
        <a:p>
          <a:endParaRPr lang="fr-FR"/>
        </a:p>
      </dgm:t>
    </dgm:pt>
    <dgm:pt modelId="{585B6160-758B-EA43-964D-504DABF780E3}">
      <dgm:prSet phldrT="[Texte]"/>
      <dgm:spPr>
        <a:solidFill>
          <a:schemeClr val="accent6"/>
        </a:solidFill>
        <a:ln>
          <a:solidFill>
            <a:srgbClr val="215968"/>
          </a:solidFill>
        </a:ln>
      </dgm:spPr>
      <dgm:t>
        <a:bodyPr/>
        <a:lstStyle/>
        <a:p>
          <a:r>
            <a:rPr lang="fr-FR" dirty="0"/>
            <a:t>Rôle des connaissances dans le développement de l'intelligence</a:t>
          </a:r>
        </a:p>
      </dgm:t>
    </dgm:pt>
    <dgm:pt modelId="{A46F00DB-1A2A-EA4A-87E2-1E4465534D4D}" type="parTrans" cxnId="{1E9C9AD9-8189-2340-92A6-19557D4D0063}">
      <dgm:prSet/>
      <dgm:spPr>
        <a:solidFill>
          <a:schemeClr val="accent6"/>
        </a:solidFill>
      </dgm:spPr>
      <dgm:t>
        <a:bodyPr/>
        <a:lstStyle/>
        <a:p>
          <a:endParaRPr lang="fr-FR"/>
        </a:p>
      </dgm:t>
    </dgm:pt>
    <dgm:pt modelId="{F13F8131-A5D0-AC48-876D-50824DF95068}" type="sibTrans" cxnId="{1E9C9AD9-8189-2340-92A6-19557D4D0063}">
      <dgm:prSet/>
      <dgm:spPr/>
      <dgm:t>
        <a:bodyPr/>
        <a:lstStyle/>
        <a:p>
          <a:endParaRPr lang="fr-FR"/>
        </a:p>
      </dgm:t>
    </dgm:pt>
    <dgm:pt modelId="{D8367C29-3648-484E-9FA8-80FEEBCCEAC7}">
      <dgm:prSet phldrT="[Texte]"/>
      <dgm:spPr>
        <a:solidFill>
          <a:schemeClr val="accent2"/>
        </a:solidFill>
        <a:ln>
          <a:solidFill>
            <a:srgbClr val="215968"/>
          </a:solidFill>
        </a:ln>
      </dgm:spPr>
      <dgm:t>
        <a:bodyPr/>
        <a:lstStyle/>
        <a:p>
          <a:r>
            <a:rPr lang="fr-FR" dirty="0"/>
            <a:t>Acquis / Inné</a:t>
          </a:r>
        </a:p>
      </dgm:t>
    </dgm:pt>
    <dgm:pt modelId="{7F81D13F-51F5-A64E-A0D3-974BE802AD8C}" type="parTrans" cxnId="{7E4266AE-9A59-D746-AF33-E74D5D1C9D94}">
      <dgm:prSet/>
      <dgm:spPr>
        <a:solidFill>
          <a:schemeClr val="accent2"/>
        </a:solidFill>
      </dgm:spPr>
      <dgm:t>
        <a:bodyPr/>
        <a:lstStyle/>
        <a:p>
          <a:endParaRPr lang="fr-FR"/>
        </a:p>
      </dgm:t>
    </dgm:pt>
    <dgm:pt modelId="{E558E333-CC48-214C-BF4A-AAA76C37A209}" type="sibTrans" cxnId="{7E4266AE-9A59-D746-AF33-E74D5D1C9D94}">
      <dgm:prSet/>
      <dgm:spPr/>
      <dgm:t>
        <a:bodyPr/>
        <a:lstStyle/>
        <a:p>
          <a:endParaRPr lang="fr-FR"/>
        </a:p>
      </dgm:t>
    </dgm:pt>
    <dgm:pt modelId="{D2313E25-5A14-BC4E-8A8F-50C3A1CBC9CE}">
      <dgm:prSet phldrT="[Texte]"/>
      <dgm:spPr>
        <a:solidFill>
          <a:srgbClr val="8064A2"/>
        </a:solidFill>
        <a:ln>
          <a:solidFill>
            <a:srgbClr val="215968"/>
          </a:solidFill>
        </a:ln>
      </dgm:spPr>
      <dgm:t>
        <a:bodyPr/>
        <a:lstStyle/>
        <a:p>
          <a:r>
            <a:rPr lang="fr-FR" dirty="0"/>
            <a:t>Compréhension et vitesse cognitive</a:t>
          </a:r>
        </a:p>
      </dgm:t>
    </dgm:pt>
    <dgm:pt modelId="{64D30D79-8BDD-874C-8274-A5A32F8734B7}" type="parTrans" cxnId="{531F31F2-F756-B140-8457-AEC43B228164}">
      <dgm:prSet/>
      <dgm:spPr>
        <a:solidFill>
          <a:schemeClr val="accent4"/>
        </a:solidFill>
      </dgm:spPr>
      <dgm:t>
        <a:bodyPr/>
        <a:lstStyle/>
        <a:p>
          <a:endParaRPr lang="fr-FR"/>
        </a:p>
      </dgm:t>
    </dgm:pt>
    <dgm:pt modelId="{864D8C41-422E-3C4F-9D1C-77E069D515B8}" type="sibTrans" cxnId="{531F31F2-F756-B140-8457-AEC43B228164}">
      <dgm:prSet/>
      <dgm:spPr/>
      <dgm:t>
        <a:bodyPr/>
        <a:lstStyle/>
        <a:p>
          <a:endParaRPr lang="fr-FR"/>
        </a:p>
      </dgm:t>
    </dgm:pt>
    <dgm:pt modelId="{8199CB2F-8971-1447-878A-3293513D6219}">
      <dgm:prSet/>
      <dgm:spPr>
        <a:solidFill>
          <a:schemeClr val="accent3"/>
        </a:solidFill>
        <a:ln>
          <a:solidFill>
            <a:srgbClr val="215968"/>
          </a:solidFill>
        </a:ln>
      </dgm:spPr>
      <dgm:t>
        <a:bodyPr/>
        <a:lstStyle/>
        <a:p>
          <a:r>
            <a:rPr lang="fr-FR" dirty="0"/>
            <a:t>Interactions avec l'environnement</a:t>
          </a:r>
        </a:p>
      </dgm:t>
    </dgm:pt>
    <dgm:pt modelId="{0F613616-BBAD-CF43-8F10-02D7D5A61D99}" type="parTrans" cxnId="{FCC796F5-532E-0A4D-BE62-36202F42E576}">
      <dgm:prSet/>
      <dgm:spPr>
        <a:solidFill>
          <a:schemeClr val="accent3"/>
        </a:solidFill>
      </dgm:spPr>
      <dgm:t>
        <a:bodyPr/>
        <a:lstStyle/>
        <a:p>
          <a:endParaRPr lang="fr-FR"/>
        </a:p>
      </dgm:t>
    </dgm:pt>
    <dgm:pt modelId="{DAADBE30-B586-0644-8C98-9DD855FC0FB6}" type="sibTrans" cxnId="{FCC796F5-532E-0A4D-BE62-36202F42E576}">
      <dgm:prSet/>
      <dgm:spPr/>
      <dgm:t>
        <a:bodyPr/>
        <a:lstStyle/>
        <a:p>
          <a:endParaRPr lang="fr-FR"/>
        </a:p>
      </dgm:t>
    </dgm:pt>
    <dgm:pt modelId="{97E8DED5-D6C7-F848-BCDA-BC45694DF50F}">
      <dgm:prSet/>
      <dgm:spPr>
        <a:solidFill>
          <a:schemeClr val="accent1"/>
        </a:solidFill>
        <a:ln>
          <a:solidFill>
            <a:srgbClr val="215968"/>
          </a:solidFill>
        </a:ln>
      </dgm:spPr>
      <dgm:t>
        <a:bodyPr/>
        <a:lstStyle/>
        <a:p>
          <a:r>
            <a:rPr lang="fr-FR" dirty="0"/>
            <a:t>Formes de l'intelligence</a:t>
          </a:r>
        </a:p>
      </dgm:t>
    </dgm:pt>
    <dgm:pt modelId="{CCACC57E-FBA1-EA46-905D-A880C9D1F4C0}" type="parTrans" cxnId="{87B74A69-3925-094F-9981-016CD0E116F6}">
      <dgm:prSet/>
      <dgm:spPr>
        <a:solidFill>
          <a:schemeClr val="accent1"/>
        </a:solidFill>
      </dgm:spPr>
      <dgm:t>
        <a:bodyPr/>
        <a:lstStyle/>
        <a:p>
          <a:endParaRPr lang="fr-FR"/>
        </a:p>
      </dgm:t>
    </dgm:pt>
    <dgm:pt modelId="{6452D18C-D5D4-524F-A6E4-B711F0E996BC}" type="sibTrans" cxnId="{87B74A69-3925-094F-9981-016CD0E116F6}">
      <dgm:prSet/>
      <dgm:spPr/>
      <dgm:t>
        <a:bodyPr/>
        <a:lstStyle/>
        <a:p>
          <a:endParaRPr lang="fr-FR"/>
        </a:p>
      </dgm:t>
    </dgm:pt>
    <dgm:pt modelId="{953405AE-C39D-2147-A217-639487BCF46A}" type="pres">
      <dgm:prSet presAssocID="{5155EC07-B50B-C74D-8727-98565E22D7A0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3305A9BC-4117-6E4E-B372-67AEEFC1EF78}" type="pres">
      <dgm:prSet presAssocID="{F0A63C55-6A9A-7D4E-8F93-A8D356D46BE3}" presName="centerShape" presStyleLbl="node0" presStyleIdx="0" presStyleCnt="1"/>
      <dgm:spPr/>
      <dgm:t>
        <a:bodyPr/>
        <a:lstStyle/>
        <a:p>
          <a:endParaRPr lang="fr-FR"/>
        </a:p>
      </dgm:t>
    </dgm:pt>
    <dgm:pt modelId="{136E1AD5-038F-604C-A183-310691D84DD2}" type="pres">
      <dgm:prSet presAssocID="{A46F00DB-1A2A-EA4A-87E2-1E4465534D4D}" presName="parTrans" presStyleLbl="bgSibTrans2D1" presStyleIdx="0" presStyleCnt="5"/>
      <dgm:spPr/>
      <dgm:t>
        <a:bodyPr/>
        <a:lstStyle/>
        <a:p>
          <a:endParaRPr lang="fr-FR"/>
        </a:p>
      </dgm:t>
    </dgm:pt>
    <dgm:pt modelId="{6F8C5545-D025-464A-8D32-A5A7322F824E}" type="pres">
      <dgm:prSet presAssocID="{585B6160-758B-EA43-964D-504DABF780E3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D50364E-F10F-4B4C-AD41-4EA9E8D81063}" type="pres">
      <dgm:prSet presAssocID="{0F613616-BBAD-CF43-8F10-02D7D5A61D99}" presName="parTrans" presStyleLbl="bgSibTrans2D1" presStyleIdx="1" presStyleCnt="5"/>
      <dgm:spPr/>
      <dgm:t>
        <a:bodyPr/>
        <a:lstStyle/>
        <a:p>
          <a:endParaRPr lang="fr-FR"/>
        </a:p>
      </dgm:t>
    </dgm:pt>
    <dgm:pt modelId="{A7F652CA-AC02-8149-BD02-2DEF2498D0B5}" type="pres">
      <dgm:prSet presAssocID="{8199CB2F-8971-1447-878A-3293513D6219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DECFB43-4624-754F-B4C0-FA89B4A28E05}" type="pres">
      <dgm:prSet presAssocID="{CCACC57E-FBA1-EA46-905D-A880C9D1F4C0}" presName="parTrans" presStyleLbl="bgSibTrans2D1" presStyleIdx="2" presStyleCnt="5"/>
      <dgm:spPr/>
      <dgm:t>
        <a:bodyPr/>
        <a:lstStyle/>
        <a:p>
          <a:endParaRPr lang="fr-FR"/>
        </a:p>
      </dgm:t>
    </dgm:pt>
    <dgm:pt modelId="{B3234071-AEDE-2446-AD33-27D13C65B671}" type="pres">
      <dgm:prSet presAssocID="{97E8DED5-D6C7-F848-BCDA-BC45694DF50F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D9CB90E-7536-2548-8A14-E088B952D0DF}" type="pres">
      <dgm:prSet presAssocID="{7F81D13F-51F5-A64E-A0D3-974BE802AD8C}" presName="parTrans" presStyleLbl="bgSibTrans2D1" presStyleIdx="3" presStyleCnt="5"/>
      <dgm:spPr/>
      <dgm:t>
        <a:bodyPr/>
        <a:lstStyle/>
        <a:p>
          <a:endParaRPr lang="fr-FR"/>
        </a:p>
      </dgm:t>
    </dgm:pt>
    <dgm:pt modelId="{0A584FA7-D417-9448-BDE0-035504C43F53}" type="pres">
      <dgm:prSet presAssocID="{D8367C29-3648-484E-9FA8-80FEEBCCEAC7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F011144-477E-374C-A1E1-86CAD7038155}" type="pres">
      <dgm:prSet presAssocID="{64D30D79-8BDD-874C-8274-A5A32F8734B7}" presName="parTrans" presStyleLbl="bgSibTrans2D1" presStyleIdx="4" presStyleCnt="5"/>
      <dgm:spPr/>
      <dgm:t>
        <a:bodyPr/>
        <a:lstStyle/>
        <a:p>
          <a:endParaRPr lang="fr-FR"/>
        </a:p>
      </dgm:t>
    </dgm:pt>
    <dgm:pt modelId="{B3E92118-EE7E-7E4B-B134-C010F1D0FC65}" type="pres">
      <dgm:prSet presAssocID="{D2313E25-5A14-BC4E-8A8F-50C3A1CBC9CE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E4266AE-9A59-D746-AF33-E74D5D1C9D94}" srcId="{F0A63C55-6A9A-7D4E-8F93-A8D356D46BE3}" destId="{D8367C29-3648-484E-9FA8-80FEEBCCEAC7}" srcOrd="3" destOrd="0" parTransId="{7F81D13F-51F5-A64E-A0D3-974BE802AD8C}" sibTransId="{E558E333-CC48-214C-BF4A-AAA76C37A209}"/>
    <dgm:cxn modelId="{D24192D0-B170-8645-8C9E-44F6338F843E}" type="presOf" srcId="{64D30D79-8BDD-874C-8274-A5A32F8734B7}" destId="{EF011144-477E-374C-A1E1-86CAD7038155}" srcOrd="0" destOrd="0" presId="urn:microsoft.com/office/officeart/2005/8/layout/radial4"/>
    <dgm:cxn modelId="{EF46C8E8-C5D5-D34D-8912-DF1E2A7A63C4}" type="presOf" srcId="{5155EC07-B50B-C74D-8727-98565E22D7A0}" destId="{953405AE-C39D-2147-A217-639487BCF46A}" srcOrd="0" destOrd="0" presId="urn:microsoft.com/office/officeart/2005/8/layout/radial4"/>
    <dgm:cxn modelId="{A6F0E009-3325-9D47-8B5B-AABBFBCFB1BD}" type="presOf" srcId="{CCACC57E-FBA1-EA46-905D-A880C9D1F4C0}" destId="{CDECFB43-4624-754F-B4C0-FA89B4A28E05}" srcOrd="0" destOrd="0" presId="urn:microsoft.com/office/officeart/2005/8/layout/radial4"/>
    <dgm:cxn modelId="{9A615D0B-45AC-AF4B-9813-2EA443F668FF}" type="presOf" srcId="{F0A63C55-6A9A-7D4E-8F93-A8D356D46BE3}" destId="{3305A9BC-4117-6E4E-B372-67AEEFC1EF78}" srcOrd="0" destOrd="0" presId="urn:microsoft.com/office/officeart/2005/8/layout/radial4"/>
    <dgm:cxn modelId="{FCC796F5-532E-0A4D-BE62-36202F42E576}" srcId="{F0A63C55-6A9A-7D4E-8F93-A8D356D46BE3}" destId="{8199CB2F-8971-1447-878A-3293513D6219}" srcOrd="1" destOrd="0" parTransId="{0F613616-BBAD-CF43-8F10-02D7D5A61D99}" sibTransId="{DAADBE30-B586-0644-8C98-9DD855FC0FB6}"/>
    <dgm:cxn modelId="{EBE6C2F8-AAAE-7D41-AFF0-251D5EE0145A}" type="presOf" srcId="{7F81D13F-51F5-A64E-A0D3-974BE802AD8C}" destId="{CD9CB90E-7536-2548-8A14-E088B952D0DF}" srcOrd="0" destOrd="0" presId="urn:microsoft.com/office/officeart/2005/8/layout/radial4"/>
    <dgm:cxn modelId="{82F1E379-3534-AE40-960C-64F7B1A7BBE4}" type="presOf" srcId="{D2313E25-5A14-BC4E-8A8F-50C3A1CBC9CE}" destId="{B3E92118-EE7E-7E4B-B134-C010F1D0FC65}" srcOrd="0" destOrd="0" presId="urn:microsoft.com/office/officeart/2005/8/layout/radial4"/>
    <dgm:cxn modelId="{C5E03042-F24F-054F-B2DA-AC269EDE36BC}" type="presOf" srcId="{0F613616-BBAD-CF43-8F10-02D7D5A61D99}" destId="{FD50364E-F10F-4B4C-AD41-4EA9E8D81063}" srcOrd="0" destOrd="0" presId="urn:microsoft.com/office/officeart/2005/8/layout/radial4"/>
    <dgm:cxn modelId="{C5F65259-93C7-3245-A301-FB58BCBA6C28}" srcId="{5155EC07-B50B-C74D-8727-98565E22D7A0}" destId="{F0A63C55-6A9A-7D4E-8F93-A8D356D46BE3}" srcOrd="0" destOrd="0" parTransId="{95FB9B38-C7E7-CA4D-A81B-6E7272D290FB}" sibTransId="{572AF2C1-C40C-0641-B681-470675CD2E77}"/>
    <dgm:cxn modelId="{FEDCF778-123D-C643-AA5F-465C90695DF8}" type="presOf" srcId="{A46F00DB-1A2A-EA4A-87E2-1E4465534D4D}" destId="{136E1AD5-038F-604C-A183-310691D84DD2}" srcOrd="0" destOrd="0" presId="urn:microsoft.com/office/officeart/2005/8/layout/radial4"/>
    <dgm:cxn modelId="{0AED7A81-A196-D14F-93B1-E0AB6E620B26}" type="presOf" srcId="{8199CB2F-8971-1447-878A-3293513D6219}" destId="{A7F652CA-AC02-8149-BD02-2DEF2498D0B5}" srcOrd="0" destOrd="0" presId="urn:microsoft.com/office/officeart/2005/8/layout/radial4"/>
    <dgm:cxn modelId="{B66CCD7B-F3E9-5246-A987-BD7301CEBD26}" type="presOf" srcId="{D8367C29-3648-484E-9FA8-80FEEBCCEAC7}" destId="{0A584FA7-D417-9448-BDE0-035504C43F53}" srcOrd="0" destOrd="0" presId="urn:microsoft.com/office/officeart/2005/8/layout/radial4"/>
    <dgm:cxn modelId="{CE975B09-CB28-4743-A225-983233DF8683}" type="presOf" srcId="{585B6160-758B-EA43-964D-504DABF780E3}" destId="{6F8C5545-D025-464A-8D32-A5A7322F824E}" srcOrd="0" destOrd="0" presId="urn:microsoft.com/office/officeart/2005/8/layout/radial4"/>
    <dgm:cxn modelId="{531F31F2-F756-B140-8457-AEC43B228164}" srcId="{F0A63C55-6A9A-7D4E-8F93-A8D356D46BE3}" destId="{D2313E25-5A14-BC4E-8A8F-50C3A1CBC9CE}" srcOrd="4" destOrd="0" parTransId="{64D30D79-8BDD-874C-8274-A5A32F8734B7}" sibTransId="{864D8C41-422E-3C4F-9D1C-77E069D515B8}"/>
    <dgm:cxn modelId="{1E9C9AD9-8189-2340-92A6-19557D4D0063}" srcId="{F0A63C55-6A9A-7D4E-8F93-A8D356D46BE3}" destId="{585B6160-758B-EA43-964D-504DABF780E3}" srcOrd="0" destOrd="0" parTransId="{A46F00DB-1A2A-EA4A-87E2-1E4465534D4D}" sibTransId="{F13F8131-A5D0-AC48-876D-50824DF95068}"/>
    <dgm:cxn modelId="{87B74A69-3925-094F-9981-016CD0E116F6}" srcId="{F0A63C55-6A9A-7D4E-8F93-A8D356D46BE3}" destId="{97E8DED5-D6C7-F848-BCDA-BC45694DF50F}" srcOrd="2" destOrd="0" parTransId="{CCACC57E-FBA1-EA46-905D-A880C9D1F4C0}" sibTransId="{6452D18C-D5D4-524F-A6E4-B711F0E996BC}"/>
    <dgm:cxn modelId="{837F0DB2-EC49-204D-8954-EF2B4AC90C51}" type="presOf" srcId="{97E8DED5-D6C7-F848-BCDA-BC45694DF50F}" destId="{B3234071-AEDE-2446-AD33-27D13C65B671}" srcOrd="0" destOrd="0" presId="urn:microsoft.com/office/officeart/2005/8/layout/radial4"/>
    <dgm:cxn modelId="{BCC76D76-DE82-5E42-B2D4-2D5AC352E8C3}" type="presParOf" srcId="{953405AE-C39D-2147-A217-639487BCF46A}" destId="{3305A9BC-4117-6E4E-B372-67AEEFC1EF78}" srcOrd="0" destOrd="0" presId="urn:microsoft.com/office/officeart/2005/8/layout/radial4"/>
    <dgm:cxn modelId="{F1FCE75E-ADD9-8644-A1C9-7543E7B8D762}" type="presParOf" srcId="{953405AE-C39D-2147-A217-639487BCF46A}" destId="{136E1AD5-038F-604C-A183-310691D84DD2}" srcOrd="1" destOrd="0" presId="urn:microsoft.com/office/officeart/2005/8/layout/radial4"/>
    <dgm:cxn modelId="{DB8F0BFB-507F-2F45-B7BB-9B30F81606B4}" type="presParOf" srcId="{953405AE-C39D-2147-A217-639487BCF46A}" destId="{6F8C5545-D025-464A-8D32-A5A7322F824E}" srcOrd="2" destOrd="0" presId="urn:microsoft.com/office/officeart/2005/8/layout/radial4"/>
    <dgm:cxn modelId="{06D360C2-D5F8-F942-870F-136E83784FC4}" type="presParOf" srcId="{953405AE-C39D-2147-A217-639487BCF46A}" destId="{FD50364E-F10F-4B4C-AD41-4EA9E8D81063}" srcOrd="3" destOrd="0" presId="urn:microsoft.com/office/officeart/2005/8/layout/radial4"/>
    <dgm:cxn modelId="{E9A146B1-1E92-BE47-BAB8-DAA2BAE30707}" type="presParOf" srcId="{953405AE-C39D-2147-A217-639487BCF46A}" destId="{A7F652CA-AC02-8149-BD02-2DEF2498D0B5}" srcOrd="4" destOrd="0" presId="urn:microsoft.com/office/officeart/2005/8/layout/radial4"/>
    <dgm:cxn modelId="{953A3CC1-6C7A-6946-9B24-EF9CBF865A77}" type="presParOf" srcId="{953405AE-C39D-2147-A217-639487BCF46A}" destId="{CDECFB43-4624-754F-B4C0-FA89B4A28E05}" srcOrd="5" destOrd="0" presId="urn:microsoft.com/office/officeart/2005/8/layout/radial4"/>
    <dgm:cxn modelId="{E8DF1E63-0170-8744-8DD9-56DD48AA3379}" type="presParOf" srcId="{953405AE-C39D-2147-A217-639487BCF46A}" destId="{B3234071-AEDE-2446-AD33-27D13C65B671}" srcOrd="6" destOrd="0" presId="urn:microsoft.com/office/officeart/2005/8/layout/radial4"/>
    <dgm:cxn modelId="{2C5E32E1-439B-C64A-8CFF-0AF1150DAD84}" type="presParOf" srcId="{953405AE-C39D-2147-A217-639487BCF46A}" destId="{CD9CB90E-7536-2548-8A14-E088B952D0DF}" srcOrd="7" destOrd="0" presId="urn:microsoft.com/office/officeart/2005/8/layout/radial4"/>
    <dgm:cxn modelId="{DC70C3D5-D804-3443-8A27-E82F9C90F3C9}" type="presParOf" srcId="{953405AE-C39D-2147-A217-639487BCF46A}" destId="{0A584FA7-D417-9448-BDE0-035504C43F53}" srcOrd="8" destOrd="0" presId="urn:microsoft.com/office/officeart/2005/8/layout/radial4"/>
    <dgm:cxn modelId="{5F297342-10E1-0844-9F2C-11C893427E00}" type="presParOf" srcId="{953405AE-C39D-2147-A217-639487BCF46A}" destId="{EF011144-477E-374C-A1E1-86CAD7038155}" srcOrd="9" destOrd="0" presId="urn:microsoft.com/office/officeart/2005/8/layout/radial4"/>
    <dgm:cxn modelId="{E4CD2B1C-C4FB-C949-B3E9-C194585EDA5F}" type="presParOf" srcId="{953405AE-C39D-2147-A217-639487BCF46A}" destId="{B3E92118-EE7E-7E4B-B134-C010F1D0FC65}" srcOrd="10" destOrd="0" presId="urn:microsoft.com/office/officeart/2005/8/layout/radial4"/>
  </dgm:cxnLst>
  <dgm:bg>
    <a:effectLst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155EC07-B50B-C74D-8727-98565E22D7A0}" type="doc">
      <dgm:prSet loTypeId="urn:microsoft.com/office/officeart/2005/8/layout/radial4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F0A63C55-6A9A-7D4E-8F93-A8D356D46BE3}">
      <dgm:prSet phldrT="[Texte]"/>
      <dgm:spPr>
        <a:solidFill>
          <a:srgbClr val="4BACC6"/>
        </a:solidFill>
      </dgm:spPr>
      <dgm:t>
        <a:bodyPr/>
        <a:lstStyle/>
        <a:p>
          <a:r>
            <a:rPr lang="fr-FR" dirty="0"/>
            <a:t>Cinq facteurs en lien avec le concept d'intelligence</a:t>
          </a:r>
        </a:p>
      </dgm:t>
    </dgm:pt>
    <dgm:pt modelId="{95FB9B38-C7E7-CA4D-A81B-6E7272D290FB}" type="parTrans" cxnId="{C5F65259-93C7-3245-A301-FB58BCBA6C28}">
      <dgm:prSet/>
      <dgm:spPr/>
      <dgm:t>
        <a:bodyPr/>
        <a:lstStyle/>
        <a:p>
          <a:endParaRPr lang="fr-FR"/>
        </a:p>
      </dgm:t>
    </dgm:pt>
    <dgm:pt modelId="{572AF2C1-C40C-0641-B681-470675CD2E77}" type="sibTrans" cxnId="{C5F65259-93C7-3245-A301-FB58BCBA6C28}">
      <dgm:prSet/>
      <dgm:spPr/>
      <dgm:t>
        <a:bodyPr/>
        <a:lstStyle/>
        <a:p>
          <a:endParaRPr lang="fr-FR"/>
        </a:p>
      </dgm:t>
    </dgm:pt>
    <dgm:pt modelId="{585B6160-758B-EA43-964D-504DABF780E3}">
      <dgm:prSet phldrT="[Texte]"/>
      <dgm:spPr>
        <a:solidFill>
          <a:schemeClr val="accent6"/>
        </a:solidFill>
        <a:ln>
          <a:solidFill>
            <a:srgbClr val="215968"/>
          </a:solidFill>
        </a:ln>
      </dgm:spPr>
      <dgm:t>
        <a:bodyPr/>
        <a:lstStyle/>
        <a:p>
          <a:r>
            <a:rPr lang="fr-FR" dirty="0"/>
            <a:t>Rôle des connaissances dans le développement de l'intelligence</a:t>
          </a:r>
        </a:p>
      </dgm:t>
    </dgm:pt>
    <dgm:pt modelId="{A46F00DB-1A2A-EA4A-87E2-1E4465534D4D}" type="parTrans" cxnId="{1E9C9AD9-8189-2340-92A6-19557D4D0063}">
      <dgm:prSet/>
      <dgm:spPr>
        <a:solidFill>
          <a:schemeClr val="accent6"/>
        </a:solidFill>
      </dgm:spPr>
      <dgm:t>
        <a:bodyPr/>
        <a:lstStyle/>
        <a:p>
          <a:endParaRPr lang="fr-FR"/>
        </a:p>
      </dgm:t>
    </dgm:pt>
    <dgm:pt modelId="{F13F8131-A5D0-AC48-876D-50824DF95068}" type="sibTrans" cxnId="{1E9C9AD9-8189-2340-92A6-19557D4D0063}">
      <dgm:prSet/>
      <dgm:spPr/>
      <dgm:t>
        <a:bodyPr/>
        <a:lstStyle/>
        <a:p>
          <a:endParaRPr lang="fr-FR"/>
        </a:p>
      </dgm:t>
    </dgm:pt>
    <dgm:pt modelId="{D8367C29-3648-484E-9FA8-80FEEBCCEAC7}">
      <dgm:prSet phldrT="[Texte]"/>
      <dgm:spPr>
        <a:solidFill>
          <a:schemeClr val="accent2"/>
        </a:solidFill>
        <a:ln>
          <a:solidFill>
            <a:srgbClr val="215968"/>
          </a:solidFill>
        </a:ln>
      </dgm:spPr>
      <dgm:t>
        <a:bodyPr/>
        <a:lstStyle/>
        <a:p>
          <a:r>
            <a:rPr lang="fr-FR" dirty="0"/>
            <a:t>Acquis / Inné</a:t>
          </a:r>
        </a:p>
      </dgm:t>
    </dgm:pt>
    <dgm:pt modelId="{7F81D13F-51F5-A64E-A0D3-974BE802AD8C}" type="parTrans" cxnId="{7E4266AE-9A59-D746-AF33-E74D5D1C9D94}">
      <dgm:prSet/>
      <dgm:spPr>
        <a:solidFill>
          <a:schemeClr val="accent2"/>
        </a:solidFill>
      </dgm:spPr>
      <dgm:t>
        <a:bodyPr/>
        <a:lstStyle/>
        <a:p>
          <a:endParaRPr lang="fr-FR"/>
        </a:p>
      </dgm:t>
    </dgm:pt>
    <dgm:pt modelId="{E558E333-CC48-214C-BF4A-AAA76C37A209}" type="sibTrans" cxnId="{7E4266AE-9A59-D746-AF33-E74D5D1C9D94}">
      <dgm:prSet/>
      <dgm:spPr/>
      <dgm:t>
        <a:bodyPr/>
        <a:lstStyle/>
        <a:p>
          <a:endParaRPr lang="fr-FR"/>
        </a:p>
      </dgm:t>
    </dgm:pt>
    <dgm:pt modelId="{D2313E25-5A14-BC4E-8A8F-50C3A1CBC9CE}">
      <dgm:prSet phldrT="[Texte]"/>
      <dgm:spPr>
        <a:solidFill>
          <a:srgbClr val="8064A2"/>
        </a:solidFill>
        <a:ln>
          <a:solidFill>
            <a:srgbClr val="215968"/>
          </a:solidFill>
        </a:ln>
      </dgm:spPr>
      <dgm:t>
        <a:bodyPr/>
        <a:lstStyle/>
        <a:p>
          <a:r>
            <a:rPr lang="fr-FR" dirty="0"/>
            <a:t>Compréhension et vitesse cognitive</a:t>
          </a:r>
        </a:p>
      </dgm:t>
    </dgm:pt>
    <dgm:pt modelId="{64D30D79-8BDD-874C-8274-A5A32F8734B7}" type="parTrans" cxnId="{531F31F2-F756-B140-8457-AEC43B228164}">
      <dgm:prSet/>
      <dgm:spPr>
        <a:solidFill>
          <a:schemeClr val="accent4"/>
        </a:solidFill>
      </dgm:spPr>
      <dgm:t>
        <a:bodyPr/>
        <a:lstStyle/>
        <a:p>
          <a:endParaRPr lang="fr-FR"/>
        </a:p>
      </dgm:t>
    </dgm:pt>
    <dgm:pt modelId="{864D8C41-422E-3C4F-9D1C-77E069D515B8}" type="sibTrans" cxnId="{531F31F2-F756-B140-8457-AEC43B228164}">
      <dgm:prSet/>
      <dgm:spPr/>
      <dgm:t>
        <a:bodyPr/>
        <a:lstStyle/>
        <a:p>
          <a:endParaRPr lang="fr-FR"/>
        </a:p>
      </dgm:t>
    </dgm:pt>
    <dgm:pt modelId="{8199CB2F-8971-1447-878A-3293513D6219}">
      <dgm:prSet/>
      <dgm:spPr>
        <a:solidFill>
          <a:schemeClr val="accent3"/>
        </a:solidFill>
        <a:ln>
          <a:solidFill>
            <a:srgbClr val="215968"/>
          </a:solidFill>
        </a:ln>
      </dgm:spPr>
      <dgm:t>
        <a:bodyPr/>
        <a:lstStyle/>
        <a:p>
          <a:r>
            <a:rPr lang="fr-FR" dirty="0"/>
            <a:t>Interactions avec l'environnement</a:t>
          </a:r>
        </a:p>
      </dgm:t>
    </dgm:pt>
    <dgm:pt modelId="{0F613616-BBAD-CF43-8F10-02D7D5A61D99}" type="parTrans" cxnId="{FCC796F5-532E-0A4D-BE62-36202F42E576}">
      <dgm:prSet/>
      <dgm:spPr>
        <a:solidFill>
          <a:schemeClr val="accent3"/>
        </a:solidFill>
      </dgm:spPr>
      <dgm:t>
        <a:bodyPr/>
        <a:lstStyle/>
        <a:p>
          <a:endParaRPr lang="fr-FR"/>
        </a:p>
      </dgm:t>
    </dgm:pt>
    <dgm:pt modelId="{DAADBE30-B586-0644-8C98-9DD855FC0FB6}" type="sibTrans" cxnId="{FCC796F5-532E-0A4D-BE62-36202F42E576}">
      <dgm:prSet/>
      <dgm:spPr/>
      <dgm:t>
        <a:bodyPr/>
        <a:lstStyle/>
        <a:p>
          <a:endParaRPr lang="fr-FR"/>
        </a:p>
      </dgm:t>
    </dgm:pt>
    <dgm:pt modelId="{97E8DED5-D6C7-F848-BCDA-BC45694DF50F}">
      <dgm:prSet/>
      <dgm:spPr>
        <a:solidFill>
          <a:schemeClr val="accent1"/>
        </a:solidFill>
        <a:ln>
          <a:solidFill>
            <a:srgbClr val="215968"/>
          </a:solidFill>
        </a:ln>
      </dgm:spPr>
      <dgm:t>
        <a:bodyPr/>
        <a:lstStyle/>
        <a:p>
          <a:r>
            <a:rPr lang="fr-FR" dirty="0"/>
            <a:t>Formes de l'intelligence</a:t>
          </a:r>
        </a:p>
      </dgm:t>
    </dgm:pt>
    <dgm:pt modelId="{CCACC57E-FBA1-EA46-905D-A880C9D1F4C0}" type="parTrans" cxnId="{87B74A69-3925-094F-9981-016CD0E116F6}">
      <dgm:prSet/>
      <dgm:spPr>
        <a:solidFill>
          <a:schemeClr val="accent1"/>
        </a:solidFill>
      </dgm:spPr>
      <dgm:t>
        <a:bodyPr/>
        <a:lstStyle/>
        <a:p>
          <a:endParaRPr lang="fr-FR"/>
        </a:p>
      </dgm:t>
    </dgm:pt>
    <dgm:pt modelId="{6452D18C-D5D4-524F-A6E4-B711F0E996BC}" type="sibTrans" cxnId="{87B74A69-3925-094F-9981-016CD0E116F6}">
      <dgm:prSet/>
      <dgm:spPr/>
      <dgm:t>
        <a:bodyPr/>
        <a:lstStyle/>
        <a:p>
          <a:endParaRPr lang="fr-FR"/>
        </a:p>
      </dgm:t>
    </dgm:pt>
    <dgm:pt modelId="{953405AE-C39D-2147-A217-639487BCF46A}" type="pres">
      <dgm:prSet presAssocID="{5155EC07-B50B-C74D-8727-98565E22D7A0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3305A9BC-4117-6E4E-B372-67AEEFC1EF78}" type="pres">
      <dgm:prSet presAssocID="{F0A63C55-6A9A-7D4E-8F93-A8D356D46BE3}" presName="centerShape" presStyleLbl="node0" presStyleIdx="0" presStyleCnt="1"/>
      <dgm:spPr/>
      <dgm:t>
        <a:bodyPr/>
        <a:lstStyle/>
        <a:p>
          <a:endParaRPr lang="fr-FR"/>
        </a:p>
      </dgm:t>
    </dgm:pt>
    <dgm:pt modelId="{136E1AD5-038F-604C-A183-310691D84DD2}" type="pres">
      <dgm:prSet presAssocID="{A46F00DB-1A2A-EA4A-87E2-1E4465534D4D}" presName="parTrans" presStyleLbl="bgSibTrans2D1" presStyleIdx="0" presStyleCnt="5"/>
      <dgm:spPr/>
      <dgm:t>
        <a:bodyPr/>
        <a:lstStyle/>
        <a:p>
          <a:endParaRPr lang="fr-FR"/>
        </a:p>
      </dgm:t>
    </dgm:pt>
    <dgm:pt modelId="{6F8C5545-D025-464A-8D32-A5A7322F824E}" type="pres">
      <dgm:prSet presAssocID="{585B6160-758B-EA43-964D-504DABF780E3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D50364E-F10F-4B4C-AD41-4EA9E8D81063}" type="pres">
      <dgm:prSet presAssocID="{0F613616-BBAD-CF43-8F10-02D7D5A61D99}" presName="parTrans" presStyleLbl="bgSibTrans2D1" presStyleIdx="1" presStyleCnt="5"/>
      <dgm:spPr/>
      <dgm:t>
        <a:bodyPr/>
        <a:lstStyle/>
        <a:p>
          <a:endParaRPr lang="fr-FR"/>
        </a:p>
      </dgm:t>
    </dgm:pt>
    <dgm:pt modelId="{A7F652CA-AC02-8149-BD02-2DEF2498D0B5}" type="pres">
      <dgm:prSet presAssocID="{8199CB2F-8971-1447-878A-3293513D6219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DECFB43-4624-754F-B4C0-FA89B4A28E05}" type="pres">
      <dgm:prSet presAssocID="{CCACC57E-FBA1-EA46-905D-A880C9D1F4C0}" presName="parTrans" presStyleLbl="bgSibTrans2D1" presStyleIdx="2" presStyleCnt="5"/>
      <dgm:spPr/>
      <dgm:t>
        <a:bodyPr/>
        <a:lstStyle/>
        <a:p>
          <a:endParaRPr lang="fr-FR"/>
        </a:p>
      </dgm:t>
    </dgm:pt>
    <dgm:pt modelId="{B3234071-AEDE-2446-AD33-27D13C65B671}" type="pres">
      <dgm:prSet presAssocID="{97E8DED5-D6C7-F848-BCDA-BC45694DF50F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D9CB90E-7536-2548-8A14-E088B952D0DF}" type="pres">
      <dgm:prSet presAssocID="{7F81D13F-51F5-A64E-A0D3-974BE802AD8C}" presName="parTrans" presStyleLbl="bgSibTrans2D1" presStyleIdx="3" presStyleCnt="5"/>
      <dgm:spPr/>
      <dgm:t>
        <a:bodyPr/>
        <a:lstStyle/>
        <a:p>
          <a:endParaRPr lang="fr-FR"/>
        </a:p>
      </dgm:t>
    </dgm:pt>
    <dgm:pt modelId="{0A584FA7-D417-9448-BDE0-035504C43F53}" type="pres">
      <dgm:prSet presAssocID="{D8367C29-3648-484E-9FA8-80FEEBCCEAC7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F011144-477E-374C-A1E1-86CAD7038155}" type="pres">
      <dgm:prSet presAssocID="{64D30D79-8BDD-874C-8274-A5A32F8734B7}" presName="parTrans" presStyleLbl="bgSibTrans2D1" presStyleIdx="4" presStyleCnt="5"/>
      <dgm:spPr/>
      <dgm:t>
        <a:bodyPr/>
        <a:lstStyle/>
        <a:p>
          <a:endParaRPr lang="fr-FR"/>
        </a:p>
      </dgm:t>
    </dgm:pt>
    <dgm:pt modelId="{B3E92118-EE7E-7E4B-B134-C010F1D0FC65}" type="pres">
      <dgm:prSet presAssocID="{D2313E25-5A14-BC4E-8A8F-50C3A1CBC9CE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E4266AE-9A59-D746-AF33-E74D5D1C9D94}" srcId="{F0A63C55-6A9A-7D4E-8F93-A8D356D46BE3}" destId="{D8367C29-3648-484E-9FA8-80FEEBCCEAC7}" srcOrd="3" destOrd="0" parTransId="{7F81D13F-51F5-A64E-A0D3-974BE802AD8C}" sibTransId="{E558E333-CC48-214C-BF4A-AAA76C37A209}"/>
    <dgm:cxn modelId="{B40DC66C-39F2-D148-AFEE-ACFA8AA79943}" type="presOf" srcId="{F0A63C55-6A9A-7D4E-8F93-A8D356D46BE3}" destId="{3305A9BC-4117-6E4E-B372-67AEEFC1EF78}" srcOrd="0" destOrd="0" presId="urn:microsoft.com/office/officeart/2005/8/layout/radial4"/>
    <dgm:cxn modelId="{62143CB9-A0DF-314F-98D7-276DDE2DB6D3}" type="presOf" srcId="{D8367C29-3648-484E-9FA8-80FEEBCCEAC7}" destId="{0A584FA7-D417-9448-BDE0-035504C43F53}" srcOrd="0" destOrd="0" presId="urn:microsoft.com/office/officeart/2005/8/layout/radial4"/>
    <dgm:cxn modelId="{CA180DDE-36DC-4B43-816F-AE4534AB075E}" type="presOf" srcId="{585B6160-758B-EA43-964D-504DABF780E3}" destId="{6F8C5545-D025-464A-8D32-A5A7322F824E}" srcOrd="0" destOrd="0" presId="urn:microsoft.com/office/officeart/2005/8/layout/radial4"/>
    <dgm:cxn modelId="{379A8DF4-0307-DB4D-9A08-DA1208BDEE99}" type="presOf" srcId="{64D30D79-8BDD-874C-8274-A5A32F8734B7}" destId="{EF011144-477E-374C-A1E1-86CAD7038155}" srcOrd="0" destOrd="0" presId="urn:microsoft.com/office/officeart/2005/8/layout/radial4"/>
    <dgm:cxn modelId="{FCC796F5-532E-0A4D-BE62-36202F42E576}" srcId="{F0A63C55-6A9A-7D4E-8F93-A8D356D46BE3}" destId="{8199CB2F-8971-1447-878A-3293513D6219}" srcOrd="1" destOrd="0" parTransId="{0F613616-BBAD-CF43-8F10-02D7D5A61D99}" sibTransId="{DAADBE30-B586-0644-8C98-9DD855FC0FB6}"/>
    <dgm:cxn modelId="{60B2B1AC-2687-D143-9E5A-9723D8CEAB14}" type="presOf" srcId="{CCACC57E-FBA1-EA46-905D-A880C9D1F4C0}" destId="{CDECFB43-4624-754F-B4C0-FA89B4A28E05}" srcOrd="0" destOrd="0" presId="urn:microsoft.com/office/officeart/2005/8/layout/radial4"/>
    <dgm:cxn modelId="{C5F65259-93C7-3245-A301-FB58BCBA6C28}" srcId="{5155EC07-B50B-C74D-8727-98565E22D7A0}" destId="{F0A63C55-6A9A-7D4E-8F93-A8D356D46BE3}" srcOrd="0" destOrd="0" parTransId="{95FB9B38-C7E7-CA4D-A81B-6E7272D290FB}" sibTransId="{572AF2C1-C40C-0641-B681-470675CD2E77}"/>
    <dgm:cxn modelId="{FD0800FF-5074-4847-9A38-4FB9EEF9855F}" type="presOf" srcId="{97E8DED5-D6C7-F848-BCDA-BC45694DF50F}" destId="{B3234071-AEDE-2446-AD33-27D13C65B671}" srcOrd="0" destOrd="0" presId="urn:microsoft.com/office/officeart/2005/8/layout/radial4"/>
    <dgm:cxn modelId="{0C0C21B7-229D-3844-94FB-16F179FABAFD}" type="presOf" srcId="{5155EC07-B50B-C74D-8727-98565E22D7A0}" destId="{953405AE-C39D-2147-A217-639487BCF46A}" srcOrd="0" destOrd="0" presId="urn:microsoft.com/office/officeart/2005/8/layout/radial4"/>
    <dgm:cxn modelId="{148CF4F4-006B-C64A-B543-4A4692066C4B}" type="presOf" srcId="{7F81D13F-51F5-A64E-A0D3-974BE802AD8C}" destId="{CD9CB90E-7536-2548-8A14-E088B952D0DF}" srcOrd="0" destOrd="0" presId="urn:microsoft.com/office/officeart/2005/8/layout/radial4"/>
    <dgm:cxn modelId="{D8104F87-DA0E-2641-B453-1EA62073FA19}" type="presOf" srcId="{A46F00DB-1A2A-EA4A-87E2-1E4465534D4D}" destId="{136E1AD5-038F-604C-A183-310691D84DD2}" srcOrd="0" destOrd="0" presId="urn:microsoft.com/office/officeart/2005/8/layout/radial4"/>
    <dgm:cxn modelId="{8161E63F-9A20-F541-B5EB-C946F04D081F}" type="presOf" srcId="{0F613616-BBAD-CF43-8F10-02D7D5A61D99}" destId="{FD50364E-F10F-4B4C-AD41-4EA9E8D81063}" srcOrd="0" destOrd="0" presId="urn:microsoft.com/office/officeart/2005/8/layout/radial4"/>
    <dgm:cxn modelId="{531F31F2-F756-B140-8457-AEC43B228164}" srcId="{F0A63C55-6A9A-7D4E-8F93-A8D356D46BE3}" destId="{D2313E25-5A14-BC4E-8A8F-50C3A1CBC9CE}" srcOrd="4" destOrd="0" parTransId="{64D30D79-8BDD-874C-8274-A5A32F8734B7}" sibTransId="{864D8C41-422E-3C4F-9D1C-77E069D515B8}"/>
    <dgm:cxn modelId="{1E9C9AD9-8189-2340-92A6-19557D4D0063}" srcId="{F0A63C55-6A9A-7D4E-8F93-A8D356D46BE3}" destId="{585B6160-758B-EA43-964D-504DABF780E3}" srcOrd="0" destOrd="0" parTransId="{A46F00DB-1A2A-EA4A-87E2-1E4465534D4D}" sibTransId="{F13F8131-A5D0-AC48-876D-50824DF95068}"/>
    <dgm:cxn modelId="{85EB027B-A02D-314B-80EB-8B5076632AEA}" type="presOf" srcId="{D2313E25-5A14-BC4E-8A8F-50C3A1CBC9CE}" destId="{B3E92118-EE7E-7E4B-B134-C010F1D0FC65}" srcOrd="0" destOrd="0" presId="urn:microsoft.com/office/officeart/2005/8/layout/radial4"/>
    <dgm:cxn modelId="{87B74A69-3925-094F-9981-016CD0E116F6}" srcId="{F0A63C55-6A9A-7D4E-8F93-A8D356D46BE3}" destId="{97E8DED5-D6C7-F848-BCDA-BC45694DF50F}" srcOrd="2" destOrd="0" parTransId="{CCACC57E-FBA1-EA46-905D-A880C9D1F4C0}" sibTransId="{6452D18C-D5D4-524F-A6E4-B711F0E996BC}"/>
    <dgm:cxn modelId="{0972D2CE-A679-714A-9C9A-ACB465EC696B}" type="presOf" srcId="{8199CB2F-8971-1447-878A-3293513D6219}" destId="{A7F652CA-AC02-8149-BD02-2DEF2498D0B5}" srcOrd="0" destOrd="0" presId="urn:microsoft.com/office/officeart/2005/8/layout/radial4"/>
    <dgm:cxn modelId="{973CE3C8-A523-A046-ACA1-A807310728A5}" type="presParOf" srcId="{953405AE-C39D-2147-A217-639487BCF46A}" destId="{3305A9BC-4117-6E4E-B372-67AEEFC1EF78}" srcOrd="0" destOrd="0" presId="urn:microsoft.com/office/officeart/2005/8/layout/radial4"/>
    <dgm:cxn modelId="{062291AA-76FD-7A4F-BF69-E8CF5B9926BF}" type="presParOf" srcId="{953405AE-C39D-2147-A217-639487BCF46A}" destId="{136E1AD5-038F-604C-A183-310691D84DD2}" srcOrd="1" destOrd="0" presId="urn:microsoft.com/office/officeart/2005/8/layout/radial4"/>
    <dgm:cxn modelId="{747AC263-F8B4-E24A-99AE-404B15C6149E}" type="presParOf" srcId="{953405AE-C39D-2147-A217-639487BCF46A}" destId="{6F8C5545-D025-464A-8D32-A5A7322F824E}" srcOrd="2" destOrd="0" presId="urn:microsoft.com/office/officeart/2005/8/layout/radial4"/>
    <dgm:cxn modelId="{1213FF1A-86C3-4246-B5C6-3A3505442513}" type="presParOf" srcId="{953405AE-C39D-2147-A217-639487BCF46A}" destId="{FD50364E-F10F-4B4C-AD41-4EA9E8D81063}" srcOrd="3" destOrd="0" presId="urn:microsoft.com/office/officeart/2005/8/layout/radial4"/>
    <dgm:cxn modelId="{72D09177-8E43-9047-B706-2029458DE5A0}" type="presParOf" srcId="{953405AE-C39D-2147-A217-639487BCF46A}" destId="{A7F652CA-AC02-8149-BD02-2DEF2498D0B5}" srcOrd="4" destOrd="0" presId="urn:microsoft.com/office/officeart/2005/8/layout/radial4"/>
    <dgm:cxn modelId="{938CA713-4B7D-C14D-9A61-C84A88908D57}" type="presParOf" srcId="{953405AE-C39D-2147-A217-639487BCF46A}" destId="{CDECFB43-4624-754F-B4C0-FA89B4A28E05}" srcOrd="5" destOrd="0" presId="urn:microsoft.com/office/officeart/2005/8/layout/radial4"/>
    <dgm:cxn modelId="{15E95B35-0C87-3E42-9957-95F74854C5EA}" type="presParOf" srcId="{953405AE-C39D-2147-A217-639487BCF46A}" destId="{B3234071-AEDE-2446-AD33-27D13C65B671}" srcOrd="6" destOrd="0" presId="urn:microsoft.com/office/officeart/2005/8/layout/radial4"/>
    <dgm:cxn modelId="{EF416A89-CD1E-2F4C-AC98-0E452A02E2C5}" type="presParOf" srcId="{953405AE-C39D-2147-A217-639487BCF46A}" destId="{CD9CB90E-7536-2548-8A14-E088B952D0DF}" srcOrd="7" destOrd="0" presId="urn:microsoft.com/office/officeart/2005/8/layout/radial4"/>
    <dgm:cxn modelId="{B453A446-9634-D642-B651-B4DF7E342C0C}" type="presParOf" srcId="{953405AE-C39D-2147-A217-639487BCF46A}" destId="{0A584FA7-D417-9448-BDE0-035504C43F53}" srcOrd="8" destOrd="0" presId="urn:microsoft.com/office/officeart/2005/8/layout/radial4"/>
    <dgm:cxn modelId="{7C44BFA7-D3B5-D44B-B076-0BBF305F9047}" type="presParOf" srcId="{953405AE-C39D-2147-A217-639487BCF46A}" destId="{EF011144-477E-374C-A1E1-86CAD7038155}" srcOrd="9" destOrd="0" presId="urn:microsoft.com/office/officeart/2005/8/layout/radial4"/>
    <dgm:cxn modelId="{F928A9D1-0A47-D04F-B45C-F276EBA7747C}" type="presParOf" srcId="{953405AE-C39D-2147-A217-639487BCF46A}" destId="{B3E92118-EE7E-7E4B-B134-C010F1D0FC65}" srcOrd="10" destOrd="0" presId="urn:microsoft.com/office/officeart/2005/8/layout/radial4"/>
  </dgm:cxnLst>
  <dgm:bg>
    <a:effectLst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155EC07-B50B-C74D-8727-98565E22D7A0}" type="doc">
      <dgm:prSet loTypeId="urn:microsoft.com/office/officeart/2005/8/layout/radial4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F0A63C55-6A9A-7D4E-8F93-A8D356D46BE3}">
      <dgm:prSet phldrT="[Texte]"/>
      <dgm:spPr>
        <a:solidFill>
          <a:srgbClr val="4BACC6"/>
        </a:solidFill>
      </dgm:spPr>
      <dgm:t>
        <a:bodyPr/>
        <a:lstStyle/>
        <a:p>
          <a:r>
            <a:rPr lang="fr-FR" dirty="0"/>
            <a:t>Cinq facteurs en lien avec le concept d'intelligence</a:t>
          </a:r>
        </a:p>
      </dgm:t>
    </dgm:pt>
    <dgm:pt modelId="{95FB9B38-C7E7-CA4D-A81B-6E7272D290FB}" type="parTrans" cxnId="{C5F65259-93C7-3245-A301-FB58BCBA6C28}">
      <dgm:prSet/>
      <dgm:spPr/>
      <dgm:t>
        <a:bodyPr/>
        <a:lstStyle/>
        <a:p>
          <a:endParaRPr lang="fr-FR"/>
        </a:p>
      </dgm:t>
    </dgm:pt>
    <dgm:pt modelId="{572AF2C1-C40C-0641-B681-470675CD2E77}" type="sibTrans" cxnId="{C5F65259-93C7-3245-A301-FB58BCBA6C28}">
      <dgm:prSet/>
      <dgm:spPr/>
      <dgm:t>
        <a:bodyPr/>
        <a:lstStyle/>
        <a:p>
          <a:endParaRPr lang="fr-FR"/>
        </a:p>
      </dgm:t>
    </dgm:pt>
    <dgm:pt modelId="{585B6160-758B-EA43-964D-504DABF780E3}">
      <dgm:prSet phldrT="[Texte]"/>
      <dgm:spPr>
        <a:solidFill>
          <a:schemeClr val="accent6"/>
        </a:solidFill>
        <a:ln>
          <a:solidFill>
            <a:srgbClr val="215968"/>
          </a:solidFill>
        </a:ln>
      </dgm:spPr>
      <dgm:t>
        <a:bodyPr/>
        <a:lstStyle/>
        <a:p>
          <a:r>
            <a:rPr lang="fr-FR" dirty="0"/>
            <a:t>Rôle des connaissances dans le développement de l'intelligence</a:t>
          </a:r>
        </a:p>
      </dgm:t>
    </dgm:pt>
    <dgm:pt modelId="{A46F00DB-1A2A-EA4A-87E2-1E4465534D4D}" type="parTrans" cxnId="{1E9C9AD9-8189-2340-92A6-19557D4D0063}">
      <dgm:prSet/>
      <dgm:spPr>
        <a:solidFill>
          <a:schemeClr val="accent6"/>
        </a:solidFill>
      </dgm:spPr>
      <dgm:t>
        <a:bodyPr/>
        <a:lstStyle/>
        <a:p>
          <a:endParaRPr lang="fr-FR"/>
        </a:p>
      </dgm:t>
    </dgm:pt>
    <dgm:pt modelId="{F13F8131-A5D0-AC48-876D-50824DF95068}" type="sibTrans" cxnId="{1E9C9AD9-8189-2340-92A6-19557D4D0063}">
      <dgm:prSet/>
      <dgm:spPr/>
      <dgm:t>
        <a:bodyPr/>
        <a:lstStyle/>
        <a:p>
          <a:endParaRPr lang="fr-FR"/>
        </a:p>
      </dgm:t>
    </dgm:pt>
    <dgm:pt modelId="{D8367C29-3648-484E-9FA8-80FEEBCCEAC7}">
      <dgm:prSet phldrT="[Texte]"/>
      <dgm:spPr>
        <a:solidFill>
          <a:schemeClr val="accent2"/>
        </a:solidFill>
        <a:ln>
          <a:solidFill>
            <a:srgbClr val="215968"/>
          </a:solidFill>
        </a:ln>
      </dgm:spPr>
      <dgm:t>
        <a:bodyPr/>
        <a:lstStyle/>
        <a:p>
          <a:r>
            <a:rPr lang="fr-FR" dirty="0"/>
            <a:t>Acquis / Inné</a:t>
          </a:r>
        </a:p>
      </dgm:t>
    </dgm:pt>
    <dgm:pt modelId="{7F81D13F-51F5-A64E-A0D3-974BE802AD8C}" type="parTrans" cxnId="{7E4266AE-9A59-D746-AF33-E74D5D1C9D94}">
      <dgm:prSet/>
      <dgm:spPr>
        <a:solidFill>
          <a:schemeClr val="accent2"/>
        </a:solidFill>
      </dgm:spPr>
      <dgm:t>
        <a:bodyPr/>
        <a:lstStyle/>
        <a:p>
          <a:endParaRPr lang="fr-FR"/>
        </a:p>
      </dgm:t>
    </dgm:pt>
    <dgm:pt modelId="{E558E333-CC48-214C-BF4A-AAA76C37A209}" type="sibTrans" cxnId="{7E4266AE-9A59-D746-AF33-E74D5D1C9D94}">
      <dgm:prSet/>
      <dgm:spPr/>
      <dgm:t>
        <a:bodyPr/>
        <a:lstStyle/>
        <a:p>
          <a:endParaRPr lang="fr-FR"/>
        </a:p>
      </dgm:t>
    </dgm:pt>
    <dgm:pt modelId="{D2313E25-5A14-BC4E-8A8F-50C3A1CBC9CE}">
      <dgm:prSet phldrT="[Texte]"/>
      <dgm:spPr>
        <a:solidFill>
          <a:srgbClr val="8064A2"/>
        </a:solidFill>
        <a:ln>
          <a:solidFill>
            <a:srgbClr val="215968"/>
          </a:solidFill>
        </a:ln>
      </dgm:spPr>
      <dgm:t>
        <a:bodyPr/>
        <a:lstStyle/>
        <a:p>
          <a:r>
            <a:rPr lang="fr-FR" dirty="0"/>
            <a:t>Compréhension et vitesse cognitive</a:t>
          </a:r>
        </a:p>
      </dgm:t>
    </dgm:pt>
    <dgm:pt modelId="{64D30D79-8BDD-874C-8274-A5A32F8734B7}" type="parTrans" cxnId="{531F31F2-F756-B140-8457-AEC43B228164}">
      <dgm:prSet/>
      <dgm:spPr>
        <a:solidFill>
          <a:schemeClr val="accent4"/>
        </a:solidFill>
      </dgm:spPr>
      <dgm:t>
        <a:bodyPr/>
        <a:lstStyle/>
        <a:p>
          <a:endParaRPr lang="fr-FR"/>
        </a:p>
      </dgm:t>
    </dgm:pt>
    <dgm:pt modelId="{864D8C41-422E-3C4F-9D1C-77E069D515B8}" type="sibTrans" cxnId="{531F31F2-F756-B140-8457-AEC43B228164}">
      <dgm:prSet/>
      <dgm:spPr/>
      <dgm:t>
        <a:bodyPr/>
        <a:lstStyle/>
        <a:p>
          <a:endParaRPr lang="fr-FR"/>
        </a:p>
      </dgm:t>
    </dgm:pt>
    <dgm:pt modelId="{8199CB2F-8971-1447-878A-3293513D6219}">
      <dgm:prSet/>
      <dgm:spPr>
        <a:solidFill>
          <a:schemeClr val="accent3"/>
        </a:solidFill>
        <a:ln>
          <a:solidFill>
            <a:srgbClr val="215968"/>
          </a:solidFill>
        </a:ln>
      </dgm:spPr>
      <dgm:t>
        <a:bodyPr/>
        <a:lstStyle/>
        <a:p>
          <a:r>
            <a:rPr lang="fr-FR" dirty="0"/>
            <a:t>Interactions avec l'environnement</a:t>
          </a:r>
        </a:p>
      </dgm:t>
    </dgm:pt>
    <dgm:pt modelId="{0F613616-BBAD-CF43-8F10-02D7D5A61D99}" type="parTrans" cxnId="{FCC796F5-532E-0A4D-BE62-36202F42E576}">
      <dgm:prSet/>
      <dgm:spPr>
        <a:solidFill>
          <a:schemeClr val="accent3"/>
        </a:solidFill>
      </dgm:spPr>
      <dgm:t>
        <a:bodyPr/>
        <a:lstStyle/>
        <a:p>
          <a:endParaRPr lang="fr-FR"/>
        </a:p>
      </dgm:t>
    </dgm:pt>
    <dgm:pt modelId="{DAADBE30-B586-0644-8C98-9DD855FC0FB6}" type="sibTrans" cxnId="{FCC796F5-532E-0A4D-BE62-36202F42E576}">
      <dgm:prSet/>
      <dgm:spPr/>
      <dgm:t>
        <a:bodyPr/>
        <a:lstStyle/>
        <a:p>
          <a:endParaRPr lang="fr-FR"/>
        </a:p>
      </dgm:t>
    </dgm:pt>
    <dgm:pt modelId="{97E8DED5-D6C7-F848-BCDA-BC45694DF50F}">
      <dgm:prSet/>
      <dgm:spPr>
        <a:solidFill>
          <a:schemeClr val="accent1"/>
        </a:solidFill>
        <a:ln>
          <a:solidFill>
            <a:srgbClr val="215968"/>
          </a:solidFill>
        </a:ln>
      </dgm:spPr>
      <dgm:t>
        <a:bodyPr/>
        <a:lstStyle/>
        <a:p>
          <a:r>
            <a:rPr lang="fr-FR" dirty="0"/>
            <a:t>Formes de l'intelligence</a:t>
          </a:r>
        </a:p>
      </dgm:t>
    </dgm:pt>
    <dgm:pt modelId="{CCACC57E-FBA1-EA46-905D-A880C9D1F4C0}" type="parTrans" cxnId="{87B74A69-3925-094F-9981-016CD0E116F6}">
      <dgm:prSet/>
      <dgm:spPr>
        <a:solidFill>
          <a:schemeClr val="accent1"/>
        </a:solidFill>
      </dgm:spPr>
      <dgm:t>
        <a:bodyPr/>
        <a:lstStyle/>
        <a:p>
          <a:endParaRPr lang="fr-FR"/>
        </a:p>
      </dgm:t>
    </dgm:pt>
    <dgm:pt modelId="{6452D18C-D5D4-524F-A6E4-B711F0E996BC}" type="sibTrans" cxnId="{87B74A69-3925-094F-9981-016CD0E116F6}">
      <dgm:prSet/>
      <dgm:spPr/>
      <dgm:t>
        <a:bodyPr/>
        <a:lstStyle/>
        <a:p>
          <a:endParaRPr lang="fr-FR"/>
        </a:p>
      </dgm:t>
    </dgm:pt>
    <dgm:pt modelId="{953405AE-C39D-2147-A217-639487BCF46A}" type="pres">
      <dgm:prSet presAssocID="{5155EC07-B50B-C74D-8727-98565E22D7A0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3305A9BC-4117-6E4E-B372-67AEEFC1EF78}" type="pres">
      <dgm:prSet presAssocID="{F0A63C55-6A9A-7D4E-8F93-A8D356D46BE3}" presName="centerShape" presStyleLbl="node0" presStyleIdx="0" presStyleCnt="1"/>
      <dgm:spPr/>
      <dgm:t>
        <a:bodyPr/>
        <a:lstStyle/>
        <a:p>
          <a:endParaRPr lang="fr-FR"/>
        </a:p>
      </dgm:t>
    </dgm:pt>
    <dgm:pt modelId="{136E1AD5-038F-604C-A183-310691D84DD2}" type="pres">
      <dgm:prSet presAssocID="{A46F00DB-1A2A-EA4A-87E2-1E4465534D4D}" presName="parTrans" presStyleLbl="bgSibTrans2D1" presStyleIdx="0" presStyleCnt="5"/>
      <dgm:spPr/>
      <dgm:t>
        <a:bodyPr/>
        <a:lstStyle/>
        <a:p>
          <a:endParaRPr lang="fr-FR"/>
        </a:p>
      </dgm:t>
    </dgm:pt>
    <dgm:pt modelId="{6F8C5545-D025-464A-8D32-A5A7322F824E}" type="pres">
      <dgm:prSet presAssocID="{585B6160-758B-EA43-964D-504DABF780E3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D50364E-F10F-4B4C-AD41-4EA9E8D81063}" type="pres">
      <dgm:prSet presAssocID="{0F613616-BBAD-CF43-8F10-02D7D5A61D99}" presName="parTrans" presStyleLbl="bgSibTrans2D1" presStyleIdx="1" presStyleCnt="5"/>
      <dgm:spPr/>
      <dgm:t>
        <a:bodyPr/>
        <a:lstStyle/>
        <a:p>
          <a:endParaRPr lang="fr-FR"/>
        </a:p>
      </dgm:t>
    </dgm:pt>
    <dgm:pt modelId="{A7F652CA-AC02-8149-BD02-2DEF2498D0B5}" type="pres">
      <dgm:prSet presAssocID="{8199CB2F-8971-1447-878A-3293513D6219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DECFB43-4624-754F-B4C0-FA89B4A28E05}" type="pres">
      <dgm:prSet presAssocID="{CCACC57E-FBA1-EA46-905D-A880C9D1F4C0}" presName="parTrans" presStyleLbl="bgSibTrans2D1" presStyleIdx="2" presStyleCnt="5"/>
      <dgm:spPr/>
      <dgm:t>
        <a:bodyPr/>
        <a:lstStyle/>
        <a:p>
          <a:endParaRPr lang="fr-FR"/>
        </a:p>
      </dgm:t>
    </dgm:pt>
    <dgm:pt modelId="{B3234071-AEDE-2446-AD33-27D13C65B671}" type="pres">
      <dgm:prSet presAssocID="{97E8DED5-D6C7-F848-BCDA-BC45694DF50F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D9CB90E-7536-2548-8A14-E088B952D0DF}" type="pres">
      <dgm:prSet presAssocID="{7F81D13F-51F5-A64E-A0D3-974BE802AD8C}" presName="parTrans" presStyleLbl="bgSibTrans2D1" presStyleIdx="3" presStyleCnt="5"/>
      <dgm:spPr/>
      <dgm:t>
        <a:bodyPr/>
        <a:lstStyle/>
        <a:p>
          <a:endParaRPr lang="fr-FR"/>
        </a:p>
      </dgm:t>
    </dgm:pt>
    <dgm:pt modelId="{0A584FA7-D417-9448-BDE0-035504C43F53}" type="pres">
      <dgm:prSet presAssocID="{D8367C29-3648-484E-9FA8-80FEEBCCEAC7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F011144-477E-374C-A1E1-86CAD7038155}" type="pres">
      <dgm:prSet presAssocID="{64D30D79-8BDD-874C-8274-A5A32F8734B7}" presName="parTrans" presStyleLbl="bgSibTrans2D1" presStyleIdx="4" presStyleCnt="5"/>
      <dgm:spPr/>
      <dgm:t>
        <a:bodyPr/>
        <a:lstStyle/>
        <a:p>
          <a:endParaRPr lang="fr-FR"/>
        </a:p>
      </dgm:t>
    </dgm:pt>
    <dgm:pt modelId="{B3E92118-EE7E-7E4B-B134-C010F1D0FC65}" type="pres">
      <dgm:prSet presAssocID="{D2313E25-5A14-BC4E-8A8F-50C3A1CBC9CE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E4266AE-9A59-D746-AF33-E74D5D1C9D94}" srcId="{F0A63C55-6A9A-7D4E-8F93-A8D356D46BE3}" destId="{D8367C29-3648-484E-9FA8-80FEEBCCEAC7}" srcOrd="3" destOrd="0" parTransId="{7F81D13F-51F5-A64E-A0D3-974BE802AD8C}" sibTransId="{E558E333-CC48-214C-BF4A-AAA76C37A209}"/>
    <dgm:cxn modelId="{C8C6745E-264B-C043-B746-A6509BE98A19}" type="presOf" srcId="{A46F00DB-1A2A-EA4A-87E2-1E4465534D4D}" destId="{136E1AD5-038F-604C-A183-310691D84DD2}" srcOrd="0" destOrd="0" presId="urn:microsoft.com/office/officeart/2005/8/layout/radial4"/>
    <dgm:cxn modelId="{FDEE1F12-3873-FF43-BAC5-E4983A09C3F7}" type="presOf" srcId="{5155EC07-B50B-C74D-8727-98565E22D7A0}" destId="{953405AE-C39D-2147-A217-639487BCF46A}" srcOrd="0" destOrd="0" presId="urn:microsoft.com/office/officeart/2005/8/layout/radial4"/>
    <dgm:cxn modelId="{D4F0AB33-F0AF-2E4A-90AC-66076786AAB2}" type="presOf" srcId="{D2313E25-5A14-BC4E-8A8F-50C3A1CBC9CE}" destId="{B3E92118-EE7E-7E4B-B134-C010F1D0FC65}" srcOrd="0" destOrd="0" presId="urn:microsoft.com/office/officeart/2005/8/layout/radial4"/>
    <dgm:cxn modelId="{CA8C2109-41E0-FC4C-B0D1-4BE865E7105F}" type="presOf" srcId="{0F613616-BBAD-CF43-8F10-02D7D5A61D99}" destId="{FD50364E-F10F-4B4C-AD41-4EA9E8D81063}" srcOrd="0" destOrd="0" presId="urn:microsoft.com/office/officeart/2005/8/layout/radial4"/>
    <dgm:cxn modelId="{25043F9B-C9A8-3C48-A2F6-9F9271F91957}" type="presOf" srcId="{64D30D79-8BDD-874C-8274-A5A32F8734B7}" destId="{EF011144-477E-374C-A1E1-86CAD7038155}" srcOrd="0" destOrd="0" presId="urn:microsoft.com/office/officeart/2005/8/layout/radial4"/>
    <dgm:cxn modelId="{A098B4B8-2B34-5E4F-822B-7A44C61BEF9A}" type="presOf" srcId="{7F81D13F-51F5-A64E-A0D3-974BE802AD8C}" destId="{CD9CB90E-7536-2548-8A14-E088B952D0DF}" srcOrd="0" destOrd="0" presId="urn:microsoft.com/office/officeart/2005/8/layout/radial4"/>
    <dgm:cxn modelId="{FCC796F5-532E-0A4D-BE62-36202F42E576}" srcId="{F0A63C55-6A9A-7D4E-8F93-A8D356D46BE3}" destId="{8199CB2F-8971-1447-878A-3293513D6219}" srcOrd="1" destOrd="0" parTransId="{0F613616-BBAD-CF43-8F10-02D7D5A61D99}" sibTransId="{DAADBE30-B586-0644-8C98-9DD855FC0FB6}"/>
    <dgm:cxn modelId="{720C7DB9-35D2-C441-A52E-FC8C15D6A025}" type="presOf" srcId="{D8367C29-3648-484E-9FA8-80FEEBCCEAC7}" destId="{0A584FA7-D417-9448-BDE0-035504C43F53}" srcOrd="0" destOrd="0" presId="urn:microsoft.com/office/officeart/2005/8/layout/radial4"/>
    <dgm:cxn modelId="{C5F65259-93C7-3245-A301-FB58BCBA6C28}" srcId="{5155EC07-B50B-C74D-8727-98565E22D7A0}" destId="{F0A63C55-6A9A-7D4E-8F93-A8D356D46BE3}" srcOrd="0" destOrd="0" parTransId="{95FB9B38-C7E7-CA4D-A81B-6E7272D290FB}" sibTransId="{572AF2C1-C40C-0641-B681-470675CD2E77}"/>
    <dgm:cxn modelId="{49DCFB0D-A6AD-2E4F-BB14-7ECA4DE4856A}" type="presOf" srcId="{8199CB2F-8971-1447-878A-3293513D6219}" destId="{A7F652CA-AC02-8149-BD02-2DEF2498D0B5}" srcOrd="0" destOrd="0" presId="urn:microsoft.com/office/officeart/2005/8/layout/radial4"/>
    <dgm:cxn modelId="{BB4020FD-0854-034D-9778-BBADBE6E479A}" type="presOf" srcId="{97E8DED5-D6C7-F848-BCDA-BC45694DF50F}" destId="{B3234071-AEDE-2446-AD33-27D13C65B671}" srcOrd="0" destOrd="0" presId="urn:microsoft.com/office/officeart/2005/8/layout/radial4"/>
    <dgm:cxn modelId="{D46181AC-4524-0046-8D44-08271736FB6E}" type="presOf" srcId="{F0A63C55-6A9A-7D4E-8F93-A8D356D46BE3}" destId="{3305A9BC-4117-6E4E-B372-67AEEFC1EF78}" srcOrd="0" destOrd="0" presId="urn:microsoft.com/office/officeart/2005/8/layout/radial4"/>
    <dgm:cxn modelId="{531F31F2-F756-B140-8457-AEC43B228164}" srcId="{F0A63C55-6A9A-7D4E-8F93-A8D356D46BE3}" destId="{D2313E25-5A14-BC4E-8A8F-50C3A1CBC9CE}" srcOrd="4" destOrd="0" parTransId="{64D30D79-8BDD-874C-8274-A5A32F8734B7}" sibTransId="{864D8C41-422E-3C4F-9D1C-77E069D515B8}"/>
    <dgm:cxn modelId="{EEF289AA-F757-A941-93F4-55F62AA49D98}" type="presOf" srcId="{585B6160-758B-EA43-964D-504DABF780E3}" destId="{6F8C5545-D025-464A-8D32-A5A7322F824E}" srcOrd="0" destOrd="0" presId="urn:microsoft.com/office/officeart/2005/8/layout/radial4"/>
    <dgm:cxn modelId="{1E9C9AD9-8189-2340-92A6-19557D4D0063}" srcId="{F0A63C55-6A9A-7D4E-8F93-A8D356D46BE3}" destId="{585B6160-758B-EA43-964D-504DABF780E3}" srcOrd="0" destOrd="0" parTransId="{A46F00DB-1A2A-EA4A-87E2-1E4465534D4D}" sibTransId="{F13F8131-A5D0-AC48-876D-50824DF95068}"/>
    <dgm:cxn modelId="{A6C2A817-FA5C-7944-80E9-8210FB677B59}" type="presOf" srcId="{CCACC57E-FBA1-EA46-905D-A880C9D1F4C0}" destId="{CDECFB43-4624-754F-B4C0-FA89B4A28E05}" srcOrd="0" destOrd="0" presId="urn:microsoft.com/office/officeart/2005/8/layout/radial4"/>
    <dgm:cxn modelId="{87B74A69-3925-094F-9981-016CD0E116F6}" srcId="{F0A63C55-6A9A-7D4E-8F93-A8D356D46BE3}" destId="{97E8DED5-D6C7-F848-BCDA-BC45694DF50F}" srcOrd="2" destOrd="0" parTransId="{CCACC57E-FBA1-EA46-905D-A880C9D1F4C0}" sibTransId="{6452D18C-D5D4-524F-A6E4-B711F0E996BC}"/>
    <dgm:cxn modelId="{D9464EBE-BDA5-2F49-8258-DABCFADB7C54}" type="presParOf" srcId="{953405AE-C39D-2147-A217-639487BCF46A}" destId="{3305A9BC-4117-6E4E-B372-67AEEFC1EF78}" srcOrd="0" destOrd="0" presId="urn:microsoft.com/office/officeart/2005/8/layout/radial4"/>
    <dgm:cxn modelId="{17FE5F45-1424-8646-A6FB-A85277986652}" type="presParOf" srcId="{953405AE-C39D-2147-A217-639487BCF46A}" destId="{136E1AD5-038F-604C-A183-310691D84DD2}" srcOrd="1" destOrd="0" presId="urn:microsoft.com/office/officeart/2005/8/layout/radial4"/>
    <dgm:cxn modelId="{230990CA-B9FF-3E40-A1CE-049F141BFC7A}" type="presParOf" srcId="{953405AE-C39D-2147-A217-639487BCF46A}" destId="{6F8C5545-D025-464A-8D32-A5A7322F824E}" srcOrd="2" destOrd="0" presId="urn:microsoft.com/office/officeart/2005/8/layout/radial4"/>
    <dgm:cxn modelId="{CF84C2E8-A978-9149-81C0-08269AB55C8E}" type="presParOf" srcId="{953405AE-C39D-2147-A217-639487BCF46A}" destId="{FD50364E-F10F-4B4C-AD41-4EA9E8D81063}" srcOrd="3" destOrd="0" presId="urn:microsoft.com/office/officeart/2005/8/layout/radial4"/>
    <dgm:cxn modelId="{DA6B8954-C3CD-994B-BC3F-3AB18FB215BC}" type="presParOf" srcId="{953405AE-C39D-2147-A217-639487BCF46A}" destId="{A7F652CA-AC02-8149-BD02-2DEF2498D0B5}" srcOrd="4" destOrd="0" presId="urn:microsoft.com/office/officeart/2005/8/layout/radial4"/>
    <dgm:cxn modelId="{4F5B24B6-3860-664F-9D5B-B8FBFB3FB29B}" type="presParOf" srcId="{953405AE-C39D-2147-A217-639487BCF46A}" destId="{CDECFB43-4624-754F-B4C0-FA89B4A28E05}" srcOrd="5" destOrd="0" presId="urn:microsoft.com/office/officeart/2005/8/layout/radial4"/>
    <dgm:cxn modelId="{6B899BDF-03F0-EF43-8797-8BB428E6A6D1}" type="presParOf" srcId="{953405AE-C39D-2147-A217-639487BCF46A}" destId="{B3234071-AEDE-2446-AD33-27D13C65B671}" srcOrd="6" destOrd="0" presId="urn:microsoft.com/office/officeart/2005/8/layout/radial4"/>
    <dgm:cxn modelId="{9CC73194-1013-1447-A39C-4E54904E9CF9}" type="presParOf" srcId="{953405AE-C39D-2147-A217-639487BCF46A}" destId="{CD9CB90E-7536-2548-8A14-E088B952D0DF}" srcOrd="7" destOrd="0" presId="urn:microsoft.com/office/officeart/2005/8/layout/radial4"/>
    <dgm:cxn modelId="{3D1A463A-6954-CE44-8CFD-452BFFA41720}" type="presParOf" srcId="{953405AE-C39D-2147-A217-639487BCF46A}" destId="{0A584FA7-D417-9448-BDE0-035504C43F53}" srcOrd="8" destOrd="0" presId="urn:microsoft.com/office/officeart/2005/8/layout/radial4"/>
    <dgm:cxn modelId="{3F8ACC60-2F50-8A4F-882F-C4913FB85949}" type="presParOf" srcId="{953405AE-C39D-2147-A217-639487BCF46A}" destId="{EF011144-477E-374C-A1E1-86CAD7038155}" srcOrd="9" destOrd="0" presId="urn:microsoft.com/office/officeart/2005/8/layout/radial4"/>
    <dgm:cxn modelId="{ED9A6927-F805-B84E-BF9A-AD48641A8795}" type="presParOf" srcId="{953405AE-C39D-2147-A217-639487BCF46A}" destId="{B3E92118-EE7E-7E4B-B134-C010F1D0FC65}" srcOrd="10" destOrd="0" presId="urn:microsoft.com/office/officeart/2005/8/layout/radial4"/>
  </dgm:cxnLst>
  <dgm:bg>
    <a:effectLst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05A9BC-4117-6E4E-B372-67AEEFC1EF78}">
      <dsp:nvSpPr>
        <dsp:cNvPr id="0" name=""/>
        <dsp:cNvSpPr/>
      </dsp:nvSpPr>
      <dsp:spPr>
        <a:xfrm>
          <a:off x="3334730" y="2803162"/>
          <a:ext cx="2078157" cy="2078157"/>
        </a:xfrm>
        <a:prstGeom prst="ellipse">
          <a:avLst/>
        </a:prstGeom>
        <a:solidFill>
          <a:srgbClr val="4BACC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100" kern="1200" dirty="0"/>
            <a:t>Cinq facteurs en lien avec le concept d'intelligence</a:t>
          </a:r>
        </a:p>
      </dsp:txBody>
      <dsp:txXfrm>
        <a:off x="3639069" y="3107501"/>
        <a:ext cx="1469479" cy="1469479"/>
      </dsp:txXfrm>
    </dsp:sp>
    <dsp:sp modelId="{136E1AD5-038F-604C-A183-310691D84DD2}">
      <dsp:nvSpPr>
        <dsp:cNvPr id="0" name=""/>
        <dsp:cNvSpPr/>
      </dsp:nvSpPr>
      <dsp:spPr>
        <a:xfrm rot="10800000">
          <a:off x="1322756" y="3546103"/>
          <a:ext cx="1901315" cy="592274"/>
        </a:xfrm>
        <a:prstGeom prst="leftArrow">
          <a:avLst>
            <a:gd name="adj1" fmla="val 60000"/>
            <a:gd name="adj2" fmla="val 50000"/>
          </a:avLst>
        </a:prstGeom>
        <a:solidFill>
          <a:schemeClr val="accent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F8C5545-D025-464A-8D32-A5A7322F824E}">
      <dsp:nvSpPr>
        <dsp:cNvPr id="0" name=""/>
        <dsp:cNvSpPr/>
      </dsp:nvSpPr>
      <dsp:spPr>
        <a:xfrm>
          <a:off x="335631" y="3052541"/>
          <a:ext cx="1974249" cy="1579399"/>
        </a:xfrm>
        <a:prstGeom prst="roundRect">
          <a:avLst>
            <a:gd name="adj" fmla="val 10000"/>
          </a:avLst>
        </a:prstGeom>
        <a:solidFill>
          <a:schemeClr val="accent6"/>
        </a:solidFill>
        <a:ln>
          <a:solidFill>
            <a:srgbClr val="215968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/>
            <a:t>Rôle des connaissances dans le développement de l'intelligence</a:t>
          </a:r>
        </a:p>
      </dsp:txBody>
      <dsp:txXfrm>
        <a:off x="381890" y="3098800"/>
        <a:ext cx="1881731" cy="1486881"/>
      </dsp:txXfrm>
    </dsp:sp>
    <dsp:sp modelId="{FD50364E-F10F-4B4C-AD41-4EA9E8D81063}">
      <dsp:nvSpPr>
        <dsp:cNvPr id="0" name=""/>
        <dsp:cNvSpPr/>
      </dsp:nvSpPr>
      <dsp:spPr>
        <a:xfrm rot="13500000">
          <a:off x="1937947" y="2060899"/>
          <a:ext cx="1901315" cy="592274"/>
        </a:xfrm>
        <a:prstGeom prst="leftArrow">
          <a:avLst>
            <a:gd name="adj1" fmla="val 60000"/>
            <a:gd name="adj2" fmla="val 50000"/>
          </a:avLst>
        </a:prstGeom>
        <a:solidFill>
          <a:schemeClr val="accent3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7F652CA-AC02-8149-BD02-2DEF2498D0B5}">
      <dsp:nvSpPr>
        <dsp:cNvPr id="0" name=""/>
        <dsp:cNvSpPr/>
      </dsp:nvSpPr>
      <dsp:spPr>
        <a:xfrm>
          <a:off x="1229264" y="895120"/>
          <a:ext cx="1974249" cy="1579399"/>
        </a:xfrm>
        <a:prstGeom prst="roundRect">
          <a:avLst>
            <a:gd name="adj" fmla="val 10000"/>
          </a:avLst>
        </a:prstGeom>
        <a:solidFill>
          <a:schemeClr val="accent3"/>
        </a:solidFill>
        <a:ln>
          <a:solidFill>
            <a:srgbClr val="215968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/>
            <a:t>Interactions avec l'environnement</a:t>
          </a:r>
        </a:p>
      </dsp:txBody>
      <dsp:txXfrm>
        <a:off x="1275523" y="941379"/>
        <a:ext cx="1881731" cy="1486881"/>
      </dsp:txXfrm>
    </dsp:sp>
    <dsp:sp modelId="{CDECFB43-4624-754F-B4C0-FA89B4A28E05}">
      <dsp:nvSpPr>
        <dsp:cNvPr id="0" name=""/>
        <dsp:cNvSpPr/>
      </dsp:nvSpPr>
      <dsp:spPr>
        <a:xfrm rot="16200000">
          <a:off x="3423151" y="1445708"/>
          <a:ext cx="1901315" cy="592274"/>
        </a:xfrm>
        <a:prstGeom prst="leftArrow">
          <a:avLst>
            <a:gd name="adj1" fmla="val 60000"/>
            <a:gd name="adj2" fmla="val 50000"/>
          </a:avLst>
        </a:prstGeom>
        <a:solidFill>
          <a:schemeClr val="accent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3234071-AEDE-2446-AD33-27D13C65B671}">
      <dsp:nvSpPr>
        <dsp:cNvPr id="0" name=""/>
        <dsp:cNvSpPr/>
      </dsp:nvSpPr>
      <dsp:spPr>
        <a:xfrm>
          <a:off x="3386684" y="1488"/>
          <a:ext cx="1974249" cy="1579399"/>
        </a:xfrm>
        <a:prstGeom prst="roundRect">
          <a:avLst>
            <a:gd name="adj" fmla="val 10000"/>
          </a:avLst>
        </a:prstGeom>
        <a:solidFill>
          <a:schemeClr val="accent1"/>
        </a:solidFill>
        <a:ln>
          <a:solidFill>
            <a:srgbClr val="215968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/>
            <a:t>Formes de l'intelligence</a:t>
          </a:r>
        </a:p>
      </dsp:txBody>
      <dsp:txXfrm>
        <a:off x="3432943" y="47747"/>
        <a:ext cx="1881731" cy="1486881"/>
      </dsp:txXfrm>
    </dsp:sp>
    <dsp:sp modelId="{CD9CB90E-7536-2548-8A14-E088B952D0DF}">
      <dsp:nvSpPr>
        <dsp:cNvPr id="0" name=""/>
        <dsp:cNvSpPr/>
      </dsp:nvSpPr>
      <dsp:spPr>
        <a:xfrm rot="18900000">
          <a:off x="4908355" y="2060899"/>
          <a:ext cx="1901315" cy="592274"/>
        </a:xfrm>
        <a:prstGeom prst="leftArrow">
          <a:avLst>
            <a:gd name="adj1" fmla="val 60000"/>
            <a:gd name="adj2" fmla="val 50000"/>
          </a:avLst>
        </a:prstGeom>
        <a:solidFill>
          <a:schemeClr val="accent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A584FA7-D417-9448-BDE0-035504C43F53}">
      <dsp:nvSpPr>
        <dsp:cNvPr id="0" name=""/>
        <dsp:cNvSpPr/>
      </dsp:nvSpPr>
      <dsp:spPr>
        <a:xfrm>
          <a:off x="5544105" y="895120"/>
          <a:ext cx="1974249" cy="1579399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solidFill>
            <a:srgbClr val="215968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/>
            <a:t>Acquis / Inné</a:t>
          </a:r>
        </a:p>
      </dsp:txBody>
      <dsp:txXfrm>
        <a:off x="5590364" y="941379"/>
        <a:ext cx="1881731" cy="1486881"/>
      </dsp:txXfrm>
    </dsp:sp>
    <dsp:sp modelId="{EF011144-477E-374C-A1E1-86CAD7038155}">
      <dsp:nvSpPr>
        <dsp:cNvPr id="0" name=""/>
        <dsp:cNvSpPr/>
      </dsp:nvSpPr>
      <dsp:spPr>
        <a:xfrm>
          <a:off x="5523546" y="3546103"/>
          <a:ext cx="1901315" cy="592274"/>
        </a:xfrm>
        <a:prstGeom prst="leftArrow">
          <a:avLst>
            <a:gd name="adj1" fmla="val 60000"/>
            <a:gd name="adj2" fmla="val 50000"/>
          </a:avLst>
        </a:prstGeom>
        <a:solidFill>
          <a:schemeClr val="accent4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3E92118-EE7E-7E4B-B134-C010F1D0FC65}">
      <dsp:nvSpPr>
        <dsp:cNvPr id="0" name=""/>
        <dsp:cNvSpPr/>
      </dsp:nvSpPr>
      <dsp:spPr>
        <a:xfrm>
          <a:off x="6437737" y="3052541"/>
          <a:ext cx="1974249" cy="1579399"/>
        </a:xfrm>
        <a:prstGeom prst="roundRect">
          <a:avLst>
            <a:gd name="adj" fmla="val 10000"/>
          </a:avLst>
        </a:prstGeom>
        <a:solidFill>
          <a:srgbClr val="8064A2"/>
        </a:solidFill>
        <a:ln>
          <a:solidFill>
            <a:srgbClr val="215968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/>
            <a:t>Compréhension et vitesse cognitive</a:t>
          </a:r>
        </a:p>
      </dsp:txBody>
      <dsp:txXfrm>
        <a:off x="6483996" y="3098800"/>
        <a:ext cx="1881731" cy="14868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05A9BC-4117-6E4E-B372-67AEEFC1EF78}">
      <dsp:nvSpPr>
        <dsp:cNvPr id="0" name=""/>
        <dsp:cNvSpPr/>
      </dsp:nvSpPr>
      <dsp:spPr>
        <a:xfrm>
          <a:off x="3334730" y="2803162"/>
          <a:ext cx="2078157" cy="2078157"/>
        </a:xfrm>
        <a:prstGeom prst="ellipse">
          <a:avLst/>
        </a:prstGeom>
        <a:solidFill>
          <a:srgbClr val="4BACC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100" kern="1200" dirty="0"/>
            <a:t>Cinq facteurs en lien avec le concept d'intelligence</a:t>
          </a:r>
        </a:p>
      </dsp:txBody>
      <dsp:txXfrm>
        <a:off x="3639069" y="3107501"/>
        <a:ext cx="1469479" cy="1469479"/>
      </dsp:txXfrm>
    </dsp:sp>
    <dsp:sp modelId="{136E1AD5-038F-604C-A183-310691D84DD2}">
      <dsp:nvSpPr>
        <dsp:cNvPr id="0" name=""/>
        <dsp:cNvSpPr/>
      </dsp:nvSpPr>
      <dsp:spPr>
        <a:xfrm rot="10800000">
          <a:off x="1322756" y="3546103"/>
          <a:ext cx="1901315" cy="592274"/>
        </a:xfrm>
        <a:prstGeom prst="leftArrow">
          <a:avLst>
            <a:gd name="adj1" fmla="val 60000"/>
            <a:gd name="adj2" fmla="val 50000"/>
          </a:avLst>
        </a:prstGeom>
        <a:solidFill>
          <a:schemeClr val="accent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F8C5545-D025-464A-8D32-A5A7322F824E}">
      <dsp:nvSpPr>
        <dsp:cNvPr id="0" name=""/>
        <dsp:cNvSpPr/>
      </dsp:nvSpPr>
      <dsp:spPr>
        <a:xfrm>
          <a:off x="335631" y="3052541"/>
          <a:ext cx="1974249" cy="1579399"/>
        </a:xfrm>
        <a:prstGeom prst="roundRect">
          <a:avLst>
            <a:gd name="adj" fmla="val 10000"/>
          </a:avLst>
        </a:prstGeom>
        <a:solidFill>
          <a:schemeClr val="accent6"/>
        </a:solidFill>
        <a:ln>
          <a:solidFill>
            <a:srgbClr val="215968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/>
            <a:t>Rôle des connaissances dans le développement de l'intelligence</a:t>
          </a:r>
        </a:p>
      </dsp:txBody>
      <dsp:txXfrm>
        <a:off x="381890" y="3098800"/>
        <a:ext cx="1881731" cy="1486881"/>
      </dsp:txXfrm>
    </dsp:sp>
    <dsp:sp modelId="{FD50364E-F10F-4B4C-AD41-4EA9E8D81063}">
      <dsp:nvSpPr>
        <dsp:cNvPr id="0" name=""/>
        <dsp:cNvSpPr/>
      </dsp:nvSpPr>
      <dsp:spPr>
        <a:xfrm rot="13500000">
          <a:off x="1937947" y="2060899"/>
          <a:ext cx="1901315" cy="592274"/>
        </a:xfrm>
        <a:prstGeom prst="leftArrow">
          <a:avLst>
            <a:gd name="adj1" fmla="val 60000"/>
            <a:gd name="adj2" fmla="val 50000"/>
          </a:avLst>
        </a:prstGeom>
        <a:solidFill>
          <a:schemeClr val="accent3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7F652CA-AC02-8149-BD02-2DEF2498D0B5}">
      <dsp:nvSpPr>
        <dsp:cNvPr id="0" name=""/>
        <dsp:cNvSpPr/>
      </dsp:nvSpPr>
      <dsp:spPr>
        <a:xfrm>
          <a:off x="1229264" y="895120"/>
          <a:ext cx="1974249" cy="1579399"/>
        </a:xfrm>
        <a:prstGeom prst="roundRect">
          <a:avLst>
            <a:gd name="adj" fmla="val 10000"/>
          </a:avLst>
        </a:prstGeom>
        <a:solidFill>
          <a:schemeClr val="accent3"/>
        </a:solidFill>
        <a:ln>
          <a:solidFill>
            <a:srgbClr val="215968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/>
            <a:t>Interactions avec l'environnement</a:t>
          </a:r>
        </a:p>
      </dsp:txBody>
      <dsp:txXfrm>
        <a:off x="1275523" y="941379"/>
        <a:ext cx="1881731" cy="1486881"/>
      </dsp:txXfrm>
    </dsp:sp>
    <dsp:sp modelId="{CDECFB43-4624-754F-B4C0-FA89B4A28E05}">
      <dsp:nvSpPr>
        <dsp:cNvPr id="0" name=""/>
        <dsp:cNvSpPr/>
      </dsp:nvSpPr>
      <dsp:spPr>
        <a:xfrm rot="16200000">
          <a:off x="3423151" y="1445708"/>
          <a:ext cx="1901315" cy="592274"/>
        </a:xfrm>
        <a:prstGeom prst="leftArrow">
          <a:avLst>
            <a:gd name="adj1" fmla="val 60000"/>
            <a:gd name="adj2" fmla="val 50000"/>
          </a:avLst>
        </a:prstGeom>
        <a:solidFill>
          <a:schemeClr val="accent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3234071-AEDE-2446-AD33-27D13C65B671}">
      <dsp:nvSpPr>
        <dsp:cNvPr id="0" name=""/>
        <dsp:cNvSpPr/>
      </dsp:nvSpPr>
      <dsp:spPr>
        <a:xfrm>
          <a:off x="3386684" y="1488"/>
          <a:ext cx="1974249" cy="1579399"/>
        </a:xfrm>
        <a:prstGeom prst="roundRect">
          <a:avLst>
            <a:gd name="adj" fmla="val 10000"/>
          </a:avLst>
        </a:prstGeom>
        <a:solidFill>
          <a:schemeClr val="accent1"/>
        </a:solidFill>
        <a:ln>
          <a:solidFill>
            <a:srgbClr val="215968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/>
            <a:t>Formes de l'intelligence</a:t>
          </a:r>
        </a:p>
      </dsp:txBody>
      <dsp:txXfrm>
        <a:off x="3432943" y="47747"/>
        <a:ext cx="1881731" cy="1486881"/>
      </dsp:txXfrm>
    </dsp:sp>
    <dsp:sp modelId="{CD9CB90E-7536-2548-8A14-E088B952D0DF}">
      <dsp:nvSpPr>
        <dsp:cNvPr id="0" name=""/>
        <dsp:cNvSpPr/>
      </dsp:nvSpPr>
      <dsp:spPr>
        <a:xfrm rot="18900000">
          <a:off x="4908355" y="2060899"/>
          <a:ext cx="1901315" cy="592274"/>
        </a:xfrm>
        <a:prstGeom prst="leftArrow">
          <a:avLst>
            <a:gd name="adj1" fmla="val 60000"/>
            <a:gd name="adj2" fmla="val 50000"/>
          </a:avLst>
        </a:prstGeom>
        <a:solidFill>
          <a:schemeClr val="accent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A584FA7-D417-9448-BDE0-035504C43F53}">
      <dsp:nvSpPr>
        <dsp:cNvPr id="0" name=""/>
        <dsp:cNvSpPr/>
      </dsp:nvSpPr>
      <dsp:spPr>
        <a:xfrm>
          <a:off x="5544105" y="895120"/>
          <a:ext cx="1974249" cy="1579399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solidFill>
            <a:srgbClr val="215968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/>
            <a:t>Acquis / Inné</a:t>
          </a:r>
        </a:p>
      </dsp:txBody>
      <dsp:txXfrm>
        <a:off x="5590364" y="941379"/>
        <a:ext cx="1881731" cy="1486881"/>
      </dsp:txXfrm>
    </dsp:sp>
    <dsp:sp modelId="{EF011144-477E-374C-A1E1-86CAD7038155}">
      <dsp:nvSpPr>
        <dsp:cNvPr id="0" name=""/>
        <dsp:cNvSpPr/>
      </dsp:nvSpPr>
      <dsp:spPr>
        <a:xfrm>
          <a:off x="5523546" y="3546103"/>
          <a:ext cx="1901315" cy="592274"/>
        </a:xfrm>
        <a:prstGeom prst="leftArrow">
          <a:avLst>
            <a:gd name="adj1" fmla="val 60000"/>
            <a:gd name="adj2" fmla="val 50000"/>
          </a:avLst>
        </a:prstGeom>
        <a:solidFill>
          <a:schemeClr val="accent4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3E92118-EE7E-7E4B-B134-C010F1D0FC65}">
      <dsp:nvSpPr>
        <dsp:cNvPr id="0" name=""/>
        <dsp:cNvSpPr/>
      </dsp:nvSpPr>
      <dsp:spPr>
        <a:xfrm>
          <a:off x="6437737" y="3052541"/>
          <a:ext cx="1974249" cy="1579399"/>
        </a:xfrm>
        <a:prstGeom prst="roundRect">
          <a:avLst>
            <a:gd name="adj" fmla="val 10000"/>
          </a:avLst>
        </a:prstGeom>
        <a:solidFill>
          <a:srgbClr val="8064A2"/>
        </a:solidFill>
        <a:ln>
          <a:solidFill>
            <a:srgbClr val="215968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/>
            <a:t>Compréhension et vitesse cognitive</a:t>
          </a:r>
        </a:p>
      </dsp:txBody>
      <dsp:txXfrm>
        <a:off x="6483996" y="3098800"/>
        <a:ext cx="1881731" cy="148688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05A9BC-4117-6E4E-B372-67AEEFC1EF78}">
      <dsp:nvSpPr>
        <dsp:cNvPr id="0" name=""/>
        <dsp:cNvSpPr/>
      </dsp:nvSpPr>
      <dsp:spPr>
        <a:xfrm>
          <a:off x="3334730" y="2803162"/>
          <a:ext cx="2078157" cy="2078157"/>
        </a:xfrm>
        <a:prstGeom prst="ellipse">
          <a:avLst/>
        </a:prstGeom>
        <a:solidFill>
          <a:srgbClr val="4BACC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100" kern="1200" dirty="0"/>
            <a:t>Cinq facteurs en lien avec le concept d'intelligence</a:t>
          </a:r>
        </a:p>
      </dsp:txBody>
      <dsp:txXfrm>
        <a:off x="3639069" y="3107501"/>
        <a:ext cx="1469479" cy="1469479"/>
      </dsp:txXfrm>
    </dsp:sp>
    <dsp:sp modelId="{136E1AD5-038F-604C-A183-310691D84DD2}">
      <dsp:nvSpPr>
        <dsp:cNvPr id="0" name=""/>
        <dsp:cNvSpPr/>
      </dsp:nvSpPr>
      <dsp:spPr>
        <a:xfrm rot="10800000">
          <a:off x="1322756" y="3546103"/>
          <a:ext cx="1901315" cy="592274"/>
        </a:xfrm>
        <a:prstGeom prst="leftArrow">
          <a:avLst>
            <a:gd name="adj1" fmla="val 60000"/>
            <a:gd name="adj2" fmla="val 50000"/>
          </a:avLst>
        </a:prstGeom>
        <a:solidFill>
          <a:schemeClr val="accent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F8C5545-D025-464A-8D32-A5A7322F824E}">
      <dsp:nvSpPr>
        <dsp:cNvPr id="0" name=""/>
        <dsp:cNvSpPr/>
      </dsp:nvSpPr>
      <dsp:spPr>
        <a:xfrm>
          <a:off x="335631" y="3052541"/>
          <a:ext cx="1974249" cy="1579399"/>
        </a:xfrm>
        <a:prstGeom prst="roundRect">
          <a:avLst>
            <a:gd name="adj" fmla="val 10000"/>
          </a:avLst>
        </a:prstGeom>
        <a:solidFill>
          <a:schemeClr val="accent6"/>
        </a:solidFill>
        <a:ln>
          <a:solidFill>
            <a:srgbClr val="215968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/>
            <a:t>Rôle des connaissances dans le développement de l'intelligence</a:t>
          </a:r>
        </a:p>
      </dsp:txBody>
      <dsp:txXfrm>
        <a:off x="381890" y="3098800"/>
        <a:ext cx="1881731" cy="1486881"/>
      </dsp:txXfrm>
    </dsp:sp>
    <dsp:sp modelId="{FD50364E-F10F-4B4C-AD41-4EA9E8D81063}">
      <dsp:nvSpPr>
        <dsp:cNvPr id="0" name=""/>
        <dsp:cNvSpPr/>
      </dsp:nvSpPr>
      <dsp:spPr>
        <a:xfrm rot="13500000">
          <a:off x="1937947" y="2060899"/>
          <a:ext cx="1901315" cy="592274"/>
        </a:xfrm>
        <a:prstGeom prst="leftArrow">
          <a:avLst>
            <a:gd name="adj1" fmla="val 60000"/>
            <a:gd name="adj2" fmla="val 50000"/>
          </a:avLst>
        </a:prstGeom>
        <a:solidFill>
          <a:schemeClr val="accent3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7F652CA-AC02-8149-BD02-2DEF2498D0B5}">
      <dsp:nvSpPr>
        <dsp:cNvPr id="0" name=""/>
        <dsp:cNvSpPr/>
      </dsp:nvSpPr>
      <dsp:spPr>
        <a:xfrm>
          <a:off x="1229264" y="895120"/>
          <a:ext cx="1974249" cy="1579399"/>
        </a:xfrm>
        <a:prstGeom prst="roundRect">
          <a:avLst>
            <a:gd name="adj" fmla="val 10000"/>
          </a:avLst>
        </a:prstGeom>
        <a:solidFill>
          <a:schemeClr val="accent3"/>
        </a:solidFill>
        <a:ln>
          <a:solidFill>
            <a:srgbClr val="215968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/>
            <a:t>Interactions avec l'environnement</a:t>
          </a:r>
        </a:p>
      </dsp:txBody>
      <dsp:txXfrm>
        <a:off x="1275523" y="941379"/>
        <a:ext cx="1881731" cy="1486881"/>
      </dsp:txXfrm>
    </dsp:sp>
    <dsp:sp modelId="{CDECFB43-4624-754F-B4C0-FA89B4A28E05}">
      <dsp:nvSpPr>
        <dsp:cNvPr id="0" name=""/>
        <dsp:cNvSpPr/>
      </dsp:nvSpPr>
      <dsp:spPr>
        <a:xfrm rot="16200000">
          <a:off x="3423151" y="1445708"/>
          <a:ext cx="1901315" cy="592274"/>
        </a:xfrm>
        <a:prstGeom prst="leftArrow">
          <a:avLst>
            <a:gd name="adj1" fmla="val 60000"/>
            <a:gd name="adj2" fmla="val 50000"/>
          </a:avLst>
        </a:prstGeom>
        <a:solidFill>
          <a:schemeClr val="accent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3234071-AEDE-2446-AD33-27D13C65B671}">
      <dsp:nvSpPr>
        <dsp:cNvPr id="0" name=""/>
        <dsp:cNvSpPr/>
      </dsp:nvSpPr>
      <dsp:spPr>
        <a:xfrm>
          <a:off x="3386684" y="1488"/>
          <a:ext cx="1974249" cy="1579399"/>
        </a:xfrm>
        <a:prstGeom prst="roundRect">
          <a:avLst>
            <a:gd name="adj" fmla="val 10000"/>
          </a:avLst>
        </a:prstGeom>
        <a:solidFill>
          <a:schemeClr val="accent1"/>
        </a:solidFill>
        <a:ln>
          <a:solidFill>
            <a:srgbClr val="215968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/>
            <a:t>Formes de l'intelligence</a:t>
          </a:r>
        </a:p>
      </dsp:txBody>
      <dsp:txXfrm>
        <a:off x="3432943" y="47747"/>
        <a:ext cx="1881731" cy="1486881"/>
      </dsp:txXfrm>
    </dsp:sp>
    <dsp:sp modelId="{CD9CB90E-7536-2548-8A14-E088B952D0DF}">
      <dsp:nvSpPr>
        <dsp:cNvPr id="0" name=""/>
        <dsp:cNvSpPr/>
      </dsp:nvSpPr>
      <dsp:spPr>
        <a:xfrm rot="18900000">
          <a:off x="4908355" y="2060899"/>
          <a:ext cx="1901315" cy="592274"/>
        </a:xfrm>
        <a:prstGeom prst="leftArrow">
          <a:avLst>
            <a:gd name="adj1" fmla="val 60000"/>
            <a:gd name="adj2" fmla="val 50000"/>
          </a:avLst>
        </a:prstGeom>
        <a:solidFill>
          <a:schemeClr val="accent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A584FA7-D417-9448-BDE0-035504C43F53}">
      <dsp:nvSpPr>
        <dsp:cNvPr id="0" name=""/>
        <dsp:cNvSpPr/>
      </dsp:nvSpPr>
      <dsp:spPr>
        <a:xfrm>
          <a:off x="5544105" y="895120"/>
          <a:ext cx="1974249" cy="1579399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solidFill>
            <a:srgbClr val="215968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/>
            <a:t>Acquis / Inné</a:t>
          </a:r>
        </a:p>
      </dsp:txBody>
      <dsp:txXfrm>
        <a:off x="5590364" y="941379"/>
        <a:ext cx="1881731" cy="1486881"/>
      </dsp:txXfrm>
    </dsp:sp>
    <dsp:sp modelId="{EF011144-477E-374C-A1E1-86CAD7038155}">
      <dsp:nvSpPr>
        <dsp:cNvPr id="0" name=""/>
        <dsp:cNvSpPr/>
      </dsp:nvSpPr>
      <dsp:spPr>
        <a:xfrm>
          <a:off x="5523546" y="3546103"/>
          <a:ext cx="1901315" cy="592274"/>
        </a:xfrm>
        <a:prstGeom prst="leftArrow">
          <a:avLst>
            <a:gd name="adj1" fmla="val 60000"/>
            <a:gd name="adj2" fmla="val 50000"/>
          </a:avLst>
        </a:prstGeom>
        <a:solidFill>
          <a:schemeClr val="accent4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3E92118-EE7E-7E4B-B134-C010F1D0FC65}">
      <dsp:nvSpPr>
        <dsp:cNvPr id="0" name=""/>
        <dsp:cNvSpPr/>
      </dsp:nvSpPr>
      <dsp:spPr>
        <a:xfrm>
          <a:off x="6437737" y="3052541"/>
          <a:ext cx="1974249" cy="1579399"/>
        </a:xfrm>
        <a:prstGeom prst="roundRect">
          <a:avLst>
            <a:gd name="adj" fmla="val 10000"/>
          </a:avLst>
        </a:prstGeom>
        <a:solidFill>
          <a:srgbClr val="8064A2"/>
        </a:solidFill>
        <a:ln>
          <a:solidFill>
            <a:srgbClr val="215968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/>
            <a:t>Compréhension et vitesse cognitive</a:t>
          </a:r>
        </a:p>
      </dsp:txBody>
      <dsp:txXfrm>
        <a:off x="6483996" y="3098800"/>
        <a:ext cx="1881731" cy="148688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05A9BC-4117-6E4E-B372-67AEEFC1EF78}">
      <dsp:nvSpPr>
        <dsp:cNvPr id="0" name=""/>
        <dsp:cNvSpPr/>
      </dsp:nvSpPr>
      <dsp:spPr>
        <a:xfrm>
          <a:off x="3334730" y="2803162"/>
          <a:ext cx="2078157" cy="2078157"/>
        </a:xfrm>
        <a:prstGeom prst="ellipse">
          <a:avLst/>
        </a:prstGeom>
        <a:solidFill>
          <a:srgbClr val="4BACC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100" kern="1200" dirty="0"/>
            <a:t>Cinq facteurs en lien avec le concept d'intelligence</a:t>
          </a:r>
        </a:p>
      </dsp:txBody>
      <dsp:txXfrm>
        <a:off x="3639069" y="3107501"/>
        <a:ext cx="1469479" cy="1469479"/>
      </dsp:txXfrm>
    </dsp:sp>
    <dsp:sp modelId="{136E1AD5-038F-604C-A183-310691D84DD2}">
      <dsp:nvSpPr>
        <dsp:cNvPr id="0" name=""/>
        <dsp:cNvSpPr/>
      </dsp:nvSpPr>
      <dsp:spPr>
        <a:xfrm rot="10800000">
          <a:off x="1322756" y="3546103"/>
          <a:ext cx="1901315" cy="592274"/>
        </a:xfrm>
        <a:prstGeom prst="leftArrow">
          <a:avLst>
            <a:gd name="adj1" fmla="val 60000"/>
            <a:gd name="adj2" fmla="val 50000"/>
          </a:avLst>
        </a:prstGeom>
        <a:solidFill>
          <a:schemeClr val="accent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F8C5545-D025-464A-8D32-A5A7322F824E}">
      <dsp:nvSpPr>
        <dsp:cNvPr id="0" name=""/>
        <dsp:cNvSpPr/>
      </dsp:nvSpPr>
      <dsp:spPr>
        <a:xfrm>
          <a:off x="335631" y="3052541"/>
          <a:ext cx="1974249" cy="1579399"/>
        </a:xfrm>
        <a:prstGeom prst="roundRect">
          <a:avLst>
            <a:gd name="adj" fmla="val 10000"/>
          </a:avLst>
        </a:prstGeom>
        <a:solidFill>
          <a:schemeClr val="accent6"/>
        </a:solidFill>
        <a:ln>
          <a:solidFill>
            <a:srgbClr val="215968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/>
            <a:t>Rôle des connaissances dans le développement de l'intelligence</a:t>
          </a:r>
        </a:p>
      </dsp:txBody>
      <dsp:txXfrm>
        <a:off x="381890" y="3098800"/>
        <a:ext cx="1881731" cy="1486881"/>
      </dsp:txXfrm>
    </dsp:sp>
    <dsp:sp modelId="{FD50364E-F10F-4B4C-AD41-4EA9E8D81063}">
      <dsp:nvSpPr>
        <dsp:cNvPr id="0" name=""/>
        <dsp:cNvSpPr/>
      </dsp:nvSpPr>
      <dsp:spPr>
        <a:xfrm rot="13500000">
          <a:off x="1937947" y="2060899"/>
          <a:ext cx="1901315" cy="592274"/>
        </a:xfrm>
        <a:prstGeom prst="leftArrow">
          <a:avLst>
            <a:gd name="adj1" fmla="val 60000"/>
            <a:gd name="adj2" fmla="val 50000"/>
          </a:avLst>
        </a:prstGeom>
        <a:solidFill>
          <a:schemeClr val="accent3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7F652CA-AC02-8149-BD02-2DEF2498D0B5}">
      <dsp:nvSpPr>
        <dsp:cNvPr id="0" name=""/>
        <dsp:cNvSpPr/>
      </dsp:nvSpPr>
      <dsp:spPr>
        <a:xfrm>
          <a:off x="1229264" y="895120"/>
          <a:ext cx="1974249" cy="1579399"/>
        </a:xfrm>
        <a:prstGeom prst="roundRect">
          <a:avLst>
            <a:gd name="adj" fmla="val 10000"/>
          </a:avLst>
        </a:prstGeom>
        <a:solidFill>
          <a:schemeClr val="accent3"/>
        </a:solidFill>
        <a:ln>
          <a:solidFill>
            <a:srgbClr val="215968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/>
            <a:t>Interactions avec l'environnement</a:t>
          </a:r>
        </a:p>
      </dsp:txBody>
      <dsp:txXfrm>
        <a:off x="1275523" y="941379"/>
        <a:ext cx="1881731" cy="1486881"/>
      </dsp:txXfrm>
    </dsp:sp>
    <dsp:sp modelId="{CDECFB43-4624-754F-B4C0-FA89B4A28E05}">
      <dsp:nvSpPr>
        <dsp:cNvPr id="0" name=""/>
        <dsp:cNvSpPr/>
      </dsp:nvSpPr>
      <dsp:spPr>
        <a:xfrm rot="16200000">
          <a:off x="3423151" y="1445708"/>
          <a:ext cx="1901315" cy="592274"/>
        </a:xfrm>
        <a:prstGeom prst="leftArrow">
          <a:avLst>
            <a:gd name="adj1" fmla="val 60000"/>
            <a:gd name="adj2" fmla="val 50000"/>
          </a:avLst>
        </a:prstGeom>
        <a:solidFill>
          <a:schemeClr val="accent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3234071-AEDE-2446-AD33-27D13C65B671}">
      <dsp:nvSpPr>
        <dsp:cNvPr id="0" name=""/>
        <dsp:cNvSpPr/>
      </dsp:nvSpPr>
      <dsp:spPr>
        <a:xfrm>
          <a:off x="3386684" y="1488"/>
          <a:ext cx="1974249" cy="1579399"/>
        </a:xfrm>
        <a:prstGeom prst="roundRect">
          <a:avLst>
            <a:gd name="adj" fmla="val 10000"/>
          </a:avLst>
        </a:prstGeom>
        <a:solidFill>
          <a:schemeClr val="accent1"/>
        </a:solidFill>
        <a:ln>
          <a:solidFill>
            <a:srgbClr val="215968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/>
            <a:t>Formes de l'intelligence</a:t>
          </a:r>
        </a:p>
      </dsp:txBody>
      <dsp:txXfrm>
        <a:off x="3432943" y="47747"/>
        <a:ext cx="1881731" cy="1486881"/>
      </dsp:txXfrm>
    </dsp:sp>
    <dsp:sp modelId="{CD9CB90E-7536-2548-8A14-E088B952D0DF}">
      <dsp:nvSpPr>
        <dsp:cNvPr id="0" name=""/>
        <dsp:cNvSpPr/>
      </dsp:nvSpPr>
      <dsp:spPr>
        <a:xfrm rot="18900000">
          <a:off x="4908355" y="2060899"/>
          <a:ext cx="1901315" cy="592274"/>
        </a:xfrm>
        <a:prstGeom prst="leftArrow">
          <a:avLst>
            <a:gd name="adj1" fmla="val 60000"/>
            <a:gd name="adj2" fmla="val 50000"/>
          </a:avLst>
        </a:prstGeom>
        <a:solidFill>
          <a:schemeClr val="accent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A584FA7-D417-9448-BDE0-035504C43F53}">
      <dsp:nvSpPr>
        <dsp:cNvPr id="0" name=""/>
        <dsp:cNvSpPr/>
      </dsp:nvSpPr>
      <dsp:spPr>
        <a:xfrm>
          <a:off x="5544105" y="895120"/>
          <a:ext cx="1974249" cy="1579399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solidFill>
            <a:srgbClr val="215968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/>
            <a:t>Acquis / Inné</a:t>
          </a:r>
        </a:p>
      </dsp:txBody>
      <dsp:txXfrm>
        <a:off x="5590364" y="941379"/>
        <a:ext cx="1881731" cy="1486881"/>
      </dsp:txXfrm>
    </dsp:sp>
    <dsp:sp modelId="{EF011144-477E-374C-A1E1-86CAD7038155}">
      <dsp:nvSpPr>
        <dsp:cNvPr id="0" name=""/>
        <dsp:cNvSpPr/>
      </dsp:nvSpPr>
      <dsp:spPr>
        <a:xfrm>
          <a:off x="5523546" y="3546103"/>
          <a:ext cx="1901315" cy="592274"/>
        </a:xfrm>
        <a:prstGeom prst="leftArrow">
          <a:avLst>
            <a:gd name="adj1" fmla="val 60000"/>
            <a:gd name="adj2" fmla="val 50000"/>
          </a:avLst>
        </a:prstGeom>
        <a:solidFill>
          <a:schemeClr val="accent4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3E92118-EE7E-7E4B-B134-C010F1D0FC65}">
      <dsp:nvSpPr>
        <dsp:cNvPr id="0" name=""/>
        <dsp:cNvSpPr/>
      </dsp:nvSpPr>
      <dsp:spPr>
        <a:xfrm>
          <a:off x="6437737" y="3052541"/>
          <a:ext cx="1974249" cy="1579399"/>
        </a:xfrm>
        <a:prstGeom prst="roundRect">
          <a:avLst>
            <a:gd name="adj" fmla="val 10000"/>
          </a:avLst>
        </a:prstGeom>
        <a:solidFill>
          <a:srgbClr val="8064A2"/>
        </a:solidFill>
        <a:ln>
          <a:solidFill>
            <a:srgbClr val="215968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/>
            <a:t>Compréhension et vitesse cognitive</a:t>
          </a:r>
        </a:p>
      </dsp:txBody>
      <dsp:txXfrm>
        <a:off x="6483996" y="3098800"/>
        <a:ext cx="1881731" cy="148688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05A9BC-4117-6E4E-B372-67AEEFC1EF78}">
      <dsp:nvSpPr>
        <dsp:cNvPr id="0" name=""/>
        <dsp:cNvSpPr/>
      </dsp:nvSpPr>
      <dsp:spPr>
        <a:xfrm>
          <a:off x="3334730" y="2803162"/>
          <a:ext cx="2078157" cy="2078157"/>
        </a:xfrm>
        <a:prstGeom prst="ellipse">
          <a:avLst/>
        </a:prstGeom>
        <a:solidFill>
          <a:srgbClr val="4BACC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100" kern="1200" dirty="0"/>
            <a:t>Cinq facteurs en lien avec le concept d'intelligence</a:t>
          </a:r>
        </a:p>
      </dsp:txBody>
      <dsp:txXfrm>
        <a:off x="3639069" y="3107501"/>
        <a:ext cx="1469479" cy="1469479"/>
      </dsp:txXfrm>
    </dsp:sp>
    <dsp:sp modelId="{136E1AD5-038F-604C-A183-310691D84DD2}">
      <dsp:nvSpPr>
        <dsp:cNvPr id="0" name=""/>
        <dsp:cNvSpPr/>
      </dsp:nvSpPr>
      <dsp:spPr>
        <a:xfrm rot="10800000">
          <a:off x="1322756" y="3546103"/>
          <a:ext cx="1901315" cy="592274"/>
        </a:xfrm>
        <a:prstGeom prst="leftArrow">
          <a:avLst>
            <a:gd name="adj1" fmla="val 60000"/>
            <a:gd name="adj2" fmla="val 50000"/>
          </a:avLst>
        </a:prstGeom>
        <a:solidFill>
          <a:schemeClr val="accent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F8C5545-D025-464A-8D32-A5A7322F824E}">
      <dsp:nvSpPr>
        <dsp:cNvPr id="0" name=""/>
        <dsp:cNvSpPr/>
      </dsp:nvSpPr>
      <dsp:spPr>
        <a:xfrm>
          <a:off x="335631" y="3052541"/>
          <a:ext cx="1974249" cy="1579399"/>
        </a:xfrm>
        <a:prstGeom prst="roundRect">
          <a:avLst>
            <a:gd name="adj" fmla="val 10000"/>
          </a:avLst>
        </a:prstGeom>
        <a:solidFill>
          <a:schemeClr val="accent6"/>
        </a:solidFill>
        <a:ln>
          <a:solidFill>
            <a:srgbClr val="215968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/>
            <a:t>Rôle des connaissances dans le développement de l'intelligence</a:t>
          </a:r>
        </a:p>
      </dsp:txBody>
      <dsp:txXfrm>
        <a:off x="381890" y="3098800"/>
        <a:ext cx="1881731" cy="1486881"/>
      </dsp:txXfrm>
    </dsp:sp>
    <dsp:sp modelId="{FD50364E-F10F-4B4C-AD41-4EA9E8D81063}">
      <dsp:nvSpPr>
        <dsp:cNvPr id="0" name=""/>
        <dsp:cNvSpPr/>
      </dsp:nvSpPr>
      <dsp:spPr>
        <a:xfrm rot="13500000">
          <a:off x="1937947" y="2060899"/>
          <a:ext cx="1901315" cy="592274"/>
        </a:xfrm>
        <a:prstGeom prst="leftArrow">
          <a:avLst>
            <a:gd name="adj1" fmla="val 60000"/>
            <a:gd name="adj2" fmla="val 50000"/>
          </a:avLst>
        </a:prstGeom>
        <a:solidFill>
          <a:schemeClr val="accent3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7F652CA-AC02-8149-BD02-2DEF2498D0B5}">
      <dsp:nvSpPr>
        <dsp:cNvPr id="0" name=""/>
        <dsp:cNvSpPr/>
      </dsp:nvSpPr>
      <dsp:spPr>
        <a:xfrm>
          <a:off x="1229264" y="895120"/>
          <a:ext cx="1974249" cy="1579399"/>
        </a:xfrm>
        <a:prstGeom prst="roundRect">
          <a:avLst>
            <a:gd name="adj" fmla="val 10000"/>
          </a:avLst>
        </a:prstGeom>
        <a:solidFill>
          <a:schemeClr val="accent3"/>
        </a:solidFill>
        <a:ln>
          <a:solidFill>
            <a:srgbClr val="215968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/>
            <a:t>Interactions avec l'environnement</a:t>
          </a:r>
        </a:p>
      </dsp:txBody>
      <dsp:txXfrm>
        <a:off x="1275523" y="941379"/>
        <a:ext cx="1881731" cy="1486881"/>
      </dsp:txXfrm>
    </dsp:sp>
    <dsp:sp modelId="{CDECFB43-4624-754F-B4C0-FA89B4A28E05}">
      <dsp:nvSpPr>
        <dsp:cNvPr id="0" name=""/>
        <dsp:cNvSpPr/>
      </dsp:nvSpPr>
      <dsp:spPr>
        <a:xfrm rot="16200000">
          <a:off x="3423151" y="1445708"/>
          <a:ext cx="1901315" cy="592274"/>
        </a:xfrm>
        <a:prstGeom prst="leftArrow">
          <a:avLst>
            <a:gd name="adj1" fmla="val 60000"/>
            <a:gd name="adj2" fmla="val 50000"/>
          </a:avLst>
        </a:prstGeom>
        <a:solidFill>
          <a:schemeClr val="accent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3234071-AEDE-2446-AD33-27D13C65B671}">
      <dsp:nvSpPr>
        <dsp:cNvPr id="0" name=""/>
        <dsp:cNvSpPr/>
      </dsp:nvSpPr>
      <dsp:spPr>
        <a:xfrm>
          <a:off x="3386684" y="1488"/>
          <a:ext cx="1974249" cy="1579399"/>
        </a:xfrm>
        <a:prstGeom prst="roundRect">
          <a:avLst>
            <a:gd name="adj" fmla="val 10000"/>
          </a:avLst>
        </a:prstGeom>
        <a:solidFill>
          <a:schemeClr val="accent1"/>
        </a:solidFill>
        <a:ln>
          <a:solidFill>
            <a:srgbClr val="215968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/>
            <a:t>Formes de l'intelligence</a:t>
          </a:r>
        </a:p>
      </dsp:txBody>
      <dsp:txXfrm>
        <a:off x="3432943" y="47747"/>
        <a:ext cx="1881731" cy="1486881"/>
      </dsp:txXfrm>
    </dsp:sp>
    <dsp:sp modelId="{CD9CB90E-7536-2548-8A14-E088B952D0DF}">
      <dsp:nvSpPr>
        <dsp:cNvPr id="0" name=""/>
        <dsp:cNvSpPr/>
      </dsp:nvSpPr>
      <dsp:spPr>
        <a:xfrm rot="18900000">
          <a:off x="4908355" y="2060899"/>
          <a:ext cx="1901315" cy="592274"/>
        </a:xfrm>
        <a:prstGeom prst="leftArrow">
          <a:avLst>
            <a:gd name="adj1" fmla="val 60000"/>
            <a:gd name="adj2" fmla="val 50000"/>
          </a:avLst>
        </a:prstGeom>
        <a:solidFill>
          <a:schemeClr val="accent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A584FA7-D417-9448-BDE0-035504C43F53}">
      <dsp:nvSpPr>
        <dsp:cNvPr id="0" name=""/>
        <dsp:cNvSpPr/>
      </dsp:nvSpPr>
      <dsp:spPr>
        <a:xfrm>
          <a:off x="5544105" y="895120"/>
          <a:ext cx="1974249" cy="1579399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solidFill>
            <a:srgbClr val="215968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/>
            <a:t>Acquis / Inné</a:t>
          </a:r>
        </a:p>
      </dsp:txBody>
      <dsp:txXfrm>
        <a:off x="5590364" y="941379"/>
        <a:ext cx="1881731" cy="1486881"/>
      </dsp:txXfrm>
    </dsp:sp>
    <dsp:sp modelId="{EF011144-477E-374C-A1E1-86CAD7038155}">
      <dsp:nvSpPr>
        <dsp:cNvPr id="0" name=""/>
        <dsp:cNvSpPr/>
      </dsp:nvSpPr>
      <dsp:spPr>
        <a:xfrm>
          <a:off x="5523546" y="3546103"/>
          <a:ext cx="1901315" cy="592274"/>
        </a:xfrm>
        <a:prstGeom prst="leftArrow">
          <a:avLst>
            <a:gd name="adj1" fmla="val 60000"/>
            <a:gd name="adj2" fmla="val 50000"/>
          </a:avLst>
        </a:prstGeom>
        <a:solidFill>
          <a:schemeClr val="accent4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3E92118-EE7E-7E4B-B134-C010F1D0FC65}">
      <dsp:nvSpPr>
        <dsp:cNvPr id="0" name=""/>
        <dsp:cNvSpPr/>
      </dsp:nvSpPr>
      <dsp:spPr>
        <a:xfrm>
          <a:off x="6437737" y="3052541"/>
          <a:ext cx="1974249" cy="1579399"/>
        </a:xfrm>
        <a:prstGeom prst="roundRect">
          <a:avLst>
            <a:gd name="adj" fmla="val 10000"/>
          </a:avLst>
        </a:prstGeom>
        <a:solidFill>
          <a:srgbClr val="8064A2"/>
        </a:solidFill>
        <a:ln>
          <a:solidFill>
            <a:srgbClr val="215968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/>
            <a:t>Compréhension et vitesse cognitive</a:t>
          </a:r>
        </a:p>
      </dsp:txBody>
      <dsp:txXfrm>
        <a:off x="6483996" y="3098800"/>
        <a:ext cx="1881731" cy="148688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05A9BC-4117-6E4E-B372-67AEEFC1EF78}">
      <dsp:nvSpPr>
        <dsp:cNvPr id="0" name=""/>
        <dsp:cNvSpPr/>
      </dsp:nvSpPr>
      <dsp:spPr>
        <a:xfrm>
          <a:off x="3334730" y="2803162"/>
          <a:ext cx="2078157" cy="2078157"/>
        </a:xfrm>
        <a:prstGeom prst="ellipse">
          <a:avLst/>
        </a:prstGeom>
        <a:solidFill>
          <a:srgbClr val="4BACC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100" kern="1200" dirty="0"/>
            <a:t>Cinq facteurs en lien avec le concept d'intelligence</a:t>
          </a:r>
        </a:p>
      </dsp:txBody>
      <dsp:txXfrm>
        <a:off x="3639069" y="3107501"/>
        <a:ext cx="1469479" cy="1469479"/>
      </dsp:txXfrm>
    </dsp:sp>
    <dsp:sp modelId="{136E1AD5-038F-604C-A183-310691D84DD2}">
      <dsp:nvSpPr>
        <dsp:cNvPr id="0" name=""/>
        <dsp:cNvSpPr/>
      </dsp:nvSpPr>
      <dsp:spPr>
        <a:xfrm rot="10800000">
          <a:off x="1322756" y="3546103"/>
          <a:ext cx="1901315" cy="592274"/>
        </a:xfrm>
        <a:prstGeom prst="leftArrow">
          <a:avLst>
            <a:gd name="adj1" fmla="val 60000"/>
            <a:gd name="adj2" fmla="val 50000"/>
          </a:avLst>
        </a:prstGeom>
        <a:solidFill>
          <a:schemeClr val="accent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F8C5545-D025-464A-8D32-A5A7322F824E}">
      <dsp:nvSpPr>
        <dsp:cNvPr id="0" name=""/>
        <dsp:cNvSpPr/>
      </dsp:nvSpPr>
      <dsp:spPr>
        <a:xfrm>
          <a:off x="335631" y="3052541"/>
          <a:ext cx="1974249" cy="1579399"/>
        </a:xfrm>
        <a:prstGeom prst="roundRect">
          <a:avLst>
            <a:gd name="adj" fmla="val 10000"/>
          </a:avLst>
        </a:prstGeom>
        <a:solidFill>
          <a:schemeClr val="accent6"/>
        </a:solidFill>
        <a:ln>
          <a:solidFill>
            <a:srgbClr val="215968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/>
            <a:t>Rôle des connaissances dans le développement de l'intelligence</a:t>
          </a:r>
        </a:p>
      </dsp:txBody>
      <dsp:txXfrm>
        <a:off x="381890" y="3098800"/>
        <a:ext cx="1881731" cy="1486881"/>
      </dsp:txXfrm>
    </dsp:sp>
    <dsp:sp modelId="{FD50364E-F10F-4B4C-AD41-4EA9E8D81063}">
      <dsp:nvSpPr>
        <dsp:cNvPr id="0" name=""/>
        <dsp:cNvSpPr/>
      </dsp:nvSpPr>
      <dsp:spPr>
        <a:xfrm rot="13500000">
          <a:off x="1937947" y="2060899"/>
          <a:ext cx="1901315" cy="592274"/>
        </a:xfrm>
        <a:prstGeom prst="leftArrow">
          <a:avLst>
            <a:gd name="adj1" fmla="val 60000"/>
            <a:gd name="adj2" fmla="val 50000"/>
          </a:avLst>
        </a:prstGeom>
        <a:solidFill>
          <a:schemeClr val="accent3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7F652CA-AC02-8149-BD02-2DEF2498D0B5}">
      <dsp:nvSpPr>
        <dsp:cNvPr id="0" name=""/>
        <dsp:cNvSpPr/>
      </dsp:nvSpPr>
      <dsp:spPr>
        <a:xfrm>
          <a:off x="1229264" y="895120"/>
          <a:ext cx="1974249" cy="1579399"/>
        </a:xfrm>
        <a:prstGeom prst="roundRect">
          <a:avLst>
            <a:gd name="adj" fmla="val 10000"/>
          </a:avLst>
        </a:prstGeom>
        <a:solidFill>
          <a:schemeClr val="accent3"/>
        </a:solidFill>
        <a:ln>
          <a:solidFill>
            <a:srgbClr val="215968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/>
            <a:t>Interactions avec l'environnement</a:t>
          </a:r>
        </a:p>
      </dsp:txBody>
      <dsp:txXfrm>
        <a:off x="1275523" y="941379"/>
        <a:ext cx="1881731" cy="1486881"/>
      </dsp:txXfrm>
    </dsp:sp>
    <dsp:sp modelId="{CDECFB43-4624-754F-B4C0-FA89B4A28E05}">
      <dsp:nvSpPr>
        <dsp:cNvPr id="0" name=""/>
        <dsp:cNvSpPr/>
      </dsp:nvSpPr>
      <dsp:spPr>
        <a:xfrm rot="16200000">
          <a:off x="3423151" y="1445708"/>
          <a:ext cx="1901315" cy="592274"/>
        </a:xfrm>
        <a:prstGeom prst="leftArrow">
          <a:avLst>
            <a:gd name="adj1" fmla="val 60000"/>
            <a:gd name="adj2" fmla="val 50000"/>
          </a:avLst>
        </a:prstGeom>
        <a:solidFill>
          <a:schemeClr val="accent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3234071-AEDE-2446-AD33-27D13C65B671}">
      <dsp:nvSpPr>
        <dsp:cNvPr id="0" name=""/>
        <dsp:cNvSpPr/>
      </dsp:nvSpPr>
      <dsp:spPr>
        <a:xfrm>
          <a:off x="3386684" y="1488"/>
          <a:ext cx="1974249" cy="1579399"/>
        </a:xfrm>
        <a:prstGeom prst="roundRect">
          <a:avLst>
            <a:gd name="adj" fmla="val 10000"/>
          </a:avLst>
        </a:prstGeom>
        <a:solidFill>
          <a:schemeClr val="accent1"/>
        </a:solidFill>
        <a:ln>
          <a:solidFill>
            <a:srgbClr val="215968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/>
            <a:t>Formes de l'intelligence</a:t>
          </a:r>
        </a:p>
      </dsp:txBody>
      <dsp:txXfrm>
        <a:off x="3432943" y="47747"/>
        <a:ext cx="1881731" cy="1486881"/>
      </dsp:txXfrm>
    </dsp:sp>
    <dsp:sp modelId="{CD9CB90E-7536-2548-8A14-E088B952D0DF}">
      <dsp:nvSpPr>
        <dsp:cNvPr id="0" name=""/>
        <dsp:cNvSpPr/>
      </dsp:nvSpPr>
      <dsp:spPr>
        <a:xfrm rot="18900000">
          <a:off x="4908355" y="2060899"/>
          <a:ext cx="1901315" cy="592274"/>
        </a:xfrm>
        <a:prstGeom prst="leftArrow">
          <a:avLst>
            <a:gd name="adj1" fmla="val 60000"/>
            <a:gd name="adj2" fmla="val 50000"/>
          </a:avLst>
        </a:prstGeom>
        <a:solidFill>
          <a:schemeClr val="accent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A584FA7-D417-9448-BDE0-035504C43F53}">
      <dsp:nvSpPr>
        <dsp:cNvPr id="0" name=""/>
        <dsp:cNvSpPr/>
      </dsp:nvSpPr>
      <dsp:spPr>
        <a:xfrm>
          <a:off x="5544105" y="895120"/>
          <a:ext cx="1974249" cy="1579399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solidFill>
            <a:srgbClr val="215968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/>
            <a:t>Acquis / Inné</a:t>
          </a:r>
        </a:p>
      </dsp:txBody>
      <dsp:txXfrm>
        <a:off x="5590364" y="941379"/>
        <a:ext cx="1881731" cy="1486881"/>
      </dsp:txXfrm>
    </dsp:sp>
    <dsp:sp modelId="{EF011144-477E-374C-A1E1-86CAD7038155}">
      <dsp:nvSpPr>
        <dsp:cNvPr id="0" name=""/>
        <dsp:cNvSpPr/>
      </dsp:nvSpPr>
      <dsp:spPr>
        <a:xfrm>
          <a:off x="5523546" y="3546103"/>
          <a:ext cx="1901315" cy="592274"/>
        </a:xfrm>
        <a:prstGeom prst="leftArrow">
          <a:avLst>
            <a:gd name="adj1" fmla="val 60000"/>
            <a:gd name="adj2" fmla="val 50000"/>
          </a:avLst>
        </a:prstGeom>
        <a:solidFill>
          <a:schemeClr val="accent4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3E92118-EE7E-7E4B-B134-C010F1D0FC65}">
      <dsp:nvSpPr>
        <dsp:cNvPr id="0" name=""/>
        <dsp:cNvSpPr/>
      </dsp:nvSpPr>
      <dsp:spPr>
        <a:xfrm>
          <a:off x="6437737" y="3052541"/>
          <a:ext cx="1974249" cy="1579399"/>
        </a:xfrm>
        <a:prstGeom prst="roundRect">
          <a:avLst>
            <a:gd name="adj" fmla="val 10000"/>
          </a:avLst>
        </a:prstGeom>
        <a:solidFill>
          <a:srgbClr val="8064A2"/>
        </a:solidFill>
        <a:ln>
          <a:solidFill>
            <a:srgbClr val="215968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/>
            <a:t>Compréhension et vitesse cognitive</a:t>
          </a:r>
        </a:p>
      </dsp:txBody>
      <dsp:txXfrm>
        <a:off x="6483996" y="3098800"/>
        <a:ext cx="1881731" cy="14868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9D5282-10DC-F346-B068-21890514626F}" type="datetimeFigureOut">
              <a:rPr lang="fr-FR" smtClean="0"/>
              <a:t>16/01/2019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963F42-C0BC-794F-8251-B92BF9AC45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22917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ED540-AD0A-3C42-972E-A8D8D583B864}" type="datetimeFigureOut">
              <a:rPr lang="fr-FR" smtClean="0"/>
              <a:t>16/01/2019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364DF-FCF7-BD49-8EA4-90B758ED819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7450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ED540-AD0A-3C42-972E-A8D8D583B864}" type="datetimeFigureOut">
              <a:rPr lang="fr-FR" smtClean="0"/>
              <a:t>16/01/2019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364DF-FCF7-BD49-8EA4-90B758ED819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4909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ED540-AD0A-3C42-972E-A8D8D583B864}" type="datetimeFigureOut">
              <a:rPr lang="fr-FR" smtClean="0"/>
              <a:t>16/01/2019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364DF-FCF7-BD49-8EA4-90B758ED819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7026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ED540-AD0A-3C42-972E-A8D8D583B864}" type="datetimeFigureOut">
              <a:rPr lang="fr-FR" smtClean="0"/>
              <a:t>16/01/2019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364DF-FCF7-BD49-8EA4-90B758ED819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6272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ED540-AD0A-3C42-972E-A8D8D583B864}" type="datetimeFigureOut">
              <a:rPr lang="fr-FR" smtClean="0"/>
              <a:t>16/01/2019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364DF-FCF7-BD49-8EA4-90B758ED819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6131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ED540-AD0A-3C42-972E-A8D8D583B864}" type="datetimeFigureOut">
              <a:rPr lang="fr-FR" smtClean="0"/>
              <a:t>16/01/2019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364DF-FCF7-BD49-8EA4-90B758ED819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5073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ED540-AD0A-3C42-972E-A8D8D583B864}" type="datetimeFigureOut">
              <a:rPr lang="fr-FR" smtClean="0"/>
              <a:t>16/01/2019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364DF-FCF7-BD49-8EA4-90B758ED819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6702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ED540-AD0A-3C42-972E-A8D8D583B864}" type="datetimeFigureOut">
              <a:rPr lang="fr-FR" smtClean="0"/>
              <a:t>16/01/2019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364DF-FCF7-BD49-8EA4-90B758ED819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9557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ED540-AD0A-3C42-972E-A8D8D583B864}" type="datetimeFigureOut">
              <a:rPr lang="fr-FR" smtClean="0"/>
              <a:t>16/01/2019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364DF-FCF7-BD49-8EA4-90B758ED819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5259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ED540-AD0A-3C42-972E-A8D8D583B864}" type="datetimeFigureOut">
              <a:rPr lang="fr-FR" smtClean="0"/>
              <a:t>16/01/2019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364DF-FCF7-BD49-8EA4-90B758ED819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661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ED540-AD0A-3C42-972E-A8D8D583B864}" type="datetimeFigureOut">
              <a:rPr lang="fr-FR" smtClean="0"/>
              <a:t>16/01/2019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364DF-FCF7-BD49-8EA4-90B758ED819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9525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2ED540-AD0A-3C42-972E-A8D8D583B864}" type="datetimeFigureOut">
              <a:rPr lang="fr-FR" smtClean="0"/>
              <a:t>16/01/2019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B364DF-FCF7-BD49-8EA4-90B758ED819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4077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ZoneTexte 23"/>
          <p:cNvSpPr txBox="1"/>
          <p:nvPr/>
        </p:nvSpPr>
        <p:spPr>
          <a:xfrm>
            <a:off x="3054026" y="24257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pic>
        <p:nvPicPr>
          <p:cNvPr id="2" name="Image 1" descr="cropped-Patterns3-09-1.jpg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60207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778" y="5782995"/>
            <a:ext cx="8201891" cy="914169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109" y="123544"/>
            <a:ext cx="2873917" cy="113238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54026" y="1456204"/>
            <a:ext cx="310339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BE" sz="2400" b="1" dirty="0"/>
              <a:t>Décris-moi ta conception de l’intelligence et je te dirai quelle(s) pratique(s) évaluative(s) tu as tendance à préconiser   </a:t>
            </a:r>
            <a:endParaRPr lang="fr-FR" sz="2400" b="1" dirty="0"/>
          </a:p>
        </p:txBody>
      </p:sp>
      <p:sp>
        <p:nvSpPr>
          <p:cNvPr id="4" name="ZoneTexte 3"/>
          <p:cNvSpPr txBox="1"/>
          <p:nvPr/>
        </p:nvSpPr>
        <p:spPr>
          <a:xfrm>
            <a:off x="6157423" y="4691922"/>
            <a:ext cx="28618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BE" sz="1600" dirty="0">
                <a:solidFill>
                  <a:srgbClr val="FFFFFF"/>
                </a:solidFill>
              </a:rPr>
              <a:t>Vanessa Hanin</a:t>
            </a:r>
          </a:p>
          <a:p>
            <a:pPr algn="r"/>
            <a:r>
              <a:rPr lang="fr-BE" sz="1600" dirty="0">
                <a:solidFill>
                  <a:srgbClr val="FFFFFF"/>
                </a:solidFill>
              </a:rPr>
              <a:t>Stéphane Colognesi </a:t>
            </a:r>
          </a:p>
          <a:p>
            <a:pPr algn="r"/>
            <a:r>
              <a:rPr lang="fr-BE" sz="1600" dirty="0">
                <a:solidFill>
                  <a:srgbClr val="FFFFFF"/>
                </a:solidFill>
              </a:rPr>
              <a:t>Catherine Van Nieuwenhoven</a:t>
            </a:r>
          </a:p>
          <a:p>
            <a:pPr algn="r"/>
            <a:endParaRPr lang="fr-FR" sz="16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67892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à coins arrondis 67"/>
          <p:cNvSpPr/>
          <p:nvPr/>
        </p:nvSpPr>
        <p:spPr>
          <a:xfrm>
            <a:off x="127001" y="127000"/>
            <a:ext cx="5086349" cy="6152808"/>
          </a:xfrm>
          <a:prstGeom prst="roundRect">
            <a:avLst>
              <a:gd name="adj" fmla="val 4086"/>
            </a:avLst>
          </a:prstGeom>
          <a:solidFill>
            <a:schemeClr val="accent5">
              <a:lumMod val="50000"/>
              <a:alpha val="94000"/>
            </a:schemeClr>
          </a:solidFill>
          <a:ln w="38100" cmpd="sng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BE" sz="2400" dirty="0">
                <a:cs typeface="AlphabitsSquared"/>
              </a:rPr>
              <a:t>Cadre conceptuel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127001" y="726317"/>
            <a:ext cx="8904110" cy="6022849"/>
          </a:xfrm>
          <a:prstGeom prst="roundRect">
            <a:avLst>
              <a:gd name="adj" fmla="val 5189"/>
            </a:avLst>
          </a:prstGeom>
          <a:solidFill>
            <a:schemeClr val="bg1"/>
          </a:solidFill>
          <a:ln w="38100" cmpd="sng">
            <a:solidFill>
              <a:srgbClr val="F299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</p:txBody>
      </p:sp>
      <p:sp>
        <p:nvSpPr>
          <p:cNvPr id="20" name="Rectangle à coins arrondis 19"/>
          <p:cNvSpPr/>
          <p:nvPr/>
        </p:nvSpPr>
        <p:spPr>
          <a:xfrm>
            <a:off x="127001" y="726317"/>
            <a:ext cx="8904110" cy="6022849"/>
          </a:xfrm>
          <a:prstGeom prst="roundRect">
            <a:avLst>
              <a:gd name="adj" fmla="val 5189"/>
            </a:avLst>
          </a:prstGeom>
          <a:solidFill>
            <a:schemeClr val="bg1"/>
          </a:solidFill>
          <a:ln w="38100" cmpd="sng">
            <a:solidFill>
              <a:srgbClr val="4BAC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</p:txBody>
      </p:sp>
      <p:sp>
        <p:nvSpPr>
          <p:cNvPr id="3" name="Rectangle à coins arrondis 2"/>
          <p:cNvSpPr/>
          <p:nvPr/>
        </p:nvSpPr>
        <p:spPr>
          <a:xfrm>
            <a:off x="5213349" y="726317"/>
            <a:ext cx="3817761" cy="578351"/>
          </a:xfrm>
          <a:prstGeom prst="roundRect">
            <a:avLst>
              <a:gd name="adj" fmla="val 18627"/>
            </a:avLst>
          </a:prstGeom>
          <a:solidFill>
            <a:schemeClr val="accent5">
              <a:lumMod val="50000"/>
            </a:schemeClr>
          </a:solidFill>
          <a:ln w="38100" cmpd="sng">
            <a:solidFill>
              <a:srgbClr val="4BAC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bg1"/>
                </a:solidFill>
                <a:cs typeface="Times New Roman" charset="0"/>
              </a:rPr>
              <a:t>Connaissances ouvragées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6826461" y="6279808"/>
            <a:ext cx="2063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 err="1"/>
              <a:t>Vause</a:t>
            </a:r>
            <a:r>
              <a:rPr lang="fr-FR" dirty="0"/>
              <a:t>, 2011</a:t>
            </a:r>
          </a:p>
        </p:txBody>
      </p:sp>
      <p:sp>
        <p:nvSpPr>
          <p:cNvPr id="26" name="Highlight 20:00 ">
            <a:extLst>
              <a:ext uri="{FF2B5EF4-FFF2-40B4-BE49-F238E27FC236}">
                <a16:creationId xmlns:a16="http://schemas.microsoft.com/office/drawing/2014/main" id="{DEBD45E3-ECD7-D84A-BF5F-C1328C765EB2}"/>
              </a:ext>
            </a:extLst>
          </p:cNvPr>
          <p:cNvSpPr/>
          <p:nvPr/>
        </p:nvSpPr>
        <p:spPr>
          <a:xfrm flipH="1">
            <a:off x="1550920" y="1926219"/>
            <a:ext cx="6042529" cy="3924000"/>
          </a:xfrm>
          <a:prstGeom prst="pie">
            <a:avLst>
              <a:gd name="adj1" fmla="val 0"/>
              <a:gd name="adj2" fmla="val 5397457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3" name="Highlight 17:00 " hidden="1">
            <a:extLst>
              <a:ext uri="{FF2B5EF4-FFF2-40B4-BE49-F238E27FC236}">
                <a16:creationId xmlns:a16="http://schemas.microsoft.com/office/drawing/2014/main" id="{6624EB9C-80BA-EF4C-A796-1787CFF216BC}"/>
              </a:ext>
            </a:extLst>
          </p:cNvPr>
          <p:cNvSpPr/>
          <p:nvPr/>
        </p:nvSpPr>
        <p:spPr>
          <a:xfrm>
            <a:off x="1538221" y="1926219"/>
            <a:ext cx="6088876" cy="3924000"/>
          </a:xfrm>
          <a:prstGeom prst="pie">
            <a:avLst>
              <a:gd name="adj1" fmla="val 0"/>
              <a:gd name="adj2" fmla="val 5397457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5" name="Highlight 14:00" hidden="1">
            <a:extLst>
              <a:ext uri="{FF2B5EF4-FFF2-40B4-BE49-F238E27FC236}">
                <a16:creationId xmlns:a16="http://schemas.microsoft.com/office/drawing/2014/main" id="{762F8954-454D-4D41-8031-9DFBA534F3F8}"/>
              </a:ext>
            </a:extLst>
          </p:cNvPr>
          <p:cNvSpPr/>
          <p:nvPr/>
        </p:nvSpPr>
        <p:spPr>
          <a:xfrm flipV="1">
            <a:off x="1538221" y="1926219"/>
            <a:ext cx="6088876" cy="3924000"/>
          </a:xfrm>
          <a:prstGeom prst="pie">
            <a:avLst>
              <a:gd name="adj1" fmla="val 0"/>
              <a:gd name="adj2" fmla="val 5397457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7" name="Highlight 22:00" hidden="1">
            <a:extLst>
              <a:ext uri="{FF2B5EF4-FFF2-40B4-BE49-F238E27FC236}">
                <a16:creationId xmlns:a16="http://schemas.microsoft.com/office/drawing/2014/main" id="{7F04C27E-1FF3-4442-9A81-1CB7E9634596}"/>
              </a:ext>
            </a:extLst>
          </p:cNvPr>
          <p:cNvSpPr/>
          <p:nvPr/>
        </p:nvSpPr>
        <p:spPr>
          <a:xfrm flipH="1" flipV="1">
            <a:off x="1563621" y="1926219"/>
            <a:ext cx="6070930" cy="3924000"/>
          </a:xfrm>
          <a:prstGeom prst="pie">
            <a:avLst>
              <a:gd name="adj1" fmla="val 0"/>
              <a:gd name="adj2" fmla="val 5397457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" name="Ellipse principale">
            <a:extLst>
              <a:ext uri="{FF2B5EF4-FFF2-40B4-BE49-F238E27FC236}">
                <a16:creationId xmlns:a16="http://schemas.microsoft.com/office/drawing/2014/main" id="{92196309-A0B0-3E46-A74A-B450566895D7}"/>
              </a:ext>
            </a:extLst>
          </p:cNvPr>
          <p:cNvSpPr/>
          <p:nvPr/>
        </p:nvSpPr>
        <p:spPr>
          <a:xfrm>
            <a:off x="1550551" y="1923740"/>
            <a:ext cx="6084000" cy="3924000"/>
          </a:xfrm>
          <a:prstGeom prst="ellipse">
            <a:avLst/>
          </a:prstGeom>
          <a:noFill/>
          <a:ln w="190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DAFA24C-20AD-7B44-BF23-0B413C2484C2}"/>
              </a:ext>
            </a:extLst>
          </p:cNvPr>
          <p:cNvSpPr txBox="1"/>
          <p:nvPr/>
        </p:nvSpPr>
        <p:spPr>
          <a:xfrm>
            <a:off x="3397707" y="1511433"/>
            <a:ext cx="2162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/>
              <a:t>ÉLABORATION SOCIALE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F316E98-BC3D-4540-955B-EA3E2AE5521B}"/>
              </a:ext>
            </a:extLst>
          </p:cNvPr>
          <p:cNvSpPr txBox="1"/>
          <p:nvPr/>
        </p:nvSpPr>
        <p:spPr>
          <a:xfrm>
            <a:off x="3253460" y="5869183"/>
            <a:ext cx="26372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600" b="1" dirty="0"/>
              <a:t>ÉLABORATION INDIVIDUELLE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56B5CF1-6B31-4A47-BCC4-6F887BBB2CCC}"/>
              </a:ext>
            </a:extLst>
          </p:cNvPr>
          <p:cNvSpPr txBox="1"/>
          <p:nvPr/>
        </p:nvSpPr>
        <p:spPr>
          <a:xfrm>
            <a:off x="196276" y="3729839"/>
            <a:ext cx="12527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/>
              <a:t>VALIDATION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5BB557C-7FA6-0F40-8346-08E501102B67}"/>
              </a:ext>
            </a:extLst>
          </p:cNvPr>
          <p:cNvSpPr txBox="1"/>
          <p:nvPr/>
        </p:nvSpPr>
        <p:spPr>
          <a:xfrm>
            <a:off x="7703066" y="3484420"/>
            <a:ext cx="122533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600" b="1" dirty="0"/>
              <a:t>ABSENCE</a:t>
            </a:r>
          </a:p>
          <a:p>
            <a:pPr algn="ctr"/>
            <a:r>
              <a:rPr lang="fr-FR" sz="1600" b="1" dirty="0"/>
              <a:t>DE</a:t>
            </a:r>
          </a:p>
          <a:p>
            <a:pPr algn="ctr"/>
            <a:r>
              <a:rPr lang="fr-FR" sz="1600" b="1" dirty="0"/>
              <a:t>VALIDATION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F48BEB40-9F88-B24D-AD94-159DADD16B4A}"/>
              </a:ext>
            </a:extLst>
          </p:cNvPr>
          <p:cNvSpPr txBox="1"/>
          <p:nvPr/>
        </p:nvSpPr>
        <p:spPr>
          <a:xfrm>
            <a:off x="2457487" y="2763988"/>
            <a:ext cx="17059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dirty="0"/>
              <a:t>Connaissances</a:t>
            </a:r>
          </a:p>
          <a:p>
            <a:pPr algn="ctr"/>
            <a:r>
              <a:rPr lang="fr-FR" sz="2000" dirty="0"/>
              <a:t>théoriques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1262EC2C-6C25-4145-859E-E87578A6E11E}"/>
              </a:ext>
            </a:extLst>
          </p:cNvPr>
          <p:cNvSpPr txBox="1"/>
          <p:nvPr/>
        </p:nvSpPr>
        <p:spPr>
          <a:xfrm>
            <a:off x="2457487" y="4268446"/>
            <a:ext cx="17059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dirty="0"/>
              <a:t>Connaissances</a:t>
            </a:r>
          </a:p>
          <a:p>
            <a:pPr algn="ctr"/>
            <a:r>
              <a:rPr lang="fr-FR" sz="2000" dirty="0"/>
              <a:t>pragmatiques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980B385E-B190-A145-869B-5E06121E4E32}"/>
              </a:ext>
            </a:extLst>
          </p:cNvPr>
          <p:cNvSpPr txBox="1"/>
          <p:nvPr/>
        </p:nvSpPr>
        <p:spPr>
          <a:xfrm>
            <a:off x="5403328" y="2763988"/>
            <a:ext cx="12477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dirty="0"/>
              <a:t>Croyances</a:t>
            </a:r>
          </a:p>
          <a:p>
            <a:pPr algn="ctr"/>
            <a:r>
              <a:rPr lang="fr-FR" sz="2000" dirty="0"/>
              <a:t>partagées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7AA97DF3-15EE-A54D-9D5A-D689AD3F2709}"/>
              </a:ext>
            </a:extLst>
          </p:cNvPr>
          <p:cNvSpPr txBox="1"/>
          <p:nvPr/>
        </p:nvSpPr>
        <p:spPr>
          <a:xfrm>
            <a:off x="5270183" y="4268446"/>
            <a:ext cx="151400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dirty="0"/>
              <a:t>Croyances</a:t>
            </a:r>
          </a:p>
          <a:p>
            <a:pPr algn="ctr"/>
            <a:r>
              <a:rPr lang="fr-FR" sz="2000" dirty="0"/>
              <a:t>personnelles</a:t>
            </a: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04A49FA5-0463-FF41-82B1-6187C36507FB}"/>
              </a:ext>
            </a:extLst>
          </p:cNvPr>
          <p:cNvCxnSpPr>
            <a:cxnSpLocks/>
          </p:cNvCxnSpPr>
          <p:nvPr/>
        </p:nvCxnSpPr>
        <p:spPr>
          <a:xfrm>
            <a:off x="4572000" y="1797635"/>
            <a:ext cx="91" cy="414000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88B0FF76-C6B4-5E4B-80D3-E24C0D4490E0}"/>
              </a:ext>
            </a:extLst>
          </p:cNvPr>
          <p:cNvCxnSpPr>
            <a:cxnSpLocks/>
          </p:cNvCxnSpPr>
          <p:nvPr/>
        </p:nvCxnSpPr>
        <p:spPr>
          <a:xfrm flipH="1">
            <a:off x="1440609" y="3887162"/>
            <a:ext cx="6290226" cy="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37210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à coins arrondis 67"/>
          <p:cNvSpPr/>
          <p:nvPr/>
        </p:nvSpPr>
        <p:spPr>
          <a:xfrm>
            <a:off x="127001" y="127000"/>
            <a:ext cx="5086349" cy="6152808"/>
          </a:xfrm>
          <a:prstGeom prst="roundRect">
            <a:avLst>
              <a:gd name="adj" fmla="val 4086"/>
            </a:avLst>
          </a:prstGeom>
          <a:solidFill>
            <a:schemeClr val="accent5">
              <a:lumMod val="50000"/>
              <a:alpha val="94000"/>
            </a:schemeClr>
          </a:solidFill>
          <a:ln w="38100" cmpd="sng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BE" sz="2400" dirty="0">
                <a:cs typeface="AlphabitsSquared"/>
              </a:rPr>
              <a:t>Cadre conceptuel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127001" y="726317"/>
            <a:ext cx="8904110" cy="6022849"/>
          </a:xfrm>
          <a:prstGeom prst="roundRect">
            <a:avLst>
              <a:gd name="adj" fmla="val 5189"/>
            </a:avLst>
          </a:prstGeom>
          <a:solidFill>
            <a:schemeClr val="bg1"/>
          </a:solidFill>
          <a:ln w="38100" cmpd="sng">
            <a:solidFill>
              <a:srgbClr val="F299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</p:txBody>
      </p:sp>
      <p:sp>
        <p:nvSpPr>
          <p:cNvPr id="20" name="Rectangle à coins arrondis 19"/>
          <p:cNvSpPr/>
          <p:nvPr/>
        </p:nvSpPr>
        <p:spPr>
          <a:xfrm>
            <a:off x="127001" y="726317"/>
            <a:ext cx="8904110" cy="6022849"/>
          </a:xfrm>
          <a:prstGeom prst="roundRect">
            <a:avLst>
              <a:gd name="adj" fmla="val 5189"/>
            </a:avLst>
          </a:prstGeom>
          <a:solidFill>
            <a:schemeClr val="bg1"/>
          </a:solidFill>
          <a:ln w="38100" cmpd="sng">
            <a:solidFill>
              <a:srgbClr val="4BAC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</p:txBody>
      </p:sp>
      <p:sp>
        <p:nvSpPr>
          <p:cNvPr id="3" name="Rectangle à coins arrondis 2"/>
          <p:cNvSpPr/>
          <p:nvPr/>
        </p:nvSpPr>
        <p:spPr>
          <a:xfrm>
            <a:off x="5213349" y="726317"/>
            <a:ext cx="3817761" cy="578351"/>
          </a:xfrm>
          <a:prstGeom prst="roundRect">
            <a:avLst>
              <a:gd name="adj" fmla="val 18627"/>
            </a:avLst>
          </a:prstGeom>
          <a:solidFill>
            <a:schemeClr val="accent5">
              <a:lumMod val="50000"/>
            </a:schemeClr>
          </a:solidFill>
          <a:ln w="38100" cmpd="sng">
            <a:solidFill>
              <a:srgbClr val="4BAC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bg1"/>
                </a:solidFill>
                <a:cs typeface="Times New Roman" charset="0"/>
              </a:rPr>
              <a:t>Connaissances ouvragées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6826461" y="6279808"/>
            <a:ext cx="2063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 err="1"/>
              <a:t>Vause</a:t>
            </a:r>
            <a:r>
              <a:rPr lang="fr-FR" dirty="0"/>
              <a:t>, 2011</a:t>
            </a:r>
          </a:p>
        </p:txBody>
      </p:sp>
      <p:sp>
        <p:nvSpPr>
          <p:cNvPr id="26" name="Highlight 20:00 " hidden="1">
            <a:extLst>
              <a:ext uri="{FF2B5EF4-FFF2-40B4-BE49-F238E27FC236}">
                <a16:creationId xmlns:a16="http://schemas.microsoft.com/office/drawing/2014/main" id="{DEBD45E3-ECD7-D84A-BF5F-C1328C765EB2}"/>
              </a:ext>
            </a:extLst>
          </p:cNvPr>
          <p:cNvSpPr/>
          <p:nvPr/>
        </p:nvSpPr>
        <p:spPr>
          <a:xfrm flipH="1">
            <a:off x="1550920" y="1926219"/>
            <a:ext cx="6083630" cy="3924000"/>
          </a:xfrm>
          <a:prstGeom prst="pie">
            <a:avLst>
              <a:gd name="adj1" fmla="val 0"/>
              <a:gd name="adj2" fmla="val 5397457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3" name="Highlight 17:00 ">
            <a:extLst>
              <a:ext uri="{FF2B5EF4-FFF2-40B4-BE49-F238E27FC236}">
                <a16:creationId xmlns:a16="http://schemas.microsoft.com/office/drawing/2014/main" id="{6624EB9C-80BA-EF4C-A796-1787CFF216BC}"/>
              </a:ext>
            </a:extLst>
          </p:cNvPr>
          <p:cNvSpPr/>
          <p:nvPr/>
        </p:nvSpPr>
        <p:spPr>
          <a:xfrm>
            <a:off x="1538221" y="1926219"/>
            <a:ext cx="6088876" cy="3924000"/>
          </a:xfrm>
          <a:prstGeom prst="pie">
            <a:avLst>
              <a:gd name="adj1" fmla="val 0"/>
              <a:gd name="adj2" fmla="val 5397457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5" name="Highlight 14:00" hidden="1">
            <a:extLst>
              <a:ext uri="{FF2B5EF4-FFF2-40B4-BE49-F238E27FC236}">
                <a16:creationId xmlns:a16="http://schemas.microsoft.com/office/drawing/2014/main" id="{762F8954-454D-4D41-8031-9DFBA534F3F8}"/>
              </a:ext>
            </a:extLst>
          </p:cNvPr>
          <p:cNvSpPr/>
          <p:nvPr/>
        </p:nvSpPr>
        <p:spPr>
          <a:xfrm flipV="1">
            <a:off x="1538221" y="1926219"/>
            <a:ext cx="6088876" cy="3924000"/>
          </a:xfrm>
          <a:prstGeom prst="pie">
            <a:avLst>
              <a:gd name="adj1" fmla="val 0"/>
              <a:gd name="adj2" fmla="val 5397457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7" name="Highlight 22:00" hidden="1">
            <a:extLst>
              <a:ext uri="{FF2B5EF4-FFF2-40B4-BE49-F238E27FC236}">
                <a16:creationId xmlns:a16="http://schemas.microsoft.com/office/drawing/2014/main" id="{7F04C27E-1FF3-4442-9A81-1CB7E9634596}"/>
              </a:ext>
            </a:extLst>
          </p:cNvPr>
          <p:cNvSpPr/>
          <p:nvPr/>
        </p:nvSpPr>
        <p:spPr>
          <a:xfrm flipH="1" flipV="1">
            <a:off x="1563621" y="1926219"/>
            <a:ext cx="6070930" cy="3924000"/>
          </a:xfrm>
          <a:prstGeom prst="pie">
            <a:avLst>
              <a:gd name="adj1" fmla="val 0"/>
              <a:gd name="adj2" fmla="val 5397457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" name="Ellipse principale">
            <a:extLst>
              <a:ext uri="{FF2B5EF4-FFF2-40B4-BE49-F238E27FC236}">
                <a16:creationId xmlns:a16="http://schemas.microsoft.com/office/drawing/2014/main" id="{92196309-A0B0-3E46-A74A-B450566895D7}"/>
              </a:ext>
            </a:extLst>
          </p:cNvPr>
          <p:cNvSpPr/>
          <p:nvPr/>
        </p:nvSpPr>
        <p:spPr>
          <a:xfrm>
            <a:off x="1550551" y="1923740"/>
            <a:ext cx="6084000" cy="3924000"/>
          </a:xfrm>
          <a:prstGeom prst="ellipse">
            <a:avLst/>
          </a:prstGeom>
          <a:noFill/>
          <a:ln w="190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DAFA24C-20AD-7B44-BF23-0B413C2484C2}"/>
              </a:ext>
            </a:extLst>
          </p:cNvPr>
          <p:cNvSpPr txBox="1"/>
          <p:nvPr/>
        </p:nvSpPr>
        <p:spPr>
          <a:xfrm>
            <a:off x="3397707" y="1511433"/>
            <a:ext cx="2162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/>
              <a:t>ÉLABORATION SOCIALE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F316E98-BC3D-4540-955B-EA3E2AE5521B}"/>
              </a:ext>
            </a:extLst>
          </p:cNvPr>
          <p:cNvSpPr txBox="1"/>
          <p:nvPr/>
        </p:nvSpPr>
        <p:spPr>
          <a:xfrm>
            <a:off x="3253460" y="5869183"/>
            <a:ext cx="26372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600" b="1" dirty="0"/>
              <a:t>ÉLABORATION INDIVIDUELLE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56B5CF1-6B31-4A47-BCC4-6F887BBB2CCC}"/>
              </a:ext>
            </a:extLst>
          </p:cNvPr>
          <p:cNvSpPr txBox="1"/>
          <p:nvPr/>
        </p:nvSpPr>
        <p:spPr>
          <a:xfrm>
            <a:off x="196276" y="3729839"/>
            <a:ext cx="12527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/>
              <a:t>VALIDATION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5BB557C-7FA6-0F40-8346-08E501102B67}"/>
              </a:ext>
            </a:extLst>
          </p:cNvPr>
          <p:cNvSpPr txBox="1"/>
          <p:nvPr/>
        </p:nvSpPr>
        <p:spPr>
          <a:xfrm>
            <a:off x="7703066" y="3484420"/>
            <a:ext cx="122533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600" b="1" dirty="0"/>
              <a:t>ABSENCE</a:t>
            </a:r>
          </a:p>
          <a:p>
            <a:pPr algn="ctr"/>
            <a:r>
              <a:rPr lang="fr-FR" sz="1600" b="1" dirty="0"/>
              <a:t>DE</a:t>
            </a:r>
          </a:p>
          <a:p>
            <a:pPr algn="ctr"/>
            <a:r>
              <a:rPr lang="fr-FR" sz="1600" b="1" dirty="0"/>
              <a:t>VALIDATION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F48BEB40-9F88-B24D-AD94-159DADD16B4A}"/>
              </a:ext>
            </a:extLst>
          </p:cNvPr>
          <p:cNvSpPr txBox="1"/>
          <p:nvPr/>
        </p:nvSpPr>
        <p:spPr>
          <a:xfrm>
            <a:off x="2457487" y="2763988"/>
            <a:ext cx="17059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dirty="0"/>
              <a:t>Connaissances</a:t>
            </a:r>
          </a:p>
          <a:p>
            <a:pPr algn="ctr"/>
            <a:r>
              <a:rPr lang="fr-FR" sz="2000" dirty="0"/>
              <a:t>théoriques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1262EC2C-6C25-4145-859E-E87578A6E11E}"/>
              </a:ext>
            </a:extLst>
          </p:cNvPr>
          <p:cNvSpPr txBox="1"/>
          <p:nvPr/>
        </p:nvSpPr>
        <p:spPr>
          <a:xfrm>
            <a:off x="2457487" y="4268446"/>
            <a:ext cx="17059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dirty="0"/>
              <a:t>Connaissances</a:t>
            </a:r>
          </a:p>
          <a:p>
            <a:pPr algn="ctr"/>
            <a:r>
              <a:rPr lang="fr-FR" sz="2000" dirty="0"/>
              <a:t>pragmatiques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980B385E-B190-A145-869B-5E06121E4E32}"/>
              </a:ext>
            </a:extLst>
          </p:cNvPr>
          <p:cNvSpPr txBox="1"/>
          <p:nvPr/>
        </p:nvSpPr>
        <p:spPr>
          <a:xfrm>
            <a:off x="5403328" y="2763988"/>
            <a:ext cx="12477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dirty="0"/>
              <a:t>Croyances</a:t>
            </a:r>
          </a:p>
          <a:p>
            <a:pPr algn="ctr"/>
            <a:r>
              <a:rPr lang="fr-FR" sz="2000" dirty="0"/>
              <a:t>partagées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7AA97DF3-15EE-A54D-9D5A-D689AD3F2709}"/>
              </a:ext>
            </a:extLst>
          </p:cNvPr>
          <p:cNvSpPr txBox="1"/>
          <p:nvPr/>
        </p:nvSpPr>
        <p:spPr>
          <a:xfrm>
            <a:off x="5270183" y="4268446"/>
            <a:ext cx="151400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dirty="0"/>
              <a:t>Croyances</a:t>
            </a:r>
          </a:p>
          <a:p>
            <a:pPr algn="ctr"/>
            <a:r>
              <a:rPr lang="fr-FR" sz="2000" dirty="0"/>
              <a:t>personnelles</a:t>
            </a: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04A49FA5-0463-FF41-82B1-6187C36507FB}"/>
              </a:ext>
            </a:extLst>
          </p:cNvPr>
          <p:cNvCxnSpPr>
            <a:cxnSpLocks/>
          </p:cNvCxnSpPr>
          <p:nvPr/>
        </p:nvCxnSpPr>
        <p:spPr>
          <a:xfrm>
            <a:off x="4572000" y="1797635"/>
            <a:ext cx="91" cy="414000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88B0FF76-C6B4-5E4B-80D3-E24C0D4490E0}"/>
              </a:ext>
            </a:extLst>
          </p:cNvPr>
          <p:cNvCxnSpPr>
            <a:cxnSpLocks/>
          </p:cNvCxnSpPr>
          <p:nvPr/>
        </p:nvCxnSpPr>
        <p:spPr>
          <a:xfrm flipH="1">
            <a:off x="1440609" y="3887162"/>
            <a:ext cx="6290226" cy="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32654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à coins arrondis 67"/>
          <p:cNvSpPr/>
          <p:nvPr/>
        </p:nvSpPr>
        <p:spPr>
          <a:xfrm>
            <a:off x="127001" y="127000"/>
            <a:ext cx="5086349" cy="6152808"/>
          </a:xfrm>
          <a:prstGeom prst="roundRect">
            <a:avLst>
              <a:gd name="adj" fmla="val 4086"/>
            </a:avLst>
          </a:prstGeom>
          <a:solidFill>
            <a:schemeClr val="accent5">
              <a:lumMod val="50000"/>
              <a:alpha val="94000"/>
            </a:schemeClr>
          </a:solidFill>
          <a:ln w="38100" cmpd="sng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BE" sz="2400" dirty="0">
                <a:cs typeface="AlphabitsSquared"/>
              </a:rPr>
              <a:t>Cadre conceptuel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127001" y="726317"/>
            <a:ext cx="8904110" cy="6022849"/>
          </a:xfrm>
          <a:prstGeom prst="roundRect">
            <a:avLst>
              <a:gd name="adj" fmla="val 5189"/>
            </a:avLst>
          </a:prstGeom>
          <a:solidFill>
            <a:schemeClr val="bg1"/>
          </a:solidFill>
          <a:ln w="38100" cmpd="sng">
            <a:solidFill>
              <a:srgbClr val="F299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</p:txBody>
      </p:sp>
      <p:sp>
        <p:nvSpPr>
          <p:cNvPr id="20" name="Rectangle à coins arrondis 19"/>
          <p:cNvSpPr/>
          <p:nvPr/>
        </p:nvSpPr>
        <p:spPr>
          <a:xfrm>
            <a:off x="127001" y="726317"/>
            <a:ext cx="8904110" cy="6022849"/>
          </a:xfrm>
          <a:prstGeom prst="roundRect">
            <a:avLst>
              <a:gd name="adj" fmla="val 5189"/>
            </a:avLst>
          </a:prstGeom>
          <a:solidFill>
            <a:schemeClr val="bg1"/>
          </a:solidFill>
          <a:ln w="38100" cmpd="sng">
            <a:solidFill>
              <a:srgbClr val="4BAC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</p:txBody>
      </p:sp>
      <p:sp>
        <p:nvSpPr>
          <p:cNvPr id="3" name="Rectangle à coins arrondis 2"/>
          <p:cNvSpPr/>
          <p:nvPr/>
        </p:nvSpPr>
        <p:spPr>
          <a:xfrm>
            <a:off x="5213349" y="726317"/>
            <a:ext cx="3817761" cy="578351"/>
          </a:xfrm>
          <a:prstGeom prst="roundRect">
            <a:avLst>
              <a:gd name="adj" fmla="val 18627"/>
            </a:avLst>
          </a:prstGeom>
          <a:solidFill>
            <a:schemeClr val="accent5">
              <a:lumMod val="50000"/>
            </a:schemeClr>
          </a:solidFill>
          <a:ln w="38100" cmpd="sng">
            <a:solidFill>
              <a:srgbClr val="4BAC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bg1"/>
                </a:solidFill>
                <a:cs typeface="Times New Roman" charset="0"/>
              </a:rPr>
              <a:t>Connaissances ouvragées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6826461" y="6279808"/>
            <a:ext cx="2063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 err="1"/>
              <a:t>Vause</a:t>
            </a:r>
            <a:r>
              <a:rPr lang="fr-FR" dirty="0"/>
              <a:t>, 2011</a:t>
            </a:r>
          </a:p>
        </p:txBody>
      </p:sp>
      <p:sp>
        <p:nvSpPr>
          <p:cNvPr id="26" name="Highlight 20:00 " hidden="1">
            <a:extLst>
              <a:ext uri="{FF2B5EF4-FFF2-40B4-BE49-F238E27FC236}">
                <a16:creationId xmlns:a16="http://schemas.microsoft.com/office/drawing/2014/main" id="{DEBD45E3-ECD7-D84A-BF5F-C1328C765EB2}"/>
              </a:ext>
            </a:extLst>
          </p:cNvPr>
          <p:cNvSpPr/>
          <p:nvPr/>
        </p:nvSpPr>
        <p:spPr>
          <a:xfrm flipH="1">
            <a:off x="1550920" y="1926219"/>
            <a:ext cx="6083630" cy="3924000"/>
          </a:xfrm>
          <a:prstGeom prst="pie">
            <a:avLst>
              <a:gd name="adj1" fmla="val 0"/>
              <a:gd name="adj2" fmla="val 5397457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3" name="Highlight 17:00 " hidden="1">
            <a:extLst>
              <a:ext uri="{FF2B5EF4-FFF2-40B4-BE49-F238E27FC236}">
                <a16:creationId xmlns:a16="http://schemas.microsoft.com/office/drawing/2014/main" id="{6624EB9C-80BA-EF4C-A796-1787CFF216BC}"/>
              </a:ext>
            </a:extLst>
          </p:cNvPr>
          <p:cNvSpPr/>
          <p:nvPr/>
        </p:nvSpPr>
        <p:spPr>
          <a:xfrm>
            <a:off x="1538221" y="1926219"/>
            <a:ext cx="6088876" cy="3924000"/>
          </a:xfrm>
          <a:prstGeom prst="pie">
            <a:avLst>
              <a:gd name="adj1" fmla="val 0"/>
              <a:gd name="adj2" fmla="val 5397457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5" name="Highlight 14:00">
            <a:extLst>
              <a:ext uri="{FF2B5EF4-FFF2-40B4-BE49-F238E27FC236}">
                <a16:creationId xmlns:a16="http://schemas.microsoft.com/office/drawing/2014/main" id="{762F8954-454D-4D41-8031-9DFBA534F3F8}"/>
              </a:ext>
            </a:extLst>
          </p:cNvPr>
          <p:cNvSpPr/>
          <p:nvPr/>
        </p:nvSpPr>
        <p:spPr>
          <a:xfrm flipV="1">
            <a:off x="1538221" y="1926219"/>
            <a:ext cx="6088876" cy="3924000"/>
          </a:xfrm>
          <a:prstGeom prst="pie">
            <a:avLst>
              <a:gd name="adj1" fmla="val 0"/>
              <a:gd name="adj2" fmla="val 5397457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7" name="Highlight 22:00" hidden="1">
            <a:extLst>
              <a:ext uri="{FF2B5EF4-FFF2-40B4-BE49-F238E27FC236}">
                <a16:creationId xmlns:a16="http://schemas.microsoft.com/office/drawing/2014/main" id="{7F04C27E-1FF3-4442-9A81-1CB7E9634596}"/>
              </a:ext>
            </a:extLst>
          </p:cNvPr>
          <p:cNvSpPr/>
          <p:nvPr/>
        </p:nvSpPr>
        <p:spPr>
          <a:xfrm flipH="1" flipV="1">
            <a:off x="1563621" y="1926219"/>
            <a:ext cx="6070930" cy="3924000"/>
          </a:xfrm>
          <a:prstGeom prst="pie">
            <a:avLst>
              <a:gd name="adj1" fmla="val 0"/>
              <a:gd name="adj2" fmla="val 5397457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" name="Ellipse principale">
            <a:extLst>
              <a:ext uri="{FF2B5EF4-FFF2-40B4-BE49-F238E27FC236}">
                <a16:creationId xmlns:a16="http://schemas.microsoft.com/office/drawing/2014/main" id="{92196309-A0B0-3E46-A74A-B450566895D7}"/>
              </a:ext>
            </a:extLst>
          </p:cNvPr>
          <p:cNvSpPr/>
          <p:nvPr/>
        </p:nvSpPr>
        <p:spPr>
          <a:xfrm>
            <a:off x="1550551" y="1923740"/>
            <a:ext cx="6084000" cy="3924000"/>
          </a:xfrm>
          <a:prstGeom prst="ellipse">
            <a:avLst/>
          </a:prstGeom>
          <a:noFill/>
          <a:ln w="190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DAFA24C-20AD-7B44-BF23-0B413C2484C2}"/>
              </a:ext>
            </a:extLst>
          </p:cNvPr>
          <p:cNvSpPr txBox="1"/>
          <p:nvPr/>
        </p:nvSpPr>
        <p:spPr>
          <a:xfrm>
            <a:off x="3397707" y="1511433"/>
            <a:ext cx="2162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/>
              <a:t>ÉLABORATION SOCIALE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F316E98-BC3D-4540-955B-EA3E2AE5521B}"/>
              </a:ext>
            </a:extLst>
          </p:cNvPr>
          <p:cNvSpPr txBox="1"/>
          <p:nvPr/>
        </p:nvSpPr>
        <p:spPr>
          <a:xfrm>
            <a:off x="3253460" y="5869183"/>
            <a:ext cx="26372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600" b="1" dirty="0"/>
              <a:t>ÉLABORATION INDIVIDUELLE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56B5CF1-6B31-4A47-BCC4-6F887BBB2CCC}"/>
              </a:ext>
            </a:extLst>
          </p:cNvPr>
          <p:cNvSpPr txBox="1"/>
          <p:nvPr/>
        </p:nvSpPr>
        <p:spPr>
          <a:xfrm>
            <a:off x="196276" y="3729839"/>
            <a:ext cx="12527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/>
              <a:t>VALIDATION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5BB557C-7FA6-0F40-8346-08E501102B67}"/>
              </a:ext>
            </a:extLst>
          </p:cNvPr>
          <p:cNvSpPr txBox="1"/>
          <p:nvPr/>
        </p:nvSpPr>
        <p:spPr>
          <a:xfrm>
            <a:off x="7703066" y="3484420"/>
            <a:ext cx="122533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600" b="1" dirty="0"/>
              <a:t>ABSENCE</a:t>
            </a:r>
          </a:p>
          <a:p>
            <a:pPr algn="ctr"/>
            <a:r>
              <a:rPr lang="fr-FR" sz="1600" b="1" dirty="0"/>
              <a:t>DE</a:t>
            </a:r>
          </a:p>
          <a:p>
            <a:pPr algn="ctr"/>
            <a:r>
              <a:rPr lang="fr-FR" sz="1600" b="1" dirty="0"/>
              <a:t>VALIDATION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F48BEB40-9F88-B24D-AD94-159DADD16B4A}"/>
              </a:ext>
            </a:extLst>
          </p:cNvPr>
          <p:cNvSpPr txBox="1"/>
          <p:nvPr/>
        </p:nvSpPr>
        <p:spPr>
          <a:xfrm>
            <a:off x="2457487" y="2763988"/>
            <a:ext cx="17059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dirty="0"/>
              <a:t>Connaissances</a:t>
            </a:r>
          </a:p>
          <a:p>
            <a:pPr algn="ctr"/>
            <a:r>
              <a:rPr lang="fr-FR" sz="2000" dirty="0"/>
              <a:t>théoriques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1262EC2C-6C25-4145-859E-E87578A6E11E}"/>
              </a:ext>
            </a:extLst>
          </p:cNvPr>
          <p:cNvSpPr txBox="1"/>
          <p:nvPr/>
        </p:nvSpPr>
        <p:spPr>
          <a:xfrm>
            <a:off x="2457487" y="4268446"/>
            <a:ext cx="17059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dirty="0"/>
              <a:t>Connaissances</a:t>
            </a:r>
          </a:p>
          <a:p>
            <a:pPr algn="ctr"/>
            <a:r>
              <a:rPr lang="fr-FR" sz="2000" dirty="0"/>
              <a:t>pragmatiques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980B385E-B190-A145-869B-5E06121E4E32}"/>
              </a:ext>
            </a:extLst>
          </p:cNvPr>
          <p:cNvSpPr txBox="1"/>
          <p:nvPr/>
        </p:nvSpPr>
        <p:spPr>
          <a:xfrm>
            <a:off x="5403328" y="2763988"/>
            <a:ext cx="12477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dirty="0"/>
              <a:t>Croyances</a:t>
            </a:r>
          </a:p>
          <a:p>
            <a:pPr algn="ctr"/>
            <a:r>
              <a:rPr lang="fr-FR" sz="2000" dirty="0"/>
              <a:t>partagées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7AA97DF3-15EE-A54D-9D5A-D689AD3F2709}"/>
              </a:ext>
            </a:extLst>
          </p:cNvPr>
          <p:cNvSpPr txBox="1"/>
          <p:nvPr/>
        </p:nvSpPr>
        <p:spPr>
          <a:xfrm>
            <a:off x="5270183" y="4268446"/>
            <a:ext cx="151400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dirty="0"/>
              <a:t>Croyances</a:t>
            </a:r>
          </a:p>
          <a:p>
            <a:pPr algn="ctr"/>
            <a:r>
              <a:rPr lang="fr-FR" sz="2000" dirty="0"/>
              <a:t>personnelles</a:t>
            </a: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04A49FA5-0463-FF41-82B1-6187C36507FB}"/>
              </a:ext>
            </a:extLst>
          </p:cNvPr>
          <p:cNvCxnSpPr>
            <a:cxnSpLocks/>
          </p:cNvCxnSpPr>
          <p:nvPr/>
        </p:nvCxnSpPr>
        <p:spPr>
          <a:xfrm>
            <a:off x="4572000" y="1797635"/>
            <a:ext cx="91" cy="414000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88B0FF76-C6B4-5E4B-80D3-E24C0D4490E0}"/>
              </a:ext>
            </a:extLst>
          </p:cNvPr>
          <p:cNvCxnSpPr>
            <a:cxnSpLocks/>
          </p:cNvCxnSpPr>
          <p:nvPr/>
        </p:nvCxnSpPr>
        <p:spPr>
          <a:xfrm flipH="1">
            <a:off x="1440609" y="3887162"/>
            <a:ext cx="6290226" cy="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16065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à coins arrondis 67"/>
          <p:cNvSpPr/>
          <p:nvPr/>
        </p:nvSpPr>
        <p:spPr>
          <a:xfrm>
            <a:off x="127001" y="127000"/>
            <a:ext cx="5086349" cy="6152808"/>
          </a:xfrm>
          <a:prstGeom prst="roundRect">
            <a:avLst>
              <a:gd name="adj" fmla="val 4086"/>
            </a:avLst>
          </a:prstGeom>
          <a:solidFill>
            <a:schemeClr val="accent5">
              <a:lumMod val="50000"/>
              <a:alpha val="94000"/>
            </a:schemeClr>
          </a:solidFill>
          <a:ln w="38100" cmpd="sng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BE" sz="2400" dirty="0">
                <a:cs typeface="AlphabitsSquared"/>
              </a:rPr>
              <a:t>Cadre conceptuel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127001" y="726317"/>
            <a:ext cx="8904110" cy="6022849"/>
          </a:xfrm>
          <a:prstGeom prst="roundRect">
            <a:avLst>
              <a:gd name="adj" fmla="val 5189"/>
            </a:avLst>
          </a:prstGeom>
          <a:solidFill>
            <a:schemeClr val="bg1"/>
          </a:solidFill>
          <a:ln w="38100" cmpd="sng">
            <a:solidFill>
              <a:srgbClr val="F299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</p:txBody>
      </p:sp>
      <p:sp>
        <p:nvSpPr>
          <p:cNvPr id="20" name="Rectangle à coins arrondis 19"/>
          <p:cNvSpPr/>
          <p:nvPr/>
        </p:nvSpPr>
        <p:spPr>
          <a:xfrm>
            <a:off x="127001" y="726317"/>
            <a:ext cx="8904110" cy="6022849"/>
          </a:xfrm>
          <a:prstGeom prst="roundRect">
            <a:avLst>
              <a:gd name="adj" fmla="val 5189"/>
            </a:avLst>
          </a:prstGeom>
          <a:solidFill>
            <a:schemeClr val="bg1"/>
          </a:solidFill>
          <a:ln w="38100" cmpd="sng">
            <a:solidFill>
              <a:srgbClr val="4BAC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</p:txBody>
      </p:sp>
      <p:sp>
        <p:nvSpPr>
          <p:cNvPr id="3" name="Rectangle à coins arrondis 2"/>
          <p:cNvSpPr/>
          <p:nvPr/>
        </p:nvSpPr>
        <p:spPr>
          <a:xfrm>
            <a:off x="5213349" y="726317"/>
            <a:ext cx="3817761" cy="578351"/>
          </a:xfrm>
          <a:prstGeom prst="roundRect">
            <a:avLst>
              <a:gd name="adj" fmla="val 18627"/>
            </a:avLst>
          </a:prstGeom>
          <a:solidFill>
            <a:schemeClr val="accent5">
              <a:lumMod val="50000"/>
            </a:schemeClr>
          </a:solidFill>
          <a:ln w="38100" cmpd="sng">
            <a:solidFill>
              <a:srgbClr val="4BAC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1"/>
                </a:solidFill>
                <a:cs typeface="Times New Roman" charset="0"/>
              </a:rPr>
              <a:t>L'intelligence : </a:t>
            </a:r>
          </a:p>
          <a:p>
            <a:pPr algn="ctr"/>
            <a:r>
              <a:rPr lang="fr-FR" dirty="0">
                <a:solidFill>
                  <a:schemeClr val="bg1"/>
                </a:solidFill>
                <a:cs typeface="Times New Roman" charset="0"/>
              </a:rPr>
              <a:t>conception dichotomique</a:t>
            </a:r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7056023"/>
              </p:ext>
            </p:extLst>
          </p:nvPr>
        </p:nvGraphicFramePr>
        <p:xfrm>
          <a:off x="571471" y="1902460"/>
          <a:ext cx="8080672" cy="3949094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40403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403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50216">
                <a:tc>
                  <a:txBody>
                    <a:bodyPr/>
                    <a:lstStyle/>
                    <a:p>
                      <a:pPr algn="ctr"/>
                      <a:r>
                        <a:rPr lang="fr-FR" sz="2400" b="1" kern="1200" dirty="0">
                          <a:solidFill>
                            <a:srgbClr val="4BACC6"/>
                          </a:solidFill>
                          <a:latin typeface="+mn-lt"/>
                          <a:ea typeface="+mn-ea"/>
                          <a:cs typeface="+mn-cs"/>
                        </a:rPr>
                        <a:t>conception</a:t>
                      </a:r>
                      <a:r>
                        <a:rPr lang="fr-FR" sz="2400" dirty="0">
                          <a:solidFill>
                            <a:srgbClr val="4BACC6"/>
                          </a:solidFill>
                        </a:rPr>
                        <a:t> innéiste de l'intelligence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rgbClr val="4BACC6"/>
                          </a:solidFill>
                        </a:rPr>
                        <a:t>conception constructiviste de l'intelligen</a:t>
                      </a:r>
                      <a:r>
                        <a:rPr lang="fr-FR" sz="2400" baseline="0" dirty="0">
                          <a:solidFill>
                            <a:srgbClr val="4BACC6"/>
                          </a:solidFill>
                        </a:rPr>
                        <a:t>ce</a:t>
                      </a:r>
                      <a:endParaRPr lang="fr-FR" sz="2400" dirty="0">
                        <a:solidFill>
                          <a:srgbClr val="4BACC6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4331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fixe, déterminé</a:t>
                      </a:r>
                    </a:p>
                  </a:txBody>
                  <a:tcPr anchor="ctr"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malléable</a:t>
                      </a:r>
                    </a:p>
                  </a:txBody>
                  <a:tcPr anchor="ctr"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4331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efforts</a:t>
                      </a:r>
                      <a:r>
                        <a:rPr lang="fr-FR" sz="2400" baseline="0" dirty="0"/>
                        <a:t> --</a:t>
                      </a:r>
                      <a:endParaRPr lang="fr-FR" sz="24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efforts ++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50216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peu d'importance</a:t>
                      </a:r>
                      <a:r>
                        <a:rPr lang="fr-FR" sz="2400" baseline="0" dirty="0"/>
                        <a:t> au contexte</a:t>
                      </a:r>
                      <a:endParaRPr lang="fr-FR" sz="24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importance</a:t>
                      </a:r>
                      <a:r>
                        <a:rPr lang="fr-FR" sz="2400" baseline="0" dirty="0"/>
                        <a:t> de l'apprentissage et du contexte</a:t>
                      </a:r>
                      <a:endParaRPr lang="fr-FR" sz="24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ZoneTexte 8"/>
          <p:cNvSpPr txBox="1"/>
          <p:nvPr/>
        </p:nvSpPr>
        <p:spPr>
          <a:xfrm>
            <a:off x="3322514" y="6292998"/>
            <a:ext cx="55450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dirty="0" err="1"/>
              <a:t>Bandura</a:t>
            </a:r>
            <a:r>
              <a:rPr lang="fr-FR" sz="1600" dirty="0"/>
              <a:t> &amp; </a:t>
            </a:r>
            <a:r>
              <a:rPr lang="fr-FR" sz="1600" dirty="0" err="1"/>
              <a:t>Dweck</a:t>
            </a:r>
            <a:r>
              <a:rPr lang="fr-FR" sz="1600" dirty="0"/>
              <a:t>, 1985; </a:t>
            </a:r>
            <a:r>
              <a:rPr lang="fr-FR" sz="1600" dirty="0" err="1"/>
              <a:t>Dweck</a:t>
            </a:r>
            <a:r>
              <a:rPr lang="fr-FR" sz="1600" dirty="0"/>
              <a:t>, Chiu &amp; Hong, 2995</a:t>
            </a:r>
          </a:p>
        </p:txBody>
      </p:sp>
    </p:spTree>
    <p:extLst>
      <p:ext uri="{BB962C8B-B14F-4D97-AF65-F5344CB8AC3E}">
        <p14:creationId xmlns:p14="http://schemas.microsoft.com/office/powerpoint/2010/main" val="20982430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à coins arrondis 67"/>
          <p:cNvSpPr/>
          <p:nvPr/>
        </p:nvSpPr>
        <p:spPr>
          <a:xfrm>
            <a:off x="127001" y="127000"/>
            <a:ext cx="5086349" cy="6152808"/>
          </a:xfrm>
          <a:prstGeom prst="roundRect">
            <a:avLst>
              <a:gd name="adj" fmla="val 4086"/>
            </a:avLst>
          </a:prstGeom>
          <a:solidFill>
            <a:schemeClr val="accent5">
              <a:lumMod val="50000"/>
              <a:alpha val="94000"/>
            </a:schemeClr>
          </a:solidFill>
          <a:ln w="38100" cmpd="sng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BE" sz="2400" dirty="0">
                <a:cs typeface="AlphabitsSquared"/>
              </a:rPr>
              <a:t>Cadre conceptuel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127001" y="726317"/>
            <a:ext cx="8904110" cy="6022849"/>
          </a:xfrm>
          <a:prstGeom prst="roundRect">
            <a:avLst>
              <a:gd name="adj" fmla="val 5189"/>
            </a:avLst>
          </a:prstGeom>
          <a:solidFill>
            <a:schemeClr val="bg1"/>
          </a:solidFill>
          <a:ln w="38100" cmpd="sng">
            <a:solidFill>
              <a:srgbClr val="F299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</p:txBody>
      </p:sp>
      <p:sp>
        <p:nvSpPr>
          <p:cNvPr id="20" name="Rectangle à coins arrondis 19"/>
          <p:cNvSpPr/>
          <p:nvPr/>
        </p:nvSpPr>
        <p:spPr>
          <a:xfrm>
            <a:off x="127001" y="726317"/>
            <a:ext cx="8904110" cy="6022849"/>
          </a:xfrm>
          <a:prstGeom prst="roundRect">
            <a:avLst>
              <a:gd name="adj" fmla="val 5189"/>
            </a:avLst>
          </a:prstGeom>
          <a:solidFill>
            <a:schemeClr val="bg1"/>
          </a:solidFill>
          <a:ln w="38100" cmpd="sng">
            <a:solidFill>
              <a:srgbClr val="4BAC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</p:txBody>
      </p:sp>
      <p:sp>
        <p:nvSpPr>
          <p:cNvPr id="3" name="Rectangle à coins arrondis 2"/>
          <p:cNvSpPr/>
          <p:nvPr/>
        </p:nvSpPr>
        <p:spPr>
          <a:xfrm>
            <a:off x="5213349" y="726317"/>
            <a:ext cx="3817761" cy="578351"/>
          </a:xfrm>
          <a:prstGeom prst="roundRect">
            <a:avLst>
              <a:gd name="adj" fmla="val 18627"/>
            </a:avLst>
          </a:prstGeom>
          <a:solidFill>
            <a:schemeClr val="accent5">
              <a:lumMod val="50000"/>
            </a:schemeClr>
          </a:solidFill>
          <a:ln w="38100" cmpd="sng">
            <a:solidFill>
              <a:srgbClr val="4BAC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1"/>
                </a:solidFill>
                <a:cs typeface="Times New Roman" charset="0"/>
              </a:rPr>
              <a:t>L'intelligence : </a:t>
            </a:r>
          </a:p>
          <a:p>
            <a:pPr algn="ctr"/>
            <a:r>
              <a:rPr lang="fr-FR" dirty="0">
                <a:solidFill>
                  <a:schemeClr val="bg1"/>
                </a:solidFill>
                <a:cs typeface="Times New Roman" charset="0"/>
              </a:rPr>
              <a:t>conception pluraliste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3322514" y="6292998"/>
            <a:ext cx="55450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dirty="0" err="1"/>
              <a:t>Issaieva</a:t>
            </a:r>
            <a:r>
              <a:rPr lang="fr-FR" sz="1600" dirty="0"/>
              <a:t> &amp; </a:t>
            </a:r>
            <a:r>
              <a:rPr lang="fr-FR" sz="1600" dirty="0" err="1"/>
              <a:t>Crahay</a:t>
            </a:r>
            <a:r>
              <a:rPr lang="fr-FR" sz="1600" dirty="0"/>
              <a:t>, 2014</a:t>
            </a:r>
          </a:p>
        </p:txBody>
      </p:sp>
      <p:graphicFrame>
        <p:nvGraphicFramePr>
          <p:cNvPr id="2" name="Diagramme 1"/>
          <p:cNvGraphicFramePr/>
          <p:nvPr>
            <p:extLst>
              <p:ext uri="{D42A27DB-BD31-4B8C-83A1-F6EECF244321}">
                <p14:modId xmlns:p14="http://schemas.microsoft.com/office/powerpoint/2010/main" val="4071323345"/>
              </p:ext>
            </p:extLst>
          </p:nvPr>
        </p:nvGraphicFramePr>
        <p:xfrm>
          <a:off x="283491" y="1397000"/>
          <a:ext cx="8747619" cy="48828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/>
          <p:cNvSpPr/>
          <p:nvPr/>
        </p:nvSpPr>
        <p:spPr>
          <a:xfrm>
            <a:off x="283491" y="1304668"/>
            <a:ext cx="3220457" cy="49883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5810654" y="1655672"/>
            <a:ext cx="3056944" cy="44835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3322514" y="1397000"/>
            <a:ext cx="3220457" cy="27648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283491" y="1457068"/>
            <a:ext cx="3220457" cy="49883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719382" y="1769074"/>
            <a:ext cx="3170113" cy="27648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5396297" y="1655672"/>
            <a:ext cx="3170113" cy="28782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/>
          <p:cNvSpPr/>
          <p:nvPr/>
        </p:nvSpPr>
        <p:spPr>
          <a:xfrm>
            <a:off x="2426682" y="1346959"/>
            <a:ext cx="3220457" cy="2202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71105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à coins arrondis 67"/>
          <p:cNvSpPr/>
          <p:nvPr/>
        </p:nvSpPr>
        <p:spPr>
          <a:xfrm>
            <a:off x="127001" y="127000"/>
            <a:ext cx="5086349" cy="6152808"/>
          </a:xfrm>
          <a:prstGeom prst="roundRect">
            <a:avLst>
              <a:gd name="adj" fmla="val 4086"/>
            </a:avLst>
          </a:prstGeom>
          <a:solidFill>
            <a:schemeClr val="accent5">
              <a:lumMod val="50000"/>
              <a:alpha val="94000"/>
            </a:schemeClr>
          </a:solidFill>
          <a:ln w="38100" cmpd="sng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BE" sz="2400" dirty="0">
                <a:cs typeface="AlphabitsSquared"/>
              </a:rPr>
              <a:t>Cadre conceptuel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127001" y="726317"/>
            <a:ext cx="8904110" cy="6022849"/>
          </a:xfrm>
          <a:prstGeom prst="roundRect">
            <a:avLst>
              <a:gd name="adj" fmla="val 5189"/>
            </a:avLst>
          </a:prstGeom>
          <a:solidFill>
            <a:schemeClr val="bg1"/>
          </a:solidFill>
          <a:ln w="38100" cmpd="sng">
            <a:solidFill>
              <a:srgbClr val="F299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</p:txBody>
      </p:sp>
      <p:sp>
        <p:nvSpPr>
          <p:cNvPr id="20" name="Rectangle à coins arrondis 19"/>
          <p:cNvSpPr/>
          <p:nvPr/>
        </p:nvSpPr>
        <p:spPr>
          <a:xfrm>
            <a:off x="127001" y="726317"/>
            <a:ext cx="8904110" cy="6022849"/>
          </a:xfrm>
          <a:prstGeom prst="roundRect">
            <a:avLst>
              <a:gd name="adj" fmla="val 5189"/>
            </a:avLst>
          </a:prstGeom>
          <a:solidFill>
            <a:schemeClr val="bg1"/>
          </a:solidFill>
          <a:ln w="38100" cmpd="sng">
            <a:solidFill>
              <a:srgbClr val="4BAC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</p:txBody>
      </p:sp>
      <p:sp>
        <p:nvSpPr>
          <p:cNvPr id="3" name="Rectangle à coins arrondis 2"/>
          <p:cNvSpPr/>
          <p:nvPr/>
        </p:nvSpPr>
        <p:spPr>
          <a:xfrm>
            <a:off x="5213349" y="726317"/>
            <a:ext cx="3817761" cy="578351"/>
          </a:xfrm>
          <a:prstGeom prst="roundRect">
            <a:avLst>
              <a:gd name="adj" fmla="val 18627"/>
            </a:avLst>
          </a:prstGeom>
          <a:solidFill>
            <a:schemeClr val="accent5">
              <a:lumMod val="50000"/>
            </a:schemeClr>
          </a:solidFill>
          <a:ln w="38100" cmpd="sng">
            <a:solidFill>
              <a:srgbClr val="4BAC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1"/>
                </a:solidFill>
                <a:cs typeface="Times New Roman" charset="0"/>
              </a:rPr>
              <a:t>L'intelligence : </a:t>
            </a:r>
          </a:p>
          <a:p>
            <a:pPr algn="ctr"/>
            <a:r>
              <a:rPr lang="fr-FR" dirty="0">
                <a:solidFill>
                  <a:schemeClr val="bg1"/>
                </a:solidFill>
                <a:cs typeface="Times New Roman" charset="0"/>
              </a:rPr>
              <a:t>conception pluraliste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3322514" y="6292998"/>
            <a:ext cx="55450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dirty="0" err="1"/>
              <a:t>Issaieva</a:t>
            </a:r>
            <a:r>
              <a:rPr lang="fr-FR" sz="1600" dirty="0"/>
              <a:t> &amp; </a:t>
            </a:r>
            <a:r>
              <a:rPr lang="fr-FR" sz="1600" dirty="0" err="1"/>
              <a:t>Crahay</a:t>
            </a:r>
            <a:r>
              <a:rPr lang="fr-FR" sz="1600" dirty="0"/>
              <a:t>, 2014</a:t>
            </a:r>
          </a:p>
        </p:txBody>
      </p:sp>
      <p:graphicFrame>
        <p:nvGraphicFramePr>
          <p:cNvPr id="2" name="Diagramme 1"/>
          <p:cNvGraphicFramePr/>
          <p:nvPr>
            <p:extLst>
              <p:ext uri="{D42A27DB-BD31-4B8C-83A1-F6EECF244321}">
                <p14:modId xmlns:p14="http://schemas.microsoft.com/office/powerpoint/2010/main" val="2487010724"/>
              </p:ext>
            </p:extLst>
          </p:nvPr>
        </p:nvGraphicFramePr>
        <p:xfrm>
          <a:off x="283491" y="1397000"/>
          <a:ext cx="8747619" cy="48828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/>
          <p:cNvSpPr/>
          <p:nvPr/>
        </p:nvSpPr>
        <p:spPr>
          <a:xfrm>
            <a:off x="283491" y="1304668"/>
            <a:ext cx="3220457" cy="29819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5810654" y="1655672"/>
            <a:ext cx="3056944" cy="44835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3322514" y="1397000"/>
            <a:ext cx="3220457" cy="27648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283491" y="1457068"/>
            <a:ext cx="3220457" cy="28295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2687495" y="2016406"/>
            <a:ext cx="1190662" cy="25175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5396297" y="1655672"/>
            <a:ext cx="3170113" cy="28782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/>
          <p:cNvSpPr/>
          <p:nvPr/>
        </p:nvSpPr>
        <p:spPr>
          <a:xfrm>
            <a:off x="2426682" y="1346959"/>
            <a:ext cx="3220457" cy="2202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01510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à coins arrondis 67"/>
          <p:cNvSpPr/>
          <p:nvPr/>
        </p:nvSpPr>
        <p:spPr>
          <a:xfrm>
            <a:off x="127001" y="127000"/>
            <a:ext cx="5086349" cy="6152808"/>
          </a:xfrm>
          <a:prstGeom prst="roundRect">
            <a:avLst>
              <a:gd name="adj" fmla="val 4086"/>
            </a:avLst>
          </a:prstGeom>
          <a:solidFill>
            <a:schemeClr val="accent5">
              <a:lumMod val="50000"/>
              <a:alpha val="94000"/>
            </a:schemeClr>
          </a:solidFill>
          <a:ln w="38100" cmpd="sng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BE" sz="2400" dirty="0">
                <a:cs typeface="AlphabitsSquared"/>
              </a:rPr>
              <a:t>Cadre conceptuel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127001" y="726317"/>
            <a:ext cx="8904110" cy="6022849"/>
          </a:xfrm>
          <a:prstGeom prst="roundRect">
            <a:avLst>
              <a:gd name="adj" fmla="val 5189"/>
            </a:avLst>
          </a:prstGeom>
          <a:solidFill>
            <a:schemeClr val="bg1"/>
          </a:solidFill>
          <a:ln w="38100" cmpd="sng">
            <a:solidFill>
              <a:srgbClr val="F299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</p:txBody>
      </p:sp>
      <p:sp>
        <p:nvSpPr>
          <p:cNvPr id="20" name="Rectangle à coins arrondis 19"/>
          <p:cNvSpPr/>
          <p:nvPr/>
        </p:nvSpPr>
        <p:spPr>
          <a:xfrm>
            <a:off x="127001" y="726317"/>
            <a:ext cx="8904110" cy="6022849"/>
          </a:xfrm>
          <a:prstGeom prst="roundRect">
            <a:avLst>
              <a:gd name="adj" fmla="val 5189"/>
            </a:avLst>
          </a:prstGeom>
          <a:solidFill>
            <a:schemeClr val="bg1"/>
          </a:solidFill>
          <a:ln w="38100" cmpd="sng">
            <a:solidFill>
              <a:srgbClr val="4BAC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</p:txBody>
      </p:sp>
      <p:sp>
        <p:nvSpPr>
          <p:cNvPr id="3" name="Rectangle à coins arrondis 2"/>
          <p:cNvSpPr/>
          <p:nvPr/>
        </p:nvSpPr>
        <p:spPr>
          <a:xfrm>
            <a:off x="5213349" y="726317"/>
            <a:ext cx="3817761" cy="578351"/>
          </a:xfrm>
          <a:prstGeom prst="roundRect">
            <a:avLst>
              <a:gd name="adj" fmla="val 18627"/>
            </a:avLst>
          </a:prstGeom>
          <a:solidFill>
            <a:schemeClr val="accent5">
              <a:lumMod val="50000"/>
            </a:schemeClr>
          </a:solidFill>
          <a:ln w="38100" cmpd="sng">
            <a:solidFill>
              <a:srgbClr val="4BAC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1"/>
                </a:solidFill>
                <a:cs typeface="Times New Roman" charset="0"/>
              </a:rPr>
              <a:t>L'intelligence : </a:t>
            </a:r>
          </a:p>
          <a:p>
            <a:pPr algn="ctr"/>
            <a:r>
              <a:rPr lang="fr-FR" dirty="0">
                <a:solidFill>
                  <a:schemeClr val="bg1"/>
                </a:solidFill>
                <a:cs typeface="Times New Roman" charset="0"/>
              </a:rPr>
              <a:t>conception pluraliste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3322514" y="6292998"/>
            <a:ext cx="55450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dirty="0" err="1"/>
              <a:t>Issaieva</a:t>
            </a:r>
            <a:r>
              <a:rPr lang="fr-FR" sz="1600" dirty="0"/>
              <a:t> &amp; </a:t>
            </a:r>
            <a:r>
              <a:rPr lang="fr-FR" sz="1600" dirty="0" err="1"/>
              <a:t>Crahay</a:t>
            </a:r>
            <a:r>
              <a:rPr lang="fr-FR" sz="1600" dirty="0"/>
              <a:t>, 2014</a:t>
            </a:r>
          </a:p>
        </p:txBody>
      </p:sp>
      <p:graphicFrame>
        <p:nvGraphicFramePr>
          <p:cNvPr id="2" name="Diagramme 1"/>
          <p:cNvGraphicFramePr/>
          <p:nvPr>
            <p:extLst>
              <p:ext uri="{D42A27DB-BD31-4B8C-83A1-F6EECF244321}">
                <p14:modId xmlns:p14="http://schemas.microsoft.com/office/powerpoint/2010/main" val="3970553943"/>
              </p:ext>
            </p:extLst>
          </p:nvPr>
        </p:nvGraphicFramePr>
        <p:xfrm>
          <a:off x="283491" y="1397000"/>
          <a:ext cx="8747619" cy="48828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Rectangle 9"/>
          <p:cNvSpPr/>
          <p:nvPr/>
        </p:nvSpPr>
        <p:spPr>
          <a:xfrm>
            <a:off x="5810654" y="1655672"/>
            <a:ext cx="3056944" cy="44835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4002892" y="1397000"/>
            <a:ext cx="2540079" cy="27762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5396297" y="1655672"/>
            <a:ext cx="3170113" cy="28782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/>
          <p:cNvSpPr/>
          <p:nvPr/>
        </p:nvSpPr>
        <p:spPr>
          <a:xfrm>
            <a:off x="2426682" y="1346959"/>
            <a:ext cx="3220457" cy="2202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/>
          <p:cNvSpPr/>
          <p:nvPr/>
        </p:nvSpPr>
        <p:spPr>
          <a:xfrm>
            <a:off x="4155292" y="1549400"/>
            <a:ext cx="2540079" cy="26238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/>
          <p:cNvSpPr/>
          <p:nvPr/>
        </p:nvSpPr>
        <p:spPr>
          <a:xfrm>
            <a:off x="3593295" y="1397000"/>
            <a:ext cx="2540079" cy="20844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57694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à coins arrondis 67"/>
          <p:cNvSpPr/>
          <p:nvPr/>
        </p:nvSpPr>
        <p:spPr>
          <a:xfrm>
            <a:off x="127001" y="127000"/>
            <a:ext cx="5086349" cy="6152808"/>
          </a:xfrm>
          <a:prstGeom prst="roundRect">
            <a:avLst>
              <a:gd name="adj" fmla="val 4086"/>
            </a:avLst>
          </a:prstGeom>
          <a:solidFill>
            <a:schemeClr val="accent5">
              <a:lumMod val="50000"/>
              <a:alpha val="94000"/>
            </a:schemeClr>
          </a:solidFill>
          <a:ln w="38100" cmpd="sng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BE" sz="2400" dirty="0">
                <a:cs typeface="AlphabitsSquared"/>
              </a:rPr>
              <a:t>Cadre conceptuel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127001" y="726317"/>
            <a:ext cx="8904110" cy="6022849"/>
          </a:xfrm>
          <a:prstGeom prst="roundRect">
            <a:avLst>
              <a:gd name="adj" fmla="val 5189"/>
            </a:avLst>
          </a:prstGeom>
          <a:solidFill>
            <a:schemeClr val="bg1"/>
          </a:solidFill>
          <a:ln w="38100" cmpd="sng">
            <a:solidFill>
              <a:srgbClr val="F299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</p:txBody>
      </p:sp>
      <p:sp>
        <p:nvSpPr>
          <p:cNvPr id="20" name="Rectangle à coins arrondis 19"/>
          <p:cNvSpPr/>
          <p:nvPr/>
        </p:nvSpPr>
        <p:spPr>
          <a:xfrm>
            <a:off x="127001" y="726317"/>
            <a:ext cx="8904110" cy="6022849"/>
          </a:xfrm>
          <a:prstGeom prst="roundRect">
            <a:avLst>
              <a:gd name="adj" fmla="val 5189"/>
            </a:avLst>
          </a:prstGeom>
          <a:solidFill>
            <a:schemeClr val="bg1"/>
          </a:solidFill>
          <a:ln w="38100" cmpd="sng">
            <a:solidFill>
              <a:srgbClr val="4BAC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</p:txBody>
      </p:sp>
      <p:sp>
        <p:nvSpPr>
          <p:cNvPr id="3" name="Rectangle à coins arrondis 2"/>
          <p:cNvSpPr/>
          <p:nvPr/>
        </p:nvSpPr>
        <p:spPr>
          <a:xfrm>
            <a:off x="5213349" y="726317"/>
            <a:ext cx="3817761" cy="578351"/>
          </a:xfrm>
          <a:prstGeom prst="roundRect">
            <a:avLst>
              <a:gd name="adj" fmla="val 18627"/>
            </a:avLst>
          </a:prstGeom>
          <a:solidFill>
            <a:schemeClr val="accent5">
              <a:lumMod val="50000"/>
            </a:schemeClr>
          </a:solidFill>
          <a:ln w="38100" cmpd="sng">
            <a:solidFill>
              <a:srgbClr val="4BAC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1"/>
                </a:solidFill>
                <a:cs typeface="Times New Roman" charset="0"/>
              </a:rPr>
              <a:t>L'intelligence : </a:t>
            </a:r>
          </a:p>
          <a:p>
            <a:pPr algn="ctr"/>
            <a:r>
              <a:rPr lang="fr-FR" dirty="0">
                <a:solidFill>
                  <a:schemeClr val="bg1"/>
                </a:solidFill>
                <a:cs typeface="Times New Roman" charset="0"/>
              </a:rPr>
              <a:t>conception pluraliste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3322514" y="6292998"/>
            <a:ext cx="55450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dirty="0" err="1"/>
              <a:t>Issaieva</a:t>
            </a:r>
            <a:r>
              <a:rPr lang="fr-FR" sz="1600" dirty="0"/>
              <a:t> &amp; </a:t>
            </a:r>
            <a:r>
              <a:rPr lang="fr-FR" sz="1600" dirty="0" err="1"/>
              <a:t>Crahay</a:t>
            </a:r>
            <a:r>
              <a:rPr lang="fr-FR" sz="1600" dirty="0"/>
              <a:t>, 2014</a:t>
            </a:r>
          </a:p>
        </p:txBody>
      </p:sp>
      <p:graphicFrame>
        <p:nvGraphicFramePr>
          <p:cNvPr id="2" name="Diagramme 1"/>
          <p:cNvGraphicFramePr/>
          <p:nvPr>
            <p:extLst>
              <p:ext uri="{D42A27DB-BD31-4B8C-83A1-F6EECF244321}">
                <p14:modId xmlns:p14="http://schemas.microsoft.com/office/powerpoint/2010/main" val="999225801"/>
              </p:ext>
            </p:extLst>
          </p:nvPr>
        </p:nvGraphicFramePr>
        <p:xfrm>
          <a:off x="283491" y="1397000"/>
          <a:ext cx="8747619" cy="48828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Rectangle 9"/>
          <p:cNvSpPr/>
          <p:nvPr/>
        </p:nvSpPr>
        <p:spPr>
          <a:xfrm>
            <a:off x="5810654" y="1655672"/>
            <a:ext cx="3056944" cy="44835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5726517" y="1655672"/>
            <a:ext cx="2839893" cy="28782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/>
          <p:cNvSpPr/>
          <p:nvPr/>
        </p:nvSpPr>
        <p:spPr>
          <a:xfrm>
            <a:off x="5470690" y="3118561"/>
            <a:ext cx="2839893" cy="14153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90810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à coins arrondis 67"/>
          <p:cNvSpPr/>
          <p:nvPr/>
        </p:nvSpPr>
        <p:spPr>
          <a:xfrm>
            <a:off x="127001" y="127000"/>
            <a:ext cx="5086349" cy="6152808"/>
          </a:xfrm>
          <a:prstGeom prst="roundRect">
            <a:avLst>
              <a:gd name="adj" fmla="val 4086"/>
            </a:avLst>
          </a:prstGeom>
          <a:solidFill>
            <a:schemeClr val="accent5">
              <a:lumMod val="50000"/>
              <a:alpha val="94000"/>
            </a:schemeClr>
          </a:solidFill>
          <a:ln w="38100" cmpd="sng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BE" sz="2400" dirty="0">
                <a:cs typeface="AlphabitsSquared"/>
              </a:rPr>
              <a:t>Cadre conceptuel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127001" y="726317"/>
            <a:ext cx="8904110" cy="6022849"/>
          </a:xfrm>
          <a:prstGeom prst="roundRect">
            <a:avLst>
              <a:gd name="adj" fmla="val 5189"/>
            </a:avLst>
          </a:prstGeom>
          <a:solidFill>
            <a:schemeClr val="bg1"/>
          </a:solidFill>
          <a:ln w="38100" cmpd="sng">
            <a:solidFill>
              <a:srgbClr val="F299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</p:txBody>
      </p:sp>
      <p:sp>
        <p:nvSpPr>
          <p:cNvPr id="20" name="Rectangle à coins arrondis 19"/>
          <p:cNvSpPr/>
          <p:nvPr/>
        </p:nvSpPr>
        <p:spPr>
          <a:xfrm>
            <a:off x="127001" y="726317"/>
            <a:ext cx="8904110" cy="6022849"/>
          </a:xfrm>
          <a:prstGeom prst="roundRect">
            <a:avLst>
              <a:gd name="adj" fmla="val 5189"/>
            </a:avLst>
          </a:prstGeom>
          <a:solidFill>
            <a:schemeClr val="bg1"/>
          </a:solidFill>
          <a:ln w="38100" cmpd="sng">
            <a:solidFill>
              <a:srgbClr val="4BAC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</p:txBody>
      </p:sp>
      <p:sp>
        <p:nvSpPr>
          <p:cNvPr id="3" name="Rectangle à coins arrondis 2"/>
          <p:cNvSpPr/>
          <p:nvPr/>
        </p:nvSpPr>
        <p:spPr>
          <a:xfrm>
            <a:off x="5213349" y="726317"/>
            <a:ext cx="3817761" cy="578351"/>
          </a:xfrm>
          <a:prstGeom prst="roundRect">
            <a:avLst>
              <a:gd name="adj" fmla="val 18627"/>
            </a:avLst>
          </a:prstGeom>
          <a:solidFill>
            <a:schemeClr val="accent5">
              <a:lumMod val="50000"/>
            </a:schemeClr>
          </a:solidFill>
          <a:ln w="38100" cmpd="sng">
            <a:solidFill>
              <a:srgbClr val="4BAC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1"/>
                </a:solidFill>
                <a:cs typeface="Times New Roman" charset="0"/>
              </a:rPr>
              <a:t>L'intelligence : </a:t>
            </a:r>
          </a:p>
          <a:p>
            <a:pPr algn="ctr"/>
            <a:r>
              <a:rPr lang="fr-FR" dirty="0">
                <a:solidFill>
                  <a:schemeClr val="bg1"/>
                </a:solidFill>
                <a:cs typeface="Times New Roman" charset="0"/>
              </a:rPr>
              <a:t>conception pluraliste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3322514" y="6292998"/>
            <a:ext cx="55450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dirty="0" err="1"/>
              <a:t>Issaieva</a:t>
            </a:r>
            <a:r>
              <a:rPr lang="fr-FR" sz="1600" dirty="0"/>
              <a:t> &amp; </a:t>
            </a:r>
            <a:r>
              <a:rPr lang="fr-FR" sz="1600" dirty="0" err="1"/>
              <a:t>Crahay</a:t>
            </a:r>
            <a:r>
              <a:rPr lang="fr-FR" sz="1600" dirty="0"/>
              <a:t>, 2014</a:t>
            </a:r>
          </a:p>
        </p:txBody>
      </p:sp>
      <p:graphicFrame>
        <p:nvGraphicFramePr>
          <p:cNvPr id="2" name="Diagramme 1"/>
          <p:cNvGraphicFramePr/>
          <p:nvPr>
            <p:extLst>
              <p:ext uri="{D42A27DB-BD31-4B8C-83A1-F6EECF244321}">
                <p14:modId xmlns:p14="http://schemas.microsoft.com/office/powerpoint/2010/main" val="3597761818"/>
              </p:ext>
            </p:extLst>
          </p:nvPr>
        </p:nvGraphicFramePr>
        <p:xfrm>
          <a:off x="283491" y="1397000"/>
          <a:ext cx="8747619" cy="48828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Rectangle 9"/>
          <p:cNvSpPr/>
          <p:nvPr/>
        </p:nvSpPr>
        <p:spPr>
          <a:xfrm>
            <a:off x="5771875" y="4581450"/>
            <a:ext cx="3095723" cy="15577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6554310" y="4246220"/>
            <a:ext cx="2216216" cy="15577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65475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à coins arrondis 67"/>
          <p:cNvSpPr/>
          <p:nvPr/>
        </p:nvSpPr>
        <p:spPr>
          <a:xfrm>
            <a:off x="127001" y="127000"/>
            <a:ext cx="5086349" cy="6152808"/>
          </a:xfrm>
          <a:prstGeom prst="roundRect">
            <a:avLst>
              <a:gd name="adj" fmla="val 4086"/>
            </a:avLst>
          </a:prstGeom>
          <a:solidFill>
            <a:schemeClr val="accent5">
              <a:lumMod val="50000"/>
              <a:alpha val="94000"/>
            </a:schemeClr>
          </a:solidFill>
          <a:ln w="38100" cmpd="sng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BE" sz="2400" dirty="0">
                <a:cs typeface="AlphabitsSquared"/>
              </a:rPr>
              <a:t>Cadre conceptuel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127001" y="726317"/>
            <a:ext cx="8904110" cy="6022849"/>
          </a:xfrm>
          <a:prstGeom prst="roundRect">
            <a:avLst>
              <a:gd name="adj" fmla="val 5189"/>
            </a:avLst>
          </a:prstGeom>
          <a:solidFill>
            <a:schemeClr val="bg1"/>
          </a:solidFill>
          <a:ln w="38100" cmpd="sng">
            <a:solidFill>
              <a:srgbClr val="F299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</p:txBody>
      </p:sp>
      <p:sp>
        <p:nvSpPr>
          <p:cNvPr id="20" name="Rectangle à coins arrondis 19"/>
          <p:cNvSpPr/>
          <p:nvPr/>
        </p:nvSpPr>
        <p:spPr>
          <a:xfrm>
            <a:off x="127001" y="726317"/>
            <a:ext cx="8904110" cy="6022849"/>
          </a:xfrm>
          <a:prstGeom prst="roundRect">
            <a:avLst>
              <a:gd name="adj" fmla="val 5189"/>
            </a:avLst>
          </a:prstGeom>
          <a:solidFill>
            <a:schemeClr val="bg1"/>
          </a:solidFill>
          <a:ln w="38100" cmpd="sng">
            <a:solidFill>
              <a:srgbClr val="4BAC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</p:txBody>
      </p:sp>
      <p:sp>
        <p:nvSpPr>
          <p:cNvPr id="3" name="Rectangle à coins arrondis 2"/>
          <p:cNvSpPr/>
          <p:nvPr/>
        </p:nvSpPr>
        <p:spPr>
          <a:xfrm>
            <a:off x="5213349" y="726317"/>
            <a:ext cx="3817761" cy="578351"/>
          </a:xfrm>
          <a:prstGeom prst="roundRect">
            <a:avLst>
              <a:gd name="adj" fmla="val 18627"/>
            </a:avLst>
          </a:prstGeom>
          <a:solidFill>
            <a:schemeClr val="accent5">
              <a:lumMod val="50000"/>
            </a:schemeClr>
          </a:solidFill>
          <a:ln w="38100" cmpd="sng">
            <a:solidFill>
              <a:srgbClr val="4BAC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1"/>
                </a:solidFill>
                <a:cs typeface="Times New Roman" charset="0"/>
              </a:rPr>
              <a:t>L'intelligence : </a:t>
            </a:r>
          </a:p>
          <a:p>
            <a:pPr algn="ctr"/>
            <a:r>
              <a:rPr lang="fr-FR" dirty="0">
                <a:solidFill>
                  <a:schemeClr val="bg1"/>
                </a:solidFill>
                <a:cs typeface="Times New Roman" charset="0"/>
              </a:rPr>
              <a:t>conception pluraliste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3322514" y="6292998"/>
            <a:ext cx="55450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dirty="0" err="1"/>
              <a:t>Issaieva</a:t>
            </a:r>
            <a:r>
              <a:rPr lang="fr-FR" sz="1600" dirty="0"/>
              <a:t> &amp; </a:t>
            </a:r>
            <a:r>
              <a:rPr lang="fr-FR" sz="1600" dirty="0" err="1"/>
              <a:t>Crahay</a:t>
            </a:r>
            <a:r>
              <a:rPr lang="fr-FR" sz="1600" dirty="0"/>
              <a:t>, 2014</a:t>
            </a:r>
          </a:p>
        </p:txBody>
      </p:sp>
      <p:graphicFrame>
        <p:nvGraphicFramePr>
          <p:cNvPr id="2" name="Diagramme 1"/>
          <p:cNvGraphicFramePr/>
          <p:nvPr>
            <p:extLst>
              <p:ext uri="{D42A27DB-BD31-4B8C-83A1-F6EECF244321}">
                <p14:modId xmlns:p14="http://schemas.microsoft.com/office/powerpoint/2010/main" val="1322103549"/>
              </p:ext>
            </p:extLst>
          </p:nvPr>
        </p:nvGraphicFramePr>
        <p:xfrm>
          <a:off x="283491" y="1397000"/>
          <a:ext cx="8747619" cy="48828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57903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à coins arrondis 67"/>
          <p:cNvSpPr/>
          <p:nvPr/>
        </p:nvSpPr>
        <p:spPr>
          <a:xfrm>
            <a:off x="127001" y="127000"/>
            <a:ext cx="5086349" cy="6152808"/>
          </a:xfrm>
          <a:prstGeom prst="roundRect">
            <a:avLst>
              <a:gd name="adj" fmla="val 4086"/>
            </a:avLst>
          </a:prstGeom>
          <a:solidFill>
            <a:schemeClr val="accent5">
              <a:lumMod val="50000"/>
              <a:alpha val="94000"/>
            </a:schemeClr>
          </a:solidFill>
          <a:ln w="38100" cmpd="sng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BE" sz="2400" dirty="0">
                <a:cs typeface="AlphabitsSquared"/>
              </a:rPr>
              <a:t>Plan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127001" y="726317"/>
            <a:ext cx="8904110" cy="6022849"/>
          </a:xfrm>
          <a:prstGeom prst="roundRect">
            <a:avLst>
              <a:gd name="adj" fmla="val 5189"/>
            </a:avLst>
          </a:prstGeom>
          <a:solidFill>
            <a:schemeClr val="bg1"/>
          </a:solidFill>
          <a:ln w="38100" cmpd="sng">
            <a:solidFill>
              <a:srgbClr val="F299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</p:txBody>
      </p:sp>
      <p:sp>
        <p:nvSpPr>
          <p:cNvPr id="20" name="Rectangle à coins arrondis 19"/>
          <p:cNvSpPr/>
          <p:nvPr/>
        </p:nvSpPr>
        <p:spPr>
          <a:xfrm>
            <a:off x="127001" y="726317"/>
            <a:ext cx="8904110" cy="6022849"/>
          </a:xfrm>
          <a:prstGeom prst="roundRect">
            <a:avLst>
              <a:gd name="adj" fmla="val 5189"/>
            </a:avLst>
          </a:prstGeom>
          <a:solidFill>
            <a:schemeClr val="bg1"/>
          </a:solidFill>
          <a:ln w="38100" cmpd="sng">
            <a:solidFill>
              <a:srgbClr val="4BAC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340188" y="1333932"/>
            <a:ext cx="8606786" cy="4154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fr-FR" sz="2400" dirty="0"/>
              <a:t>Problématique et visée de la recherche</a:t>
            </a:r>
          </a:p>
          <a:p>
            <a:pPr marL="457200" indent="-457200">
              <a:buFont typeface="+mj-lt"/>
              <a:buAutoNum type="arabicPeriod"/>
            </a:pPr>
            <a:endParaRPr lang="fr-FR" sz="2400" dirty="0"/>
          </a:p>
          <a:p>
            <a:pPr marL="457200" indent="-457200">
              <a:buFont typeface="+mj-lt"/>
              <a:buAutoNum type="arabicPeriod"/>
            </a:pPr>
            <a:r>
              <a:rPr lang="fr-FR" sz="2400" dirty="0"/>
              <a:t>Cadre conceptuel</a:t>
            </a:r>
          </a:p>
          <a:p>
            <a:pPr marL="457200" indent="-457200">
              <a:buFont typeface="+mj-lt"/>
              <a:buAutoNum type="arabicPeriod"/>
            </a:pPr>
            <a:endParaRPr lang="fr-FR" sz="2400" dirty="0"/>
          </a:p>
          <a:p>
            <a:pPr marL="457200" indent="-457200">
              <a:buFont typeface="+mj-lt"/>
              <a:buAutoNum type="arabicPeriod"/>
            </a:pPr>
            <a:r>
              <a:rPr lang="fr-FR" sz="2400" dirty="0"/>
              <a:t>Cadre méthodologique</a:t>
            </a:r>
          </a:p>
          <a:p>
            <a:pPr marL="457200" indent="-457200">
              <a:buFont typeface="+mj-lt"/>
              <a:buAutoNum type="arabicPeriod"/>
            </a:pPr>
            <a:endParaRPr lang="fr-FR" sz="2400" dirty="0"/>
          </a:p>
          <a:p>
            <a:pPr marL="457200" indent="-457200">
              <a:buFont typeface="+mj-lt"/>
              <a:buAutoNum type="arabicPeriod"/>
            </a:pPr>
            <a:r>
              <a:rPr lang="fr-FR" sz="2400" dirty="0"/>
              <a:t>Principaux résultats</a:t>
            </a:r>
          </a:p>
          <a:p>
            <a:pPr marL="457200" indent="-457200">
              <a:buFont typeface="+mj-lt"/>
              <a:buAutoNum type="arabicPeriod"/>
            </a:pPr>
            <a:endParaRPr lang="fr-FR" sz="2400" dirty="0"/>
          </a:p>
          <a:p>
            <a:pPr marL="457200" indent="-457200">
              <a:buFont typeface="+mj-lt"/>
              <a:buAutoNum type="arabicPeriod"/>
            </a:pPr>
            <a:r>
              <a:rPr lang="fr-FR" sz="2400" dirty="0"/>
              <a:t>Conclusion et perspectives</a:t>
            </a:r>
          </a:p>
          <a:p>
            <a:r>
              <a:rPr lang="fr-FR" sz="2400" dirty="0">
                <a:solidFill>
                  <a:srgbClr val="E47469"/>
                </a:solidFill>
              </a:rPr>
              <a:t/>
            </a:r>
            <a:br>
              <a:rPr lang="fr-FR" sz="2400" dirty="0">
                <a:solidFill>
                  <a:srgbClr val="E47469"/>
                </a:solidFill>
              </a:rPr>
            </a:br>
            <a:endParaRPr lang="fr-FR" sz="2400" dirty="0">
              <a:solidFill>
                <a:srgbClr val="E47469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61318" y="3753614"/>
            <a:ext cx="1896132" cy="2801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6341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à coins arrondis 67"/>
          <p:cNvSpPr/>
          <p:nvPr/>
        </p:nvSpPr>
        <p:spPr>
          <a:xfrm>
            <a:off x="127001" y="127000"/>
            <a:ext cx="5086349" cy="6152808"/>
          </a:xfrm>
          <a:prstGeom prst="roundRect">
            <a:avLst>
              <a:gd name="adj" fmla="val 4086"/>
            </a:avLst>
          </a:prstGeom>
          <a:solidFill>
            <a:schemeClr val="accent5">
              <a:lumMod val="50000"/>
              <a:alpha val="94000"/>
            </a:schemeClr>
          </a:solidFill>
          <a:ln w="38100" cmpd="sng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BE" sz="2400" dirty="0">
                <a:cs typeface="AlphabitsSquared"/>
              </a:rPr>
              <a:t>Cadre conceptuel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127001" y="726317"/>
            <a:ext cx="8904110" cy="6022849"/>
          </a:xfrm>
          <a:prstGeom prst="roundRect">
            <a:avLst>
              <a:gd name="adj" fmla="val 5189"/>
            </a:avLst>
          </a:prstGeom>
          <a:solidFill>
            <a:schemeClr val="bg1"/>
          </a:solidFill>
          <a:ln w="38100" cmpd="sng">
            <a:solidFill>
              <a:srgbClr val="F299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</p:txBody>
      </p:sp>
      <p:sp>
        <p:nvSpPr>
          <p:cNvPr id="20" name="Rectangle à coins arrondis 19"/>
          <p:cNvSpPr/>
          <p:nvPr/>
        </p:nvSpPr>
        <p:spPr>
          <a:xfrm>
            <a:off x="127001" y="726317"/>
            <a:ext cx="8904110" cy="6022849"/>
          </a:xfrm>
          <a:prstGeom prst="roundRect">
            <a:avLst>
              <a:gd name="adj" fmla="val 5189"/>
            </a:avLst>
          </a:prstGeom>
          <a:solidFill>
            <a:schemeClr val="bg1"/>
          </a:solidFill>
          <a:ln w="38100" cmpd="sng">
            <a:solidFill>
              <a:srgbClr val="4BAC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</p:txBody>
      </p:sp>
      <p:sp>
        <p:nvSpPr>
          <p:cNvPr id="3" name="Rectangle à coins arrondis 2"/>
          <p:cNvSpPr/>
          <p:nvPr/>
        </p:nvSpPr>
        <p:spPr>
          <a:xfrm>
            <a:off x="5213349" y="726317"/>
            <a:ext cx="3817761" cy="578351"/>
          </a:xfrm>
          <a:prstGeom prst="roundRect">
            <a:avLst>
              <a:gd name="adj" fmla="val 18627"/>
            </a:avLst>
          </a:prstGeom>
          <a:solidFill>
            <a:schemeClr val="accent5">
              <a:lumMod val="50000"/>
            </a:schemeClr>
          </a:solidFill>
          <a:ln w="38100" cmpd="sng">
            <a:solidFill>
              <a:srgbClr val="4BAC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1"/>
                </a:solidFill>
                <a:cs typeface="Times New Roman" charset="0"/>
              </a:rPr>
              <a:t>Profils d'enseignants et </a:t>
            </a:r>
          </a:p>
          <a:p>
            <a:pPr algn="ctr"/>
            <a:r>
              <a:rPr lang="fr-FR" dirty="0">
                <a:solidFill>
                  <a:schemeClr val="bg1"/>
                </a:solidFill>
                <a:cs typeface="Times New Roman" charset="0"/>
              </a:rPr>
              <a:t>conception de l'intelligence</a:t>
            </a:r>
          </a:p>
        </p:txBody>
      </p:sp>
      <p:sp>
        <p:nvSpPr>
          <p:cNvPr id="2" name="Rectangle 1"/>
          <p:cNvSpPr/>
          <p:nvPr/>
        </p:nvSpPr>
        <p:spPr>
          <a:xfrm>
            <a:off x="283490" y="1662931"/>
            <a:ext cx="2732853" cy="20031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>
              <a:solidFill>
                <a:schemeClr val="tx1"/>
              </a:solidFill>
            </a:endParaRPr>
          </a:p>
          <a:p>
            <a:pPr algn="ctr"/>
            <a:r>
              <a:rPr lang="fr-BE" dirty="0">
                <a:solidFill>
                  <a:schemeClr val="tx1"/>
                </a:solidFill>
              </a:rPr>
              <a:t>L’intelligence se développe </a:t>
            </a:r>
          </a:p>
          <a:p>
            <a:pPr algn="ctr"/>
            <a:r>
              <a:rPr lang="mr-IN" dirty="0">
                <a:solidFill>
                  <a:schemeClr val="tx1"/>
                </a:solidFill>
              </a:rPr>
              <a:t>…</a:t>
            </a:r>
            <a:r>
              <a:rPr lang="nl-BE" dirty="0">
                <a:solidFill>
                  <a:schemeClr val="tx1"/>
                </a:solidFill>
              </a:rPr>
              <a:t> </a:t>
            </a:r>
            <a:r>
              <a:rPr lang="fr-BE" dirty="0">
                <a:solidFill>
                  <a:schemeClr val="tx1"/>
                </a:solidFill>
              </a:rPr>
              <a:t>dépendant de la qualité et de la quantité des interactions avec le milieu physique, social et culturel 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46359" y="1562438"/>
            <a:ext cx="2000536" cy="289175"/>
          </a:xfrm>
          <a:prstGeom prst="rect">
            <a:avLst/>
          </a:prstGeom>
          <a:solidFill>
            <a:srgbClr val="4BACC6"/>
          </a:solidFill>
          <a:ln>
            <a:solidFill>
              <a:srgbClr val="2159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/>
              <a:t>Profil 1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283489" y="4673842"/>
            <a:ext cx="8584107" cy="1323439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fr-FR" sz="2000" dirty="0"/>
              <a:t>Les </a:t>
            </a:r>
            <a:r>
              <a:rPr lang="fr-FR" sz="2000" b="1" dirty="0">
                <a:solidFill>
                  <a:srgbClr val="4BACC6"/>
                </a:solidFill>
              </a:rPr>
              <a:t>conceptions de l'intelligence </a:t>
            </a:r>
            <a:r>
              <a:rPr lang="fr-FR" sz="2000" dirty="0"/>
              <a:t>des enseignants </a:t>
            </a:r>
            <a:r>
              <a:rPr lang="fr-FR" sz="2000" b="1" dirty="0">
                <a:solidFill>
                  <a:srgbClr val="4BACC6"/>
                </a:solidFill>
              </a:rPr>
              <a:t>évoluent </a:t>
            </a:r>
            <a:r>
              <a:rPr lang="fr-FR" sz="2000" dirty="0"/>
              <a:t>au cours du temps (passage d'une conception plus malléable vers une conception plus statique)</a:t>
            </a:r>
          </a:p>
          <a:p>
            <a:pPr marL="285750" indent="-285750">
              <a:buFont typeface="Arial"/>
              <a:buChar char="•"/>
            </a:pPr>
            <a:r>
              <a:rPr lang="fr-FR" sz="2000" dirty="0"/>
              <a:t>Le statut </a:t>
            </a:r>
            <a:r>
              <a:rPr lang="fr-FR" sz="2000" b="1" dirty="0">
                <a:solidFill>
                  <a:srgbClr val="4BACC6"/>
                </a:solidFill>
              </a:rPr>
              <a:t>socio-économique</a:t>
            </a:r>
            <a:r>
              <a:rPr lang="fr-FR" sz="2000" dirty="0"/>
              <a:t>, le </a:t>
            </a:r>
            <a:r>
              <a:rPr lang="fr-FR" sz="2000" b="1" dirty="0">
                <a:solidFill>
                  <a:srgbClr val="4BACC6"/>
                </a:solidFill>
              </a:rPr>
              <a:t>contexte de travail </a:t>
            </a:r>
            <a:r>
              <a:rPr lang="fr-FR" sz="2000" dirty="0"/>
              <a:t>et la </a:t>
            </a:r>
            <a:r>
              <a:rPr lang="fr-FR" sz="2000" b="1" dirty="0">
                <a:solidFill>
                  <a:srgbClr val="4BACC6"/>
                </a:solidFill>
              </a:rPr>
              <a:t>motivation au travail </a:t>
            </a:r>
            <a:r>
              <a:rPr lang="fr-FR" sz="2000" dirty="0"/>
              <a:t>de l'enseignant </a:t>
            </a:r>
            <a:r>
              <a:rPr lang="fr-FR" sz="2000" b="1" dirty="0">
                <a:solidFill>
                  <a:srgbClr val="4BACC6"/>
                </a:solidFill>
              </a:rPr>
              <a:t>influencent</a:t>
            </a:r>
            <a:r>
              <a:rPr lang="fr-FR" sz="2000" dirty="0"/>
              <a:t> sa manière de concevoir l'intelligence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646895" y="6307547"/>
            <a:ext cx="64068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r-FR" sz="1600" dirty="0" err="1"/>
              <a:t>Mugny</a:t>
            </a:r>
            <a:r>
              <a:rPr lang="fr-FR" sz="1600" dirty="0"/>
              <a:t> &amp; </a:t>
            </a:r>
            <a:r>
              <a:rPr lang="fr-FR" sz="1600" dirty="0" err="1"/>
              <a:t>Carugati</a:t>
            </a:r>
            <a:r>
              <a:rPr lang="fr-FR" sz="1600" dirty="0"/>
              <a:t>, 1985; </a:t>
            </a:r>
            <a:r>
              <a:rPr lang="fr-FR" sz="1600" dirty="0" err="1"/>
              <a:t>Doudin</a:t>
            </a:r>
            <a:r>
              <a:rPr lang="fr-FR" sz="1600" dirty="0"/>
              <a:t> et al. 2001; </a:t>
            </a:r>
            <a:r>
              <a:rPr lang="fr-FR" sz="1600" dirty="0" err="1"/>
              <a:t>Fiorilli</a:t>
            </a:r>
            <a:r>
              <a:rPr lang="fr-FR" sz="1600" dirty="0"/>
              <a:t> et al., 2012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83490" y="3665989"/>
            <a:ext cx="2732853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/>
              <a:t>conception </a:t>
            </a:r>
            <a:r>
              <a:rPr lang="fr-FR" sz="2000" b="1" dirty="0">
                <a:solidFill>
                  <a:schemeClr val="accent5"/>
                </a:solidFill>
              </a:rPr>
              <a:t>socioconstructiviste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134743" y="1645041"/>
            <a:ext cx="2732853" cy="2020130"/>
          </a:xfrm>
          <a:prstGeom prst="rect">
            <a:avLst/>
          </a:prstGeom>
          <a:solidFill>
            <a:srgbClr val="DBEEF4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>
                <a:solidFill>
                  <a:srgbClr val="000000"/>
                </a:solidFill>
              </a:rPr>
              <a:t>Le développement de l’intelligence est tributaire de l’accumulation de connaissances </a:t>
            </a:r>
            <a:endParaRPr lang="fr-FR" dirty="0">
              <a:solidFill>
                <a:srgbClr val="00000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554312" y="1518343"/>
            <a:ext cx="2000536" cy="289175"/>
          </a:xfrm>
          <a:prstGeom prst="rect">
            <a:avLst/>
          </a:prstGeom>
          <a:solidFill>
            <a:srgbClr val="4BACC6"/>
          </a:solidFill>
          <a:ln>
            <a:solidFill>
              <a:srgbClr val="2159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/>
              <a:t>Profil 3</a:t>
            </a:r>
          </a:p>
        </p:txBody>
      </p:sp>
      <p:sp>
        <p:nvSpPr>
          <p:cNvPr id="26" name="Rectangle 25"/>
          <p:cNvSpPr/>
          <p:nvPr/>
        </p:nvSpPr>
        <p:spPr>
          <a:xfrm>
            <a:off x="3209118" y="3665171"/>
            <a:ext cx="2732853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/>
              <a:t>conception </a:t>
            </a:r>
          </a:p>
          <a:p>
            <a:pPr algn="ctr"/>
            <a:r>
              <a:rPr lang="fr-BE" sz="2000" b="1" dirty="0">
                <a:solidFill>
                  <a:schemeClr val="accent5"/>
                </a:solidFill>
              </a:rPr>
              <a:t>multidimensionnelle</a:t>
            </a:r>
            <a:endParaRPr lang="fr-FR" dirty="0"/>
          </a:p>
        </p:txBody>
      </p:sp>
      <p:sp>
        <p:nvSpPr>
          <p:cNvPr id="21" name="Rectangle 20"/>
          <p:cNvSpPr/>
          <p:nvPr/>
        </p:nvSpPr>
        <p:spPr>
          <a:xfrm>
            <a:off x="283490" y="881854"/>
            <a:ext cx="3433903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BE" b="1" dirty="0">
                <a:solidFill>
                  <a:schemeClr val="accent5"/>
                </a:solidFill>
              </a:rPr>
              <a:t>Trois conceptions de l’intelligence </a:t>
            </a:r>
          </a:p>
          <a:p>
            <a:r>
              <a:rPr lang="fr-BE" sz="1400" dirty="0"/>
              <a:t>(</a:t>
            </a:r>
            <a:r>
              <a:rPr lang="fr-FR" sz="1400" dirty="0" err="1"/>
              <a:t>Issaieva</a:t>
            </a:r>
            <a:r>
              <a:rPr lang="fr-FR" sz="1400" dirty="0"/>
              <a:t> &amp; </a:t>
            </a:r>
            <a:r>
              <a:rPr lang="fr-FR" sz="1400" dirty="0" err="1"/>
              <a:t>Crahay</a:t>
            </a:r>
            <a:r>
              <a:rPr lang="fr-FR" sz="1400" dirty="0"/>
              <a:t>, 2014)</a:t>
            </a:r>
          </a:p>
          <a:p>
            <a:r>
              <a:rPr lang="fr-BE" dirty="0"/>
              <a:t> </a:t>
            </a:r>
            <a:endParaRPr lang="fr-FR" dirty="0"/>
          </a:p>
        </p:txBody>
      </p:sp>
      <p:sp>
        <p:nvSpPr>
          <p:cNvPr id="18" name="Rectangle 17"/>
          <p:cNvSpPr/>
          <p:nvPr/>
        </p:nvSpPr>
        <p:spPr>
          <a:xfrm>
            <a:off x="3209118" y="1652472"/>
            <a:ext cx="2732853" cy="2020130"/>
          </a:xfrm>
          <a:prstGeom prst="rect">
            <a:avLst/>
          </a:prstGeom>
          <a:solidFill>
            <a:srgbClr val="DBEEF4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>
              <a:solidFill>
                <a:srgbClr val="000000"/>
              </a:solidFill>
            </a:endParaRPr>
          </a:p>
          <a:p>
            <a:pPr algn="ctr"/>
            <a:r>
              <a:rPr lang="fr-BE" dirty="0">
                <a:solidFill>
                  <a:srgbClr val="000000"/>
                </a:solidFill>
              </a:rPr>
              <a:t>Il existe une pluralité de formes d’intelligence </a:t>
            </a:r>
          </a:p>
          <a:p>
            <a:pPr algn="ctr"/>
            <a:endParaRPr lang="fr-BE" dirty="0">
              <a:solidFill>
                <a:srgbClr val="000000"/>
              </a:solidFill>
            </a:endParaRPr>
          </a:p>
          <a:p>
            <a:pPr algn="ctr"/>
            <a:r>
              <a:rPr lang="fr-BE" dirty="0">
                <a:solidFill>
                  <a:srgbClr val="000000"/>
                </a:solidFill>
              </a:rPr>
              <a:t>Lien étroit avec la capacité de compréhension de l’apprenant </a:t>
            </a:r>
            <a:endParaRPr lang="fr-FR" dirty="0">
              <a:solidFill>
                <a:srgbClr val="00000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3571987" y="1551979"/>
            <a:ext cx="2000536" cy="289175"/>
          </a:xfrm>
          <a:prstGeom prst="rect">
            <a:avLst/>
          </a:prstGeom>
          <a:solidFill>
            <a:srgbClr val="4BACC6"/>
          </a:solidFill>
          <a:ln>
            <a:solidFill>
              <a:srgbClr val="2159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/>
              <a:t>Profil 2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134743" y="3712749"/>
            <a:ext cx="2732853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/>
              <a:t>conception </a:t>
            </a:r>
          </a:p>
          <a:p>
            <a:pPr algn="ctr"/>
            <a:r>
              <a:rPr lang="fr-BE" sz="2000" b="1" dirty="0">
                <a:solidFill>
                  <a:schemeClr val="accent5"/>
                </a:solidFill>
              </a:rPr>
              <a:t>cumulative</a:t>
            </a:r>
            <a:endParaRPr lang="fr-FR" sz="2000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931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à coins arrondis 67"/>
          <p:cNvSpPr/>
          <p:nvPr/>
        </p:nvSpPr>
        <p:spPr>
          <a:xfrm>
            <a:off x="127001" y="127000"/>
            <a:ext cx="5086349" cy="6152808"/>
          </a:xfrm>
          <a:prstGeom prst="roundRect">
            <a:avLst>
              <a:gd name="adj" fmla="val 4086"/>
            </a:avLst>
          </a:prstGeom>
          <a:solidFill>
            <a:schemeClr val="accent5">
              <a:lumMod val="50000"/>
              <a:alpha val="94000"/>
            </a:schemeClr>
          </a:solidFill>
          <a:ln w="38100" cmpd="sng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BE" sz="2400" dirty="0">
                <a:cs typeface="AlphabitsSquared"/>
              </a:rPr>
              <a:t>Plan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127001" y="726317"/>
            <a:ext cx="8904110" cy="6022849"/>
          </a:xfrm>
          <a:prstGeom prst="roundRect">
            <a:avLst>
              <a:gd name="adj" fmla="val 5189"/>
            </a:avLst>
          </a:prstGeom>
          <a:solidFill>
            <a:schemeClr val="bg1"/>
          </a:solidFill>
          <a:ln w="38100" cmpd="sng">
            <a:solidFill>
              <a:srgbClr val="F299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</p:txBody>
      </p:sp>
      <p:sp>
        <p:nvSpPr>
          <p:cNvPr id="20" name="Rectangle à coins arrondis 19"/>
          <p:cNvSpPr/>
          <p:nvPr/>
        </p:nvSpPr>
        <p:spPr>
          <a:xfrm>
            <a:off x="127001" y="726317"/>
            <a:ext cx="8904110" cy="6022849"/>
          </a:xfrm>
          <a:prstGeom prst="roundRect">
            <a:avLst>
              <a:gd name="adj" fmla="val 5189"/>
            </a:avLst>
          </a:prstGeom>
          <a:solidFill>
            <a:schemeClr val="bg1"/>
          </a:solidFill>
          <a:ln w="38100" cmpd="sng">
            <a:solidFill>
              <a:srgbClr val="4BAC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340188" y="1333932"/>
            <a:ext cx="8606786" cy="4154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fr-FR" sz="2400" dirty="0"/>
              <a:t>Problématique et visée de la recherche</a:t>
            </a:r>
          </a:p>
          <a:p>
            <a:pPr marL="457200" indent="-457200">
              <a:buFont typeface="+mj-lt"/>
              <a:buAutoNum type="arabicPeriod"/>
            </a:pPr>
            <a:endParaRPr lang="fr-FR" sz="2400" dirty="0"/>
          </a:p>
          <a:p>
            <a:pPr marL="457200" indent="-457200">
              <a:buFont typeface="+mj-lt"/>
              <a:buAutoNum type="arabicPeriod"/>
            </a:pPr>
            <a:r>
              <a:rPr lang="fr-FR" sz="2400" dirty="0"/>
              <a:t>Cadre conceptuel</a:t>
            </a:r>
          </a:p>
          <a:p>
            <a:pPr marL="457200" indent="-457200">
              <a:buFont typeface="+mj-lt"/>
              <a:buAutoNum type="arabicPeriod"/>
            </a:pPr>
            <a:endParaRPr lang="fr-FR" sz="2400" dirty="0"/>
          </a:p>
          <a:p>
            <a:pPr marL="457200" indent="-457200">
              <a:buFont typeface="+mj-lt"/>
              <a:buAutoNum type="arabicPeriod"/>
            </a:pPr>
            <a:r>
              <a:rPr lang="fr-FR" sz="2400" b="1" dirty="0">
                <a:solidFill>
                  <a:srgbClr val="4BACC6"/>
                </a:solidFill>
              </a:rPr>
              <a:t>Cadre méthodologique</a:t>
            </a:r>
          </a:p>
          <a:p>
            <a:pPr marL="457200" indent="-457200">
              <a:buFont typeface="+mj-lt"/>
              <a:buAutoNum type="arabicPeriod"/>
            </a:pPr>
            <a:endParaRPr lang="fr-FR" sz="2400" dirty="0"/>
          </a:p>
          <a:p>
            <a:pPr marL="457200" indent="-457200">
              <a:buFont typeface="+mj-lt"/>
              <a:buAutoNum type="arabicPeriod"/>
            </a:pPr>
            <a:r>
              <a:rPr lang="fr-FR" sz="2400" dirty="0"/>
              <a:t>Principaux résultats</a:t>
            </a:r>
          </a:p>
          <a:p>
            <a:pPr marL="457200" indent="-457200">
              <a:buFont typeface="+mj-lt"/>
              <a:buAutoNum type="arabicPeriod"/>
            </a:pPr>
            <a:endParaRPr lang="fr-FR" sz="2400" dirty="0"/>
          </a:p>
          <a:p>
            <a:pPr marL="457200" indent="-457200">
              <a:buFont typeface="+mj-lt"/>
              <a:buAutoNum type="arabicPeriod"/>
            </a:pPr>
            <a:r>
              <a:rPr lang="fr-FR" sz="2400" dirty="0"/>
              <a:t>Conclusion et perspectives</a:t>
            </a:r>
          </a:p>
          <a:p>
            <a:r>
              <a:rPr lang="fr-FR" sz="2400" dirty="0">
                <a:solidFill>
                  <a:srgbClr val="E47469"/>
                </a:solidFill>
              </a:rPr>
              <a:t/>
            </a:r>
            <a:br>
              <a:rPr lang="fr-FR" sz="2400" dirty="0">
                <a:solidFill>
                  <a:srgbClr val="E47469"/>
                </a:solidFill>
              </a:rPr>
            </a:br>
            <a:endParaRPr lang="fr-FR" sz="2400" dirty="0">
              <a:solidFill>
                <a:srgbClr val="E47469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61318" y="3753614"/>
            <a:ext cx="1896132" cy="2801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9070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à coins arrondis 67"/>
          <p:cNvSpPr/>
          <p:nvPr/>
        </p:nvSpPr>
        <p:spPr>
          <a:xfrm>
            <a:off x="127001" y="127000"/>
            <a:ext cx="5086349" cy="6152808"/>
          </a:xfrm>
          <a:prstGeom prst="roundRect">
            <a:avLst>
              <a:gd name="adj" fmla="val 4086"/>
            </a:avLst>
          </a:prstGeom>
          <a:solidFill>
            <a:schemeClr val="accent5">
              <a:lumMod val="50000"/>
              <a:alpha val="94000"/>
            </a:schemeClr>
          </a:solidFill>
          <a:ln w="38100" cmpd="sng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BE" sz="2400" dirty="0">
                <a:cs typeface="AlphabitsSquared"/>
              </a:rPr>
              <a:t>Méthodologie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127001" y="726317"/>
            <a:ext cx="8904110" cy="6022849"/>
          </a:xfrm>
          <a:prstGeom prst="roundRect">
            <a:avLst>
              <a:gd name="adj" fmla="val 5189"/>
            </a:avLst>
          </a:prstGeom>
          <a:solidFill>
            <a:schemeClr val="bg1"/>
          </a:solidFill>
          <a:ln w="38100" cmpd="sng">
            <a:solidFill>
              <a:srgbClr val="F299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</p:txBody>
      </p:sp>
      <p:sp>
        <p:nvSpPr>
          <p:cNvPr id="20" name="Rectangle à coins arrondis 19"/>
          <p:cNvSpPr/>
          <p:nvPr/>
        </p:nvSpPr>
        <p:spPr>
          <a:xfrm>
            <a:off x="127001" y="726317"/>
            <a:ext cx="8904110" cy="6022849"/>
          </a:xfrm>
          <a:prstGeom prst="roundRect">
            <a:avLst>
              <a:gd name="adj" fmla="val 5189"/>
            </a:avLst>
          </a:prstGeom>
          <a:solidFill>
            <a:schemeClr val="bg1"/>
          </a:solidFill>
          <a:ln w="38100" cmpd="sng">
            <a:solidFill>
              <a:srgbClr val="4BAC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340188" y="1039086"/>
            <a:ext cx="860678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Etude mixte combinant le </a:t>
            </a:r>
            <a:r>
              <a:rPr lang="nl-BE" sz="2400" b="1" dirty="0">
                <a:solidFill>
                  <a:srgbClr val="4BACC6"/>
                </a:solidFill>
              </a:rPr>
              <a:t>quantitatif</a:t>
            </a:r>
            <a:r>
              <a:rPr lang="nl-BE" sz="2400" dirty="0"/>
              <a:t> et le </a:t>
            </a:r>
            <a:r>
              <a:rPr lang="nl-BE" sz="2400" b="1" dirty="0">
                <a:solidFill>
                  <a:srgbClr val="4BACC6"/>
                </a:solidFill>
              </a:rPr>
              <a:t>qualitatif</a:t>
            </a:r>
          </a:p>
          <a:p>
            <a:endParaRPr lang="fr-FR" sz="2400" dirty="0"/>
          </a:p>
          <a:p>
            <a:endParaRPr lang="fr-FR" sz="2400" dirty="0"/>
          </a:p>
          <a:p>
            <a:r>
              <a:rPr lang="fr-FR" sz="2400" dirty="0">
                <a:solidFill>
                  <a:srgbClr val="E47469"/>
                </a:solidFill>
              </a:rPr>
              <a:t/>
            </a:r>
            <a:br>
              <a:rPr lang="fr-FR" sz="2400" dirty="0">
                <a:solidFill>
                  <a:srgbClr val="E47469"/>
                </a:solidFill>
              </a:rPr>
            </a:br>
            <a:endParaRPr lang="fr-FR" sz="2400" dirty="0">
              <a:solidFill>
                <a:srgbClr val="E47469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27001" y="1735054"/>
            <a:ext cx="8904110" cy="748455"/>
          </a:xfrm>
          <a:prstGeom prst="rect">
            <a:avLst/>
          </a:prstGeom>
          <a:solidFill>
            <a:schemeClr val="accent5">
              <a:alpha val="94000"/>
            </a:schemeClr>
          </a:solidFill>
          <a:ln w="38100" cmpd="sng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cs typeface="AlphabitsSquared"/>
              </a:rPr>
              <a:t>Volet quantitatif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127001" y="2483510"/>
            <a:ext cx="881997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b="1" dirty="0">
                <a:solidFill>
                  <a:srgbClr val="4BACC6"/>
                </a:solidFill>
              </a:rPr>
              <a:t>Questionnaire</a:t>
            </a:r>
            <a:r>
              <a:rPr lang="nl-BE" sz="2400" dirty="0"/>
              <a:t> (Issaieva &amp; Crahay, 2014)</a:t>
            </a:r>
          </a:p>
          <a:p>
            <a:r>
              <a:rPr lang="nl-BE" sz="2400" dirty="0">
                <a:sym typeface="Wingdings"/>
              </a:rPr>
              <a:t>		- rôles des connaissances (5 items)</a:t>
            </a:r>
          </a:p>
          <a:p>
            <a:r>
              <a:rPr lang="nl-BE" sz="2400" dirty="0">
                <a:sym typeface="Wingdings"/>
              </a:rPr>
              <a:t>		- rôle des interactions (4 items)</a:t>
            </a:r>
          </a:p>
          <a:p>
            <a:r>
              <a:rPr lang="nl-BE" sz="2400" dirty="0">
                <a:sym typeface="Wingdings"/>
              </a:rPr>
              <a:t>		- formes multiples de l'intelligence (3 items)</a:t>
            </a:r>
          </a:p>
          <a:p>
            <a:r>
              <a:rPr lang="nl-BE" sz="2400" dirty="0">
                <a:sym typeface="Wingdings"/>
              </a:rPr>
              <a:t>		- origine de l'intelligence (4 items)</a:t>
            </a:r>
          </a:p>
          <a:p>
            <a:r>
              <a:rPr lang="nl-BE" sz="2400" dirty="0"/>
              <a:t>		- compréhension et vitesse cognitive (3 items)</a:t>
            </a:r>
          </a:p>
          <a:p>
            <a:r>
              <a:rPr lang="fr-FR" sz="2400" dirty="0"/>
              <a:t>Echelle de </a:t>
            </a:r>
            <a:r>
              <a:rPr lang="fr-FR" sz="2400" dirty="0" err="1"/>
              <a:t>Likert</a:t>
            </a:r>
            <a:r>
              <a:rPr lang="fr-FR" sz="2400" dirty="0"/>
              <a:t> à 4 points (Pas du tout </a:t>
            </a:r>
            <a:r>
              <a:rPr lang="fr-FR" sz="2400" dirty="0">
                <a:sym typeface="Wingdings"/>
              </a:rPr>
              <a:t> </a:t>
            </a:r>
            <a:r>
              <a:rPr lang="fr-FR" sz="2400" dirty="0"/>
              <a:t> tout à fait d'accord)</a:t>
            </a:r>
          </a:p>
          <a:p>
            <a:endParaRPr lang="fr-FR" sz="2400" dirty="0"/>
          </a:p>
          <a:p>
            <a:r>
              <a:rPr lang="fr-FR" sz="2400" b="1" dirty="0">
                <a:solidFill>
                  <a:srgbClr val="4BACC6"/>
                </a:solidFill>
              </a:rPr>
              <a:t>909 répondants </a:t>
            </a:r>
            <a:r>
              <a:rPr lang="mr-IN" sz="2400" dirty="0"/>
              <a:t>–</a:t>
            </a:r>
            <a:r>
              <a:rPr lang="nl-BE" sz="2400" dirty="0"/>
              <a:t> </a:t>
            </a:r>
            <a:r>
              <a:rPr lang="fr-FR" sz="2400" dirty="0"/>
              <a:t>HEP de 5 provinces de Belgique </a:t>
            </a:r>
            <a:r>
              <a:rPr lang="mr-IN" sz="2400" dirty="0"/>
              <a:t>–</a:t>
            </a:r>
            <a:r>
              <a:rPr lang="fr-FR" sz="2400" dirty="0"/>
              <a:t> 3 années de BAC</a:t>
            </a:r>
          </a:p>
          <a:p>
            <a:endParaRPr lang="fr-FR" sz="2400" dirty="0"/>
          </a:p>
          <a:p>
            <a:pPr algn="ctr"/>
            <a:r>
              <a:rPr lang="fr-FR" sz="2400" b="1" dirty="0">
                <a:solidFill>
                  <a:srgbClr val="4BACC6"/>
                </a:solidFill>
              </a:rPr>
              <a:t>Analyse factorielle </a:t>
            </a:r>
            <a:r>
              <a:rPr lang="mr-IN" sz="2400" b="1" dirty="0">
                <a:solidFill>
                  <a:srgbClr val="4BACC6"/>
                </a:solidFill>
              </a:rPr>
              <a:t>–</a:t>
            </a:r>
            <a:r>
              <a:rPr lang="fr-FR" sz="2400" b="1" dirty="0">
                <a:solidFill>
                  <a:srgbClr val="4BACC6"/>
                </a:solidFill>
              </a:rPr>
              <a:t> Analyse en Clusters</a:t>
            </a:r>
          </a:p>
          <a:p>
            <a:endParaRPr lang="fr-FR" sz="2400" dirty="0"/>
          </a:p>
          <a:p>
            <a:r>
              <a:rPr lang="fr-FR" sz="2400" dirty="0">
                <a:solidFill>
                  <a:srgbClr val="E47469"/>
                </a:solidFill>
              </a:rPr>
              <a:t/>
            </a:r>
            <a:br>
              <a:rPr lang="fr-FR" sz="2400" dirty="0">
                <a:solidFill>
                  <a:srgbClr val="E47469"/>
                </a:solidFill>
              </a:rPr>
            </a:br>
            <a:endParaRPr lang="fr-FR" sz="2400" dirty="0">
              <a:solidFill>
                <a:srgbClr val="E4746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2298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à coins arrondis 67"/>
          <p:cNvSpPr/>
          <p:nvPr/>
        </p:nvSpPr>
        <p:spPr>
          <a:xfrm>
            <a:off x="127001" y="127000"/>
            <a:ext cx="5086349" cy="6152808"/>
          </a:xfrm>
          <a:prstGeom prst="roundRect">
            <a:avLst>
              <a:gd name="adj" fmla="val 4086"/>
            </a:avLst>
          </a:prstGeom>
          <a:solidFill>
            <a:schemeClr val="accent5">
              <a:lumMod val="50000"/>
              <a:alpha val="94000"/>
            </a:schemeClr>
          </a:solidFill>
          <a:ln w="38100" cmpd="sng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BE" sz="2400" dirty="0">
                <a:cs typeface="AlphabitsSquared"/>
              </a:rPr>
              <a:t>Méthodologie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127001" y="726317"/>
            <a:ext cx="8904110" cy="6022849"/>
          </a:xfrm>
          <a:prstGeom prst="roundRect">
            <a:avLst>
              <a:gd name="adj" fmla="val 5189"/>
            </a:avLst>
          </a:prstGeom>
          <a:solidFill>
            <a:schemeClr val="bg1"/>
          </a:solidFill>
          <a:ln w="38100" cmpd="sng">
            <a:solidFill>
              <a:srgbClr val="F299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</p:txBody>
      </p:sp>
      <p:sp>
        <p:nvSpPr>
          <p:cNvPr id="20" name="Rectangle à coins arrondis 19"/>
          <p:cNvSpPr/>
          <p:nvPr/>
        </p:nvSpPr>
        <p:spPr>
          <a:xfrm>
            <a:off x="127001" y="726317"/>
            <a:ext cx="8904110" cy="6022849"/>
          </a:xfrm>
          <a:prstGeom prst="roundRect">
            <a:avLst>
              <a:gd name="adj" fmla="val 5189"/>
            </a:avLst>
          </a:prstGeom>
          <a:solidFill>
            <a:schemeClr val="bg1"/>
          </a:solidFill>
          <a:ln w="38100" cmpd="sng">
            <a:solidFill>
              <a:srgbClr val="4BAC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340188" y="1039086"/>
            <a:ext cx="860678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Etude mixte combinant le </a:t>
            </a:r>
            <a:r>
              <a:rPr lang="nl-BE" sz="2400" dirty="0">
                <a:solidFill>
                  <a:schemeClr val="accent5"/>
                </a:solidFill>
              </a:rPr>
              <a:t>quantitatif</a:t>
            </a:r>
            <a:r>
              <a:rPr lang="nl-BE" sz="2400" dirty="0"/>
              <a:t> et le </a:t>
            </a:r>
            <a:r>
              <a:rPr lang="nl-BE" sz="2400" dirty="0">
                <a:solidFill>
                  <a:schemeClr val="accent5"/>
                </a:solidFill>
              </a:rPr>
              <a:t>qualitatif</a:t>
            </a:r>
          </a:p>
          <a:p>
            <a:endParaRPr lang="fr-FR" sz="2400" dirty="0"/>
          </a:p>
          <a:p>
            <a:endParaRPr lang="fr-FR" sz="2400" dirty="0"/>
          </a:p>
          <a:p>
            <a:r>
              <a:rPr lang="fr-FR" sz="2400" dirty="0">
                <a:solidFill>
                  <a:srgbClr val="E47469"/>
                </a:solidFill>
              </a:rPr>
              <a:t/>
            </a:r>
            <a:br>
              <a:rPr lang="fr-FR" sz="2400" dirty="0">
                <a:solidFill>
                  <a:srgbClr val="E47469"/>
                </a:solidFill>
              </a:rPr>
            </a:br>
            <a:endParaRPr lang="fr-FR" sz="2400" dirty="0">
              <a:solidFill>
                <a:srgbClr val="E47469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27001" y="1735054"/>
            <a:ext cx="8904110" cy="748455"/>
          </a:xfrm>
          <a:prstGeom prst="rect">
            <a:avLst/>
          </a:prstGeom>
          <a:solidFill>
            <a:schemeClr val="accent5">
              <a:alpha val="94000"/>
            </a:schemeClr>
          </a:solidFill>
          <a:ln w="38100" cmpd="sng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cs typeface="AlphabitsSquared"/>
              </a:rPr>
              <a:t>Volet qualitatif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340188" y="2779117"/>
            <a:ext cx="860678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b="1" dirty="0">
                <a:solidFill>
                  <a:srgbClr val="4BACC6"/>
                </a:solidFill>
              </a:rPr>
              <a:t>Entretiens semi-directifs </a:t>
            </a:r>
            <a:r>
              <a:rPr lang="nl-BE" sz="2400" dirty="0"/>
              <a:t>auprès de </a:t>
            </a:r>
            <a:r>
              <a:rPr lang="nl-BE" sz="2400" b="1" dirty="0">
                <a:solidFill>
                  <a:srgbClr val="4BACC6"/>
                </a:solidFill>
              </a:rPr>
              <a:t>6 étudiants</a:t>
            </a:r>
          </a:p>
          <a:p>
            <a:r>
              <a:rPr lang="nl-BE" sz="2400" dirty="0">
                <a:sym typeface="Wingdings"/>
              </a:rPr>
              <a:t>	</a:t>
            </a:r>
            <a:endParaRPr lang="fr-FR" sz="2400" dirty="0"/>
          </a:p>
          <a:p>
            <a:r>
              <a:rPr lang="fr-FR" sz="2400" dirty="0">
                <a:solidFill>
                  <a:srgbClr val="E47469"/>
                </a:solidFill>
              </a:rPr>
              <a:t/>
            </a:r>
            <a:br>
              <a:rPr lang="fr-FR" sz="2400" dirty="0">
                <a:solidFill>
                  <a:srgbClr val="E47469"/>
                </a:solidFill>
              </a:rPr>
            </a:br>
            <a:endParaRPr lang="fr-FR" sz="2400" dirty="0">
              <a:solidFill>
                <a:srgbClr val="E47469"/>
              </a:solidFill>
            </a:endParaRPr>
          </a:p>
          <a:p>
            <a:r>
              <a:rPr lang="fr-FR" sz="2400" dirty="0">
                <a:solidFill>
                  <a:schemeClr val="accent5"/>
                </a:solidFill>
              </a:rPr>
              <a:t>Guide</a:t>
            </a:r>
            <a:r>
              <a:rPr lang="fr-FR" sz="2400" dirty="0">
                <a:solidFill>
                  <a:srgbClr val="000000"/>
                </a:solidFill>
              </a:rPr>
              <a:t> conçu en fonction des cadres théoriques</a:t>
            </a:r>
            <a:br>
              <a:rPr lang="fr-FR" sz="2400" dirty="0">
                <a:solidFill>
                  <a:srgbClr val="000000"/>
                </a:solidFill>
              </a:rPr>
            </a:br>
            <a:r>
              <a:rPr lang="fr-FR" sz="2400" dirty="0">
                <a:solidFill>
                  <a:srgbClr val="000000"/>
                </a:solidFill>
              </a:rPr>
              <a:t>	* questions sur les conceptions de l'intelligence</a:t>
            </a:r>
            <a:br>
              <a:rPr lang="fr-FR" sz="2400" dirty="0">
                <a:solidFill>
                  <a:srgbClr val="000000"/>
                </a:solidFill>
              </a:rPr>
            </a:br>
            <a:r>
              <a:rPr lang="fr-FR" sz="2400" dirty="0">
                <a:solidFill>
                  <a:srgbClr val="000000"/>
                </a:solidFill>
              </a:rPr>
              <a:t>	* concept d'évaluation et pratiques évaluatives</a:t>
            </a:r>
          </a:p>
          <a:p>
            <a:endParaRPr lang="fr-FR" sz="2400" dirty="0">
              <a:solidFill>
                <a:srgbClr val="000000"/>
              </a:solidFill>
            </a:endParaRPr>
          </a:p>
          <a:p>
            <a:pPr algn="ctr"/>
            <a:r>
              <a:rPr lang="fr-FR" sz="2400" b="1" dirty="0">
                <a:solidFill>
                  <a:srgbClr val="4BACC6"/>
                </a:solidFill>
              </a:rPr>
              <a:t>Analyse de contenu </a:t>
            </a:r>
            <a:r>
              <a:rPr lang="fr-FR" sz="2400" dirty="0">
                <a:solidFill>
                  <a:srgbClr val="000000"/>
                </a:solidFill>
              </a:rPr>
              <a:t>(Miles &amp; </a:t>
            </a:r>
            <a:r>
              <a:rPr lang="fr-FR" sz="2400" dirty="0" err="1">
                <a:solidFill>
                  <a:srgbClr val="000000"/>
                </a:solidFill>
              </a:rPr>
              <a:t>Hubermann</a:t>
            </a:r>
            <a:r>
              <a:rPr lang="fr-FR" sz="2400" dirty="0">
                <a:solidFill>
                  <a:srgbClr val="000000"/>
                </a:solidFill>
              </a:rPr>
              <a:t>, 2004)</a:t>
            </a:r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2492080"/>
              </p:ext>
            </p:extLst>
          </p:nvPr>
        </p:nvGraphicFramePr>
        <p:xfrm>
          <a:off x="1034641" y="3245135"/>
          <a:ext cx="721788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29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29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029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29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029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029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fr-FR" dirty="0"/>
                        <a:t>Profil 1</a:t>
                      </a:r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dirty="0"/>
                        <a:t>Profil 2</a:t>
                      </a:r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dirty="0"/>
                        <a:t>Profil 3</a:t>
                      </a:r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Clara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rgbClr val="FF0000"/>
                          </a:solidFill>
                        </a:rPr>
                        <a:t>Emilie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rgbClr val="FF0000"/>
                          </a:solidFill>
                        </a:rPr>
                        <a:t>Martin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Céline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rgbClr val="FF0000"/>
                          </a:solidFill>
                        </a:rPr>
                        <a:t>Emma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Lucie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04294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à coins arrondis 67"/>
          <p:cNvSpPr/>
          <p:nvPr/>
        </p:nvSpPr>
        <p:spPr>
          <a:xfrm>
            <a:off x="127001" y="127000"/>
            <a:ext cx="5086349" cy="6152808"/>
          </a:xfrm>
          <a:prstGeom prst="roundRect">
            <a:avLst>
              <a:gd name="adj" fmla="val 4086"/>
            </a:avLst>
          </a:prstGeom>
          <a:solidFill>
            <a:schemeClr val="accent5">
              <a:lumMod val="50000"/>
              <a:alpha val="94000"/>
            </a:schemeClr>
          </a:solidFill>
          <a:ln w="38100" cmpd="sng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BE" sz="2400" dirty="0">
                <a:cs typeface="AlphabitsSquared"/>
              </a:rPr>
              <a:t>Plan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127001" y="726317"/>
            <a:ext cx="8904110" cy="6022849"/>
          </a:xfrm>
          <a:prstGeom prst="roundRect">
            <a:avLst>
              <a:gd name="adj" fmla="val 5189"/>
            </a:avLst>
          </a:prstGeom>
          <a:solidFill>
            <a:schemeClr val="bg1"/>
          </a:solidFill>
          <a:ln w="38100" cmpd="sng">
            <a:solidFill>
              <a:srgbClr val="F299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</p:txBody>
      </p:sp>
      <p:sp>
        <p:nvSpPr>
          <p:cNvPr id="20" name="Rectangle à coins arrondis 19"/>
          <p:cNvSpPr/>
          <p:nvPr/>
        </p:nvSpPr>
        <p:spPr>
          <a:xfrm>
            <a:off x="127001" y="726317"/>
            <a:ext cx="8904110" cy="6022849"/>
          </a:xfrm>
          <a:prstGeom prst="roundRect">
            <a:avLst>
              <a:gd name="adj" fmla="val 5189"/>
            </a:avLst>
          </a:prstGeom>
          <a:solidFill>
            <a:schemeClr val="bg1"/>
          </a:solidFill>
          <a:ln w="38100" cmpd="sng">
            <a:solidFill>
              <a:srgbClr val="4BAC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340188" y="1333932"/>
            <a:ext cx="8606786" cy="4154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fr-FR" sz="2400" dirty="0"/>
              <a:t>Problématique et visée de la recherche</a:t>
            </a:r>
          </a:p>
          <a:p>
            <a:pPr marL="457200" indent="-457200">
              <a:buFont typeface="+mj-lt"/>
              <a:buAutoNum type="arabicPeriod"/>
            </a:pPr>
            <a:endParaRPr lang="fr-FR" sz="2400" dirty="0"/>
          </a:p>
          <a:p>
            <a:pPr marL="457200" indent="-457200">
              <a:buFont typeface="+mj-lt"/>
              <a:buAutoNum type="arabicPeriod"/>
            </a:pPr>
            <a:r>
              <a:rPr lang="fr-FR" sz="2400" dirty="0"/>
              <a:t>Cadre conceptuel</a:t>
            </a:r>
          </a:p>
          <a:p>
            <a:pPr marL="457200" indent="-457200">
              <a:buFont typeface="+mj-lt"/>
              <a:buAutoNum type="arabicPeriod"/>
            </a:pPr>
            <a:endParaRPr lang="fr-FR" sz="2400" dirty="0"/>
          </a:p>
          <a:p>
            <a:pPr marL="457200" indent="-457200">
              <a:buFont typeface="+mj-lt"/>
              <a:buAutoNum type="arabicPeriod"/>
            </a:pPr>
            <a:r>
              <a:rPr lang="fr-FR" sz="2400" dirty="0"/>
              <a:t>Cadre méthodologique</a:t>
            </a:r>
          </a:p>
          <a:p>
            <a:pPr marL="457200" indent="-457200">
              <a:buFont typeface="+mj-lt"/>
              <a:buAutoNum type="arabicPeriod"/>
            </a:pPr>
            <a:endParaRPr lang="fr-FR" sz="2400" dirty="0"/>
          </a:p>
          <a:p>
            <a:pPr marL="457200" indent="-457200">
              <a:buFont typeface="+mj-lt"/>
              <a:buAutoNum type="arabicPeriod"/>
            </a:pPr>
            <a:r>
              <a:rPr lang="fr-FR" sz="2400" b="1" dirty="0">
                <a:solidFill>
                  <a:srgbClr val="4BACC6"/>
                </a:solidFill>
              </a:rPr>
              <a:t>Principaux résultats</a:t>
            </a:r>
          </a:p>
          <a:p>
            <a:pPr marL="457200" indent="-457200">
              <a:buFont typeface="+mj-lt"/>
              <a:buAutoNum type="arabicPeriod"/>
            </a:pPr>
            <a:endParaRPr lang="fr-FR" sz="2400" dirty="0"/>
          </a:p>
          <a:p>
            <a:pPr marL="457200" indent="-457200">
              <a:buFont typeface="+mj-lt"/>
              <a:buAutoNum type="arabicPeriod"/>
            </a:pPr>
            <a:r>
              <a:rPr lang="fr-FR" sz="2400" dirty="0"/>
              <a:t>Conclusion et perspectives</a:t>
            </a:r>
          </a:p>
          <a:p>
            <a:r>
              <a:rPr lang="fr-FR" sz="2400" dirty="0">
                <a:solidFill>
                  <a:srgbClr val="E47469"/>
                </a:solidFill>
              </a:rPr>
              <a:t/>
            </a:r>
            <a:br>
              <a:rPr lang="fr-FR" sz="2400" dirty="0">
                <a:solidFill>
                  <a:srgbClr val="E47469"/>
                </a:solidFill>
              </a:rPr>
            </a:br>
            <a:endParaRPr lang="fr-FR" sz="2400" dirty="0">
              <a:solidFill>
                <a:srgbClr val="E47469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61318" y="3753614"/>
            <a:ext cx="1896132" cy="2801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5212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à coins arrondis 67"/>
          <p:cNvSpPr/>
          <p:nvPr/>
        </p:nvSpPr>
        <p:spPr>
          <a:xfrm>
            <a:off x="127001" y="127000"/>
            <a:ext cx="5086349" cy="6152808"/>
          </a:xfrm>
          <a:prstGeom prst="roundRect">
            <a:avLst>
              <a:gd name="adj" fmla="val 4086"/>
            </a:avLst>
          </a:prstGeom>
          <a:solidFill>
            <a:schemeClr val="accent5">
              <a:lumMod val="50000"/>
              <a:alpha val="94000"/>
            </a:schemeClr>
          </a:solidFill>
          <a:ln w="38100" cmpd="sng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BE" sz="2400" dirty="0">
                <a:cs typeface="AlphabitsSquared"/>
              </a:rPr>
              <a:t>Hypothèses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127001" y="726317"/>
            <a:ext cx="8904110" cy="6022849"/>
          </a:xfrm>
          <a:prstGeom prst="roundRect">
            <a:avLst>
              <a:gd name="adj" fmla="val 5189"/>
            </a:avLst>
          </a:prstGeom>
          <a:solidFill>
            <a:schemeClr val="bg1"/>
          </a:solidFill>
          <a:ln w="38100" cmpd="sng">
            <a:solidFill>
              <a:srgbClr val="F299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</p:txBody>
      </p:sp>
      <p:sp>
        <p:nvSpPr>
          <p:cNvPr id="20" name="Rectangle à coins arrondis 19"/>
          <p:cNvSpPr/>
          <p:nvPr/>
        </p:nvSpPr>
        <p:spPr>
          <a:xfrm>
            <a:off x="127001" y="726317"/>
            <a:ext cx="8904110" cy="6022849"/>
          </a:xfrm>
          <a:prstGeom prst="roundRect">
            <a:avLst>
              <a:gd name="adj" fmla="val 5189"/>
            </a:avLst>
          </a:prstGeom>
          <a:solidFill>
            <a:schemeClr val="bg1"/>
          </a:solidFill>
          <a:ln w="38100" cmpd="sng">
            <a:solidFill>
              <a:srgbClr val="4BAC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55746" y="764995"/>
            <a:ext cx="7173853" cy="250338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>
              <a:solidFill>
                <a:schemeClr val="tx1"/>
              </a:solidFill>
            </a:endParaRPr>
          </a:p>
          <a:p>
            <a:pPr algn="ctr"/>
            <a:endParaRPr lang="fr-BE" dirty="0">
              <a:solidFill>
                <a:schemeClr val="tx1"/>
              </a:solidFill>
            </a:endParaRPr>
          </a:p>
          <a:p>
            <a:pPr algn="ctr"/>
            <a:endParaRPr lang="fr-BE" dirty="0">
              <a:solidFill>
                <a:schemeClr val="tx1"/>
              </a:solidFill>
            </a:endParaRPr>
          </a:p>
          <a:p>
            <a:pPr algn="ctr"/>
            <a:endParaRPr lang="fr-BE" dirty="0">
              <a:solidFill>
                <a:schemeClr val="tx1"/>
              </a:solidFill>
            </a:endParaRPr>
          </a:p>
          <a:p>
            <a:pPr algn="ctr"/>
            <a:r>
              <a:rPr lang="fr-BE" sz="2000" dirty="0">
                <a:solidFill>
                  <a:schemeClr val="tx1"/>
                </a:solidFill>
              </a:rPr>
              <a:t>L’intelligence se développe en lien avec la qualité et la quantité des interactions avec le milieu physique, social et culturel</a:t>
            </a:r>
          </a:p>
          <a:p>
            <a:pPr algn="ctr"/>
            <a:r>
              <a:rPr lang="fr-BE" sz="2000" dirty="0">
                <a:solidFill>
                  <a:schemeClr val="tx1"/>
                </a:solidFill>
              </a:rPr>
              <a:t>Malléabilité de l’intelligence </a:t>
            </a:r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903881" y="820439"/>
            <a:ext cx="5477581" cy="1196250"/>
          </a:xfrm>
          <a:prstGeom prst="rect">
            <a:avLst/>
          </a:prstGeom>
          <a:solidFill>
            <a:srgbClr val="4BACC6"/>
          </a:solidFill>
          <a:ln>
            <a:solidFill>
              <a:srgbClr val="2159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/>
              <a:t>Profil 1</a:t>
            </a:r>
          </a:p>
          <a:p>
            <a:pPr algn="ctr"/>
            <a:r>
              <a:rPr lang="fr-FR" sz="2400" dirty="0"/>
              <a:t>conception </a:t>
            </a:r>
            <a:r>
              <a:rPr lang="fr-FR" sz="2400" b="1" dirty="0">
                <a:solidFill>
                  <a:schemeClr val="bg1"/>
                </a:solidFill>
              </a:rPr>
              <a:t>socioconstructiviste</a:t>
            </a:r>
          </a:p>
          <a:p>
            <a:pPr algn="ctr"/>
            <a:endParaRPr lang="fr-FR" sz="16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2EAB479-A56C-D749-98D8-4695835FEA34}"/>
              </a:ext>
            </a:extLst>
          </p:cNvPr>
          <p:cNvSpPr txBox="1"/>
          <p:nvPr/>
        </p:nvSpPr>
        <p:spPr>
          <a:xfrm>
            <a:off x="359763" y="3737741"/>
            <a:ext cx="7954242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Hypothèses par rapport aux pratiques évaluatives :</a:t>
            </a:r>
          </a:p>
          <a:p>
            <a:endParaRPr lang="fr-F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/>
              <a:t>Favoriser l’évaluation formative et la différenciation des apprentissages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/>
              <a:t>Favoriser l’évaluation par les pairs, la </a:t>
            </a:r>
            <a:r>
              <a:rPr lang="fr-FR" sz="2400" dirty="0" err="1"/>
              <a:t>co</a:t>
            </a:r>
            <a:r>
              <a:rPr lang="fr-FR" sz="2400" dirty="0"/>
              <a:t>-évaluation et l’auto-évaluation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93733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à coins arrondis 67"/>
          <p:cNvSpPr/>
          <p:nvPr/>
        </p:nvSpPr>
        <p:spPr>
          <a:xfrm>
            <a:off x="127001" y="127000"/>
            <a:ext cx="5086349" cy="6152808"/>
          </a:xfrm>
          <a:prstGeom prst="roundRect">
            <a:avLst>
              <a:gd name="adj" fmla="val 4086"/>
            </a:avLst>
          </a:prstGeom>
          <a:solidFill>
            <a:schemeClr val="accent5">
              <a:lumMod val="50000"/>
              <a:alpha val="94000"/>
            </a:schemeClr>
          </a:solidFill>
          <a:ln w="38100" cmpd="sng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BE" sz="2400" dirty="0">
                <a:cs typeface="AlphabitsSquared"/>
              </a:rPr>
              <a:t>Hypothèses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127001" y="726317"/>
            <a:ext cx="8904110" cy="6022849"/>
          </a:xfrm>
          <a:prstGeom prst="roundRect">
            <a:avLst>
              <a:gd name="adj" fmla="val 5189"/>
            </a:avLst>
          </a:prstGeom>
          <a:solidFill>
            <a:schemeClr val="bg1"/>
          </a:solidFill>
          <a:ln w="38100" cmpd="sng">
            <a:solidFill>
              <a:srgbClr val="F299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</p:txBody>
      </p:sp>
      <p:sp>
        <p:nvSpPr>
          <p:cNvPr id="20" name="Rectangle à coins arrondis 19"/>
          <p:cNvSpPr/>
          <p:nvPr/>
        </p:nvSpPr>
        <p:spPr>
          <a:xfrm>
            <a:off x="127001" y="726317"/>
            <a:ext cx="8904110" cy="6022849"/>
          </a:xfrm>
          <a:prstGeom prst="roundRect">
            <a:avLst>
              <a:gd name="adj" fmla="val 5189"/>
            </a:avLst>
          </a:prstGeom>
          <a:solidFill>
            <a:schemeClr val="bg1"/>
          </a:solidFill>
          <a:ln w="38100" cmpd="sng">
            <a:solidFill>
              <a:srgbClr val="4BAC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20505" y="764995"/>
            <a:ext cx="8229599" cy="250338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>
                <a:solidFill>
                  <a:srgbClr val="000000"/>
                </a:solidFill>
              </a:rPr>
              <a:t> </a:t>
            </a:r>
          </a:p>
          <a:p>
            <a:pPr algn="ctr"/>
            <a:endParaRPr lang="fr-BE" dirty="0">
              <a:solidFill>
                <a:srgbClr val="000000"/>
              </a:solidFill>
            </a:endParaRPr>
          </a:p>
          <a:p>
            <a:pPr algn="ctr"/>
            <a:endParaRPr lang="fr-BE" dirty="0">
              <a:solidFill>
                <a:srgbClr val="000000"/>
              </a:solidFill>
            </a:endParaRPr>
          </a:p>
          <a:p>
            <a:pPr algn="ctr"/>
            <a:endParaRPr lang="fr-BE" dirty="0">
              <a:solidFill>
                <a:srgbClr val="000000"/>
              </a:solidFill>
            </a:endParaRPr>
          </a:p>
          <a:p>
            <a:pPr algn="ctr"/>
            <a:endParaRPr lang="fr-BE" dirty="0">
              <a:solidFill>
                <a:srgbClr val="000000"/>
              </a:solidFill>
            </a:endParaRPr>
          </a:p>
          <a:p>
            <a:pPr algn="ctr"/>
            <a:r>
              <a:rPr lang="fr-BE" sz="2000" dirty="0">
                <a:solidFill>
                  <a:srgbClr val="000000"/>
                </a:solidFill>
              </a:rPr>
              <a:t>Il existe une pluralité de formes d’intelligence </a:t>
            </a:r>
          </a:p>
          <a:p>
            <a:pPr algn="ctr"/>
            <a:r>
              <a:rPr lang="fr-BE" sz="2000" dirty="0">
                <a:solidFill>
                  <a:srgbClr val="000000"/>
                </a:solidFill>
              </a:rPr>
              <a:t>Lien étroit entre intelligence et compréhension/vitesse cognitive</a:t>
            </a:r>
          </a:p>
          <a:p>
            <a:pPr algn="ctr"/>
            <a:r>
              <a:rPr lang="fr-BE" sz="2000" dirty="0">
                <a:solidFill>
                  <a:srgbClr val="000000"/>
                </a:solidFill>
              </a:rPr>
              <a:t>Peu d’impact du milieu environnant</a:t>
            </a:r>
          </a:p>
          <a:p>
            <a:pPr algn="ctr"/>
            <a:r>
              <a:rPr lang="fr-BE" sz="2000" dirty="0">
                <a:solidFill>
                  <a:srgbClr val="000000"/>
                </a:solidFill>
              </a:rPr>
              <a:t> </a:t>
            </a:r>
            <a:endParaRPr lang="fr-FR" sz="2000" dirty="0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903881" y="820439"/>
            <a:ext cx="5397251" cy="980226"/>
          </a:xfrm>
          <a:prstGeom prst="rect">
            <a:avLst/>
          </a:prstGeom>
          <a:solidFill>
            <a:srgbClr val="4BACC6"/>
          </a:solidFill>
          <a:ln>
            <a:solidFill>
              <a:srgbClr val="2159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/>
              <a:t>Profil 2</a:t>
            </a:r>
          </a:p>
          <a:p>
            <a:pPr algn="ctr"/>
            <a:r>
              <a:rPr lang="fr-FR" sz="2400" dirty="0"/>
              <a:t>conception </a:t>
            </a:r>
            <a:r>
              <a:rPr lang="fr-FR" sz="2400" b="1" dirty="0">
                <a:solidFill>
                  <a:schemeClr val="bg1"/>
                </a:solidFill>
              </a:rPr>
              <a:t>multidimensionnelle</a:t>
            </a:r>
          </a:p>
          <a:p>
            <a:pPr algn="ctr"/>
            <a:endParaRPr lang="fr-FR" sz="16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2EAB479-A56C-D749-98D8-4695835FEA34}"/>
              </a:ext>
            </a:extLst>
          </p:cNvPr>
          <p:cNvSpPr txBox="1"/>
          <p:nvPr/>
        </p:nvSpPr>
        <p:spPr>
          <a:xfrm>
            <a:off x="359763" y="3737741"/>
            <a:ext cx="795424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Hypothèses par rapport aux pratiques évaluatives :</a:t>
            </a:r>
          </a:p>
          <a:p>
            <a:endParaRPr lang="fr-F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/>
              <a:t>Favoriser la différenciation des apprentissages par la stimulation de canaux différents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/>
              <a:t>Favoriser les épreuves qui discriminent la compréhension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25825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à coins arrondis 67"/>
          <p:cNvSpPr/>
          <p:nvPr/>
        </p:nvSpPr>
        <p:spPr>
          <a:xfrm>
            <a:off x="127001" y="127000"/>
            <a:ext cx="5086349" cy="6152808"/>
          </a:xfrm>
          <a:prstGeom prst="roundRect">
            <a:avLst>
              <a:gd name="adj" fmla="val 4086"/>
            </a:avLst>
          </a:prstGeom>
          <a:solidFill>
            <a:schemeClr val="accent5">
              <a:lumMod val="50000"/>
              <a:alpha val="94000"/>
            </a:schemeClr>
          </a:solidFill>
          <a:ln w="38100" cmpd="sng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BE" sz="2400" dirty="0">
                <a:cs typeface="AlphabitsSquared"/>
              </a:rPr>
              <a:t>Hypothèses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127001" y="726317"/>
            <a:ext cx="8904110" cy="6022849"/>
          </a:xfrm>
          <a:prstGeom prst="roundRect">
            <a:avLst>
              <a:gd name="adj" fmla="val 5189"/>
            </a:avLst>
          </a:prstGeom>
          <a:solidFill>
            <a:schemeClr val="bg1"/>
          </a:solidFill>
          <a:ln w="38100" cmpd="sng">
            <a:solidFill>
              <a:srgbClr val="F299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</p:txBody>
      </p:sp>
      <p:sp>
        <p:nvSpPr>
          <p:cNvPr id="20" name="Rectangle à coins arrondis 19"/>
          <p:cNvSpPr/>
          <p:nvPr/>
        </p:nvSpPr>
        <p:spPr>
          <a:xfrm>
            <a:off x="127001" y="726317"/>
            <a:ext cx="8904110" cy="6022849"/>
          </a:xfrm>
          <a:prstGeom prst="roundRect">
            <a:avLst>
              <a:gd name="adj" fmla="val 5189"/>
            </a:avLst>
          </a:prstGeom>
          <a:solidFill>
            <a:schemeClr val="bg1"/>
          </a:solidFill>
          <a:ln w="38100" cmpd="sng">
            <a:solidFill>
              <a:srgbClr val="4BAC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20505" y="807199"/>
            <a:ext cx="8229599" cy="250338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>
              <a:solidFill>
                <a:srgbClr val="000000"/>
              </a:solidFill>
            </a:endParaRPr>
          </a:p>
          <a:p>
            <a:pPr algn="ctr"/>
            <a:endParaRPr lang="fr-BE" dirty="0">
              <a:solidFill>
                <a:srgbClr val="000000"/>
              </a:solidFill>
            </a:endParaRPr>
          </a:p>
          <a:p>
            <a:pPr algn="ctr"/>
            <a:endParaRPr lang="fr-BE" dirty="0">
              <a:solidFill>
                <a:srgbClr val="000000"/>
              </a:solidFill>
            </a:endParaRPr>
          </a:p>
          <a:p>
            <a:pPr algn="ctr"/>
            <a:endParaRPr lang="fr-BE" dirty="0">
              <a:solidFill>
                <a:srgbClr val="000000"/>
              </a:solidFill>
            </a:endParaRPr>
          </a:p>
          <a:p>
            <a:pPr algn="ctr"/>
            <a:r>
              <a:rPr lang="fr-BE" sz="2000" dirty="0">
                <a:solidFill>
                  <a:srgbClr val="000000"/>
                </a:solidFill>
              </a:rPr>
              <a:t>Le développement de l’intelligence est tributaire de l’accumulation de connaissances</a:t>
            </a:r>
          </a:p>
          <a:p>
            <a:pPr algn="ctr"/>
            <a:r>
              <a:rPr lang="fr-BE" sz="2000" dirty="0">
                <a:solidFill>
                  <a:srgbClr val="000000"/>
                </a:solidFill>
              </a:rPr>
              <a:t>Peu d’effet de l’environnement social et culturel </a:t>
            </a:r>
            <a:endParaRPr lang="fr-FR" sz="2000" dirty="0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903881" y="820439"/>
            <a:ext cx="5477581" cy="1196250"/>
          </a:xfrm>
          <a:prstGeom prst="rect">
            <a:avLst/>
          </a:prstGeom>
          <a:solidFill>
            <a:srgbClr val="4BACC6"/>
          </a:solidFill>
          <a:ln>
            <a:solidFill>
              <a:srgbClr val="2159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/>
              <a:t>Profil 3</a:t>
            </a:r>
          </a:p>
          <a:p>
            <a:pPr algn="ctr"/>
            <a:r>
              <a:rPr lang="fr-FR" sz="2400" dirty="0"/>
              <a:t>conception </a:t>
            </a:r>
            <a:r>
              <a:rPr lang="fr-FR" sz="2400" b="1" dirty="0">
                <a:solidFill>
                  <a:schemeClr val="bg1"/>
                </a:solidFill>
              </a:rPr>
              <a:t>cumulative</a:t>
            </a:r>
          </a:p>
          <a:p>
            <a:pPr algn="ctr"/>
            <a:endParaRPr lang="fr-FR" sz="16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2EAB479-A56C-D749-98D8-4695835FEA34}"/>
              </a:ext>
            </a:extLst>
          </p:cNvPr>
          <p:cNvSpPr txBox="1"/>
          <p:nvPr/>
        </p:nvSpPr>
        <p:spPr>
          <a:xfrm>
            <a:off x="359763" y="3737741"/>
            <a:ext cx="7954242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Hypothèses par rapport aux pratiques évaluatives :</a:t>
            </a:r>
          </a:p>
          <a:p>
            <a:endParaRPr lang="fr-F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/>
              <a:t>Favoriser l’évaluation certificative des apprentissages qui vise le contrôle des acquis</a:t>
            </a:r>
          </a:p>
          <a:p>
            <a:endParaRPr lang="fr-F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/>
              <a:t>Favoriser l’évaluation sommative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4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735532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à coins arrondis 67"/>
          <p:cNvSpPr/>
          <p:nvPr/>
        </p:nvSpPr>
        <p:spPr>
          <a:xfrm>
            <a:off x="127001" y="127000"/>
            <a:ext cx="5086349" cy="6152808"/>
          </a:xfrm>
          <a:prstGeom prst="roundRect">
            <a:avLst>
              <a:gd name="adj" fmla="val 4086"/>
            </a:avLst>
          </a:prstGeom>
          <a:solidFill>
            <a:schemeClr val="accent5">
              <a:lumMod val="50000"/>
              <a:alpha val="94000"/>
            </a:schemeClr>
          </a:solidFill>
          <a:ln w="38100" cmpd="sng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BE" sz="2400" dirty="0">
                <a:cs typeface="AlphabitsSquared"/>
              </a:rPr>
              <a:t>Principaux résultats qualitatifs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127001" y="726317"/>
            <a:ext cx="8904110" cy="6022849"/>
          </a:xfrm>
          <a:prstGeom prst="roundRect">
            <a:avLst>
              <a:gd name="adj" fmla="val 5189"/>
            </a:avLst>
          </a:prstGeom>
          <a:solidFill>
            <a:schemeClr val="bg1"/>
          </a:solidFill>
          <a:ln w="38100" cmpd="sng">
            <a:solidFill>
              <a:srgbClr val="F299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</p:txBody>
      </p:sp>
      <p:sp>
        <p:nvSpPr>
          <p:cNvPr id="20" name="Rectangle à coins arrondis 19"/>
          <p:cNvSpPr/>
          <p:nvPr/>
        </p:nvSpPr>
        <p:spPr>
          <a:xfrm>
            <a:off x="127001" y="726317"/>
            <a:ext cx="8904110" cy="6022849"/>
          </a:xfrm>
          <a:prstGeom prst="roundRect">
            <a:avLst>
              <a:gd name="adj" fmla="val 5189"/>
            </a:avLst>
          </a:prstGeom>
          <a:solidFill>
            <a:schemeClr val="bg1"/>
          </a:solidFill>
          <a:ln w="38100" cmpd="sng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6826461" y="6279808"/>
            <a:ext cx="2063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 err="1"/>
              <a:t>Vause</a:t>
            </a:r>
            <a:r>
              <a:rPr lang="fr-FR" dirty="0"/>
              <a:t>, 2011</a:t>
            </a:r>
          </a:p>
        </p:txBody>
      </p:sp>
      <p:sp>
        <p:nvSpPr>
          <p:cNvPr id="26" name="Highlight 20:00 " hidden="1">
            <a:extLst>
              <a:ext uri="{FF2B5EF4-FFF2-40B4-BE49-F238E27FC236}">
                <a16:creationId xmlns:a16="http://schemas.microsoft.com/office/drawing/2014/main" id="{DEBD45E3-ECD7-D84A-BF5F-C1328C765EB2}"/>
              </a:ext>
            </a:extLst>
          </p:cNvPr>
          <p:cNvSpPr/>
          <p:nvPr/>
        </p:nvSpPr>
        <p:spPr>
          <a:xfrm flipH="1">
            <a:off x="1550921" y="1926219"/>
            <a:ext cx="6088876" cy="3924000"/>
          </a:xfrm>
          <a:prstGeom prst="pie">
            <a:avLst>
              <a:gd name="adj1" fmla="val 0"/>
              <a:gd name="adj2" fmla="val 5397457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3" name="Highlight 17:00 " hidden="1">
            <a:extLst>
              <a:ext uri="{FF2B5EF4-FFF2-40B4-BE49-F238E27FC236}">
                <a16:creationId xmlns:a16="http://schemas.microsoft.com/office/drawing/2014/main" id="{6624EB9C-80BA-EF4C-A796-1787CFF216BC}"/>
              </a:ext>
            </a:extLst>
          </p:cNvPr>
          <p:cNvSpPr/>
          <p:nvPr/>
        </p:nvSpPr>
        <p:spPr>
          <a:xfrm>
            <a:off x="1538221" y="1926219"/>
            <a:ext cx="6088876" cy="3924000"/>
          </a:xfrm>
          <a:prstGeom prst="pie">
            <a:avLst>
              <a:gd name="adj1" fmla="val 0"/>
              <a:gd name="adj2" fmla="val 5397457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5" name="Highlight 14:00" hidden="1">
            <a:extLst>
              <a:ext uri="{FF2B5EF4-FFF2-40B4-BE49-F238E27FC236}">
                <a16:creationId xmlns:a16="http://schemas.microsoft.com/office/drawing/2014/main" id="{762F8954-454D-4D41-8031-9DFBA534F3F8}"/>
              </a:ext>
            </a:extLst>
          </p:cNvPr>
          <p:cNvSpPr/>
          <p:nvPr/>
        </p:nvSpPr>
        <p:spPr>
          <a:xfrm flipV="1">
            <a:off x="1538221" y="1926219"/>
            <a:ext cx="6088876" cy="3924000"/>
          </a:xfrm>
          <a:prstGeom prst="pie">
            <a:avLst>
              <a:gd name="adj1" fmla="val 0"/>
              <a:gd name="adj2" fmla="val 5397457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7" name="Highlight 22:00" hidden="1">
            <a:extLst>
              <a:ext uri="{FF2B5EF4-FFF2-40B4-BE49-F238E27FC236}">
                <a16:creationId xmlns:a16="http://schemas.microsoft.com/office/drawing/2014/main" id="{7F04C27E-1FF3-4442-9A81-1CB7E9634596}"/>
              </a:ext>
            </a:extLst>
          </p:cNvPr>
          <p:cNvSpPr/>
          <p:nvPr/>
        </p:nvSpPr>
        <p:spPr>
          <a:xfrm flipH="1" flipV="1">
            <a:off x="1563621" y="1926219"/>
            <a:ext cx="6029828" cy="3924000"/>
          </a:xfrm>
          <a:prstGeom prst="pie">
            <a:avLst>
              <a:gd name="adj1" fmla="val 0"/>
              <a:gd name="adj2" fmla="val 5397457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" name="Ellipse principale">
            <a:extLst>
              <a:ext uri="{FF2B5EF4-FFF2-40B4-BE49-F238E27FC236}">
                <a16:creationId xmlns:a16="http://schemas.microsoft.com/office/drawing/2014/main" id="{92196309-A0B0-3E46-A74A-B450566895D7}"/>
              </a:ext>
            </a:extLst>
          </p:cNvPr>
          <p:cNvSpPr/>
          <p:nvPr/>
        </p:nvSpPr>
        <p:spPr>
          <a:xfrm>
            <a:off x="1550551" y="1923740"/>
            <a:ext cx="6084000" cy="3924000"/>
          </a:xfrm>
          <a:prstGeom prst="ellipse">
            <a:avLst/>
          </a:prstGeom>
          <a:noFill/>
          <a:ln w="190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sp>
        <p:nvSpPr>
          <p:cNvPr id="35" name="Connaissances personnelles">
            <a:extLst>
              <a:ext uri="{FF2B5EF4-FFF2-40B4-BE49-F238E27FC236}">
                <a16:creationId xmlns:a16="http://schemas.microsoft.com/office/drawing/2014/main" id="{24077FB0-65D3-AD43-BE82-47D9AD59FFA7}"/>
              </a:ext>
            </a:extLst>
          </p:cNvPr>
          <p:cNvSpPr txBox="1"/>
          <p:nvPr/>
        </p:nvSpPr>
        <p:spPr>
          <a:xfrm>
            <a:off x="1470882" y="1878118"/>
            <a:ext cx="6362853" cy="4115784"/>
          </a:xfrm>
          <a:prstGeom prst="rect">
            <a:avLst/>
          </a:prstGeom>
          <a:noFill/>
        </p:spPr>
        <p:txBody>
          <a:bodyPr wrap="none" lIns="36000" rtlCol="0">
            <a:prstTxWarp prst="textArchDown">
              <a:avLst>
                <a:gd name="adj" fmla="val 84987"/>
              </a:avLst>
            </a:prstTxWarp>
            <a:spAutoFit/>
          </a:bodyPr>
          <a:lstStyle/>
          <a:p>
            <a:r>
              <a:rPr lang="fr-FR" b="1" dirty="0"/>
              <a:t>                                                                                                      Croyances personnelles</a:t>
            </a:r>
          </a:p>
        </p:txBody>
      </p:sp>
      <p:sp>
        <p:nvSpPr>
          <p:cNvPr id="15" name="Connaissances Théoriques">
            <a:extLst>
              <a:ext uri="{FF2B5EF4-FFF2-40B4-BE49-F238E27FC236}">
                <a16:creationId xmlns:a16="http://schemas.microsoft.com/office/drawing/2014/main" id="{F48BEB40-9F88-B24D-AD94-159DADD16B4A}"/>
              </a:ext>
            </a:extLst>
          </p:cNvPr>
          <p:cNvSpPr txBox="1"/>
          <p:nvPr/>
        </p:nvSpPr>
        <p:spPr>
          <a:xfrm>
            <a:off x="1498972" y="1858293"/>
            <a:ext cx="6079215" cy="3926481"/>
          </a:xfrm>
          <a:prstGeom prst="rect">
            <a:avLst/>
          </a:prstGeom>
          <a:noFill/>
        </p:spPr>
        <p:txBody>
          <a:bodyPr wrap="none" lIns="36000" rtlCol="0">
            <a:prstTxWarp prst="textArchUp">
              <a:avLst>
                <a:gd name="adj" fmla="val 11462093"/>
              </a:avLst>
            </a:prstTxWarp>
            <a:spAutoFit/>
          </a:bodyPr>
          <a:lstStyle/>
          <a:p>
            <a:r>
              <a:rPr lang="fr-FR" b="1" dirty="0"/>
              <a:t>Connaissances théoriques</a:t>
            </a:r>
          </a:p>
        </p:txBody>
      </p:sp>
      <p:sp>
        <p:nvSpPr>
          <p:cNvPr id="34" name="Connaissances partagées">
            <a:extLst>
              <a:ext uri="{FF2B5EF4-FFF2-40B4-BE49-F238E27FC236}">
                <a16:creationId xmlns:a16="http://schemas.microsoft.com/office/drawing/2014/main" id="{0BCB65C8-AD15-8F4F-A7AD-75786FD0C17D}"/>
              </a:ext>
            </a:extLst>
          </p:cNvPr>
          <p:cNvSpPr txBox="1"/>
          <p:nvPr/>
        </p:nvSpPr>
        <p:spPr>
          <a:xfrm rot="3684839">
            <a:off x="3621564" y="3110740"/>
            <a:ext cx="6079215" cy="3393081"/>
          </a:xfrm>
          <a:prstGeom prst="rect">
            <a:avLst/>
          </a:prstGeom>
          <a:noFill/>
        </p:spPr>
        <p:txBody>
          <a:bodyPr wrap="none" lIns="36000" rtlCol="0">
            <a:prstTxWarp prst="textArchUp">
              <a:avLst>
                <a:gd name="adj" fmla="val 11818377"/>
              </a:avLst>
            </a:prstTxWarp>
            <a:spAutoFit/>
          </a:bodyPr>
          <a:lstStyle/>
          <a:p>
            <a:r>
              <a:rPr lang="fr-FR" b="1" dirty="0"/>
              <a:t>Croyances partagées</a:t>
            </a:r>
          </a:p>
        </p:txBody>
      </p:sp>
      <p:sp>
        <p:nvSpPr>
          <p:cNvPr id="31" name="Connaissances pragmatiques">
            <a:extLst>
              <a:ext uri="{FF2B5EF4-FFF2-40B4-BE49-F238E27FC236}">
                <a16:creationId xmlns:a16="http://schemas.microsoft.com/office/drawing/2014/main" id="{BB81DF39-261A-8E49-A589-B8795233BF07}"/>
              </a:ext>
            </a:extLst>
          </p:cNvPr>
          <p:cNvSpPr txBox="1"/>
          <p:nvPr/>
        </p:nvSpPr>
        <p:spPr>
          <a:xfrm>
            <a:off x="1417093" y="1863970"/>
            <a:ext cx="6422070" cy="4147926"/>
          </a:xfrm>
          <a:prstGeom prst="rect">
            <a:avLst/>
          </a:prstGeom>
          <a:noFill/>
        </p:spPr>
        <p:txBody>
          <a:bodyPr wrap="none" lIns="36000" rtlCol="0">
            <a:prstTxWarp prst="textArchDown">
              <a:avLst>
                <a:gd name="adj" fmla="val 583117"/>
              </a:avLst>
            </a:prstTxWarp>
            <a:spAutoFit/>
          </a:bodyPr>
          <a:lstStyle/>
          <a:p>
            <a:r>
              <a:rPr lang="fr-FR" b="1" dirty="0"/>
              <a:t>Connaissances pragmatiques</a:t>
            </a:r>
          </a:p>
        </p:txBody>
      </p:sp>
      <p:sp>
        <p:nvSpPr>
          <p:cNvPr id="4" name="Elabo soc">
            <a:extLst>
              <a:ext uri="{FF2B5EF4-FFF2-40B4-BE49-F238E27FC236}">
                <a16:creationId xmlns:a16="http://schemas.microsoft.com/office/drawing/2014/main" id="{BDAFA24C-20AD-7B44-BF23-0B413C2484C2}"/>
              </a:ext>
            </a:extLst>
          </p:cNvPr>
          <p:cNvSpPr txBox="1"/>
          <p:nvPr/>
        </p:nvSpPr>
        <p:spPr>
          <a:xfrm>
            <a:off x="3397707" y="1384821"/>
            <a:ext cx="2162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/>
              <a:t>ÉLABORATION SOCIALE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F316E98-BC3D-4540-955B-EA3E2AE5521B}"/>
              </a:ext>
            </a:extLst>
          </p:cNvPr>
          <p:cNvSpPr txBox="1"/>
          <p:nvPr/>
        </p:nvSpPr>
        <p:spPr>
          <a:xfrm>
            <a:off x="3253460" y="6037999"/>
            <a:ext cx="26372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600" b="1" dirty="0"/>
              <a:t>ÉLABORATION INDIVIDUELLE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56B5CF1-6B31-4A47-BCC4-6F887BBB2CCC}"/>
              </a:ext>
            </a:extLst>
          </p:cNvPr>
          <p:cNvSpPr txBox="1"/>
          <p:nvPr/>
        </p:nvSpPr>
        <p:spPr>
          <a:xfrm>
            <a:off x="196276" y="3729839"/>
            <a:ext cx="12527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/>
              <a:t>VALIDATION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5BB557C-7FA6-0F40-8346-08E501102B67}"/>
              </a:ext>
            </a:extLst>
          </p:cNvPr>
          <p:cNvSpPr txBox="1"/>
          <p:nvPr/>
        </p:nvSpPr>
        <p:spPr>
          <a:xfrm>
            <a:off x="7703066" y="3484420"/>
            <a:ext cx="122533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600" b="1" dirty="0"/>
              <a:t>ABSENCE</a:t>
            </a:r>
          </a:p>
          <a:p>
            <a:pPr algn="ctr"/>
            <a:r>
              <a:rPr lang="fr-FR" sz="1600" b="1" dirty="0"/>
              <a:t>DE</a:t>
            </a:r>
          </a:p>
          <a:p>
            <a:pPr algn="ctr"/>
            <a:r>
              <a:rPr lang="fr-FR" sz="1600" b="1" dirty="0"/>
              <a:t>VALIDATION</a:t>
            </a: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04A49FA5-0463-FF41-82B1-6187C36507FB}"/>
              </a:ext>
            </a:extLst>
          </p:cNvPr>
          <p:cNvCxnSpPr>
            <a:cxnSpLocks/>
          </p:cNvCxnSpPr>
          <p:nvPr/>
        </p:nvCxnSpPr>
        <p:spPr>
          <a:xfrm>
            <a:off x="4572000" y="1797635"/>
            <a:ext cx="91" cy="414000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88B0FF76-C6B4-5E4B-80D3-E24C0D4490E0}"/>
              </a:ext>
            </a:extLst>
          </p:cNvPr>
          <p:cNvCxnSpPr>
            <a:cxnSpLocks/>
          </p:cNvCxnSpPr>
          <p:nvPr/>
        </p:nvCxnSpPr>
        <p:spPr>
          <a:xfrm flipH="1">
            <a:off x="1440609" y="3887162"/>
            <a:ext cx="6290226" cy="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2" name="Cours">
            <a:extLst>
              <a:ext uri="{FF2B5EF4-FFF2-40B4-BE49-F238E27FC236}">
                <a16:creationId xmlns:a16="http://schemas.microsoft.com/office/drawing/2014/main" id="{8FB7E0EB-1ED4-4941-8991-9BECBF20F0AE}"/>
              </a:ext>
            </a:extLst>
          </p:cNvPr>
          <p:cNvSpPr txBox="1"/>
          <p:nvPr/>
        </p:nvSpPr>
        <p:spPr>
          <a:xfrm>
            <a:off x="2150799" y="2669677"/>
            <a:ext cx="22973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5250" indent="-95250">
              <a:buFont typeface="Arial" panose="020B0604020202020204" pitchFamily="34" charset="0"/>
              <a:buChar char="•"/>
            </a:pPr>
            <a:r>
              <a:rPr lang="fr-FR" sz="1600" dirty="0"/>
              <a:t>Cours à la Haute École</a:t>
            </a:r>
          </a:p>
          <a:p>
            <a:pPr marL="95250" indent="-95250">
              <a:buFont typeface="Arial" panose="020B0604020202020204" pitchFamily="34" charset="0"/>
              <a:buChar char="•"/>
            </a:pPr>
            <a:r>
              <a:rPr lang="fr-FR" sz="1600" dirty="0"/>
              <a:t>Cours de psychologie</a:t>
            </a:r>
          </a:p>
          <a:p>
            <a:pPr marL="95250" indent="-95250">
              <a:buFont typeface="Arial" panose="020B0604020202020204" pitchFamily="34" charset="0"/>
              <a:buChar char="•"/>
            </a:pPr>
            <a:r>
              <a:rPr lang="fr-FR" sz="1600" dirty="0"/>
              <a:t>Recherches personnelles</a:t>
            </a:r>
          </a:p>
          <a:p>
            <a:endParaRPr lang="fr-FR" sz="1600" dirty="0"/>
          </a:p>
        </p:txBody>
      </p:sp>
      <p:sp>
        <p:nvSpPr>
          <p:cNvPr id="30" name="Expériences">
            <a:extLst>
              <a:ext uri="{FF2B5EF4-FFF2-40B4-BE49-F238E27FC236}">
                <a16:creationId xmlns:a16="http://schemas.microsoft.com/office/drawing/2014/main" id="{A7F0B671-E985-E740-B84D-7599B68F6168}"/>
              </a:ext>
            </a:extLst>
          </p:cNvPr>
          <p:cNvSpPr txBox="1"/>
          <p:nvPr/>
        </p:nvSpPr>
        <p:spPr>
          <a:xfrm>
            <a:off x="2137797" y="3897852"/>
            <a:ext cx="22973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Expériences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de stage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en tant que monitrice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de plaine de vacances</a:t>
            </a:r>
          </a:p>
        </p:txBody>
      </p:sp>
      <p:sp>
        <p:nvSpPr>
          <p:cNvPr id="32" name="Expériences">
            <a:extLst>
              <a:ext uri="{FF2B5EF4-FFF2-40B4-BE49-F238E27FC236}">
                <a16:creationId xmlns:a16="http://schemas.microsoft.com/office/drawing/2014/main" id="{4CFC1517-57C2-0F44-BEBE-4653D0A9F43E}"/>
              </a:ext>
            </a:extLst>
          </p:cNvPr>
          <p:cNvSpPr txBox="1"/>
          <p:nvPr/>
        </p:nvSpPr>
        <p:spPr>
          <a:xfrm>
            <a:off x="4648882" y="3896764"/>
            <a:ext cx="288743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3975" indent="-53975">
              <a:buFont typeface="Arial" panose="020B0604020202020204" pitchFamily="34" charset="0"/>
              <a:buChar char="•"/>
            </a:pPr>
            <a:r>
              <a:rPr lang="fr-FR" sz="1600" dirty="0"/>
              <a:t>Référence à son entourage</a:t>
            </a:r>
          </a:p>
          <a:p>
            <a:pPr marL="53975" indent="-53975">
              <a:buFont typeface="Arial" panose="020B0604020202020204" pitchFamily="34" charset="0"/>
              <a:buChar char="•"/>
            </a:pPr>
            <a:r>
              <a:rPr lang="fr-FR" sz="1600" dirty="0"/>
              <a:t>Référence à ses parents,</a:t>
            </a:r>
          </a:p>
          <a:p>
            <a:pPr marL="53975" indent="-53975">
              <a:buFont typeface="Arial" panose="020B0604020202020204" pitchFamily="34" charset="0"/>
              <a:buChar char="•"/>
            </a:pPr>
            <a:r>
              <a:rPr lang="fr-FR" sz="1600" dirty="0"/>
              <a:t>Référence à son frère</a:t>
            </a:r>
          </a:p>
          <a:p>
            <a:pPr marL="53975" indent="-53975">
              <a:buFont typeface="Arial" panose="020B0604020202020204" pitchFamily="34" charset="0"/>
              <a:buChar char="•"/>
            </a:pPr>
            <a:r>
              <a:rPr lang="fr-FR" sz="1600" dirty="0"/>
              <a:t>Référence à son vécu pers.</a:t>
            </a:r>
          </a:p>
          <a:p>
            <a:pPr marL="53975" indent="-53975">
              <a:buFont typeface="Arial" panose="020B0604020202020204" pitchFamily="34" charset="0"/>
              <a:buChar char="•"/>
            </a:pPr>
            <a:r>
              <a:rPr lang="fr-FR" sz="1600" dirty="0"/>
              <a:t>Val. : respect de chacun</a:t>
            </a:r>
          </a:p>
          <a:p>
            <a:r>
              <a:rPr lang="fr-FR" sz="1600" dirty="0"/>
              <a:t>et de la différence</a:t>
            </a:r>
          </a:p>
          <a:p>
            <a:endParaRPr lang="fr-FR" sz="1600" dirty="0"/>
          </a:p>
        </p:txBody>
      </p:sp>
      <p:sp>
        <p:nvSpPr>
          <p:cNvPr id="3" name="Interdiction 2">
            <a:extLst>
              <a:ext uri="{FF2B5EF4-FFF2-40B4-BE49-F238E27FC236}">
                <a16:creationId xmlns:a16="http://schemas.microsoft.com/office/drawing/2014/main" id="{412DF20D-1D37-0E46-8357-FA349B3FD7A3}"/>
              </a:ext>
            </a:extLst>
          </p:cNvPr>
          <p:cNvSpPr/>
          <p:nvPr/>
        </p:nvSpPr>
        <p:spPr>
          <a:xfrm>
            <a:off x="5418768" y="2647933"/>
            <a:ext cx="748144" cy="748144"/>
          </a:xfrm>
          <a:prstGeom prst="noSmoking">
            <a:avLst>
              <a:gd name="adj" fmla="val 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8" name="Rectangle à coins arrondis 2">
            <a:extLst>
              <a:ext uri="{FF2B5EF4-FFF2-40B4-BE49-F238E27FC236}">
                <a16:creationId xmlns:a16="http://schemas.microsoft.com/office/drawing/2014/main" id="{A2CE85E7-2E56-DA4F-ACEC-444B113B6CC6}"/>
              </a:ext>
            </a:extLst>
          </p:cNvPr>
          <p:cNvSpPr/>
          <p:nvPr/>
        </p:nvSpPr>
        <p:spPr>
          <a:xfrm>
            <a:off x="5213349" y="726317"/>
            <a:ext cx="3817761" cy="578351"/>
          </a:xfrm>
          <a:prstGeom prst="roundRect">
            <a:avLst>
              <a:gd name="adj" fmla="val 18627"/>
            </a:avLst>
          </a:prstGeom>
          <a:solidFill>
            <a:schemeClr val="accent5">
              <a:lumMod val="50000"/>
            </a:schemeClr>
          </a:solidFill>
          <a:ln w="38100" cmpd="sng">
            <a:solidFill>
              <a:srgbClr val="4BAC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bg1"/>
                </a:solidFill>
                <a:cs typeface="Times New Roman" charset="0"/>
              </a:rPr>
              <a:t>Profil 1 : Emilie</a:t>
            </a:r>
          </a:p>
        </p:txBody>
      </p:sp>
    </p:spTree>
    <p:extLst>
      <p:ext uri="{BB962C8B-B14F-4D97-AF65-F5344CB8AC3E}">
        <p14:creationId xmlns:p14="http://schemas.microsoft.com/office/powerpoint/2010/main" val="19684371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à coins arrondis 67"/>
          <p:cNvSpPr/>
          <p:nvPr/>
        </p:nvSpPr>
        <p:spPr>
          <a:xfrm>
            <a:off x="127001" y="127000"/>
            <a:ext cx="5086349" cy="6152808"/>
          </a:xfrm>
          <a:prstGeom prst="roundRect">
            <a:avLst>
              <a:gd name="adj" fmla="val 4086"/>
            </a:avLst>
          </a:prstGeom>
          <a:solidFill>
            <a:schemeClr val="accent5">
              <a:lumMod val="50000"/>
              <a:alpha val="94000"/>
            </a:schemeClr>
          </a:solidFill>
          <a:ln w="38100" cmpd="sng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BE" sz="2400" dirty="0">
                <a:cs typeface="AlphabitsSquared"/>
              </a:rPr>
              <a:t>Principaux résultats qualitatifs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127001" y="726317"/>
            <a:ext cx="8904110" cy="6022849"/>
          </a:xfrm>
          <a:prstGeom prst="roundRect">
            <a:avLst>
              <a:gd name="adj" fmla="val 5189"/>
            </a:avLst>
          </a:prstGeom>
          <a:solidFill>
            <a:schemeClr val="bg1"/>
          </a:solidFill>
          <a:ln w="38100" cmpd="sng">
            <a:solidFill>
              <a:srgbClr val="F299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82F120C-6971-E242-9671-CE4D0557B8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151" y="886265"/>
            <a:ext cx="7845697" cy="355531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A3B6F17-80FA-0641-BD7E-E091062EA1D4}"/>
              </a:ext>
            </a:extLst>
          </p:cNvPr>
          <p:cNvSpPr txBox="1"/>
          <p:nvPr/>
        </p:nvSpPr>
        <p:spPr>
          <a:xfrm>
            <a:off x="329784" y="4601530"/>
            <a:ext cx="845980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200" b="1" dirty="0">
                <a:solidFill>
                  <a:srgbClr val="4BACC6"/>
                </a:solidFill>
              </a:rPr>
              <a:t>“Et si l’enfant prend conscience de ses </a:t>
            </a:r>
            <a:r>
              <a:rPr lang="fr-BE" sz="2200" b="1" dirty="0" err="1">
                <a:solidFill>
                  <a:srgbClr val="4BACC6"/>
                </a:solidFill>
              </a:rPr>
              <a:t>difficultés</a:t>
            </a:r>
            <a:r>
              <a:rPr lang="fr-BE" sz="2200" b="1" dirty="0">
                <a:solidFill>
                  <a:srgbClr val="4BACC6"/>
                </a:solidFill>
              </a:rPr>
              <a:t>, sait en parler, je pense qu’il va plus </a:t>
            </a:r>
            <a:r>
              <a:rPr lang="fr-BE" sz="2200" b="1" dirty="0" err="1">
                <a:solidFill>
                  <a:srgbClr val="4BACC6"/>
                </a:solidFill>
              </a:rPr>
              <a:t>être</a:t>
            </a:r>
            <a:r>
              <a:rPr lang="fr-BE" sz="2200" b="1" dirty="0">
                <a:solidFill>
                  <a:srgbClr val="4BACC6"/>
                </a:solidFill>
              </a:rPr>
              <a:t> capable d’y </a:t>
            </a:r>
            <a:r>
              <a:rPr lang="fr-BE" sz="2200" b="1" dirty="0" err="1">
                <a:solidFill>
                  <a:srgbClr val="4BACC6"/>
                </a:solidFill>
              </a:rPr>
              <a:t>remédier</a:t>
            </a:r>
            <a:r>
              <a:rPr lang="fr-BE" sz="2200" b="1" dirty="0">
                <a:solidFill>
                  <a:srgbClr val="4BACC6"/>
                </a:solidFill>
              </a:rPr>
              <a:t> et </a:t>
            </a:r>
            <a:r>
              <a:rPr lang="fr-BE" sz="2200" b="1" dirty="0" err="1">
                <a:solidFill>
                  <a:srgbClr val="4BACC6"/>
                </a:solidFill>
              </a:rPr>
              <a:t>peut-être</a:t>
            </a:r>
            <a:r>
              <a:rPr lang="fr-BE" sz="2200" b="1" dirty="0">
                <a:solidFill>
                  <a:srgbClr val="4BACC6"/>
                </a:solidFill>
              </a:rPr>
              <a:t> en avoir plus envie aussi” (E., l. 452- 453) </a:t>
            </a:r>
          </a:p>
          <a:p>
            <a:r>
              <a:rPr lang="fr-BE" sz="2200" b="1" dirty="0">
                <a:solidFill>
                  <a:srgbClr val="4BACC6"/>
                </a:solidFill>
              </a:rPr>
              <a:t>“ L’objectif d’une </a:t>
            </a:r>
            <a:r>
              <a:rPr lang="fr-BE" sz="2200" b="1" dirty="0" err="1">
                <a:solidFill>
                  <a:srgbClr val="4BACC6"/>
                </a:solidFill>
              </a:rPr>
              <a:t>évaluation</a:t>
            </a:r>
            <a:r>
              <a:rPr lang="fr-BE" sz="2200" b="1" dirty="0">
                <a:solidFill>
                  <a:srgbClr val="4BACC6"/>
                </a:solidFill>
              </a:rPr>
              <a:t> ? On va voir si telle ou telle chose est acquise par l’enfant, je dirais…” </a:t>
            </a:r>
          </a:p>
          <a:p>
            <a:endParaRPr lang="fr-BE" sz="2000" dirty="0"/>
          </a:p>
          <a:p>
            <a:endParaRPr lang="fr-BE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775619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à coins arrondis 67"/>
          <p:cNvSpPr/>
          <p:nvPr/>
        </p:nvSpPr>
        <p:spPr>
          <a:xfrm>
            <a:off x="127001" y="127000"/>
            <a:ext cx="5086349" cy="6152808"/>
          </a:xfrm>
          <a:prstGeom prst="roundRect">
            <a:avLst>
              <a:gd name="adj" fmla="val 4086"/>
            </a:avLst>
          </a:prstGeom>
          <a:solidFill>
            <a:schemeClr val="accent5">
              <a:lumMod val="50000"/>
              <a:alpha val="94000"/>
            </a:schemeClr>
          </a:solidFill>
          <a:ln w="38100" cmpd="sng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BE" sz="2400" dirty="0">
                <a:cs typeface="AlphabitsSquared"/>
              </a:rPr>
              <a:t>Plan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127001" y="726317"/>
            <a:ext cx="8904110" cy="6022849"/>
          </a:xfrm>
          <a:prstGeom prst="roundRect">
            <a:avLst>
              <a:gd name="adj" fmla="val 5189"/>
            </a:avLst>
          </a:prstGeom>
          <a:solidFill>
            <a:schemeClr val="bg1"/>
          </a:solidFill>
          <a:ln w="38100" cmpd="sng">
            <a:solidFill>
              <a:srgbClr val="F299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</p:txBody>
      </p:sp>
      <p:sp>
        <p:nvSpPr>
          <p:cNvPr id="20" name="Rectangle à coins arrondis 19"/>
          <p:cNvSpPr/>
          <p:nvPr/>
        </p:nvSpPr>
        <p:spPr>
          <a:xfrm>
            <a:off x="127001" y="726317"/>
            <a:ext cx="8904110" cy="6022849"/>
          </a:xfrm>
          <a:prstGeom prst="roundRect">
            <a:avLst>
              <a:gd name="adj" fmla="val 5189"/>
            </a:avLst>
          </a:prstGeom>
          <a:solidFill>
            <a:schemeClr val="bg1"/>
          </a:solidFill>
          <a:ln w="38100" cmpd="sng">
            <a:solidFill>
              <a:srgbClr val="4BAC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340188" y="1333932"/>
            <a:ext cx="8606786" cy="4154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fr-FR" sz="2400" b="1" dirty="0">
                <a:solidFill>
                  <a:srgbClr val="4BACC6"/>
                </a:solidFill>
              </a:rPr>
              <a:t>Problématique et visée de la recherche</a:t>
            </a:r>
          </a:p>
          <a:p>
            <a:pPr marL="457200" indent="-457200">
              <a:buFont typeface="+mj-lt"/>
              <a:buAutoNum type="arabicPeriod"/>
            </a:pPr>
            <a:endParaRPr lang="fr-FR" sz="2400" dirty="0"/>
          </a:p>
          <a:p>
            <a:pPr marL="457200" indent="-457200">
              <a:buFont typeface="+mj-lt"/>
              <a:buAutoNum type="arabicPeriod"/>
            </a:pPr>
            <a:r>
              <a:rPr lang="fr-FR" sz="2400" dirty="0"/>
              <a:t>Cadre conceptuel</a:t>
            </a:r>
          </a:p>
          <a:p>
            <a:pPr marL="457200" indent="-457200">
              <a:buFont typeface="+mj-lt"/>
              <a:buAutoNum type="arabicPeriod"/>
            </a:pPr>
            <a:endParaRPr lang="fr-FR" sz="2400" dirty="0"/>
          </a:p>
          <a:p>
            <a:pPr marL="457200" indent="-457200">
              <a:buFont typeface="+mj-lt"/>
              <a:buAutoNum type="arabicPeriod"/>
            </a:pPr>
            <a:r>
              <a:rPr lang="fr-FR" sz="2400" dirty="0"/>
              <a:t>Cadre méthodologique</a:t>
            </a:r>
          </a:p>
          <a:p>
            <a:pPr marL="457200" indent="-457200">
              <a:buFont typeface="+mj-lt"/>
              <a:buAutoNum type="arabicPeriod"/>
            </a:pPr>
            <a:endParaRPr lang="fr-FR" sz="2400" dirty="0"/>
          </a:p>
          <a:p>
            <a:pPr marL="457200" indent="-457200">
              <a:buFont typeface="+mj-lt"/>
              <a:buAutoNum type="arabicPeriod"/>
            </a:pPr>
            <a:r>
              <a:rPr lang="fr-FR" sz="2400" dirty="0"/>
              <a:t>Principaux résultats</a:t>
            </a:r>
          </a:p>
          <a:p>
            <a:pPr marL="457200" indent="-457200">
              <a:buFont typeface="+mj-lt"/>
              <a:buAutoNum type="arabicPeriod"/>
            </a:pPr>
            <a:endParaRPr lang="fr-FR" sz="2400" dirty="0"/>
          </a:p>
          <a:p>
            <a:pPr marL="457200" indent="-457200">
              <a:buFont typeface="+mj-lt"/>
              <a:buAutoNum type="arabicPeriod"/>
            </a:pPr>
            <a:r>
              <a:rPr lang="fr-FR" sz="2400" dirty="0"/>
              <a:t>Conclusion et perspectives</a:t>
            </a:r>
          </a:p>
          <a:p>
            <a:r>
              <a:rPr lang="fr-FR" sz="2400" dirty="0">
                <a:solidFill>
                  <a:srgbClr val="E47469"/>
                </a:solidFill>
              </a:rPr>
              <a:t/>
            </a:r>
            <a:br>
              <a:rPr lang="fr-FR" sz="2400" dirty="0">
                <a:solidFill>
                  <a:srgbClr val="E47469"/>
                </a:solidFill>
              </a:rPr>
            </a:br>
            <a:endParaRPr lang="fr-FR" sz="2400" dirty="0">
              <a:solidFill>
                <a:srgbClr val="E47469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61318" y="3753614"/>
            <a:ext cx="1896132" cy="2801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4289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à coins arrondis 67"/>
          <p:cNvSpPr/>
          <p:nvPr/>
        </p:nvSpPr>
        <p:spPr>
          <a:xfrm>
            <a:off x="127001" y="127000"/>
            <a:ext cx="5086349" cy="6152808"/>
          </a:xfrm>
          <a:prstGeom prst="roundRect">
            <a:avLst>
              <a:gd name="adj" fmla="val 4086"/>
            </a:avLst>
          </a:prstGeom>
          <a:solidFill>
            <a:schemeClr val="accent5">
              <a:lumMod val="50000"/>
              <a:alpha val="94000"/>
            </a:schemeClr>
          </a:solidFill>
          <a:ln w="38100" cmpd="sng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BE" sz="2400" dirty="0">
                <a:cs typeface="AlphabitsSquared"/>
              </a:rPr>
              <a:t>Principaux résultats qualitatifs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127001" y="726317"/>
            <a:ext cx="8904110" cy="6022849"/>
          </a:xfrm>
          <a:prstGeom prst="roundRect">
            <a:avLst>
              <a:gd name="adj" fmla="val 5189"/>
            </a:avLst>
          </a:prstGeom>
          <a:solidFill>
            <a:schemeClr val="bg1"/>
          </a:solidFill>
          <a:ln w="38100" cmpd="sng">
            <a:solidFill>
              <a:srgbClr val="F299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</p:txBody>
      </p:sp>
      <p:sp>
        <p:nvSpPr>
          <p:cNvPr id="20" name="Rectangle à coins arrondis 19"/>
          <p:cNvSpPr/>
          <p:nvPr/>
        </p:nvSpPr>
        <p:spPr>
          <a:xfrm>
            <a:off x="127001" y="726317"/>
            <a:ext cx="8904110" cy="6022849"/>
          </a:xfrm>
          <a:prstGeom prst="roundRect">
            <a:avLst>
              <a:gd name="adj" fmla="val 5189"/>
            </a:avLst>
          </a:prstGeom>
          <a:solidFill>
            <a:schemeClr val="bg1"/>
          </a:solidFill>
          <a:ln w="38100" cmpd="sng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6826461" y="6279808"/>
            <a:ext cx="2063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 err="1"/>
              <a:t>Vause</a:t>
            </a:r>
            <a:r>
              <a:rPr lang="fr-FR" dirty="0"/>
              <a:t>, 2011</a:t>
            </a:r>
          </a:p>
        </p:txBody>
      </p:sp>
      <p:sp>
        <p:nvSpPr>
          <p:cNvPr id="26" name="Highlight 20:00 " hidden="1">
            <a:extLst>
              <a:ext uri="{FF2B5EF4-FFF2-40B4-BE49-F238E27FC236}">
                <a16:creationId xmlns:a16="http://schemas.microsoft.com/office/drawing/2014/main" id="{DEBD45E3-ECD7-D84A-BF5F-C1328C765EB2}"/>
              </a:ext>
            </a:extLst>
          </p:cNvPr>
          <p:cNvSpPr/>
          <p:nvPr/>
        </p:nvSpPr>
        <p:spPr>
          <a:xfrm flipH="1">
            <a:off x="1550921" y="1926219"/>
            <a:ext cx="6088876" cy="3924000"/>
          </a:xfrm>
          <a:prstGeom prst="pie">
            <a:avLst>
              <a:gd name="adj1" fmla="val 0"/>
              <a:gd name="adj2" fmla="val 5397457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3" name="Highlight 17:00 " hidden="1">
            <a:extLst>
              <a:ext uri="{FF2B5EF4-FFF2-40B4-BE49-F238E27FC236}">
                <a16:creationId xmlns:a16="http://schemas.microsoft.com/office/drawing/2014/main" id="{6624EB9C-80BA-EF4C-A796-1787CFF216BC}"/>
              </a:ext>
            </a:extLst>
          </p:cNvPr>
          <p:cNvSpPr/>
          <p:nvPr/>
        </p:nvSpPr>
        <p:spPr>
          <a:xfrm>
            <a:off x="1538221" y="1926219"/>
            <a:ext cx="6088876" cy="3924000"/>
          </a:xfrm>
          <a:prstGeom prst="pie">
            <a:avLst>
              <a:gd name="adj1" fmla="val 0"/>
              <a:gd name="adj2" fmla="val 5397457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5" name="Highlight 14:00" hidden="1">
            <a:extLst>
              <a:ext uri="{FF2B5EF4-FFF2-40B4-BE49-F238E27FC236}">
                <a16:creationId xmlns:a16="http://schemas.microsoft.com/office/drawing/2014/main" id="{762F8954-454D-4D41-8031-9DFBA534F3F8}"/>
              </a:ext>
            </a:extLst>
          </p:cNvPr>
          <p:cNvSpPr/>
          <p:nvPr/>
        </p:nvSpPr>
        <p:spPr>
          <a:xfrm flipV="1">
            <a:off x="1538221" y="1926219"/>
            <a:ext cx="6088876" cy="3924000"/>
          </a:xfrm>
          <a:prstGeom prst="pie">
            <a:avLst>
              <a:gd name="adj1" fmla="val 0"/>
              <a:gd name="adj2" fmla="val 5397457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7" name="Highlight 22:00" hidden="1">
            <a:extLst>
              <a:ext uri="{FF2B5EF4-FFF2-40B4-BE49-F238E27FC236}">
                <a16:creationId xmlns:a16="http://schemas.microsoft.com/office/drawing/2014/main" id="{7F04C27E-1FF3-4442-9A81-1CB7E9634596}"/>
              </a:ext>
            </a:extLst>
          </p:cNvPr>
          <p:cNvSpPr/>
          <p:nvPr/>
        </p:nvSpPr>
        <p:spPr>
          <a:xfrm flipH="1" flipV="1">
            <a:off x="1563621" y="1926219"/>
            <a:ext cx="6029828" cy="3924000"/>
          </a:xfrm>
          <a:prstGeom prst="pie">
            <a:avLst>
              <a:gd name="adj1" fmla="val 0"/>
              <a:gd name="adj2" fmla="val 5397457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" name="Ellipse principale">
            <a:extLst>
              <a:ext uri="{FF2B5EF4-FFF2-40B4-BE49-F238E27FC236}">
                <a16:creationId xmlns:a16="http://schemas.microsoft.com/office/drawing/2014/main" id="{92196309-A0B0-3E46-A74A-B450566895D7}"/>
              </a:ext>
            </a:extLst>
          </p:cNvPr>
          <p:cNvSpPr/>
          <p:nvPr/>
        </p:nvSpPr>
        <p:spPr>
          <a:xfrm>
            <a:off x="1550551" y="1923740"/>
            <a:ext cx="6084000" cy="3924000"/>
          </a:xfrm>
          <a:prstGeom prst="ellipse">
            <a:avLst/>
          </a:prstGeom>
          <a:noFill/>
          <a:ln w="190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sp>
        <p:nvSpPr>
          <p:cNvPr id="35" name="Connaissances personnelles">
            <a:extLst>
              <a:ext uri="{FF2B5EF4-FFF2-40B4-BE49-F238E27FC236}">
                <a16:creationId xmlns:a16="http://schemas.microsoft.com/office/drawing/2014/main" id="{24077FB0-65D3-AD43-BE82-47D9AD59FFA7}"/>
              </a:ext>
            </a:extLst>
          </p:cNvPr>
          <p:cNvSpPr txBox="1"/>
          <p:nvPr/>
        </p:nvSpPr>
        <p:spPr>
          <a:xfrm>
            <a:off x="1470882" y="1878118"/>
            <a:ext cx="6362853" cy="4115784"/>
          </a:xfrm>
          <a:prstGeom prst="rect">
            <a:avLst/>
          </a:prstGeom>
          <a:noFill/>
        </p:spPr>
        <p:txBody>
          <a:bodyPr wrap="none" lIns="36000" rtlCol="0">
            <a:prstTxWarp prst="textArchDown">
              <a:avLst>
                <a:gd name="adj" fmla="val 84987"/>
              </a:avLst>
            </a:prstTxWarp>
            <a:spAutoFit/>
          </a:bodyPr>
          <a:lstStyle/>
          <a:p>
            <a:r>
              <a:rPr lang="fr-FR" b="1" dirty="0"/>
              <a:t>                                                                                                      Croyances personnelles</a:t>
            </a:r>
          </a:p>
        </p:txBody>
      </p:sp>
      <p:sp>
        <p:nvSpPr>
          <p:cNvPr id="15" name="Connaissances Théoriques">
            <a:extLst>
              <a:ext uri="{FF2B5EF4-FFF2-40B4-BE49-F238E27FC236}">
                <a16:creationId xmlns:a16="http://schemas.microsoft.com/office/drawing/2014/main" id="{F48BEB40-9F88-B24D-AD94-159DADD16B4A}"/>
              </a:ext>
            </a:extLst>
          </p:cNvPr>
          <p:cNvSpPr txBox="1"/>
          <p:nvPr/>
        </p:nvSpPr>
        <p:spPr>
          <a:xfrm>
            <a:off x="1498972" y="1858293"/>
            <a:ext cx="6079215" cy="3926481"/>
          </a:xfrm>
          <a:prstGeom prst="rect">
            <a:avLst/>
          </a:prstGeom>
          <a:noFill/>
        </p:spPr>
        <p:txBody>
          <a:bodyPr wrap="none" lIns="36000" rtlCol="0">
            <a:prstTxWarp prst="textArchUp">
              <a:avLst>
                <a:gd name="adj" fmla="val 11462093"/>
              </a:avLst>
            </a:prstTxWarp>
            <a:spAutoFit/>
          </a:bodyPr>
          <a:lstStyle/>
          <a:p>
            <a:r>
              <a:rPr lang="fr-FR" b="1" dirty="0"/>
              <a:t>Connaissances théoriques</a:t>
            </a:r>
          </a:p>
        </p:txBody>
      </p:sp>
      <p:sp>
        <p:nvSpPr>
          <p:cNvPr id="34" name="Connaissances partagées">
            <a:extLst>
              <a:ext uri="{FF2B5EF4-FFF2-40B4-BE49-F238E27FC236}">
                <a16:creationId xmlns:a16="http://schemas.microsoft.com/office/drawing/2014/main" id="{0BCB65C8-AD15-8F4F-A7AD-75786FD0C17D}"/>
              </a:ext>
            </a:extLst>
          </p:cNvPr>
          <p:cNvSpPr txBox="1"/>
          <p:nvPr/>
        </p:nvSpPr>
        <p:spPr>
          <a:xfrm rot="3684839">
            <a:off x="3621564" y="3110740"/>
            <a:ext cx="6079215" cy="3393081"/>
          </a:xfrm>
          <a:prstGeom prst="rect">
            <a:avLst/>
          </a:prstGeom>
          <a:noFill/>
        </p:spPr>
        <p:txBody>
          <a:bodyPr wrap="none" lIns="36000" rtlCol="0">
            <a:prstTxWarp prst="textArchUp">
              <a:avLst>
                <a:gd name="adj" fmla="val 11818377"/>
              </a:avLst>
            </a:prstTxWarp>
            <a:spAutoFit/>
          </a:bodyPr>
          <a:lstStyle/>
          <a:p>
            <a:r>
              <a:rPr lang="fr-FR" b="1" dirty="0"/>
              <a:t>Croyances partagées</a:t>
            </a:r>
          </a:p>
        </p:txBody>
      </p:sp>
      <p:sp>
        <p:nvSpPr>
          <p:cNvPr id="31" name="Connaissances pragmatiques">
            <a:extLst>
              <a:ext uri="{FF2B5EF4-FFF2-40B4-BE49-F238E27FC236}">
                <a16:creationId xmlns:a16="http://schemas.microsoft.com/office/drawing/2014/main" id="{BB81DF39-261A-8E49-A589-B8795233BF07}"/>
              </a:ext>
            </a:extLst>
          </p:cNvPr>
          <p:cNvSpPr txBox="1"/>
          <p:nvPr/>
        </p:nvSpPr>
        <p:spPr>
          <a:xfrm>
            <a:off x="1417093" y="1863970"/>
            <a:ext cx="6422070" cy="4147926"/>
          </a:xfrm>
          <a:prstGeom prst="rect">
            <a:avLst/>
          </a:prstGeom>
          <a:noFill/>
        </p:spPr>
        <p:txBody>
          <a:bodyPr wrap="none" lIns="36000" rtlCol="0">
            <a:prstTxWarp prst="textArchDown">
              <a:avLst>
                <a:gd name="adj" fmla="val 583117"/>
              </a:avLst>
            </a:prstTxWarp>
            <a:spAutoFit/>
          </a:bodyPr>
          <a:lstStyle/>
          <a:p>
            <a:r>
              <a:rPr lang="fr-FR" b="1" dirty="0"/>
              <a:t>Connaissances pragmatiques</a:t>
            </a:r>
          </a:p>
        </p:txBody>
      </p:sp>
      <p:sp>
        <p:nvSpPr>
          <p:cNvPr id="4" name="Elabo soc">
            <a:extLst>
              <a:ext uri="{FF2B5EF4-FFF2-40B4-BE49-F238E27FC236}">
                <a16:creationId xmlns:a16="http://schemas.microsoft.com/office/drawing/2014/main" id="{BDAFA24C-20AD-7B44-BF23-0B413C2484C2}"/>
              </a:ext>
            </a:extLst>
          </p:cNvPr>
          <p:cNvSpPr txBox="1"/>
          <p:nvPr/>
        </p:nvSpPr>
        <p:spPr>
          <a:xfrm>
            <a:off x="3397707" y="1384821"/>
            <a:ext cx="2162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/>
              <a:t>ÉLABORATION SOCIALE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F316E98-BC3D-4540-955B-EA3E2AE5521B}"/>
              </a:ext>
            </a:extLst>
          </p:cNvPr>
          <p:cNvSpPr txBox="1"/>
          <p:nvPr/>
        </p:nvSpPr>
        <p:spPr>
          <a:xfrm>
            <a:off x="3253460" y="6037999"/>
            <a:ext cx="26372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600" b="1" dirty="0"/>
              <a:t>ÉLABORATION INDIVIDUELLE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56B5CF1-6B31-4A47-BCC4-6F887BBB2CCC}"/>
              </a:ext>
            </a:extLst>
          </p:cNvPr>
          <p:cNvSpPr txBox="1"/>
          <p:nvPr/>
        </p:nvSpPr>
        <p:spPr>
          <a:xfrm>
            <a:off x="196276" y="3729839"/>
            <a:ext cx="12527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/>
              <a:t>VALIDATION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5BB557C-7FA6-0F40-8346-08E501102B67}"/>
              </a:ext>
            </a:extLst>
          </p:cNvPr>
          <p:cNvSpPr txBox="1"/>
          <p:nvPr/>
        </p:nvSpPr>
        <p:spPr>
          <a:xfrm>
            <a:off x="7703066" y="3484420"/>
            <a:ext cx="122533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600" b="1" dirty="0"/>
              <a:t>ABSENCE</a:t>
            </a:r>
          </a:p>
          <a:p>
            <a:pPr algn="ctr"/>
            <a:r>
              <a:rPr lang="fr-FR" sz="1600" b="1" dirty="0"/>
              <a:t>DE</a:t>
            </a:r>
          </a:p>
          <a:p>
            <a:pPr algn="ctr"/>
            <a:r>
              <a:rPr lang="fr-FR" sz="1600" b="1" dirty="0"/>
              <a:t>VALIDATION</a:t>
            </a: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04A49FA5-0463-FF41-82B1-6187C36507FB}"/>
              </a:ext>
            </a:extLst>
          </p:cNvPr>
          <p:cNvCxnSpPr>
            <a:cxnSpLocks/>
          </p:cNvCxnSpPr>
          <p:nvPr/>
        </p:nvCxnSpPr>
        <p:spPr>
          <a:xfrm>
            <a:off x="4572000" y="1797635"/>
            <a:ext cx="91" cy="414000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88B0FF76-C6B4-5E4B-80D3-E24C0D4490E0}"/>
              </a:ext>
            </a:extLst>
          </p:cNvPr>
          <p:cNvCxnSpPr>
            <a:cxnSpLocks/>
          </p:cNvCxnSpPr>
          <p:nvPr/>
        </p:nvCxnSpPr>
        <p:spPr>
          <a:xfrm flipH="1">
            <a:off x="1440609" y="3887162"/>
            <a:ext cx="6290226" cy="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2" name="Cours">
            <a:extLst>
              <a:ext uri="{FF2B5EF4-FFF2-40B4-BE49-F238E27FC236}">
                <a16:creationId xmlns:a16="http://schemas.microsoft.com/office/drawing/2014/main" id="{8FB7E0EB-1ED4-4941-8991-9BECBF20F0AE}"/>
              </a:ext>
            </a:extLst>
          </p:cNvPr>
          <p:cNvSpPr txBox="1"/>
          <p:nvPr/>
        </p:nvSpPr>
        <p:spPr>
          <a:xfrm>
            <a:off x="2150799" y="2669677"/>
            <a:ext cx="252579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5250" indent="-95250">
              <a:buFont typeface="Arial" panose="020B0604020202020204" pitchFamily="34" charset="0"/>
              <a:buChar char="•"/>
            </a:pPr>
            <a:r>
              <a:rPr lang="fr-FR" sz="1600" dirty="0"/>
              <a:t>Apports de la Haute École</a:t>
            </a:r>
          </a:p>
          <a:p>
            <a:pPr marL="95250" indent="-95250">
              <a:buFont typeface="Arial" panose="020B0604020202020204" pitchFamily="34" charset="0"/>
              <a:buChar char="•"/>
            </a:pPr>
            <a:r>
              <a:rPr lang="fr-FR" sz="1600" dirty="0"/>
              <a:t>Cours d’évaluation à la HE</a:t>
            </a:r>
          </a:p>
          <a:p>
            <a:pPr marL="95250" indent="-95250">
              <a:buFont typeface="Arial" panose="020B0604020202020204" pitchFamily="34" charset="0"/>
              <a:buChar char="•"/>
            </a:pPr>
            <a:r>
              <a:rPr lang="fr-FR" sz="1600" dirty="0"/>
              <a:t>Référence à un enseignement de la HE</a:t>
            </a:r>
          </a:p>
        </p:txBody>
      </p:sp>
      <p:sp>
        <p:nvSpPr>
          <p:cNvPr id="30" name="Expériences">
            <a:extLst>
              <a:ext uri="{FF2B5EF4-FFF2-40B4-BE49-F238E27FC236}">
                <a16:creationId xmlns:a16="http://schemas.microsoft.com/office/drawing/2014/main" id="{A7F0B671-E985-E740-B84D-7599B68F6168}"/>
              </a:ext>
            </a:extLst>
          </p:cNvPr>
          <p:cNvSpPr txBox="1"/>
          <p:nvPr/>
        </p:nvSpPr>
        <p:spPr>
          <a:xfrm>
            <a:off x="2137797" y="3925562"/>
            <a:ext cx="22973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3975" indent="-53975">
              <a:buFont typeface="Arial" panose="020B0604020202020204" pitchFamily="34" charset="0"/>
              <a:buChar char="•"/>
            </a:pPr>
            <a:r>
              <a:rPr lang="fr-FR" sz="1600" dirty="0"/>
              <a:t>Expériences de stage</a:t>
            </a:r>
          </a:p>
          <a:p>
            <a:pPr marL="53975" indent="-53975">
              <a:buFont typeface="Arial" panose="020B0604020202020204" pitchFamily="34" charset="0"/>
              <a:buChar char="•"/>
            </a:pPr>
            <a:r>
              <a:rPr lang="fr-FR" sz="1600" dirty="0"/>
              <a:t>Individualisation</a:t>
            </a:r>
          </a:p>
          <a:p>
            <a:pPr marL="53975" indent="-53975">
              <a:buFont typeface="Arial" panose="020B0604020202020204" pitchFamily="34" charset="0"/>
              <a:buChar char="•"/>
            </a:pPr>
            <a:r>
              <a:rPr lang="fr-FR" sz="1600" dirty="0"/>
              <a:t>Différenciation</a:t>
            </a:r>
          </a:p>
          <a:p>
            <a:pPr marL="53975" indent="-53975">
              <a:buFont typeface="Arial" panose="020B0604020202020204" pitchFamily="34" charset="0"/>
              <a:buChar char="•"/>
            </a:pPr>
            <a:r>
              <a:rPr lang="fr-FR" sz="1600" dirty="0"/>
              <a:t>Importance du rythme</a:t>
            </a:r>
          </a:p>
        </p:txBody>
      </p:sp>
      <p:sp>
        <p:nvSpPr>
          <p:cNvPr id="32" name="Expériences">
            <a:extLst>
              <a:ext uri="{FF2B5EF4-FFF2-40B4-BE49-F238E27FC236}">
                <a16:creationId xmlns:a16="http://schemas.microsoft.com/office/drawing/2014/main" id="{4CFC1517-57C2-0F44-BEBE-4653D0A9F43E}"/>
              </a:ext>
            </a:extLst>
          </p:cNvPr>
          <p:cNvSpPr txBox="1"/>
          <p:nvPr/>
        </p:nvSpPr>
        <p:spPr>
          <a:xfrm>
            <a:off x="4676592" y="3924474"/>
            <a:ext cx="299652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3975" indent="-53975">
              <a:buFont typeface="Arial" panose="020B0604020202020204" pitchFamily="34" charset="0"/>
              <a:buChar char="•"/>
            </a:pPr>
            <a:r>
              <a:rPr lang="fr-FR" sz="1600" dirty="0"/>
              <a:t>Expériences scolaires antérieures</a:t>
            </a:r>
          </a:p>
          <a:p>
            <a:pPr marL="53975" indent="-53975">
              <a:buFont typeface="Arial" panose="020B0604020202020204" pitchFamily="34" charset="0"/>
              <a:buChar char="•"/>
            </a:pPr>
            <a:r>
              <a:rPr lang="fr-FR" sz="1600" dirty="0"/>
              <a:t>Forces en mathématiques</a:t>
            </a:r>
          </a:p>
          <a:p>
            <a:pPr marL="53975" indent="-53975">
              <a:buFont typeface="Arial" panose="020B0604020202020204" pitchFamily="34" charset="0"/>
              <a:buChar char="•"/>
            </a:pPr>
            <a:r>
              <a:rPr lang="fr-FR" sz="1600" dirty="0"/>
              <a:t>Difficultés scolaires en ortho.</a:t>
            </a:r>
          </a:p>
          <a:p>
            <a:pPr marL="53975" indent="-53975">
              <a:buFont typeface="Arial" panose="020B0604020202020204" pitchFamily="34" charset="0"/>
              <a:buChar char="•"/>
            </a:pPr>
            <a:r>
              <a:rPr lang="fr-FR" sz="1600" dirty="0"/>
              <a:t>Compétition</a:t>
            </a:r>
          </a:p>
          <a:p>
            <a:pPr marL="53975" indent="-53975">
              <a:buFont typeface="Arial" panose="020B0604020202020204" pitchFamily="34" charset="0"/>
              <a:buChar char="•"/>
            </a:pPr>
            <a:r>
              <a:rPr lang="fr-FR" sz="1600" dirty="0"/>
              <a:t>Sentiment d’impuissance</a:t>
            </a:r>
          </a:p>
          <a:p>
            <a:endParaRPr lang="fr-FR" sz="1600" dirty="0"/>
          </a:p>
          <a:p>
            <a:endParaRPr lang="fr-FR" sz="1600" dirty="0"/>
          </a:p>
        </p:txBody>
      </p:sp>
      <p:sp>
        <p:nvSpPr>
          <p:cNvPr id="28" name="Cours">
            <a:extLst>
              <a:ext uri="{FF2B5EF4-FFF2-40B4-BE49-F238E27FC236}">
                <a16:creationId xmlns:a16="http://schemas.microsoft.com/office/drawing/2014/main" id="{5101CB74-928C-7144-973C-8256654EC69D}"/>
              </a:ext>
            </a:extLst>
          </p:cNvPr>
          <p:cNvSpPr txBox="1"/>
          <p:nvPr/>
        </p:nvSpPr>
        <p:spPr>
          <a:xfrm>
            <a:off x="4722620" y="2638128"/>
            <a:ext cx="25257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5250" indent="-95250">
              <a:buFont typeface="Arial" panose="020B0604020202020204" pitchFamily="34" charset="0"/>
              <a:buChar char="•"/>
            </a:pPr>
            <a:r>
              <a:rPr lang="fr-FR" sz="1600" dirty="0"/>
              <a:t>Échange avec </a:t>
            </a:r>
            <a:br>
              <a:rPr lang="fr-FR" sz="1600" dirty="0"/>
            </a:br>
            <a:r>
              <a:rPr lang="fr-FR" sz="1600" dirty="0"/>
              <a:t>son maître de stage</a:t>
            </a:r>
          </a:p>
        </p:txBody>
      </p:sp>
      <p:sp>
        <p:nvSpPr>
          <p:cNvPr id="29" name="Rectangle à coins arrondis 2">
            <a:extLst>
              <a:ext uri="{FF2B5EF4-FFF2-40B4-BE49-F238E27FC236}">
                <a16:creationId xmlns:a16="http://schemas.microsoft.com/office/drawing/2014/main" id="{73006967-4956-1740-93B8-222D262A620A}"/>
              </a:ext>
            </a:extLst>
          </p:cNvPr>
          <p:cNvSpPr/>
          <p:nvPr/>
        </p:nvSpPr>
        <p:spPr>
          <a:xfrm>
            <a:off x="5213349" y="726317"/>
            <a:ext cx="3817761" cy="578351"/>
          </a:xfrm>
          <a:prstGeom prst="roundRect">
            <a:avLst>
              <a:gd name="adj" fmla="val 18627"/>
            </a:avLst>
          </a:prstGeom>
          <a:solidFill>
            <a:schemeClr val="accent5">
              <a:lumMod val="50000"/>
            </a:schemeClr>
          </a:solidFill>
          <a:ln w="38100" cmpd="sng">
            <a:solidFill>
              <a:srgbClr val="4BAC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bg1"/>
                </a:solidFill>
                <a:cs typeface="Times New Roman" charset="0"/>
              </a:rPr>
              <a:t>Profil 2 : Martin</a:t>
            </a:r>
          </a:p>
        </p:txBody>
      </p:sp>
    </p:spTree>
    <p:extLst>
      <p:ext uri="{BB962C8B-B14F-4D97-AF65-F5344CB8AC3E}">
        <p14:creationId xmlns:p14="http://schemas.microsoft.com/office/powerpoint/2010/main" val="24536110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à coins arrondis 67"/>
          <p:cNvSpPr/>
          <p:nvPr/>
        </p:nvSpPr>
        <p:spPr>
          <a:xfrm>
            <a:off x="127001" y="127000"/>
            <a:ext cx="5086349" cy="6152808"/>
          </a:xfrm>
          <a:prstGeom prst="roundRect">
            <a:avLst>
              <a:gd name="adj" fmla="val 4086"/>
            </a:avLst>
          </a:prstGeom>
          <a:solidFill>
            <a:schemeClr val="accent5">
              <a:lumMod val="50000"/>
              <a:alpha val="94000"/>
            </a:schemeClr>
          </a:solidFill>
          <a:ln w="38100" cmpd="sng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BE" sz="2400" dirty="0">
                <a:cs typeface="AlphabitsSquared"/>
              </a:rPr>
              <a:t>Principaux résultats qualitatifs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127001" y="726317"/>
            <a:ext cx="8904110" cy="6022849"/>
          </a:xfrm>
          <a:prstGeom prst="roundRect">
            <a:avLst>
              <a:gd name="adj" fmla="val 5189"/>
            </a:avLst>
          </a:prstGeom>
          <a:solidFill>
            <a:schemeClr val="bg1"/>
          </a:solidFill>
          <a:ln w="38100" cmpd="sng">
            <a:solidFill>
              <a:srgbClr val="F299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FC52AE6-C4F0-E24F-8C68-18CAA2877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285" y="977031"/>
            <a:ext cx="7061430" cy="3768984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ACFF016-351C-4140-9C39-DE1B8C5F62D2}"/>
              </a:ext>
            </a:extLst>
          </p:cNvPr>
          <p:cNvSpPr txBox="1"/>
          <p:nvPr/>
        </p:nvSpPr>
        <p:spPr>
          <a:xfrm>
            <a:off x="374754" y="4886793"/>
            <a:ext cx="8454453" cy="20471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200" b="1" dirty="0">
                <a:solidFill>
                  <a:srgbClr val="4BACC6"/>
                </a:solidFill>
              </a:rPr>
              <a:t>« C’est </a:t>
            </a:r>
            <a:r>
              <a:rPr lang="fr-BE" sz="2200" b="1" dirty="0" err="1">
                <a:solidFill>
                  <a:srgbClr val="4BACC6"/>
                </a:solidFill>
              </a:rPr>
              <a:t>très</a:t>
            </a:r>
            <a:r>
              <a:rPr lang="fr-BE" sz="2200" b="1" dirty="0">
                <a:solidFill>
                  <a:srgbClr val="4BACC6"/>
                </a:solidFill>
              </a:rPr>
              <a:t> important de pouvoir pratiquer l’</a:t>
            </a:r>
            <a:r>
              <a:rPr lang="fr-BE" sz="2200" b="1" dirty="0" err="1">
                <a:solidFill>
                  <a:srgbClr val="4BACC6"/>
                </a:solidFill>
              </a:rPr>
              <a:t>auto-évaluation</a:t>
            </a:r>
            <a:r>
              <a:rPr lang="fr-BE" sz="2200" b="1" dirty="0">
                <a:solidFill>
                  <a:srgbClr val="4BACC6"/>
                </a:solidFill>
              </a:rPr>
              <a:t> pour pouvoir voir s’ils se connaissent bien </a:t>
            </a:r>
            <a:r>
              <a:rPr lang="fr-BE" sz="2200" b="1" dirty="0" err="1">
                <a:solidFill>
                  <a:srgbClr val="4BACC6"/>
                </a:solidFill>
              </a:rPr>
              <a:t>déja</a:t>
            </a:r>
            <a:r>
              <a:rPr lang="fr-BE" sz="2200" b="1" dirty="0">
                <a:solidFill>
                  <a:srgbClr val="4BACC6"/>
                </a:solidFill>
              </a:rPr>
              <a:t>̀, (...) (M., l.254-257) ; (...) parce qu’ils sont rendus responsables de leur apprentissage et ils posent un regard </a:t>
            </a:r>
            <a:r>
              <a:rPr lang="fr-BE" sz="2200" b="1" dirty="0" err="1">
                <a:solidFill>
                  <a:srgbClr val="4BACC6"/>
                </a:solidFill>
              </a:rPr>
              <a:t>réflexif</a:t>
            </a:r>
            <a:r>
              <a:rPr lang="fr-BE" sz="2200" b="1" dirty="0">
                <a:solidFill>
                  <a:srgbClr val="4BACC6"/>
                </a:solidFill>
              </a:rPr>
              <a:t> sur leurs pratiques. C’est ce qui permet le plus de progresser. (Prof 1, l. 376-379) » 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722172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à coins arrondis 67"/>
          <p:cNvSpPr/>
          <p:nvPr/>
        </p:nvSpPr>
        <p:spPr>
          <a:xfrm>
            <a:off x="127001" y="127000"/>
            <a:ext cx="5086349" cy="6152808"/>
          </a:xfrm>
          <a:prstGeom prst="roundRect">
            <a:avLst>
              <a:gd name="adj" fmla="val 4086"/>
            </a:avLst>
          </a:prstGeom>
          <a:solidFill>
            <a:schemeClr val="accent5">
              <a:lumMod val="50000"/>
              <a:alpha val="94000"/>
            </a:schemeClr>
          </a:solidFill>
          <a:ln w="38100" cmpd="sng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BE" sz="2400" dirty="0">
                <a:cs typeface="AlphabitsSquared"/>
              </a:rPr>
              <a:t>Principaux résultats qualitatifs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127001" y="726317"/>
            <a:ext cx="8904110" cy="6022849"/>
          </a:xfrm>
          <a:prstGeom prst="roundRect">
            <a:avLst>
              <a:gd name="adj" fmla="val 5189"/>
            </a:avLst>
          </a:prstGeom>
          <a:solidFill>
            <a:schemeClr val="bg1"/>
          </a:solidFill>
          <a:ln w="38100" cmpd="sng">
            <a:solidFill>
              <a:srgbClr val="F299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</p:txBody>
      </p:sp>
      <p:sp>
        <p:nvSpPr>
          <p:cNvPr id="20" name="Rectangle à coins arrondis 19"/>
          <p:cNvSpPr/>
          <p:nvPr/>
        </p:nvSpPr>
        <p:spPr>
          <a:xfrm>
            <a:off x="127001" y="726317"/>
            <a:ext cx="8904110" cy="6022849"/>
          </a:xfrm>
          <a:prstGeom prst="roundRect">
            <a:avLst>
              <a:gd name="adj" fmla="val 5189"/>
            </a:avLst>
          </a:prstGeom>
          <a:solidFill>
            <a:schemeClr val="bg1"/>
          </a:solidFill>
          <a:ln w="38100" cmpd="sng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6826461" y="6279808"/>
            <a:ext cx="2063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 err="1"/>
              <a:t>Vause</a:t>
            </a:r>
            <a:r>
              <a:rPr lang="fr-FR" dirty="0"/>
              <a:t>, 2011</a:t>
            </a:r>
          </a:p>
        </p:txBody>
      </p:sp>
      <p:sp>
        <p:nvSpPr>
          <p:cNvPr id="26" name="Highlight 20:00 " hidden="1">
            <a:extLst>
              <a:ext uri="{FF2B5EF4-FFF2-40B4-BE49-F238E27FC236}">
                <a16:creationId xmlns:a16="http://schemas.microsoft.com/office/drawing/2014/main" id="{DEBD45E3-ECD7-D84A-BF5F-C1328C765EB2}"/>
              </a:ext>
            </a:extLst>
          </p:cNvPr>
          <p:cNvSpPr/>
          <p:nvPr/>
        </p:nvSpPr>
        <p:spPr>
          <a:xfrm flipH="1">
            <a:off x="1550921" y="1926219"/>
            <a:ext cx="6088876" cy="3924000"/>
          </a:xfrm>
          <a:prstGeom prst="pie">
            <a:avLst>
              <a:gd name="adj1" fmla="val 0"/>
              <a:gd name="adj2" fmla="val 5397457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3" name="Highlight 17:00 " hidden="1">
            <a:extLst>
              <a:ext uri="{FF2B5EF4-FFF2-40B4-BE49-F238E27FC236}">
                <a16:creationId xmlns:a16="http://schemas.microsoft.com/office/drawing/2014/main" id="{6624EB9C-80BA-EF4C-A796-1787CFF216BC}"/>
              </a:ext>
            </a:extLst>
          </p:cNvPr>
          <p:cNvSpPr/>
          <p:nvPr/>
        </p:nvSpPr>
        <p:spPr>
          <a:xfrm>
            <a:off x="1538221" y="1926219"/>
            <a:ext cx="6088876" cy="3924000"/>
          </a:xfrm>
          <a:prstGeom prst="pie">
            <a:avLst>
              <a:gd name="adj1" fmla="val 0"/>
              <a:gd name="adj2" fmla="val 5397457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5" name="Highlight 14:00" hidden="1">
            <a:extLst>
              <a:ext uri="{FF2B5EF4-FFF2-40B4-BE49-F238E27FC236}">
                <a16:creationId xmlns:a16="http://schemas.microsoft.com/office/drawing/2014/main" id="{762F8954-454D-4D41-8031-9DFBA534F3F8}"/>
              </a:ext>
            </a:extLst>
          </p:cNvPr>
          <p:cNvSpPr/>
          <p:nvPr/>
        </p:nvSpPr>
        <p:spPr>
          <a:xfrm flipV="1">
            <a:off x="1538221" y="1926219"/>
            <a:ext cx="6088876" cy="3924000"/>
          </a:xfrm>
          <a:prstGeom prst="pie">
            <a:avLst>
              <a:gd name="adj1" fmla="val 0"/>
              <a:gd name="adj2" fmla="val 5397457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7" name="Highlight 22:00" hidden="1">
            <a:extLst>
              <a:ext uri="{FF2B5EF4-FFF2-40B4-BE49-F238E27FC236}">
                <a16:creationId xmlns:a16="http://schemas.microsoft.com/office/drawing/2014/main" id="{7F04C27E-1FF3-4442-9A81-1CB7E9634596}"/>
              </a:ext>
            </a:extLst>
          </p:cNvPr>
          <p:cNvSpPr/>
          <p:nvPr/>
        </p:nvSpPr>
        <p:spPr>
          <a:xfrm flipH="1" flipV="1">
            <a:off x="1563621" y="1926219"/>
            <a:ext cx="6029828" cy="3924000"/>
          </a:xfrm>
          <a:prstGeom prst="pie">
            <a:avLst>
              <a:gd name="adj1" fmla="val 0"/>
              <a:gd name="adj2" fmla="val 5397457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" name="Ellipse principale">
            <a:extLst>
              <a:ext uri="{FF2B5EF4-FFF2-40B4-BE49-F238E27FC236}">
                <a16:creationId xmlns:a16="http://schemas.microsoft.com/office/drawing/2014/main" id="{92196309-A0B0-3E46-A74A-B450566895D7}"/>
              </a:ext>
            </a:extLst>
          </p:cNvPr>
          <p:cNvSpPr/>
          <p:nvPr/>
        </p:nvSpPr>
        <p:spPr>
          <a:xfrm>
            <a:off x="1550551" y="1923740"/>
            <a:ext cx="6084000" cy="3924000"/>
          </a:xfrm>
          <a:prstGeom prst="ellipse">
            <a:avLst/>
          </a:prstGeom>
          <a:noFill/>
          <a:ln w="190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sp>
        <p:nvSpPr>
          <p:cNvPr id="35" name="Connaissances personnelles">
            <a:extLst>
              <a:ext uri="{FF2B5EF4-FFF2-40B4-BE49-F238E27FC236}">
                <a16:creationId xmlns:a16="http://schemas.microsoft.com/office/drawing/2014/main" id="{24077FB0-65D3-AD43-BE82-47D9AD59FFA7}"/>
              </a:ext>
            </a:extLst>
          </p:cNvPr>
          <p:cNvSpPr txBox="1"/>
          <p:nvPr/>
        </p:nvSpPr>
        <p:spPr>
          <a:xfrm>
            <a:off x="1470882" y="1878118"/>
            <a:ext cx="6362853" cy="4115784"/>
          </a:xfrm>
          <a:prstGeom prst="rect">
            <a:avLst/>
          </a:prstGeom>
          <a:noFill/>
        </p:spPr>
        <p:txBody>
          <a:bodyPr wrap="none" lIns="36000" rtlCol="0">
            <a:prstTxWarp prst="textArchDown">
              <a:avLst>
                <a:gd name="adj" fmla="val 84987"/>
              </a:avLst>
            </a:prstTxWarp>
            <a:spAutoFit/>
          </a:bodyPr>
          <a:lstStyle/>
          <a:p>
            <a:r>
              <a:rPr lang="fr-FR" b="1" dirty="0"/>
              <a:t>                                                                                                      Croyances personnelles</a:t>
            </a:r>
          </a:p>
        </p:txBody>
      </p:sp>
      <p:sp>
        <p:nvSpPr>
          <p:cNvPr id="15" name="Connaissances Théoriques">
            <a:extLst>
              <a:ext uri="{FF2B5EF4-FFF2-40B4-BE49-F238E27FC236}">
                <a16:creationId xmlns:a16="http://schemas.microsoft.com/office/drawing/2014/main" id="{F48BEB40-9F88-B24D-AD94-159DADD16B4A}"/>
              </a:ext>
            </a:extLst>
          </p:cNvPr>
          <p:cNvSpPr txBox="1"/>
          <p:nvPr/>
        </p:nvSpPr>
        <p:spPr>
          <a:xfrm>
            <a:off x="1498972" y="1858293"/>
            <a:ext cx="6079215" cy="3926481"/>
          </a:xfrm>
          <a:prstGeom prst="rect">
            <a:avLst/>
          </a:prstGeom>
          <a:noFill/>
        </p:spPr>
        <p:txBody>
          <a:bodyPr wrap="none" lIns="36000" rtlCol="0">
            <a:prstTxWarp prst="textArchUp">
              <a:avLst>
                <a:gd name="adj" fmla="val 11462093"/>
              </a:avLst>
            </a:prstTxWarp>
            <a:spAutoFit/>
          </a:bodyPr>
          <a:lstStyle/>
          <a:p>
            <a:r>
              <a:rPr lang="fr-FR" b="1" dirty="0"/>
              <a:t>Connaissances théoriques</a:t>
            </a:r>
          </a:p>
        </p:txBody>
      </p:sp>
      <p:sp>
        <p:nvSpPr>
          <p:cNvPr id="34" name="Connaissances partagées">
            <a:extLst>
              <a:ext uri="{FF2B5EF4-FFF2-40B4-BE49-F238E27FC236}">
                <a16:creationId xmlns:a16="http://schemas.microsoft.com/office/drawing/2014/main" id="{0BCB65C8-AD15-8F4F-A7AD-75786FD0C17D}"/>
              </a:ext>
            </a:extLst>
          </p:cNvPr>
          <p:cNvSpPr txBox="1"/>
          <p:nvPr/>
        </p:nvSpPr>
        <p:spPr>
          <a:xfrm rot="3684839">
            <a:off x="3621564" y="3110740"/>
            <a:ext cx="6079215" cy="3393081"/>
          </a:xfrm>
          <a:prstGeom prst="rect">
            <a:avLst/>
          </a:prstGeom>
          <a:noFill/>
        </p:spPr>
        <p:txBody>
          <a:bodyPr wrap="none" lIns="36000" rtlCol="0">
            <a:prstTxWarp prst="textArchUp">
              <a:avLst>
                <a:gd name="adj" fmla="val 11818377"/>
              </a:avLst>
            </a:prstTxWarp>
            <a:spAutoFit/>
          </a:bodyPr>
          <a:lstStyle/>
          <a:p>
            <a:r>
              <a:rPr lang="fr-FR" b="1" dirty="0"/>
              <a:t>Croyances partagées</a:t>
            </a:r>
          </a:p>
        </p:txBody>
      </p:sp>
      <p:sp>
        <p:nvSpPr>
          <p:cNvPr id="31" name="Connaissances pragmatiques">
            <a:extLst>
              <a:ext uri="{FF2B5EF4-FFF2-40B4-BE49-F238E27FC236}">
                <a16:creationId xmlns:a16="http://schemas.microsoft.com/office/drawing/2014/main" id="{BB81DF39-261A-8E49-A589-B8795233BF07}"/>
              </a:ext>
            </a:extLst>
          </p:cNvPr>
          <p:cNvSpPr txBox="1"/>
          <p:nvPr/>
        </p:nvSpPr>
        <p:spPr>
          <a:xfrm>
            <a:off x="1417093" y="1863970"/>
            <a:ext cx="6422070" cy="4147926"/>
          </a:xfrm>
          <a:prstGeom prst="rect">
            <a:avLst/>
          </a:prstGeom>
          <a:noFill/>
        </p:spPr>
        <p:txBody>
          <a:bodyPr wrap="none" lIns="36000" rtlCol="0">
            <a:prstTxWarp prst="textArchDown">
              <a:avLst>
                <a:gd name="adj" fmla="val 583117"/>
              </a:avLst>
            </a:prstTxWarp>
            <a:spAutoFit/>
          </a:bodyPr>
          <a:lstStyle/>
          <a:p>
            <a:r>
              <a:rPr lang="fr-FR" b="1" dirty="0"/>
              <a:t>Connaissances pragmatiques</a:t>
            </a:r>
          </a:p>
        </p:txBody>
      </p:sp>
      <p:sp>
        <p:nvSpPr>
          <p:cNvPr id="4" name="Elabo soc">
            <a:extLst>
              <a:ext uri="{FF2B5EF4-FFF2-40B4-BE49-F238E27FC236}">
                <a16:creationId xmlns:a16="http://schemas.microsoft.com/office/drawing/2014/main" id="{BDAFA24C-20AD-7B44-BF23-0B413C2484C2}"/>
              </a:ext>
            </a:extLst>
          </p:cNvPr>
          <p:cNvSpPr txBox="1"/>
          <p:nvPr/>
        </p:nvSpPr>
        <p:spPr>
          <a:xfrm>
            <a:off x="3397707" y="1384821"/>
            <a:ext cx="2162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/>
              <a:t>ÉLABORATION SOCIALE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F316E98-BC3D-4540-955B-EA3E2AE5521B}"/>
              </a:ext>
            </a:extLst>
          </p:cNvPr>
          <p:cNvSpPr txBox="1"/>
          <p:nvPr/>
        </p:nvSpPr>
        <p:spPr>
          <a:xfrm>
            <a:off x="3253460" y="6037999"/>
            <a:ext cx="26372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600" b="1" dirty="0"/>
              <a:t>ÉLABORATION INDIVIDUELLE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56B5CF1-6B31-4A47-BCC4-6F887BBB2CCC}"/>
              </a:ext>
            </a:extLst>
          </p:cNvPr>
          <p:cNvSpPr txBox="1"/>
          <p:nvPr/>
        </p:nvSpPr>
        <p:spPr>
          <a:xfrm>
            <a:off x="196276" y="3729839"/>
            <a:ext cx="12527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/>
              <a:t>VALIDATION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5BB557C-7FA6-0F40-8346-08E501102B67}"/>
              </a:ext>
            </a:extLst>
          </p:cNvPr>
          <p:cNvSpPr txBox="1"/>
          <p:nvPr/>
        </p:nvSpPr>
        <p:spPr>
          <a:xfrm>
            <a:off x="7703066" y="3484420"/>
            <a:ext cx="122533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600" b="1" dirty="0"/>
              <a:t>ABSENCE</a:t>
            </a:r>
          </a:p>
          <a:p>
            <a:pPr algn="ctr"/>
            <a:r>
              <a:rPr lang="fr-FR" sz="1600" b="1" dirty="0"/>
              <a:t>DE</a:t>
            </a:r>
          </a:p>
          <a:p>
            <a:pPr algn="ctr"/>
            <a:r>
              <a:rPr lang="fr-FR" sz="1600" b="1" dirty="0"/>
              <a:t>VALIDATION</a:t>
            </a: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04A49FA5-0463-FF41-82B1-6187C36507FB}"/>
              </a:ext>
            </a:extLst>
          </p:cNvPr>
          <p:cNvCxnSpPr>
            <a:cxnSpLocks/>
          </p:cNvCxnSpPr>
          <p:nvPr/>
        </p:nvCxnSpPr>
        <p:spPr>
          <a:xfrm>
            <a:off x="4572000" y="1797635"/>
            <a:ext cx="91" cy="414000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88B0FF76-C6B4-5E4B-80D3-E24C0D4490E0}"/>
              </a:ext>
            </a:extLst>
          </p:cNvPr>
          <p:cNvCxnSpPr>
            <a:cxnSpLocks/>
          </p:cNvCxnSpPr>
          <p:nvPr/>
        </p:nvCxnSpPr>
        <p:spPr>
          <a:xfrm flipH="1">
            <a:off x="1440609" y="3887162"/>
            <a:ext cx="6290226" cy="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0" name="Expériences">
            <a:extLst>
              <a:ext uri="{FF2B5EF4-FFF2-40B4-BE49-F238E27FC236}">
                <a16:creationId xmlns:a16="http://schemas.microsoft.com/office/drawing/2014/main" id="{A7F0B671-E985-E740-B84D-7599B68F6168}"/>
              </a:ext>
            </a:extLst>
          </p:cNvPr>
          <p:cNvSpPr txBox="1"/>
          <p:nvPr/>
        </p:nvSpPr>
        <p:spPr>
          <a:xfrm>
            <a:off x="2137797" y="3925562"/>
            <a:ext cx="22973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3975" indent="-53975">
              <a:buFont typeface="Arial" panose="020B0604020202020204" pitchFamily="34" charset="0"/>
              <a:buChar char="•"/>
            </a:pPr>
            <a:r>
              <a:rPr lang="fr-FR" sz="1600" dirty="0"/>
              <a:t> Stage en enseignement différencié</a:t>
            </a:r>
          </a:p>
        </p:txBody>
      </p:sp>
      <p:sp>
        <p:nvSpPr>
          <p:cNvPr id="32" name="Expériences">
            <a:extLst>
              <a:ext uri="{FF2B5EF4-FFF2-40B4-BE49-F238E27FC236}">
                <a16:creationId xmlns:a16="http://schemas.microsoft.com/office/drawing/2014/main" id="{4CFC1517-57C2-0F44-BEBE-4653D0A9F43E}"/>
              </a:ext>
            </a:extLst>
          </p:cNvPr>
          <p:cNvSpPr txBox="1"/>
          <p:nvPr/>
        </p:nvSpPr>
        <p:spPr>
          <a:xfrm>
            <a:off x="4676592" y="3924474"/>
            <a:ext cx="288743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3975" indent="-53975">
              <a:buFont typeface="Arial" panose="020B0604020202020204" pitchFamily="34" charset="0"/>
              <a:buChar char="•"/>
            </a:pPr>
            <a:r>
              <a:rPr lang="fr-FR" sz="1600" dirty="0"/>
              <a:t> Référence à son vécu scolaire</a:t>
            </a:r>
          </a:p>
          <a:p>
            <a:pPr marL="53975" indent="-53975">
              <a:buFont typeface="Arial" panose="020B0604020202020204" pitchFamily="34" charset="0"/>
              <a:buChar char="•"/>
            </a:pPr>
            <a:r>
              <a:rPr lang="fr-FR" sz="1600" dirty="0"/>
              <a:t> Référence à un enseignant </a:t>
            </a:r>
            <a:r>
              <a:rPr lang="fr-FR" sz="1600" dirty="0" err="1"/>
              <a:t>pr</a:t>
            </a:r>
            <a:r>
              <a:rPr lang="fr-FR" sz="1600" dirty="0"/>
              <a:t>.</a:t>
            </a:r>
          </a:p>
          <a:p>
            <a:pPr marL="53975" indent="-53975">
              <a:buFont typeface="Arial" panose="020B0604020202020204" pitchFamily="34" charset="0"/>
              <a:buChar char="•"/>
            </a:pPr>
            <a:r>
              <a:rPr lang="fr-FR" sz="1600" dirty="0"/>
              <a:t> Référence à ses parents</a:t>
            </a:r>
          </a:p>
          <a:p>
            <a:pPr marL="53975" indent="-53975">
              <a:buFont typeface="Arial" panose="020B0604020202020204" pitchFamily="34" charset="0"/>
              <a:buChar char="•"/>
            </a:pPr>
            <a:r>
              <a:rPr lang="fr-FR" sz="1600" dirty="0"/>
              <a:t> Val. : travailler pour réussir</a:t>
            </a:r>
          </a:p>
          <a:p>
            <a:pPr marL="53975" indent="-53975">
              <a:buFont typeface="Arial" panose="020B0604020202020204" pitchFamily="34" charset="0"/>
              <a:buChar char="•"/>
            </a:pPr>
            <a:r>
              <a:rPr lang="fr-FR" sz="1600" dirty="0"/>
              <a:t> Val. : notion d’effort</a:t>
            </a:r>
          </a:p>
        </p:txBody>
      </p:sp>
      <p:sp>
        <p:nvSpPr>
          <p:cNvPr id="3" name="Interdiction 2">
            <a:extLst>
              <a:ext uri="{FF2B5EF4-FFF2-40B4-BE49-F238E27FC236}">
                <a16:creationId xmlns:a16="http://schemas.microsoft.com/office/drawing/2014/main" id="{412DF20D-1D37-0E46-8357-FA349B3FD7A3}"/>
              </a:ext>
            </a:extLst>
          </p:cNvPr>
          <p:cNvSpPr/>
          <p:nvPr/>
        </p:nvSpPr>
        <p:spPr>
          <a:xfrm>
            <a:off x="2985555" y="2731096"/>
            <a:ext cx="748144" cy="748144"/>
          </a:xfrm>
          <a:prstGeom prst="noSmoking">
            <a:avLst>
              <a:gd name="adj" fmla="val 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8" name="Cours">
            <a:extLst>
              <a:ext uri="{FF2B5EF4-FFF2-40B4-BE49-F238E27FC236}">
                <a16:creationId xmlns:a16="http://schemas.microsoft.com/office/drawing/2014/main" id="{6DEB5A86-A7D8-2F48-9DE5-0690C322C3BE}"/>
              </a:ext>
            </a:extLst>
          </p:cNvPr>
          <p:cNvSpPr txBox="1"/>
          <p:nvPr/>
        </p:nvSpPr>
        <p:spPr>
          <a:xfrm>
            <a:off x="4722620" y="2638128"/>
            <a:ext cx="25257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5250" indent="-95250">
              <a:buFont typeface="Arial" panose="020B0604020202020204" pitchFamily="34" charset="0"/>
              <a:buChar char="•"/>
            </a:pPr>
            <a:r>
              <a:rPr lang="fr-FR" sz="1600" dirty="0"/>
              <a:t>Échange avec </a:t>
            </a:r>
            <a:br>
              <a:rPr lang="fr-FR" sz="1600" dirty="0"/>
            </a:br>
            <a:r>
              <a:rPr lang="fr-FR" sz="1600" dirty="0"/>
              <a:t>sa maître de stage</a:t>
            </a:r>
          </a:p>
          <a:p>
            <a:pPr marL="95250" indent="-95250">
              <a:buFont typeface="Arial" panose="020B0604020202020204" pitchFamily="34" charset="0"/>
              <a:buChar char="•"/>
            </a:pPr>
            <a:r>
              <a:rPr lang="fr-FR" sz="1600" dirty="0"/>
              <a:t>Échange avec ses pairs</a:t>
            </a:r>
          </a:p>
        </p:txBody>
      </p:sp>
      <p:sp>
        <p:nvSpPr>
          <p:cNvPr id="29" name="Rectangle à coins arrondis 2">
            <a:extLst>
              <a:ext uri="{FF2B5EF4-FFF2-40B4-BE49-F238E27FC236}">
                <a16:creationId xmlns:a16="http://schemas.microsoft.com/office/drawing/2014/main" id="{58C8FF92-B72B-A546-A3EF-53060DE5CF85}"/>
              </a:ext>
            </a:extLst>
          </p:cNvPr>
          <p:cNvSpPr/>
          <p:nvPr/>
        </p:nvSpPr>
        <p:spPr>
          <a:xfrm>
            <a:off x="5213349" y="726317"/>
            <a:ext cx="3817761" cy="578351"/>
          </a:xfrm>
          <a:prstGeom prst="roundRect">
            <a:avLst>
              <a:gd name="adj" fmla="val 18627"/>
            </a:avLst>
          </a:prstGeom>
          <a:solidFill>
            <a:schemeClr val="accent5">
              <a:lumMod val="50000"/>
            </a:schemeClr>
          </a:solidFill>
          <a:ln w="38100" cmpd="sng">
            <a:solidFill>
              <a:srgbClr val="4BAC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bg1"/>
                </a:solidFill>
                <a:cs typeface="Times New Roman" charset="0"/>
              </a:rPr>
              <a:t>Profil 3 : Emma</a:t>
            </a:r>
          </a:p>
        </p:txBody>
      </p:sp>
    </p:spTree>
    <p:extLst>
      <p:ext uri="{BB962C8B-B14F-4D97-AF65-F5344CB8AC3E}">
        <p14:creationId xmlns:p14="http://schemas.microsoft.com/office/powerpoint/2010/main" val="35134035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à coins arrondis 67"/>
          <p:cNvSpPr/>
          <p:nvPr/>
        </p:nvSpPr>
        <p:spPr>
          <a:xfrm>
            <a:off x="127001" y="127000"/>
            <a:ext cx="5086349" cy="6152808"/>
          </a:xfrm>
          <a:prstGeom prst="roundRect">
            <a:avLst>
              <a:gd name="adj" fmla="val 4086"/>
            </a:avLst>
          </a:prstGeom>
          <a:solidFill>
            <a:schemeClr val="accent5">
              <a:lumMod val="50000"/>
              <a:alpha val="94000"/>
            </a:schemeClr>
          </a:solidFill>
          <a:ln w="38100" cmpd="sng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BE" sz="2400" dirty="0">
                <a:cs typeface="AlphabitsSquared"/>
              </a:rPr>
              <a:t>Principaux résultats qualitatifs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127001" y="726317"/>
            <a:ext cx="8904110" cy="6022849"/>
          </a:xfrm>
          <a:prstGeom prst="roundRect">
            <a:avLst>
              <a:gd name="adj" fmla="val 5189"/>
            </a:avLst>
          </a:prstGeom>
          <a:solidFill>
            <a:schemeClr val="bg1"/>
          </a:solidFill>
          <a:ln w="38100" cmpd="sng">
            <a:solidFill>
              <a:srgbClr val="F299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</p:txBody>
      </p:sp>
      <p:sp>
        <p:nvSpPr>
          <p:cNvPr id="20" name="Rectangle à coins arrondis 19"/>
          <p:cNvSpPr/>
          <p:nvPr/>
        </p:nvSpPr>
        <p:spPr>
          <a:xfrm>
            <a:off x="127001" y="726317"/>
            <a:ext cx="8904110" cy="6022849"/>
          </a:xfrm>
          <a:prstGeom prst="roundRect">
            <a:avLst>
              <a:gd name="adj" fmla="val 5189"/>
            </a:avLst>
          </a:prstGeom>
          <a:solidFill>
            <a:schemeClr val="bg1"/>
          </a:solidFill>
          <a:ln w="38100" cmpd="sng">
            <a:solidFill>
              <a:srgbClr val="4BAC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A986F64-29F3-8D45-B2E7-48A377B2A7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449" y="1033095"/>
            <a:ext cx="7885102" cy="346944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15E661B-11C5-7D48-A2D6-6567A0BD7E69}"/>
              </a:ext>
            </a:extLst>
          </p:cNvPr>
          <p:cNvSpPr txBox="1"/>
          <p:nvPr/>
        </p:nvSpPr>
        <p:spPr>
          <a:xfrm>
            <a:off x="629448" y="4809318"/>
            <a:ext cx="7600151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200" b="1" dirty="0">
                <a:solidFill>
                  <a:srgbClr val="4BACC6"/>
                </a:solidFill>
              </a:rPr>
              <a:t>“voir ce qu'ils connaissent parce que il y a des choses à </a:t>
            </a:r>
            <a:r>
              <a:rPr lang="fr-BE" sz="2200" b="1" dirty="0" err="1">
                <a:solidFill>
                  <a:srgbClr val="4BACC6"/>
                </a:solidFill>
              </a:rPr>
              <a:t>connaître</a:t>
            </a:r>
            <a:r>
              <a:rPr lang="fr-BE" sz="2200" b="1" dirty="0">
                <a:solidFill>
                  <a:srgbClr val="4BACC6"/>
                </a:solidFill>
              </a:rPr>
              <a:t> par cœur euh voilà...surtout </a:t>
            </a:r>
            <a:r>
              <a:rPr lang="fr-BE" sz="2200" b="1" dirty="0" err="1">
                <a:solidFill>
                  <a:srgbClr val="4BACC6"/>
                </a:solidFill>
              </a:rPr>
              <a:t>ça</a:t>
            </a:r>
            <a:r>
              <a:rPr lang="fr-BE" sz="2200" b="1" dirty="0">
                <a:solidFill>
                  <a:srgbClr val="4BACC6"/>
                </a:solidFill>
              </a:rPr>
              <a:t>” (</a:t>
            </a:r>
            <a:r>
              <a:rPr lang="fr-BE" sz="2200" b="1" dirty="0" err="1">
                <a:solidFill>
                  <a:srgbClr val="4BACC6"/>
                </a:solidFill>
              </a:rPr>
              <a:t>Em</a:t>
            </a:r>
            <a:r>
              <a:rPr lang="fr-BE" sz="2200" b="1" dirty="0">
                <a:solidFill>
                  <a:srgbClr val="4BACC6"/>
                </a:solidFill>
              </a:rPr>
              <a:t>., l. 225-226). </a:t>
            </a:r>
          </a:p>
          <a:p>
            <a:r>
              <a:rPr lang="fr-BE" sz="2200" b="1" dirty="0">
                <a:solidFill>
                  <a:srgbClr val="4BACC6"/>
                </a:solidFill>
              </a:rPr>
              <a:t>« voir si tous les enfants ont compris, s’ils sont capables d’appliquer” (</a:t>
            </a:r>
            <a:r>
              <a:rPr lang="fr-BE" sz="2200" b="1" dirty="0" err="1">
                <a:solidFill>
                  <a:srgbClr val="4BACC6"/>
                </a:solidFill>
              </a:rPr>
              <a:t>Em</a:t>
            </a:r>
            <a:r>
              <a:rPr lang="fr-BE" sz="2200" b="1" dirty="0">
                <a:solidFill>
                  <a:srgbClr val="4BACC6"/>
                </a:solidFill>
              </a:rPr>
              <a:t>., l. 422-423)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026891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à coins arrondis 67"/>
          <p:cNvSpPr/>
          <p:nvPr/>
        </p:nvSpPr>
        <p:spPr>
          <a:xfrm>
            <a:off x="127001" y="127000"/>
            <a:ext cx="5086349" cy="6152808"/>
          </a:xfrm>
          <a:prstGeom prst="roundRect">
            <a:avLst>
              <a:gd name="adj" fmla="val 4086"/>
            </a:avLst>
          </a:prstGeom>
          <a:solidFill>
            <a:schemeClr val="accent5">
              <a:lumMod val="50000"/>
              <a:alpha val="94000"/>
            </a:schemeClr>
          </a:solidFill>
          <a:ln w="38100" cmpd="sng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BE" sz="2400" dirty="0">
                <a:cs typeface="AlphabitsSquared"/>
              </a:rPr>
              <a:t>Plan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127001" y="726317"/>
            <a:ext cx="8904110" cy="6022849"/>
          </a:xfrm>
          <a:prstGeom prst="roundRect">
            <a:avLst>
              <a:gd name="adj" fmla="val 5189"/>
            </a:avLst>
          </a:prstGeom>
          <a:solidFill>
            <a:schemeClr val="bg1"/>
          </a:solidFill>
          <a:ln w="38100" cmpd="sng">
            <a:solidFill>
              <a:srgbClr val="F299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</p:txBody>
      </p:sp>
      <p:sp>
        <p:nvSpPr>
          <p:cNvPr id="20" name="Rectangle à coins arrondis 19"/>
          <p:cNvSpPr/>
          <p:nvPr/>
        </p:nvSpPr>
        <p:spPr>
          <a:xfrm>
            <a:off x="127001" y="726317"/>
            <a:ext cx="8904110" cy="6022849"/>
          </a:xfrm>
          <a:prstGeom prst="roundRect">
            <a:avLst>
              <a:gd name="adj" fmla="val 5189"/>
            </a:avLst>
          </a:prstGeom>
          <a:solidFill>
            <a:schemeClr val="bg1"/>
          </a:solidFill>
          <a:ln w="38100" cmpd="sng">
            <a:solidFill>
              <a:srgbClr val="4BAC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340188" y="1333932"/>
            <a:ext cx="8606786" cy="4154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fr-FR" sz="2400" dirty="0"/>
              <a:t>Problématique et visée de la recherche</a:t>
            </a:r>
          </a:p>
          <a:p>
            <a:pPr marL="457200" indent="-457200">
              <a:buFont typeface="+mj-lt"/>
              <a:buAutoNum type="arabicPeriod"/>
            </a:pPr>
            <a:endParaRPr lang="fr-FR" sz="2400" dirty="0"/>
          </a:p>
          <a:p>
            <a:pPr marL="457200" indent="-457200">
              <a:buFont typeface="+mj-lt"/>
              <a:buAutoNum type="arabicPeriod"/>
            </a:pPr>
            <a:r>
              <a:rPr lang="fr-FR" sz="2400" dirty="0"/>
              <a:t>Cadre conceptuel</a:t>
            </a:r>
          </a:p>
          <a:p>
            <a:pPr marL="457200" indent="-457200">
              <a:buFont typeface="+mj-lt"/>
              <a:buAutoNum type="arabicPeriod"/>
            </a:pPr>
            <a:endParaRPr lang="fr-FR" sz="2400" dirty="0"/>
          </a:p>
          <a:p>
            <a:pPr marL="457200" indent="-457200">
              <a:buFont typeface="+mj-lt"/>
              <a:buAutoNum type="arabicPeriod"/>
            </a:pPr>
            <a:r>
              <a:rPr lang="fr-FR" sz="2400" dirty="0"/>
              <a:t>Cadre méthodologique</a:t>
            </a:r>
          </a:p>
          <a:p>
            <a:pPr marL="457200" indent="-457200">
              <a:buFont typeface="+mj-lt"/>
              <a:buAutoNum type="arabicPeriod"/>
            </a:pPr>
            <a:endParaRPr lang="fr-FR" sz="2400" dirty="0"/>
          </a:p>
          <a:p>
            <a:pPr marL="457200" indent="-457200">
              <a:buFont typeface="+mj-lt"/>
              <a:buAutoNum type="arabicPeriod"/>
            </a:pPr>
            <a:r>
              <a:rPr lang="fr-FR" sz="2400" dirty="0"/>
              <a:t>Principaux résultats</a:t>
            </a:r>
          </a:p>
          <a:p>
            <a:pPr marL="457200" indent="-457200">
              <a:buFont typeface="+mj-lt"/>
              <a:buAutoNum type="arabicPeriod"/>
            </a:pPr>
            <a:endParaRPr lang="fr-FR" sz="2400" dirty="0"/>
          </a:p>
          <a:p>
            <a:pPr marL="457200" indent="-457200">
              <a:buFont typeface="+mj-lt"/>
              <a:buAutoNum type="arabicPeriod"/>
            </a:pPr>
            <a:r>
              <a:rPr lang="fr-FR" sz="2400" b="1" dirty="0">
                <a:solidFill>
                  <a:srgbClr val="4BACC6"/>
                </a:solidFill>
              </a:rPr>
              <a:t>Conclusion et perspectives</a:t>
            </a:r>
          </a:p>
          <a:p>
            <a:r>
              <a:rPr lang="fr-FR" sz="2400" dirty="0">
                <a:solidFill>
                  <a:srgbClr val="E47469"/>
                </a:solidFill>
              </a:rPr>
              <a:t/>
            </a:r>
            <a:br>
              <a:rPr lang="fr-FR" sz="2400" dirty="0">
                <a:solidFill>
                  <a:srgbClr val="E47469"/>
                </a:solidFill>
              </a:rPr>
            </a:br>
            <a:endParaRPr lang="fr-FR" sz="2400" dirty="0">
              <a:solidFill>
                <a:srgbClr val="E47469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61318" y="3753614"/>
            <a:ext cx="1896132" cy="2801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52126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à coins arrondis 67"/>
          <p:cNvSpPr/>
          <p:nvPr/>
        </p:nvSpPr>
        <p:spPr>
          <a:xfrm>
            <a:off x="127001" y="127000"/>
            <a:ext cx="5086349" cy="6152808"/>
          </a:xfrm>
          <a:prstGeom prst="roundRect">
            <a:avLst>
              <a:gd name="adj" fmla="val 4086"/>
            </a:avLst>
          </a:prstGeom>
          <a:solidFill>
            <a:schemeClr val="accent5">
              <a:lumMod val="50000"/>
              <a:alpha val="94000"/>
            </a:schemeClr>
          </a:solidFill>
          <a:ln w="38100" cmpd="sng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BE" sz="2400" dirty="0">
                <a:cs typeface="AlphabitsSquared"/>
              </a:rPr>
              <a:t>Conclusion 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127001" y="726317"/>
            <a:ext cx="8904110" cy="6022849"/>
          </a:xfrm>
          <a:prstGeom prst="roundRect">
            <a:avLst>
              <a:gd name="adj" fmla="val 5189"/>
            </a:avLst>
          </a:prstGeom>
          <a:solidFill>
            <a:schemeClr val="bg1"/>
          </a:solidFill>
          <a:ln w="38100" cmpd="sng">
            <a:solidFill>
              <a:srgbClr val="F299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</p:txBody>
      </p:sp>
      <p:sp>
        <p:nvSpPr>
          <p:cNvPr id="20" name="Rectangle à coins arrondis 19"/>
          <p:cNvSpPr/>
          <p:nvPr/>
        </p:nvSpPr>
        <p:spPr>
          <a:xfrm>
            <a:off x="127001" y="726317"/>
            <a:ext cx="8904110" cy="6022849"/>
          </a:xfrm>
          <a:prstGeom prst="roundRect">
            <a:avLst>
              <a:gd name="adj" fmla="val 5189"/>
            </a:avLst>
          </a:prstGeom>
          <a:solidFill>
            <a:schemeClr val="bg1"/>
          </a:solidFill>
          <a:ln w="38100" cmpd="sng">
            <a:solidFill>
              <a:srgbClr val="4BAC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127001" y="1079292"/>
            <a:ext cx="881997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7813" indent="-277813">
              <a:buFont typeface="Arial" panose="020B0604020202020204" pitchFamily="34" charset="0"/>
              <a:buChar char="•"/>
            </a:pPr>
            <a:r>
              <a:rPr lang="fr-FR" sz="2400" dirty="0"/>
              <a:t>Importance de la complémentarité des approches méthodologiques quanti et </a:t>
            </a:r>
            <a:r>
              <a:rPr lang="fr-FR" sz="2400" dirty="0" err="1"/>
              <a:t>quali</a:t>
            </a:r>
            <a:endParaRPr lang="fr-FR" sz="2400" dirty="0"/>
          </a:p>
          <a:p>
            <a:pPr marL="320675" indent="-320675">
              <a:buFont typeface="Arial" panose="020B0604020202020204" pitchFamily="34" charset="0"/>
              <a:buChar char="•"/>
            </a:pPr>
            <a:r>
              <a:rPr lang="fr-FR" sz="2400" dirty="0"/>
              <a:t>Adéquation du modèles « connaissances ouvragées de </a:t>
            </a:r>
            <a:r>
              <a:rPr lang="fr-FR" sz="2400" dirty="0" err="1"/>
              <a:t>Vause</a:t>
            </a:r>
            <a:r>
              <a:rPr lang="fr-FR" sz="2400" dirty="0"/>
              <a:t>  (2011)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fr-FR" sz="2400" dirty="0"/>
              <a:t>pour analyser les conceptions de l’intelligence des étudiants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fr-FR" sz="2400" dirty="0"/>
              <a:t>pour rendre compte 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fr-FR" sz="2400" dirty="0"/>
              <a:t>de la complexité de la construction des représentations de l’évaluation et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fr-FR" sz="2400" dirty="0"/>
              <a:t>de la cohérence ou des écarts entre les cadrans pouvant mener à des tensions (Emilie et Martin)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400" dirty="0"/>
              <a:t>Place du risque de conformisme par rapport aux MDS et à l’institut de formation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400" dirty="0"/>
              <a:t>Les connaissances acquises ne sont pas toujours assez ancrées pour impacter les pratiques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fr-FR" sz="2400" dirty="0">
              <a:solidFill>
                <a:srgbClr val="4BACC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45590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à coins arrondis 67"/>
          <p:cNvSpPr/>
          <p:nvPr/>
        </p:nvSpPr>
        <p:spPr>
          <a:xfrm>
            <a:off x="127001" y="127000"/>
            <a:ext cx="5086349" cy="6152808"/>
          </a:xfrm>
          <a:prstGeom prst="roundRect">
            <a:avLst>
              <a:gd name="adj" fmla="val 4086"/>
            </a:avLst>
          </a:prstGeom>
          <a:solidFill>
            <a:schemeClr val="accent5">
              <a:lumMod val="50000"/>
              <a:alpha val="94000"/>
            </a:schemeClr>
          </a:solidFill>
          <a:ln w="38100" cmpd="sng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BE" sz="2400" dirty="0">
                <a:cs typeface="AlphabitsSquared"/>
              </a:rPr>
              <a:t>Limites et perspectives 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127001" y="726317"/>
            <a:ext cx="8904110" cy="6022849"/>
          </a:xfrm>
          <a:prstGeom prst="roundRect">
            <a:avLst>
              <a:gd name="adj" fmla="val 5189"/>
            </a:avLst>
          </a:prstGeom>
          <a:solidFill>
            <a:schemeClr val="bg1"/>
          </a:solidFill>
          <a:ln w="38100" cmpd="sng">
            <a:solidFill>
              <a:srgbClr val="F299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</p:txBody>
      </p:sp>
      <p:sp>
        <p:nvSpPr>
          <p:cNvPr id="20" name="Rectangle à coins arrondis 19"/>
          <p:cNvSpPr/>
          <p:nvPr/>
        </p:nvSpPr>
        <p:spPr>
          <a:xfrm>
            <a:off x="127001" y="726317"/>
            <a:ext cx="8904110" cy="6022849"/>
          </a:xfrm>
          <a:prstGeom prst="roundRect">
            <a:avLst>
              <a:gd name="adj" fmla="val 5189"/>
            </a:avLst>
          </a:prstGeom>
          <a:solidFill>
            <a:schemeClr val="bg1"/>
          </a:solidFill>
          <a:ln w="38100" cmpd="sng">
            <a:solidFill>
              <a:srgbClr val="4BAC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239151" y="1336430"/>
            <a:ext cx="870782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7813" indent="-277813">
              <a:buFont typeface="Arial" panose="020B0604020202020204" pitchFamily="34" charset="0"/>
              <a:buChar char="•"/>
            </a:pPr>
            <a:r>
              <a:rPr lang="fr-FR" sz="2400" dirty="0"/>
              <a:t>Echantillon analysé : 1 seul par profil</a:t>
            </a:r>
          </a:p>
          <a:p>
            <a:pPr marL="277813" indent="-277813">
              <a:buFont typeface="Arial" panose="020B0604020202020204" pitchFamily="34" charset="0"/>
              <a:buChar char="•"/>
            </a:pPr>
            <a:r>
              <a:rPr lang="fr-FR" sz="2400" dirty="0"/>
              <a:t>Poursuivre l’analyse des données avec les autres cas</a:t>
            </a:r>
          </a:p>
          <a:p>
            <a:pPr marL="277813" indent="-277813">
              <a:buFont typeface="Arial" panose="020B0604020202020204" pitchFamily="34" charset="0"/>
              <a:buChar char="•"/>
            </a:pPr>
            <a:r>
              <a:rPr lang="fr-FR" sz="2400" dirty="0"/>
              <a:t>Mener l’analyse quanti avec l’échantillon complet (Bac 1, 2 et 3)</a:t>
            </a:r>
          </a:p>
          <a:p>
            <a:endParaRPr lang="fr-FR" sz="2400" dirty="0"/>
          </a:p>
          <a:p>
            <a:pPr marL="277813" indent="-277813">
              <a:buFont typeface="Arial" panose="020B0604020202020204" pitchFamily="34" charset="0"/>
              <a:buChar char="•"/>
            </a:pPr>
            <a:r>
              <a:rPr lang="fr-FR" sz="2400" dirty="0"/>
              <a:t>La force des croyances personnelles incitent à un travail en formation initiale sur celles-ci pour les mettre à jour et tenter de les mobiliser = &gt; analyse réflexive</a:t>
            </a:r>
          </a:p>
          <a:p>
            <a:endParaRPr lang="fr-FR" sz="2400" dirty="0"/>
          </a:p>
          <a:p>
            <a:pPr marL="277813" indent="-277813">
              <a:buFont typeface="Arial" panose="020B0604020202020204" pitchFamily="34" charset="0"/>
              <a:buChar char="•"/>
            </a:pPr>
            <a:r>
              <a:rPr lang="fr-FR" sz="2400" dirty="0"/>
              <a:t>Importance du choix des MDS sur un cursus de formation pour proposer un éventail de pratiques évaluatives</a:t>
            </a:r>
          </a:p>
          <a:p>
            <a:pPr marL="277813" indent="-277813">
              <a:buFont typeface="Arial" panose="020B0604020202020204" pitchFamily="34" charset="0"/>
              <a:buChar char="•"/>
            </a:pPr>
            <a:endParaRPr lang="fr-FR" sz="2400" dirty="0"/>
          </a:p>
          <a:p>
            <a:pPr marL="277813" indent="-277813">
              <a:buFont typeface="Arial" panose="020B0604020202020204" pitchFamily="34" charset="0"/>
              <a:buChar char="•"/>
            </a:pPr>
            <a:r>
              <a:rPr lang="fr-FR" sz="2400" dirty="0"/>
              <a:t>Suivre l’évolution des conceptions de l’intelligence des étudiants sur le cursus de formation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fr-FR" sz="2400" dirty="0">
              <a:solidFill>
                <a:srgbClr val="4BACC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105560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ZoneTexte 23"/>
          <p:cNvSpPr txBox="1"/>
          <p:nvPr/>
        </p:nvSpPr>
        <p:spPr>
          <a:xfrm>
            <a:off x="3054026" y="24257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127001" y="1044222"/>
            <a:ext cx="8904110" cy="5665391"/>
          </a:xfrm>
          <a:prstGeom prst="roundRect">
            <a:avLst>
              <a:gd name="adj" fmla="val 5189"/>
            </a:avLst>
          </a:prstGeom>
          <a:solidFill>
            <a:srgbClr val="215968"/>
          </a:solidFill>
          <a:ln w="38100" cmpd="sng">
            <a:solidFill>
              <a:srgbClr val="4BAC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40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Merci de votre attention !</a:t>
            </a:r>
            <a:endParaRPr lang="fr-BE" sz="4000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806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à coins arrondis 67"/>
          <p:cNvSpPr/>
          <p:nvPr/>
        </p:nvSpPr>
        <p:spPr>
          <a:xfrm>
            <a:off x="127001" y="127000"/>
            <a:ext cx="5086349" cy="6152808"/>
          </a:xfrm>
          <a:prstGeom prst="roundRect">
            <a:avLst>
              <a:gd name="adj" fmla="val 4086"/>
            </a:avLst>
          </a:prstGeom>
          <a:solidFill>
            <a:schemeClr val="accent5">
              <a:lumMod val="50000"/>
              <a:alpha val="94000"/>
            </a:schemeClr>
          </a:solidFill>
          <a:ln w="38100" cmpd="sng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BE" sz="2400" dirty="0">
                <a:cs typeface="AlphabitsSquared"/>
              </a:rPr>
              <a:t>Problématique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127001" y="726317"/>
            <a:ext cx="8904110" cy="6022849"/>
          </a:xfrm>
          <a:prstGeom prst="roundRect">
            <a:avLst>
              <a:gd name="adj" fmla="val 5189"/>
            </a:avLst>
          </a:prstGeom>
          <a:solidFill>
            <a:schemeClr val="bg1"/>
          </a:solidFill>
          <a:ln w="38100" cmpd="sng">
            <a:solidFill>
              <a:srgbClr val="F299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</p:txBody>
      </p:sp>
      <p:sp>
        <p:nvSpPr>
          <p:cNvPr id="20" name="Rectangle à coins arrondis 19"/>
          <p:cNvSpPr/>
          <p:nvPr/>
        </p:nvSpPr>
        <p:spPr>
          <a:xfrm>
            <a:off x="127001" y="726317"/>
            <a:ext cx="8904110" cy="6022849"/>
          </a:xfrm>
          <a:prstGeom prst="roundRect">
            <a:avLst>
              <a:gd name="adj" fmla="val 5189"/>
            </a:avLst>
          </a:prstGeom>
          <a:solidFill>
            <a:schemeClr val="bg1"/>
          </a:solidFill>
          <a:ln w="38100" cmpd="sng">
            <a:solidFill>
              <a:srgbClr val="4BAC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340188" y="1039086"/>
            <a:ext cx="8606786" cy="6555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fr-BE" sz="2400" dirty="0"/>
              <a:t>Dans les écoles, </a:t>
            </a:r>
            <a:r>
              <a:rPr lang="fr-BE" sz="2400" dirty="0">
                <a:solidFill>
                  <a:schemeClr val="accent5"/>
                </a:solidFill>
              </a:rPr>
              <a:t>l’évaluation certificative </a:t>
            </a:r>
            <a:r>
              <a:rPr lang="fr-BE" sz="2400" dirty="0"/>
              <a:t>à visée normative </a:t>
            </a:r>
            <a:r>
              <a:rPr lang="fr-BE" sz="2400" dirty="0">
                <a:solidFill>
                  <a:srgbClr val="4BACC6"/>
                </a:solidFill>
              </a:rPr>
              <a:t>prévaut</a:t>
            </a:r>
            <a:r>
              <a:rPr lang="fr-BE" sz="2400" dirty="0"/>
              <a:t> encore largement sur l’évaluation formative </a:t>
            </a:r>
            <a:r>
              <a:rPr lang="fr-BE" dirty="0"/>
              <a:t>(Butera </a:t>
            </a:r>
            <a:r>
              <a:rPr lang="fr-BE" i="1" dirty="0"/>
              <a:t>et al</a:t>
            </a:r>
            <a:r>
              <a:rPr lang="fr-BE" dirty="0"/>
              <a:t>., 2011 ; Mottier Lopez, 2015)  </a:t>
            </a:r>
          </a:p>
          <a:p>
            <a:endParaRPr lang="fr-BE" sz="2400" dirty="0"/>
          </a:p>
          <a:p>
            <a:pPr marL="342900" indent="-342900">
              <a:buFont typeface="Arial"/>
              <a:buChar char="•"/>
            </a:pPr>
            <a:r>
              <a:rPr lang="fr-BE" sz="2400" dirty="0"/>
              <a:t>Au-delà de l’injonction reçue par les systèmes éducatifs de certifier les acquis des élèves, la question se pose d’</a:t>
            </a:r>
            <a:r>
              <a:rPr lang="fr-BE" sz="2400" dirty="0">
                <a:solidFill>
                  <a:srgbClr val="4BACC6"/>
                </a:solidFill>
              </a:rPr>
              <a:t>identifier ce qui guide de telles pratiques</a:t>
            </a:r>
            <a:endParaRPr lang="fr-BE" sz="2400" dirty="0"/>
          </a:p>
          <a:p>
            <a:pPr marL="342900" indent="-342900">
              <a:buFont typeface="Arial"/>
              <a:buChar char="•"/>
            </a:pPr>
            <a:endParaRPr lang="fr-BE" sz="2400" dirty="0"/>
          </a:p>
          <a:p>
            <a:pPr marL="342900" indent="-342900">
              <a:buFont typeface="Arial"/>
              <a:buChar char="•"/>
            </a:pPr>
            <a:r>
              <a:rPr lang="fr-BE" sz="2400" dirty="0"/>
              <a:t>Les </a:t>
            </a:r>
            <a:r>
              <a:rPr lang="fr-BE" sz="2400" dirty="0">
                <a:solidFill>
                  <a:srgbClr val="4BACC6"/>
                </a:solidFill>
              </a:rPr>
              <a:t>croyances</a:t>
            </a:r>
            <a:r>
              <a:rPr lang="fr-BE" sz="2400" dirty="0"/>
              <a:t> opèreraient comme un filtre à travers lequel les informations sont sélectionnées et interprétées et ainsi </a:t>
            </a:r>
            <a:r>
              <a:rPr lang="fr-BE" sz="2400" dirty="0">
                <a:solidFill>
                  <a:srgbClr val="4BACC6"/>
                </a:solidFill>
              </a:rPr>
              <a:t>guideraient les pratiques enseignantes </a:t>
            </a:r>
            <a:r>
              <a:rPr lang="fr-BE" dirty="0"/>
              <a:t>(Vause, 2010) </a:t>
            </a:r>
            <a:br>
              <a:rPr lang="fr-BE" dirty="0"/>
            </a:br>
            <a:endParaRPr lang="fr-BE" dirty="0"/>
          </a:p>
          <a:p>
            <a:pPr marL="342900" indent="-342900">
              <a:buFont typeface="Arial"/>
              <a:buChar char="•"/>
            </a:pPr>
            <a:r>
              <a:rPr lang="fr-BE" sz="2400" dirty="0"/>
              <a:t>Parmi les </a:t>
            </a:r>
            <a:r>
              <a:rPr lang="fr-BE" sz="2400" dirty="0">
                <a:solidFill>
                  <a:schemeClr val="accent5"/>
                </a:solidFill>
              </a:rPr>
              <a:t>croyances liées à l’acte d’enseigner</a:t>
            </a:r>
            <a:r>
              <a:rPr lang="fr-BE" sz="2400" dirty="0"/>
              <a:t>, celles relatives à </a:t>
            </a:r>
            <a:r>
              <a:rPr lang="fr-BE" sz="2400" dirty="0">
                <a:solidFill>
                  <a:srgbClr val="4BACC6"/>
                </a:solidFill>
              </a:rPr>
              <a:t>l’intelligence</a:t>
            </a:r>
            <a:r>
              <a:rPr lang="fr-BE" sz="2400" dirty="0"/>
              <a:t> et à son développement sont particulièrement puissantes </a:t>
            </a:r>
            <a:r>
              <a:rPr lang="fr-BE" dirty="0"/>
              <a:t>(Doudin &amp; Martin, 1999 ; Fiorilli, Doudin, Lafortune &amp; Albanese, 2012) </a:t>
            </a:r>
            <a:endParaRPr lang="fr-FR" sz="2400" dirty="0"/>
          </a:p>
          <a:p>
            <a:endParaRPr lang="fr-FR" sz="2400" dirty="0"/>
          </a:p>
          <a:p>
            <a:r>
              <a:rPr lang="fr-FR" sz="2400" dirty="0">
                <a:solidFill>
                  <a:srgbClr val="E47469"/>
                </a:solidFill>
              </a:rPr>
              <a:t/>
            </a:r>
            <a:br>
              <a:rPr lang="fr-FR" sz="2400" dirty="0">
                <a:solidFill>
                  <a:srgbClr val="E47469"/>
                </a:solidFill>
              </a:rPr>
            </a:br>
            <a:endParaRPr lang="fr-FR" sz="2400" dirty="0">
              <a:solidFill>
                <a:srgbClr val="E4746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3072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à coins arrondis 67"/>
          <p:cNvSpPr/>
          <p:nvPr/>
        </p:nvSpPr>
        <p:spPr>
          <a:xfrm>
            <a:off x="127001" y="127000"/>
            <a:ext cx="5086349" cy="6152808"/>
          </a:xfrm>
          <a:prstGeom prst="roundRect">
            <a:avLst>
              <a:gd name="adj" fmla="val 4086"/>
            </a:avLst>
          </a:prstGeom>
          <a:solidFill>
            <a:schemeClr val="accent5">
              <a:lumMod val="50000"/>
              <a:alpha val="94000"/>
            </a:schemeClr>
          </a:solidFill>
          <a:ln w="38100" cmpd="sng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BE" sz="2400" dirty="0">
                <a:cs typeface="AlphabitsSquared"/>
              </a:rPr>
              <a:t>Visée de la recherche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127001" y="726317"/>
            <a:ext cx="8904110" cy="6022849"/>
          </a:xfrm>
          <a:prstGeom prst="roundRect">
            <a:avLst>
              <a:gd name="adj" fmla="val 5189"/>
            </a:avLst>
          </a:prstGeom>
          <a:solidFill>
            <a:schemeClr val="bg1"/>
          </a:solidFill>
          <a:ln w="38100" cmpd="sng">
            <a:solidFill>
              <a:srgbClr val="F299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</p:txBody>
      </p:sp>
      <p:sp>
        <p:nvSpPr>
          <p:cNvPr id="20" name="Rectangle à coins arrondis 19"/>
          <p:cNvSpPr/>
          <p:nvPr/>
        </p:nvSpPr>
        <p:spPr>
          <a:xfrm>
            <a:off x="127001" y="726317"/>
            <a:ext cx="8904110" cy="6022849"/>
          </a:xfrm>
          <a:prstGeom prst="roundRect">
            <a:avLst>
              <a:gd name="adj" fmla="val 5189"/>
            </a:avLst>
          </a:prstGeom>
          <a:solidFill>
            <a:schemeClr val="bg1"/>
          </a:solidFill>
          <a:ln w="38100" cmpd="sng">
            <a:solidFill>
              <a:srgbClr val="4BAC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340188" y="1277230"/>
            <a:ext cx="844803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BE" sz="2400" dirty="0"/>
          </a:p>
          <a:p>
            <a:pPr algn="just"/>
            <a:r>
              <a:rPr lang="mr-IN" sz="2400" dirty="0"/>
              <a:t>…</a:t>
            </a:r>
            <a:r>
              <a:rPr lang="nl-BE" sz="2400" dirty="0"/>
              <a:t> </a:t>
            </a:r>
            <a:r>
              <a:rPr lang="fr-BE" sz="2400" dirty="0"/>
              <a:t>Mettre à l’épreuve des faits l’hypothèse d’un lien étroit entre les </a:t>
            </a:r>
            <a:r>
              <a:rPr lang="fr-BE" sz="2400" b="1" dirty="0">
                <a:solidFill>
                  <a:srgbClr val="4BACC6"/>
                </a:solidFill>
              </a:rPr>
              <a:t>croyances des futurs enseignants relatives à l’intelligence et leurs pratiques évaluatives</a:t>
            </a:r>
          </a:p>
          <a:p>
            <a:endParaRPr lang="fr-BE" sz="2400" b="1" dirty="0">
              <a:solidFill>
                <a:srgbClr val="4BACC6"/>
              </a:solidFill>
            </a:endParaRPr>
          </a:p>
          <a:p>
            <a:endParaRPr lang="fr-BE" sz="2400" b="1" dirty="0">
              <a:solidFill>
                <a:srgbClr val="4BACC6"/>
              </a:solidFill>
            </a:endParaRPr>
          </a:p>
          <a:p>
            <a:endParaRPr lang="fr-BE" sz="2400" b="1" dirty="0">
              <a:solidFill>
                <a:srgbClr val="4BACC6"/>
              </a:solidFill>
            </a:endParaRPr>
          </a:p>
          <a:p>
            <a:pPr marL="492125" indent="-492125" algn="just"/>
            <a:r>
              <a:rPr lang="fr-BE" sz="2400" dirty="0">
                <a:solidFill>
                  <a:srgbClr val="4BACC6"/>
                </a:solidFill>
                <a:sym typeface="Wingdings"/>
              </a:rPr>
              <a:t> </a:t>
            </a:r>
            <a:r>
              <a:rPr lang="fr-BE" sz="2400" dirty="0">
                <a:sym typeface="Wingdings"/>
              </a:rPr>
              <a:t>Quelles sont les conceptions de l'intelligence des futurs enseignants, en fin de formation initiale ?</a:t>
            </a:r>
          </a:p>
          <a:p>
            <a:pPr marL="492125" indent="-492125" algn="just"/>
            <a:endParaRPr lang="fr-BE" sz="2400" dirty="0">
              <a:solidFill>
                <a:srgbClr val="4BACC6"/>
              </a:solidFill>
              <a:sym typeface="Wingdings"/>
            </a:endParaRPr>
          </a:p>
          <a:p>
            <a:pPr marL="492125" indent="-492125" algn="just"/>
            <a:r>
              <a:rPr lang="fr-BE" sz="2400" dirty="0">
                <a:solidFill>
                  <a:schemeClr val="accent5"/>
                </a:solidFill>
                <a:sym typeface="Wingdings"/>
              </a:rPr>
              <a:t> </a:t>
            </a:r>
            <a:r>
              <a:rPr lang="fr-BE" sz="2400" dirty="0">
                <a:sym typeface="Wingdings"/>
              </a:rPr>
              <a:t>Q</a:t>
            </a:r>
            <a:r>
              <a:rPr lang="fr-BE" sz="2400" dirty="0"/>
              <a:t>uels liens peut-on établir entre leurs conceptions de l’intelligence et leurs pratiques évaluatives ?</a:t>
            </a:r>
          </a:p>
          <a:p>
            <a:pPr marL="492125" indent="-492125"/>
            <a:endParaRPr lang="fr-BE" sz="2400" dirty="0"/>
          </a:p>
          <a:p>
            <a:endParaRPr lang="fr-BE" sz="2400" dirty="0"/>
          </a:p>
          <a:p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25664960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à coins arrondis 67"/>
          <p:cNvSpPr/>
          <p:nvPr/>
        </p:nvSpPr>
        <p:spPr>
          <a:xfrm>
            <a:off x="127001" y="127000"/>
            <a:ext cx="5086349" cy="6152808"/>
          </a:xfrm>
          <a:prstGeom prst="roundRect">
            <a:avLst>
              <a:gd name="adj" fmla="val 4086"/>
            </a:avLst>
          </a:prstGeom>
          <a:solidFill>
            <a:schemeClr val="accent5">
              <a:lumMod val="50000"/>
              <a:alpha val="94000"/>
            </a:schemeClr>
          </a:solidFill>
          <a:ln w="38100" cmpd="sng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BE" sz="2400" dirty="0">
                <a:cs typeface="AlphabitsSquared"/>
              </a:rPr>
              <a:t>Plan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127001" y="726317"/>
            <a:ext cx="8904110" cy="6022849"/>
          </a:xfrm>
          <a:prstGeom prst="roundRect">
            <a:avLst>
              <a:gd name="adj" fmla="val 5189"/>
            </a:avLst>
          </a:prstGeom>
          <a:solidFill>
            <a:schemeClr val="bg1"/>
          </a:solidFill>
          <a:ln w="38100" cmpd="sng">
            <a:solidFill>
              <a:srgbClr val="F299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</p:txBody>
      </p:sp>
      <p:sp>
        <p:nvSpPr>
          <p:cNvPr id="20" name="Rectangle à coins arrondis 19"/>
          <p:cNvSpPr/>
          <p:nvPr/>
        </p:nvSpPr>
        <p:spPr>
          <a:xfrm>
            <a:off x="127001" y="726317"/>
            <a:ext cx="8904110" cy="6022849"/>
          </a:xfrm>
          <a:prstGeom prst="roundRect">
            <a:avLst>
              <a:gd name="adj" fmla="val 5189"/>
            </a:avLst>
          </a:prstGeom>
          <a:solidFill>
            <a:schemeClr val="bg1"/>
          </a:solidFill>
          <a:ln w="38100" cmpd="sng">
            <a:solidFill>
              <a:srgbClr val="4BAC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340188" y="1333932"/>
            <a:ext cx="8606786" cy="4154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fr-FR" sz="2400" dirty="0"/>
              <a:t>Problématique et visée de la recherche</a:t>
            </a:r>
          </a:p>
          <a:p>
            <a:pPr marL="457200" indent="-457200">
              <a:buFont typeface="+mj-lt"/>
              <a:buAutoNum type="arabicPeriod"/>
            </a:pPr>
            <a:endParaRPr lang="fr-FR" sz="2400" dirty="0"/>
          </a:p>
          <a:p>
            <a:pPr marL="457200" indent="-457200">
              <a:buFont typeface="+mj-lt"/>
              <a:buAutoNum type="arabicPeriod"/>
            </a:pPr>
            <a:r>
              <a:rPr lang="fr-FR" sz="2400" b="1" dirty="0">
                <a:solidFill>
                  <a:srgbClr val="4BACC6"/>
                </a:solidFill>
              </a:rPr>
              <a:t>Cadre conceptuel</a:t>
            </a:r>
          </a:p>
          <a:p>
            <a:pPr marL="457200" indent="-457200">
              <a:buFont typeface="+mj-lt"/>
              <a:buAutoNum type="arabicPeriod"/>
            </a:pPr>
            <a:endParaRPr lang="fr-FR" sz="2400" dirty="0"/>
          </a:p>
          <a:p>
            <a:pPr marL="457200" indent="-457200">
              <a:buFont typeface="+mj-lt"/>
              <a:buAutoNum type="arabicPeriod"/>
            </a:pPr>
            <a:r>
              <a:rPr lang="fr-FR" sz="2400" dirty="0"/>
              <a:t>Cadre méthodologique</a:t>
            </a:r>
          </a:p>
          <a:p>
            <a:pPr marL="457200" indent="-457200">
              <a:buFont typeface="+mj-lt"/>
              <a:buAutoNum type="arabicPeriod"/>
            </a:pPr>
            <a:endParaRPr lang="fr-FR" sz="2400" dirty="0"/>
          </a:p>
          <a:p>
            <a:pPr marL="457200" indent="-457200">
              <a:buFont typeface="+mj-lt"/>
              <a:buAutoNum type="arabicPeriod"/>
            </a:pPr>
            <a:r>
              <a:rPr lang="fr-FR" sz="2400" dirty="0"/>
              <a:t>Principaux résultats</a:t>
            </a:r>
          </a:p>
          <a:p>
            <a:pPr marL="457200" indent="-457200">
              <a:buFont typeface="+mj-lt"/>
              <a:buAutoNum type="arabicPeriod"/>
            </a:pPr>
            <a:endParaRPr lang="fr-FR" sz="2400" dirty="0"/>
          </a:p>
          <a:p>
            <a:pPr marL="457200" indent="-457200">
              <a:buFont typeface="+mj-lt"/>
              <a:buAutoNum type="arabicPeriod"/>
            </a:pPr>
            <a:r>
              <a:rPr lang="fr-FR" sz="2400" dirty="0"/>
              <a:t>Conclusion et perspectives</a:t>
            </a:r>
          </a:p>
          <a:p>
            <a:r>
              <a:rPr lang="fr-FR" sz="2400" dirty="0">
                <a:solidFill>
                  <a:srgbClr val="E47469"/>
                </a:solidFill>
              </a:rPr>
              <a:t/>
            </a:r>
            <a:br>
              <a:rPr lang="fr-FR" sz="2400" dirty="0">
                <a:solidFill>
                  <a:srgbClr val="E47469"/>
                </a:solidFill>
              </a:rPr>
            </a:br>
            <a:endParaRPr lang="fr-FR" sz="2400" dirty="0">
              <a:solidFill>
                <a:srgbClr val="E47469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61318" y="3753614"/>
            <a:ext cx="1896132" cy="2801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1678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à coins arrondis 67"/>
          <p:cNvSpPr/>
          <p:nvPr/>
        </p:nvSpPr>
        <p:spPr>
          <a:xfrm>
            <a:off x="127001" y="127000"/>
            <a:ext cx="5086349" cy="6152808"/>
          </a:xfrm>
          <a:prstGeom prst="roundRect">
            <a:avLst>
              <a:gd name="adj" fmla="val 4086"/>
            </a:avLst>
          </a:prstGeom>
          <a:solidFill>
            <a:schemeClr val="accent5">
              <a:lumMod val="50000"/>
              <a:alpha val="94000"/>
            </a:schemeClr>
          </a:solidFill>
          <a:ln w="38100" cmpd="sng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BE" sz="2400" dirty="0">
                <a:cs typeface="AlphabitsSquared"/>
              </a:rPr>
              <a:t>Cadre conceptuel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127001" y="726317"/>
            <a:ext cx="8904110" cy="6022849"/>
          </a:xfrm>
          <a:prstGeom prst="roundRect">
            <a:avLst>
              <a:gd name="adj" fmla="val 5189"/>
            </a:avLst>
          </a:prstGeom>
          <a:solidFill>
            <a:schemeClr val="bg1"/>
          </a:solidFill>
          <a:ln w="38100" cmpd="sng">
            <a:solidFill>
              <a:srgbClr val="F299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</p:txBody>
      </p:sp>
      <p:sp>
        <p:nvSpPr>
          <p:cNvPr id="20" name="Rectangle à coins arrondis 19"/>
          <p:cNvSpPr/>
          <p:nvPr/>
        </p:nvSpPr>
        <p:spPr>
          <a:xfrm>
            <a:off x="127001" y="726317"/>
            <a:ext cx="8904110" cy="6022849"/>
          </a:xfrm>
          <a:prstGeom prst="roundRect">
            <a:avLst>
              <a:gd name="adj" fmla="val 5189"/>
            </a:avLst>
          </a:prstGeom>
          <a:solidFill>
            <a:schemeClr val="bg1"/>
          </a:solidFill>
          <a:ln w="38100" cmpd="sng">
            <a:solidFill>
              <a:srgbClr val="4BAC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</p:txBody>
      </p:sp>
      <p:sp>
        <p:nvSpPr>
          <p:cNvPr id="3" name="Rectangle à coins arrondis 2"/>
          <p:cNvSpPr/>
          <p:nvPr/>
        </p:nvSpPr>
        <p:spPr>
          <a:xfrm>
            <a:off x="5213349" y="726317"/>
            <a:ext cx="3817761" cy="578351"/>
          </a:xfrm>
          <a:prstGeom prst="roundRect">
            <a:avLst>
              <a:gd name="adj" fmla="val 18627"/>
            </a:avLst>
          </a:prstGeom>
          <a:solidFill>
            <a:schemeClr val="accent5">
              <a:lumMod val="50000"/>
            </a:schemeClr>
          </a:solidFill>
          <a:ln w="38100" cmpd="sng">
            <a:solidFill>
              <a:srgbClr val="4BAC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bg1"/>
                </a:solidFill>
                <a:cs typeface="Times New Roman" charset="0"/>
              </a:rPr>
              <a:t>Connaissances ouvragées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6826461" y="6279808"/>
            <a:ext cx="2063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 err="1"/>
              <a:t>Vause</a:t>
            </a:r>
            <a:r>
              <a:rPr lang="fr-FR" dirty="0"/>
              <a:t>, 2011</a:t>
            </a:r>
          </a:p>
        </p:txBody>
      </p:sp>
      <p:sp>
        <p:nvSpPr>
          <p:cNvPr id="26" name="Highlight 20:00 " hidden="1">
            <a:extLst>
              <a:ext uri="{FF2B5EF4-FFF2-40B4-BE49-F238E27FC236}">
                <a16:creationId xmlns:a16="http://schemas.microsoft.com/office/drawing/2014/main" id="{DEBD45E3-ECD7-D84A-BF5F-C1328C765EB2}"/>
              </a:ext>
            </a:extLst>
          </p:cNvPr>
          <p:cNvSpPr/>
          <p:nvPr/>
        </p:nvSpPr>
        <p:spPr>
          <a:xfrm flipH="1">
            <a:off x="1550921" y="1926219"/>
            <a:ext cx="6088876" cy="3924000"/>
          </a:xfrm>
          <a:prstGeom prst="pie">
            <a:avLst>
              <a:gd name="adj1" fmla="val 0"/>
              <a:gd name="adj2" fmla="val 5397457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3" name="Highlight 17:00 " hidden="1">
            <a:extLst>
              <a:ext uri="{FF2B5EF4-FFF2-40B4-BE49-F238E27FC236}">
                <a16:creationId xmlns:a16="http://schemas.microsoft.com/office/drawing/2014/main" id="{6624EB9C-80BA-EF4C-A796-1787CFF216BC}"/>
              </a:ext>
            </a:extLst>
          </p:cNvPr>
          <p:cNvSpPr/>
          <p:nvPr/>
        </p:nvSpPr>
        <p:spPr>
          <a:xfrm>
            <a:off x="1538221" y="1926219"/>
            <a:ext cx="6088876" cy="3924000"/>
          </a:xfrm>
          <a:prstGeom prst="pie">
            <a:avLst>
              <a:gd name="adj1" fmla="val 0"/>
              <a:gd name="adj2" fmla="val 5397457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5" name="Highlight 14:00" hidden="1">
            <a:extLst>
              <a:ext uri="{FF2B5EF4-FFF2-40B4-BE49-F238E27FC236}">
                <a16:creationId xmlns:a16="http://schemas.microsoft.com/office/drawing/2014/main" id="{762F8954-454D-4D41-8031-9DFBA534F3F8}"/>
              </a:ext>
            </a:extLst>
          </p:cNvPr>
          <p:cNvSpPr/>
          <p:nvPr/>
        </p:nvSpPr>
        <p:spPr>
          <a:xfrm flipV="1">
            <a:off x="1538221" y="1926219"/>
            <a:ext cx="6088876" cy="3924000"/>
          </a:xfrm>
          <a:prstGeom prst="pie">
            <a:avLst>
              <a:gd name="adj1" fmla="val 0"/>
              <a:gd name="adj2" fmla="val 5397457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7" name="Highlight 22:00" hidden="1">
            <a:extLst>
              <a:ext uri="{FF2B5EF4-FFF2-40B4-BE49-F238E27FC236}">
                <a16:creationId xmlns:a16="http://schemas.microsoft.com/office/drawing/2014/main" id="{7F04C27E-1FF3-4442-9A81-1CB7E9634596}"/>
              </a:ext>
            </a:extLst>
          </p:cNvPr>
          <p:cNvSpPr/>
          <p:nvPr/>
        </p:nvSpPr>
        <p:spPr>
          <a:xfrm flipH="1" flipV="1">
            <a:off x="1563621" y="1926219"/>
            <a:ext cx="6088876" cy="3924000"/>
          </a:xfrm>
          <a:prstGeom prst="pie">
            <a:avLst>
              <a:gd name="adj1" fmla="val 0"/>
              <a:gd name="adj2" fmla="val 5397457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" name="Ellipse principale">
            <a:extLst>
              <a:ext uri="{FF2B5EF4-FFF2-40B4-BE49-F238E27FC236}">
                <a16:creationId xmlns:a16="http://schemas.microsoft.com/office/drawing/2014/main" id="{92196309-A0B0-3E46-A74A-B450566895D7}"/>
              </a:ext>
            </a:extLst>
          </p:cNvPr>
          <p:cNvSpPr/>
          <p:nvPr/>
        </p:nvSpPr>
        <p:spPr>
          <a:xfrm>
            <a:off x="1550551" y="1923740"/>
            <a:ext cx="6084000" cy="3924000"/>
          </a:xfrm>
          <a:prstGeom prst="ellipse">
            <a:avLst/>
          </a:prstGeom>
          <a:noFill/>
          <a:ln w="190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DAFA24C-20AD-7B44-BF23-0B413C2484C2}"/>
              </a:ext>
            </a:extLst>
          </p:cNvPr>
          <p:cNvSpPr txBox="1"/>
          <p:nvPr/>
        </p:nvSpPr>
        <p:spPr>
          <a:xfrm>
            <a:off x="3397707" y="1511433"/>
            <a:ext cx="2162772" cy="33855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sz="1600" b="1" dirty="0"/>
              <a:t>ÉLABORATION SOCIALE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F316E98-BC3D-4540-955B-EA3E2AE5521B}"/>
              </a:ext>
            </a:extLst>
          </p:cNvPr>
          <p:cNvSpPr txBox="1"/>
          <p:nvPr/>
        </p:nvSpPr>
        <p:spPr>
          <a:xfrm>
            <a:off x="3253460" y="5869183"/>
            <a:ext cx="2637261" cy="33855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fr-FR" sz="1600" b="1" dirty="0"/>
              <a:t>ÉLABORATION INDIVIDUELLE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56B5CF1-6B31-4A47-BCC4-6F887BBB2CCC}"/>
              </a:ext>
            </a:extLst>
          </p:cNvPr>
          <p:cNvSpPr txBox="1"/>
          <p:nvPr/>
        </p:nvSpPr>
        <p:spPr>
          <a:xfrm>
            <a:off x="196276" y="3729839"/>
            <a:ext cx="12527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/>
              <a:t>VALIDATION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5BB557C-7FA6-0F40-8346-08E501102B67}"/>
              </a:ext>
            </a:extLst>
          </p:cNvPr>
          <p:cNvSpPr txBox="1"/>
          <p:nvPr/>
        </p:nvSpPr>
        <p:spPr>
          <a:xfrm>
            <a:off x="7703066" y="3484420"/>
            <a:ext cx="122533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600" b="1" dirty="0"/>
              <a:t>ABSENCE</a:t>
            </a:r>
          </a:p>
          <a:p>
            <a:pPr algn="ctr"/>
            <a:r>
              <a:rPr lang="fr-FR" sz="1600" b="1" dirty="0"/>
              <a:t>DE</a:t>
            </a:r>
          </a:p>
          <a:p>
            <a:pPr algn="ctr"/>
            <a:r>
              <a:rPr lang="fr-FR" sz="1600" b="1" dirty="0"/>
              <a:t>VALIDATION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F48BEB40-9F88-B24D-AD94-159DADD16B4A}"/>
              </a:ext>
            </a:extLst>
          </p:cNvPr>
          <p:cNvSpPr txBox="1"/>
          <p:nvPr/>
        </p:nvSpPr>
        <p:spPr>
          <a:xfrm>
            <a:off x="2457487" y="2763988"/>
            <a:ext cx="17059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dirty="0"/>
              <a:t>Connaissances</a:t>
            </a:r>
          </a:p>
          <a:p>
            <a:pPr algn="ctr"/>
            <a:r>
              <a:rPr lang="fr-FR" sz="2000" dirty="0"/>
              <a:t>théoriques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1262EC2C-6C25-4145-859E-E87578A6E11E}"/>
              </a:ext>
            </a:extLst>
          </p:cNvPr>
          <p:cNvSpPr txBox="1"/>
          <p:nvPr/>
        </p:nvSpPr>
        <p:spPr>
          <a:xfrm>
            <a:off x="2457487" y="4268446"/>
            <a:ext cx="17059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dirty="0"/>
              <a:t>Connaissances</a:t>
            </a:r>
          </a:p>
          <a:p>
            <a:pPr algn="ctr"/>
            <a:r>
              <a:rPr lang="fr-FR" sz="2000" dirty="0"/>
              <a:t>pragmatiques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980B385E-B190-A145-869B-5E06121E4E32}"/>
              </a:ext>
            </a:extLst>
          </p:cNvPr>
          <p:cNvSpPr txBox="1"/>
          <p:nvPr/>
        </p:nvSpPr>
        <p:spPr>
          <a:xfrm>
            <a:off x="5403328" y="2763988"/>
            <a:ext cx="12477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dirty="0"/>
              <a:t>Croyances</a:t>
            </a:r>
          </a:p>
          <a:p>
            <a:pPr algn="ctr"/>
            <a:r>
              <a:rPr lang="fr-FR" sz="2000" dirty="0"/>
              <a:t>partagées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7AA97DF3-15EE-A54D-9D5A-D689AD3F2709}"/>
              </a:ext>
            </a:extLst>
          </p:cNvPr>
          <p:cNvSpPr txBox="1"/>
          <p:nvPr/>
        </p:nvSpPr>
        <p:spPr>
          <a:xfrm>
            <a:off x="5270183" y="4268446"/>
            <a:ext cx="151400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dirty="0"/>
              <a:t>Croyances</a:t>
            </a:r>
          </a:p>
          <a:p>
            <a:pPr algn="ctr"/>
            <a:r>
              <a:rPr lang="fr-FR" sz="2000" dirty="0"/>
              <a:t>personnelles</a:t>
            </a: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04A49FA5-0463-FF41-82B1-6187C36507FB}"/>
              </a:ext>
            </a:extLst>
          </p:cNvPr>
          <p:cNvCxnSpPr>
            <a:cxnSpLocks/>
          </p:cNvCxnSpPr>
          <p:nvPr/>
        </p:nvCxnSpPr>
        <p:spPr>
          <a:xfrm>
            <a:off x="4572000" y="1797635"/>
            <a:ext cx="91" cy="414000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88B0FF76-C6B4-5E4B-80D3-E24C0D4490E0}"/>
              </a:ext>
            </a:extLst>
          </p:cNvPr>
          <p:cNvCxnSpPr>
            <a:cxnSpLocks/>
          </p:cNvCxnSpPr>
          <p:nvPr/>
        </p:nvCxnSpPr>
        <p:spPr>
          <a:xfrm flipH="1">
            <a:off x="1440609" y="3887162"/>
            <a:ext cx="6290226" cy="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76530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à coins arrondis 67"/>
          <p:cNvSpPr/>
          <p:nvPr/>
        </p:nvSpPr>
        <p:spPr>
          <a:xfrm>
            <a:off x="127001" y="127000"/>
            <a:ext cx="5086349" cy="6152808"/>
          </a:xfrm>
          <a:prstGeom prst="roundRect">
            <a:avLst>
              <a:gd name="adj" fmla="val 4086"/>
            </a:avLst>
          </a:prstGeom>
          <a:solidFill>
            <a:schemeClr val="accent5">
              <a:lumMod val="50000"/>
              <a:alpha val="94000"/>
            </a:schemeClr>
          </a:solidFill>
          <a:ln w="38100" cmpd="sng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BE" sz="2400" dirty="0">
                <a:cs typeface="AlphabitsSquared"/>
              </a:rPr>
              <a:t>Cadre conceptuel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127001" y="726317"/>
            <a:ext cx="8904110" cy="6022849"/>
          </a:xfrm>
          <a:prstGeom prst="roundRect">
            <a:avLst>
              <a:gd name="adj" fmla="val 5189"/>
            </a:avLst>
          </a:prstGeom>
          <a:solidFill>
            <a:schemeClr val="bg1"/>
          </a:solidFill>
          <a:ln w="38100" cmpd="sng">
            <a:solidFill>
              <a:srgbClr val="F299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</p:txBody>
      </p:sp>
      <p:sp>
        <p:nvSpPr>
          <p:cNvPr id="20" name="Rectangle à coins arrondis 19"/>
          <p:cNvSpPr/>
          <p:nvPr/>
        </p:nvSpPr>
        <p:spPr>
          <a:xfrm>
            <a:off x="127001" y="726317"/>
            <a:ext cx="8904110" cy="6022849"/>
          </a:xfrm>
          <a:prstGeom prst="roundRect">
            <a:avLst>
              <a:gd name="adj" fmla="val 5189"/>
            </a:avLst>
          </a:prstGeom>
          <a:solidFill>
            <a:schemeClr val="bg1"/>
          </a:solidFill>
          <a:ln w="38100" cmpd="sng">
            <a:solidFill>
              <a:srgbClr val="4BAC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</p:txBody>
      </p:sp>
      <p:sp>
        <p:nvSpPr>
          <p:cNvPr id="3" name="Rectangle à coins arrondis 2"/>
          <p:cNvSpPr/>
          <p:nvPr/>
        </p:nvSpPr>
        <p:spPr>
          <a:xfrm>
            <a:off x="5213349" y="726317"/>
            <a:ext cx="3817761" cy="578351"/>
          </a:xfrm>
          <a:prstGeom prst="roundRect">
            <a:avLst>
              <a:gd name="adj" fmla="val 18627"/>
            </a:avLst>
          </a:prstGeom>
          <a:solidFill>
            <a:schemeClr val="accent5">
              <a:lumMod val="50000"/>
            </a:schemeClr>
          </a:solidFill>
          <a:ln w="38100" cmpd="sng">
            <a:solidFill>
              <a:srgbClr val="4BAC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bg1"/>
                </a:solidFill>
                <a:cs typeface="Times New Roman" charset="0"/>
              </a:rPr>
              <a:t>Connaissances ouvragées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6826461" y="6279808"/>
            <a:ext cx="2063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 err="1"/>
              <a:t>Vause</a:t>
            </a:r>
            <a:r>
              <a:rPr lang="fr-FR" dirty="0"/>
              <a:t>, 2011</a:t>
            </a:r>
          </a:p>
        </p:txBody>
      </p:sp>
      <p:sp>
        <p:nvSpPr>
          <p:cNvPr id="26" name="Highlight 20:00 " hidden="1">
            <a:extLst>
              <a:ext uri="{FF2B5EF4-FFF2-40B4-BE49-F238E27FC236}">
                <a16:creationId xmlns:a16="http://schemas.microsoft.com/office/drawing/2014/main" id="{DEBD45E3-ECD7-D84A-BF5F-C1328C765EB2}"/>
              </a:ext>
            </a:extLst>
          </p:cNvPr>
          <p:cNvSpPr/>
          <p:nvPr/>
        </p:nvSpPr>
        <p:spPr>
          <a:xfrm flipH="1">
            <a:off x="1550921" y="1926219"/>
            <a:ext cx="6088876" cy="3924000"/>
          </a:xfrm>
          <a:prstGeom prst="pie">
            <a:avLst>
              <a:gd name="adj1" fmla="val 0"/>
              <a:gd name="adj2" fmla="val 5397457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3" name="Highlight 17:00 " hidden="1">
            <a:extLst>
              <a:ext uri="{FF2B5EF4-FFF2-40B4-BE49-F238E27FC236}">
                <a16:creationId xmlns:a16="http://schemas.microsoft.com/office/drawing/2014/main" id="{6624EB9C-80BA-EF4C-A796-1787CFF216BC}"/>
              </a:ext>
            </a:extLst>
          </p:cNvPr>
          <p:cNvSpPr/>
          <p:nvPr/>
        </p:nvSpPr>
        <p:spPr>
          <a:xfrm>
            <a:off x="1538221" y="1926219"/>
            <a:ext cx="6088876" cy="3924000"/>
          </a:xfrm>
          <a:prstGeom prst="pie">
            <a:avLst>
              <a:gd name="adj1" fmla="val 0"/>
              <a:gd name="adj2" fmla="val 5397457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5" name="Highlight 14:00" hidden="1">
            <a:extLst>
              <a:ext uri="{FF2B5EF4-FFF2-40B4-BE49-F238E27FC236}">
                <a16:creationId xmlns:a16="http://schemas.microsoft.com/office/drawing/2014/main" id="{762F8954-454D-4D41-8031-9DFBA534F3F8}"/>
              </a:ext>
            </a:extLst>
          </p:cNvPr>
          <p:cNvSpPr/>
          <p:nvPr/>
        </p:nvSpPr>
        <p:spPr>
          <a:xfrm flipV="1">
            <a:off x="1538221" y="1926219"/>
            <a:ext cx="6088876" cy="3924000"/>
          </a:xfrm>
          <a:prstGeom prst="pie">
            <a:avLst>
              <a:gd name="adj1" fmla="val 0"/>
              <a:gd name="adj2" fmla="val 5397457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7" name="Highlight 22:00" hidden="1">
            <a:extLst>
              <a:ext uri="{FF2B5EF4-FFF2-40B4-BE49-F238E27FC236}">
                <a16:creationId xmlns:a16="http://schemas.microsoft.com/office/drawing/2014/main" id="{7F04C27E-1FF3-4442-9A81-1CB7E9634596}"/>
              </a:ext>
            </a:extLst>
          </p:cNvPr>
          <p:cNvSpPr/>
          <p:nvPr/>
        </p:nvSpPr>
        <p:spPr>
          <a:xfrm flipH="1" flipV="1">
            <a:off x="1563621" y="1926219"/>
            <a:ext cx="6088876" cy="3924000"/>
          </a:xfrm>
          <a:prstGeom prst="pie">
            <a:avLst>
              <a:gd name="adj1" fmla="val 0"/>
              <a:gd name="adj2" fmla="val 5397457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" name="Ellipse principale">
            <a:extLst>
              <a:ext uri="{FF2B5EF4-FFF2-40B4-BE49-F238E27FC236}">
                <a16:creationId xmlns:a16="http://schemas.microsoft.com/office/drawing/2014/main" id="{92196309-A0B0-3E46-A74A-B450566895D7}"/>
              </a:ext>
            </a:extLst>
          </p:cNvPr>
          <p:cNvSpPr/>
          <p:nvPr/>
        </p:nvSpPr>
        <p:spPr>
          <a:xfrm>
            <a:off x="1550551" y="1923740"/>
            <a:ext cx="6084000" cy="3924000"/>
          </a:xfrm>
          <a:prstGeom prst="ellipse">
            <a:avLst/>
          </a:prstGeom>
          <a:noFill/>
          <a:ln w="190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DAFA24C-20AD-7B44-BF23-0B413C2484C2}"/>
              </a:ext>
            </a:extLst>
          </p:cNvPr>
          <p:cNvSpPr txBox="1"/>
          <p:nvPr/>
        </p:nvSpPr>
        <p:spPr>
          <a:xfrm>
            <a:off x="3397707" y="1511433"/>
            <a:ext cx="2162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/>
              <a:t>ÉLABORATION SOCIALE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F316E98-BC3D-4540-955B-EA3E2AE5521B}"/>
              </a:ext>
            </a:extLst>
          </p:cNvPr>
          <p:cNvSpPr txBox="1"/>
          <p:nvPr/>
        </p:nvSpPr>
        <p:spPr>
          <a:xfrm>
            <a:off x="3253460" y="5869183"/>
            <a:ext cx="26372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600" b="1" dirty="0"/>
              <a:t>ÉLABORATION INDIVIDUELLE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56B5CF1-6B31-4A47-BCC4-6F887BBB2CCC}"/>
              </a:ext>
            </a:extLst>
          </p:cNvPr>
          <p:cNvSpPr txBox="1"/>
          <p:nvPr/>
        </p:nvSpPr>
        <p:spPr>
          <a:xfrm>
            <a:off x="196276" y="3729839"/>
            <a:ext cx="1252720" cy="33855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600" b="1" dirty="0"/>
              <a:t>VALIDATION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5BB557C-7FA6-0F40-8346-08E501102B67}"/>
              </a:ext>
            </a:extLst>
          </p:cNvPr>
          <p:cNvSpPr txBox="1"/>
          <p:nvPr/>
        </p:nvSpPr>
        <p:spPr>
          <a:xfrm>
            <a:off x="7703066" y="3484420"/>
            <a:ext cx="1225335" cy="83099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fr-FR" sz="1600" b="1" dirty="0"/>
              <a:t>ABSENCE</a:t>
            </a:r>
          </a:p>
          <a:p>
            <a:pPr algn="ctr"/>
            <a:r>
              <a:rPr lang="fr-FR" sz="1600" b="1" dirty="0"/>
              <a:t>DE</a:t>
            </a:r>
          </a:p>
          <a:p>
            <a:pPr algn="ctr"/>
            <a:r>
              <a:rPr lang="fr-FR" sz="1600" b="1" dirty="0"/>
              <a:t>VALIDATION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F48BEB40-9F88-B24D-AD94-159DADD16B4A}"/>
              </a:ext>
            </a:extLst>
          </p:cNvPr>
          <p:cNvSpPr txBox="1"/>
          <p:nvPr/>
        </p:nvSpPr>
        <p:spPr>
          <a:xfrm>
            <a:off x="2457487" y="2763988"/>
            <a:ext cx="17059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dirty="0"/>
              <a:t>Connaissances</a:t>
            </a:r>
          </a:p>
          <a:p>
            <a:pPr algn="ctr"/>
            <a:r>
              <a:rPr lang="fr-FR" sz="2000" dirty="0"/>
              <a:t>théoriques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1262EC2C-6C25-4145-859E-E87578A6E11E}"/>
              </a:ext>
            </a:extLst>
          </p:cNvPr>
          <p:cNvSpPr txBox="1"/>
          <p:nvPr/>
        </p:nvSpPr>
        <p:spPr>
          <a:xfrm>
            <a:off x="2457487" y="4268446"/>
            <a:ext cx="17059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dirty="0"/>
              <a:t>Connaissances</a:t>
            </a:r>
          </a:p>
          <a:p>
            <a:pPr algn="ctr"/>
            <a:r>
              <a:rPr lang="fr-FR" sz="2000" dirty="0"/>
              <a:t>pragmatiques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980B385E-B190-A145-869B-5E06121E4E32}"/>
              </a:ext>
            </a:extLst>
          </p:cNvPr>
          <p:cNvSpPr txBox="1"/>
          <p:nvPr/>
        </p:nvSpPr>
        <p:spPr>
          <a:xfrm>
            <a:off x="5403328" y="2763988"/>
            <a:ext cx="12477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dirty="0"/>
              <a:t>Croyances</a:t>
            </a:r>
          </a:p>
          <a:p>
            <a:pPr algn="ctr"/>
            <a:r>
              <a:rPr lang="fr-FR" sz="2000" dirty="0"/>
              <a:t>partagées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7AA97DF3-15EE-A54D-9D5A-D689AD3F2709}"/>
              </a:ext>
            </a:extLst>
          </p:cNvPr>
          <p:cNvSpPr txBox="1"/>
          <p:nvPr/>
        </p:nvSpPr>
        <p:spPr>
          <a:xfrm>
            <a:off x="5270183" y="4268446"/>
            <a:ext cx="151400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dirty="0"/>
              <a:t>Croyances</a:t>
            </a:r>
          </a:p>
          <a:p>
            <a:pPr algn="ctr"/>
            <a:r>
              <a:rPr lang="fr-FR" sz="2000" dirty="0"/>
              <a:t>personnelles</a:t>
            </a: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04A49FA5-0463-FF41-82B1-6187C36507FB}"/>
              </a:ext>
            </a:extLst>
          </p:cNvPr>
          <p:cNvCxnSpPr>
            <a:cxnSpLocks/>
          </p:cNvCxnSpPr>
          <p:nvPr/>
        </p:nvCxnSpPr>
        <p:spPr>
          <a:xfrm>
            <a:off x="4572000" y="1797635"/>
            <a:ext cx="91" cy="414000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88B0FF76-C6B4-5E4B-80D3-E24C0D4490E0}"/>
              </a:ext>
            </a:extLst>
          </p:cNvPr>
          <p:cNvCxnSpPr>
            <a:cxnSpLocks/>
          </p:cNvCxnSpPr>
          <p:nvPr/>
        </p:nvCxnSpPr>
        <p:spPr>
          <a:xfrm flipH="1">
            <a:off x="1440609" y="3887162"/>
            <a:ext cx="6290226" cy="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88914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à coins arrondis 67"/>
          <p:cNvSpPr/>
          <p:nvPr/>
        </p:nvSpPr>
        <p:spPr>
          <a:xfrm>
            <a:off x="127001" y="127000"/>
            <a:ext cx="5086349" cy="6152808"/>
          </a:xfrm>
          <a:prstGeom prst="roundRect">
            <a:avLst>
              <a:gd name="adj" fmla="val 4086"/>
            </a:avLst>
          </a:prstGeom>
          <a:solidFill>
            <a:schemeClr val="accent5">
              <a:lumMod val="50000"/>
              <a:alpha val="94000"/>
            </a:schemeClr>
          </a:solidFill>
          <a:ln w="38100" cmpd="sng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BE" sz="2400" dirty="0">
                <a:cs typeface="AlphabitsSquared"/>
              </a:rPr>
              <a:t>Cadre conceptuel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127001" y="726317"/>
            <a:ext cx="8904110" cy="6022849"/>
          </a:xfrm>
          <a:prstGeom prst="roundRect">
            <a:avLst>
              <a:gd name="adj" fmla="val 5189"/>
            </a:avLst>
          </a:prstGeom>
          <a:solidFill>
            <a:schemeClr val="bg1"/>
          </a:solidFill>
          <a:ln w="38100" cmpd="sng">
            <a:solidFill>
              <a:srgbClr val="F299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</p:txBody>
      </p:sp>
      <p:sp>
        <p:nvSpPr>
          <p:cNvPr id="20" name="Rectangle à coins arrondis 19"/>
          <p:cNvSpPr/>
          <p:nvPr/>
        </p:nvSpPr>
        <p:spPr>
          <a:xfrm>
            <a:off x="127001" y="726317"/>
            <a:ext cx="8904110" cy="6022849"/>
          </a:xfrm>
          <a:prstGeom prst="roundRect">
            <a:avLst>
              <a:gd name="adj" fmla="val 5189"/>
            </a:avLst>
          </a:prstGeom>
          <a:solidFill>
            <a:schemeClr val="bg1"/>
          </a:solidFill>
          <a:ln w="38100" cmpd="sng">
            <a:solidFill>
              <a:srgbClr val="4BAC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  <a:p>
            <a:pPr algn="just"/>
            <a:endParaRPr lang="fr-FR" sz="2800" dirty="0">
              <a:solidFill>
                <a:srgbClr val="000090"/>
              </a:solidFill>
              <a:cs typeface="Times New Roman" charset="0"/>
            </a:endParaRPr>
          </a:p>
        </p:txBody>
      </p:sp>
      <p:sp>
        <p:nvSpPr>
          <p:cNvPr id="3" name="Rectangle à coins arrondis 2"/>
          <p:cNvSpPr/>
          <p:nvPr/>
        </p:nvSpPr>
        <p:spPr>
          <a:xfrm>
            <a:off x="5213349" y="726317"/>
            <a:ext cx="3817761" cy="578351"/>
          </a:xfrm>
          <a:prstGeom prst="roundRect">
            <a:avLst>
              <a:gd name="adj" fmla="val 18627"/>
            </a:avLst>
          </a:prstGeom>
          <a:solidFill>
            <a:schemeClr val="accent5">
              <a:lumMod val="50000"/>
            </a:schemeClr>
          </a:solidFill>
          <a:ln w="38100" cmpd="sng">
            <a:solidFill>
              <a:srgbClr val="4BAC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bg1"/>
                </a:solidFill>
                <a:cs typeface="Times New Roman" charset="0"/>
              </a:rPr>
              <a:t>Connaissances ouvragées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6826461" y="6279808"/>
            <a:ext cx="2063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 err="1"/>
              <a:t>Vause</a:t>
            </a:r>
            <a:r>
              <a:rPr lang="fr-FR" dirty="0"/>
              <a:t>, 2011</a:t>
            </a:r>
          </a:p>
        </p:txBody>
      </p:sp>
      <p:sp>
        <p:nvSpPr>
          <p:cNvPr id="26" name="Highlight 20:00 " hidden="1">
            <a:extLst>
              <a:ext uri="{FF2B5EF4-FFF2-40B4-BE49-F238E27FC236}">
                <a16:creationId xmlns:a16="http://schemas.microsoft.com/office/drawing/2014/main" id="{DEBD45E3-ECD7-D84A-BF5F-C1328C765EB2}"/>
              </a:ext>
            </a:extLst>
          </p:cNvPr>
          <p:cNvSpPr/>
          <p:nvPr/>
        </p:nvSpPr>
        <p:spPr>
          <a:xfrm flipH="1">
            <a:off x="1550921" y="1926219"/>
            <a:ext cx="6088876" cy="3924000"/>
          </a:xfrm>
          <a:prstGeom prst="pie">
            <a:avLst>
              <a:gd name="adj1" fmla="val 0"/>
              <a:gd name="adj2" fmla="val 5397457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3" name="Highlight 17:00 " hidden="1">
            <a:extLst>
              <a:ext uri="{FF2B5EF4-FFF2-40B4-BE49-F238E27FC236}">
                <a16:creationId xmlns:a16="http://schemas.microsoft.com/office/drawing/2014/main" id="{6624EB9C-80BA-EF4C-A796-1787CFF216BC}"/>
              </a:ext>
            </a:extLst>
          </p:cNvPr>
          <p:cNvSpPr/>
          <p:nvPr/>
        </p:nvSpPr>
        <p:spPr>
          <a:xfrm>
            <a:off x="1538221" y="1926219"/>
            <a:ext cx="6088876" cy="3924000"/>
          </a:xfrm>
          <a:prstGeom prst="pie">
            <a:avLst>
              <a:gd name="adj1" fmla="val 0"/>
              <a:gd name="adj2" fmla="val 5397457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5" name="Highlight 14:00" hidden="1">
            <a:extLst>
              <a:ext uri="{FF2B5EF4-FFF2-40B4-BE49-F238E27FC236}">
                <a16:creationId xmlns:a16="http://schemas.microsoft.com/office/drawing/2014/main" id="{762F8954-454D-4D41-8031-9DFBA534F3F8}"/>
              </a:ext>
            </a:extLst>
          </p:cNvPr>
          <p:cNvSpPr/>
          <p:nvPr/>
        </p:nvSpPr>
        <p:spPr>
          <a:xfrm flipV="1">
            <a:off x="1538221" y="1926219"/>
            <a:ext cx="6088876" cy="3924000"/>
          </a:xfrm>
          <a:prstGeom prst="pie">
            <a:avLst>
              <a:gd name="adj1" fmla="val 0"/>
              <a:gd name="adj2" fmla="val 5397457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7" name="Highlight 22:00">
            <a:extLst>
              <a:ext uri="{FF2B5EF4-FFF2-40B4-BE49-F238E27FC236}">
                <a16:creationId xmlns:a16="http://schemas.microsoft.com/office/drawing/2014/main" id="{7F04C27E-1FF3-4442-9A81-1CB7E9634596}"/>
              </a:ext>
            </a:extLst>
          </p:cNvPr>
          <p:cNvSpPr/>
          <p:nvPr/>
        </p:nvSpPr>
        <p:spPr>
          <a:xfrm flipH="1" flipV="1">
            <a:off x="1563621" y="1926219"/>
            <a:ext cx="6029828" cy="3924000"/>
          </a:xfrm>
          <a:prstGeom prst="pie">
            <a:avLst>
              <a:gd name="adj1" fmla="val 0"/>
              <a:gd name="adj2" fmla="val 5397457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" name="Ellipse principale">
            <a:extLst>
              <a:ext uri="{FF2B5EF4-FFF2-40B4-BE49-F238E27FC236}">
                <a16:creationId xmlns:a16="http://schemas.microsoft.com/office/drawing/2014/main" id="{92196309-A0B0-3E46-A74A-B450566895D7}"/>
              </a:ext>
            </a:extLst>
          </p:cNvPr>
          <p:cNvSpPr/>
          <p:nvPr/>
        </p:nvSpPr>
        <p:spPr>
          <a:xfrm>
            <a:off x="1550551" y="1923740"/>
            <a:ext cx="6084000" cy="3924000"/>
          </a:xfrm>
          <a:prstGeom prst="ellipse">
            <a:avLst/>
          </a:prstGeom>
          <a:noFill/>
          <a:ln w="190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DAFA24C-20AD-7B44-BF23-0B413C2484C2}"/>
              </a:ext>
            </a:extLst>
          </p:cNvPr>
          <p:cNvSpPr txBox="1"/>
          <p:nvPr/>
        </p:nvSpPr>
        <p:spPr>
          <a:xfrm>
            <a:off x="3397707" y="1511433"/>
            <a:ext cx="2162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/>
              <a:t>ÉLABORATION SOCIALE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F316E98-BC3D-4540-955B-EA3E2AE5521B}"/>
              </a:ext>
            </a:extLst>
          </p:cNvPr>
          <p:cNvSpPr txBox="1"/>
          <p:nvPr/>
        </p:nvSpPr>
        <p:spPr>
          <a:xfrm>
            <a:off x="3253460" y="5869183"/>
            <a:ext cx="26372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600" b="1" dirty="0"/>
              <a:t>ÉLABORATION INDIVIDUELLE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56B5CF1-6B31-4A47-BCC4-6F887BBB2CCC}"/>
              </a:ext>
            </a:extLst>
          </p:cNvPr>
          <p:cNvSpPr txBox="1"/>
          <p:nvPr/>
        </p:nvSpPr>
        <p:spPr>
          <a:xfrm>
            <a:off x="196276" y="3729839"/>
            <a:ext cx="12527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/>
              <a:t>VALIDATION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5BB557C-7FA6-0F40-8346-08E501102B67}"/>
              </a:ext>
            </a:extLst>
          </p:cNvPr>
          <p:cNvSpPr txBox="1"/>
          <p:nvPr/>
        </p:nvSpPr>
        <p:spPr>
          <a:xfrm>
            <a:off x="7703066" y="3484420"/>
            <a:ext cx="122533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600" b="1" dirty="0"/>
              <a:t>ABSENCE</a:t>
            </a:r>
          </a:p>
          <a:p>
            <a:pPr algn="ctr"/>
            <a:r>
              <a:rPr lang="fr-FR" sz="1600" b="1" dirty="0"/>
              <a:t>DE</a:t>
            </a:r>
          </a:p>
          <a:p>
            <a:pPr algn="ctr"/>
            <a:r>
              <a:rPr lang="fr-FR" sz="1600" b="1" dirty="0"/>
              <a:t>VALIDATION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F48BEB40-9F88-B24D-AD94-159DADD16B4A}"/>
              </a:ext>
            </a:extLst>
          </p:cNvPr>
          <p:cNvSpPr txBox="1"/>
          <p:nvPr/>
        </p:nvSpPr>
        <p:spPr>
          <a:xfrm>
            <a:off x="2457487" y="2763988"/>
            <a:ext cx="17059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dirty="0"/>
              <a:t>Connaissances</a:t>
            </a:r>
          </a:p>
          <a:p>
            <a:pPr algn="ctr"/>
            <a:r>
              <a:rPr lang="fr-FR" sz="2000" dirty="0"/>
              <a:t>théoriques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1262EC2C-6C25-4145-859E-E87578A6E11E}"/>
              </a:ext>
            </a:extLst>
          </p:cNvPr>
          <p:cNvSpPr txBox="1"/>
          <p:nvPr/>
        </p:nvSpPr>
        <p:spPr>
          <a:xfrm>
            <a:off x="2457487" y="4268446"/>
            <a:ext cx="17059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dirty="0"/>
              <a:t>Connaissances</a:t>
            </a:r>
          </a:p>
          <a:p>
            <a:pPr algn="ctr"/>
            <a:r>
              <a:rPr lang="fr-FR" sz="2000" dirty="0"/>
              <a:t>pragmatiques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980B385E-B190-A145-869B-5E06121E4E32}"/>
              </a:ext>
            </a:extLst>
          </p:cNvPr>
          <p:cNvSpPr txBox="1"/>
          <p:nvPr/>
        </p:nvSpPr>
        <p:spPr>
          <a:xfrm>
            <a:off x="5403328" y="2763988"/>
            <a:ext cx="12477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dirty="0"/>
              <a:t>Croyances</a:t>
            </a:r>
          </a:p>
          <a:p>
            <a:pPr algn="ctr"/>
            <a:r>
              <a:rPr lang="fr-FR" sz="2000" dirty="0"/>
              <a:t>partagées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7AA97DF3-15EE-A54D-9D5A-D689AD3F2709}"/>
              </a:ext>
            </a:extLst>
          </p:cNvPr>
          <p:cNvSpPr txBox="1"/>
          <p:nvPr/>
        </p:nvSpPr>
        <p:spPr>
          <a:xfrm>
            <a:off x="5270183" y="4268446"/>
            <a:ext cx="151400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dirty="0"/>
              <a:t>Croyances</a:t>
            </a:r>
          </a:p>
          <a:p>
            <a:pPr algn="ctr"/>
            <a:r>
              <a:rPr lang="fr-FR" sz="2000" dirty="0"/>
              <a:t>personnelles</a:t>
            </a: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04A49FA5-0463-FF41-82B1-6187C36507FB}"/>
              </a:ext>
            </a:extLst>
          </p:cNvPr>
          <p:cNvCxnSpPr>
            <a:cxnSpLocks/>
          </p:cNvCxnSpPr>
          <p:nvPr/>
        </p:nvCxnSpPr>
        <p:spPr>
          <a:xfrm>
            <a:off x="4572000" y="1797635"/>
            <a:ext cx="91" cy="414000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88B0FF76-C6B4-5E4B-80D3-E24C0D4490E0}"/>
              </a:ext>
            </a:extLst>
          </p:cNvPr>
          <p:cNvCxnSpPr>
            <a:cxnSpLocks/>
          </p:cNvCxnSpPr>
          <p:nvPr/>
        </p:nvCxnSpPr>
        <p:spPr>
          <a:xfrm flipH="1">
            <a:off x="1440609" y="3887162"/>
            <a:ext cx="6290226" cy="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087402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20540</TotalTime>
  <Words>1393</Words>
  <Application>Microsoft Office PowerPoint</Application>
  <PresentationFormat>Affichage à l'écran (4:3)</PresentationFormat>
  <Paragraphs>611</Paragraphs>
  <Slides>37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37</vt:i4>
      </vt:variant>
    </vt:vector>
  </HeadingPairs>
  <TitlesOfParts>
    <vt:vector size="44" baseType="lpstr">
      <vt:lpstr>AlphabitsSquared</vt:lpstr>
      <vt:lpstr>Arial</vt:lpstr>
      <vt:lpstr>Calibri</vt:lpstr>
      <vt:lpstr>Mangal</vt:lpstr>
      <vt:lpstr>Times New Roman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Stéphane Colognesi</dc:creator>
  <cp:lastModifiedBy>SIWS</cp:lastModifiedBy>
  <cp:revision>1011</cp:revision>
  <cp:lastPrinted>2018-12-21T13:43:38Z</cp:lastPrinted>
  <dcterms:created xsi:type="dcterms:W3CDTF">2014-05-04T07:58:29Z</dcterms:created>
  <dcterms:modified xsi:type="dcterms:W3CDTF">2019-01-16T16:09:27Z</dcterms:modified>
</cp:coreProperties>
</file>