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9" r:id="rId1"/>
  </p:sldMasterIdLst>
  <p:notesMasterIdLst>
    <p:notesMasterId r:id="rId3"/>
  </p:notesMasterIdLst>
  <p:sldIdLst>
    <p:sldId id="256" r:id="rId2"/>
  </p:sldIdLst>
  <p:sldSz cx="43219688" cy="24310975"/>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9642" userDrawn="1">
          <p15:clr>
            <a:srgbClr val="A4A3A4"/>
          </p15:clr>
        </p15:guide>
        <p15:guide id="2" pos="13617" userDrawn="1">
          <p15:clr>
            <a:srgbClr val="A4A3A4"/>
          </p15:clr>
        </p15:guide>
        <p15:guide id="3" orient="horz" pos="7660" userDrawn="1">
          <p15:clr>
            <a:srgbClr val="A4A3A4"/>
          </p15:clr>
        </p15:guide>
        <p15:guide id="4" pos="1361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vin Vanneste" initials="KV" lastIdx="11" clrIdx="0">
    <p:extLst>
      <p:ext uri="{19B8F6BF-5375-455C-9EA6-DF929625EA0E}">
        <p15:presenceInfo xmlns:p15="http://schemas.microsoft.com/office/powerpoint/2012/main" userId="S-1-5-21-2269676779-2823198576-2826024247-3769" providerId="AD"/>
      </p:ext>
    </p:extLst>
  </p:cmAuthor>
  <p:cmAuthor id="2" name="Bert Bogaerts" initials="BB" lastIdx="3" clrIdx="1">
    <p:extLst>
      <p:ext uri="{19B8F6BF-5375-455C-9EA6-DF929625EA0E}">
        <p15:presenceInfo xmlns:p15="http://schemas.microsoft.com/office/powerpoint/2012/main" userId="S-1-5-21-2269676779-2823198576-2826024247-343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C7E"/>
    <a:srgbClr val="AB1C44"/>
    <a:srgbClr val="004D8C"/>
    <a:srgbClr val="0F5C45"/>
    <a:srgbClr val="56A58A"/>
    <a:srgbClr val="E4933E"/>
    <a:srgbClr val="0FA99D"/>
    <a:srgbClr val="003153"/>
    <a:srgbClr val="81ADD1"/>
    <a:srgbClr val="BBE4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2635" autoAdjust="0"/>
    <p:restoredTop sz="94664"/>
  </p:normalViewPr>
  <p:slideViewPr>
    <p:cSldViewPr snapToGrid="0">
      <p:cViewPr varScale="1">
        <p:scale>
          <a:sx n="31" d="100"/>
          <a:sy n="31" d="100"/>
        </p:scale>
        <p:origin x="1576" y="248"/>
      </p:cViewPr>
      <p:guideLst>
        <p:guide orient="horz" pos="9642"/>
        <p:guide pos="13617"/>
        <p:guide orient="horz" pos="7660"/>
        <p:guide pos="13618"/>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Feuille_de_calcul_Microsoft_Excel.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829530912623897E-2"/>
          <c:y val="0.10920766897010019"/>
          <c:w val="0.96661043284462211"/>
          <c:h val="0.53586889019860684"/>
        </c:manualLayout>
      </c:layout>
      <c:barChart>
        <c:barDir val="col"/>
        <c:grouping val="stacked"/>
        <c:varyColors val="0"/>
        <c:ser>
          <c:idx val="0"/>
          <c:order val="0"/>
          <c:tx>
            <c:strRef>
              <c:f>Feuil1!$B$1</c:f>
              <c:strCache>
                <c:ptCount val="1"/>
                <c:pt idx="0">
                  <c:v>Susceptible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Feuil1!$A$2:$A$12</c:f>
              <c:strCache>
                <c:ptCount val="10"/>
                <c:pt idx="0">
                  <c:v>Ampicillin</c:v>
                </c:pt>
                <c:pt idx="1">
                  <c:v>Amoxi-clavulanic acid</c:v>
                </c:pt>
                <c:pt idx="2">
                  <c:v>Ceftriaxone</c:v>
                </c:pt>
                <c:pt idx="3">
                  <c:v>cefepime</c:v>
                </c:pt>
                <c:pt idx="4">
                  <c:v>Ciprofloxacin</c:v>
                </c:pt>
                <c:pt idx="5">
                  <c:v>Gentamicin</c:v>
                </c:pt>
                <c:pt idx="6">
                  <c:v>Amikacin</c:v>
                </c:pt>
                <c:pt idx="7">
                  <c:v>Cefoxitine</c:v>
                </c:pt>
                <c:pt idx="8">
                  <c:v>Imipenem</c:v>
                </c:pt>
                <c:pt idx="9">
                  <c:v>Trimethoprim-sulfamethoxazole</c:v>
                </c:pt>
              </c:strCache>
            </c:strRef>
          </c:cat>
          <c:val>
            <c:numRef>
              <c:f>Feuil1!$B$2:$B$12</c:f>
              <c:numCache>
                <c:formatCode>General</c:formatCode>
                <c:ptCount val="11"/>
                <c:pt idx="0">
                  <c:v>0</c:v>
                </c:pt>
                <c:pt idx="1">
                  <c:v>2</c:v>
                </c:pt>
                <c:pt idx="2">
                  <c:v>2</c:v>
                </c:pt>
                <c:pt idx="3">
                  <c:v>2</c:v>
                </c:pt>
                <c:pt idx="4">
                  <c:v>4</c:v>
                </c:pt>
                <c:pt idx="5">
                  <c:v>4</c:v>
                </c:pt>
                <c:pt idx="6">
                  <c:v>19</c:v>
                </c:pt>
                <c:pt idx="7">
                  <c:v>15</c:v>
                </c:pt>
                <c:pt idx="8">
                  <c:v>17</c:v>
                </c:pt>
                <c:pt idx="9">
                  <c:v>4</c:v>
                </c:pt>
              </c:numCache>
            </c:numRef>
          </c:val>
          <c:extLst>
            <c:ext xmlns:c16="http://schemas.microsoft.com/office/drawing/2014/chart" uri="{C3380CC4-5D6E-409C-BE32-E72D297353CC}">
              <c16:uniqueId val="{00000000-B6C8-324C-85CF-226D307D1C97}"/>
            </c:ext>
          </c:extLst>
        </c:ser>
        <c:ser>
          <c:idx val="1"/>
          <c:order val="1"/>
          <c:tx>
            <c:strRef>
              <c:f>Feuil1!$C$1</c:f>
              <c:strCache>
                <c:ptCount val="1"/>
                <c:pt idx="0">
                  <c:v>Resistant</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Feuil1!$A$2:$A$12</c:f>
              <c:strCache>
                <c:ptCount val="10"/>
                <c:pt idx="0">
                  <c:v>Ampicillin</c:v>
                </c:pt>
                <c:pt idx="1">
                  <c:v>Amoxi-clavulanic acid</c:v>
                </c:pt>
                <c:pt idx="2">
                  <c:v>Ceftriaxone</c:v>
                </c:pt>
                <c:pt idx="3">
                  <c:v>cefepime</c:v>
                </c:pt>
                <c:pt idx="4">
                  <c:v>Ciprofloxacin</c:v>
                </c:pt>
                <c:pt idx="5">
                  <c:v>Gentamicin</c:v>
                </c:pt>
                <c:pt idx="6">
                  <c:v>Amikacin</c:v>
                </c:pt>
                <c:pt idx="7">
                  <c:v>Cefoxitine</c:v>
                </c:pt>
                <c:pt idx="8">
                  <c:v>Imipenem</c:v>
                </c:pt>
                <c:pt idx="9">
                  <c:v>Trimethoprim-sulfamethoxazole</c:v>
                </c:pt>
              </c:strCache>
            </c:strRef>
          </c:cat>
          <c:val>
            <c:numRef>
              <c:f>Feuil1!$C$2:$C$12</c:f>
              <c:numCache>
                <c:formatCode>General</c:formatCode>
                <c:ptCount val="11"/>
                <c:pt idx="0">
                  <c:v>19</c:v>
                </c:pt>
                <c:pt idx="1">
                  <c:v>17</c:v>
                </c:pt>
                <c:pt idx="2">
                  <c:v>17</c:v>
                </c:pt>
                <c:pt idx="3">
                  <c:v>17</c:v>
                </c:pt>
                <c:pt idx="4">
                  <c:v>15</c:v>
                </c:pt>
                <c:pt idx="5">
                  <c:v>15</c:v>
                </c:pt>
                <c:pt idx="6">
                  <c:v>0</c:v>
                </c:pt>
                <c:pt idx="7">
                  <c:v>4</c:v>
                </c:pt>
                <c:pt idx="8">
                  <c:v>2</c:v>
                </c:pt>
                <c:pt idx="9">
                  <c:v>15</c:v>
                </c:pt>
              </c:numCache>
            </c:numRef>
          </c:val>
          <c:extLst>
            <c:ext xmlns:c16="http://schemas.microsoft.com/office/drawing/2014/chart" uri="{C3380CC4-5D6E-409C-BE32-E72D297353CC}">
              <c16:uniqueId val="{00000001-B6C8-324C-85CF-226D307D1C97}"/>
            </c:ext>
          </c:extLst>
        </c:ser>
        <c:ser>
          <c:idx val="2"/>
          <c:order val="2"/>
          <c:tx>
            <c:strRef>
              <c:f>Feuil1!$D$1</c:f>
              <c:strCache>
                <c:ptCount val="1"/>
                <c:pt idx="0">
                  <c:v>Colonne1</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Feuil1!$A$2:$A$12</c:f>
              <c:strCache>
                <c:ptCount val="10"/>
                <c:pt idx="0">
                  <c:v>Ampicillin</c:v>
                </c:pt>
                <c:pt idx="1">
                  <c:v>Amoxi-clavulanic acid</c:v>
                </c:pt>
                <c:pt idx="2">
                  <c:v>Ceftriaxone</c:v>
                </c:pt>
                <c:pt idx="3">
                  <c:v>cefepime</c:v>
                </c:pt>
                <c:pt idx="4">
                  <c:v>Ciprofloxacin</c:v>
                </c:pt>
                <c:pt idx="5">
                  <c:v>Gentamicin</c:v>
                </c:pt>
                <c:pt idx="6">
                  <c:v>Amikacin</c:v>
                </c:pt>
                <c:pt idx="7">
                  <c:v>Cefoxitine</c:v>
                </c:pt>
                <c:pt idx="8">
                  <c:v>Imipenem</c:v>
                </c:pt>
                <c:pt idx="9">
                  <c:v>Trimethoprim-sulfamethoxazole</c:v>
                </c:pt>
              </c:strCache>
            </c:strRef>
          </c:cat>
          <c:val>
            <c:numRef>
              <c:f>Feuil1!$D$2:$D$12</c:f>
              <c:numCache>
                <c:formatCode>General</c:formatCode>
                <c:ptCount val="11"/>
              </c:numCache>
            </c:numRef>
          </c:val>
          <c:extLst>
            <c:ext xmlns:c16="http://schemas.microsoft.com/office/drawing/2014/chart" uri="{C3380CC4-5D6E-409C-BE32-E72D297353CC}">
              <c16:uniqueId val="{00000002-B6C8-324C-85CF-226D307D1C97}"/>
            </c:ext>
          </c:extLst>
        </c:ser>
        <c:dLbls>
          <c:dLblPos val="ctr"/>
          <c:showLegendKey val="0"/>
          <c:showVal val="1"/>
          <c:showCatName val="0"/>
          <c:showSerName val="0"/>
          <c:showPercent val="0"/>
          <c:showBubbleSize val="0"/>
        </c:dLbls>
        <c:gapWidth val="79"/>
        <c:overlap val="100"/>
        <c:axId val="499183247"/>
        <c:axId val="499381311"/>
      </c:barChart>
      <c:catAx>
        <c:axId val="49918324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cap="all" spc="120" normalizeH="0" baseline="0">
                <a:solidFill>
                  <a:schemeClr val="bg1"/>
                </a:solidFill>
                <a:latin typeface="+mn-lt"/>
                <a:ea typeface="+mn-ea"/>
                <a:cs typeface="+mn-cs"/>
              </a:defRPr>
            </a:pPr>
            <a:endParaRPr lang="fr-FR"/>
          </a:p>
        </c:txPr>
        <c:crossAx val="499381311"/>
        <c:crosses val="autoZero"/>
        <c:auto val="1"/>
        <c:lblAlgn val="ctr"/>
        <c:lblOffset val="100"/>
        <c:noMultiLvlLbl val="0"/>
      </c:catAx>
      <c:valAx>
        <c:axId val="499381311"/>
        <c:scaling>
          <c:orientation val="minMax"/>
        </c:scaling>
        <c:delete val="1"/>
        <c:axPos val="l"/>
        <c:numFmt formatCode="General" sourceLinked="1"/>
        <c:majorTickMark val="none"/>
        <c:minorTickMark val="none"/>
        <c:tickLblPos val="nextTo"/>
        <c:crossAx val="499183247"/>
        <c:crosses val="autoZero"/>
        <c:crossBetween val="between"/>
      </c:valAx>
      <c:spPr>
        <a:noFill/>
        <a:ln w="25400">
          <a:noFill/>
        </a:ln>
        <a:effectLst/>
      </c:spPr>
    </c:plotArea>
    <c:legend>
      <c:legendPos val="t"/>
      <c:layout>
        <c:manualLayout>
          <c:xMode val="edge"/>
          <c:yMode val="edge"/>
          <c:x val="0.37573141799834125"/>
          <c:y val="3.1216277759973151E-2"/>
          <c:w val="0.21117429359451856"/>
          <c:h val="4.8416405931703918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1B7C7E"/>
    </a:solidFill>
    <a:ln>
      <a:noFill/>
    </a:ln>
    <a:effectLst/>
  </c:spPr>
  <c:txPr>
    <a:bodyPr/>
    <a:lstStyle/>
    <a:p>
      <a:pPr>
        <a:defRPr/>
      </a:pPr>
      <a:endParaRPr lang="fr-FR"/>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0.14653</cdr:x>
      <cdr:y>0.97337</cdr:y>
    </cdr:from>
    <cdr:to>
      <cdr:x>0.95632</cdr:x>
      <cdr:y>1</cdr:y>
    </cdr:to>
    <cdr:sp macro="" textlink="">
      <cdr:nvSpPr>
        <cdr:cNvPr id="2" name="Zone de texte 1"/>
        <cdr:cNvSpPr txBox="1"/>
      </cdr:nvSpPr>
      <cdr:spPr>
        <a:xfrm xmlns:a="http://schemas.openxmlformats.org/drawingml/2006/main">
          <a:off x="883403" y="3115159"/>
          <a:ext cx="4881966" cy="8524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fr-FR" sz="1100"/>
        </a:p>
      </cdr:txBody>
    </cdr:sp>
  </cdr:relSizeAnchor>
  <cdr:relSizeAnchor xmlns:cdr="http://schemas.openxmlformats.org/drawingml/2006/chartDrawing">
    <cdr:from>
      <cdr:x>0.08838</cdr:x>
      <cdr:y>0.90262</cdr:y>
    </cdr:from>
    <cdr:to>
      <cdr:x>0.95708</cdr:x>
      <cdr:y>1</cdr:y>
    </cdr:to>
    <cdr:sp macro="" textlink="">
      <cdr:nvSpPr>
        <cdr:cNvPr id="3" name="Zone de texte 2"/>
        <cdr:cNvSpPr txBox="1"/>
      </cdr:nvSpPr>
      <cdr:spPr>
        <a:xfrm xmlns:a="http://schemas.openxmlformats.org/drawingml/2006/main">
          <a:off x="542440" y="2727701"/>
          <a:ext cx="5331417" cy="29426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fr-FR" sz="2400" b="1" dirty="0">
              <a:solidFill>
                <a:schemeClr val="bg1"/>
              </a:solidFill>
              <a:cs typeface="Times New Roman" panose="02020603050405020304" pitchFamily="18" charset="0"/>
            </a:rPr>
            <a:t>Figure1</a:t>
          </a:r>
          <a:r>
            <a:rPr lang="fr-FR" sz="2400" b="1" dirty="0">
              <a:cs typeface="Times New Roman" panose="02020603050405020304" pitchFamily="18" charset="0"/>
            </a:rPr>
            <a:t>: </a:t>
          </a:r>
          <a:r>
            <a:rPr lang="en-US" sz="2400" b="1" dirty="0">
              <a:solidFill>
                <a:schemeClr val="bg1"/>
              </a:solidFill>
              <a:cs typeface="Times New Roman" panose="02020603050405020304" pitchFamily="18" charset="0"/>
            </a:rPr>
            <a:t>Results</a:t>
          </a:r>
          <a:r>
            <a:rPr lang="fr-FR" sz="2400" b="1" dirty="0">
              <a:solidFill>
                <a:schemeClr val="bg1"/>
              </a:solidFill>
              <a:cs typeface="Times New Roman" panose="02020603050405020304" pitchFamily="18" charset="0"/>
            </a:rPr>
            <a:t> of AST of 19 </a:t>
          </a:r>
          <a:r>
            <a:rPr lang="en-US" sz="2400" b="1" dirty="0">
              <a:solidFill>
                <a:schemeClr val="bg1"/>
              </a:solidFill>
              <a:cs typeface="Times New Roman" panose="02020603050405020304" pitchFamily="18" charset="0"/>
            </a:rPr>
            <a:t>ESBL-producing</a:t>
          </a:r>
          <a:r>
            <a:rPr lang="fr-FR" sz="2400" b="1" dirty="0">
              <a:solidFill>
                <a:schemeClr val="bg1"/>
              </a:solidFill>
              <a:cs typeface="Times New Roman" panose="02020603050405020304" pitchFamily="18" charset="0"/>
            </a:rPr>
            <a:t> </a:t>
          </a:r>
          <a:r>
            <a:rPr lang="fr-FR" sz="2400" b="1" i="1" dirty="0">
              <a:solidFill>
                <a:schemeClr val="bg1"/>
              </a:solidFill>
              <a:cs typeface="Times New Roman" panose="02020603050405020304" pitchFamily="18" charset="0"/>
            </a:rPr>
            <a:t>E.</a:t>
          </a:r>
          <a:r>
            <a:rPr lang="fr-FR" sz="2400" b="1" i="1" baseline="0" dirty="0">
              <a:solidFill>
                <a:schemeClr val="bg1"/>
              </a:solidFill>
              <a:cs typeface="Times New Roman" panose="02020603050405020304" pitchFamily="18" charset="0"/>
            </a:rPr>
            <a:t> coli </a:t>
          </a:r>
          <a:r>
            <a:rPr lang="fr-FR" sz="2400" b="1" baseline="0" dirty="0">
              <a:solidFill>
                <a:schemeClr val="bg1"/>
              </a:solidFill>
              <a:cs typeface="Times New Roman" panose="02020603050405020304" pitchFamily="18" charset="0"/>
            </a:rPr>
            <a:t>in Benin, 2019</a:t>
          </a:r>
          <a:r>
            <a:rPr lang="fr-FR" sz="1200" b="1" baseline="0" dirty="0">
              <a:latin typeface="Times New Roman" panose="02020603050405020304" pitchFamily="18" charset="0"/>
              <a:cs typeface="Times New Roman" panose="02020603050405020304" pitchFamily="18" charset="0"/>
            </a:rPr>
            <a:t>. </a:t>
          </a:r>
          <a:endParaRPr lang="fr-FR" sz="1000" b="1" dirty="0">
            <a:latin typeface="Times New Roman" panose="02020603050405020304" pitchFamily="18" charset="0"/>
            <a:cs typeface="Times New Roman" panose="02020603050405020304" pitchFamily="18"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
        <p:cNvGrpSpPr/>
        <p:nvPr/>
      </p:nvGrpSpPr>
      <p:grpSpPr>
        <a:xfrm>
          <a:off x="0" y="0"/>
          <a:ext cx="0" cy="0"/>
          <a:chOff x="0" y="0"/>
          <a:chExt cx="0" cy="0"/>
        </a:xfrm>
      </p:grpSpPr>
      <p:sp>
        <p:nvSpPr>
          <p:cNvPr id="15" name="Google Shape;1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 name="Google Shape;1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3"/>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alpha val="70980"/>
          </a:schemeClr>
        </a:solidFill>
        <a:effectLst/>
      </p:bgPr>
    </p:bg>
    <p:spTree>
      <p:nvGrpSpPr>
        <p:cNvPr id="1" name="Shape 5"/>
        <p:cNvGrpSpPr/>
        <p:nvPr/>
      </p:nvGrpSpPr>
      <p:grpSpPr>
        <a:xfrm>
          <a:off x="0" y="0"/>
          <a:ext cx="0" cy="0"/>
          <a:chOff x="0" y="0"/>
          <a:chExt cx="0" cy="0"/>
        </a:xfrm>
      </p:grpSpPr>
      <p:pic>
        <p:nvPicPr>
          <p:cNvPr id="9" name="Picture 8">
            <a:extLst>
              <a:ext uri="{FF2B5EF4-FFF2-40B4-BE49-F238E27FC236}">
                <a16:creationId xmlns:a16="http://schemas.microsoft.com/office/drawing/2014/main" id="{57DB35D1-C581-464C-819E-F2FBDDE15020}"/>
              </a:ext>
            </a:extLst>
          </p:cNvPr>
          <p:cNvPicPr>
            <a:picLocks noChangeAspect="1"/>
          </p:cNvPicPr>
          <p:nvPr userDrawn="1"/>
        </p:nvPicPr>
        <p:blipFill>
          <a:blip r:embed="rId3"/>
          <a:srcRect/>
          <a:stretch/>
        </p:blipFill>
        <p:spPr>
          <a:xfrm>
            <a:off x="-2" y="-100"/>
            <a:ext cx="43219687" cy="24311074"/>
          </a:xfrm>
          <a:prstGeom prst="rect">
            <a:avLst/>
          </a:prstGeom>
        </p:spPr>
      </p:pic>
      <p:pic>
        <p:nvPicPr>
          <p:cNvPr id="11" name="Picture 10">
            <a:extLst>
              <a:ext uri="{FF2B5EF4-FFF2-40B4-BE49-F238E27FC236}">
                <a16:creationId xmlns:a16="http://schemas.microsoft.com/office/drawing/2014/main" id="{62B0D1BC-6C87-4F00-B041-9E82B23537BD}"/>
              </a:ext>
            </a:extLst>
          </p:cNvPr>
          <p:cNvPicPr>
            <a:picLocks noChangeAspect="1"/>
          </p:cNvPicPr>
          <p:nvPr userDrawn="1"/>
        </p:nvPicPr>
        <p:blipFill>
          <a:blip r:embed="rId4"/>
          <a:srcRect/>
          <a:stretch/>
        </p:blipFill>
        <p:spPr>
          <a:xfrm>
            <a:off x="3" y="0"/>
            <a:ext cx="43222601" cy="4630993"/>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tif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chart" Target="../charts/char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
        <p:cNvGrpSpPr/>
        <p:nvPr/>
      </p:nvGrpSpPr>
      <p:grpSpPr>
        <a:xfrm>
          <a:off x="0" y="0"/>
          <a:ext cx="0" cy="0"/>
          <a:chOff x="0" y="0"/>
          <a:chExt cx="0" cy="0"/>
        </a:xfrm>
      </p:grpSpPr>
      <p:sp>
        <p:nvSpPr>
          <p:cNvPr id="2" name="Rectangle 1">
            <a:extLst>
              <a:ext uri="{FF2B5EF4-FFF2-40B4-BE49-F238E27FC236}">
                <a16:creationId xmlns:a16="http://schemas.microsoft.com/office/drawing/2014/main" id="{24E1B66F-5BD2-437B-BF55-D81BD444D223}"/>
              </a:ext>
            </a:extLst>
          </p:cNvPr>
          <p:cNvSpPr/>
          <p:nvPr/>
        </p:nvSpPr>
        <p:spPr>
          <a:xfrm>
            <a:off x="0" y="4635062"/>
            <a:ext cx="43219688" cy="19507638"/>
          </a:xfrm>
          <a:prstGeom prst="rect">
            <a:avLst/>
          </a:prstGeom>
          <a:solidFill>
            <a:srgbClr val="1B7C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Text Box 2">
            <a:extLst>
              <a:ext uri="{FF2B5EF4-FFF2-40B4-BE49-F238E27FC236}">
                <a16:creationId xmlns:a16="http://schemas.microsoft.com/office/drawing/2014/main" id="{5FD1F8B8-7769-46CD-BAD1-3A68ECE09DA1}"/>
              </a:ext>
            </a:extLst>
          </p:cNvPr>
          <p:cNvSpPr txBox="1">
            <a:spLocks noChangeArrowheads="1"/>
          </p:cNvSpPr>
          <p:nvPr/>
        </p:nvSpPr>
        <p:spPr bwMode="auto">
          <a:xfrm>
            <a:off x="12801368" y="152361"/>
            <a:ext cx="24436555" cy="1305449"/>
          </a:xfrm>
          <a:prstGeom prst="rect">
            <a:avLst/>
          </a:prstGeom>
          <a:ln w="38100">
            <a:headEnd/>
            <a:tailEnd/>
          </a:ln>
        </p:spPr>
        <p:style>
          <a:lnRef idx="2">
            <a:schemeClr val="accent6"/>
          </a:lnRef>
          <a:fillRef idx="1">
            <a:schemeClr val="lt1"/>
          </a:fillRef>
          <a:effectRef idx="0">
            <a:schemeClr val="accent6"/>
          </a:effectRef>
          <a:fontRef idx="minor">
            <a:schemeClr val="dk1"/>
          </a:fontRef>
        </p:style>
        <p:txBody>
          <a:bodyPr lIns="0" tIns="0" rIns="0" bIns="0"/>
          <a:lstStyle>
            <a:lvl1pPr defTabSz="192088" eaLnBrk="0" hangingPunct="0">
              <a:defRPr sz="500">
                <a:solidFill>
                  <a:schemeClr val="tx1"/>
                </a:solidFill>
                <a:latin typeface="Times New Roman" charset="0"/>
                <a:ea typeface="ＭＳ Ｐゴシック" charset="0"/>
              </a:defRPr>
            </a:lvl1pPr>
            <a:lvl2pPr marL="742950" indent="-285750" defTabSz="192088" eaLnBrk="0" hangingPunct="0">
              <a:defRPr sz="500">
                <a:solidFill>
                  <a:schemeClr val="tx1"/>
                </a:solidFill>
                <a:latin typeface="Times New Roman" charset="0"/>
                <a:ea typeface="ＭＳ Ｐゴシック" charset="0"/>
              </a:defRPr>
            </a:lvl2pPr>
            <a:lvl3pPr marL="1143000" indent="-228600" defTabSz="192088" eaLnBrk="0" hangingPunct="0">
              <a:defRPr sz="500">
                <a:solidFill>
                  <a:schemeClr val="tx1"/>
                </a:solidFill>
                <a:latin typeface="Times New Roman" charset="0"/>
                <a:ea typeface="ＭＳ Ｐゴシック" charset="0"/>
              </a:defRPr>
            </a:lvl3pPr>
            <a:lvl4pPr marL="1600200" indent="-228600" defTabSz="192088" eaLnBrk="0" hangingPunct="0">
              <a:defRPr sz="500">
                <a:solidFill>
                  <a:schemeClr val="tx1"/>
                </a:solidFill>
                <a:latin typeface="Times New Roman" charset="0"/>
                <a:ea typeface="ＭＳ Ｐゴシック" charset="0"/>
              </a:defRPr>
            </a:lvl4pPr>
            <a:lvl5pPr marL="2057400" indent="-228600" defTabSz="192088" eaLnBrk="0" hangingPunct="0">
              <a:defRPr sz="500">
                <a:solidFill>
                  <a:schemeClr val="tx1"/>
                </a:solidFill>
                <a:latin typeface="Times New Roman" charset="0"/>
                <a:ea typeface="ＭＳ Ｐゴシック" charset="0"/>
              </a:defRPr>
            </a:lvl5pPr>
            <a:lvl6pPr marL="2514600" indent="-228600" defTabSz="192088" eaLnBrk="0" fontAlgn="base" hangingPunct="0">
              <a:spcBef>
                <a:spcPct val="0"/>
              </a:spcBef>
              <a:spcAft>
                <a:spcPct val="0"/>
              </a:spcAft>
              <a:defRPr sz="500">
                <a:solidFill>
                  <a:schemeClr val="tx1"/>
                </a:solidFill>
                <a:latin typeface="Times New Roman" charset="0"/>
                <a:ea typeface="ＭＳ Ｐゴシック" charset="0"/>
              </a:defRPr>
            </a:lvl6pPr>
            <a:lvl7pPr marL="2971800" indent="-228600" defTabSz="192088" eaLnBrk="0" fontAlgn="base" hangingPunct="0">
              <a:spcBef>
                <a:spcPct val="0"/>
              </a:spcBef>
              <a:spcAft>
                <a:spcPct val="0"/>
              </a:spcAft>
              <a:defRPr sz="500">
                <a:solidFill>
                  <a:schemeClr val="tx1"/>
                </a:solidFill>
                <a:latin typeface="Times New Roman" charset="0"/>
                <a:ea typeface="ＭＳ Ｐゴシック" charset="0"/>
              </a:defRPr>
            </a:lvl7pPr>
            <a:lvl8pPr marL="3429000" indent="-228600" defTabSz="192088" eaLnBrk="0" fontAlgn="base" hangingPunct="0">
              <a:spcBef>
                <a:spcPct val="0"/>
              </a:spcBef>
              <a:spcAft>
                <a:spcPct val="0"/>
              </a:spcAft>
              <a:defRPr sz="500">
                <a:solidFill>
                  <a:schemeClr val="tx1"/>
                </a:solidFill>
                <a:latin typeface="Times New Roman" charset="0"/>
                <a:ea typeface="ＭＳ Ｐゴシック" charset="0"/>
              </a:defRPr>
            </a:lvl8pPr>
            <a:lvl9pPr marL="3886200" indent="-228600" defTabSz="192088" eaLnBrk="0" fontAlgn="base" hangingPunct="0">
              <a:spcBef>
                <a:spcPct val="0"/>
              </a:spcBef>
              <a:spcAft>
                <a:spcPct val="0"/>
              </a:spcAft>
              <a:defRPr sz="500">
                <a:solidFill>
                  <a:schemeClr val="tx1"/>
                </a:solidFill>
                <a:latin typeface="Times New Roman" charset="0"/>
                <a:ea typeface="ＭＳ Ｐゴシック" charset="0"/>
              </a:defRPr>
            </a:lvl9pPr>
          </a:lstStyle>
          <a:p>
            <a:pPr algn="ctr"/>
            <a:r>
              <a:rPr lang="en-AU" sz="4400" b="1" dirty="0">
                <a:solidFill>
                  <a:srgbClr val="AB1C44"/>
                </a:solidFill>
                <a:latin typeface="Arial" panose="020B0604020202020204" pitchFamily="34" charset="0"/>
                <a:cs typeface="Arial" panose="020B0604020202020204" pitchFamily="34" charset="0"/>
              </a:rPr>
              <a:t>Phylogenomic analysis of multidrug-resistant </a:t>
            </a:r>
            <a:r>
              <a:rPr lang="en-AU" sz="4400" b="1" i="1" dirty="0">
                <a:solidFill>
                  <a:srgbClr val="AB1C44"/>
                </a:solidFill>
                <a:latin typeface="Arial" panose="020B0604020202020204" pitchFamily="34" charset="0"/>
                <a:cs typeface="Arial" panose="020B0604020202020204" pitchFamily="34" charset="0"/>
              </a:rPr>
              <a:t>Escherichia coli </a:t>
            </a:r>
            <a:r>
              <a:rPr lang="en-AU" sz="4400" b="1" dirty="0">
                <a:solidFill>
                  <a:srgbClr val="AB1C44"/>
                </a:solidFill>
                <a:latin typeface="Arial" panose="020B0604020202020204" pitchFamily="34" charset="0"/>
                <a:cs typeface="Arial" panose="020B0604020202020204" pitchFamily="34" charset="0"/>
              </a:rPr>
              <a:t>strains from hospitals in Benin in 2019</a:t>
            </a:r>
          </a:p>
        </p:txBody>
      </p:sp>
      <p:sp>
        <p:nvSpPr>
          <p:cNvPr id="29" name="Text Box 40">
            <a:extLst>
              <a:ext uri="{FF2B5EF4-FFF2-40B4-BE49-F238E27FC236}">
                <a16:creationId xmlns:a16="http://schemas.microsoft.com/office/drawing/2014/main" id="{30CA1818-D60E-4F2E-A487-D364B0CAB5F0}"/>
              </a:ext>
            </a:extLst>
          </p:cNvPr>
          <p:cNvSpPr txBox="1">
            <a:spLocks noChangeArrowheads="1"/>
          </p:cNvSpPr>
          <p:nvPr/>
        </p:nvSpPr>
        <p:spPr bwMode="auto">
          <a:xfrm>
            <a:off x="12801368" y="1519598"/>
            <a:ext cx="24871322" cy="2744528"/>
          </a:xfrm>
          <a:prstGeom prst="rect">
            <a:avLst/>
          </a:prstGeom>
          <a:solidFill>
            <a:srgbClr val="1B7C7E"/>
          </a:solidFill>
          <a:ln>
            <a:noFill/>
          </a:ln>
          <a:effectLst/>
        </p:spPr>
        <p:txBody>
          <a:bodyPr lIns="0" tIns="0" rIns="0" bIns="0"/>
          <a:lstStyle>
            <a:lvl1pPr defTabSz="192088" eaLnBrk="0" hangingPunct="0">
              <a:defRPr sz="500">
                <a:solidFill>
                  <a:schemeClr val="tx1"/>
                </a:solidFill>
                <a:latin typeface="Times New Roman" charset="0"/>
                <a:ea typeface="ＭＳ Ｐゴシック" charset="0"/>
              </a:defRPr>
            </a:lvl1pPr>
            <a:lvl2pPr marL="742950" indent="-285750" defTabSz="192088" eaLnBrk="0" hangingPunct="0">
              <a:defRPr sz="500">
                <a:solidFill>
                  <a:schemeClr val="tx1"/>
                </a:solidFill>
                <a:latin typeface="Times New Roman" charset="0"/>
                <a:ea typeface="ＭＳ Ｐゴシック" charset="0"/>
              </a:defRPr>
            </a:lvl2pPr>
            <a:lvl3pPr marL="1143000" indent="-228600" defTabSz="192088" eaLnBrk="0" hangingPunct="0">
              <a:defRPr sz="500">
                <a:solidFill>
                  <a:schemeClr val="tx1"/>
                </a:solidFill>
                <a:latin typeface="Times New Roman" charset="0"/>
                <a:ea typeface="ＭＳ Ｐゴシック" charset="0"/>
              </a:defRPr>
            </a:lvl3pPr>
            <a:lvl4pPr marL="1600200" indent="-228600" defTabSz="192088" eaLnBrk="0" hangingPunct="0">
              <a:defRPr sz="500">
                <a:solidFill>
                  <a:schemeClr val="tx1"/>
                </a:solidFill>
                <a:latin typeface="Times New Roman" charset="0"/>
                <a:ea typeface="ＭＳ Ｐゴシック" charset="0"/>
              </a:defRPr>
            </a:lvl4pPr>
            <a:lvl5pPr marL="2057400" indent="-228600" defTabSz="192088" eaLnBrk="0" hangingPunct="0">
              <a:defRPr sz="500">
                <a:solidFill>
                  <a:schemeClr val="tx1"/>
                </a:solidFill>
                <a:latin typeface="Times New Roman" charset="0"/>
                <a:ea typeface="ＭＳ Ｐゴシック" charset="0"/>
              </a:defRPr>
            </a:lvl5pPr>
            <a:lvl6pPr marL="2514600" indent="-228600" defTabSz="192088" eaLnBrk="0" fontAlgn="base" hangingPunct="0">
              <a:spcBef>
                <a:spcPct val="0"/>
              </a:spcBef>
              <a:spcAft>
                <a:spcPct val="0"/>
              </a:spcAft>
              <a:defRPr sz="500">
                <a:solidFill>
                  <a:schemeClr val="tx1"/>
                </a:solidFill>
                <a:latin typeface="Times New Roman" charset="0"/>
                <a:ea typeface="ＭＳ Ｐゴシック" charset="0"/>
              </a:defRPr>
            </a:lvl6pPr>
            <a:lvl7pPr marL="2971800" indent="-228600" defTabSz="192088" eaLnBrk="0" fontAlgn="base" hangingPunct="0">
              <a:spcBef>
                <a:spcPct val="0"/>
              </a:spcBef>
              <a:spcAft>
                <a:spcPct val="0"/>
              </a:spcAft>
              <a:defRPr sz="500">
                <a:solidFill>
                  <a:schemeClr val="tx1"/>
                </a:solidFill>
                <a:latin typeface="Times New Roman" charset="0"/>
                <a:ea typeface="ＭＳ Ｐゴシック" charset="0"/>
              </a:defRPr>
            </a:lvl7pPr>
            <a:lvl8pPr marL="3429000" indent="-228600" defTabSz="192088" eaLnBrk="0" fontAlgn="base" hangingPunct="0">
              <a:spcBef>
                <a:spcPct val="0"/>
              </a:spcBef>
              <a:spcAft>
                <a:spcPct val="0"/>
              </a:spcAft>
              <a:defRPr sz="500">
                <a:solidFill>
                  <a:schemeClr val="tx1"/>
                </a:solidFill>
                <a:latin typeface="Times New Roman" charset="0"/>
                <a:ea typeface="ＭＳ Ｐゴシック" charset="0"/>
              </a:defRPr>
            </a:lvl8pPr>
            <a:lvl9pPr marL="3886200" indent="-228600" defTabSz="192088" eaLnBrk="0" fontAlgn="base" hangingPunct="0">
              <a:spcBef>
                <a:spcPct val="0"/>
              </a:spcBef>
              <a:spcAft>
                <a:spcPct val="0"/>
              </a:spcAft>
              <a:defRPr sz="500">
                <a:solidFill>
                  <a:schemeClr val="tx1"/>
                </a:solidFill>
                <a:latin typeface="Times New Roman" charset="0"/>
                <a:ea typeface="ＭＳ Ｐゴシック" charset="0"/>
              </a:defRPr>
            </a:lvl9pPr>
          </a:lstStyle>
          <a:p>
            <a:pPr algn="ctr">
              <a:spcBef>
                <a:spcPct val="20000"/>
              </a:spcBef>
            </a:pPr>
            <a:r>
              <a:rPr lang="en-AU" sz="2800" b="1" u="sng" dirty="0">
                <a:solidFill>
                  <a:schemeClr val="tx2"/>
                </a:solidFill>
                <a:latin typeface="Arial" panose="020B0604020202020204" pitchFamily="34" charset="0"/>
                <a:cs typeface="Arial" panose="020B0604020202020204" pitchFamily="34" charset="0"/>
              </a:rPr>
              <a:t>Carine YEHOUENOU </a:t>
            </a:r>
            <a:r>
              <a:rPr lang="en-AU" sz="2800" b="1" u="sng" baseline="30000" dirty="0">
                <a:solidFill>
                  <a:schemeClr val="tx2"/>
                </a:solidFill>
                <a:latin typeface="Arial" panose="020B0604020202020204" pitchFamily="34" charset="0"/>
                <a:cs typeface="Arial" panose="020B0604020202020204" pitchFamily="34" charset="0"/>
              </a:rPr>
              <a:t>+1,5</a:t>
            </a:r>
            <a:r>
              <a:rPr lang="en-AU" sz="2800" b="1" u="sng" dirty="0">
                <a:solidFill>
                  <a:schemeClr val="tx2"/>
                </a:solidFill>
                <a:latin typeface="Arial" panose="020B0604020202020204" pitchFamily="34" charset="0"/>
                <a:cs typeface="Arial" panose="020B0604020202020204" pitchFamily="34" charset="0"/>
              </a:rPr>
              <a:t>, </a:t>
            </a:r>
            <a:r>
              <a:rPr lang="en-AU" sz="2800" b="1" dirty="0">
                <a:solidFill>
                  <a:schemeClr val="tx2"/>
                </a:solidFill>
                <a:latin typeface="Arial" panose="020B0604020202020204" pitchFamily="34" charset="0"/>
                <a:cs typeface="Arial" panose="020B0604020202020204" pitchFamily="34" charset="0"/>
              </a:rPr>
              <a:t>Bert BOGAERTS </a:t>
            </a:r>
            <a:r>
              <a:rPr lang="en-AU" sz="2800" b="1" baseline="30000" dirty="0">
                <a:solidFill>
                  <a:schemeClr val="tx2"/>
                </a:solidFill>
                <a:latin typeface="Arial" panose="020B0604020202020204" pitchFamily="34" charset="0"/>
                <a:cs typeface="Arial" panose="020B0604020202020204" pitchFamily="34" charset="0"/>
              </a:rPr>
              <a:t>+</a:t>
            </a:r>
            <a:r>
              <a:rPr lang="en-AU" sz="2800" b="1" dirty="0">
                <a:solidFill>
                  <a:schemeClr val="tx2"/>
                </a:solidFill>
                <a:latin typeface="Arial" panose="020B0604020202020204" pitchFamily="34" charset="0"/>
                <a:cs typeface="Arial" panose="020B0604020202020204" pitchFamily="34" charset="0"/>
              </a:rPr>
              <a:t>2,3, Kevin VANNESTE</a:t>
            </a:r>
            <a:r>
              <a:rPr lang="en-AU" sz="2800" b="1" baseline="30000" dirty="0">
                <a:solidFill>
                  <a:schemeClr val="tx2"/>
                </a:solidFill>
                <a:latin typeface="Arial" panose="020B0604020202020204" pitchFamily="34" charset="0"/>
                <a:cs typeface="Arial" panose="020B0604020202020204" pitchFamily="34" charset="0"/>
              </a:rPr>
              <a:t>2</a:t>
            </a:r>
            <a:r>
              <a:rPr lang="en-AU" sz="2800" b="1" dirty="0">
                <a:solidFill>
                  <a:schemeClr val="tx2"/>
                </a:solidFill>
                <a:latin typeface="Arial" panose="020B0604020202020204" pitchFamily="34" charset="0"/>
                <a:cs typeface="Arial" panose="020B0604020202020204" pitchFamily="34" charset="0"/>
              </a:rPr>
              <a:t>, Sigrid DE KEERSMAECKER</a:t>
            </a:r>
            <a:r>
              <a:rPr lang="en-AU" sz="2800" b="1" baseline="30000" dirty="0">
                <a:solidFill>
                  <a:schemeClr val="tx2"/>
                </a:solidFill>
                <a:latin typeface="Arial" panose="020B0604020202020204" pitchFamily="34" charset="0"/>
                <a:cs typeface="Arial" panose="020B0604020202020204" pitchFamily="34" charset="0"/>
              </a:rPr>
              <a:t>2</a:t>
            </a:r>
            <a:r>
              <a:rPr lang="en-AU" sz="2800" b="1" dirty="0">
                <a:solidFill>
                  <a:schemeClr val="tx2"/>
                </a:solidFill>
                <a:latin typeface="Arial" panose="020B0604020202020204" pitchFamily="34" charset="0"/>
                <a:cs typeface="Arial" panose="020B0604020202020204" pitchFamily="34" charset="0"/>
              </a:rPr>
              <a:t>, Nancy ROOSENS</a:t>
            </a:r>
            <a:r>
              <a:rPr lang="en-AU" sz="2800" b="1" baseline="30000" dirty="0">
                <a:solidFill>
                  <a:schemeClr val="tx2"/>
                </a:solidFill>
                <a:latin typeface="Arial" panose="020B0604020202020204" pitchFamily="34" charset="0"/>
                <a:cs typeface="Arial" panose="020B0604020202020204" pitchFamily="34" charset="0"/>
              </a:rPr>
              <a:t>2</a:t>
            </a:r>
            <a:r>
              <a:rPr lang="en-AU" sz="2800" b="1" dirty="0">
                <a:solidFill>
                  <a:schemeClr val="tx2"/>
                </a:solidFill>
                <a:latin typeface="Arial" panose="020B0604020202020204" pitchFamily="34" charset="0"/>
                <a:cs typeface="Arial" panose="020B0604020202020204" pitchFamily="34" charset="0"/>
              </a:rPr>
              <a:t>, Kathleen</a:t>
            </a:r>
            <a:r>
              <a:rPr lang="en-AU" sz="3200" b="1" dirty="0">
                <a:solidFill>
                  <a:schemeClr val="tx2"/>
                </a:solidFill>
                <a:latin typeface="Arial" panose="020B0604020202020204" pitchFamily="34" charset="0"/>
                <a:cs typeface="Arial" panose="020B0604020202020204" pitchFamily="34" charset="0"/>
              </a:rPr>
              <a:t> MARCHAL</a:t>
            </a:r>
            <a:r>
              <a:rPr lang="en-AU" sz="3200" b="1" baseline="30000" dirty="0">
                <a:solidFill>
                  <a:schemeClr val="tx2"/>
                </a:solidFill>
                <a:latin typeface="Arial" panose="020B0604020202020204" pitchFamily="34" charset="0"/>
                <a:cs typeface="Arial" panose="020B0604020202020204" pitchFamily="34" charset="0"/>
              </a:rPr>
              <a:t>3</a:t>
            </a:r>
            <a:r>
              <a:rPr lang="en-AU" sz="3200" b="1" dirty="0">
                <a:solidFill>
                  <a:schemeClr val="tx2"/>
                </a:solidFill>
                <a:latin typeface="Arial" panose="020B0604020202020204" pitchFamily="34" charset="0"/>
                <a:cs typeface="Arial" panose="020B0604020202020204" pitchFamily="34" charset="0"/>
              </a:rPr>
              <a:t>, Anne SIMON</a:t>
            </a:r>
            <a:r>
              <a:rPr lang="en-AU" sz="3200" b="1" baseline="30000" dirty="0">
                <a:solidFill>
                  <a:schemeClr val="tx2"/>
                </a:solidFill>
                <a:latin typeface="Arial" panose="020B0604020202020204" pitchFamily="34" charset="0"/>
                <a:cs typeface="Arial" panose="020B0604020202020204" pitchFamily="34" charset="0"/>
              </a:rPr>
              <a:t>4</a:t>
            </a:r>
            <a:r>
              <a:rPr lang="en-AU" sz="3200" b="1" dirty="0">
                <a:solidFill>
                  <a:schemeClr val="tx2"/>
                </a:solidFill>
                <a:latin typeface="Arial" panose="020B0604020202020204" pitchFamily="34" charset="0"/>
                <a:cs typeface="Arial" panose="020B0604020202020204" pitchFamily="34" charset="0"/>
              </a:rPr>
              <a:t>, </a:t>
            </a:r>
            <a:r>
              <a:rPr lang="en-AU" sz="3200" b="1" dirty="0" err="1">
                <a:solidFill>
                  <a:schemeClr val="tx2"/>
                </a:solidFill>
                <a:latin typeface="Arial" panose="020B0604020202020204" pitchFamily="34" charset="0"/>
                <a:cs typeface="Arial" panose="020B0604020202020204" pitchFamily="34" charset="0"/>
              </a:rPr>
              <a:t>Dissou</a:t>
            </a:r>
            <a:r>
              <a:rPr lang="en-AU" sz="3200" b="1" dirty="0">
                <a:solidFill>
                  <a:schemeClr val="tx2"/>
                </a:solidFill>
                <a:latin typeface="Arial" panose="020B0604020202020204" pitchFamily="34" charset="0"/>
                <a:cs typeface="Arial" panose="020B0604020202020204" pitchFamily="34" charset="0"/>
              </a:rPr>
              <a:t> AFFOLABI</a:t>
            </a:r>
            <a:r>
              <a:rPr lang="en-AU" sz="3200" b="1" baseline="30000" dirty="0">
                <a:solidFill>
                  <a:schemeClr val="tx2"/>
                </a:solidFill>
                <a:latin typeface="Arial" panose="020B0604020202020204" pitchFamily="34" charset="0"/>
                <a:cs typeface="Arial" panose="020B0604020202020204" pitchFamily="34" charset="0"/>
              </a:rPr>
              <a:t>5</a:t>
            </a:r>
            <a:r>
              <a:rPr lang="en-AU" sz="3200" b="1" dirty="0">
                <a:solidFill>
                  <a:schemeClr val="tx2"/>
                </a:solidFill>
                <a:latin typeface="Arial" panose="020B0604020202020204" pitchFamily="34" charset="0"/>
                <a:cs typeface="Arial" panose="020B0604020202020204" pitchFamily="34" charset="0"/>
              </a:rPr>
              <a:t>, Francis DOSSOU</a:t>
            </a:r>
            <a:r>
              <a:rPr lang="en-AU" sz="3200" b="1" baseline="30000" dirty="0">
                <a:solidFill>
                  <a:schemeClr val="tx2"/>
                </a:solidFill>
                <a:latin typeface="Arial" panose="020B0604020202020204" pitchFamily="34" charset="0"/>
                <a:cs typeface="Arial" panose="020B0604020202020204" pitchFamily="34" charset="0"/>
              </a:rPr>
              <a:t>6</a:t>
            </a:r>
            <a:r>
              <a:rPr lang="en-AU" sz="3200" b="1" dirty="0">
                <a:solidFill>
                  <a:schemeClr val="tx2"/>
                </a:solidFill>
                <a:latin typeface="Arial" panose="020B0604020202020204" pitchFamily="34" charset="0"/>
                <a:cs typeface="Arial" panose="020B0604020202020204" pitchFamily="34" charset="0"/>
              </a:rPr>
              <a:t> and Olivia DALLEUR</a:t>
            </a:r>
            <a:r>
              <a:rPr lang="en-AU" sz="3200" b="1" baseline="30000" dirty="0">
                <a:solidFill>
                  <a:schemeClr val="tx2"/>
                </a:solidFill>
                <a:latin typeface="Arial" panose="020B0604020202020204" pitchFamily="34" charset="0"/>
                <a:cs typeface="Arial" panose="020B0604020202020204" pitchFamily="34" charset="0"/>
              </a:rPr>
              <a:t>1,7</a:t>
            </a:r>
            <a:endParaRPr lang="en-AU" sz="3200" b="1" dirty="0">
              <a:solidFill>
                <a:schemeClr val="tx2"/>
              </a:solidFill>
              <a:latin typeface="Arial" panose="020B0604020202020204" pitchFamily="34" charset="0"/>
              <a:cs typeface="Arial" panose="020B0604020202020204" pitchFamily="34" charset="0"/>
            </a:endParaRPr>
          </a:p>
          <a:p>
            <a:pPr>
              <a:spcBef>
                <a:spcPct val="20000"/>
              </a:spcBef>
            </a:pPr>
            <a:r>
              <a:rPr lang="en-AU" sz="2400" baseline="30000" dirty="0">
                <a:solidFill>
                  <a:schemeClr val="tx2"/>
                </a:solidFill>
                <a:latin typeface="Arial" panose="020B0604020202020204" pitchFamily="34" charset="0"/>
                <a:cs typeface="Arial" panose="020B0604020202020204" pitchFamily="34" charset="0"/>
              </a:rPr>
              <a:t>1</a:t>
            </a:r>
            <a:r>
              <a:rPr lang="en-AU" sz="2400" dirty="0">
                <a:solidFill>
                  <a:schemeClr val="tx2"/>
                </a:solidFill>
                <a:latin typeface="Arial" panose="020B0604020202020204" pitchFamily="34" charset="0"/>
                <a:cs typeface="Arial" panose="020B0604020202020204" pitchFamily="34" charset="0"/>
              </a:rPr>
              <a:t>Clinical Pharmacy Research Group (CLIP), Louvain Drug Research Institute, (LDRI), </a:t>
            </a:r>
            <a:r>
              <a:rPr lang="en-AU" sz="2400" dirty="0" err="1">
                <a:solidFill>
                  <a:schemeClr val="tx2"/>
                </a:solidFill>
                <a:latin typeface="Arial" panose="020B0604020202020204" pitchFamily="34" charset="0"/>
                <a:cs typeface="Arial" panose="020B0604020202020204" pitchFamily="34" charset="0"/>
              </a:rPr>
              <a:t>UCLouvain</a:t>
            </a:r>
            <a:r>
              <a:rPr lang="en-AU" sz="2400" dirty="0">
                <a:solidFill>
                  <a:schemeClr val="tx2"/>
                </a:solidFill>
                <a:latin typeface="Arial" panose="020B0604020202020204" pitchFamily="34" charset="0"/>
                <a:cs typeface="Arial" panose="020B0604020202020204" pitchFamily="34" charset="0"/>
              </a:rPr>
              <a:t> , Belgium </a:t>
            </a:r>
            <a:r>
              <a:rPr lang="en-AU" sz="2400" baseline="30000" dirty="0">
                <a:solidFill>
                  <a:schemeClr val="tx2"/>
                </a:solidFill>
                <a:latin typeface="Arial" panose="020B0604020202020204" pitchFamily="34" charset="0"/>
                <a:cs typeface="Arial" panose="020B0604020202020204" pitchFamily="34" charset="0"/>
              </a:rPr>
              <a:t>2</a:t>
            </a:r>
            <a:r>
              <a:rPr lang="en-AU" sz="2400" dirty="0">
                <a:solidFill>
                  <a:schemeClr val="tx2"/>
                </a:solidFill>
                <a:latin typeface="Arial" panose="020B0604020202020204" pitchFamily="34" charset="0"/>
                <a:cs typeface="Arial" panose="020B0604020202020204" pitchFamily="34" charset="0"/>
              </a:rPr>
              <a:t>Transversal activities in Applied Genomics, Sciensano, Brussels, Belgium, </a:t>
            </a:r>
            <a:r>
              <a:rPr lang="en-AU" sz="2400" baseline="30000" dirty="0">
                <a:solidFill>
                  <a:schemeClr val="tx2"/>
                </a:solidFill>
                <a:latin typeface="Arial" panose="020B0604020202020204" pitchFamily="34" charset="0"/>
                <a:cs typeface="Arial" panose="020B0604020202020204" pitchFamily="34" charset="0"/>
              </a:rPr>
              <a:t>3</a:t>
            </a:r>
            <a:r>
              <a:rPr lang="en-AU" sz="2400" dirty="0">
                <a:solidFill>
                  <a:schemeClr val="tx2"/>
                </a:solidFill>
                <a:latin typeface="Arial" panose="020B0604020202020204" pitchFamily="34" charset="0"/>
                <a:cs typeface="Arial" panose="020B0604020202020204" pitchFamily="34" charset="0"/>
              </a:rPr>
              <a:t>Department of Plant Biotechnology and Bioinformatics , Ghent University, Ghent, Belgium, </a:t>
            </a:r>
            <a:r>
              <a:rPr lang="en-AU" sz="2400" baseline="30000" dirty="0">
                <a:solidFill>
                  <a:schemeClr val="tx2"/>
                </a:solidFill>
                <a:latin typeface="Arial" panose="020B0604020202020204" pitchFamily="34" charset="0"/>
                <a:cs typeface="Arial" panose="020B0604020202020204" pitchFamily="34" charset="0"/>
              </a:rPr>
              <a:t>4</a:t>
            </a:r>
            <a:r>
              <a:rPr lang="en-AU" sz="2400" dirty="0">
                <a:solidFill>
                  <a:schemeClr val="tx2"/>
                </a:solidFill>
                <a:latin typeface="Arial" panose="020B0604020202020204" pitchFamily="34" charset="0"/>
                <a:cs typeface="Arial" panose="020B0604020202020204" pitchFamily="34" charset="0"/>
              </a:rPr>
              <a:t>Centres </a:t>
            </a:r>
            <a:r>
              <a:rPr lang="en-AU" sz="2400" dirty="0" err="1">
                <a:solidFill>
                  <a:schemeClr val="tx2"/>
                </a:solidFill>
                <a:latin typeface="Arial" panose="020B0604020202020204" pitchFamily="34" charset="0"/>
                <a:cs typeface="Arial" panose="020B0604020202020204" pitchFamily="34" charset="0"/>
              </a:rPr>
              <a:t>hospitaliers</a:t>
            </a:r>
            <a:r>
              <a:rPr lang="en-AU" sz="2400" dirty="0">
                <a:solidFill>
                  <a:schemeClr val="tx2"/>
                </a:solidFill>
                <a:latin typeface="Arial" panose="020B0604020202020204" pitchFamily="34" charset="0"/>
                <a:cs typeface="Arial" panose="020B0604020202020204" pitchFamily="34" charset="0"/>
              </a:rPr>
              <a:t> </a:t>
            </a:r>
            <a:r>
              <a:rPr lang="en-AU" sz="2400" dirty="0" err="1">
                <a:solidFill>
                  <a:schemeClr val="tx2"/>
                </a:solidFill>
                <a:latin typeface="Arial" panose="020B0604020202020204" pitchFamily="34" charset="0"/>
                <a:cs typeface="Arial" panose="020B0604020202020204" pitchFamily="34" charset="0"/>
              </a:rPr>
              <a:t>Jolimont,prévention</a:t>
            </a:r>
            <a:r>
              <a:rPr lang="en-AU" sz="2400" dirty="0">
                <a:solidFill>
                  <a:schemeClr val="tx2"/>
                </a:solidFill>
                <a:latin typeface="Arial" panose="020B0604020202020204" pitchFamily="34" charset="0"/>
                <a:cs typeface="Arial" panose="020B0604020202020204" pitchFamily="34" charset="0"/>
              </a:rPr>
              <a:t> et </a:t>
            </a:r>
            <a:r>
              <a:rPr lang="fr-FR" sz="2400" dirty="0">
                <a:solidFill>
                  <a:schemeClr val="tx2"/>
                </a:solidFill>
                <a:latin typeface="Arial" panose="020B0604020202020204" pitchFamily="34" charset="0"/>
                <a:cs typeface="Arial" panose="020B0604020202020204" pitchFamily="34" charset="0"/>
              </a:rPr>
              <a:t>contrôle des infections. Groupe </a:t>
            </a:r>
            <a:r>
              <a:rPr lang="fr-FR" sz="2400" dirty="0" err="1">
                <a:solidFill>
                  <a:schemeClr val="tx2"/>
                </a:solidFill>
                <a:latin typeface="Arial" panose="020B0604020202020204" pitchFamily="34" charset="0"/>
                <a:cs typeface="Arial" panose="020B0604020202020204" pitchFamily="34" charset="0"/>
              </a:rPr>
              <a:t>Jolimont</a:t>
            </a:r>
            <a:r>
              <a:rPr lang="fr-FR" sz="2400" dirty="0">
                <a:solidFill>
                  <a:schemeClr val="tx2"/>
                </a:solidFill>
                <a:latin typeface="Arial" panose="020B0604020202020204" pitchFamily="34" charset="0"/>
                <a:cs typeface="Arial" panose="020B0604020202020204" pitchFamily="34" charset="0"/>
              </a:rPr>
              <a:t> </a:t>
            </a:r>
            <a:r>
              <a:rPr lang="fr-FR" sz="2400" dirty="0" err="1">
                <a:solidFill>
                  <a:schemeClr val="tx2"/>
                </a:solidFill>
                <a:latin typeface="Arial" panose="020B0604020202020204" pitchFamily="34" charset="0"/>
                <a:cs typeface="Arial" panose="020B0604020202020204" pitchFamily="34" charset="0"/>
              </a:rPr>
              <a:t>asbl,Rue</a:t>
            </a:r>
            <a:r>
              <a:rPr lang="fr-FR" sz="2400" dirty="0">
                <a:solidFill>
                  <a:schemeClr val="tx2"/>
                </a:solidFill>
                <a:latin typeface="Arial" panose="020B0604020202020204" pitchFamily="34" charset="0"/>
                <a:cs typeface="Arial" panose="020B0604020202020204" pitchFamily="34" charset="0"/>
              </a:rPr>
              <a:t> Ferrer, 159-7100 Haine-Saint-Paul, </a:t>
            </a:r>
            <a:r>
              <a:rPr lang="en-US" sz="2400" dirty="0">
                <a:solidFill>
                  <a:schemeClr val="tx2"/>
                </a:solidFill>
                <a:latin typeface="Arial" panose="020B0604020202020204" pitchFamily="34" charset="0"/>
                <a:cs typeface="Arial" panose="020B0604020202020204" pitchFamily="34" charset="0"/>
              </a:rPr>
              <a:t>Department of surgery and surgical </a:t>
            </a:r>
            <a:r>
              <a:rPr lang="fr-FR" sz="2400" dirty="0">
                <a:solidFill>
                  <a:schemeClr val="tx2"/>
                </a:solidFill>
                <a:latin typeface="Arial" panose="020B0604020202020204" pitchFamily="34" charset="0"/>
                <a:cs typeface="Arial" panose="020B0604020202020204" pitchFamily="34" charset="0"/>
              </a:rPr>
              <a:t>s</a:t>
            </a:r>
            <a:r>
              <a:rPr lang="en-US" sz="2400" dirty="0" err="1">
                <a:solidFill>
                  <a:schemeClr val="tx2"/>
                </a:solidFill>
                <a:latin typeface="Arial" panose="020B0604020202020204" pitchFamily="34" charset="0"/>
                <a:cs typeface="Arial" panose="020B0604020202020204" pitchFamily="34" charset="0"/>
              </a:rPr>
              <a:t>pecialtie</a:t>
            </a:r>
            <a:r>
              <a:rPr lang="fr-FR" sz="2400" dirty="0">
                <a:solidFill>
                  <a:schemeClr val="tx2"/>
                </a:solidFill>
                <a:latin typeface="Arial" panose="020B0604020202020204" pitchFamily="34" charset="0"/>
                <a:cs typeface="Arial" panose="020B0604020202020204" pitchFamily="34" charset="0"/>
              </a:rPr>
              <a:t>s, </a:t>
            </a:r>
            <a:r>
              <a:rPr lang="fr-FR" sz="2400" baseline="30000" dirty="0">
                <a:solidFill>
                  <a:schemeClr val="tx2"/>
                </a:solidFill>
                <a:latin typeface="Arial" panose="020B0604020202020204" pitchFamily="34" charset="0"/>
                <a:cs typeface="Arial" panose="020B0604020202020204" pitchFamily="34" charset="0"/>
              </a:rPr>
              <a:t>5</a:t>
            </a:r>
            <a:r>
              <a:rPr lang="fr-FR" sz="2400" dirty="0">
                <a:solidFill>
                  <a:schemeClr val="tx2"/>
                </a:solidFill>
                <a:latin typeface="Arial" panose="020B0604020202020204" pitchFamily="34" charset="0"/>
                <a:cs typeface="Arial" panose="020B0604020202020204" pitchFamily="34" charset="0"/>
              </a:rPr>
              <a:t>Reference </a:t>
            </a:r>
            <a:r>
              <a:rPr lang="fr-FR" sz="2400" dirty="0" err="1">
                <a:solidFill>
                  <a:schemeClr val="tx2"/>
                </a:solidFill>
                <a:latin typeface="Arial" panose="020B0604020202020204" pitchFamily="34" charset="0"/>
                <a:cs typeface="Arial" panose="020B0604020202020204" pitchFamily="34" charset="0"/>
              </a:rPr>
              <a:t>Laboratory</a:t>
            </a:r>
            <a:r>
              <a:rPr lang="fr-FR" sz="2400" dirty="0">
                <a:solidFill>
                  <a:schemeClr val="tx2"/>
                </a:solidFill>
                <a:latin typeface="Arial" panose="020B0604020202020204" pitchFamily="34" charset="0"/>
                <a:cs typeface="Arial" panose="020B0604020202020204" pitchFamily="34" charset="0"/>
              </a:rPr>
              <a:t> of </a:t>
            </a:r>
            <a:r>
              <a:rPr lang="fr-FR" sz="2400" dirty="0" err="1">
                <a:solidFill>
                  <a:schemeClr val="tx2"/>
                </a:solidFill>
                <a:latin typeface="Arial" panose="020B0604020202020204" pitchFamily="34" charset="0"/>
                <a:cs typeface="Arial" panose="020B0604020202020204" pitchFamily="34" charset="0"/>
              </a:rPr>
              <a:t>Mycobacteriology,Cotonou</a:t>
            </a:r>
            <a:r>
              <a:rPr lang="fr-FR" sz="2400" dirty="0">
                <a:solidFill>
                  <a:schemeClr val="tx2"/>
                </a:solidFill>
                <a:latin typeface="Arial" panose="020B0604020202020204" pitchFamily="34" charset="0"/>
                <a:cs typeface="Arial" panose="020B0604020202020204" pitchFamily="34" charset="0"/>
              </a:rPr>
              <a:t>, Benin; </a:t>
            </a:r>
            <a:r>
              <a:rPr lang="fr-FR" sz="2400" baseline="30000" dirty="0">
                <a:solidFill>
                  <a:schemeClr val="tx2"/>
                </a:solidFill>
                <a:latin typeface="Arial" panose="020B0604020202020204" pitchFamily="34" charset="0"/>
                <a:cs typeface="Arial" panose="020B0604020202020204" pitchFamily="34" charset="0"/>
              </a:rPr>
              <a:t>6</a:t>
            </a:r>
            <a:r>
              <a:rPr lang="fr-FR" sz="2400" dirty="0">
                <a:solidFill>
                  <a:schemeClr val="tx2"/>
                </a:solidFill>
                <a:latin typeface="Arial" panose="020B0604020202020204" pitchFamily="34" charset="0"/>
                <a:cs typeface="Arial" panose="020B0604020202020204" pitchFamily="34" charset="0"/>
              </a:rPr>
              <a:t>Faculté of </a:t>
            </a:r>
            <a:r>
              <a:rPr lang="fr-FR" sz="2400" dirty="0" err="1">
                <a:solidFill>
                  <a:schemeClr val="tx2"/>
                </a:solidFill>
                <a:latin typeface="Arial" panose="020B0604020202020204" pitchFamily="34" charset="0"/>
                <a:cs typeface="Arial" panose="020B0604020202020204" pitchFamily="34" charset="0"/>
              </a:rPr>
              <a:t>Health</a:t>
            </a:r>
            <a:r>
              <a:rPr lang="fr-FR" sz="2400" dirty="0">
                <a:solidFill>
                  <a:schemeClr val="tx2"/>
                </a:solidFill>
                <a:latin typeface="Arial" panose="020B0604020202020204" pitchFamily="34" charset="0"/>
                <a:cs typeface="Arial" panose="020B0604020202020204" pitchFamily="34" charset="0"/>
              </a:rPr>
              <a:t> Sciences, Campus Universitaire champ de Foire, PO </a:t>
            </a:r>
            <a:r>
              <a:rPr lang="en-AU" sz="2400" dirty="0">
                <a:solidFill>
                  <a:schemeClr val="tx2"/>
                </a:solidFill>
                <a:latin typeface="Arial" panose="020B0604020202020204" pitchFamily="34" charset="0"/>
                <a:cs typeface="Arial" panose="020B0604020202020204" pitchFamily="34" charset="0"/>
              </a:rPr>
              <a:t>Box: 01BP118, Cotonou, Benin, </a:t>
            </a:r>
            <a:r>
              <a:rPr lang="en-AU" sz="2400" baseline="30000" dirty="0">
                <a:solidFill>
                  <a:schemeClr val="tx2"/>
                </a:solidFill>
                <a:latin typeface="Arial" panose="020B0604020202020204" pitchFamily="34" charset="0"/>
                <a:cs typeface="Arial" panose="020B0604020202020204" pitchFamily="34" charset="0"/>
              </a:rPr>
              <a:t>7</a:t>
            </a:r>
            <a:r>
              <a:rPr lang="en-AU" sz="2400" dirty="0">
                <a:solidFill>
                  <a:schemeClr val="tx2"/>
                </a:solidFill>
                <a:latin typeface="Arial" panose="020B0604020202020204" pitchFamily="34" charset="0"/>
                <a:cs typeface="Arial" panose="020B0604020202020204" pitchFamily="34" charset="0"/>
              </a:rPr>
              <a:t>Pharmacy, Clinique </a:t>
            </a:r>
            <a:r>
              <a:rPr lang="en-AU" sz="2400" dirty="0" err="1">
                <a:solidFill>
                  <a:schemeClr val="tx2"/>
                </a:solidFill>
                <a:latin typeface="Arial" panose="020B0604020202020204" pitchFamily="34" charset="0"/>
                <a:cs typeface="Arial" panose="020B0604020202020204" pitchFamily="34" charset="0"/>
              </a:rPr>
              <a:t>universitaire</a:t>
            </a:r>
            <a:r>
              <a:rPr lang="en-AU" sz="2400" dirty="0">
                <a:solidFill>
                  <a:schemeClr val="tx2"/>
                </a:solidFill>
                <a:latin typeface="Arial" panose="020B0604020202020204" pitchFamily="34" charset="0"/>
                <a:cs typeface="Arial" panose="020B0604020202020204" pitchFamily="34" charset="0"/>
              </a:rPr>
              <a:t> Saint Luc, </a:t>
            </a:r>
            <a:r>
              <a:rPr lang="en-AU" sz="2400" dirty="0" err="1">
                <a:solidFill>
                  <a:schemeClr val="tx2"/>
                </a:solidFill>
                <a:latin typeface="Arial" panose="020B0604020202020204" pitchFamily="34" charset="0"/>
                <a:cs typeface="Arial" panose="020B0604020202020204" pitchFamily="34" charset="0"/>
              </a:rPr>
              <a:t>UCLouvain</a:t>
            </a:r>
            <a:r>
              <a:rPr lang="en-AU" sz="2400" dirty="0">
                <a:solidFill>
                  <a:schemeClr val="tx2"/>
                </a:solidFill>
                <a:latin typeface="Arial" panose="020B0604020202020204" pitchFamily="34" charset="0"/>
                <a:cs typeface="Arial" panose="020B0604020202020204" pitchFamily="34" charset="0"/>
              </a:rPr>
              <a:t>, Brussels, Belgium. </a:t>
            </a:r>
          </a:p>
          <a:p>
            <a:pPr>
              <a:spcBef>
                <a:spcPct val="20000"/>
              </a:spcBef>
            </a:pPr>
            <a:endParaRPr lang="en-AU" sz="3200" dirty="0">
              <a:latin typeface="Arial" panose="020B0604020202020204" pitchFamily="34" charset="0"/>
              <a:cs typeface="Arial" panose="020B0604020202020204" pitchFamily="34" charset="0"/>
            </a:endParaRPr>
          </a:p>
          <a:p>
            <a:pPr>
              <a:spcBef>
                <a:spcPct val="20000"/>
              </a:spcBef>
            </a:pPr>
            <a:endParaRPr lang="en-AU" sz="3200" dirty="0">
              <a:latin typeface="Arial" panose="020B0604020202020204" pitchFamily="34" charset="0"/>
              <a:cs typeface="Arial" panose="020B0604020202020204" pitchFamily="34" charset="0"/>
            </a:endParaRPr>
          </a:p>
        </p:txBody>
      </p:sp>
      <p:sp>
        <p:nvSpPr>
          <p:cNvPr id="37" name="Rectangle 36">
            <a:extLst>
              <a:ext uri="{FF2B5EF4-FFF2-40B4-BE49-F238E27FC236}">
                <a16:creationId xmlns:a16="http://schemas.microsoft.com/office/drawing/2014/main" id="{4B56C2C5-37EF-46F6-972A-886B8DE92085}"/>
              </a:ext>
            </a:extLst>
          </p:cNvPr>
          <p:cNvSpPr/>
          <p:nvPr/>
        </p:nvSpPr>
        <p:spPr>
          <a:xfrm>
            <a:off x="29677521" y="18931006"/>
            <a:ext cx="13051612" cy="468573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oAutofit/>
          </a:bodyPr>
          <a:lstStyle/>
          <a:p>
            <a:pPr algn="just" defTabSz="2880283">
              <a:spcBef>
                <a:spcPts val="1663"/>
              </a:spcBef>
              <a:defRPr/>
            </a:pPr>
            <a:r>
              <a:rPr lang="en-CA" altLang="en-US" sz="1800" dirty="0">
                <a:ln w="0"/>
                <a:solidFill>
                  <a:schemeClr val="tx1"/>
                </a:solidFill>
              </a:rPr>
              <a:t> </a:t>
            </a:r>
            <a:r>
              <a:rPr lang="en-CA" altLang="en-US" sz="2400" dirty="0">
                <a:ln w="0"/>
                <a:solidFill>
                  <a:schemeClr val="tx1"/>
                </a:solidFill>
              </a:rPr>
              <a:t>By revealing large phylogenomic differences in this collection of highly antibiotic-resistant </a:t>
            </a:r>
            <a:r>
              <a:rPr lang="en-CA" altLang="en-US" sz="2400" i="1" dirty="0">
                <a:ln w="0"/>
                <a:solidFill>
                  <a:schemeClr val="tx1"/>
                </a:solidFill>
              </a:rPr>
              <a:t>E. coli</a:t>
            </a:r>
            <a:r>
              <a:rPr lang="en-CA" altLang="en-US" sz="2400" dirty="0">
                <a:ln w="0"/>
                <a:solidFill>
                  <a:schemeClr val="tx1"/>
                </a:solidFill>
              </a:rPr>
              <a:t> strains, which we obtained from hospitals in Benin throughout 2019, WGS indicates that many unrelated strains are circulating in this sector, thereby supporting community-based transmission patterns. The current irrational use of antibiotics is expected to facilitate nosocomial and community transmission, and the uncontrolled spread of ESBL-production </a:t>
            </a:r>
            <a:r>
              <a:rPr lang="en-CA" altLang="en-US" sz="2400" i="1" dirty="0">
                <a:ln w="0"/>
                <a:solidFill>
                  <a:schemeClr val="tx1"/>
                </a:solidFill>
              </a:rPr>
              <a:t>E. coli. </a:t>
            </a:r>
            <a:r>
              <a:rPr lang="en-CA" altLang="en-US" sz="2400" dirty="0">
                <a:ln w="0"/>
                <a:solidFill>
                  <a:schemeClr val="tx1"/>
                </a:solidFill>
              </a:rPr>
              <a:t>More in-depth surveillance via WGS will be key to improving our understanding of the transmission dynamics and of the prevalence of AMR genes in </a:t>
            </a:r>
            <a:r>
              <a:rPr lang="en-CA" altLang="en-US" sz="2400" i="1" dirty="0">
                <a:ln w="0"/>
                <a:solidFill>
                  <a:schemeClr val="tx1"/>
                </a:solidFill>
              </a:rPr>
              <a:t>E. coli </a:t>
            </a:r>
            <a:r>
              <a:rPr lang="en-CA" altLang="en-US" sz="2400" dirty="0">
                <a:ln w="0"/>
                <a:solidFill>
                  <a:schemeClr val="tx1"/>
                </a:solidFill>
              </a:rPr>
              <a:t>in Benin. </a:t>
            </a:r>
          </a:p>
        </p:txBody>
      </p:sp>
      <p:sp>
        <p:nvSpPr>
          <p:cNvPr id="40" name="Rectangle 24">
            <a:extLst>
              <a:ext uri="{FF2B5EF4-FFF2-40B4-BE49-F238E27FC236}">
                <a16:creationId xmlns:a16="http://schemas.microsoft.com/office/drawing/2014/main" id="{32044187-CD32-40ED-8664-2DF5FEB48DAB}"/>
              </a:ext>
            </a:extLst>
          </p:cNvPr>
          <p:cNvSpPr/>
          <p:nvPr/>
        </p:nvSpPr>
        <p:spPr>
          <a:xfrm>
            <a:off x="29636333" y="10221984"/>
            <a:ext cx="13049090" cy="427540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just" defTabSz="4319883">
              <a:spcBef>
                <a:spcPts val="2493"/>
              </a:spcBef>
              <a:defRPr/>
            </a:pPr>
            <a:endParaRPr lang="en-CA" altLang="en-US" sz="2200" dirty="0">
              <a:ln w="0"/>
              <a:solidFill>
                <a:schemeClr val="tx1"/>
              </a:solidFill>
            </a:endParaRPr>
          </a:p>
        </p:txBody>
      </p:sp>
      <p:sp>
        <p:nvSpPr>
          <p:cNvPr id="41" name="Rectangle 24">
            <a:extLst>
              <a:ext uri="{FF2B5EF4-FFF2-40B4-BE49-F238E27FC236}">
                <a16:creationId xmlns:a16="http://schemas.microsoft.com/office/drawing/2014/main" id="{5A130EE6-745A-4A25-A0B0-8C36A3819CF8}"/>
              </a:ext>
            </a:extLst>
          </p:cNvPr>
          <p:cNvSpPr/>
          <p:nvPr/>
        </p:nvSpPr>
        <p:spPr>
          <a:xfrm>
            <a:off x="29635072" y="12767584"/>
            <a:ext cx="13051612" cy="509122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marL="342900" indent="-342900" algn="just" defTabSz="4319883">
              <a:spcBef>
                <a:spcPts val="2493"/>
              </a:spcBef>
              <a:buFont typeface="Wingdings" pitchFamily="2" charset="2"/>
              <a:buChar char="ü"/>
              <a:defRPr/>
            </a:pPr>
            <a:r>
              <a:rPr lang="fr-CA" altLang="en-US" sz="2400" dirty="0" err="1">
                <a:ln w="0"/>
                <a:solidFill>
                  <a:schemeClr val="tx1"/>
                </a:solidFill>
              </a:rPr>
              <a:t>Among</a:t>
            </a:r>
            <a:r>
              <a:rPr lang="fr-CA" altLang="en-US" sz="2400" dirty="0">
                <a:ln w="0"/>
                <a:solidFill>
                  <a:schemeClr val="tx1"/>
                </a:solidFill>
              </a:rPr>
              <a:t> 19 </a:t>
            </a:r>
            <a:r>
              <a:rPr lang="en-US" altLang="en-US" sz="2400" dirty="0">
                <a:ln w="0"/>
                <a:solidFill>
                  <a:schemeClr val="tx1"/>
                </a:solidFill>
              </a:rPr>
              <a:t>isolates, thirteen different sequences types (STs) were observed, including: </a:t>
            </a:r>
            <a:r>
              <a:rPr lang="en-US" altLang="en-US" sz="2400" b="1" dirty="0">
                <a:ln w="0"/>
                <a:solidFill>
                  <a:schemeClr val="tx1"/>
                </a:solidFill>
              </a:rPr>
              <a:t>ST131 (n=2), ST38 (n=2); ST410 (n=2), ST405 (n=2), ST617 (n=2), and ST1193 (n=2).</a:t>
            </a:r>
          </a:p>
          <a:p>
            <a:pPr marL="342900" indent="-342900" algn="just" defTabSz="4319883">
              <a:spcBef>
                <a:spcPts val="2493"/>
              </a:spcBef>
              <a:buFont typeface="Wingdings" pitchFamily="2" charset="2"/>
              <a:buChar char="ü"/>
              <a:defRPr/>
            </a:pPr>
            <a:r>
              <a:rPr lang="en-US" altLang="en-US" sz="2400" dirty="0">
                <a:ln w="0"/>
                <a:solidFill>
                  <a:schemeClr val="tx1"/>
                </a:solidFill>
              </a:rPr>
              <a:t>The most frequently observed predicted resistances were to cephalosporin (n=19), followed by tetracycline (n=18) and quinolones (n=17).</a:t>
            </a:r>
          </a:p>
          <a:p>
            <a:pPr marL="342900" indent="-342900" algn="just" defTabSz="4319883">
              <a:spcBef>
                <a:spcPts val="2493"/>
              </a:spcBef>
              <a:buFont typeface="Wingdings" pitchFamily="2" charset="2"/>
              <a:buChar char="ü"/>
              <a:defRPr/>
            </a:pPr>
            <a:r>
              <a:rPr lang="en-US" altLang="en-US" sz="2400" dirty="0">
                <a:ln w="0"/>
                <a:solidFill>
                  <a:schemeClr val="tx1"/>
                </a:solidFill>
              </a:rPr>
              <a:t>The sequenced isolates did not indicate a pattern of hospital-acquired and transmitted infections, since they were either identical (ST405) or relatively closely related (ST410), but had been isolated in different hospitals, or their overall number of SNPs differed by at least 100 (ST38, ST131, ST617 and ST1193). </a:t>
            </a:r>
          </a:p>
          <a:p>
            <a:pPr marL="342900" indent="-342900" algn="just" defTabSz="4319883">
              <a:spcBef>
                <a:spcPts val="2493"/>
              </a:spcBef>
              <a:buFont typeface="Wingdings" pitchFamily="2" charset="2"/>
              <a:buChar char="ü"/>
              <a:defRPr/>
            </a:pPr>
            <a:r>
              <a:rPr lang="en-US" altLang="en-US" sz="2400" dirty="0">
                <a:ln w="0"/>
                <a:solidFill>
                  <a:schemeClr val="tx1"/>
                </a:solidFill>
              </a:rPr>
              <a:t>While AMR was more prevalent in some STs (ST410), AMR profiles were not correlated with their phylogeny, suggesting that horizontal transfer of AMR genes is common, as also shown in numerous other studies</a:t>
            </a:r>
            <a:r>
              <a:rPr lang="en-US" altLang="en-US" sz="2400" baseline="30000" dirty="0">
                <a:ln w="0"/>
                <a:solidFill>
                  <a:schemeClr val="tx1"/>
                </a:solidFill>
              </a:rPr>
              <a:t>3</a:t>
            </a:r>
            <a:endParaRPr lang="en-US" altLang="en-US" sz="2400" dirty="0">
              <a:ln w="0"/>
              <a:solidFill>
                <a:schemeClr val="tx1"/>
              </a:solidFill>
            </a:endParaRPr>
          </a:p>
        </p:txBody>
      </p:sp>
      <p:sp>
        <p:nvSpPr>
          <p:cNvPr id="44" name="Rounded Rectangle 15">
            <a:extLst>
              <a:ext uri="{FF2B5EF4-FFF2-40B4-BE49-F238E27FC236}">
                <a16:creationId xmlns:a16="http://schemas.microsoft.com/office/drawing/2014/main" id="{76FDEB55-9CA5-4039-B5BF-007A88CA13C7}"/>
              </a:ext>
            </a:extLst>
          </p:cNvPr>
          <p:cNvSpPr/>
          <p:nvPr/>
        </p:nvSpPr>
        <p:spPr bwMode="auto">
          <a:xfrm>
            <a:off x="29636332" y="5102029"/>
            <a:ext cx="13061139" cy="645625"/>
          </a:xfrm>
          <a:prstGeom prst="round2SameRect">
            <a:avLst/>
          </a:prstGeom>
          <a:solidFill>
            <a:srgbClr val="AB1C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319883">
              <a:defRPr/>
            </a:pPr>
            <a:r>
              <a:rPr lang="fr-CA" sz="3400" b="1" dirty="0">
                <a:solidFill>
                  <a:schemeClr val="bg1"/>
                </a:solidFill>
              </a:rPr>
              <a:t>RESULTS (2)</a:t>
            </a:r>
            <a:endParaRPr lang="en-CA" sz="3400" b="1" dirty="0">
              <a:solidFill>
                <a:schemeClr val="bg1"/>
              </a:solidFill>
            </a:endParaRPr>
          </a:p>
        </p:txBody>
      </p:sp>
      <p:sp>
        <p:nvSpPr>
          <p:cNvPr id="45" name="Rounded Rectangle 36">
            <a:extLst>
              <a:ext uri="{FF2B5EF4-FFF2-40B4-BE49-F238E27FC236}">
                <a16:creationId xmlns:a16="http://schemas.microsoft.com/office/drawing/2014/main" id="{D5A22E8D-2691-41B7-AD4F-4F50075D00E7}"/>
              </a:ext>
            </a:extLst>
          </p:cNvPr>
          <p:cNvSpPr/>
          <p:nvPr/>
        </p:nvSpPr>
        <p:spPr bwMode="auto">
          <a:xfrm>
            <a:off x="29636332" y="18229748"/>
            <a:ext cx="13092800" cy="686821"/>
          </a:xfrm>
          <a:prstGeom prst="round2SameRect">
            <a:avLst/>
          </a:prstGeom>
          <a:solidFill>
            <a:srgbClr val="AB1C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2880283">
              <a:defRPr/>
            </a:pPr>
            <a:r>
              <a:rPr lang="fr-CA" sz="3200" b="1" dirty="0">
                <a:solidFill>
                  <a:schemeClr val="bg1"/>
                </a:solidFill>
              </a:rPr>
              <a:t>SUMMARY / CONCLUSION</a:t>
            </a:r>
            <a:endParaRPr lang="en-CA" sz="3200" b="1" dirty="0">
              <a:solidFill>
                <a:schemeClr val="bg1"/>
              </a:solidFill>
            </a:endParaRPr>
          </a:p>
        </p:txBody>
      </p:sp>
      <p:sp>
        <p:nvSpPr>
          <p:cNvPr id="46" name="Rectangle 24">
            <a:extLst>
              <a:ext uri="{FF2B5EF4-FFF2-40B4-BE49-F238E27FC236}">
                <a16:creationId xmlns:a16="http://schemas.microsoft.com/office/drawing/2014/main" id="{74D3DBE3-1E92-4372-8790-4B755C5B8E43}"/>
              </a:ext>
            </a:extLst>
          </p:cNvPr>
          <p:cNvSpPr/>
          <p:nvPr/>
        </p:nvSpPr>
        <p:spPr>
          <a:xfrm>
            <a:off x="439806" y="18053626"/>
            <a:ext cx="13143548" cy="5563119"/>
          </a:xfrm>
          <a:prstGeom prst="rect">
            <a:avLst/>
          </a:prstGeom>
          <a:ln w="28575"/>
        </p:spPr>
        <p:style>
          <a:lnRef idx="2">
            <a:schemeClr val="dk1"/>
          </a:lnRef>
          <a:fillRef idx="1">
            <a:schemeClr val="lt1"/>
          </a:fillRef>
          <a:effectRef idx="0">
            <a:schemeClr val="dk1"/>
          </a:effectRef>
          <a:fontRef idx="minor">
            <a:schemeClr val="dk1"/>
          </a:fontRef>
        </p:style>
        <p:txBody>
          <a:bodyPr>
            <a:noAutofit/>
          </a:bodyPr>
          <a:lstStyle/>
          <a:p>
            <a:pPr algn="just" defTabSz="2880283">
              <a:spcBef>
                <a:spcPts val="1663"/>
              </a:spcBef>
              <a:defRPr/>
            </a:pPr>
            <a:r>
              <a:rPr lang="en-CA" altLang="en-US" sz="2200" dirty="0">
                <a:ln w="0"/>
                <a:solidFill>
                  <a:schemeClr val="tx1"/>
                </a:solidFill>
              </a:rPr>
              <a:t>1. </a:t>
            </a:r>
          </a:p>
        </p:txBody>
      </p:sp>
      <p:sp>
        <p:nvSpPr>
          <p:cNvPr id="47" name="Rounded Rectangle 12">
            <a:extLst>
              <a:ext uri="{FF2B5EF4-FFF2-40B4-BE49-F238E27FC236}">
                <a16:creationId xmlns:a16="http://schemas.microsoft.com/office/drawing/2014/main" id="{C4230208-7B6F-4705-A072-D1D3735C3FEC}"/>
              </a:ext>
            </a:extLst>
          </p:cNvPr>
          <p:cNvSpPr/>
          <p:nvPr/>
        </p:nvSpPr>
        <p:spPr bwMode="auto">
          <a:xfrm>
            <a:off x="439807" y="5120308"/>
            <a:ext cx="13143548" cy="612935"/>
          </a:xfrm>
          <a:prstGeom prst="round2SameRect">
            <a:avLst/>
          </a:prstGeom>
          <a:solidFill>
            <a:srgbClr val="AB1C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319883">
              <a:defRPr/>
            </a:pPr>
            <a:r>
              <a:rPr lang="fr-CA" sz="3400" b="1" dirty="0">
                <a:solidFill>
                  <a:schemeClr val="bg1"/>
                </a:solidFill>
              </a:rPr>
              <a:t>PURPOSE / OBJECTIVES</a:t>
            </a:r>
            <a:endParaRPr lang="en-CA" sz="3400" b="1" dirty="0">
              <a:solidFill>
                <a:schemeClr val="bg1"/>
              </a:solidFill>
            </a:endParaRPr>
          </a:p>
        </p:txBody>
      </p:sp>
      <p:sp>
        <p:nvSpPr>
          <p:cNvPr id="48" name="Rectangle 47">
            <a:extLst>
              <a:ext uri="{FF2B5EF4-FFF2-40B4-BE49-F238E27FC236}">
                <a16:creationId xmlns:a16="http://schemas.microsoft.com/office/drawing/2014/main" id="{A4EF3D52-6155-45C5-8324-91701626DF2C}"/>
              </a:ext>
            </a:extLst>
          </p:cNvPr>
          <p:cNvSpPr/>
          <p:nvPr/>
        </p:nvSpPr>
        <p:spPr>
          <a:xfrm>
            <a:off x="439807" y="5747655"/>
            <a:ext cx="13143547" cy="4053304"/>
          </a:xfrm>
          <a:prstGeom prst="rect">
            <a:avLst/>
          </a:prstGeom>
          <a:ln w="38100"/>
        </p:spPr>
        <p:style>
          <a:lnRef idx="2">
            <a:schemeClr val="dk1"/>
          </a:lnRef>
          <a:fillRef idx="1">
            <a:schemeClr val="lt1"/>
          </a:fillRef>
          <a:effectRef idx="0">
            <a:schemeClr val="dk1"/>
          </a:effectRef>
          <a:fontRef idx="minor">
            <a:schemeClr val="dk1"/>
          </a:fontRef>
        </p:style>
        <p:txBody>
          <a:bodyPr>
            <a:normAutofit/>
          </a:bodyPr>
          <a:lstStyle/>
          <a:p>
            <a:pPr algn="just" defTabSz="4319883">
              <a:spcBef>
                <a:spcPts val="2493"/>
              </a:spcBef>
              <a:defRPr/>
            </a:pPr>
            <a:r>
              <a:rPr lang="en-CA" altLang="en-US" sz="2400" b="1" dirty="0">
                <a:ln w="0"/>
                <a:solidFill>
                  <a:schemeClr val="tx1"/>
                </a:solidFill>
              </a:rPr>
              <a:t>BACKGROUND: </a:t>
            </a:r>
            <a:r>
              <a:rPr lang="en-CA" altLang="en-US" sz="2400" dirty="0">
                <a:ln w="0"/>
                <a:solidFill>
                  <a:schemeClr val="tx1"/>
                </a:solidFill>
              </a:rPr>
              <a:t>Multidrug-resistant (MDR) </a:t>
            </a:r>
            <a:r>
              <a:rPr lang="en-CA" altLang="en-US" sz="2400" i="1" dirty="0">
                <a:ln w="0"/>
                <a:solidFill>
                  <a:schemeClr val="tx1"/>
                </a:solidFill>
              </a:rPr>
              <a:t>Escherichia coli</a:t>
            </a:r>
            <a:r>
              <a:rPr lang="en-CA" altLang="en-US" sz="2400" dirty="0">
                <a:ln w="0"/>
                <a:solidFill>
                  <a:schemeClr val="tx1"/>
                </a:solidFill>
              </a:rPr>
              <a:t>, such as strains producing extended-spectrum beta-lactamases (ESBLs), pose a growing clinical and public health risk</a:t>
            </a:r>
            <a:r>
              <a:rPr lang="en-CA" altLang="en-US" sz="2400" baseline="30000" dirty="0">
                <a:ln w="0"/>
                <a:solidFill>
                  <a:schemeClr val="tx1"/>
                </a:solidFill>
              </a:rPr>
              <a:t>1</a:t>
            </a:r>
            <a:r>
              <a:rPr lang="en-CA" altLang="en-US" sz="2400" dirty="0">
                <a:ln w="0"/>
                <a:solidFill>
                  <a:schemeClr val="tx1"/>
                </a:solidFill>
              </a:rPr>
              <a:t>. In recent years, whole genome sequencing (WGS) has increasingly been used to examine drug-resistant commensal and pathogenic </a:t>
            </a:r>
            <a:r>
              <a:rPr lang="en-CA" altLang="en-US" sz="2400" i="1" dirty="0">
                <a:ln w="0"/>
                <a:solidFill>
                  <a:schemeClr val="tx1"/>
                </a:solidFill>
              </a:rPr>
              <a:t>E. coli</a:t>
            </a:r>
            <a:r>
              <a:rPr lang="en-CA" altLang="en-US" sz="2400" dirty="0">
                <a:ln w="0"/>
                <a:solidFill>
                  <a:schemeClr val="tx1"/>
                </a:solidFill>
              </a:rPr>
              <a:t>. Knowledge of antimicrobial resistance (AMR) mechanisms, sources and epidemiology, remain however scarce for African countries. Benin, currently lacking this data, rarely performs WGS to characterize AMR in </a:t>
            </a:r>
            <a:r>
              <a:rPr lang="en-CA" altLang="en-US" sz="2400" i="1" dirty="0">
                <a:ln w="0"/>
                <a:solidFill>
                  <a:schemeClr val="tx1"/>
                </a:solidFill>
              </a:rPr>
              <a:t>E. coli.</a:t>
            </a:r>
          </a:p>
          <a:p>
            <a:pPr algn="just" defTabSz="4319883">
              <a:spcBef>
                <a:spcPts val="2493"/>
              </a:spcBef>
              <a:defRPr/>
            </a:pPr>
            <a:r>
              <a:rPr lang="en-CA" altLang="en-US" sz="2400" b="1" dirty="0">
                <a:ln w="0"/>
                <a:solidFill>
                  <a:schemeClr val="tx1"/>
                </a:solidFill>
              </a:rPr>
              <a:t>AIM: </a:t>
            </a:r>
            <a:r>
              <a:rPr lang="en-CA" altLang="en-US" sz="2400" dirty="0">
                <a:ln w="0"/>
                <a:solidFill>
                  <a:srgbClr val="1B7C7E"/>
                </a:solidFill>
              </a:rPr>
              <a:t>We used WGS to sequence 19 strains of clinical </a:t>
            </a:r>
            <a:r>
              <a:rPr lang="en-CA" altLang="en-US" sz="2400" i="1" dirty="0">
                <a:ln w="0"/>
                <a:solidFill>
                  <a:srgbClr val="1B7C7E"/>
                </a:solidFill>
              </a:rPr>
              <a:t>E. coli </a:t>
            </a:r>
            <a:r>
              <a:rPr lang="en-CA" altLang="en-US" sz="2400" dirty="0">
                <a:ln w="0"/>
                <a:solidFill>
                  <a:srgbClr val="1B7C7E"/>
                </a:solidFill>
              </a:rPr>
              <a:t>isolated from patients in six public hospitals to investigate carriage of antimicrobial resistance genes, sequence types and their phylogenomics relationships. </a:t>
            </a:r>
          </a:p>
        </p:txBody>
      </p:sp>
      <p:sp>
        <p:nvSpPr>
          <p:cNvPr id="49" name="Rectangle 48">
            <a:extLst>
              <a:ext uri="{FF2B5EF4-FFF2-40B4-BE49-F238E27FC236}">
                <a16:creationId xmlns:a16="http://schemas.microsoft.com/office/drawing/2014/main" id="{AB9A1045-6AFE-44DD-BCE5-5334EC7F3EB2}"/>
              </a:ext>
            </a:extLst>
          </p:cNvPr>
          <p:cNvSpPr/>
          <p:nvPr/>
        </p:nvSpPr>
        <p:spPr>
          <a:xfrm>
            <a:off x="439807" y="10654885"/>
            <a:ext cx="13143548" cy="6353801"/>
          </a:xfrm>
          <a:prstGeom prst="rect">
            <a:avLst/>
          </a:prstGeom>
          <a:ln w="38100"/>
        </p:spPr>
        <p:style>
          <a:lnRef idx="2">
            <a:schemeClr val="dk1"/>
          </a:lnRef>
          <a:fillRef idx="1">
            <a:schemeClr val="lt1"/>
          </a:fillRef>
          <a:effectRef idx="0">
            <a:schemeClr val="dk1"/>
          </a:effectRef>
          <a:fontRef idx="minor">
            <a:schemeClr val="dk1"/>
          </a:fontRef>
        </p:style>
        <p:txBody>
          <a:bodyPr>
            <a:noAutofit/>
          </a:bodyPr>
          <a:lstStyle/>
          <a:p>
            <a:pPr marL="342900" indent="-342900" algn="just" defTabSz="2880283">
              <a:spcBef>
                <a:spcPts val="1663"/>
              </a:spcBef>
              <a:buFont typeface="Wingdings" pitchFamily="2" charset="2"/>
              <a:buChar char="q"/>
              <a:defRPr/>
            </a:pPr>
            <a:r>
              <a:rPr lang="en-CA" altLang="en-US" sz="2400" dirty="0">
                <a:ln w="0"/>
                <a:solidFill>
                  <a:schemeClr val="tx1"/>
                </a:solidFill>
              </a:rPr>
              <a:t>Cross-sectional study including obstetric and gastrointestinal wards between January 2019 and January 2020; six public hospitals in Benin were selected.</a:t>
            </a:r>
          </a:p>
          <a:p>
            <a:pPr marL="342900" indent="-342900" algn="just" defTabSz="2880283">
              <a:spcBef>
                <a:spcPts val="1663"/>
              </a:spcBef>
              <a:buFont typeface="Wingdings" pitchFamily="2" charset="2"/>
              <a:buChar char="q"/>
              <a:defRPr/>
            </a:pPr>
            <a:r>
              <a:rPr lang="en-CA" altLang="en-US" sz="2400" dirty="0">
                <a:ln w="0"/>
                <a:solidFill>
                  <a:schemeClr val="tx1"/>
                </a:solidFill>
              </a:rPr>
              <a:t>All wound swabs were collected and first analyzed in Benin where bacterial identification was performed according to the guidelines of the EUCAST. Isolates were tested for susceptibility towards 16 antimicrobials and the SOPs were strictly followed according to the Kirby-Bauer disc diffusion method. </a:t>
            </a:r>
          </a:p>
          <a:p>
            <a:pPr marL="342900" indent="-342900" algn="just" defTabSz="2880283">
              <a:spcBef>
                <a:spcPts val="1663"/>
              </a:spcBef>
              <a:buFont typeface="Wingdings" pitchFamily="2" charset="2"/>
              <a:buChar char="q"/>
              <a:defRPr/>
            </a:pPr>
            <a:r>
              <a:rPr lang="en-CA" altLang="en-US" sz="2400" dirty="0">
                <a:ln w="0"/>
                <a:solidFill>
                  <a:schemeClr val="tx1"/>
                </a:solidFill>
              </a:rPr>
              <a:t>A subset of 19 ESBL-producing E</a:t>
            </a:r>
            <a:r>
              <a:rPr lang="en-CA" altLang="en-US" sz="2400" i="1" dirty="0">
                <a:ln w="0"/>
                <a:solidFill>
                  <a:schemeClr val="tx1"/>
                </a:solidFill>
              </a:rPr>
              <a:t>. coli </a:t>
            </a:r>
            <a:r>
              <a:rPr lang="en-CA" altLang="en-US" sz="2400" dirty="0">
                <a:ln w="0"/>
                <a:solidFill>
                  <a:schemeClr val="tx1"/>
                </a:solidFill>
              </a:rPr>
              <a:t>was selected for WGS. </a:t>
            </a:r>
          </a:p>
          <a:p>
            <a:pPr marL="342900" indent="-342900" algn="just" defTabSz="2880283">
              <a:spcBef>
                <a:spcPts val="1663"/>
              </a:spcBef>
              <a:buFont typeface="Wingdings" pitchFamily="2" charset="2"/>
              <a:buChar char="q"/>
              <a:defRPr/>
            </a:pPr>
            <a:r>
              <a:rPr lang="en-CA" altLang="en-US" sz="2400" dirty="0">
                <a:ln w="0"/>
                <a:solidFill>
                  <a:schemeClr val="tx1"/>
                </a:solidFill>
              </a:rPr>
              <a:t>Sample sequencing </a:t>
            </a:r>
            <a:r>
              <a:rPr lang="en-US" altLang="en-US" sz="2400" dirty="0">
                <a:ln w="0"/>
                <a:solidFill>
                  <a:schemeClr val="tx1"/>
                </a:solidFill>
              </a:rPr>
              <a:t>libraries</a:t>
            </a:r>
            <a:r>
              <a:rPr lang="en-CA" altLang="en-US" sz="2400" dirty="0">
                <a:ln w="0"/>
                <a:solidFill>
                  <a:schemeClr val="tx1"/>
                </a:solidFill>
              </a:rPr>
              <a:t> were created using </a:t>
            </a:r>
            <a:r>
              <a:rPr lang="en-CA" altLang="en-US" sz="2400" dirty="0" err="1">
                <a:ln w="0"/>
                <a:solidFill>
                  <a:schemeClr val="tx1"/>
                </a:solidFill>
              </a:rPr>
              <a:t>Nextera</a:t>
            </a:r>
            <a:r>
              <a:rPr lang="en-CA" altLang="en-US" sz="2400" dirty="0">
                <a:ln w="0"/>
                <a:solidFill>
                  <a:schemeClr val="tx1"/>
                </a:solidFill>
              </a:rPr>
              <a:t> XT DNA library preparation (Illumina, San Diego, CA).</a:t>
            </a:r>
          </a:p>
          <a:p>
            <a:pPr marL="342900" indent="-342900" algn="just" defTabSz="2880283">
              <a:spcBef>
                <a:spcPts val="1663"/>
              </a:spcBef>
              <a:buFont typeface="Wingdings" pitchFamily="2" charset="2"/>
              <a:buChar char="q"/>
              <a:defRPr/>
            </a:pPr>
            <a:r>
              <a:rPr lang="en-CA" altLang="en-US" sz="2400" dirty="0">
                <a:ln w="0"/>
                <a:solidFill>
                  <a:schemeClr val="tx1"/>
                </a:solidFill>
              </a:rPr>
              <a:t>Detection of AMR genes was performed as described in Bogaerts et al</a:t>
            </a:r>
            <a:r>
              <a:rPr lang="en-CA" altLang="en-US" sz="2400" baseline="30000" dirty="0">
                <a:ln w="0"/>
                <a:solidFill>
                  <a:schemeClr val="tx1"/>
                </a:solidFill>
              </a:rPr>
              <a:t>2</a:t>
            </a:r>
            <a:r>
              <a:rPr lang="en-CA" altLang="en-US" sz="2400" dirty="0">
                <a:ln w="0"/>
                <a:solidFill>
                  <a:schemeClr val="tx1"/>
                </a:solidFill>
              </a:rPr>
              <a:t>. using the sequences from the NCBI NDARO database.</a:t>
            </a:r>
          </a:p>
          <a:p>
            <a:pPr marL="342900" indent="-342900" algn="just" defTabSz="2880283">
              <a:spcBef>
                <a:spcPts val="1663"/>
              </a:spcBef>
              <a:buFont typeface="Wingdings" pitchFamily="2" charset="2"/>
              <a:buChar char="q"/>
              <a:defRPr/>
            </a:pPr>
            <a:r>
              <a:rPr lang="en-CA" altLang="en-US" sz="2400" dirty="0">
                <a:ln w="0"/>
                <a:solidFill>
                  <a:schemeClr val="tx1"/>
                </a:solidFill>
              </a:rPr>
              <a:t>The relatedness between samples was determined by constructing phylogenies based on cgMLST and SNP typing.</a:t>
            </a:r>
          </a:p>
        </p:txBody>
      </p:sp>
      <p:sp>
        <p:nvSpPr>
          <p:cNvPr id="50" name="Rounded Rectangle 46">
            <a:extLst>
              <a:ext uri="{FF2B5EF4-FFF2-40B4-BE49-F238E27FC236}">
                <a16:creationId xmlns:a16="http://schemas.microsoft.com/office/drawing/2014/main" id="{86FD4C8F-670B-4B3A-BE2F-45EA22B4CAD6}"/>
              </a:ext>
            </a:extLst>
          </p:cNvPr>
          <p:cNvSpPr/>
          <p:nvPr/>
        </p:nvSpPr>
        <p:spPr bwMode="auto">
          <a:xfrm>
            <a:off x="439806" y="10046314"/>
            <a:ext cx="13169514" cy="608571"/>
          </a:xfrm>
          <a:prstGeom prst="round2SameRect">
            <a:avLst/>
          </a:prstGeom>
          <a:solidFill>
            <a:srgbClr val="AB1C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319883">
              <a:defRPr/>
            </a:pPr>
            <a:r>
              <a:rPr lang="fr-CA" sz="3400" b="1" dirty="0">
                <a:solidFill>
                  <a:schemeClr val="bg1"/>
                </a:solidFill>
              </a:rPr>
              <a:t>MATERIAL &amp; METHODS</a:t>
            </a:r>
            <a:endParaRPr lang="en-CA" sz="3400" b="1" dirty="0">
              <a:solidFill>
                <a:schemeClr val="bg1"/>
              </a:solidFill>
            </a:endParaRPr>
          </a:p>
        </p:txBody>
      </p:sp>
      <p:sp>
        <p:nvSpPr>
          <p:cNvPr id="51" name="Rectangle 24">
            <a:extLst>
              <a:ext uri="{FF2B5EF4-FFF2-40B4-BE49-F238E27FC236}">
                <a16:creationId xmlns:a16="http://schemas.microsoft.com/office/drawing/2014/main" id="{79EC8F42-8DBF-4964-B625-0D140D257F6F}"/>
              </a:ext>
            </a:extLst>
          </p:cNvPr>
          <p:cNvSpPr/>
          <p:nvPr/>
        </p:nvSpPr>
        <p:spPr>
          <a:xfrm>
            <a:off x="29636333" y="5733243"/>
            <a:ext cx="13049090" cy="451709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oAutofit/>
          </a:bodyPr>
          <a:lstStyle/>
          <a:p>
            <a:pPr algn="ctr" defTabSz="4319883">
              <a:spcBef>
                <a:spcPts val="2493"/>
              </a:spcBef>
              <a:defRPr/>
            </a:pPr>
            <a:r>
              <a:rPr lang="en-CA" altLang="en-US" sz="2400" b="1" dirty="0">
                <a:ln w="0"/>
                <a:solidFill>
                  <a:schemeClr val="tx1"/>
                </a:solidFill>
              </a:rPr>
              <a:t>Figure </a:t>
            </a:r>
            <a:r>
              <a:rPr lang="en-CA" altLang="en-US" sz="2200" dirty="0">
                <a:ln w="0"/>
                <a:solidFill>
                  <a:schemeClr val="tx1"/>
                </a:solidFill>
              </a:rPr>
              <a:t>2</a:t>
            </a:r>
            <a:r>
              <a:rPr lang="en-CA" altLang="en-US" sz="2200" b="1" dirty="0">
                <a:ln w="0"/>
                <a:solidFill>
                  <a:schemeClr val="tx1"/>
                </a:solidFill>
              </a:rPr>
              <a:t>: Minimum spanning tree containing </a:t>
            </a:r>
            <a:r>
              <a:rPr lang="en-CA" altLang="en-US" sz="2200" b="1" i="1" dirty="0">
                <a:ln w="0"/>
                <a:solidFill>
                  <a:schemeClr val="tx1"/>
                </a:solidFill>
              </a:rPr>
              <a:t>all E. coli </a:t>
            </a:r>
            <a:r>
              <a:rPr lang="en-CA" altLang="en-US" sz="2200" b="1" dirty="0">
                <a:ln w="0"/>
                <a:solidFill>
                  <a:schemeClr val="tx1"/>
                </a:solidFill>
              </a:rPr>
              <a:t>samples sequenced in this study </a:t>
            </a:r>
          </a:p>
        </p:txBody>
      </p:sp>
      <p:sp>
        <p:nvSpPr>
          <p:cNvPr id="52" name="Rectangle 51">
            <a:extLst>
              <a:ext uri="{FF2B5EF4-FFF2-40B4-BE49-F238E27FC236}">
                <a16:creationId xmlns:a16="http://schemas.microsoft.com/office/drawing/2014/main" id="{661ABBFD-A2DD-4C91-92B2-BE5EE1155AF2}"/>
              </a:ext>
            </a:extLst>
          </p:cNvPr>
          <p:cNvSpPr/>
          <p:nvPr/>
        </p:nvSpPr>
        <p:spPr>
          <a:xfrm>
            <a:off x="13703289" y="5140662"/>
            <a:ext cx="15409566" cy="18496437"/>
          </a:xfrm>
          <a:prstGeom prst="rect">
            <a:avLst/>
          </a:prstGeom>
          <a:solidFill>
            <a:srgbClr val="AB1C4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A" sz="2400" b="1" dirty="0">
              <a:solidFill>
                <a:schemeClr val="bg1"/>
              </a:solidFill>
            </a:endParaRPr>
          </a:p>
          <a:p>
            <a:endParaRPr lang="en-CA" sz="2400" b="1" dirty="0">
              <a:solidFill>
                <a:schemeClr val="bg1"/>
              </a:solidFill>
            </a:endParaRPr>
          </a:p>
          <a:p>
            <a:endParaRPr lang="en-CA" sz="2400" b="1" dirty="0">
              <a:solidFill>
                <a:schemeClr val="bg1"/>
              </a:solidFill>
            </a:endParaRPr>
          </a:p>
          <a:p>
            <a:endParaRPr lang="en-CA" sz="2400" b="1" dirty="0">
              <a:solidFill>
                <a:schemeClr val="bg1"/>
              </a:solidFill>
            </a:endParaRPr>
          </a:p>
          <a:p>
            <a:endParaRPr lang="en-CA" sz="2400" b="1" dirty="0">
              <a:solidFill>
                <a:schemeClr val="bg1"/>
              </a:solidFill>
            </a:endParaRPr>
          </a:p>
          <a:p>
            <a:endParaRPr lang="en-CA" sz="2400" b="1" dirty="0">
              <a:solidFill>
                <a:schemeClr val="bg1"/>
              </a:solidFill>
            </a:endParaRPr>
          </a:p>
          <a:p>
            <a:endParaRPr lang="en-CA" sz="2400" b="1" dirty="0">
              <a:solidFill>
                <a:schemeClr val="bg1"/>
              </a:solidFill>
            </a:endParaRPr>
          </a:p>
          <a:p>
            <a:endParaRPr lang="en-CA" sz="2400" b="1" dirty="0">
              <a:solidFill>
                <a:schemeClr val="bg1"/>
              </a:solidFill>
            </a:endParaRPr>
          </a:p>
          <a:p>
            <a:endParaRPr lang="en-CA" sz="2400" b="1" dirty="0">
              <a:solidFill>
                <a:schemeClr val="bg1"/>
              </a:solidFill>
            </a:endParaRPr>
          </a:p>
          <a:p>
            <a:endParaRPr lang="en-CA" sz="2400" b="1" dirty="0">
              <a:solidFill>
                <a:schemeClr val="bg1"/>
              </a:solidFill>
            </a:endParaRPr>
          </a:p>
          <a:p>
            <a:endParaRPr lang="en-CA" sz="2400" b="1" dirty="0">
              <a:solidFill>
                <a:schemeClr val="bg1"/>
              </a:solidFill>
            </a:endParaRPr>
          </a:p>
          <a:p>
            <a:endParaRPr lang="en-CA" sz="2400" b="1" dirty="0">
              <a:solidFill>
                <a:schemeClr val="bg1"/>
              </a:solidFill>
            </a:endParaRPr>
          </a:p>
          <a:p>
            <a:endParaRPr lang="en-CA" sz="2400" b="1" dirty="0">
              <a:solidFill>
                <a:schemeClr val="bg1"/>
              </a:solidFill>
            </a:endParaRPr>
          </a:p>
          <a:p>
            <a:pPr marL="342900" indent="-342900" algn="just">
              <a:lnSpc>
                <a:spcPct val="150000"/>
              </a:lnSpc>
              <a:buFont typeface="Wingdings" pitchFamily="2" charset="2"/>
              <a:buChar char="ü"/>
            </a:pPr>
            <a:endParaRPr lang="en-CA" sz="2400" dirty="0">
              <a:solidFill>
                <a:schemeClr val="bg1"/>
              </a:solidFill>
            </a:endParaRPr>
          </a:p>
          <a:p>
            <a:pPr marL="342900" indent="-342900" algn="just">
              <a:lnSpc>
                <a:spcPct val="150000"/>
              </a:lnSpc>
              <a:buFont typeface="Wingdings" pitchFamily="2" charset="2"/>
              <a:buChar char="ü"/>
            </a:pPr>
            <a:endParaRPr lang="en-CA" sz="2400" dirty="0">
              <a:solidFill>
                <a:schemeClr val="bg1"/>
              </a:solidFill>
            </a:endParaRPr>
          </a:p>
          <a:p>
            <a:pPr marL="342900" indent="-342900" algn="just">
              <a:lnSpc>
                <a:spcPct val="150000"/>
              </a:lnSpc>
              <a:buFont typeface="Wingdings" pitchFamily="2" charset="2"/>
              <a:buChar char="ü"/>
            </a:pPr>
            <a:endParaRPr lang="en-CA" sz="2400" dirty="0">
              <a:solidFill>
                <a:schemeClr val="bg1"/>
              </a:solidFill>
            </a:endParaRPr>
          </a:p>
          <a:p>
            <a:pPr marL="342900" indent="-342900" algn="just">
              <a:lnSpc>
                <a:spcPct val="150000"/>
              </a:lnSpc>
              <a:buFont typeface="Wingdings" pitchFamily="2" charset="2"/>
              <a:buChar char="ü"/>
            </a:pPr>
            <a:endParaRPr lang="en-CA" sz="2400" dirty="0">
              <a:solidFill>
                <a:schemeClr val="bg1"/>
              </a:solidFill>
            </a:endParaRPr>
          </a:p>
          <a:p>
            <a:pPr marL="342900" indent="-342900" algn="just">
              <a:lnSpc>
                <a:spcPct val="150000"/>
              </a:lnSpc>
              <a:buFont typeface="Wingdings" pitchFamily="2" charset="2"/>
              <a:buChar char="ü"/>
            </a:pPr>
            <a:endParaRPr lang="en-CA" sz="2400" dirty="0">
              <a:solidFill>
                <a:schemeClr val="bg1"/>
              </a:solidFill>
            </a:endParaRPr>
          </a:p>
          <a:p>
            <a:pPr marL="342900" indent="-342900" algn="just">
              <a:lnSpc>
                <a:spcPct val="150000"/>
              </a:lnSpc>
              <a:buFont typeface="Wingdings" pitchFamily="2" charset="2"/>
              <a:buChar char="ü"/>
            </a:pPr>
            <a:endParaRPr lang="en-CA" sz="2400" dirty="0">
              <a:solidFill>
                <a:schemeClr val="bg1"/>
              </a:solidFill>
            </a:endParaRPr>
          </a:p>
          <a:p>
            <a:pPr marL="342900" indent="-342900" algn="just">
              <a:lnSpc>
                <a:spcPct val="150000"/>
              </a:lnSpc>
              <a:buFont typeface="Wingdings" pitchFamily="2" charset="2"/>
              <a:buChar char="ü"/>
            </a:pPr>
            <a:r>
              <a:rPr lang="en-CA" sz="2400" dirty="0">
                <a:solidFill>
                  <a:schemeClr val="bg1"/>
                </a:solidFill>
              </a:rPr>
              <a:t>The background collection is missing isolates to provide the proper phylogenomic context for the samples in our study.</a:t>
            </a:r>
          </a:p>
          <a:p>
            <a:pPr marL="342900" lvl="3" indent="-342900" algn="just">
              <a:lnSpc>
                <a:spcPct val="150000"/>
              </a:lnSpc>
              <a:buFont typeface="Wingdings" pitchFamily="2" charset="2"/>
              <a:buChar char="ü"/>
            </a:pPr>
            <a:r>
              <a:rPr lang="en-CA" sz="2400" dirty="0">
                <a:solidFill>
                  <a:schemeClr val="bg1"/>
                </a:solidFill>
              </a:rPr>
              <a:t>Lack of WGS data for Africa, which accounted for only a very minor part of the total publicly available dataset. </a:t>
            </a:r>
          </a:p>
          <a:p>
            <a:pPr marL="342900" indent="-342900" algn="just">
              <a:lnSpc>
                <a:spcPct val="150000"/>
              </a:lnSpc>
              <a:buFont typeface="Wingdings" pitchFamily="2" charset="2"/>
              <a:buChar char="ü"/>
            </a:pPr>
            <a:r>
              <a:rPr lang="en-CA" sz="2400" dirty="0">
                <a:solidFill>
                  <a:schemeClr val="bg1"/>
                </a:solidFill>
              </a:rPr>
              <a:t>The detection of blaOXA-181 is worrisome. OXA-181 is a carbapenem-hydrolysing class D beta-lactamases that differs from OXA-48 by 4 amino acid substitutions and has a greater ability to hydrolyse carbapenems. </a:t>
            </a:r>
          </a:p>
          <a:p>
            <a:pPr marL="342900" indent="-342900" algn="just">
              <a:lnSpc>
                <a:spcPct val="150000"/>
              </a:lnSpc>
              <a:buFont typeface="Wingdings" pitchFamily="2" charset="2"/>
              <a:buChar char="ü"/>
            </a:pPr>
            <a:r>
              <a:rPr lang="en-CA" sz="2400" dirty="0">
                <a:solidFill>
                  <a:schemeClr val="bg1"/>
                </a:solidFill>
              </a:rPr>
              <a:t> Overall, all samples showed phenotypic resistance to at least three of the ten phenotypically tested antibiotics, and 15 samples showed resistance to eight or more. </a:t>
            </a:r>
          </a:p>
          <a:p>
            <a:pPr marL="342900" indent="-342900" algn="just">
              <a:lnSpc>
                <a:spcPct val="150000"/>
              </a:lnSpc>
              <a:buFont typeface="Wingdings" pitchFamily="2" charset="2"/>
              <a:buChar char="ü"/>
            </a:pPr>
            <a:r>
              <a:rPr lang="en-CA" sz="2400" dirty="0">
                <a:solidFill>
                  <a:schemeClr val="bg1"/>
                </a:solidFill>
              </a:rPr>
              <a:t>This finding is not surprising, as these antibiotics are easily accessible and commonly used in Benin for therapeutic purposes, especially in the absence of antimicrobial stewardship programs. </a:t>
            </a:r>
          </a:p>
          <a:p>
            <a:pPr marL="342900" indent="-342900" algn="just">
              <a:lnSpc>
                <a:spcPct val="150000"/>
              </a:lnSpc>
              <a:buFont typeface="Wingdings" pitchFamily="2" charset="2"/>
              <a:buChar char="ü"/>
            </a:pPr>
            <a:r>
              <a:rPr lang="en-CA" sz="2400" dirty="0">
                <a:solidFill>
                  <a:schemeClr val="bg1"/>
                </a:solidFill>
              </a:rPr>
              <a:t>First study to investigate relatedness and clonality among MDR </a:t>
            </a:r>
            <a:r>
              <a:rPr lang="en-CA" sz="2400" i="1" dirty="0">
                <a:solidFill>
                  <a:schemeClr val="bg1"/>
                </a:solidFill>
              </a:rPr>
              <a:t>E. coli </a:t>
            </a:r>
            <a:r>
              <a:rPr lang="en-CA" sz="2400" dirty="0">
                <a:solidFill>
                  <a:schemeClr val="bg1"/>
                </a:solidFill>
              </a:rPr>
              <a:t>in Benin</a:t>
            </a:r>
            <a:r>
              <a:rPr lang="en-CA" sz="2400" b="1" dirty="0">
                <a:solidFill>
                  <a:schemeClr val="bg1"/>
                </a:solidFill>
              </a:rPr>
              <a:t>.</a:t>
            </a:r>
          </a:p>
        </p:txBody>
      </p:sp>
      <p:sp>
        <p:nvSpPr>
          <p:cNvPr id="53" name="Rounded Rectangle 54">
            <a:extLst>
              <a:ext uri="{FF2B5EF4-FFF2-40B4-BE49-F238E27FC236}">
                <a16:creationId xmlns:a16="http://schemas.microsoft.com/office/drawing/2014/main" id="{44A1A905-5FCD-442A-8491-A73058453ECE}"/>
              </a:ext>
            </a:extLst>
          </p:cNvPr>
          <p:cNvSpPr/>
          <p:nvPr/>
        </p:nvSpPr>
        <p:spPr bwMode="auto">
          <a:xfrm>
            <a:off x="439806" y="17266145"/>
            <a:ext cx="13169515" cy="787481"/>
          </a:xfrm>
          <a:prstGeom prst="round2SameRect">
            <a:avLst/>
          </a:prstGeom>
          <a:solidFill>
            <a:srgbClr val="AB1C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319883">
              <a:defRPr/>
            </a:pPr>
            <a:r>
              <a:rPr lang="fr-CA" sz="3400" b="1" dirty="0">
                <a:solidFill>
                  <a:schemeClr val="bg1"/>
                </a:solidFill>
              </a:rPr>
              <a:t>RESULTS (1)</a:t>
            </a:r>
            <a:endParaRPr lang="en-CA" sz="3400" b="1" dirty="0">
              <a:solidFill>
                <a:schemeClr val="bg1"/>
              </a:solidFill>
            </a:endParaRPr>
          </a:p>
        </p:txBody>
      </p:sp>
      <p:pic>
        <p:nvPicPr>
          <p:cNvPr id="32" name="Image 31">
            <a:extLst>
              <a:ext uri="{FF2B5EF4-FFF2-40B4-BE49-F238E27FC236}">
                <a16:creationId xmlns:a16="http://schemas.microsoft.com/office/drawing/2014/main" id="{318FACD9-D025-AC4A-BD40-CE890095CCA1}"/>
              </a:ext>
            </a:extLst>
          </p:cNvPr>
          <p:cNvPicPr>
            <a:picLocks noChangeAspect="1"/>
          </p:cNvPicPr>
          <p:nvPr/>
        </p:nvPicPr>
        <p:blipFill>
          <a:blip r:embed="rId3"/>
          <a:stretch>
            <a:fillRect/>
          </a:stretch>
        </p:blipFill>
        <p:spPr>
          <a:xfrm>
            <a:off x="38007235" y="168275"/>
            <a:ext cx="4678187" cy="1162366"/>
          </a:xfrm>
          <a:prstGeom prst="rect">
            <a:avLst/>
          </a:prstGeom>
        </p:spPr>
      </p:pic>
      <p:pic>
        <p:nvPicPr>
          <p:cNvPr id="34" name="Image 33">
            <a:extLst>
              <a:ext uri="{FF2B5EF4-FFF2-40B4-BE49-F238E27FC236}">
                <a16:creationId xmlns:a16="http://schemas.microsoft.com/office/drawing/2014/main" id="{87622F18-1B49-984E-BF9E-D5B8DE91798B}"/>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41058663" y="1221352"/>
            <a:ext cx="1686959" cy="1911600"/>
          </a:xfrm>
          <a:prstGeom prst="rect">
            <a:avLst/>
          </a:prstGeom>
        </p:spPr>
      </p:pic>
      <p:grpSp>
        <p:nvGrpSpPr>
          <p:cNvPr id="35" name="Groupe 34">
            <a:extLst>
              <a:ext uri="{FF2B5EF4-FFF2-40B4-BE49-F238E27FC236}">
                <a16:creationId xmlns:a16="http://schemas.microsoft.com/office/drawing/2014/main" id="{4926FD63-CA34-EB49-AC1C-40502B86A004}"/>
              </a:ext>
            </a:extLst>
          </p:cNvPr>
          <p:cNvGrpSpPr/>
          <p:nvPr/>
        </p:nvGrpSpPr>
        <p:grpSpPr>
          <a:xfrm>
            <a:off x="38400630" y="1961653"/>
            <a:ext cx="1686959" cy="894639"/>
            <a:chOff x="6225399" y="1373293"/>
            <a:chExt cx="1935080" cy="731909"/>
          </a:xfrm>
        </p:grpSpPr>
        <p:sp>
          <p:nvSpPr>
            <p:cNvPr id="36" name="Forme libre 12">
              <a:extLst>
                <a:ext uri="{FF2B5EF4-FFF2-40B4-BE49-F238E27FC236}">
                  <a16:creationId xmlns:a16="http://schemas.microsoft.com/office/drawing/2014/main" id="{83910CC2-748A-AB45-834A-9C23A2634A24}"/>
                </a:ext>
              </a:extLst>
            </p:cNvPr>
            <p:cNvSpPr/>
            <p:nvPr/>
          </p:nvSpPr>
          <p:spPr>
            <a:xfrm flipH="1">
              <a:off x="7203392" y="1426853"/>
              <a:ext cx="957087" cy="408077"/>
            </a:xfrm>
            <a:custGeom>
              <a:avLst/>
              <a:gdLst>
                <a:gd name="connsiteX0" fmla="*/ 0 w 884980"/>
                <a:gd name="connsiteY0" fmla="*/ 0 h 522631"/>
                <a:gd name="connsiteX1" fmla="*/ 884980 w 884980"/>
                <a:gd name="connsiteY1" fmla="*/ 0 h 522631"/>
                <a:gd name="connsiteX2" fmla="*/ 884980 w 884980"/>
                <a:gd name="connsiteY2" fmla="*/ 522631 h 522631"/>
                <a:gd name="connsiteX3" fmla="*/ 0 w 884980"/>
                <a:gd name="connsiteY3" fmla="*/ 522631 h 522631"/>
                <a:gd name="connsiteX4" fmla="*/ 0 w 884980"/>
                <a:gd name="connsiteY4" fmla="*/ 0 h 5226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980" h="522631">
                  <a:moveTo>
                    <a:pt x="0" y="0"/>
                  </a:moveTo>
                  <a:lnTo>
                    <a:pt x="884980" y="0"/>
                  </a:lnTo>
                  <a:lnTo>
                    <a:pt x="884980" y="522631"/>
                  </a:lnTo>
                  <a:lnTo>
                    <a:pt x="0" y="522631"/>
                  </a:lnTo>
                  <a:lnTo>
                    <a:pt x="0" y="0"/>
                  </a:lnTo>
                  <a:close/>
                </a:path>
              </a:pathLst>
            </a:custGeom>
            <a:solidFill>
              <a:srgbClr val="FFFF00"/>
            </a:solid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2730" tIns="62730" rIns="62730" bIns="62730" numCol="1" spcCol="1270" anchor="t" anchorCtr="0">
              <a:noAutofit/>
            </a:bodyPr>
            <a:lstStyle/>
            <a:p>
              <a:pPr algn="ctr" defTabSz="731825">
                <a:lnSpc>
                  <a:spcPct val="90000"/>
                </a:lnSpc>
                <a:spcBef>
                  <a:spcPct val="0"/>
                </a:spcBef>
                <a:spcAft>
                  <a:spcPct val="35000"/>
                </a:spcAft>
              </a:pPr>
              <a:r>
                <a:rPr lang="fr-BE" sz="1646" b="1" dirty="0">
                  <a:solidFill>
                    <a:srgbClr val="00397E"/>
                  </a:solidFill>
                  <a:latin typeface="Aharoni" panose="02010803020104030203" pitchFamily="2" charset="-79"/>
                  <a:cs typeface="Aharoni" panose="02010803020104030203" pitchFamily="2" charset="-79"/>
                </a:rPr>
                <a:t>PIC</a:t>
              </a:r>
            </a:p>
          </p:txBody>
        </p:sp>
        <p:sp>
          <p:nvSpPr>
            <p:cNvPr id="38" name="Forme libre 37">
              <a:extLst>
                <a:ext uri="{FF2B5EF4-FFF2-40B4-BE49-F238E27FC236}">
                  <a16:creationId xmlns:a16="http://schemas.microsoft.com/office/drawing/2014/main" id="{0F8EC2F1-E859-7A4E-996C-D94947515A4B}"/>
                </a:ext>
              </a:extLst>
            </p:cNvPr>
            <p:cNvSpPr/>
            <p:nvPr/>
          </p:nvSpPr>
          <p:spPr>
            <a:xfrm>
              <a:off x="6225399" y="1776423"/>
              <a:ext cx="971995" cy="328779"/>
            </a:xfrm>
            <a:custGeom>
              <a:avLst/>
              <a:gdLst>
                <a:gd name="connsiteX0" fmla="*/ 0 w 816707"/>
                <a:gd name="connsiteY0" fmla="*/ 0 h 328779"/>
                <a:gd name="connsiteX1" fmla="*/ 816707 w 816707"/>
                <a:gd name="connsiteY1" fmla="*/ 0 h 328779"/>
                <a:gd name="connsiteX2" fmla="*/ 816707 w 816707"/>
                <a:gd name="connsiteY2" fmla="*/ 328779 h 328779"/>
                <a:gd name="connsiteX3" fmla="*/ 0 w 816707"/>
                <a:gd name="connsiteY3" fmla="*/ 328779 h 328779"/>
                <a:gd name="connsiteX4" fmla="*/ 0 w 816707"/>
                <a:gd name="connsiteY4" fmla="*/ 0 h 328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6707" h="328779">
                  <a:moveTo>
                    <a:pt x="0" y="0"/>
                  </a:moveTo>
                  <a:lnTo>
                    <a:pt x="816707" y="0"/>
                  </a:lnTo>
                  <a:lnTo>
                    <a:pt x="816707" y="328779"/>
                  </a:lnTo>
                  <a:lnTo>
                    <a:pt x="0" y="328779"/>
                  </a:lnTo>
                  <a:lnTo>
                    <a:pt x="0" y="0"/>
                  </a:lnTo>
                  <a:close/>
                </a:path>
              </a:pathLst>
            </a:custGeom>
            <a:solidFill>
              <a:srgbClr val="008B96"/>
            </a:solidFill>
            <a:ln>
              <a:noFill/>
            </a:ln>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0326" tIns="40326" rIns="40326" bIns="40326" numCol="1" spcCol="1270" anchor="t" anchorCtr="0">
              <a:noAutofit/>
            </a:bodyPr>
            <a:lstStyle/>
            <a:p>
              <a:pPr defTabSz="470459">
                <a:lnSpc>
                  <a:spcPct val="90000"/>
                </a:lnSpc>
                <a:spcBef>
                  <a:spcPct val="0"/>
                </a:spcBef>
                <a:spcAft>
                  <a:spcPct val="35000"/>
                </a:spcAft>
              </a:pPr>
              <a:r>
                <a:rPr lang="fr-BE" sz="1100" b="1" dirty="0">
                  <a:solidFill>
                    <a:schemeClr val="bg1"/>
                  </a:solidFill>
                  <a:latin typeface="Aharoni" panose="02010803020104030203" pitchFamily="2" charset="-79"/>
                  <a:cs typeface="Aharoni" panose="02010803020104030203" pitchFamily="2" charset="-79"/>
                </a:rPr>
                <a:t> MUST</a:t>
              </a:r>
            </a:p>
          </p:txBody>
        </p:sp>
        <p:sp>
          <p:nvSpPr>
            <p:cNvPr id="39" name="Forme en L 8">
              <a:extLst>
                <a:ext uri="{FF2B5EF4-FFF2-40B4-BE49-F238E27FC236}">
                  <a16:creationId xmlns:a16="http://schemas.microsoft.com/office/drawing/2014/main" id="{EF394C6C-1603-0B4F-9F4B-66267B504D85}"/>
                </a:ext>
              </a:extLst>
            </p:cNvPr>
            <p:cNvSpPr/>
            <p:nvPr/>
          </p:nvSpPr>
          <p:spPr>
            <a:xfrm rot="5400000">
              <a:off x="6519440" y="1427248"/>
              <a:ext cx="383913" cy="971996"/>
            </a:xfrm>
            <a:prstGeom prst="corner">
              <a:avLst>
                <a:gd name="adj1" fmla="val 16120"/>
                <a:gd name="adj2" fmla="val 16110"/>
              </a:avLst>
            </a:prstGeom>
            <a:solidFill>
              <a:srgbClr val="00397E"/>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2" name="Triangle isocèle 10">
              <a:extLst>
                <a:ext uri="{FF2B5EF4-FFF2-40B4-BE49-F238E27FC236}">
                  <a16:creationId xmlns:a16="http://schemas.microsoft.com/office/drawing/2014/main" id="{7270B83F-BD15-2C4D-9847-4005EDD7188F}"/>
                </a:ext>
              </a:extLst>
            </p:cNvPr>
            <p:cNvSpPr/>
            <p:nvPr/>
          </p:nvSpPr>
          <p:spPr>
            <a:xfrm>
              <a:off x="7681935" y="1656176"/>
              <a:ext cx="391620" cy="395517"/>
            </a:xfrm>
            <a:prstGeom prst="triangle">
              <a:avLst>
                <a:gd name="adj" fmla="val 100000"/>
              </a:avLst>
            </a:prstGeom>
            <a:solidFill>
              <a:srgbClr val="00397E"/>
            </a:solidFill>
            <a:ln>
              <a:solidFill>
                <a:schemeClr val="accent5">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43" name="Forme en L 42">
              <a:extLst>
                <a:ext uri="{FF2B5EF4-FFF2-40B4-BE49-F238E27FC236}">
                  <a16:creationId xmlns:a16="http://schemas.microsoft.com/office/drawing/2014/main" id="{661D83B4-B244-1143-B750-8DC290408A8E}"/>
                </a:ext>
              </a:extLst>
            </p:cNvPr>
            <p:cNvSpPr/>
            <p:nvPr/>
          </p:nvSpPr>
          <p:spPr>
            <a:xfrm rot="5400000">
              <a:off x="7445842" y="1061789"/>
              <a:ext cx="403131" cy="1026139"/>
            </a:xfrm>
            <a:prstGeom prst="corner">
              <a:avLst>
                <a:gd name="adj1" fmla="val 16120"/>
                <a:gd name="adj2" fmla="val 16110"/>
              </a:avLst>
            </a:prstGeom>
            <a:solidFill>
              <a:srgbClr val="00397E"/>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graphicFrame>
        <p:nvGraphicFramePr>
          <p:cNvPr id="65" name="Graphique 64">
            <a:extLst>
              <a:ext uri="{FF2B5EF4-FFF2-40B4-BE49-F238E27FC236}">
                <a16:creationId xmlns:a16="http://schemas.microsoft.com/office/drawing/2014/main" id="{BE6285AD-DFDA-9C40-9664-7E842DB39C50}"/>
              </a:ext>
            </a:extLst>
          </p:cNvPr>
          <p:cNvGraphicFramePr/>
          <p:nvPr>
            <p:extLst>
              <p:ext uri="{D42A27DB-BD31-4B8C-83A1-F6EECF244321}">
                <p14:modId xmlns:p14="http://schemas.microsoft.com/office/powerpoint/2010/main" val="501999070"/>
              </p:ext>
            </p:extLst>
          </p:nvPr>
        </p:nvGraphicFramePr>
        <p:xfrm>
          <a:off x="727847" y="18424562"/>
          <a:ext cx="12686658" cy="4861406"/>
        </p:xfrm>
        <a:graphic>
          <a:graphicData uri="http://schemas.openxmlformats.org/drawingml/2006/chart">
            <c:chart xmlns:c="http://schemas.openxmlformats.org/drawingml/2006/chart" xmlns:r="http://schemas.openxmlformats.org/officeDocument/2006/relationships" r:id="rId5"/>
          </a:graphicData>
        </a:graphic>
      </p:graphicFrame>
      <p:pic>
        <p:nvPicPr>
          <p:cNvPr id="66" name="Picture 1" descr="Une image contenant texte&#10;&#10;Description générée automatiquement">
            <a:extLst>
              <a:ext uri="{FF2B5EF4-FFF2-40B4-BE49-F238E27FC236}">
                <a16:creationId xmlns:a16="http://schemas.microsoft.com/office/drawing/2014/main" id="{9BB07714-2C8C-3B44-AC9A-9BBB9EECFE0D}"/>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29677521" y="6393289"/>
            <a:ext cx="12661927" cy="4442417"/>
          </a:xfrm>
          <a:prstGeom prst="rect">
            <a:avLst/>
          </a:prstGeom>
          <a:solidFill>
            <a:srgbClr val="1B7C7E"/>
          </a:solidFill>
          <a:ln w="12700">
            <a:solidFill>
              <a:schemeClr val="tx1"/>
            </a:solidFill>
          </a:ln>
        </p:spPr>
      </p:pic>
      <p:sp>
        <p:nvSpPr>
          <p:cNvPr id="3" name="ZoneTexte 2">
            <a:extLst>
              <a:ext uri="{FF2B5EF4-FFF2-40B4-BE49-F238E27FC236}">
                <a16:creationId xmlns:a16="http://schemas.microsoft.com/office/drawing/2014/main" id="{297F9F32-0C0A-884B-B8D9-58F5D000BD6D}"/>
              </a:ext>
            </a:extLst>
          </p:cNvPr>
          <p:cNvSpPr txBox="1"/>
          <p:nvPr/>
        </p:nvSpPr>
        <p:spPr>
          <a:xfrm>
            <a:off x="29829914" y="21795429"/>
            <a:ext cx="12661927" cy="1569660"/>
          </a:xfrm>
          <a:prstGeom prst="rect">
            <a:avLst/>
          </a:prstGeom>
          <a:solidFill>
            <a:srgbClr val="1B7C7E"/>
          </a:solidFill>
          <a:ln w="19050">
            <a:solidFill>
              <a:schemeClr val="tx1"/>
            </a:solidFill>
          </a:ln>
        </p:spPr>
        <p:txBody>
          <a:bodyPr wrap="square" rtlCol="0">
            <a:spAutoFit/>
          </a:bodyPr>
          <a:lstStyle/>
          <a:p>
            <a:pPr algn="just"/>
            <a:r>
              <a:rPr lang="en-US" sz="2400" b="1" u="sng" dirty="0">
                <a:solidFill>
                  <a:schemeClr val="tx2"/>
                </a:solidFill>
              </a:rPr>
              <a:t>ACKNOWLEDGEMENTS</a:t>
            </a:r>
            <a:r>
              <a:rPr lang="en-US" sz="2400" dirty="0">
                <a:solidFill>
                  <a:schemeClr val="tx2"/>
                </a:solidFill>
              </a:rPr>
              <a:t>: We acknowledge the team of bacteriology laboratory of CNHU for their technical support  and also the team of WGS section in </a:t>
            </a:r>
            <a:r>
              <a:rPr lang="en-US" sz="2400" dirty="0" err="1">
                <a:solidFill>
                  <a:schemeClr val="tx2"/>
                </a:solidFill>
              </a:rPr>
              <a:t>Sciensano</a:t>
            </a:r>
            <a:r>
              <a:rPr lang="en-US" sz="2400" dirty="0">
                <a:solidFill>
                  <a:schemeClr val="tx2"/>
                </a:solidFill>
              </a:rPr>
              <a:t> Laboratory. </a:t>
            </a:r>
          </a:p>
          <a:p>
            <a:pPr algn="just"/>
            <a:r>
              <a:rPr lang="en-US" sz="2400" dirty="0">
                <a:solidFill>
                  <a:schemeClr val="tx2"/>
                </a:solidFill>
              </a:rPr>
              <a:t>All of gratitude goes to the ARES (Académie de Recherche pour </a:t>
            </a:r>
            <a:r>
              <a:rPr lang="en-US" sz="2400" dirty="0" err="1">
                <a:solidFill>
                  <a:schemeClr val="tx2"/>
                </a:solidFill>
              </a:rPr>
              <a:t>l’Enseignement</a:t>
            </a:r>
            <a:r>
              <a:rPr lang="en-US" sz="2400" dirty="0">
                <a:solidFill>
                  <a:schemeClr val="tx2"/>
                </a:solidFill>
              </a:rPr>
              <a:t> </a:t>
            </a:r>
            <a:r>
              <a:rPr lang="en-US" sz="2400" dirty="0" err="1">
                <a:solidFill>
                  <a:schemeClr val="tx2"/>
                </a:solidFill>
              </a:rPr>
              <a:t>Supérieur</a:t>
            </a:r>
            <a:r>
              <a:rPr lang="en-US" sz="2400" dirty="0">
                <a:solidFill>
                  <a:schemeClr val="tx2"/>
                </a:solidFill>
              </a:rPr>
              <a:t> )for their financial support </a:t>
            </a:r>
          </a:p>
        </p:txBody>
      </p:sp>
      <p:sp>
        <p:nvSpPr>
          <p:cNvPr id="6" name="ZoneTexte 5">
            <a:extLst>
              <a:ext uri="{FF2B5EF4-FFF2-40B4-BE49-F238E27FC236}">
                <a16:creationId xmlns:a16="http://schemas.microsoft.com/office/drawing/2014/main" id="{2AC9505E-1EFD-554D-AFD5-BC471FD53BC3}"/>
              </a:ext>
            </a:extLst>
          </p:cNvPr>
          <p:cNvSpPr txBox="1"/>
          <p:nvPr/>
        </p:nvSpPr>
        <p:spPr>
          <a:xfrm>
            <a:off x="14023161" y="5411682"/>
            <a:ext cx="14681048" cy="2308324"/>
          </a:xfrm>
          <a:prstGeom prst="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a:t>GENES ENCODING RESISTANCE TO BETA-LACTAMASES (</a:t>
            </a:r>
            <a:r>
              <a:rPr lang="en-US" sz="2400" b="1" dirty="0" err="1"/>
              <a:t>Bla</a:t>
            </a:r>
            <a:r>
              <a:rPr lang="en-US" sz="2400" b="1" dirty="0"/>
              <a:t>)</a:t>
            </a:r>
          </a:p>
          <a:p>
            <a:pPr marL="342900" indent="-342900" algn="just">
              <a:buFont typeface="Wingdings" pitchFamily="2" charset="2"/>
              <a:buChar char="§"/>
            </a:pPr>
            <a:r>
              <a:rPr lang="en-US" sz="2400" i="1" dirty="0" err="1"/>
              <a:t>Bla</a:t>
            </a:r>
            <a:r>
              <a:rPr lang="en-US" sz="2400" i="1" dirty="0"/>
              <a:t> CTX-M-15 (78.9%) </a:t>
            </a:r>
            <a:r>
              <a:rPr lang="en-US" sz="2400" dirty="0"/>
              <a:t>is the most common</a:t>
            </a:r>
            <a:r>
              <a:rPr lang="en-US" sz="2400" i="1" dirty="0"/>
              <a:t>.</a:t>
            </a:r>
          </a:p>
          <a:p>
            <a:pPr marL="342900" indent="-342900" algn="just">
              <a:buFont typeface="Wingdings" pitchFamily="2" charset="2"/>
              <a:buChar char="§"/>
            </a:pPr>
            <a:r>
              <a:rPr lang="en-US" sz="2400" dirty="0"/>
              <a:t>Other variants found such as </a:t>
            </a:r>
            <a:r>
              <a:rPr lang="en-US" sz="2400" i="1" dirty="0"/>
              <a:t>bla</a:t>
            </a:r>
            <a:r>
              <a:rPr lang="en-US" sz="2400" dirty="0"/>
              <a:t>TEM,-1</a:t>
            </a:r>
            <a:r>
              <a:rPr lang="en-US" sz="2400" i="1" dirty="0"/>
              <a:t>, bla</a:t>
            </a:r>
            <a:r>
              <a:rPr lang="en-US" sz="2400" dirty="0"/>
              <a:t>TEM-40, </a:t>
            </a:r>
            <a:r>
              <a:rPr lang="en-US" sz="2400" i="1" dirty="0"/>
              <a:t>bl</a:t>
            </a:r>
            <a:r>
              <a:rPr lang="en-US" sz="2400" dirty="0"/>
              <a:t>aTEM-235, </a:t>
            </a:r>
            <a:r>
              <a:rPr lang="en-US" sz="2400" i="1" dirty="0"/>
              <a:t>bla</a:t>
            </a:r>
            <a:r>
              <a:rPr lang="en-US" sz="2400" dirty="0"/>
              <a:t>OXA-1, blaCMY-2 and blaCMY-422</a:t>
            </a:r>
          </a:p>
          <a:p>
            <a:pPr marL="342900" indent="-342900" algn="just">
              <a:buFont typeface="Wingdings" pitchFamily="2" charset="2"/>
              <a:buChar char="§"/>
            </a:pPr>
            <a:r>
              <a:rPr lang="en-US" sz="2400" i="1" dirty="0"/>
              <a:t>Bla</a:t>
            </a:r>
            <a:r>
              <a:rPr lang="en-US" sz="2400" dirty="0"/>
              <a:t>OXA-181 which is </a:t>
            </a:r>
            <a:r>
              <a:rPr lang="en-US" sz="2400" i="1" dirty="0"/>
              <a:t>a blaOXA-48 </a:t>
            </a:r>
            <a:r>
              <a:rPr lang="en-US" sz="2400" dirty="0"/>
              <a:t>like enzymes and conferred resistance to carbapenems2</a:t>
            </a:r>
          </a:p>
          <a:p>
            <a:endParaRPr lang="en-US" sz="2400" dirty="0"/>
          </a:p>
        </p:txBody>
      </p:sp>
      <p:sp>
        <p:nvSpPr>
          <p:cNvPr id="9" name="ZoneTexte 8">
            <a:extLst>
              <a:ext uri="{FF2B5EF4-FFF2-40B4-BE49-F238E27FC236}">
                <a16:creationId xmlns:a16="http://schemas.microsoft.com/office/drawing/2014/main" id="{1532A57C-0050-C64B-8A92-4A66835B49B7}"/>
              </a:ext>
            </a:extLst>
          </p:cNvPr>
          <p:cNvSpPr txBox="1"/>
          <p:nvPr/>
        </p:nvSpPr>
        <p:spPr>
          <a:xfrm>
            <a:off x="14023161" y="8040688"/>
            <a:ext cx="14681048" cy="2677656"/>
          </a:xfrm>
          <a:prstGeom prst="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a:t>GENES ENCODING RESISTANCE TO AMINOGLYCOSIDES</a:t>
            </a:r>
          </a:p>
          <a:p>
            <a:pPr marL="342900" indent="-342900">
              <a:buFont typeface="Wingdings" pitchFamily="2" charset="2"/>
              <a:buChar char="§"/>
            </a:pPr>
            <a:r>
              <a:rPr lang="en-US" sz="2400" dirty="0"/>
              <a:t>About 2/3 of isolates carried the </a:t>
            </a:r>
            <a:r>
              <a:rPr lang="en-US" sz="2400" i="1" dirty="0" err="1"/>
              <a:t>aph</a:t>
            </a:r>
            <a:r>
              <a:rPr lang="en-US" sz="2400" i="1" dirty="0"/>
              <a:t>(3)-</a:t>
            </a:r>
            <a:r>
              <a:rPr lang="en-US" sz="2400" i="1" dirty="0" err="1"/>
              <a:t>Ib</a:t>
            </a:r>
            <a:r>
              <a:rPr lang="en-US" sz="2400" dirty="0"/>
              <a:t> gene.</a:t>
            </a:r>
          </a:p>
          <a:p>
            <a:pPr marL="342900" indent="-342900">
              <a:buFont typeface="Wingdings" pitchFamily="2" charset="2"/>
              <a:buChar char="§"/>
            </a:pPr>
            <a:r>
              <a:rPr lang="en-US" sz="2400" dirty="0"/>
              <a:t>78.9% isolates contained the </a:t>
            </a:r>
            <a:r>
              <a:rPr lang="en-US" sz="2400" i="1" dirty="0" err="1"/>
              <a:t>aac</a:t>
            </a:r>
            <a:r>
              <a:rPr lang="en-US" sz="2400" i="1" dirty="0"/>
              <a:t>(6)-</a:t>
            </a:r>
            <a:r>
              <a:rPr lang="en-US" sz="2400" i="1" dirty="0" err="1"/>
              <a:t>Ib-cr</a:t>
            </a:r>
            <a:r>
              <a:rPr lang="en-US" sz="2400" i="1" dirty="0"/>
              <a:t> </a:t>
            </a:r>
            <a:r>
              <a:rPr lang="en-US" sz="2400" dirty="0"/>
              <a:t>gene responsible for the reduction in ciprofloxacin activity. </a:t>
            </a:r>
          </a:p>
          <a:p>
            <a:pPr marL="342900" indent="-342900">
              <a:buFont typeface="Wingdings" pitchFamily="2" charset="2"/>
              <a:buChar char="§"/>
            </a:pPr>
            <a:r>
              <a:rPr lang="en-US" sz="2400" dirty="0"/>
              <a:t>Different determinants encoding resistance to aminoglycosides </a:t>
            </a:r>
            <a:r>
              <a:rPr lang="en-US" sz="2400" i="1" dirty="0"/>
              <a:t>; aadA1, aadA2, aadA5, aadA16, ant(3)’’-Ia.</a:t>
            </a:r>
          </a:p>
          <a:p>
            <a:pPr algn="ctr"/>
            <a:endParaRPr lang="en-US" sz="2400" b="1" dirty="0"/>
          </a:p>
          <a:p>
            <a:pPr algn="ctr"/>
            <a:endParaRPr lang="en-US" sz="2400" b="1" dirty="0"/>
          </a:p>
        </p:txBody>
      </p:sp>
      <p:sp>
        <p:nvSpPr>
          <p:cNvPr id="10" name="ZoneTexte 9">
            <a:extLst>
              <a:ext uri="{FF2B5EF4-FFF2-40B4-BE49-F238E27FC236}">
                <a16:creationId xmlns:a16="http://schemas.microsoft.com/office/drawing/2014/main" id="{AF891EC3-B3E7-2240-899D-45C91A86ED40}"/>
              </a:ext>
            </a:extLst>
          </p:cNvPr>
          <p:cNvSpPr txBox="1"/>
          <p:nvPr/>
        </p:nvSpPr>
        <p:spPr>
          <a:xfrm>
            <a:off x="13809587" y="21273875"/>
            <a:ext cx="15238824" cy="2677656"/>
          </a:xfrm>
          <a:prstGeom prst="rect">
            <a:avLst/>
          </a:prstGeom>
          <a:solidFill>
            <a:srgbClr val="1B7C7E"/>
          </a:solidFill>
        </p:spPr>
        <p:txBody>
          <a:bodyPr wrap="square" rtlCol="0">
            <a:spAutoFit/>
          </a:bodyPr>
          <a:lstStyle/>
          <a:p>
            <a:pPr algn="ctr"/>
            <a:r>
              <a:rPr lang="en-US" sz="2400" b="1" u="sng" dirty="0">
                <a:solidFill>
                  <a:schemeClr val="tx2"/>
                </a:solidFill>
              </a:rPr>
              <a:t>REFERENCES</a:t>
            </a:r>
          </a:p>
          <a:p>
            <a:pPr algn="just"/>
            <a:r>
              <a:rPr lang="en-US" sz="2400" baseline="30000" dirty="0">
                <a:solidFill>
                  <a:schemeClr val="tx2"/>
                </a:solidFill>
              </a:rPr>
              <a:t>1</a:t>
            </a:r>
            <a:r>
              <a:rPr lang="en-US" sz="2400" dirty="0">
                <a:solidFill>
                  <a:schemeClr val="tx2"/>
                </a:solidFill>
              </a:rPr>
              <a:t>Pitout, J.D. D., and </a:t>
            </a:r>
            <a:r>
              <a:rPr lang="en-US" sz="2400" dirty="0" err="1">
                <a:solidFill>
                  <a:schemeClr val="tx2"/>
                </a:solidFill>
              </a:rPr>
              <a:t>Laupland</a:t>
            </a:r>
            <a:r>
              <a:rPr lang="en-US" sz="2400" dirty="0">
                <a:solidFill>
                  <a:schemeClr val="tx2"/>
                </a:solidFill>
              </a:rPr>
              <a:t> K.B. (2017). Review Enterobacteriaceae: an emerging public-health concern/ 8,159-166.</a:t>
            </a:r>
          </a:p>
          <a:p>
            <a:pPr algn="just"/>
            <a:r>
              <a:rPr lang="en-US" sz="2400" baseline="30000" dirty="0">
                <a:solidFill>
                  <a:schemeClr val="tx2"/>
                </a:solidFill>
              </a:rPr>
              <a:t>2</a:t>
            </a:r>
            <a:r>
              <a:rPr lang="en-US" sz="2400" dirty="0">
                <a:solidFill>
                  <a:schemeClr val="tx2"/>
                </a:solidFill>
              </a:rPr>
              <a:t>Bogaerts et al . Validation of bioinformatics workflow for routine analysis. Doi 10.3389 / </a:t>
            </a:r>
            <a:r>
              <a:rPr lang="en-US" sz="2400" dirty="0" err="1">
                <a:solidFill>
                  <a:schemeClr val="tx2"/>
                </a:solidFill>
              </a:rPr>
              <a:t>fmicb</a:t>
            </a:r>
            <a:r>
              <a:rPr lang="en-US" sz="2400" dirty="0">
                <a:solidFill>
                  <a:schemeClr val="tx2"/>
                </a:solidFill>
              </a:rPr>
              <a:t>. 2019.00362</a:t>
            </a:r>
          </a:p>
          <a:p>
            <a:pPr algn="just"/>
            <a:r>
              <a:rPr lang="en-US" sz="2400" baseline="30000" dirty="0">
                <a:solidFill>
                  <a:schemeClr val="tx2"/>
                </a:solidFill>
              </a:rPr>
              <a:t>3</a:t>
            </a:r>
            <a:r>
              <a:rPr lang="en-US" sz="2400" dirty="0">
                <a:solidFill>
                  <a:schemeClr val="tx2"/>
                </a:solidFill>
              </a:rPr>
              <a:t>Rodriguez-Villalobos,H. , </a:t>
            </a:r>
            <a:r>
              <a:rPr lang="en-US" sz="2400" dirty="0" err="1">
                <a:solidFill>
                  <a:schemeClr val="tx2"/>
                </a:solidFill>
              </a:rPr>
              <a:t>Malaviolle,V</a:t>
            </a:r>
            <a:r>
              <a:rPr lang="en-US" sz="2400" dirty="0">
                <a:solidFill>
                  <a:schemeClr val="tx2"/>
                </a:solidFill>
              </a:rPr>
              <a:t>., </a:t>
            </a:r>
            <a:r>
              <a:rPr lang="en-US" sz="2400" dirty="0" err="1">
                <a:solidFill>
                  <a:schemeClr val="tx2"/>
                </a:solidFill>
              </a:rPr>
              <a:t>Frankard,J</a:t>
            </a:r>
            <a:r>
              <a:rPr lang="en-US" sz="2400" dirty="0">
                <a:solidFill>
                  <a:schemeClr val="tx2"/>
                </a:solidFill>
              </a:rPr>
              <a:t>. et al. (2005). Emergence of CTX-M extended spectrum beta-lactamase-producing </a:t>
            </a:r>
            <a:r>
              <a:rPr lang="en-US" sz="2400" i="1" dirty="0">
                <a:solidFill>
                  <a:schemeClr val="tx2"/>
                </a:solidFill>
              </a:rPr>
              <a:t>Escherichia coli </a:t>
            </a:r>
            <a:r>
              <a:rPr lang="en-US" sz="2400" dirty="0">
                <a:solidFill>
                  <a:schemeClr val="tx2"/>
                </a:solidFill>
              </a:rPr>
              <a:t>in Belgium. Euro </a:t>
            </a:r>
            <a:r>
              <a:rPr lang="en-US" sz="2400" dirty="0" err="1">
                <a:solidFill>
                  <a:schemeClr val="tx2"/>
                </a:solidFill>
              </a:rPr>
              <a:t>Surveill</a:t>
            </a:r>
            <a:r>
              <a:rPr lang="en-US" sz="2400" dirty="0">
                <a:solidFill>
                  <a:schemeClr val="tx2"/>
                </a:solidFill>
              </a:rPr>
              <a:t>. 10, 12_15.</a:t>
            </a:r>
          </a:p>
          <a:p>
            <a:endParaRPr lang="en-US" sz="2400" b="1" dirty="0">
              <a:solidFill>
                <a:schemeClr val="tx2"/>
              </a:solidFill>
            </a:endParaRPr>
          </a:p>
        </p:txBody>
      </p:sp>
      <p:sp>
        <p:nvSpPr>
          <p:cNvPr id="11" name="ZoneTexte 10">
            <a:extLst>
              <a:ext uri="{FF2B5EF4-FFF2-40B4-BE49-F238E27FC236}">
                <a16:creationId xmlns:a16="http://schemas.microsoft.com/office/drawing/2014/main" id="{8EA1839C-0619-034E-8CC5-F188E02A80DF}"/>
              </a:ext>
            </a:extLst>
          </p:cNvPr>
          <p:cNvSpPr txBox="1"/>
          <p:nvPr/>
        </p:nvSpPr>
        <p:spPr>
          <a:xfrm>
            <a:off x="14001377" y="11145807"/>
            <a:ext cx="14702832" cy="3046988"/>
          </a:xfrm>
          <a:prstGeom prst="rect">
            <a:avLst/>
          </a:prstGeom>
          <a:solidFill>
            <a:schemeClr val="bg1"/>
          </a:solidFill>
        </p:spPr>
        <p:txBody>
          <a:bodyPr wrap="square" rtlCol="0">
            <a:spAutoFit/>
          </a:bodyPr>
          <a:lstStyle/>
          <a:p>
            <a:pPr algn="ctr"/>
            <a:r>
              <a:rPr lang="en-US" sz="2400" b="1" dirty="0"/>
              <a:t>GENES ENCODING RESISTANCE TO FLUOROQUINOLONES</a:t>
            </a:r>
          </a:p>
          <a:p>
            <a:pPr marL="342900" indent="-342900">
              <a:buFont typeface="Wingdings" pitchFamily="2" charset="2"/>
              <a:buChar char="§"/>
            </a:pPr>
            <a:r>
              <a:rPr lang="en-US" sz="2400" dirty="0"/>
              <a:t>Four different fluoroquinolone resistance determinants were observed, an important antimicrobial on the WHO list: </a:t>
            </a:r>
            <a:r>
              <a:rPr lang="en-US" sz="2400" i="1" dirty="0"/>
              <a:t>qnrS1, qepA8, qepA4 and </a:t>
            </a:r>
            <a:r>
              <a:rPr lang="en-US" sz="2400" i="1" dirty="0" err="1"/>
              <a:t>aac</a:t>
            </a:r>
            <a:r>
              <a:rPr lang="en-US" sz="2400" i="1" dirty="0"/>
              <a:t> (6)-</a:t>
            </a:r>
            <a:r>
              <a:rPr lang="en-US" sz="2400" i="1" dirty="0" err="1"/>
              <a:t>Ib-cr</a:t>
            </a:r>
            <a:endParaRPr lang="en-US" sz="2400" i="1" dirty="0"/>
          </a:p>
          <a:p>
            <a:pPr marL="342900" indent="-342900">
              <a:buFont typeface="Wingdings" pitchFamily="2" charset="2"/>
              <a:buChar char="§"/>
            </a:pPr>
            <a:r>
              <a:rPr lang="en-US" sz="2400" dirty="0"/>
              <a:t>16 isolates carried at least one nonsynonymous mutations in the housekeeping genes </a:t>
            </a:r>
            <a:r>
              <a:rPr lang="en-US" sz="2400" dirty="0" err="1"/>
              <a:t>parC</a:t>
            </a:r>
            <a:r>
              <a:rPr lang="en-US" sz="2400" dirty="0"/>
              <a:t>(S80I), </a:t>
            </a:r>
            <a:r>
              <a:rPr lang="en-US" sz="2400" dirty="0" err="1"/>
              <a:t>gyrA</a:t>
            </a:r>
            <a:r>
              <a:rPr lang="en-US" sz="2400" dirty="0"/>
              <a:t> </a:t>
            </a:r>
          </a:p>
          <a:p>
            <a:r>
              <a:rPr lang="en-US" sz="2400" dirty="0"/>
              <a:t>(D87N), </a:t>
            </a:r>
            <a:r>
              <a:rPr lang="en-US" sz="2400" i="1" dirty="0" err="1"/>
              <a:t>gyrA</a:t>
            </a:r>
            <a:r>
              <a:rPr lang="en-US" sz="2400" dirty="0"/>
              <a:t> (S83L) and </a:t>
            </a:r>
            <a:r>
              <a:rPr lang="en-US" sz="2400" dirty="0" err="1"/>
              <a:t>parE</a:t>
            </a:r>
            <a:r>
              <a:rPr lang="en-US" sz="2400" dirty="0"/>
              <a:t> (S458A) which are known to confer fluoroquinolone resistance.</a:t>
            </a:r>
          </a:p>
          <a:p>
            <a:pPr algn="ctr"/>
            <a:r>
              <a:rPr lang="en-US" sz="2400" b="1" dirty="0"/>
              <a:t>OTHER GENES:</a:t>
            </a:r>
          </a:p>
          <a:p>
            <a:r>
              <a:rPr lang="en-US" sz="2400" b="1" dirty="0"/>
              <a:t> </a:t>
            </a:r>
            <a:r>
              <a:rPr lang="en-US" sz="2400" dirty="0"/>
              <a:t>Trimethoprim resistance (dfrA8, </a:t>
            </a:r>
            <a:r>
              <a:rPr lang="en-US" sz="2400" dirty="0" err="1"/>
              <a:t>dfr</a:t>
            </a:r>
            <a:r>
              <a:rPr lang="en-US" sz="2400" dirty="0"/>
              <a:t> A12, dfrA14 and dfrA17); macrolide resistance </a:t>
            </a:r>
            <a:r>
              <a:rPr lang="en-US" sz="2400" i="1" dirty="0"/>
              <a:t>(</a:t>
            </a:r>
            <a:r>
              <a:rPr lang="en-US" sz="2400" i="1" dirty="0" err="1"/>
              <a:t>mphA</a:t>
            </a:r>
            <a:r>
              <a:rPr lang="en-US" sz="2400" i="1" dirty="0"/>
              <a:t>),</a:t>
            </a:r>
            <a:r>
              <a:rPr lang="en-US" sz="2400" dirty="0"/>
              <a:t>Sulfonamide resistance (sul1, sul2), tetracycline resistance (</a:t>
            </a:r>
            <a:r>
              <a:rPr lang="en-US" sz="2400" i="1" dirty="0" err="1"/>
              <a:t>tetA</a:t>
            </a:r>
            <a:r>
              <a:rPr lang="en-US" sz="2400" i="1" dirty="0"/>
              <a:t>, </a:t>
            </a:r>
            <a:r>
              <a:rPr lang="en-US" sz="2400" i="1" dirty="0" err="1"/>
              <a:t>tetB</a:t>
            </a:r>
            <a:r>
              <a:rPr lang="en-US" sz="2400" i="1" dirty="0"/>
              <a:t>). </a:t>
            </a:r>
            <a:endParaRPr lang="en-US" sz="2400" dirty="0"/>
          </a:p>
        </p:txBody>
      </p:sp>
      <p:sp>
        <p:nvSpPr>
          <p:cNvPr id="12" name="ZoneTexte 11">
            <a:extLst>
              <a:ext uri="{FF2B5EF4-FFF2-40B4-BE49-F238E27FC236}">
                <a16:creationId xmlns:a16="http://schemas.microsoft.com/office/drawing/2014/main" id="{CC35F54C-CF85-844B-8933-6ECF3F8EE12E}"/>
              </a:ext>
            </a:extLst>
          </p:cNvPr>
          <p:cNvSpPr txBox="1"/>
          <p:nvPr/>
        </p:nvSpPr>
        <p:spPr>
          <a:xfrm>
            <a:off x="13722528" y="14388880"/>
            <a:ext cx="15371088" cy="1200329"/>
          </a:xfrm>
          <a:prstGeom prst="rect">
            <a:avLst/>
          </a:prstGeom>
          <a:solidFill>
            <a:srgbClr val="1B7C7E"/>
          </a:solidFill>
          <a:ln>
            <a:solidFill>
              <a:srgbClr val="1B7C7E"/>
            </a:solidFill>
          </a:ln>
        </p:spPr>
        <p:txBody>
          <a:bodyPr wrap="square" rtlCol="0">
            <a:spAutoFit/>
          </a:bodyPr>
          <a:lstStyle/>
          <a:p>
            <a:pPr algn="ctr"/>
            <a:endParaRPr lang="en-US" sz="2400" b="1" dirty="0">
              <a:solidFill>
                <a:schemeClr val="bg1"/>
              </a:solidFill>
            </a:endParaRPr>
          </a:p>
          <a:p>
            <a:pPr algn="ctr"/>
            <a:r>
              <a:rPr lang="en-US" sz="2400" b="1" dirty="0">
                <a:solidFill>
                  <a:schemeClr val="bg1"/>
                </a:solidFill>
              </a:rPr>
              <a:t>HIGHLIGHT POINTS </a:t>
            </a:r>
          </a:p>
          <a:p>
            <a:pPr algn="ctr"/>
            <a:r>
              <a:rPr lang="en-US" sz="2400" b="1" dirty="0">
                <a:solidFill>
                  <a:schemeClr val="bg1"/>
                </a:solidFill>
              </a:rPr>
              <a:t> </a:t>
            </a:r>
          </a:p>
        </p:txBody>
      </p:sp>
      <p:pic>
        <p:nvPicPr>
          <p:cNvPr id="69" name="Image 68">
            <a:extLst>
              <a:ext uri="{FF2B5EF4-FFF2-40B4-BE49-F238E27FC236}">
                <a16:creationId xmlns:a16="http://schemas.microsoft.com/office/drawing/2014/main" id="{BB0ECA0C-1938-BC49-880D-2CCC284F6229}"/>
              </a:ext>
            </a:extLst>
          </p:cNvPr>
          <p:cNvPicPr>
            <a:picLocks noChangeAspect="1"/>
          </p:cNvPicPr>
          <p:nvPr/>
        </p:nvPicPr>
        <p:blipFill>
          <a:blip r:embed="rId7"/>
          <a:stretch>
            <a:fillRect/>
          </a:stretch>
        </p:blipFill>
        <p:spPr>
          <a:xfrm>
            <a:off x="37834472" y="3023663"/>
            <a:ext cx="3224191" cy="1085444"/>
          </a:xfrm>
          <a:prstGeom prst="rect">
            <a:avLst/>
          </a:prstGeom>
        </p:spPr>
      </p:pic>
      <p:sp>
        <p:nvSpPr>
          <p:cNvPr id="4" name="ZoneTexte 3">
            <a:extLst>
              <a:ext uri="{FF2B5EF4-FFF2-40B4-BE49-F238E27FC236}">
                <a16:creationId xmlns:a16="http://schemas.microsoft.com/office/drawing/2014/main" id="{19F479C7-D47C-0042-A450-54C45DF327AD}"/>
              </a:ext>
            </a:extLst>
          </p:cNvPr>
          <p:cNvSpPr txBox="1"/>
          <p:nvPr/>
        </p:nvSpPr>
        <p:spPr>
          <a:xfrm>
            <a:off x="29829915" y="11320591"/>
            <a:ext cx="12509534" cy="784830"/>
          </a:xfrm>
          <a:prstGeom prst="rect">
            <a:avLst/>
          </a:prstGeom>
          <a:ln w="5715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800" dirty="0"/>
              <a:t>Abbreviations: C3G and C4G:  third and fourth generation of cephalosporin , SXT = Sulfamethoxazole and trimethoprim ,</a:t>
            </a:r>
            <a:r>
              <a:rPr lang="en-US" sz="1800" dirty="0" err="1"/>
              <a:t>Cefox</a:t>
            </a:r>
            <a:r>
              <a:rPr lang="en-US" sz="1800" dirty="0"/>
              <a:t> = </a:t>
            </a:r>
            <a:r>
              <a:rPr lang="en-US" sz="1800" dirty="0" err="1"/>
              <a:t>cefoxitine</a:t>
            </a:r>
            <a:r>
              <a:rPr lang="en-US" sz="1800" dirty="0"/>
              <a:t>,  Amp= ampicillin, Gent= gentamicin, </a:t>
            </a:r>
            <a:r>
              <a:rPr lang="en-US" sz="1800" dirty="0" err="1"/>
              <a:t>Levo</a:t>
            </a:r>
            <a:r>
              <a:rPr lang="en-US" sz="1800" dirty="0"/>
              <a:t>=</a:t>
            </a:r>
            <a:r>
              <a:rPr lang="en-US" sz="1800" dirty="0" err="1"/>
              <a:t>levofloxacine</a:t>
            </a:r>
            <a:r>
              <a:rPr lang="en-US" sz="1800" dirty="0"/>
              <a:t> , </a:t>
            </a:r>
          </a:p>
          <a:p>
            <a:pPr algn="ctr"/>
            <a:endParaRPr lang="en-US" sz="900" dirty="0"/>
          </a:p>
        </p:txBody>
      </p:sp>
    </p:spTree>
  </p:cSld>
  <p:clrMapOvr>
    <a:masterClrMapping/>
  </p:clrMapOvr>
</p:sld>
</file>

<file path=ppt/theme/theme1.xml><?xml version="1.0" encoding="utf-8"?>
<a:theme xmlns:a="http://schemas.openxmlformats.org/drawingml/2006/main" name="USANZ Poster 2014 Templat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9091</TotalTime>
  <Words>1277</Words>
  <Application>Microsoft Macintosh PowerPoint</Application>
  <PresentationFormat>Personnalisé</PresentationFormat>
  <Paragraphs>75</Paragraphs>
  <Slides>1</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vt:i4>
      </vt:variant>
    </vt:vector>
  </HeadingPairs>
  <TitlesOfParts>
    <vt:vector size="6" baseType="lpstr">
      <vt:lpstr>Aharoni</vt:lpstr>
      <vt:lpstr>Arial</vt:lpstr>
      <vt:lpstr>Times New Roman</vt:lpstr>
      <vt:lpstr>Wingdings</vt:lpstr>
      <vt:lpstr>USANZ Poster 2014 Template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Carine Yehouenou</cp:lastModifiedBy>
  <cp:revision>103</cp:revision>
  <dcterms:modified xsi:type="dcterms:W3CDTF">2021-06-01T16:22:51Z</dcterms:modified>
</cp:coreProperties>
</file>