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handoutMasterIdLst>
    <p:handoutMasterId r:id="rId15"/>
  </p:handoutMasterIdLst>
  <p:sldIdLst>
    <p:sldId id="389" r:id="rId2"/>
    <p:sldId id="294" r:id="rId3"/>
    <p:sldId id="420" r:id="rId4"/>
    <p:sldId id="403" r:id="rId5"/>
    <p:sldId id="404" r:id="rId6"/>
    <p:sldId id="408" r:id="rId7"/>
    <p:sldId id="281" r:id="rId8"/>
    <p:sldId id="288" r:id="rId9"/>
    <p:sldId id="258" r:id="rId10"/>
    <p:sldId id="413" r:id="rId11"/>
    <p:sldId id="415" r:id="rId12"/>
    <p:sldId id="291" r:id="rId13"/>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92789"/>
  </p:normalViewPr>
  <p:slideViewPr>
    <p:cSldViewPr snapToGrid="0" snapToObjects="1">
      <p:cViewPr varScale="1">
        <p:scale>
          <a:sx n="118" d="100"/>
          <a:sy n="118" d="100"/>
        </p:scale>
        <p:origin x="2680" y="2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7163B6C-3157-D24C-8AB9-22D13C7F36CF}"/>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r>
              <a:rPr lang="fr-FR"/>
              <a:t>E. Ngongo et R. Landmeters | Formation à un militantisme décolonial </a:t>
            </a:r>
          </a:p>
        </p:txBody>
      </p:sp>
      <p:sp>
        <p:nvSpPr>
          <p:cNvPr id="3" name="Espace réservé de la date 2">
            <a:extLst>
              <a:ext uri="{FF2B5EF4-FFF2-40B4-BE49-F238E27FC236}">
                <a16:creationId xmlns:a16="http://schemas.microsoft.com/office/drawing/2014/main" id="{DFBD4280-DA68-044A-83B3-243E999EFFC4}"/>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372CE26D-077C-B14F-B1AD-08CC3174B5EC}" type="datetimeFigureOut">
              <a:rPr lang="fr-FR" smtClean="0"/>
              <a:t>27/01/2020</a:t>
            </a:fld>
            <a:endParaRPr lang="fr-FR"/>
          </a:p>
        </p:txBody>
      </p:sp>
      <p:sp>
        <p:nvSpPr>
          <p:cNvPr id="4" name="Espace réservé du pied de page 3">
            <a:extLst>
              <a:ext uri="{FF2B5EF4-FFF2-40B4-BE49-F238E27FC236}">
                <a16:creationId xmlns:a16="http://schemas.microsoft.com/office/drawing/2014/main" id="{5D2E80AB-5912-B14F-8200-E09458DAE5D4}"/>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r>
              <a:rPr lang="fr-FR"/>
              <a:t>04.04.2019</a:t>
            </a:r>
          </a:p>
        </p:txBody>
      </p:sp>
      <p:sp>
        <p:nvSpPr>
          <p:cNvPr id="5" name="Espace réservé du numéro de diapositive 4">
            <a:extLst>
              <a:ext uri="{FF2B5EF4-FFF2-40B4-BE49-F238E27FC236}">
                <a16:creationId xmlns:a16="http://schemas.microsoft.com/office/drawing/2014/main" id="{D65B8393-179A-8A43-B3A6-214205F9590A}"/>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CABE68F5-AF7A-2143-A3E6-CB5FD7DFD2DB}" type="slidenum">
              <a:rPr lang="fr-FR" smtClean="0"/>
              <a:t>‹N°›</a:t>
            </a:fld>
            <a:endParaRPr lang="fr-FR"/>
          </a:p>
        </p:txBody>
      </p:sp>
    </p:spTree>
    <p:extLst>
      <p:ext uri="{BB962C8B-B14F-4D97-AF65-F5344CB8AC3E}">
        <p14:creationId xmlns:p14="http://schemas.microsoft.com/office/powerpoint/2010/main" val="2870566922"/>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r>
              <a:rPr lang="fr-FR"/>
              <a:t>E. Ngongo et R. Landmeters | Formation à un militantisme décolonial </a:t>
            </a:r>
          </a:p>
        </p:txBody>
      </p:sp>
      <p:sp>
        <p:nvSpPr>
          <p:cNvPr id="3" name="Espace réservé de la date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353C9516-089E-9841-9004-D4724ADF3DA1}" type="datetimeFigureOut">
              <a:rPr lang="fr-FR" smtClean="0"/>
              <a:t>27/01/2020</a:t>
            </a:fld>
            <a:endParaRPr lang="fr-FR"/>
          </a:p>
        </p:txBody>
      </p:sp>
      <p:sp>
        <p:nvSpPr>
          <p:cNvPr id="4" name="Espace réservé de l'image des diapositives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r>
              <a:rPr lang="fr-FR"/>
              <a:t>04.04.2019</a:t>
            </a:r>
          </a:p>
        </p:txBody>
      </p:sp>
      <p:sp>
        <p:nvSpPr>
          <p:cNvPr id="7" name="Espace réservé du numéro de diapositive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7699CCCC-3FB3-6E43-A520-A21FB44EAECA}" type="slidenum">
              <a:rPr lang="fr-FR" smtClean="0"/>
              <a:t>‹N°›</a:t>
            </a:fld>
            <a:endParaRPr lang="fr-FR"/>
          </a:p>
        </p:txBody>
      </p:sp>
    </p:spTree>
    <p:extLst>
      <p:ext uri="{BB962C8B-B14F-4D97-AF65-F5344CB8AC3E}">
        <p14:creationId xmlns:p14="http://schemas.microsoft.com/office/powerpoint/2010/main" val="2113403220"/>
      </p:ext>
    </p:extLst>
  </p:cSld>
  <p:clrMap bg1="lt1" tx1="dk1" bg2="lt2" tx2="dk2" accent1="accent1" accent2="accent2" accent3="accent3" accent4="accent4" accent5="accent5" accent6="accent6" hlink="hlink" folHlink="folHlink"/>
  <p:hf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fr-FR"/>
              <a:t>Cliquez et modifiez le titre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en-US" dirty="0"/>
          </a:p>
        </p:txBody>
      </p:sp>
      <p:sp>
        <p:nvSpPr>
          <p:cNvPr id="4" name="Date Placeholder 3"/>
          <p:cNvSpPr>
            <a:spLocks noGrp="1"/>
          </p:cNvSpPr>
          <p:nvPr>
            <p:ph type="dt" sz="half" idx="10"/>
          </p:nvPr>
        </p:nvSpPr>
        <p:spPr/>
        <p:txBody>
          <a:bodyPr/>
          <a:lstStyle/>
          <a:p>
            <a:fld id="{3F150D65-C64D-44FB-9152-4CC2DE0C9198}" type="datetime1">
              <a:rPr lang="en-US" smtClean="0"/>
              <a:pPr/>
              <a:t>1/27/20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EBEB0A-9E3D-4B14-9782-E2AE3DA60D96}" type="slidenum">
              <a:rPr lang="en-US" smtClean="0"/>
              <a:pPr/>
              <a:t>‹N°›</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42635EB0-D091-417E-ACD5-D65E1C7D8524}" type="datetime1">
              <a:rPr lang="en-US" smtClean="0"/>
              <a:pPr/>
              <a:t>1/27/20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FEBEB0A-9E3D-4B14-9782-E2AE3DA60D96}"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fr-FR"/>
              <a:t>Cliquez et modifiez le titre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FCA09F9-C7D6-4C52-A7E8-5101239A0BA2}" type="datetime1">
              <a:rPr lang="en-US" smtClean="0"/>
              <a:pPr/>
              <a:t>1/27/20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EBEB0A-9E3D-4B14-9782-E2AE3DA60D96}"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0FFE64A4-35FB-42B6-9183-2C0CE0E36649}" type="datetime1">
              <a:rPr lang="en-US" smtClean="0"/>
              <a:pPr/>
              <a:t>1/27/20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EBEB0A-9E3D-4B14-9782-E2AE3DA60D96}"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fr-FR"/>
              <a:t>Cliquez et modifiez le titre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A2683B9-6ECA-47FA-93CF-B124A0FAC208}" type="datetime1">
              <a:rPr lang="en-US" smtClean="0"/>
              <a:pPr/>
              <a:t>1/27/20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EBEB0A-9E3D-4B14-9782-E2AE3DA60D96}" type="slidenum">
              <a:rPr lang="en-US" smtClean="0"/>
              <a:pPr/>
              <a:t>‹N°›</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05FF66B-9476-4BB3-85E9-E01854F07F90}" type="datetime1">
              <a:rPr lang="en-US" smtClean="0"/>
              <a:pPr/>
              <a:t>1/27/20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EBEB0A-9E3D-4B14-9782-E2AE3DA60D96}"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Cliquez et modifiez le titre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6B23FBD-8F7D-4F85-8085-67BFDB05CB71}" type="datetime1">
              <a:rPr lang="en-US" smtClean="0"/>
              <a:pPr/>
              <a:t>1/27/20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EBEB0A-9E3D-4B14-9782-E2AE3DA60D96}" type="slidenum">
              <a:rPr lang="en-US" smtClean="0"/>
              <a:pPr/>
              <a:t>‹N°›</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a:p>
        </p:txBody>
      </p:sp>
      <p:sp>
        <p:nvSpPr>
          <p:cNvPr id="3" name="Date Placeholder 2"/>
          <p:cNvSpPr>
            <a:spLocks noGrp="1"/>
          </p:cNvSpPr>
          <p:nvPr>
            <p:ph type="dt" sz="half" idx="10"/>
          </p:nvPr>
        </p:nvSpPr>
        <p:spPr/>
        <p:txBody>
          <a:bodyPr/>
          <a:lstStyle/>
          <a:p>
            <a:fld id="{465D789A-1220-4441-8676-44A034051BFD}" type="datetime1">
              <a:rPr lang="en-US" smtClean="0"/>
              <a:pPr/>
              <a:t>1/27/20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EBEB0A-9E3D-4B14-9782-E2AE3DA60D96}"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98A266-E364-4B5E-98DD-432668182E1E}" type="datetime1">
              <a:rPr lang="en-US" smtClean="0"/>
              <a:pPr/>
              <a:t>1/27/20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EBEB0A-9E3D-4B14-9782-E2AE3DA60D96}"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fr-FR"/>
              <a:t>Cliquez et modifiez le titre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93F2040-9975-4642-A906-1DF87F8BE202}" type="datetime1">
              <a:rPr lang="en-US" smtClean="0"/>
              <a:pPr/>
              <a:t>1/27/20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EBEB0A-9E3D-4B14-9782-E2AE3DA60D96}" type="slidenum">
              <a:rPr lang="en-US" smtClean="0"/>
              <a:pPr/>
              <a:t>‹N°›</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fr-FR"/>
              <a:t>Cliquez et modifiez le titre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Faire glisser l'image vers l'espace réservé ou cliquer sur l'icône pour l'ajouter</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1E52B4A-BA08-4841-AB08-A0D822ABC34D}" type="datetime1">
              <a:rPr lang="en-US" smtClean="0"/>
              <a:pPr/>
              <a:t>1/27/20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EBEB0A-9E3D-4B14-9782-E2AE3DA60D96}"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fr-FR"/>
              <a:t>Cliquez et modifiez le titre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5D48070-6A81-47D0-9810-1540B9FEFF61}" type="datetime1">
              <a:rPr lang="en-US" smtClean="0"/>
              <a:pPr/>
              <a:t>1/27/20</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FEBEB0A-9E3D-4B14-9782-E2AE3DA60D96}"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romain.landmeters@usaintlouis.be" TargetMode="Externa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6.jp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07899" y="747059"/>
            <a:ext cx="8557065" cy="2560377"/>
          </a:xfrm>
        </p:spPr>
        <p:txBody>
          <a:bodyPr>
            <a:normAutofit/>
          </a:bodyPr>
          <a:lstStyle/>
          <a:p>
            <a:pPr algn="ctr"/>
            <a:r>
              <a:rPr lang="fr-FR" sz="3600" b="1" dirty="0">
                <a:latin typeface="Garamond" charset="0"/>
                <a:ea typeface="Garamond" charset="0"/>
                <a:cs typeface="Garamond" charset="0"/>
              </a:rPr>
              <a:t>enjeux actuels </a:t>
            </a:r>
            <a:br>
              <a:rPr lang="fr-FR" sz="3600" b="1" dirty="0">
                <a:latin typeface="Garamond" charset="0"/>
                <a:ea typeface="Garamond" charset="0"/>
                <a:cs typeface="Garamond" charset="0"/>
              </a:rPr>
            </a:br>
            <a:r>
              <a:rPr lang="fr-FR" sz="3600" b="1" dirty="0">
                <a:latin typeface="Garamond" charset="0"/>
                <a:ea typeface="Garamond" charset="0"/>
                <a:cs typeface="Garamond" charset="0"/>
              </a:rPr>
              <a:t>de l’enseignement de l’histoire de la colonisation</a:t>
            </a:r>
            <a:br>
              <a:rPr lang="fr-FR" sz="3200" b="1" dirty="0">
                <a:latin typeface="Garamond" charset="0"/>
                <a:ea typeface="Garamond" charset="0"/>
                <a:cs typeface="Garamond" charset="0"/>
              </a:rPr>
            </a:br>
            <a:endParaRPr lang="fr-FR" sz="2600" b="1" i="1" dirty="0">
              <a:solidFill>
                <a:schemeClr val="tx2">
                  <a:lumMod val="75000"/>
                </a:schemeClr>
              </a:solidFill>
              <a:latin typeface="Garamond" charset="0"/>
              <a:ea typeface="Garamond" charset="0"/>
              <a:cs typeface="Garamond" charset="0"/>
            </a:endParaRPr>
          </a:p>
        </p:txBody>
      </p:sp>
      <p:sp>
        <p:nvSpPr>
          <p:cNvPr id="3" name="Sous-titre 2"/>
          <p:cNvSpPr>
            <a:spLocks noGrp="1"/>
          </p:cNvSpPr>
          <p:nvPr>
            <p:ph type="subTitle" idx="1"/>
          </p:nvPr>
        </p:nvSpPr>
        <p:spPr>
          <a:xfrm>
            <a:off x="636099" y="3550565"/>
            <a:ext cx="7871801" cy="1752600"/>
          </a:xfrm>
        </p:spPr>
        <p:txBody>
          <a:bodyPr>
            <a:normAutofit/>
          </a:bodyPr>
          <a:lstStyle/>
          <a:p>
            <a:pPr algn="ctr"/>
            <a:r>
              <a:rPr lang="fr-FR" sz="2800" b="1" dirty="0">
                <a:latin typeface="Garamond" charset="0"/>
                <a:ea typeface="Garamond" charset="0"/>
                <a:cs typeface="Garamond" charset="0"/>
              </a:rPr>
              <a:t>Romain Landmeters</a:t>
            </a:r>
          </a:p>
          <a:p>
            <a:pPr algn="ctr"/>
            <a:r>
              <a:rPr lang="fr-FR" b="1" dirty="0">
                <a:latin typeface="Garamond" charset="0"/>
                <a:ea typeface="Garamond" charset="0"/>
                <a:cs typeface="Garamond" charset="0"/>
              </a:rPr>
              <a:t>Doctorant FNRS-FRESH en histoire contemporaine</a:t>
            </a:r>
          </a:p>
        </p:txBody>
      </p:sp>
      <p:pic>
        <p:nvPicPr>
          <p:cNvPr id="5" name="Image 4"/>
          <p:cNvPicPr>
            <a:picLocks noChangeAspect="1"/>
          </p:cNvPicPr>
          <p:nvPr/>
        </p:nvPicPr>
        <p:blipFill>
          <a:blip r:embed="rId2"/>
          <a:stretch>
            <a:fillRect/>
          </a:stretch>
        </p:blipFill>
        <p:spPr>
          <a:xfrm>
            <a:off x="6326091" y="4961905"/>
            <a:ext cx="2375902" cy="2014899"/>
          </a:xfrm>
          <a:prstGeom prst="rect">
            <a:avLst/>
          </a:prstGeom>
        </p:spPr>
      </p:pic>
      <p:pic>
        <p:nvPicPr>
          <p:cNvPr id="10" name="Image 9">
            <a:extLst>
              <a:ext uri="{FF2B5EF4-FFF2-40B4-BE49-F238E27FC236}">
                <a16:creationId xmlns:a16="http://schemas.microsoft.com/office/drawing/2014/main" id="{B2F8E417-E8CE-014D-891D-D36E8EB648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6048" y="4961905"/>
            <a:ext cx="3594100" cy="1143000"/>
          </a:xfrm>
          <a:prstGeom prst="rect">
            <a:avLst/>
          </a:prstGeom>
        </p:spPr>
      </p:pic>
      <p:pic>
        <p:nvPicPr>
          <p:cNvPr id="8" name="Image 7">
            <a:extLst>
              <a:ext uri="{FF2B5EF4-FFF2-40B4-BE49-F238E27FC236}">
                <a16:creationId xmlns:a16="http://schemas.microsoft.com/office/drawing/2014/main" id="{2C0EA2AF-D107-FE43-A48F-F2E2C041A573}"/>
              </a:ext>
            </a:extLst>
          </p:cNvPr>
          <p:cNvPicPr>
            <a:picLocks noChangeAspect="1"/>
          </p:cNvPicPr>
          <p:nvPr/>
        </p:nvPicPr>
        <p:blipFill>
          <a:blip r:embed="rId4"/>
          <a:stretch>
            <a:fillRect/>
          </a:stretch>
        </p:blipFill>
        <p:spPr>
          <a:xfrm>
            <a:off x="137752" y="4961905"/>
            <a:ext cx="1942353" cy="1231628"/>
          </a:xfrm>
          <a:prstGeom prst="rect">
            <a:avLst/>
          </a:prstGeom>
        </p:spPr>
      </p:pic>
    </p:spTree>
    <p:extLst>
      <p:ext uri="{BB962C8B-B14F-4D97-AF65-F5344CB8AC3E}">
        <p14:creationId xmlns:p14="http://schemas.microsoft.com/office/powerpoint/2010/main" val="3770608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6255" y="938718"/>
            <a:ext cx="8977745" cy="5822644"/>
          </a:xfrm>
        </p:spPr>
        <p:txBody>
          <a:bodyPr>
            <a:normAutofit fontScale="47500" lnSpcReduction="20000"/>
          </a:bodyPr>
          <a:lstStyle/>
          <a:p>
            <a:pPr marL="0" indent="0" algn="just">
              <a:buNone/>
            </a:pPr>
            <a:r>
              <a:rPr lang="fr-BE" sz="9600" dirty="0">
                <a:latin typeface="Garamond" panose="02020404030301010803" pitchFamily="18" charset="0"/>
              </a:rPr>
              <a:t>Guy Vanthemsche, historien (VUB)</a:t>
            </a:r>
          </a:p>
          <a:p>
            <a:pPr marL="0" indent="0" algn="just">
              <a:buNone/>
            </a:pPr>
            <a:endParaRPr lang="fr-BE" sz="9600" b="1" dirty="0">
              <a:latin typeface="Garamond" panose="02020404030301010803" pitchFamily="18" charset="0"/>
            </a:endParaRPr>
          </a:p>
          <a:p>
            <a:pPr marL="0" indent="0" algn="just">
              <a:buNone/>
            </a:pPr>
            <a:r>
              <a:rPr lang="fr-BE" sz="6700" dirty="0">
                <a:latin typeface="Garamond" panose="02020404030301010803" pitchFamily="18" charset="0"/>
              </a:rPr>
              <a:t>«</a:t>
            </a:r>
            <a:r>
              <a:rPr lang="fr-BE" sz="6700" b="1" dirty="0">
                <a:latin typeface="Garamond" panose="02020404030301010803" pitchFamily="18" charset="0"/>
              </a:rPr>
              <a:t> </a:t>
            </a:r>
            <a:r>
              <a:rPr lang="fr-BE" sz="6700" dirty="0">
                <a:latin typeface="Garamond" panose="02020404030301010803" pitchFamily="18" charset="0"/>
              </a:rPr>
              <a:t>La colonisation est, avant tout, le viol d’une société par une autre. Elle est en effet fondée sur la domination d’un groupe restreint d’étrangers sur une vaste population autochtone, soumise de force ; […] elle charrie d’innombrables violations des droits de l’être humain, notamment sur base de préjugés raciaux. »</a:t>
            </a:r>
            <a:endParaRPr lang="fr-BE" sz="6700" b="1" dirty="0">
              <a:latin typeface="Garamond" panose="02020404030301010803" pitchFamily="18" charset="0"/>
            </a:endParaRPr>
          </a:p>
          <a:p>
            <a:pPr marL="0" indent="0" algn="just">
              <a:buNone/>
            </a:pPr>
            <a:endParaRPr lang="fr-BE" sz="3200" dirty="0">
              <a:latin typeface="Garamond" panose="02020404030301010803" pitchFamily="18" charset="0"/>
            </a:endParaRPr>
          </a:p>
          <a:p>
            <a:pPr marL="0" indent="0" algn="just">
              <a:buNone/>
            </a:pPr>
            <a:endParaRPr lang="fr-BE" sz="3200" dirty="0">
              <a:latin typeface="Garamond" panose="02020404030301010803" pitchFamily="18" charset="0"/>
            </a:endParaRPr>
          </a:p>
          <a:p>
            <a:pPr marL="0" indent="0" algn="just">
              <a:buNone/>
            </a:pPr>
            <a:endParaRPr lang="fr-BE" sz="5000" dirty="0">
              <a:latin typeface="Garamond" panose="02020404030301010803" pitchFamily="18" charset="0"/>
            </a:endParaRPr>
          </a:p>
          <a:p>
            <a:pPr marL="0" indent="0" algn="just">
              <a:buNone/>
            </a:pPr>
            <a:r>
              <a:rPr lang="fr-BE" sz="4200" dirty="0">
                <a:latin typeface="Garamond" panose="02020404030301010803" pitchFamily="18" charset="0"/>
              </a:rPr>
              <a:t>Source : Guy </a:t>
            </a:r>
            <a:r>
              <a:rPr lang="fr-BE" sz="4200" cap="small" dirty="0">
                <a:latin typeface="Garamond" panose="02020404030301010803" pitchFamily="18" charset="0"/>
              </a:rPr>
              <a:t>Vanthemsche</a:t>
            </a:r>
            <a:r>
              <a:rPr lang="fr-BE" sz="4200" dirty="0">
                <a:latin typeface="Garamond" panose="02020404030301010803" pitchFamily="18" charset="0"/>
              </a:rPr>
              <a:t>, « “Découvrir enfin la vérité historique”. La Belgique face à son passé colonial », dans </a:t>
            </a:r>
            <a:r>
              <a:rPr lang="fr-BE" sz="4200" i="1" dirty="0">
                <a:latin typeface="Garamond" panose="02020404030301010803" pitchFamily="18" charset="0"/>
              </a:rPr>
              <a:t>Septentrion. Arts, lettres et culture de Flandre et des Pays-Bas</a:t>
            </a:r>
            <a:r>
              <a:rPr lang="fr-BE" sz="4200" dirty="0">
                <a:latin typeface="Garamond" panose="02020404030301010803" pitchFamily="18" charset="0"/>
              </a:rPr>
              <a:t>, vol. 47, n</a:t>
            </a:r>
            <a:r>
              <a:rPr lang="fr-BE" sz="4200" baseline="30000" dirty="0">
                <a:latin typeface="Garamond" panose="02020404030301010803" pitchFamily="18" charset="0"/>
              </a:rPr>
              <a:t>o</a:t>
            </a:r>
            <a:r>
              <a:rPr lang="fr-BE" sz="4200" dirty="0">
                <a:latin typeface="Garamond" panose="02020404030301010803" pitchFamily="18" charset="0"/>
              </a:rPr>
              <a:t> 3, 2018, p. 11-12.</a:t>
            </a:r>
            <a:endParaRPr lang="fr-FR" sz="4200" dirty="0">
              <a:latin typeface="Garamond" panose="02020404030301010803" pitchFamily="18" charset="0"/>
            </a:endParaRPr>
          </a:p>
        </p:txBody>
      </p:sp>
      <p:sp>
        <p:nvSpPr>
          <p:cNvPr id="4" name="ZoneTexte 3"/>
          <p:cNvSpPr txBox="1"/>
          <p:nvPr/>
        </p:nvSpPr>
        <p:spPr>
          <a:xfrm>
            <a:off x="0" y="0"/>
            <a:ext cx="9143999" cy="646331"/>
          </a:xfrm>
          <a:prstGeom prst="rect">
            <a:avLst/>
          </a:prstGeom>
          <a:noFill/>
        </p:spPr>
        <p:txBody>
          <a:bodyPr wrap="square" rtlCol="0">
            <a:spAutoFit/>
          </a:bodyPr>
          <a:lstStyle/>
          <a:p>
            <a:pPr algn="ctr"/>
            <a:r>
              <a:rPr lang="fr-FR" dirty="0">
                <a:latin typeface="Garamond" charset="0"/>
                <a:ea typeface="Garamond" charset="0"/>
                <a:cs typeface="Garamond" charset="0"/>
              </a:rPr>
              <a:t>Romain Landmeters| Enjeux actuels de l’enseignement de l’histoire de la colonisation | 28.01.2020</a:t>
            </a:r>
          </a:p>
          <a:p>
            <a:pPr algn="ctr"/>
            <a:endParaRPr lang="fr-FR" dirty="0"/>
          </a:p>
        </p:txBody>
      </p:sp>
    </p:spTree>
    <p:extLst>
      <p:ext uri="{BB962C8B-B14F-4D97-AF65-F5344CB8AC3E}">
        <p14:creationId xmlns:p14="http://schemas.microsoft.com/office/powerpoint/2010/main" val="1171849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6255" y="548640"/>
            <a:ext cx="8977745" cy="6212722"/>
          </a:xfrm>
        </p:spPr>
        <p:txBody>
          <a:bodyPr>
            <a:normAutofit fontScale="92500" lnSpcReduction="10000"/>
          </a:bodyPr>
          <a:lstStyle/>
          <a:p>
            <a:pPr marL="0" indent="0" algn="just">
              <a:buNone/>
            </a:pPr>
            <a:r>
              <a:rPr lang="fr-FR" sz="2800" dirty="0">
                <a:latin typeface="Garamond" panose="02020404030301010803" pitchFamily="18" charset="0"/>
              </a:rPr>
              <a:t>Amandine </a:t>
            </a:r>
            <a:r>
              <a:rPr lang="fr-FR" sz="2800" cap="small" dirty="0">
                <a:latin typeface="Garamond" panose="02020404030301010803" pitchFamily="18" charset="0"/>
              </a:rPr>
              <a:t>Lauro</a:t>
            </a:r>
            <a:r>
              <a:rPr lang="fr-FR" sz="2800" dirty="0">
                <a:latin typeface="Garamond" panose="02020404030301010803" pitchFamily="18" charset="0"/>
              </a:rPr>
              <a:t> et Benoît </a:t>
            </a:r>
            <a:r>
              <a:rPr lang="fr-FR" sz="2800" cap="small" dirty="0" err="1">
                <a:latin typeface="Garamond" panose="02020404030301010803" pitchFamily="18" charset="0"/>
              </a:rPr>
              <a:t>Henriet</a:t>
            </a:r>
            <a:r>
              <a:rPr lang="fr-FR" sz="2800" dirty="0">
                <a:latin typeface="Garamond" panose="02020404030301010803" pitchFamily="18" charset="0"/>
              </a:rPr>
              <a:t>, « Dix idées reçues sur la colonisation belge », </a:t>
            </a:r>
            <a:r>
              <a:rPr lang="fr-FR" sz="2800" i="1" dirty="0">
                <a:latin typeface="Garamond" panose="02020404030301010803" pitchFamily="18" charset="0"/>
              </a:rPr>
              <a:t>Le Soir Plus</a:t>
            </a:r>
            <a:r>
              <a:rPr lang="fr-FR" sz="2800" dirty="0">
                <a:latin typeface="Garamond" panose="02020404030301010803" pitchFamily="18" charset="0"/>
              </a:rPr>
              <a:t>, 8 mars 2019.</a:t>
            </a:r>
          </a:p>
          <a:p>
            <a:pPr marL="514350" indent="-514350" algn="just">
              <a:buFont typeface="+mj-lt"/>
              <a:buAutoNum type="arabicPeriod"/>
            </a:pPr>
            <a:r>
              <a:rPr lang="fr-BE" dirty="0">
                <a:latin typeface="Garamond" panose="02020404030301010803" pitchFamily="18" charset="0"/>
              </a:rPr>
              <a:t>« L’histoire de la colonisation, ce sujet méconnu sur lequel il faudrait faire la lumière »</a:t>
            </a:r>
          </a:p>
          <a:p>
            <a:pPr marL="514350" indent="-514350" algn="just">
              <a:buFont typeface="+mj-lt"/>
              <a:buAutoNum type="arabicPeriod"/>
            </a:pPr>
            <a:r>
              <a:rPr lang="fr-BE" dirty="0">
                <a:latin typeface="Garamond" panose="02020404030301010803" pitchFamily="18" charset="0"/>
              </a:rPr>
              <a:t>« Oui mais les autres pays critiquaient la Belgique parce qu’ils voulaient le Congo pour eux […] »</a:t>
            </a:r>
          </a:p>
          <a:p>
            <a:pPr marL="514350" indent="-514350" algn="just">
              <a:buFont typeface="+mj-lt"/>
              <a:buAutoNum type="arabicPeriod"/>
            </a:pPr>
            <a:r>
              <a:rPr lang="fr-BE" dirty="0">
                <a:latin typeface="Garamond" panose="02020404030301010803" pitchFamily="18" charset="0"/>
              </a:rPr>
              <a:t>« Il ne faut pas confondre le Congo de Léopold II et le Congo belge […] »</a:t>
            </a:r>
          </a:p>
          <a:p>
            <a:pPr marL="514350" indent="-514350" algn="just">
              <a:buFont typeface="+mj-lt"/>
              <a:buAutoNum type="arabicPeriod"/>
            </a:pPr>
            <a:r>
              <a:rPr lang="fr-BE" dirty="0">
                <a:latin typeface="Garamond" panose="02020404030301010803" pitchFamily="18" charset="0"/>
              </a:rPr>
              <a:t>« Génocide ou pas génocide […] »</a:t>
            </a:r>
          </a:p>
          <a:p>
            <a:pPr marL="514350" indent="-514350" algn="just">
              <a:buFont typeface="+mj-lt"/>
              <a:buAutoNum type="arabicPeriod"/>
            </a:pPr>
            <a:r>
              <a:rPr lang="fr-BE" dirty="0">
                <a:latin typeface="Garamond" panose="02020404030301010803" pitchFamily="18" charset="0"/>
              </a:rPr>
              <a:t>« Oui mais il faut contextualiser » </a:t>
            </a:r>
          </a:p>
          <a:p>
            <a:pPr marL="514350" indent="-514350" algn="just">
              <a:buFont typeface="+mj-lt"/>
              <a:buAutoNum type="arabicPeriod"/>
            </a:pPr>
            <a:r>
              <a:rPr lang="fr-BE" dirty="0">
                <a:latin typeface="Garamond" panose="02020404030301010803" pitchFamily="18" charset="0"/>
              </a:rPr>
              <a:t>« […] il y a a eu aussi de bonnes choses pour les Congolais […] »</a:t>
            </a:r>
          </a:p>
          <a:p>
            <a:pPr marL="514350" indent="-514350" algn="just">
              <a:buFont typeface="+mj-lt"/>
              <a:buAutoNum type="arabicPeriod"/>
            </a:pPr>
            <a:r>
              <a:rPr lang="fr-BE" dirty="0">
                <a:latin typeface="Garamond" panose="02020404030301010803" pitchFamily="18" charset="0"/>
              </a:rPr>
              <a:t>« […] Le sort des </a:t>
            </a:r>
            <a:r>
              <a:rPr lang="fr-BE" dirty="0" err="1">
                <a:latin typeface="Garamond" panose="02020404030301010803" pitchFamily="18" charset="0"/>
              </a:rPr>
              <a:t>Congolais·es</a:t>
            </a:r>
            <a:r>
              <a:rPr lang="fr-BE" dirty="0">
                <a:latin typeface="Garamond" panose="02020404030301010803" pitchFamily="18" charset="0"/>
              </a:rPr>
              <a:t> n’était pas différent de celui des ouvriers belges »</a:t>
            </a:r>
          </a:p>
          <a:p>
            <a:pPr marL="514350" indent="-514350" algn="just">
              <a:buFont typeface="+mj-lt"/>
              <a:buAutoNum type="arabicPeriod"/>
            </a:pPr>
            <a:r>
              <a:rPr lang="fr-BE" dirty="0">
                <a:latin typeface="Garamond" panose="02020404030301010803" pitchFamily="18" charset="0"/>
              </a:rPr>
              <a:t>« Quand on regarde […] le Congo après l’indépendance, la colonisation finalement  ce n’était pas si mal »</a:t>
            </a:r>
          </a:p>
          <a:p>
            <a:pPr marL="514350" indent="-514350" algn="just">
              <a:buFont typeface="+mj-lt"/>
              <a:buAutoNum type="arabicPeriod"/>
            </a:pPr>
            <a:r>
              <a:rPr lang="fr-BE" dirty="0">
                <a:latin typeface="Garamond" panose="02020404030301010803" pitchFamily="18" charset="0"/>
              </a:rPr>
              <a:t>« Les Congolais eux-m</a:t>
            </a:r>
            <a:r>
              <a:rPr lang="fr-FR" dirty="0" err="1">
                <a:latin typeface="Garamond" panose="02020404030301010803" pitchFamily="18" charset="0"/>
              </a:rPr>
              <a:t>êmes</a:t>
            </a:r>
            <a:r>
              <a:rPr lang="fr-FR" dirty="0">
                <a:latin typeface="Garamond" panose="02020404030301010803" pitchFamily="18" charset="0"/>
              </a:rPr>
              <a:t> </a:t>
            </a:r>
            <a:r>
              <a:rPr lang="fr-BE" dirty="0">
                <a:latin typeface="Garamond" panose="02020404030301010803" pitchFamily="18" charset="0"/>
              </a:rPr>
              <a:t>disent qu’ils regrettent les Belges »</a:t>
            </a:r>
          </a:p>
          <a:p>
            <a:pPr marL="514350" indent="-514350" algn="just">
              <a:buFont typeface="+mj-lt"/>
              <a:buAutoNum type="arabicPeriod"/>
            </a:pPr>
            <a:r>
              <a:rPr lang="fr-BE" dirty="0">
                <a:latin typeface="Garamond" panose="02020404030301010803" pitchFamily="18" charset="0"/>
              </a:rPr>
              <a:t>« Déboulonner ou ne pas déboulonner les statues de Léopold II »</a:t>
            </a:r>
          </a:p>
          <a:p>
            <a:pPr marL="514350" indent="-514350" algn="just">
              <a:buFont typeface="+mj-lt"/>
              <a:buAutoNum type="arabicPeriod"/>
            </a:pPr>
            <a:endParaRPr lang="fr-BE" sz="2000" dirty="0">
              <a:latin typeface="Garamond" panose="02020404030301010803" pitchFamily="18" charset="0"/>
            </a:endParaRPr>
          </a:p>
          <a:p>
            <a:pPr marL="0" indent="0" algn="just">
              <a:buNone/>
            </a:pPr>
            <a:endParaRPr lang="fr-BE" sz="3200" dirty="0">
              <a:latin typeface="Garamond" panose="02020404030301010803" pitchFamily="18" charset="0"/>
            </a:endParaRPr>
          </a:p>
          <a:p>
            <a:pPr marL="0" indent="0" algn="just">
              <a:buNone/>
            </a:pPr>
            <a:endParaRPr lang="fr-BE" sz="5000" dirty="0">
              <a:latin typeface="Garamond" panose="02020404030301010803" pitchFamily="18" charset="0"/>
            </a:endParaRPr>
          </a:p>
        </p:txBody>
      </p:sp>
      <p:sp>
        <p:nvSpPr>
          <p:cNvPr id="4" name="ZoneTexte 3"/>
          <p:cNvSpPr txBox="1"/>
          <p:nvPr/>
        </p:nvSpPr>
        <p:spPr>
          <a:xfrm>
            <a:off x="0" y="0"/>
            <a:ext cx="9143999" cy="646331"/>
          </a:xfrm>
          <a:prstGeom prst="rect">
            <a:avLst/>
          </a:prstGeom>
          <a:noFill/>
        </p:spPr>
        <p:txBody>
          <a:bodyPr wrap="square" rtlCol="0">
            <a:spAutoFit/>
          </a:bodyPr>
          <a:lstStyle/>
          <a:p>
            <a:pPr algn="ctr"/>
            <a:r>
              <a:rPr lang="fr-FR" dirty="0">
                <a:latin typeface="Garamond" charset="0"/>
                <a:ea typeface="Garamond" charset="0"/>
                <a:cs typeface="Garamond" charset="0"/>
              </a:rPr>
              <a:t>Romain Landmeters| Enjeux actuels de l’enseignement de l’histoire de la colonisation | 28.01.2020</a:t>
            </a:r>
          </a:p>
          <a:p>
            <a:pPr algn="ctr"/>
            <a:endParaRPr lang="fr-FR" dirty="0"/>
          </a:p>
        </p:txBody>
      </p:sp>
    </p:spTree>
    <p:extLst>
      <p:ext uri="{BB962C8B-B14F-4D97-AF65-F5344CB8AC3E}">
        <p14:creationId xmlns:p14="http://schemas.microsoft.com/office/powerpoint/2010/main" val="413422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85798" y="1133219"/>
            <a:ext cx="7916373" cy="3172556"/>
          </a:xfrm>
        </p:spPr>
        <p:txBody>
          <a:bodyPr>
            <a:normAutofit/>
          </a:bodyPr>
          <a:lstStyle/>
          <a:p>
            <a:endParaRPr lang="fr-FR" dirty="0"/>
          </a:p>
          <a:p>
            <a:endParaRPr lang="fr-FR" dirty="0"/>
          </a:p>
          <a:p>
            <a:pPr algn="ctr"/>
            <a:r>
              <a:rPr lang="fr-FR" sz="3600" dirty="0">
                <a:latin typeface="Garamond" panose="02020404030301010803" pitchFamily="18" charset="0"/>
              </a:rPr>
              <a:t>Merci pour votre attention ! </a:t>
            </a:r>
          </a:p>
          <a:p>
            <a:endParaRPr lang="fr-FR" dirty="0"/>
          </a:p>
          <a:p>
            <a:endParaRPr lang="fr-FR" dirty="0">
              <a:latin typeface="Garamond" charset="0"/>
              <a:ea typeface="Garamond" charset="0"/>
              <a:cs typeface="Garamond" charset="0"/>
              <a:hlinkClick r:id="rId2"/>
            </a:endParaRPr>
          </a:p>
          <a:p>
            <a:pPr algn="ctr"/>
            <a:r>
              <a:rPr lang="fr-FR" sz="3600" dirty="0">
                <a:latin typeface="Garamond" charset="0"/>
                <a:ea typeface="Garamond" charset="0"/>
                <a:cs typeface="Garamond" charset="0"/>
                <a:hlinkClick r:id="rId2"/>
              </a:rPr>
              <a:t>romain.landmeters@usaintlouis.be</a:t>
            </a:r>
            <a:endParaRPr lang="fr-FR" sz="3600" dirty="0">
              <a:latin typeface="Garamond" charset="0"/>
              <a:ea typeface="Garamond" charset="0"/>
              <a:cs typeface="Garamond" charset="0"/>
            </a:endParaRPr>
          </a:p>
          <a:p>
            <a:endParaRPr lang="fr-FR" dirty="0"/>
          </a:p>
        </p:txBody>
      </p:sp>
      <p:pic>
        <p:nvPicPr>
          <p:cNvPr id="5" name="Image 4"/>
          <p:cNvPicPr>
            <a:picLocks noChangeAspect="1"/>
          </p:cNvPicPr>
          <p:nvPr/>
        </p:nvPicPr>
        <p:blipFill>
          <a:blip r:embed="rId3"/>
          <a:stretch>
            <a:fillRect/>
          </a:stretch>
        </p:blipFill>
        <p:spPr>
          <a:xfrm>
            <a:off x="443345" y="5080180"/>
            <a:ext cx="1942353" cy="1231628"/>
          </a:xfrm>
          <a:prstGeom prst="rect">
            <a:avLst/>
          </a:prstGeom>
        </p:spPr>
      </p:pic>
      <p:pic>
        <p:nvPicPr>
          <p:cNvPr id="7" name="Image 6"/>
          <p:cNvPicPr>
            <a:picLocks noChangeAspect="1"/>
          </p:cNvPicPr>
          <p:nvPr/>
        </p:nvPicPr>
        <p:blipFill>
          <a:blip r:embed="rId4"/>
          <a:stretch>
            <a:fillRect/>
          </a:stretch>
        </p:blipFill>
        <p:spPr>
          <a:xfrm>
            <a:off x="6666974" y="5080180"/>
            <a:ext cx="2375902" cy="2014899"/>
          </a:xfrm>
          <a:prstGeom prst="rect">
            <a:avLst/>
          </a:prstGeom>
        </p:spPr>
      </p:pic>
      <p:sp>
        <p:nvSpPr>
          <p:cNvPr id="8" name="ZoneTexte 7">
            <a:extLst>
              <a:ext uri="{FF2B5EF4-FFF2-40B4-BE49-F238E27FC236}">
                <a16:creationId xmlns:a16="http://schemas.microsoft.com/office/drawing/2014/main" id="{C57CF95C-F574-9944-BFDE-8DD60D33D012}"/>
              </a:ext>
            </a:extLst>
          </p:cNvPr>
          <p:cNvSpPr txBox="1"/>
          <p:nvPr/>
        </p:nvSpPr>
        <p:spPr>
          <a:xfrm>
            <a:off x="0" y="-13855"/>
            <a:ext cx="9144000" cy="646331"/>
          </a:xfrm>
          <a:prstGeom prst="rect">
            <a:avLst/>
          </a:prstGeom>
          <a:noFill/>
        </p:spPr>
        <p:txBody>
          <a:bodyPr wrap="square" rtlCol="0">
            <a:spAutoFit/>
          </a:bodyPr>
          <a:lstStyle/>
          <a:p>
            <a:pPr algn="ctr"/>
            <a:r>
              <a:rPr lang="fr-FR" dirty="0">
                <a:latin typeface="Garamond" charset="0"/>
                <a:ea typeface="Garamond" charset="0"/>
                <a:cs typeface="Garamond" charset="0"/>
              </a:rPr>
              <a:t>Romain Landmeters| Enjeux actuels de l’enseignement de l’histoire de la colonisation | 28.01.2020</a:t>
            </a:r>
          </a:p>
          <a:p>
            <a:endParaRPr lang="fr-FR" dirty="0"/>
          </a:p>
        </p:txBody>
      </p:sp>
      <p:pic>
        <p:nvPicPr>
          <p:cNvPr id="9" name="Image 8">
            <a:extLst>
              <a:ext uri="{FF2B5EF4-FFF2-40B4-BE49-F238E27FC236}">
                <a16:creationId xmlns:a16="http://schemas.microsoft.com/office/drawing/2014/main" id="{13ABAE43-EDBE-334C-8AAA-E107FD1871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46934" y="5080180"/>
            <a:ext cx="3594100" cy="1143000"/>
          </a:xfrm>
          <a:prstGeom prst="rect">
            <a:avLst/>
          </a:prstGeom>
        </p:spPr>
      </p:pic>
    </p:spTree>
    <p:extLst>
      <p:ext uri="{BB962C8B-B14F-4D97-AF65-F5344CB8AC3E}">
        <p14:creationId xmlns:p14="http://schemas.microsoft.com/office/powerpoint/2010/main" val="1452430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BA460D8-8091-294E-A6C9-8E1837203392}"/>
              </a:ext>
            </a:extLst>
          </p:cNvPr>
          <p:cNvSpPr txBox="1"/>
          <p:nvPr/>
        </p:nvSpPr>
        <p:spPr>
          <a:xfrm>
            <a:off x="1" y="11151"/>
            <a:ext cx="9144000" cy="646331"/>
          </a:xfrm>
          <a:prstGeom prst="rect">
            <a:avLst/>
          </a:prstGeom>
          <a:noFill/>
        </p:spPr>
        <p:txBody>
          <a:bodyPr wrap="square" rtlCol="0">
            <a:spAutoFit/>
          </a:bodyPr>
          <a:lstStyle/>
          <a:p>
            <a:pPr algn="ctr"/>
            <a:r>
              <a:rPr lang="fr-FR" dirty="0">
                <a:latin typeface="Garamond" charset="0"/>
                <a:ea typeface="Garamond" charset="0"/>
                <a:cs typeface="Garamond" charset="0"/>
              </a:rPr>
              <a:t>Romain Landmeters| Enjeux actuels de l’enseignement de l’histoire de la colonisation | 28.01.2020</a:t>
            </a:r>
          </a:p>
          <a:p>
            <a:endParaRPr lang="fr-FR" dirty="0"/>
          </a:p>
        </p:txBody>
      </p:sp>
      <p:sp>
        <p:nvSpPr>
          <p:cNvPr id="9" name="Espace réservé du contenu 8">
            <a:extLst>
              <a:ext uri="{FF2B5EF4-FFF2-40B4-BE49-F238E27FC236}">
                <a16:creationId xmlns:a16="http://schemas.microsoft.com/office/drawing/2014/main" id="{8A2FCC30-E17F-2949-B9B8-5F4E574FAF8F}"/>
              </a:ext>
            </a:extLst>
          </p:cNvPr>
          <p:cNvSpPr>
            <a:spLocks noGrp="1"/>
          </p:cNvSpPr>
          <p:nvPr>
            <p:ph idx="1"/>
          </p:nvPr>
        </p:nvSpPr>
        <p:spPr>
          <a:xfrm>
            <a:off x="1" y="2492475"/>
            <a:ext cx="9143999" cy="3744419"/>
          </a:xfrm>
        </p:spPr>
        <p:txBody>
          <a:bodyPr>
            <a:normAutofit fontScale="92500" lnSpcReduction="20000"/>
          </a:bodyPr>
          <a:lstStyle/>
          <a:p>
            <a:pPr marL="0" indent="0" algn="just">
              <a:buNone/>
            </a:pPr>
            <a:r>
              <a:rPr lang="fr-FR" sz="2600" dirty="0">
                <a:latin typeface="Garamond" panose="02020404030301010803" pitchFamily="18" charset="0"/>
              </a:rPr>
              <a:t>« Les photos du Congo belge de mon grand-père me mettent mal à l’aise même si c’est pas moi. À l’école, on n’parlait pas trop de ces affaires. C’était plus en privé, comme si ça faisait pas partie du passé »</a:t>
            </a:r>
          </a:p>
          <a:p>
            <a:pPr marL="0" indent="0" algn="just">
              <a:buNone/>
            </a:pPr>
            <a:endParaRPr lang="fr-FR" sz="2600" dirty="0">
              <a:latin typeface="Garamond" panose="02020404030301010803" pitchFamily="18" charset="0"/>
            </a:endParaRPr>
          </a:p>
          <a:p>
            <a:pPr marL="0" indent="0">
              <a:buNone/>
            </a:pPr>
            <a:r>
              <a:rPr lang="fr-BE" sz="2600" dirty="0">
                <a:latin typeface="Garamond" panose="02020404030301010803" pitchFamily="18" charset="0"/>
              </a:rPr>
              <a:t>« J'ai quand même honte de c'qu'on enseigne, Theo </a:t>
            </a:r>
            <a:r>
              <a:rPr lang="fr-BE" sz="2600" dirty="0" err="1">
                <a:latin typeface="Garamond" panose="02020404030301010803" pitchFamily="18" charset="0"/>
              </a:rPr>
              <a:t>Francken</a:t>
            </a:r>
            <a:r>
              <a:rPr lang="fr-BE" sz="2600" dirty="0">
                <a:latin typeface="Garamond" panose="02020404030301010803" pitchFamily="18" charset="0"/>
              </a:rPr>
              <a:t> </a:t>
            </a:r>
            <a:r>
              <a:rPr lang="fr-BE" sz="2600" i="1" dirty="0">
                <a:latin typeface="Garamond" panose="02020404030301010803" pitchFamily="18" charset="0"/>
              </a:rPr>
              <a:t>(Theo </a:t>
            </a:r>
            <a:r>
              <a:rPr lang="fr-BE" sz="2600" i="1" dirty="0" err="1">
                <a:latin typeface="Garamond" panose="02020404030301010803" pitchFamily="18" charset="0"/>
              </a:rPr>
              <a:t>Francken</a:t>
            </a:r>
            <a:r>
              <a:rPr lang="fr-BE" sz="2600" i="1" dirty="0">
                <a:latin typeface="Garamond" panose="02020404030301010803" pitchFamily="18" charset="0"/>
              </a:rPr>
              <a:t>)</a:t>
            </a:r>
            <a:r>
              <a:rPr lang="fr-BE" sz="2600" dirty="0">
                <a:latin typeface="Garamond" panose="02020404030301010803" pitchFamily="18" charset="0"/>
              </a:rPr>
              <a:t>, Theo </a:t>
            </a:r>
            <a:r>
              <a:rPr lang="fr-BE" sz="2600" dirty="0" err="1">
                <a:latin typeface="Garamond" panose="02020404030301010803" pitchFamily="18" charset="0"/>
              </a:rPr>
              <a:t>Francken</a:t>
            </a:r>
            <a:r>
              <a:rPr lang="fr-BE" sz="2600" dirty="0">
                <a:latin typeface="Garamond" panose="02020404030301010803" pitchFamily="18" charset="0"/>
              </a:rPr>
              <a:t> »</a:t>
            </a:r>
          </a:p>
          <a:p>
            <a:pPr marL="0" indent="0">
              <a:buNone/>
            </a:pPr>
            <a:endParaRPr lang="fr-BE" sz="2600" dirty="0">
              <a:latin typeface="Garamond" panose="02020404030301010803" pitchFamily="18" charset="0"/>
            </a:endParaRPr>
          </a:p>
          <a:p>
            <a:pPr marL="0" indent="0">
              <a:buNone/>
            </a:pPr>
            <a:r>
              <a:rPr lang="fr-BE" sz="2600" dirty="0">
                <a:latin typeface="Garamond" panose="02020404030301010803" pitchFamily="18" charset="0"/>
              </a:rPr>
              <a:t>« Je suis vraiment fier d'être Belge </a:t>
            </a:r>
            <a:r>
              <a:rPr lang="fr-BE" sz="2600" i="1" dirty="0">
                <a:latin typeface="Garamond" panose="02020404030301010803" pitchFamily="18" charset="0"/>
              </a:rPr>
              <a:t>(et vous vous foutez d'notre gueule ou quoi là ?)</a:t>
            </a:r>
            <a:br>
              <a:rPr lang="fr-BE" sz="2600" dirty="0">
                <a:latin typeface="Garamond" panose="02020404030301010803" pitchFamily="18" charset="0"/>
              </a:rPr>
            </a:br>
            <a:r>
              <a:rPr lang="fr-BE" sz="2600" dirty="0">
                <a:latin typeface="Garamond" panose="02020404030301010803" pitchFamily="18" charset="0"/>
              </a:rPr>
              <a:t>Vraiment fier d'être Belge </a:t>
            </a:r>
            <a:r>
              <a:rPr lang="fr-BE" sz="2600" i="1" dirty="0">
                <a:latin typeface="Garamond" panose="02020404030301010803" pitchFamily="18" charset="0"/>
              </a:rPr>
              <a:t>(pourquoi on parle jamais du passé là ?)</a:t>
            </a:r>
            <a:br>
              <a:rPr lang="fr-BE" sz="2600" dirty="0">
                <a:latin typeface="Garamond" panose="02020404030301010803" pitchFamily="18" charset="0"/>
              </a:rPr>
            </a:br>
            <a:r>
              <a:rPr lang="fr-BE" sz="2600" dirty="0">
                <a:latin typeface="Garamond" panose="02020404030301010803" pitchFamily="18" charset="0"/>
              </a:rPr>
              <a:t>Je suis vraiment fier d'être Belge </a:t>
            </a:r>
            <a:r>
              <a:rPr lang="fr-BE" sz="2600" i="1" dirty="0">
                <a:latin typeface="Garamond" panose="02020404030301010803" pitchFamily="18" charset="0"/>
              </a:rPr>
              <a:t>(va falloir s'excuser maintenant !)</a:t>
            </a:r>
            <a:br>
              <a:rPr lang="fr-BE" sz="2600" dirty="0">
                <a:latin typeface="Garamond" panose="02020404030301010803" pitchFamily="18" charset="0"/>
              </a:rPr>
            </a:br>
            <a:r>
              <a:rPr lang="fr-BE" sz="2600" dirty="0">
                <a:latin typeface="Garamond" panose="02020404030301010803" pitchFamily="18" charset="0"/>
              </a:rPr>
              <a:t>Vraiment fier d'être Belge </a:t>
            </a:r>
            <a:r>
              <a:rPr lang="fr-BE" sz="2600" i="1" dirty="0">
                <a:latin typeface="Garamond" panose="02020404030301010803" pitchFamily="18" charset="0"/>
              </a:rPr>
              <a:t>(va falloir avancer maintenant !) </a:t>
            </a:r>
            <a:r>
              <a:rPr lang="fr-BE" sz="2600" dirty="0">
                <a:latin typeface="Garamond" panose="02020404030301010803" pitchFamily="18" charset="0"/>
              </a:rPr>
              <a:t>»</a:t>
            </a:r>
            <a:endParaRPr lang="fr-FR" sz="2600" dirty="0">
              <a:latin typeface="Garamond" panose="02020404030301010803" pitchFamily="18" charset="0"/>
            </a:endParaRPr>
          </a:p>
        </p:txBody>
      </p:sp>
      <p:sp>
        <p:nvSpPr>
          <p:cNvPr id="10" name="ZoneTexte 9">
            <a:extLst>
              <a:ext uri="{FF2B5EF4-FFF2-40B4-BE49-F238E27FC236}">
                <a16:creationId xmlns:a16="http://schemas.microsoft.com/office/drawing/2014/main" id="{99098ACE-DD93-E340-A179-A3DDDB5B6A48}"/>
              </a:ext>
            </a:extLst>
          </p:cNvPr>
          <p:cNvSpPr txBox="1"/>
          <p:nvPr/>
        </p:nvSpPr>
        <p:spPr>
          <a:xfrm>
            <a:off x="-10886" y="6335486"/>
            <a:ext cx="9144000" cy="646331"/>
          </a:xfrm>
          <a:prstGeom prst="rect">
            <a:avLst/>
          </a:prstGeom>
          <a:noFill/>
        </p:spPr>
        <p:txBody>
          <a:bodyPr wrap="square" rtlCol="0">
            <a:spAutoFit/>
          </a:bodyPr>
          <a:lstStyle/>
          <a:p>
            <a:r>
              <a:rPr lang="fr-FR" dirty="0">
                <a:latin typeface="Garamond" charset="0"/>
                <a:ea typeface="Garamond" charset="0"/>
                <a:cs typeface="Garamond" charset="0"/>
              </a:rPr>
              <a:t>Source </a:t>
            </a:r>
            <a:r>
              <a:rPr lang="fr-FR" cap="small" dirty="0">
                <a:latin typeface="Garamond" charset="0"/>
                <a:ea typeface="Garamond" charset="0"/>
                <a:cs typeface="Garamond" charset="0"/>
              </a:rPr>
              <a:t>: </a:t>
            </a:r>
            <a:r>
              <a:rPr lang="fr-FR" dirty="0">
                <a:latin typeface="Garamond" charset="0"/>
                <a:ea typeface="Garamond" charset="0"/>
                <a:cs typeface="Garamond" charset="0"/>
              </a:rPr>
              <a:t>Romeo</a:t>
            </a:r>
            <a:r>
              <a:rPr lang="fr-FR" cap="small" dirty="0">
                <a:latin typeface="Garamond" charset="0"/>
                <a:ea typeface="Garamond" charset="0"/>
                <a:cs typeface="Garamond" charset="0"/>
              </a:rPr>
              <a:t> Elvis</a:t>
            </a:r>
            <a:r>
              <a:rPr lang="fr-FR" dirty="0">
                <a:latin typeface="Garamond" charset="0"/>
                <a:ea typeface="Garamond" charset="0"/>
                <a:cs typeface="Garamond" charset="0"/>
              </a:rPr>
              <a:t>, </a:t>
            </a:r>
            <a:r>
              <a:rPr lang="fr-FR" i="1" dirty="0">
                <a:latin typeface="Garamond" charset="0"/>
                <a:ea typeface="Garamond" charset="0"/>
                <a:cs typeface="Garamond" charset="0"/>
              </a:rPr>
              <a:t>La Belgique Afrique</a:t>
            </a:r>
            <a:r>
              <a:rPr lang="fr-FR" dirty="0">
                <a:latin typeface="Garamond" charset="0"/>
                <a:ea typeface="Garamond" charset="0"/>
                <a:cs typeface="Garamond" charset="0"/>
              </a:rPr>
              <a:t>, dans </a:t>
            </a:r>
            <a:r>
              <a:rPr lang="fr-FR" i="1" dirty="0">
                <a:latin typeface="Garamond" charset="0"/>
                <a:ea typeface="Garamond" charset="0"/>
                <a:cs typeface="Garamond" charset="0"/>
              </a:rPr>
              <a:t>Chocolat</a:t>
            </a:r>
            <a:r>
              <a:rPr lang="fr-FR" dirty="0">
                <a:latin typeface="Garamond" charset="0"/>
                <a:ea typeface="Garamond" charset="0"/>
                <a:cs typeface="Garamond" charset="0"/>
              </a:rPr>
              <a:t>, Paris, Barclay, 12 avril 2019.</a:t>
            </a:r>
          </a:p>
          <a:p>
            <a:endParaRPr lang="fr-FR" dirty="0"/>
          </a:p>
        </p:txBody>
      </p:sp>
      <p:pic>
        <p:nvPicPr>
          <p:cNvPr id="14" name="15 La Belgique Afrique.mp3" descr="15 La Belgique Afrique.mp3">
            <a:hlinkClick r:id="" action="ppaction://media"/>
            <a:extLst>
              <a:ext uri="{FF2B5EF4-FFF2-40B4-BE49-F238E27FC236}">
                <a16:creationId xmlns:a16="http://schemas.microsoft.com/office/drawing/2014/main" id="{3C0A67A0-AE86-1144-A2A1-8BEB8080466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29600" y="5957716"/>
            <a:ext cx="812800" cy="812800"/>
          </a:xfrm>
          <a:prstGeom prst="rect">
            <a:avLst/>
          </a:prstGeom>
        </p:spPr>
      </p:pic>
      <p:pic>
        <p:nvPicPr>
          <p:cNvPr id="16" name="Image 15" descr="Une image contenant habits, chemise, homme, complet&#10;&#10;Description générée automatiquement">
            <a:extLst>
              <a:ext uri="{FF2B5EF4-FFF2-40B4-BE49-F238E27FC236}">
                <a16:creationId xmlns:a16="http://schemas.microsoft.com/office/drawing/2014/main" id="{546692DA-8083-2240-A9C7-1A8A5F0E2D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4800" y="334316"/>
            <a:ext cx="3759200" cy="2159000"/>
          </a:xfrm>
          <a:prstGeom prst="rect">
            <a:avLst/>
          </a:prstGeom>
        </p:spPr>
      </p:pic>
      <p:sp>
        <p:nvSpPr>
          <p:cNvPr id="18" name="ZoneTexte 17">
            <a:extLst>
              <a:ext uri="{FF2B5EF4-FFF2-40B4-BE49-F238E27FC236}">
                <a16:creationId xmlns:a16="http://schemas.microsoft.com/office/drawing/2014/main" id="{7BEFB586-3016-864C-A626-483B302FA38E}"/>
              </a:ext>
            </a:extLst>
          </p:cNvPr>
          <p:cNvSpPr txBox="1"/>
          <p:nvPr/>
        </p:nvSpPr>
        <p:spPr>
          <a:xfrm>
            <a:off x="0" y="522514"/>
            <a:ext cx="5384799" cy="1384995"/>
          </a:xfrm>
          <a:prstGeom prst="rect">
            <a:avLst/>
          </a:prstGeom>
          <a:noFill/>
        </p:spPr>
        <p:txBody>
          <a:bodyPr wrap="square" rtlCol="0">
            <a:spAutoFit/>
          </a:bodyPr>
          <a:lstStyle/>
          <a:p>
            <a:pPr algn="ctr"/>
            <a:r>
              <a:rPr lang="fr-FR" sz="2800" dirty="0">
                <a:latin typeface="Garamond" panose="02020404030301010803" pitchFamily="18" charset="0"/>
              </a:rPr>
              <a:t>« </a:t>
            </a:r>
            <a:r>
              <a:rPr lang="fr-FR" sz="2800" dirty="0" err="1">
                <a:latin typeface="Garamond" panose="02020404030301010803" pitchFamily="18" charset="0"/>
              </a:rPr>
              <a:t>Handjes</a:t>
            </a:r>
            <a:r>
              <a:rPr lang="fr-FR" sz="2800" dirty="0">
                <a:latin typeface="Garamond" panose="02020404030301010803" pitchFamily="18" charset="0"/>
              </a:rPr>
              <a:t> </a:t>
            </a:r>
            <a:r>
              <a:rPr lang="fr-FR" sz="2800" dirty="0" err="1">
                <a:latin typeface="Garamond" panose="02020404030301010803" pitchFamily="18" charset="0"/>
              </a:rPr>
              <a:t>kappen</a:t>
            </a:r>
            <a:r>
              <a:rPr lang="fr-FR" sz="2800" dirty="0">
                <a:latin typeface="Garamond" panose="02020404030301010803" pitchFamily="18" charset="0"/>
              </a:rPr>
              <a:t>, de Congo </a:t>
            </a:r>
            <a:r>
              <a:rPr lang="fr-FR" sz="2800" dirty="0" err="1">
                <a:latin typeface="Garamond" panose="02020404030301010803" pitchFamily="18" charset="0"/>
              </a:rPr>
              <a:t>is</a:t>
            </a:r>
            <a:r>
              <a:rPr lang="fr-FR" sz="2800" dirty="0">
                <a:latin typeface="Garamond" panose="02020404030301010803" pitchFamily="18" charset="0"/>
              </a:rPr>
              <a:t> van </a:t>
            </a:r>
            <a:r>
              <a:rPr lang="fr-FR" sz="2800" dirty="0" err="1">
                <a:latin typeface="Garamond" panose="02020404030301010803" pitchFamily="18" charset="0"/>
              </a:rPr>
              <a:t>ons</a:t>
            </a:r>
            <a:r>
              <a:rPr lang="fr-FR" sz="2800" dirty="0">
                <a:latin typeface="Garamond" panose="02020404030301010803" pitchFamily="18" charset="0"/>
              </a:rPr>
              <a:t>, hey, oh, hey De Congo si van </a:t>
            </a:r>
            <a:r>
              <a:rPr lang="fr-FR" sz="2800" dirty="0" err="1">
                <a:latin typeface="Garamond" panose="02020404030301010803" pitchFamily="18" charset="0"/>
              </a:rPr>
              <a:t>ons</a:t>
            </a:r>
            <a:r>
              <a:rPr lang="fr-FR" sz="2800" dirty="0">
                <a:latin typeface="Garamond" panose="02020404030301010803" pitchFamily="18" charset="0"/>
              </a:rPr>
              <a:t>, de Congo </a:t>
            </a:r>
            <a:r>
              <a:rPr lang="fr-FR" sz="2800" dirty="0" err="1">
                <a:latin typeface="Garamond" panose="02020404030301010803" pitchFamily="18" charset="0"/>
              </a:rPr>
              <a:t>is</a:t>
            </a:r>
            <a:r>
              <a:rPr lang="fr-FR" sz="2800" dirty="0">
                <a:latin typeface="Garamond" panose="02020404030301010803" pitchFamily="18" charset="0"/>
              </a:rPr>
              <a:t> vans </a:t>
            </a:r>
            <a:r>
              <a:rPr lang="fr-FR" sz="2800" dirty="0" err="1">
                <a:latin typeface="Garamond" panose="02020404030301010803" pitchFamily="18" charset="0"/>
              </a:rPr>
              <a:t>ons</a:t>
            </a:r>
            <a:r>
              <a:rPr lang="fr-FR" sz="2800" dirty="0">
                <a:latin typeface="Garamond" panose="02020404030301010803" pitchFamily="18" charset="0"/>
              </a:rPr>
              <a:t> »</a:t>
            </a:r>
          </a:p>
        </p:txBody>
      </p:sp>
    </p:spTree>
    <p:extLst>
      <p:ext uri="{BB962C8B-B14F-4D97-AF65-F5344CB8AC3E}">
        <p14:creationId xmlns:p14="http://schemas.microsoft.com/office/powerpoint/2010/main" val="264929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5626"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1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BA460D8-8091-294E-A6C9-8E1837203392}"/>
              </a:ext>
            </a:extLst>
          </p:cNvPr>
          <p:cNvSpPr txBox="1"/>
          <p:nvPr/>
        </p:nvSpPr>
        <p:spPr>
          <a:xfrm>
            <a:off x="1" y="11151"/>
            <a:ext cx="9144000" cy="646331"/>
          </a:xfrm>
          <a:prstGeom prst="rect">
            <a:avLst/>
          </a:prstGeom>
          <a:noFill/>
        </p:spPr>
        <p:txBody>
          <a:bodyPr wrap="square" rtlCol="0">
            <a:spAutoFit/>
          </a:bodyPr>
          <a:lstStyle/>
          <a:p>
            <a:pPr algn="ctr"/>
            <a:r>
              <a:rPr lang="fr-FR" dirty="0">
                <a:latin typeface="Garamond" charset="0"/>
                <a:ea typeface="Garamond" charset="0"/>
                <a:cs typeface="Garamond" charset="0"/>
              </a:rPr>
              <a:t>Romain Landmeters| Enjeux actuels de l’enseignement de l’histoire de la colonisation | 28.01.2020</a:t>
            </a:r>
          </a:p>
          <a:p>
            <a:endParaRPr lang="fr-FR" dirty="0"/>
          </a:p>
        </p:txBody>
      </p:sp>
      <p:sp>
        <p:nvSpPr>
          <p:cNvPr id="9" name="Espace réservé du contenu 8">
            <a:extLst>
              <a:ext uri="{FF2B5EF4-FFF2-40B4-BE49-F238E27FC236}">
                <a16:creationId xmlns:a16="http://schemas.microsoft.com/office/drawing/2014/main" id="{8A2FCC30-E17F-2949-B9B8-5F4E574FAF8F}"/>
              </a:ext>
            </a:extLst>
          </p:cNvPr>
          <p:cNvSpPr>
            <a:spLocks noGrp="1"/>
          </p:cNvSpPr>
          <p:nvPr>
            <p:ph idx="1"/>
          </p:nvPr>
        </p:nvSpPr>
        <p:spPr>
          <a:xfrm>
            <a:off x="1" y="2492475"/>
            <a:ext cx="9143999" cy="3744419"/>
          </a:xfrm>
        </p:spPr>
        <p:txBody>
          <a:bodyPr>
            <a:normAutofit fontScale="92500" lnSpcReduction="20000"/>
          </a:bodyPr>
          <a:lstStyle/>
          <a:p>
            <a:pPr marL="0" indent="0" algn="just">
              <a:buNone/>
            </a:pPr>
            <a:r>
              <a:rPr lang="fr-FR" sz="2600" dirty="0">
                <a:latin typeface="Garamond" panose="02020404030301010803" pitchFamily="18" charset="0"/>
              </a:rPr>
              <a:t>« Les photos du Congo belge de mon grand-père me mettent mal à l’aise même si c’est pas moi. À l’école, on n’parlait pas trop de ces affaires. C’était plus en privé, comme si ça faisait pas partie du passé »</a:t>
            </a:r>
          </a:p>
          <a:p>
            <a:pPr marL="0" indent="0" algn="just">
              <a:buNone/>
            </a:pPr>
            <a:endParaRPr lang="fr-FR" sz="2600" dirty="0">
              <a:latin typeface="Garamond" panose="02020404030301010803" pitchFamily="18" charset="0"/>
            </a:endParaRPr>
          </a:p>
          <a:p>
            <a:pPr marL="0" indent="0">
              <a:buNone/>
            </a:pPr>
            <a:r>
              <a:rPr lang="fr-BE" sz="2600" dirty="0">
                <a:latin typeface="Garamond" panose="02020404030301010803" pitchFamily="18" charset="0"/>
              </a:rPr>
              <a:t>« J'ai quand même honte de c'qu'on enseigne, Theo </a:t>
            </a:r>
            <a:r>
              <a:rPr lang="fr-BE" sz="2600" dirty="0" err="1">
                <a:latin typeface="Garamond" panose="02020404030301010803" pitchFamily="18" charset="0"/>
              </a:rPr>
              <a:t>Francken</a:t>
            </a:r>
            <a:r>
              <a:rPr lang="fr-BE" sz="2600" dirty="0">
                <a:latin typeface="Garamond" panose="02020404030301010803" pitchFamily="18" charset="0"/>
              </a:rPr>
              <a:t> </a:t>
            </a:r>
            <a:r>
              <a:rPr lang="fr-BE" sz="2600" i="1" dirty="0">
                <a:latin typeface="Garamond" panose="02020404030301010803" pitchFamily="18" charset="0"/>
              </a:rPr>
              <a:t>(Theo </a:t>
            </a:r>
            <a:r>
              <a:rPr lang="fr-BE" sz="2600" i="1" dirty="0" err="1">
                <a:latin typeface="Garamond" panose="02020404030301010803" pitchFamily="18" charset="0"/>
              </a:rPr>
              <a:t>Francken</a:t>
            </a:r>
            <a:r>
              <a:rPr lang="fr-BE" sz="2600" i="1" dirty="0">
                <a:latin typeface="Garamond" panose="02020404030301010803" pitchFamily="18" charset="0"/>
              </a:rPr>
              <a:t>)</a:t>
            </a:r>
            <a:r>
              <a:rPr lang="fr-BE" sz="2600" dirty="0">
                <a:latin typeface="Garamond" panose="02020404030301010803" pitchFamily="18" charset="0"/>
              </a:rPr>
              <a:t>, Theo </a:t>
            </a:r>
            <a:r>
              <a:rPr lang="fr-BE" sz="2600" dirty="0" err="1">
                <a:latin typeface="Garamond" panose="02020404030301010803" pitchFamily="18" charset="0"/>
              </a:rPr>
              <a:t>Francken</a:t>
            </a:r>
            <a:r>
              <a:rPr lang="fr-BE" sz="2600" dirty="0">
                <a:latin typeface="Garamond" panose="02020404030301010803" pitchFamily="18" charset="0"/>
              </a:rPr>
              <a:t> »</a:t>
            </a:r>
          </a:p>
          <a:p>
            <a:pPr marL="0" indent="0">
              <a:buNone/>
            </a:pPr>
            <a:endParaRPr lang="fr-BE" sz="2600" dirty="0">
              <a:latin typeface="Garamond" panose="02020404030301010803" pitchFamily="18" charset="0"/>
            </a:endParaRPr>
          </a:p>
          <a:p>
            <a:pPr marL="0" indent="0">
              <a:buNone/>
            </a:pPr>
            <a:r>
              <a:rPr lang="fr-BE" sz="2600" dirty="0">
                <a:latin typeface="Garamond" panose="02020404030301010803" pitchFamily="18" charset="0"/>
              </a:rPr>
              <a:t>« Je suis vraiment fier d'être Belge </a:t>
            </a:r>
            <a:r>
              <a:rPr lang="fr-BE" sz="2600" i="1" dirty="0">
                <a:latin typeface="Garamond" panose="02020404030301010803" pitchFamily="18" charset="0"/>
              </a:rPr>
              <a:t>(et vous vous foutez d'notre gueule ou quoi là ?)</a:t>
            </a:r>
            <a:br>
              <a:rPr lang="fr-BE" sz="2600" dirty="0">
                <a:latin typeface="Garamond" panose="02020404030301010803" pitchFamily="18" charset="0"/>
              </a:rPr>
            </a:br>
            <a:r>
              <a:rPr lang="fr-BE" sz="2600" dirty="0">
                <a:latin typeface="Garamond" panose="02020404030301010803" pitchFamily="18" charset="0"/>
              </a:rPr>
              <a:t>Vraiment fier d'être Belge </a:t>
            </a:r>
            <a:r>
              <a:rPr lang="fr-BE" sz="2600" i="1" dirty="0">
                <a:latin typeface="Garamond" panose="02020404030301010803" pitchFamily="18" charset="0"/>
              </a:rPr>
              <a:t>(pourquoi on parle jamais du passé là ?)</a:t>
            </a:r>
            <a:br>
              <a:rPr lang="fr-BE" sz="2600" dirty="0">
                <a:latin typeface="Garamond" panose="02020404030301010803" pitchFamily="18" charset="0"/>
              </a:rPr>
            </a:br>
            <a:r>
              <a:rPr lang="fr-BE" sz="2600" dirty="0">
                <a:latin typeface="Garamond" panose="02020404030301010803" pitchFamily="18" charset="0"/>
              </a:rPr>
              <a:t>Je suis vraiment fier d'être Belge </a:t>
            </a:r>
            <a:r>
              <a:rPr lang="fr-BE" sz="2600" i="1" dirty="0">
                <a:latin typeface="Garamond" panose="02020404030301010803" pitchFamily="18" charset="0"/>
              </a:rPr>
              <a:t>(va falloir s'excuser maintenant !)</a:t>
            </a:r>
            <a:br>
              <a:rPr lang="fr-BE" sz="2600" dirty="0">
                <a:latin typeface="Garamond" panose="02020404030301010803" pitchFamily="18" charset="0"/>
              </a:rPr>
            </a:br>
            <a:r>
              <a:rPr lang="fr-BE" sz="2600" dirty="0">
                <a:latin typeface="Garamond" panose="02020404030301010803" pitchFamily="18" charset="0"/>
              </a:rPr>
              <a:t>Vraiment fier d'être Belge </a:t>
            </a:r>
            <a:r>
              <a:rPr lang="fr-BE" sz="2600" i="1" dirty="0">
                <a:latin typeface="Garamond" panose="02020404030301010803" pitchFamily="18" charset="0"/>
              </a:rPr>
              <a:t>(va falloir avancer maintenant !) </a:t>
            </a:r>
            <a:r>
              <a:rPr lang="fr-BE" sz="2600" dirty="0">
                <a:latin typeface="Garamond" panose="02020404030301010803" pitchFamily="18" charset="0"/>
              </a:rPr>
              <a:t>»</a:t>
            </a:r>
            <a:endParaRPr lang="fr-FR" sz="2600" dirty="0">
              <a:latin typeface="Garamond" panose="02020404030301010803" pitchFamily="18" charset="0"/>
            </a:endParaRPr>
          </a:p>
        </p:txBody>
      </p:sp>
      <p:sp>
        <p:nvSpPr>
          <p:cNvPr id="10" name="ZoneTexte 9">
            <a:extLst>
              <a:ext uri="{FF2B5EF4-FFF2-40B4-BE49-F238E27FC236}">
                <a16:creationId xmlns:a16="http://schemas.microsoft.com/office/drawing/2014/main" id="{99098ACE-DD93-E340-A179-A3DDDB5B6A48}"/>
              </a:ext>
            </a:extLst>
          </p:cNvPr>
          <p:cNvSpPr txBox="1"/>
          <p:nvPr/>
        </p:nvSpPr>
        <p:spPr>
          <a:xfrm>
            <a:off x="-10886" y="6335486"/>
            <a:ext cx="9144000" cy="646331"/>
          </a:xfrm>
          <a:prstGeom prst="rect">
            <a:avLst/>
          </a:prstGeom>
          <a:noFill/>
        </p:spPr>
        <p:txBody>
          <a:bodyPr wrap="square" rtlCol="0">
            <a:spAutoFit/>
          </a:bodyPr>
          <a:lstStyle/>
          <a:p>
            <a:r>
              <a:rPr lang="fr-FR" dirty="0">
                <a:latin typeface="Garamond" charset="0"/>
                <a:ea typeface="Garamond" charset="0"/>
                <a:cs typeface="Garamond" charset="0"/>
              </a:rPr>
              <a:t>Source </a:t>
            </a:r>
            <a:r>
              <a:rPr lang="fr-FR" cap="small" dirty="0">
                <a:latin typeface="Garamond" charset="0"/>
                <a:ea typeface="Garamond" charset="0"/>
                <a:cs typeface="Garamond" charset="0"/>
              </a:rPr>
              <a:t>: </a:t>
            </a:r>
            <a:r>
              <a:rPr lang="fr-FR" dirty="0">
                <a:latin typeface="Garamond" charset="0"/>
                <a:ea typeface="Garamond" charset="0"/>
                <a:cs typeface="Garamond" charset="0"/>
              </a:rPr>
              <a:t>Romeo</a:t>
            </a:r>
            <a:r>
              <a:rPr lang="fr-FR" cap="small" dirty="0">
                <a:latin typeface="Garamond" charset="0"/>
                <a:ea typeface="Garamond" charset="0"/>
                <a:cs typeface="Garamond" charset="0"/>
              </a:rPr>
              <a:t> Elvis</a:t>
            </a:r>
            <a:r>
              <a:rPr lang="fr-FR" dirty="0">
                <a:latin typeface="Garamond" charset="0"/>
                <a:ea typeface="Garamond" charset="0"/>
                <a:cs typeface="Garamond" charset="0"/>
              </a:rPr>
              <a:t>, </a:t>
            </a:r>
            <a:r>
              <a:rPr lang="fr-FR" i="1" dirty="0">
                <a:latin typeface="Garamond" charset="0"/>
                <a:ea typeface="Garamond" charset="0"/>
                <a:cs typeface="Garamond" charset="0"/>
              </a:rPr>
              <a:t>La Belgique Afrique</a:t>
            </a:r>
            <a:r>
              <a:rPr lang="fr-FR" dirty="0">
                <a:latin typeface="Garamond" charset="0"/>
                <a:ea typeface="Garamond" charset="0"/>
                <a:cs typeface="Garamond" charset="0"/>
              </a:rPr>
              <a:t>, dans </a:t>
            </a:r>
            <a:r>
              <a:rPr lang="fr-FR" i="1" dirty="0">
                <a:latin typeface="Garamond" charset="0"/>
                <a:ea typeface="Garamond" charset="0"/>
                <a:cs typeface="Garamond" charset="0"/>
              </a:rPr>
              <a:t>Chocolat</a:t>
            </a:r>
            <a:r>
              <a:rPr lang="fr-FR" dirty="0">
                <a:latin typeface="Garamond" charset="0"/>
                <a:ea typeface="Garamond" charset="0"/>
                <a:cs typeface="Garamond" charset="0"/>
              </a:rPr>
              <a:t>, Paris, Barclay, 12 avril 2019.</a:t>
            </a:r>
          </a:p>
          <a:p>
            <a:endParaRPr lang="fr-FR" dirty="0"/>
          </a:p>
        </p:txBody>
      </p:sp>
      <p:pic>
        <p:nvPicPr>
          <p:cNvPr id="16" name="Image 15" descr="Une image contenant habits, chemise, homme, complet&#10;&#10;Description générée automatiquement">
            <a:extLst>
              <a:ext uri="{FF2B5EF4-FFF2-40B4-BE49-F238E27FC236}">
                <a16:creationId xmlns:a16="http://schemas.microsoft.com/office/drawing/2014/main" id="{546692DA-8083-2240-A9C7-1A8A5F0E2D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4800" y="334316"/>
            <a:ext cx="3759200" cy="2159000"/>
          </a:xfrm>
          <a:prstGeom prst="rect">
            <a:avLst/>
          </a:prstGeom>
        </p:spPr>
      </p:pic>
      <p:sp>
        <p:nvSpPr>
          <p:cNvPr id="18" name="ZoneTexte 17">
            <a:extLst>
              <a:ext uri="{FF2B5EF4-FFF2-40B4-BE49-F238E27FC236}">
                <a16:creationId xmlns:a16="http://schemas.microsoft.com/office/drawing/2014/main" id="{7BEFB586-3016-864C-A626-483B302FA38E}"/>
              </a:ext>
            </a:extLst>
          </p:cNvPr>
          <p:cNvSpPr txBox="1"/>
          <p:nvPr/>
        </p:nvSpPr>
        <p:spPr>
          <a:xfrm>
            <a:off x="0" y="522514"/>
            <a:ext cx="5384799" cy="1384995"/>
          </a:xfrm>
          <a:prstGeom prst="rect">
            <a:avLst/>
          </a:prstGeom>
          <a:noFill/>
        </p:spPr>
        <p:txBody>
          <a:bodyPr wrap="square" rtlCol="0">
            <a:spAutoFit/>
          </a:bodyPr>
          <a:lstStyle/>
          <a:p>
            <a:pPr algn="ctr"/>
            <a:r>
              <a:rPr lang="fr-FR" sz="2800" dirty="0">
                <a:latin typeface="Garamond" panose="02020404030301010803" pitchFamily="18" charset="0"/>
              </a:rPr>
              <a:t>« </a:t>
            </a:r>
            <a:r>
              <a:rPr lang="fr-FR" sz="2800" dirty="0" err="1">
                <a:latin typeface="Garamond" panose="02020404030301010803" pitchFamily="18" charset="0"/>
              </a:rPr>
              <a:t>Handjes</a:t>
            </a:r>
            <a:r>
              <a:rPr lang="fr-FR" sz="2800" dirty="0">
                <a:latin typeface="Garamond" panose="02020404030301010803" pitchFamily="18" charset="0"/>
              </a:rPr>
              <a:t> </a:t>
            </a:r>
            <a:r>
              <a:rPr lang="fr-FR" sz="2800" dirty="0" err="1">
                <a:latin typeface="Garamond" panose="02020404030301010803" pitchFamily="18" charset="0"/>
              </a:rPr>
              <a:t>kappen</a:t>
            </a:r>
            <a:r>
              <a:rPr lang="fr-FR" sz="2800" dirty="0">
                <a:latin typeface="Garamond" panose="02020404030301010803" pitchFamily="18" charset="0"/>
              </a:rPr>
              <a:t>, de Congo </a:t>
            </a:r>
            <a:r>
              <a:rPr lang="fr-FR" sz="2800" dirty="0" err="1">
                <a:latin typeface="Garamond" panose="02020404030301010803" pitchFamily="18" charset="0"/>
              </a:rPr>
              <a:t>is</a:t>
            </a:r>
            <a:r>
              <a:rPr lang="fr-FR" sz="2800" dirty="0">
                <a:latin typeface="Garamond" panose="02020404030301010803" pitchFamily="18" charset="0"/>
              </a:rPr>
              <a:t> van </a:t>
            </a:r>
            <a:r>
              <a:rPr lang="fr-FR" sz="2800" dirty="0" err="1">
                <a:latin typeface="Garamond" panose="02020404030301010803" pitchFamily="18" charset="0"/>
              </a:rPr>
              <a:t>ons</a:t>
            </a:r>
            <a:r>
              <a:rPr lang="fr-FR" sz="2800" dirty="0">
                <a:latin typeface="Garamond" panose="02020404030301010803" pitchFamily="18" charset="0"/>
              </a:rPr>
              <a:t>, hey, oh, hey De Congo si van </a:t>
            </a:r>
            <a:r>
              <a:rPr lang="fr-FR" sz="2800" dirty="0" err="1">
                <a:latin typeface="Garamond" panose="02020404030301010803" pitchFamily="18" charset="0"/>
              </a:rPr>
              <a:t>ons</a:t>
            </a:r>
            <a:r>
              <a:rPr lang="fr-FR" sz="2800" dirty="0">
                <a:latin typeface="Garamond" panose="02020404030301010803" pitchFamily="18" charset="0"/>
              </a:rPr>
              <a:t>, de Congo </a:t>
            </a:r>
            <a:r>
              <a:rPr lang="fr-FR" sz="2800" dirty="0" err="1">
                <a:latin typeface="Garamond" panose="02020404030301010803" pitchFamily="18" charset="0"/>
              </a:rPr>
              <a:t>is</a:t>
            </a:r>
            <a:r>
              <a:rPr lang="fr-FR" sz="2800" dirty="0">
                <a:latin typeface="Garamond" panose="02020404030301010803" pitchFamily="18" charset="0"/>
              </a:rPr>
              <a:t> vans </a:t>
            </a:r>
            <a:r>
              <a:rPr lang="fr-FR" sz="2800" dirty="0" err="1">
                <a:latin typeface="Garamond" panose="02020404030301010803" pitchFamily="18" charset="0"/>
              </a:rPr>
              <a:t>ons</a:t>
            </a:r>
            <a:r>
              <a:rPr lang="fr-FR" sz="2800" dirty="0">
                <a:latin typeface="Garamond" panose="02020404030301010803" pitchFamily="18" charset="0"/>
              </a:rPr>
              <a:t> »</a:t>
            </a:r>
          </a:p>
        </p:txBody>
      </p:sp>
    </p:spTree>
    <p:extLst>
      <p:ext uri="{BB962C8B-B14F-4D97-AF65-F5344CB8AC3E}">
        <p14:creationId xmlns:p14="http://schemas.microsoft.com/office/powerpoint/2010/main" val="2933143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49C8D3-5A08-5B48-B033-384320F441FC}"/>
              </a:ext>
            </a:extLst>
          </p:cNvPr>
          <p:cNvSpPr>
            <a:spLocks noGrp="1"/>
          </p:cNvSpPr>
          <p:nvPr>
            <p:ph type="title"/>
          </p:nvPr>
        </p:nvSpPr>
        <p:spPr>
          <a:xfrm>
            <a:off x="457200" y="334316"/>
            <a:ext cx="8229600" cy="990600"/>
          </a:xfrm>
        </p:spPr>
        <p:txBody>
          <a:bodyPr/>
          <a:lstStyle/>
          <a:p>
            <a:r>
              <a:rPr lang="fr-FR" dirty="0">
                <a:solidFill>
                  <a:schemeClr val="tx1"/>
                </a:solidFill>
                <a:latin typeface="Garamond" panose="02020404030301010803" pitchFamily="18" charset="0"/>
              </a:rPr>
              <a:t>La mémoire</a:t>
            </a:r>
          </a:p>
        </p:txBody>
      </p:sp>
      <p:sp>
        <p:nvSpPr>
          <p:cNvPr id="3" name="Espace réservé du contenu 2">
            <a:extLst>
              <a:ext uri="{FF2B5EF4-FFF2-40B4-BE49-F238E27FC236}">
                <a16:creationId xmlns:a16="http://schemas.microsoft.com/office/drawing/2014/main" id="{CABB1E19-AD04-FC49-AB0A-683798C56EBF}"/>
              </a:ext>
            </a:extLst>
          </p:cNvPr>
          <p:cNvSpPr>
            <a:spLocks noGrp="1"/>
          </p:cNvSpPr>
          <p:nvPr>
            <p:ph idx="1"/>
          </p:nvPr>
        </p:nvSpPr>
        <p:spPr>
          <a:xfrm>
            <a:off x="457200" y="1184563"/>
            <a:ext cx="8229600" cy="5482243"/>
          </a:xfrm>
        </p:spPr>
        <p:txBody>
          <a:bodyPr>
            <a:noAutofit/>
          </a:bodyPr>
          <a:lstStyle/>
          <a:p>
            <a:pPr marL="342900" indent="-342900" algn="just"/>
            <a:r>
              <a:rPr lang="fr-BE" sz="2600" dirty="0">
                <a:latin typeface="Garamond" panose="02020404030301010803" pitchFamily="18" charset="0"/>
              </a:rPr>
              <a:t>représentation du passé partagée par une société ou un groupe social. </a:t>
            </a:r>
          </a:p>
          <a:p>
            <a:pPr marL="342900" indent="-342900" algn="just"/>
            <a:r>
              <a:rPr lang="fr-BE" sz="2600" dirty="0">
                <a:latin typeface="Garamond" panose="02020404030301010803" pitchFamily="18" charset="0"/>
              </a:rPr>
              <a:t>comporte une dimension affective, voire émotive ; elle est un facteur d’appartenance au groupe et d’identité</a:t>
            </a:r>
          </a:p>
          <a:p>
            <a:pPr marL="342900" indent="-342900" algn="just"/>
            <a:r>
              <a:rPr lang="fr-BE" sz="2600" dirty="0">
                <a:latin typeface="Garamond" panose="02020404030301010803" pitchFamily="18" charset="0"/>
              </a:rPr>
              <a:t>qu’elle soit spontanée ou orchestrée, elle procède par sélection (certains aspects du passé reçoivent plus d’attention que d’autres) et peut, que ce soit volontairement, le cas échéant de mauvaise foi, ou par inadvertance, agir comme un prisme déformant la réalité du passé. </a:t>
            </a:r>
          </a:p>
          <a:p>
            <a:pPr marL="342900" indent="-342900" algn="just"/>
            <a:r>
              <a:rPr lang="fr-BE" sz="2600" dirty="0">
                <a:latin typeface="Garamond" panose="02020404030301010803" pitchFamily="18" charset="0"/>
              </a:rPr>
              <a:t>est portée par le discours politique et idéologique, par la littérature, les arts, le cinéma, la bande dessinée, les jeux vidéo, les attractions touristiques, les médias, le discours familial, etc.</a:t>
            </a:r>
            <a:endParaRPr lang="fr-FR" sz="2600" dirty="0">
              <a:latin typeface="Garamond" panose="02020404030301010803" pitchFamily="18" charset="0"/>
            </a:endParaRPr>
          </a:p>
        </p:txBody>
      </p:sp>
      <p:sp>
        <p:nvSpPr>
          <p:cNvPr id="4" name="Rectangle 3">
            <a:extLst>
              <a:ext uri="{FF2B5EF4-FFF2-40B4-BE49-F238E27FC236}">
                <a16:creationId xmlns:a16="http://schemas.microsoft.com/office/drawing/2014/main" id="{FE659B93-2F3D-A541-818E-72A0C76A2DB2}"/>
              </a:ext>
            </a:extLst>
          </p:cNvPr>
          <p:cNvSpPr/>
          <p:nvPr/>
        </p:nvSpPr>
        <p:spPr>
          <a:xfrm>
            <a:off x="0" y="0"/>
            <a:ext cx="9143999" cy="369332"/>
          </a:xfrm>
          <a:prstGeom prst="rect">
            <a:avLst/>
          </a:prstGeom>
        </p:spPr>
        <p:txBody>
          <a:bodyPr wrap="square">
            <a:spAutoFit/>
          </a:bodyPr>
          <a:lstStyle/>
          <a:p>
            <a:pPr algn="ctr"/>
            <a:r>
              <a:rPr lang="fr-FR" dirty="0">
                <a:latin typeface="Garamond" charset="0"/>
                <a:ea typeface="Garamond" charset="0"/>
                <a:cs typeface="Garamond" charset="0"/>
              </a:rPr>
              <a:t>Romain Landmeters| Enjeux actuels de l’enseignement de l’histoire de la colonisation | 28.01.2020</a:t>
            </a:r>
          </a:p>
        </p:txBody>
      </p:sp>
    </p:spTree>
    <p:extLst>
      <p:ext uri="{BB962C8B-B14F-4D97-AF65-F5344CB8AC3E}">
        <p14:creationId xmlns:p14="http://schemas.microsoft.com/office/powerpoint/2010/main" val="880243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49C8D3-5A08-5B48-B033-384320F441FC}"/>
              </a:ext>
            </a:extLst>
          </p:cNvPr>
          <p:cNvSpPr>
            <a:spLocks noGrp="1"/>
          </p:cNvSpPr>
          <p:nvPr>
            <p:ph type="title"/>
          </p:nvPr>
        </p:nvSpPr>
        <p:spPr/>
        <p:txBody>
          <a:bodyPr/>
          <a:lstStyle/>
          <a:p>
            <a:r>
              <a:rPr lang="fr-FR" dirty="0">
                <a:solidFill>
                  <a:schemeClr val="tx1"/>
                </a:solidFill>
                <a:latin typeface="Garamond" panose="02020404030301010803" pitchFamily="18" charset="0"/>
              </a:rPr>
              <a:t>L’histoire</a:t>
            </a:r>
          </a:p>
        </p:txBody>
      </p:sp>
      <p:sp>
        <p:nvSpPr>
          <p:cNvPr id="3" name="Espace réservé du contenu 2">
            <a:extLst>
              <a:ext uri="{FF2B5EF4-FFF2-40B4-BE49-F238E27FC236}">
                <a16:creationId xmlns:a16="http://schemas.microsoft.com/office/drawing/2014/main" id="{CABB1E19-AD04-FC49-AB0A-683798C56EBF}"/>
              </a:ext>
            </a:extLst>
          </p:cNvPr>
          <p:cNvSpPr>
            <a:spLocks noGrp="1"/>
          </p:cNvSpPr>
          <p:nvPr>
            <p:ph idx="1"/>
          </p:nvPr>
        </p:nvSpPr>
        <p:spPr>
          <a:xfrm>
            <a:off x="457200" y="1600200"/>
            <a:ext cx="8229600" cy="4876800"/>
          </a:xfrm>
        </p:spPr>
        <p:txBody>
          <a:bodyPr>
            <a:normAutofit lnSpcReduction="10000"/>
          </a:bodyPr>
          <a:lstStyle/>
          <a:p>
            <a:pPr marL="342900" indent="-342900" algn="just"/>
            <a:r>
              <a:rPr lang="fr-BE" sz="3600" dirty="0">
                <a:latin typeface="Garamond" panose="02020404030301010803" pitchFamily="18" charset="0"/>
              </a:rPr>
              <a:t>la connaissance critique du passé élaborée collectivement et contradictoirement par les historiens, à l’aune d’une épistémologie et d’une méthodologie qui leur est propre.</a:t>
            </a:r>
          </a:p>
          <a:p>
            <a:pPr marL="342900" indent="-342900" algn="just"/>
            <a:endParaRPr lang="fr-BE" sz="2000" dirty="0"/>
          </a:p>
          <a:p>
            <a:pPr marL="342900" indent="-342900" algn="just"/>
            <a:endParaRPr lang="fr-BE" sz="2000" dirty="0"/>
          </a:p>
          <a:p>
            <a:pPr marL="0" indent="0" algn="just">
              <a:buNone/>
            </a:pPr>
            <a:r>
              <a:rPr lang="fr-BE" dirty="0">
                <a:latin typeface="Garamond" panose="02020404030301010803" pitchFamily="18" charset="0"/>
              </a:rPr>
              <a:t>Source : </a:t>
            </a:r>
            <a:r>
              <a:rPr lang="fr-BE" dirty="0" err="1">
                <a:latin typeface="Garamond" panose="02020404030301010803" pitchFamily="18" charset="0"/>
              </a:rPr>
              <a:t>É</a:t>
            </a:r>
            <a:r>
              <a:rPr lang="fr-BE" dirty="0">
                <a:latin typeface="Garamond" panose="02020404030301010803" pitchFamily="18" charset="0"/>
              </a:rPr>
              <a:t>. </a:t>
            </a:r>
            <a:r>
              <a:rPr lang="fr-BE" cap="small" dirty="0">
                <a:latin typeface="Garamond" panose="02020404030301010803" pitchFamily="18" charset="0"/>
              </a:rPr>
              <a:t>Bousmar</a:t>
            </a:r>
            <a:r>
              <a:rPr lang="fr-BE" dirty="0">
                <a:latin typeface="Garamond" panose="02020404030301010803" pitchFamily="18" charset="0"/>
              </a:rPr>
              <a:t> </a:t>
            </a:r>
            <a:r>
              <a:rPr lang="fr-BE" i="1" dirty="0">
                <a:latin typeface="Garamond" panose="02020404030301010803" pitchFamily="18" charset="0"/>
              </a:rPr>
              <a:t>et al.</a:t>
            </a:r>
            <a:r>
              <a:rPr lang="fr-BE" dirty="0">
                <a:latin typeface="Garamond" panose="02020404030301010803" pitchFamily="18" charset="0"/>
              </a:rPr>
              <a:t>, </a:t>
            </a:r>
            <a:r>
              <a:rPr lang="fr-BE" i="1" dirty="0">
                <a:latin typeface="Garamond" panose="02020404030301010803" pitchFamily="18" charset="0"/>
              </a:rPr>
              <a:t>Évaluation du décret du 13 mars 2009 relatif à la transmission de la mémoire des crimes de génocide, crimes contre l’humanité, crimes de guerre et faits de résistance ou mouvements ayant résisté aux régimes qui ont suscité ces crimes. Rapport final. Recherche commanditée par la Fédération Wallonie-Bruxelles</a:t>
            </a:r>
            <a:r>
              <a:rPr lang="fr-BE" dirty="0">
                <a:latin typeface="Garamond" panose="02020404030301010803" pitchFamily="18" charset="0"/>
              </a:rPr>
              <a:t>, Bruxelles, Université Saint-Louis Bruxelles, 17 juin 2016, p. 37.</a:t>
            </a:r>
            <a:endParaRPr lang="fr-FR" dirty="0">
              <a:latin typeface="Garamond" panose="02020404030301010803" pitchFamily="18" charset="0"/>
            </a:endParaRPr>
          </a:p>
        </p:txBody>
      </p:sp>
      <p:sp>
        <p:nvSpPr>
          <p:cNvPr id="6" name="ZoneTexte 5">
            <a:extLst>
              <a:ext uri="{FF2B5EF4-FFF2-40B4-BE49-F238E27FC236}">
                <a16:creationId xmlns:a16="http://schemas.microsoft.com/office/drawing/2014/main" id="{0BA460D8-8091-294E-A6C9-8E1837203392}"/>
              </a:ext>
            </a:extLst>
          </p:cNvPr>
          <p:cNvSpPr txBox="1"/>
          <p:nvPr/>
        </p:nvSpPr>
        <p:spPr>
          <a:xfrm>
            <a:off x="0" y="0"/>
            <a:ext cx="9046707" cy="646331"/>
          </a:xfrm>
          <a:prstGeom prst="rect">
            <a:avLst/>
          </a:prstGeom>
          <a:noFill/>
        </p:spPr>
        <p:txBody>
          <a:bodyPr wrap="none" rtlCol="0">
            <a:spAutoFit/>
          </a:bodyPr>
          <a:lstStyle/>
          <a:p>
            <a:pPr algn="ctr"/>
            <a:r>
              <a:rPr lang="fr-FR" dirty="0">
                <a:latin typeface="Garamond" charset="0"/>
                <a:ea typeface="Garamond" charset="0"/>
                <a:cs typeface="Garamond" charset="0"/>
              </a:rPr>
              <a:t>Romain Landmeters| Enjeux actuels de l’enseignement de l’histoire de la colonisation | 28.01.2020</a:t>
            </a:r>
          </a:p>
          <a:p>
            <a:endParaRPr lang="fr-FR" dirty="0"/>
          </a:p>
        </p:txBody>
      </p:sp>
    </p:spTree>
    <p:extLst>
      <p:ext uri="{BB962C8B-B14F-4D97-AF65-F5344CB8AC3E}">
        <p14:creationId xmlns:p14="http://schemas.microsoft.com/office/powerpoint/2010/main" val="488248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49C8D3-5A08-5B48-B033-384320F441FC}"/>
              </a:ext>
            </a:extLst>
          </p:cNvPr>
          <p:cNvSpPr>
            <a:spLocks noGrp="1"/>
          </p:cNvSpPr>
          <p:nvPr>
            <p:ph type="title"/>
          </p:nvPr>
        </p:nvSpPr>
        <p:spPr>
          <a:xfrm>
            <a:off x="457200" y="533400"/>
            <a:ext cx="8229600" cy="990600"/>
          </a:xfrm>
        </p:spPr>
        <p:txBody>
          <a:bodyPr>
            <a:normAutofit fontScale="90000"/>
          </a:bodyPr>
          <a:lstStyle/>
          <a:p>
            <a:r>
              <a:rPr lang="fr-FR" dirty="0">
                <a:solidFill>
                  <a:schemeClr val="tx1"/>
                </a:solidFill>
                <a:latin typeface="Garamond" panose="02020404030301010803" pitchFamily="18" charset="0"/>
              </a:rPr>
              <a:t>Enseignement de l’histoire coloniale en FWB</a:t>
            </a:r>
          </a:p>
        </p:txBody>
      </p:sp>
      <p:sp>
        <p:nvSpPr>
          <p:cNvPr id="3" name="Espace réservé du contenu 2">
            <a:extLst>
              <a:ext uri="{FF2B5EF4-FFF2-40B4-BE49-F238E27FC236}">
                <a16:creationId xmlns:a16="http://schemas.microsoft.com/office/drawing/2014/main" id="{CABB1E19-AD04-FC49-AB0A-683798C56EBF}"/>
              </a:ext>
            </a:extLst>
          </p:cNvPr>
          <p:cNvSpPr>
            <a:spLocks noGrp="1"/>
          </p:cNvSpPr>
          <p:nvPr>
            <p:ph idx="1"/>
          </p:nvPr>
        </p:nvSpPr>
        <p:spPr>
          <a:xfrm>
            <a:off x="457200" y="1600200"/>
            <a:ext cx="8229600" cy="4876800"/>
          </a:xfrm>
        </p:spPr>
        <p:txBody>
          <a:bodyPr>
            <a:normAutofit/>
          </a:bodyPr>
          <a:lstStyle/>
          <a:p>
            <a:pPr marL="457200" indent="-457200" algn="just">
              <a:buFont typeface="+mj-lt"/>
              <a:buAutoNum type="arabicPeriod"/>
            </a:pPr>
            <a:r>
              <a:rPr lang="fr-BE" sz="4000" dirty="0">
                <a:latin typeface="Garamond" panose="02020404030301010803" pitchFamily="18" charset="0"/>
              </a:rPr>
              <a:t>FAUX : l’histoire de la colonisation belge n’est pas enseignée dans les écoles secondaires en Belgique francophone. </a:t>
            </a:r>
          </a:p>
          <a:p>
            <a:pPr marL="457200" indent="-457200" algn="just">
              <a:buFont typeface="+mj-lt"/>
              <a:buAutoNum type="arabicPeriod"/>
            </a:pPr>
            <a:r>
              <a:rPr lang="fr-BE" sz="4000" dirty="0">
                <a:latin typeface="Garamond" panose="02020404030301010803" pitchFamily="18" charset="0"/>
              </a:rPr>
              <a:t>VRAI :  les connaissances en la matière des élèves au sortir du secondaire sont faibles.</a:t>
            </a:r>
          </a:p>
          <a:p>
            <a:pPr marL="457200" indent="-457200" algn="just">
              <a:buFont typeface="+mj-lt"/>
              <a:buAutoNum type="arabicPeriod"/>
            </a:pPr>
            <a:endParaRPr lang="fr-FR" dirty="0">
              <a:latin typeface="Garamond" panose="02020404030301010803" pitchFamily="18" charset="0"/>
            </a:endParaRPr>
          </a:p>
        </p:txBody>
      </p:sp>
      <p:sp>
        <p:nvSpPr>
          <p:cNvPr id="6" name="ZoneTexte 5">
            <a:extLst>
              <a:ext uri="{FF2B5EF4-FFF2-40B4-BE49-F238E27FC236}">
                <a16:creationId xmlns:a16="http://schemas.microsoft.com/office/drawing/2014/main" id="{0BA460D8-8091-294E-A6C9-8E1837203392}"/>
              </a:ext>
            </a:extLst>
          </p:cNvPr>
          <p:cNvSpPr txBox="1"/>
          <p:nvPr/>
        </p:nvSpPr>
        <p:spPr>
          <a:xfrm>
            <a:off x="0" y="0"/>
            <a:ext cx="9046707" cy="646331"/>
          </a:xfrm>
          <a:prstGeom prst="rect">
            <a:avLst/>
          </a:prstGeom>
          <a:noFill/>
        </p:spPr>
        <p:txBody>
          <a:bodyPr wrap="none" rtlCol="0">
            <a:spAutoFit/>
          </a:bodyPr>
          <a:lstStyle/>
          <a:p>
            <a:pPr algn="ctr"/>
            <a:r>
              <a:rPr lang="fr-FR" dirty="0">
                <a:latin typeface="Garamond" charset="0"/>
                <a:ea typeface="Garamond" charset="0"/>
                <a:cs typeface="Garamond" charset="0"/>
              </a:rPr>
              <a:t>Romain Landmeters| Enjeux actuels de l’enseignement de l’histoire de la colonisation | 28.01.2020</a:t>
            </a:r>
          </a:p>
          <a:p>
            <a:endParaRPr lang="fr-FR" dirty="0"/>
          </a:p>
        </p:txBody>
      </p:sp>
    </p:spTree>
    <p:extLst>
      <p:ext uri="{BB962C8B-B14F-4D97-AF65-F5344CB8AC3E}">
        <p14:creationId xmlns:p14="http://schemas.microsoft.com/office/powerpoint/2010/main" val="3589896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54184" y="1115608"/>
            <a:ext cx="8229600" cy="4041008"/>
          </a:xfrm>
        </p:spPr>
        <p:txBody>
          <a:bodyPr>
            <a:normAutofit fontScale="92500" lnSpcReduction="20000"/>
          </a:bodyPr>
          <a:lstStyle/>
          <a:p>
            <a:pPr marL="0" indent="0">
              <a:buNone/>
            </a:pPr>
            <a:r>
              <a:rPr lang="fr-FR" sz="3000" dirty="0">
                <a:latin typeface="Garamond" charset="0"/>
                <a:ea typeface="Garamond" charset="0"/>
                <a:cs typeface="Garamond" charset="0"/>
              </a:rPr>
              <a:t>Les moments-clefs</a:t>
            </a:r>
          </a:p>
          <a:p>
            <a:pPr marL="731520" lvl="1" indent="-457200">
              <a:buFont typeface="+mj-lt"/>
              <a:buAutoNum type="arabicPeriod"/>
            </a:pPr>
            <a:r>
              <a:rPr lang="fr-FR" sz="2400" dirty="0">
                <a:latin typeface="Garamond" charset="0"/>
                <a:ea typeface="Garamond" charset="0"/>
                <a:cs typeface="Garamond" charset="0"/>
              </a:rPr>
              <a:t>Le Temps des Révolutions</a:t>
            </a:r>
          </a:p>
          <a:p>
            <a:pPr lvl="5"/>
            <a:r>
              <a:rPr lang="fr-FR" sz="1900" dirty="0">
                <a:latin typeface="Garamond" charset="0"/>
                <a:ea typeface="Garamond" charset="0"/>
                <a:cs typeface="Garamond" charset="0"/>
              </a:rPr>
              <a:t>Le Monde et l’impérialisme des pays industrialisés</a:t>
            </a:r>
          </a:p>
          <a:p>
            <a:pPr marL="731520" lvl="1" indent="-457200">
              <a:buFont typeface="+mj-lt"/>
              <a:buAutoNum type="arabicPeriod"/>
            </a:pPr>
            <a:r>
              <a:rPr lang="fr-FR" sz="2400" dirty="0">
                <a:latin typeface="Garamond" charset="0"/>
                <a:ea typeface="Garamond" charset="0"/>
                <a:cs typeface="Garamond" charset="0"/>
              </a:rPr>
              <a:t>Le XX</a:t>
            </a:r>
            <a:r>
              <a:rPr lang="fr-FR" sz="2400" baseline="30000" dirty="0">
                <a:latin typeface="Garamond" charset="0"/>
                <a:ea typeface="Garamond" charset="0"/>
                <a:cs typeface="Garamond" charset="0"/>
              </a:rPr>
              <a:t>e</a:t>
            </a:r>
            <a:r>
              <a:rPr lang="fr-FR" sz="2400" dirty="0">
                <a:latin typeface="Garamond" charset="0"/>
                <a:ea typeface="Garamond" charset="0"/>
                <a:cs typeface="Garamond" charset="0"/>
              </a:rPr>
              <a:t> siècle</a:t>
            </a:r>
          </a:p>
          <a:p>
            <a:pPr lvl="5"/>
            <a:r>
              <a:rPr lang="fr-FR" sz="1900" dirty="0">
                <a:latin typeface="Garamond" charset="0"/>
                <a:ea typeface="Garamond" charset="0"/>
                <a:cs typeface="Garamond" charset="0"/>
              </a:rPr>
              <a:t>Décolonisation et relations Nord-Sud</a:t>
            </a:r>
          </a:p>
          <a:p>
            <a:pPr marL="0" indent="0">
              <a:buNone/>
            </a:pPr>
            <a:r>
              <a:rPr lang="fr-FR" sz="3000" dirty="0">
                <a:latin typeface="Garamond" charset="0"/>
                <a:ea typeface="Garamond" charset="0"/>
                <a:cs typeface="Garamond" charset="0"/>
              </a:rPr>
              <a:t>Outils conceptuels</a:t>
            </a:r>
          </a:p>
          <a:p>
            <a:pPr marL="617220" lvl="1" indent="-342900">
              <a:buFont typeface="+mj-lt"/>
              <a:buAutoNum type="arabicPeriod"/>
            </a:pPr>
            <a:r>
              <a:rPr lang="fr-FR" sz="2400" dirty="0">
                <a:latin typeface="Garamond" charset="0"/>
                <a:ea typeface="Garamond" charset="0"/>
                <a:cs typeface="Garamond" charset="0"/>
              </a:rPr>
              <a:t>Les principaux constitutifs d’un processus de colonisation</a:t>
            </a:r>
          </a:p>
          <a:p>
            <a:pPr marL="617220" lvl="1" indent="-342900">
              <a:buFont typeface="+mj-lt"/>
              <a:buAutoNum type="arabicPeriod"/>
            </a:pPr>
            <a:r>
              <a:rPr lang="fr-FR" sz="2400" dirty="0">
                <a:latin typeface="Garamond" charset="0"/>
                <a:ea typeface="Garamond" charset="0"/>
                <a:cs typeface="Garamond" charset="0"/>
              </a:rPr>
              <a:t>Les principaux constitutifs d’un processus de décolonisation et d’un processus de type néocolonialiste</a:t>
            </a:r>
          </a:p>
          <a:p>
            <a:pPr marL="0" indent="0">
              <a:buNone/>
            </a:pPr>
            <a:endParaRPr lang="fr-FR" sz="1800" b="1" dirty="0">
              <a:latin typeface="Garamond" charset="0"/>
              <a:ea typeface="Garamond" charset="0"/>
              <a:cs typeface="Garamond" charset="0"/>
            </a:endParaRPr>
          </a:p>
          <a:p>
            <a:pPr marL="0" indent="0" algn="just">
              <a:buNone/>
            </a:pPr>
            <a:r>
              <a:rPr lang="fr-FR" sz="1800" b="1" dirty="0">
                <a:latin typeface="Garamond" charset="0"/>
                <a:ea typeface="Garamond" charset="0"/>
                <a:cs typeface="Garamond" charset="0"/>
              </a:rPr>
              <a:t>Source : </a:t>
            </a:r>
            <a:r>
              <a:rPr lang="fr-FR" sz="1800" cap="small" dirty="0">
                <a:latin typeface="Garamond" charset="0"/>
                <a:ea typeface="Garamond" charset="0"/>
                <a:cs typeface="Garamond" charset="0"/>
              </a:rPr>
              <a:t>Ministère de la Communauté française</a:t>
            </a:r>
            <a:r>
              <a:rPr lang="fr-FR" sz="1800" dirty="0">
                <a:latin typeface="Garamond" charset="0"/>
                <a:ea typeface="Garamond" charset="0"/>
                <a:cs typeface="Garamond" charset="0"/>
              </a:rPr>
              <a:t>, « Compétences terminales et savoirs requis en histoire. Humanités générales et technologiques », Bruxelles, Ministère de la Communauté française, 1999.</a:t>
            </a:r>
            <a:endParaRPr lang="fr-FR" sz="1800" b="1" dirty="0">
              <a:latin typeface="Garamond" charset="0"/>
              <a:ea typeface="Garamond" charset="0"/>
              <a:cs typeface="Garamond" charset="0"/>
            </a:endParaRPr>
          </a:p>
          <a:p>
            <a:pPr marL="0" lvl="0" indent="0">
              <a:buNone/>
            </a:pPr>
            <a:endParaRPr lang="fr-FR" sz="2600" dirty="0">
              <a:latin typeface="Garamond" charset="0"/>
              <a:ea typeface="Garamond" charset="0"/>
              <a:cs typeface="Garamond" charset="0"/>
            </a:endParaRPr>
          </a:p>
          <a:p>
            <a:pPr marL="228600" lvl="0" indent="-228600">
              <a:buFont typeface="+mj-lt"/>
              <a:buAutoNum type="arabicPeriod"/>
            </a:pPr>
            <a:endParaRPr lang="fr-FR" sz="1600" b="1" dirty="0"/>
          </a:p>
          <a:p>
            <a:endParaRPr lang="fr-BE" dirty="0"/>
          </a:p>
          <a:p>
            <a:pPr marL="822960" lvl="3" indent="0">
              <a:buNone/>
            </a:pPr>
            <a:endParaRPr lang="fr-BE" dirty="0"/>
          </a:p>
          <a:p>
            <a:pPr marL="274320" lvl="1" indent="0">
              <a:buNone/>
            </a:pPr>
            <a:endParaRPr lang="fr-FR" dirty="0"/>
          </a:p>
        </p:txBody>
      </p:sp>
      <p:sp>
        <p:nvSpPr>
          <p:cNvPr id="4" name="ZoneTexte 3"/>
          <p:cNvSpPr txBox="1"/>
          <p:nvPr/>
        </p:nvSpPr>
        <p:spPr>
          <a:xfrm>
            <a:off x="0" y="0"/>
            <a:ext cx="9143999" cy="646331"/>
          </a:xfrm>
          <a:prstGeom prst="rect">
            <a:avLst/>
          </a:prstGeom>
          <a:noFill/>
        </p:spPr>
        <p:txBody>
          <a:bodyPr wrap="square" rtlCol="0">
            <a:spAutoFit/>
          </a:bodyPr>
          <a:lstStyle/>
          <a:p>
            <a:pPr algn="ctr"/>
            <a:r>
              <a:rPr lang="fr-FR" dirty="0">
                <a:latin typeface="Garamond" charset="0"/>
                <a:ea typeface="Garamond" charset="0"/>
                <a:cs typeface="Garamond" charset="0"/>
              </a:rPr>
              <a:t>Romain Landmeters| Enjeux actuels de l’enseignement de l’histoire de la colonisation | 28.01.2020</a:t>
            </a:r>
          </a:p>
          <a:p>
            <a:pPr algn="ctr"/>
            <a:endParaRPr lang="fr-FR" dirty="0"/>
          </a:p>
        </p:txBody>
      </p:sp>
      <p:sp>
        <p:nvSpPr>
          <p:cNvPr id="2" name="ZoneTexte 1"/>
          <p:cNvSpPr txBox="1"/>
          <p:nvPr/>
        </p:nvSpPr>
        <p:spPr>
          <a:xfrm>
            <a:off x="321622" y="458434"/>
            <a:ext cx="7809424" cy="584775"/>
          </a:xfrm>
          <a:prstGeom prst="rect">
            <a:avLst/>
          </a:prstGeom>
          <a:noFill/>
        </p:spPr>
        <p:txBody>
          <a:bodyPr wrap="square" rtlCol="0">
            <a:spAutoFit/>
          </a:bodyPr>
          <a:lstStyle/>
          <a:p>
            <a:r>
              <a:rPr lang="fr-FR" sz="3200" u="sng" dirty="0">
                <a:latin typeface="Garamond" charset="0"/>
                <a:ea typeface="Garamond" charset="0"/>
                <a:cs typeface="Garamond" charset="0"/>
              </a:rPr>
              <a:t>Le référentiel de 1999</a:t>
            </a:r>
          </a:p>
        </p:txBody>
      </p:sp>
      <p:sp>
        <p:nvSpPr>
          <p:cNvPr id="5" name="ZoneTexte 4"/>
          <p:cNvSpPr txBox="1"/>
          <p:nvPr/>
        </p:nvSpPr>
        <p:spPr>
          <a:xfrm>
            <a:off x="169337" y="5395460"/>
            <a:ext cx="8817029" cy="861774"/>
          </a:xfrm>
          <a:prstGeom prst="rect">
            <a:avLst/>
          </a:prstGeom>
          <a:noFill/>
        </p:spPr>
        <p:txBody>
          <a:bodyPr wrap="none" rtlCol="0">
            <a:spAutoFit/>
          </a:bodyPr>
          <a:lstStyle/>
          <a:p>
            <a:r>
              <a:rPr lang="fr-FR" sz="3200" b="1" dirty="0">
                <a:latin typeface="Garamond" charset="0"/>
                <a:ea typeface="Garamond" charset="0"/>
                <a:cs typeface="Garamond" charset="0"/>
              </a:rPr>
              <a:t>Aucune obligation d’aborder la colonisation belge</a:t>
            </a:r>
          </a:p>
          <a:p>
            <a:pPr marL="342900" indent="-342900">
              <a:buFont typeface="+mj-lt"/>
              <a:buAutoNum type="arabicPeriod"/>
            </a:pPr>
            <a:endParaRPr lang="fr-FR" dirty="0"/>
          </a:p>
        </p:txBody>
      </p:sp>
    </p:spTree>
    <p:extLst>
      <p:ext uri="{BB962C8B-B14F-4D97-AF65-F5344CB8AC3E}">
        <p14:creationId xmlns:p14="http://schemas.microsoft.com/office/powerpoint/2010/main" val="1517069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194" y="938718"/>
            <a:ext cx="8229600" cy="5822644"/>
          </a:xfrm>
        </p:spPr>
        <p:txBody>
          <a:bodyPr>
            <a:normAutofit fontScale="25000" lnSpcReduction="20000"/>
          </a:bodyPr>
          <a:lstStyle/>
          <a:p>
            <a:pPr marL="0" indent="0">
              <a:buNone/>
            </a:pPr>
            <a:endParaRPr lang="is-IS" sz="2000" dirty="0">
              <a:latin typeface="Garamond" charset="0"/>
              <a:ea typeface="Garamond" charset="0"/>
              <a:cs typeface="Garamond" charset="0"/>
            </a:endParaRPr>
          </a:p>
          <a:p>
            <a:pPr marL="0" indent="0" algn="just">
              <a:buNone/>
            </a:pPr>
            <a:r>
              <a:rPr lang="fr-FR" sz="8800" dirty="0">
                <a:latin typeface="Garamond" charset="0"/>
                <a:ea typeface="Garamond" charset="0"/>
                <a:cs typeface="Garamond" charset="0"/>
              </a:rPr>
              <a:t>« La </a:t>
            </a:r>
            <a:r>
              <a:rPr lang="fr-FR" sz="8800" b="1" dirty="0">
                <a:latin typeface="Garamond" charset="0"/>
                <a:ea typeface="Garamond" charset="0"/>
                <a:cs typeface="Garamond" charset="0"/>
              </a:rPr>
              <a:t>migration</a:t>
            </a:r>
            <a:r>
              <a:rPr lang="fr-FR" sz="8800" dirty="0">
                <a:latin typeface="Garamond" charset="0"/>
                <a:ea typeface="Garamond" charset="0"/>
                <a:cs typeface="Garamond" charset="0"/>
              </a:rPr>
              <a:t> belge vers le Congo est une migration volontaire, contrôlée par l'État belge »</a:t>
            </a:r>
          </a:p>
          <a:p>
            <a:pPr marL="548640" lvl="2" indent="0">
              <a:buNone/>
            </a:pPr>
            <a:r>
              <a:rPr lang="fr-FR" sz="8000" i="1" dirty="0">
                <a:latin typeface="Garamond" charset="0"/>
                <a:ea typeface="Garamond" charset="0"/>
                <a:cs typeface="Garamond" charset="0"/>
              </a:rPr>
              <a:t>« l’élève est capable d’énoncer des facteurs de la migration et de les expliciter à partir de la migration belge au Congo. »</a:t>
            </a:r>
          </a:p>
          <a:p>
            <a:pPr marL="0" indent="0">
              <a:buNone/>
            </a:pPr>
            <a:endParaRPr lang="fr-FR" sz="3300" i="1" dirty="0">
              <a:latin typeface="Garamond" charset="0"/>
              <a:ea typeface="Garamond" charset="0"/>
              <a:cs typeface="Garamond" charset="0"/>
            </a:endParaRPr>
          </a:p>
          <a:p>
            <a:pPr marL="0" indent="0">
              <a:buNone/>
            </a:pPr>
            <a:endParaRPr lang="fr-FR" sz="2800" dirty="0">
              <a:latin typeface="Garamond" charset="0"/>
              <a:ea typeface="Garamond" charset="0"/>
              <a:cs typeface="Garamond" charset="0"/>
            </a:endParaRPr>
          </a:p>
          <a:p>
            <a:pPr marL="0" indent="0" algn="just">
              <a:buNone/>
            </a:pPr>
            <a:r>
              <a:rPr lang="fr-FR" sz="8800" dirty="0">
                <a:latin typeface="Garamond" charset="0"/>
                <a:ea typeface="Garamond" charset="0"/>
                <a:cs typeface="Garamond" charset="0"/>
              </a:rPr>
              <a:t>« La recherche du profit et le sentiment de supériorité des Européens empreint de racisme </a:t>
            </a:r>
            <a:r>
              <a:rPr lang="fr-FR" sz="8800" b="1" dirty="0">
                <a:latin typeface="Garamond" charset="0"/>
                <a:ea typeface="Garamond" charset="0"/>
                <a:cs typeface="Garamond" charset="0"/>
              </a:rPr>
              <a:t>provoquent</a:t>
            </a:r>
            <a:r>
              <a:rPr lang="fr-FR" sz="8800" dirty="0">
                <a:latin typeface="Garamond" charset="0"/>
                <a:ea typeface="Garamond" charset="0"/>
                <a:cs typeface="Garamond" charset="0"/>
              </a:rPr>
              <a:t> l’exploitation  des populations congolaises. Celles-ci sont </a:t>
            </a:r>
            <a:r>
              <a:rPr lang="fr-FR" sz="8800" b="1" dirty="0">
                <a:latin typeface="Garamond" charset="0"/>
                <a:ea typeface="Garamond" charset="0"/>
                <a:cs typeface="Garamond" charset="0"/>
              </a:rPr>
              <a:t>victimes</a:t>
            </a:r>
            <a:r>
              <a:rPr lang="fr-FR" sz="8800" dirty="0">
                <a:latin typeface="Garamond" charset="0"/>
                <a:ea typeface="Garamond" charset="0"/>
                <a:cs typeface="Garamond" charset="0"/>
              </a:rPr>
              <a:t> d’exactions  : chicote, mains coupées... [</a:t>
            </a:r>
            <a:r>
              <a:rPr lang="is-IS" sz="8800" dirty="0">
                <a:latin typeface="Garamond" charset="0"/>
                <a:ea typeface="Garamond" charset="0"/>
                <a:cs typeface="Garamond" charset="0"/>
              </a:rPr>
              <a:t>…</a:t>
            </a:r>
            <a:r>
              <a:rPr lang="fr-FR" sz="8800" dirty="0">
                <a:latin typeface="Garamond" charset="0"/>
                <a:ea typeface="Garamond" charset="0"/>
                <a:cs typeface="Garamond" charset="0"/>
              </a:rPr>
              <a:t>] Même s’il met fin aux abus de la période léopoldienne, des travaux (corvées) restent imposés dans l’agriculture et les infrastructures. Mais les travailleurs du secteur minier bénéficient de contrats de travail. »</a:t>
            </a:r>
          </a:p>
          <a:p>
            <a:pPr marL="548640" lvl="2" indent="0" algn="just">
              <a:buNone/>
            </a:pPr>
            <a:r>
              <a:rPr lang="fr-FR" sz="8000" i="1" dirty="0">
                <a:latin typeface="Garamond" charset="0"/>
                <a:ea typeface="Garamond" charset="0"/>
                <a:cs typeface="Garamond" charset="0"/>
              </a:rPr>
              <a:t>« En classe, sous la conduite du professeur, l’élève a apprécié la pertinence et la fiabilité du témoignage d'un responsable de l'administration coloniale à propos des abus commis sur la main d'</a:t>
            </a:r>
            <a:r>
              <a:rPr lang="fr-FR" sz="8000" i="1" dirty="0" err="1">
                <a:latin typeface="Garamond" charset="0"/>
                <a:ea typeface="Garamond" charset="0"/>
                <a:cs typeface="Garamond" charset="0"/>
              </a:rPr>
              <a:t>oeuvre</a:t>
            </a:r>
            <a:r>
              <a:rPr lang="fr-FR" sz="8000" i="1" dirty="0">
                <a:latin typeface="Garamond" charset="0"/>
                <a:ea typeface="Garamond" charset="0"/>
                <a:cs typeface="Garamond" charset="0"/>
              </a:rPr>
              <a:t> congolaise; </a:t>
            </a:r>
            <a:r>
              <a:rPr lang="fr-FR" sz="8000" b="1" i="1" dirty="0">
                <a:latin typeface="Garamond" charset="0"/>
                <a:ea typeface="Garamond" charset="0"/>
                <a:cs typeface="Garamond" charset="0"/>
              </a:rPr>
              <a:t>il est capable d’expliquer le raisonnement par lequel ce témoignage est considéré comme pertinent et fiable</a:t>
            </a:r>
            <a:r>
              <a:rPr lang="fr-FR" sz="8000" i="1" dirty="0">
                <a:latin typeface="Garamond" charset="0"/>
                <a:ea typeface="Garamond" charset="0"/>
                <a:cs typeface="Garamond" charset="0"/>
              </a:rPr>
              <a:t>. »</a:t>
            </a:r>
          </a:p>
          <a:p>
            <a:pPr marL="548640" lvl="2" indent="0" algn="just">
              <a:buNone/>
            </a:pPr>
            <a:endParaRPr lang="fr-FR" sz="4000" i="1" dirty="0">
              <a:latin typeface="Garamond" charset="0"/>
              <a:ea typeface="Garamond" charset="0"/>
              <a:cs typeface="Garamond" charset="0"/>
            </a:endParaRPr>
          </a:p>
          <a:p>
            <a:pPr marL="548640" lvl="2" indent="0" algn="just">
              <a:buNone/>
            </a:pPr>
            <a:endParaRPr lang="fr-FR" sz="4000" i="1" dirty="0">
              <a:latin typeface="Garamond" charset="0"/>
              <a:ea typeface="Garamond" charset="0"/>
              <a:cs typeface="Garamond" charset="0"/>
            </a:endParaRPr>
          </a:p>
          <a:p>
            <a:pPr marL="548640" lvl="2" indent="0" algn="just">
              <a:buNone/>
            </a:pPr>
            <a:endParaRPr lang="fr-FR" sz="4000" i="1" dirty="0">
              <a:latin typeface="Garamond" charset="0"/>
              <a:ea typeface="Garamond" charset="0"/>
              <a:cs typeface="Garamond" charset="0"/>
            </a:endParaRPr>
          </a:p>
          <a:p>
            <a:pPr marL="0" indent="0" algn="just">
              <a:buNone/>
            </a:pPr>
            <a:r>
              <a:rPr lang="fr-FR" sz="6400" dirty="0">
                <a:latin typeface="Garamond" charset="0"/>
                <a:ea typeface="Garamond" charset="0"/>
                <a:cs typeface="Garamond" charset="0"/>
              </a:rPr>
              <a:t>Source : </a:t>
            </a:r>
            <a:r>
              <a:rPr lang="fr-BE" sz="6400" cap="small" dirty="0">
                <a:latin typeface="Garamond" charset="0"/>
                <a:ea typeface="Garamond" charset="0"/>
                <a:cs typeface="Garamond" charset="0"/>
              </a:rPr>
              <a:t>Fédération Wallonie-Bruxelles. Administration générale de l’Enseignement. Service général de l’Enseignement organisé par la Fédération Wallonie-Bruxelles</a:t>
            </a:r>
            <a:r>
              <a:rPr lang="fr-BE" sz="6400" dirty="0">
                <a:latin typeface="Garamond" charset="0"/>
                <a:ea typeface="Garamond" charset="0"/>
                <a:cs typeface="Garamond" charset="0"/>
              </a:rPr>
              <a:t>, </a:t>
            </a:r>
            <a:r>
              <a:rPr lang="fr-BE" sz="6400" i="1" dirty="0">
                <a:latin typeface="Garamond" charset="0"/>
                <a:ea typeface="Garamond" charset="0"/>
                <a:cs typeface="Garamond" charset="0"/>
              </a:rPr>
              <a:t>Programme d’études. Histoire. 466/2015/240. Enseignement secondaire et ordinaire. Humanités professionnelles et techniques. 2</a:t>
            </a:r>
            <a:r>
              <a:rPr lang="fr-BE" sz="6400" i="1" baseline="30000" dirty="0">
                <a:latin typeface="Garamond" charset="0"/>
                <a:ea typeface="Garamond" charset="0"/>
                <a:cs typeface="Garamond" charset="0"/>
              </a:rPr>
              <a:t>e</a:t>
            </a:r>
            <a:r>
              <a:rPr lang="fr-BE" sz="6400" i="1" dirty="0">
                <a:latin typeface="Garamond" charset="0"/>
                <a:ea typeface="Garamond" charset="0"/>
                <a:cs typeface="Garamond" charset="0"/>
              </a:rPr>
              <a:t> et 3</a:t>
            </a:r>
            <a:r>
              <a:rPr lang="fr-BE" sz="6400" i="1" baseline="30000" dirty="0">
                <a:latin typeface="Garamond" charset="0"/>
                <a:ea typeface="Garamond" charset="0"/>
                <a:cs typeface="Garamond" charset="0"/>
              </a:rPr>
              <a:t>e</a:t>
            </a:r>
            <a:r>
              <a:rPr lang="fr-BE" sz="6400" i="1" dirty="0">
                <a:latin typeface="Garamond" charset="0"/>
                <a:ea typeface="Garamond" charset="0"/>
                <a:cs typeface="Garamond" charset="0"/>
              </a:rPr>
              <a:t> degrés</a:t>
            </a:r>
            <a:r>
              <a:rPr lang="fr-BE" sz="6400" dirty="0">
                <a:latin typeface="Garamond" charset="0"/>
                <a:ea typeface="Garamond" charset="0"/>
                <a:cs typeface="Garamond" charset="0"/>
              </a:rPr>
              <a:t>, Bruxelles, 2015, p. 44-45.</a:t>
            </a:r>
            <a:r>
              <a:rPr lang="fr-FR" sz="6400" dirty="0">
                <a:latin typeface="Garamond" charset="0"/>
                <a:ea typeface="Garamond" charset="0"/>
                <a:cs typeface="Garamond" charset="0"/>
              </a:rPr>
              <a:t> </a:t>
            </a:r>
          </a:p>
          <a:p>
            <a:pPr marL="0" indent="0">
              <a:buNone/>
            </a:pPr>
            <a:endParaRPr lang="fr-FR" sz="6400" dirty="0">
              <a:latin typeface="Garamond" charset="0"/>
              <a:ea typeface="Garamond" charset="0"/>
              <a:cs typeface="Garamond" charset="0"/>
            </a:endParaRPr>
          </a:p>
          <a:p>
            <a:pPr marL="0" indent="0" algn="just">
              <a:buNone/>
            </a:pPr>
            <a:endParaRPr lang="fr-FR" sz="2800" dirty="0">
              <a:latin typeface="Garamond" charset="0"/>
              <a:ea typeface="Garamond" charset="0"/>
              <a:cs typeface="Garamond" charset="0"/>
            </a:endParaRPr>
          </a:p>
          <a:p>
            <a:pPr marL="0" lvl="0" indent="0" algn="just">
              <a:buNone/>
            </a:pPr>
            <a:r>
              <a:rPr lang="fr-FR" sz="1800" b="1" dirty="0">
                <a:latin typeface="Garamond" charset="0"/>
                <a:ea typeface="Garamond" charset="0"/>
                <a:cs typeface="Garamond" charset="0"/>
              </a:rPr>
              <a:t>					</a:t>
            </a:r>
          </a:p>
          <a:p>
            <a:pPr marL="0" lvl="0" indent="0">
              <a:buNone/>
            </a:pPr>
            <a:endParaRPr lang="fr-FR" sz="2000" b="1" dirty="0"/>
          </a:p>
          <a:p>
            <a:endParaRPr lang="fr-BE" dirty="0"/>
          </a:p>
          <a:p>
            <a:pPr marL="822960" lvl="3" indent="0">
              <a:buNone/>
            </a:pPr>
            <a:endParaRPr lang="fr-BE" dirty="0"/>
          </a:p>
          <a:p>
            <a:pPr marL="274320" lvl="1" indent="0">
              <a:buNone/>
            </a:pPr>
            <a:endParaRPr lang="fr-FR" dirty="0"/>
          </a:p>
        </p:txBody>
      </p:sp>
      <p:sp>
        <p:nvSpPr>
          <p:cNvPr id="4" name="ZoneTexte 3"/>
          <p:cNvSpPr txBox="1"/>
          <p:nvPr/>
        </p:nvSpPr>
        <p:spPr>
          <a:xfrm>
            <a:off x="1" y="0"/>
            <a:ext cx="9143999" cy="646331"/>
          </a:xfrm>
          <a:prstGeom prst="rect">
            <a:avLst/>
          </a:prstGeom>
          <a:noFill/>
        </p:spPr>
        <p:txBody>
          <a:bodyPr wrap="square" rtlCol="0">
            <a:spAutoFit/>
          </a:bodyPr>
          <a:lstStyle/>
          <a:p>
            <a:pPr algn="ctr"/>
            <a:r>
              <a:rPr lang="fr-FR" dirty="0">
                <a:latin typeface="Garamond" charset="0"/>
                <a:ea typeface="Garamond" charset="0"/>
                <a:cs typeface="Garamond" charset="0"/>
              </a:rPr>
              <a:t>Romain Landmeters| Enjeux actuels de l’enseignement de l’histoire de la colonisation | 28.01.2020</a:t>
            </a:r>
          </a:p>
          <a:p>
            <a:pPr algn="ctr"/>
            <a:endParaRPr lang="fr-FR" dirty="0"/>
          </a:p>
        </p:txBody>
      </p:sp>
      <p:sp>
        <p:nvSpPr>
          <p:cNvPr id="2" name="ZoneTexte 1"/>
          <p:cNvSpPr txBox="1"/>
          <p:nvPr/>
        </p:nvSpPr>
        <p:spPr>
          <a:xfrm>
            <a:off x="321622" y="415498"/>
            <a:ext cx="7809424" cy="523220"/>
          </a:xfrm>
          <a:prstGeom prst="rect">
            <a:avLst/>
          </a:prstGeom>
          <a:noFill/>
        </p:spPr>
        <p:txBody>
          <a:bodyPr wrap="square" rtlCol="0">
            <a:spAutoFit/>
          </a:bodyPr>
          <a:lstStyle/>
          <a:p>
            <a:pPr algn="just"/>
            <a:r>
              <a:rPr lang="fr-FR" sz="2800" b="1" dirty="0">
                <a:latin typeface="Garamond" charset="0"/>
                <a:ea typeface="Garamond" charset="0"/>
                <a:cs typeface="Garamond" charset="0"/>
              </a:rPr>
              <a:t>L ’exemple d’un programme de 2015</a:t>
            </a:r>
            <a:r>
              <a:rPr lang="is-IS" sz="2800" b="1" dirty="0">
                <a:latin typeface="Garamond" charset="0"/>
                <a:ea typeface="Garamond" charset="0"/>
                <a:cs typeface="Garamond" charset="0"/>
              </a:rPr>
              <a:t>…</a:t>
            </a:r>
          </a:p>
        </p:txBody>
      </p:sp>
    </p:spTree>
    <p:extLst>
      <p:ext uri="{BB962C8B-B14F-4D97-AF65-F5344CB8AC3E}">
        <p14:creationId xmlns:p14="http://schemas.microsoft.com/office/powerpoint/2010/main" val="114373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194" y="417691"/>
            <a:ext cx="8229600" cy="5822644"/>
          </a:xfrm>
        </p:spPr>
        <p:txBody>
          <a:bodyPr>
            <a:normAutofit fontScale="25000" lnSpcReduction="20000"/>
          </a:bodyPr>
          <a:lstStyle/>
          <a:p>
            <a:pPr algn="just"/>
            <a:endParaRPr lang="fr-FR" sz="4000" dirty="0"/>
          </a:p>
          <a:p>
            <a:pPr marL="0" indent="0" algn="just">
              <a:buNone/>
            </a:pPr>
            <a:r>
              <a:rPr lang="fr-FR" sz="8800" dirty="0">
                <a:latin typeface="Garamond" charset="0"/>
                <a:ea typeface="Garamond" charset="0"/>
                <a:cs typeface="Garamond" charset="0"/>
              </a:rPr>
              <a:t>« Dans le cadre de la lutte contre les inégalités scolaires, et en vue d’une plus grande </a:t>
            </a:r>
            <a:r>
              <a:rPr lang="fr-FR" sz="8800" b="1" dirty="0">
                <a:latin typeface="Garamond" charset="0"/>
                <a:ea typeface="Garamond" charset="0"/>
                <a:cs typeface="Garamond" charset="0"/>
              </a:rPr>
              <a:t>mixité sociale</a:t>
            </a:r>
            <a:r>
              <a:rPr lang="fr-FR" sz="8800" dirty="0">
                <a:latin typeface="Garamond" charset="0"/>
                <a:ea typeface="Garamond" charset="0"/>
                <a:cs typeface="Garamond" charset="0"/>
              </a:rPr>
              <a:t> au sein des établissements, il convient également de relever le </a:t>
            </a:r>
            <a:r>
              <a:rPr lang="fr-FR" sz="8800" b="1" dirty="0">
                <a:latin typeface="Garamond" charset="0"/>
                <a:ea typeface="Garamond" charset="0"/>
                <a:cs typeface="Garamond" charset="0"/>
              </a:rPr>
              <a:t>défi de la reconnaissance des groupes minorisés</a:t>
            </a:r>
            <a:r>
              <a:rPr lang="fr-FR" sz="8800" dirty="0">
                <a:latin typeface="Garamond" charset="0"/>
                <a:ea typeface="Garamond" charset="0"/>
                <a:cs typeface="Garamond" charset="0"/>
              </a:rPr>
              <a:t>. La justice sociale allie redistribution et reconnaissance, et dans ce sens, l’acquisition de compétences interculturelles doit faire partie intégrante de la formation des enseignants, mais aussi des autres intervenants du champ scolaire, et des dispositifs qui permettraient de favoriser la fréquentation doivent être étudiés. Les modalités de cette recommandation et sa faisabilité devront être réfléchies dans le cadre de la phase de mise en œuvre du Pacte. Elle s’inspire des travaux relatif [sic] aux Assises de l’interculturalité réalisés en 2010, et prend en compte les orientations concernant le nouveau tronc commun et les référentiels (voir </a:t>
            </a:r>
            <a:r>
              <a:rPr lang="fr-FR" sz="8800" i="1" dirty="0">
                <a:latin typeface="Garamond" charset="0"/>
                <a:ea typeface="Garamond" charset="0"/>
                <a:cs typeface="Garamond" charset="0"/>
              </a:rPr>
              <a:t>supra</a:t>
            </a:r>
            <a:r>
              <a:rPr lang="fr-FR" sz="8800" dirty="0">
                <a:latin typeface="Garamond" charset="0"/>
                <a:ea typeface="Garamond" charset="0"/>
                <a:cs typeface="Garamond" charset="0"/>
              </a:rPr>
              <a:t>), notamment pour ce qui concerne </a:t>
            </a:r>
            <a:r>
              <a:rPr lang="fr-FR" sz="8800" b="1" dirty="0">
                <a:latin typeface="Garamond" charset="0"/>
                <a:ea typeface="Garamond" charset="0"/>
                <a:cs typeface="Garamond" charset="0"/>
              </a:rPr>
              <a:t>la place de l’histoire de la colonisation</a:t>
            </a:r>
            <a:r>
              <a:rPr lang="fr-FR" sz="8800" dirty="0">
                <a:latin typeface="Garamond" charset="0"/>
                <a:ea typeface="Garamond" charset="0"/>
                <a:cs typeface="Garamond" charset="0"/>
              </a:rPr>
              <a:t> </a:t>
            </a:r>
            <a:r>
              <a:rPr lang="fr-FR" sz="8800" b="1" dirty="0">
                <a:latin typeface="Garamond" charset="0"/>
                <a:ea typeface="Garamond" charset="0"/>
                <a:cs typeface="Garamond" charset="0"/>
              </a:rPr>
              <a:t>et l’immigration en Belgique</a:t>
            </a:r>
            <a:r>
              <a:rPr lang="fr-FR" sz="8800" dirty="0">
                <a:latin typeface="Garamond" charset="0"/>
                <a:ea typeface="Garamond" charset="0"/>
                <a:cs typeface="Garamond" charset="0"/>
              </a:rPr>
              <a:t>, devra être évaluée, ainsi que la place laissée à la dimension interculturelle dans la formation géographique et sociale ainsi que dans la littérature francophone. Il conviendra également d’encourager les écoles à proposer, dans la mesure du possible, </a:t>
            </a:r>
            <a:r>
              <a:rPr lang="fr-FR" sz="8800" b="1" dirty="0">
                <a:latin typeface="Garamond" charset="0"/>
                <a:ea typeface="Garamond" charset="0"/>
                <a:cs typeface="Garamond" charset="0"/>
              </a:rPr>
              <a:t>une alternative végétarienne</a:t>
            </a:r>
            <a:r>
              <a:rPr lang="fr-FR" sz="8800" dirty="0">
                <a:latin typeface="Garamond" charset="0"/>
                <a:ea typeface="Garamond" charset="0"/>
                <a:cs typeface="Garamond" charset="0"/>
              </a:rPr>
              <a:t> lorsque le menu du jour est carné permettrait de n’exclure aucun élève, qu’il soit de confession juive, musulmane ou qu’il ait fait le choix du végétarisme. » </a:t>
            </a:r>
            <a:endParaRPr lang="fr-BE" sz="8800" dirty="0">
              <a:latin typeface="Garamond" charset="0"/>
              <a:ea typeface="Garamond" charset="0"/>
              <a:cs typeface="Garamond" charset="0"/>
            </a:endParaRPr>
          </a:p>
          <a:p>
            <a:endParaRPr lang="fr-BE" dirty="0"/>
          </a:p>
          <a:p>
            <a:pPr marL="0" indent="0">
              <a:buNone/>
            </a:pPr>
            <a:endParaRPr lang="fr-BE" dirty="0"/>
          </a:p>
          <a:p>
            <a:endParaRPr lang="fr-BE" dirty="0"/>
          </a:p>
          <a:p>
            <a:pPr marL="822960" lvl="3" indent="0">
              <a:buNone/>
            </a:pPr>
            <a:endParaRPr lang="fr-BE" dirty="0"/>
          </a:p>
          <a:p>
            <a:pPr marL="274320" lvl="1" indent="0">
              <a:buNone/>
            </a:pPr>
            <a:endParaRPr lang="fr-FR" dirty="0"/>
          </a:p>
        </p:txBody>
      </p:sp>
      <p:sp>
        <p:nvSpPr>
          <p:cNvPr id="4" name="ZoneTexte 3"/>
          <p:cNvSpPr txBox="1"/>
          <p:nvPr/>
        </p:nvSpPr>
        <p:spPr>
          <a:xfrm>
            <a:off x="1" y="0"/>
            <a:ext cx="9144000" cy="646331"/>
          </a:xfrm>
          <a:prstGeom prst="rect">
            <a:avLst/>
          </a:prstGeom>
          <a:noFill/>
        </p:spPr>
        <p:txBody>
          <a:bodyPr wrap="square" rtlCol="0">
            <a:spAutoFit/>
          </a:bodyPr>
          <a:lstStyle/>
          <a:p>
            <a:pPr algn="ctr"/>
            <a:r>
              <a:rPr lang="fr-FR" dirty="0">
                <a:latin typeface="Garamond" charset="0"/>
                <a:ea typeface="Garamond" charset="0"/>
                <a:cs typeface="Garamond" charset="0"/>
              </a:rPr>
              <a:t>Romain Landmeters| Enjeux actuels de l’enseignement de l’histoire de la colonisation | 28.01.2020</a:t>
            </a:r>
          </a:p>
          <a:p>
            <a:pPr algn="ctr"/>
            <a:endParaRPr lang="fr-FR" dirty="0"/>
          </a:p>
        </p:txBody>
      </p:sp>
      <p:sp>
        <p:nvSpPr>
          <p:cNvPr id="6" name="ZoneTexte 5"/>
          <p:cNvSpPr txBox="1"/>
          <p:nvPr/>
        </p:nvSpPr>
        <p:spPr>
          <a:xfrm>
            <a:off x="-269823" y="6150114"/>
            <a:ext cx="9038617" cy="707886"/>
          </a:xfrm>
          <a:prstGeom prst="rect">
            <a:avLst/>
          </a:prstGeom>
          <a:noFill/>
        </p:spPr>
        <p:txBody>
          <a:bodyPr wrap="square" rtlCol="0">
            <a:spAutoFit/>
          </a:bodyPr>
          <a:lstStyle/>
          <a:p>
            <a:pPr marL="822960" lvl="3" algn="just"/>
            <a:r>
              <a:rPr lang="fr-FR" sz="2000" dirty="0">
                <a:latin typeface="Garamond" charset="0"/>
                <a:ea typeface="Garamond" charset="0"/>
                <a:cs typeface="Garamond" charset="0"/>
              </a:rPr>
              <a:t>Source </a:t>
            </a:r>
            <a:r>
              <a:rPr lang="fr-FR" sz="2000" cap="small" dirty="0">
                <a:latin typeface="Garamond" charset="0"/>
                <a:ea typeface="Garamond" charset="0"/>
                <a:cs typeface="Garamond" charset="0"/>
              </a:rPr>
              <a:t>: Fédération Wallonie-Bruxelles</a:t>
            </a:r>
            <a:r>
              <a:rPr lang="fr-FR" sz="2000" dirty="0">
                <a:latin typeface="Garamond" charset="0"/>
                <a:ea typeface="Garamond" charset="0"/>
                <a:cs typeface="Garamond" charset="0"/>
              </a:rPr>
              <a:t>, </a:t>
            </a:r>
            <a:r>
              <a:rPr lang="fr-FR" sz="2000" i="1" dirty="0">
                <a:latin typeface="Garamond" charset="0"/>
                <a:ea typeface="Garamond" charset="0"/>
                <a:cs typeface="Garamond" charset="0"/>
              </a:rPr>
              <a:t>Pacte pour un Enseignement d’Excellence. Avis n</a:t>
            </a:r>
            <a:r>
              <a:rPr lang="fr-FR" sz="2000" i="1" baseline="30000" dirty="0">
                <a:latin typeface="Garamond" charset="0"/>
                <a:ea typeface="Garamond" charset="0"/>
                <a:cs typeface="Garamond" charset="0"/>
              </a:rPr>
              <a:t>o</a:t>
            </a:r>
            <a:r>
              <a:rPr lang="fr-FR" sz="2000" i="1" dirty="0">
                <a:latin typeface="Garamond" charset="0"/>
                <a:ea typeface="Garamond" charset="0"/>
                <a:cs typeface="Garamond" charset="0"/>
              </a:rPr>
              <a:t> 3 du Groupe central</a:t>
            </a:r>
            <a:r>
              <a:rPr lang="fr-FR" sz="2000" dirty="0">
                <a:latin typeface="Garamond" charset="0"/>
                <a:ea typeface="Garamond" charset="0"/>
                <a:cs typeface="Garamond" charset="0"/>
              </a:rPr>
              <a:t>, Bruxelles, 7 mars 2017, p. 285.</a:t>
            </a:r>
          </a:p>
        </p:txBody>
      </p:sp>
    </p:spTree>
    <p:extLst>
      <p:ext uri="{BB962C8B-B14F-4D97-AF65-F5344CB8AC3E}">
        <p14:creationId xmlns:p14="http://schemas.microsoft.com/office/powerpoint/2010/main" val="32632299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té">
  <a:themeElements>
    <a:clrScheme name="Clarté">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té">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Clarté.thmx</Template>
  <TotalTime>4076</TotalTime>
  <Words>1632</Words>
  <Application>Microsoft Macintosh PowerPoint</Application>
  <PresentationFormat>Affichage à l'écran (4:3)</PresentationFormat>
  <Paragraphs>104</Paragraphs>
  <Slides>12</Slides>
  <Notes>0</Notes>
  <HiddenSlides>0</HiddenSlides>
  <MMClips>1</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12</vt:i4>
      </vt:variant>
    </vt:vector>
  </HeadingPairs>
  <TitlesOfParts>
    <vt:vector size="16" baseType="lpstr">
      <vt:lpstr>Arial</vt:lpstr>
      <vt:lpstr>Calibri</vt:lpstr>
      <vt:lpstr>Garamond</vt:lpstr>
      <vt:lpstr>Clarté</vt:lpstr>
      <vt:lpstr>enjeux actuels  de l’enseignement de l’histoire de la colonisation </vt:lpstr>
      <vt:lpstr>Présentation PowerPoint</vt:lpstr>
      <vt:lpstr>Présentation PowerPoint</vt:lpstr>
      <vt:lpstr>La mémoire</vt:lpstr>
      <vt:lpstr>L’histoire</vt:lpstr>
      <vt:lpstr>Enseignement de l’histoire coloniale en FWB</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 biographical approach of the belgian colonial magistracy :  Antoine Sohier and the shaping of colonial legal science </dc:title>
  <dc:creator>le Polain Pascaline</dc:creator>
  <cp:lastModifiedBy>Romain Landmeters</cp:lastModifiedBy>
  <cp:revision>237</cp:revision>
  <cp:lastPrinted>2020-01-27T13:33:41Z</cp:lastPrinted>
  <dcterms:created xsi:type="dcterms:W3CDTF">2015-03-25T14:44:15Z</dcterms:created>
  <dcterms:modified xsi:type="dcterms:W3CDTF">2020-01-27T13:33:46Z</dcterms:modified>
</cp:coreProperties>
</file>