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72" r:id="rId1"/>
  </p:sldMasterIdLst>
  <p:sldIdLst>
    <p:sldId id="256" r:id="rId2"/>
    <p:sldId id="275" r:id="rId3"/>
    <p:sldId id="257" r:id="rId4"/>
    <p:sldId id="276" r:id="rId5"/>
    <p:sldId id="259" r:id="rId6"/>
    <p:sldId id="261" r:id="rId7"/>
    <p:sldId id="262" r:id="rId8"/>
    <p:sldId id="263" r:id="rId9"/>
    <p:sldId id="277" r:id="rId10"/>
    <p:sldId id="278" r:id="rId11"/>
    <p:sldId id="279" r:id="rId12"/>
    <p:sldId id="280" r:id="rId13"/>
    <p:sldId id="281" r:id="rId14"/>
    <p:sldId id="282" r:id="rId15"/>
    <p:sldId id="284" r:id="rId16"/>
    <p:sldId id="260" r:id="rId17"/>
    <p:sldId id="286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08"/>
    <p:restoredTop sz="95846"/>
  </p:normalViewPr>
  <p:slideViewPr>
    <p:cSldViewPr snapToGrid="0">
      <p:cViewPr varScale="1">
        <p:scale>
          <a:sx n="107" d="100"/>
          <a:sy n="107" d="100"/>
        </p:scale>
        <p:origin x="200" y="2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71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79085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09570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3277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959018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7337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5350082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880372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210207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5626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‹N°›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15954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smtClean="0"/>
              <a:t>5/26/25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
              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1824080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D11E496-5EB0-A4D9-D2A8-40F1ADA528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3134" y="2466753"/>
            <a:ext cx="8304029" cy="3551274"/>
          </a:xfrm>
        </p:spPr>
        <p:txBody>
          <a:bodyPr>
            <a:normAutofit fontScale="90000"/>
          </a:bodyPr>
          <a:lstStyle/>
          <a:p>
            <a:pPr algn="ctr"/>
            <a:r>
              <a:rPr lang="fr-FR" sz="5600" b="1" dirty="0"/>
              <a:t>COMPRENDRE LE CONGO D’AUJOURD’HUI: </a:t>
            </a:r>
            <a:br>
              <a:rPr lang="fr-FR" sz="5400" dirty="0"/>
            </a:br>
            <a:r>
              <a:rPr lang="fr-FR" sz="5400" i="1" dirty="0"/>
              <a:t>SE POSITIONNER POUR UN IMPACT REEL</a:t>
            </a:r>
            <a:endParaRPr lang="fr-FR" sz="4800" i="1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47FD012B-A9DA-7FF1-767C-FC5565E1607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65591" y="1156030"/>
            <a:ext cx="6808558" cy="917319"/>
          </a:xfrm>
        </p:spPr>
        <p:txBody>
          <a:bodyPr>
            <a:normAutofit/>
          </a:bodyPr>
          <a:lstStyle/>
          <a:p>
            <a:pPr algn="ctr"/>
            <a:r>
              <a:rPr lang="fr-FR" sz="2400" dirty="0"/>
              <a:t>LES ATELIERS DES JEUNES BELGO-CONGOLAIS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C0EDAFDA-CA30-F7F5-A440-67AA40169887}"/>
              </a:ext>
            </a:extLst>
          </p:cNvPr>
          <p:cNvSpPr txBox="1"/>
          <p:nvPr/>
        </p:nvSpPr>
        <p:spPr>
          <a:xfrm>
            <a:off x="9120249" y="2316243"/>
            <a:ext cx="2869870" cy="14619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CD" sz="1800" b="1" dirty="0">
                <a:solidFill>
                  <a:schemeClr val="tx2">
                    <a:lumMod val="25000"/>
                  </a:schemeClr>
                </a:solidFill>
                <a:effectLst/>
              </a:rPr>
              <a:t>Groupe de travail Education </a:t>
            </a:r>
            <a:endParaRPr lang="fr-FR" dirty="0">
              <a:solidFill>
                <a:schemeClr val="tx2">
                  <a:lumMod val="10000"/>
                </a:schemeClr>
              </a:solidFill>
            </a:endParaRPr>
          </a:p>
          <a:p>
            <a:endParaRPr lang="fr-FR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fr-FR" sz="1400" dirty="0">
                <a:solidFill>
                  <a:schemeClr val="tx2">
                    <a:lumMod val="10000"/>
                  </a:schemeClr>
                </a:solidFill>
              </a:rPr>
              <a:t>Animé par </a:t>
            </a:r>
          </a:p>
          <a:p>
            <a:endParaRPr lang="fr-FR" sz="700" dirty="0">
              <a:solidFill>
                <a:schemeClr val="tx2">
                  <a:lumMod val="10000"/>
                </a:schemeClr>
              </a:solidFill>
            </a:endParaRPr>
          </a:p>
          <a:p>
            <a:r>
              <a:rPr lang="fr-FR" sz="1400" b="1" dirty="0">
                <a:solidFill>
                  <a:schemeClr val="tx2">
                    <a:lumMod val="10000"/>
                  </a:schemeClr>
                </a:solidFill>
              </a:rPr>
              <a:t>Dieu-Merci MANWANA SINDANI</a:t>
            </a:r>
          </a:p>
        </p:txBody>
      </p:sp>
    </p:spTree>
    <p:extLst>
      <p:ext uri="{BB962C8B-B14F-4D97-AF65-F5344CB8AC3E}">
        <p14:creationId xmlns:p14="http://schemas.microsoft.com/office/powerpoint/2010/main" val="315566944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D5C43D4-47A4-5318-9DC6-19870EEEF2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38C3C35-8A81-9799-3DC2-5E95C316A63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L’Enseignement juste après l’indépendance </a:t>
            </a:r>
          </a:p>
          <a:p>
            <a:pPr marL="0" indent="0">
              <a:buNone/>
            </a:pPr>
            <a:r>
              <a:rPr lang="fr-FR" sz="2800" dirty="0"/>
              <a:t>`</a:t>
            </a:r>
          </a:p>
          <a:p>
            <a:endParaRPr lang="fr-FR" sz="2800" dirty="0"/>
          </a:p>
          <a:p>
            <a:endParaRPr lang="fr-FR" sz="28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FE15DB81-C7C8-2068-7BAA-1CB87F4A079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32063375"/>
              </p:ext>
            </p:extLst>
          </p:nvPr>
        </p:nvGraphicFramePr>
        <p:xfrm>
          <a:off x="1496291" y="4224820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09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quoi est marqué l’enseignement durant la période coloniale en République Démocratique du Congo 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988F339-A766-4751-810D-BAE192CBC99B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7">
            <a:extLst>
              <a:ext uri="{FF2B5EF4-FFF2-40B4-BE49-F238E27FC236}">
                <a16:creationId xmlns:a16="http://schemas.microsoft.com/office/drawing/2014/main" id="{95F8C6DD-2BF7-A664-4B7F-ADA26D3725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291" y="808056"/>
            <a:ext cx="9073849" cy="1077229"/>
          </a:xfrm>
        </p:spPr>
        <p:txBody>
          <a:bodyPr/>
          <a:lstStyle/>
          <a:p>
            <a:r>
              <a:rPr lang="fr-FR" b="1" dirty="0"/>
              <a:t>III. L’ENSEIGNEMENT SOUS KASA-VUBU (1960-1965)</a:t>
            </a:r>
          </a:p>
        </p:txBody>
      </p:sp>
    </p:spTree>
    <p:extLst>
      <p:ext uri="{BB962C8B-B14F-4D97-AF65-F5344CB8AC3E}">
        <p14:creationId xmlns:p14="http://schemas.microsoft.com/office/powerpoint/2010/main" val="33602501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DC0DB57-6DFC-2994-DF15-489AE81036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D4ECDC-378D-9190-60FB-724BF717ACD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L’Enseignement sous le pouvoir dictatorial de Mobutu </a:t>
            </a:r>
          </a:p>
          <a:p>
            <a:pPr marL="0" indent="0">
              <a:buNone/>
            </a:pPr>
            <a:r>
              <a:rPr lang="fr-FR" sz="2800" dirty="0"/>
              <a:t>`</a:t>
            </a:r>
          </a:p>
          <a:p>
            <a:endParaRPr lang="fr-FR" sz="2800" dirty="0"/>
          </a:p>
          <a:p>
            <a:endParaRPr lang="fr-FR" sz="28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2632CA08-83FE-4F7A-C0BB-C1036AC5B3E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47187116"/>
              </p:ext>
            </p:extLst>
          </p:nvPr>
        </p:nvGraphicFramePr>
        <p:xfrm>
          <a:off x="1496291" y="4224820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10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quoi est marqué l’enseignement durant le règne de Mobutu en République Démocratique du Congo 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76AC34E-411C-F6F2-A841-8B90F36378BD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7">
            <a:extLst>
              <a:ext uri="{FF2B5EF4-FFF2-40B4-BE49-F238E27FC236}">
                <a16:creationId xmlns:a16="http://schemas.microsoft.com/office/drawing/2014/main" id="{A31C6BF8-1BCF-593C-D304-820515FBA8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291" y="808056"/>
            <a:ext cx="9073849" cy="1077229"/>
          </a:xfrm>
        </p:spPr>
        <p:txBody>
          <a:bodyPr/>
          <a:lstStyle/>
          <a:p>
            <a:r>
              <a:rPr lang="fr-FR" b="1" dirty="0"/>
              <a:t>IV. L’ENSEIGNEMENT SOUS MOBUTU (1965-1997)</a:t>
            </a:r>
          </a:p>
        </p:txBody>
      </p:sp>
    </p:spTree>
    <p:extLst>
      <p:ext uri="{BB962C8B-B14F-4D97-AF65-F5344CB8AC3E}">
        <p14:creationId xmlns:p14="http://schemas.microsoft.com/office/powerpoint/2010/main" val="2215699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5443BE-31B0-7183-47E7-8AD11A22FD7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F1B836E-317F-DD5C-4D81-0B46E0FB3DE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L’Enseignement sous le pouvoir de Laurent Désiré Kabila, dit Kabila le père.</a:t>
            </a:r>
          </a:p>
          <a:p>
            <a:pPr marL="0" indent="0">
              <a:buNone/>
            </a:pPr>
            <a:r>
              <a:rPr lang="fr-FR" sz="2800" dirty="0"/>
              <a:t>`</a:t>
            </a:r>
          </a:p>
          <a:p>
            <a:endParaRPr lang="fr-FR" sz="2800" dirty="0"/>
          </a:p>
          <a:p>
            <a:endParaRPr lang="fr-FR" sz="28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140768D4-30DF-D9C8-C01C-5CFB3625ABD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60733694"/>
              </p:ext>
            </p:extLst>
          </p:nvPr>
        </p:nvGraphicFramePr>
        <p:xfrm>
          <a:off x="1496291" y="4224820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11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quoi est marqué l’enseignement sous le Président Laurent Désiré Kabila en République Démocratique du Congo 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665B2410-B2F3-811B-6380-CD345479E75C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7">
            <a:extLst>
              <a:ext uri="{FF2B5EF4-FFF2-40B4-BE49-F238E27FC236}">
                <a16:creationId xmlns:a16="http://schemas.microsoft.com/office/drawing/2014/main" id="{1EE50DA4-A4EF-0D81-163E-2AFE6A97E2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291" y="808056"/>
            <a:ext cx="9073849" cy="1077229"/>
          </a:xfrm>
        </p:spPr>
        <p:txBody>
          <a:bodyPr/>
          <a:lstStyle/>
          <a:p>
            <a:r>
              <a:rPr lang="fr-FR" b="1" dirty="0"/>
              <a:t>V. L’ENSEIGNEMENT SOUS L.D. KABILA (1997-2001)</a:t>
            </a:r>
          </a:p>
        </p:txBody>
      </p:sp>
    </p:spTree>
    <p:extLst>
      <p:ext uri="{BB962C8B-B14F-4D97-AF65-F5344CB8AC3E}">
        <p14:creationId xmlns:p14="http://schemas.microsoft.com/office/powerpoint/2010/main" val="7148842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9FEE992-6A35-F860-A41A-E92A28DE91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97483819-96D2-E0F2-E713-0763F76718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L’Enseignement sous le Président Joseph Kabila, dit Kabila le fils </a:t>
            </a:r>
          </a:p>
          <a:p>
            <a:pPr marL="0" indent="0">
              <a:buNone/>
            </a:pPr>
            <a:r>
              <a:rPr lang="fr-FR" sz="2800" dirty="0"/>
              <a:t>`</a:t>
            </a:r>
          </a:p>
          <a:p>
            <a:endParaRPr lang="fr-FR" sz="2800" dirty="0"/>
          </a:p>
          <a:p>
            <a:endParaRPr lang="fr-FR" sz="28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C5C2032E-7D77-7629-1D2F-17786130A52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58436713"/>
              </p:ext>
            </p:extLst>
          </p:nvPr>
        </p:nvGraphicFramePr>
        <p:xfrm>
          <a:off x="1621861" y="4235453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quoi est marqué l’enseignement durant le règne de Joseph Kabila </a:t>
                      </a:r>
                      <a:r>
                        <a:rPr lang="fr-F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Kabange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République Démocratique du Congo 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11203AF-5376-664B-B5C6-EFD27E8D2833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7">
            <a:extLst>
              <a:ext uri="{FF2B5EF4-FFF2-40B4-BE49-F238E27FC236}">
                <a16:creationId xmlns:a16="http://schemas.microsoft.com/office/drawing/2014/main" id="{236F5B46-3F36-85A7-D582-F0F1314B19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291" y="808056"/>
            <a:ext cx="9073849" cy="1077229"/>
          </a:xfrm>
        </p:spPr>
        <p:txBody>
          <a:bodyPr/>
          <a:lstStyle/>
          <a:p>
            <a:r>
              <a:rPr lang="fr-FR" b="1" dirty="0"/>
              <a:t>VI. L’ENSEIGNEMENT SOUS J. KABILA (2001-2018)</a:t>
            </a:r>
          </a:p>
        </p:txBody>
      </p:sp>
    </p:spTree>
    <p:extLst>
      <p:ext uri="{BB962C8B-B14F-4D97-AF65-F5344CB8AC3E}">
        <p14:creationId xmlns:p14="http://schemas.microsoft.com/office/powerpoint/2010/main" val="413420986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6755254-9CC0-3D96-830F-97D7559ADB8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2BC0FB5F-BFE6-B37B-3855-FE7C672E3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L’Enseignement sous le Président Félix-Antoine </a:t>
            </a:r>
            <a:r>
              <a:rPr lang="fr-FR" sz="2800" dirty="0" err="1"/>
              <a:t>Tshisekedi</a:t>
            </a:r>
            <a:endParaRPr lang="fr-FR" sz="2800" dirty="0"/>
          </a:p>
          <a:p>
            <a:endParaRPr lang="fr-FR" sz="2800" dirty="0"/>
          </a:p>
          <a:p>
            <a:endParaRPr lang="fr-FR" sz="28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E5510AE3-5476-3577-D579-C3C18FC665A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10468158"/>
              </p:ext>
            </p:extLst>
          </p:nvPr>
        </p:nvGraphicFramePr>
        <p:xfrm>
          <a:off x="1621861" y="4235453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quoi est marqué l’enseignement sous le président actuel Félix-Antoine </a:t>
                      </a:r>
                      <a:r>
                        <a:rPr lang="fr-F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Tshisekedi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République Démocratique du Congo 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9D3BBA39-E712-5192-B803-3749EB4E823D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7">
            <a:extLst>
              <a:ext uri="{FF2B5EF4-FFF2-40B4-BE49-F238E27FC236}">
                <a16:creationId xmlns:a16="http://schemas.microsoft.com/office/drawing/2014/main" id="{DD09F821-7068-2878-A4FB-0361712FE4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291" y="808056"/>
            <a:ext cx="9073849" cy="1077229"/>
          </a:xfrm>
        </p:spPr>
        <p:txBody>
          <a:bodyPr/>
          <a:lstStyle/>
          <a:p>
            <a:r>
              <a:rPr lang="fr-FR" b="1" dirty="0"/>
              <a:t>VII. L’ENSEIGNEMENT SOUS F.A. TSHISEKEDI (2001-2018)</a:t>
            </a:r>
          </a:p>
        </p:txBody>
      </p:sp>
    </p:spTree>
    <p:extLst>
      <p:ext uri="{BB962C8B-B14F-4D97-AF65-F5344CB8AC3E}">
        <p14:creationId xmlns:p14="http://schemas.microsoft.com/office/powerpoint/2010/main" val="22850537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37A8677-CB33-E720-CA1B-49517DB5AFD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51ED69F-CFF3-2732-DC33-F602919A9D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Le système éducatif congolais présente plusieurs défis à divers niveaux, du préscolaire à l’enseignement supérieur.</a:t>
            </a:r>
          </a:p>
          <a:p>
            <a:r>
              <a:rPr lang="fr-FR" sz="2800" dirty="0"/>
              <a:t>Il existe encore des soucis sur sa qualité et des disparités entre les provinces et entre les milieux urbain et rural.</a:t>
            </a:r>
          </a:p>
          <a:p>
            <a:endParaRPr lang="fr-FR" sz="2800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F9FA0076-A1B5-C700-FDE4-04B78F15B9FD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7">
            <a:extLst>
              <a:ext uri="{FF2B5EF4-FFF2-40B4-BE49-F238E27FC236}">
                <a16:creationId xmlns:a16="http://schemas.microsoft.com/office/drawing/2014/main" id="{26F4350B-5263-23D7-303B-16E7678FEE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291" y="808056"/>
            <a:ext cx="9073849" cy="1077229"/>
          </a:xfrm>
        </p:spPr>
        <p:txBody>
          <a:bodyPr/>
          <a:lstStyle/>
          <a:p>
            <a:r>
              <a:rPr lang="fr-FR" b="1" dirty="0"/>
              <a:t>CONCLUSION</a:t>
            </a:r>
          </a:p>
        </p:txBody>
      </p:sp>
    </p:spTree>
    <p:extLst>
      <p:ext uri="{BB962C8B-B14F-4D97-AF65-F5344CB8AC3E}">
        <p14:creationId xmlns:p14="http://schemas.microsoft.com/office/powerpoint/2010/main" val="9753446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75D366-CD3D-C49B-05CC-62124852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Sources d’informations 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140683-3C92-5DBC-82EB-CCF676274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endParaRPr lang="fr-FR" sz="2800" dirty="0"/>
          </a:p>
          <a:p>
            <a:r>
              <a:rPr lang="fr-FR" sz="2800" dirty="0"/>
              <a:t>CHIZA KASHURHA, Christian, </a:t>
            </a:r>
            <a:r>
              <a:rPr lang="fr-FR" sz="2800" i="1" dirty="0"/>
              <a:t>Question(s) environnementale(s) et enseignement de l’histoire: Etude des représentations sociales des enseignants d’histoire dans les écoles secondaires de Bukavu</a:t>
            </a:r>
            <a:r>
              <a:rPr lang="fr-FR" sz="2800" dirty="0"/>
              <a:t>, Thèse de doctorat, </a:t>
            </a:r>
            <a:r>
              <a:rPr lang="fr-FR" sz="2800" dirty="0" err="1"/>
              <a:t>UCLouvain</a:t>
            </a:r>
            <a:r>
              <a:rPr lang="fr-FR" sz="2800" dirty="0"/>
              <a:t>, 2024.</a:t>
            </a:r>
          </a:p>
          <a:p>
            <a:r>
              <a:rPr lang="fr-FR" sz="2800" dirty="0"/>
              <a:t>DEMART, Sarah; SCHOUMAKER, Bruno; GODIN, Maxime, </a:t>
            </a:r>
            <a:r>
              <a:rPr lang="fr-FR" sz="2800" i="1" dirty="0"/>
              <a:t>Des citoyens aux racines africaines: un portrait des Belgo-Congolais, Belgo-Rwandais et Belgo-Burundais</a:t>
            </a:r>
            <a:r>
              <a:rPr lang="fr-FR" sz="2800" dirty="0"/>
              <a:t>, 2017.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1DE33C8A-ADD4-0182-F3B8-09EB0C307AC5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47010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8" name="Rectangle 77">
            <a:extLst>
              <a:ext uri="{FF2B5EF4-FFF2-40B4-BE49-F238E27FC236}">
                <a16:creationId xmlns:a16="http://schemas.microsoft.com/office/drawing/2014/main" id="{AFAADFB1-A9D8-4319-BAC8-6B3FD36BF2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9" name="Picture 48">
            <a:extLst>
              <a:ext uri="{FF2B5EF4-FFF2-40B4-BE49-F238E27FC236}">
                <a16:creationId xmlns:a16="http://schemas.microsoft.com/office/drawing/2014/main" id="{617C5FC5-1BC6-470E-A163-7EE80D227E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80" name="Picture 50">
            <a:extLst>
              <a:ext uri="{FF2B5EF4-FFF2-40B4-BE49-F238E27FC236}">
                <a16:creationId xmlns:a16="http://schemas.microsoft.com/office/drawing/2014/main" id="{48316889-BCD7-49B5-89BD-4FC1D29FEF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1" name="Rectangle 80">
            <a:extLst>
              <a:ext uri="{FF2B5EF4-FFF2-40B4-BE49-F238E27FC236}">
                <a16:creationId xmlns:a16="http://schemas.microsoft.com/office/drawing/2014/main" id="{3E12F873-5B9B-482F-9FB3-6355C4F3B71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0F245259-4364-4D53-AC48-3E893885AD3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Espace réservé du contenu 4" descr="Une image contenant texte, Visage humain, habits, homme&#10;&#10;Description générée automatiquement">
            <a:extLst>
              <a:ext uri="{FF2B5EF4-FFF2-40B4-BE49-F238E27FC236}">
                <a16:creationId xmlns:a16="http://schemas.microsoft.com/office/drawing/2014/main" id="{E1E9C8E3-DC80-C6AB-C33F-96A14C04109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8821"/>
          <a:stretch/>
        </p:blipFill>
        <p:spPr>
          <a:xfrm>
            <a:off x="1005401" y="227"/>
            <a:ext cx="4424045" cy="685800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83" name="Rectangle 82">
            <a:extLst>
              <a:ext uri="{FF2B5EF4-FFF2-40B4-BE49-F238E27FC236}">
                <a16:creationId xmlns:a16="http://schemas.microsoft.com/office/drawing/2014/main" id="{3B9C7619-9AF0-4D6F-B2E3-21032A5C3AF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4" name="Content Placeholder 43">
            <a:extLst>
              <a:ext uri="{FF2B5EF4-FFF2-40B4-BE49-F238E27FC236}">
                <a16:creationId xmlns:a16="http://schemas.microsoft.com/office/drawing/2014/main" id="{2657EE5D-8B31-09CE-68A0-E78F6201E2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196533" y="454470"/>
            <a:ext cx="4814993" cy="1020693"/>
          </a:xfrm>
        </p:spPr>
        <p:txBody>
          <a:bodyPr>
            <a:normAutofit/>
          </a:bodyPr>
          <a:lstStyle/>
          <a:p>
            <a:r>
              <a:rPr lang="fr-FR" sz="3200" b="1" dirty="0"/>
              <a:t>Prochaine activité </a:t>
            </a:r>
            <a:endParaRPr lang="en-US" sz="1800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BAFBE0AC-23B1-4352-95D2-C71EB6D150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81932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6A6750E-E9AF-38FF-F930-0FAA2FE93B1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60439CD-B863-6A8F-B1ED-04B24D941B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F9EF3D5F-D589-912C-1FCB-2859B53E70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Echange mutuel sur la question d’identité (Qui es-tu?)</a:t>
            </a:r>
          </a:p>
          <a:p>
            <a:endParaRPr lang="fr-FR" sz="2800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A67EBF12-1FD4-5033-2F4D-D8F3C9741ED5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10A7C1B5-9A61-D4AB-ED62-AD95CCE34E4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9186746"/>
              </p:ext>
            </p:extLst>
          </p:nvPr>
        </p:nvGraphicFramePr>
        <p:xfrm>
          <a:off x="1732752" y="4345322"/>
          <a:ext cx="8600925" cy="978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Qui est ton binôme 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6221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75D366-CD3D-C49B-05CC-62124852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140683-3C92-5DBC-82EB-CCF676274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Le sens d’appartenance</a:t>
            </a:r>
          </a:p>
          <a:p>
            <a:endParaRPr lang="fr-FR" sz="2800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39A0D021-4EF0-B0AE-9B16-14932155C718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F2DB7364-583B-6E11-AC59-EC36CCF4BC0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31882777"/>
              </p:ext>
            </p:extLst>
          </p:nvPr>
        </p:nvGraphicFramePr>
        <p:xfrm>
          <a:off x="1621861" y="4281526"/>
          <a:ext cx="8600925" cy="978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Dans quelle mesure te sens-tu congolais(e) 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957025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DF11FA-AC81-A0F6-E717-158B11E6E30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CCEB37C-0AED-837A-AE77-3D099BE266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INTRODUCTION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40AE6E0C-D333-210D-E4B5-D6C5F733DAF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Le désir de servir la communauté</a:t>
            </a:r>
          </a:p>
          <a:p>
            <a:endParaRPr lang="fr-FR" sz="2800" dirty="0"/>
          </a:p>
        </p:txBody>
      </p:sp>
      <p:cxnSp>
        <p:nvCxnSpPr>
          <p:cNvPr id="5" name="Connecteur droit 4">
            <a:extLst>
              <a:ext uri="{FF2B5EF4-FFF2-40B4-BE49-F238E27FC236}">
                <a16:creationId xmlns:a16="http://schemas.microsoft.com/office/drawing/2014/main" id="{61179835-2F26-3142-EAD5-10C718139149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4" name="Tableau 3">
            <a:extLst>
              <a:ext uri="{FF2B5EF4-FFF2-40B4-BE49-F238E27FC236}">
                <a16:creationId xmlns:a16="http://schemas.microsoft.com/office/drawing/2014/main" id="{7F4E0943-C2A2-1F81-04A5-6242A028E38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7542200"/>
              </p:ext>
            </p:extLst>
          </p:nvPr>
        </p:nvGraphicFramePr>
        <p:xfrm>
          <a:off x="1621861" y="4281526"/>
          <a:ext cx="8600925" cy="978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Quels sont tes projets pour le Congo DR 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584184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75D366-CD3D-C49B-05CC-62124852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DELIMITATION DU SUJET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140683-3C92-5DBC-82EB-CCF676274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92D050"/>
                </a:solidFill>
              </a:rPr>
              <a:t>L’axe éducatif de la RDC à travers ses grandes périodes historiques</a:t>
            </a:r>
          </a:p>
          <a:p>
            <a:r>
              <a:rPr lang="fr-FR" sz="2800" b="1" dirty="0"/>
              <a:t>Deux principes au cœur de la présentation</a:t>
            </a:r>
            <a:r>
              <a:rPr lang="fr-FR" sz="2800" dirty="0"/>
              <a:t>: </a:t>
            </a:r>
          </a:p>
          <a:p>
            <a:r>
              <a:rPr lang="fr-FR" sz="2800" dirty="0"/>
              <a:t>(1) Partir du connu à l’inconnu</a:t>
            </a:r>
          </a:p>
          <a:p>
            <a:r>
              <a:rPr lang="fr-FR" sz="2800" dirty="0"/>
              <a:t>(2) Le passé dans le présent 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381E9D1C-16D6-A942-3881-5F6431B04CBF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867825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75D366-CD3D-C49B-05CC-6212485248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96292" y="818749"/>
            <a:ext cx="9073847" cy="903966"/>
          </a:xfrm>
        </p:spPr>
        <p:txBody>
          <a:bodyPr/>
          <a:lstStyle/>
          <a:p>
            <a:r>
              <a:rPr lang="fr-FR" b="1" dirty="0"/>
              <a:t>(1) PARTIR DU CONNU VERS L’INCONNU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140683-3C92-5DBC-82EB-CCF676274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4583146"/>
          </a:xfrm>
        </p:spPr>
        <p:txBody>
          <a:bodyPr>
            <a:normAutofit/>
          </a:bodyPr>
          <a:lstStyle/>
          <a:p>
            <a:r>
              <a:rPr lang="fr-FR" sz="2800" dirty="0"/>
              <a:t>L’écho du système éducatif congolais en Belgique</a:t>
            </a:r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  <a:p>
            <a:endParaRPr lang="fr-FR" sz="2800" dirty="0"/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A8844048-127E-E93B-4D9B-4269B1E57EF5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5" name="Tableau 4">
            <a:extLst>
              <a:ext uri="{FF2B5EF4-FFF2-40B4-BE49-F238E27FC236}">
                <a16:creationId xmlns:a16="http://schemas.microsoft.com/office/drawing/2014/main" id="{7B7E6C82-6904-D059-A29E-85296445644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273341"/>
              </p:ext>
            </p:extLst>
          </p:nvPr>
        </p:nvGraphicFramePr>
        <p:xfrm>
          <a:off x="1496290" y="4160869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Pensez-vous que les études dans le même domaine au Congo et en Belgique reflètent-elles les mêmes compétences 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graphicFrame>
        <p:nvGraphicFramePr>
          <p:cNvPr id="6" name="Tableau 5">
            <a:extLst>
              <a:ext uri="{FF2B5EF4-FFF2-40B4-BE49-F238E27FC236}">
                <a16:creationId xmlns:a16="http://schemas.microsoft.com/office/drawing/2014/main" id="{28B87FA4-D415-9A55-5298-EC3B2B0DCAC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26524644"/>
              </p:ext>
            </p:extLst>
          </p:nvPr>
        </p:nvGraphicFramePr>
        <p:xfrm>
          <a:off x="1496289" y="5474584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Pensez-vous que les diplômes de la Belgique et de la RD Congo ont les mêmes chances dans le marché du travail 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graphicFrame>
        <p:nvGraphicFramePr>
          <p:cNvPr id="7" name="Tableau 6">
            <a:extLst>
              <a:ext uri="{FF2B5EF4-FFF2-40B4-BE49-F238E27FC236}">
                <a16:creationId xmlns:a16="http://schemas.microsoft.com/office/drawing/2014/main" id="{0BC517A1-20AB-3625-9483-3650FCBA79A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1521989"/>
              </p:ext>
            </p:extLst>
          </p:nvPr>
        </p:nvGraphicFramePr>
        <p:xfrm>
          <a:off x="1496291" y="3017663"/>
          <a:ext cx="8600925" cy="97850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Le diplôme obtenu en RDC équivaut-il à celui obtenu en Belgique 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487152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175D366-CD3D-C49B-05CC-6212485248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 (2) LE PASSE DANS LE PRESENT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140683-3C92-5DBC-82EB-CCF676274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4454192"/>
          </a:xfrm>
        </p:spPr>
        <p:txBody>
          <a:bodyPr>
            <a:normAutofit/>
          </a:bodyPr>
          <a:lstStyle/>
          <a:p>
            <a:r>
              <a:rPr lang="fr-FR" sz="2800" dirty="0"/>
              <a:t>Pour examiner les relations entre la situation socio-politique de la RD Congo et son système éducatif à travers le temps, nous adoptons une approche en sept étapes.</a:t>
            </a: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47D2E194-90C2-3060-C395-E28868A53026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76636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E2140683-3C92-5DBC-82EB-CCF676274E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Avant la colonisation, différentes populations sont organisés en royaumes (Luba, Kuba, Lunda, Kongo, etc.)</a:t>
            </a:r>
          </a:p>
          <a:p>
            <a:endParaRPr lang="fr-FR" sz="2800" dirty="0"/>
          </a:p>
          <a:p>
            <a:endParaRPr lang="fr-FR" sz="28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E4E9825B-1CD9-CBC1-02D8-069B7179510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78014216"/>
              </p:ext>
            </p:extLst>
          </p:nvPr>
        </p:nvGraphicFramePr>
        <p:xfrm>
          <a:off x="1795537" y="4203555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quoi est marqué l’enseignement durant la période </a:t>
                      </a:r>
                      <a:r>
                        <a:rPr lang="fr-FR" sz="1800" kern="1200" dirty="0" err="1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pré-coloniale</a:t>
                      </a:r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en République Démocratique du Congo 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84A9FB34-4DBA-F305-AFFC-1F3333148D44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7">
            <a:extLst>
              <a:ext uri="{FF2B5EF4-FFF2-40B4-BE49-F238E27FC236}">
                <a16:creationId xmlns:a16="http://schemas.microsoft.com/office/drawing/2014/main" id="{A4D206FC-6D45-64B8-3A6B-D52C49E6AC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I. LA PERIODE PRE-COLONIALE</a:t>
            </a:r>
          </a:p>
        </p:txBody>
      </p:sp>
    </p:spTree>
    <p:extLst>
      <p:ext uri="{BB962C8B-B14F-4D97-AF65-F5344CB8AC3E}">
        <p14:creationId xmlns:p14="http://schemas.microsoft.com/office/powerpoint/2010/main" val="297978828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04D7159-2FB2-D6BC-262F-539E58A828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8A769B7-218D-3EEB-89E5-0E31F17453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96291" y="2052116"/>
            <a:ext cx="9073848" cy="3997828"/>
          </a:xfrm>
        </p:spPr>
        <p:txBody>
          <a:bodyPr>
            <a:normAutofit/>
          </a:bodyPr>
          <a:lstStyle/>
          <a:p>
            <a:r>
              <a:rPr lang="fr-FR" sz="2800" dirty="0"/>
              <a:t>Enseignement sous l’Etat Indépendant du Congo (1885-1998)</a:t>
            </a:r>
          </a:p>
          <a:p>
            <a:r>
              <a:rPr lang="fr-FR" sz="2800" dirty="0"/>
              <a:t>Enseignement sous le Congo belge (1908-1960)</a:t>
            </a:r>
          </a:p>
          <a:p>
            <a:r>
              <a:rPr lang="fr-FR" sz="2800" dirty="0"/>
              <a:t>`</a:t>
            </a:r>
          </a:p>
          <a:p>
            <a:endParaRPr lang="fr-FR" sz="2800" dirty="0"/>
          </a:p>
          <a:p>
            <a:endParaRPr lang="fr-FR" sz="2800" dirty="0"/>
          </a:p>
        </p:txBody>
      </p:sp>
      <p:graphicFrame>
        <p:nvGraphicFramePr>
          <p:cNvPr id="5" name="Tableau 5">
            <a:extLst>
              <a:ext uri="{FF2B5EF4-FFF2-40B4-BE49-F238E27FC236}">
                <a16:creationId xmlns:a16="http://schemas.microsoft.com/office/drawing/2014/main" id="{65D0CE27-B825-6140-7E84-1D4379AA33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07773000"/>
              </p:ext>
            </p:extLst>
          </p:nvPr>
        </p:nvGraphicFramePr>
        <p:xfrm>
          <a:off x="1496291" y="4224820"/>
          <a:ext cx="8600925" cy="1129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53012">
                  <a:extLst>
                    <a:ext uri="{9D8B030D-6E8A-4147-A177-3AD203B41FA5}">
                      <a16:colId xmlns:a16="http://schemas.microsoft.com/office/drawing/2014/main" val="2325339728"/>
                    </a:ext>
                  </a:extLst>
                </a:gridCol>
                <a:gridCol w="7847913">
                  <a:extLst>
                    <a:ext uri="{9D8B030D-6E8A-4147-A177-3AD203B41FA5}">
                      <a16:colId xmlns:a16="http://schemas.microsoft.com/office/drawing/2014/main" val="1208870378"/>
                    </a:ext>
                  </a:extLst>
                </a:gridCol>
              </a:tblGrid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N°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dirty="0"/>
                        <a:t>Question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92397858"/>
                  </a:ext>
                </a:extLst>
              </a:tr>
              <a:tr h="489253">
                <a:tc>
                  <a:txBody>
                    <a:bodyPr/>
                    <a:lstStyle/>
                    <a:p>
                      <a:r>
                        <a:rPr lang="fr-FR" dirty="0"/>
                        <a:t>08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Par quoi est marqué l’enseignement durant la période coloniale en République Démocratique du Congo ? </a:t>
                      </a:r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11407735"/>
                  </a:ext>
                </a:extLst>
              </a:tr>
            </a:tbl>
          </a:graphicData>
        </a:graphic>
      </p:graphicFrame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0807CD23-DBEA-A6D6-49DF-352F44C1E3EE}"/>
              </a:ext>
            </a:extLst>
          </p:cNvPr>
          <p:cNvCxnSpPr/>
          <p:nvPr/>
        </p:nvCxnSpPr>
        <p:spPr>
          <a:xfrm>
            <a:off x="2602523" y="1887415"/>
            <a:ext cx="7967616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re 7">
            <a:extLst>
              <a:ext uri="{FF2B5EF4-FFF2-40B4-BE49-F238E27FC236}">
                <a16:creationId xmlns:a16="http://schemas.microsoft.com/office/drawing/2014/main" id="{F65C22BC-B7FA-2C90-2D3B-DC4E1196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83981" y="808056"/>
            <a:ext cx="8486159" cy="1077229"/>
          </a:xfrm>
        </p:spPr>
        <p:txBody>
          <a:bodyPr/>
          <a:lstStyle/>
          <a:p>
            <a:r>
              <a:rPr lang="fr-FR" b="1" dirty="0"/>
              <a:t>II. LA PERIODE COLONIALE (1885-1960)</a:t>
            </a:r>
          </a:p>
        </p:txBody>
      </p:sp>
    </p:spTree>
    <p:extLst>
      <p:ext uri="{BB962C8B-B14F-4D97-AF65-F5344CB8AC3E}">
        <p14:creationId xmlns:p14="http://schemas.microsoft.com/office/powerpoint/2010/main" val="4135170104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{3DD6230B-BB52-1E4E-A874-764E2A879D1B}tf16401378</Template>
  <TotalTime>1031</TotalTime>
  <Words>641</Words>
  <Application>Microsoft Macintosh PowerPoint</Application>
  <PresentationFormat>Grand écran</PresentationFormat>
  <Paragraphs>105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2" baseType="lpstr">
      <vt:lpstr>Arial</vt:lpstr>
      <vt:lpstr>MS Shell Dlg 2</vt:lpstr>
      <vt:lpstr>Wingdings</vt:lpstr>
      <vt:lpstr>Wingdings 3</vt:lpstr>
      <vt:lpstr>Madison</vt:lpstr>
      <vt:lpstr>COMPRENDRE LE CONGO D’AUJOURD’HUI:  SE POSITIONNER POUR UN IMPACT REEL</vt:lpstr>
      <vt:lpstr>INTRODUCTION</vt:lpstr>
      <vt:lpstr>INTRODUCTION</vt:lpstr>
      <vt:lpstr>INTRODUCTION</vt:lpstr>
      <vt:lpstr>DELIMITATION DU SUJET</vt:lpstr>
      <vt:lpstr>(1) PARTIR DU CONNU VERS L’INCONNU</vt:lpstr>
      <vt:lpstr> (2) LE PASSE DANS LE PRESENT</vt:lpstr>
      <vt:lpstr>I. LA PERIODE PRE-COLONIALE</vt:lpstr>
      <vt:lpstr>II. LA PERIODE COLONIALE (1885-1960)</vt:lpstr>
      <vt:lpstr>III. L’ENSEIGNEMENT SOUS KASA-VUBU (1960-1965)</vt:lpstr>
      <vt:lpstr>IV. L’ENSEIGNEMENT SOUS MOBUTU (1965-1997)</vt:lpstr>
      <vt:lpstr>V. L’ENSEIGNEMENT SOUS L.D. KABILA (1997-2001)</vt:lpstr>
      <vt:lpstr>VI. L’ENSEIGNEMENT SOUS J. KABILA (2001-2018)</vt:lpstr>
      <vt:lpstr>VII. L’ENSEIGNEMENT SOUS F.A. TSHISEKEDI (2001-2018)</vt:lpstr>
      <vt:lpstr>CONCLUSION</vt:lpstr>
      <vt:lpstr>Sources d’informations 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RGPHAE Sénégal 2013</dc:title>
  <dc:creator>Didier Ndombe</dc:creator>
  <cp:lastModifiedBy>Dieu-Merci Manwana Sindani</cp:lastModifiedBy>
  <cp:revision>23</cp:revision>
  <dcterms:created xsi:type="dcterms:W3CDTF">2022-09-22T07:33:04Z</dcterms:created>
  <dcterms:modified xsi:type="dcterms:W3CDTF">2025-05-26T20:54:36Z</dcterms:modified>
</cp:coreProperties>
</file>