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56" r:id="rId3"/>
    <p:sldId id="270" r:id="rId4"/>
    <p:sldId id="280" r:id="rId5"/>
    <p:sldId id="259" r:id="rId6"/>
    <p:sldId id="271" r:id="rId7"/>
    <p:sldId id="273" r:id="rId8"/>
    <p:sldId id="281" r:id="rId9"/>
    <p:sldId id="274" r:id="rId10"/>
    <p:sldId id="276" r:id="rId11"/>
    <p:sldId id="283" r:id="rId12"/>
    <p:sldId id="265" r:id="rId13"/>
    <p:sldId id="277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299" y="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AA925-3FB1-45F3-A381-E3374B79F67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A2422-2C9A-4E66-9E55-8CB2E131C7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635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4772D-26C9-4F28-8988-FB23A7041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B294D3C-F033-4CBC-AFA8-A8A06B2B5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4D9BE3-FC3D-4B17-849E-B1C0C53C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4D9D-3523-40F7-BB2E-5BB5B17EB870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966F13-2586-4DD7-95BD-E7D751954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B10605-1B44-4483-ACB6-56219779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2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E05EB-BDFD-4F5C-9C9E-2D502B18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1C25AB9-B1CB-419E-90DE-D71897720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439CF8-6392-4E33-903D-0FF6BFF3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F3775-5FAF-4FCA-9F69-7342C8EA59F9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8F762B-F44A-45F7-A027-735660B8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189938-C808-48C9-9C01-0028D4582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16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C4C448B-7473-4722-80C2-46FC3A9D1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B42013-F6D6-4205-A123-9ADBF053C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2ACD68-C39B-4A5E-A929-C87EF8FA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DF1B0-BC5F-467B-A0B6-DC436208435D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DFC5E5-3670-41AF-943C-8A695301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50480FE-CAB8-41DB-8E09-AAF5AE79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50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41D02-5C38-4B99-B99B-78D9BA85B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204AFD-739E-4F97-9AA1-6BBF97DE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30DE-D17F-40A5-AA90-E6820F6048AB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931EF40-FE1D-4BB8-858D-D2EF9599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E87DCC-F70D-4CF5-955D-4BEE10101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834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EB759-10F0-414A-8D23-6DA61C60D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BD4BBA-7E20-4772-8F17-6699F8506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24CE2C-0CCE-4CF6-95B0-5CE48E07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A502-B94F-4346-889E-89C0195696FB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0D6E66-E551-4358-81FD-C27B27B99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8ED0CC-AD03-42C4-A2C9-9F12B0C2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23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1E89E-1EBF-455F-AE3C-35CF4573C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0EFE3E-D1D3-4510-A1EB-E14B8BAB1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0616BA-28AD-40C8-89D7-81ECE1FA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9B50C-C0E3-4017-AB13-01994BF07387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FE254-82AB-4E22-BF2F-7DC07F12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AC2FDD-AD55-41E6-8E3E-50A6B5ED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239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ED3ADB-269A-4002-BD9B-E3EF11B6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B6A17E-F9FB-403B-A668-7FEA986C1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D33BCE-C96B-4C29-AEF9-5C51C0AB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87EE0-17D5-457C-8620-4A097DF6D643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453114-942F-42D9-8551-5B0CAD96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E2038C-9B3A-4E37-A051-2509A730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625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0AADC2-C1C6-4F02-8E89-6E4DC48CC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3B7B57-478D-4F03-9C55-84BE76765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24FD3C-16CB-4CB3-A2BE-0CBB6BE78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B70FEA-5B38-44B9-86E2-52398D4E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DBD0-7954-45EC-98D8-D7D823DC697F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A168CE-5C81-4460-BE8D-2CBE4FAB9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45B7B6-EA4C-48E1-8EC2-595172EE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920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27CE-C102-4AB3-8C90-A01F03570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640C4C-D422-4D6A-960C-7F4AB93C5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0B1E9E-3D84-4223-816B-189109D93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809791D-C643-46EA-9FE3-6DC95AF76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AC0285E-E4E8-4C43-9C39-3146D74AC9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49E5F80-2325-4756-9C09-7E0DED8DD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CC7A-548E-4EED-A199-0986AD660BF2}" type="datetime1">
              <a:rPr lang="fr-FR" smtClean="0"/>
              <a:t>05/05/2022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C742647-285D-4741-B179-C8D7F90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7C5E68-22C3-4465-8D35-7A2F07E1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963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FFB9B5-D07C-4E90-980B-8EBF9C07A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D521667-E299-4C7C-A592-C51B3E34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65975-A7B1-4F60-8FA7-6F789082CF78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8734CD-91F4-4821-8389-14441398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795301-1855-4730-9118-BEF9104E4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93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5AE7E24-3E4D-493B-9A9C-81FC5AFE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C311-1C16-4886-AAED-E6FC8E009CB0}" type="datetime1">
              <a:rPr lang="fr-FR" smtClean="0"/>
              <a:t>05/05/2022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9807F92-7D33-4690-BA33-41F3BCA0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BD06FC-3461-41ED-A01C-CAF2E692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78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089897-D705-4A88-B8CB-9CE46A3E5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8F5269-1CE2-4D09-8AB8-D5FCE1A3D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577A9D-C71A-4A97-B9C2-4EF0C3542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A448D-10F8-4022-92EC-20A8842C5180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98DC13-F251-4DE7-871F-EF69E5D7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2EF81E-743B-4D2B-B928-3C65ECCB5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09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B7264C-A4E1-411E-AC0A-CE6D1BDF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2FE75F-9A9D-45D0-B7B5-FC5024A59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40EA3F-9202-4631-98B8-244ED82BF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6E5A12-8A20-4651-AE54-14D96201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3D3E4-49DC-4D0F-A010-E55E8C21E0A5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3E5CA6-A2CE-43FE-A95A-C1202063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256241-1CD7-45A1-8043-FC6F71C1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434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91AB25-9D61-4541-AF22-88C394938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0F259F-D841-4D59-8389-D07BF3F0E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176B2A5-229D-424B-A5F5-B23DC8268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2F1859-D263-4588-B662-4DAABF879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AC3-60C2-4DEC-B2E8-704DE695D46C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873FD-EE96-41D6-A6CF-A21366E8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A19F3E-679E-4ED8-823C-5385EAAB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770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283A22-D61D-4BDB-B6B9-75BDEBAB3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1DEC914-E0A9-45F5-9CF6-4EDC52468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EFDCC9-71E0-455B-AFD5-BA99C8A4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4F50B-E0F7-402F-A70A-A9A0CD49591E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303E06-3C54-461A-B60E-4559F885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A78B96-4047-46B2-B4E6-803ADBE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961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E4A7C73-F5E0-4CB3-9430-F1A563047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2CE2BF-AAAB-4A42-AA3A-9ED40A556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AC725E-86B2-47D4-B614-E4800B432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6152F-CEB7-47A1-B389-A21522B78CBD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3B7F82-BF18-434B-914E-A46138116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A02ECD-B72E-4558-B7D2-0CDB0E9F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96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BC6986-03B9-45C4-9606-167D7FAF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6BB496-A573-44DC-ACF4-A81986551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8B7FA2-D648-4758-A5D7-5213C44D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34CB5-FEFD-4262-AF2B-68AE03777184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A33CC2-0BD9-4874-A597-E93D2DD8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B4A335-EEC4-4BA3-BC28-5F663943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7841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08052-7229-4EBA-B16B-01D7561F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EDB68-6D4C-46F7-8925-9C1EAFC990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799B6A-015F-4A05-8458-C2AE54082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D5411B-8619-4EFB-97A9-315CA1001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CC558-68E9-418C-A1BD-EFE626A8D4CF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17FAE4-06E0-4547-9057-C890C6FE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5D9A4E-505C-48D0-ADF1-E6EC44A25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90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16B156-B032-45D8-9E62-FFEF9FB31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4EF0BD-ECE8-4D69-BC08-E07B7E7AC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6EB8A-0A30-43CC-8429-85A3CBCB8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4872FB-5AEF-437C-90EA-DA8088897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4C7E45C-5DF8-466D-9331-73CCE6657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24DB2A-F513-426D-832E-8225F7BBA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62B6-82D1-48B4-BAA3-D276ADF36AF2}" type="datetime1">
              <a:rPr lang="fr-FR" smtClean="0"/>
              <a:t>05/05/2022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08BB6BE-7180-4BC6-B469-34C51F440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D4F0F6-4A3A-470E-818B-3547E1BD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17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D4566D-EE38-4368-AA15-E5FA78C12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E0DB41-3D62-40F6-AAD0-041B7D334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751A4-89A6-4A95-BE42-7E088083AF96}" type="datetime1">
              <a:rPr lang="fr-FR" smtClean="0"/>
              <a:t>05/05/2022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F19F0E-D665-4640-974B-860DB04C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EE539E-DC7D-46F4-A1C7-947EFFA05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3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A59A90-C577-48F1-870A-16E1B03C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717E-AE46-4D29-A2B4-17040292C034}" type="datetime1">
              <a:rPr lang="fr-FR" smtClean="0"/>
              <a:t>05/05/2022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78371F-F0EC-40F1-9FD5-4CD2504A4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5EA85A-7BED-45D4-A9B7-E03F7144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54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D7612A-FC5F-4CA9-ACA0-48E88C360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B8ECCF-E1FB-448A-90DD-D1D271DA7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C4E93D-5993-4854-B2D1-E1423214A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8C5AA9-BF42-4D94-BB58-FCFDDE269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56612-18A7-4F1F-BE13-4B587D32EAC6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3BB8FBD-4ACC-4611-98FC-B3D65FB7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289CB0-6F20-4FBD-BB28-A5EE6F6B4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16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B81C5E-B5DB-4A99-A97F-BD2BC0BCE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8D20BB9-7A7C-46E7-9984-9AD3DF2A7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DA1C38-6879-4F10-AD10-AEFCD57A8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5DEB7C-7C98-4AC2-8BA6-0248D18AC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A6350-A54D-43DB-B799-E4BFAE1A2F00}" type="datetime1">
              <a:rPr lang="fr-FR" smtClean="0"/>
              <a:t>05/05/2022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8E254-01B3-4DBE-9D8D-4BAD246F5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BB68D2-4180-4D94-9724-B7C9FF00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0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957DF46-3FD4-4F8F-BBB0-AECF1A2C0B7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F75B2C5-490F-4344-9A9B-401B6A89C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20AF96-5BB8-4081-800D-FE363D59B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A6429-2FBC-405D-A318-0313AD406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9874E-1816-4693-9DF2-B996C7CC3603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7AABE6-9D2F-48DA-88D0-A6813ABA77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224D54-B48A-482E-909A-F92227FAD1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19DBA-0A4A-4680-92F8-7904BB7DFE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73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7258BB1-0E5C-4CFE-92B9-C0F37B6901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649BA8F-84EC-409F-8889-F77877950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533217-EA18-4433-B6AA-CC169F327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C7EAFB-25F2-4F4D-9C2E-F670B5FAF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AF8D3-EA9B-4085-8221-0118EAB91016}" type="datetime1">
              <a:rPr lang="fr-FR" smtClean="0"/>
              <a:t>05/05/2022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68D236-466E-45F9-98AA-54FF248A60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BA5A20-9B72-45B5-9482-213D05FE7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B5D8C-DCF3-4706-B695-4F73B634C1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12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lgiqueenbonnesante.be/" TargetMode="External"/><Relationship Id="rId2" Type="http://schemas.openxmlformats.org/officeDocument/2006/relationships/hyperlink" Target="http://www.sciensano.be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cv.hypotheses.org/10125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61F2-D420-454E-AE3F-B05E80F7D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335" y="1159496"/>
            <a:ext cx="9687338" cy="2456484"/>
          </a:xfrm>
        </p:spPr>
        <p:txBody>
          <a:bodyPr>
            <a:noAutofit/>
          </a:bodyPr>
          <a:lstStyle/>
          <a:p>
            <a:pPr algn="l"/>
            <a:r>
              <a:rPr lang="it-IT" altLang="it-IT" sz="4400" dirty="0">
                <a:latin typeface="+mn-lt"/>
                <a:ea typeface="+mn-ea"/>
                <a:cs typeface="+mn-cs"/>
              </a:rPr>
              <a:t>First Waves CoVid 19 pandemic, what have we learned? </a:t>
            </a:r>
            <a:br>
              <a:rPr lang="it-IT" altLang="it-IT" sz="4400" dirty="0">
                <a:latin typeface="+mn-lt"/>
                <a:ea typeface="+mn-ea"/>
                <a:cs typeface="+mn-cs"/>
              </a:rPr>
            </a:br>
            <a:r>
              <a:rPr lang="it-IT" altLang="it-IT" sz="4400" dirty="0">
                <a:latin typeface="+mn-lt"/>
                <a:ea typeface="+mn-ea"/>
                <a:cs typeface="+mn-cs"/>
              </a:rPr>
              <a:t>Feedback from experience</a:t>
            </a:r>
            <a:endParaRPr lang="fr-FR" sz="12400" dirty="0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17B358-C0D3-4AB3-BB17-E0D389AE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1347" y="4042742"/>
            <a:ext cx="9144000" cy="1655762"/>
          </a:xfrm>
        </p:spPr>
        <p:txBody>
          <a:bodyPr>
            <a:normAutofit/>
          </a:bodyPr>
          <a:lstStyle/>
          <a:p>
            <a:r>
              <a:rPr lang="fr-FR" dirty="0"/>
              <a:t>Dr GIRARD Aurore, MD</a:t>
            </a:r>
          </a:p>
          <a:p>
            <a:r>
              <a:rPr lang="fr-FR" dirty="0"/>
              <a:t>Société scientifique de médecine générale, SSMG</a:t>
            </a:r>
          </a:p>
          <a:p>
            <a:r>
              <a:rPr lang="fr-FR" dirty="0"/>
              <a:t>Bruxelles, Belgique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71B421-7CB5-4DDC-B595-4E1B97BD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</a:t>
            </a:r>
            <a:r>
              <a:rPr lang="it-IT" altLang="it-IT" sz="1200" dirty="0">
                <a:latin typeface="+mn-lt"/>
                <a:ea typeface="+mn-ea"/>
                <a:cs typeface="+mn-cs"/>
              </a:rPr>
              <a:t>Dr GIRARD Aurore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66401-B91A-4CD9-8FE4-6981868E5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62835" y="6492875"/>
            <a:ext cx="2743200" cy="365125"/>
          </a:xfrm>
        </p:spPr>
        <p:txBody>
          <a:bodyPr/>
          <a:lstStyle/>
          <a:p>
            <a:fld id="{A5619DBA-0A4A-4680-92F8-7904BB7DFE3E}" type="slidenum">
              <a:rPr lang="fr-FR" smtClean="0"/>
              <a:t>1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Accueil - SSMG">
            <a:extLst>
              <a:ext uri="{FF2B5EF4-FFF2-40B4-BE49-F238E27FC236}">
                <a16:creationId xmlns:a16="http://schemas.microsoft.com/office/drawing/2014/main" id="{43B77BAD-B8A9-46DC-87D7-2D5197826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08" y="5501214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113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AE747-CFBD-4CBD-8B2E-DFD45133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/>
              <a:t>Does</a:t>
            </a:r>
            <a:r>
              <a:rPr lang="fr-FR" b="1" dirty="0"/>
              <a:t> </a:t>
            </a:r>
            <a:r>
              <a:rPr lang="fr-FR" b="1" dirty="0" err="1"/>
              <a:t>something</a:t>
            </a:r>
            <a:r>
              <a:rPr lang="fr-FR" b="1" dirty="0"/>
              <a:t> change ? </a:t>
            </a:r>
            <a:br>
              <a:rPr lang="fr-FR" b="1" dirty="0"/>
            </a:br>
            <a:r>
              <a:rPr lang="fr-FR" b="1" dirty="0"/>
              <a:t>3th </a:t>
            </a:r>
            <a:r>
              <a:rPr lang="fr-FR" b="1" dirty="0" err="1"/>
              <a:t>wave</a:t>
            </a:r>
            <a:r>
              <a:rPr lang="fr-FR" b="1" dirty="0"/>
              <a:t> &amp; vaccination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CE068-A636-4906-8E30-E086375B0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454698"/>
            <a:ext cx="10515600" cy="4351338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Vaccine not </a:t>
            </a:r>
            <a:r>
              <a:rPr lang="fr-FR" dirty="0" err="1"/>
              <a:t>available</a:t>
            </a:r>
            <a:r>
              <a:rPr lang="fr-FR" dirty="0"/>
              <a:t> for GP</a:t>
            </a:r>
          </a:p>
          <a:p>
            <a:r>
              <a:rPr lang="fr-FR" dirty="0" err="1"/>
              <a:t>Opening</a:t>
            </a:r>
            <a:r>
              <a:rPr lang="fr-FR" dirty="0"/>
              <a:t> of </a:t>
            </a:r>
            <a:r>
              <a:rPr lang="fr-FR" dirty="0" err="1"/>
              <a:t>federal</a:t>
            </a:r>
            <a:r>
              <a:rPr lang="fr-FR" dirty="0"/>
              <a:t> vaccination center</a:t>
            </a:r>
          </a:p>
          <a:p>
            <a:r>
              <a:rPr lang="fr-FR" dirty="0"/>
              <a:t>Implication of GPs in vaccination</a:t>
            </a:r>
          </a:p>
          <a:p>
            <a:endParaRPr lang="fr-FR" dirty="0"/>
          </a:p>
          <a:p>
            <a:r>
              <a:rPr lang="fr-FR" dirty="0"/>
              <a:t>Vaccinations by </a:t>
            </a:r>
            <a:r>
              <a:rPr lang="fr-FR" dirty="0" err="1"/>
              <a:t>waves</a:t>
            </a:r>
            <a:endParaRPr lang="fr-FR" dirty="0"/>
          </a:p>
          <a:p>
            <a:pPr lvl="1"/>
            <a:r>
              <a:rPr lang="fr-FR" dirty="0"/>
              <a:t>1st : </a:t>
            </a:r>
            <a:r>
              <a:rPr lang="fr-FR" dirty="0" err="1"/>
              <a:t>Caregiver</a:t>
            </a:r>
            <a:endParaRPr lang="fr-FR" dirty="0"/>
          </a:p>
          <a:p>
            <a:pPr lvl="1"/>
            <a:r>
              <a:rPr lang="fr-FR" dirty="0"/>
              <a:t>2sd : </a:t>
            </a:r>
            <a:r>
              <a:rPr lang="fr-FR" dirty="0" err="1"/>
              <a:t>Elderly</a:t>
            </a:r>
            <a:r>
              <a:rPr lang="fr-FR" dirty="0"/>
              <a:t> people and </a:t>
            </a:r>
            <a:r>
              <a:rPr lang="fr-FR" dirty="0" err="1"/>
              <a:t>chronic</a:t>
            </a:r>
            <a:r>
              <a:rPr lang="fr-FR" dirty="0"/>
              <a:t> patients</a:t>
            </a:r>
          </a:p>
          <a:p>
            <a:pPr lvl="1"/>
            <a:r>
              <a:rPr lang="fr-FR" dirty="0"/>
              <a:t>3th : All population</a:t>
            </a:r>
          </a:p>
          <a:p>
            <a:pPr lvl="1"/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43611-0014-4E86-80AD-3F988C6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CD3F70-F67E-45CC-BB34-270C0A1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10</a:t>
            </a:fld>
            <a:endParaRPr lang="fr-FR"/>
          </a:p>
        </p:txBody>
      </p:sp>
      <p:pic>
        <p:nvPicPr>
          <p:cNvPr id="6" name="Picture 2" descr="Accueil - SSMG">
            <a:extLst>
              <a:ext uri="{FF2B5EF4-FFF2-40B4-BE49-F238E27FC236}">
                <a16:creationId xmlns:a16="http://schemas.microsoft.com/office/drawing/2014/main" id="{CC1A77E1-6F9E-44F8-AC25-A47E9361E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55" y="5501214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E88A127-DD48-484A-8B84-222E6A3EBEF3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10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05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58195"/>
          </a:xfrm>
        </p:spPr>
        <p:txBody>
          <a:bodyPr>
            <a:normAutofit fontScale="90000"/>
          </a:bodyPr>
          <a:lstStyle/>
          <a:p>
            <a:r>
              <a:rPr lang="fr-FR" dirty="0"/>
              <a:t>Vaccination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E6B4CC-AEC2-472D-93CA-10748BD11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A6406A-96D6-417E-9745-7CED0D89D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94" y="453105"/>
            <a:ext cx="10800272" cy="5036477"/>
          </a:xfrm>
          <a:prstGeom prst="rect">
            <a:avLst/>
          </a:prstGeom>
        </p:spPr>
      </p:pic>
      <p:pic>
        <p:nvPicPr>
          <p:cNvPr id="8" name="Picture 2" descr="Accueil - SSMG">
            <a:extLst>
              <a:ext uri="{FF2B5EF4-FFF2-40B4-BE49-F238E27FC236}">
                <a16:creationId xmlns:a16="http://schemas.microsoft.com/office/drawing/2014/main" id="{08D9819C-C998-4CC0-A1F4-06A21ABE8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96" y="559752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DF107E79-5D7A-4E51-BC9D-907B4BFE7556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11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74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AE747-CFBD-4CBD-8B2E-DFD451338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531"/>
            <a:ext cx="10515600" cy="1325563"/>
          </a:xfrm>
        </p:spPr>
        <p:txBody>
          <a:bodyPr/>
          <a:lstStyle/>
          <a:p>
            <a:pPr algn="ctr"/>
            <a:r>
              <a:rPr lang="fr-FR" b="1" dirty="0" err="1"/>
              <a:t>Difficulties</a:t>
            </a:r>
            <a:r>
              <a:rPr lang="fr-FR" b="1" dirty="0"/>
              <a:t> ?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CE068-A636-4906-8E30-E086375B0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390"/>
            <a:ext cx="10515600" cy="4486275"/>
          </a:xfrm>
        </p:spPr>
        <p:txBody>
          <a:bodyPr>
            <a:normAutofit lnSpcReduction="10000"/>
          </a:bodyPr>
          <a:lstStyle/>
          <a:p>
            <a:r>
              <a:rPr lang="fr-FR" dirty="0"/>
              <a:t>Report of trauma GP by </a:t>
            </a:r>
            <a:r>
              <a:rPr lang="fr-FR" dirty="0" err="1"/>
              <a:t>crisis</a:t>
            </a:r>
            <a:r>
              <a:rPr lang="fr-FR" dirty="0"/>
              <a:t> gestion in </a:t>
            </a:r>
            <a:r>
              <a:rPr lang="fr-FR" dirty="0" err="1"/>
              <a:t>elderly</a:t>
            </a:r>
            <a:r>
              <a:rPr lang="fr-FR" dirty="0"/>
              <a:t> people institutions</a:t>
            </a:r>
          </a:p>
          <a:p>
            <a:r>
              <a:rPr lang="fr-FR" dirty="0" err="1"/>
              <a:t>Difficulties</a:t>
            </a:r>
            <a:r>
              <a:rPr lang="fr-FR" dirty="0"/>
              <a:t> </a:t>
            </a:r>
            <a:r>
              <a:rPr lang="fr-FR" dirty="0" err="1"/>
              <a:t>with</a:t>
            </a:r>
            <a:endParaRPr lang="fr-FR" dirty="0"/>
          </a:p>
          <a:p>
            <a:pPr lvl="1"/>
            <a:r>
              <a:rPr lang="fr-FR" dirty="0" err="1"/>
              <a:t>Frequent</a:t>
            </a:r>
            <a:r>
              <a:rPr lang="fr-FR" dirty="0"/>
              <a:t> changes of « </a:t>
            </a:r>
            <a:r>
              <a:rPr lang="fr-FR" dirty="0" err="1"/>
              <a:t>CoVid</a:t>
            </a:r>
            <a:r>
              <a:rPr lang="fr-FR" dirty="0"/>
              <a:t> possible case »</a:t>
            </a:r>
          </a:p>
          <a:p>
            <a:pPr lvl="1"/>
            <a:r>
              <a:rPr lang="fr-FR" dirty="0" err="1"/>
              <a:t>Frequent</a:t>
            </a:r>
            <a:r>
              <a:rPr lang="fr-FR" dirty="0"/>
              <a:t> changes of </a:t>
            </a:r>
            <a:r>
              <a:rPr lang="fr-FR" dirty="0" err="1"/>
              <a:t>decision</a:t>
            </a:r>
            <a:r>
              <a:rPr lang="fr-FR" dirty="0"/>
              <a:t> </a:t>
            </a:r>
            <a:r>
              <a:rPr lang="fr-FR" dirty="0" err="1"/>
              <a:t>trees</a:t>
            </a:r>
            <a:endParaRPr lang="fr-FR" dirty="0"/>
          </a:p>
          <a:p>
            <a:pPr lvl="1"/>
            <a:endParaRPr lang="fr-FR" dirty="0"/>
          </a:p>
          <a:p>
            <a:r>
              <a:rPr lang="fr-FR" dirty="0" err="1"/>
              <a:t>Delayed</a:t>
            </a:r>
            <a:r>
              <a:rPr lang="fr-FR" dirty="0"/>
              <a:t> </a:t>
            </a:r>
            <a:r>
              <a:rPr lang="fr-FR" dirty="0" err="1"/>
              <a:t>prevention</a:t>
            </a:r>
            <a:endParaRPr lang="fr-FR" dirty="0"/>
          </a:p>
          <a:p>
            <a:r>
              <a:rPr lang="fr-FR" dirty="0" err="1"/>
              <a:t>Delayed</a:t>
            </a:r>
            <a:r>
              <a:rPr lang="fr-FR" dirty="0"/>
              <a:t> cares</a:t>
            </a:r>
          </a:p>
          <a:p>
            <a:endParaRPr lang="fr-FR" dirty="0"/>
          </a:p>
          <a:p>
            <a:r>
              <a:rPr lang="fr-FR" dirty="0"/>
              <a:t>Under </a:t>
            </a:r>
            <a:r>
              <a:rPr lang="fr-FR" dirty="0" err="1"/>
              <a:t>represention</a:t>
            </a:r>
            <a:r>
              <a:rPr lang="fr-FR" dirty="0"/>
              <a:t> of GP and first line care in </a:t>
            </a:r>
            <a:r>
              <a:rPr lang="fr-FR" dirty="0" err="1"/>
              <a:t>governemental</a:t>
            </a:r>
            <a:r>
              <a:rPr lang="fr-FR" dirty="0"/>
              <a:t> institutions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43611-0014-4E86-80AD-3F988C6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CD3F70-F67E-45CC-BB34-270C0A1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12</a:t>
            </a:fld>
            <a:endParaRPr lang="fr-FR"/>
          </a:p>
        </p:txBody>
      </p:sp>
      <p:pic>
        <p:nvPicPr>
          <p:cNvPr id="6" name="Picture 2" descr="Accueil - SSMG">
            <a:extLst>
              <a:ext uri="{FF2B5EF4-FFF2-40B4-BE49-F238E27FC236}">
                <a16:creationId xmlns:a16="http://schemas.microsoft.com/office/drawing/2014/main" id="{9B049BA5-2B52-4F8B-B607-E1EAB5665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59" y="5629771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35FB533-F07E-4E3F-B3D9-064F10CDF789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12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520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8488"/>
            <a:ext cx="9144000" cy="861712"/>
          </a:xfrm>
        </p:spPr>
        <p:txBody>
          <a:bodyPr>
            <a:normAutofit fontScale="90000"/>
          </a:bodyPr>
          <a:lstStyle/>
          <a:p>
            <a:r>
              <a:rPr lang="fr-FR" dirty="0" err="1"/>
              <a:t>References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815" y="1984075"/>
            <a:ext cx="10858063" cy="3273725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hlinkClick r:id="rId2"/>
              </a:rPr>
              <a:t>www.sciensano.be</a:t>
            </a:r>
            <a:endParaRPr lang="fr-F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>
                <a:hlinkClick r:id="rId3"/>
              </a:rPr>
              <a:t>www.belgiqueenbonnesante.be</a:t>
            </a:r>
            <a:endParaRPr lang="fr-F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 err="1"/>
              <a:t>Belche</a:t>
            </a:r>
            <a:r>
              <a:rPr lang="fr-BE" dirty="0"/>
              <a:t> JL, Joly L, </a:t>
            </a:r>
            <a:r>
              <a:rPr lang="fr-BE" dirty="0" err="1"/>
              <a:t>Crismer</a:t>
            </a:r>
            <a:r>
              <a:rPr lang="fr-BE" dirty="0"/>
              <a:t> A, </a:t>
            </a:r>
            <a:r>
              <a:rPr lang="fr-BE" dirty="0" err="1"/>
              <a:t>Giet</a:t>
            </a:r>
            <a:r>
              <a:rPr lang="fr-BE" dirty="0"/>
              <a:t> D. Résilience et réactivité de la médecine générale durant la pandémie COVID-19 [</a:t>
            </a:r>
            <a:r>
              <a:rPr lang="fr-BE" dirty="0" err="1"/>
              <a:t>Resilience</a:t>
            </a:r>
            <a:r>
              <a:rPr lang="fr-BE" dirty="0"/>
              <a:t> and </a:t>
            </a:r>
            <a:r>
              <a:rPr lang="fr-BE" dirty="0" err="1"/>
              <a:t>responsiveness</a:t>
            </a:r>
            <a:r>
              <a:rPr lang="fr-BE" dirty="0"/>
              <a:t> of </a:t>
            </a:r>
            <a:r>
              <a:rPr lang="fr-BE" dirty="0" err="1"/>
              <a:t>general</a:t>
            </a:r>
            <a:r>
              <a:rPr lang="fr-BE" dirty="0"/>
              <a:t> practice </a:t>
            </a:r>
            <a:r>
              <a:rPr lang="fr-BE" dirty="0" err="1"/>
              <a:t>during</a:t>
            </a:r>
            <a:r>
              <a:rPr lang="fr-BE" dirty="0"/>
              <a:t> the COVID-19 </a:t>
            </a:r>
            <a:r>
              <a:rPr lang="fr-BE" dirty="0" err="1"/>
              <a:t>pandemic</a:t>
            </a:r>
            <a:r>
              <a:rPr lang="fr-BE" dirty="0"/>
              <a:t>]. </a:t>
            </a:r>
            <a:r>
              <a:rPr lang="fr-BE" dirty="0" err="1"/>
              <a:t>Rev</a:t>
            </a:r>
            <a:r>
              <a:rPr lang="fr-BE" dirty="0"/>
              <a:t> Med </a:t>
            </a:r>
            <a:r>
              <a:rPr lang="fr-BE" dirty="0" err="1"/>
              <a:t>Liege</a:t>
            </a:r>
            <a:r>
              <a:rPr lang="fr-BE" dirty="0"/>
              <a:t>. 2020 Sup;75(S1):29-37.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Minguet C, </a:t>
            </a:r>
            <a:r>
              <a:rPr lang="fr-FR" dirty="0" err="1"/>
              <a:t>CoVid</a:t>
            </a:r>
            <a:r>
              <a:rPr lang="fr-FR" dirty="0"/>
              <a:t> et médecine générale, Louvain </a:t>
            </a:r>
            <a:r>
              <a:rPr lang="fr-FR" dirty="0" err="1"/>
              <a:t>Medical</a:t>
            </a:r>
            <a:r>
              <a:rPr lang="fr-FR" dirty="0"/>
              <a:t>, 139, n°5-6, 283-289, mai 2020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/>
              <a:t>Jamar</a:t>
            </a:r>
            <a:r>
              <a:rPr lang="fr-FR" dirty="0"/>
              <a:t> H et al, La première vague de </a:t>
            </a:r>
            <a:r>
              <a:rPr lang="fr-FR" dirty="0" err="1"/>
              <a:t>CoVid</a:t>
            </a:r>
            <a:r>
              <a:rPr lang="fr-FR" dirty="0"/>
              <a:t> en Belgique et les soins primaires, Revue médicale suisse, 713, novembre 2020</a:t>
            </a:r>
          </a:p>
          <a:p>
            <a:pPr algn="l"/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2E2AA3-CC54-4BA7-86CB-0D3E04F3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pic>
        <p:nvPicPr>
          <p:cNvPr id="7" name="Picture 2" descr="Accueil - SSMG">
            <a:extLst>
              <a:ext uri="{FF2B5EF4-FFF2-40B4-BE49-F238E27FC236}">
                <a16:creationId xmlns:a16="http://schemas.microsoft.com/office/drawing/2014/main" id="{CD36FFB6-BE4C-4EBE-8963-D97C2FD1E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66" y="5501214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BB6C0394-88D9-495D-B65E-27533DB5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13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8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C61F2-D420-454E-AE3F-B05E80F7D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6919"/>
            <a:ext cx="9144000" cy="2387600"/>
          </a:xfrm>
        </p:spPr>
        <p:txBody>
          <a:bodyPr/>
          <a:lstStyle/>
          <a:p>
            <a:r>
              <a:rPr lang="fr-FR" dirty="0"/>
              <a:t>Déclaration des liens d’intérêts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17B358-C0D3-4AB3-BB17-E0D389AE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9846"/>
            <a:ext cx="9144000" cy="1655762"/>
          </a:xfrm>
        </p:spPr>
        <p:txBody>
          <a:bodyPr/>
          <a:lstStyle/>
          <a:p>
            <a:br>
              <a:rPr lang="fr-FR" dirty="0"/>
            </a:br>
            <a:r>
              <a:rPr lang="fr-FR" sz="3200" dirty="0"/>
              <a:t>Aucun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66401-B91A-4CD9-8FE4-6981868E5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97340" y="6492875"/>
            <a:ext cx="2743200" cy="365125"/>
          </a:xfrm>
        </p:spPr>
        <p:txBody>
          <a:bodyPr/>
          <a:lstStyle/>
          <a:p>
            <a:fld id="{A5619DBA-0A4A-4680-92F8-7904BB7DFE3E}" type="slidenum">
              <a:rPr lang="fr-FR" smtClean="0"/>
              <a:t>2</a:t>
            </a:fld>
            <a:r>
              <a:rPr lang="fr-FR" dirty="0"/>
              <a:t>/13</a:t>
            </a:r>
          </a:p>
        </p:txBody>
      </p:sp>
      <p:pic>
        <p:nvPicPr>
          <p:cNvPr id="7" name="Picture 2" descr="Accueil - SSMG">
            <a:extLst>
              <a:ext uri="{FF2B5EF4-FFF2-40B4-BE49-F238E27FC236}">
                <a16:creationId xmlns:a16="http://schemas.microsoft.com/office/drawing/2014/main" id="{C3917C82-5E46-4808-B358-716D4A3F5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08" y="5501214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2750D67E-FD24-4553-BD45-1B55CAA7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l"/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19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0323"/>
            <a:ext cx="9144000" cy="828357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Context</a:t>
            </a:r>
            <a:br>
              <a:rPr lang="fr-FR" dirty="0"/>
            </a:br>
            <a:r>
              <a:rPr lang="fr-FR" dirty="0"/>
              <a:t>How </a:t>
            </a:r>
            <a:r>
              <a:rPr lang="fr-FR" dirty="0" err="1"/>
              <a:t>does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happen</a:t>
            </a:r>
            <a:r>
              <a:rPr lang="fr-FR" dirty="0"/>
              <a:t> in </a:t>
            </a:r>
            <a:r>
              <a:rPr lang="fr-FR" dirty="0" err="1"/>
              <a:t>Belgium</a:t>
            </a:r>
            <a:r>
              <a:rPr lang="fr-FR" dirty="0"/>
              <a:t>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917" y="2636633"/>
            <a:ext cx="10156166" cy="290406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1st </a:t>
            </a:r>
            <a:r>
              <a:rPr lang="fr-FR" dirty="0" err="1"/>
              <a:t>wave</a:t>
            </a:r>
            <a:r>
              <a:rPr lang="fr-FR" dirty="0"/>
              <a:t> to end of confinement	04th </a:t>
            </a:r>
            <a:r>
              <a:rPr lang="fr-FR" dirty="0" err="1"/>
              <a:t>February</a:t>
            </a:r>
            <a:r>
              <a:rPr lang="fr-FR" dirty="0"/>
              <a:t> 2020 to 03th May 2020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 err="1"/>
              <a:t>Testing</a:t>
            </a:r>
            <a:r>
              <a:rPr lang="fr-FR" dirty="0"/>
              <a:t>/tracing and 2sd </a:t>
            </a:r>
            <a:r>
              <a:rPr lang="fr-FR" dirty="0" err="1"/>
              <a:t>wave</a:t>
            </a:r>
            <a:r>
              <a:rPr lang="fr-FR" dirty="0"/>
              <a:t>	04th March 2020 to 31th </a:t>
            </a:r>
            <a:r>
              <a:rPr lang="fr-FR" dirty="0" err="1"/>
              <a:t>December</a:t>
            </a:r>
            <a:r>
              <a:rPr lang="fr-FR" dirty="0"/>
              <a:t> 2020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Vaccination and 3rd </a:t>
            </a:r>
            <a:r>
              <a:rPr lang="fr-FR" dirty="0" err="1"/>
              <a:t>wave</a:t>
            </a:r>
            <a:r>
              <a:rPr lang="fr-FR" dirty="0"/>
              <a:t>		01th </a:t>
            </a:r>
            <a:r>
              <a:rPr lang="fr-FR" dirty="0" err="1"/>
              <a:t>January</a:t>
            </a:r>
            <a:r>
              <a:rPr lang="fr-FR" dirty="0"/>
              <a:t> 2021 to 30th June 2021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4th and 5th </a:t>
            </a:r>
            <a:r>
              <a:rPr lang="fr-FR" dirty="0" err="1"/>
              <a:t>waves</a:t>
            </a:r>
            <a:r>
              <a:rPr lang="fr-FR" dirty="0"/>
              <a:t>			01th July 2021 to 15th March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E5C726-A1A9-4090-897B-83D3BF39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6535E7-725D-43C6-B809-7A54548E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09577" y="6464277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3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Accueil - SSMG">
            <a:extLst>
              <a:ext uri="{FF2B5EF4-FFF2-40B4-BE49-F238E27FC236}">
                <a16:creationId xmlns:a16="http://schemas.microsoft.com/office/drawing/2014/main" id="{147968DC-52D2-4A52-9028-30E3C20A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0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0323"/>
            <a:ext cx="9144000" cy="828357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Context</a:t>
            </a:r>
            <a:br>
              <a:rPr lang="fr-FR" dirty="0"/>
            </a:br>
            <a:r>
              <a:rPr lang="fr-FR" dirty="0"/>
              <a:t>How </a:t>
            </a:r>
            <a:r>
              <a:rPr lang="fr-FR" dirty="0" err="1"/>
              <a:t>many</a:t>
            </a:r>
            <a:r>
              <a:rPr lang="fr-FR" dirty="0"/>
              <a:t> in </a:t>
            </a:r>
            <a:r>
              <a:rPr lang="fr-FR" dirty="0" err="1"/>
              <a:t>Belgium</a:t>
            </a:r>
            <a:r>
              <a:rPr lang="fr-FR" dirty="0"/>
              <a:t>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48877"/>
            <a:ext cx="9519920" cy="3215640"/>
          </a:xfrm>
        </p:spPr>
        <p:txBody>
          <a:bodyPr>
            <a:normAutofit/>
          </a:bodyPr>
          <a:lstStyle/>
          <a:p>
            <a:pPr algn="l"/>
            <a:r>
              <a:rPr lang="fr-BE" dirty="0"/>
              <a:t>3 707 561 </a:t>
            </a:r>
            <a:r>
              <a:rPr lang="fr-BE" dirty="0" err="1"/>
              <a:t>confirmed</a:t>
            </a:r>
            <a:r>
              <a:rPr lang="fr-BE" dirty="0"/>
              <a:t> cases </a:t>
            </a:r>
            <a:r>
              <a:rPr lang="fr-BE" sz="2000" dirty="0"/>
              <a:t>(on 23th March 2022)</a:t>
            </a:r>
          </a:p>
          <a:p>
            <a:pPr algn="l"/>
            <a:r>
              <a:rPr lang="fr-BE" dirty="0"/>
              <a:t>30 529 </a:t>
            </a:r>
            <a:r>
              <a:rPr lang="fr-BE" dirty="0" err="1"/>
              <a:t>deaths</a:t>
            </a:r>
            <a:r>
              <a:rPr lang="fr-BE" dirty="0"/>
              <a:t> due to COVID-19 </a:t>
            </a:r>
            <a:r>
              <a:rPr lang="fr-BE" sz="2000" dirty="0"/>
              <a:t>(on 23th March 2022)</a:t>
            </a:r>
          </a:p>
          <a:p>
            <a:pPr algn="l"/>
            <a:r>
              <a:rPr lang="fr-BE" dirty="0"/>
              <a:t>21 860 </a:t>
            </a:r>
            <a:r>
              <a:rPr lang="fr-BE" dirty="0" err="1"/>
              <a:t>deaths</a:t>
            </a:r>
            <a:r>
              <a:rPr lang="fr-BE" dirty="0"/>
              <a:t> due to COVID-19 </a:t>
            </a:r>
            <a:r>
              <a:rPr lang="fr-BE" dirty="0" err="1"/>
              <a:t>from</a:t>
            </a:r>
            <a:r>
              <a:rPr lang="fr-BE" dirty="0"/>
              <a:t> March 2020 to </a:t>
            </a:r>
            <a:r>
              <a:rPr lang="fr-BE" dirty="0" err="1"/>
              <a:t>February</a:t>
            </a:r>
            <a:r>
              <a:rPr lang="fr-BE" dirty="0"/>
              <a:t> 2021 (71,3%)</a:t>
            </a:r>
            <a:br>
              <a:rPr lang="fr-BE" dirty="0"/>
            </a:br>
            <a:endParaRPr lang="fr-B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/>
              <a:t>31,4 % (9 595) </a:t>
            </a:r>
            <a:r>
              <a:rPr lang="fr-BE" dirty="0" err="1"/>
              <a:t>during</a:t>
            </a:r>
            <a:r>
              <a:rPr lang="fr-BE" dirty="0"/>
              <a:t> first </a:t>
            </a:r>
            <a:r>
              <a:rPr lang="fr-BE" dirty="0" err="1"/>
              <a:t>wave</a:t>
            </a:r>
            <a:endParaRPr lang="fr-B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/>
              <a:t>1 % (316) </a:t>
            </a:r>
            <a:r>
              <a:rPr lang="fr-BE" dirty="0" err="1"/>
              <a:t>between</a:t>
            </a:r>
            <a:r>
              <a:rPr lang="fr-BE" dirty="0"/>
              <a:t> first and second </a:t>
            </a:r>
            <a:r>
              <a:rPr lang="fr-BE" dirty="0" err="1"/>
              <a:t>wave</a:t>
            </a:r>
            <a:r>
              <a:rPr lang="fr-BE" dirty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/>
              <a:t>39,13 % (11 949) </a:t>
            </a:r>
            <a:r>
              <a:rPr lang="fr-BE" dirty="0" err="1"/>
              <a:t>during</a:t>
            </a:r>
            <a:r>
              <a:rPr lang="fr-BE" dirty="0"/>
              <a:t> second </a:t>
            </a:r>
            <a:r>
              <a:rPr lang="fr-BE" dirty="0" err="1"/>
              <a:t>wave</a:t>
            </a:r>
            <a:endParaRPr lang="fr-BE" dirty="0"/>
          </a:p>
          <a:p>
            <a:pPr algn="l"/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E5C726-A1A9-4090-897B-83D3BF39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6535E7-725D-43C6-B809-7A54548E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4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61000CF-B0DF-45F8-9EB9-CC845E7F851D}"/>
              </a:ext>
            </a:extLst>
          </p:cNvPr>
          <p:cNvSpPr txBox="1"/>
          <p:nvPr/>
        </p:nvSpPr>
        <p:spPr>
          <a:xfrm>
            <a:off x="6522720" y="5735637"/>
            <a:ext cx="5608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Sciensano</a:t>
            </a:r>
            <a:r>
              <a:rPr lang="fr-FR" sz="900" dirty="0"/>
              <a:t>, COVID-19_THEMATIC REPORT_SURVEILLANCE DE LA MORTALITE COVID-19 EN BELGIQUE_0, 09-2021</a:t>
            </a:r>
            <a:endParaRPr lang="fr-BE" sz="900" dirty="0"/>
          </a:p>
        </p:txBody>
      </p:sp>
      <p:pic>
        <p:nvPicPr>
          <p:cNvPr id="9" name="Picture 2" descr="Accueil - SSMG">
            <a:extLst>
              <a:ext uri="{FF2B5EF4-FFF2-40B4-BE49-F238E27FC236}">
                <a16:creationId xmlns:a16="http://schemas.microsoft.com/office/drawing/2014/main" id="{72F8991C-09F9-4D4A-B5A5-717F05754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537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28357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Context</a:t>
            </a:r>
            <a:br>
              <a:rPr lang="fr-FR" dirty="0"/>
            </a:b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6363"/>
            <a:ext cx="9144000" cy="400304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56,5 % in hospitals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42,7 % in structures for elderly people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0,8 % others (home or any other structure)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E5C726-A1A9-4090-897B-83D3BF39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6535E7-725D-43C6-B809-7A54548E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5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0780EFAD-660E-4DD1-91A2-822B9CD55376}"/>
              </a:ext>
            </a:extLst>
          </p:cNvPr>
          <p:cNvSpPr txBox="1">
            <a:spLocks/>
          </p:cNvSpPr>
          <p:nvPr/>
        </p:nvSpPr>
        <p:spPr>
          <a:xfrm>
            <a:off x="1524000" y="3429000"/>
            <a:ext cx="9144000" cy="8283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79D6CB3-B27A-4FA6-B63F-EB19832A7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53400" y="2796363"/>
            <a:ext cx="3798912" cy="217424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C28343D6-4563-4675-8529-3591FDF09607}"/>
              </a:ext>
            </a:extLst>
          </p:cNvPr>
          <p:cNvSpPr txBox="1"/>
          <p:nvPr/>
        </p:nvSpPr>
        <p:spPr>
          <a:xfrm>
            <a:off x="9956306" y="4810370"/>
            <a:ext cx="35964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" dirty="0">
                <a:hlinkClick r:id="rId3" tooltip="https://lcv.hypotheses.org/10125"/>
              </a:rPr>
              <a:t>Cette photo</a:t>
            </a:r>
            <a:r>
              <a:rPr lang="fr-BE" sz="600" dirty="0"/>
              <a:t> par Auteur inconnu est soumis à la licence </a:t>
            </a:r>
            <a:r>
              <a:rPr lang="fr-BE" sz="600" dirty="0">
                <a:hlinkClick r:id="rId4" tooltip="https://creativecommons.org/licenses/by/3.0/"/>
              </a:rPr>
              <a:t>CC BY</a:t>
            </a:r>
            <a:endParaRPr lang="fr-BE" sz="6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C5BBE12-3576-4D21-8333-23B929B82C66}"/>
              </a:ext>
            </a:extLst>
          </p:cNvPr>
          <p:cNvSpPr txBox="1"/>
          <p:nvPr/>
        </p:nvSpPr>
        <p:spPr>
          <a:xfrm>
            <a:off x="6522720" y="5735637"/>
            <a:ext cx="5608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Sciensano</a:t>
            </a:r>
            <a:r>
              <a:rPr lang="fr-FR" sz="900" dirty="0"/>
              <a:t>, COVID-19_THEMATIC REPORT_SURVEILLANCE DE LA MORTALITE COVID-19 EN BELGIQUE_0, 09-2021</a:t>
            </a:r>
            <a:endParaRPr lang="fr-BE" sz="900" dirty="0"/>
          </a:p>
        </p:txBody>
      </p:sp>
      <p:pic>
        <p:nvPicPr>
          <p:cNvPr id="20" name="Picture 2" descr="Accueil - SSMG">
            <a:extLst>
              <a:ext uri="{FF2B5EF4-FFF2-40B4-BE49-F238E27FC236}">
                <a16:creationId xmlns:a16="http://schemas.microsoft.com/office/drawing/2014/main" id="{18843A2A-CF80-4CEE-A879-C3EA63CD8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945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B9DC-0C65-43B5-9448-B592EAD979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28357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Context</a:t>
            </a:r>
            <a:br>
              <a:rPr lang="fr-FR" dirty="0"/>
            </a:br>
            <a:r>
              <a:rPr lang="fr-FR" dirty="0"/>
              <a:t> </a:t>
            </a:r>
            <a:r>
              <a:rPr lang="fr-FR" dirty="0" err="1"/>
              <a:t>Who</a:t>
            </a:r>
            <a:r>
              <a:rPr lang="fr-FR" dirty="0"/>
              <a:t>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008077-1888-471E-A9FA-A34680697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920" y="2152015"/>
            <a:ext cx="9144000" cy="400304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Arial" panose="020B0604020202020204" pitchFamily="34" charset="0"/>
              </a:rPr>
              <a:t>53,2 % </a:t>
            </a:r>
            <a:r>
              <a:rPr lang="fr-BE" dirty="0" err="1">
                <a:latin typeface="Arial" panose="020B0604020202020204" pitchFamily="34" charset="0"/>
              </a:rPr>
              <a:t>aged</a:t>
            </a:r>
            <a:r>
              <a:rPr lang="fr-BE" dirty="0">
                <a:latin typeface="Arial" panose="020B0604020202020204" pitchFamily="34" charset="0"/>
              </a:rPr>
              <a:t> more </a:t>
            </a:r>
            <a:r>
              <a:rPr lang="fr-BE" dirty="0" err="1">
                <a:latin typeface="Arial" panose="020B0604020202020204" pitchFamily="34" charset="0"/>
              </a:rPr>
              <a:t>than</a:t>
            </a:r>
            <a:r>
              <a:rPr lang="fr-BE" dirty="0">
                <a:latin typeface="Arial" panose="020B0604020202020204" pitchFamily="34" charset="0"/>
              </a:rPr>
              <a:t> 84 </a:t>
            </a:r>
            <a:r>
              <a:rPr lang="fr-BE" dirty="0" err="1">
                <a:latin typeface="Arial" panose="020B0604020202020204" pitchFamily="34" charset="0"/>
              </a:rPr>
              <a:t>years</a:t>
            </a:r>
            <a:r>
              <a:rPr lang="fr-BE" dirty="0">
                <a:latin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</a:rPr>
              <a:t>old</a:t>
            </a:r>
            <a:endParaRPr lang="fr-BE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Arial" panose="020B0604020202020204" pitchFamily="34" charset="0"/>
              </a:rPr>
              <a:t>40,7 % </a:t>
            </a:r>
            <a:r>
              <a:rPr lang="fr-BE" dirty="0" err="1">
                <a:latin typeface="Arial" panose="020B0604020202020204" pitchFamily="34" charset="0"/>
              </a:rPr>
              <a:t>aged</a:t>
            </a:r>
            <a:r>
              <a:rPr lang="fr-BE" dirty="0">
                <a:latin typeface="Arial" panose="020B0604020202020204" pitchFamily="34" charset="0"/>
              </a:rPr>
              <a:t> </a:t>
            </a:r>
            <a:br>
              <a:rPr lang="fr-BE" dirty="0">
                <a:latin typeface="Arial" panose="020B0604020202020204" pitchFamily="34" charset="0"/>
              </a:rPr>
            </a:br>
            <a:r>
              <a:rPr lang="fr-BE" dirty="0" err="1">
                <a:latin typeface="Arial" panose="020B0604020202020204" pitchFamily="34" charset="0"/>
              </a:rPr>
              <a:t>between</a:t>
            </a:r>
            <a:r>
              <a:rPr lang="fr-BE" dirty="0">
                <a:latin typeface="Arial" panose="020B0604020202020204" pitchFamily="34" charset="0"/>
              </a:rPr>
              <a:t> 65 and 84 </a:t>
            </a:r>
            <a:r>
              <a:rPr lang="fr-BE" dirty="0" err="1">
                <a:latin typeface="Arial" panose="020B0604020202020204" pitchFamily="34" charset="0"/>
              </a:rPr>
              <a:t>years</a:t>
            </a:r>
            <a:r>
              <a:rPr lang="fr-BE" dirty="0">
                <a:latin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</a:rPr>
              <a:t>old</a:t>
            </a:r>
            <a:endParaRPr lang="fr-BE" dirty="0">
              <a:latin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BE" dirty="0">
                <a:latin typeface="Arial" panose="020B0604020202020204" pitchFamily="34" charset="0"/>
              </a:rPr>
              <a:t>6,1% </a:t>
            </a:r>
            <a:r>
              <a:rPr lang="fr-BE" dirty="0" err="1">
                <a:latin typeface="Arial" panose="020B0604020202020204" pitchFamily="34" charset="0"/>
              </a:rPr>
              <a:t>aged</a:t>
            </a:r>
            <a:r>
              <a:rPr lang="fr-BE" dirty="0">
                <a:latin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</a:rPr>
              <a:t>less</a:t>
            </a:r>
            <a:r>
              <a:rPr lang="fr-BE" dirty="0">
                <a:latin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</a:rPr>
              <a:t>than</a:t>
            </a:r>
            <a:r>
              <a:rPr lang="fr-BE" dirty="0">
                <a:latin typeface="Arial" panose="020B0604020202020204" pitchFamily="34" charset="0"/>
              </a:rPr>
              <a:t> 65 </a:t>
            </a:r>
            <a:r>
              <a:rPr lang="fr-BE" dirty="0" err="1">
                <a:latin typeface="Arial" panose="020B0604020202020204" pitchFamily="34" charset="0"/>
              </a:rPr>
              <a:t>years</a:t>
            </a:r>
            <a:r>
              <a:rPr lang="fr-BE" dirty="0">
                <a:latin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</a:rPr>
              <a:t>old</a:t>
            </a:r>
            <a:br>
              <a:rPr lang="fr-BE" dirty="0"/>
            </a:br>
            <a:endParaRPr lang="fr-BE" dirty="0">
              <a:latin typeface="Arial" panose="020B0604020202020204" pitchFamily="34" charset="0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E5C726-A1A9-4090-897B-83D3BF39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6535E7-725D-43C6-B809-7A54548E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173664" y="6464758"/>
            <a:ext cx="2743200" cy="365125"/>
          </a:xfrm>
        </p:spPr>
        <p:txBody>
          <a:bodyPr/>
          <a:lstStyle/>
          <a:p>
            <a:fld id="{264B5D8C-DCF3-4706-B695-4F73B634C15B}" type="slidenum">
              <a:rPr lang="fr-FR" smtClean="0"/>
              <a:t>6</a:t>
            </a:fld>
            <a:r>
              <a:rPr lang="fr-FR" dirty="0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A637799-52AC-46CD-A9A8-6A79E501C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520" y="2889570"/>
            <a:ext cx="6380480" cy="279752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E002E6-49F4-4947-9D76-659AA7F2E8A1}"/>
              </a:ext>
            </a:extLst>
          </p:cNvPr>
          <p:cNvSpPr txBox="1"/>
          <p:nvPr/>
        </p:nvSpPr>
        <p:spPr>
          <a:xfrm>
            <a:off x="6522720" y="5735637"/>
            <a:ext cx="56083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err="1"/>
              <a:t>Sciensano</a:t>
            </a:r>
            <a:r>
              <a:rPr lang="fr-FR" sz="900" dirty="0"/>
              <a:t>, COVID-19_THEMATIC REPORT_SURVEILLANCE DE LA MORTALITE COVID-19 EN BELGIQUE_0, 09-2021</a:t>
            </a:r>
            <a:endParaRPr lang="fr-BE" sz="900" dirty="0"/>
          </a:p>
        </p:txBody>
      </p:sp>
      <p:pic>
        <p:nvPicPr>
          <p:cNvPr id="9" name="Picture 2" descr="Accueil - SSMG">
            <a:extLst>
              <a:ext uri="{FF2B5EF4-FFF2-40B4-BE49-F238E27FC236}">
                <a16:creationId xmlns:a16="http://schemas.microsoft.com/office/drawing/2014/main" id="{4E501BCF-82D6-44DD-8EAC-8798C8D19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81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AE747-CFBD-4CBD-8B2E-DFD45133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/>
              <a:t>Does</a:t>
            </a:r>
            <a:r>
              <a:rPr lang="fr-FR" b="1" dirty="0"/>
              <a:t> </a:t>
            </a:r>
            <a:r>
              <a:rPr lang="fr-FR" b="1" dirty="0" err="1"/>
              <a:t>something</a:t>
            </a:r>
            <a:r>
              <a:rPr lang="fr-FR" b="1" dirty="0"/>
              <a:t> change ?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CE068-A636-4906-8E30-E086375B0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503"/>
            <a:ext cx="10515600" cy="4641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In one </a:t>
            </a:r>
            <a:r>
              <a:rPr lang="fr-FR" dirty="0" err="1"/>
              <a:t>week</a:t>
            </a:r>
            <a:r>
              <a:rPr lang="fr-FR" dirty="0"/>
              <a:t> in March 2020</a:t>
            </a:r>
          </a:p>
          <a:p>
            <a:pPr lvl="1"/>
            <a:r>
              <a:rPr lang="fr-FR" dirty="0" err="1"/>
              <a:t>Declaration</a:t>
            </a:r>
            <a:r>
              <a:rPr lang="fr-FR" dirty="0"/>
              <a:t> of </a:t>
            </a:r>
            <a:r>
              <a:rPr lang="fr-FR" dirty="0" err="1"/>
              <a:t>pandemic</a:t>
            </a:r>
            <a:r>
              <a:rPr lang="fr-FR" dirty="0"/>
              <a:t> situation</a:t>
            </a:r>
          </a:p>
          <a:p>
            <a:pPr lvl="1"/>
            <a:r>
              <a:rPr lang="fr-FR" dirty="0"/>
              <a:t>Confinement of population</a:t>
            </a:r>
          </a:p>
          <a:p>
            <a:pPr lvl="1"/>
            <a:r>
              <a:rPr lang="fr-FR" dirty="0" err="1"/>
              <a:t>Federal</a:t>
            </a:r>
            <a:r>
              <a:rPr lang="fr-FR" dirty="0"/>
              <a:t> autorisation of phone consultation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In one </a:t>
            </a:r>
            <a:r>
              <a:rPr lang="fr-FR" dirty="0" err="1"/>
              <a:t>month</a:t>
            </a:r>
            <a:endParaRPr lang="fr-FR" dirty="0"/>
          </a:p>
          <a:p>
            <a:pPr lvl="1"/>
            <a:r>
              <a:rPr lang="fr-FR" dirty="0"/>
              <a:t>Transformation of « </a:t>
            </a:r>
            <a:r>
              <a:rPr lang="fr-FR" dirty="0" err="1"/>
              <a:t>College</a:t>
            </a:r>
            <a:r>
              <a:rPr lang="fr-FR" dirty="0"/>
              <a:t> de la Médecine Générale (CMG)» </a:t>
            </a:r>
            <a:r>
              <a:rPr lang="fr-FR" dirty="0" err="1"/>
              <a:t>from</a:t>
            </a:r>
            <a:r>
              <a:rPr lang="fr-FR" dirty="0"/>
              <a:t> a group of discussion to a </a:t>
            </a:r>
            <a:r>
              <a:rPr lang="fr-FR" dirty="0" err="1"/>
              <a:t>scientific</a:t>
            </a:r>
            <a:r>
              <a:rPr lang="fr-FR" dirty="0"/>
              <a:t> collective group </a:t>
            </a:r>
            <a:r>
              <a:rPr lang="fr-FR" dirty="0" err="1"/>
              <a:t>with</a:t>
            </a:r>
            <a:r>
              <a:rPr lang="fr-FR" dirty="0"/>
              <a:t> production</a:t>
            </a:r>
          </a:p>
          <a:p>
            <a:pPr lvl="2"/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43611-0014-4E86-80AD-3F988C6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CD3F70-F67E-45CC-BB34-270C0A1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7</a:t>
            </a:fld>
            <a:endParaRPr lang="fr-FR"/>
          </a:p>
        </p:txBody>
      </p:sp>
      <p:pic>
        <p:nvPicPr>
          <p:cNvPr id="6" name="Picture 2" descr="Accueil - SSMG">
            <a:extLst>
              <a:ext uri="{FF2B5EF4-FFF2-40B4-BE49-F238E27FC236}">
                <a16:creationId xmlns:a16="http://schemas.microsoft.com/office/drawing/2014/main" id="{64AC1B30-4F4C-4E80-9B30-0775B1FE0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6F7FA057-1049-4B64-97B7-8DA94535D160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7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02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AE747-CFBD-4CBD-8B2E-DFD45133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/>
              <a:t>Does</a:t>
            </a:r>
            <a:r>
              <a:rPr lang="fr-FR" b="1" dirty="0"/>
              <a:t> </a:t>
            </a:r>
            <a:r>
              <a:rPr lang="fr-FR" b="1" dirty="0" err="1"/>
              <a:t>something</a:t>
            </a:r>
            <a:r>
              <a:rPr lang="fr-FR" b="1" dirty="0"/>
              <a:t> change ? </a:t>
            </a:r>
            <a:br>
              <a:rPr lang="fr-FR" b="1" dirty="0"/>
            </a:br>
            <a:r>
              <a:rPr lang="fr-FR" b="1" dirty="0"/>
              <a:t>First </a:t>
            </a:r>
            <a:r>
              <a:rPr lang="fr-FR" b="1" dirty="0" err="1"/>
              <a:t>wave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CE068-A636-4906-8E30-E086375B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Increasing</a:t>
            </a:r>
            <a:r>
              <a:rPr lang="fr-FR" dirty="0"/>
              <a:t> </a:t>
            </a:r>
            <a:r>
              <a:rPr lang="fr-FR" dirty="0" err="1"/>
              <a:t>availability</a:t>
            </a:r>
            <a:r>
              <a:rPr lang="fr-FR" dirty="0"/>
              <a:t> </a:t>
            </a:r>
            <a:r>
              <a:rPr lang="fr-FR" dirty="0" err="1"/>
              <a:t>hours</a:t>
            </a:r>
            <a:r>
              <a:rPr lang="fr-FR" dirty="0"/>
              <a:t> </a:t>
            </a:r>
          </a:p>
          <a:p>
            <a:r>
              <a:rPr lang="fr-FR" dirty="0"/>
              <a:t>Reduction / </a:t>
            </a:r>
            <a:r>
              <a:rPr lang="fr-FR" dirty="0" err="1"/>
              <a:t>closure</a:t>
            </a:r>
            <a:r>
              <a:rPr lang="fr-FR" dirty="0"/>
              <a:t> of </a:t>
            </a:r>
            <a:r>
              <a:rPr lang="fr-FR" dirty="0" err="1"/>
              <a:t>physical</a:t>
            </a:r>
            <a:r>
              <a:rPr lang="fr-FR" dirty="0"/>
              <a:t> acces to GP</a:t>
            </a:r>
          </a:p>
          <a:p>
            <a:r>
              <a:rPr lang="fr-FR" dirty="0" err="1"/>
              <a:t>Creation</a:t>
            </a:r>
            <a:r>
              <a:rPr lang="fr-FR" dirty="0"/>
              <a:t> of digital </a:t>
            </a:r>
            <a:r>
              <a:rPr lang="fr-FR" dirty="0" err="1"/>
              <a:t>medecine</a:t>
            </a:r>
            <a:r>
              <a:rPr lang="fr-FR" dirty="0"/>
              <a:t> - Phone consultation</a:t>
            </a:r>
          </a:p>
          <a:p>
            <a:r>
              <a:rPr lang="fr-FR" dirty="0" err="1"/>
              <a:t>Development</a:t>
            </a:r>
            <a:r>
              <a:rPr lang="fr-FR" dirty="0"/>
              <a:t> of digital </a:t>
            </a:r>
            <a:r>
              <a:rPr lang="fr-FR" dirty="0" err="1"/>
              <a:t>tools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prescription)</a:t>
            </a:r>
          </a:p>
          <a:p>
            <a:r>
              <a:rPr lang="fr-FR" dirty="0" err="1"/>
              <a:t>Testing</a:t>
            </a:r>
            <a:r>
              <a:rPr lang="fr-FR" dirty="0"/>
              <a:t> </a:t>
            </a:r>
            <a:r>
              <a:rPr lang="fr-FR" dirty="0" err="1"/>
              <a:t>limited</a:t>
            </a:r>
            <a:r>
              <a:rPr lang="fr-FR" dirty="0"/>
              <a:t> to </a:t>
            </a:r>
            <a:r>
              <a:rPr lang="fr-FR" dirty="0" err="1"/>
              <a:t>hospitalised</a:t>
            </a:r>
            <a:r>
              <a:rPr lang="fr-FR" dirty="0"/>
              <a:t> people</a:t>
            </a:r>
          </a:p>
          <a:p>
            <a:endParaRPr lang="fr-FR" dirty="0"/>
          </a:p>
          <a:p>
            <a:r>
              <a:rPr lang="fr-FR" dirty="0" err="1"/>
              <a:t>Creation</a:t>
            </a:r>
            <a:r>
              <a:rPr lang="fr-FR" dirty="0"/>
              <a:t> of </a:t>
            </a:r>
            <a:r>
              <a:rPr lang="fr-FR" dirty="0" err="1"/>
              <a:t>testing</a:t>
            </a:r>
            <a:r>
              <a:rPr lang="fr-FR" dirty="0"/>
              <a:t> center 17th March 2020</a:t>
            </a:r>
          </a:p>
          <a:p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43611-0014-4E86-80AD-3F988C6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CD3F70-F67E-45CC-BB34-270C0A1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8</a:t>
            </a:fld>
            <a:endParaRPr lang="fr-FR"/>
          </a:p>
        </p:txBody>
      </p:sp>
      <p:pic>
        <p:nvPicPr>
          <p:cNvPr id="6" name="Picture 2" descr="Accueil - SSMG">
            <a:extLst>
              <a:ext uri="{FF2B5EF4-FFF2-40B4-BE49-F238E27FC236}">
                <a16:creationId xmlns:a16="http://schemas.microsoft.com/office/drawing/2014/main" id="{441F3820-D5C2-4E8B-9713-E6C6C53B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6" y="5426579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EAF0EAD-DAFD-4F1D-A983-A63C2B36D24A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8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8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AE747-CFBD-4CBD-8B2E-DFD45133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err="1"/>
              <a:t>Does</a:t>
            </a:r>
            <a:r>
              <a:rPr lang="fr-FR" b="1" dirty="0"/>
              <a:t> </a:t>
            </a:r>
            <a:r>
              <a:rPr lang="fr-FR" b="1" dirty="0" err="1"/>
              <a:t>something</a:t>
            </a:r>
            <a:r>
              <a:rPr lang="fr-FR" b="1" dirty="0"/>
              <a:t> change ? </a:t>
            </a:r>
            <a:br>
              <a:rPr lang="fr-FR" b="1" dirty="0"/>
            </a:br>
            <a:r>
              <a:rPr lang="fr-FR" b="1" dirty="0"/>
              <a:t>Tracing and 2th </a:t>
            </a:r>
            <a:r>
              <a:rPr lang="fr-FR" b="1" dirty="0" err="1"/>
              <a:t>wave</a:t>
            </a:r>
            <a:endParaRPr lang="fr-BE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2CE068-A636-4906-8E30-E086375B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Distribution of protection </a:t>
            </a:r>
            <a:r>
              <a:rPr lang="fr-FR" dirty="0" err="1"/>
              <a:t>material</a:t>
            </a:r>
            <a:r>
              <a:rPr lang="fr-FR" dirty="0"/>
              <a:t> for GP</a:t>
            </a:r>
          </a:p>
          <a:p>
            <a:r>
              <a:rPr lang="fr-FR" dirty="0" err="1"/>
              <a:t>Testing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contact </a:t>
            </a:r>
            <a:r>
              <a:rPr lang="fr-FR" dirty="0" err="1"/>
              <a:t>with</a:t>
            </a:r>
            <a:r>
              <a:rPr lang="fr-FR" dirty="0"/>
              <a:t> a GP and </a:t>
            </a:r>
            <a:r>
              <a:rPr lang="fr-FR" dirty="0" err="1"/>
              <a:t>elaboration</a:t>
            </a:r>
            <a:r>
              <a:rPr lang="fr-FR" dirty="0"/>
              <a:t> of an e-</a:t>
            </a:r>
            <a:r>
              <a:rPr lang="fr-FR" dirty="0" err="1"/>
              <a:t>form</a:t>
            </a:r>
            <a:endParaRPr lang="fr-FR" dirty="0"/>
          </a:p>
          <a:p>
            <a:r>
              <a:rPr lang="fr-FR" dirty="0"/>
              <a:t>Organisation of </a:t>
            </a:r>
            <a:r>
              <a:rPr lang="fr-FR" dirty="0" err="1"/>
              <a:t>testing</a:t>
            </a:r>
            <a:r>
              <a:rPr lang="fr-FR" dirty="0"/>
              <a:t> center</a:t>
            </a:r>
          </a:p>
          <a:p>
            <a:endParaRPr lang="fr-FR" dirty="0"/>
          </a:p>
          <a:p>
            <a:r>
              <a:rPr lang="fr-FR" dirty="0" err="1"/>
              <a:t>Development</a:t>
            </a:r>
            <a:r>
              <a:rPr lang="fr-FR" dirty="0"/>
              <a:t> of </a:t>
            </a:r>
            <a:r>
              <a:rPr lang="fr-FR" dirty="0" err="1"/>
              <a:t>govermental</a:t>
            </a:r>
            <a:r>
              <a:rPr lang="fr-FR" dirty="0"/>
              <a:t> tracing in May 2020</a:t>
            </a:r>
          </a:p>
          <a:p>
            <a:endParaRPr lang="fr-FR" dirty="0"/>
          </a:p>
          <a:p>
            <a:r>
              <a:rPr lang="fr-FR" dirty="0"/>
              <a:t>Elaboration of </a:t>
            </a:r>
            <a:r>
              <a:rPr lang="fr-FR" dirty="0" err="1"/>
              <a:t>recommendations</a:t>
            </a:r>
            <a:r>
              <a:rPr lang="fr-FR" dirty="0"/>
              <a:t> by </a:t>
            </a:r>
            <a:r>
              <a:rPr lang="fr-FR" dirty="0" err="1"/>
              <a:t>scientic</a:t>
            </a:r>
            <a:r>
              <a:rPr lang="fr-FR" dirty="0"/>
              <a:t> group of CMG </a:t>
            </a:r>
            <a:r>
              <a:rPr lang="fr-FR" dirty="0" err="1"/>
              <a:t>transfer</a:t>
            </a:r>
            <a:r>
              <a:rPr lang="fr-FR" dirty="0"/>
              <a:t> to </a:t>
            </a:r>
            <a:r>
              <a:rPr lang="fr-FR" dirty="0" err="1"/>
              <a:t>federal</a:t>
            </a:r>
            <a:r>
              <a:rPr lang="fr-FR" dirty="0"/>
              <a:t> public </a:t>
            </a:r>
            <a:r>
              <a:rPr lang="fr-FR" dirty="0" err="1"/>
              <a:t>health</a:t>
            </a:r>
            <a:r>
              <a:rPr lang="fr-FR" dirty="0"/>
              <a:t> </a:t>
            </a:r>
            <a:r>
              <a:rPr lang="fr-FR" dirty="0" err="1"/>
              <a:t>institute</a:t>
            </a:r>
            <a:r>
              <a:rPr lang="fr-FR" dirty="0"/>
              <a:t> (</a:t>
            </a:r>
            <a:r>
              <a:rPr lang="fr-FR" dirty="0" err="1"/>
              <a:t>Sciensano</a:t>
            </a:r>
            <a:r>
              <a:rPr lang="fr-FR" dirty="0"/>
              <a:t>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843611-0014-4E86-80AD-3F988C61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altLang="it-IT" dirty="0"/>
              <a:t>First Waves CoVid 19 pandemic, what have we learned? </a:t>
            </a:r>
            <a:br>
              <a:rPr lang="it-IT" altLang="it-IT" dirty="0"/>
            </a:br>
            <a:r>
              <a:rPr lang="it-IT" altLang="it-IT" dirty="0"/>
              <a:t>Feedback from experience – Dr GIRARD Aurore</a:t>
            </a:r>
            <a:endParaRPr lang="fr-FR" dirty="0"/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CD3F70-F67E-45CC-BB34-270C0A1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5D8C-DCF3-4706-B695-4F73B634C15B}" type="slidenum">
              <a:rPr lang="fr-FR" smtClean="0"/>
              <a:t>9</a:t>
            </a:fld>
            <a:endParaRPr lang="fr-FR"/>
          </a:p>
        </p:txBody>
      </p:sp>
      <p:pic>
        <p:nvPicPr>
          <p:cNvPr id="6" name="Picture 2" descr="Accueil - SSMG">
            <a:extLst>
              <a:ext uri="{FF2B5EF4-FFF2-40B4-BE49-F238E27FC236}">
                <a16:creationId xmlns:a16="http://schemas.microsoft.com/office/drawing/2014/main" id="{00A92F91-AF9D-4A29-B2AE-6F7A81FCD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82" y="5658114"/>
            <a:ext cx="2050491" cy="103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671F4A2-84B0-4574-8DEA-8EA7CE7CE117}"/>
              </a:ext>
            </a:extLst>
          </p:cNvPr>
          <p:cNvSpPr txBox="1">
            <a:spLocks/>
          </p:cNvSpPr>
          <p:nvPr/>
        </p:nvSpPr>
        <p:spPr>
          <a:xfrm>
            <a:off x="-2173664" y="64647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4B5D8C-DCF3-4706-B695-4F73B634C15B}" type="slidenum">
              <a:rPr lang="fr-FR" smtClean="0"/>
              <a:pPr/>
              <a:t>9</a:t>
            </a:fld>
            <a:r>
              <a:rPr lang="fr-FR"/>
              <a:t>/13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831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881</Words>
  <Application>Microsoft Office PowerPoint</Application>
  <PresentationFormat>Grand écran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Conception personnalisée</vt:lpstr>
      <vt:lpstr>First Waves CoVid 19 pandemic, what have we learned?  Feedback from experience</vt:lpstr>
      <vt:lpstr>Déclaration des liens d’intérêts </vt:lpstr>
      <vt:lpstr>Context How does it happen in Belgium?</vt:lpstr>
      <vt:lpstr>Context How many in Belgium?</vt:lpstr>
      <vt:lpstr>Context  Where ?</vt:lpstr>
      <vt:lpstr>Context  Who ?</vt:lpstr>
      <vt:lpstr>Does something change ?</vt:lpstr>
      <vt:lpstr>Does something change ?  First wave</vt:lpstr>
      <vt:lpstr>Does something change ?  Tracing and 2th wave</vt:lpstr>
      <vt:lpstr>Does something change ?  3th wave &amp; vaccination</vt:lpstr>
      <vt:lpstr>Vaccination</vt:lpstr>
      <vt:lpstr>Difficulties 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Déclaration des liens d’intérêts</dc:title>
  <dc:creator>stagiaire PCO</dc:creator>
  <cp:lastModifiedBy>Caroline Closset</cp:lastModifiedBy>
  <cp:revision>20</cp:revision>
  <dcterms:created xsi:type="dcterms:W3CDTF">2022-02-03T15:44:38Z</dcterms:created>
  <dcterms:modified xsi:type="dcterms:W3CDTF">2022-05-05T10:36:09Z</dcterms:modified>
</cp:coreProperties>
</file>