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4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2000" autoAdjust="0"/>
  </p:normalViewPr>
  <p:slideViewPr>
    <p:cSldViewPr snapToGrid="0">
      <p:cViewPr varScale="1">
        <p:scale>
          <a:sx n="68" d="100"/>
          <a:sy n="68" d="100"/>
        </p:scale>
        <p:origin x="1262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49A86-A9C7-4A9E-976F-60421D4E26A9}" type="datetimeFigureOut">
              <a:rPr lang="fr-BE" smtClean="0"/>
              <a:t>11-09-25</a:t>
            </a:fld>
            <a:endParaRPr lang="fr-BE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0DC34-48CB-4C94-98BC-511324A6305B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30237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DCA25-A8FF-429F-9B70-2F766FD9D034}" type="datetime1">
              <a:rPr lang="en-US" smtClean="0"/>
              <a:t>9/11/2025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H. Luis Cabrera Reyes et G. Legrand - Bruxelles, 2 juin 2025 (Groupe de Santiago)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0D3C0-50C7-497A-967B-E11CB9A3816F}" type="datetime1">
              <a:rPr lang="en-US" smtClean="0"/>
              <a:t>9/11/2025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H. Luis Cabrera Reyes et G. Legrand - Bruxelles, 2 juin 2025 (Groupe de Santiago)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EA2B6-359A-4240-B5ED-7ED0575D75E9}" type="datetime1">
              <a:rPr lang="en-US" smtClean="0"/>
              <a:t>9/11/2025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H. Luis Cabrera Reyes et G. Legrand - Bruxelles, 2 juin 2025 (Groupe de Santiago)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FF114-E9F3-4AB6-BF2C-52ECDC694808}" type="datetime1">
              <a:rPr lang="en-US" smtClean="0"/>
              <a:t>9/11/2025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H. Luis Cabrera Reyes et G. Legrand - Bruxelles, 2 juin 2025 (Groupe de Santiago)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ADA96-11CA-4F1A-9BBB-E66E994DAE1A}" type="datetime1">
              <a:rPr lang="en-US" smtClean="0"/>
              <a:t>9/11/2025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H. Luis Cabrera Reyes et G. Legrand - Bruxelles, 2 juin 2025 (Groupe de Santiago)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935C2-389A-45A2-8096-4BA4841D5B14}" type="datetime1">
              <a:rPr lang="en-US" smtClean="0"/>
              <a:t>9/11/2025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H. Luis Cabrera Reyes et G. Legrand - Bruxelles, 2 juin 2025 (Groupe de Santiago)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C3C61-8878-4850-A109-77797E7F3516}" type="datetime1">
              <a:rPr lang="en-US" smtClean="0"/>
              <a:t>9/11/2025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H. Luis Cabrera Reyes et G. Legrand - Bruxelles, 2 juin 2025 (Groupe de Santiago)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11E7E-C4FE-49A3-A12F-2D014A79A411}" type="datetime1">
              <a:rPr lang="en-US" smtClean="0"/>
              <a:t>9/11/2025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H. Luis Cabrera Reyes et G. Legrand - Bruxelles, 2 juin 2025 (Groupe de Santiago)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1640B-A6C3-4DD0-A614-C9B9DF07B21A}" type="datetime1">
              <a:rPr lang="en-US" smtClean="0"/>
              <a:t>9/11/2025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r>
              <a:rPr lang="fr-FR" dirty="0"/>
              <a:t>H. Luis Cabrera Reyes et G. Legrand - Bruxelles, 2 juin 2025 (Groupe de Santiago)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AA3EF-C6A2-44BC-A051-361D5EF31044}" type="datetime1">
              <a:rPr lang="en-US" smtClean="0"/>
              <a:t>9/11/2025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H. Luis Cabrera Reyes et G. Legrand - Bruxelles, 2 juin 2025 (Groupe de Santiago)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8C4F5-19C0-4843-BEDC-DA7F47C90ED0}" type="datetime1">
              <a:rPr lang="en-US" smtClean="0"/>
              <a:t>9/11/2025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H. Luis Cabrera Reyes et G. Legrand - Bruxelles, 2 juin 2025 (Groupe de Santiago)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730BBE9-3316-44B6-A3B8-7131605BCD5A}" type="datetime1">
              <a:rPr lang="en-US" smtClean="0"/>
              <a:t>9/11/2025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r-FR" dirty="0"/>
              <a:t>H. Luis Cabrera Reyes et G. Legrand - Bruxelles, 2 juin 2025 (Groupe de Santiago)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boosco.org/www/download/buenas-practicas-catequesis-sacramental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BAE5F2-458E-DAAF-2B43-328185BF97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fr-BE" sz="4800" b="0" i="0" u="none" strike="noStrike" baseline="0" dirty="0">
                <a:solidFill>
                  <a:schemeClr val="bg1"/>
                </a:solidFill>
                <a:latin typeface="+mn-lt"/>
              </a:rPr>
            </a:br>
            <a:r>
              <a:rPr lang="es-ES" sz="4800" b="0" i="0" u="none" strike="noStrike" baseline="0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sz="4800" b="1" i="0" u="none" strike="noStrike" baseline="0" dirty="0">
                <a:solidFill>
                  <a:schemeClr val="bg1"/>
                </a:solidFill>
                <a:latin typeface="+mn-lt"/>
              </a:rPr>
              <a:t>Características y criterios de "buenas prácticas" en las escuelas católicas</a:t>
            </a:r>
            <a:br>
              <a:rPr lang="fr-BE" sz="4800" dirty="0"/>
            </a:br>
            <a:endParaRPr lang="fr-BE" sz="48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31CC738-6400-BFE2-1411-AAB70CBD5F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s-ES" sz="2400" i="1" u="none" strike="noStrike" baseline="0" dirty="0">
                <a:solidFill>
                  <a:schemeClr val="bg1"/>
                </a:solidFill>
                <a:latin typeface="+mj-lt"/>
              </a:rPr>
              <a:t>Un cruce entre la catequesis sacramental en Chile y la pastoral escolar en Bélgica </a:t>
            </a:r>
            <a:endParaRPr lang="fr-BE" sz="2400" i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17183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C92274-6A55-2590-23C7-30EDA4D9A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419" sz="3200" noProof="0" dirty="0"/>
              <a:t>Plan de presentación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1FEA6E-8882-33D6-DFFC-41D53C352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419" sz="2400" b="1" noProof="0" dirty="0"/>
              <a:t>1. Panorama de « buenas prácticas »</a:t>
            </a:r>
          </a:p>
          <a:p>
            <a:pPr lvl="1"/>
            <a:r>
              <a:rPr lang="es-419" sz="2000" noProof="0" dirty="0"/>
              <a:t>1.1. En Chile</a:t>
            </a:r>
          </a:p>
          <a:p>
            <a:pPr lvl="1"/>
            <a:r>
              <a:rPr lang="es-419" sz="2000" noProof="0" dirty="0"/>
              <a:t>1.2. En Bélgica</a:t>
            </a:r>
          </a:p>
          <a:p>
            <a:r>
              <a:rPr lang="es-419" sz="2400" b="1" noProof="0" dirty="0"/>
              <a:t>2. Análisis comparativo</a:t>
            </a:r>
          </a:p>
          <a:p>
            <a:pPr lvl="1"/>
            <a:r>
              <a:rPr lang="es-419" sz="2000" noProof="0" dirty="0"/>
              <a:t>2.1. Diferentes contextos</a:t>
            </a:r>
          </a:p>
          <a:p>
            <a:pPr lvl="1"/>
            <a:r>
              <a:rPr lang="es-419" sz="2000" noProof="0" dirty="0"/>
              <a:t>2.2. Objetivos de las prácticas chilenas y belgas</a:t>
            </a:r>
          </a:p>
          <a:p>
            <a:pPr lvl="1"/>
            <a:r>
              <a:rPr lang="es-419" sz="2000" noProof="0" dirty="0"/>
              <a:t>2.3. Nuevos métodos participativos</a:t>
            </a:r>
          </a:p>
          <a:p>
            <a:pPr lvl="1"/>
            <a:r>
              <a:rPr lang="es-419" sz="2000" noProof="0" dirty="0"/>
              <a:t>2.4. La identidad de la escuela católica como reto</a:t>
            </a:r>
          </a:p>
          <a:p>
            <a:pPr lvl="1"/>
            <a:r>
              <a:rPr lang="es-419" sz="2000" noProof="0" dirty="0"/>
              <a:t>2.5. Reflexiones sobre la formación</a:t>
            </a:r>
          </a:p>
          <a:p>
            <a:r>
              <a:rPr lang="es-419" sz="2400" b="1" noProof="0" dirty="0"/>
              <a:t>3. Conclusiones y perspectivas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EA174AB-5903-2222-DF7D-D846C958E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H. Luis Cabrera Reyes et G. Legrand - Bruxelles, 2 juin 2025 (Groupe de Santiago)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8373554-F4B0-D17B-E1BB-7D8E0E6B6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716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5F0F13-A06D-4F5C-7955-8F2DF70A4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50" y="1123837"/>
            <a:ext cx="3196682" cy="4601183"/>
          </a:xfrm>
        </p:spPr>
        <p:txBody>
          <a:bodyPr>
            <a:normAutofit/>
          </a:bodyPr>
          <a:lstStyle/>
          <a:p>
            <a:pPr algn="ctr"/>
            <a:r>
              <a:rPr lang="fr-BE" sz="3200" dirty="0"/>
              <a:t>1.1. Présentation des « bonnes pratiques » au Chili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F3716E-5D94-2BF8-70D9-750DA6502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Heriberto </a:t>
            </a:r>
            <a:r>
              <a:rPr lang="es-ES" b="1" cap="small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Cabrera</a:t>
            </a:r>
            <a:r>
              <a:rPr lang="es-ES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Lorena </a:t>
            </a:r>
            <a:r>
              <a:rPr lang="es-ES" b="1" cap="small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Basualto</a:t>
            </a:r>
            <a:r>
              <a:rPr lang="es-ES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"La catequesis sacramental en la escuela católica. </a:t>
            </a:r>
            <a:r>
              <a:rPr lang="es-MX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Experiencias significativas de buena práctica catequética" </a:t>
            </a:r>
            <a:r>
              <a:rPr lang="es-MX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[</a:t>
            </a:r>
            <a:r>
              <a:rPr lang="fr-BE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« </a:t>
            </a:r>
            <a:r>
              <a:rPr lang="fr-BE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Catéchèse</a:t>
            </a:r>
            <a:r>
              <a:rPr lang="es-MX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fr-FR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sacramentelle dans les écoles catholiques. Expériences significatives de bonnes pratiques catéchétiques </a:t>
            </a:r>
            <a:r>
              <a:rPr lang="es-MX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»]</a:t>
            </a:r>
          </a:p>
          <a:p>
            <a:pPr algn="just"/>
            <a:r>
              <a:rPr lang="es-MX" dirty="0">
                <a:solidFill>
                  <a:srgbClr val="000000"/>
                </a:solidFill>
                <a:ea typeface="Times New Roman" panose="02020603050405020304" pitchFamily="18" charset="0"/>
              </a:rPr>
              <a:t>= </a:t>
            </a:r>
            <a:r>
              <a:rPr lang="fr-FR" noProof="0" dirty="0">
                <a:solidFill>
                  <a:srgbClr val="000000"/>
                </a:solidFill>
                <a:ea typeface="Times New Roman" panose="02020603050405020304" pitchFamily="18" charset="0"/>
              </a:rPr>
              <a:t>T</a:t>
            </a:r>
            <a:r>
              <a:rPr lang="fr-FR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exte présenté et approuvé pour publication dans </a:t>
            </a:r>
            <a:r>
              <a:rPr lang="es-CL" i="1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Revista de Educación Religiosa</a:t>
            </a:r>
            <a:r>
              <a:rPr lang="fr-FR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, 2025. Cet article présente quelques résultats d'un projet de recherche financé par le Fonds de développement académique du Programme de pédagogie de la religion catholique de la </a:t>
            </a:r>
            <a:r>
              <a:rPr lang="fr-FR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Pontificia</a:t>
            </a:r>
            <a:r>
              <a:rPr lang="fr-FR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fr-FR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Universidad</a:t>
            </a:r>
            <a:r>
              <a:rPr lang="fr-FR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fr-FR" noProof="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Católica</a:t>
            </a:r>
            <a:r>
              <a:rPr lang="fr-FR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de Chile. </a:t>
            </a:r>
          </a:p>
          <a:p>
            <a:pPr algn="just"/>
            <a:r>
              <a:rPr lang="fr-BE" noProof="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Un deuxième document comprend des exemples de bonnes </a:t>
            </a:r>
            <a:r>
              <a:rPr lang="es-MX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pratiques : </a:t>
            </a:r>
            <a:r>
              <a:rPr lang="es-MX" u="sng" dirty="0">
                <a:solidFill>
                  <a:srgbClr val="000000"/>
                </a:solidFill>
                <a:effectLst/>
                <a:ea typeface="Times New Roman" panose="02020603050405020304" pitchFamily="18" charset="0"/>
                <a:hlinkClick r:id="rId2"/>
              </a:rPr>
              <a:t>https://boosco.org/www/download/buenas-practicas-catequesis-sacramental/</a:t>
            </a:r>
            <a:r>
              <a:rPr lang="es-MX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. </a:t>
            </a:r>
            <a:endParaRPr lang="fr-BE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B3CDE48-6B1B-2FD6-0F35-A7F953BF0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H. Luis Cabrera Reyes et G. Legrand - Bruxelles, 2 juin 2025 (Groupe de Santiago)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BB7183-4813-95DC-D94D-5C4253141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065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ACD14B-E4DE-8C26-9D40-DCF00A6DB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23837"/>
            <a:ext cx="3382537" cy="4601183"/>
          </a:xfrm>
        </p:spPr>
        <p:txBody>
          <a:bodyPr>
            <a:normAutofit/>
          </a:bodyPr>
          <a:lstStyle/>
          <a:p>
            <a:pPr algn="ctr"/>
            <a:r>
              <a:rPr lang="es-419" sz="3000" noProof="0" dirty="0"/>
              <a:t>1.2. Panorama de las « buenas prácticas » en Bélgica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2D95D4-9720-D996-D0FD-157EA55C8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sz="2400" b="1" dirty="0" err="1"/>
              <a:t>Talleres</a:t>
            </a:r>
            <a:r>
              <a:rPr lang="fr-BE" sz="2400" b="1" dirty="0"/>
              <a:t> de </a:t>
            </a:r>
            <a:r>
              <a:rPr lang="fr-BE" sz="2400" b="1" dirty="0" err="1"/>
              <a:t>símbolos</a:t>
            </a:r>
            <a:endParaRPr lang="fr-BE" sz="2400" b="1" dirty="0"/>
          </a:p>
          <a:p>
            <a:pPr marL="0" indent="0">
              <a:buNone/>
            </a:pPr>
            <a:endParaRPr lang="fr-BE" b="1" dirty="0"/>
          </a:p>
          <a:p>
            <a:pPr lvl="1" algn="just"/>
            <a:r>
              <a:rPr lang="fr-BE" sz="2000" dirty="0"/>
              <a:t>Geoffrey L</a:t>
            </a:r>
            <a:r>
              <a:rPr lang="fr-BE" dirty="0"/>
              <a:t>EGRAND</a:t>
            </a:r>
            <a:r>
              <a:rPr lang="fr-BE" sz="2000" dirty="0"/>
              <a:t>, « Gestion des conflits d’identité et dialogue interconvictionnel en pédagogie religieuse. Les ‘ateliers-symboles’ » [= « </a:t>
            </a:r>
            <a:r>
              <a:rPr lang="es-ES" sz="2000" dirty="0"/>
              <a:t>Gestión de conflictos de identidad y diálogo interconfesional en la enseñanza religiosa. Talleres sobre símbolos”]</a:t>
            </a:r>
            <a:r>
              <a:rPr lang="fr-BE" sz="2000" dirty="0"/>
              <a:t>, dans </a:t>
            </a:r>
            <a:r>
              <a:rPr lang="fr-BE" sz="2000" i="1" dirty="0"/>
              <a:t>Lumen Vitae </a:t>
            </a:r>
            <a:r>
              <a:rPr lang="fr-BE" sz="2000" dirty="0"/>
              <a:t>79/4 (2024), p. 439-445. </a:t>
            </a:r>
          </a:p>
          <a:p>
            <a:pPr marL="502920" lvl="1" indent="0" algn="just">
              <a:buNone/>
            </a:pPr>
            <a:endParaRPr lang="fr-BE" dirty="0"/>
          </a:p>
          <a:p>
            <a:r>
              <a:rPr lang="fr-BE" sz="2400" b="1" dirty="0"/>
              <a:t>La </a:t>
            </a:r>
            <a:r>
              <a:rPr lang="fr-BE" sz="2400" b="1" dirty="0" err="1"/>
              <a:t>exposicíon</a:t>
            </a:r>
            <a:r>
              <a:rPr lang="fr-BE" sz="2400" b="1" dirty="0"/>
              <a:t> </a:t>
            </a:r>
            <a:r>
              <a:rPr lang="fr-BE" sz="2400" b="1" i="1" dirty="0" err="1"/>
              <a:t>Fratelli</a:t>
            </a:r>
            <a:r>
              <a:rPr lang="fr-BE" sz="2400" b="1" i="1" dirty="0"/>
              <a:t> tutti</a:t>
            </a:r>
          </a:p>
          <a:p>
            <a:pPr lvl="1"/>
            <a:endParaRPr lang="fr-BE" i="1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3309824-6E35-8527-0465-6BD9A223B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H. Luis Cabrera Reyes et G. Legrand - Bruxelles, 2 juin 2025 (Groupe de Santiago)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58D00A-AF91-B3C9-3A95-F790AFA79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519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5A5D9C-C192-0A39-A8BA-2D30593B3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419" sz="3200" noProof="0" dirty="0"/>
              <a:t>2. Análisis comparativo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B1D0252F-F3DB-B566-DE95-C5FF2940D1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5598116"/>
              </p:ext>
            </p:extLst>
          </p:nvPr>
        </p:nvGraphicFramePr>
        <p:xfrm>
          <a:off x="3471746" y="833833"/>
          <a:ext cx="8237033" cy="5181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5762">
                  <a:extLst>
                    <a:ext uri="{9D8B030D-6E8A-4147-A177-3AD203B41FA5}">
                      <a16:colId xmlns:a16="http://schemas.microsoft.com/office/drawing/2014/main" val="3614282410"/>
                    </a:ext>
                  </a:extLst>
                </a:gridCol>
                <a:gridCol w="3044824">
                  <a:extLst>
                    <a:ext uri="{9D8B030D-6E8A-4147-A177-3AD203B41FA5}">
                      <a16:colId xmlns:a16="http://schemas.microsoft.com/office/drawing/2014/main" val="2997999607"/>
                    </a:ext>
                  </a:extLst>
                </a:gridCol>
                <a:gridCol w="3486447">
                  <a:extLst>
                    <a:ext uri="{9D8B030D-6E8A-4147-A177-3AD203B41FA5}">
                      <a16:colId xmlns:a16="http://schemas.microsoft.com/office/drawing/2014/main" val="786193645"/>
                    </a:ext>
                  </a:extLst>
                </a:gridCol>
              </a:tblGrid>
              <a:tr h="402832">
                <a:tc>
                  <a:txBody>
                    <a:bodyPr/>
                    <a:lstStyle/>
                    <a:p>
                      <a:pPr algn="ctr"/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En 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En Bélgica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869164"/>
                  </a:ext>
                </a:extLst>
              </a:tr>
              <a:tr h="882359">
                <a:tc>
                  <a:txBody>
                    <a:bodyPr/>
                    <a:lstStyle/>
                    <a:p>
                      <a:pPr algn="ctr"/>
                      <a:r>
                        <a:rPr lang="es-ES" sz="1600" i="1" noProof="0" dirty="0"/>
                        <a:t>2.1. Diferentes contextos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noProof="0" dirty="0"/>
                        <a:t>- Secularización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noProof="0" dirty="0"/>
                        <a:t>- </a:t>
                      </a:r>
                      <a:r>
                        <a:rPr lang="es-ES" sz="1600" noProof="0" dirty="0" err="1"/>
                        <a:t>Detradicionalización</a:t>
                      </a:r>
                      <a:endParaRPr lang="es-ES" sz="1600" noProof="0" dirty="0"/>
                    </a:p>
                    <a:p>
                      <a:r>
                        <a:rPr lang="es-ES" sz="1600" noProof="0" dirty="0"/>
                        <a:t>- Individualización</a:t>
                      </a:r>
                    </a:p>
                    <a:p>
                      <a:r>
                        <a:rPr lang="es-ES" sz="1600" noProof="0" dirty="0"/>
                        <a:t>- Pluralización (interna y externa)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437825"/>
                  </a:ext>
                </a:extLst>
              </a:tr>
              <a:tr h="1038695">
                <a:tc>
                  <a:txBody>
                    <a:bodyPr/>
                    <a:lstStyle/>
                    <a:p>
                      <a:pPr algn="ctr"/>
                      <a:r>
                        <a:rPr lang="es-ES" sz="1600" i="1" noProof="0" dirty="0"/>
                        <a:t>2.2. Objetivos de las prácticas chilenas y belgas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S" sz="1600" noProof="0" dirty="0"/>
                        <a:t>Catequesis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sz="1600" noProof="0" dirty="0"/>
                        <a:t>Sacramentos de iniciación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sz="1600" noProof="0" dirty="0"/>
                        <a:t>Falta de frutos visibles de madurez cristiana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noProof="0" dirty="0"/>
                        <a:t>- Enraizarse en la tradición cristiana y al mismo tiempo abrirse a la diversidad a través del diálogo.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085770"/>
                  </a:ext>
                </a:extLst>
              </a:tr>
              <a:tr h="1038695">
                <a:tc>
                  <a:txBody>
                    <a:bodyPr/>
                    <a:lstStyle/>
                    <a:p>
                      <a:pPr algn="ctr"/>
                      <a:r>
                        <a:rPr lang="es-ES" sz="1600" i="1" noProof="0" dirty="0"/>
                        <a:t>2.3. Nuevos métodos participativos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Métodos nuevos, más activos y participativos</a:t>
                      </a:r>
                    </a:p>
                    <a:p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En Chile : juegos, canciones, dibujos, esculturas, medios audiovisuales…</a:t>
                      </a:r>
                    </a:p>
                    <a:p>
                      <a:r>
                        <a:rPr lang="es-ES" sz="16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En la Bélgica fr. : </a:t>
                      </a: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reapropiaciones artísticas, proyectos solidarios y cívicos, un </a:t>
                      </a:r>
                      <a:r>
                        <a:rPr lang="es-ES" sz="16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juego de escape</a:t>
                      </a:r>
                      <a:r>
                        <a:rPr lang="es-E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juego de improvisación bíblica…</a:t>
                      </a:r>
                      <a:endParaRPr lang="es-ES" sz="16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6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435578"/>
                  </a:ext>
                </a:extLst>
              </a:tr>
              <a:tr h="925673">
                <a:tc>
                  <a:txBody>
                    <a:bodyPr/>
                    <a:lstStyle/>
                    <a:p>
                      <a:pPr algn="ctr"/>
                      <a:r>
                        <a:rPr lang="es-ES" sz="1600" i="1" noProof="0" dirty="0"/>
                        <a:t>2.4. La identidad de la escuela católica como reto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noProof="0" dirty="0"/>
                        <a:t>- escuela católica = sujeto eclesial</a:t>
                      </a:r>
                    </a:p>
                    <a:p>
                      <a:r>
                        <a:rPr lang="es-ES" sz="1600" noProof="0" dirty="0"/>
                        <a:t>- evangelización integral</a:t>
                      </a:r>
                    </a:p>
                    <a:p>
                      <a:r>
                        <a:rPr lang="es-ES" sz="1600" noProof="0" dirty="0"/>
                        <a:t>- vivir une experiencia de 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ES" sz="1600" noProof="0" dirty="0"/>
                        <a:t>- categoría de interrupción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s-ES" sz="1600" noProof="0" dirty="0"/>
                        <a:t>- “recontextualizar”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s-ES" sz="1600" noProof="0" dirty="0"/>
                        <a:t>- Dios se revela a través del diálogo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498322"/>
                  </a:ext>
                </a:extLst>
              </a:tr>
              <a:tr h="836726">
                <a:tc>
                  <a:txBody>
                    <a:bodyPr/>
                    <a:lstStyle/>
                    <a:p>
                      <a:pPr algn="ctr"/>
                      <a:r>
                        <a:rPr lang="es-ES" sz="1600" i="1" noProof="0" dirty="0"/>
                        <a:t>2.5. Reflexiones sobre la formación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600" noProof="0" dirty="0"/>
                        <a:t>Competencias pedagógicas y teológicas</a:t>
                      </a:r>
                    </a:p>
                    <a:p>
                      <a:pPr algn="ctr"/>
                      <a:r>
                        <a:rPr lang="es-ES" sz="1600" noProof="0" dirty="0"/>
                        <a:t>+ gestión de proyectos y gestión de equipos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6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788694"/>
                  </a:ext>
                </a:extLst>
              </a:tr>
            </a:tbl>
          </a:graphicData>
        </a:graphic>
      </p:graphicFrame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DFA6880-BDFF-EB41-D7AA-EABE75DD6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H. Luis Cabrera Reyes et G. Legrand - Bruxelles, 2 juin 2025 (Groupe de Santiago)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B991E69-8885-3867-C5EE-B3003C78E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433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6A90BE-4191-6C61-A9F4-1D2AC4D29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BE" sz="3200" dirty="0"/>
              <a:t>3. Conclusions et perspectives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FA4EC7-CB75-1018-D3C3-CFCAFAE72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BE" sz="2200" dirty="0"/>
              <a:t>Recréer l’identité de l’école catholique à partir de la logique du dialogue et de l’hospitalité de la foi : l’Évangile au centre de l’horizon vital de la communauté éducative.</a:t>
            </a:r>
          </a:p>
          <a:p>
            <a:pPr algn="just"/>
            <a:r>
              <a:rPr lang="fr-BE" sz="2200" dirty="0"/>
              <a:t>De la mono à la m</a:t>
            </a:r>
            <a:r>
              <a:rPr lang="fr-BE" sz="2200" dirty="0">
                <a:sym typeface="Wingdings" panose="05000000000000000000" pitchFamily="2" charset="2"/>
              </a:rPr>
              <a:t>ulti-corrélation</a:t>
            </a:r>
          </a:p>
          <a:p>
            <a:pPr algn="just"/>
            <a:r>
              <a:rPr lang="fr-BE" sz="2200" dirty="0">
                <a:sym typeface="Wingdings" panose="05000000000000000000" pitchFamily="2" charset="2"/>
              </a:rPr>
              <a:t>Des valeurs aux relations  : reconnaissance de l’altérité et célébration de la diversité dans l’unité du Corps du Christ </a:t>
            </a:r>
          </a:p>
          <a:p>
            <a:pPr algn="just"/>
            <a:r>
              <a:rPr lang="fr-BE" sz="2200" dirty="0">
                <a:sym typeface="Wingdings" panose="05000000000000000000" pitchFamily="2" charset="2"/>
              </a:rPr>
              <a:t>Volonté de poursuivre le travail de recherche académique entamé</a:t>
            </a:r>
          </a:p>
          <a:p>
            <a:pPr algn="just"/>
            <a:r>
              <a:rPr lang="fr-BE" sz="2200" dirty="0">
                <a:sym typeface="Wingdings" panose="05000000000000000000" pitchFamily="2" charset="2"/>
              </a:rPr>
              <a:t>Synodalité comme style permanent de discernement communautaire : écoles catholiques comme « ateliers d’humanité réconciliée »</a:t>
            </a:r>
            <a:endParaRPr lang="fr-BE" sz="22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E81BBB5-8FE2-EAF0-1A2C-B4C07944D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H. Luis Cabrera Reyes et G. Legrand - Bruxelles, 2 juin 2025 (Groupe de Santiago)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E017536-233F-B352-3717-6B4BA4323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731778"/>
      </p:ext>
    </p:extLst>
  </p:cSld>
  <p:clrMapOvr>
    <a:masterClrMapping/>
  </p:clrMapOvr>
</p:sld>
</file>

<file path=ppt/theme/theme1.xml><?xml version="1.0" encoding="utf-8"?>
<a:theme xmlns:a="http://schemas.openxmlformats.org/drawingml/2006/main" name="Cadr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Cadre</Template>
  <TotalTime>121</TotalTime>
  <Words>642</Words>
  <Application>Microsoft Office PowerPoint</Application>
  <PresentationFormat>Grand écran</PresentationFormat>
  <Paragraphs>66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Aptos</vt:lpstr>
      <vt:lpstr>Corbel</vt:lpstr>
      <vt:lpstr>Times New Roman</vt:lpstr>
      <vt:lpstr>Wingdings</vt:lpstr>
      <vt:lpstr>Wingdings 2</vt:lpstr>
      <vt:lpstr>Cadre</vt:lpstr>
      <vt:lpstr>  Características y criterios de "buenas prácticas" en las escuelas católicas </vt:lpstr>
      <vt:lpstr>Plan de presentación</vt:lpstr>
      <vt:lpstr>1.1. Présentation des « bonnes pratiques » au Chili</vt:lpstr>
      <vt:lpstr>1.2. Panorama de las « buenas prácticas » en Bélgica</vt:lpstr>
      <vt:lpstr>2. Análisis comparativo</vt:lpstr>
      <vt:lpstr>3. Conclusions et perspectives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Geoffrey Legrand</dc:creator>
  <cp:lastModifiedBy>Geoffrey Legrand</cp:lastModifiedBy>
  <cp:revision>6</cp:revision>
  <dcterms:created xsi:type="dcterms:W3CDTF">2025-06-01T14:56:26Z</dcterms:created>
  <dcterms:modified xsi:type="dcterms:W3CDTF">2025-09-11T17:08:50Z</dcterms:modified>
</cp:coreProperties>
</file>