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308" r:id="rId2"/>
    <p:sldId id="260" r:id="rId3"/>
    <p:sldId id="261" r:id="rId4"/>
    <p:sldId id="262" r:id="rId5"/>
    <p:sldId id="263" r:id="rId6"/>
    <p:sldId id="264" r:id="rId7"/>
    <p:sldId id="265" r:id="rId8"/>
    <p:sldId id="267" r:id="rId9"/>
    <p:sldId id="266" r:id="rId10"/>
    <p:sldId id="268" r:id="rId11"/>
    <p:sldId id="271" r:id="rId12"/>
    <p:sldId id="270" r:id="rId13"/>
    <p:sldId id="272" r:id="rId14"/>
    <p:sldId id="273" r:id="rId15"/>
    <p:sldId id="309" r:id="rId16"/>
    <p:sldId id="310" r:id="rId17"/>
    <p:sldId id="311" r:id="rId18"/>
    <p:sldId id="321" r:id="rId19"/>
    <p:sldId id="319" r:id="rId20"/>
    <p:sldId id="320" r:id="rId21"/>
    <p:sldId id="312" r:id="rId22"/>
    <p:sldId id="313" r:id="rId23"/>
    <p:sldId id="322" r:id="rId24"/>
    <p:sldId id="323" r:id="rId25"/>
    <p:sldId id="314" r:id="rId26"/>
    <p:sldId id="315" r:id="rId27"/>
    <p:sldId id="316" r:id="rId28"/>
    <p:sldId id="324" r:id="rId29"/>
    <p:sldId id="325" r:id="rId30"/>
  </p:sldIdLst>
  <p:sldSz cx="9144000" cy="6858000" type="screen4x3"/>
  <p:notesSz cx="6858000" cy="9144000"/>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94"/>
    <p:restoredTop sz="85866" autoAdjust="0"/>
  </p:normalViewPr>
  <p:slideViewPr>
    <p:cSldViewPr>
      <p:cViewPr varScale="1">
        <p:scale>
          <a:sx n="121" d="100"/>
          <a:sy n="121" d="100"/>
        </p:scale>
        <p:origin x="1520" y="176"/>
      </p:cViewPr>
      <p:guideLst>
        <p:guide orient="horz" pos="2160"/>
        <p:guide pos="2880"/>
      </p:guideLst>
    </p:cSldViewPr>
  </p:slideViewPr>
  <p:notesTextViewPr>
    <p:cViewPr>
      <p:scale>
        <a:sx n="1" d="1"/>
        <a:sy n="1" d="1"/>
      </p:scale>
      <p:origin x="0" y="0"/>
    </p:cViewPr>
  </p:notesTextViewPr>
  <p:notesViewPr>
    <p:cSldViewPr>
      <p:cViewPr varScale="1">
        <p:scale>
          <a:sx n="80" d="100"/>
          <a:sy n="80" d="100"/>
        </p:scale>
        <p:origin x="-197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E59A72FF-2B45-804F-8890-B3323095A5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5609797-A6ED-F141-94D7-D2A71B63EF6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94F051-4887-064D-AF29-201642376FE8}" type="datetimeFigureOut">
              <a:rPr lang="fr-FR" smtClean="0"/>
              <a:t>04/12/2022</a:t>
            </a:fld>
            <a:endParaRPr lang="fr-FR"/>
          </a:p>
        </p:txBody>
      </p:sp>
      <p:sp>
        <p:nvSpPr>
          <p:cNvPr id="4" name="Espace réservé du pied de page 3">
            <a:extLst>
              <a:ext uri="{FF2B5EF4-FFF2-40B4-BE49-F238E27FC236}">
                <a16:creationId xmlns:a16="http://schemas.microsoft.com/office/drawing/2014/main" id="{3864A866-71C7-3D4B-807D-E8E95F9AA5B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fr-FR"/>
              <a:t>À propos de la catéchèse de l’enfance, comment mettre concrètement en place ce processus d’initiation en y permettant de vivre une « introduction expérientielle » (242) à toute la vie chrétienne (en ses diverses composantes) ?</a:t>
            </a:r>
          </a:p>
        </p:txBody>
      </p:sp>
      <p:sp>
        <p:nvSpPr>
          <p:cNvPr id="5" name="Espace réservé du numéro de diapositive 4">
            <a:extLst>
              <a:ext uri="{FF2B5EF4-FFF2-40B4-BE49-F238E27FC236}">
                <a16:creationId xmlns:a16="http://schemas.microsoft.com/office/drawing/2014/main" id="{D6DE16BB-0ADD-EA47-9578-0E42D30B714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DF0D8A-593F-F242-AB2F-D867E2F7BDBB}" type="slidenum">
              <a:rPr lang="fr-FR" smtClean="0"/>
              <a:t>‹N°›</a:t>
            </a:fld>
            <a:endParaRPr lang="fr-FR"/>
          </a:p>
        </p:txBody>
      </p:sp>
    </p:spTree>
    <p:extLst>
      <p:ext uri="{BB962C8B-B14F-4D97-AF65-F5344CB8AC3E}">
        <p14:creationId xmlns:p14="http://schemas.microsoft.com/office/powerpoint/2010/main" val="885252729"/>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D2EAAB-915E-4472-88B0-FE17B93BC661}" type="datetimeFigureOut">
              <a:rPr lang="en-US"/>
              <a:pPr>
                <a:defRPr/>
              </a:pPr>
              <a:t>12/4/22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r>
              <a:rPr lang="en-US"/>
              <a:t>À propos de la catéchèse de l’enfance, comment mettre concrètement en place ce processus d’initiation en y permettant de vivre une « introduction expérientielle » (242) à toute la vie chrétienne (en ses diverses composantes)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E40567B-3AC9-43DB-8BF7-1DCE46CD3895}" type="slidenum">
              <a:rPr lang="en-US"/>
              <a:pPr>
                <a:defRPr/>
              </a:pPr>
              <a:t>‹N°›</a:t>
            </a:fld>
            <a:endParaRPr lang="en-US" dirty="0"/>
          </a:p>
        </p:txBody>
      </p:sp>
    </p:spTree>
    <p:extLst>
      <p:ext uri="{BB962C8B-B14F-4D97-AF65-F5344CB8AC3E}">
        <p14:creationId xmlns:p14="http://schemas.microsoft.com/office/powerpoint/2010/main" val="209208569"/>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512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2882324-27D0-42BE-A064-64DF304AF73B}" type="slidenum">
              <a:rPr lang="en-US" sz="1200"/>
              <a:pPr algn="r"/>
              <a:t>1</a:t>
            </a:fld>
            <a:endParaRPr lang="en-US" sz="1200"/>
          </a:p>
        </p:txBody>
      </p:sp>
      <p:sp>
        <p:nvSpPr>
          <p:cNvPr id="2" name="Espace réservé du pied de page 1">
            <a:extLst>
              <a:ext uri="{FF2B5EF4-FFF2-40B4-BE49-F238E27FC236}">
                <a16:creationId xmlns:a16="http://schemas.microsoft.com/office/drawing/2014/main" id="{279F0C37-CBA1-DB4F-819E-9CB211B04376}"/>
              </a:ext>
            </a:extLst>
          </p:cNvPr>
          <p:cNvSpPr>
            <a:spLocks noGrp="1"/>
          </p:cNvSpPr>
          <p:nvPr>
            <p:ph type="ftr" sz="quarter" idx="4"/>
          </p:nvPr>
        </p:nvSpPr>
        <p:spPr/>
        <p:txBody>
          <a:bodyPr/>
          <a:lstStyle/>
          <a:p>
            <a:pPr>
              <a:defRPr/>
            </a:pPr>
            <a:r>
              <a:rPr lang="en-US"/>
              <a:t>À propos de la catéchèse de l’enfance, comment mettre concrètement en place ce processus d’initiation en y permettant de vivre une « introduction expérientielle » (242) à toute la vie chrétienne (en ses diverses composantes) ?</a:t>
            </a:r>
          </a:p>
        </p:txBody>
      </p:sp>
    </p:spTree>
    <p:extLst>
      <p:ext uri="{BB962C8B-B14F-4D97-AF65-F5344CB8AC3E}">
        <p14:creationId xmlns:p14="http://schemas.microsoft.com/office/powerpoint/2010/main" val="94242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fld id="{34B29EB9-E361-694E-990C-BCD2EE616178}" type="slidenum">
              <a:rPr lang="fr-FR" smtClean="0"/>
              <a:t>2</a:t>
            </a:fld>
            <a:fld id="{18FD6F15-2C09-B14F-812A-111C8DBFCE97}" type="slidenum">
              <a:rPr lang="fr-FR" smtClean="0"/>
              <a:t>2</a:t>
            </a:fld>
            <a:fld id="{200C47FF-A609-E14F-A43B-1347F6D614B3}" type="slidenum">
              <a:rPr lang="fr-FR" smtClean="0"/>
              <a:t>2</a:t>
            </a:fld>
            <a:fld id="{F56CBA6C-387D-A848-AB71-4D968BF2E579}" type="slidenum">
              <a:rPr lang="fr-FR" smtClean="0"/>
              <a:t>2</a:t>
            </a:fld>
            <a:fld id="{59046CE0-C22D-CD43-8E69-CEE0566877AD}" type="slidenum">
              <a:rPr lang="fr-FR" smtClean="0"/>
              <a:t>2</a:t>
            </a:fld>
            <a:fld id="{E01EED48-71F2-DD40-BEF0-BB130AAE412C}" type="slidenum">
              <a:rPr lang="fr-FR" smtClean="0"/>
              <a:t>2</a:t>
            </a:fld>
            <a:fld id="{FEA4A10B-50B4-A948-9469-90A40ED01C3F}" type="slidenum">
              <a:rPr lang="fr-FR" smtClean="0"/>
              <a:t>2</a:t>
            </a:fld>
            <a:fld id="{15D4422E-190B-264C-A51F-DCB5E9973719}" type="slidenum">
              <a:rPr lang="fr-FR" smtClean="0"/>
              <a:t>2</a:t>
            </a:fld>
            <a:fld id="{DE30AAAD-D7D3-4B47-8AE5-4ACBBE45FC75}" type="slidenum">
              <a:rPr lang="fr-FR" smtClean="0"/>
              <a:t>2</a:t>
            </a:fld>
            <a:endParaRPr lang="fr-FR" dirty="0"/>
          </a:p>
        </p:txBody>
      </p:sp>
      <p:sp>
        <p:nvSpPr>
          <p:cNvPr id="5" name="Espace réservé du pied de page 4">
            <a:extLst>
              <a:ext uri="{FF2B5EF4-FFF2-40B4-BE49-F238E27FC236}">
                <a16:creationId xmlns:a16="http://schemas.microsoft.com/office/drawing/2014/main" id="{19F5EFF5-3299-414F-9AF6-EF1C2FB3CF78}"/>
              </a:ext>
            </a:extLst>
          </p:cNvPr>
          <p:cNvSpPr>
            <a:spLocks noGrp="1"/>
          </p:cNvSpPr>
          <p:nvPr>
            <p:ph type="ftr" sz="quarter" idx="4"/>
          </p:nvPr>
        </p:nvSpPr>
        <p:spPr/>
        <p:txBody>
          <a:bodyPr/>
          <a:lstStyle/>
          <a:p>
            <a:pPr>
              <a:defRPr/>
            </a:pPr>
            <a:r>
              <a:rPr lang="en-US"/>
              <a:t>À propos de la catéchèse de l’enfance, comment mettre concrètement en place ce processus d’initiation en y permettant de vivre une « introduction expérientielle » (242) à toute la vie chrétienne (en ses diverses composantes) ?</a:t>
            </a:r>
          </a:p>
        </p:txBody>
      </p:sp>
    </p:spTree>
    <p:extLst>
      <p:ext uri="{BB962C8B-B14F-4D97-AF65-F5344CB8AC3E}">
        <p14:creationId xmlns:p14="http://schemas.microsoft.com/office/powerpoint/2010/main" val="608699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fld id="{4D2CC201-A97E-CF42-B861-E498AF4963D4}" type="slidenum">
              <a:rPr lang="fr-FR" smtClean="0"/>
              <a:t>3</a:t>
            </a:fld>
            <a:fld id="{92A0D3E5-F83B-184F-A025-72037EA32FC7}" type="slidenum">
              <a:rPr lang="fr-FR" smtClean="0"/>
              <a:t>3</a:t>
            </a:fld>
            <a:endParaRPr lang="fr-FR" dirty="0"/>
          </a:p>
        </p:txBody>
      </p:sp>
      <p:sp>
        <p:nvSpPr>
          <p:cNvPr id="5" name="Espace réservé du pied de page 4">
            <a:extLst>
              <a:ext uri="{FF2B5EF4-FFF2-40B4-BE49-F238E27FC236}">
                <a16:creationId xmlns:a16="http://schemas.microsoft.com/office/drawing/2014/main" id="{F02E457F-5852-5C48-B5D8-E6A5C21F424E}"/>
              </a:ext>
            </a:extLst>
          </p:cNvPr>
          <p:cNvSpPr>
            <a:spLocks noGrp="1"/>
          </p:cNvSpPr>
          <p:nvPr>
            <p:ph type="ftr" sz="quarter" idx="4"/>
          </p:nvPr>
        </p:nvSpPr>
        <p:spPr/>
        <p:txBody>
          <a:bodyPr/>
          <a:lstStyle/>
          <a:p>
            <a:pPr>
              <a:defRPr/>
            </a:pPr>
            <a:r>
              <a:rPr lang="en-US"/>
              <a:t>À propos de la catéchèse de l’enfance, comment mettre concrètement en place ce processus d’initiation en y permettant de vivre une « introduction expérientielle » (242) à toute la vie chrétienne (en ses diverses composantes) ?</a:t>
            </a:r>
          </a:p>
        </p:txBody>
      </p:sp>
    </p:spTree>
    <p:extLst>
      <p:ext uri="{BB962C8B-B14F-4D97-AF65-F5344CB8AC3E}">
        <p14:creationId xmlns:p14="http://schemas.microsoft.com/office/powerpoint/2010/main" val="2674055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5" name="Espace réservé du pied de page 4">
            <a:extLst>
              <a:ext uri="{FF2B5EF4-FFF2-40B4-BE49-F238E27FC236}">
                <a16:creationId xmlns:a16="http://schemas.microsoft.com/office/drawing/2014/main" id="{6588126B-F1D0-8D4F-A1A4-C3C3DFE75C13}"/>
              </a:ext>
            </a:extLst>
          </p:cNvPr>
          <p:cNvSpPr>
            <a:spLocks noGrp="1"/>
          </p:cNvSpPr>
          <p:nvPr>
            <p:ph type="ftr" sz="quarter" idx="4"/>
          </p:nvPr>
        </p:nvSpPr>
        <p:spPr/>
        <p:txBody>
          <a:bodyPr/>
          <a:lstStyle/>
          <a:p>
            <a:pPr>
              <a:defRPr/>
            </a:pPr>
            <a:r>
              <a:rPr lang="en-US"/>
              <a:t>À propos de la catéchèse de l’enfance, comment mettre concrètement en place ce processus d’initiation en y permettant de vivre une « introduction expérientielle » (242) à toute la vie chrétienne (en ses diverses composantes) ?</a:t>
            </a:r>
          </a:p>
        </p:txBody>
      </p:sp>
    </p:spTree>
    <p:extLst>
      <p:ext uri="{BB962C8B-B14F-4D97-AF65-F5344CB8AC3E}">
        <p14:creationId xmlns:p14="http://schemas.microsoft.com/office/powerpoint/2010/main" val="3023494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8"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9"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10"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11" name="Date Placeholder 3"/>
          <p:cNvSpPr>
            <a:spLocks noGrp="1"/>
          </p:cNvSpPr>
          <p:nvPr>
            <p:ph type="dt" sz="half" idx="10"/>
          </p:nvPr>
        </p:nvSpPr>
        <p:spPr/>
        <p:txBody>
          <a:bodyPr/>
          <a:lstStyle>
            <a:lvl1pPr>
              <a:defRPr/>
            </a:lvl1pPr>
          </a:lstStyle>
          <a:p>
            <a:pPr>
              <a:defRPr/>
            </a:pPr>
            <a:fld id="{191994E2-5B8D-BD4B-8DF8-E8B53CC3E25C}" type="datetime1">
              <a:rPr lang="fr-BE" smtClean="0"/>
              <a:t>4/12/22</a:t>
            </a:fld>
            <a:endParaRPr lang="en-US" dirty="0"/>
          </a:p>
        </p:txBody>
      </p:sp>
      <p:sp>
        <p:nvSpPr>
          <p:cNvPr id="12"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lvl1pPr>
              <a:defRPr/>
            </a:lvl1pPr>
          </a:lstStyle>
          <a:p>
            <a:pPr>
              <a:defRPr/>
            </a:pPr>
            <a:fld id="{D5075754-B0D1-E247-BB78-180A9B391B4B}" type="datetime1">
              <a:rPr lang="fr-BE" smtClean="0"/>
              <a:t>4/12/22</a:t>
            </a:fld>
            <a:endParaRPr lang="en-US" dirty="0"/>
          </a:p>
        </p:txBody>
      </p:sp>
      <p:sp>
        <p:nvSpPr>
          <p:cNvPr id="5"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8"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9"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1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Date Placeholder 3"/>
          <p:cNvSpPr>
            <a:spLocks noGrp="1"/>
          </p:cNvSpPr>
          <p:nvPr>
            <p:ph type="dt" sz="half" idx="10"/>
          </p:nvPr>
        </p:nvSpPr>
        <p:spPr/>
        <p:txBody>
          <a:bodyPr/>
          <a:lstStyle>
            <a:lvl1pPr>
              <a:defRPr/>
            </a:lvl1pPr>
          </a:lstStyle>
          <a:p>
            <a:pPr>
              <a:defRPr/>
            </a:pPr>
            <a:fld id="{17806C22-6494-394C-BE89-FB4442979BC1}" type="datetime1">
              <a:rPr lang="fr-BE" smtClean="0"/>
              <a:t>4/12/22</a:t>
            </a:fld>
            <a:endParaRPr lang="en-US" dirty="0"/>
          </a:p>
        </p:txBody>
      </p:sp>
      <p:sp>
        <p:nvSpPr>
          <p:cNvPr id="12"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Title 6"/>
          <p:cNvSpPr>
            <a:spLocks noGrp="1"/>
          </p:cNvSpPr>
          <p:nvPr>
            <p:ph type="title"/>
          </p:nvPr>
        </p:nvSpPr>
        <p:spPr/>
        <p:txBody>
          <a:bodyPr/>
          <a:lstStyle/>
          <a:p>
            <a:r>
              <a:rPr lang="fr-FR"/>
              <a:t>Modifiez le style du titre</a:t>
            </a:r>
            <a:endParaRPr lang="en-US"/>
          </a:p>
        </p:txBody>
      </p:sp>
      <p:sp>
        <p:nvSpPr>
          <p:cNvPr id="4" name="Date Placeholder 3"/>
          <p:cNvSpPr>
            <a:spLocks noGrp="1"/>
          </p:cNvSpPr>
          <p:nvPr>
            <p:ph type="dt" sz="half" idx="10"/>
          </p:nvPr>
        </p:nvSpPr>
        <p:spPr/>
        <p:txBody>
          <a:bodyPr/>
          <a:lstStyle>
            <a:lvl1pPr>
              <a:defRPr/>
            </a:lvl1pPr>
          </a:lstStyle>
          <a:p>
            <a:pPr>
              <a:defRPr/>
            </a:pPr>
            <a:fld id="{BE1B9780-29F9-9B47-AA74-65D91EB15BC3}" type="datetime1">
              <a:rPr lang="fr-BE" smtClean="0"/>
              <a:t>4/12/22</a:t>
            </a:fld>
            <a:endParaRPr lang="en-US" dirty="0"/>
          </a:p>
        </p:txBody>
      </p:sp>
      <p:sp>
        <p:nvSpPr>
          <p:cNvPr id="5"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Freeform 14"/>
          <p:cNvSpPr>
            <a:spLocks/>
          </p:cNvSpPr>
          <p:nvPr/>
        </p:nvSpPr>
        <p:spPr bwMode="hidden">
          <a:xfrm>
            <a:off x="6046788" y="4203700"/>
            <a:ext cx="2876550" cy="714375"/>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6" name="Freeform 18"/>
          <p:cNvSpPr>
            <a:spLocks/>
          </p:cNvSpPr>
          <p:nvPr/>
        </p:nvSpPr>
        <p:spPr bwMode="hidden">
          <a:xfrm>
            <a:off x="2619375" y="4075113"/>
            <a:ext cx="5545138" cy="850900"/>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7" name="Freeform 22"/>
          <p:cNvSpPr>
            <a:spLocks/>
          </p:cNvSpPr>
          <p:nvPr/>
        </p:nvSpPr>
        <p:spPr bwMode="hidden">
          <a:xfrm>
            <a:off x="2828925" y="4087813"/>
            <a:ext cx="5467350" cy="77470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8" name="Freeform 26"/>
          <p:cNvSpPr>
            <a:spLocks/>
          </p:cNvSpPr>
          <p:nvPr/>
        </p:nvSpPr>
        <p:spPr bwMode="hidden">
          <a:xfrm>
            <a:off x="5610225" y="4073525"/>
            <a:ext cx="3306763" cy="652463"/>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9" name="Freeform 10"/>
          <p:cNvSpPr>
            <a:spLocks/>
          </p:cNvSpPr>
          <p:nvPr/>
        </p:nvSpPr>
        <p:spPr bwMode="hidden">
          <a:xfrm>
            <a:off x="211138" y="4059238"/>
            <a:ext cx="8723312" cy="1328737"/>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10" name="Date Placeholder 3"/>
          <p:cNvSpPr>
            <a:spLocks noGrp="1"/>
          </p:cNvSpPr>
          <p:nvPr>
            <p:ph type="dt" sz="half" idx="10"/>
          </p:nvPr>
        </p:nvSpPr>
        <p:spPr/>
        <p:txBody>
          <a:bodyPr/>
          <a:lstStyle>
            <a:lvl1pPr>
              <a:defRPr/>
            </a:lvl1pPr>
          </a:lstStyle>
          <a:p>
            <a:pPr>
              <a:defRPr/>
            </a:pPr>
            <a:fld id="{8807F492-D421-844B-B5C4-F1B4CC6DD698}" type="datetime1">
              <a:rPr lang="fr-BE" smtClean="0"/>
              <a:t>4/12/22</a:t>
            </a:fld>
            <a:endParaRPr lang="en-US" dirty="0"/>
          </a:p>
        </p:txBody>
      </p:sp>
      <p:sp>
        <p:nvSpPr>
          <p:cNvPr id="11"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p:cNvSpPr>
            <a:spLocks noGrp="1"/>
          </p:cNvSpPr>
          <p:nvPr>
            <p:ph type="dt" sz="half" idx="15"/>
          </p:nvPr>
        </p:nvSpPr>
        <p:spPr/>
        <p:txBody>
          <a:bodyPr/>
          <a:lstStyle>
            <a:lvl1pPr>
              <a:defRPr/>
            </a:lvl1pPr>
          </a:lstStyle>
          <a:p>
            <a:pPr>
              <a:defRPr/>
            </a:pPr>
            <a:fld id="{E0F7BE02-CD52-494C-8979-32E9F27F176A}" type="datetime1">
              <a:rPr lang="fr-BE" smtClean="0"/>
              <a:t>4/12/22</a:t>
            </a:fld>
            <a:endParaRPr lang="en-US" dirty="0"/>
          </a:p>
        </p:txBody>
      </p:sp>
      <p:sp>
        <p:nvSpPr>
          <p:cNvPr id="6" name="Footer Placeholder 2"/>
          <p:cNvSpPr>
            <a:spLocks noGrp="1"/>
          </p:cNvSpPr>
          <p:nvPr>
            <p:ph type="ftr" sz="quarter" idx="16"/>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3"/>
          <p:cNvSpPr>
            <a:spLocks noGrp="1"/>
          </p:cNvSpPr>
          <p:nvPr>
            <p:ph type="dt" sz="half" idx="10"/>
          </p:nvPr>
        </p:nvSpPr>
        <p:spPr/>
        <p:txBody>
          <a:bodyPr/>
          <a:lstStyle>
            <a:lvl1pPr>
              <a:defRPr/>
            </a:lvl1pPr>
          </a:lstStyle>
          <a:p>
            <a:pPr>
              <a:defRPr/>
            </a:pPr>
            <a:fld id="{DDFEDFDA-AD0E-C54B-A595-504D4061C105}" type="datetime1">
              <a:rPr lang="fr-BE" smtClean="0"/>
              <a:t>4/12/22</a:t>
            </a:fld>
            <a:endParaRPr lang="en-US" dirty="0"/>
          </a:p>
        </p:txBody>
      </p:sp>
      <p:sp>
        <p:nvSpPr>
          <p:cNvPr id="8"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3"/>
          <p:cNvSpPr>
            <a:spLocks noGrp="1"/>
          </p:cNvSpPr>
          <p:nvPr>
            <p:ph type="dt" sz="half" idx="10"/>
          </p:nvPr>
        </p:nvSpPr>
        <p:spPr/>
        <p:txBody>
          <a:bodyPr/>
          <a:lstStyle>
            <a:lvl1pPr>
              <a:defRPr/>
            </a:lvl1pPr>
          </a:lstStyle>
          <a:p>
            <a:pPr>
              <a:defRPr/>
            </a:pPr>
            <a:fld id="{6FC7FAE8-2107-F140-8C06-27ECDBE8D331}" type="datetime1">
              <a:rPr lang="fr-BE" smtClean="0"/>
              <a:t>4/12/22</a:t>
            </a:fld>
            <a:endParaRPr lang="en-US" dirty="0"/>
          </a:p>
        </p:txBody>
      </p:sp>
      <p:sp>
        <p:nvSpPr>
          <p:cNvPr id="4"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5"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6"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7"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8"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9" name="Date Placeholder 1"/>
          <p:cNvSpPr>
            <a:spLocks noGrp="1"/>
          </p:cNvSpPr>
          <p:nvPr>
            <p:ph type="dt" sz="half" idx="10"/>
          </p:nvPr>
        </p:nvSpPr>
        <p:spPr/>
        <p:txBody>
          <a:bodyPr/>
          <a:lstStyle>
            <a:lvl1pPr>
              <a:defRPr/>
            </a:lvl1pPr>
          </a:lstStyle>
          <a:p>
            <a:pPr>
              <a:defRPr/>
            </a:pPr>
            <a:fld id="{D344E336-CD58-B245-B89B-27D3CFE66B9C}" type="datetime1">
              <a:rPr lang="fr-BE" smtClean="0"/>
              <a:t>4/12/22</a:t>
            </a:fld>
            <a:endParaRPr lang="en-US" dirty="0"/>
          </a:p>
        </p:txBody>
      </p:sp>
      <p:sp>
        <p:nvSpPr>
          <p:cNvPr id="10"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8"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9"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10"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11"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FR"/>
              <a:t>Modifiez le style du titre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2" name="Date Placeholder 4"/>
          <p:cNvSpPr>
            <a:spLocks noGrp="1"/>
          </p:cNvSpPr>
          <p:nvPr>
            <p:ph type="dt" sz="half" idx="10"/>
          </p:nvPr>
        </p:nvSpPr>
        <p:spPr/>
        <p:txBody>
          <a:bodyPr/>
          <a:lstStyle>
            <a:lvl1pPr>
              <a:defRPr/>
            </a:lvl1pPr>
          </a:lstStyle>
          <a:p>
            <a:pPr>
              <a:defRPr/>
            </a:pPr>
            <a:fld id="{ACD44246-745D-5847-B52B-1EDCAB946390}" type="datetime1">
              <a:rPr lang="fr-BE" smtClean="0"/>
              <a:t>4/12/22</a:t>
            </a:fld>
            <a:endParaRPr lang="en-US" dirty="0"/>
          </a:p>
        </p:txBody>
      </p:sp>
      <p:sp>
        <p:nvSpPr>
          <p:cNvPr id="13"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8"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9"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10"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11"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FR"/>
              <a:t>Modifiez le style du titre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endParaRPr lang="en-US" noProof="0" dirty="0"/>
          </a:p>
        </p:txBody>
      </p:sp>
      <p:sp>
        <p:nvSpPr>
          <p:cNvPr id="12" name="Date Placeholder 4"/>
          <p:cNvSpPr>
            <a:spLocks noGrp="1"/>
          </p:cNvSpPr>
          <p:nvPr>
            <p:ph type="dt" sz="half" idx="10"/>
          </p:nvPr>
        </p:nvSpPr>
        <p:spPr/>
        <p:txBody>
          <a:bodyPr/>
          <a:lstStyle>
            <a:lvl1pPr>
              <a:defRPr/>
            </a:lvl1pPr>
          </a:lstStyle>
          <a:p>
            <a:pPr>
              <a:defRPr/>
            </a:pPr>
            <a:fld id="{58125906-9664-0045-985E-0508924D14DA}" type="datetime1">
              <a:rPr lang="fr-BE" smtClean="0"/>
              <a:t>4/12/22</a:t>
            </a:fld>
            <a:endParaRPr lang="en-US" dirty="0"/>
          </a:p>
        </p:txBody>
      </p:sp>
      <p:sp>
        <p:nvSpPr>
          <p:cNvPr id="13" name="Footer Placeholder 2"/>
          <p:cNvSpPr>
            <a:spLocks noGrp="1"/>
          </p:cNvSpPr>
          <p:nvPr>
            <p:ph type="ftr" sz="quarter" idx="11"/>
          </p:nvPr>
        </p:nvSpPr>
        <p:spPr/>
        <p:txBody>
          <a:bodyPr/>
          <a:lstStyle>
            <a:lvl1pPr algn="l">
              <a:defRPr dirty="0"/>
            </a:lvl1pPr>
          </a:lstStyle>
          <a:p>
            <a:pPr>
              <a:defRPr/>
            </a:pPr>
            <a:endParaRPr lang="en-US" dirty="0"/>
          </a:p>
          <a:p>
            <a:pPr>
              <a:defRPr/>
            </a:pPr>
            <a:r>
              <a:rPr lang="en-US" dirty="0"/>
              <a:t>
Session ICM de </a:t>
            </a:r>
            <a:r>
              <a:rPr lang="en-US" dirty="0" err="1"/>
              <a:t>décembre</a:t>
            </a:r>
            <a:r>
              <a:rPr lang="en-US" dirty="0"/>
              <a:t> 2022</a:t>
            </a:r>
          </a:p>
        </p:txBody>
      </p:sp>
    </p:spTree>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7"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18"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dirty="0">
                <a:latin typeface="+mn-lt"/>
                <a:cs typeface="+mn-cs"/>
              </a:endParaRPr>
            </a:p>
          </p:txBody>
        </p:sp>
        <p:sp>
          <p:nvSpPr>
            <p:cNvPr id="19"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p:nvSpPr>
            <p:cNvPr id="20"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dirty="0">
                <a:latin typeface="+mn-lt"/>
                <a:cs typeface="+mn-cs"/>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dirty="0">
                <a:latin typeface="+mn-lt"/>
                <a:cs typeface="+mn-cs"/>
              </a:endParaRPr>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t>Modifiez le style du titre</a:t>
            </a:r>
            <a:endParaRPr lang="en-US"/>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fontAlgn="auto">
              <a:spcBef>
                <a:spcPts val="0"/>
              </a:spcBef>
              <a:spcAft>
                <a:spcPts val="0"/>
              </a:spcAft>
              <a:defRPr sz="1000">
                <a:solidFill>
                  <a:schemeClr val="tx2"/>
                </a:solidFill>
                <a:latin typeface="+mn-lt"/>
                <a:cs typeface="+mn-cs"/>
              </a:defRPr>
            </a:lvl1pPr>
          </a:lstStyle>
          <a:p>
            <a:pPr>
              <a:defRPr/>
            </a:pPr>
            <a:fld id="{155AFC4D-330C-4B4C-AFC0-42C15B881F3B}" type="datetime1">
              <a:rPr lang="fr-BE" smtClean="0"/>
              <a:t>4/12/22</a:t>
            </a:fld>
            <a:endParaRPr lang="en-US" dirty="0"/>
          </a:p>
        </p:txBody>
      </p:sp>
      <p:sp>
        <p:nvSpPr>
          <p:cNvPr id="1030" name="Text Placeholder 2"/>
          <p:cNvSpPr>
            <a:spLocks noGrp="1"/>
          </p:cNvSpPr>
          <p:nvPr>
            <p:ph type="body" idx="1"/>
          </p:nvPr>
        </p:nvSpPr>
        <p:spPr bwMode="auto">
          <a:xfrm>
            <a:off x="871538" y="2674938"/>
            <a:ext cx="7408862" cy="3451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28" name="Footer Placeholder 2"/>
          <p:cNvSpPr>
            <a:spLocks noGrp="1"/>
          </p:cNvSpPr>
          <p:nvPr>
            <p:ph type="ftr" sz="quarter" idx="3"/>
          </p:nvPr>
        </p:nvSpPr>
        <p:spPr>
          <a:xfrm>
            <a:off x="193675" y="6249988"/>
            <a:ext cx="4530725" cy="365125"/>
          </a:xfrm>
          <a:prstGeom prst="rect">
            <a:avLst/>
          </a:prstGeom>
        </p:spPr>
        <p:txBody>
          <a:bodyPr vert="horz" wrap="square" lIns="91440" tIns="45720" rIns="91440" bIns="45720" numCol="1" anchor="ctr" anchorCtr="0" compatLnSpc="1">
            <a:prstTxWarp prst="textNoShape">
              <a:avLst/>
            </a:prstTxWarp>
          </a:bodyPr>
          <a:lstStyle>
            <a:lvl1pPr algn="ctr">
              <a:defRPr sz="1000" dirty="0">
                <a:solidFill>
                  <a:schemeClr val="tx2"/>
                </a:solidFill>
                <a:latin typeface="Candara" pitchFamily="34" charset="0"/>
              </a:defRPr>
            </a:lvl1pPr>
          </a:lstStyle>
          <a:p>
            <a:pPr>
              <a:defRPr/>
            </a:pPr>
            <a:endParaRPr lang="en-US" dirty="0"/>
          </a:p>
          <a:p>
            <a:pPr>
              <a:defRPr/>
            </a:pPr>
            <a:r>
              <a:rPr lang="en-US" dirty="0"/>
              <a:t>
Session ICM de </a:t>
            </a:r>
            <a:r>
              <a:rPr lang="en-US" dirty="0" err="1"/>
              <a:t>décembre</a:t>
            </a:r>
            <a:r>
              <a:rPr lang="en-US" dirty="0"/>
              <a:t> 2022</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spd="slow">
    <p:split orient="vert"/>
  </p:transition>
  <p:hf hdr="0" dt="0"/>
  <p:txStyles>
    <p:titleStyle>
      <a:lvl1pPr algn="ctr" rtl="0" eaLnBrk="1" fontAlgn="base" hangingPunct="1">
        <a:spcBef>
          <a:spcPct val="0"/>
        </a:spcBef>
        <a:spcAft>
          <a:spcPct val="0"/>
        </a:spcAft>
        <a:defRPr sz="4400" kern="1200">
          <a:solidFill>
            <a:srgbClr val="FFFFFF"/>
          </a:solidFill>
          <a:latin typeface="+mj-lt"/>
          <a:ea typeface="+mj-ea"/>
          <a:cs typeface="+mj-cs"/>
        </a:defRPr>
      </a:lvl1pPr>
      <a:lvl2pPr algn="ctr" rtl="0" eaLnBrk="1" fontAlgn="base" hangingPunct="1">
        <a:spcBef>
          <a:spcPct val="0"/>
        </a:spcBef>
        <a:spcAft>
          <a:spcPct val="0"/>
        </a:spcAft>
        <a:defRPr sz="4400">
          <a:solidFill>
            <a:srgbClr val="FFFFFF"/>
          </a:solidFill>
          <a:latin typeface="Candara" pitchFamily="34" charset="0"/>
        </a:defRPr>
      </a:lvl2pPr>
      <a:lvl3pPr algn="ctr" rtl="0" eaLnBrk="1" fontAlgn="base" hangingPunct="1">
        <a:spcBef>
          <a:spcPct val="0"/>
        </a:spcBef>
        <a:spcAft>
          <a:spcPct val="0"/>
        </a:spcAft>
        <a:defRPr sz="4400">
          <a:solidFill>
            <a:srgbClr val="FFFFFF"/>
          </a:solidFill>
          <a:latin typeface="Candara" pitchFamily="34" charset="0"/>
        </a:defRPr>
      </a:lvl3pPr>
      <a:lvl4pPr algn="ctr" rtl="0" eaLnBrk="1" fontAlgn="base" hangingPunct="1">
        <a:spcBef>
          <a:spcPct val="0"/>
        </a:spcBef>
        <a:spcAft>
          <a:spcPct val="0"/>
        </a:spcAft>
        <a:defRPr sz="4400">
          <a:solidFill>
            <a:srgbClr val="FFFFFF"/>
          </a:solidFill>
          <a:latin typeface="Candara" pitchFamily="34" charset="0"/>
        </a:defRPr>
      </a:lvl4pPr>
      <a:lvl5pPr algn="ctr" rtl="0" eaLnBrk="1" fontAlgn="base" hangingPunct="1">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1" fontAlgn="base" hangingPunct="1">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1" fontAlgn="base" hangingPunct="1">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1" fontAlgn="base" hangingPunct="1">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1" fontAlgn="base" hangingPunct="1">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1" fontAlgn="base" hangingPunct="1">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2"/>
          <p:cNvSpPr txBox="1">
            <a:spLocks noGrp="1"/>
          </p:cNvSpPr>
          <p:nvPr/>
        </p:nvSpPr>
        <p:spPr bwMode="auto">
          <a:xfrm>
            <a:off x="193675" y="6249988"/>
            <a:ext cx="4530725" cy="365125"/>
          </a:xfrm>
          <a:prstGeom prst="rect">
            <a:avLst/>
          </a:prstGeom>
          <a:noFill/>
          <a:ln w="9525">
            <a:noFill/>
            <a:miter lim="800000"/>
            <a:headEnd/>
            <a:tailEnd/>
          </a:ln>
        </p:spPr>
        <p:txBody>
          <a:bodyPr anchor="ctr"/>
          <a:lstStyle/>
          <a:p>
            <a:r>
              <a:rPr lang="en-US" sz="1000" dirty="0">
                <a:solidFill>
                  <a:schemeClr val="tx2"/>
                </a:solidFill>
                <a:latin typeface="Candara" pitchFamily="34" charset="0"/>
              </a:rPr>
              <a:t>.</a:t>
            </a:r>
          </a:p>
          <a:p>
            <a:endParaRPr lang="en-US" sz="1000" dirty="0">
              <a:solidFill>
                <a:schemeClr val="tx2"/>
              </a:solidFill>
              <a:latin typeface="Candara" pitchFamily="34" charset="0"/>
            </a:endParaRPr>
          </a:p>
        </p:txBody>
      </p:sp>
      <p:sp>
        <p:nvSpPr>
          <p:cNvPr id="50179" name="TextBox 2"/>
          <p:cNvSpPr txBox="1">
            <a:spLocks noChangeArrowheads="1"/>
          </p:cNvSpPr>
          <p:nvPr/>
        </p:nvSpPr>
        <p:spPr bwMode="auto">
          <a:xfrm>
            <a:off x="4876800" y="2541538"/>
            <a:ext cx="3429000" cy="579967"/>
          </a:xfrm>
          <a:prstGeom prst="rect">
            <a:avLst/>
          </a:prstGeom>
          <a:noFill/>
          <a:ln w="9525">
            <a:noFill/>
            <a:miter lim="800000"/>
            <a:headEnd/>
            <a:tailEnd/>
          </a:ln>
        </p:spPr>
        <p:txBody>
          <a:bodyPr wrap="square">
            <a:spAutoFit/>
          </a:bodyPr>
          <a:lstStyle/>
          <a:p>
            <a:pPr>
              <a:lnSpc>
                <a:spcPct val="150000"/>
              </a:lnSpc>
            </a:pPr>
            <a:endParaRPr lang="en-US" sz="2400" dirty="0">
              <a:latin typeface="Times New Roman" pitchFamily="18" charset="0"/>
              <a:cs typeface="Times New Roman" pitchFamily="18" charset="0"/>
            </a:endParaRPr>
          </a:p>
        </p:txBody>
      </p:sp>
      <p:pic>
        <p:nvPicPr>
          <p:cNvPr id="4" name="Image 3">
            <a:extLst>
              <a:ext uri="{FF2B5EF4-FFF2-40B4-BE49-F238E27FC236}">
                <a16:creationId xmlns:a16="http://schemas.microsoft.com/office/drawing/2014/main" id="{CEAAB217-0C22-BF49-93E3-271A56B4BF1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806343" y="5901656"/>
            <a:ext cx="2337657" cy="751824"/>
          </a:xfrm>
          <a:prstGeom prst="rect">
            <a:avLst/>
          </a:prstGeom>
        </p:spPr>
      </p:pic>
      <p:sp>
        <p:nvSpPr>
          <p:cNvPr id="5" name="Sous-titre 6">
            <a:extLst>
              <a:ext uri="{FF2B5EF4-FFF2-40B4-BE49-F238E27FC236}">
                <a16:creationId xmlns:a16="http://schemas.microsoft.com/office/drawing/2014/main" id="{490CE979-D0C9-064B-9C7E-CFDA1898CFAC}"/>
              </a:ext>
            </a:extLst>
          </p:cNvPr>
          <p:cNvSpPr txBox="1">
            <a:spLocks/>
          </p:cNvSpPr>
          <p:nvPr/>
        </p:nvSpPr>
        <p:spPr>
          <a:xfrm>
            <a:off x="1143000" y="2185450"/>
            <a:ext cx="6860969" cy="2751874"/>
          </a:xfrm>
          <a:prstGeom prst="rect">
            <a:avLst/>
          </a:prstGeom>
        </p:spPr>
        <p:txBody>
          <a:bodyPr/>
          <a:lstStyle>
            <a:lvl1pPr marL="273050" indent="-273050" algn="l" rtl="0" eaLnBrk="1" fontAlgn="base" hangingPunct="1">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eaLnBrk="1" fontAlgn="base" hangingPunct="1">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eaLnBrk="1" fontAlgn="base" hangingPunct="1">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eaLnBrk="1" fontAlgn="base" hangingPunct="1">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eaLnBrk="1" fontAlgn="base" hangingPunct="1">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None/>
            </a:pPr>
            <a:r>
              <a:rPr lang="nl-BE" sz="3000" b="1" dirty="0">
                <a:solidFill>
                  <a:schemeClr val="accent6">
                    <a:lumMod val="75000"/>
                  </a:schemeClr>
                </a:solidFill>
                <a:latin typeface="Arial"/>
                <a:cs typeface="Arial"/>
              </a:rPr>
              <a:t>Le Nouveau Directoire pour la Catéchèse (2020)</a:t>
            </a:r>
          </a:p>
          <a:p>
            <a:pPr marL="0" indent="0" algn="ctr">
              <a:buNone/>
            </a:pPr>
            <a:r>
              <a:rPr lang="nl-BE" dirty="0">
                <a:solidFill>
                  <a:schemeClr val="accent6">
                    <a:lumMod val="75000"/>
                  </a:schemeClr>
                </a:solidFill>
                <a:latin typeface="Arial"/>
                <a:cs typeface="Arial"/>
              </a:rPr>
              <a:t>Session ICM de décembre 2022</a:t>
            </a:r>
            <a:endParaRPr lang="fr-FR" dirty="0">
              <a:solidFill>
                <a:schemeClr val="accent6">
                  <a:lumMod val="75000"/>
                </a:schemeClr>
              </a:solidFill>
            </a:endParaRPr>
          </a:p>
        </p:txBody>
      </p:sp>
      <p:sp>
        <p:nvSpPr>
          <p:cNvPr id="6" name="ZoneTexte 5">
            <a:extLst>
              <a:ext uri="{FF2B5EF4-FFF2-40B4-BE49-F238E27FC236}">
                <a16:creationId xmlns:a16="http://schemas.microsoft.com/office/drawing/2014/main" id="{AF4E76E4-C126-264E-84F4-A7344EC3B811}"/>
              </a:ext>
            </a:extLst>
          </p:cNvPr>
          <p:cNvSpPr txBox="1"/>
          <p:nvPr/>
        </p:nvSpPr>
        <p:spPr>
          <a:xfrm>
            <a:off x="4067944" y="4984906"/>
            <a:ext cx="4646095" cy="1292662"/>
          </a:xfrm>
          <a:prstGeom prst="rect">
            <a:avLst/>
          </a:prstGeom>
          <a:noFill/>
        </p:spPr>
        <p:txBody>
          <a:bodyPr wrap="square" rtlCol="0">
            <a:spAutoFit/>
          </a:bodyPr>
          <a:lstStyle/>
          <a:p>
            <a:pPr algn="r"/>
            <a:r>
              <a:rPr lang="fr-FR" dirty="0">
                <a:solidFill>
                  <a:schemeClr val="tx1">
                    <a:lumMod val="65000"/>
                    <a:lumOff val="35000"/>
                  </a:schemeClr>
                </a:solidFill>
              </a:rPr>
              <a:t>Henri Derroitte, </a:t>
            </a:r>
          </a:p>
          <a:p>
            <a:pPr algn="r"/>
            <a:r>
              <a:rPr lang="fr-FR" sz="1400" dirty="0">
                <a:solidFill>
                  <a:schemeClr val="tx1">
                    <a:lumMod val="65000"/>
                    <a:lumOff val="35000"/>
                  </a:schemeClr>
                </a:solidFill>
              </a:rPr>
              <a:t>Faculté de théologie UCLouvain</a:t>
            </a:r>
          </a:p>
          <a:p>
            <a:pPr algn="r"/>
            <a:r>
              <a:rPr lang="fr-FR" sz="1400" dirty="0">
                <a:solidFill>
                  <a:schemeClr val="tx1">
                    <a:lumMod val="65000"/>
                    <a:lumOff val="35000"/>
                  </a:schemeClr>
                </a:solidFill>
              </a:rPr>
              <a:t>Commission interdiocésaine de la Catéchèse et du Catéchuménat</a:t>
            </a:r>
          </a:p>
          <a:p>
            <a:endParaRPr lang="fr-FR" dirty="0"/>
          </a:p>
        </p:txBody>
      </p:sp>
      <p:sp>
        <p:nvSpPr>
          <p:cNvPr id="3" name="Espace réservé du pied de page 2">
            <a:extLst>
              <a:ext uri="{FF2B5EF4-FFF2-40B4-BE49-F238E27FC236}">
                <a16:creationId xmlns:a16="http://schemas.microsoft.com/office/drawing/2014/main" id="{36580077-2C91-C445-B4EF-A48E79633EAC}"/>
              </a:ext>
            </a:extLst>
          </p:cNvPr>
          <p:cNvSpPr>
            <a:spLocks noGrp="1"/>
          </p:cNvSpPr>
          <p:nvPr>
            <p:ph type="ftr" sz="quarter" idx="11"/>
          </p:nvPr>
        </p:nvSpPr>
        <p:spPr/>
        <p:txBody>
          <a:bodyPr/>
          <a:lstStyle/>
          <a:p>
            <a:pPr>
              <a:defRPr/>
            </a:pPr>
            <a:r>
              <a:rPr lang="en-US" dirty="0"/>
              <a:t>Session ICM de </a:t>
            </a:r>
            <a:r>
              <a:rPr lang="en-US" dirty="0" err="1"/>
              <a:t>décembre</a:t>
            </a:r>
            <a:r>
              <a:rPr lang="en-US" dirty="0"/>
              <a:t> 2022</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0"/>
                                  </p:stCondLst>
                                  <p:endCondLst>
                                    <p:cond evt="begin" delay="0">
                                      <p:tn val="5"/>
                                    </p:cond>
                                  </p:endCondLst>
                                  <p:childTnLst>
                                    <p:set>
                                      <p:cBhvr>
                                        <p:cTn id="6" dur="1" fill="hold">
                                          <p:stCondLst>
                                            <p:cond delay="0"/>
                                          </p:stCondLst>
                                        </p:cTn>
                                        <p:tgtEl>
                                          <p:spTgt spid="50179"/>
                                        </p:tgtEl>
                                        <p:attrNameLst>
                                          <p:attrName>style.visibility</p:attrName>
                                        </p:attrNameLst>
                                      </p:cBhvr>
                                      <p:to>
                                        <p:strVal val="visible"/>
                                      </p:to>
                                    </p:set>
                                    <p:animEffect transition="in" filter="fade">
                                      <p:cBhvr>
                                        <p:cTn id="7" dur="1000"/>
                                        <p:tgtEl>
                                          <p:spTgt spid="50179"/>
                                        </p:tgtEl>
                                      </p:cBhvr>
                                    </p:animEffect>
                                    <p:anim calcmode="lin" valueType="num">
                                      <p:cBhvr>
                                        <p:cTn id="8" dur="1000" fill="hold"/>
                                        <p:tgtEl>
                                          <p:spTgt spid="50179"/>
                                        </p:tgtEl>
                                        <p:attrNameLst>
                                          <p:attrName>ppt_x</p:attrName>
                                        </p:attrNameLst>
                                      </p:cBhvr>
                                      <p:tavLst>
                                        <p:tav tm="0">
                                          <p:val>
                                            <p:strVal val="#ppt_x"/>
                                          </p:val>
                                        </p:tav>
                                        <p:tav tm="100000">
                                          <p:val>
                                            <p:strVal val="#ppt_x"/>
                                          </p:val>
                                        </p:tav>
                                      </p:tavLst>
                                    </p:anim>
                                    <p:anim calcmode="lin" valueType="num">
                                      <p:cBhvr>
                                        <p:cTn id="9" dur="1000" fill="hold"/>
                                        <p:tgtEl>
                                          <p:spTgt spid="501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974408" y="778713"/>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1015763" y="2564904"/>
            <a:ext cx="7195184" cy="2585324"/>
          </a:xfrm>
        </p:spPr>
        <p:txBody>
          <a:bodyPr/>
          <a:lstStyle/>
          <a:p>
            <a:r>
              <a:rPr lang="fr-FR" dirty="0"/>
              <a:t>d) </a:t>
            </a:r>
            <a:r>
              <a:rPr lang="nl-BE" dirty="0">
                <a:solidFill>
                  <a:srgbClr val="C00000"/>
                </a:solidFill>
              </a:rPr>
              <a:t>Les 3 mots d’un contenu, d’une pédagogie, d’une manière d’être (49 à 54)</a:t>
            </a:r>
            <a:endParaRPr lang="fr-BE" dirty="0">
              <a:solidFill>
                <a:srgbClr val="C00000"/>
              </a:solidFill>
            </a:endParaRPr>
          </a:p>
          <a:p>
            <a:pPr marL="385763" indent="-385763">
              <a:buAutoNum type="alphaLcParenR"/>
            </a:pPr>
            <a:endParaRPr lang="fr-BE" dirty="0"/>
          </a:p>
          <a:p>
            <a:pPr marL="1566863" indent="-320279">
              <a:buFont typeface="Arial" panose="020B0604020202020204" pitchFamily="34" charset="0"/>
              <a:buChar char="•"/>
            </a:pPr>
            <a:r>
              <a:rPr lang="fr-BE" dirty="0"/>
              <a:t>Missionnaire</a:t>
            </a:r>
          </a:p>
          <a:p>
            <a:pPr marL="1566863" indent="-320279">
              <a:buFont typeface="Arial" panose="020B0604020202020204" pitchFamily="34" charset="0"/>
              <a:buChar char="•"/>
            </a:pPr>
            <a:r>
              <a:rPr lang="fr-BE" dirty="0"/>
              <a:t>Miséricordieux</a:t>
            </a:r>
          </a:p>
          <a:p>
            <a:pPr marL="1566863" indent="-320279">
              <a:buFont typeface="Arial" panose="020B0604020202020204" pitchFamily="34" charset="0"/>
              <a:buChar char="•"/>
            </a:pPr>
            <a:r>
              <a:rPr lang="fr-BE" dirty="0" err="1"/>
              <a:t>Dialogal</a:t>
            </a:r>
            <a:r>
              <a:rPr lang="fr-BE" dirty="0"/>
              <a:t> </a:t>
            </a:r>
          </a:p>
          <a:p>
            <a:endParaRPr lang="fr-FR" dirty="0"/>
          </a:p>
        </p:txBody>
      </p:sp>
      <p:sp>
        <p:nvSpPr>
          <p:cNvPr id="6" name="ZoneTexte 5">
            <a:extLst>
              <a:ext uri="{FF2B5EF4-FFF2-40B4-BE49-F238E27FC236}">
                <a16:creationId xmlns:a16="http://schemas.microsoft.com/office/drawing/2014/main" id="{433DC11C-617F-B941-8598-23875E5599DC}"/>
              </a:ext>
            </a:extLst>
          </p:cNvPr>
          <p:cNvSpPr txBox="1"/>
          <p:nvPr/>
        </p:nvSpPr>
        <p:spPr>
          <a:xfrm>
            <a:off x="755576" y="5373216"/>
            <a:ext cx="7272808" cy="120032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pPr algn="just"/>
            <a:r>
              <a:rPr lang="fr-BE" dirty="0"/>
              <a:t>« La </a:t>
            </a:r>
            <a:r>
              <a:rPr lang="fr-BE" i="1" dirty="0" err="1"/>
              <a:t>missio</a:t>
            </a:r>
            <a:r>
              <a:rPr lang="fr-BE" i="1" dirty="0"/>
              <a:t> ad gentes </a:t>
            </a:r>
            <a:r>
              <a:rPr lang="fr-BE" dirty="0"/>
              <a:t>est le paradigme de l'action pastorale de l'Église. Sur ce paradigme, l'Église est appelée aujourd'hui à se placer dans un état de mission permanente à travers le monde et à transformer toutes ses actions dans une perspective missionnaire (49). »</a:t>
            </a:r>
            <a:endParaRPr lang="fr-FR" dirty="0"/>
          </a:p>
        </p:txBody>
      </p:sp>
      <p:sp>
        <p:nvSpPr>
          <p:cNvPr id="7" name="Espace réservé du pied de page 6">
            <a:extLst>
              <a:ext uri="{FF2B5EF4-FFF2-40B4-BE49-F238E27FC236}">
                <a16:creationId xmlns:a16="http://schemas.microsoft.com/office/drawing/2014/main" id="{0A8FF31C-B586-BA4C-A13C-A69C0B13BBCE}"/>
              </a:ext>
            </a:extLst>
          </p:cNvPr>
          <p:cNvSpPr>
            <a:spLocks noGrp="1"/>
          </p:cNvSpPr>
          <p:nvPr>
            <p:ph type="ftr" sz="quarter" idx="11"/>
          </p:nvPr>
        </p:nvSpPr>
        <p:spPr>
          <a:xfrm rot="16200000">
            <a:off x="6521648" y="4287664"/>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969857013"/>
      </p:ext>
    </p:extLst>
  </p:cSld>
  <p:clrMapOvr>
    <a:masterClrMapping/>
  </p:clrMapOvr>
  <p:transition spd="slow">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827584" y="594551"/>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974408" y="2594611"/>
            <a:ext cx="4677713" cy="2331407"/>
          </a:xfrm>
        </p:spPr>
        <p:txBody>
          <a:bodyPr/>
          <a:lstStyle/>
          <a:p>
            <a:pPr marL="0" indent="0">
              <a:buNone/>
            </a:pPr>
            <a:r>
              <a:rPr lang="fr-FR" dirty="0"/>
              <a:t>e) </a:t>
            </a:r>
            <a:r>
              <a:rPr lang="fr-BE" dirty="0">
                <a:solidFill>
                  <a:srgbClr val="C00000"/>
                </a:solidFill>
              </a:rPr>
              <a:t>Catéchiste = « témoin de la foi et gardien de la mémoire de Dieu, enseignant et mystagogue, accompagnateur et éducateur ». </a:t>
            </a:r>
          </a:p>
          <a:p>
            <a:endParaRPr lang="fr-BE" sz="1050" dirty="0"/>
          </a:p>
          <a:p>
            <a:r>
              <a:rPr lang="fr-BE" sz="1050" dirty="0"/>
              <a:t>«</a:t>
            </a:r>
            <a:r>
              <a:rPr lang="fr-BE" sz="1600" dirty="0"/>
              <a:t> Le catéchiste appartient à une communauté chrétienne et en est l'expres­sion. Son service est vécu au sein d'une communauté qui est le sujet premier de l'accompagnement dans la foi » (111).</a:t>
            </a:r>
          </a:p>
          <a:p>
            <a:endParaRPr lang="fr-BE" dirty="0"/>
          </a:p>
          <a:p>
            <a:endParaRPr lang="fr-FR" dirty="0"/>
          </a:p>
        </p:txBody>
      </p:sp>
      <p:pic>
        <p:nvPicPr>
          <p:cNvPr id="6" name="Image 5">
            <a:extLst>
              <a:ext uri="{FF2B5EF4-FFF2-40B4-BE49-F238E27FC236}">
                <a16:creationId xmlns:a16="http://schemas.microsoft.com/office/drawing/2014/main" id="{7833130A-5CF7-4144-9020-DC87058CDAA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49651" y="2573651"/>
            <a:ext cx="2771178" cy="4144396"/>
          </a:xfrm>
          <a:prstGeom prst="rect">
            <a:avLst/>
          </a:prstGeom>
        </p:spPr>
      </p:pic>
      <p:sp>
        <p:nvSpPr>
          <p:cNvPr id="7" name="Espace réservé du pied de page 6">
            <a:extLst>
              <a:ext uri="{FF2B5EF4-FFF2-40B4-BE49-F238E27FC236}">
                <a16:creationId xmlns:a16="http://schemas.microsoft.com/office/drawing/2014/main" id="{24F0C7A8-5B86-994B-BD84-1CDB57DEB1CB}"/>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2475476677"/>
      </p:ext>
    </p:extLst>
  </p:cSld>
  <p:clrMapOvr>
    <a:masterClrMapping/>
  </p:clrMapOvr>
  <p:transition spd="slow">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1087755" y="778713"/>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974408" y="2594610"/>
            <a:ext cx="7195184" cy="2585324"/>
          </a:xfrm>
        </p:spPr>
        <p:txBody>
          <a:bodyPr/>
          <a:lstStyle/>
          <a:p>
            <a:pPr marL="0" indent="0">
              <a:buNone/>
            </a:pPr>
            <a:r>
              <a:rPr lang="fr-FR" dirty="0"/>
              <a:t>f) </a:t>
            </a:r>
            <a:r>
              <a:rPr lang="nl-BE" dirty="0">
                <a:solidFill>
                  <a:srgbClr val="C00000"/>
                </a:solidFill>
              </a:rPr>
              <a:t>Rôle déterminant des femmes (127-129): </a:t>
            </a:r>
            <a:r>
              <a:rPr lang="nl-BE" dirty="0"/>
              <a:t>“Les communautés chrétiennes sont constamment animées par le génie féminin dont il faut reconnaître la contri­bution à la réalisation de la vie pastorale comme essentielle et indispensable” (128)</a:t>
            </a:r>
          </a:p>
          <a:p>
            <a:endParaRPr lang="fr-BE" dirty="0"/>
          </a:p>
          <a:p>
            <a:endParaRPr lang="fr-FR" dirty="0"/>
          </a:p>
        </p:txBody>
      </p:sp>
      <p:sp>
        <p:nvSpPr>
          <p:cNvPr id="6" name="Espace réservé du pied de page 5">
            <a:extLst>
              <a:ext uri="{FF2B5EF4-FFF2-40B4-BE49-F238E27FC236}">
                <a16:creationId xmlns:a16="http://schemas.microsoft.com/office/drawing/2014/main" id="{498CF43E-C0A6-A046-B37B-234E12EA9796}"/>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868300527"/>
      </p:ext>
    </p:extLst>
  </p:cSld>
  <p:clrMapOvr>
    <a:masterClrMapping/>
  </p:clrMapOvr>
  <p:transition spd="slow">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8DBC70-6A00-284D-B2AB-D1F30DE074F8}"/>
              </a:ext>
            </a:extLst>
          </p:cNvPr>
          <p:cNvSpPr>
            <a:spLocks noGrp="1"/>
          </p:cNvSpPr>
          <p:nvPr>
            <p:ph type="title"/>
          </p:nvPr>
        </p:nvSpPr>
        <p:spPr>
          <a:xfrm>
            <a:off x="323528" y="692696"/>
            <a:ext cx="6968490" cy="461665"/>
          </a:xfrm>
        </p:spPr>
        <p:txBody>
          <a:bodyPr>
            <a:normAutofit fontScale="90000"/>
          </a:bodyPr>
          <a:lstStyle/>
          <a:p>
            <a:r>
              <a:rPr lang="fr-FR" dirty="0"/>
              <a:t>3. Son rôle </a:t>
            </a:r>
          </a:p>
        </p:txBody>
      </p:sp>
      <p:sp>
        <p:nvSpPr>
          <p:cNvPr id="3" name="Espace réservé du texte 2">
            <a:extLst>
              <a:ext uri="{FF2B5EF4-FFF2-40B4-BE49-F238E27FC236}">
                <a16:creationId xmlns:a16="http://schemas.microsoft.com/office/drawing/2014/main" id="{20609351-E7F0-7343-81D7-FB47639FAA82}"/>
              </a:ext>
            </a:extLst>
          </p:cNvPr>
          <p:cNvSpPr>
            <a:spLocks noGrp="1"/>
          </p:cNvSpPr>
          <p:nvPr>
            <p:ph type="body" idx="1"/>
          </p:nvPr>
        </p:nvSpPr>
        <p:spPr>
          <a:xfrm>
            <a:off x="974407" y="3024602"/>
            <a:ext cx="7195184" cy="1477328"/>
          </a:xfrm>
        </p:spPr>
        <p:txBody>
          <a:bodyPr>
            <a:normAutofit fontScale="92500" lnSpcReduction="20000"/>
          </a:bodyPr>
          <a:lstStyle/>
          <a:p>
            <a:r>
              <a:rPr lang="fr-FR" dirty="0">
                <a:solidFill>
                  <a:srgbClr val="FF0000"/>
                </a:solidFill>
              </a:rPr>
              <a:t>A quoi sert un Directoire ???</a:t>
            </a:r>
          </a:p>
          <a:p>
            <a:endParaRPr lang="fr-FR" dirty="0"/>
          </a:p>
          <a:p>
            <a:pPr marL="766763" indent="-339725">
              <a:buFont typeface="Arial" panose="020B0604020202020204" pitchFamily="34" charset="0"/>
              <a:buChar char="•"/>
            </a:pPr>
            <a:r>
              <a:rPr lang="fr-FR" dirty="0"/>
              <a:t>Donner des principes fondamentaux</a:t>
            </a:r>
          </a:p>
          <a:p>
            <a:pPr marL="766763" indent="-339725">
              <a:buFont typeface="Arial" panose="020B0604020202020204" pitchFamily="34" charset="0"/>
              <a:buChar char="•"/>
            </a:pPr>
            <a:r>
              <a:rPr lang="fr-FR" dirty="0"/>
              <a:t>Aider à organiser la pastorale</a:t>
            </a:r>
          </a:p>
        </p:txBody>
      </p:sp>
      <p:pic>
        <p:nvPicPr>
          <p:cNvPr id="6" name="Image 5">
            <a:extLst>
              <a:ext uri="{FF2B5EF4-FFF2-40B4-BE49-F238E27FC236}">
                <a16:creationId xmlns:a16="http://schemas.microsoft.com/office/drawing/2014/main" id="{DCF1FABD-A824-4144-B3BB-BDBCEBFE3EB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55123" y="4400771"/>
            <a:ext cx="2641425" cy="2114870"/>
          </a:xfrm>
          <a:prstGeom prst="rect">
            <a:avLst/>
          </a:prstGeom>
        </p:spPr>
      </p:pic>
      <p:sp>
        <p:nvSpPr>
          <p:cNvPr id="7" name="Espace réservé du pied de page 6">
            <a:extLst>
              <a:ext uri="{FF2B5EF4-FFF2-40B4-BE49-F238E27FC236}">
                <a16:creationId xmlns:a16="http://schemas.microsoft.com/office/drawing/2014/main" id="{EDF09842-A0A6-6C4F-B680-30B50FB892B6}"/>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4221104832"/>
      </p:ext>
    </p:extLst>
  </p:cSld>
  <p:clrMapOvr>
    <a:masterClrMapping/>
  </p:clrMapOvr>
  <p:transition spd="slow">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8DBC70-6A00-284D-B2AB-D1F30DE074F8}"/>
              </a:ext>
            </a:extLst>
          </p:cNvPr>
          <p:cNvSpPr>
            <a:spLocks noGrp="1"/>
          </p:cNvSpPr>
          <p:nvPr>
            <p:ph type="title"/>
          </p:nvPr>
        </p:nvSpPr>
        <p:spPr>
          <a:xfrm>
            <a:off x="899592" y="758805"/>
            <a:ext cx="6968490" cy="461665"/>
          </a:xfrm>
        </p:spPr>
        <p:txBody>
          <a:bodyPr>
            <a:normAutofit fontScale="90000"/>
          </a:bodyPr>
          <a:lstStyle/>
          <a:p>
            <a:r>
              <a:rPr lang="fr-FR" dirty="0"/>
              <a:t>3. Son rôle </a:t>
            </a:r>
          </a:p>
        </p:txBody>
      </p:sp>
      <p:sp>
        <p:nvSpPr>
          <p:cNvPr id="3" name="Espace réservé du texte 2">
            <a:extLst>
              <a:ext uri="{FF2B5EF4-FFF2-40B4-BE49-F238E27FC236}">
                <a16:creationId xmlns:a16="http://schemas.microsoft.com/office/drawing/2014/main" id="{20609351-E7F0-7343-81D7-FB47639FAA82}"/>
              </a:ext>
            </a:extLst>
          </p:cNvPr>
          <p:cNvSpPr>
            <a:spLocks noGrp="1"/>
          </p:cNvSpPr>
          <p:nvPr>
            <p:ph type="body" idx="1"/>
          </p:nvPr>
        </p:nvSpPr>
        <p:spPr>
          <a:xfrm>
            <a:off x="974408" y="2594610"/>
            <a:ext cx="7195184" cy="2954655"/>
          </a:xfrm>
        </p:spPr>
        <p:txBody>
          <a:bodyPr/>
          <a:lstStyle/>
          <a:p>
            <a:pPr marL="0" indent="0">
              <a:buNone/>
            </a:pPr>
            <a:r>
              <a:rPr lang="fr-FR" sz="3200" dirty="0">
                <a:solidFill>
                  <a:srgbClr val="FF0000"/>
                </a:solidFill>
              </a:rPr>
              <a:t>Par rapport aux diocèses?</a:t>
            </a:r>
          </a:p>
          <a:p>
            <a:endParaRPr lang="fr-FR" dirty="0"/>
          </a:p>
          <a:p>
            <a:r>
              <a:rPr lang="fr-FR" dirty="0"/>
              <a:t>	« En principe destiné aux Eglises particulières pour les inciter à rédiger leur propre Directoire » (</a:t>
            </a:r>
            <a:r>
              <a:rPr lang="fr-FR" dirty="0" err="1"/>
              <a:t>cfr</a:t>
            </a:r>
            <a:r>
              <a:rPr lang="fr-FR" dirty="0"/>
              <a:t> 10 +  présentation de Mgr </a:t>
            </a:r>
            <a:r>
              <a:rPr lang="fr-FR" dirty="0" err="1"/>
              <a:t>Fisichella</a:t>
            </a:r>
            <a:r>
              <a:rPr lang="fr-FR" dirty="0"/>
              <a:t>)</a:t>
            </a:r>
          </a:p>
          <a:p>
            <a:endParaRPr lang="fr-FR" dirty="0"/>
          </a:p>
          <a:p>
            <a:r>
              <a:rPr lang="fr-FR" dirty="0"/>
              <a:t> =  Des principes communs qui demanderont à être </a:t>
            </a:r>
            <a:r>
              <a:rPr lang="fr-FR" dirty="0" err="1"/>
              <a:t>inculturés</a:t>
            </a:r>
            <a:r>
              <a:rPr lang="fr-FR" dirty="0"/>
              <a:t> dans les contextes ecclésiaux locaux.</a:t>
            </a:r>
          </a:p>
        </p:txBody>
      </p:sp>
      <p:sp>
        <p:nvSpPr>
          <p:cNvPr id="6" name="Espace réservé du pied de page 5">
            <a:extLst>
              <a:ext uri="{FF2B5EF4-FFF2-40B4-BE49-F238E27FC236}">
                <a16:creationId xmlns:a16="http://schemas.microsoft.com/office/drawing/2014/main" id="{1B5F1307-9136-1C43-891A-4AFC2406C821}"/>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800077616"/>
      </p:ext>
    </p:extLst>
  </p:cSld>
  <p:clrMapOvr>
    <a:masterClrMapping/>
  </p:clrMapOvr>
  <p:transition spd="slow">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F25D66DB-92E4-CE46-AB62-CC01F1A1C8A2}"/>
              </a:ext>
            </a:extLst>
          </p:cNvPr>
          <p:cNvSpPr>
            <a:spLocks noGrp="1"/>
          </p:cNvSpPr>
          <p:nvPr>
            <p:ph idx="1"/>
          </p:nvPr>
        </p:nvSpPr>
        <p:spPr/>
        <p:txBody>
          <a:bodyPr/>
          <a:lstStyle/>
          <a:p>
            <a:pPr marL="0" indent="0">
              <a:buNone/>
            </a:pPr>
            <a:r>
              <a:rPr lang="fr-FR" dirty="0"/>
              <a:t>La catéchèse dans la vie des personnes</a:t>
            </a:r>
          </a:p>
        </p:txBody>
      </p:sp>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5" name="Accolade ouvrante 4">
            <a:extLst>
              <a:ext uri="{FF2B5EF4-FFF2-40B4-BE49-F238E27FC236}">
                <a16:creationId xmlns:a16="http://schemas.microsoft.com/office/drawing/2014/main" id="{A180A00C-FAD7-664D-BFD8-797597CC7E44}"/>
              </a:ext>
            </a:extLst>
          </p:cNvPr>
          <p:cNvSpPr/>
          <p:nvPr/>
        </p:nvSpPr>
        <p:spPr>
          <a:xfrm>
            <a:off x="2051720" y="3429000"/>
            <a:ext cx="504056" cy="28803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 name="ZoneTexte 5">
            <a:extLst>
              <a:ext uri="{FF2B5EF4-FFF2-40B4-BE49-F238E27FC236}">
                <a16:creationId xmlns:a16="http://schemas.microsoft.com/office/drawing/2014/main" id="{40354D19-B521-2F47-819E-C97DA88379C6}"/>
              </a:ext>
            </a:extLst>
          </p:cNvPr>
          <p:cNvSpPr txBox="1"/>
          <p:nvPr/>
        </p:nvSpPr>
        <p:spPr>
          <a:xfrm>
            <a:off x="3022674" y="3287732"/>
            <a:ext cx="5220568" cy="3046988"/>
          </a:xfrm>
          <a:prstGeom prst="rect">
            <a:avLst/>
          </a:prstGeom>
          <a:noFill/>
        </p:spPr>
        <p:txBody>
          <a:bodyPr wrap="square" rtlCol="0">
            <a:spAutoFit/>
          </a:bodyPr>
          <a:lstStyle/>
          <a:p>
            <a:r>
              <a:rPr lang="fr-FR" sz="2400" dirty="0"/>
              <a:t>1. catéchèse et famille 226-235</a:t>
            </a:r>
          </a:p>
          <a:p>
            <a:endParaRPr lang="fr-FR" sz="2400" dirty="0"/>
          </a:p>
          <a:p>
            <a:r>
              <a:rPr lang="fr-FR" sz="2400" dirty="0"/>
              <a:t>2. catéchèse aux différents âges 236-268</a:t>
            </a:r>
          </a:p>
          <a:p>
            <a:endParaRPr lang="fr-FR" sz="2400" dirty="0"/>
          </a:p>
          <a:p>
            <a:r>
              <a:rPr lang="fr-FR" sz="2400" dirty="0"/>
              <a:t>3. catéchèse aux personnes « fragiles » et aux situations particulières 269-282</a:t>
            </a:r>
          </a:p>
        </p:txBody>
      </p:sp>
      <p:sp>
        <p:nvSpPr>
          <p:cNvPr id="7" name="Espace réservé du pied de page 6">
            <a:extLst>
              <a:ext uri="{FF2B5EF4-FFF2-40B4-BE49-F238E27FC236}">
                <a16:creationId xmlns:a16="http://schemas.microsoft.com/office/drawing/2014/main" id="{47B590CD-55EB-6C47-B2C1-9C9938D38E87}"/>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481318770"/>
      </p:ext>
    </p:extLst>
  </p:cSld>
  <p:clrMapOvr>
    <a:masterClrMapping/>
  </p:clrMapOvr>
  <p:transition spd="slow">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9" name="ZoneTexte 8">
            <a:extLst>
              <a:ext uri="{FF2B5EF4-FFF2-40B4-BE49-F238E27FC236}">
                <a16:creationId xmlns:a16="http://schemas.microsoft.com/office/drawing/2014/main" id="{DA7B6178-FB39-4648-9F8C-15C476DBEEE5}"/>
              </a:ext>
            </a:extLst>
          </p:cNvPr>
          <p:cNvSpPr txBox="1"/>
          <p:nvPr/>
        </p:nvSpPr>
        <p:spPr>
          <a:xfrm>
            <a:off x="683568" y="2564904"/>
            <a:ext cx="8003232" cy="3662541"/>
          </a:xfrm>
          <a:prstGeom prst="rect">
            <a:avLst/>
          </a:prstGeom>
          <a:noFill/>
        </p:spPr>
        <p:txBody>
          <a:bodyPr wrap="square" rtlCol="0">
            <a:spAutoFit/>
          </a:bodyPr>
          <a:lstStyle/>
          <a:p>
            <a:r>
              <a:rPr lang="fr-FR" sz="4400" dirty="0"/>
              <a:t>Une vision et ses points d’attention</a:t>
            </a:r>
          </a:p>
          <a:p>
            <a:endParaRPr lang="fr-FR" dirty="0"/>
          </a:p>
          <a:p>
            <a:endParaRPr lang="fr-FR" dirty="0"/>
          </a:p>
          <a:p>
            <a:endParaRPr lang="fr-FR" dirty="0"/>
          </a:p>
          <a:p>
            <a:r>
              <a:rPr lang="fr-BE" dirty="0"/>
              <a:t>L’idée maîtresse, servant de fil rouge à ce long chapitre est celle de proposer à tous une catéchèse « appropriée » (224), « adaptée » (245), proposant des itinéraires catéchétiques différents selon les besoins (225), l’âge des destinataires et leur état de vie (246). </a:t>
            </a:r>
          </a:p>
          <a:p>
            <a:endParaRPr lang="fr-FR" dirty="0"/>
          </a:p>
        </p:txBody>
      </p:sp>
      <p:sp>
        <p:nvSpPr>
          <p:cNvPr id="10" name="Espace réservé du pied de page 9">
            <a:extLst>
              <a:ext uri="{FF2B5EF4-FFF2-40B4-BE49-F238E27FC236}">
                <a16:creationId xmlns:a16="http://schemas.microsoft.com/office/drawing/2014/main" id="{EE166BC9-0DFC-C044-A9CF-3DD06EE6EF42}"/>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597278294"/>
      </p:ext>
    </p:extLst>
  </p:cSld>
  <p:clrMapOvr>
    <a:masterClrMapping/>
  </p:clrMapOvr>
  <p:transition spd="slow">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4708F48A-DBC1-C841-B56E-44F89937F199}"/>
              </a:ext>
            </a:extLst>
          </p:cNvPr>
          <p:cNvSpPr txBox="1"/>
          <p:nvPr/>
        </p:nvSpPr>
        <p:spPr>
          <a:xfrm>
            <a:off x="1547664" y="2924944"/>
            <a:ext cx="6912768" cy="2308324"/>
          </a:xfrm>
          <a:prstGeom prst="rect">
            <a:avLst/>
          </a:prstGeom>
          <a:noFill/>
        </p:spPr>
        <p:txBody>
          <a:bodyPr wrap="square" rtlCol="0">
            <a:spAutoFit/>
          </a:bodyPr>
          <a:lstStyle/>
          <a:p>
            <a:r>
              <a:rPr lang="fr-FR" dirty="0"/>
              <a:t>A  = </a:t>
            </a:r>
            <a:br>
              <a:rPr lang="fr-BE" dirty="0"/>
            </a:br>
            <a:endParaRPr lang="fr-BE" dirty="0"/>
          </a:p>
          <a:p>
            <a:r>
              <a:rPr lang="fr-BE" dirty="0">
                <a:solidFill>
                  <a:srgbClr val="C00000"/>
                </a:solidFill>
              </a:rPr>
              <a:t>insistance sur le kérygme </a:t>
            </a:r>
            <a:r>
              <a:rPr lang="fr-BE" dirty="0"/>
              <a:t>(230, 232, 247, 253, 282) : revenir à cette annonce première, principale et centrale ; placer toute catéchèse dans la perspective missionnaire, « faire le récit du Seigneur Jésus » qui ne juge pas, qui valorise les ressources et les rêves. </a:t>
            </a:r>
          </a:p>
          <a:p>
            <a:endParaRPr lang="fr-FR" dirty="0"/>
          </a:p>
        </p:txBody>
      </p:sp>
      <p:sp>
        <p:nvSpPr>
          <p:cNvPr id="4" name="Espace réservé du pied de page 3">
            <a:extLst>
              <a:ext uri="{FF2B5EF4-FFF2-40B4-BE49-F238E27FC236}">
                <a16:creationId xmlns:a16="http://schemas.microsoft.com/office/drawing/2014/main" id="{5F23890F-2B53-AF4C-94CF-2C522F871758}"/>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562080250"/>
      </p:ext>
    </p:extLst>
  </p:cSld>
  <p:clrMapOvr>
    <a:masterClrMapping/>
  </p:clrMapOvr>
  <p:transition spd="slow">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4708F48A-DBC1-C841-B56E-44F89937F199}"/>
              </a:ext>
            </a:extLst>
          </p:cNvPr>
          <p:cNvSpPr txBox="1"/>
          <p:nvPr/>
        </p:nvSpPr>
        <p:spPr>
          <a:xfrm>
            <a:off x="1547664" y="2924944"/>
            <a:ext cx="6912768" cy="3693319"/>
          </a:xfrm>
          <a:prstGeom prst="rect">
            <a:avLst/>
          </a:prstGeom>
          <a:noFill/>
        </p:spPr>
        <p:txBody>
          <a:bodyPr wrap="square" rtlCol="0">
            <a:spAutoFit/>
          </a:bodyPr>
          <a:lstStyle/>
          <a:p>
            <a:r>
              <a:rPr lang="fr-FR" dirty="0"/>
              <a:t>B  =</a:t>
            </a:r>
            <a:r>
              <a:rPr lang="fr-FR" dirty="0">
                <a:solidFill>
                  <a:srgbClr val="C00000"/>
                </a:solidFill>
              </a:rPr>
              <a:t>  Inspiration </a:t>
            </a:r>
            <a:r>
              <a:rPr lang="fr-FR" dirty="0" err="1">
                <a:solidFill>
                  <a:srgbClr val="C00000"/>
                </a:solidFill>
              </a:rPr>
              <a:t>catéchuménale</a:t>
            </a:r>
            <a:endParaRPr lang="fr-FR" dirty="0">
              <a:solidFill>
                <a:srgbClr val="C00000"/>
              </a:solidFill>
            </a:endParaRPr>
          </a:p>
          <a:p>
            <a:endParaRPr lang="fr-FR" dirty="0"/>
          </a:p>
          <a:p>
            <a:endParaRPr lang="fr-BE" dirty="0"/>
          </a:p>
          <a:p>
            <a:br>
              <a:rPr lang="fr-BE" dirty="0"/>
            </a:br>
            <a:endParaRPr lang="fr-BE" dirty="0"/>
          </a:p>
          <a:p>
            <a:r>
              <a:rPr lang="fr-BE" dirty="0"/>
              <a:t>Une inspiration de type </a:t>
            </a:r>
            <a:r>
              <a:rPr lang="fr-BE" dirty="0" err="1"/>
              <a:t>catéchuménal</a:t>
            </a:r>
            <a:r>
              <a:rPr lang="fr-BE" dirty="0"/>
              <a:t> (232, 242, 262) qui permet de bâtir une pédagogie d’initiation chrétienne, missionnaire dans son essence et adaptée aux diverses situations dans son déploiement. </a:t>
            </a:r>
          </a:p>
          <a:p>
            <a:endParaRPr lang="fr-BE" dirty="0"/>
          </a:p>
          <a:p>
            <a:br>
              <a:rPr lang="fr-BE" dirty="0"/>
            </a:br>
            <a:endParaRPr lang="fr-BE" dirty="0"/>
          </a:p>
          <a:p>
            <a:endParaRPr lang="fr-FR" dirty="0"/>
          </a:p>
        </p:txBody>
      </p:sp>
      <p:sp>
        <p:nvSpPr>
          <p:cNvPr id="4" name="Espace réservé du pied de page 3">
            <a:extLst>
              <a:ext uri="{FF2B5EF4-FFF2-40B4-BE49-F238E27FC236}">
                <a16:creationId xmlns:a16="http://schemas.microsoft.com/office/drawing/2014/main" id="{D07422DA-F37C-AF4C-BDA9-08A692C15CDC}"/>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2018598047"/>
      </p:ext>
    </p:extLst>
  </p:cSld>
  <p:clrMapOvr>
    <a:masterClrMapping/>
  </p:clrMapOvr>
  <p:transition spd="slow">
    <p:split orient="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4708F48A-DBC1-C841-B56E-44F89937F199}"/>
              </a:ext>
            </a:extLst>
          </p:cNvPr>
          <p:cNvSpPr txBox="1"/>
          <p:nvPr/>
        </p:nvSpPr>
        <p:spPr>
          <a:xfrm>
            <a:off x="1547664" y="2924944"/>
            <a:ext cx="2952328" cy="2585323"/>
          </a:xfrm>
          <a:prstGeom prst="rect">
            <a:avLst/>
          </a:prstGeom>
          <a:noFill/>
        </p:spPr>
        <p:txBody>
          <a:bodyPr wrap="square" rtlCol="0">
            <a:spAutoFit/>
          </a:bodyPr>
          <a:lstStyle/>
          <a:p>
            <a:r>
              <a:rPr lang="fr-FR" dirty="0"/>
              <a:t>C  =  </a:t>
            </a:r>
            <a:r>
              <a:rPr lang="fr-FR" dirty="0">
                <a:solidFill>
                  <a:srgbClr val="C00000"/>
                </a:solidFill>
              </a:rPr>
              <a:t>deux liens:</a:t>
            </a:r>
          </a:p>
          <a:p>
            <a:endParaRPr lang="fr-FR" dirty="0"/>
          </a:p>
          <a:p>
            <a:endParaRPr lang="fr-FR" dirty="0"/>
          </a:p>
          <a:p>
            <a:r>
              <a:rPr lang="fr-FR" dirty="0"/>
              <a:t>Mission et catéchèse</a:t>
            </a:r>
          </a:p>
          <a:p>
            <a:endParaRPr lang="fr-FR" dirty="0"/>
          </a:p>
          <a:p>
            <a:endParaRPr lang="fr-FR" dirty="0"/>
          </a:p>
          <a:p>
            <a:r>
              <a:rPr lang="fr-FR" dirty="0"/>
              <a:t>Destinataires et Sujets</a:t>
            </a:r>
            <a:br>
              <a:rPr lang="fr-BE" dirty="0"/>
            </a:br>
            <a:endParaRPr lang="fr-BE" dirty="0"/>
          </a:p>
          <a:p>
            <a:endParaRPr lang="fr-FR" dirty="0"/>
          </a:p>
        </p:txBody>
      </p:sp>
      <p:pic>
        <p:nvPicPr>
          <p:cNvPr id="5" name="Image 4">
            <a:extLst>
              <a:ext uri="{FF2B5EF4-FFF2-40B4-BE49-F238E27FC236}">
                <a16:creationId xmlns:a16="http://schemas.microsoft.com/office/drawing/2014/main" id="{91FDCFC2-DF5F-8945-8A0A-BE2A11E8FF8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49194" y="2712318"/>
            <a:ext cx="3592670" cy="3452986"/>
          </a:xfrm>
          <a:prstGeom prst="rect">
            <a:avLst/>
          </a:prstGeom>
        </p:spPr>
      </p:pic>
      <p:sp>
        <p:nvSpPr>
          <p:cNvPr id="6" name="Espace réservé du pied de page 5">
            <a:extLst>
              <a:ext uri="{FF2B5EF4-FFF2-40B4-BE49-F238E27FC236}">
                <a16:creationId xmlns:a16="http://schemas.microsoft.com/office/drawing/2014/main" id="{D575811A-3DC2-1D46-AEB8-8D671907C197}"/>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259655814"/>
      </p:ext>
    </p:extLst>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64643" y="1415601"/>
            <a:ext cx="2456974" cy="3306604"/>
          </a:xfrm>
          <a:custGeom>
            <a:avLst/>
            <a:gdLst/>
            <a:ahLst/>
            <a:cxnLst/>
            <a:rect l="l" t="t" r="r" b="b"/>
            <a:pathLst>
              <a:path w="3275965" h="4408805">
                <a:moveTo>
                  <a:pt x="3275013" y="0"/>
                </a:moveTo>
                <a:lnTo>
                  <a:pt x="0" y="0"/>
                </a:lnTo>
                <a:lnTo>
                  <a:pt x="0" y="4408487"/>
                </a:lnTo>
                <a:lnTo>
                  <a:pt x="405774" y="4408487"/>
                </a:lnTo>
                <a:lnTo>
                  <a:pt x="405774" y="384420"/>
                </a:lnTo>
                <a:lnTo>
                  <a:pt x="3275659" y="384420"/>
                </a:lnTo>
                <a:lnTo>
                  <a:pt x="3275317" y="336403"/>
                </a:lnTo>
                <a:lnTo>
                  <a:pt x="3275230" y="240288"/>
                </a:lnTo>
                <a:lnTo>
                  <a:pt x="3275363" y="49339"/>
                </a:lnTo>
                <a:lnTo>
                  <a:pt x="3275013" y="0"/>
                </a:lnTo>
                <a:close/>
              </a:path>
              <a:path w="3275965" h="4408805">
                <a:moveTo>
                  <a:pt x="3275659" y="384420"/>
                </a:moveTo>
                <a:lnTo>
                  <a:pt x="405774" y="384420"/>
                </a:lnTo>
                <a:lnTo>
                  <a:pt x="3275668" y="385742"/>
                </a:lnTo>
                <a:lnTo>
                  <a:pt x="3275659" y="384420"/>
                </a:lnTo>
                <a:close/>
              </a:path>
            </a:pathLst>
          </a:custGeom>
          <a:solidFill>
            <a:srgbClr val="44546A"/>
          </a:solidFill>
        </p:spPr>
        <p:txBody>
          <a:bodyPr wrap="square" lIns="0" tIns="0" rIns="0" bIns="0" rtlCol="0"/>
          <a:lstStyle/>
          <a:p>
            <a:endParaRPr/>
          </a:p>
        </p:txBody>
      </p:sp>
      <p:sp>
        <p:nvSpPr>
          <p:cNvPr id="3" name="object 3"/>
          <p:cNvSpPr/>
          <p:nvPr/>
        </p:nvSpPr>
        <p:spPr>
          <a:xfrm>
            <a:off x="0" y="857250"/>
            <a:ext cx="9144000" cy="5143500"/>
          </a:xfrm>
          <a:custGeom>
            <a:avLst/>
            <a:gdLst/>
            <a:ahLst/>
            <a:cxnLst/>
            <a:rect l="l" t="t" r="r" b="b"/>
            <a:pathLst>
              <a:path w="12192000" h="6858000">
                <a:moveTo>
                  <a:pt x="0" y="0"/>
                </a:moveTo>
                <a:lnTo>
                  <a:pt x="12192000" y="0"/>
                </a:lnTo>
                <a:lnTo>
                  <a:pt x="12192000" y="6857999"/>
                </a:lnTo>
                <a:lnTo>
                  <a:pt x="0" y="6857999"/>
                </a:lnTo>
                <a:lnTo>
                  <a:pt x="0" y="0"/>
                </a:lnTo>
                <a:close/>
              </a:path>
            </a:pathLst>
          </a:custGeom>
          <a:solidFill>
            <a:srgbClr val="E9E7E7"/>
          </a:solidFill>
        </p:spPr>
        <p:txBody>
          <a:bodyPr wrap="square" lIns="0" tIns="0" rIns="0" bIns="0" rtlCol="0"/>
          <a:lstStyle/>
          <a:p>
            <a:endParaRPr dirty="0"/>
          </a:p>
        </p:txBody>
      </p:sp>
      <p:sp>
        <p:nvSpPr>
          <p:cNvPr id="4" name="object 4"/>
          <p:cNvSpPr/>
          <p:nvPr/>
        </p:nvSpPr>
        <p:spPr>
          <a:xfrm>
            <a:off x="6319493" y="6180240"/>
            <a:ext cx="2456497" cy="289560"/>
          </a:xfrm>
          <a:custGeom>
            <a:avLst/>
            <a:gdLst/>
            <a:ahLst/>
            <a:cxnLst/>
            <a:rect l="l" t="t" r="r" b="b"/>
            <a:pathLst>
              <a:path w="3275329" h="386079">
                <a:moveTo>
                  <a:pt x="0" y="386080"/>
                </a:moveTo>
                <a:lnTo>
                  <a:pt x="3275012" y="386080"/>
                </a:lnTo>
                <a:lnTo>
                  <a:pt x="3275012" y="0"/>
                </a:lnTo>
                <a:lnTo>
                  <a:pt x="0" y="0"/>
                </a:lnTo>
                <a:lnTo>
                  <a:pt x="0" y="386080"/>
                </a:lnTo>
                <a:close/>
              </a:path>
            </a:pathLst>
          </a:custGeom>
          <a:solidFill>
            <a:srgbClr val="44546A"/>
          </a:solidFill>
        </p:spPr>
        <p:txBody>
          <a:bodyPr wrap="square" lIns="0" tIns="0" rIns="0" bIns="0" rtlCol="0"/>
          <a:lstStyle/>
          <a:p>
            <a:endParaRPr/>
          </a:p>
        </p:txBody>
      </p:sp>
      <p:sp>
        <p:nvSpPr>
          <p:cNvPr id="5" name="object 5"/>
          <p:cNvSpPr/>
          <p:nvPr/>
        </p:nvSpPr>
        <p:spPr>
          <a:xfrm>
            <a:off x="8471666" y="3195075"/>
            <a:ext cx="304324" cy="3017996"/>
          </a:xfrm>
          <a:custGeom>
            <a:avLst/>
            <a:gdLst/>
            <a:ahLst/>
            <a:cxnLst/>
            <a:rect l="l" t="t" r="r" b="b"/>
            <a:pathLst>
              <a:path w="405765" h="4023995">
                <a:moveTo>
                  <a:pt x="405773" y="0"/>
                </a:moveTo>
                <a:lnTo>
                  <a:pt x="0" y="0"/>
                </a:lnTo>
                <a:lnTo>
                  <a:pt x="0" y="4023626"/>
                </a:lnTo>
                <a:lnTo>
                  <a:pt x="405773" y="4023626"/>
                </a:lnTo>
                <a:lnTo>
                  <a:pt x="405773" y="0"/>
                </a:lnTo>
                <a:close/>
              </a:path>
            </a:pathLst>
          </a:custGeom>
          <a:solidFill>
            <a:srgbClr val="44546A"/>
          </a:solidFill>
        </p:spPr>
        <p:txBody>
          <a:bodyPr wrap="square" lIns="0" tIns="0" rIns="0" bIns="0" rtlCol="0"/>
          <a:lstStyle/>
          <a:p>
            <a:endParaRPr/>
          </a:p>
        </p:txBody>
      </p:sp>
      <p:sp>
        <p:nvSpPr>
          <p:cNvPr id="6" name="object 6"/>
          <p:cNvSpPr/>
          <p:nvPr/>
        </p:nvSpPr>
        <p:spPr>
          <a:xfrm>
            <a:off x="470881" y="1158664"/>
            <a:ext cx="2456974" cy="3306604"/>
          </a:xfrm>
          <a:custGeom>
            <a:avLst/>
            <a:gdLst/>
            <a:ahLst/>
            <a:cxnLst/>
            <a:rect l="l" t="t" r="r" b="b"/>
            <a:pathLst>
              <a:path w="3275965" h="4408805">
                <a:moveTo>
                  <a:pt x="3275013" y="0"/>
                </a:moveTo>
                <a:lnTo>
                  <a:pt x="0" y="0"/>
                </a:lnTo>
                <a:lnTo>
                  <a:pt x="0" y="4408487"/>
                </a:lnTo>
                <a:lnTo>
                  <a:pt x="405774" y="4408487"/>
                </a:lnTo>
                <a:lnTo>
                  <a:pt x="405774" y="384420"/>
                </a:lnTo>
                <a:lnTo>
                  <a:pt x="3275659" y="384420"/>
                </a:lnTo>
                <a:lnTo>
                  <a:pt x="3275317" y="336403"/>
                </a:lnTo>
                <a:lnTo>
                  <a:pt x="3275230" y="240288"/>
                </a:lnTo>
                <a:lnTo>
                  <a:pt x="3275363" y="49339"/>
                </a:lnTo>
                <a:lnTo>
                  <a:pt x="3275013" y="0"/>
                </a:lnTo>
                <a:close/>
              </a:path>
              <a:path w="3275965" h="4408805">
                <a:moveTo>
                  <a:pt x="3275659" y="384420"/>
                </a:moveTo>
                <a:lnTo>
                  <a:pt x="405774" y="384420"/>
                </a:lnTo>
                <a:lnTo>
                  <a:pt x="3275668" y="385742"/>
                </a:lnTo>
                <a:lnTo>
                  <a:pt x="3275659" y="384420"/>
                </a:lnTo>
                <a:close/>
              </a:path>
            </a:pathLst>
          </a:custGeom>
          <a:solidFill>
            <a:srgbClr val="44546A"/>
          </a:solidFill>
        </p:spPr>
        <p:txBody>
          <a:bodyPr wrap="square" lIns="0" tIns="0" rIns="0" bIns="0" rtlCol="0"/>
          <a:lstStyle/>
          <a:p>
            <a:endParaRPr/>
          </a:p>
        </p:txBody>
      </p:sp>
      <p:sp>
        <p:nvSpPr>
          <p:cNvPr id="7" name="object 7"/>
          <p:cNvSpPr txBox="1">
            <a:spLocks noGrp="1"/>
          </p:cNvSpPr>
          <p:nvPr>
            <p:ph type="title"/>
          </p:nvPr>
        </p:nvSpPr>
        <p:spPr>
          <a:xfrm>
            <a:off x="1344450" y="1961220"/>
            <a:ext cx="3928110" cy="654025"/>
          </a:xfrm>
          <a:prstGeom prst="rect">
            <a:avLst/>
          </a:prstGeom>
        </p:spPr>
        <p:txBody>
          <a:bodyPr vert="horz" wrap="square" lIns="0" tIns="0" rIns="0" bIns="0" numCol="1" rtlCol="0" anchor="ctr" anchorCtr="0" compatLnSpc="1">
            <a:prstTxWarp prst="textNoShape">
              <a:avLst/>
            </a:prstTxWarp>
            <a:spAutoFit/>
          </a:bodyPr>
          <a:lstStyle/>
          <a:p>
            <a:pPr marL="9525" marR="3810" algn="l">
              <a:lnSpc>
                <a:spcPts val="1658"/>
              </a:lnSpc>
            </a:pPr>
            <a:br>
              <a:rPr lang="nl-BE" sz="1575" dirty="0">
                <a:latin typeface="Arial"/>
                <a:cs typeface="Arial"/>
              </a:rPr>
            </a:br>
            <a:br>
              <a:rPr lang="nl-BE" sz="1575" dirty="0">
                <a:latin typeface="Arial"/>
                <a:cs typeface="Arial"/>
              </a:rPr>
            </a:br>
            <a:endParaRPr sz="1575" dirty="0">
              <a:solidFill>
                <a:schemeClr val="tx2">
                  <a:lumMod val="60000"/>
                  <a:lumOff val="40000"/>
                </a:schemeClr>
              </a:solidFill>
              <a:latin typeface="Arial"/>
              <a:cs typeface="Arial"/>
            </a:endParaRPr>
          </a:p>
        </p:txBody>
      </p:sp>
      <p:sp>
        <p:nvSpPr>
          <p:cNvPr id="9" name="object 9"/>
          <p:cNvSpPr/>
          <p:nvPr/>
        </p:nvSpPr>
        <p:spPr>
          <a:xfrm flipH="1">
            <a:off x="5780986" y="1704208"/>
            <a:ext cx="1077014" cy="3741015"/>
          </a:xfrm>
          <a:custGeom>
            <a:avLst/>
            <a:gdLst/>
            <a:ahLst/>
            <a:cxnLst/>
            <a:rect l="l" t="t" r="r" b="b"/>
            <a:pathLst>
              <a:path h="1856104">
                <a:moveTo>
                  <a:pt x="0" y="0"/>
                </a:moveTo>
                <a:lnTo>
                  <a:pt x="0" y="1856096"/>
                </a:lnTo>
              </a:path>
            </a:pathLst>
          </a:custGeom>
          <a:ln w="25401">
            <a:solidFill>
              <a:srgbClr val="000000"/>
            </a:solidFill>
          </a:ln>
        </p:spPr>
        <p:txBody>
          <a:bodyPr wrap="square" lIns="0" tIns="0" rIns="0" bIns="0" rtlCol="0"/>
          <a:lstStyle/>
          <a:p>
            <a:endParaRPr/>
          </a:p>
        </p:txBody>
      </p:sp>
      <p:sp>
        <p:nvSpPr>
          <p:cNvPr id="10" name="Rectangle 9">
            <a:extLst>
              <a:ext uri="{FF2B5EF4-FFF2-40B4-BE49-F238E27FC236}">
                <a16:creationId xmlns:a16="http://schemas.microsoft.com/office/drawing/2014/main" id="{D73B13E4-CF67-F742-8933-B6A64C238448}"/>
              </a:ext>
            </a:extLst>
          </p:cNvPr>
          <p:cNvSpPr/>
          <p:nvPr/>
        </p:nvSpPr>
        <p:spPr>
          <a:xfrm>
            <a:off x="1448210" y="1901077"/>
            <a:ext cx="4572000" cy="3970318"/>
          </a:xfrm>
          <a:prstGeom prst="rect">
            <a:avLst/>
          </a:prstGeom>
        </p:spPr>
        <p:txBody>
          <a:bodyPr>
            <a:spAutoFit/>
          </a:bodyPr>
          <a:lstStyle/>
          <a:p>
            <a:pPr marL="342900" indent="-342900">
              <a:buFont typeface="+mj-lt"/>
              <a:buAutoNum type="arabicPeriod"/>
            </a:pPr>
            <a:r>
              <a:rPr lang="nl-BE" dirty="0">
                <a:solidFill>
                  <a:schemeClr val="accent2"/>
                </a:solidFill>
                <a:latin typeface="Arial"/>
                <a:cs typeface="Arial"/>
              </a:rPr>
              <a:t>Un “nouveau” Directoire” en 2020</a:t>
            </a:r>
          </a:p>
          <a:p>
            <a:pPr marL="342900" indent="-342900">
              <a:buFont typeface="+mj-lt"/>
              <a:buAutoNum type="arabicPeriod"/>
            </a:pPr>
            <a:endParaRPr lang="nl-BE" dirty="0">
              <a:solidFill>
                <a:schemeClr val="accent2"/>
              </a:solidFill>
              <a:latin typeface="Arial"/>
              <a:cs typeface="Arial"/>
            </a:endParaRPr>
          </a:p>
          <a:p>
            <a:pPr marL="342900" indent="-342900">
              <a:buFont typeface="+mj-lt"/>
              <a:buAutoNum type="arabicPeriod"/>
            </a:pPr>
            <a:r>
              <a:rPr lang="nl-BE" dirty="0">
                <a:solidFill>
                  <a:schemeClr val="accent2"/>
                </a:solidFill>
                <a:latin typeface="Arial"/>
                <a:cs typeface="Arial"/>
              </a:rPr>
              <a:t>Ses grands contenus</a:t>
            </a:r>
          </a:p>
          <a:p>
            <a:pPr marL="342900" indent="-342900">
              <a:buFont typeface="+mj-lt"/>
              <a:buAutoNum type="arabicPeriod"/>
            </a:pPr>
            <a:endParaRPr lang="nl-BE" dirty="0">
              <a:solidFill>
                <a:schemeClr val="accent2"/>
              </a:solidFill>
              <a:latin typeface="Arial"/>
              <a:cs typeface="Arial"/>
            </a:endParaRPr>
          </a:p>
          <a:p>
            <a:pPr marL="342900" indent="-342900">
              <a:buFont typeface="+mj-lt"/>
              <a:buAutoNum type="arabicPeriod"/>
            </a:pPr>
            <a:r>
              <a:rPr lang="nl-BE" dirty="0">
                <a:solidFill>
                  <a:schemeClr val="accent2"/>
                </a:solidFill>
                <a:latin typeface="Arial"/>
                <a:cs typeface="Arial"/>
              </a:rPr>
              <a:t>Son rôle</a:t>
            </a:r>
          </a:p>
          <a:p>
            <a:pPr marL="342900" indent="-342900">
              <a:buFont typeface="+mj-lt"/>
              <a:buAutoNum type="arabicPeriod"/>
            </a:pPr>
            <a:endParaRPr lang="nl-BE" dirty="0">
              <a:solidFill>
                <a:schemeClr val="accent2"/>
              </a:solidFill>
              <a:latin typeface="Arial"/>
              <a:cs typeface="Arial"/>
            </a:endParaRPr>
          </a:p>
          <a:p>
            <a:pPr marL="342900" indent="-342900">
              <a:buFont typeface="+mj-lt"/>
              <a:buAutoNum type="arabicPeriod"/>
            </a:pPr>
            <a:r>
              <a:rPr lang="nl-BE" dirty="0">
                <a:solidFill>
                  <a:schemeClr val="accent2"/>
                </a:solidFill>
                <a:latin typeface="Arial"/>
                <a:cs typeface="Arial"/>
              </a:rPr>
              <a:t>Son 8</a:t>
            </a:r>
            <a:r>
              <a:rPr lang="nl-BE" baseline="30000" dirty="0">
                <a:solidFill>
                  <a:schemeClr val="accent2"/>
                </a:solidFill>
                <a:latin typeface="Arial"/>
                <a:cs typeface="Arial"/>
              </a:rPr>
              <a:t>e</a:t>
            </a:r>
            <a:r>
              <a:rPr lang="nl-BE" dirty="0">
                <a:solidFill>
                  <a:schemeClr val="accent2"/>
                </a:solidFill>
                <a:latin typeface="Arial"/>
                <a:cs typeface="Arial"/>
              </a:rPr>
              <a:t> chapitre</a:t>
            </a:r>
          </a:p>
          <a:p>
            <a:pPr marL="342900" indent="-342900">
              <a:buFont typeface="+mj-lt"/>
              <a:buAutoNum type="arabicPeriod"/>
            </a:pPr>
            <a:endParaRPr lang="nl-BE" dirty="0">
              <a:solidFill>
                <a:schemeClr val="accent2"/>
              </a:solidFill>
              <a:latin typeface="Arial"/>
              <a:cs typeface="Arial"/>
            </a:endParaRPr>
          </a:p>
          <a:p>
            <a:pPr marL="342900" indent="-342900">
              <a:buFont typeface="+mj-lt"/>
              <a:buAutoNum type="arabicPeriod"/>
            </a:pPr>
            <a:r>
              <a:rPr lang="nl-BE" dirty="0">
                <a:solidFill>
                  <a:schemeClr val="accent2"/>
                </a:solidFill>
                <a:latin typeface="Arial"/>
                <a:cs typeface="Arial"/>
              </a:rPr>
              <a:t>Une KT dans la vie</a:t>
            </a:r>
          </a:p>
          <a:p>
            <a:pPr marL="342900" indent="-342900">
              <a:buFont typeface="+mj-lt"/>
              <a:buAutoNum type="arabicPeriod"/>
            </a:pPr>
            <a:endParaRPr lang="nl-BE" dirty="0">
              <a:solidFill>
                <a:schemeClr val="accent2"/>
              </a:solidFill>
              <a:latin typeface="Arial"/>
              <a:cs typeface="Arial"/>
            </a:endParaRPr>
          </a:p>
          <a:p>
            <a:pPr marL="342900" indent="-342900">
              <a:buFont typeface="+mj-lt"/>
              <a:buAutoNum type="arabicPeriod"/>
            </a:pPr>
            <a:r>
              <a:rPr lang="nl-BE" dirty="0">
                <a:solidFill>
                  <a:schemeClr val="accent2"/>
                </a:solidFill>
                <a:latin typeface="Arial"/>
                <a:cs typeface="Arial"/>
              </a:rPr>
              <a:t>De la pédagoie</a:t>
            </a:r>
          </a:p>
          <a:p>
            <a:pPr marL="342900" indent="-342900">
              <a:buFont typeface="+mj-lt"/>
              <a:buAutoNum type="arabicPeriod"/>
            </a:pPr>
            <a:endParaRPr lang="nl-BE" dirty="0">
              <a:solidFill>
                <a:schemeClr val="accent2"/>
              </a:solidFill>
              <a:latin typeface="Arial"/>
              <a:cs typeface="Arial"/>
            </a:endParaRPr>
          </a:p>
          <a:p>
            <a:endParaRPr lang="nl-BE" dirty="0">
              <a:solidFill>
                <a:schemeClr val="tx2">
                  <a:lumMod val="60000"/>
                  <a:lumOff val="40000"/>
                </a:schemeClr>
              </a:solidFill>
              <a:latin typeface="Arial"/>
              <a:cs typeface="Arial"/>
            </a:endParaRPr>
          </a:p>
          <a:p>
            <a:endParaRPr lang="fr-FR" dirty="0"/>
          </a:p>
        </p:txBody>
      </p:sp>
      <p:sp>
        <p:nvSpPr>
          <p:cNvPr id="8" name="ZoneTexte 7">
            <a:extLst>
              <a:ext uri="{FF2B5EF4-FFF2-40B4-BE49-F238E27FC236}">
                <a16:creationId xmlns:a16="http://schemas.microsoft.com/office/drawing/2014/main" id="{399742B1-B1C7-0149-9610-2753A2A5E856}"/>
              </a:ext>
            </a:extLst>
          </p:cNvPr>
          <p:cNvSpPr txBox="1"/>
          <p:nvPr/>
        </p:nvSpPr>
        <p:spPr>
          <a:xfrm>
            <a:off x="2252644" y="182902"/>
            <a:ext cx="6317580" cy="769441"/>
          </a:xfrm>
          <a:prstGeom prst="rect">
            <a:avLst/>
          </a:prstGeom>
          <a:noFill/>
        </p:spPr>
        <p:txBody>
          <a:bodyPr wrap="square" rtlCol="0">
            <a:spAutoFit/>
          </a:bodyPr>
          <a:lstStyle/>
          <a:p>
            <a:r>
              <a:rPr lang="fr-FR" sz="4400" dirty="0">
                <a:solidFill>
                  <a:schemeClr val="accent6">
                    <a:lumMod val="40000"/>
                    <a:lumOff val="60000"/>
                  </a:schemeClr>
                </a:solidFill>
              </a:rPr>
              <a:t>Plan de l’exposé</a:t>
            </a:r>
          </a:p>
        </p:txBody>
      </p:sp>
      <p:sp>
        <p:nvSpPr>
          <p:cNvPr id="13" name="Espace réservé du pied de page 12">
            <a:extLst>
              <a:ext uri="{FF2B5EF4-FFF2-40B4-BE49-F238E27FC236}">
                <a16:creationId xmlns:a16="http://schemas.microsoft.com/office/drawing/2014/main" id="{D3FB3B86-A755-EE43-9502-D1EB6B812696}"/>
              </a:ext>
            </a:extLst>
          </p:cNvPr>
          <p:cNvSpPr>
            <a:spLocks noGrp="1"/>
          </p:cNvSpPr>
          <p:nvPr>
            <p:ph type="ftr" sz="quarter" idx="11"/>
          </p:nvPr>
        </p:nvSpPr>
        <p:spPr/>
        <p:txBody>
          <a:bodyPr/>
          <a:lstStyle/>
          <a:p>
            <a:pPr>
              <a:defRPr/>
            </a:pPr>
            <a:r>
              <a:rPr lang="en-US" dirty="0"/>
              <a:t>Session ICM de </a:t>
            </a:r>
            <a:r>
              <a:rPr lang="en-US" dirty="0" err="1"/>
              <a:t>décembre</a:t>
            </a:r>
            <a:r>
              <a:rPr lang="en-US" dirty="0"/>
              <a:t> 2022</a:t>
            </a:r>
          </a:p>
        </p:txBody>
      </p:sp>
    </p:spTree>
    <p:extLst>
      <p:ext uri="{BB962C8B-B14F-4D97-AF65-F5344CB8AC3E}">
        <p14:creationId xmlns:p14="http://schemas.microsoft.com/office/powerpoint/2010/main" val="4087928062"/>
      </p:ext>
    </p:extLst>
  </p:cSld>
  <p:clrMapOvr>
    <a:masterClrMapping/>
  </p:clrMapOvr>
  <p:transition spd="slow">
    <p:split orient="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4. Le 8</a:t>
            </a:r>
            <a:r>
              <a:rPr lang="fr-FR" baseline="30000" dirty="0"/>
              <a:t>e</a:t>
            </a:r>
            <a:r>
              <a:rPr lang="fr-FR" dirty="0"/>
              <a:t> chapitre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4708F48A-DBC1-C841-B56E-44F89937F199}"/>
              </a:ext>
            </a:extLst>
          </p:cNvPr>
          <p:cNvSpPr txBox="1"/>
          <p:nvPr/>
        </p:nvSpPr>
        <p:spPr>
          <a:xfrm>
            <a:off x="1547664" y="2924944"/>
            <a:ext cx="6912768" cy="4801314"/>
          </a:xfrm>
          <a:prstGeom prst="rect">
            <a:avLst/>
          </a:prstGeom>
          <a:noFill/>
        </p:spPr>
        <p:txBody>
          <a:bodyPr wrap="square" rtlCol="0">
            <a:spAutoFit/>
          </a:bodyPr>
          <a:lstStyle/>
          <a:p>
            <a:r>
              <a:rPr lang="fr-FR" dirty="0"/>
              <a:t>D  =  </a:t>
            </a:r>
            <a:r>
              <a:rPr lang="fr-FR" dirty="0">
                <a:solidFill>
                  <a:srgbClr val="C00000"/>
                </a:solidFill>
              </a:rPr>
              <a:t>Tous les âges  mais avec des moments de choix</a:t>
            </a:r>
          </a:p>
          <a:p>
            <a:endParaRPr lang="fr-FR" dirty="0"/>
          </a:p>
          <a:p>
            <a:endParaRPr lang="fr-BE" dirty="0"/>
          </a:p>
          <a:p>
            <a:r>
              <a:rPr lang="fr-BE" dirty="0"/>
              <a:t>Une attention à des « passages décisifs », à des « moments » : la catéchèse n’est pas destinée à un seul âge, elle concerne les chrétiens « tout au long de leur existence » (232). Mais ceci étant, le Directoire reconnaît que, dans la vie des femmes et des hommes, il y a des moments de choix, des transitions, des événements qui suscitent un questionnement, une envie, une motivation particulière pour se tourner vers Dieu et chercher à mieux l’écouter et le comprendre (232, 244, 246). C’est vrai au temps de la préadolescence par exemple, (246), mais aussi, à certains moments de la vie des adultes (258) ; </a:t>
            </a:r>
          </a:p>
          <a:p>
            <a:endParaRPr lang="fr-BE" dirty="0"/>
          </a:p>
          <a:p>
            <a:br>
              <a:rPr lang="fr-BE" dirty="0"/>
            </a:br>
            <a:endParaRPr lang="fr-BE" dirty="0"/>
          </a:p>
          <a:p>
            <a:endParaRPr lang="fr-FR" dirty="0"/>
          </a:p>
        </p:txBody>
      </p:sp>
      <p:sp>
        <p:nvSpPr>
          <p:cNvPr id="4" name="Espace réservé du pied de page 3">
            <a:extLst>
              <a:ext uri="{FF2B5EF4-FFF2-40B4-BE49-F238E27FC236}">
                <a16:creationId xmlns:a16="http://schemas.microsoft.com/office/drawing/2014/main" id="{90B96352-2539-CD40-A5E3-FF1D7CD59301}"/>
              </a:ext>
            </a:extLst>
          </p:cNvPr>
          <p:cNvSpPr>
            <a:spLocks noGrp="1"/>
          </p:cNvSpPr>
          <p:nvPr>
            <p:ph type="ftr" sz="quarter" idx="11"/>
          </p:nvPr>
        </p:nvSpPr>
        <p:spPr>
          <a:xfrm>
            <a:off x="7164288" y="6492875"/>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072545882"/>
      </p:ext>
    </p:extLst>
  </p:cSld>
  <p:clrMapOvr>
    <a:masterClrMapping/>
  </p:clrMapOvr>
  <p:transition spd="slow">
    <p:split orient="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693319"/>
          </a:xfrm>
          <a:prstGeom prst="rect">
            <a:avLst/>
          </a:prstGeom>
          <a:noFill/>
        </p:spPr>
        <p:txBody>
          <a:bodyPr wrap="square" rtlCol="0">
            <a:spAutoFit/>
          </a:bodyPr>
          <a:lstStyle/>
          <a:p>
            <a:r>
              <a:rPr lang="fr-BE" dirty="0"/>
              <a:t>la catéchèse DANS la famille – qui a pour but de « faire découvrir, en particulier aux époux et aux parents, le don que Dieu leur donne à travers le sacrement du mariage » (228) –, </a:t>
            </a:r>
          </a:p>
          <a:p>
            <a:endParaRPr lang="fr-BE" dirty="0"/>
          </a:p>
          <a:p>
            <a:r>
              <a:rPr lang="fr-BE" dirty="0"/>
              <a:t>la catéchèse AVEC la famille – l’Église accompagne les familles dans leur tâche de transmission, la famille devenant « au 34 </a:t>
            </a:r>
          </a:p>
          <a:p>
            <a:r>
              <a:rPr lang="fr-BE" dirty="0"/>
              <a:t>sein de la communauté et avec elle, sujet actif d’évangélisation » (230) – </a:t>
            </a:r>
          </a:p>
          <a:p>
            <a:endParaRPr lang="fr-BE" dirty="0"/>
          </a:p>
          <a:p>
            <a:r>
              <a:rPr lang="fr-BE" dirty="0"/>
              <a:t>la catéchèse DE la famille – et de rappeler tous les efforts des familles pour transmettre la foi aux enfants, contribuer à l’édification de la communauté chrétienne et témoigner de l’Évangile dans la société (231). </a:t>
            </a:r>
            <a:endParaRPr lang="fr-FR" dirty="0"/>
          </a:p>
        </p:txBody>
      </p:sp>
      <p:sp>
        <p:nvSpPr>
          <p:cNvPr id="2" name="ZoneTexte 1">
            <a:extLst>
              <a:ext uri="{FF2B5EF4-FFF2-40B4-BE49-F238E27FC236}">
                <a16:creationId xmlns:a16="http://schemas.microsoft.com/office/drawing/2014/main" id="{A5B20177-8699-6149-B170-FF9E62E64A92}"/>
              </a:ext>
            </a:extLst>
          </p:cNvPr>
          <p:cNvSpPr txBox="1"/>
          <p:nvPr/>
        </p:nvSpPr>
        <p:spPr>
          <a:xfrm rot="16200000">
            <a:off x="-911064" y="4011743"/>
            <a:ext cx="3477295" cy="1015663"/>
          </a:xfrm>
          <a:prstGeom prst="rect">
            <a:avLst/>
          </a:prstGeom>
          <a:noFill/>
        </p:spPr>
        <p:txBody>
          <a:bodyPr wrap="square" rtlCol="0">
            <a:spAutoFit/>
          </a:bodyPr>
          <a:lstStyle/>
          <a:p>
            <a:r>
              <a:rPr lang="fr-FR" sz="6000" dirty="0"/>
              <a:t>FAMILLE</a:t>
            </a:r>
          </a:p>
        </p:txBody>
      </p:sp>
      <p:sp>
        <p:nvSpPr>
          <p:cNvPr id="4" name="Espace réservé du pied de page 3">
            <a:extLst>
              <a:ext uri="{FF2B5EF4-FFF2-40B4-BE49-F238E27FC236}">
                <a16:creationId xmlns:a16="http://schemas.microsoft.com/office/drawing/2014/main" id="{81CE9294-78F5-DB42-92E8-CB1F926D05A8}"/>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234067282"/>
      </p:ext>
    </p:extLst>
  </p:cSld>
  <p:clrMapOvr>
    <a:masterClrMapping/>
  </p:clrMapOvr>
  <p:transition spd="slow">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a:xfrm>
            <a:off x="1196708" y="373271"/>
            <a:ext cx="8229600" cy="1252537"/>
          </a:xfrm>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628620" y="1890911"/>
            <a:ext cx="6246800"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212611A1-8031-0A42-9ED1-F5835EBD30C0}"/>
              </a:ext>
            </a:extLst>
          </p:cNvPr>
          <p:cNvSpPr txBox="1"/>
          <p:nvPr/>
        </p:nvSpPr>
        <p:spPr>
          <a:xfrm rot="16200000">
            <a:off x="-1819244" y="3051740"/>
            <a:ext cx="6165304" cy="1015663"/>
          </a:xfrm>
          <a:prstGeom prst="rect">
            <a:avLst/>
          </a:prstGeom>
          <a:noFill/>
        </p:spPr>
        <p:txBody>
          <a:bodyPr wrap="square" rtlCol="0">
            <a:spAutoFit/>
          </a:bodyPr>
          <a:lstStyle/>
          <a:p>
            <a:r>
              <a:rPr lang="fr-FR" sz="6000" dirty="0"/>
              <a:t>TOUS les AGES</a:t>
            </a:r>
          </a:p>
        </p:txBody>
      </p:sp>
      <p:sp>
        <p:nvSpPr>
          <p:cNvPr id="4" name="ZoneTexte 3">
            <a:extLst>
              <a:ext uri="{FF2B5EF4-FFF2-40B4-BE49-F238E27FC236}">
                <a16:creationId xmlns:a16="http://schemas.microsoft.com/office/drawing/2014/main" id="{C91ED181-F8AE-CE48-8214-BB4F1EDB3168}"/>
              </a:ext>
            </a:extLst>
          </p:cNvPr>
          <p:cNvSpPr txBox="1"/>
          <p:nvPr/>
        </p:nvSpPr>
        <p:spPr>
          <a:xfrm>
            <a:off x="2090576" y="2517566"/>
            <a:ext cx="6441864" cy="646331"/>
          </a:xfrm>
          <a:prstGeom prst="rect">
            <a:avLst/>
          </a:prstGeom>
          <a:noFill/>
        </p:spPr>
        <p:txBody>
          <a:bodyPr wrap="square" rtlCol="0">
            <a:spAutoFit/>
          </a:bodyPr>
          <a:lstStyle/>
          <a:p>
            <a:r>
              <a:rPr lang="fr-FR" dirty="0"/>
              <a:t>Logique chronologique et non plus mise en avant du référent de la catéchèse des adultes</a:t>
            </a:r>
          </a:p>
        </p:txBody>
      </p:sp>
      <p:pic>
        <p:nvPicPr>
          <p:cNvPr id="6" name="Image 5">
            <a:extLst>
              <a:ext uri="{FF2B5EF4-FFF2-40B4-BE49-F238E27FC236}">
                <a16:creationId xmlns:a16="http://schemas.microsoft.com/office/drawing/2014/main" id="{3AD29015-F6FA-DE44-87B3-B4212081360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108594" y="3230835"/>
            <a:ext cx="3491879" cy="3518839"/>
          </a:xfrm>
          <a:prstGeom prst="rect">
            <a:avLst/>
          </a:prstGeom>
        </p:spPr>
      </p:pic>
      <p:sp>
        <p:nvSpPr>
          <p:cNvPr id="7" name="Espace réservé du pied de page 6">
            <a:extLst>
              <a:ext uri="{FF2B5EF4-FFF2-40B4-BE49-F238E27FC236}">
                <a16:creationId xmlns:a16="http://schemas.microsoft.com/office/drawing/2014/main" id="{A0592983-CED3-004A-86DA-369485CC911D}"/>
              </a:ext>
            </a:extLst>
          </p:cNvPr>
          <p:cNvSpPr>
            <a:spLocks noGrp="1"/>
          </p:cNvSpPr>
          <p:nvPr>
            <p:ph type="ftr" sz="quarter" idx="11"/>
          </p:nvPr>
        </p:nvSpPr>
        <p:spPr>
          <a:xfrm rot="16200000">
            <a:off x="6633368" y="4400813"/>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4158657265"/>
      </p:ext>
    </p:extLst>
  </p:cSld>
  <p:clrMapOvr>
    <a:masterClrMapping/>
  </p:clrMapOvr>
  <p:transition spd="slow">
    <p:split orient="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a:xfrm>
            <a:off x="1339192" y="250507"/>
            <a:ext cx="8229600" cy="1252537"/>
          </a:xfrm>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2069616" y="2564904"/>
            <a:ext cx="6768752" cy="3416320"/>
          </a:xfrm>
          <a:prstGeom prst="rect">
            <a:avLst/>
          </a:prstGeom>
          <a:noFill/>
        </p:spPr>
        <p:txBody>
          <a:bodyPr wrap="square" rtlCol="0">
            <a:spAutoFit/>
          </a:bodyPr>
          <a:lstStyle/>
          <a:p>
            <a:br>
              <a:rPr lang="fr-BE" dirty="0"/>
            </a:br>
            <a:endParaRPr lang="fr-BE" dirty="0"/>
          </a:p>
          <a:p>
            <a:r>
              <a:rPr lang="fr-BE" dirty="0"/>
              <a:t>Pour les enfants (6 à 10 ans), le texte vise une première connaissance de foi, une première initiation à la vie de l’Église et à la célébration des sacrements (240). Il est précis : « La nécessité de faire du processus d’initiation </a:t>
            </a:r>
            <a:r>
              <a:rPr lang="fr-BE" dirty="0">
                <a:highlight>
                  <a:srgbClr val="FFFF00"/>
                </a:highlight>
              </a:rPr>
              <a:t>chrétienne une authentique introduction expérientielle à la totalité de la vie de foi </a:t>
            </a:r>
            <a:r>
              <a:rPr lang="fr-BE" dirty="0"/>
              <a:t>nous permet de considérer le catéchuménat comme une source d’inspiration indispensable. Une initiation chrétienne établie </a:t>
            </a:r>
            <a:r>
              <a:rPr lang="fr-BE" dirty="0">
                <a:highlight>
                  <a:srgbClr val="FFFF00"/>
                </a:highlight>
              </a:rPr>
              <a:t>sur le modèle de formation du catéchuména</a:t>
            </a:r>
            <a:r>
              <a:rPr lang="fr-BE" dirty="0"/>
              <a:t>t mais avec des critères, des contenus et des méthodologies adaptés aux enfants est tout à fait appropriée » (242). </a:t>
            </a:r>
          </a:p>
        </p:txBody>
      </p:sp>
      <p:sp>
        <p:nvSpPr>
          <p:cNvPr id="2" name="ZoneTexte 1">
            <a:extLst>
              <a:ext uri="{FF2B5EF4-FFF2-40B4-BE49-F238E27FC236}">
                <a16:creationId xmlns:a16="http://schemas.microsoft.com/office/drawing/2014/main" id="{212611A1-8031-0A42-9ED1-F5835EBD30C0}"/>
              </a:ext>
            </a:extLst>
          </p:cNvPr>
          <p:cNvSpPr txBox="1"/>
          <p:nvPr/>
        </p:nvSpPr>
        <p:spPr>
          <a:xfrm rot="16200000">
            <a:off x="-1819244" y="3051740"/>
            <a:ext cx="6165304" cy="1015663"/>
          </a:xfrm>
          <a:prstGeom prst="rect">
            <a:avLst/>
          </a:prstGeom>
          <a:noFill/>
        </p:spPr>
        <p:txBody>
          <a:bodyPr wrap="square" rtlCol="0">
            <a:spAutoFit/>
          </a:bodyPr>
          <a:lstStyle/>
          <a:p>
            <a:r>
              <a:rPr lang="fr-FR" sz="6000" dirty="0"/>
              <a:t>TOUS les AGES</a:t>
            </a:r>
          </a:p>
        </p:txBody>
      </p:sp>
      <p:sp>
        <p:nvSpPr>
          <p:cNvPr id="4" name="Espace réservé du pied de page 3">
            <a:extLst>
              <a:ext uri="{FF2B5EF4-FFF2-40B4-BE49-F238E27FC236}">
                <a16:creationId xmlns:a16="http://schemas.microsoft.com/office/drawing/2014/main" id="{BCBA57B9-4716-BB45-BF38-56D240EF8EF8}"/>
              </a:ext>
            </a:extLst>
          </p:cNvPr>
          <p:cNvSpPr>
            <a:spLocks noGrp="1"/>
          </p:cNvSpPr>
          <p:nvPr>
            <p:ph type="ftr" sz="quarter" idx="11"/>
          </p:nvPr>
        </p:nvSpPr>
        <p:spPr>
          <a:xfrm>
            <a:off x="6878637" y="6448251"/>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081117679"/>
      </p:ext>
    </p:extLst>
  </p:cSld>
  <p:clrMapOvr>
    <a:masterClrMapping/>
  </p:clrMapOvr>
  <p:transition spd="slow">
    <p:split orient="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a:xfrm>
            <a:off x="1288188" y="320524"/>
            <a:ext cx="8229600" cy="1252537"/>
          </a:xfrm>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212611A1-8031-0A42-9ED1-F5835EBD30C0}"/>
              </a:ext>
            </a:extLst>
          </p:cNvPr>
          <p:cNvSpPr txBox="1"/>
          <p:nvPr/>
        </p:nvSpPr>
        <p:spPr>
          <a:xfrm rot="16200000">
            <a:off x="-1819244" y="3051740"/>
            <a:ext cx="6165304" cy="1015663"/>
          </a:xfrm>
          <a:prstGeom prst="rect">
            <a:avLst/>
          </a:prstGeom>
          <a:noFill/>
        </p:spPr>
        <p:txBody>
          <a:bodyPr wrap="square" rtlCol="0">
            <a:spAutoFit/>
          </a:bodyPr>
          <a:lstStyle/>
          <a:p>
            <a:r>
              <a:rPr lang="fr-FR" sz="6000" dirty="0"/>
              <a:t>TOUS les AGES</a:t>
            </a:r>
          </a:p>
        </p:txBody>
      </p:sp>
      <p:sp>
        <p:nvSpPr>
          <p:cNvPr id="4" name="ZoneTexte 3">
            <a:extLst>
              <a:ext uri="{FF2B5EF4-FFF2-40B4-BE49-F238E27FC236}">
                <a16:creationId xmlns:a16="http://schemas.microsoft.com/office/drawing/2014/main" id="{7378A4AE-8A49-1247-B912-315EBF5FCF8A}"/>
              </a:ext>
            </a:extLst>
          </p:cNvPr>
          <p:cNvSpPr txBox="1"/>
          <p:nvPr/>
        </p:nvSpPr>
        <p:spPr>
          <a:xfrm>
            <a:off x="1835696" y="2072459"/>
            <a:ext cx="6851104" cy="4524315"/>
          </a:xfrm>
          <a:prstGeom prst="rect">
            <a:avLst/>
          </a:prstGeom>
          <a:noFill/>
        </p:spPr>
        <p:txBody>
          <a:bodyPr wrap="square" rtlCol="0">
            <a:spAutoFit/>
          </a:bodyPr>
          <a:lstStyle/>
          <a:p>
            <a:br>
              <a:rPr lang="fr-BE" dirty="0"/>
            </a:br>
            <a:endParaRPr lang="fr-BE" dirty="0"/>
          </a:p>
          <a:p>
            <a:r>
              <a:rPr lang="fr-BE" dirty="0"/>
              <a:t>● Avec les pré-adolescents (11-13 ans), on demande de « semer les germes d’une vision de Dieu » qui pourra mûrir à </a:t>
            </a:r>
            <a:r>
              <a:rPr lang="fr-BE" dirty="0">
                <a:highlight>
                  <a:srgbClr val="FFFF00"/>
                </a:highlight>
              </a:rPr>
              <a:t>travers une logique kérygmatique </a:t>
            </a:r>
            <a:r>
              <a:rPr lang="fr-BE" dirty="0"/>
              <a:t>(247). Arrivant à l’âge de la jeunesse, le Directoire en appelle à un « renouveau » de la catéchèse et dirige l’attention  vers les dynamiques d’écoute, de réciprocité, de coresponsabilité et de reconnaissance du leadership des jeunes (245). </a:t>
            </a:r>
          </a:p>
          <a:p>
            <a:endParaRPr lang="fr-BE" dirty="0"/>
          </a:p>
          <a:p>
            <a:r>
              <a:rPr lang="fr-BE" dirty="0"/>
              <a:t>● Avec les adolescents (situés par le Directoire entre 14 et 21 ans), on signale trois insistances : penser des </a:t>
            </a:r>
            <a:r>
              <a:rPr lang="fr-BE" dirty="0">
                <a:highlight>
                  <a:srgbClr val="FFFF00"/>
                </a:highlight>
              </a:rPr>
              <a:t>liens avec la pastorale des jeunes</a:t>
            </a:r>
            <a:r>
              <a:rPr lang="fr-BE" dirty="0"/>
              <a:t>, agir avec une </a:t>
            </a:r>
            <a:r>
              <a:rPr lang="fr-BE" dirty="0">
                <a:highlight>
                  <a:srgbClr val="FFFF00"/>
                </a:highlight>
              </a:rPr>
              <a:t>forte connotation éducative et vocationnelle</a:t>
            </a:r>
            <a:r>
              <a:rPr lang="fr-BE" dirty="0"/>
              <a:t>, présenter des </a:t>
            </a:r>
            <a:r>
              <a:rPr lang="fr-BE" dirty="0">
                <a:highlight>
                  <a:srgbClr val="FFFF00"/>
                </a:highlight>
              </a:rPr>
              <a:t>figures d’adultes chrétiens </a:t>
            </a:r>
            <a:r>
              <a:rPr lang="fr-BE" dirty="0"/>
              <a:t>authentiques et cohérents (249). </a:t>
            </a:r>
          </a:p>
          <a:p>
            <a:endParaRPr lang="fr-FR" dirty="0"/>
          </a:p>
        </p:txBody>
      </p:sp>
      <p:sp>
        <p:nvSpPr>
          <p:cNvPr id="5" name="Espace réservé du pied de page 4">
            <a:extLst>
              <a:ext uri="{FF2B5EF4-FFF2-40B4-BE49-F238E27FC236}">
                <a16:creationId xmlns:a16="http://schemas.microsoft.com/office/drawing/2014/main" id="{5C42BE4D-4893-B94C-AA55-B9A81C0B3C10}"/>
              </a:ext>
            </a:extLst>
          </p:cNvPr>
          <p:cNvSpPr>
            <a:spLocks noGrp="1"/>
          </p:cNvSpPr>
          <p:nvPr>
            <p:ph type="ftr" sz="quarter" idx="11"/>
          </p:nvPr>
        </p:nvSpPr>
        <p:spPr>
          <a:xfrm>
            <a:off x="7020272" y="6381328"/>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981566328"/>
      </p:ext>
    </p:extLst>
  </p:cSld>
  <p:clrMapOvr>
    <a:masterClrMapping/>
  </p:clrMapOvr>
  <p:transition spd="slow">
    <p:split orient="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a:xfrm>
            <a:off x="1187624" y="331177"/>
            <a:ext cx="8229600" cy="1252537"/>
          </a:xfrm>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4B16A538-8D11-F241-AB3D-DA5853D156EE}"/>
              </a:ext>
            </a:extLst>
          </p:cNvPr>
          <p:cNvSpPr txBox="1"/>
          <p:nvPr/>
        </p:nvSpPr>
        <p:spPr>
          <a:xfrm rot="16200000">
            <a:off x="-1840776" y="2858542"/>
            <a:ext cx="6548082" cy="830997"/>
          </a:xfrm>
          <a:prstGeom prst="rect">
            <a:avLst/>
          </a:prstGeom>
          <a:noFill/>
        </p:spPr>
        <p:txBody>
          <a:bodyPr wrap="square" rtlCol="0">
            <a:spAutoFit/>
          </a:bodyPr>
          <a:lstStyle/>
          <a:p>
            <a:r>
              <a:rPr lang="fr-FR" sz="4800" dirty="0"/>
              <a:t>Avec un HANDICAP</a:t>
            </a:r>
          </a:p>
        </p:txBody>
      </p:sp>
      <p:sp>
        <p:nvSpPr>
          <p:cNvPr id="4" name="ZoneTexte 3">
            <a:extLst>
              <a:ext uri="{FF2B5EF4-FFF2-40B4-BE49-F238E27FC236}">
                <a16:creationId xmlns:a16="http://schemas.microsoft.com/office/drawing/2014/main" id="{0A0089DB-DD79-554C-BC5A-662BC6423210}"/>
              </a:ext>
            </a:extLst>
          </p:cNvPr>
          <p:cNvSpPr txBox="1"/>
          <p:nvPr/>
        </p:nvSpPr>
        <p:spPr>
          <a:xfrm>
            <a:off x="5488454" y="2638067"/>
            <a:ext cx="3384376" cy="4247317"/>
          </a:xfrm>
          <a:prstGeom prst="rect">
            <a:avLst/>
          </a:prstGeom>
          <a:noFill/>
        </p:spPr>
        <p:txBody>
          <a:bodyPr wrap="square" rtlCol="0">
            <a:spAutoFit/>
          </a:bodyPr>
          <a:lstStyle/>
          <a:p>
            <a:r>
              <a:rPr lang="fr-BE" dirty="0"/>
              <a:t>Le Directoire exhorte toute la communauté à développer une culture de l’inclusion (271-272) et à reconnaître la place importante de ces personnes en Église, leur éducabilité, leur volonté d’être actives.</a:t>
            </a:r>
          </a:p>
          <a:p>
            <a:endParaRPr lang="fr-BE" dirty="0"/>
          </a:p>
          <a:p>
            <a:r>
              <a:rPr lang="fr-BE" dirty="0"/>
              <a:t> Les personnes handicapées sont appelées à la </a:t>
            </a:r>
            <a:r>
              <a:rPr lang="fr-BE" b="1" dirty="0">
                <a:highlight>
                  <a:srgbClr val="FFFF00"/>
                </a:highlight>
              </a:rPr>
              <a:t>plénitude</a:t>
            </a:r>
            <a:r>
              <a:rPr lang="fr-BE" dirty="0"/>
              <a:t> de la vie sacramentelle et « il est souhaitable qu’elles puissent elles-mêmes être catéchistes » (272). </a:t>
            </a:r>
          </a:p>
          <a:p>
            <a:endParaRPr lang="fr-FR" dirty="0"/>
          </a:p>
        </p:txBody>
      </p:sp>
      <p:pic>
        <p:nvPicPr>
          <p:cNvPr id="3074" name="Picture 2">
            <a:extLst>
              <a:ext uri="{FF2B5EF4-FFF2-40B4-BE49-F238E27FC236}">
                <a16:creationId xmlns:a16="http://schemas.microsoft.com/office/drawing/2014/main" id="{24F19C0E-BADC-8C47-8665-9E2A3377878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18125" y="1894946"/>
            <a:ext cx="3070855" cy="4653136"/>
          </a:xfrm>
          <a:prstGeom prst="rect">
            <a:avLst/>
          </a:prstGeom>
          <a:noFill/>
          <a:extLst>
            <a:ext uri="{909E8E84-426E-40DD-AFC4-6F175D3DCCD1}">
              <a14:hiddenFill xmlns:a14="http://schemas.microsoft.com/office/drawing/2010/main">
                <a:solidFill>
                  <a:srgbClr val="FFFFFF"/>
                </a:solidFill>
              </a14:hiddenFill>
            </a:ext>
          </a:extLst>
        </p:spPr>
      </p:pic>
      <p:sp>
        <p:nvSpPr>
          <p:cNvPr id="5" name="Espace réservé du pied de page 4">
            <a:extLst>
              <a:ext uri="{FF2B5EF4-FFF2-40B4-BE49-F238E27FC236}">
                <a16:creationId xmlns:a16="http://schemas.microsoft.com/office/drawing/2014/main" id="{11226B9A-B272-4949-9DE6-FA6CAAC68164}"/>
              </a:ext>
            </a:extLst>
          </p:cNvPr>
          <p:cNvSpPr>
            <a:spLocks noGrp="1"/>
          </p:cNvSpPr>
          <p:nvPr>
            <p:ph type="ftr" sz="quarter" idx="11"/>
          </p:nvPr>
        </p:nvSpPr>
        <p:spPr>
          <a:xfrm>
            <a:off x="7308304" y="6492875"/>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265328812"/>
      </p:ext>
    </p:extLst>
  </p:cSld>
  <p:clrMapOvr>
    <a:masterClrMapping/>
  </p:clrMapOvr>
  <p:transition spd="slow">
    <p:split orient="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5. Une catéchèse dans la vie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918048" y="2703438"/>
            <a:ext cx="6768752" cy="2031325"/>
          </a:xfrm>
          <a:prstGeom prst="rect">
            <a:avLst/>
          </a:prstGeom>
          <a:noFill/>
        </p:spPr>
        <p:txBody>
          <a:bodyPr wrap="square" rtlCol="0">
            <a:spAutoFit/>
          </a:bodyPr>
          <a:lstStyle/>
          <a:p>
            <a:r>
              <a:rPr lang="fr-FR" dirty="0"/>
              <a:t>Public « privilégié et prioritaire » (avec les femmes et hommes qui vivent à la marge, les prisonniers, les immigrés…)</a:t>
            </a:r>
          </a:p>
          <a:p>
            <a:endParaRPr lang="fr-FR" dirty="0"/>
          </a:p>
          <a:p>
            <a:r>
              <a:rPr lang="fr-FR" dirty="0"/>
              <a:t>Appel à des collaborations inter-églises, respect des langues et cultures d’origine</a:t>
            </a:r>
          </a:p>
          <a:p>
            <a:endParaRPr lang="fr-FR" dirty="0"/>
          </a:p>
          <a:p>
            <a:r>
              <a:rPr lang="fr-FR" dirty="0"/>
              <a:t>Appel à un « accueil inconditionnel » (274, 280)</a:t>
            </a:r>
          </a:p>
        </p:txBody>
      </p:sp>
      <p:sp>
        <p:nvSpPr>
          <p:cNvPr id="2" name="ZoneTexte 1">
            <a:extLst>
              <a:ext uri="{FF2B5EF4-FFF2-40B4-BE49-F238E27FC236}">
                <a16:creationId xmlns:a16="http://schemas.microsoft.com/office/drawing/2014/main" id="{E2F7D32C-369D-FB4F-9CE3-0997539B74CB}"/>
              </a:ext>
            </a:extLst>
          </p:cNvPr>
          <p:cNvSpPr txBox="1"/>
          <p:nvPr/>
        </p:nvSpPr>
        <p:spPr>
          <a:xfrm rot="16200000">
            <a:off x="-1044624" y="3137193"/>
            <a:ext cx="4896544" cy="1015663"/>
          </a:xfrm>
          <a:prstGeom prst="rect">
            <a:avLst/>
          </a:prstGeom>
          <a:noFill/>
        </p:spPr>
        <p:txBody>
          <a:bodyPr wrap="square" rtlCol="0">
            <a:spAutoFit/>
          </a:bodyPr>
          <a:lstStyle/>
          <a:p>
            <a:r>
              <a:rPr lang="fr-FR" sz="6000" dirty="0"/>
              <a:t>MIGRANTS</a:t>
            </a:r>
          </a:p>
        </p:txBody>
      </p:sp>
      <p:sp>
        <p:nvSpPr>
          <p:cNvPr id="4" name="Espace réservé du pied de page 3">
            <a:extLst>
              <a:ext uri="{FF2B5EF4-FFF2-40B4-BE49-F238E27FC236}">
                <a16:creationId xmlns:a16="http://schemas.microsoft.com/office/drawing/2014/main" id="{82FA2D0F-D473-C94B-A2DB-E448BDA340FB}"/>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168573332"/>
      </p:ext>
    </p:extLst>
  </p:cSld>
  <p:clrMapOvr>
    <a:masterClrMapping/>
  </p:clrMapOvr>
  <p:transition spd="slow">
    <p:split orient="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6. De la pédagogie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703438"/>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35C3D50A-EFAF-D841-BED6-D5CF60E545F6}"/>
              </a:ext>
            </a:extLst>
          </p:cNvPr>
          <p:cNvSpPr txBox="1"/>
          <p:nvPr/>
        </p:nvSpPr>
        <p:spPr>
          <a:xfrm>
            <a:off x="1547664" y="2852936"/>
            <a:ext cx="6624736" cy="2585323"/>
          </a:xfrm>
          <a:prstGeom prst="rect">
            <a:avLst/>
          </a:prstGeom>
          <a:noFill/>
        </p:spPr>
        <p:txBody>
          <a:bodyPr wrap="square" rtlCol="0">
            <a:spAutoFit/>
          </a:bodyPr>
          <a:lstStyle/>
          <a:p>
            <a:r>
              <a:rPr lang="fr-BE" dirty="0"/>
              <a:t>On y parle abondamment de </a:t>
            </a:r>
            <a:r>
              <a:rPr lang="fr-BE" dirty="0">
                <a:solidFill>
                  <a:srgbClr val="C00000"/>
                </a:solidFill>
              </a:rPr>
              <a:t>« flexibilité » </a:t>
            </a:r>
            <a:r>
              <a:rPr lang="fr-BE" dirty="0"/>
              <a:t>et d</a:t>
            </a:r>
            <a:r>
              <a:rPr lang="fr-BE" dirty="0">
                <a:solidFill>
                  <a:srgbClr val="C00000"/>
                </a:solidFill>
              </a:rPr>
              <a:t>’« adaptation » </a:t>
            </a:r>
            <a:r>
              <a:rPr lang="fr-BE" dirty="0"/>
              <a:t>en fonction des situations : tous les adultes ne sont pas les mêmes, avec les mêmes besoins ; toutes les familles sont à la fois singulières et ont des traits communs.  </a:t>
            </a:r>
          </a:p>
          <a:p>
            <a:br>
              <a:rPr lang="fr-BE" dirty="0"/>
            </a:br>
            <a:endParaRPr lang="fr-BE" dirty="0"/>
          </a:p>
          <a:p>
            <a:r>
              <a:rPr lang="fr-BE" dirty="0"/>
              <a:t>Face à la diversité des profils, la catéchèse « se présente sous une grande multiplicité de formes » (264). </a:t>
            </a:r>
          </a:p>
          <a:p>
            <a:endParaRPr lang="fr-FR" dirty="0"/>
          </a:p>
        </p:txBody>
      </p:sp>
      <p:sp>
        <p:nvSpPr>
          <p:cNvPr id="4" name="Espace réservé du pied de page 3">
            <a:extLst>
              <a:ext uri="{FF2B5EF4-FFF2-40B4-BE49-F238E27FC236}">
                <a16:creationId xmlns:a16="http://schemas.microsoft.com/office/drawing/2014/main" id="{C1044710-1421-0449-969A-652ABF434F79}"/>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284506315"/>
      </p:ext>
    </p:extLst>
  </p:cSld>
  <p:clrMapOvr>
    <a:masterClrMapping/>
  </p:clrMapOvr>
  <p:transition spd="slow">
    <p:split orient="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6. De la pédagogie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35C3D50A-EFAF-D841-BED6-D5CF60E545F6}"/>
              </a:ext>
            </a:extLst>
          </p:cNvPr>
          <p:cNvSpPr txBox="1"/>
          <p:nvPr/>
        </p:nvSpPr>
        <p:spPr>
          <a:xfrm>
            <a:off x="1979712" y="2852936"/>
            <a:ext cx="5544616" cy="2031325"/>
          </a:xfrm>
          <a:prstGeom prst="rect">
            <a:avLst/>
          </a:prstGeom>
          <a:noFill/>
        </p:spPr>
        <p:txBody>
          <a:bodyPr wrap="square" rtlCol="0">
            <a:spAutoFit/>
          </a:bodyPr>
          <a:lstStyle/>
          <a:p>
            <a:r>
              <a:rPr lang="fr-BE" dirty="0"/>
              <a:t>Le Directoire ne cesse d’impliquer </a:t>
            </a:r>
            <a:r>
              <a:rPr lang="fr-BE" dirty="0">
                <a:solidFill>
                  <a:srgbClr val="C00000"/>
                </a:solidFill>
              </a:rPr>
              <a:t>toute la communauté</a:t>
            </a:r>
            <a:r>
              <a:rPr lang="fr-BE" dirty="0"/>
              <a:t> (ainsi 242) comme sujet de la catéchèse et de </a:t>
            </a:r>
            <a:r>
              <a:rPr lang="fr-BE" dirty="0">
                <a:solidFill>
                  <a:srgbClr val="C00000"/>
                </a:solidFill>
              </a:rPr>
              <a:t>valoriser la mission des catéchistes</a:t>
            </a:r>
            <a:r>
              <a:rPr lang="fr-BE" dirty="0"/>
              <a:t>, au sein et au nom de cette communauté, en valorisant leur témoignage, leur cohérence et leurs encouragements (235). </a:t>
            </a:r>
          </a:p>
          <a:p>
            <a:endParaRPr lang="fr-FR" dirty="0"/>
          </a:p>
        </p:txBody>
      </p:sp>
      <p:sp>
        <p:nvSpPr>
          <p:cNvPr id="4" name="Espace réservé du pied de page 3">
            <a:extLst>
              <a:ext uri="{FF2B5EF4-FFF2-40B4-BE49-F238E27FC236}">
                <a16:creationId xmlns:a16="http://schemas.microsoft.com/office/drawing/2014/main" id="{283124E2-1F73-084C-80F5-8132A4D41FC2}"/>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1244296698"/>
      </p:ext>
    </p:extLst>
  </p:cSld>
  <p:clrMapOvr>
    <a:masterClrMapping/>
  </p:clrMapOvr>
  <p:transition spd="slow">
    <p:split orient="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8A3D294-84D9-4D4A-8A57-6B0D483C0A01}"/>
              </a:ext>
            </a:extLst>
          </p:cNvPr>
          <p:cNvSpPr>
            <a:spLocks noGrp="1"/>
          </p:cNvSpPr>
          <p:nvPr>
            <p:ph type="title"/>
          </p:nvPr>
        </p:nvSpPr>
        <p:spPr/>
        <p:txBody>
          <a:bodyPr/>
          <a:lstStyle/>
          <a:p>
            <a:r>
              <a:rPr lang="fr-FR" dirty="0"/>
              <a:t>6. De la pédagogie</a:t>
            </a:r>
          </a:p>
        </p:txBody>
      </p:sp>
      <p:sp>
        <p:nvSpPr>
          <p:cNvPr id="8" name="ZoneTexte 7">
            <a:extLst>
              <a:ext uri="{FF2B5EF4-FFF2-40B4-BE49-F238E27FC236}">
                <a16:creationId xmlns:a16="http://schemas.microsoft.com/office/drawing/2014/main" id="{B8576E48-5CA3-D143-B384-E50CB97094AF}"/>
              </a:ext>
            </a:extLst>
          </p:cNvPr>
          <p:cNvSpPr txBox="1"/>
          <p:nvPr/>
        </p:nvSpPr>
        <p:spPr>
          <a:xfrm>
            <a:off x="1547664" y="2564904"/>
            <a:ext cx="6768752" cy="3816424"/>
          </a:xfrm>
          <a:prstGeom prst="rect">
            <a:avLst/>
          </a:prstGeom>
          <a:noFill/>
        </p:spPr>
        <p:txBody>
          <a:bodyPr wrap="square" rtlCol="0">
            <a:spAutoFit/>
          </a:bodyPr>
          <a:lstStyle/>
          <a:p>
            <a:endParaRPr lang="fr-FR"/>
          </a:p>
        </p:txBody>
      </p:sp>
      <p:sp>
        <p:nvSpPr>
          <p:cNvPr id="2" name="ZoneTexte 1">
            <a:extLst>
              <a:ext uri="{FF2B5EF4-FFF2-40B4-BE49-F238E27FC236}">
                <a16:creationId xmlns:a16="http://schemas.microsoft.com/office/drawing/2014/main" id="{35C3D50A-EFAF-D841-BED6-D5CF60E545F6}"/>
              </a:ext>
            </a:extLst>
          </p:cNvPr>
          <p:cNvSpPr txBox="1"/>
          <p:nvPr/>
        </p:nvSpPr>
        <p:spPr>
          <a:xfrm>
            <a:off x="440060" y="2585740"/>
            <a:ext cx="8229600" cy="3970318"/>
          </a:xfrm>
          <a:prstGeom prst="rect">
            <a:avLst/>
          </a:prstGeom>
          <a:noFill/>
        </p:spPr>
        <p:txBody>
          <a:bodyPr wrap="square" rtlCol="0">
            <a:spAutoFit/>
          </a:bodyPr>
          <a:lstStyle/>
          <a:p>
            <a:r>
              <a:rPr lang="fr-BE" dirty="0"/>
              <a:t>Il place la catéchèse dans des relations avec divers autres lieux ecclésiaux, d’autres activités pastorales. On peut citer : le lien très net entre </a:t>
            </a:r>
            <a:r>
              <a:rPr lang="fr-BE" dirty="0">
                <a:solidFill>
                  <a:srgbClr val="C00000"/>
                </a:solidFill>
              </a:rPr>
              <a:t>la catéchèse et la pastorale des jeunes</a:t>
            </a:r>
            <a:r>
              <a:rPr lang="fr-BE" dirty="0"/>
              <a:t> :« Il est important que la catéchèse se fasse au sein de la pastorale des jeunes et soit à forte connotation éducative et vocationnelle. » (249) </a:t>
            </a:r>
          </a:p>
          <a:p>
            <a:endParaRPr lang="fr-BE" dirty="0"/>
          </a:p>
          <a:p>
            <a:r>
              <a:rPr lang="fr-BE" dirty="0"/>
              <a:t>Ou encore, l’invitation à nouer des partenariats avec des mouvements et des associations ecclésiales (265), de travailler en lien avec la pastorale familiale (262). </a:t>
            </a:r>
          </a:p>
          <a:p>
            <a:endParaRPr lang="fr-BE" dirty="0"/>
          </a:p>
          <a:p>
            <a:r>
              <a:rPr lang="fr-BE" dirty="0"/>
              <a:t>D’autres suggestions vont dans le même sens : rappel de l’intérêt des pèlerinages (254), des JMJ (ibidem), complémentarités entre les actions des catéchistes et des enseignants (241)… </a:t>
            </a:r>
          </a:p>
          <a:p>
            <a:endParaRPr lang="fr-FR" dirty="0"/>
          </a:p>
        </p:txBody>
      </p:sp>
      <p:sp>
        <p:nvSpPr>
          <p:cNvPr id="4" name="Espace réservé du pied de page 3">
            <a:extLst>
              <a:ext uri="{FF2B5EF4-FFF2-40B4-BE49-F238E27FC236}">
                <a16:creationId xmlns:a16="http://schemas.microsoft.com/office/drawing/2014/main" id="{586B20EC-82AD-5B4C-91D9-B298C7BE159C}"/>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539277335"/>
      </p:ext>
    </p:extLst>
  </p:cSld>
  <p:clrMapOvr>
    <a:masterClrMapping/>
  </p:clrMapOvr>
  <p:transition spd="slow">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8015B6-F320-4C4A-BB1A-A7140DDA5F07}"/>
              </a:ext>
            </a:extLst>
          </p:cNvPr>
          <p:cNvSpPr>
            <a:spLocks noGrp="1"/>
          </p:cNvSpPr>
          <p:nvPr>
            <p:ph type="title"/>
          </p:nvPr>
        </p:nvSpPr>
        <p:spPr>
          <a:xfrm>
            <a:off x="974408" y="797867"/>
            <a:ext cx="6968490" cy="461665"/>
          </a:xfrm>
        </p:spPr>
        <p:txBody>
          <a:bodyPr>
            <a:normAutofit fontScale="90000"/>
          </a:bodyPr>
          <a:lstStyle/>
          <a:p>
            <a:r>
              <a:rPr lang="fr-FR" dirty="0"/>
              <a:t>1. Un « nouveau » Directoire en 2020</a:t>
            </a:r>
          </a:p>
        </p:txBody>
      </p:sp>
      <p:sp>
        <p:nvSpPr>
          <p:cNvPr id="3" name="Espace réservé du texte 2">
            <a:extLst>
              <a:ext uri="{FF2B5EF4-FFF2-40B4-BE49-F238E27FC236}">
                <a16:creationId xmlns:a16="http://schemas.microsoft.com/office/drawing/2014/main" id="{504E07A9-E08A-8B4A-B919-AD702F49ABD6}"/>
              </a:ext>
            </a:extLst>
          </p:cNvPr>
          <p:cNvSpPr>
            <a:spLocks noGrp="1"/>
          </p:cNvSpPr>
          <p:nvPr>
            <p:ph type="body" idx="1"/>
          </p:nvPr>
        </p:nvSpPr>
        <p:spPr>
          <a:xfrm>
            <a:off x="683568" y="2609957"/>
            <a:ext cx="2664296" cy="1611132"/>
          </a:xfrm>
        </p:spPr>
        <p:txBody>
          <a:bodyPr/>
          <a:lstStyle/>
          <a:p>
            <a:r>
              <a:rPr lang="fr-FR" dirty="0"/>
              <a:t>Depuis le Concile Vatican II, 3 directoires pour la catéchèse</a:t>
            </a:r>
          </a:p>
          <a:p>
            <a:endParaRPr lang="fr-FR" dirty="0"/>
          </a:p>
          <a:p>
            <a:endParaRPr lang="fr-FR" dirty="0"/>
          </a:p>
          <a:p>
            <a:endParaRPr lang="fr-FR" dirty="0"/>
          </a:p>
        </p:txBody>
      </p:sp>
      <p:pic>
        <p:nvPicPr>
          <p:cNvPr id="6" name="Image 5">
            <a:extLst>
              <a:ext uri="{FF2B5EF4-FFF2-40B4-BE49-F238E27FC236}">
                <a16:creationId xmlns:a16="http://schemas.microsoft.com/office/drawing/2014/main" id="{E752F9E8-0E30-6C4D-852E-94908DF45D6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65515" y="2420888"/>
            <a:ext cx="2220147" cy="3858462"/>
          </a:xfrm>
          <a:prstGeom prst="rect">
            <a:avLst/>
          </a:prstGeom>
        </p:spPr>
      </p:pic>
      <p:sp>
        <p:nvSpPr>
          <p:cNvPr id="7" name="ZoneTexte 6">
            <a:extLst>
              <a:ext uri="{FF2B5EF4-FFF2-40B4-BE49-F238E27FC236}">
                <a16:creationId xmlns:a16="http://schemas.microsoft.com/office/drawing/2014/main" id="{9209F5B0-FCBC-7640-9C7E-57BEA9F73BCA}"/>
              </a:ext>
            </a:extLst>
          </p:cNvPr>
          <p:cNvSpPr txBox="1"/>
          <p:nvPr/>
        </p:nvSpPr>
        <p:spPr>
          <a:xfrm>
            <a:off x="6402870" y="2594611"/>
            <a:ext cx="1540028" cy="3693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a:t>En 1971,</a:t>
            </a:r>
          </a:p>
          <a:p>
            <a:endParaRPr lang="fr-FR" dirty="0"/>
          </a:p>
          <a:p>
            <a:pPr marL="214313" indent="-214313">
              <a:buFontTx/>
              <a:buChar char="-"/>
            </a:pPr>
            <a:r>
              <a:rPr lang="fr-FR" dirty="0"/>
              <a:t>Normes communes</a:t>
            </a:r>
          </a:p>
          <a:p>
            <a:pPr marL="214313" indent="-214313">
              <a:buFontTx/>
              <a:buChar char="-"/>
            </a:pPr>
            <a:endParaRPr lang="fr-FR" dirty="0"/>
          </a:p>
          <a:p>
            <a:pPr marL="214313" indent="-214313">
              <a:buFontTx/>
              <a:buChar char="-"/>
            </a:pPr>
            <a:r>
              <a:rPr lang="fr-FR" dirty="0"/>
              <a:t>Bel exposé synthèse de la foi</a:t>
            </a:r>
          </a:p>
          <a:p>
            <a:pPr marL="214313" indent="-214313">
              <a:buFontTx/>
              <a:buChar char="-"/>
            </a:pPr>
            <a:endParaRPr lang="fr-FR" dirty="0"/>
          </a:p>
          <a:p>
            <a:pPr marL="214313" indent="-214313">
              <a:buFontTx/>
              <a:buChar char="-"/>
            </a:pPr>
            <a:r>
              <a:rPr lang="fr-FR" dirty="0"/>
              <a:t>Rôle de Rome et rôle des évêques</a:t>
            </a:r>
          </a:p>
        </p:txBody>
      </p:sp>
      <p:sp>
        <p:nvSpPr>
          <p:cNvPr id="8" name="Espace réservé du pied de page 7">
            <a:extLst>
              <a:ext uri="{FF2B5EF4-FFF2-40B4-BE49-F238E27FC236}">
                <a16:creationId xmlns:a16="http://schemas.microsoft.com/office/drawing/2014/main" id="{81F5247C-92E3-8F42-A4D4-F5116194A1C3}"/>
              </a:ext>
            </a:extLst>
          </p:cNvPr>
          <p:cNvSpPr>
            <a:spLocks noGrp="1"/>
          </p:cNvSpPr>
          <p:nvPr>
            <p:ph type="ftr" sz="quarter" idx="11"/>
          </p:nvPr>
        </p:nvSpPr>
        <p:spPr/>
        <p:txBody>
          <a:bodyPr/>
          <a:lstStyle/>
          <a:p>
            <a:pPr>
              <a:defRPr/>
            </a:pPr>
            <a:r>
              <a:rPr lang="en-US" dirty="0"/>
              <a:t>Session ICM de </a:t>
            </a:r>
            <a:r>
              <a:rPr lang="en-US" dirty="0" err="1"/>
              <a:t>décembre</a:t>
            </a:r>
            <a:r>
              <a:rPr lang="en-US" dirty="0"/>
              <a:t> 2022</a:t>
            </a:r>
          </a:p>
        </p:txBody>
      </p:sp>
      <p:sp>
        <p:nvSpPr>
          <p:cNvPr id="4" name="ZoneTexte 3">
            <a:extLst>
              <a:ext uri="{FF2B5EF4-FFF2-40B4-BE49-F238E27FC236}">
                <a16:creationId xmlns:a16="http://schemas.microsoft.com/office/drawing/2014/main" id="{31DE269B-B144-A742-BC94-DB4664970BB9}"/>
              </a:ext>
            </a:extLst>
          </p:cNvPr>
          <p:cNvSpPr txBox="1"/>
          <p:nvPr/>
        </p:nvSpPr>
        <p:spPr>
          <a:xfrm rot="20222324">
            <a:off x="692789" y="4898063"/>
            <a:ext cx="2016224"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dirty="0">
                <a:solidFill>
                  <a:srgbClr val="C00000"/>
                </a:solidFill>
              </a:rPr>
              <a:t>Le Directoire de 1971</a:t>
            </a:r>
          </a:p>
        </p:txBody>
      </p:sp>
    </p:spTree>
    <p:extLst>
      <p:ext uri="{BB962C8B-B14F-4D97-AF65-F5344CB8AC3E}">
        <p14:creationId xmlns:p14="http://schemas.microsoft.com/office/powerpoint/2010/main" val="3671581575"/>
      </p:ext>
    </p:extLst>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75028B-BB5E-6848-824C-90001589D115}"/>
              </a:ext>
            </a:extLst>
          </p:cNvPr>
          <p:cNvSpPr>
            <a:spLocks noGrp="1"/>
          </p:cNvSpPr>
          <p:nvPr>
            <p:ph type="title"/>
          </p:nvPr>
        </p:nvSpPr>
        <p:spPr>
          <a:xfrm>
            <a:off x="1087755" y="854998"/>
            <a:ext cx="6968490" cy="461665"/>
          </a:xfrm>
        </p:spPr>
        <p:txBody>
          <a:bodyPr>
            <a:normAutofit fontScale="90000"/>
          </a:bodyPr>
          <a:lstStyle/>
          <a:p>
            <a:r>
              <a:rPr lang="fr-FR" dirty="0"/>
              <a:t>1. Un « nouveau » Directoire en 2020</a:t>
            </a:r>
          </a:p>
        </p:txBody>
      </p:sp>
      <p:sp>
        <p:nvSpPr>
          <p:cNvPr id="3" name="Espace réservé du texte 2">
            <a:extLst>
              <a:ext uri="{FF2B5EF4-FFF2-40B4-BE49-F238E27FC236}">
                <a16:creationId xmlns:a16="http://schemas.microsoft.com/office/drawing/2014/main" id="{83DFCCBB-59B0-BB46-85A2-14F2622CD535}"/>
              </a:ext>
            </a:extLst>
          </p:cNvPr>
          <p:cNvSpPr>
            <a:spLocks noGrp="1"/>
          </p:cNvSpPr>
          <p:nvPr>
            <p:ph type="body" idx="1"/>
          </p:nvPr>
        </p:nvSpPr>
        <p:spPr>
          <a:xfrm>
            <a:off x="497265" y="2333387"/>
            <a:ext cx="4299670" cy="3693319"/>
          </a:xfrm>
        </p:spPr>
        <p:txBody>
          <a:bodyPr/>
          <a:lstStyle/>
          <a:p>
            <a:r>
              <a:rPr lang="fr-FR" dirty="0">
                <a:solidFill>
                  <a:srgbClr val="C00000"/>
                </a:solidFill>
              </a:rPr>
              <a:t>En 1997, un « Directoire » fort apprécié et fort utilisé:</a:t>
            </a:r>
          </a:p>
          <a:p>
            <a:endParaRPr lang="fr-FR" dirty="0"/>
          </a:p>
          <a:p>
            <a:pPr marL="342900" indent="-342900">
              <a:buFont typeface="Arial" panose="020B0604020202020204" pitchFamily="34" charset="0"/>
              <a:buChar char="•"/>
            </a:pPr>
            <a:r>
              <a:rPr lang="fr-FR" dirty="0"/>
              <a:t>CEC</a:t>
            </a:r>
          </a:p>
          <a:p>
            <a:pPr marL="342900" indent="-342900">
              <a:buFont typeface="Arial" panose="020B0604020202020204" pitchFamily="34" charset="0"/>
              <a:buChar char="•"/>
            </a:pPr>
            <a:r>
              <a:rPr lang="fr-FR" dirty="0"/>
              <a:t>Projets catéchétiques diocésains</a:t>
            </a:r>
          </a:p>
          <a:p>
            <a:pPr marL="342900" indent="-342900">
              <a:buFont typeface="Arial" panose="020B0604020202020204" pitchFamily="34" charset="0"/>
              <a:buChar char="•"/>
            </a:pPr>
            <a:r>
              <a:rPr lang="fr-FR" dirty="0"/>
              <a:t>N° 84: « </a:t>
            </a:r>
            <a:r>
              <a:rPr lang="fr-FR" i="1" dirty="0"/>
              <a:t>formation chrétienne intégrale, ouverte à toutes les composantes de la vie chrétienne </a:t>
            </a:r>
            <a:r>
              <a:rPr lang="fr-FR" dirty="0"/>
              <a:t>»</a:t>
            </a:r>
          </a:p>
        </p:txBody>
      </p:sp>
      <p:pic>
        <p:nvPicPr>
          <p:cNvPr id="6" name="Image 5">
            <a:extLst>
              <a:ext uri="{FF2B5EF4-FFF2-40B4-BE49-F238E27FC236}">
                <a16:creationId xmlns:a16="http://schemas.microsoft.com/office/drawing/2014/main" id="{3847DF3B-A3C4-0947-8080-1A153B6B243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24128" y="2420888"/>
            <a:ext cx="2637769" cy="38138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Espace réservé du pied de page 6">
            <a:extLst>
              <a:ext uri="{FF2B5EF4-FFF2-40B4-BE49-F238E27FC236}">
                <a16:creationId xmlns:a16="http://schemas.microsoft.com/office/drawing/2014/main" id="{BD8CC2A1-1C68-714F-8F08-1E2364A53ECD}"/>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574243741"/>
      </p:ext>
    </p:extLst>
  </p:cSld>
  <p:clrMapOvr>
    <a:masterClrMapping/>
  </p:clrMapOvr>
  <p:transition spd="slow">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132581-A540-114A-9216-63AC31F0FA2C}"/>
              </a:ext>
            </a:extLst>
          </p:cNvPr>
          <p:cNvSpPr>
            <a:spLocks noGrp="1"/>
          </p:cNvSpPr>
          <p:nvPr>
            <p:ph type="title"/>
          </p:nvPr>
        </p:nvSpPr>
        <p:spPr>
          <a:xfrm>
            <a:off x="1087755" y="778713"/>
            <a:ext cx="6968490" cy="461665"/>
          </a:xfrm>
        </p:spPr>
        <p:txBody>
          <a:bodyPr>
            <a:normAutofit fontScale="90000"/>
          </a:bodyPr>
          <a:lstStyle/>
          <a:p>
            <a:r>
              <a:rPr lang="fr-FR" dirty="0"/>
              <a:t>1. Un « nouveau » Directoire en 2020 </a:t>
            </a:r>
          </a:p>
        </p:txBody>
      </p:sp>
      <p:sp>
        <p:nvSpPr>
          <p:cNvPr id="3" name="Espace réservé du texte 2">
            <a:extLst>
              <a:ext uri="{FF2B5EF4-FFF2-40B4-BE49-F238E27FC236}">
                <a16:creationId xmlns:a16="http://schemas.microsoft.com/office/drawing/2014/main" id="{3AD06BA6-C7AA-FE43-B12A-F092F518514D}"/>
              </a:ext>
            </a:extLst>
          </p:cNvPr>
          <p:cNvSpPr>
            <a:spLocks noGrp="1"/>
          </p:cNvSpPr>
          <p:nvPr>
            <p:ph type="body" idx="1"/>
          </p:nvPr>
        </p:nvSpPr>
        <p:spPr>
          <a:xfrm>
            <a:off x="3902836" y="2948962"/>
            <a:ext cx="2233040" cy="3130325"/>
          </a:xfrm>
          <a:solidFill>
            <a:schemeClr val="accent1"/>
          </a:solidFill>
          <a:ln>
            <a:noFill/>
          </a:ln>
        </p:spPr>
        <p:style>
          <a:lnRef idx="0">
            <a:scrgbClr r="0" g="0" b="0"/>
          </a:lnRef>
          <a:fillRef idx="0">
            <a:scrgbClr r="0" g="0" b="0"/>
          </a:fillRef>
          <a:effectRef idx="0">
            <a:scrgbClr r="0" g="0" b="0"/>
          </a:effectRef>
          <a:fontRef idx="minor">
            <a:schemeClr val="lt1"/>
          </a:fontRef>
        </p:style>
        <p:txBody>
          <a:bodyPr/>
          <a:lstStyle/>
          <a:p>
            <a:pPr marL="342900" indent="-342900">
              <a:buFontTx/>
              <a:buChar char="-"/>
            </a:pPr>
            <a:r>
              <a:rPr lang="fr-FR" dirty="0">
                <a:solidFill>
                  <a:schemeClr val="bg1"/>
                </a:solidFill>
              </a:rPr>
              <a:t>Influence de la pensée du pape François</a:t>
            </a:r>
          </a:p>
          <a:p>
            <a:pPr marL="342900" indent="-342900">
              <a:buFontTx/>
              <a:buChar char="-"/>
            </a:pPr>
            <a:endParaRPr lang="fr-FR" dirty="0">
              <a:solidFill>
                <a:schemeClr val="bg1"/>
              </a:solidFill>
            </a:endParaRPr>
          </a:p>
          <a:p>
            <a:pPr marL="342900" indent="-342900">
              <a:buFontTx/>
              <a:buChar char="-"/>
            </a:pPr>
            <a:r>
              <a:rPr lang="fr-FR" dirty="0">
                <a:solidFill>
                  <a:schemeClr val="bg1"/>
                </a:solidFill>
              </a:rPr>
              <a:t>Et surtout de « la joie de l’Evangile »</a:t>
            </a:r>
          </a:p>
          <a:p>
            <a:pPr marL="342900" indent="-342900">
              <a:buFontTx/>
              <a:buChar char="-"/>
            </a:pPr>
            <a:endParaRPr lang="fr-FR" dirty="0">
              <a:solidFill>
                <a:schemeClr val="bg1"/>
              </a:solidFill>
            </a:endParaRPr>
          </a:p>
          <a:p>
            <a:pPr marL="342900" indent="-342900">
              <a:buFontTx/>
              <a:buChar char="-"/>
            </a:pPr>
            <a:endParaRPr lang="fr-FR" dirty="0">
              <a:solidFill>
                <a:schemeClr val="bg1"/>
              </a:solidFill>
            </a:endParaRPr>
          </a:p>
        </p:txBody>
      </p:sp>
      <p:pic>
        <p:nvPicPr>
          <p:cNvPr id="1026" name="Picture 2" descr="Formation nouveau directoire pour la catéchèse">
            <a:extLst>
              <a:ext uri="{FF2B5EF4-FFF2-40B4-BE49-F238E27FC236}">
                <a16:creationId xmlns:a16="http://schemas.microsoft.com/office/drawing/2014/main" id="{0D5A10F6-B238-BB4C-B1DC-01629CEB051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753" y="2467103"/>
            <a:ext cx="2668862" cy="30501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LA JOIE DE L´EVANGILE EVANGELII GAUDIUM | Salvator">
            <a:extLst>
              <a:ext uri="{FF2B5EF4-FFF2-40B4-BE49-F238E27FC236}">
                <a16:creationId xmlns:a16="http://schemas.microsoft.com/office/drawing/2014/main" id="{5E63595F-6B92-DE4A-BFCE-7B8059E8934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14305" y="3353631"/>
            <a:ext cx="1983995" cy="3050129"/>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pied de page 5">
            <a:extLst>
              <a:ext uri="{FF2B5EF4-FFF2-40B4-BE49-F238E27FC236}">
                <a16:creationId xmlns:a16="http://schemas.microsoft.com/office/drawing/2014/main" id="{0A669A28-B4B0-B543-A312-404A28766C96}"/>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51637691"/>
      </p:ext>
    </p:extLst>
  </p:cSld>
  <p:clrMapOvr>
    <a:masterClrMapping/>
  </p:clrMapOvr>
  <p:transition spd="slow">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132581-A540-114A-9216-63AC31F0FA2C}"/>
              </a:ext>
            </a:extLst>
          </p:cNvPr>
          <p:cNvSpPr>
            <a:spLocks noGrp="1"/>
          </p:cNvSpPr>
          <p:nvPr>
            <p:ph type="title"/>
          </p:nvPr>
        </p:nvSpPr>
        <p:spPr>
          <a:xfrm>
            <a:off x="979743" y="778713"/>
            <a:ext cx="6968490" cy="461665"/>
          </a:xfrm>
        </p:spPr>
        <p:txBody>
          <a:bodyPr>
            <a:normAutofit fontScale="90000"/>
          </a:bodyPr>
          <a:lstStyle/>
          <a:p>
            <a:r>
              <a:rPr lang="fr-FR" dirty="0"/>
              <a:t>1. Un « nouveau » Directoire en 2020</a:t>
            </a:r>
          </a:p>
        </p:txBody>
      </p:sp>
      <p:sp>
        <p:nvSpPr>
          <p:cNvPr id="3" name="Espace réservé du texte 2">
            <a:extLst>
              <a:ext uri="{FF2B5EF4-FFF2-40B4-BE49-F238E27FC236}">
                <a16:creationId xmlns:a16="http://schemas.microsoft.com/office/drawing/2014/main" id="{3AD06BA6-C7AA-FE43-B12A-F092F518514D}"/>
              </a:ext>
            </a:extLst>
          </p:cNvPr>
          <p:cNvSpPr>
            <a:spLocks noGrp="1"/>
          </p:cNvSpPr>
          <p:nvPr>
            <p:ph type="body" idx="1"/>
          </p:nvPr>
        </p:nvSpPr>
        <p:spPr>
          <a:xfrm>
            <a:off x="3923928" y="2936585"/>
            <a:ext cx="3888432" cy="3670235"/>
          </a:xfrm>
        </p:spPr>
        <p:style>
          <a:lnRef idx="2">
            <a:schemeClr val="accent1">
              <a:shade val="50000"/>
            </a:schemeClr>
          </a:lnRef>
          <a:fillRef idx="1">
            <a:schemeClr val="accent1"/>
          </a:fillRef>
          <a:effectRef idx="0">
            <a:schemeClr val="accent1"/>
          </a:effectRef>
          <a:fontRef idx="minor">
            <a:schemeClr val="lt1"/>
          </a:fontRef>
        </p:style>
        <p:txBody>
          <a:bodyPr/>
          <a:lstStyle/>
          <a:p>
            <a:r>
              <a:rPr lang="fr-FR" dirty="0"/>
              <a:t>Par rapport au DGC de 1997</a:t>
            </a:r>
          </a:p>
          <a:p>
            <a:endParaRPr lang="fr-FR" dirty="0"/>
          </a:p>
          <a:p>
            <a:pPr marL="701279" indent="-372666">
              <a:buFont typeface="+mj-lt"/>
              <a:buAutoNum type="arabicPeriod"/>
            </a:pPr>
            <a:r>
              <a:rPr lang="fr-FR" sz="1350" dirty="0">
                <a:solidFill>
                  <a:schemeClr val="accent6">
                    <a:lumMod val="60000"/>
                    <a:lumOff val="40000"/>
                  </a:schemeClr>
                </a:solidFill>
              </a:rPr>
              <a:t>Points qui avaient vieilli</a:t>
            </a:r>
          </a:p>
          <a:p>
            <a:pPr marL="701279" indent="-372666">
              <a:buFont typeface="+mj-lt"/>
              <a:buAutoNum type="arabicPeriod"/>
            </a:pPr>
            <a:r>
              <a:rPr lang="fr-FR" sz="1350" dirty="0">
                <a:solidFill>
                  <a:schemeClr val="accent6">
                    <a:lumMod val="60000"/>
                    <a:lumOff val="40000"/>
                  </a:schemeClr>
                </a:solidFill>
              </a:rPr>
              <a:t>Points devenus plus importants</a:t>
            </a:r>
          </a:p>
          <a:p>
            <a:pPr marL="342900" indent="-342900">
              <a:buFontTx/>
              <a:buChar char="-"/>
            </a:pPr>
            <a:endParaRPr lang="fr-FR" dirty="0"/>
          </a:p>
          <a:p>
            <a:r>
              <a:rPr lang="fr-FR" dirty="0"/>
              <a:t>A retenir:</a:t>
            </a:r>
          </a:p>
          <a:p>
            <a:endParaRPr lang="fr-FR" dirty="0"/>
          </a:p>
          <a:p>
            <a:pPr marL="371475"/>
            <a:r>
              <a:rPr lang="fr-FR" sz="1350" dirty="0">
                <a:solidFill>
                  <a:schemeClr val="accent6">
                    <a:lumMod val="60000"/>
                    <a:lumOff val="40000"/>
                  </a:schemeClr>
                </a:solidFill>
              </a:rPr>
              <a:t>Adaptations, inculturation…</a:t>
            </a:r>
          </a:p>
          <a:p>
            <a:pPr marL="371475"/>
            <a:endParaRPr lang="fr-FR" sz="1350" dirty="0">
              <a:solidFill>
                <a:schemeClr val="accent6">
                  <a:lumMod val="60000"/>
                  <a:lumOff val="40000"/>
                </a:schemeClr>
              </a:solidFill>
            </a:endParaRPr>
          </a:p>
          <a:p>
            <a:pPr marL="371475"/>
            <a:endParaRPr lang="fr-FR" sz="1350" dirty="0">
              <a:solidFill>
                <a:schemeClr val="accent6">
                  <a:lumMod val="60000"/>
                  <a:lumOff val="40000"/>
                </a:schemeClr>
              </a:solidFill>
            </a:endParaRPr>
          </a:p>
          <a:p>
            <a:pPr marL="371475"/>
            <a:endParaRPr lang="fr-FR" sz="1350" dirty="0">
              <a:solidFill>
                <a:schemeClr val="accent6">
                  <a:lumMod val="60000"/>
                  <a:lumOff val="40000"/>
                </a:schemeClr>
              </a:solidFill>
            </a:endParaRPr>
          </a:p>
          <a:p>
            <a:pPr marL="371475"/>
            <a:endParaRPr lang="fr-FR" sz="1350" dirty="0">
              <a:solidFill>
                <a:schemeClr val="accent6">
                  <a:lumMod val="60000"/>
                  <a:lumOff val="40000"/>
                </a:schemeClr>
              </a:solidFill>
            </a:endParaRPr>
          </a:p>
        </p:txBody>
      </p:sp>
      <p:pic>
        <p:nvPicPr>
          <p:cNvPr id="6" name="Image 5">
            <a:extLst>
              <a:ext uri="{FF2B5EF4-FFF2-40B4-BE49-F238E27FC236}">
                <a16:creationId xmlns:a16="http://schemas.microsoft.com/office/drawing/2014/main" id="{C3F2C71E-C07F-464B-8BF3-6ADC860FE10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79743" y="2204864"/>
            <a:ext cx="2106884" cy="1405746"/>
          </a:xfrm>
          <a:prstGeom prst="rect">
            <a:avLst/>
          </a:prstGeom>
        </p:spPr>
      </p:pic>
      <p:pic>
        <p:nvPicPr>
          <p:cNvPr id="1026" name="Picture 2" descr="Formation nouveau directoire pour la catéchèse">
            <a:extLst>
              <a:ext uri="{FF2B5EF4-FFF2-40B4-BE49-F238E27FC236}">
                <a16:creationId xmlns:a16="http://schemas.microsoft.com/office/drawing/2014/main" id="{0D5A10F6-B238-BB4C-B1DC-01629CEB051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88965" y="3859962"/>
            <a:ext cx="1997662" cy="22830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Espace réservé du pied de page 6">
            <a:extLst>
              <a:ext uri="{FF2B5EF4-FFF2-40B4-BE49-F238E27FC236}">
                <a16:creationId xmlns:a16="http://schemas.microsoft.com/office/drawing/2014/main" id="{34B5449D-9521-FA4F-BBD7-317542551824}"/>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3771173575"/>
      </p:ext>
    </p:extLst>
  </p:cSld>
  <p:clrMapOvr>
    <a:masterClrMapping/>
  </p:clrMapOvr>
  <p:transition spd="slow">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827584" y="547881"/>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974408" y="2594610"/>
            <a:ext cx="7195184" cy="3508653"/>
          </a:xfrm>
        </p:spPr>
        <p:txBody>
          <a:bodyPr/>
          <a:lstStyle/>
          <a:p>
            <a:pPr marL="385763" indent="-385763">
              <a:buAutoNum type="alphaLcParenR"/>
            </a:pPr>
            <a:r>
              <a:rPr lang="fr-FR" dirty="0">
                <a:solidFill>
                  <a:srgbClr val="C00000"/>
                </a:solidFill>
              </a:rPr>
              <a:t>« </a:t>
            </a:r>
            <a:r>
              <a:rPr lang="fr-BE" dirty="0">
                <a:solidFill>
                  <a:srgbClr val="C00000"/>
                </a:solidFill>
              </a:rPr>
              <a:t>initier un processus de conversion missionnaire […] en direction de l’évangélisation » (300)</a:t>
            </a:r>
          </a:p>
          <a:p>
            <a:pPr marL="0" indent="0">
              <a:buNone/>
            </a:pPr>
            <a:endParaRPr lang="fr-BE" dirty="0"/>
          </a:p>
          <a:p>
            <a:r>
              <a:rPr lang="fr-BE" sz="1400" dirty="0"/>
              <a:t>« J’espère que toutes les communautés feront en sorte de mettre en œuvre les moyens nécessaires pour avancer sur le chemin d’une conversion pastorale et missionnaire, qui ne peut laisser les choses comme elles sont. Ce n’est pas d’une “simple administration” dont nous avons besoin. Constituons-nous dans toutes les régions de la terre en “état permanent de mission” » (EG 25). </a:t>
            </a:r>
          </a:p>
          <a:p>
            <a:endParaRPr lang="fr-BE" sz="1400" dirty="0"/>
          </a:p>
          <a:p>
            <a:r>
              <a:rPr lang="fr-BE" sz="1400" dirty="0"/>
              <a:t>« J’imagine un choix missionnaire capable de transformer toute chose, afin que les habitudes, les styles, les horaires, le langage et toute structure ecclésiale devienne un canal adéquat pour l’évangélisation du monde actuel plutôt que pour l’auto-préservation» (EG 27). </a:t>
            </a:r>
          </a:p>
          <a:p>
            <a:endParaRPr lang="fr-BE" dirty="0"/>
          </a:p>
          <a:p>
            <a:endParaRPr lang="fr-FR" dirty="0"/>
          </a:p>
        </p:txBody>
      </p:sp>
      <p:sp>
        <p:nvSpPr>
          <p:cNvPr id="6" name="Espace réservé du pied de page 5">
            <a:extLst>
              <a:ext uri="{FF2B5EF4-FFF2-40B4-BE49-F238E27FC236}">
                <a16:creationId xmlns:a16="http://schemas.microsoft.com/office/drawing/2014/main" id="{9A109BB2-52AA-AC48-A32B-8E2A496E9D3D}"/>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421212512"/>
      </p:ext>
    </p:extLst>
  </p:cSld>
  <p:clrMapOvr>
    <a:masterClrMapping/>
  </p:clrMapOvr>
  <p:transition spd="slow">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944692" y="778713"/>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395536" y="2594611"/>
            <a:ext cx="8496944" cy="4108817"/>
          </a:xfrm>
        </p:spPr>
        <p:txBody>
          <a:bodyPr/>
          <a:lstStyle/>
          <a:p>
            <a:pPr marL="0" indent="0">
              <a:buNone/>
            </a:pPr>
            <a:r>
              <a:rPr lang="fr-BE" dirty="0"/>
              <a:t>b</a:t>
            </a:r>
            <a:r>
              <a:rPr lang="fr-BE" dirty="0">
                <a:solidFill>
                  <a:srgbClr val="C00000"/>
                </a:solidFill>
              </a:rPr>
              <a:t>) « affirmer la nature kéryg­matique de la catéchèse et de prendre en considération son inspiration </a:t>
            </a:r>
            <a:r>
              <a:rPr lang="fr-BE" dirty="0" err="1">
                <a:solidFill>
                  <a:srgbClr val="C00000"/>
                </a:solidFill>
              </a:rPr>
              <a:t>catéchuménale</a:t>
            </a:r>
            <a:r>
              <a:rPr lang="fr-BE" dirty="0">
                <a:solidFill>
                  <a:srgbClr val="C00000"/>
                </a:solidFill>
              </a:rPr>
              <a:t> » (61)</a:t>
            </a:r>
          </a:p>
          <a:p>
            <a:endParaRPr lang="fr-BE" sz="1050" dirty="0"/>
          </a:p>
          <a:p>
            <a:r>
              <a:rPr lang="fr-BE" sz="1400" dirty="0"/>
              <a:t>« Nous avons redécouvert que, dans la catéchèse aussi, la première annonce ou kérygme a un rôle fondamental, qui doit être au centre de l’action évangélisatrice et de tout objectif de renouveau pastoral. Sur la bouche du catéchiste revient toujours la première annonce : “Jésus Christ t’aime, il a donné sa vie pour te sauver, et maintenant il est vivant à tes côtés chaque jour pour t’éclairer, pour te fortifier, pour te libérer”. (…) On ne doit pas penser que dans la catéchèse le kérygme soit abandonné en faveur d’une formation qui prétendrait être plus “solide”. Il n’y a rien de plus solide, de plus profond, de plus sûr, de plus consistant et de plus sage que cette annonce » (EG, 164-165). </a:t>
            </a:r>
          </a:p>
          <a:p>
            <a:pPr marL="0" indent="0">
              <a:buNone/>
            </a:pPr>
            <a:endParaRPr lang="fr-BE" sz="1400" dirty="0"/>
          </a:p>
          <a:p>
            <a:r>
              <a:rPr lang="fr-BE" sz="1400" dirty="0"/>
              <a:t>« … met en évidence la nécessité d'une catéchèse qui, de manière cohérente, peut être définie comme kérygma­tique, c'est-à-dire une catéchèse qui soit un « approfondisse­ment du kérygme qui se fait chair toujours plus et toujours mieux ». La catéchèse, qu'on ne peut pas toujours ,distinguer de la première annonce, est avant tout appelée à être une annonce de la foi et ne doit pas confier la tâche d'aider à découvrir la beauté de l'Évangile à d'autres actions ecclésia­les. Il est important qu'à travers la catéchèse, chaque personne découvre que cela vaut la peine de croire » (Directoire, n° 57)</a:t>
            </a:r>
          </a:p>
          <a:p>
            <a:pPr marL="0" indent="0">
              <a:buNone/>
            </a:pPr>
            <a:r>
              <a:rPr lang="fr-BE" dirty="0"/>
              <a:t> </a:t>
            </a:r>
          </a:p>
          <a:p>
            <a:endParaRPr lang="fr-FR" dirty="0"/>
          </a:p>
        </p:txBody>
      </p:sp>
      <p:sp>
        <p:nvSpPr>
          <p:cNvPr id="6" name="Espace réservé du pied de page 5">
            <a:extLst>
              <a:ext uri="{FF2B5EF4-FFF2-40B4-BE49-F238E27FC236}">
                <a16:creationId xmlns:a16="http://schemas.microsoft.com/office/drawing/2014/main" id="{1C0C8A18-E117-8340-95FC-17C46C9411DD}"/>
              </a:ext>
            </a:extLst>
          </p:cNvPr>
          <p:cNvSpPr>
            <a:spLocks noGrp="1"/>
          </p:cNvSpPr>
          <p:nvPr>
            <p:ph type="ftr" sz="quarter" idx="11"/>
          </p:nvPr>
        </p:nvSpPr>
        <p:spPr>
          <a:xfrm>
            <a:off x="7164288" y="6520865"/>
            <a:ext cx="4530725" cy="365125"/>
          </a:xfrm>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988851310"/>
      </p:ext>
    </p:extLst>
  </p:cSld>
  <p:clrMapOvr>
    <a:masterClrMapping/>
  </p:clrMapOvr>
  <p:transition spd="slow">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63CEE2-8590-044D-B8DB-15EDD0E36B86}"/>
              </a:ext>
            </a:extLst>
          </p:cNvPr>
          <p:cNvSpPr>
            <a:spLocks noGrp="1"/>
          </p:cNvSpPr>
          <p:nvPr>
            <p:ph type="title"/>
          </p:nvPr>
        </p:nvSpPr>
        <p:spPr>
          <a:xfrm>
            <a:off x="1087755" y="778713"/>
            <a:ext cx="6968490" cy="461665"/>
          </a:xfrm>
        </p:spPr>
        <p:txBody>
          <a:bodyPr>
            <a:normAutofit fontScale="90000"/>
          </a:bodyPr>
          <a:lstStyle/>
          <a:p>
            <a:r>
              <a:rPr lang="fr-FR" dirty="0"/>
              <a:t>2. Ses grands contenus</a:t>
            </a:r>
          </a:p>
        </p:txBody>
      </p:sp>
      <p:sp>
        <p:nvSpPr>
          <p:cNvPr id="3" name="Espace réservé du texte 2">
            <a:extLst>
              <a:ext uri="{FF2B5EF4-FFF2-40B4-BE49-F238E27FC236}">
                <a16:creationId xmlns:a16="http://schemas.microsoft.com/office/drawing/2014/main" id="{B83F3A88-DC70-FA42-8279-BE62F7E125D2}"/>
              </a:ext>
            </a:extLst>
          </p:cNvPr>
          <p:cNvSpPr>
            <a:spLocks noGrp="1"/>
          </p:cNvSpPr>
          <p:nvPr>
            <p:ph type="body" idx="1"/>
          </p:nvPr>
        </p:nvSpPr>
        <p:spPr>
          <a:xfrm>
            <a:off x="3563888" y="2636912"/>
            <a:ext cx="4785724" cy="2700740"/>
          </a:xfrm>
        </p:spPr>
        <p:txBody>
          <a:bodyPr>
            <a:normAutofit fontScale="92500" lnSpcReduction="20000"/>
          </a:bodyPr>
          <a:lstStyle/>
          <a:p>
            <a:pPr marL="0" indent="0">
              <a:buNone/>
            </a:pPr>
            <a:r>
              <a:rPr lang="fr-FR" dirty="0"/>
              <a:t>c) </a:t>
            </a:r>
            <a:r>
              <a:rPr lang="fr-FR" dirty="0">
                <a:solidFill>
                  <a:srgbClr val="C00000"/>
                </a:solidFill>
              </a:rPr>
              <a:t>« </a:t>
            </a:r>
            <a:r>
              <a:rPr lang="fr-BE" dirty="0">
                <a:solidFill>
                  <a:srgbClr val="C00000"/>
                </a:solidFill>
              </a:rPr>
              <a:t>Au centre de chaque processus de catéchèse se trouve la rencontre vivante avec le Christ » (75)</a:t>
            </a:r>
          </a:p>
          <a:p>
            <a:pPr marL="385763" indent="-385763">
              <a:buAutoNum type="alphaLcParenR"/>
            </a:pPr>
            <a:endParaRPr lang="fr-BE" dirty="0"/>
          </a:p>
          <a:p>
            <a:pPr marL="385763" indent="-385763">
              <a:buAutoNum type="alphaLcParenR"/>
            </a:pPr>
            <a:endParaRPr lang="fr-BE" dirty="0"/>
          </a:p>
          <a:p>
            <a:r>
              <a:rPr lang="fr-BE" sz="1500" dirty="0"/>
              <a:t>«La rencontre avec le Christ implique la personne dans sa totalité : cœur, esprit, sens. Elle ne concerne pas seulement l'esprit, mais aussi le corps et surtout le cœur. En ce sens, la catéchèse, (…) aide à l'intériorisation de la foi et ainsi contri­bue de manière irremplaçable à la rencontre avec le Christ » (76). </a:t>
            </a:r>
          </a:p>
          <a:p>
            <a:endParaRPr lang="fr-BE" dirty="0"/>
          </a:p>
          <a:p>
            <a:endParaRPr lang="fr-FR" dirty="0"/>
          </a:p>
        </p:txBody>
      </p:sp>
      <p:pic>
        <p:nvPicPr>
          <p:cNvPr id="6" name="Image 5">
            <a:extLst>
              <a:ext uri="{FF2B5EF4-FFF2-40B4-BE49-F238E27FC236}">
                <a16:creationId xmlns:a16="http://schemas.microsoft.com/office/drawing/2014/main" id="{B4CBCD60-E079-2E41-8C5F-C08D1828BF9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4924" y="2448618"/>
            <a:ext cx="3188964" cy="3838418"/>
          </a:xfrm>
          <a:prstGeom prst="rect">
            <a:avLst/>
          </a:prstGeom>
        </p:spPr>
      </p:pic>
      <p:sp>
        <p:nvSpPr>
          <p:cNvPr id="7" name="Espace réservé du pied de page 6">
            <a:extLst>
              <a:ext uri="{FF2B5EF4-FFF2-40B4-BE49-F238E27FC236}">
                <a16:creationId xmlns:a16="http://schemas.microsoft.com/office/drawing/2014/main" id="{16032EC7-CD57-8042-AE28-C34E09C26E37}"/>
              </a:ext>
            </a:extLst>
          </p:cNvPr>
          <p:cNvSpPr>
            <a:spLocks noGrp="1"/>
          </p:cNvSpPr>
          <p:nvPr>
            <p:ph type="ftr" sz="quarter" idx="11"/>
          </p:nvPr>
        </p:nvSpPr>
        <p:spPr/>
        <p:txBody>
          <a:bodyPr/>
          <a:lstStyle/>
          <a:p>
            <a:pPr>
              <a:defRPr/>
            </a:pPr>
            <a:endParaRPr lang="en-US" dirty="0"/>
          </a:p>
          <a:p>
            <a:pPr>
              <a:defRPr/>
            </a:pPr>
            <a:r>
              <a:rPr lang="en-US" dirty="0"/>
              <a:t>
Session ICM de </a:t>
            </a:r>
            <a:r>
              <a:rPr lang="en-US" dirty="0" err="1"/>
              <a:t>décembre</a:t>
            </a:r>
            <a:r>
              <a:rPr lang="en-US" dirty="0"/>
              <a:t> 2022</a:t>
            </a:r>
          </a:p>
        </p:txBody>
      </p:sp>
    </p:spTree>
    <p:extLst>
      <p:ext uri="{BB962C8B-B14F-4D97-AF65-F5344CB8AC3E}">
        <p14:creationId xmlns:p14="http://schemas.microsoft.com/office/powerpoint/2010/main" val="2722858262"/>
      </p:ext>
    </p:extLst>
  </p:cSld>
  <p:clrMapOvr>
    <a:masterClrMapping/>
  </p:clrMapOvr>
  <p:transition spd="slow">
    <p:split orient="vert"/>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fcb025ba9a6ccf8fed139b5222f2a63b17a4791"/>
  <p:tag name="TPVERSION" val="5"/>
  <p:tag name="TPFULLVERSION" val="5.3.2.24"/>
  <p:tag name="PPTVERSION" val="15"/>
  <p:tag name="TPOS"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gu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extLst>
    <a:ext uri="{05A4C25C-085E-4340-85A3-A5531E510DB2}">
      <thm15:themeFamily xmlns:thm15="http://schemas.microsoft.com/office/thememl/2012/main" name="Beebe CH18 Special Occasion" id="{B861B521-5A7E-CB47-995F-48AD9742D038}" vid="{4EC5C1C0-FCC9-954E-BBF6-A15BAA8AA02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{8749ACE6-ADFE-1B40-8BFF-CF666000500E}tf16401369</Template>
  <TotalTime>168</TotalTime>
  <Words>2473</Words>
  <Application>Microsoft Macintosh PowerPoint</Application>
  <PresentationFormat>Affichage à l'écran (4:3)</PresentationFormat>
  <Paragraphs>240</Paragraphs>
  <Slides>29</Slides>
  <Notes>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29</vt:i4>
      </vt:variant>
    </vt:vector>
  </HeadingPairs>
  <TitlesOfParts>
    <vt:vector size="35" baseType="lpstr">
      <vt:lpstr>Arial</vt:lpstr>
      <vt:lpstr>Calibri</vt:lpstr>
      <vt:lpstr>Candara</vt:lpstr>
      <vt:lpstr>Symbol</vt:lpstr>
      <vt:lpstr>Times New Roman</vt:lpstr>
      <vt:lpstr>Vagues</vt:lpstr>
      <vt:lpstr>Présentation PowerPoint</vt:lpstr>
      <vt:lpstr>  </vt:lpstr>
      <vt:lpstr>1. Un « nouveau » Directoire en 2020</vt:lpstr>
      <vt:lpstr>1. Un « nouveau » Directoire en 2020</vt:lpstr>
      <vt:lpstr>1. Un « nouveau » Directoire en 2020 </vt:lpstr>
      <vt:lpstr>1. Un « nouveau » Directoire en 2020</vt:lpstr>
      <vt:lpstr>2. Ses grands contenus</vt:lpstr>
      <vt:lpstr>2. Ses grands contenus</vt:lpstr>
      <vt:lpstr>2. Ses grands contenus</vt:lpstr>
      <vt:lpstr>2. Ses grands contenus</vt:lpstr>
      <vt:lpstr>2. Ses grands contenus</vt:lpstr>
      <vt:lpstr>2. Ses grands contenus</vt:lpstr>
      <vt:lpstr>3. Son rôle </vt:lpstr>
      <vt:lpstr>3. Son rôle </vt:lpstr>
      <vt:lpstr>4. Le 8e chapitre</vt:lpstr>
      <vt:lpstr>4. Le 8e chapitre</vt:lpstr>
      <vt:lpstr>4. Le 8e chapitre</vt:lpstr>
      <vt:lpstr>4. Le 8e chapitre</vt:lpstr>
      <vt:lpstr>4. Le 8e chapitre</vt:lpstr>
      <vt:lpstr>4. Le 8e chapitre</vt:lpstr>
      <vt:lpstr>5. Une catéchèse dans la vie</vt:lpstr>
      <vt:lpstr>5. Une catéchèse dans la vie</vt:lpstr>
      <vt:lpstr>5. Une catéchèse dans la vie</vt:lpstr>
      <vt:lpstr>5. Une catéchèse dans la vie</vt:lpstr>
      <vt:lpstr>5. Une catéchèse dans la vie</vt:lpstr>
      <vt:lpstr>5. Une catéchèse dans la vie</vt:lpstr>
      <vt:lpstr>6. De la pédagogie</vt:lpstr>
      <vt:lpstr>6. De la pédagogie</vt:lpstr>
      <vt:lpstr>6. De la pédagogie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Henri Derroitte</dc:creator>
  <cp:lastModifiedBy>Henri Derroitte</cp:lastModifiedBy>
  <cp:revision>30</cp:revision>
  <dcterms:created xsi:type="dcterms:W3CDTF">2021-01-27T10:43:24Z</dcterms:created>
  <dcterms:modified xsi:type="dcterms:W3CDTF">2022-12-04T11:14:37Z</dcterms:modified>
</cp:coreProperties>
</file>