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y="5143500" cx="9144000"/>
  <p:notesSz cx="6858000" cy="9144000"/>
  <p:embeddedFontLst>
    <p:embeddedFont>
      <p:font typeface="Roboto"/>
      <p:regular r:id="rId27"/>
      <p:bold r:id="rId28"/>
      <p:italic r:id="rId29"/>
      <p:boldItalic r:id="rId30"/>
    </p:embeddedFont>
    <p:embeddedFont>
      <p:font typeface="Roboto Medium"/>
      <p:regular r:id="rId31"/>
      <p:bold r:id="rId32"/>
      <p:italic r:id="rId33"/>
      <p:boldItalic r:id="rId34"/>
    </p:embeddedFont>
    <p:embeddedFont>
      <p:font typeface="Montserrat"/>
      <p:regular r:id="rId35"/>
      <p:bold r:id="rId36"/>
      <p:italic r:id="rId37"/>
      <p:boldItalic r:id="rId38"/>
    </p:embeddedFont>
    <p:embeddedFont>
      <p:font typeface="Roboto Light"/>
      <p:regular r:id="rId39"/>
      <p:bold r:id="rId40"/>
      <p:italic r:id="rId41"/>
      <p:bold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506BB40-312E-447F-A902-BFC3070270B2}">
  <a:tblStyle styleId="{0506BB40-312E-447F-A902-BFC3070270B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Light-bold.fntdata"/><Relationship Id="rId20" Type="http://schemas.openxmlformats.org/officeDocument/2006/relationships/slide" Target="slides/slide14.xml"/><Relationship Id="rId42" Type="http://schemas.openxmlformats.org/officeDocument/2006/relationships/font" Target="fonts/RobotoLight-boldItalic.fntdata"/><Relationship Id="rId41" Type="http://schemas.openxmlformats.org/officeDocument/2006/relationships/font" Target="fonts/RobotoLight-italic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Roboto-bold.fntdata"/><Relationship Id="rId27" Type="http://schemas.openxmlformats.org/officeDocument/2006/relationships/font" Target="fonts/Roboto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Medium-regular.fntdata"/><Relationship Id="rId30" Type="http://schemas.openxmlformats.org/officeDocument/2006/relationships/font" Target="fonts/Roboto-boldItalic.fntdata"/><Relationship Id="rId11" Type="http://schemas.openxmlformats.org/officeDocument/2006/relationships/slide" Target="slides/slide5.xml"/><Relationship Id="rId33" Type="http://schemas.openxmlformats.org/officeDocument/2006/relationships/font" Target="fonts/RobotoMedium-italic.fntdata"/><Relationship Id="rId10" Type="http://schemas.openxmlformats.org/officeDocument/2006/relationships/slide" Target="slides/slide4.xml"/><Relationship Id="rId32" Type="http://schemas.openxmlformats.org/officeDocument/2006/relationships/font" Target="fonts/RobotoMedium-bold.fntdata"/><Relationship Id="rId13" Type="http://schemas.openxmlformats.org/officeDocument/2006/relationships/slide" Target="slides/slide7.xml"/><Relationship Id="rId35" Type="http://schemas.openxmlformats.org/officeDocument/2006/relationships/font" Target="fonts/Montserrat-regular.fntdata"/><Relationship Id="rId12" Type="http://schemas.openxmlformats.org/officeDocument/2006/relationships/slide" Target="slides/slide6.xml"/><Relationship Id="rId34" Type="http://schemas.openxmlformats.org/officeDocument/2006/relationships/font" Target="fonts/RobotoMedium-boldItalic.fntdata"/><Relationship Id="rId15" Type="http://schemas.openxmlformats.org/officeDocument/2006/relationships/slide" Target="slides/slide9.xml"/><Relationship Id="rId37" Type="http://schemas.openxmlformats.org/officeDocument/2006/relationships/font" Target="fonts/Montserrat-italic.fntdata"/><Relationship Id="rId14" Type="http://schemas.openxmlformats.org/officeDocument/2006/relationships/slide" Target="slides/slide8.xml"/><Relationship Id="rId36" Type="http://schemas.openxmlformats.org/officeDocument/2006/relationships/font" Target="fonts/Montserrat-bold.fntdata"/><Relationship Id="rId17" Type="http://schemas.openxmlformats.org/officeDocument/2006/relationships/slide" Target="slides/slide11.xml"/><Relationship Id="rId39" Type="http://schemas.openxmlformats.org/officeDocument/2006/relationships/font" Target="fonts/RobotoLight-regular.fntdata"/><Relationship Id="rId16" Type="http://schemas.openxmlformats.org/officeDocument/2006/relationships/slide" Target="slides/slide10.xml"/><Relationship Id="rId38" Type="http://schemas.openxmlformats.org/officeDocument/2006/relationships/font" Target="fonts/Montserrat-bold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9049df9fef_12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9049df9fef_12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9272d8991d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9272d8991d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9272d8991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9272d8991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906b2e5c46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906b2e5c46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b8470543d9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2b8470543d9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906b2e5c46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2906b2e5c46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b8470543d9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b8470543d9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906b2e5c46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2906b2e5c46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29272d8991d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29272d8991d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9049df9fef_12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29049df9fef_12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902c4fca68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902c4fca68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2b8470543d9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2b8470543d9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902c4fca68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902c4fca68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902c4fca68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902c4fca68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b844d3b6e7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b844d3b6e7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9049df9fef_12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9049df9fef_12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9049df9fef_12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9049df9fef_12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b844d3b6e7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b844d3b6e7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9049df9fef_12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9049df9fef_12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Relationship Id="rId4" Type="http://schemas.openxmlformats.org/officeDocument/2006/relationships/image" Target="../media/image31.png"/><Relationship Id="rId5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4.png"/><Relationship Id="rId4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Relationship Id="rId4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Relationship Id="rId4" Type="http://schemas.openxmlformats.org/officeDocument/2006/relationships/image" Target="../media/image30.png"/><Relationship Id="rId5" Type="http://schemas.openxmlformats.org/officeDocument/2006/relationships/image" Target="../media/image2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Relationship Id="rId4" Type="http://schemas.openxmlformats.org/officeDocument/2006/relationships/image" Target="../media/image21.gif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6.png"/><Relationship Id="rId4" Type="http://schemas.openxmlformats.org/officeDocument/2006/relationships/image" Target="../media/image23.png"/><Relationship Id="rId5" Type="http://schemas.openxmlformats.org/officeDocument/2006/relationships/image" Target="../media/image28.png"/><Relationship Id="rId6" Type="http://schemas.openxmlformats.org/officeDocument/2006/relationships/image" Target="../media/image1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5.png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gif"/><Relationship Id="rId4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Relationship Id="rId4" Type="http://schemas.openxmlformats.org/officeDocument/2006/relationships/image" Target="../media/image3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3.jpg"/><Relationship Id="rId5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5.png"/><Relationship Id="rId4" Type="http://schemas.openxmlformats.org/officeDocument/2006/relationships/image" Target="../media/image8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3.gif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png"/><Relationship Id="rId4" Type="http://schemas.openxmlformats.org/officeDocument/2006/relationships/image" Target="../media/image24.png"/><Relationship Id="rId5" Type="http://schemas.openxmlformats.org/officeDocument/2006/relationships/image" Target="../media/image14.png"/><Relationship Id="rId6" Type="http://schemas.openxmlformats.org/officeDocument/2006/relationships/image" Target="../media/image17.png"/><Relationship Id="rId7" Type="http://schemas.openxmlformats.org/officeDocument/2006/relationships/image" Target="../media/image29.png"/><Relationship Id="rId8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55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 b="10762" l="0" r="0" t="0"/>
          <a:stretch/>
        </p:blipFill>
        <p:spPr>
          <a:xfrm>
            <a:off x="0" y="0"/>
            <a:ext cx="9144003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92850" y="34125"/>
            <a:ext cx="56559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Assessing inter-annual, inter-specific and hurricane-induced connectivity variability in Florida's Coral Reef and its impact on restoration site selection</a:t>
            </a:r>
            <a:endParaRPr b="1" sz="3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55225" y="2906125"/>
            <a:ext cx="5885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 Medium"/>
                <a:ea typeface="Roboto Medium"/>
                <a:cs typeface="Roboto Medium"/>
                <a:sym typeface="Roboto Medium"/>
              </a:rPr>
              <a:t>Thomas Dobbelaere</a:t>
            </a:r>
            <a:r>
              <a:rPr lang="en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, Apolline Dekens, Joana Figueiredo, 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Daniel Holstein, Emmanuel Hanert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2"/>
          <p:cNvSpPr txBox="1"/>
          <p:nvPr/>
        </p:nvSpPr>
        <p:spPr>
          <a:xfrm>
            <a:off x="1020225" y="1491750"/>
            <a:ext cx="7348500" cy="2288400"/>
          </a:xfrm>
          <a:prstGeom prst="rect">
            <a:avLst/>
          </a:prstGeom>
          <a:solidFill>
            <a:srgbClr val="E6FFFF"/>
          </a:solidFill>
          <a:ln>
            <a:noFill/>
          </a:ln>
        </p:spPr>
        <p:txBody>
          <a:bodyPr anchorCtr="0" anchor="t" bIns="91425" lIns="365750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Build </a:t>
            </a:r>
            <a:r>
              <a:rPr b="1"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connectivity indicators</a:t>
            </a: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taking inter-annual and inter-specific variability into account to inform the selection of </a:t>
            </a:r>
            <a:r>
              <a:rPr b="1"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restoration sites</a:t>
            </a:r>
            <a:endParaRPr b="1"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Evaluate the </a:t>
            </a:r>
            <a:r>
              <a:rPr b="1"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impact</a:t>
            </a: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of </a:t>
            </a:r>
            <a:r>
              <a:rPr b="1"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Hurricane Irma</a:t>
            </a: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(2017) on the</a:t>
            </a:r>
            <a:r>
              <a:rPr b="1"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dispersal</a:t>
            </a: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of coral </a:t>
            </a:r>
            <a:r>
              <a:rPr b="1"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larvae</a:t>
            </a: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and the </a:t>
            </a:r>
            <a:r>
              <a:rPr b="1"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propagation</a:t>
            </a: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of </a:t>
            </a:r>
            <a:r>
              <a:rPr b="1"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SCTLD</a:t>
            </a:r>
            <a:endParaRPr b="1"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3" name="Google Shape;153;p22"/>
          <p:cNvSpPr txBox="1"/>
          <p:nvPr/>
        </p:nvSpPr>
        <p:spPr>
          <a:xfrm>
            <a:off x="187300" y="163900"/>
            <a:ext cx="853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The 2 objectives of the day</a:t>
            </a:r>
            <a:endParaRPr sz="26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54" name="Google Shape;154;p22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7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55" name="Google Shape;15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4175" y="3119300"/>
            <a:ext cx="526650" cy="52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51000" y="1631450"/>
            <a:ext cx="593000" cy="59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 txBox="1"/>
          <p:nvPr/>
        </p:nvSpPr>
        <p:spPr>
          <a:xfrm>
            <a:off x="151275" y="163900"/>
            <a:ext cx="8726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The obtained networks are analyzed using connectivity indicators</a:t>
            </a:r>
            <a:endParaRPr sz="23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62" name="Google Shape;162;p23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63" name="Google Shape;16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25" y="4500075"/>
            <a:ext cx="593000" cy="593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64" name="Google Shape;164;p23"/>
          <p:cNvGraphicFramePr/>
          <p:nvPr/>
        </p:nvGraphicFramePr>
        <p:xfrm>
          <a:off x="760363" y="903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{0506BB40-312E-447F-A902-BFC3070270B2}</a:tableStyleId>
              </a:tblPr>
              <a:tblGrid>
                <a:gridCol w="1208175"/>
                <a:gridCol w="2614050"/>
                <a:gridCol w="1514925"/>
              </a:tblGrid>
              <a:tr h="42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edium"/>
                          <a:ea typeface="Roboto Medium"/>
                          <a:cs typeface="Roboto Medium"/>
                          <a:sym typeface="Roboto Medium"/>
                        </a:rPr>
                        <a:t>Indicator</a:t>
                      </a:r>
                      <a:endParaRPr sz="1600">
                        <a:latin typeface="Roboto Medium"/>
                        <a:ea typeface="Roboto Medium"/>
                        <a:cs typeface="Roboto Medium"/>
                        <a:sym typeface="Roboto Medium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edium"/>
                          <a:ea typeface="Roboto Medium"/>
                          <a:cs typeface="Roboto Medium"/>
                          <a:sym typeface="Roboto Medium"/>
                        </a:rPr>
                        <a:t>Description</a:t>
                      </a:r>
                      <a:endParaRPr sz="1600">
                        <a:latin typeface="Roboto Medium"/>
                        <a:ea typeface="Roboto Medium"/>
                        <a:cs typeface="Roboto Medium"/>
                        <a:sym typeface="Roboto Medium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Roboto Medium"/>
                          <a:ea typeface="Roboto Medium"/>
                          <a:cs typeface="Roboto Medium"/>
                          <a:sym typeface="Roboto Medium"/>
                        </a:rPr>
                        <a:t>What it shows</a:t>
                      </a:r>
                      <a:endParaRPr sz="1600">
                        <a:latin typeface="Roboto Medium"/>
                        <a:ea typeface="Roboto Medium"/>
                        <a:cs typeface="Roboto Medium"/>
                        <a:sym typeface="Roboto Medium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Weighted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in-degree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Strength and number of incoming connections to reef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Potential to receive larvae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Weighted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out-degree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Strength and number of outgoing connections from reef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Potential to export larvae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Local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retention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Proportion of larvae released on reef that settle on that reef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Self-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replenishment potential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Self-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recruitment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Portion of larvae settling on a reef that originated on that reef 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Reef isolation</a:t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165" name="Google Shape;165;p23"/>
          <p:cNvPicPr preferRelativeResize="0"/>
          <p:nvPr/>
        </p:nvPicPr>
        <p:blipFill rotWithShape="1">
          <a:blip r:embed="rId4">
            <a:alphaModFix/>
          </a:blip>
          <a:srcRect b="0" l="7740" r="0" t="0"/>
          <a:stretch/>
        </p:blipFill>
        <p:spPr>
          <a:xfrm>
            <a:off x="6123225" y="1169950"/>
            <a:ext cx="2810750" cy="317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4"/>
          <p:cNvSpPr txBox="1"/>
          <p:nvPr/>
        </p:nvSpPr>
        <p:spPr>
          <a:xfrm>
            <a:off x="187300" y="124875"/>
            <a:ext cx="5288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We evaluated the potential for coupled restoration by identifying highly correlated species connectivities</a:t>
            </a:r>
            <a:endParaRPr sz="23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71" name="Google Shape;171;p24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9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72" name="Google Shape;17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25" y="4500075"/>
            <a:ext cx="593000" cy="59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9900" y="124875"/>
            <a:ext cx="3311673" cy="3259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24800" y="3384225"/>
            <a:ext cx="3036774" cy="1677149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4"/>
          <p:cNvSpPr txBox="1"/>
          <p:nvPr/>
        </p:nvSpPr>
        <p:spPr>
          <a:xfrm>
            <a:off x="312900" y="1518950"/>
            <a:ext cx="4876200" cy="2678100"/>
          </a:xfrm>
          <a:prstGeom prst="rect">
            <a:avLst/>
          </a:prstGeom>
          <a:solidFill>
            <a:srgbClr val="E8FE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Weighted degrees tend to be more correlated than local retention and self-recruitment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Species with </a:t>
            </a:r>
            <a:r>
              <a:rPr b="1" lang="en" sz="1800">
                <a:latin typeface="Roboto"/>
                <a:ea typeface="Roboto"/>
                <a:cs typeface="Roboto"/>
                <a:sym typeface="Roboto"/>
              </a:rPr>
              <a:t>similar spawning windows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have </a:t>
            </a:r>
            <a:r>
              <a:rPr b="1" lang="en" sz="1800">
                <a:latin typeface="Roboto"/>
                <a:ea typeface="Roboto"/>
                <a:cs typeface="Roboto"/>
                <a:sym typeface="Roboto"/>
              </a:rPr>
              <a:t>more </a:t>
            </a:r>
            <a:r>
              <a:rPr b="1" lang="en" sz="1800">
                <a:latin typeface="Roboto"/>
                <a:ea typeface="Roboto"/>
                <a:cs typeface="Roboto"/>
                <a:sym typeface="Roboto"/>
              </a:rPr>
              <a:t>strongly</a:t>
            </a:r>
            <a:r>
              <a:rPr b="1" lang="en" sz="1800">
                <a:latin typeface="Roboto"/>
                <a:ea typeface="Roboto"/>
                <a:cs typeface="Roboto"/>
                <a:sym typeface="Roboto"/>
              </a:rPr>
              <a:t> correlated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connectivities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Cnat-Pstr, Mcav-Ofav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Most weakly correlated species are Acer and Dlab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81775" y="956250"/>
            <a:ext cx="4552652" cy="3769201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5"/>
          <p:cNvSpPr txBox="1"/>
          <p:nvPr/>
        </p:nvSpPr>
        <p:spPr>
          <a:xfrm>
            <a:off x="187300" y="163900"/>
            <a:ext cx="853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We evaluated the stability of the communities in the connectivity network</a:t>
            </a:r>
            <a:endParaRPr sz="26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82" name="Google Shape;182;p25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10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83" name="Google Shape;18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025" y="4500075"/>
            <a:ext cx="593000" cy="59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5"/>
          <p:cNvSpPr txBox="1"/>
          <p:nvPr/>
        </p:nvSpPr>
        <p:spPr>
          <a:xfrm>
            <a:off x="279200" y="1215425"/>
            <a:ext cx="3985800" cy="2893800"/>
          </a:xfrm>
          <a:prstGeom prst="rect">
            <a:avLst/>
          </a:prstGeom>
          <a:solidFill>
            <a:srgbClr val="E8FE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trongly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 C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onnected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 C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omponents algorithm identify group of reefs with numerous bidirectional connections 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→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genetically well mixed</a:t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Dlab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and 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Pstr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present the 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largest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number of reef pairs that remained in the 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same SCC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during the 10 simulated years.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We can identify 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invariant components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of the SCC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6"/>
          <p:cNvSpPr txBox="1"/>
          <p:nvPr/>
        </p:nvSpPr>
        <p:spPr>
          <a:xfrm>
            <a:off x="187300" y="163900"/>
            <a:ext cx="853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We evaluated the stability of the communities in the connectivity network</a:t>
            </a:r>
            <a:endParaRPr sz="26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90" name="Google Shape;190;p26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10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91" name="Google Shape;19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25" y="4500075"/>
            <a:ext cx="593000" cy="59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6"/>
          <p:cNvSpPr txBox="1"/>
          <p:nvPr/>
        </p:nvSpPr>
        <p:spPr>
          <a:xfrm>
            <a:off x="279200" y="1215425"/>
            <a:ext cx="3985800" cy="2893800"/>
          </a:xfrm>
          <a:prstGeom prst="rect">
            <a:avLst/>
          </a:prstGeom>
          <a:solidFill>
            <a:srgbClr val="E8FE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trongly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 C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onnected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 C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omponents algorithm identify group of reefs with numerous bidirectional connections 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→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genetically well mixed</a:t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Dlab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and 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Pstr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present the 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largest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number of reef pairs that remained in the 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same SCC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during the 10 simulated years.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We can identify 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invariant components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of the SCC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93" name="Google Shape;19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1775" y="1616038"/>
            <a:ext cx="4552648" cy="21540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7"/>
          <p:cNvSpPr txBox="1"/>
          <p:nvPr/>
        </p:nvSpPr>
        <p:spPr>
          <a:xfrm>
            <a:off x="187300" y="163900"/>
            <a:ext cx="853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We developed an indicator to identify reefs with high restoration potential</a:t>
            </a:r>
            <a:endParaRPr sz="24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99" name="Google Shape;199;p27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11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00" name="Google Shape;20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25" y="4500075"/>
            <a:ext cx="593000" cy="59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7700" y="1016975"/>
            <a:ext cx="4590177" cy="3581593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7"/>
          <p:cNvSpPr txBox="1"/>
          <p:nvPr/>
        </p:nvSpPr>
        <p:spPr>
          <a:xfrm>
            <a:off x="360125" y="1330113"/>
            <a:ext cx="3792900" cy="2955300"/>
          </a:xfrm>
          <a:prstGeom prst="rect">
            <a:avLst/>
          </a:prstGeom>
          <a:solidFill>
            <a:srgbClr val="E8FE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Assumption:</a:t>
            </a:r>
            <a:r>
              <a:rPr lang="en" sz="1500">
                <a:latin typeface="Roboto"/>
                <a:ea typeface="Roboto"/>
                <a:cs typeface="Roboto"/>
                <a:sym typeface="Roboto"/>
              </a:rPr>
              <a:t> restoration sites </a:t>
            </a:r>
            <a:r>
              <a:rPr lang="en" sz="1500">
                <a:latin typeface="Roboto"/>
                <a:ea typeface="Roboto"/>
                <a:cs typeface="Roboto"/>
                <a:sym typeface="Roboto"/>
              </a:rPr>
              <a:t>should be: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-186690" lvl="0" marL="274320" rtl="0" algn="l">
              <a:spcBef>
                <a:spcPts val="0"/>
              </a:spcBef>
              <a:spcAft>
                <a:spcPts val="0"/>
              </a:spcAft>
              <a:buSzPts val="1500"/>
              <a:buFont typeface="Roboto"/>
              <a:buChar char="-"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good importer/exporters of larvae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-186690" lvl="0" marL="274320" rtl="0" algn="l">
              <a:spcBef>
                <a:spcPts val="0"/>
              </a:spcBef>
              <a:spcAft>
                <a:spcPts val="0"/>
              </a:spcAft>
              <a:buSzPts val="1500"/>
              <a:buFont typeface="Roboto"/>
              <a:buChar char="-"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able to self-replenish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-186690" lvl="0" marL="274320" rtl="0" algn="l">
              <a:spcBef>
                <a:spcPts val="0"/>
              </a:spcBef>
              <a:spcAft>
                <a:spcPts val="0"/>
              </a:spcAft>
              <a:buSzPts val="1500"/>
              <a:buFont typeface="Roboto"/>
              <a:buChar char="-"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not isolated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We computed the number of years in </a:t>
            </a: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top/flop 10 %</a:t>
            </a:r>
            <a:r>
              <a:rPr lang="en" sz="1500">
                <a:latin typeface="Roboto"/>
                <a:ea typeface="Roboto"/>
                <a:cs typeface="Roboto"/>
                <a:sym typeface="Roboto"/>
              </a:rPr>
              <a:t> for the </a:t>
            </a:r>
            <a:r>
              <a:rPr lang="en" sz="1500">
                <a:latin typeface="Roboto"/>
                <a:ea typeface="Roboto"/>
                <a:cs typeface="Roboto"/>
                <a:sym typeface="Roboto"/>
              </a:rPr>
              <a:t>associated connectivity indicators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By </a:t>
            </a: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combining</a:t>
            </a:r>
            <a:r>
              <a:rPr lang="en" sz="1500">
                <a:latin typeface="Roboto"/>
                <a:ea typeface="Roboto"/>
                <a:cs typeface="Roboto"/>
                <a:sym typeface="Roboto"/>
              </a:rPr>
              <a:t> these frequencies , we identify </a:t>
            </a: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3 clusters</a:t>
            </a:r>
            <a:r>
              <a:rPr lang="en" sz="1500">
                <a:latin typeface="Roboto"/>
                <a:ea typeface="Roboto"/>
                <a:cs typeface="Roboto"/>
                <a:sym typeface="Roboto"/>
              </a:rPr>
              <a:t> of good candidates for </a:t>
            </a: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restoration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8"/>
          <p:cNvSpPr txBox="1"/>
          <p:nvPr/>
        </p:nvSpPr>
        <p:spPr>
          <a:xfrm>
            <a:off x="187300" y="163900"/>
            <a:ext cx="853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We developed an indicator to identify reefs with high restoration potential</a:t>
            </a:r>
            <a:endParaRPr sz="24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08" name="Google Shape;208;p28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11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09" name="Google Shape;20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25" y="4500075"/>
            <a:ext cx="593000" cy="593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8"/>
          <p:cNvSpPr txBox="1"/>
          <p:nvPr/>
        </p:nvSpPr>
        <p:spPr>
          <a:xfrm>
            <a:off x="360125" y="1330113"/>
            <a:ext cx="3792900" cy="2955300"/>
          </a:xfrm>
          <a:prstGeom prst="rect">
            <a:avLst/>
          </a:prstGeom>
          <a:solidFill>
            <a:srgbClr val="E8FE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Assumption:</a:t>
            </a:r>
            <a:r>
              <a:rPr lang="en" sz="1500">
                <a:latin typeface="Roboto"/>
                <a:ea typeface="Roboto"/>
                <a:cs typeface="Roboto"/>
                <a:sym typeface="Roboto"/>
              </a:rPr>
              <a:t> restoration sites should be: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-186690" lvl="0" marL="274320" rtl="0" algn="l">
              <a:spcBef>
                <a:spcPts val="0"/>
              </a:spcBef>
              <a:spcAft>
                <a:spcPts val="0"/>
              </a:spcAft>
              <a:buSzPts val="1500"/>
              <a:buFont typeface="Roboto"/>
              <a:buChar char="-"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good importer/exporters of larvae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-186690" lvl="0" marL="274320" rtl="0" algn="l">
              <a:spcBef>
                <a:spcPts val="0"/>
              </a:spcBef>
              <a:spcAft>
                <a:spcPts val="0"/>
              </a:spcAft>
              <a:buSzPts val="1500"/>
              <a:buFont typeface="Roboto"/>
              <a:buChar char="-"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able to self-replenish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-186690" lvl="0" marL="274320" rtl="0" algn="l">
              <a:spcBef>
                <a:spcPts val="0"/>
              </a:spcBef>
              <a:spcAft>
                <a:spcPts val="0"/>
              </a:spcAft>
              <a:buSzPts val="1500"/>
              <a:buFont typeface="Roboto"/>
              <a:buChar char="-"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not isolated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We computed the number of years in </a:t>
            </a: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top/flop 10 %</a:t>
            </a:r>
            <a:r>
              <a:rPr lang="en" sz="1500">
                <a:latin typeface="Roboto"/>
                <a:ea typeface="Roboto"/>
                <a:cs typeface="Roboto"/>
                <a:sym typeface="Roboto"/>
              </a:rPr>
              <a:t> for the associated connectivity indicators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By </a:t>
            </a: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combining</a:t>
            </a:r>
            <a:r>
              <a:rPr lang="en" sz="1500">
                <a:latin typeface="Roboto"/>
                <a:ea typeface="Roboto"/>
                <a:cs typeface="Roboto"/>
                <a:sym typeface="Roboto"/>
              </a:rPr>
              <a:t> these frequencies , we identify </a:t>
            </a: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3 clusters</a:t>
            </a:r>
            <a:r>
              <a:rPr lang="en" sz="1500">
                <a:latin typeface="Roboto"/>
                <a:ea typeface="Roboto"/>
                <a:cs typeface="Roboto"/>
                <a:sym typeface="Roboto"/>
              </a:rPr>
              <a:t> of good candidates for </a:t>
            </a: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restoration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1" name="Google Shape;21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62983" y="1422525"/>
            <a:ext cx="4039605" cy="277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18725" y="4365438"/>
            <a:ext cx="542025" cy="542025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8"/>
          <p:cNvSpPr txBox="1"/>
          <p:nvPr/>
        </p:nvSpPr>
        <p:spPr>
          <a:xfrm>
            <a:off x="3305150" y="4328650"/>
            <a:ext cx="5325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66666"/>
                </a:solidFill>
                <a:latin typeface="Roboto Light"/>
                <a:ea typeface="Roboto Light"/>
                <a:cs typeface="Roboto Light"/>
                <a:sym typeface="Roboto Light"/>
              </a:rPr>
              <a:t>* </a:t>
            </a:r>
            <a:r>
              <a:rPr lang="en">
                <a:solidFill>
                  <a:srgbClr val="666666"/>
                </a:solidFill>
                <a:latin typeface="Roboto Light"/>
                <a:ea typeface="Roboto Light"/>
                <a:cs typeface="Roboto Light"/>
                <a:sym typeface="Roboto Light"/>
              </a:rPr>
              <a:t>These results are based solely on potential connectivity and should be combined with environmental data</a:t>
            </a:r>
            <a:endParaRPr>
              <a:solidFill>
                <a:srgbClr val="666666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12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19" name="Google Shape;21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4566425"/>
            <a:ext cx="526650" cy="52665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9"/>
          <p:cNvSpPr txBox="1"/>
          <p:nvPr/>
        </p:nvSpPr>
        <p:spPr>
          <a:xfrm>
            <a:off x="187300" y="87700"/>
            <a:ext cx="853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We simulated the dispersal of coral larvae and disease agents before and after the landfall of hurricane Irma</a:t>
            </a:r>
            <a:endParaRPr sz="24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221" name="Google Shape;221;p29"/>
          <p:cNvPicPr preferRelativeResize="0"/>
          <p:nvPr/>
        </p:nvPicPr>
        <p:blipFill rotWithShape="1">
          <a:blip r:embed="rId4">
            <a:alphaModFix/>
          </a:blip>
          <a:srcRect b="0" l="0" r="803" t="0"/>
          <a:stretch/>
        </p:blipFill>
        <p:spPr>
          <a:xfrm>
            <a:off x="1274775" y="985725"/>
            <a:ext cx="6594450" cy="30637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29"/>
          <p:cNvSpPr txBox="1"/>
          <p:nvPr/>
        </p:nvSpPr>
        <p:spPr>
          <a:xfrm>
            <a:off x="1016250" y="4049425"/>
            <a:ext cx="7111500" cy="923400"/>
          </a:xfrm>
          <a:prstGeom prst="rect">
            <a:avLst/>
          </a:prstGeom>
          <a:solidFill>
            <a:srgbClr val="E8FE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We then computed connectivity matrices 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with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and 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without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the 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influence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of the 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hurricane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, and compared them to evaluate the 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impact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of Irma on 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disease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 propagation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and </a:t>
            </a:r>
            <a:r>
              <a:rPr b="1" lang="en" sz="1600">
                <a:latin typeface="Roboto"/>
                <a:ea typeface="Roboto"/>
                <a:cs typeface="Roboto"/>
                <a:sym typeface="Roboto"/>
              </a:rPr>
              <a:t>larval dispersal</a:t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0"/>
          <p:cNvSpPr txBox="1"/>
          <p:nvPr/>
        </p:nvSpPr>
        <p:spPr>
          <a:xfrm>
            <a:off x="187300" y="87700"/>
            <a:ext cx="853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Irma locally promoted longer but weaker connections while </a:t>
            </a:r>
            <a:r>
              <a:rPr lang="en" sz="24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reducing</a:t>
            </a:r>
            <a:r>
              <a:rPr lang="en" sz="24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 the larval supply of most reefs</a:t>
            </a:r>
            <a:endParaRPr sz="24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228" name="Google Shape;22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49966" y="1056700"/>
            <a:ext cx="3503708" cy="2876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3063" y="3986092"/>
            <a:ext cx="3145299" cy="1106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1750" y="1056700"/>
            <a:ext cx="2968401" cy="2876926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0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13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32" name="Google Shape;232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200" y="4566425"/>
            <a:ext cx="526650" cy="52665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0"/>
          <p:cNvSpPr txBox="1"/>
          <p:nvPr/>
        </p:nvSpPr>
        <p:spPr>
          <a:xfrm>
            <a:off x="863050" y="4074750"/>
            <a:ext cx="4427100" cy="923400"/>
          </a:xfrm>
          <a:prstGeom prst="rect">
            <a:avLst/>
          </a:prstGeom>
          <a:solidFill>
            <a:srgbClr val="E8FE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Longer connections might partly </a:t>
            </a:r>
            <a:r>
              <a:rPr b="1"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counteract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the expected effect of </a:t>
            </a:r>
            <a:r>
              <a:rPr b="1"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ocean warming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on larval connectivity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4" name="Google Shape;234;p30"/>
          <p:cNvSpPr txBox="1"/>
          <p:nvPr/>
        </p:nvSpPr>
        <p:spPr>
          <a:xfrm>
            <a:off x="7243000" y="1825563"/>
            <a:ext cx="1482600" cy="1108200"/>
          </a:xfrm>
          <a:prstGeom prst="rect">
            <a:avLst/>
          </a:prstGeom>
          <a:solidFill>
            <a:srgbClr val="E8FE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The impact of Irma varied on either </a:t>
            </a:r>
            <a:r>
              <a:rPr b="1"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side</a:t>
            </a: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of its </a:t>
            </a:r>
            <a:r>
              <a:rPr b="1"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track</a:t>
            </a:r>
            <a:endParaRPr b="1"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1"/>
          <p:cNvSpPr txBox="1"/>
          <p:nvPr/>
        </p:nvSpPr>
        <p:spPr>
          <a:xfrm>
            <a:off x="187300" y="163900"/>
            <a:ext cx="853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Irma likely acted as a superspreader event for SCTLD</a:t>
            </a:r>
            <a:endParaRPr sz="26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40" name="Google Shape;240;p31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14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41" name="Google Shape;241;p31"/>
          <p:cNvPicPr preferRelativeResize="0"/>
          <p:nvPr/>
        </p:nvPicPr>
        <p:blipFill rotWithShape="1">
          <a:blip r:embed="rId3">
            <a:alphaModFix/>
          </a:blip>
          <a:srcRect b="52656" l="6323" r="0" t="0"/>
          <a:stretch/>
        </p:blipFill>
        <p:spPr>
          <a:xfrm>
            <a:off x="1113575" y="890050"/>
            <a:ext cx="6916849" cy="3176601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31"/>
          <p:cNvSpPr txBox="1"/>
          <p:nvPr/>
        </p:nvSpPr>
        <p:spPr>
          <a:xfrm>
            <a:off x="853200" y="4220100"/>
            <a:ext cx="7590000" cy="738900"/>
          </a:xfrm>
          <a:prstGeom prst="rect">
            <a:avLst/>
          </a:prstGeom>
          <a:solidFill>
            <a:srgbClr val="E8FE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Under the effect of the hurricane, agents released from the disease front reached reefs located </a:t>
            </a:r>
            <a:r>
              <a:rPr b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further away</a:t>
            </a:r>
            <a:r>
              <a:rPr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and were </a:t>
            </a:r>
            <a:r>
              <a:rPr b="1" lang="en"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more likely to settle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43" name="Google Shape;243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4566425"/>
            <a:ext cx="526650" cy="52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324175" y="163900"/>
            <a:ext cx="8651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Florida’s coral reef has suffered a massive decline</a:t>
            </a:r>
            <a:endParaRPr sz="28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230425" y="1232700"/>
            <a:ext cx="2677500" cy="2678100"/>
          </a:xfrm>
          <a:prstGeom prst="rect">
            <a:avLst/>
          </a:prstGeom>
          <a:solidFill>
            <a:srgbClr val="E6FF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Live coral cover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in Florida has </a:t>
            </a:r>
            <a:r>
              <a:rPr b="1"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declined by </a:t>
            </a:r>
            <a:r>
              <a:rPr b="1"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50-80 %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since the 1970s under the combined effects of </a:t>
            </a:r>
            <a:r>
              <a:rPr b="1"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climate change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b="1"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disease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outbreaks and local </a:t>
            </a:r>
            <a:r>
              <a:rPr b="1"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anthropogenic stressors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…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	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0356" y="883550"/>
            <a:ext cx="5747520" cy="32325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5935925" y="883550"/>
            <a:ext cx="2942100" cy="246300"/>
          </a:xfrm>
          <a:prstGeom prst="rect">
            <a:avLst/>
          </a:prstGeom>
          <a:solidFill>
            <a:srgbClr val="FFFFFF">
              <a:alpha val="43640"/>
            </a:srgbClr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NASA Earth Observatory animation by Wanmei Liang </a:t>
            </a:r>
            <a:endParaRPr sz="1000"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79900" y="4186801"/>
            <a:ext cx="4248424" cy="668348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2"/>
          <p:cNvSpPr txBox="1"/>
          <p:nvPr/>
        </p:nvSpPr>
        <p:spPr>
          <a:xfrm>
            <a:off x="187300" y="163900"/>
            <a:ext cx="853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Epidemiological modeling suggests that Irma might have accelerated the propagation of SCTLD by up to 50 %</a:t>
            </a:r>
            <a:endParaRPr sz="24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49" name="Google Shape;249;p32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15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50" name="Google Shape;25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4566425"/>
            <a:ext cx="526650" cy="52665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32"/>
          <p:cNvSpPr txBox="1"/>
          <p:nvPr/>
        </p:nvSpPr>
        <p:spPr>
          <a:xfrm>
            <a:off x="402125" y="1159725"/>
            <a:ext cx="3649800" cy="3319500"/>
          </a:xfrm>
          <a:prstGeom prst="rect">
            <a:avLst/>
          </a:prstGeom>
          <a:solidFill>
            <a:srgbClr val="E8FE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The 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connectivity matrices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were given as input to a previously validated 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coupled epidemiological model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This model was run with different 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infection threshold 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values consistent with the observed spread of the disease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On average, the impact of 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Irma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is equivalent to 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25 days 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of disease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 propagation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2" name="Google Shape;252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17703" y="1103725"/>
            <a:ext cx="4616223" cy="36221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/>
        </p:nvSpPr>
        <p:spPr>
          <a:xfrm>
            <a:off x="106950" y="163900"/>
            <a:ext cx="8930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5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Since 2014, </a:t>
            </a:r>
            <a:r>
              <a:rPr lang="en" sz="245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SCTLD has been decimating corals in the Caribbean</a:t>
            </a:r>
            <a:endParaRPr sz="245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66675" y="938288"/>
            <a:ext cx="3636024" cy="375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85300" y="3242000"/>
            <a:ext cx="3343200" cy="185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87751" y="1915437"/>
            <a:ext cx="3279900" cy="128902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281050" y="862100"/>
            <a:ext cx="5239200" cy="1015800"/>
          </a:xfrm>
          <a:prstGeom prst="rect">
            <a:avLst/>
          </a:prstGeom>
          <a:solidFill>
            <a:srgbClr val="E6FF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Stony Coral Tissue Loss Disease</a:t>
            </a: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(SCTLD)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= Worst coral disease outbreak on record in the Caribbean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123550" y="2032275"/>
            <a:ext cx="2076600" cy="28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At least </a:t>
            </a:r>
            <a:r>
              <a:rPr b="1"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22</a:t>
            </a: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coral </a:t>
            </a:r>
            <a:r>
              <a:rPr b="1"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species</a:t>
            </a: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affected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∼60 % d</a:t>
            </a: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ecline in living coral tissue area on impacted reefs.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Evidence of </a:t>
            </a:r>
            <a:r>
              <a:rPr b="1"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waterborne</a:t>
            </a: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and sediment-mediated transmission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/>
        </p:nvSpPr>
        <p:spPr>
          <a:xfrm>
            <a:off x="447375" y="163900"/>
            <a:ext cx="8528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Florida is also a prime landfall target for hurricanes</a:t>
            </a:r>
            <a:endParaRPr sz="28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84" name="Google Shape;84;p16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6005675" y="1266625"/>
            <a:ext cx="2872200" cy="3324600"/>
          </a:xfrm>
          <a:prstGeom prst="rect">
            <a:avLst/>
          </a:prstGeom>
          <a:solidFill>
            <a:srgbClr val="E6FF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Hurricanes can 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damage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reefs and 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bury corals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under resuspended sediments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Storm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 waves interact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nonlinearly with 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currents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and significantly 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alter ocean circulation</a:t>
            </a:r>
            <a:endParaRPr b="1" sz="17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Hurricanes are expected to become 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more intense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with climate change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6" name="Google Shape;8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350" y="877863"/>
            <a:ext cx="3832843" cy="4102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/>
        </p:nvSpPr>
        <p:spPr>
          <a:xfrm>
            <a:off x="447375" y="163900"/>
            <a:ext cx="8528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Florida is also a prime landfall target for hurricanes</a:t>
            </a:r>
            <a:endParaRPr sz="28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92" name="Google Shape;92;p17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3" name="Google Shape;93;p17"/>
          <p:cNvSpPr txBox="1"/>
          <p:nvPr/>
        </p:nvSpPr>
        <p:spPr>
          <a:xfrm>
            <a:off x="6005675" y="1266625"/>
            <a:ext cx="2872200" cy="3324600"/>
          </a:xfrm>
          <a:prstGeom prst="rect">
            <a:avLst/>
          </a:prstGeom>
          <a:solidFill>
            <a:srgbClr val="E6FFF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Hurricanes can 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damage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reefs and 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bury corals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under resuspended sediments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Storm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 waves interact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nonlinearly with 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currents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and significantly 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alter ocean circulation</a:t>
            </a:r>
            <a:endParaRPr b="1" sz="17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Hurricanes are expected to become </a:t>
            </a:r>
            <a:r>
              <a:rPr b="1" lang="en" sz="1700">
                <a:latin typeface="Roboto"/>
                <a:ea typeface="Roboto"/>
                <a:cs typeface="Roboto"/>
                <a:sym typeface="Roboto"/>
              </a:rPr>
              <a:t>more intense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with climate change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350" y="877863"/>
            <a:ext cx="3832843" cy="4102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27699" y="1854500"/>
            <a:ext cx="3390900" cy="1905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6" name="Google Shape;96;p17"/>
          <p:cNvCxnSpPr/>
          <p:nvPr/>
        </p:nvCxnSpPr>
        <p:spPr>
          <a:xfrm>
            <a:off x="1782325" y="1046300"/>
            <a:ext cx="346500" cy="1075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7" name="Google Shape;97;p17"/>
          <p:cNvCxnSpPr/>
          <p:nvPr/>
        </p:nvCxnSpPr>
        <p:spPr>
          <a:xfrm>
            <a:off x="2146700" y="2215275"/>
            <a:ext cx="3600" cy="750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8" name="Google Shape;98;p17"/>
          <p:cNvCxnSpPr/>
          <p:nvPr/>
        </p:nvCxnSpPr>
        <p:spPr>
          <a:xfrm>
            <a:off x="2144450" y="3318000"/>
            <a:ext cx="165900" cy="7425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" name="Google Shape;99;p17"/>
          <p:cNvCxnSpPr/>
          <p:nvPr/>
        </p:nvCxnSpPr>
        <p:spPr>
          <a:xfrm>
            <a:off x="2319475" y="4335875"/>
            <a:ext cx="85500" cy="383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0" name="Google Shape;100;p17"/>
          <p:cNvCxnSpPr/>
          <p:nvPr/>
        </p:nvCxnSpPr>
        <p:spPr>
          <a:xfrm>
            <a:off x="2144450" y="3136450"/>
            <a:ext cx="4500" cy="118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1" name="Google Shape;101;p17"/>
          <p:cNvCxnSpPr/>
          <p:nvPr/>
        </p:nvCxnSpPr>
        <p:spPr>
          <a:xfrm>
            <a:off x="2317375" y="4148913"/>
            <a:ext cx="2100" cy="993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2" name="Google Shape;102;p17"/>
          <p:cNvCxnSpPr/>
          <p:nvPr/>
        </p:nvCxnSpPr>
        <p:spPr>
          <a:xfrm flipH="1" rot="10800000">
            <a:off x="2184799" y="2763650"/>
            <a:ext cx="308400" cy="86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3" name="Google Shape;103;p17"/>
          <p:cNvSpPr txBox="1"/>
          <p:nvPr/>
        </p:nvSpPr>
        <p:spPr>
          <a:xfrm>
            <a:off x="2527700" y="3544100"/>
            <a:ext cx="969600" cy="215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rPr>
              <a:t>Irma (2017)</a:t>
            </a:r>
            <a:endParaRPr>
              <a:solidFill>
                <a:srgbClr val="FFFFFF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/>
        </p:nvSpPr>
        <p:spPr>
          <a:xfrm>
            <a:off x="187300" y="163900"/>
            <a:ext cx="8788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It is thus urgent to restore reefs to </a:t>
            </a:r>
            <a:r>
              <a:rPr lang="en" sz="26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support</a:t>
            </a:r>
            <a:r>
              <a:rPr lang="en" sz="26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 coral recovery</a:t>
            </a:r>
            <a:endParaRPr sz="26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09" name="Google Shape;109;p18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4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0" name="Google Shape;110;p18"/>
          <p:cNvSpPr txBox="1"/>
          <p:nvPr/>
        </p:nvSpPr>
        <p:spPr>
          <a:xfrm>
            <a:off x="470325" y="1185750"/>
            <a:ext cx="4867800" cy="340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However, coral restoration: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Montserrat"/>
              <a:buChar char="-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is implemented at the </a:t>
            </a:r>
            <a:r>
              <a:rPr b="1" lang="en" sz="1900">
                <a:latin typeface="Roboto"/>
                <a:ea typeface="Roboto"/>
                <a:cs typeface="Roboto"/>
                <a:sym typeface="Roboto"/>
              </a:rPr>
              <a:t>local scale</a:t>
            </a:r>
            <a:endParaRPr b="1" sz="1900">
              <a:latin typeface="Roboto"/>
              <a:ea typeface="Roboto"/>
              <a:cs typeface="Roboto"/>
              <a:sym typeface="Roboto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Montserrat"/>
              <a:buChar char="-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is </a:t>
            </a:r>
            <a:r>
              <a:rPr b="1" lang="en" sz="1900">
                <a:latin typeface="Roboto"/>
                <a:ea typeface="Roboto"/>
                <a:cs typeface="Roboto"/>
                <a:sym typeface="Roboto"/>
              </a:rPr>
              <a:t>expensive</a:t>
            </a:r>
            <a:endParaRPr b="1" sz="1900">
              <a:latin typeface="Roboto"/>
              <a:ea typeface="Roboto"/>
              <a:cs typeface="Roboto"/>
              <a:sym typeface="Roboto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Montserrat"/>
              <a:buChar char="-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requires important </a:t>
            </a:r>
            <a:r>
              <a:rPr b="1" lang="en" sz="1900">
                <a:latin typeface="Roboto"/>
                <a:ea typeface="Roboto"/>
                <a:cs typeface="Roboto"/>
                <a:sym typeface="Roboto"/>
              </a:rPr>
              <a:t>manpower</a:t>
            </a:r>
            <a:endParaRPr b="1"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Restoration sites must thus be thoughtfully </a:t>
            </a:r>
            <a:r>
              <a:rPr b="1" lang="en" sz="1900">
                <a:latin typeface="Roboto"/>
                <a:ea typeface="Roboto"/>
                <a:cs typeface="Roboto"/>
                <a:sym typeface="Roboto"/>
              </a:rPr>
              <a:t>selected</a:t>
            </a:r>
            <a:r>
              <a:rPr lang="en" sz="1900">
                <a:latin typeface="Roboto"/>
                <a:ea typeface="Roboto"/>
                <a:cs typeface="Roboto"/>
                <a:sym typeface="Roboto"/>
              </a:rPr>
              <a:t> in order to </a:t>
            </a:r>
            <a:r>
              <a:rPr b="1" lang="en" sz="1900">
                <a:latin typeface="Roboto"/>
                <a:ea typeface="Roboto"/>
                <a:cs typeface="Roboto"/>
                <a:sym typeface="Roboto"/>
              </a:rPr>
              <a:t>maximize the effect</a:t>
            </a:r>
            <a:r>
              <a:rPr lang="en" sz="1900">
                <a:latin typeface="Roboto"/>
                <a:ea typeface="Roboto"/>
                <a:cs typeface="Roboto"/>
                <a:sym typeface="Roboto"/>
              </a:rPr>
              <a:t> of restoration to the </a:t>
            </a:r>
            <a:r>
              <a:rPr b="1" lang="en" sz="1900">
                <a:latin typeface="Roboto"/>
                <a:ea typeface="Roboto"/>
                <a:cs typeface="Roboto"/>
                <a:sym typeface="Roboto"/>
              </a:rPr>
              <a:t>whole reef system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This is </a:t>
            </a:r>
            <a:r>
              <a:rPr lang="en" sz="1900">
                <a:latin typeface="Roboto"/>
                <a:ea typeface="Roboto"/>
                <a:cs typeface="Roboto"/>
                <a:sym typeface="Roboto"/>
              </a:rPr>
              <a:t>performed</a:t>
            </a:r>
            <a:r>
              <a:rPr lang="en" sz="1900">
                <a:latin typeface="Roboto"/>
                <a:ea typeface="Roboto"/>
                <a:cs typeface="Roboto"/>
                <a:sym typeface="Roboto"/>
              </a:rPr>
              <a:t> using </a:t>
            </a:r>
            <a:r>
              <a:rPr b="1" lang="en" sz="1900">
                <a:highlight>
                  <a:srgbClr val="E6FFFF"/>
                </a:highlight>
                <a:latin typeface="Roboto"/>
                <a:ea typeface="Roboto"/>
                <a:cs typeface="Roboto"/>
                <a:sym typeface="Roboto"/>
              </a:rPr>
              <a:t>connectivity</a:t>
            </a:r>
            <a:r>
              <a:rPr lang="en" sz="1900">
                <a:latin typeface="Roboto"/>
                <a:ea typeface="Roboto"/>
                <a:cs typeface="Roboto"/>
                <a:sym typeface="Roboto"/>
              </a:rPr>
              <a:t> estimates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1" name="Google Shape;11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08750" y="835050"/>
            <a:ext cx="3163929" cy="4103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2215" y="50401"/>
            <a:ext cx="5561784" cy="504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9"/>
          <p:cNvSpPr txBox="1"/>
          <p:nvPr/>
        </p:nvSpPr>
        <p:spPr>
          <a:xfrm>
            <a:off x="187300" y="163900"/>
            <a:ext cx="3923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Connectivity is estimated by simulating the dispersal of virtual particles</a:t>
            </a:r>
            <a:endParaRPr sz="25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18" name="Google Shape;118;p19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5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9" name="Google Shape;119;p19"/>
          <p:cNvSpPr txBox="1"/>
          <p:nvPr/>
        </p:nvSpPr>
        <p:spPr>
          <a:xfrm>
            <a:off x="287625" y="2040275"/>
            <a:ext cx="33864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Coral larvae and disease agents are modeled using particles with a </a:t>
            </a:r>
            <a:r>
              <a:rPr b="1" lang="en" sz="1800">
                <a:latin typeface="Roboto"/>
                <a:ea typeface="Roboto"/>
                <a:cs typeface="Roboto"/>
                <a:sym typeface="Roboto"/>
              </a:rPr>
              <a:t>biolo</a:t>
            </a:r>
            <a:r>
              <a:rPr b="1" lang="en" sz="1800">
                <a:latin typeface="Roboto"/>
                <a:ea typeface="Roboto"/>
                <a:cs typeface="Roboto"/>
                <a:sym typeface="Roboto"/>
              </a:rPr>
              <a:t>gical state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released over all reefs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The exchanges of particles between reefs are recorded in </a:t>
            </a:r>
            <a:r>
              <a:rPr b="1" lang="en" sz="1800">
                <a:latin typeface="Roboto"/>
                <a:ea typeface="Roboto"/>
                <a:cs typeface="Roboto"/>
                <a:sym typeface="Roboto"/>
              </a:rPr>
              <a:t>connectivity matrices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0" name="Google Shape;120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02431" y="4517900"/>
            <a:ext cx="853651" cy="41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0"/>
          <p:cNvPicPr preferRelativeResize="0"/>
          <p:nvPr/>
        </p:nvPicPr>
        <p:blipFill rotWithShape="1">
          <a:blip r:embed="rId3">
            <a:alphaModFix/>
          </a:blip>
          <a:srcRect b="8103" l="8785" r="3710" t="2944"/>
          <a:stretch/>
        </p:blipFill>
        <p:spPr>
          <a:xfrm>
            <a:off x="3507877" y="201075"/>
            <a:ext cx="5312647" cy="4608401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0"/>
          <p:cNvSpPr txBox="1"/>
          <p:nvPr/>
        </p:nvSpPr>
        <p:spPr>
          <a:xfrm>
            <a:off x="187300" y="163900"/>
            <a:ext cx="3923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Connectivity is estimated by simulating the dispersal of virtual particles</a:t>
            </a:r>
            <a:endParaRPr sz="25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27" name="Google Shape;127;p20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5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8" name="Google Shape;128;p20"/>
          <p:cNvSpPr txBox="1"/>
          <p:nvPr/>
        </p:nvSpPr>
        <p:spPr>
          <a:xfrm>
            <a:off x="287625" y="2040275"/>
            <a:ext cx="33864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Coral larvae and disease agents are modeled using particles with a </a:t>
            </a:r>
            <a:r>
              <a:rPr b="1" lang="en" sz="1800">
                <a:latin typeface="Roboto"/>
                <a:ea typeface="Roboto"/>
                <a:cs typeface="Roboto"/>
                <a:sym typeface="Roboto"/>
              </a:rPr>
              <a:t>biological state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released over all reefs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The exchanges of particles between reefs are recorded in </a:t>
            </a:r>
            <a:r>
              <a:rPr b="1" lang="en" sz="1800">
                <a:latin typeface="Roboto"/>
                <a:ea typeface="Roboto"/>
                <a:cs typeface="Roboto"/>
                <a:sym typeface="Roboto"/>
              </a:rPr>
              <a:t>connectivity matrices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/>
          <p:nvPr/>
        </p:nvSpPr>
        <p:spPr>
          <a:xfrm>
            <a:off x="187300" y="163900"/>
            <a:ext cx="8538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1155CC"/>
                </a:solidFill>
                <a:latin typeface="Roboto Medium"/>
                <a:ea typeface="Roboto Medium"/>
                <a:cs typeface="Roboto Medium"/>
                <a:sym typeface="Roboto Medium"/>
              </a:rPr>
              <a:t>Our connectivity estimates capture inter-annual and inter-specific variability</a:t>
            </a:r>
            <a:endParaRPr sz="2600">
              <a:solidFill>
                <a:srgbClr val="1155CC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34" name="Google Shape;134;p21"/>
          <p:cNvSpPr txBox="1"/>
          <p:nvPr/>
        </p:nvSpPr>
        <p:spPr>
          <a:xfrm>
            <a:off x="8877875" y="4897200"/>
            <a:ext cx="266100" cy="2463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endParaRPr b="1"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5" name="Google Shape;135;p21"/>
          <p:cNvSpPr txBox="1"/>
          <p:nvPr/>
        </p:nvSpPr>
        <p:spPr>
          <a:xfrm>
            <a:off x="301950" y="1264350"/>
            <a:ext cx="3148800" cy="35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Connectivity studies often consider a </a:t>
            </a:r>
            <a:r>
              <a:rPr b="1"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small number</a:t>
            </a:r>
            <a:r>
              <a:rPr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of coral </a:t>
            </a:r>
            <a:r>
              <a:rPr b="1"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species</a:t>
            </a:r>
            <a:r>
              <a:rPr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over a limited number of </a:t>
            </a:r>
            <a:r>
              <a:rPr b="1"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spawning events</a:t>
            </a:r>
            <a:r>
              <a:rPr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due to </a:t>
            </a:r>
            <a:r>
              <a:rPr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the</a:t>
            </a:r>
            <a:r>
              <a:rPr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import </a:t>
            </a:r>
            <a:r>
              <a:rPr b="1"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computational cost</a:t>
            </a:r>
            <a:r>
              <a:rPr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of biophysical models.</a:t>
            </a:r>
            <a:endParaRPr sz="17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To capture </a:t>
            </a:r>
            <a:r>
              <a:rPr b="1"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inter-annual</a:t>
            </a:r>
            <a:r>
              <a:rPr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and </a:t>
            </a:r>
            <a:r>
              <a:rPr b="1"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inter-specific variability</a:t>
            </a:r>
            <a:r>
              <a:rPr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we </a:t>
            </a:r>
            <a:r>
              <a:rPr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modeled the larval dispersal of </a:t>
            </a:r>
            <a:r>
              <a:rPr b="1"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6 coral species </a:t>
            </a:r>
            <a:r>
              <a:rPr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over </a:t>
            </a:r>
            <a:r>
              <a:rPr b="1"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10 years </a:t>
            </a:r>
            <a:r>
              <a:rPr lang="en" sz="1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(2012-2021)</a:t>
            </a:r>
            <a:endParaRPr sz="17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6" name="Google Shape;13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8463" y="1019778"/>
            <a:ext cx="1416299" cy="1384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8224" y="3045349"/>
            <a:ext cx="1416301" cy="1392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67001" y="3031910"/>
            <a:ext cx="1416299" cy="1419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75777" y="3029975"/>
            <a:ext cx="1416300" cy="1396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75775" y="1005503"/>
            <a:ext cx="1416300" cy="1413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658228" y="1006100"/>
            <a:ext cx="1416300" cy="141192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1"/>
          <p:cNvSpPr txBox="1"/>
          <p:nvPr/>
        </p:nvSpPr>
        <p:spPr>
          <a:xfrm>
            <a:off x="3532975" y="2402975"/>
            <a:ext cx="16668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Acropora cervicornis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Acer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3" name="Google Shape;143;p21"/>
          <p:cNvSpPr txBox="1"/>
          <p:nvPr/>
        </p:nvSpPr>
        <p:spPr>
          <a:xfrm>
            <a:off x="5373200" y="2402975"/>
            <a:ext cx="16668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Colpophyllia natans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Cnat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4" name="Google Shape;144;p21"/>
          <p:cNvSpPr txBox="1"/>
          <p:nvPr/>
        </p:nvSpPr>
        <p:spPr>
          <a:xfrm>
            <a:off x="7051375" y="2402975"/>
            <a:ext cx="1865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Diploria labyrinthiformis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Dlab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" name="Google Shape;145;p21"/>
          <p:cNvSpPr txBox="1"/>
          <p:nvPr/>
        </p:nvSpPr>
        <p:spPr>
          <a:xfrm>
            <a:off x="3536600" y="4451775"/>
            <a:ext cx="16668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Montastrea cavernosa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Mcav</a:t>
            </a:r>
            <a:endParaRPr sz="13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6" name="Google Shape;146;p21"/>
          <p:cNvSpPr txBox="1"/>
          <p:nvPr/>
        </p:nvSpPr>
        <p:spPr>
          <a:xfrm>
            <a:off x="5353288" y="4451775"/>
            <a:ext cx="16668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Orbicella faveolata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Ofav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7" name="Google Shape;147;p21"/>
          <p:cNvSpPr txBox="1"/>
          <p:nvPr/>
        </p:nvSpPr>
        <p:spPr>
          <a:xfrm>
            <a:off x="7150513" y="4466600"/>
            <a:ext cx="16668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Pseudodiploria strigosa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Pstr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