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07" r:id="rId3"/>
    <p:sldId id="368" r:id="rId4"/>
    <p:sldId id="382" r:id="rId5"/>
    <p:sldId id="369" r:id="rId6"/>
    <p:sldId id="385" r:id="rId7"/>
    <p:sldId id="384" r:id="rId8"/>
    <p:sldId id="372" r:id="rId9"/>
    <p:sldId id="387" r:id="rId10"/>
    <p:sldId id="386" r:id="rId11"/>
    <p:sldId id="376" r:id="rId12"/>
    <p:sldId id="378" r:id="rId13"/>
    <p:sldId id="361" r:id="rId14"/>
    <p:sldId id="380" r:id="rId15"/>
    <p:sldId id="388" r:id="rId16"/>
    <p:sldId id="381" r:id="rId17"/>
    <p:sldId id="290" r:id="rId1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o-Xian Lin" initials="GL" lastIdx="2" clrIdx="0">
    <p:extLst>
      <p:ext uri="{19B8F6BF-5375-455C-9EA6-DF929625EA0E}">
        <p15:presenceInfo xmlns:p15="http://schemas.microsoft.com/office/powerpoint/2012/main" userId="279e41f7a3ebfeb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2060"/>
    <a:srgbClr val="00508B"/>
    <a:srgbClr val="C00000"/>
    <a:srgbClr val="FDFDFD"/>
    <a:srgbClr val="FAF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 autoAdjust="0"/>
    <p:restoredTop sz="75646" autoAdjust="0"/>
  </p:normalViewPr>
  <p:slideViewPr>
    <p:cSldViewPr snapToGrid="0" showGuides="1">
      <p:cViewPr varScale="1">
        <p:scale>
          <a:sx n="91" d="100"/>
          <a:sy n="91" d="100"/>
        </p:scale>
        <p:origin x="2080" y="176"/>
      </p:cViewPr>
      <p:guideLst>
        <p:guide orient="horz" pos="2478"/>
        <p:guide pos="39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974553-5F01-4424-B2D0-675A7B6B359A}" type="datetimeFigureOut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60762-600B-49E2-9EB0-9C8CADEBD58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1014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60762-600B-49E2-9EB0-9C8CADEBD580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7277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60762-600B-49E2-9EB0-9C8CADEBD580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5303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9254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4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26147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5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8551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>
              <a:effectLst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6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722527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63232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8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1950795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9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81755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10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895131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11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96237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60762-600B-49E2-9EB0-9C8CADEBD580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4013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60762-600B-49E2-9EB0-9C8CADEBD580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5885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60762-600B-49E2-9EB0-9C8CADEBD580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14252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60762-600B-49E2-9EB0-9C8CADEBD580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71108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60762-600B-49E2-9EB0-9C8CADEBD580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5679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0708AF-194F-124A-B1B9-B59120DA12D1}" type="slidenum">
              <a:rPr kumimoji="1" lang="zh-TW" altLang="en-US" smtClean="0"/>
              <a:t>17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432610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B12E2B-1AD3-4A82-AC34-DF493BE61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EF36DB6-BB03-475A-96CD-23EEC0F708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A4E2E1-FED9-4E00-B68A-389EA0B16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6D902-3BC5-4A4B-9622-63BE0533A310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83B2B2B-5225-41A0-A017-B3D3E301F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62CE2E-0890-49D0-8BE8-9BFB11C34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1D5FD25A-4D65-4124-9C72-C727B3870C00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37566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DE5D455-2CFC-4D65-9CBF-E2EAA8D8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1537CDB-40F3-4D58-BD00-E7505B49F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CE30940-4751-4FBA-B54C-B5B3D8A0C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8A-8E90-4343-B6E9-A0398700DC59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00D35C4-1FD0-48E6-B952-FE8147CC2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1D72F98-6A4F-43D4-8EF7-54846A0D6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zh-TW" altLang="en-US" sz="1800" b="1" smtClean="0">
                <a:latin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1D5FD25A-4D65-4124-9C72-C727B3870C00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6070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017B0D-779D-446F-AF4F-F1B43AFC4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86DF7A7-9EE8-4BE0-B6C2-90E5DBE72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B4FB0E7-5214-47C5-8521-0ED43D769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4B9FB-2D6F-4FDC-A1B8-C0FF2A6A23FA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0C459EB-A033-4EC2-8A9C-8FEF269A1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1866076-7B0C-4273-849B-3CBC5E66C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FD25A-4D65-4124-9C72-C727B3870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4571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A802D6-C3FC-428E-9E6D-AC8C9F85E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C0CBD6B-95D7-435B-8679-613020DFC6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D05FE7A-229E-4F40-A1CD-17700A2C6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A40B9ED-1172-428D-A53C-31C10EA47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F1F86-6DAB-44D7-B21C-F7ADD4E770BA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1F7A67B-B13B-436A-9304-700B86E1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7CC603A-DD50-43FE-9C7B-D32B9BC86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FD25A-4D65-4124-9C72-C727B3870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4751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9BBBA5-6651-4228-8FD7-D0C5B36DE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5C03550-8C1D-4FBC-A3B5-29DEDD337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60B8E49-42B5-4033-A235-F14926F6E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041043B-3262-4345-8473-ABA349081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E78DAC3-FF77-4774-A22A-71AB91276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F1F6C3C-5638-4A73-A384-991977C55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EAADA-3EFC-412A-8273-EED88EA5F036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F356AFE-DC09-4144-A36F-CF7D7CE75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2DF309F-1391-4DE9-B1B9-E97AF76F2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FD25A-4D65-4124-9C72-C727B3870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6389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8D4E5C-3B0A-413E-9696-254DE2B24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22768B3-A997-45EB-8EC2-08033FDF6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8386E-7F7C-463B-9FD9-8126FD8135D1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86417BE5-66C9-4F8B-9F19-C3734014F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D98DE41-5594-40D6-B9C6-8CE8724D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zh-TW" altLang="en-US" sz="1800" b="1" kern="1200" smtClean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+mn-ea"/>
                <a:cs typeface="Open Sans" panose="020B0606030504020204" pitchFamily="34" charset="0"/>
              </a:defRPr>
            </a:lvl1pPr>
          </a:lstStyle>
          <a:p>
            <a:fld id="{1D5FD25A-4D65-4124-9C72-C727B3870C00}" type="slidenum">
              <a:rPr lang="en-US" altLang="zh-TW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79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C7300767-1B90-4270-88F0-65DADF87F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7A31-ABFA-4677-BC19-31B4CF4D373E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C551858A-9E76-4F43-ADF5-21141AA11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D552686-08CA-47C7-B13F-82607623B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 b="1">
                <a:latin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1D5FD25A-4D65-4124-9C72-C727B3870C00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9372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03F69D-63F8-4380-A238-384B65DF5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0B6DDB8-1611-45EF-BD88-CC92C2792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DE8741D-AB5D-4437-BA3F-75C865974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44AB266-E8C7-4C42-9E68-91A18777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D9DFB-BFDB-4AB0-8A86-D3CAE7F0B639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DDA597E-98C7-42B1-AB62-8265FF849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7D9551E-715E-41FC-8752-FA2C65243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FD25A-4D65-4124-9C72-C727B3870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83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BB0E246-688F-4D7E-946E-7876F45DC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1CB9ACF8-77A4-4AA6-AF06-55F1B1C60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FA33B80-9508-4243-A5DC-3E11A527BA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915193D-93D2-4F17-91DF-B3356B6DB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2B588-551E-4C50-B769-DBB7C2CE09D4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87DB219-E7D5-4C44-A94A-2F51E3784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B3BFE7D-380A-4AAD-8CCC-979972590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FD25A-4D65-4124-9C72-C727B3870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0494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7875846-57C7-4E68-8DFD-08EC255B4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C8C79CB-5E0D-46D2-AC35-3F487A6B9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D0CD153-AD30-4258-9424-5E5433C66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262D2-CE93-46F0-AF9C-E8AFFBED6FF4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130EF78-B68A-456B-86D8-C4D6F7F62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3F99043-EF36-42E2-8C6A-1BF992504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FD25A-4D65-4124-9C72-C727B3870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695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3F5D0A7A-0CF3-4BEA-A1A4-D814A200CB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6B20546-58D4-4778-9FD2-8EA51D97B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9DD8214-B77B-4AC1-9114-8674E4EDC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9282B-C62B-4D0D-A8D4-F0CCE7181785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B9BDBC0-44E9-4F47-B5DA-9C3681A77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D948FB-B9A8-436E-8F03-A1375055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FD25A-4D65-4124-9C72-C727B3870C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8399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77D00E9-4770-4BF4-B32F-4F8A41E4B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7B909DD-B862-4421-B145-9B426B978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CCED2E4-62F8-4337-87C7-293441EC7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DF7AAC-5C13-430B-8E9B-D4BC254623B2}" type="datetime1">
              <a:rPr lang="zh-TW" altLang="en-US" smtClean="0"/>
              <a:t>2022/9/30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ADB4F08-F2A6-4993-9A51-EF43469794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82E4149-3F22-4F94-BFC0-496C9DF8E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3026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1D5FD25A-4D65-4124-9C72-C727B3870C00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1278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2144-021-01509-w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2144-021-01509-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1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77D692CE-9F26-427D-B756-EC4FDEE2B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814" y="1970091"/>
            <a:ext cx="10671113" cy="1869696"/>
          </a:xfrm>
        </p:spPr>
        <p:txBody>
          <a:bodyPr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zh-TW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 Intelligence Attenuates the Harmful Effects of Parental Perfectionism and Emotional Suppression on Parental Burnout: A Moderated Mediation Model</a:t>
            </a:r>
            <a:endParaRPr lang="zh-TW" altLang="en-US" sz="1400" b="1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微軟正黑體" panose="020B0604030504040204" pitchFamily="34" charset="-120"/>
              <a:cs typeface="Open Sans" panose="020B0606030504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0F98136-1A4B-4B35-88E5-D5B4C5BE6025}"/>
              </a:ext>
            </a:extLst>
          </p:cNvPr>
          <p:cNvSpPr/>
          <p:nvPr/>
        </p:nvSpPr>
        <p:spPr>
          <a:xfrm>
            <a:off x="778850" y="1833752"/>
            <a:ext cx="3471332" cy="101600"/>
          </a:xfrm>
          <a:prstGeom prst="rect">
            <a:avLst/>
          </a:prstGeom>
          <a:solidFill>
            <a:srgbClr val="186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F1D0530-190A-4E61-99B7-A0A2D87E0F08}"/>
              </a:ext>
            </a:extLst>
          </p:cNvPr>
          <p:cNvSpPr/>
          <p:nvPr/>
        </p:nvSpPr>
        <p:spPr>
          <a:xfrm>
            <a:off x="4694100" y="1833752"/>
            <a:ext cx="1092200" cy="101600"/>
          </a:xfrm>
          <a:prstGeom prst="rect">
            <a:avLst/>
          </a:prstGeom>
          <a:solidFill>
            <a:srgbClr val="34A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2A05FCB-7BD6-4BBA-BA4D-E13C09F0D96F}"/>
              </a:ext>
            </a:extLst>
          </p:cNvPr>
          <p:cNvSpPr/>
          <p:nvPr/>
        </p:nvSpPr>
        <p:spPr>
          <a:xfrm>
            <a:off x="5843157" y="1833752"/>
            <a:ext cx="516462" cy="101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C14F660-8BBE-435D-8F65-9EF6A9584039}"/>
              </a:ext>
            </a:extLst>
          </p:cNvPr>
          <p:cNvSpPr/>
          <p:nvPr/>
        </p:nvSpPr>
        <p:spPr>
          <a:xfrm>
            <a:off x="6416476" y="1833752"/>
            <a:ext cx="1092200" cy="101600"/>
          </a:xfrm>
          <a:prstGeom prst="rect">
            <a:avLst/>
          </a:prstGeom>
          <a:solidFill>
            <a:srgbClr val="34A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1D837E1-A3F7-436B-B948-BAA2B37AFBDC}"/>
              </a:ext>
            </a:extLst>
          </p:cNvPr>
          <p:cNvSpPr/>
          <p:nvPr/>
        </p:nvSpPr>
        <p:spPr>
          <a:xfrm>
            <a:off x="7952595" y="1833752"/>
            <a:ext cx="3471332" cy="101600"/>
          </a:xfrm>
          <a:prstGeom prst="rect">
            <a:avLst/>
          </a:prstGeom>
          <a:solidFill>
            <a:srgbClr val="186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A53A89-8233-4B0F-9EC9-3A9FE22776CC}"/>
              </a:ext>
            </a:extLst>
          </p:cNvPr>
          <p:cNvSpPr/>
          <p:nvPr/>
        </p:nvSpPr>
        <p:spPr>
          <a:xfrm>
            <a:off x="4307038" y="1833752"/>
            <a:ext cx="330206" cy="101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84B4110-AB78-47F0-854E-9EEBC9DD62E4}"/>
              </a:ext>
            </a:extLst>
          </p:cNvPr>
          <p:cNvSpPr/>
          <p:nvPr/>
        </p:nvSpPr>
        <p:spPr>
          <a:xfrm>
            <a:off x="7565533" y="1833752"/>
            <a:ext cx="330206" cy="101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CCD5985-C60A-4CF8-A847-A8665E7F11C4}"/>
              </a:ext>
            </a:extLst>
          </p:cNvPr>
          <p:cNvSpPr/>
          <p:nvPr/>
        </p:nvSpPr>
        <p:spPr>
          <a:xfrm>
            <a:off x="778850" y="4675793"/>
            <a:ext cx="3471332" cy="101600"/>
          </a:xfrm>
          <a:prstGeom prst="rect">
            <a:avLst/>
          </a:prstGeom>
          <a:solidFill>
            <a:srgbClr val="186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6700718-AA04-47FA-A69C-97D5A32102AC}"/>
              </a:ext>
            </a:extLst>
          </p:cNvPr>
          <p:cNvSpPr/>
          <p:nvPr/>
        </p:nvSpPr>
        <p:spPr>
          <a:xfrm>
            <a:off x="4694100" y="4675793"/>
            <a:ext cx="1092200" cy="101600"/>
          </a:xfrm>
          <a:prstGeom prst="rect">
            <a:avLst/>
          </a:prstGeom>
          <a:solidFill>
            <a:srgbClr val="34A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47FD767-4DC6-47B5-9641-599D9AB2FA30}"/>
              </a:ext>
            </a:extLst>
          </p:cNvPr>
          <p:cNvSpPr/>
          <p:nvPr/>
        </p:nvSpPr>
        <p:spPr>
          <a:xfrm>
            <a:off x="5843157" y="4675793"/>
            <a:ext cx="516462" cy="101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50B981A-66AB-4939-9742-76B6D71BDBE1}"/>
              </a:ext>
            </a:extLst>
          </p:cNvPr>
          <p:cNvSpPr/>
          <p:nvPr/>
        </p:nvSpPr>
        <p:spPr>
          <a:xfrm>
            <a:off x="6416476" y="4675793"/>
            <a:ext cx="1092200" cy="101600"/>
          </a:xfrm>
          <a:prstGeom prst="rect">
            <a:avLst/>
          </a:prstGeom>
          <a:solidFill>
            <a:srgbClr val="34A5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664724A-CA7A-4C15-A2E8-D15B303EB4F7}"/>
              </a:ext>
            </a:extLst>
          </p:cNvPr>
          <p:cNvSpPr/>
          <p:nvPr/>
        </p:nvSpPr>
        <p:spPr>
          <a:xfrm>
            <a:off x="7952595" y="4675793"/>
            <a:ext cx="3471332" cy="101600"/>
          </a:xfrm>
          <a:prstGeom prst="rect">
            <a:avLst/>
          </a:prstGeom>
          <a:solidFill>
            <a:srgbClr val="186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805EC79-A097-40A7-BCC4-D982BF1B4EC3}"/>
              </a:ext>
            </a:extLst>
          </p:cNvPr>
          <p:cNvSpPr/>
          <p:nvPr/>
        </p:nvSpPr>
        <p:spPr>
          <a:xfrm>
            <a:off x="4307038" y="4675793"/>
            <a:ext cx="330206" cy="101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D5C6420-0DA1-4095-ADBB-6F4581FC0C22}"/>
              </a:ext>
            </a:extLst>
          </p:cNvPr>
          <p:cNvSpPr/>
          <p:nvPr/>
        </p:nvSpPr>
        <p:spPr>
          <a:xfrm>
            <a:off x="7565533" y="4675793"/>
            <a:ext cx="330206" cy="101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副標題 2">
            <a:extLst>
              <a:ext uri="{FF2B5EF4-FFF2-40B4-BE49-F238E27FC236}">
                <a16:creationId xmlns:a16="http://schemas.microsoft.com/office/drawing/2014/main" id="{ABB7DC7B-1FA8-4D7F-98AD-7A90C5CA8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62" y="4957722"/>
            <a:ext cx="10861876" cy="710396"/>
          </a:xfrm>
        </p:spPr>
        <p:txBody>
          <a:bodyPr anchor="ctr">
            <a:normAutofit/>
          </a:bodyPr>
          <a:lstStyle/>
          <a:p>
            <a:pPr algn="l"/>
            <a:r>
              <a:rPr lang="en-US" altLang="zh-TW" sz="28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Gao-Xian Lin</a:t>
            </a:r>
            <a:r>
              <a:rPr lang="zh-TW" alt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800" b="1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zh-TW" alt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zh-TW" alt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Dorota </a:t>
            </a:r>
            <a:r>
              <a:rPr lang="en-US" altLang="zh-TW" sz="28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Szczygieł</a:t>
            </a:r>
            <a:r>
              <a:rPr lang="zh-TW" alt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800" b="1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B42A893B-DCAF-45AA-A7FC-F12CCBA81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302" y="372186"/>
            <a:ext cx="1701412" cy="1339862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831952DD-4DE5-4098-A630-AE255AD572B1}"/>
              </a:ext>
            </a:extLst>
          </p:cNvPr>
          <p:cNvSpPr/>
          <p:nvPr/>
        </p:nvSpPr>
        <p:spPr>
          <a:xfrm>
            <a:off x="665061" y="5702857"/>
            <a:ext cx="108618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b="1" baseline="300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Psychological Sciences Research Institute, Catholic</a:t>
            </a:r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University</a:t>
            </a:r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Louvain, Belgium.</a:t>
            </a:r>
          </a:p>
          <a:p>
            <a:r>
              <a:rPr lang="en-US" altLang="zh-TW" sz="2000" b="1" baseline="30000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Faculty in Sopot,</a:t>
            </a:r>
            <a:r>
              <a:rPr lang="zh-TW" altLang="en-US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SWPS, Poland.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9BD727E-D8A6-224F-9722-BBBB109CCDAD}"/>
              </a:ext>
            </a:extLst>
          </p:cNvPr>
          <p:cNvSpPr/>
          <p:nvPr/>
        </p:nvSpPr>
        <p:spPr>
          <a:xfrm>
            <a:off x="3309871" y="3923189"/>
            <a:ext cx="79442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2021</a:t>
            </a:r>
            <a:r>
              <a:rPr lang="zh-TW" altLang="en-US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Association</a:t>
            </a:r>
            <a:r>
              <a:rPr lang="zh-TW" altLang="en-US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zh-TW" altLang="en-US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Psychological</a:t>
            </a:r>
            <a:r>
              <a:rPr lang="zh-TW" altLang="en-US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Science</a:t>
            </a:r>
            <a:r>
              <a:rPr lang="zh-TW" altLang="en-US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Virtual</a:t>
            </a:r>
            <a:r>
              <a:rPr lang="zh-TW" altLang="en-US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Convention</a:t>
            </a:r>
          </a:p>
          <a:p>
            <a:pPr algn="r"/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May,</a:t>
            </a:r>
            <a:r>
              <a:rPr lang="zh-TW" altLang="en-US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2021</a:t>
            </a:r>
            <a:endParaRPr lang="zh-TW" altLang="en-US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6" name="Picture 2" descr="SWPS University - Wikipedia">
            <a:extLst>
              <a:ext uri="{FF2B5EF4-FFF2-40B4-BE49-F238E27FC236}">
                <a16:creationId xmlns:a16="http://schemas.microsoft.com/office/drawing/2014/main" id="{434AF16E-FEF9-CE4B-9EED-599C90EC6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918" y="569741"/>
            <a:ext cx="2746343" cy="97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92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B3D4132-5453-7342-8F82-37B87DCB5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17D03-DED2-6248-A7E0-586515D76930}" type="slidenum">
              <a:rPr kumimoji="1" lang="zh-TW" altLang="en-US" smtClean="0"/>
              <a:pPr/>
              <a:t>2</a:t>
            </a:fld>
            <a:endParaRPr kumimoji="1" lang="zh-TW" altLang="en-US" dirty="0"/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D86298B4-D241-CC49-9B6E-4FDBACA4CFCD}"/>
              </a:ext>
            </a:extLst>
          </p:cNvPr>
          <p:cNvGrpSpPr/>
          <p:nvPr/>
        </p:nvGrpSpPr>
        <p:grpSpPr>
          <a:xfrm>
            <a:off x="3226406" y="1948257"/>
            <a:ext cx="8265281" cy="2961486"/>
            <a:chOff x="3485319" y="1998567"/>
            <a:chExt cx="8265281" cy="296148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F635114-D3AE-004F-A231-E3E00AEDB3F0}"/>
                </a:ext>
              </a:extLst>
            </p:cNvPr>
            <p:cNvSpPr/>
            <p:nvPr/>
          </p:nvSpPr>
          <p:spPr>
            <a:xfrm>
              <a:off x="3485319" y="2284300"/>
              <a:ext cx="2471928" cy="21788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26" name="直線接點 25">
              <a:extLst>
                <a:ext uri="{FF2B5EF4-FFF2-40B4-BE49-F238E27FC236}">
                  <a16:creationId xmlns:a16="http://schemas.microsoft.com/office/drawing/2014/main" id="{17E6AA4B-7B5F-44B5-9673-2CF57E111181}"/>
                </a:ext>
              </a:extLst>
            </p:cNvPr>
            <p:cNvCxnSpPr>
              <a:cxnSpLocks/>
            </p:cNvCxnSpPr>
            <p:nvPr/>
          </p:nvCxnSpPr>
          <p:spPr>
            <a:xfrm>
              <a:off x="6531029" y="2109236"/>
              <a:ext cx="0" cy="2835563"/>
            </a:xfrm>
            <a:prstGeom prst="line">
              <a:avLst/>
            </a:prstGeom>
            <a:ln w="57150" cap="rnd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群組 29">
              <a:extLst>
                <a:ext uri="{FF2B5EF4-FFF2-40B4-BE49-F238E27FC236}">
                  <a16:creationId xmlns:a16="http://schemas.microsoft.com/office/drawing/2014/main" id="{C9198F65-DA77-4DA6-812F-9E94D55C70EF}"/>
                </a:ext>
              </a:extLst>
            </p:cNvPr>
            <p:cNvGrpSpPr/>
            <p:nvPr/>
          </p:nvGrpSpPr>
          <p:grpSpPr>
            <a:xfrm>
              <a:off x="7669245" y="1998567"/>
              <a:ext cx="4081353" cy="571466"/>
              <a:chOff x="7004468" y="2471714"/>
              <a:chExt cx="4081353" cy="571466"/>
            </a:xfrm>
          </p:grpSpPr>
          <p:sp>
            <p:nvSpPr>
              <p:cNvPr id="31" name="橢圓 30">
                <a:extLst>
                  <a:ext uri="{FF2B5EF4-FFF2-40B4-BE49-F238E27FC236}">
                    <a16:creationId xmlns:a16="http://schemas.microsoft.com/office/drawing/2014/main" id="{2E332BAE-BD41-4870-AD94-0FA05EF2C6FB}"/>
                  </a:ext>
                </a:extLst>
              </p:cNvPr>
              <p:cNvSpPr/>
              <p:nvPr/>
            </p:nvSpPr>
            <p:spPr>
              <a:xfrm>
                <a:off x="7004468" y="2512681"/>
                <a:ext cx="498764" cy="49876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1.</a:t>
                </a:r>
                <a:endParaRPr lang="zh-TW" altLang="en-US" dirty="0"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B5B50096-4A79-4581-87E0-F3126E65306E}"/>
                  </a:ext>
                </a:extLst>
              </p:cNvPr>
              <p:cNvSpPr/>
              <p:nvPr/>
            </p:nvSpPr>
            <p:spPr>
              <a:xfrm>
                <a:off x="7677720" y="2471714"/>
                <a:ext cx="3408101" cy="57146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</a:t>
                </a:r>
                <a:r>
                  <a:rPr lang="zh-TW" altLang="en-US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altLang="zh-TW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Brief</a:t>
                </a:r>
                <a:r>
                  <a:rPr lang="zh-TW" altLang="en-US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altLang="zh-TW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Introduction</a:t>
                </a:r>
                <a:endParaRPr lang="zh-TW" altLang="en-US" b="1" dirty="0">
                  <a:solidFill>
                    <a:srgbClr val="000000"/>
                  </a:solidFill>
                  <a:latin typeface="Open Sans" panose="020B0606030504020204" pitchFamily="34" charset="0"/>
                  <a:ea typeface="微軟正黑體" panose="020B0604030504040204" pitchFamily="34" charset="-12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id="{11F5095E-A511-4F46-8A60-2514851DA94D}"/>
                </a:ext>
              </a:extLst>
            </p:cNvPr>
            <p:cNvGrpSpPr/>
            <p:nvPr/>
          </p:nvGrpSpPr>
          <p:grpSpPr>
            <a:xfrm>
              <a:off x="7647107" y="4388587"/>
              <a:ext cx="4103493" cy="571466"/>
              <a:chOff x="7004469" y="4363897"/>
              <a:chExt cx="4103493" cy="571466"/>
            </a:xfrm>
          </p:grpSpPr>
          <p:sp>
            <p:nvSpPr>
              <p:cNvPr id="34" name="橢圓 33">
                <a:extLst>
                  <a:ext uri="{FF2B5EF4-FFF2-40B4-BE49-F238E27FC236}">
                    <a16:creationId xmlns:a16="http://schemas.microsoft.com/office/drawing/2014/main" id="{664CD824-A6DF-4247-9D74-4BE28EAC3E1B}"/>
                  </a:ext>
                </a:extLst>
              </p:cNvPr>
              <p:cNvSpPr/>
              <p:nvPr/>
            </p:nvSpPr>
            <p:spPr>
              <a:xfrm>
                <a:off x="7004469" y="4397249"/>
                <a:ext cx="498764" cy="498764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4.</a:t>
                </a:r>
                <a:endParaRPr lang="zh-TW" altLang="en-US" dirty="0"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7FFF08AC-4F17-47B3-929F-47F97F100FF6}"/>
                  </a:ext>
                </a:extLst>
              </p:cNvPr>
              <p:cNvSpPr/>
              <p:nvPr/>
            </p:nvSpPr>
            <p:spPr>
              <a:xfrm>
                <a:off x="7677722" y="4363897"/>
                <a:ext cx="3430240" cy="571466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rPr>
                  <a:t>Take-Home</a:t>
                </a:r>
                <a:r>
                  <a:rPr lang="zh-TW" altLang="en-US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altLang="zh-TW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rPr>
                  <a:t>Message</a:t>
                </a:r>
                <a:endParaRPr lang="zh-TW" altLang="en-US" sz="2400" b="1" dirty="0">
                  <a:solidFill>
                    <a:srgbClr val="000000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F0F8D639-8A90-C843-A023-B9CE9CCCD68B}"/>
                </a:ext>
              </a:extLst>
            </p:cNvPr>
            <p:cNvGrpSpPr/>
            <p:nvPr/>
          </p:nvGrpSpPr>
          <p:grpSpPr>
            <a:xfrm>
              <a:off x="7097294" y="2795241"/>
              <a:ext cx="3914547" cy="571465"/>
              <a:chOff x="7070608" y="2905534"/>
              <a:chExt cx="3914547" cy="571465"/>
            </a:xfrm>
          </p:grpSpPr>
          <p:sp>
            <p:nvSpPr>
              <p:cNvPr id="28" name="橢圓 27">
                <a:extLst>
                  <a:ext uri="{FF2B5EF4-FFF2-40B4-BE49-F238E27FC236}">
                    <a16:creationId xmlns:a16="http://schemas.microsoft.com/office/drawing/2014/main" id="{64E0CF00-C613-494C-8C5C-6610DB4DEE48}"/>
                  </a:ext>
                </a:extLst>
              </p:cNvPr>
              <p:cNvSpPr/>
              <p:nvPr/>
            </p:nvSpPr>
            <p:spPr>
              <a:xfrm>
                <a:off x="7070608" y="2947602"/>
                <a:ext cx="527598" cy="49876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2.</a:t>
                </a:r>
                <a:endParaRPr lang="zh-TW" altLang="en-US" dirty="0"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236149EF-915F-4FF1-AB2D-1AB003AC1A28}"/>
                  </a:ext>
                </a:extLst>
              </p:cNvPr>
              <p:cNvSpPr/>
              <p:nvPr/>
            </p:nvSpPr>
            <p:spPr>
              <a:xfrm>
                <a:off x="7736218" y="2905534"/>
                <a:ext cx="3248937" cy="57146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Research Design</a:t>
                </a:r>
                <a:endParaRPr lang="zh-TW" altLang="en-US" sz="2400" b="1" dirty="0">
                  <a:solidFill>
                    <a:srgbClr val="000000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615B6D00-1BDA-594E-AE1E-99D569AC9E99}"/>
                </a:ext>
              </a:extLst>
            </p:cNvPr>
            <p:cNvGrpSpPr/>
            <p:nvPr/>
          </p:nvGrpSpPr>
          <p:grpSpPr>
            <a:xfrm>
              <a:off x="7097294" y="3591914"/>
              <a:ext cx="3914547" cy="571465"/>
              <a:chOff x="7070608" y="3655545"/>
              <a:chExt cx="3914547" cy="571465"/>
            </a:xfrm>
          </p:grpSpPr>
          <p:sp>
            <p:nvSpPr>
              <p:cNvPr id="19" name="橢圓 18">
                <a:extLst>
                  <a:ext uri="{FF2B5EF4-FFF2-40B4-BE49-F238E27FC236}">
                    <a16:creationId xmlns:a16="http://schemas.microsoft.com/office/drawing/2014/main" id="{BBEB9617-7A7E-E24F-B485-87058ED07892}"/>
                  </a:ext>
                </a:extLst>
              </p:cNvPr>
              <p:cNvSpPr/>
              <p:nvPr/>
            </p:nvSpPr>
            <p:spPr>
              <a:xfrm>
                <a:off x="7070608" y="3697613"/>
                <a:ext cx="527598" cy="498764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3.</a:t>
                </a:r>
                <a:endParaRPr lang="zh-TW" altLang="en-US" dirty="0"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58EE6259-B437-A142-8F94-808D8F528BBC}"/>
                  </a:ext>
                </a:extLst>
              </p:cNvPr>
              <p:cNvSpPr/>
              <p:nvPr/>
            </p:nvSpPr>
            <p:spPr>
              <a:xfrm>
                <a:off x="7736218" y="3655545"/>
                <a:ext cx="3248937" cy="571465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Method</a:t>
                </a:r>
                <a:r>
                  <a:rPr lang="zh-TW" altLang="en-US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altLang="zh-TW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&amp;</a:t>
                </a:r>
                <a:r>
                  <a:rPr lang="zh-TW" altLang="en-US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  <a:r>
                  <a:rPr lang="en-US" altLang="zh-TW" sz="2400" b="1" dirty="0">
                    <a:solidFill>
                      <a:srgbClr val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Result</a:t>
                </a:r>
                <a:endParaRPr lang="zh-TW" altLang="en-US" sz="2400" b="1" dirty="0">
                  <a:solidFill>
                    <a:srgbClr val="000000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9C1FAA14-9C9D-914A-9EDF-A6EBFC84B254}"/>
              </a:ext>
            </a:extLst>
          </p:cNvPr>
          <p:cNvSpPr txBox="1"/>
          <p:nvPr/>
        </p:nvSpPr>
        <p:spPr>
          <a:xfrm>
            <a:off x="247659" y="3023904"/>
            <a:ext cx="6199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Moderated</a:t>
            </a:r>
            <a:r>
              <a:rPr lang="zh-TW" alt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mediation</a:t>
            </a:r>
            <a:r>
              <a:rPr lang="zh-TW" alt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model</a:t>
            </a:r>
            <a:endParaRPr lang="zh-TW" altLang="en-US" sz="3200" b="1" dirty="0">
              <a:latin typeface="Open Sans" panose="020B0606030504020204" pitchFamily="34" charset="0"/>
              <a:ea typeface="微軟正黑體" panose="020B0604030504040204" pitchFamily="34" charset="-120"/>
              <a:cs typeface="Open Sans" panose="020B0606030504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E2DBD6D-0C1C-EF42-B126-305BEFFC79B7}"/>
              </a:ext>
            </a:extLst>
          </p:cNvPr>
          <p:cNvSpPr/>
          <p:nvPr/>
        </p:nvSpPr>
        <p:spPr>
          <a:xfrm>
            <a:off x="247659" y="3620397"/>
            <a:ext cx="60534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Perfectionism, Emotional Suppression, Emotional Intelligence, and Parental burnout</a:t>
            </a:r>
          </a:p>
        </p:txBody>
      </p:sp>
    </p:spTree>
    <p:extLst>
      <p:ext uri="{BB962C8B-B14F-4D97-AF65-F5344CB8AC3E}">
        <p14:creationId xmlns:p14="http://schemas.microsoft.com/office/powerpoint/2010/main" val="293882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>
            <a:extLst>
              <a:ext uri="{FF2B5EF4-FFF2-40B4-BE49-F238E27FC236}">
                <a16:creationId xmlns:a16="http://schemas.microsoft.com/office/drawing/2014/main" id="{D7BA048E-8C15-AF45-AB46-E657B1F025FF}"/>
              </a:ext>
            </a:extLst>
          </p:cNvPr>
          <p:cNvSpPr txBox="1"/>
          <p:nvPr/>
        </p:nvSpPr>
        <p:spPr>
          <a:xfrm>
            <a:off x="230562" y="278070"/>
            <a:ext cx="4999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US" altLang="zh-TW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2CCF8FAE-704F-5541-86EC-C5CFCD7D7F0A}"/>
              </a:ext>
            </a:extLst>
          </p:cNvPr>
          <p:cNvSpPr txBox="1"/>
          <p:nvPr/>
        </p:nvSpPr>
        <p:spPr>
          <a:xfrm>
            <a:off x="230562" y="828088"/>
            <a:ext cx="5287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origin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current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</a:t>
            </a:r>
            <a:endParaRPr lang="zh-TW" altLang="en-US" sz="20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投影片編號版面配置區 1">
            <a:extLst>
              <a:ext uri="{FF2B5EF4-FFF2-40B4-BE49-F238E27FC236}">
                <a16:creationId xmlns:a16="http://schemas.microsoft.com/office/drawing/2014/main" id="{711BA940-E8A1-3B4D-971B-0624F25E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0836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20417D03-DED2-6248-A7E0-586515D7693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3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E10B2B58-FC53-0E42-9B4B-61F9A428A8EE}"/>
              </a:ext>
            </a:extLst>
          </p:cNvPr>
          <p:cNvSpPr txBox="1"/>
          <p:nvPr/>
        </p:nvSpPr>
        <p:spPr>
          <a:xfrm>
            <a:off x="595747" y="1593551"/>
            <a:ext cx="4364182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competitive individualism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1D8F26B0-EE3C-8844-BFFC-E12308E355B1}"/>
              </a:ext>
            </a:extLst>
          </p:cNvPr>
          <p:cNvSpPr txBox="1"/>
          <p:nvPr/>
        </p:nvSpPr>
        <p:spPr>
          <a:xfrm>
            <a:off x="7128203" y="1778216"/>
            <a:ext cx="3581361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8" name="直線箭頭接點 17">
            <a:extLst>
              <a:ext uri="{FF2B5EF4-FFF2-40B4-BE49-F238E27FC236}">
                <a16:creationId xmlns:a16="http://schemas.microsoft.com/office/drawing/2014/main" id="{D4524C99-1B0A-4645-8952-88C1BDE6E757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4959929" y="2009049"/>
            <a:ext cx="2168274" cy="1"/>
          </a:xfrm>
          <a:prstGeom prst="straightConnector1">
            <a:avLst/>
          </a:prstGeom>
          <a:ln w="381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圖形 18" descr="男人">
            <a:extLst>
              <a:ext uri="{FF2B5EF4-FFF2-40B4-BE49-F238E27FC236}">
                <a16:creationId xmlns:a16="http://schemas.microsoft.com/office/drawing/2014/main" id="{9FA4BB96-BCBC-CE41-814E-C1448843B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73" y="2869294"/>
            <a:ext cx="2204436" cy="220443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574F3297-3E0E-8E44-9D9C-FD988A2EE7F0}"/>
              </a:ext>
            </a:extLst>
          </p:cNvPr>
          <p:cNvSpPr/>
          <p:nvPr/>
        </p:nvSpPr>
        <p:spPr>
          <a:xfrm>
            <a:off x="5229656" y="2087767"/>
            <a:ext cx="15376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(Curran &amp; Hill, 2019)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圖形 20" descr="男人">
            <a:extLst>
              <a:ext uri="{FF2B5EF4-FFF2-40B4-BE49-F238E27FC236}">
                <a16:creationId xmlns:a16="http://schemas.microsoft.com/office/drawing/2014/main" id="{1D0F207C-511F-7846-AE3E-DB66EBA07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3670" y="2978095"/>
            <a:ext cx="2204436" cy="2204436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7C40AB58-B2A3-2246-9F09-DF1F56C9528F}"/>
              </a:ext>
            </a:extLst>
          </p:cNvPr>
          <p:cNvSpPr/>
          <p:nvPr/>
        </p:nvSpPr>
        <p:spPr>
          <a:xfrm>
            <a:off x="7983370" y="2286048"/>
            <a:ext cx="18710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Stober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Gaudreau, 2017)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209E338-2875-9A44-B816-BDE98137090D}"/>
              </a:ext>
            </a:extLst>
          </p:cNvPr>
          <p:cNvSpPr/>
          <p:nvPr/>
        </p:nvSpPr>
        <p:spPr>
          <a:xfrm>
            <a:off x="2041098" y="4556490"/>
            <a:ext cx="14734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(Santos et al., 2017)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9FE3C27-857F-4B48-BA9F-AE7F58682DC9}"/>
              </a:ext>
            </a:extLst>
          </p:cNvPr>
          <p:cNvSpPr/>
          <p:nvPr/>
        </p:nvSpPr>
        <p:spPr>
          <a:xfrm>
            <a:off x="-37187" y="6319099"/>
            <a:ext cx="1393730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Curran, T., &amp; Hill, A. P. (2019). Perfectionism is increasing over time: A meta-analysis of birth cohort differences from 1989 to 2016. </a:t>
            </a:r>
            <a:r>
              <a:rPr lang="en-US" altLang="zh-TW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 Bulletin</a:t>
            </a:r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410–429.</a:t>
            </a:r>
          </a:p>
          <a:p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Santos, H. C., Varnum, M. E. W., &amp; Grossmann, I. (2017). Global Increases in Individualism. </a:t>
            </a:r>
            <a:r>
              <a:rPr lang="en-US" altLang="zh-TW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 Science</a:t>
            </a:r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(9), 1228–1239.</a:t>
            </a:r>
          </a:p>
          <a:p>
            <a:r>
              <a:rPr lang="en-US" altLang="zh-TW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Stoeber</a:t>
            </a:r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&amp; Gaudreau, P. (2017). The advantages of </a:t>
            </a:r>
            <a:r>
              <a:rPr lang="en-US" altLang="zh-TW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partialling</a:t>
            </a:r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perfectionistic strivings and perfectionistic concerns: Critical issues and recommendations. </a:t>
            </a:r>
            <a:r>
              <a:rPr lang="en-US" altLang="zh-TW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Personality and Individual Differences</a:t>
            </a:r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r>
              <a:rPr lang="en-US" altLang="zh-TW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379–386.</a:t>
            </a:r>
            <a:endParaRPr lang="zh-TW" alt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BB4EF353-1335-054C-A756-40CED8374825}"/>
              </a:ext>
            </a:extLst>
          </p:cNvPr>
          <p:cNvCxnSpPr>
            <a:cxnSpLocks/>
          </p:cNvCxnSpPr>
          <p:nvPr/>
        </p:nvCxnSpPr>
        <p:spPr>
          <a:xfrm>
            <a:off x="16327" y="6319099"/>
            <a:ext cx="11578079" cy="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左-右雙向箭號 7">
            <a:extLst>
              <a:ext uri="{FF2B5EF4-FFF2-40B4-BE49-F238E27FC236}">
                <a16:creationId xmlns:a16="http://schemas.microsoft.com/office/drawing/2014/main" id="{9675EA06-1930-4941-9780-1A0D89C600EB}"/>
              </a:ext>
            </a:extLst>
          </p:cNvPr>
          <p:cNvSpPr/>
          <p:nvPr/>
        </p:nvSpPr>
        <p:spPr>
          <a:xfrm>
            <a:off x="1941452" y="3701187"/>
            <a:ext cx="1460875" cy="753159"/>
          </a:xfrm>
          <a:prstGeom prst="leftRightArrow">
            <a:avLst/>
          </a:prstGeom>
          <a:solidFill>
            <a:srgbClr val="012060"/>
          </a:solidFill>
          <a:ln>
            <a:solidFill>
              <a:srgbClr val="005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9929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4" grpId="0"/>
      <p:bldP spid="24" grpId="0"/>
      <p:bldP spid="25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7A5C4BD-1CF0-6142-8A26-E4DB9FEE6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678" y="3292512"/>
            <a:ext cx="6208945" cy="220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文字方塊 32">
            <a:extLst>
              <a:ext uri="{FF2B5EF4-FFF2-40B4-BE49-F238E27FC236}">
                <a16:creationId xmlns:a16="http://schemas.microsoft.com/office/drawing/2014/main" id="{D7BA048E-8C15-AF45-AB46-E657B1F025FF}"/>
              </a:ext>
            </a:extLst>
          </p:cNvPr>
          <p:cNvSpPr txBox="1"/>
          <p:nvPr/>
        </p:nvSpPr>
        <p:spPr>
          <a:xfrm>
            <a:off x="230562" y="278070"/>
            <a:ext cx="4999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US" altLang="zh-TW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2CCF8FAE-704F-5541-86EC-C5CFCD7D7F0A}"/>
              </a:ext>
            </a:extLst>
          </p:cNvPr>
          <p:cNvSpPr txBox="1"/>
          <p:nvPr/>
        </p:nvSpPr>
        <p:spPr>
          <a:xfrm>
            <a:off x="230561" y="828088"/>
            <a:ext cx="87473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Parenting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required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paid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</a:t>
            </a:r>
            <a:endParaRPr lang="zh-TW" altLang="en-US" sz="20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投影片編號版面配置區 1">
            <a:extLst>
              <a:ext uri="{FF2B5EF4-FFF2-40B4-BE49-F238E27FC236}">
                <a16:creationId xmlns:a16="http://schemas.microsoft.com/office/drawing/2014/main" id="{711BA940-E8A1-3B4D-971B-0624F25E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0836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20417D03-DED2-6248-A7E0-586515D7693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4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988D35B6-4FEE-F944-8F0D-E1DEC61956CF}"/>
              </a:ext>
            </a:extLst>
          </p:cNvPr>
          <p:cNvCxnSpPr>
            <a:cxnSpLocks/>
          </p:cNvCxnSpPr>
          <p:nvPr/>
        </p:nvCxnSpPr>
        <p:spPr>
          <a:xfrm>
            <a:off x="16327" y="6021274"/>
            <a:ext cx="11578079" cy="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A11D620A-A81E-8947-ABDC-EDF27E989CD9}"/>
              </a:ext>
            </a:extLst>
          </p:cNvPr>
          <p:cNvSpPr/>
          <p:nvPr/>
        </p:nvSpPr>
        <p:spPr>
          <a:xfrm>
            <a:off x="-27538" y="6021274"/>
            <a:ext cx="1162194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Hubert, S., &amp; </a:t>
            </a:r>
            <a:r>
              <a:rPr lang="en-US" altLang="zh-TW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Aujoulat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 (2018). Parental Burnout: When Exhausted Mothers Open Up. </a:t>
            </a:r>
            <a:r>
              <a:rPr lang="en-US" altLang="zh-TW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Frontiers in Psychology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altLang="zh-TW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Gross, J. J., &amp; </a:t>
            </a:r>
            <a:r>
              <a:rPr lang="en-US" altLang="zh-TW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 (2019). Parental Burnout: What Is It and Why Does It Matter? Clinical Psychological Science, 7(6), 1319–1329.</a:t>
            </a:r>
          </a:p>
          <a:p>
            <a:r>
              <a:rPr lang="en-US" altLang="zh-TW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</a:t>
            </a:r>
            <a:r>
              <a: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(2021).</a:t>
            </a:r>
            <a:r>
              <a: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Parental Burnout Around the Globe: A 42-Country Study.</a:t>
            </a:r>
            <a:r>
              <a:rPr lang="zh-TW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Affective</a:t>
            </a:r>
            <a:r>
              <a:rPr lang="zh-TW" altLang="en-US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altLang="zh-TW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</a:t>
            </a:r>
            <a:r>
              <a:rPr lang="en-US" altLang="zh-TW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Brianda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M.-E., &amp; </a:t>
            </a:r>
            <a:r>
              <a:rPr lang="en-US" altLang="zh-TW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(2018). A Step Forward in the Conceptualization and Measurement of Parental Burnout: The Parental Burnout Assessment (PBA). </a:t>
            </a:r>
            <a:r>
              <a:rPr lang="en-US" altLang="zh-TW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Frontiers in Psychology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Snell, W. E., </a:t>
            </a:r>
            <a:r>
              <a:rPr lang="en-US" altLang="zh-TW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Overbey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 A., &amp; Brewer, A. L. (2005). Parenting perfectionism and the parenting role. </a:t>
            </a:r>
            <a:r>
              <a:rPr lang="en-US" altLang="zh-TW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Personality and Individual Differences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lang="en-US" altLang="zh-TW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613–624.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0825BE3A-F6B7-9546-AC08-546026B59161}"/>
              </a:ext>
            </a:extLst>
          </p:cNvPr>
          <p:cNvSpPr txBox="1"/>
          <p:nvPr/>
        </p:nvSpPr>
        <p:spPr>
          <a:xfrm>
            <a:off x="230562" y="1485023"/>
            <a:ext cx="2983509" cy="369332"/>
          </a:xfrm>
          <a:prstGeom prst="rect">
            <a:avLst/>
          </a:prstGeom>
          <a:solidFill>
            <a:srgbClr val="012060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Parenting</a:t>
            </a:r>
            <a:r>
              <a:rPr kumimoji="1" lang="zh-TW" alt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</a:t>
            </a:r>
            <a:endParaRPr kumimoji="1" lang="zh-TW" altLang="en-US" b="1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9D9159E-DDDF-534D-BDF1-0ECA54DD300F}"/>
              </a:ext>
            </a:extLst>
          </p:cNvPr>
          <p:cNvSpPr/>
          <p:nvPr/>
        </p:nvSpPr>
        <p:spPr>
          <a:xfrm>
            <a:off x="3214071" y="1492672"/>
            <a:ext cx="5521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 contextualized in parenting context</a:t>
            </a:r>
            <a:endParaRPr lang="zh-TW" altLang="en-US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21D0789-6AE8-B147-8495-7782820F7A20}"/>
              </a:ext>
            </a:extLst>
          </p:cNvPr>
          <p:cNvSpPr/>
          <p:nvPr/>
        </p:nvSpPr>
        <p:spPr>
          <a:xfrm>
            <a:off x="257816" y="2218444"/>
            <a:ext cx="4642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altLang="zh-TW" b="1" dirty="0">
                <a:solidFill>
                  <a:srgbClr val="01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 concerns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8D54D8F-70F1-3149-BFEA-A52E79F55510}"/>
              </a:ext>
            </a:extLst>
          </p:cNvPr>
          <p:cNvSpPr/>
          <p:nvPr/>
        </p:nvSpPr>
        <p:spPr>
          <a:xfrm>
            <a:off x="257816" y="1867715"/>
            <a:ext cx="46421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altLang="zh-TW" b="1" dirty="0">
                <a:solidFill>
                  <a:srgbClr val="01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 strivings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AD4B2122-90E3-5742-88D0-58C85198F33F}"/>
              </a:ext>
            </a:extLst>
          </p:cNvPr>
          <p:cNvSpPr/>
          <p:nvPr/>
        </p:nvSpPr>
        <p:spPr>
          <a:xfrm>
            <a:off x="8648154" y="1538838"/>
            <a:ext cx="989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(Snell, 2005)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3091709D-D00E-724B-A826-F9DA760C1724}"/>
              </a:ext>
            </a:extLst>
          </p:cNvPr>
          <p:cNvSpPr txBox="1"/>
          <p:nvPr/>
        </p:nvSpPr>
        <p:spPr>
          <a:xfrm>
            <a:off x="256063" y="2893723"/>
            <a:ext cx="2178802" cy="369332"/>
          </a:xfrm>
          <a:prstGeom prst="rect">
            <a:avLst/>
          </a:prstGeom>
          <a:solidFill>
            <a:srgbClr val="012060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zh-TW" altLang="en-US" b="1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38B6DCD-0559-8641-AE5B-18C4A5B386E5}"/>
              </a:ext>
            </a:extLst>
          </p:cNvPr>
          <p:cNvSpPr/>
          <p:nvPr/>
        </p:nvSpPr>
        <p:spPr>
          <a:xfrm>
            <a:off x="263810" y="5512906"/>
            <a:ext cx="213712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(see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2018, 2021)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向右箭號 4">
            <a:extLst>
              <a:ext uri="{FF2B5EF4-FFF2-40B4-BE49-F238E27FC236}">
                <a16:creationId xmlns:a16="http://schemas.microsoft.com/office/drawing/2014/main" id="{0D995B36-C461-0D47-8AFF-73E3C07F12C1}"/>
              </a:ext>
            </a:extLst>
          </p:cNvPr>
          <p:cNvSpPr/>
          <p:nvPr/>
        </p:nvSpPr>
        <p:spPr>
          <a:xfrm rot="5400000">
            <a:off x="3581352" y="2023246"/>
            <a:ext cx="713181" cy="682979"/>
          </a:xfrm>
          <a:prstGeom prst="rightArrow">
            <a:avLst/>
          </a:prstGeom>
          <a:solidFill>
            <a:srgbClr val="01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9037B74-79D8-DB44-855F-FD4CA07505F6}"/>
              </a:ext>
            </a:extLst>
          </p:cNvPr>
          <p:cNvSpPr/>
          <p:nvPr/>
        </p:nvSpPr>
        <p:spPr>
          <a:xfrm>
            <a:off x="4336348" y="2172899"/>
            <a:ext cx="2128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Hubert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Aujoulat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2018)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BDB82DD-721E-5241-AA07-56646A1E0A4D}"/>
              </a:ext>
            </a:extLst>
          </p:cNvPr>
          <p:cNvSpPr/>
          <p:nvPr/>
        </p:nvSpPr>
        <p:spPr>
          <a:xfrm>
            <a:off x="5593917" y="5512906"/>
            <a:ext cx="20842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 2019)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E490381-3B8C-EF40-ADF3-BCB4E64A245C}"/>
              </a:ext>
            </a:extLst>
          </p:cNvPr>
          <p:cNvSpPr/>
          <p:nvPr/>
        </p:nvSpPr>
        <p:spPr>
          <a:xfrm>
            <a:off x="2513886" y="2887983"/>
            <a:ext cx="9582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globally widespread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psychological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syndrome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encompassing four key dimensions…</a:t>
            </a:r>
            <a:endParaRPr lang="zh-TW" altLang="en-US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6" name="Image 2">
            <a:extLst>
              <a:ext uri="{FF2B5EF4-FFF2-40B4-BE49-F238E27FC236}">
                <a16:creationId xmlns:a16="http://schemas.microsoft.com/office/drawing/2014/main" id="{278B4306-B007-F243-BA93-DB45D3150C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28218" r="57478" b="5934"/>
          <a:stretch/>
        </p:blipFill>
        <p:spPr>
          <a:xfrm>
            <a:off x="171022" y="3368325"/>
            <a:ext cx="1845191" cy="2144581"/>
          </a:xfrm>
          <a:prstGeom prst="rect">
            <a:avLst/>
          </a:prstGeom>
        </p:spPr>
      </p:pic>
      <p:sp>
        <p:nvSpPr>
          <p:cNvPr id="48" name="文字方塊 47">
            <a:extLst>
              <a:ext uri="{FF2B5EF4-FFF2-40B4-BE49-F238E27FC236}">
                <a16:creationId xmlns:a16="http://schemas.microsoft.com/office/drawing/2014/main" id="{E8DDE620-C8E5-584C-A55D-48AD2E07025C}"/>
              </a:ext>
            </a:extLst>
          </p:cNvPr>
          <p:cNvSpPr txBox="1"/>
          <p:nvPr/>
        </p:nvSpPr>
        <p:spPr>
          <a:xfrm>
            <a:off x="1942073" y="3492026"/>
            <a:ext cx="1327608" cy="338554"/>
          </a:xfrm>
          <a:prstGeom prst="rect">
            <a:avLst/>
          </a:prstGeom>
          <a:solidFill>
            <a:srgbClr val="00508B"/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Exhaustion</a:t>
            </a: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706EE918-2DBD-B846-9954-39CC7086385E}"/>
              </a:ext>
            </a:extLst>
          </p:cNvPr>
          <p:cNvSpPr txBox="1"/>
          <p:nvPr/>
        </p:nvSpPr>
        <p:spPr>
          <a:xfrm>
            <a:off x="1942073" y="3999440"/>
            <a:ext cx="2342308" cy="338554"/>
          </a:xfrm>
          <a:prstGeom prst="rect">
            <a:avLst/>
          </a:prstGeom>
          <a:solidFill>
            <a:srgbClr val="00508B"/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 distancing</a:t>
            </a: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76618B34-B20C-774C-87C2-8FB3923E2A3A}"/>
              </a:ext>
            </a:extLst>
          </p:cNvPr>
          <p:cNvSpPr txBox="1"/>
          <p:nvPr/>
        </p:nvSpPr>
        <p:spPr>
          <a:xfrm>
            <a:off x="1942073" y="4521310"/>
            <a:ext cx="2494594" cy="338554"/>
          </a:xfrm>
          <a:prstGeom prst="rect">
            <a:avLst/>
          </a:prstGeom>
          <a:solidFill>
            <a:srgbClr val="00508B"/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Feeling</a:t>
            </a:r>
            <a:r>
              <a: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being</a:t>
            </a:r>
            <a:r>
              <a: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fed</a:t>
            </a:r>
            <a:r>
              <a: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</a:t>
            </a: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37036347-6A9D-D244-8E1B-2C7988403F8A}"/>
              </a:ext>
            </a:extLst>
          </p:cNvPr>
          <p:cNvSpPr txBox="1"/>
          <p:nvPr/>
        </p:nvSpPr>
        <p:spPr>
          <a:xfrm>
            <a:off x="1942073" y="4991793"/>
            <a:ext cx="3501280" cy="338554"/>
          </a:xfrm>
          <a:prstGeom prst="rect">
            <a:avLst/>
          </a:prstGeom>
          <a:solidFill>
            <a:srgbClr val="00508B"/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Contrast</a:t>
            </a:r>
            <a:r>
              <a: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prior</a:t>
            </a:r>
            <a:r>
              <a: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lang="zh-TW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</a:t>
            </a:r>
          </a:p>
        </p:txBody>
      </p:sp>
    </p:spTree>
    <p:extLst>
      <p:ext uri="{BB962C8B-B14F-4D97-AF65-F5344CB8AC3E}">
        <p14:creationId xmlns:p14="http://schemas.microsoft.com/office/powerpoint/2010/main" val="199688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/>
      <p:bldP spid="31" grpId="0"/>
      <p:bldP spid="32" grpId="0"/>
      <p:bldP spid="37" grpId="0" animBg="1"/>
      <p:bldP spid="38" grpId="0"/>
      <p:bldP spid="5" grpId="0" animBg="1"/>
      <p:bldP spid="41" grpId="0"/>
      <p:bldP spid="43" grpId="0"/>
      <p:bldP spid="44" grpId="0"/>
      <p:bldP spid="48" grpId="0" animBg="1"/>
      <p:bldP spid="49" grpId="0" animBg="1"/>
      <p:bldP spid="50" grpId="0" animBg="1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>
            <a:extLst>
              <a:ext uri="{FF2B5EF4-FFF2-40B4-BE49-F238E27FC236}">
                <a16:creationId xmlns:a16="http://schemas.microsoft.com/office/drawing/2014/main" id="{D7BA048E-8C15-AF45-AB46-E657B1F025FF}"/>
              </a:ext>
            </a:extLst>
          </p:cNvPr>
          <p:cNvSpPr txBox="1"/>
          <p:nvPr/>
        </p:nvSpPr>
        <p:spPr>
          <a:xfrm>
            <a:off x="230562" y="278070"/>
            <a:ext cx="4999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US" altLang="zh-TW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2CCF8FAE-704F-5541-86EC-C5CFCD7D7F0A}"/>
              </a:ext>
            </a:extLst>
          </p:cNvPr>
          <p:cNvSpPr txBox="1"/>
          <p:nvPr/>
        </p:nvSpPr>
        <p:spPr>
          <a:xfrm>
            <a:off x="230561" y="828088"/>
            <a:ext cx="11095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Parenting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perfectionism-Parental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(PP-PB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link)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robust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across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cultures</a:t>
            </a:r>
            <a:endParaRPr lang="zh-TW" altLang="en-US" sz="20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投影片編號版面配置區 1">
            <a:extLst>
              <a:ext uri="{FF2B5EF4-FFF2-40B4-BE49-F238E27FC236}">
                <a16:creationId xmlns:a16="http://schemas.microsoft.com/office/drawing/2014/main" id="{711BA940-E8A1-3B4D-971B-0624F25E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0836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20417D03-DED2-6248-A7E0-586515D7693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5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AD2E1534-D727-7346-BD11-739AF066A39E}"/>
              </a:ext>
            </a:extLst>
          </p:cNvPr>
          <p:cNvCxnSpPr>
            <a:cxnSpLocks/>
          </p:cNvCxnSpPr>
          <p:nvPr/>
        </p:nvCxnSpPr>
        <p:spPr>
          <a:xfrm>
            <a:off x="16327" y="4918477"/>
            <a:ext cx="11578079" cy="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9602597B-5AF5-2B49-BF6E-D3DBCB6B9CCC}"/>
              </a:ext>
            </a:extLst>
          </p:cNvPr>
          <p:cNvSpPr/>
          <p:nvPr/>
        </p:nvSpPr>
        <p:spPr>
          <a:xfrm>
            <a:off x="-1" y="4919008"/>
            <a:ext cx="118640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Furutani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Kawamoto, T.,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Alimardani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&amp; Nakashima, K. (2020). Exhausted parents in Japan: Preliminary validation of the Japanese version of the parental burnout assessment.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Directions for Child and Adolescent Development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https://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/10.1002/ cad.20371.</a:t>
            </a:r>
          </a:p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Kawamoto, T.,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Furutani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Alimardani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(2018). Preliminary validation of Japanese version of the parental burnout inventory and its relationship with perfectionism.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Frontiers in Psychology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9. https://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/10.3389/fpsyg.2018.00970.</a:t>
            </a:r>
          </a:p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Lin, G.-X.,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Szczygieł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Hansotte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(2021). Aiming to be perfect parents increase the risk of parental burnout, but emotional competence mitigates it.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Psychology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https://doi.org/10.1007/s12144-021-01509-w</a:t>
            </a:r>
            <a:endParaRPr lang="en-US" altLang="zh-TW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Sorkkila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Aunola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(2020). Risk factors for parental burnout among Finnish parents: The role of socially prescribed perfectionism.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Child and Family Studies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648–659. https://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/10.1007/s10826-019-01607-1.</a:t>
            </a:r>
          </a:p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Szczygieł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Sekulowicz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Kwiatkowski, P.,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(2020). Validation of the polish version of the parental burnout assessment (PBA).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Directions in Child and Adolescent Development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137–158. https://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/10.1002/ cad.20385.</a:t>
            </a:r>
            <a:endParaRPr lang="en-US" altLang="zh-TW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A03294E0-AA84-E74A-9E63-82EE1D1C52C6}"/>
              </a:ext>
            </a:extLst>
          </p:cNvPr>
          <p:cNvSpPr txBox="1"/>
          <p:nvPr/>
        </p:nvSpPr>
        <p:spPr>
          <a:xfrm>
            <a:off x="339476" y="2243343"/>
            <a:ext cx="412992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Parenting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AFF2C7D2-7964-AB4B-96E4-B3BD80C40167}"/>
              </a:ext>
            </a:extLst>
          </p:cNvPr>
          <p:cNvSpPr txBox="1"/>
          <p:nvPr/>
        </p:nvSpPr>
        <p:spPr>
          <a:xfrm>
            <a:off x="8332067" y="2243342"/>
            <a:ext cx="2993984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6" name="直線箭頭接點 25">
            <a:extLst>
              <a:ext uri="{FF2B5EF4-FFF2-40B4-BE49-F238E27FC236}">
                <a16:creationId xmlns:a16="http://schemas.microsoft.com/office/drawing/2014/main" id="{5410A9D5-2F71-D14E-8AEF-7BB10FE8BDB3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 flipV="1">
            <a:off x="4469398" y="2474175"/>
            <a:ext cx="3862669" cy="1"/>
          </a:xfrm>
          <a:prstGeom prst="straightConnector1">
            <a:avLst/>
          </a:prstGeom>
          <a:ln w="381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719D2AC0-FB62-E547-884F-B5057624E539}"/>
              </a:ext>
            </a:extLst>
          </p:cNvPr>
          <p:cNvSpPr/>
          <p:nvPr/>
        </p:nvSpPr>
        <p:spPr>
          <a:xfrm>
            <a:off x="6319842" y="2034103"/>
            <a:ext cx="20122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Furutani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 2020)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0D3EC62-6CD4-794E-9BD0-2B4E198431B7}"/>
              </a:ext>
            </a:extLst>
          </p:cNvPr>
          <p:cNvSpPr/>
          <p:nvPr/>
        </p:nvSpPr>
        <p:spPr>
          <a:xfrm>
            <a:off x="339476" y="2681857"/>
            <a:ext cx="4129922" cy="1819610"/>
          </a:xfrm>
          <a:prstGeom prst="rect">
            <a:avLst/>
          </a:prstGeom>
          <a:noFill/>
          <a:ln w="50800" cap="rnd">
            <a:solidFill>
              <a:srgbClr val="002060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6D8DB3C-B52B-6841-A312-E17E221756F4}"/>
              </a:ext>
            </a:extLst>
          </p:cNvPr>
          <p:cNvSpPr/>
          <p:nvPr/>
        </p:nvSpPr>
        <p:spPr>
          <a:xfrm>
            <a:off x="464557" y="2796060"/>
            <a:ext cx="3677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altLang="zh-TW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 concerns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9142A3-55D0-9E45-BA7C-A08F1B55A830}"/>
              </a:ext>
            </a:extLst>
          </p:cNvPr>
          <p:cNvSpPr/>
          <p:nvPr/>
        </p:nvSpPr>
        <p:spPr>
          <a:xfrm>
            <a:off x="521069" y="4083533"/>
            <a:ext cx="27093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(Kawamoto 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2021)</a:t>
            </a:r>
            <a:endParaRPr lang="zh-TW" altLang="en-US" sz="120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B6C37F8-A7D6-7046-B05E-EDD551324383}"/>
              </a:ext>
            </a:extLst>
          </p:cNvPr>
          <p:cNvSpPr/>
          <p:nvPr/>
        </p:nvSpPr>
        <p:spPr>
          <a:xfrm>
            <a:off x="4488834" y="1751283"/>
            <a:ext cx="22449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Western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context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574EBF3-856A-984A-B1B9-D014CBC3A0DE}"/>
              </a:ext>
            </a:extLst>
          </p:cNvPr>
          <p:cNvSpPr/>
          <p:nvPr/>
        </p:nvSpPr>
        <p:spPr>
          <a:xfrm>
            <a:off x="4488834" y="2007136"/>
            <a:ext cx="22449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Eastern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context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A01718-5C34-E44D-89D3-7FFC797FD6B0}"/>
              </a:ext>
            </a:extLst>
          </p:cNvPr>
          <p:cNvSpPr/>
          <p:nvPr/>
        </p:nvSpPr>
        <p:spPr>
          <a:xfrm>
            <a:off x="6420168" y="1797477"/>
            <a:ext cx="32420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Sorkkila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Aunola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2020;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Szczygieł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 2020)</a:t>
            </a:r>
            <a:endParaRPr lang="zh-TW" altLang="en-US" sz="12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D8D43BA-082F-1F4E-BB3A-9C82FAA49AE5}"/>
              </a:ext>
            </a:extLst>
          </p:cNvPr>
          <p:cNvSpPr/>
          <p:nvPr/>
        </p:nvSpPr>
        <p:spPr>
          <a:xfrm>
            <a:off x="521069" y="3190451"/>
            <a:ext cx="3766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Preoccupation with self-criticism including concern over mistakes and doubts about own behaviors</a:t>
            </a:r>
            <a:endParaRPr lang="zh-TW" altLang="en-US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46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5" grpId="0"/>
      <p:bldP spid="6" grpId="0" animBg="1"/>
      <p:bldP spid="8" grpId="0"/>
      <p:bldP spid="9" grpId="0"/>
      <p:bldP spid="15" grpId="0"/>
      <p:bldP spid="16" grpId="0"/>
      <p:bldP spid="3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>
            <a:extLst>
              <a:ext uri="{FF2B5EF4-FFF2-40B4-BE49-F238E27FC236}">
                <a16:creationId xmlns:a16="http://schemas.microsoft.com/office/drawing/2014/main" id="{D7BA048E-8C15-AF45-AB46-E657B1F025FF}"/>
              </a:ext>
            </a:extLst>
          </p:cNvPr>
          <p:cNvSpPr txBox="1"/>
          <p:nvPr/>
        </p:nvSpPr>
        <p:spPr>
          <a:xfrm>
            <a:off x="230562" y="278070"/>
            <a:ext cx="4999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US" altLang="zh-TW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2CCF8FAE-704F-5541-86EC-C5CFCD7D7F0A}"/>
              </a:ext>
            </a:extLst>
          </p:cNvPr>
          <p:cNvSpPr txBox="1"/>
          <p:nvPr/>
        </p:nvSpPr>
        <p:spPr>
          <a:xfrm>
            <a:off x="230561" y="828088"/>
            <a:ext cx="9758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mechanism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underlying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PP-PB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link?</a:t>
            </a:r>
            <a:endParaRPr lang="zh-TW" altLang="en-US" sz="20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投影片編號版面配置區 1">
            <a:extLst>
              <a:ext uri="{FF2B5EF4-FFF2-40B4-BE49-F238E27FC236}">
                <a16:creationId xmlns:a16="http://schemas.microsoft.com/office/drawing/2014/main" id="{711BA940-E8A1-3B4D-971B-0624F25E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0836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20417D03-DED2-6248-A7E0-586515D7693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6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AD2E1534-D727-7346-BD11-739AF066A39E}"/>
              </a:ext>
            </a:extLst>
          </p:cNvPr>
          <p:cNvCxnSpPr>
            <a:cxnSpLocks/>
          </p:cNvCxnSpPr>
          <p:nvPr/>
        </p:nvCxnSpPr>
        <p:spPr>
          <a:xfrm>
            <a:off x="16327" y="4918477"/>
            <a:ext cx="11578079" cy="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9602597B-5AF5-2B49-BF6E-D3DBCB6B9CCC}"/>
              </a:ext>
            </a:extLst>
          </p:cNvPr>
          <p:cNvSpPr/>
          <p:nvPr/>
        </p:nvSpPr>
        <p:spPr>
          <a:xfrm>
            <a:off x="-1" y="4919008"/>
            <a:ext cx="118640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Furutani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Kawamoto, T.,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Alimardani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&amp; Nakashima, K. (2020). Exhausted parents in Japan: Preliminary validation of the Japanese version of the parental burnout assessment.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Directions for Child and Adolescent Development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https://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/10.1002/ cad.20371.</a:t>
            </a:r>
          </a:p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Kawamoto, T.,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Furutani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Alimardani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(2018). Preliminary validation of Japanese version of the parental burnout inventory and its relationship with perfectionism.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Frontiers in Psychology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9. https://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/10.3389/fpsyg.2018.00970.</a:t>
            </a:r>
          </a:p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Lin, G.-X.,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Szczygieł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Hansotte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(2021). Aiming to be perfect parents increase the risk of parental burnout, but emotional competence mitigates it.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Psychology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https://doi.org/10.1007/s12144-021-01509-w</a:t>
            </a:r>
            <a:endParaRPr lang="en-US" altLang="zh-TW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Sorkkila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Aunola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(2020). Risk factors for parental burnout among Finnish parents: The role of socially prescribed perfectionism.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Child and Family Studies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(3), 648–659. https://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/10.1007/s10826-019-01607-1.</a:t>
            </a:r>
          </a:p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Szczygieł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Sekulowicz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Kwiatkowski, P.,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(2020). Validation of the polish version of the parental burnout assessment (PBA).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Directions in Child and Adolescent Development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174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137–158. https://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/10.1002/ cad.20385.</a:t>
            </a:r>
            <a:endParaRPr lang="en-US" altLang="zh-TW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A03294E0-AA84-E74A-9E63-82EE1D1C52C6}"/>
              </a:ext>
            </a:extLst>
          </p:cNvPr>
          <p:cNvSpPr txBox="1"/>
          <p:nvPr/>
        </p:nvSpPr>
        <p:spPr>
          <a:xfrm>
            <a:off x="339476" y="2243343"/>
            <a:ext cx="412992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Parenting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AFF2C7D2-7964-AB4B-96E4-B3BD80C40167}"/>
              </a:ext>
            </a:extLst>
          </p:cNvPr>
          <p:cNvSpPr txBox="1"/>
          <p:nvPr/>
        </p:nvSpPr>
        <p:spPr>
          <a:xfrm>
            <a:off x="8332067" y="2243342"/>
            <a:ext cx="2993984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6" name="直線箭頭接點 25">
            <a:extLst>
              <a:ext uri="{FF2B5EF4-FFF2-40B4-BE49-F238E27FC236}">
                <a16:creationId xmlns:a16="http://schemas.microsoft.com/office/drawing/2014/main" id="{5410A9D5-2F71-D14E-8AEF-7BB10FE8BDB3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 flipV="1">
            <a:off x="4469398" y="2474175"/>
            <a:ext cx="3862669" cy="1"/>
          </a:xfrm>
          <a:prstGeom prst="straightConnector1">
            <a:avLst/>
          </a:prstGeom>
          <a:ln w="381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40D3EC62-6CD4-794E-9BD0-2B4E198431B7}"/>
              </a:ext>
            </a:extLst>
          </p:cNvPr>
          <p:cNvSpPr/>
          <p:nvPr/>
        </p:nvSpPr>
        <p:spPr>
          <a:xfrm>
            <a:off x="339476" y="2681857"/>
            <a:ext cx="4129922" cy="1819610"/>
          </a:xfrm>
          <a:prstGeom prst="rect">
            <a:avLst/>
          </a:prstGeom>
          <a:noFill/>
          <a:ln w="50800" cap="rnd">
            <a:solidFill>
              <a:srgbClr val="002060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6D8DB3C-B52B-6841-A312-E17E221756F4}"/>
              </a:ext>
            </a:extLst>
          </p:cNvPr>
          <p:cNvSpPr/>
          <p:nvPr/>
        </p:nvSpPr>
        <p:spPr>
          <a:xfrm>
            <a:off x="464557" y="2796060"/>
            <a:ext cx="3677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altLang="zh-TW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 concerns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9142A3-55D0-9E45-BA7C-A08F1B55A830}"/>
              </a:ext>
            </a:extLst>
          </p:cNvPr>
          <p:cNvSpPr/>
          <p:nvPr/>
        </p:nvSpPr>
        <p:spPr>
          <a:xfrm>
            <a:off x="521069" y="4083533"/>
            <a:ext cx="27093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(Kawamoto 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2021)</a:t>
            </a:r>
            <a:endParaRPr lang="zh-TW" altLang="en-US" sz="12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D8D43BA-082F-1F4E-BB3A-9C82FAA49AE5}"/>
              </a:ext>
            </a:extLst>
          </p:cNvPr>
          <p:cNvSpPr/>
          <p:nvPr/>
        </p:nvSpPr>
        <p:spPr>
          <a:xfrm>
            <a:off x="521069" y="3190451"/>
            <a:ext cx="3766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Preoccupation with self-criticism including concern over mistakes and doubts about own behaviors</a:t>
            </a:r>
            <a:endParaRPr lang="zh-TW" altLang="en-US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B62F92D3-2D2A-134D-9A9F-8D7B5F247351}"/>
              </a:ext>
            </a:extLst>
          </p:cNvPr>
          <p:cNvSpPr txBox="1"/>
          <p:nvPr/>
        </p:nvSpPr>
        <p:spPr>
          <a:xfrm>
            <a:off x="6365128" y="3534478"/>
            <a:ext cx="3537046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en-US" altLang="zh-TW" sz="20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8" name="直線接點 37">
            <a:extLst>
              <a:ext uri="{FF2B5EF4-FFF2-40B4-BE49-F238E27FC236}">
                <a16:creationId xmlns:a16="http://schemas.microsoft.com/office/drawing/2014/main" id="{ACBE993A-E91E-9044-81A8-C7ED2BFB3097}"/>
              </a:ext>
            </a:extLst>
          </p:cNvPr>
          <p:cNvCxnSpPr>
            <a:cxnSpLocks/>
          </p:cNvCxnSpPr>
          <p:nvPr/>
        </p:nvCxnSpPr>
        <p:spPr>
          <a:xfrm>
            <a:off x="6365128" y="2895600"/>
            <a:ext cx="232376" cy="546067"/>
          </a:xfrm>
          <a:prstGeom prst="line">
            <a:avLst/>
          </a:prstGeom>
          <a:ln w="38100" cap="rnd">
            <a:solidFill>
              <a:srgbClr val="C00000"/>
            </a:solidFill>
            <a:prstDash val="dash"/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4F9C02A8-24C6-FD4C-A43E-2221A4539F9F}"/>
              </a:ext>
            </a:extLst>
          </p:cNvPr>
          <p:cNvCxnSpPr>
            <a:cxnSpLocks/>
          </p:cNvCxnSpPr>
          <p:nvPr/>
        </p:nvCxnSpPr>
        <p:spPr>
          <a:xfrm>
            <a:off x="6767568" y="2775201"/>
            <a:ext cx="1301361" cy="482629"/>
          </a:xfrm>
          <a:prstGeom prst="line">
            <a:avLst/>
          </a:prstGeom>
          <a:ln w="38100" cap="rnd">
            <a:solidFill>
              <a:srgbClr val="C00000"/>
            </a:solidFill>
            <a:prstDash val="dash"/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CB0671D5-B00B-9843-9A0F-42D05873007C}"/>
              </a:ext>
            </a:extLst>
          </p:cNvPr>
          <p:cNvSpPr txBox="1"/>
          <p:nvPr/>
        </p:nvSpPr>
        <p:spPr>
          <a:xfrm>
            <a:off x="6015939" y="2131200"/>
            <a:ext cx="698378" cy="63107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endParaRPr kumimoji="1" lang="en-US" altLang="zh-TW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1" name="圖形 40" descr="問號">
            <a:extLst>
              <a:ext uri="{FF2B5EF4-FFF2-40B4-BE49-F238E27FC236}">
                <a16:creationId xmlns:a16="http://schemas.microsoft.com/office/drawing/2014/main" id="{3985644B-10A7-DE4F-BCA0-95FB76191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40307" y="2212092"/>
            <a:ext cx="457197" cy="45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4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字方塊 45">
            <a:extLst>
              <a:ext uri="{FF2B5EF4-FFF2-40B4-BE49-F238E27FC236}">
                <a16:creationId xmlns:a16="http://schemas.microsoft.com/office/drawing/2014/main" id="{15AA08E4-D90D-D345-B0FB-2DFA595704A4}"/>
              </a:ext>
            </a:extLst>
          </p:cNvPr>
          <p:cNvSpPr txBox="1"/>
          <p:nvPr/>
        </p:nvSpPr>
        <p:spPr>
          <a:xfrm>
            <a:off x="4412893" y="4625000"/>
            <a:ext cx="3585037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en-US" altLang="zh-TW" sz="20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D7BA048E-8C15-AF45-AB46-E657B1F025FF}"/>
              </a:ext>
            </a:extLst>
          </p:cNvPr>
          <p:cNvSpPr txBox="1"/>
          <p:nvPr/>
        </p:nvSpPr>
        <p:spPr>
          <a:xfrm>
            <a:off x="230562" y="278070"/>
            <a:ext cx="4999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US" altLang="zh-TW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2CCF8FAE-704F-5541-86EC-C5CFCD7D7F0A}"/>
              </a:ext>
            </a:extLst>
          </p:cNvPr>
          <p:cNvSpPr txBox="1"/>
          <p:nvPr/>
        </p:nvSpPr>
        <p:spPr>
          <a:xfrm>
            <a:off x="230561" y="828088"/>
            <a:ext cx="10742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parent-child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interaction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explains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PP-PB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</a:t>
            </a:r>
            <a:endParaRPr lang="zh-TW" altLang="en-US" sz="20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投影片編號版面配置區 1">
            <a:extLst>
              <a:ext uri="{FF2B5EF4-FFF2-40B4-BE49-F238E27FC236}">
                <a16:creationId xmlns:a16="http://schemas.microsoft.com/office/drawing/2014/main" id="{711BA940-E8A1-3B4D-971B-0624F25E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0836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20417D03-DED2-6248-A7E0-586515D7693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7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AD2E1534-D727-7346-BD11-739AF066A39E}"/>
              </a:ext>
            </a:extLst>
          </p:cNvPr>
          <p:cNvCxnSpPr>
            <a:cxnSpLocks/>
          </p:cNvCxnSpPr>
          <p:nvPr/>
        </p:nvCxnSpPr>
        <p:spPr>
          <a:xfrm>
            <a:off x="16327" y="5470889"/>
            <a:ext cx="11578079" cy="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9602597B-5AF5-2B49-BF6E-D3DBCB6B9CCC}"/>
              </a:ext>
            </a:extLst>
          </p:cNvPr>
          <p:cNvSpPr/>
          <p:nvPr/>
        </p:nvSpPr>
        <p:spPr>
          <a:xfrm>
            <a:off x="-1" y="5484630"/>
            <a:ext cx="1186405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Gross, J. J. (Ed.). (2014).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Handbook of Emotion Regulation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Guilford Press.</a:t>
            </a:r>
          </a:p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Karnilowicz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H. R., Waters, S. F., &amp; Mendes, W. B. (2019). Not in front of the kids: Effects of parental suppression on socialization behaviors during cooperative parent–child interactions.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(7), 1183–1191.</a:t>
            </a:r>
          </a:p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Le, B. M.,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Impett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 A. (2013). When Holding Back Helps: Suppressing Negative Emotions During Sacrifice Feels Authentic and Is Beneficial for Highly Interdependent People.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Psychological Science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(9), 1809–1815.</a:t>
            </a:r>
          </a:p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Newman, B. N., Strickler, J. G., O’Brien, C., Lui, T., &amp; Lynch, M. (2019). Deconstructing perfectionism in college students: Patterns of behavior, emotion, and cognition.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Personality and Individual Differences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106–111. 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99FD2D6-4FBE-E040-9E1A-35D357A4B1F5}"/>
              </a:ext>
            </a:extLst>
          </p:cNvPr>
          <p:cNvSpPr txBox="1"/>
          <p:nvPr/>
        </p:nvSpPr>
        <p:spPr>
          <a:xfrm>
            <a:off x="286914" y="1487656"/>
            <a:ext cx="3744936" cy="461665"/>
          </a:xfrm>
          <a:prstGeom prst="rect">
            <a:avLst/>
          </a:prstGeom>
          <a:solidFill>
            <a:srgbClr val="012060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zh-TW" altLang="en-US" sz="2400" b="1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BAA64EB-BFF3-BC46-8373-84B48CDA701B}"/>
              </a:ext>
            </a:extLst>
          </p:cNvPr>
          <p:cNvSpPr/>
          <p:nvPr/>
        </p:nvSpPr>
        <p:spPr>
          <a:xfrm>
            <a:off x="4088203" y="1434321"/>
            <a:ext cx="7819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Involves the conscious and effortful inhibition of overt emotional expression, when one is emotionally aroused</a:t>
            </a:r>
            <a:r>
              <a:rPr lang="zh-TW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zh-TW" altLang="en-US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A0EB0DF-90DA-EB43-9756-A3800C7E1693}"/>
              </a:ext>
            </a:extLst>
          </p:cNvPr>
          <p:cNvSpPr/>
          <p:nvPr/>
        </p:nvSpPr>
        <p:spPr>
          <a:xfrm>
            <a:off x="152944" y="1979917"/>
            <a:ext cx="42599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(see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Gross,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Karnilowicz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2019;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Impett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2016)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字方塊 41">
            <a:extLst>
              <a:ext uri="{FF2B5EF4-FFF2-40B4-BE49-F238E27FC236}">
                <a16:creationId xmlns:a16="http://schemas.microsoft.com/office/drawing/2014/main" id="{2AB8D1A4-82C9-6B48-A340-1F45D9305FD4}"/>
              </a:ext>
            </a:extLst>
          </p:cNvPr>
          <p:cNvSpPr txBox="1"/>
          <p:nvPr/>
        </p:nvSpPr>
        <p:spPr>
          <a:xfrm>
            <a:off x="286914" y="3229366"/>
            <a:ext cx="412992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Parenting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0F1A65D5-C31E-1B42-A9E1-925B62E34D86}"/>
              </a:ext>
            </a:extLst>
          </p:cNvPr>
          <p:cNvSpPr txBox="1"/>
          <p:nvPr/>
        </p:nvSpPr>
        <p:spPr>
          <a:xfrm>
            <a:off x="8279505" y="3229365"/>
            <a:ext cx="2993984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4" name="直線箭頭接點 43">
            <a:extLst>
              <a:ext uri="{FF2B5EF4-FFF2-40B4-BE49-F238E27FC236}">
                <a16:creationId xmlns:a16="http://schemas.microsoft.com/office/drawing/2014/main" id="{A714641A-9292-8B4F-B853-56AA3A050A22}"/>
              </a:ext>
            </a:extLst>
          </p:cNvPr>
          <p:cNvCxnSpPr>
            <a:cxnSpLocks/>
            <a:stCxn id="42" idx="3"/>
            <a:endCxn id="46" idx="0"/>
          </p:cNvCxnSpPr>
          <p:nvPr/>
        </p:nvCxnSpPr>
        <p:spPr>
          <a:xfrm>
            <a:off x="4416836" y="3460199"/>
            <a:ext cx="1788576" cy="1164801"/>
          </a:xfrm>
          <a:prstGeom prst="straightConnector1">
            <a:avLst/>
          </a:prstGeom>
          <a:ln w="381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>
            <a:extLst>
              <a:ext uri="{FF2B5EF4-FFF2-40B4-BE49-F238E27FC236}">
                <a16:creationId xmlns:a16="http://schemas.microsoft.com/office/drawing/2014/main" id="{2BE03021-AF5E-6242-BD72-C6548DB6547C}"/>
              </a:ext>
            </a:extLst>
          </p:cNvPr>
          <p:cNvSpPr/>
          <p:nvPr/>
        </p:nvSpPr>
        <p:spPr>
          <a:xfrm>
            <a:off x="286914" y="3850617"/>
            <a:ext cx="3677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altLang="zh-TW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 concerns</a:t>
            </a:r>
          </a:p>
        </p:txBody>
      </p: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872DAAEA-101C-7349-BD1D-68BF9CACEE31}"/>
              </a:ext>
            </a:extLst>
          </p:cNvPr>
          <p:cNvCxnSpPr>
            <a:cxnSpLocks/>
          </p:cNvCxnSpPr>
          <p:nvPr/>
        </p:nvCxnSpPr>
        <p:spPr>
          <a:xfrm flipV="1">
            <a:off x="0" y="2678091"/>
            <a:ext cx="12416175" cy="1"/>
          </a:xfrm>
          <a:prstGeom prst="line">
            <a:avLst/>
          </a:prstGeom>
          <a:ln w="38100" cap="rnd">
            <a:solidFill>
              <a:schemeClr val="bg2">
                <a:lumMod val="50000"/>
              </a:schemeClr>
            </a:solidFill>
            <a:prstDash val="dash"/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線箭頭接點 51">
            <a:extLst>
              <a:ext uri="{FF2B5EF4-FFF2-40B4-BE49-F238E27FC236}">
                <a16:creationId xmlns:a16="http://schemas.microsoft.com/office/drawing/2014/main" id="{2F7C8366-F3C7-E64C-B791-8ACEAC6AD752}"/>
              </a:ext>
            </a:extLst>
          </p:cNvPr>
          <p:cNvCxnSpPr>
            <a:cxnSpLocks/>
            <a:stCxn id="46" idx="0"/>
            <a:endCxn id="43" idx="1"/>
          </p:cNvCxnSpPr>
          <p:nvPr/>
        </p:nvCxnSpPr>
        <p:spPr>
          <a:xfrm flipV="1">
            <a:off x="6205412" y="3460198"/>
            <a:ext cx="2074093" cy="1164802"/>
          </a:xfrm>
          <a:prstGeom prst="straightConnector1">
            <a:avLst/>
          </a:prstGeom>
          <a:ln w="381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箭頭接點 52">
            <a:extLst>
              <a:ext uri="{FF2B5EF4-FFF2-40B4-BE49-F238E27FC236}">
                <a16:creationId xmlns:a16="http://schemas.microsoft.com/office/drawing/2014/main" id="{DF261120-4DD6-0D42-8427-8C063285F4F7}"/>
              </a:ext>
            </a:extLst>
          </p:cNvPr>
          <p:cNvCxnSpPr>
            <a:cxnSpLocks/>
            <a:stCxn id="42" idx="3"/>
            <a:endCxn id="43" idx="1"/>
          </p:cNvCxnSpPr>
          <p:nvPr/>
        </p:nvCxnSpPr>
        <p:spPr>
          <a:xfrm flipV="1">
            <a:off x="4416836" y="3460198"/>
            <a:ext cx="3862669" cy="1"/>
          </a:xfrm>
          <a:prstGeom prst="straightConnector1">
            <a:avLst/>
          </a:prstGeom>
          <a:ln w="381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40DC99AD-862A-C342-822D-3518629A407D}"/>
              </a:ext>
            </a:extLst>
          </p:cNvPr>
          <p:cNvSpPr/>
          <p:nvPr/>
        </p:nvSpPr>
        <p:spPr>
          <a:xfrm>
            <a:off x="3536343" y="4127987"/>
            <a:ext cx="20653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 Newman et al., 2019)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070AB311-D9BB-924E-8E28-877701F4AFD8}"/>
              </a:ext>
            </a:extLst>
          </p:cNvPr>
          <p:cNvSpPr/>
          <p:nvPr/>
        </p:nvSpPr>
        <p:spPr>
          <a:xfrm>
            <a:off x="7218171" y="4128633"/>
            <a:ext cx="20653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(see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Huppertz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2020)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79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23" grpId="0" animBg="1"/>
      <p:bldP spid="2" grpId="0"/>
      <p:bldP spid="4" grpId="0"/>
      <p:bldP spid="42" grpId="0" animBg="1"/>
      <p:bldP spid="43" grpId="0" animBg="1"/>
      <p:bldP spid="45" grpId="0"/>
      <p:bldP spid="54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>
            <a:extLst>
              <a:ext uri="{FF2B5EF4-FFF2-40B4-BE49-F238E27FC236}">
                <a16:creationId xmlns:a16="http://schemas.microsoft.com/office/drawing/2014/main" id="{D7BA048E-8C15-AF45-AB46-E657B1F025FF}"/>
              </a:ext>
            </a:extLst>
          </p:cNvPr>
          <p:cNvSpPr txBox="1"/>
          <p:nvPr/>
        </p:nvSpPr>
        <p:spPr>
          <a:xfrm>
            <a:off x="230562" y="278070"/>
            <a:ext cx="4999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US" altLang="zh-TW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2CCF8FAE-704F-5541-86EC-C5CFCD7D7F0A}"/>
              </a:ext>
            </a:extLst>
          </p:cNvPr>
          <p:cNvSpPr txBox="1"/>
          <p:nvPr/>
        </p:nvSpPr>
        <p:spPr>
          <a:xfrm>
            <a:off x="230561" y="828088"/>
            <a:ext cx="113475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Balance Between Risks and Resources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(BR</a:t>
            </a:r>
            <a:r>
              <a:rPr lang="en-US" altLang="zh-TW" sz="2000" b="1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Theory of Parental Burnout </a:t>
            </a:r>
          </a:p>
        </p:txBody>
      </p:sp>
      <p:sp>
        <p:nvSpPr>
          <p:cNvPr id="35" name="投影片編號版面配置區 1">
            <a:extLst>
              <a:ext uri="{FF2B5EF4-FFF2-40B4-BE49-F238E27FC236}">
                <a16:creationId xmlns:a16="http://schemas.microsoft.com/office/drawing/2014/main" id="{711BA940-E8A1-3B4D-971B-0624F25E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0836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20417D03-DED2-6248-A7E0-586515D7693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8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D522FDF-11FB-874C-A8D5-922440808E46}"/>
              </a:ext>
            </a:extLst>
          </p:cNvPr>
          <p:cNvSpPr/>
          <p:nvPr/>
        </p:nvSpPr>
        <p:spPr>
          <a:xfrm>
            <a:off x="0" y="6581001"/>
            <a:ext cx="11644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 (2018). A Theoretical and Clinical Framework for Parental Burnout: The Balance Between Risks and Resources (BR(2)).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Frontiers in Psychology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endParaRPr lang="en-US" altLang="zh-TW" sz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F3A29601-307C-424A-8C8D-3347603D66EF}"/>
              </a:ext>
            </a:extLst>
          </p:cNvPr>
          <p:cNvGrpSpPr/>
          <p:nvPr/>
        </p:nvGrpSpPr>
        <p:grpSpPr>
          <a:xfrm>
            <a:off x="2621106" y="2359037"/>
            <a:ext cx="6949788" cy="4021663"/>
            <a:chOff x="313359" y="2174975"/>
            <a:chExt cx="6949788" cy="4021663"/>
          </a:xfrm>
        </p:grpSpPr>
        <p:sp>
          <p:nvSpPr>
            <p:cNvPr id="22" name="Ellipse 23">
              <a:extLst>
                <a:ext uri="{FF2B5EF4-FFF2-40B4-BE49-F238E27FC236}">
                  <a16:creationId xmlns:a16="http://schemas.microsoft.com/office/drawing/2014/main" id="{6B3DB6A6-F94F-A246-8AB6-2AC558AEF467}"/>
                </a:ext>
              </a:extLst>
            </p:cNvPr>
            <p:cNvSpPr/>
            <p:nvPr/>
          </p:nvSpPr>
          <p:spPr>
            <a:xfrm>
              <a:off x="1485019" y="5688394"/>
              <a:ext cx="4394218" cy="352325"/>
            </a:xfrm>
            <a:prstGeom prst="ellipse">
              <a:avLst/>
            </a:prstGeom>
            <a:solidFill>
              <a:schemeClr val="bg1">
                <a:lumMod val="8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23" name="ZoneTexte 26">
              <a:extLst>
                <a:ext uri="{FF2B5EF4-FFF2-40B4-BE49-F238E27FC236}">
                  <a16:creationId xmlns:a16="http://schemas.microsoft.com/office/drawing/2014/main" id="{5E66E024-E944-6F40-A252-3E45ECF9BB25}"/>
                </a:ext>
              </a:extLst>
            </p:cNvPr>
            <p:cNvSpPr txBox="1"/>
            <p:nvPr/>
          </p:nvSpPr>
          <p:spPr>
            <a:xfrm>
              <a:off x="2599955" y="5524640"/>
              <a:ext cx="2864782" cy="339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Parentalité « ordinaire »</a:t>
              </a:r>
            </a:p>
          </p:txBody>
        </p:sp>
        <p:sp>
          <p:nvSpPr>
            <p:cNvPr id="27" name="Ellipse 27">
              <a:extLst>
                <a:ext uri="{FF2B5EF4-FFF2-40B4-BE49-F238E27FC236}">
                  <a16:creationId xmlns:a16="http://schemas.microsoft.com/office/drawing/2014/main" id="{09DB3557-A8F4-A544-94F6-B643A76FA09B}"/>
                </a:ext>
              </a:extLst>
            </p:cNvPr>
            <p:cNvSpPr/>
            <p:nvPr/>
          </p:nvSpPr>
          <p:spPr>
            <a:xfrm>
              <a:off x="604766" y="2357438"/>
              <a:ext cx="1127603" cy="1127603"/>
            </a:xfrm>
            <a:prstGeom prst="ellipse">
              <a:avLst/>
            </a:prstGeom>
            <a:solidFill>
              <a:srgbClr val="1B476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ZoneTexte 28">
              <a:extLst>
                <a:ext uri="{FF2B5EF4-FFF2-40B4-BE49-F238E27FC236}">
                  <a16:creationId xmlns:a16="http://schemas.microsoft.com/office/drawing/2014/main" id="{7840E1F3-4DCA-374E-BE6F-F3CFA84DA614}"/>
                </a:ext>
              </a:extLst>
            </p:cNvPr>
            <p:cNvSpPr txBox="1"/>
            <p:nvPr/>
          </p:nvSpPr>
          <p:spPr>
            <a:xfrm>
              <a:off x="502464" y="2794840"/>
              <a:ext cx="1193948" cy="278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Resource</a:t>
              </a:r>
            </a:p>
          </p:txBody>
        </p:sp>
        <p:sp>
          <p:nvSpPr>
            <p:cNvPr id="29" name="Ellipse 44">
              <a:extLst>
                <a:ext uri="{FF2B5EF4-FFF2-40B4-BE49-F238E27FC236}">
                  <a16:creationId xmlns:a16="http://schemas.microsoft.com/office/drawing/2014/main" id="{1DC7890C-A149-144D-82C4-B55E7B326FDA}"/>
                </a:ext>
              </a:extLst>
            </p:cNvPr>
            <p:cNvSpPr/>
            <p:nvPr/>
          </p:nvSpPr>
          <p:spPr>
            <a:xfrm>
              <a:off x="1543585" y="2357438"/>
              <a:ext cx="1127603" cy="1127603"/>
            </a:xfrm>
            <a:prstGeom prst="ellipse">
              <a:avLst/>
            </a:prstGeom>
            <a:solidFill>
              <a:srgbClr val="1B476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ZoneTexte 45">
              <a:extLst>
                <a:ext uri="{FF2B5EF4-FFF2-40B4-BE49-F238E27FC236}">
                  <a16:creationId xmlns:a16="http://schemas.microsoft.com/office/drawing/2014/main" id="{FA03D448-338C-B744-BFAC-B3A6186C730E}"/>
                </a:ext>
              </a:extLst>
            </p:cNvPr>
            <p:cNvSpPr txBox="1"/>
            <p:nvPr/>
          </p:nvSpPr>
          <p:spPr>
            <a:xfrm>
              <a:off x="1535192" y="2804084"/>
              <a:ext cx="1193948" cy="278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Resource</a:t>
              </a:r>
              <a:endParaRPr lang="fr-FR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Forme libre : forme 3">
              <a:extLst>
                <a:ext uri="{FF2B5EF4-FFF2-40B4-BE49-F238E27FC236}">
                  <a16:creationId xmlns:a16="http://schemas.microsoft.com/office/drawing/2014/main" id="{44AFEDC8-7204-D04A-9C51-7B63F89714F7}"/>
                </a:ext>
              </a:extLst>
            </p:cNvPr>
            <p:cNvSpPr/>
            <p:nvPr/>
          </p:nvSpPr>
          <p:spPr>
            <a:xfrm rot="914405">
              <a:off x="1643193" y="3360380"/>
              <a:ext cx="4165808" cy="1173700"/>
            </a:xfrm>
            <a:custGeom>
              <a:avLst/>
              <a:gdLst>
                <a:gd name="connsiteX0" fmla="*/ 5343811 w 5350103"/>
                <a:gd name="connsiteY0" fmla="*/ 0 h 1293024"/>
                <a:gd name="connsiteX1" fmla="*/ 5343811 w 5350103"/>
                <a:gd name="connsiteY1" fmla="*/ 0 h 1293024"/>
                <a:gd name="connsiteX2" fmla="*/ 4823651 w 5350103"/>
                <a:gd name="connsiteY2" fmla="*/ 694373 h 1293024"/>
                <a:gd name="connsiteX3" fmla="*/ 694373 w 5350103"/>
                <a:gd name="connsiteY3" fmla="*/ 1286732 h 1293024"/>
                <a:gd name="connsiteX4" fmla="*/ 0 w 5350103"/>
                <a:gd name="connsiteY4" fmla="*/ 766572 h 1293024"/>
                <a:gd name="connsiteX5" fmla="*/ 0 w 5350103"/>
                <a:gd name="connsiteY5" fmla="*/ 766572 h 129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50103" h="1293024">
                  <a:moveTo>
                    <a:pt x="5343811" y="0"/>
                  </a:moveTo>
                  <a:lnTo>
                    <a:pt x="5343811" y="0"/>
                  </a:lnTo>
                  <a:cubicBezTo>
                    <a:pt x="5391913" y="335375"/>
                    <a:pt x="5159026" y="646271"/>
                    <a:pt x="4823651" y="694373"/>
                  </a:cubicBezTo>
                  <a:lnTo>
                    <a:pt x="694373" y="1286732"/>
                  </a:lnTo>
                  <a:cubicBezTo>
                    <a:pt x="358997" y="1334834"/>
                    <a:pt x="48101" y="1101947"/>
                    <a:pt x="0" y="766572"/>
                  </a:cubicBezTo>
                  <a:lnTo>
                    <a:pt x="0" y="766572"/>
                  </a:lnTo>
                </a:path>
              </a:pathLst>
            </a:custGeom>
            <a:noFill/>
            <a:ln w="66675" cap="rnd">
              <a:solidFill>
                <a:srgbClr val="1B476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2" name="Forme libre : forme 5">
              <a:extLst>
                <a:ext uri="{FF2B5EF4-FFF2-40B4-BE49-F238E27FC236}">
                  <a16:creationId xmlns:a16="http://schemas.microsoft.com/office/drawing/2014/main" id="{28299F68-EE47-1647-9B4F-744EF82483ED}"/>
                </a:ext>
              </a:extLst>
            </p:cNvPr>
            <p:cNvSpPr/>
            <p:nvPr/>
          </p:nvSpPr>
          <p:spPr>
            <a:xfrm>
              <a:off x="313359" y="3192938"/>
              <a:ext cx="2756347" cy="317222"/>
            </a:xfrm>
            <a:custGeom>
              <a:avLst/>
              <a:gdLst>
                <a:gd name="connsiteX0" fmla="*/ 3036570 w 3036570"/>
                <a:gd name="connsiteY0" fmla="*/ 4953 h 349472"/>
                <a:gd name="connsiteX1" fmla="*/ 3036570 w 3036570"/>
                <a:gd name="connsiteY1" fmla="*/ 4953 h 349472"/>
                <a:gd name="connsiteX2" fmla="*/ 2690908 w 3036570"/>
                <a:gd name="connsiteY2" fmla="*/ 349472 h 349472"/>
                <a:gd name="connsiteX3" fmla="*/ 344424 w 3036570"/>
                <a:gd name="connsiteY3" fmla="*/ 345662 h 349472"/>
                <a:gd name="connsiteX4" fmla="*/ 0 w 3036570"/>
                <a:gd name="connsiteY4" fmla="*/ 0 h 349472"/>
                <a:gd name="connsiteX5" fmla="*/ 0 w 3036570"/>
                <a:gd name="connsiteY5" fmla="*/ 0 h 34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36570" h="349472">
                  <a:moveTo>
                    <a:pt x="3036570" y="4953"/>
                  </a:moveTo>
                  <a:lnTo>
                    <a:pt x="3036570" y="4953"/>
                  </a:lnTo>
                  <a:cubicBezTo>
                    <a:pt x="3036285" y="195548"/>
                    <a:pt x="2881503" y="349758"/>
                    <a:pt x="2690908" y="349472"/>
                  </a:cubicBezTo>
                  <a:lnTo>
                    <a:pt x="344424" y="345662"/>
                  </a:lnTo>
                  <a:cubicBezTo>
                    <a:pt x="153924" y="345281"/>
                    <a:pt x="-285" y="190595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66675" cap="rnd">
              <a:solidFill>
                <a:srgbClr val="1B476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6" name="Forme libre : forme 6">
              <a:extLst>
                <a:ext uri="{FF2B5EF4-FFF2-40B4-BE49-F238E27FC236}">
                  <a16:creationId xmlns:a16="http://schemas.microsoft.com/office/drawing/2014/main" id="{706AF605-7E1C-3F43-A3B3-895AAA2CAED4}"/>
                </a:ext>
              </a:extLst>
            </p:cNvPr>
            <p:cNvSpPr/>
            <p:nvPr/>
          </p:nvSpPr>
          <p:spPr>
            <a:xfrm>
              <a:off x="4498539" y="3563925"/>
              <a:ext cx="2756348" cy="321028"/>
            </a:xfrm>
            <a:custGeom>
              <a:avLst/>
              <a:gdLst>
                <a:gd name="connsiteX0" fmla="*/ 3036572 w 3036572"/>
                <a:gd name="connsiteY0" fmla="*/ 9716 h 353665"/>
                <a:gd name="connsiteX1" fmla="*/ 3036572 w 3036572"/>
                <a:gd name="connsiteY1" fmla="*/ 9716 h 353665"/>
                <a:gd name="connsiteX2" fmla="*/ 2690434 w 3036572"/>
                <a:gd name="connsiteY2" fmla="*/ 353663 h 353665"/>
                <a:gd name="connsiteX3" fmla="*/ 343950 w 3036572"/>
                <a:gd name="connsiteY3" fmla="*/ 346139 h 353665"/>
                <a:gd name="connsiteX4" fmla="*/ 2 w 3036572"/>
                <a:gd name="connsiteY4" fmla="*/ 0 h 353665"/>
                <a:gd name="connsiteX5" fmla="*/ 2 w 3036572"/>
                <a:gd name="connsiteY5" fmla="*/ 0 h 353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36572" h="353665">
                  <a:moveTo>
                    <a:pt x="3036572" y="9716"/>
                  </a:moveTo>
                  <a:lnTo>
                    <a:pt x="3036572" y="9716"/>
                  </a:lnTo>
                  <a:cubicBezTo>
                    <a:pt x="3036001" y="200311"/>
                    <a:pt x="2880934" y="354330"/>
                    <a:pt x="2690434" y="353663"/>
                  </a:cubicBezTo>
                  <a:lnTo>
                    <a:pt x="343950" y="346139"/>
                  </a:lnTo>
                  <a:cubicBezTo>
                    <a:pt x="153355" y="345567"/>
                    <a:pt x="-665" y="190500"/>
                    <a:pt x="2" y="0"/>
                  </a:cubicBezTo>
                  <a:lnTo>
                    <a:pt x="2" y="0"/>
                  </a:lnTo>
                </a:path>
              </a:pathLst>
            </a:custGeom>
            <a:noFill/>
            <a:ln w="66675" cap="rnd">
              <a:solidFill>
                <a:srgbClr val="1B476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8" name="Forme libre : forme 7">
              <a:extLst>
                <a:ext uri="{FF2B5EF4-FFF2-40B4-BE49-F238E27FC236}">
                  <a16:creationId xmlns:a16="http://schemas.microsoft.com/office/drawing/2014/main" id="{85678268-1FF2-0249-A174-7CB55EA171E2}"/>
                </a:ext>
              </a:extLst>
            </p:cNvPr>
            <p:cNvSpPr/>
            <p:nvPr/>
          </p:nvSpPr>
          <p:spPr>
            <a:xfrm>
              <a:off x="3683790" y="4311479"/>
              <a:ext cx="8646" cy="1107899"/>
            </a:xfrm>
            <a:custGeom>
              <a:avLst/>
              <a:gdLst>
                <a:gd name="connsiteX0" fmla="*/ 0 w 9525"/>
                <a:gd name="connsiteY0" fmla="*/ 0 h 1220533"/>
                <a:gd name="connsiteX1" fmla="*/ 0 w 9525"/>
                <a:gd name="connsiteY1" fmla="*/ 1220533 h 1220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20533">
                  <a:moveTo>
                    <a:pt x="0" y="0"/>
                  </a:moveTo>
                  <a:lnTo>
                    <a:pt x="0" y="1220533"/>
                  </a:lnTo>
                </a:path>
              </a:pathLst>
            </a:custGeom>
            <a:ln w="66675" cap="rnd">
              <a:solidFill>
                <a:srgbClr val="1B476D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9" name="Forme libre : forme 8">
              <a:extLst>
                <a:ext uri="{FF2B5EF4-FFF2-40B4-BE49-F238E27FC236}">
                  <a16:creationId xmlns:a16="http://schemas.microsoft.com/office/drawing/2014/main" id="{B4A547DA-AA74-D04D-9B82-2CFAD17720ED}"/>
                </a:ext>
              </a:extLst>
            </p:cNvPr>
            <p:cNvSpPr/>
            <p:nvPr/>
          </p:nvSpPr>
          <p:spPr>
            <a:xfrm>
              <a:off x="2022060" y="5419378"/>
              <a:ext cx="3468008" cy="417603"/>
            </a:xfrm>
            <a:custGeom>
              <a:avLst/>
              <a:gdLst>
                <a:gd name="connsiteX0" fmla="*/ 2594420 w 3054476"/>
                <a:gd name="connsiteY0" fmla="*/ 0 h 460057"/>
                <a:gd name="connsiteX1" fmla="*/ 460057 w 3054476"/>
                <a:gd name="connsiteY1" fmla="*/ 0 h 460057"/>
                <a:gd name="connsiteX2" fmla="*/ 0 w 3054476"/>
                <a:gd name="connsiteY2" fmla="*/ 460058 h 460057"/>
                <a:gd name="connsiteX3" fmla="*/ 0 w 3054476"/>
                <a:gd name="connsiteY3" fmla="*/ 460058 h 460057"/>
                <a:gd name="connsiteX4" fmla="*/ 3054477 w 3054476"/>
                <a:gd name="connsiteY4" fmla="*/ 460058 h 460057"/>
                <a:gd name="connsiteX5" fmla="*/ 3054477 w 3054476"/>
                <a:gd name="connsiteY5" fmla="*/ 460058 h 460057"/>
                <a:gd name="connsiteX6" fmla="*/ 2594420 w 3054476"/>
                <a:gd name="connsiteY6" fmla="*/ 0 h 46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4476" h="460057">
                  <a:moveTo>
                    <a:pt x="2594420" y="0"/>
                  </a:moveTo>
                  <a:lnTo>
                    <a:pt x="460057" y="0"/>
                  </a:lnTo>
                  <a:cubicBezTo>
                    <a:pt x="205930" y="0"/>
                    <a:pt x="0" y="206026"/>
                    <a:pt x="0" y="460058"/>
                  </a:cubicBezTo>
                  <a:lnTo>
                    <a:pt x="0" y="460058"/>
                  </a:lnTo>
                  <a:lnTo>
                    <a:pt x="3054477" y="460058"/>
                  </a:lnTo>
                  <a:lnTo>
                    <a:pt x="3054477" y="460058"/>
                  </a:lnTo>
                  <a:cubicBezTo>
                    <a:pt x="3054477" y="205931"/>
                    <a:pt x="2848547" y="0"/>
                    <a:pt x="2594420" y="0"/>
                  </a:cubicBezTo>
                  <a:close/>
                </a:path>
              </a:pathLst>
            </a:custGeom>
            <a:solidFill>
              <a:srgbClr val="1B476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 dirty="0"/>
            </a:p>
          </p:txBody>
        </p:sp>
        <p:sp>
          <p:nvSpPr>
            <p:cNvPr id="40" name="Ellipse 54">
              <a:extLst>
                <a:ext uri="{FF2B5EF4-FFF2-40B4-BE49-F238E27FC236}">
                  <a16:creationId xmlns:a16="http://schemas.microsoft.com/office/drawing/2014/main" id="{8FCD0EBB-08D1-4749-9299-61FACEC2D1CD}"/>
                </a:ext>
              </a:extLst>
            </p:cNvPr>
            <p:cNvSpPr/>
            <p:nvPr/>
          </p:nvSpPr>
          <p:spPr>
            <a:xfrm>
              <a:off x="4652171" y="2854953"/>
              <a:ext cx="934125" cy="934125"/>
            </a:xfrm>
            <a:prstGeom prst="ellipse">
              <a:avLst/>
            </a:prstGeom>
            <a:solidFill>
              <a:srgbClr val="C000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ZoneTexte 55">
              <a:extLst>
                <a:ext uri="{FF2B5EF4-FFF2-40B4-BE49-F238E27FC236}">
                  <a16:creationId xmlns:a16="http://schemas.microsoft.com/office/drawing/2014/main" id="{CDF275A1-105D-9B43-8B40-3FE60B6BECD6}"/>
                </a:ext>
              </a:extLst>
            </p:cNvPr>
            <p:cNvSpPr txBox="1"/>
            <p:nvPr/>
          </p:nvSpPr>
          <p:spPr>
            <a:xfrm>
              <a:off x="4540980" y="3210018"/>
              <a:ext cx="1193948" cy="278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Stressor</a:t>
              </a:r>
              <a:endParaRPr lang="fr-FR" altLang="zh-TW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Ellipse 56">
              <a:extLst>
                <a:ext uri="{FF2B5EF4-FFF2-40B4-BE49-F238E27FC236}">
                  <a16:creationId xmlns:a16="http://schemas.microsoft.com/office/drawing/2014/main" id="{BFD696F2-DA81-4747-B7EE-081CE03AAD26}"/>
                </a:ext>
              </a:extLst>
            </p:cNvPr>
            <p:cNvSpPr/>
            <p:nvPr/>
          </p:nvSpPr>
          <p:spPr>
            <a:xfrm>
              <a:off x="4945112" y="2174975"/>
              <a:ext cx="934125" cy="934125"/>
            </a:xfrm>
            <a:prstGeom prst="ellipse">
              <a:avLst/>
            </a:prstGeom>
            <a:solidFill>
              <a:srgbClr val="C000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ZoneTexte 57">
              <a:extLst>
                <a:ext uri="{FF2B5EF4-FFF2-40B4-BE49-F238E27FC236}">
                  <a16:creationId xmlns:a16="http://schemas.microsoft.com/office/drawing/2014/main" id="{61F6E345-617A-CC44-AD51-A3C59035FF83}"/>
                </a:ext>
              </a:extLst>
            </p:cNvPr>
            <p:cNvSpPr txBox="1"/>
            <p:nvPr/>
          </p:nvSpPr>
          <p:spPr>
            <a:xfrm>
              <a:off x="4850698" y="2515166"/>
              <a:ext cx="1193948" cy="278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Stressor</a:t>
              </a:r>
              <a:endParaRPr lang="fr-FR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Ellipse 58">
              <a:extLst>
                <a:ext uri="{FF2B5EF4-FFF2-40B4-BE49-F238E27FC236}">
                  <a16:creationId xmlns:a16="http://schemas.microsoft.com/office/drawing/2014/main" id="{E7607969-3790-BA43-96AB-13BD1B523E7D}"/>
                </a:ext>
              </a:extLst>
            </p:cNvPr>
            <p:cNvSpPr/>
            <p:nvPr/>
          </p:nvSpPr>
          <p:spPr>
            <a:xfrm>
              <a:off x="6172002" y="2854953"/>
              <a:ext cx="934125" cy="934125"/>
            </a:xfrm>
            <a:prstGeom prst="ellipse">
              <a:avLst/>
            </a:prstGeom>
            <a:solidFill>
              <a:srgbClr val="C000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ZoneTexte 59">
              <a:extLst>
                <a:ext uri="{FF2B5EF4-FFF2-40B4-BE49-F238E27FC236}">
                  <a16:creationId xmlns:a16="http://schemas.microsoft.com/office/drawing/2014/main" id="{A973F0F1-0542-7E43-B6DC-347EE4334FD1}"/>
                </a:ext>
              </a:extLst>
            </p:cNvPr>
            <p:cNvSpPr txBox="1"/>
            <p:nvPr/>
          </p:nvSpPr>
          <p:spPr>
            <a:xfrm>
              <a:off x="6069199" y="3223565"/>
              <a:ext cx="1193948" cy="278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Stressor</a:t>
              </a:r>
              <a:endParaRPr lang="fr-FR" altLang="zh-TW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Ellipse 60">
              <a:extLst>
                <a:ext uri="{FF2B5EF4-FFF2-40B4-BE49-F238E27FC236}">
                  <a16:creationId xmlns:a16="http://schemas.microsoft.com/office/drawing/2014/main" id="{958EE2B7-9AE8-564A-A826-F321430DA17A}"/>
                </a:ext>
              </a:extLst>
            </p:cNvPr>
            <p:cNvSpPr/>
            <p:nvPr/>
          </p:nvSpPr>
          <p:spPr>
            <a:xfrm>
              <a:off x="5817431" y="2178358"/>
              <a:ext cx="934125" cy="934125"/>
            </a:xfrm>
            <a:prstGeom prst="ellipse">
              <a:avLst/>
            </a:prstGeom>
            <a:solidFill>
              <a:srgbClr val="C000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7" name="ZoneTexte 61">
              <a:extLst>
                <a:ext uri="{FF2B5EF4-FFF2-40B4-BE49-F238E27FC236}">
                  <a16:creationId xmlns:a16="http://schemas.microsoft.com/office/drawing/2014/main" id="{F1ED120B-748E-1345-8F25-5AF8E2E26ECB}"/>
                </a:ext>
              </a:extLst>
            </p:cNvPr>
            <p:cNvSpPr txBox="1"/>
            <p:nvPr/>
          </p:nvSpPr>
          <p:spPr>
            <a:xfrm>
              <a:off x="5706240" y="2508858"/>
              <a:ext cx="1193948" cy="278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Stressor</a:t>
              </a:r>
              <a:endParaRPr lang="fr-FR" altLang="zh-TW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ZoneTexte 55">
              <a:extLst>
                <a:ext uri="{FF2B5EF4-FFF2-40B4-BE49-F238E27FC236}">
                  <a16:creationId xmlns:a16="http://schemas.microsoft.com/office/drawing/2014/main" id="{120BF19C-9F23-F744-ADE7-2A40B76E1D75}"/>
                </a:ext>
              </a:extLst>
            </p:cNvPr>
            <p:cNvSpPr txBox="1"/>
            <p:nvPr/>
          </p:nvSpPr>
          <p:spPr>
            <a:xfrm>
              <a:off x="2394621" y="5494687"/>
              <a:ext cx="2864787" cy="278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Balance</a:t>
              </a:r>
              <a:r>
                <a:rPr lang="zh-TW" altLang="en-US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</a:t>
              </a:r>
              <a:r>
                <a:rPr lang="zh-TW" altLang="en-US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Parenting</a:t>
              </a:r>
              <a:r>
                <a:rPr lang="zh-TW" altLang="en-US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TW" sz="1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Context</a:t>
              </a:r>
              <a:endParaRPr lang="fr-FR" altLang="zh-TW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ZoneTexte 55">
              <a:extLst>
                <a:ext uri="{FF2B5EF4-FFF2-40B4-BE49-F238E27FC236}">
                  <a16:creationId xmlns:a16="http://schemas.microsoft.com/office/drawing/2014/main" id="{E927219F-D6D3-0140-B4F6-C18F5E4B68F1}"/>
                </a:ext>
              </a:extLst>
            </p:cNvPr>
            <p:cNvSpPr txBox="1"/>
            <p:nvPr/>
          </p:nvSpPr>
          <p:spPr>
            <a:xfrm>
              <a:off x="2394621" y="5858084"/>
              <a:ext cx="28647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Lasts</a:t>
              </a:r>
              <a:r>
                <a:rPr lang="zh-TW" altLang="en-US" sz="1600" b="1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TW" sz="1600" b="1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For</a:t>
              </a:r>
              <a:r>
                <a:rPr lang="zh-TW" altLang="en-US" sz="1600" b="1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TW" sz="1600" b="1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</a:t>
              </a:r>
              <a:r>
                <a:rPr lang="zh-TW" altLang="en-US" sz="1600" b="1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TW" sz="1600" b="1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chronic</a:t>
              </a:r>
              <a:r>
                <a:rPr lang="zh-TW" altLang="en-US" sz="1600" b="1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altLang="zh-TW" sz="1600" b="1" u="sng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period</a:t>
              </a:r>
              <a:endParaRPr lang="fr-FR" altLang="zh-TW" sz="1600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9F1195F8-2117-984D-8D1E-EF87FFD0B9EE}"/>
              </a:ext>
            </a:extLst>
          </p:cNvPr>
          <p:cNvCxnSpPr>
            <a:cxnSpLocks/>
          </p:cNvCxnSpPr>
          <p:nvPr/>
        </p:nvCxnSpPr>
        <p:spPr>
          <a:xfrm>
            <a:off x="0" y="6581001"/>
            <a:ext cx="11578079" cy="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13D403C0-D062-3041-A729-BD09ADBADDF6}"/>
              </a:ext>
            </a:extLst>
          </p:cNvPr>
          <p:cNvSpPr txBox="1"/>
          <p:nvPr/>
        </p:nvSpPr>
        <p:spPr>
          <a:xfrm>
            <a:off x="6584427" y="1198075"/>
            <a:ext cx="3575626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Parenting</a:t>
            </a:r>
            <a:r>
              <a:rPr kumimoji="1" lang="zh-TW" alt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perfectionism</a:t>
            </a:r>
            <a:endParaRPr kumimoji="1" lang="en-US" altLang="zh-TW" sz="20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75269ACF-053E-BE46-97B3-C0D5722C0FED}"/>
              </a:ext>
            </a:extLst>
          </p:cNvPr>
          <p:cNvSpPr txBox="1"/>
          <p:nvPr/>
        </p:nvSpPr>
        <p:spPr>
          <a:xfrm>
            <a:off x="6584427" y="1910978"/>
            <a:ext cx="3585037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en-US" altLang="zh-TW" sz="20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83E12668-AD39-DB43-A905-8C8C1D3582CC}"/>
              </a:ext>
            </a:extLst>
          </p:cNvPr>
          <p:cNvSpPr txBox="1"/>
          <p:nvPr/>
        </p:nvSpPr>
        <p:spPr>
          <a:xfrm>
            <a:off x="2412553" y="1911664"/>
            <a:ext cx="3173451" cy="400110"/>
          </a:xfrm>
          <a:prstGeom prst="rect">
            <a:avLst/>
          </a:prstGeom>
          <a:solidFill>
            <a:srgbClr val="012060"/>
          </a:solidFill>
        </p:spPr>
        <p:txBody>
          <a:bodyPr wrap="square" rtlCol="0">
            <a:spAutoFit/>
          </a:bodyPr>
          <a:lstStyle/>
          <a:p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kumimoji="1" lang="zh-TW" altLang="en-US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0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endParaRPr kumimoji="1" lang="en-US" altLang="zh-TW" sz="20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8BB0D850-7E4D-114C-AA47-7FAB3F7387D4}"/>
              </a:ext>
            </a:extLst>
          </p:cNvPr>
          <p:cNvSpPr/>
          <p:nvPr/>
        </p:nvSpPr>
        <p:spPr>
          <a:xfrm>
            <a:off x="6513679" y="1548202"/>
            <a:ext cx="3677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altLang="zh-TW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 concerns</a:t>
            </a:r>
          </a:p>
        </p:txBody>
      </p:sp>
    </p:spTree>
    <p:extLst>
      <p:ext uri="{BB962C8B-B14F-4D97-AF65-F5344CB8AC3E}">
        <p14:creationId xmlns:p14="http://schemas.microsoft.com/office/powerpoint/2010/main" val="3700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37" grpId="0" animBg="1"/>
      <p:bldP spid="50" grpId="0" animBg="1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圖片 27">
            <a:extLst>
              <a:ext uri="{FF2B5EF4-FFF2-40B4-BE49-F238E27FC236}">
                <a16:creationId xmlns:a16="http://schemas.microsoft.com/office/drawing/2014/main" id="{C718EA79-2404-AF42-88A9-046D76275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188" y="2812155"/>
            <a:ext cx="2804392" cy="1963861"/>
          </a:xfrm>
          <a:prstGeom prst="rect">
            <a:avLst/>
          </a:prstGeom>
        </p:spPr>
      </p:pic>
      <p:sp>
        <p:nvSpPr>
          <p:cNvPr id="33" name="文字方塊 32">
            <a:extLst>
              <a:ext uri="{FF2B5EF4-FFF2-40B4-BE49-F238E27FC236}">
                <a16:creationId xmlns:a16="http://schemas.microsoft.com/office/drawing/2014/main" id="{D7BA048E-8C15-AF45-AB46-E657B1F025FF}"/>
              </a:ext>
            </a:extLst>
          </p:cNvPr>
          <p:cNvSpPr txBox="1"/>
          <p:nvPr/>
        </p:nvSpPr>
        <p:spPr>
          <a:xfrm>
            <a:off x="230562" y="278070"/>
            <a:ext cx="4999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US" altLang="zh-TW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2CCF8FAE-704F-5541-86EC-C5CFCD7D7F0A}"/>
              </a:ext>
            </a:extLst>
          </p:cNvPr>
          <p:cNvSpPr txBox="1"/>
          <p:nvPr/>
        </p:nvSpPr>
        <p:spPr>
          <a:xfrm>
            <a:off x="230561" y="828088"/>
            <a:ext cx="10742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parent-child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interaction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explains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PP-PB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</a:t>
            </a:r>
            <a:endParaRPr lang="zh-TW" altLang="en-US" sz="20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投影片編號版面配置區 1">
            <a:extLst>
              <a:ext uri="{FF2B5EF4-FFF2-40B4-BE49-F238E27FC236}">
                <a16:creationId xmlns:a16="http://schemas.microsoft.com/office/drawing/2014/main" id="{711BA940-E8A1-3B4D-971B-0624F25E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0836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20417D03-DED2-6248-A7E0-586515D7693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9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55" name="直線接點 54">
            <a:extLst>
              <a:ext uri="{FF2B5EF4-FFF2-40B4-BE49-F238E27FC236}">
                <a16:creationId xmlns:a16="http://schemas.microsoft.com/office/drawing/2014/main" id="{AD2E1534-D727-7346-BD11-739AF066A39E}"/>
              </a:ext>
            </a:extLst>
          </p:cNvPr>
          <p:cNvCxnSpPr>
            <a:cxnSpLocks/>
          </p:cNvCxnSpPr>
          <p:nvPr/>
        </p:nvCxnSpPr>
        <p:spPr>
          <a:xfrm>
            <a:off x="16327" y="5672984"/>
            <a:ext cx="11578079" cy="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9602597B-5AF5-2B49-BF6E-D3DBCB6B9CCC}"/>
              </a:ext>
            </a:extLst>
          </p:cNvPr>
          <p:cNvSpPr/>
          <p:nvPr/>
        </p:nvSpPr>
        <p:spPr>
          <a:xfrm>
            <a:off x="-1" y="5674922"/>
            <a:ext cx="11864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Lin, G.-X.,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Szczygieł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Hansotte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(2021). Aiming to be perfect parents increase the risk of parental burnout, but emotional competence mitigates it.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Psychology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Mayer, J. D., &amp; Salovey, P. (1997). What is emotional intelligence? In P. Salovey &amp; D. J.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Sluyter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(Eds.),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development and emotional intelligence: Educational implications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(pp. 3–31). Basic Books.</a:t>
            </a:r>
          </a:p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Petrides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V.,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Mavroveli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Sanchez-Ruiz, M.-J., Furnham, A., &amp; Pérez-González, J.-C. (2016). Developments in Trait Emotional Intelligence Research.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 Review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335–341.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99FD2D6-4FBE-E040-9E1A-35D357A4B1F5}"/>
              </a:ext>
            </a:extLst>
          </p:cNvPr>
          <p:cNvSpPr txBox="1"/>
          <p:nvPr/>
        </p:nvSpPr>
        <p:spPr>
          <a:xfrm>
            <a:off x="286914" y="1487656"/>
            <a:ext cx="3631122" cy="461665"/>
          </a:xfrm>
          <a:prstGeom prst="rect">
            <a:avLst/>
          </a:prstGeom>
          <a:solidFill>
            <a:srgbClr val="012060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endParaRPr kumimoji="1" lang="zh-TW" altLang="en-US" sz="2400" b="1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BAA64EB-BFF3-BC46-8373-84B48CDA701B}"/>
              </a:ext>
            </a:extLst>
          </p:cNvPr>
          <p:cNvSpPr/>
          <p:nvPr/>
        </p:nvSpPr>
        <p:spPr>
          <a:xfrm>
            <a:off x="3918036" y="1446197"/>
            <a:ext cx="7819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extent to which individuals can identify, express, understand, regulate, and use their own and others’ emotions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A0EB0DF-90DA-EB43-9756-A3800C7E1693}"/>
              </a:ext>
            </a:extLst>
          </p:cNvPr>
          <p:cNvSpPr/>
          <p:nvPr/>
        </p:nvSpPr>
        <p:spPr>
          <a:xfrm>
            <a:off x="230561" y="2036706"/>
            <a:ext cx="42599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(see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Mayer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Salovey,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1997;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Petrides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2016)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872DAAEA-101C-7349-BD1D-68BF9CACEE31}"/>
              </a:ext>
            </a:extLst>
          </p:cNvPr>
          <p:cNvCxnSpPr>
            <a:cxnSpLocks/>
          </p:cNvCxnSpPr>
          <p:nvPr/>
        </p:nvCxnSpPr>
        <p:spPr>
          <a:xfrm flipV="1">
            <a:off x="0" y="2678091"/>
            <a:ext cx="12416175" cy="1"/>
          </a:xfrm>
          <a:prstGeom prst="line">
            <a:avLst/>
          </a:prstGeom>
          <a:ln w="38100" cap="rnd">
            <a:solidFill>
              <a:schemeClr val="bg2">
                <a:lumMod val="50000"/>
              </a:schemeClr>
            </a:solidFill>
            <a:prstDash val="dash"/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102548C3-A074-664B-8125-54F028A41828}"/>
              </a:ext>
            </a:extLst>
          </p:cNvPr>
          <p:cNvSpPr/>
          <p:nvPr/>
        </p:nvSpPr>
        <p:spPr>
          <a:xfrm>
            <a:off x="9764657" y="3559333"/>
            <a:ext cx="1454731" cy="57502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4172BF5-195B-EF49-916E-05BF923CDF40}"/>
              </a:ext>
            </a:extLst>
          </p:cNvPr>
          <p:cNvSpPr/>
          <p:nvPr/>
        </p:nvSpPr>
        <p:spPr>
          <a:xfrm>
            <a:off x="5362904" y="3025130"/>
            <a:ext cx="16903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(see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線箭頭接點 31">
            <a:extLst>
              <a:ext uri="{FF2B5EF4-FFF2-40B4-BE49-F238E27FC236}">
                <a16:creationId xmlns:a16="http://schemas.microsoft.com/office/drawing/2014/main" id="{BE278130-5AF1-524B-A904-E21BD4EB7261}"/>
              </a:ext>
            </a:extLst>
          </p:cNvPr>
          <p:cNvCxnSpPr>
            <a:cxnSpLocks/>
            <a:stCxn id="37" idx="3"/>
            <a:endCxn id="36" idx="1"/>
          </p:cNvCxnSpPr>
          <p:nvPr/>
        </p:nvCxnSpPr>
        <p:spPr>
          <a:xfrm flipV="1">
            <a:off x="3504652" y="4973090"/>
            <a:ext cx="5869358" cy="1337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CB339860-2352-2347-9069-E9C40B62633B}"/>
              </a:ext>
            </a:extLst>
          </p:cNvPr>
          <p:cNvSpPr txBox="1"/>
          <p:nvPr/>
        </p:nvSpPr>
        <p:spPr>
          <a:xfrm>
            <a:off x="9374010" y="4788424"/>
            <a:ext cx="2220396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95755A8E-5388-D64F-B7F7-83EEED4ABFEA}"/>
              </a:ext>
            </a:extLst>
          </p:cNvPr>
          <p:cNvSpPr txBox="1"/>
          <p:nvPr/>
        </p:nvSpPr>
        <p:spPr>
          <a:xfrm>
            <a:off x="442123" y="4789761"/>
            <a:ext cx="3062529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  <a:r>
              <a:rPr kumimoji="1" lang="zh-TW" alt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endParaRPr kumimoji="1" lang="en-US" altLang="zh-TW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3904D864-E055-E24B-9658-50B7582BDFAF}"/>
              </a:ext>
            </a:extLst>
          </p:cNvPr>
          <p:cNvSpPr txBox="1"/>
          <p:nvPr/>
        </p:nvSpPr>
        <p:spPr>
          <a:xfrm>
            <a:off x="4629468" y="3303098"/>
            <a:ext cx="2933064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kumimoji="1" lang="zh-TW" alt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endParaRPr kumimoji="1" lang="en-US" altLang="zh-TW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0" name="直線箭頭接點 39">
            <a:extLst>
              <a:ext uri="{FF2B5EF4-FFF2-40B4-BE49-F238E27FC236}">
                <a16:creationId xmlns:a16="http://schemas.microsoft.com/office/drawing/2014/main" id="{119D6271-6F3F-AE49-A5D4-53EC73634467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6096000" y="3672430"/>
            <a:ext cx="0" cy="1257353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箭頭接點 18">
            <a:extLst>
              <a:ext uri="{FF2B5EF4-FFF2-40B4-BE49-F238E27FC236}">
                <a16:creationId xmlns:a16="http://schemas.microsoft.com/office/drawing/2014/main" id="{B3B7FCEF-49DB-BF4A-9688-78677FFA0800}"/>
              </a:ext>
            </a:extLst>
          </p:cNvPr>
          <p:cNvCxnSpPr>
            <a:cxnSpLocks/>
            <a:stCxn id="39" idx="2"/>
            <a:endCxn id="36" idx="1"/>
          </p:cNvCxnSpPr>
          <p:nvPr/>
        </p:nvCxnSpPr>
        <p:spPr>
          <a:xfrm>
            <a:off x="6096000" y="3672430"/>
            <a:ext cx="3278010" cy="1300660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750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6" grpId="0" animBg="1"/>
      <p:bldP spid="37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>
            <a:extLst>
              <a:ext uri="{FF2B5EF4-FFF2-40B4-BE49-F238E27FC236}">
                <a16:creationId xmlns:a16="http://schemas.microsoft.com/office/drawing/2014/main" id="{D7BA048E-8C15-AF45-AB46-E657B1F025FF}"/>
              </a:ext>
            </a:extLst>
          </p:cNvPr>
          <p:cNvSpPr txBox="1"/>
          <p:nvPr/>
        </p:nvSpPr>
        <p:spPr>
          <a:xfrm>
            <a:off x="230562" y="278070"/>
            <a:ext cx="4999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US" altLang="zh-TW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2CCF8FAE-704F-5541-86EC-C5CFCD7D7F0A}"/>
              </a:ext>
            </a:extLst>
          </p:cNvPr>
          <p:cNvSpPr txBox="1"/>
          <p:nvPr/>
        </p:nvSpPr>
        <p:spPr>
          <a:xfrm>
            <a:off x="230561" y="828088"/>
            <a:ext cx="10742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parent-child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interaction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explains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PP-PB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</a:t>
            </a:r>
            <a:endParaRPr lang="zh-TW" altLang="en-US" sz="20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投影片編號版面配置區 1">
            <a:extLst>
              <a:ext uri="{FF2B5EF4-FFF2-40B4-BE49-F238E27FC236}">
                <a16:creationId xmlns:a16="http://schemas.microsoft.com/office/drawing/2014/main" id="{711BA940-E8A1-3B4D-971B-0624F25E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0836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20417D03-DED2-6248-A7E0-586515D7693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10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99FD2D6-4FBE-E040-9E1A-35D357A4B1F5}"/>
              </a:ext>
            </a:extLst>
          </p:cNvPr>
          <p:cNvSpPr txBox="1"/>
          <p:nvPr/>
        </p:nvSpPr>
        <p:spPr>
          <a:xfrm>
            <a:off x="286914" y="1487656"/>
            <a:ext cx="3631122" cy="461665"/>
          </a:xfrm>
          <a:prstGeom prst="rect">
            <a:avLst/>
          </a:prstGeom>
          <a:solidFill>
            <a:srgbClr val="012060"/>
          </a:solidFill>
        </p:spPr>
        <p:txBody>
          <a:bodyPr wrap="none" rtlCol="0">
            <a:spAutoFit/>
          </a:bodyPr>
          <a:lstStyle/>
          <a:p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endParaRPr kumimoji="1" lang="zh-TW" altLang="en-US" sz="2400" b="1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1" name="直線接點 50">
            <a:extLst>
              <a:ext uri="{FF2B5EF4-FFF2-40B4-BE49-F238E27FC236}">
                <a16:creationId xmlns:a16="http://schemas.microsoft.com/office/drawing/2014/main" id="{872DAAEA-101C-7349-BD1D-68BF9CACEE31}"/>
              </a:ext>
            </a:extLst>
          </p:cNvPr>
          <p:cNvCxnSpPr>
            <a:cxnSpLocks/>
          </p:cNvCxnSpPr>
          <p:nvPr/>
        </p:nvCxnSpPr>
        <p:spPr>
          <a:xfrm flipV="1">
            <a:off x="0" y="2678091"/>
            <a:ext cx="12416175" cy="1"/>
          </a:xfrm>
          <a:prstGeom prst="line">
            <a:avLst/>
          </a:prstGeom>
          <a:ln w="38100" cap="rnd">
            <a:solidFill>
              <a:schemeClr val="bg2">
                <a:lumMod val="50000"/>
              </a:schemeClr>
            </a:solidFill>
            <a:prstDash val="dash"/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7C69E321-E230-1640-9944-B09EF0D58A0C}"/>
              </a:ext>
            </a:extLst>
          </p:cNvPr>
          <p:cNvSpPr txBox="1"/>
          <p:nvPr/>
        </p:nvSpPr>
        <p:spPr>
          <a:xfrm>
            <a:off x="4945461" y="4746238"/>
            <a:ext cx="3062530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en-US" altLang="zh-TW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1" name="直線箭頭接點 20">
            <a:extLst>
              <a:ext uri="{FF2B5EF4-FFF2-40B4-BE49-F238E27FC236}">
                <a16:creationId xmlns:a16="http://schemas.microsoft.com/office/drawing/2014/main" id="{46253046-0FE2-624A-8181-1C45FE23E1A9}"/>
              </a:ext>
            </a:extLst>
          </p:cNvPr>
          <p:cNvCxnSpPr>
            <a:cxnSpLocks/>
            <a:stCxn id="20" idx="3"/>
            <a:endCxn id="22" idx="1"/>
          </p:cNvCxnSpPr>
          <p:nvPr/>
        </p:nvCxnSpPr>
        <p:spPr>
          <a:xfrm flipV="1">
            <a:off x="8007991" y="4926581"/>
            <a:ext cx="1440809" cy="4323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E915984D-2BA9-D948-AC54-CFE7742C387C}"/>
              </a:ext>
            </a:extLst>
          </p:cNvPr>
          <p:cNvSpPr txBox="1"/>
          <p:nvPr/>
        </p:nvSpPr>
        <p:spPr>
          <a:xfrm>
            <a:off x="9448800" y="4741915"/>
            <a:ext cx="2220396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E0EACA4C-0687-C740-9A03-26A312B66C22}"/>
              </a:ext>
            </a:extLst>
          </p:cNvPr>
          <p:cNvSpPr txBox="1"/>
          <p:nvPr/>
        </p:nvSpPr>
        <p:spPr>
          <a:xfrm>
            <a:off x="442123" y="4736713"/>
            <a:ext cx="3062529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  <a:r>
              <a:rPr kumimoji="1" lang="zh-TW" alt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endParaRPr kumimoji="1" lang="en-US" altLang="zh-TW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5" name="直線箭頭接點 24">
            <a:extLst>
              <a:ext uri="{FF2B5EF4-FFF2-40B4-BE49-F238E27FC236}">
                <a16:creationId xmlns:a16="http://schemas.microsoft.com/office/drawing/2014/main" id="{7A3C9C5E-97E4-584F-9C42-EBC7CFD885C7}"/>
              </a:ext>
            </a:extLst>
          </p:cNvPr>
          <p:cNvCxnSpPr>
            <a:cxnSpLocks/>
            <a:stCxn id="24" idx="3"/>
            <a:endCxn id="20" idx="1"/>
          </p:cNvCxnSpPr>
          <p:nvPr/>
        </p:nvCxnSpPr>
        <p:spPr>
          <a:xfrm>
            <a:off x="3504652" y="4921379"/>
            <a:ext cx="1440809" cy="9525"/>
          </a:xfrm>
          <a:prstGeom prst="straightConnector1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DBCCF6C5-BCE7-A54C-A049-FDCBB6A1D15B}"/>
              </a:ext>
            </a:extLst>
          </p:cNvPr>
          <p:cNvSpPr txBox="1"/>
          <p:nvPr/>
        </p:nvSpPr>
        <p:spPr>
          <a:xfrm>
            <a:off x="7220818" y="3294694"/>
            <a:ext cx="2933064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kumimoji="1" lang="zh-TW" alt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endParaRPr kumimoji="1" lang="en-US" altLang="zh-TW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7" name="直線箭頭接點 26">
            <a:extLst>
              <a:ext uri="{FF2B5EF4-FFF2-40B4-BE49-F238E27FC236}">
                <a16:creationId xmlns:a16="http://schemas.microsoft.com/office/drawing/2014/main" id="{24E53FF0-3E34-6F46-A3F9-AE266C304BF7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8687350" y="3664026"/>
            <a:ext cx="0" cy="1257353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79DA9E07-5443-F640-B394-2E5740AD8172}"/>
              </a:ext>
            </a:extLst>
          </p:cNvPr>
          <p:cNvSpPr/>
          <p:nvPr/>
        </p:nvSpPr>
        <p:spPr>
          <a:xfrm>
            <a:off x="8745548" y="4042654"/>
            <a:ext cx="20471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(e.g., </a:t>
            </a:r>
            <a:r>
              <a:rPr lang="en-US" altLang="zh-TW" sz="1200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Bechtoldt</a:t>
            </a:r>
            <a:r>
              <a:rPr lang="en-US" altLang="zh-TW" sz="12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2011)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線接點 47">
            <a:extLst>
              <a:ext uri="{FF2B5EF4-FFF2-40B4-BE49-F238E27FC236}">
                <a16:creationId xmlns:a16="http://schemas.microsoft.com/office/drawing/2014/main" id="{A6E84403-5703-AA4C-AFC1-82BCA4E27446}"/>
              </a:ext>
            </a:extLst>
          </p:cNvPr>
          <p:cNvCxnSpPr>
            <a:cxnSpLocks/>
          </p:cNvCxnSpPr>
          <p:nvPr/>
        </p:nvCxnSpPr>
        <p:spPr>
          <a:xfrm>
            <a:off x="16327" y="5672984"/>
            <a:ext cx="11578079" cy="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C24F64EA-1678-FC4D-BB09-5DC874B83296}"/>
              </a:ext>
            </a:extLst>
          </p:cNvPr>
          <p:cNvSpPr/>
          <p:nvPr/>
        </p:nvSpPr>
        <p:spPr>
          <a:xfrm>
            <a:off x="-1" y="5674922"/>
            <a:ext cx="11864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Bechtoldt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N.,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Rohrmann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De Pater, I. E.,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Beersma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(2011). The primacy of perceiving: Emotion recognition buffers negative effects of emotional labor.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Applied Psychology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(5), 1087–1094. </a:t>
            </a:r>
          </a:p>
          <a:p>
            <a:pPr indent="-457200"/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Mayer, J. D., &amp; Salovey, P. (1997). What is emotional intelligence? In P. Salovey &amp; D. J.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Sluyter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(Eds.),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development and emotional intelligence: Educational implications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(pp. 3–31). Basic Books.</a:t>
            </a:r>
          </a:p>
          <a:p>
            <a:pPr indent="-457200"/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Petrides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V.,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Mavroveli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 Sanchez-Ruiz, M.-J., Furnham, A., &amp; Pérez-González, J.-C. (2016). Developments in Trait Emotional Intelligence Research.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Emotion Review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335–341.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B91F0B05-33DF-FB43-917E-38A420F6571C}"/>
              </a:ext>
            </a:extLst>
          </p:cNvPr>
          <p:cNvSpPr/>
          <p:nvPr/>
        </p:nvSpPr>
        <p:spPr>
          <a:xfrm>
            <a:off x="3918036" y="1446197"/>
            <a:ext cx="78194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extent to which individuals can identify, express, understand, regulate, and use their own and others’ emotions 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1D440EB6-E6F6-6141-BCDD-43F865364DAC}"/>
              </a:ext>
            </a:extLst>
          </p:cNvPr>
          <p:cNvSpPr/>
          <p:nvPr/>
        </p:nvSpPr>
        <p:spPr>
          <a:xfrm>
            <a:off x="230561" y="2036706"/>
            <a:ext cx="425994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(see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Mayer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Salovey,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1997;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Petrides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2016)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81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>
            <a:extLst>
              <a:ext uri="{FF2B5EF4-FFF2-40B4-BE49-F238E27FC236}">
                <a16:creationId xmlns:a16="http://schemas.microsoft.com/office/drawing/2014/main" id="{D7BA048E-8C15-AF45-AB46-E657B1F025FF}"/>
              </a:ext>
            </a:extLst>
          </p:cNvPr>
          <p:cNvSpPr txBox="1"/>
          <p:nvPr/>
        </p:nvSpPr>
        <p:spPr>
          <a:xfrm>
            <a:off x="230562" y="278070"/>
            <a:ext cx="4999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INTRODUCTION</a:t>
            </a:r>
            <a:endParaRPr lang="en-US" altLang="zh-TW" sz="3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投影片編號版面配置區 1">
            <a:extLst>
              <a:ext uri="{FF2B5EF4-FFF2-40B4-BE49-F238E27FC236}">
                <a16:creationId xmlns:a16="http://schemas.microsoft.com/office/drawing/2014/main" id="{711BA940-E8A1-3B4D-971B-0624F25E8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1961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20417D03-DED2-6248-A7E0-586515D7693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11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96140713-DE59-004B-8E9B-10AD68E4BD03}"/>
              </a:ext>
            </a:extLst>
          </p:cNvPr>
          <p:cNvSpPr txBox="1"/>
          <p:nvPr/>
        </p:nvSpPr>
        <p:spPr>
          <a:xfrm>
            <a:off x="230562" y="828088"/>
            <a:ext cx="11363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PP-PB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link: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mediator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&amp;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buffer</a:t>
            </a:r>
            <a:endParaRPr lang="zh-TW" altLang="en-US" sz="20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8" name="圖形 37" descr="有女孩的家庭">
            <a:extLst>
              <a:ext uri="{FF2B5EF4-FFF2-40B4-BE49-F238E27FC236}">
                <a16:creationId xmlns:a16="http://schemas.microsoft.com/office/drawing/2014/main" id="{C5FD5773-A951-6241-A183-A529D32DBF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2129" y="2340688"/>
            <a:ext cx="2439586" cy="2439586"/>
          </a:xfrm>
          <a:prstGeom prst="rect">
            <a:avLst/>
          </a:prstGeom>
        </p:spPr>
      </p:pic>
      <p:sp>
        <p:nvSpPr>
          <p:cNvPr id="39" name="文字方塊 38">
            <a:extLst>
              <a:ext uri="{FF2B5EF4-FFF2-40B4-BE49-F238E27FC236}">
                <a16:creationId xmlns:a16="http://schemas.microsoft.com/office/drawing/2014/main" id="{4CBD8FE3-6111-194F-8985-06F2AC6B3C49}"/>
              </a:ext>
            </a:extLst>
          </p:cNvPr>
          <p:cNvSpPr txBox="1"/>
          <p:nvPr/>
        </p:nvSpPr>
        <p:spPr>
          <a:xfrm>
            <a:off x="4610492" y="4918431"/>
            <a:ext cx="3746282" cy="461665"/>
          </a:xfrm>
          <a:prstGeom prst="rect">
            <a:avLst/>
          </a:prstGeom>
          <a:solidFill>
            <a:srgbClr val="01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0" name="直線箭頭接點 39">
            <a:extLst>
              <a:ext uri="{FF2B5EF4-FFF2-40B4-BE49-F238E27FC236}">
                <a16:creationId xmlns:a16="http://schemas.microsoft.com/office/drawing/2014/main" id="{7E013CEF-2B5E-BC46-995A-A0B90F6D1D6A}"/>
              </a:ext>
            </a:extLst>
          </p:cNvPr>
          <p:cNvCxnSpPr>
            <a:cxnSpLocks/>
            <a:stCxn id="39" idx="3"/>
            <a:endCxn id="47" idx="1"/>
          </p:cNvCxnSpPr>
          <p:nvPr/>
        </p:nvCxnSpPr>
        <p:spPr>
          <a:xfrm>
            <a:off x="8356774" y="5149264"/>
            <a:ext cx="1327414" cy="213"/>
          </a:xfrm>
          <a:prstGeom prst="straightConnector1">
            <a:avLst/>
          </a:prstGeom>
          <a:ln w="76200" cap="rnd">
            <a:solidFill>
              <a:srgbClr val="01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圖形 48" descr="男人">
            <a:extLst>
              <a:ext uri="{FF2B5EF4-FFF2-40B4-BE49-F238E27FC236}">
                <a16:creationId xmlns:a16="http://schemas.microsoft.com/office/drawing/2014/main" id="{BBBB27F6-9169-874D-8F59-A62CF26D8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157" y="2458263"/>
            <a:ext cx="2204436" cy="2204436"/>
          </a:xfrm>
          <a:prstGeom prst="rect">
            <a:avLst/>
          </a:prstGeom>
        </p:spPr>
      </p:pic>
      <p:pic>
        <p:nvPicPr>
          <p:cNvPr id="52" name="圖形 51" descr="男人">
            <a:extLst>
              <a:ext uri="{FF2B5EF4-FFF2-40B4-BE49-F238E27FC236}">
                <a16:creationId xmlns:a16="http://schemas.microsoft.com/office/drawing/2014/main" id="{2CF02F0C-87AE-7949-831C-F07F347D08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397" y="2458263"/>
            <a:ext cx="2204436" cy="2204436"/>
          </a:xfrm>
          <a:prstGeom prst="rect">
            <a:avLst/>
          </a:prstGeom>
        </p:spPr>
      </p:pic>
      <p:cxnSp>
        <p:nvCxnSpPr>
          <p:cNvPr id="54" name="直線箭頭接點 53">
            <a:extLst>
              <a:ext uri="{FF2B5EF4-FFF2-40B4-BE49-F238E27FC236}">
                <a16:creationId xmlns:a16="http://schemas.microsoft.com/office/drawing/2014/main" id="{EBDAE94E-6A76-3240-9614-9E839FC73A73}"/>
              </a:ext>
            </a:extLst>
          </p:cNvPr>
          <p:cNvCxnSpPr>
            <a:cxnSpLocks/>
            <a:stCxn id="51" idx="3"/>
            <a:endCxn id="39" idx="1"/>
          </p:cNvCxnSpPr>
          <p:nvPr/>
        </p:nvCxnSpPr>
        <p:spPr>
          <a:xfrm flipV="1">
            <a:off x="3371754" y="5149264"/>
            <a:ext cx="1238738" cy="213"/>
          </a:xfrm>
          <a:prstGeom prst="straightConnector1">
            <a:avLst/>
          </a:prstGeom>
          <a:ln w="76200" cap="rnd">
            <a:solidFill>
              <a:srgbClr val="01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箭頭接點 20">
            <a:extLst>
              <a:ext uri="{FF2B5EF4-FFF2-40B4-BE49-F238E27FC236}">
                <a16:creationId xmlns:a16="http://schemas.microsoft.com/office/drawing/2014/main" id="{7A3C29BE-521B-3C49-B864-6686F6E09F81}"/>
              </a:ext>
            </a:extLst>
          </p:cNvPr>
          <p:cNvCxnSpPr>
            <a:cxnSpLocks/>
          </p:cNvCxnSpPr>
          <p:nvPr/>
        </p:nvCxnSpPr>
        <p:spPr>
          <a:xfrm>
            <a:off x="8662286" y="3789345"/>
            <a:ext cx="0" cy="1314238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0A88B6BF-38E1-8A40-8860-AF96CA00DFC1}"/>
              </a:ext>
            </a:extLst>
          </p:cNvPr>
          <p:cNvSpPr txBox="1"/>
          <p:nvPr/>
        </p:nvSpPr>
        <p:spPr>
          <a:xfrm>
            <a:off x="9684188" y="4733978"/>
            <a:ext cx="1840375" cy="830997"/>
          </a:xfrm>
          <a:prstGeom prst="rect">
            <a:avLst/>
          </a:prstGeom>
          <a:solidFill>
            <a:srgbClr val="01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36121555-A657-5E43-8C7E-988D019BDC14}"/>
              </a:ext>
            </a:extLst>
          </p:cNvPr>
          <p:cNvSpPr txBox="1"/>
          <p:nvPr/>
        </p:nvSpPr>
        <p:spPr>
          <a:xfrm>
            <a:off x="7854129" y="2958348"/>
            <a:ext cx="2072648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396C1E4B-8C03-344C-BDFA-CEEF91FC88D7}"/>
              </a:ext>
            </a:extLst>
          </p:cNvPr>
          <p:cNvSpPr txBox="1"/>
          <p:nvPr/>
        </p:nvSpPr>
        <p:spPr>
          <a:xfrm>
            <a:off x="833377" y="4733978"/>
            <a:ext cx="2538377" cy="830997"/>
          </a:xfrm>
          <a:prstGeom prst="rect">
            <a:avLst/>
          </a:prstGeom>
          <a:solidFill>
            <a:srgbClr val="01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</a:p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C7AD0939-8B54-A443-8F55-8C10A9154122}"/>
              </a:ext>
            </a:extLst>
          </p:cNvPr>
          <p:cNvSpPr/>
          <p:nvPr/>
        </p:nvSpPr>
        <p:spPr>
          <a:xfrm>
            <a:off x="230562" y="1250316"/>
            <a:ext cx="11774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(1)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Does expressive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mediate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association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burnout? 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136C80A-B8D4-414F-AB0B-7168F264C184}"/>
              </a:ext>
            </a:extLst>
          </p:cNvPr>
          <p:cNvSpPr/>
          <p:nvPr/>
        </p:nvSpPr>
        <p:spPr>
          <a:xfrm>
            <a:off x="230563" y="1708523"/>
            <a:ext cx="117744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(2)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Does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 buffer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both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indirect effects of perfectionistic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 on parental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through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suppression?</a:t>
            </a:r>
          </a:p>
        </p:txBody>
      </p:sp>
      <p:sp>
        <p:nvSpPr>
          <p:cNvPr id="19" name="手繪多邊形 18">
            <a:extLst>
              <a:ext uri="{FF2B5EF4-FFF2-40B4-BE49-F238E27FC236}">
                <a16:creationId xmlns:a16="http://schemas.microsoft.com/office/drawing/2014/main" id="{6560CB8E-2ECC-8745-B32A-046A5418C423}"/>
              </a:ext>
            </a:extLst>
          </p:cNvPr>
          <p:cNvSpPr/>
          <p:nvPr/>
        </p:nvSpPr>
        <p:spPr>
          <a:xfrm>
            <a:off x="3389916" y="5192794"/>
            <a:ext cx="6276109" cy="845137"/>
          </a:xfrm>
          <a:custGeom>
            <a:avLst/>
            <a:gdLst>
              <a:gd name="connsiteX0" fmla="*/ 0 w 6276109"/>
              <a:gd name="connsiteY0" fmla="*/ 0 h 1302333"/>
              <a:gd name="connsiteX1" fmla="*/ 3034145 w 6276109"/>
              <a:gd name="connsiteY1" fmla="*/ 1302327 h 1302333"/>
              <a:gd name="connsiteX2" fmla="*/ 6276109 w 6276109"/>
              <a:gd name="connsiteY2" fmla="*/ 13854 h 130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6109" h="1302333">
                <a:moveTo>
                  <a:pt x="0" y="0"/>
                </a:moveTo>
                <a:cubicBezTo>
                  <a:pt x="994063" y="650009"/>
                  <a:pt x="1988127" y="1300018"/>
                  <a:pt x="3034145" y="1302327"/>
                </a:cubicBezTo>
                <a:cubicBezTo>
                  <a:pt x="4080163" y="1304636"/>
                  <a:pt x="5178136" y="659245"/>
                  <a:pt x="6276109" y="13854"/>
                </a:cubicBezTo>
              </a:path>
            </a:pathLst>
          </a:custGeom>
          <a:noFill/>
          <a:ln w="76200" cap="rnd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22" name="直線箭頭接點 21">
            <a:extLst>
              <a:ext uri="{FF2B5EF4-FFF2-40B4-BE49-F238E27FC236}">
                <a16:creationId xmlns:a16="http://schemas.microsoft.com/office/drawing/2014/main" id="{85BB8E84-409C-734C-B5C8-F30081B5BB30}"/>
              </a:ext>
            </a:extLst>
          </p:cNvPr>
          <p:cNvCxnSpPr>
            <a:cxnSpLocks/>
          </p:cNvCxnSpPr>
          <p:nvPr/>
        </p:nvCxnSpPr>
        <p:spPr>
          <a:xfrm>
            <a:off x="9022503" y="3789345"/>
            <a:ext cx="0" cy="1590751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50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8" grpId="0" animBg="1"/>
      <p:bldP spid="32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75258194-D805-4F3A-AE87-6DDBAE81DF1E}"/>
              </a:ext>
            </a:extLst>
          </p:cNvPr>
          <p:cNvSpPr/>
          <p:nvPr/>
        </p:nvSpPr>
        <p:spPr>
          <a:xfrm>
            <a:off x="98963" y="1199947"/>
            <a:ext cx="67484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Participants:</a:t>
            </a:r>
            <a:r>
              <a:rPr lang="zh-TW" altLang="en-US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439</a:t>
            </a:r>
            <a:r>
              <a:rPr lang="zh-TW" altLang="en-US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Polish</a:t>
            </a:r>
            <a:r>
              <a:rPr lang="zh-TW" altLang="en-US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parents</a:t>
            </a:r>
            <a:r>
              <a:rPr lang="zh-TW" altLang="en-US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(65.1%</a:t>
            </a:r>
            <a:r>
              <a:rPr lang="zh-TW" altLang="en-US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mothers)</a:t>
            </a:r>
            <a:endParaRPr lang="en-US" altLang="zh-TW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400A2CE-0113-8D42-A5CC-86ED4F4412F1}"/>
              </a:ext>
            </a:extLst>
          </p:cNvPr>
          <p:cNvSpPr txBox="1"/>
          <p:nvPr/>
        </p:nvSpPr>
        <p:spPr>
          <a:xfrm>
            <a:off x="230562" y="278070"/>
            <a:ext cx="5154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RESEARCH METHOD</a:t>
            </a: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718B1379-E2C5-7742-906B-A11CEE4BA7FD}"/>
              </a:ext>
            </a:extLst>
          </p:cNvPr>
          <p:cNvSpPr txBox="1"/>
          <p:nvPr/>
        </p:nvSpPr>
        <p:spPr>
          <a:xfrm>
            <a:off x="230561" y="828088"/>
            <a:ext cx="6045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Cross-sectional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Collection</a:t>
            </a:r>
            <a:endParaRPr lang="zh-TW" altLang="en-US" sz="2000" b="1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C584B59-06DB-B049-B2E6-5F4CAD40EF6D}"/>
              </a:ext>
            </a:extLst>
          </p:cNvPr>
          <p:cNvSpPr/>
          <p:nvPr/>
        </p:nvSpPr>
        <p:spPr>
          <a:xfrm>
            <a:off x="98963" y="1821791"/>
            <a:ext cx="986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Measurements</a:t>
            </a:r>
            <a:endParaRPr lang="en-US" altLang="zh-TW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31" name="Table 7">
            <a:extLst>
              <a:ext uri="{FF2B5EF4-FFF2-40B4-BE49-F238E27FC236}">
                <a16:creationId xmlns:a16="http://schemas.microsoft.com/office/drawing/2014/main" id="{71D57604-5DAD-384C-AEA8-565B5FF12D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371949"/>
              </p:ext>
            </p:extLst>
          </p:nvPr>
        </p:nvGraphicFramePr>
        <p:xfrm>
          <a:off x="188269" y="2265429"/>
          <a:ext cx="11815462" cy="283498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80368">
                  <a:extLst>
                    <a:ext uri="{9D8B030D-6E8A-4147-A177-3AD203B41FA5}">
                      <a16:colId xmlns:a16="http://schemas.microsoft.com/office/drawing/2014/main" val="58879391"/>
                    </a:ext>
                  </a:extLst>
                </a:gridCol>
                <a:gridCol w="4316580">
                  <a:extLst>
                    <a:ext uri="{9D8B030D-6E8A-4147-A177-3AD203B41FA5}">
                      <a16:colId xmlns:a16="http://schemas.microsoft.com/office/drawing/2014/main" val="591999376"/>
                    </a:ext>
                  </a:extLst>
                </a:gridCol>
                <a:gridCol w="6618514">
                  <a:extLst>
                    <a:ext uri="{9D8B030D-6E8A-4147-A177-3AD203B41FA5}">
                      <a16:colId xmlns:a16="http://schemas.microsoft.com/office/drawing/2014/main" val="1735757522"/>
                    </a:ext>
                  </a:extLst>
                </a:gridCol>
              </a:tblGrid>
              <a:tr h="34439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α</a:t>
                      </a:r>
                      <a:endParaRPr lang="en-US" sz="20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Construct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Example</a:t>
                      </a:r>
                      <a:r>
                        <a:rPr lang="zh-TW" altLang="en-US" sz="2000" b="1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2000" b="1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Item</a:t>
                      </a:r>
                      <a:endParaRPr lang="en-US" sz="19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437716"/>
                  </a:ext>
                </a:extLst>
              </a:tr>
              <a:tr h="48825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.97</a:t>
                      </a:r>
                      <a:endParaRPr lang="en-US" sz="19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Parental</a:t>
                      </a:r>
                      <a:r>
                        <a:rPr lang="zh-TW" altLang="en-US" sz="1900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burnout</a:t>
                      </a:r>
                      <a:endParaRPr lang="en-US" sz="1900" b="1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 felt exhausted while caring for my children.</a:t>
                      </a:r>
                      <a:endParaRPr lang="en-US" sz="19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5427037"/>
                  </a:ext>
                </a:extLst>
              </a:tr>
              <a:tr h="4882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9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Perfectionistic</a:t>
                      </a:r>
                      <a:r>
                        <a:rPr lang="zh-TW" altLang="en-US" sz="1900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concerns</a:t>
                      </a:r>
                      <a:endParaRPr lang="en-US" sz="1900" b="0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As a parent, if I failed in part, it’s as bad as if I failed completely</a:t>
                      </a:r>
                      <a:endParaRPr lang="en-US" sz="1900" i="1" u="none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2533205"/>
                  </a:ext>
                </a:extLst>
              </a:tr>
              <a:tr h="67033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.88</a:t>
                      </a:r>
                      <a:endParaRPr lang="en-US" sz="19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Emotional</a:t>
                      </a:r>
                      <a:r>
                        <a:rPr lang="zh-TW" altLang="en-US" sz="1900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intelligence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Expressing my emotions with words is not a problem for me</a:t>
                      </a:r>
                      <a:endParaRPr lang="en-US" sz="1900" u="none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6503822"/>
                  </a:ext>
                </a:extLst>
              </a:tr>
              <a:tr h="48825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b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.85</a:t>
                      </a:r>
                      <a:endParaRPr lang="en-US" sz="19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Expressive</a:t>
                      </a:r>
                      <a:r>
                        <a:rPr lang="zh-TW" altLang="en-US" sz="1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9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suppression</a:t>
                      </a:r>
                      <a:endParaRPr lang="en-US" sz="1900" b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How</a:t>
                      </a:r>
                      <a:r>
                        <a:rPr lang="zh-TW" altLang="en-US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often</a:t>
                      </a:r>
                      <a:r>
                        <a:rPr lang="zh-TW" altLang="en-US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do</a:t>
                      </a:r>
                      <a:r>
                        <a:rPr lang="zh-TW" altLang="en-US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you</a:t>
                      </a:r>
                      <a:r>
                        <a:rPr lang="zh-TW" altLang="en-US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suppress</a:t>
                      </a:r>
                      <a:r>
                        <a:rPr lang="zh-TW" altLang="en-US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rage</a:t>
                      </a:r>
                      <a:r>
                        <a:rPr lang="zh-TW" altLang="en-US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800" kern="1200" dirty="0"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when interacting with their child(ren) in the past 3-4 weeks</a:t>
                      </a:r>
                      <a:endParaRPr lang="en-US" sz="190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521844"/>
                  </a:ext>
                </a:extLst>
              </a:tr>
            </a:tbl>
          </a:graphicData>
        </a:graphic>
      </p:graphicFrame>
      <p:sp>
        <p:nvSpPr>
          <p:cNvPr id="32" name="矩形 31">
            <a:extLst>
              <a:ext uri="{FF2B5EF4-FFF2-40B4-BE49-F238E27FC236}">
                <a16:creationId xmlns:a16="http://schemas.microsoft.com/office/drawing/2014/main" id="{5BEF55F3-4B21-F847-9558-C92D01CC6423}"/>
              </a:ext>
            </a:extLst>
          </p:cNvPr>
          <p:cNvSpPr/>
          <p:nvPr/>
        </p:nvSpPr>
        <p:spPr>
          <a:xfrm>
            <a:off x="3550229" y="2783373"/>
            <a:ext cx="18966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(PBA;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4CFD727-BA35-3942-AA18-AA14B30230BC}"/>
              </a:ext>
            </a:extLst>
          </p:cNvPr>
          <p:cNvSpPr/>
          <p:nvPr/>
        </p:nvSpPr>
        <p:spPr>
          <a:xfrm>
            <a:off x="4187688" y="3337145"/>
            <a:ext cx="12266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(Lin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al.,</a:t>
            </a:r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3819134-1FDE-7F46-AD90-2DCE4A69F868}"/>
              </a:ext>
            </a:extLst>
          </p:cNvPr>
          <p:cNvSpPr/>
          <p:nvPr/>
        </p:nvSpPr>
        <p:spPr>
          <a:xfrm>
            <a:off x="3795902" y="3783989"/>
            <a:ext cx="17671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TEIQue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-SF;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Petrides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2009; Polish version by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Szczygieł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2015)</a:t>
            </a:r>
            <a:endParaRPr lang="zh-TW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線接點 34">
            <a:extLst>
              <a:ext uri="{FF2B5EF4-FFF2-40B4-BE49-F238E27FC236}">
                <a16:creationId xmlns:a16="http://schemas.microsoft.com/office/drawing/2014/main" id="{C66FFBCC-A288-744F-8A32-5AC45FE74661}"/>
              </a:ext>
            </a:extLst>
          </p:cNvPr>
          <p:cNvCxnSpPr>
            <a:cxnSpLocks/>
          </p:cNvCxnSpPr>
          <p:nvPr/>
        </p:nvCxnSpPr>
        <p:spPr>
          <a:xfrm>
            <a:off x="0" y="5190175"/>
            <a:ext cx="12003731" cy="0"/>
          </a:xfrm>
          <a:prstGeom prst="line">
            <a:avLst/>
          </a:prstGeom>
          <a:ln w="19050" cap="rnd">
            <a:solidFill>
              <a:schemeClr val="bg1">
                <a:lumMod val="50000"/>
              </a:schemeClr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737C14CF-22C3-6E46-B987-1818C7DCCD01}"/>
              </a:ext>
            </a:extLst>
          </p:cNvPr>
          <p:cNvSpPr/>
          <p:nvPr/>
        </p:nvSpPr>
        <p:spPr>
          <a:xfrm>
            <a:off x="-1" y="5153937"/>
            <a:ext cx="1200373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Hayes, A. F. (2018). Introduction to mediation, moderation, and conditional process analysis: A regression-based approach (Second). Guilford Press.</a:t>
            </a:r>
          </a:p>
          <a:p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Lin, G.-X.,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Szczygieł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Hansotte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(2021). Aiming to be perfect parents increase the risk of parental burnout, but emotional competence mitigates it.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Psychology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Petrides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V. (2009). Psychometric Properties of the Trait Emotional Intelligence Questionnaire (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TEIQue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In J. D. A. Parker, D. H.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Saklofske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&amp; C.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Stough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(Eds.),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Emotional Intelligence: Theory, Research, and Applications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(pp. 85–101). Springer US. https://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/10.1007/978-0-387-88370-0_5</a:t>
            </a:r>
          </a:p>
          <a:p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Roskam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Brianda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M.-E.,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Mikolajczak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(2018). A Step Forward in the Conceptualization and Measurement of Parental Burnout: The Parental Burnout Assessment (PBA).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Frontiers in Psychology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9. https://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/10.3389/fpsyg.2018.00758</a:t>
            </a:r>
          </a:p>
          <a:p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Szczygieł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D.,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Jasielska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&amp; </a:t>
            </a:r>
            <a:r>
              <a:rPr lang="en-US" altLang="zh-TW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Wytykowska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(2015). Psychometric properties of the Polish version of the Trait Emotional Intelligence Questionnaire-Short Form. </a:t>
            </a:r>
            <a:r>
              <a:rPr lang="en-US" altLang="zh-TW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Polish Psychological Bulletin</a:t>
            </a:r>
            <a:r>
              <a:rPr lang="en-US" altLang="zh-TW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46(3), 447–459.</a:t>
            </a:r>
            <a:endParaRPr lang="zh-TW" altLang="zh-TW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696F51D-5B69-1841-8FFE-B37E94B27B15}"/>
              </a:ext>
            </a:extLst>
          </p:cNvPr>
          <p:cNvSpPr/>
          <p:nvPr/>
        </p:nvSpPr>
        <p:spPr>
          <a:xfrm>
            <a:off x="5896813" y="1200331"/>
            <a:ext cx="247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Analysis</a:t>
            </a:r>
            <a:r>
              <a:rPr lang="zh-TW" altLang="en-US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u="sng" dirty="0">
                <a:latin typeface="Open Sans" panose="020B0606030504020204" pitchFamily="34" charset="0"/>
                <a:cs typeface="Open Sans" panose="020B0606030504020204" pitchFamily="34" charset="0"/>
              </a:rPr>
              <a:t>Strategy</a:t>
            </a:r>
            <a:endParaRPr lang="en-US" altLang="zh-TW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5ECD372-9E40-BE43-8623-4BD0382EAA14}"/>
              </a:ext>
            </a:extLst>
          </p:cNvPr>
          <p:cNvSpPr/>
          <p:nvPr/>
        </p:nvSpPr>
        <p:spPr>
          <a:xfrm>
            <a:off x="5896813" y="157644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Regression-based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analysis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(PROCESS macro 3.5)</a:t>
            </a:r>
            <a:endParaRPr lang="zh-TW" altLang="en-US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33CEBC4-40A0-5C46-B542-FA3E6C5EA575}"/>
              </a:ext>
            </a:extLst>
          </p:cNvPr>
          <p:cNvSpPr/>
          <p:nvPr/>
        </p:nvSpPr>
        <p:spPr>
          <a:xfrm>
            <a:off x="11042700" y="1630344"/>
            <a:ext cx="10919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(Hayes, 2018)</a:t>
            </a:r>
            <a:r>
              <a:rPr lang="zh-TW" altLang="zh-TW" sz="1200" dirty="0"/>
              <a:t> </a:t>
            </a:r>
            <a:endParaRPr lang="zh-TW" altLang="en-US" sz="1200" dirty="0"/>
          </a:p>
        </p:txBody>
      </p:sp>
      <p:sp>
        <p:nvSpPr>
          <p:cNvPr id="41" name="投影片編號版面配置區 2">
            <a:extLst>
              <a:ext uri="{FF2B5EF4-FFF2-40B4-BE49-F238E27FC236}">
                <a16:creationId xmlns:a16="http://schemas.microsoft.com/office/drawing/2014/main" id="{B515635F-C604-4E48-9F3E-D1924B396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272" y="6470413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1D5FD25A-4D65-4124-9C72-C727B3870C0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12</a:t>
            </a:fld>
            <a:endParaRPr lang="zh-TW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445B568-3523-184B-B280-E70B3BE6BB2F}"/>
              </a:ext>
            </a:extLst>
          </p:cNvPr>
          <p:cNvSpPr/>
          <p:nvPr/>
        </p:nvSpPr>
        <p:spPr>
          <a:xfrm>
            <a:off x="188269" y="2650603"/>
            <a:ext cx="11815461" cy="509286"/>
          </a:xfrm>
          <a:prstGeom prst="rect">
            <a:avLst/>
          </a:prstGeom>
          <a:noFill/>
          <a:ln w="38100">
            <a:solidFill>
              <a:srgbClr val="005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C83475A-A011-E24F-B05E-499C429E9982}"/>
              </a:ext>
            </a:extLst>
          </p:cNvPr>
          <p:cNvSpPr/>
          <p:nvPr/>
        </p:nvSpPr>
        <p:spPr>
          <a:xfrm>
            <a:off x="188269" y="3184943"/>
            <a:ext cx="11815461" cy="599045"/>
          </a:xfrm>
          <a:prstGeom prst="rect">
            <a:avLst/>
          </a:prstGeom>
          <a:noFill/>
          <a:ln w="38100">
            <a:solidFill>
              <a:srgbClr val="005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9D1F9EF5-D4AC-7947-9D4D-D5FF940E0520}"/>
              </a:ext>
            </a:extLst>
          </p:cNvPr>
          <p:cNvSpPr/>
          <p:nvPr/>
        </p:nvSpPr>
        <p:spPr>
          <a:xfrm>
            <a:off x="188267" y="3777803"/>
            <a:ext cx="11810253" cy="698562"/>
          </a:xfrm>
          <a:prstGeom prst="rect">
            <a:avLst/>
          </a:prstGeom>
          <a:noFill/>
          <a:ln w="38100">
            <a:solidFill>
              <a:srgbClr val="005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FFE424DE-7860-2649-BF50-B2D91CC20781}"/>
              </a:ext>
            </a:extLst>
          </p:cNvPr>
          <p:cNvSpPr/>
          <p:nvPr/>
        </p:nvSpPr>
        <p:spPr>
          <a:xfrm>
            <a:off x="183060" y="4462945"/>
            <a:ext cx="11815461" cy="618267"/>
          </a:xfrm>
          <a:prstGeom prst="rect">
            <a:avLst/>
          </a:prstGeom>
          <a:noFill/>
          <a:ln w="38100">
            <a:solidFill>
              <a:srgbClr val="0050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2046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2" grpId="0"/>
      <p:bldP spid="33" grpId="0"/>
      <p:bldP spid="34" grpId="0"/>
      <p:bldP spid="40" grpId="0"/>
      <p:bldP spid="7" grpId="0"/>
      <p:bldP spid="8" grpId="0"/>
      <p:bldP spid="11" grpId="0" animBg="1"/>
      <p:bldP spid="42" grpId="0" animBg="1"/>
      <p:bldP spid="45" grpId="0" animBg="1"/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29F3CE9-98A1-4713-B4CD-8C16C9066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5959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1D5FD25A-4D65-4124-9C72-C727B3870C0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13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400A2CE-0113-8D42-A5CC-86ED4F4412F1}"/>
              </a:ext>
            </a:extLst>
          </p:cNvPr>
          <p:cNvSpPr txBox="1"/>
          <p:nvPr/>
        </p:nvSpPr>
        <p:spPr>
          <a:xfrm>
            <a:off x="230561" y="278070"/>
            <a:ext cx="5698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</a:t>
            </a:r>
            <a:r>
              <a:rPr lang="zh-TW" alt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zh-TW" alt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</a:t>
            </a: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718B1379-E2C5-7742-906B-A11CEE4BA7FD}"/>
              </a:ext>
            </a:extLst>
          </p:cNvPr>
          <p:cNvSpPr txBox="1"/>
          <p:nvPr/>
        </p:nvSpPr>
        <p:spPr>
          <a:xfrm>
            <a:off x="230561" y="828088"/>
            <a:ext cx="11228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Q1.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Does expressive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 mediate the association of perfectionistic concerns with parental burnout in their parenting? </a:t>
            </a:r>
          </a:p>
        </p:txBody>
      </p:sp>
      <p:sp>
        <p:nvSpPr>
          <p:cNvPr id="10" name="向右箭號 9">
            <a:extLst>
              <a:ext uri="{FF2B5EF4-FFF2-40B4-BE49-F238E27FC236}">
                <a16:creationId xmlns:a16="http://schemas.microsoft.com/office/drawing/2014/main" id="{7811262F-1697-724A-993A-7D190BF4F8C7}"/>
              </a:ext>
            </a:extLst>
          </p:cNvPr>
          <p:cNvSpPr/>
          <p:nvPr/>
        </p:nvSpPr>
        <p:spPr>
          <a:xfrm>
            <a:off x="772268" y="5521368"/>
            <a:ext cx="948267" cy="77893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60DF1F9-9F65-5149-8568-67A4580483AB}"/>
              </a:ext>
            </a:extLst>
          </p:cNvPr>
          <p:cNvSpPr/>
          <p:nvPr/>
        </p:nvSpPr>
        <p:spPr>
          <a:xfrm>
            <a:off x="1786509" y="5233549"/>
            <a:ext cx="9970945" cy="87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A1.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Parents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higher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tendency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will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adopt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more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suppression,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which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turn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increases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risk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44C4F9CE-45E2-6244-AE01-EB613996BB69}"/>
              </a:ext>
            </a:extLst>
          </p:cNvPr>
          <p:cNvSpPr txBox="1"/>
          <p:nvPr/>
        </p:nvSpPr>
        <p:spPr>
          <a:xfrm>
            <a:off x="4497672" y="1967098"/>
            <a:ext cx="374628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3" name="直線箭頭接點 12">
            <a:extLst>
              <a:ext uri="{FF2B5EF4-FFF2-40B4-BE49-F238E27FC236}">
                <a16:creationId xmlns:a16="http://schemas.microsoft.com/office/drawing/2014/main" id="{1BC97DF8-D237-6B44-BCDB-B71BF4859CB5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 flipV="1">
            <a:off x="8243954" y="2188198"/>
            <a:ext cx="1379125" cy="9733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箭頭接點 15">
            <a:extLst>
              <a:ext uri="{FF2B5EF4-FFF2-40B4-BE49-F238E27FC236}">
                <a16:creationId xmlns:a16="http://schemas.microsoft.com/office/drawing/2014/main" id="{ECC2AE41-0E05-484B-986C-7CE430BF4377}"/>
              </a:ext>
            </a:extLst>
          </p:cNvPr>
          <p:cNvCxnSpPr>
            <a:cxnSpLocks/>
            <a:stCxn id="15" idx="3"/>
            <a:endCxn id="12" idx="1"/>
          </p:cNvCxnSpPr>
          <p:nvPr/>
        </p:nvCxnSpPr>
        <p:spPr>
          <a:xfrm>
            <a:off x="3310645" y="2188198"/>
            <a:ext cx="1187027" cy="9733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20DC67CB-6C7D-E64C-BD54-630765052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6521290"/>
              </p:ext>
            </p:extLst>
          </p:nvPr>
        </p:nvGraphicFramePr>
        <p:xfrm>
          <a:off x="772269" y="3496819"/>
          <a:ext cx="10527101" cy="12724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5645">
                  <a:extLst>
                    <a:ext uri="{9D8B030D-6E8A-4147-A177-3AD203B41FA5}">
                      <a16:colId xmlns:a16="http://schemas.microsoft.com/office/drawing/2014/main" val="71297117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72217132"/>
                    </a:ext>
                  </a:extLst>
                </a:gridCol>
                <a:gridCol w="1948543">
                  <a:extLst>
                    <a:ext uri="{9D8B030D-6E8A-4147-A177-3AD203B41FA5}">
                      <a16:colId xmlns:a16="http://schemas.microsoft.com/office/drawing/2014/main" val="2423279760"/>
                    </a:ext>
                  </a:extLst>
                </a:gridCol>
                <a:gridCol w="1157655">
                  <a:extLst>
                    <a:ext uri="{9D8B030D-6E8A-4147-A177-3AD203B41FA5}">
                      <a16:colId xmlns:a16="http://schemas.microsoft.com/office/drawing/2014/main" val="3286295433"/>
                    </a:ext>
                  </a:extLst>
                </a:gridCol>
                <a:gridCol w="1258972">
                  <a:extLst>
                    <a:ext uri="{9D8B030D-6E8A-4147-A177-3AD203B41FA5}">
                      <a16:colId xmlns:a16="http://schemas.microsoft.com/office/drawing/2014/main" val="2368949708"/>
                    </a:ext>
                  </a:extLst>
                </a:gridCol>
              </a:tblGrid>
              <a:tr h="407003">
                <a:tc rowSpan="2">
                  <a:txBody>
                    <a:bodyPr/>
                    <a:lstStyle/>
                    <a:p>
                      <a:pPr marL="0" indent="15875" algn="ctr">
                        <a:lnSpc>
                          <a:spcPct val="100000"/>
                        </a:lnSpc>
                        <a:tabLst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Indirect effect</a:t>
                      </a:r>
                      <a:endParaRPr lang="zh-TW" altLang="en-US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Estimate</a:t>
                      </a:r>
                      <a:endParaRPr lang="zh-TW" altLang="en-US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Bootstrapped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SE</a:t>
                      </a:r>
                      <a:endParaRPr lang="zh-TW" altLang="en-US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Bootstrapped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95%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CI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044436"/>
                  </a:ext>
                </a:extLst>
              </a:tr>
              <a:tr h="407003">
                <a:tc vMerge="1">
                  <a:txBody>
                    <a:bodyPr/>
                    <a:lstStyle/>
                    <a:p>
                      <a:pPr marL="0" indent="15875" algn="ctr">
                        <a:lnSpc>
                          <a:spcPct val="100000"/>
                        </a:lnSpc>
                        <a:tabLst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Indirect effect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Estimate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i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LL</a:t>
                      </a:r>
                      <a:endParaRPr lang="zh-TW" sz="1600" i="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i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UL</a:t>
                      </a:r>
                      <a:endParaRPr lang="zh-TW" sz="1600" i="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3613807"/>
                  </a:ext>
                </a:extLst>
              </a:tr>
              <a:tr h="458453">
                <a:tc>
                  <a:txBody>
                    <a:bodyPr/>
                    <a:lstStyle/>
                    <a:p>
                      <a:pPr marL="140335" indent="-140335" algn="r">
                        <a:lnSpc>
                          <a:spcPct val="100000"/>
                        </a:lnSpc>
                      </a:pPr>
                      <a:r>
                        <a:rPr 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　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Perfectionistic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concerns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→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arental burnout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1.81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0.74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161290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0.42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tabLst/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3.38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314119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2778C174-E034-CD4C-B558-C88FFEA08E10}"/>
              </a:ext>
            </a:extLst>
          </p:cNvPr>
          <p:cNvSpPr/>
          <p:nvPr/>
        </p:nvSpPr>
        <p:spPr>
          <a:xfrm>
            <a:off x="3310645" y="1740042"/>
            <a:ext cx="1164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B</a:t>
            </a:r>
            <a:r>
              <a:rPr lang="zh-TW" altLang="en-US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新細明體" panose="02020500000000000000" pitchFamily="18" charset="-120"/>
              </a:rPr>
              <a:t>=</a:t>
            </a:r>
            <a:r>
              <a:rPr lang="zh-TW" altLang="en-US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新細明體" panose="02020500000000000000" pitchFamily="18" charset="-120"/>
              </a:rPr>
              <a:t>0.19</a:t>
            </a:r>
            <a:r>
              <a:rPr lang="zh-TW" altLang="en-US" baseline="300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**</a:t>
            </a:r>
            <a:r>
              <a:rPr lang="zh-TW" altLang="zh-TW" baseline="30000" dirty="0"/>
              <a:t> </a:t>
            </a:r>
            <a:endParaRPr lang="zh-TW" altLang="en-US" baseline="300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1FFC889-21C3-814F-BBE4-EC88B3B86884}"/>
              </a:ext>
            </a:extLst>
          </p:cNvPr>
          <p:cNvSpPr/>
          <p:nvPr/>
        </p:nvSpPr>
        <p:spPr>
          <a:xfrm>
            <a:off x="8243954" y="1769637"/>
            <a:ext cx="1241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B</a:t>
            </a:r>
            <a:r>
              <a:rPr lang="zh-TW" altLang="en-US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新細明體" panose="02020500000000000000" pitchFamily="18" charset="-120"/>
              </a:rPr>
              <a:t>=</a:t>
            </a:r>
            <a:r>
              <a:rPr lang="zh-TW" altLang="en-US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新細明體" panose="02020500000000000000" pitchFamily="18" charset="-120"/>
              </a:rPr>
              <a:t>9.36</a:t>
            </a:r>
            <a:r>
              <a:rPr lang="zh-TW" altLang="en-US" baseline="300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***</a:t>
            </a:r>
            <a:r>
              <a:rPr lang="zh-TW" altLang="zh-TW" baseline="30000" dirty="0"/>
              <a:t> </a:t>
            </a:r>
            <a:endParaRPr lang="zh-TW" altLang="en-US" baseline="3000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1DE31E5-1888-7840-A129-3F527EAFFFA0}"/>
              </a:ext>
            </a:extLst>
          </p:cNvPr>
          <p:cNvSpPr/>
          <p:nvPr/>
        </p:nvSpPr>
        <p:spPr>
          <a:xfrm>
            <a:off x="754713" y="4827059"/>
            <a:ext cx="5089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Note.</a:t>
            </a:r>
            <a:r>
              <a:rPr lang="zh-TW" altLang="en-US" sz="1400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This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model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was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tested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with perfectionistic strivings controlled</a:t>
            </a:r>
            <a:endParaRPr lang="zh-TW" altLang="en-US" sz="1400" baseline="30000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BAE92CAA-DD76-6D40-ACFE-9F5421CB052B}"/>
              </a:ext>
            </a:extLst>
          </p:cNvPr>
          <p:cNvSpPr txBox="1"/>
          <p:nvPr/>
        </p:nvSpPr>
        <p:spPr>
          <a:xfrm>
            <a:off x="9623079" y="1772699"/>
            <a:ext cx="1840375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A195E09F-42A4-1C43-B4D0-C7334162A5AD}"/>
              </a:ext>
            </a:extLst>
          </p:cNvPr>
          <p:cNvSpPr txBox="1"/>
          <p:nvPr/>
        </p:nvSpPr>
        <p:spPr>
          <a:xfrm>
            <a:off x="772268" y="1772699"/>
            <a:ext cx="2538377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</a:p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手繪多邊形 17">
            <a:extLst>
              <a:ext uri="{FF2B5EF4-FFF2-40B4-BE49-F238E27FC236}">
                <a16:creationId xmlns:a16="http://schemas.microsoft.com/office/drawing/2014/main" id="{A9781BFA-0308-F445-8084-FEAE7AC0253C}"/>
              </a:ext>
            </a:extLst>
          </p:cNvPr>
          <p:cNvSpPr/>
          <p:nvPr/>
        </p:nvSpPr>
        <p:spPr>
          <a:xfrm>
            <a:off x="3328807" y="2186954"/>
            <a:ext cx="6276109" cy="845137"/>
          </a:xfrm>
          <a:custGeom>
            <a:avLst/>
            <a:gdLst>
              <a:gd name="connsiteX0" fmla="*/ 0 w 6276109"/>
              <a:gd name="connsiteY0" fmla="*/ 0 h 1302333"/>
              <a:gd name="connsiteX1" fmla="*/ 3034145 w 6276109"/>
              <a:gd name="connsiteY1" fmla="*/ 1302327 h 1302333"/>
              <a:gd name="connsiteX2" fmla="*/ 6276109 w 6276109"/>
              <a:gd name="connsiteY2" fmla="*/ 13854 h 130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6109" h="1302333">
                <a:moveTo>
                  <a:pt x="0" y="0"/>
                </a:moveTo>
                <a:cubicBezTo>
                  <a:pt x="994063" y="650009"/>
                  <a:pt x="1988127" y="1300018"/>
                  <a:pt x="3034145" y="1302327"/>
                </a:cubicBezTo>
                <a:cubicBezTo>
                  <a:pt x="4080163" y="1304636"/>
                  <a:pt x="5178136" y="659245"/>
                  <a:pt x="6276109" y="13854"/>
                </a:cubicBezTo>
              </a:path>
            </a:pathLst>
          </a:custGeom>
          <a:noFill/>
          <a:ln w="76200" cap="rnd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016785F-6ECA-314F-B968-A293F850E01D}"/>
              </a:ext>
            </a:extLst>
          </p:cNvPr>
          <p:cNvSpPr/>
          <p:nvPr/>
        </p:nvSpPr>
        <p:spPr>
          <a:xfrm>
            <a:off x="5844568" y="2545761"/>
            <a:ext cx="12410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B</a:t>
            </a:r>
            <a:r>
              <a:rPr lang="zh-TW" altLang="en-US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新細明體" panose="02020500000000000000" pitchFamily="18" charset="-120"/>
              </a:rPr>
              <a:t>=</a:t>
            </a:r>
            <a:r>
              <a:rPr lang="zh-TW" altLang="en-US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  <a:cs typeface="新細明體" panose="02020500000000000000" pitchFamily="18" charset="-120"/>
              </a:rPr>
              <a:t>6.12</a:t>
            </a:r>
            <a:r>
              <a:rPr lang="zh-TW" altLang="en-US" baseline="300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***</a:t>
            </a:r>
            <a:r>
              <a:rPr lang="zh-TW" altLang="zh-TW" baseline="30000" dirty="0"/>
              <a:t> </a:t>
            </a:r>
            <a:endParaRPr lang="zh-TW" altLang="en-US" baseline="30000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D8779F8-9774-3747-9385-136F66F329BC}"/>
              </a:ext>
            </a:extLst>
          </p:cNvPr>
          <p:cNvSpPr/>
          <p:nvPr/>
        </p:nvSpPr>
        <p:spPr>
          <a:xfrm>
            <a:off x="1786509" y="6068166"/>
            <a:ext cx="9970945" cy="463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Yet,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positive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remains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significant</a:t>
            </a:r>
          </a:p>
        </p:txBody>
      </p:sp>
    </p:spTree>
    <p:extLst>
      <p:ext uri="{BB962C8B-B14F-4D97-AF65-F5344CB8AC3E}">
        <p14:creationId xmlns:p14="http://schemas.microsoft.com/office/powerpoint/2010/main" val="89950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7" grpId="0"/>
      <p:bldP spid="19" grpId="0"/>
      <p:bldP spid="20" grpId="0"/>
      <p:bldP spid="14" grpId="0" animBg="1"/>
      <p:bldP spid="15" grpId="0" animBg="1"/>
      <p:bldP spid="18" grpId="0" animBg="1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29F3CE9-98A1-4713-B4CD-8C16C9066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5959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1D5FD25A-4D65-4124-9C72-C727B3870C0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14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400A2CE-0113-8D42-A5CC-86ED4F4412F1}"/>
              </a:ext>
            </a:extLst>
          </p:cNvPr>
          <p:cNvSpPr txBox="1"/>
          <p:nvPr/>
        </p:nvSpPr>
        <p:spPr>
          <a:xfrm>
            <a:off x="230561" y="278070"/>
            <a:ext cx="5698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</a:t>
            </a:r>
            <a:r>
              <a:rPr lang="zh-TW" alt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zh-TW" alt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</a:t>
            </a:r>
          </a:p>
        </p:txBody>
      </p:sp>
      <p:sp>
        <p:nvSpPr>
          <p:cNvPr id="10" name="向右箭號 9">
            <a:extLst>
              <a:ext uri="{FF2B5EF4-FFF2-40B4-BE49-F238E27FC236}">
                <a16:creationId xmlns:a16="http://schemas.microsoft.com/office/drawing/2014/main" id="{7811262F-1697-724A-993A-7D190BF4F8C7}"/>
              </a:ext>
            </a:extLst>
          </p:cNvPr>
          <p:cNvSpPr/>
          <p:nvPr/>
        </p:nvSpPr>
        <p:spPr>
          <a:xfrm>
            <a:off x="277572" y="5925553"/>
            <a:ext cx="948267" cy="77893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60DF1F9-9F65-5149-8568-67A4580483AB}"/>
              </a:ext>
            </a:extLst>
          </p:cNvPr>
          <p:cNvSpPr/>
          <p:nvPr/>
        </p:nvSpPr>
        <p:spPr>
          <a:xfrm>
            <a:off x="1385240" y="5915941"/>
            <a:ext cx="9846734" cy="87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A2.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higher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tendency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buffers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indirect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via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suppression.</a:t>
            </a: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20DC67CB-6C7D-E64C-BD54-630765052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105583"/>
              </p:ext>
            </p:extLst>
          </p:nvPr>
        </p:nvGraphicFramePr>
        <p:xfrm>
          <a:off x="772269" y="3915605"/>
          <a:ext cx="10527101" cy="1730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5645">
                  <a:extLst>
                    <a:ext uri="{9D8B030D-6E8A-4147-A177-3AD203B41FA5}">
                      <a16:colId xmlns:a16="http://schemas.microsoft.com/office/drawing/2014/main" val="71297117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72217132"/>
                    </a:ext>
                  </a:extLst>
                </a:gridCol>
                <a:gridCol w="1948543">
                  <a:extLst>
                    <a:ext uri="{9D8B030D-6E8A-4147-A177-3AD203B41FA5}">
                      <a16:colId xmlns:a16="http://schemas.microsoft.com/office/drawing/2014/main" val="2423279760"/>
                    </a:ext>
                  </a:extLst>
                </a:gridCol>
                <a:gridCol w="1157655">
                  <a:extLst>
                    <a:ext uri="{9D8B030D-6E8A-4147-A177-3AD203B41FA5}">
                      <a16:colId xmlns:a16="http://schemas.microsoft.com/office/drawing/2014/main" val="3286295433"/>
                    </a:ext>
                  </a:extLst>
                </a:gridCol>
                <a:gridCol w="1258972">
                  <a:extLst>
                    <a:ext uri="{9D8B030D-6E8A-4147-A177-3AD203B41FA5}">
                      <a16:colId xmlns:a16="http://schemas.microsoft.com/office/drawing/2014/main" val="2368949708"/>
                    </a:ext>
                  </a:extLst>
                </a:gridCol>
              </a:tblGrid>
              <a:tr h="407003">
                <a:tc rowSpan="2">
                  <a:txBody>
                    <a:bodyPr/>
                    <a:lstStyle/>
                    <a:p>
                      <a:pPr marL="0" marR="0" lvl="0" indent="158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Conditional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Indirect effect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b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(Perfectionistic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concerns→ Parental burnout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)</a:t>
                      </a:r>
                      <a:endParaRPr lang="zh-TW" alt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+mn-ea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Estimate</a:t>
                      </a:r>
                      <a:endParaRPr lang="zh-TW" altLang="en-US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Bootstrapped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SE</a:t>
                      </a:r>
                      <a:endParaRPr lang="zh-TW" altLang="en-US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Bootstrapped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95%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CI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044436"/>
                  </a:ext>
                </a:extLst>
              </a:tr>
              <a:tr h="407003">
                <a:tc vMerge="1">
                  <a:txBody>
                    <a:bodyPr/>
                    <a:lstStyle/>
                    <a:p>
                      <a:pPr marL="0" indent="15875" algn="ctr">
                        <a:lnSpc>
                          <a:spcPct val="100000"/>
                        </a:lnSpc>
                        <a:tabLst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Indirect effect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Estimate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i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LL</a:t>
                      </a:r>
                      <a:endParaRPr lang="zh-TW" sz="1600" i="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i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UL</a:t>
                      </a:r>
                      <a:endParaRPr lang="zh-TW" sz="1600" i="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3613807"/>
                  </a:ext>
                </a:extLst>
              </a:tr>
              <a:tr h="458453">
                <a:tc>
                  <a:txBody>
                    <a:bodyPr/>
                    <a:lstStyle/>
                    <a:p>
                      <a:pPr marL="140335" indent="-140335" algn="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1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higher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emotional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intelligence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0.79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0.44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161290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0.06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tabLst/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1.74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314119"/>
                  </a:ext>
                </a:extLst>
              </a:tr>
              <a:tr h="458453">
                <a:tc>
                  <a:txBody>
                    <a:bodyPr/>
                    <a:lstStyle/>
                    <a:p>
                      <a:pPr marL="140335" indent="-140335" algn="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1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lower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emotional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intelligence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2.08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0.84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161290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0.53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tabLst/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3.81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002129"/>
                  </a:ext>
                </a:extLst>
              </a:tr>
            </a:tbl>
          </a:graphicData>
        </a:graphic>
      </p:graphicFrame>
      <p:sp>
        <p:nvSpPr>
          <p:cNvPr id="20" name="矩形 19">
            <a:extLst>
              <a:ext uri="{FF2B5EF4-FFF2-40B4-BE49-F238E27FC236}">
                <a16:creationId xmlns:a16="http://schemas.microsoft.com/office/drawing/2014/main" id="{01DE31E5-1888-7840-A129-3F527EAFFFA0}"/>
              </a:ext>
            </a:extLst>
          </p:cNvPr>
          <p:cNvSpPr/>
          <p:nvPr/>
        </p:nvSpPr>
        <p:spPr>
          <a:xfrm>
            <a:off x="748162" y="5636847"/>
            <a:ext cx="5089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Note.</a:t>
            </a:r>
            <a:r>
              <a:rPr lang="zh-TW" altLang="en-US" sz="1400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This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model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was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tested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with perfectionistic strivings controlled</a:t>
            </a:r>
            <a:endParaRPr lang="zh-TW" altLang="en-US" sz="1400" baseline="30000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402B0EC5-10E0-D547-881F-BBBC01CF8B57}"/>
              </a:ext>
            </a:extLst>
          </p:cNvPr>
          <p:cNvSpPr txBox="1"/>
          <p:nvPr/>
        </p:nvSpPr>
        <p:spPr>
          <a:xfrm>
            <a:off x="4480117" y="2690477"/>
            <a:ext cx="374628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1" name="直線箭頭接點 20">
            <a:extLst>
              <a:ext uri="{FF2B5EF4-FFF2-40B4-BE49-F238E27FC236}">
                <a16:creationId xmlns:a16="http://schemas.microsoft.com/office/drawing/2014/main" id="{3B367023-67E5-8843-9808-193B0152A628}"/>
              </a:ext>
            </a:extLst>
          </p:cNvPr>
          <p:cNvCxnSpPr>
            <a:cxnSpLocks/>
            <a:stCxn id="18" idx="3"/>
            <a:endCxn id="22" idx="1"/>
          </p:cNvCxnSpPr>
          <p:nvPr/>
        </p:nvCxnSpPr>
        <p:spPr>
          <a:xfrm>
            <a:off x="8226399" y="2921310"/>
            <a:ext cx="1379125" cy="1375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19F7B702-0E36-6F4A-B510-5AB3EB9CED52}"/>
              </a:ext>
            </a:extLst>
          </p:cNvPr>
          <p:cNvSpPr txBox="1"/>
          <p:nvPr/>
        </p:nvSpPr>
        <p:spPr>
          <a:xfrm>
            <a:off x="9605524" y="2507186"/>
            <a:ext cx="1840375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299125C8-B02E-084E-9996-92741AD70A20}"/>
              </a:ext>
            </a:extLst>
          </p:cNvPr>
          <p:cNvSpPr txBox="1"/>
          <p:nvPr/>
        </p:nvSpPr>
        <p:spPr>
          <a:xfrm>
            <a:off x="754713" y="2507186"/>
            <a:ext cx="2538377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</a:p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4" name="直線箭頭接點 23">
            <a:extLst>
              <a:ext uri="{FF2B5EF4-FFF2-40B4-BE49-F238E27FC236}">
                <a16:creationId xmlns:a16="http://schemas.microsoft.com/office/drawing/2014/main" id="{A204DF3E-E823-9748-A12A-E8F930AA1C7B}"/>
              </a:ext>
            </a:extLst>
          </p:cNvPr>
          <p:cNvCxnSpPr>
            <a:cxnSpLocks/>
            <a:stCxn id="23" idx="3"/>
            <a:endCxn id="18" idx="1"/>
          </p:cNvCxnSpPr>
          <p:nvPr/>
        </p:nvCxnSpPr>
        <p:spPr>
          <a:xfrm flipV="1">
            <a:off x="3293090" y="2921310"/>
            <a:ext cx="1187027" cy="1375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1D372D66-306A-F94A-BA05-8D922ED66B75}"/>
              </a:ext>
            </a:extLst>
          </p:cNvPr>
          <p:cNvSpPr txBox="1"/>
          <p:nvPr/>
        </p:nvSpPr>
        <p:spPr>
          <a:xfrm>
            <a:off x="7786351" y="1468440"/>
            <a:ext cx="2072648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6" name="直線箭頭接點 25">
            <a:extLst>
              <a:ext uri="{FF2B5EF4-FFF2-40B4-BE49-F238E27FC236}">
                <a16:creationId xmlns:a16="http://schemas.microsoft.com/office/drawing/2014/main" id="{0D44F6ED-C036-874F-B4D6-C096F57EA0E3}"/>
              </a:ext>
            </a:extLst>
          </p:cNvPr>
          <p:cNvCxnSpPr>
            <a:cxnSpLocks/>
          </p:cNvCxnSpPr>
          <p:nvPr/>
        </p:nvCxnSpPr>
        <p:spPr>
          <a:xfrm>
            <a:off x="8504020" y="2334075"/>
            <a:ext cx="0" cy="623248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0C2F587A-567E-074A-A0CA-91680ACDC3E5}"/>
              </a:ext>
            </a:extLst>
          </p:cNvPr>
          <p:cNvSpPr txBox="1"/>
          <p:nvPr/>
        </p:nvSpPr>
        <p:spPr>
          <a:xfrm>
            <a:off x="230560" y="828088"/>
            <a:ext cx="11961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Q2.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Does emotional intelligence buffer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both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indirect effects of perfectionistic concerns on parental burnout through expressive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EEA6A19-9C59-6540-9EBF-9E505E17D11D}"/>
              </a:ext>
            </a:extLst>
          </p:cNvPr>
          <p:cNvSpPr/>
          <p:nvPr/>
        </p:nvSpPr>
        <p:spPr>
          <a:xfrm>
            <a:off x="1225839" y="1687744"/>
            <a:ext cx="6773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b="1" spc="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Index of moderated mediation = -1.29 </a:t>
            </a:r>
            <a:br>
              <a:rPr lang="en-US" altLang="zh-TW" b="1" spc="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altLang="zh-TW" b="1" spc="25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 bootstrapped SE = 0.70 and 95% CI = [-2.92, -0.21]</a:t>
            </a:r>
            <a:r>
              <a:rPr lang="zh-TW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zh-TW" altLang="en-US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13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0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29F3CE9-98A1-4713-B4CD-8C16C9066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5959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1D5FD25A-4D65-4124-9C72-C727B3870C00}" type="slidenum">
              <a:rPr lang="zh-TW" alt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15</a:t>
            </a:fld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400A2CE-0113-8D42-A5CC-86ED4F4412F1}"/>
              </a:ext>
            </a:extLst>
          </p:cNvPr>
          <p:cNvSpPr txBox="1"/>
          <p:nvPr/>
        </p:nvSpPr>
        <p:spPr>
          <a:xfrm>
            <a:off x="230561" y="278070"/>
            <a:ext cx="5698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</a:t>
            </a:r>
            <a:r>
              <a:rPr lang="zh-TW" alt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</a:t>
            </a:r>
            <a:r>
              <a:rPr lang="zh-TW" alt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</a:t>
            </a:r>
          </a:p>
        </p:txBody>
      </p:sp>
      <p:sp>
        <p:nvSpPr>
          <p:cNvPr id="10" name="向右箭號 9">
            <a:extLst>
              <a:ext uri="{FF2B5EF4-FFF2-40B4-BE49-F238E27FC236}">
                <a16:creationId xmlns:a16="http://schemas.microsoft.com/office/drawing/2014/main" id="{7811262F-1697-724A-993A-7D190BF4F8C7}"/>
              </a:ext>
            </a:extLst>
          </p:cNvPr>
          <p:cNvSpPr/>
          <p:nvPr/>
        </p:nvSpPr>
        <p:spPr>
          <a:xfrm>
            <a:off x="277572" y="5925553"/>
            <a:ext cx="948267" cy="778933"/>
          </a:xfrm>
          <a:prstGeom prst="rightArrow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60DF1F9-9F65-5149-8568-67A4580483AB}"/>
              </a:ext>
            </a:extLst>
          </p:cNvPr>
          <p:cNvSpPr/>
          <p:nvPr/>
        </p:nvSpPr>
        <p:spPr>
          <a:xfrm>
            <a:off x="1385239" y="5915941"/>
            <a:ext cx="10280287" cy="87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higher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tendency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buffers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effect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lang="zh-TW" alt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</a:p>
        </p:txBody>
      </p:sp>
      <p:graphicFrame>
        <p:nvGraphicFramePr>
          <p:cNvPr id="17" name="表格 16">
            <a:extLst>
              <a:ext uri="{FF2B5EF4-FFF2-40B4-BE49-F238E27FC236}">
                <a16:creationId xmlns:a16="http://schemas.microsoft.com/office/drawing/2014/main" id="{20DC67CB-6C7D-E64C-BD54-6307650526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029689"/>
              </p:ext>
            </p:extLst>
          </p:nvPr>
        </p:nvGraphicFramePr>
        <p:xfrm>
          <a:off x="772269" y="3915605"/>
          <a:ext cx="10527101" cy="1730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55645">
                  <a:extLst>
                    <a:ext uri="{9D8B030D-6E8A-4147-A177-3AD203B41FA5}">
                      <a16:colId xmlns:a16="http://schemas.microsoft.com/office/drawing/2014/main" val="712971170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72217132"/>
                    </a:ext>
                  </a:extLst>
                </a:gridCol>
                <a:gridCol w="1948543">
                  <a:extLst>
                    <a:ext uri="{9D8B030D-6E8A-4147-A177-3AD203B41FA5}">
                      <a16:colId xmlns:a16="http://schemas.microsoft.com/office/drawing/2014/main" val="2423279760"/>
                    </a:ext>
                  </a:extLst>
                </a:gridCol>
                <a:gridCol w="1157655">
                  <a:extLst>
                    <a:ext uri="{9D8B030D-6E8A-4147-A177-3AD203B41FA5}">
                      <a16:colId xmlns:a16="http://schemas.microsoft.com/office/drawing/2014/main" val="3286295433"/>
                    </a:ext>
                  </a:extLst>
                </a:gridCol>
                <a:gridCol w="1258972">
                  <a:extLst>
                    <a:ext uri="{9D8B030D-6E8A-4147-A177-3AD203B41FA5}">
                      <a16:colId xmlns:a16="http://schemas.microsoft.com/office/drawing/2014/main" val="2368949708"/>
                    </a:ext>
                  </a:extLst>
                </a:gridCol>
              </a:tblGrid>
              <a:tr h="407003">
                <a:tc rowSpan="2">
                  <a:txBody>
                    <a:bodyPr/>
                    <a:lstStyle/>
                    <a:p>
                      <a:pPr marL="0" marR="0" lvl="0" indent="158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Conditional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direct</a:t>
                      </a: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effect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b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</a:b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(Perfectionistic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concerns→ Parental burnout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)</a:t>
                      </a:r>
                      <a:endParaRPr lang="zh-TW" alt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+mn-ea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Estimate</a:t>
                      </a:r>
                      <a:endParaRPr lang="zh-TW" altLang="en-US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Bootstrapped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SE</a:t>
                      </a:r>
                      <a:endParaRPr lang="zh-TW" altLang="en-US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Bootstrapped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95%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+mn-ea"/>
                          <a:cs typeface="Open Sans" panose="020B0606030504020204" pitchFamily="34" charset="0"/>
                        </a:rPr>
                        <a:t>CI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1044436"/>
                  </a:ext>
                </a:extLst>
              </a:tr>
              <a:tr h="407003">
                <a:tc vMerge="1">
                  <a:txBody>
                    <a:bodyPr/>
                    <a:lstStyle/>
                    <a:p>
                      <a:pPr marL="0" indent="15875" algn="ctr">
                        <a:lnSpc>
                          <a:spcPct val="100000"/>
                        </a:lnSpc>
                        <a:tabLst/>
                      </a:pPr>
                      <a:r>
                        <a:rPr 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Indirect effect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Estimate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i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LL</a:t>
                      </a:r>
                      <a:endParaRPr lang="zh-TW" sz="1600" i="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</a:pPr>
                      <a:r>
                        <a:rPr lang="en-US" altLang="zh-TW" sz="1600" i="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UL</a:t>
                      </a:r>
                      <a:endParaRPr lang="zh-TW" sz="1600" i="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3613807"/>
                  </a:ext>
                </a:extLst>
              </a:tr>
              <a:tr h="458453">
                <a:tc>
                  <a:txBody>
                    <a:bodyPr/>
                    <a:lstStyle/>
                    <a:p>
                      <a:pPr marL="140335" indent="-140335" algn="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1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higher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emotional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intelligence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1.13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1.65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161290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-2.11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tabLst/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4.36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6314119"/>
                  </a:ext>
                </a:extLst>
              </a:tr>
              <a:tr h="458453">
                <a:tc>
                  <a:txBody>
                    <a:bodyPr/>
                    <a:lstStyle/>
                    <a:p>
                      <a:pPr marL="140335" indent="-140335" algn="r">
                        <a:lnSpc>
                          <a:spcPct val="100000"/>
                        </a:lnSpc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1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SD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lower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emotional</a:t>
                      </a:r>
                      <a:r>
                        <a:rPr lang="zh-TW" altLang="en-US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intelligence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6.99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203835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1.52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tabLst>
                          <a:tab pos="161290" algn="dec"/>
                        </a:tabLst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3.99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tabLst/>
                      </a:pPr>
                      <a:r>
                        <a:rPr lang="en-US" altLang="zh-TW" sz="1600" kern="10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新細明體" panose="02020500000000000000" pitchFamily="18" charset="-120"/>
                          <a:cs typeface="Open Sans" panose="020B0606030504020204" pitchFamily="34" charset="0"/>
                        </a:rPr>
                        <a:t>9.98</a:t>
                      </a:r>
                      <a:endParaRPr lang="zh-TW" sz="1600" kern="100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新細明體" panose="02020500000000000000" pitchFamily="18" charset="-12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6002129"/>
                  </a:ext>
                </a:extLst>
              </a:tr>
            </a:tbl>
          </a:graphicData>
        </a:graphic>
      </p:graphicFrame>
      <p:sp>
        <p:nvSpPr>
          <p:cNvPr id="20" name="矩形 19">
            <a:extLst>
              <a:ext uri="{FF2B5EF4-FFF2-40B4-BE49-F238E27FC236}">
                <a16:creationId xmlns:a16="http://schemas.microsoft.com/office/drawing/2014/main" id="{01DE31E5-1888-7840-A129-3F527EAFFFA0}"/>
              </a:ext>
            </a:extLst>
          </p:cNvPr>
          <p:cNvSpPr/>
          <p:nvPr/>
        </p:nvSpPr>
        <p:spPr>
          <a:xfrm>
            <a:off x="748162" y="5636847"/>
            <a:ext cx="508985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400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Note.</a:t>
            </a:r>
            <a:r>
              <a:rPr lang="zh-TW" altLang="en-US" sz="1400" i="1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This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model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was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tested</a:t>
            </a:r>
            <a:r>
              <a:rPr lang="zh-TW" altLang="en-US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 </a:t>
            </a:r>
            <a:r>
              <a:rPr lang="en-US" altLang="zh-TW" sz="1400" dirty="0">
                <a:latin typeface="Times New Roman" panose="02020603050405020304" pitchFamily="18" charset="0"/>
                <a:cs typeface="新細明體" panose="02020500000000000000" pitchFamily="18" charset="-120"/>
              </a:rPr>
              <a:t>with perfectionistic strivings controlled</a:t>
            </a:r>
            <a:endParaRPr lang="zh-TW" altLang="en-US" sz="1400" baseline="30000" dirty="0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402B0EC5-10E0-D547-881F-BBBC01CF8B57}"/>
              </a:ext>
            </a:extLst>
          </p:cNvPr>
          <p:cNvSpPr txBox="1"/>
          <p:nvPr/>
        </p:nvSpPr>
        <p:spPr>
          <a:xfrm>
            <a:off x="4480117" y="2690477"/>
            <a:ext cx="3746282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1" name="直線箭頭接點 20">
            <a:extLst>
              <a:ext uri="{FF2B5EF4-FFF2-40B4-BE49-F238E27FC236}">
                <a16:creationId xmlns:a16="http://schemas.microsoft.com/office/drawing/2014/main" id="{3B367023-67E5-8843-9808-193B0152A628}"/>
              </a:ext>
            </a:extLst>
          </p:cNvPr>
          <p:cNvCxnSpPr>
            <a:cxnSpLocks/>
            <a:stCxn id="18" idx="3"/>
            <a:endCxn id="22" idx="1"/>
          </p:cNvCxnSpPr>
          <p:nvPr/>
        </p:nvCxnSpPr>
        <p:spPr>
          <a:xfrm>
            <a:off x="8226399" y="2921310"/>
            <a:ext cx="1379125" cy="1375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箭頭接點 23">
            <a:extLst>
              <a:ext uri="{FF2B5EF4-FFF2-40B4-BE49-F238E27FC236}">
                <a16:creationId xmlns:a16="http://schemas.microsoft.com/office/drawing/2014/main" id="{A204DF3E-E823-9748-A12A-E8F930AA1C7B}"/>
              </a:ext>
            </a:extLst>
          </p:cNvPr>
          <p:cNvCxnSpPr>
            <a:cxnSpLocks/>
            <a:stCxn id="23" idx="3"/>
            <a:endCxn id="18" idx="1"/>
          </p:cNvCxnSpPr>
          <p:nvPr/>
        </p:nvCxnSpPr>
        <p:spPr>
          <a:xfrm flipV="1">
            <a:off x="3293090" y="2921310"/>
            <a:ext cx="1187027" cy="1375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1D372D66-306A-F94A-BA05-8D922ED66B75}"/>
              </a:ext>
            </a:extLst>
          </p:cNvPr>
          <p:cNvSpPr txBox="1"/>
          <p:nvPr/>
        </p:nvSpPr>
        <p:spPr>
          <a:xfrm>
            <a:off x="7786351" y="1468440"/>
            <a:ext cx="2072648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6" name="直線箭頭接點 25">
            <a:extLst>
              <a:ext uri="{FF2B5EF4-FFF2-40B4-BE49-F238E27FC236}">
                <a16:creationId xmlns:a16="http://schemas.microsoft.com/office/drawing/2014/main" id="{0D44F6ED-C036-874F-B4D6-C096F57EA0E3}"/>
              </a:ext>
            </a:extLst>
          </p:cNvPr>
          <p:cNvCxnSpPr>
            <a:cxnSpLocks/>
          </p:cNvCxnSpPr>
          <p:nvPr/>
        </p:nvCxnSpPr>
        <p:spPr>
          <a:xfrm>
            <a:off x="8504020" y="2334075"/>
            <a:ext cx="0" cy="623248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0C2F587A-567E-074A-A0CA-91680ACDC3E5}"/>
              </a:ext>
            </a:extLst>
          </p:cNvPr>
          <p:cNvSpPr txBox="1"/>
          <p:nvPr/>
        </p:nvSpPr>
        <p:spPr>
          <a:xfrm>
            <a:off x="230560" y="828088"/>
            <a:ext cx="11615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Q2.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Does emotional intelligence buffer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both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direct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indirect effects of perfectionistic concerns on parental burnout through expressive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suppression?</a:t>
            </a:r>
          </a:p>
        </p:txBody>
      </p:sp>
      <p:sp>
        <p:nvSpPr>
          <p:cNvPr id="19" name="手繪多邊形 18">
            <a:extLst>
              <a:ext uri="{FF2B5EF4-FFF2-40B4-BE49-F238E27FC236}">
                <a16:creationId xmlns:a16="http://schemas.microsoft.com/office/drawing/2014/main" id="{D3BCF234-C4DE-6B43-89D7-3D71EE5CB434}"/>
              </a:ext>
            </a:extLst>
          </p:cNvPr>
          <p:cNvSpPr/>
          <p:nvPr/>
        </p:nvSpPr>
        <p:spPr>
          <a:xfrm>
            <a:off x="3293089" y="3201572"/>
            <a:ext cx="6276109" cy="541398"/>
          </a:xfrm>
          <a:custGeom>
            <a:avLst/>
            <a:gdLst>
              <a:gd name="connsiteX0" fmla="*/ 0 w 6276109"/>
              <a:gd name="connsiteY0" fmla="*/ 0 h 1302333"/>
              <a:gd name="connsiteX1" fmla="*/ 3034145 w 6276109"/>
              <a:gd name="connsiteY1" fmla="*/ 1302327 h 1302333"/>
              <a:gd name="connsiteX2" fmla="*/ 6276109 w 6276109"/>
              <a:gd name="connsiteY2" fmla="*/ 13854 h 130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6109" h="1302333">
                <a:moveTo>
                  <a:pt x="0" y="0"/>
                </a:moveTo>
                <a:cubicBezTo>
                  <a:pt x="994063" y="650009"/>
                  <a:pt x="1988127" y="1300018"/>
                  <a:pt x="3034145" y="1302327"/>
                </a:cubicBezTo>
                <a:cubicBezTo>
                  <a:pt x="4080163" y="1304636"/>
                  <a:pt x="5178136" y="659245"/>
                  <a:pt x="6276109" y="13854"/>
                </a:cubicBezTo>
              </a:path>
            </a:pathLst>
          </a:custGeom>
          <a:noFill/>
          <a:ln w="76200" cap="rnd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28" name="直線箭頭接點 27">
            <a:extLst>
              <a:ext uri="{FF2B5EF4-FFF2-40B4-BE49-F238E27FC236}">
                <a16:creationId xmlns:a16="http://schemas.microsoft.com/office/drawing/2014/main" id="{7CE7825A-2E0F-894E-AFE8-364A9B452835}"/>
              </a:ext>
            </a:extLst>
          </p:cNvPr>
          <p:cNvCxnSpPr>
            <a:cxnSpLocks/>
          </p:cNvCxnSpPr>
          <p:nvPr/>
        </p:nvCxnSpPr>
        <p:spPr>
          <a:xfrm>
            <a:off x="8844017" y="2334075"/>
            <a:ext cx="0" cy="1094925"/>
          </a:xfrm>
          <a:prstGeom prst="straightConnector1">
            <a:avLst/>
          </a:prstGeom>
          <a:ln w="76200" cap="rnd">
            <a:solidFill>
              <a:srgbClr val="01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19F7B702-0E36-6F4A-B510-5AB3EB9CED52}"/>
              </a:ext>
            </a:extLst>
          </p:cNvPr>
          <p:cNvSpPr txBox="1"/>
          <p:nvPr/>
        </p:nvSpPr>
        <p:spPr>
          <a:xfrm>
            <a:off x="9605524" y="2507186"/>
            <a:ext cx="1840375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299125C8-B02E-084E-9996-92741AD70A20}"/>
              </a:ext>
            </a:extLst>
          </p:cNvPr>
          <p:cNvSpPr txBox="1"/>
          <p:nvPr/>
        </p:nvSpPr>
        <p:spPr>
          <a:xfrm>
            <a:off x="754713" y="2507186"/>
            <a:ext cx="2538377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</a:p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56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329F3CE9-98A1-4713-B4CD-8C16C9066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48333"/>
            <a:ext cx="2743200" cy="365125"/>
          </a:xfrm>
        </p:spPr>
        <p:txBody>
          <a:bodyPr/>
          <a:lstStyle/>
          <a:p>
            <a:r>
              <a:rPr lang="fr-FR" altLang="zh-TW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15</a:t>
            </a:r>
            <a:endParaRPr lang="zh-TW" alt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F400A2CE-0113-8D42-A5CC-86ED4F4412F1}"/>
              </a:ext>
            </a:extLst>
          </p:cNvPr>
          <p:cNvSpPr txBox="1"/>
          <p:nvPr/>
        </p:nvSpPr>
        <p:spPr>
          <a:xfrm>
            <a:off x="230561" y="278070"/>
            <a:ext cx="5698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CONCLUSION</a:t>
            </a:r>
          </a:p>
        </p:txBody>
      </p:sp>
      <p:pic>
        <p:nvPicPr>
          <p:cNvPr id="48" name="圖形 47" descr="有女孩的家庭">
            <a:extLst>
              <a:ext uri="{FF2B5EF4-FFF2-40B4-BE49-F238E27FC236}">
                <a16:creationId xmlns:a16="http://schemas.microsoft.com/office/drawing/2014/main" id="{DC47E95D-4216-E840-BE4C-A6C5362E4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2129" y="1110433"/>
            <a:ext cx="2439586" cy="2439586"/>
          </a:xfrm>
          <a:prstGeom prst="rect">
            <a:avLst/>
          </a:prstGeom>
        </p:spPr>
      </p:pic>
      <p:sp>
        <p:nvSpPr>
          <p:cNvPr id="50" name="文字方塊 49">
            <a:extLst>
              <a:ext uri="{FF2B5EF4-FFF2-40B4-BE49-F238E27FC236}">
                <a16:creationId xmlns:a16="http://schemas.microsoft.com/office/drawing/2014/main" id="{CDA9D520-7E08-7644-87DC-5F3E0C5442BA}"/>
              </a:ext>
            </a:extLst>
          </p:cNvPr>
          <p:cNvSpPr txBox="1"/>
          <p:nvPr/>
        </p:nvSpPr>
        <p:spPr>
          <a:xfrm>
            <a:off x="4558781" y="3688388"/>
            <a:ext cx="3746282" cy="461665"/>
          </a:xfrm>
          <a:prstGeom prst="rect">
            <a:avLst/>
          </a:prstGeom>
          <a:solidFill>
            <a:srgbClr val="01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Expressive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suppression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52" name="直線箭頭接點 51">
            <a:extLst>
              <a:ext uri="{FF2B5EF4-FFF2-40B4-BE49-F238E27FC236}">
                <a16:creationId xmlns:a16="http://schemas.microsoft.com/office/drawing/2014/main" id="{E7F332FE-D36A-5240-993E-BE5A6EBD602F}"/>
              </a:ext>
            </a:extLst>
          </p:cNvPr>
          <p:cNvCxnSpPr>
            <a:cxnSpLocks/>
            <a:stCxn id="50" idx="3"/>
            <a:endCxn id="53" idx="1"/>
          </p:cNvCxnSpPr>
          <p:nvPr/>
        </p:nvCxnSpPr>
        <p:spPr>
          <a:xfrm>
            <a:off x="8305063" y="3919221"/>
            <a:ext cx="1379125" cy="1"/>
          </a:xfrm>
          <a:prstGeom prst="straightConnector1">
            <a:avLst/>
          </a:prstGeom>
          <a:ln w="76200" cap="rnd">
            <a:solidFill>
              <a:srgbClr val="01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19643238-FB4E-3F43-835E-695FFBEF62B2}"/>
              </a:ext>
            </a:extLst>
          </p:cNvPr>
          <p:cNvSpPr txBox="1"/>
          <p:nvPr/>
        </p:nvSpPr>
        <p:spPr>
          <a:xfrm>
            <a:off x="9684188" y="3503723"/>
            <a:ext cx="1840375" cy="830997"/>
          </a:xfrm>
          <a:prstGeom prst="rect">
            <a:avLst/>
          </a:prstGeom>
          <a:solidFill>
            <a:srgbClr val="01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burnout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4" name="圖形 53" descr="男人">
            <a:extLst>
              <a:ext uri="{FF2B5EF4-FFF2-40B4-BE49-F238E27FC236}">
                <a16:creationId xmlns:a16="http://schemas.microsoft.com/office/drawing/2014/main" id="{909C6E92-719C-964C-8E54-A8C2A9B63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2157" y="1228008"/>
            <a:ext cx="2204436" cy="2204436"/>
          </a:xfrm>
          <a:prstGeom prst="rect">
            <a:avLst/>
          </a:prstGeom>
        </p:spPr>
      </p:pic>
      <p:sp>
        <p:nvSpPr>
          <p:cNvPr id="55" name="文字方塊 54">
            <a:extLst>
              <a:ext uri="{FF2B5EF4-FFF2-40B4-BE49-F238E27FC236}">
                <a16:creationId xmlns:a16="http://schemas.microsoft.com/office/drawing/2014/main" id="{917E0BE6-456A-0F4F-8DA1-3997972554BC}"/>
              </a:ext>
            </a:extLst>
          </p:cNvPr>
          <p:cNvSpPr txBox="1"/>
          <p:nvPr/>
        </p:nvSpPr>
        <p:spPr>
          <a:xfrm>
            <a:off x="833377" y="3503723"/>
            <a:ext cx="2538377" cy="830997"/>
          </a:xfrm>
          <a:prstGeom prst="rect">
            <a:avLst/>
          </a:prstGeom>
          <a:solidFill>
            <a:srgbClr val="01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Perfectionistic</a:t>
            </a:r>
          </a:p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concerns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6" name="圖形 55" descr="男人">
            <a:extLst>
              <a:ext uri="{FF2B5EF4-FFF2-40B4-BE49-F238E27FC236}">
                <a16:creationId xmlns:a16="http://schemas.microsoft.com/office/drawing/2014/main" id="{C5243D29-95D2-7C4B-AAF2-442F81E54F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8397" y="1228008"/>
            <a:ext cx="2204436" cy="2204436"/>
          </a:xfrm>
          <a:prstGeom prst="rect">
            <a:avLst/>
          </a:prstGeom>
        </p:spPr>
      </p:pic>
      <p:cxnSp>
        <p:nvCxnSpPr>
          <p:cNvPr id="60" name="直線箭頭接點 59">
            <a:extLst>
              <a:ext uri="{FF2B5EF4-FFF2-40B4-BE49-F238E27FC236}">
                <a16:creationId xmlns:a16="http://schemas.microsoft.com/office/drawing/2014/main" id="{B2842939-484C-1E4F-BDB5-22EB0B56F0AD}"/>
              </a:ext>
            </a:extLst>
          </p:cNvPr>
          <p:cNvCxnSpPr>
            <a:cxnSpLocks/>
            <a:stCxn id="55" idx="3"/>
            <a:endCxn id="50" idx="1"/>
          </p:cNvCxnSpPr>
          <p:nvPr/>
        </p:nvCxnSpPr>
        <p:spPr>
          <a:xfrm flipV="1">
            <a:off x="3371754" y="3919221"/>
            <a:ext cx="1187027" cy="1"/>
          </a:xfrm>
          <a:prstGeom prst="straightConnector1">
            <a:avLst/>
          </a:prstGeom>
          <a:ln w="76200" cap="rnd">
            <a:solidFill>
              <a:srgbClr val="01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字方塊 63">
            <a:extLst>
              <a:ext uri="{FF2B5EF4-FFF2-40B4-BE49-F238E27FC236}">
                <a16:creationId xmlns:a16="http://schemas.microsoft.com/office/drawing/2014/main" id="{FF41879F-256C-E84D-AAE1-6039B7271EB5}"/>
              </a:ext>
            </a:extLst>
          </p:cNvPr>
          <p:cNvSpPr txBox="1"/>
          <p:nvPr/>
        </p:nvSpPr>
        <p:spPr>
          <a:xfrm>
            <a:off x="7854129" y="1728093"/>
            <a:ext cx="2072648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Emotional</a:t>
            </a:r>
            <a:r>
              <a:rPr kumimoji="1" lang="zh-TW" altLang="en-US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sz="2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intelligence</a:t>
            </a:r>
            <a:endParaRPr kumimoji="1" lang="en-US" altLang="zh-TW" sz="2400" dirty="0">
              <a:solidFill>
                <a:schemeClr val="bg1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5" name="直線箭頭接點 64">
            <a:extLst>
              <a:ext uri="{FF2B5EF4-FFF2-40B4-BE49-F238E27FC236}">
                <a16:creationId xmlns:a16="http://schemas.microsoft.com/office/drawing/2014/main" id="{205D3545-9982-E947-81DD-5922B186F5F5}"/>
              </a:ext>
            </a:extLst>
          </p:cNvPr>
          <p:cNvCxnSpPr>
            <a:cxnSpLocks/>
          </p:cNvCxnSpPr>
          <p:nvPr/>
        </p:nvCxnSpPr>
        <p:spPr>
          <a:xfrm>
            <a:off x="8654480" y="2572426"/>
            <a:ext cx="8981" cy="1360130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字方塊 66">
            <a:extLst>
              <a:ext uri="{FF2B5EF4-FFF2-40B4-BE49-F238E27FC236}">
                <a16:creationId xmlns:a16="http://schemas.microsoft.com/office/drawing/2014/main" id="{FE8ABB47-EA82-EB42-AEDF-A83FE2FD5A4B}"/>
              </a:ext>
            </a:extLst>
          </p:cNvPr>
          <p:cNvSpPr txBox="1"/>
          <p:nvPr/>
        </p:nvSpPr>
        <p:spPr>
          <a:xfrm>
            <a:off x="230561" y="828088"/>
            <a:ext cx="11228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Take-home</a:t>
            </a:r>
            <a:r>
              <a:rPr lang="zh-TW" alt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message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7AAFF7C-8410-E944-AAA2-0B7C1B0C5B50}"/>
              </a:ext>
            </a:extLst>
          </p:cNvPr>
          <p:cNvSpPr txBox="1"/>
          <p:nvPr/>
        </p:nvSpPr>
        <p:spPr>
          <a:xfrm>
            <a:off x="697743" y="6291906"/>
            <a:ext cx="9222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</a:t>
            </a:r>
            <a:r>
              <a:rPr kumimoji="1" lang="zh-TW" alt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intervention to improve EI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maybe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substitute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prevent</a:t>
            </a:r>
            <a:r>
              <a:rPr kumimoji="1"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1"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PB.</a:t>
            </a:r>
            <a:endParaRPr kumimoji="1" lang="zh-TW" altLang="en-US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D646F4B-D7AD-4B44-A137-F2E3BA4CD29D}"/>
              </a:ext>
            </a:extLst>
          </p:cNvPr>
          <p:cNvSpPr/>
          <p:nvPr/>
        </p:nvSpPr>
        <p:spPr>
          <a:xfrm>
            <a:off x="697743" y="5376530"/>
            <a:ext cx="11228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provide direct evidence in support of the </a:t>
            </a:r>
            <a:r>
              <a:rPr lang="en-US" altLang="zh-TW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</a:t>
            </a:r>
            <a:r>
              <a:rPr lang="en-US" altLang="zh-TW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en-US" altLang="zh-TW" b="1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zh-TW" altLang="en-US" b="1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theory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PB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, which predicts that risk factors can be compensated by equally weighty resources.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FB8407A-6829-0C40-B176-5AFC5BA6E37E}"/>
              </a:ext>
            </a:extLst>
          </p:cNvPr>
          <p:cNvSpPr/>
          <p:nvPr/>
        </p:nvSpPr>
        <p:spPr>
          <a:xfrm>
            <a:off x="1015270" y="5957263"/>
            <a:ext cx="21467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(Mikolajczak &amp; Roskam, 2018)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0EB21A2-1259-324A-B123-C1EE47C1466B}"/>
              </a:ext>
            </a:extLst>
          </p:cNvPr>
          <p:cNvSpPr/>
          <p:nvPr/>
        </p:nvSpPr>
        <p:spPr>
          <a:xfrm>
            <a:off x="697743" y="4612623"/>
            <a:ext cx="112280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l"/>
            </a:pP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puts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forward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previous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research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showing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may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be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parents’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emotion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regulation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that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explains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robust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association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of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the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trait—perfectionistic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concerns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altLang="zh-TW" dirty="0">
                <a:latin typeface="Open Sans" panose="020B0606030504020204" pitchFamily="34" charset="0"/>
                <a:cs typeface="Open Sans" panose="020B0606030504020204" pitchFamily="34" charset="0"/>
              </a:rPr>
              <a:t>burnout</a:t>
            </a:r>
            <a:r>
              <a:rPr lang="zh-TW" altLang="en-US" dirty="0">
                <a:latin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sp>
        <p:nvSpPr>
          <p:cNvPr id="19" name="手繪多邊形 18">
            <a:extLst>
              <a:ext uri="{FF2B5EF4-FFF2-40B4-BE49-F238E27FC236}">
                <a16:creationId xmlns:a16="http://schemas.microsoft.com/office/drawing/2014/main" id="{4FF20754-9637-6A44-8FD3-553D5A6C4780}"/>
              </a:ext>
            </a:extLst>
          </p:cNvPr>
          <p:cNvSpPr/>
          <p:nvPr/>
        </p:nvSpPr>
        <p:spPr>
          <a:xfrm>
            <a:off x="3389916" y="4001071"/>
            <a:ext cx="6276109" cy="541398"/>
          </a:xfrm>
          <a:custGeom>
            <a:avLst/>
            <a:gdLst>
              <a:gd name="connsiteX0" fmla="*/ 0 w 6276109"/>
              <a:gd name="connsiteY0" fmla="*/ 0 h 1302333"/>
              <a:gd name="connsiteX1" fmla="*/ 3034145 w 6276109"/>
              <a:gd name="connsiteY1" fmla="*/ 1302327 h 1302333"/>
              <a:gd name="connsiteX2" fmla="*/ 6276109 w 6276109"/>
              <a:gd name="connsiteY2" fmla="*/ 13854 h 1302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6109" h="1302333">
                <a:moveTo>
                  <a:pt x="0" y="0"/>
                </a:moveTo>
                <a:cubicBezTo>
                  <a:pt x="994063" y="650009"/>
                  <a:pt x="1988127" y="1300018"/>
                  <a:pt x="3034145" y="1302327"/>
                </a:cubicBezTo>
                <a:cubicBezTo>
                  <a:pt x="4080163" y="1304636"/>
                  <a:pt x="5178136" y="659245"/>
                  <a:pt x="6276109" y="13854"/>
                </a:cubicBezTo>
              </a:path>
            </a:pathLst>
          </a:custGeom>
          <a:noFill/>
          <a:ln w="76200" cap="rnd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20" name="直線箭頭接點 19">
            <a:extLst>
              <a:ext uri="{FF2B5EF4-FFF2-40B4-BE49-F238E27FC236}">
                <a16:creationId xmlns:a16="http://schemas.microsoft.com/office/drawing/2014/main" id="{1B6B1428-965D-2543-8B3C-D8BD36B525AF}"/>
              </a:ext>
            </a:extLst>
          </p:cNvPr>
          <p:cNvCxnSpPr>
            <a:cxnSpLocks/>
          </p:cNvCxnSpPr>
          <p:nvPr/>
        </p:nvCxnSpPr>
        <p:spPr>
          <a:xfrm>
            <a:off x="9078318" y="2545755"/>
            <a:ext cx="0" cy="1651370"/>
          </a:xfrm>
          <a:prstGeom prst="straightConnector1">
            <a:avLst/>
          </a:prstGeom>
          <a:ln w="76200" cap="rnd">
            <a:solidFill>
              <a:srgbClr val="002060"/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77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64" grpId="0" animBg="1"/>
      <p:bldP spid="5" grpId="0"/>
      <p:bldP spid="7" grpId="0"/>
      <p:bldP spid="8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>
            <a:extLst>
              <a:ext uri="{FF2B5EF4-FFF2-40B4-BE49-F238E27FC236}">
                <a16:creationId xmlns:a16="http://schemas.microsoft.com/office/drawing/2014/main" id="{822A172F-7359-4241-9B1D-5C18CECBC802}"/>
              </a:ext>
            </a:extLst>
          </p:cNvPr>
          <p:cNvSpPr/>
          <p:nvPr/>
        </p:nvSpPr>
        <p:spPr>
          <a:xfrm>
            <a:off x="0" y="0"/>
            <a:ext cx="2615403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FFDFF3FB-59E3-494D-BBDD-D9CF90C8657E}"/>
              </a:ext>
            </a:extLst>
          </p:cNvPr>
          <p:cNvSpPr/>
          <p:nvPr/>
        </p:nvSpPr>
        <p:spPr>
          <a:xfrm>
            <a:off x="2783116" y="2267857"/>
            <a:ext cx="6248400" cy="2322286"/>
          </a:xfrm>
          <a:prstGeom prst="rect">
            <a:avLst/>
          </a:prstGeom>
          <a:solidFill>
            <a:srgbClr val="005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800" dirty="0">
                <a:latin typeface="Freestyle Script" panose="030804020302050B0404" pitchFamily="66" charset="0"/>
              </a:rPr>
              <a:t>Thank You!</a:t>
            </a:r>
            <a:endParaRPr lang="zh-TW" altLang="en-US" sz="13800" dirty="0">
              <a:latin typeface="Freestyle Script" panose="030804020302050B0404" pitchFamily="66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EF47F3B-0CF7-49ED-82FF-36055B7F1470}"/>
              </a:ext>
            </a:extLst>
          </p:cNvPr>
          <p:cNvSpPr/>
          <p:nvPr/>
        </p:nvSpPr>
        <p:spPr>
          <a:xfrm rot="5400000">
            <a:off x="6406240" y="-3623126"/>
            <a:ext cx="2162633" cy="94088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F7D01846-DD95-40CC-B61D-3C7AEB08A1EB}"/>
              </a:ext>
            </a:extLst>
          </p:cNvPr>
          <p:cNvSpPr/>
          <p:nvPr/>
        </p:nvSpPr>
        <p:spPr>
          <a:xfrm rot="10800000">
            <a:off x="9199225" y="2267857"/>
            <a:ext cx="2992771" cy="45901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E5A6C1CC-C16F-4197-9D79-EB5EFC206029}"/>
              </a:ext>
            </a:extLst>
          </p:cNvPr>
          <p:cNvSpPr/>
          <p:nvPr/>
        </p:nvSpPr>
        <p:spPr>
          <a:xfrm rot="16200000">
            <a:off x="4826000" y="2652483"/>
            <a:ext cx="2162631" cy="6248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DBB92D9-D714-4E80-BE5F-3D8DEB1DA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FD25A-4D65-4124-9C72-C727B3870C00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5074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9973</TotalTime>
  <Words>2766</Words>
  <Application>Microsoft Macintosh PowerPoint</Application>
  <PresentationFormat>寬螢幕</PresentationFormat>
  <Paragraphs>290</Paragraphs>
  <Slides>17</Slides>
  <Notes>17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Freestyle Script</vt:lpstr>
      <vt:lpstr>Open Sans</vt:lpstr>
      <vt:lpstr>Times New Roman</vt:lpstr>
      <vt:lpstr>Wingdings</vt:lpstr>
      <vt:lpstr>Office 佈景主題</vt:lpstr>
      <vt:lpstr>Emotional Intelligence Attenuates the Harmful Effects of Parental Perfectionism and Emotional Suppression on Parental Burnout: A Moderated Mediation Model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Parenting Culture Matters: Ideal parenting and parental burnout across 40 countries</dc:title>
  <dc:creator>Gao-Xian Lin</dc:creator>
  <cp:lastModifiedBy>Gao-Xian Lin</cp:lastModifiedBy>
  <cp:revision>387</cp:revision>
  <dcterms:created xsi:type="dcterms:W3CDTF">2020-03-26T10:27:53Z</dcterms:created>
  <dcterms:modified xsi:type="dcterms:W3CDTF">2022-09-30T08:03:42Z</dcterms:modified>
</cp:coreProperties>
</file>