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4"/>
    <p:sldMasterId id="2147483811" r:id="rId5"/>
    <p:sldMasterId id="2147483813" r:id="rId6"/>
    <p:sldMasterId id="2147483816" r:id="rId7"/>
    <p:sldMasterId id="2147483824" r:id="rId8"/>
    <p:sldMasterId id="2147483812" r:id="rId9"/>
  </p:sldMasterIdLst>
  <p:notesMasterIdLst>
    <p:notesMasterId r:id="rId19"/>
  </p:notesMasterIdLst>
  <p:handoutMasterIdLst>
    <p:handoutMasterId r:id="rId20"/>
  </p:handoutMasterIdLst>
  <p:sldIdLst>
    <p:sldId id="359" r:id="rId10"/>
    <p:sldId id="414" r:id="rId11"/>
    <p:sldId id="415" r:id="rId12"/>
    <p:sldId id="418" r:id="rId13"/>
    <p:sldId id="419" r:id="rId14"/>
    <p:sldId id="420" r:id="rId15"/>
    <p:sldId id="416" r:id="rId16"/>
    <p:sldId id="421" r:id="rId17"/>
    <p:sldId id="394" r:id="rId18"/>
  </p:sldIdLst>
  <p:sldSz cx="9144000" cy="6858000" type="screen4x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4">
          <p15:clr>
            <a:srgbClr val="A4A3A4"/>
          </p15:clr>
        </p15:guide>
        <p15:guide id="2">
          <p15:clr>
            <a:srgbClr val="A4A3A4"/>
          </p15:clr>
        </p15:guide>
        <p15:guide id="3" orient="horz" pos="59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CF"/>
    <a:srgbClr val="E03400"/>
    <a:srgbClr val="5C0025"/>
    <a:srgbClr val="0FA5B0"/>
    <a:srgbClr val="FF140B"/>
    <a:srgbClr val="5C5C5C"/>
    <a:srgbClr val="406670"/>
    <a:srgbClr val="8FA175"/>
    <a:srgbClr val="65939E"/>
    <a:srgbClr val="94BA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68" autoAdjust="0"/>
    <p:restoredTop sz="79425" autoAdjust="0"/>
  </p:normalViewPr>
  <p:slideViewPr>
    <p:cSldViewPr snapToGrid="0" snapToObjects="1" showGuides="1">
      <p:cViewPr varScale="1">
        <p:scale>
          <a:sx n="89" d="100"/>
          <a:sy n="89" d="100"/>
        </p:scale>
        <p:origin x="1480" y="176"/>
      </p:cViewPr>
      <p:guideLst>
        <p:guide orient="horz" pos="194"/>
        <p:guide/>
        <p:guide orient="horz" pos="59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 snapToObjects="1">
      <p:cViewPr varScale="1">
        <p:scale>
          <a:sx n="68" d="100"/>
          <a:sy n="68" d="100"/>
        </p:scale>
        <p:origin x="22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b-L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2AD99-C8D0-4A84-9335-5A9B802B40CF}" type="datetimeFigureOut">
              <a:rPr lang="lb-LU" smtClean="0"/>
              <a:pPr/>
              <a:t>26.11.19</a:t>
            </a:fld>
            <a:endParaRPr lang="lb-L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b-L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F1ECB-F45B-499C-B19B-FA29906B876F}" type="slidenum">
              <a:rPr lang="lb-LU" smtClean="0"/>
              <a:pPr/>
              <a:t>‹N°›</a:t>
            </a:fld>
            <a:endParaRPr lang="lb-LU"/>
          </a:p>
        </p:txBody>
      </p:sp>
    </p:spTree>
    <p:extLst>
      <p:ext uri="{BB962C8B-B14F-4D97-AF65-F5344CB8AC3E}">
        <p14:creationId xmlns:p14="http://schemas.microsoft.com/office/powerpoint/2010/main" val="3229890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A63E1-A2A2-6F4B-A381-048F498A91E8}" type="datetimeFigureOut">
              <a:rPr lang="en-US" smtClean="0"/>
              <a:pPr/>
              <a:t>11/26/19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/>
              <a:t>Click to edit Master text styles</a:t>
            </a:r>
          </a:p>
          <a:p>
            <a:pPr lvl="1"/>
            <a:r>
              <a:rPr lang="fr-CH"/>
              <a:t>Second level</a:t>
            </a:r>
          </a:p>
          <a:p>
            <a:pPr lvl="2"/>
            <a:r>
              <a:rPr lang="fr-CH"/>
              <a:t>Third level</a:t>
            </a:r>
          </a:p>
          <a:p>
            <a:pPr lvl="3"/>
            <a:r>
              <a:rPr lang="fr-CH"/>
              <a:t>Fourth level</a:t>
            </a:r>
          </a:p>
          <a:p>
            <a:pPr lvl="4"/>
            <a:r>
              <a:rPr lang="fr-CH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B461A-2F76-9B45-BD8C-695B6B1FEEA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65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B461A-2F76-9B45-BD8C-695B6B1FEEA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03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B461A-2F76-9B45-BD8C-695B6B1FEEA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05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LU" dirty="0" err="1"/>
              <a:t>ICTs</a:t>
            </a:r>
            <a:r>
              <a:rPr lang="fr-LU" dirty="0"/>
              <a:t> have </a:t>
            </a:r>
            <a:r>
              <a:rPr lang="fr-LU" dirty="0" err="1"/>
              <a:t>hardly</a:t>
            </a:r>
            <a:r>
              <a:rPr lang="fr-LU" dirty="0"/>
              <a:t> been </a:t>
            </a:r>
            <a:r>
              <a:rPr lang="fr-LU" dirty="0" err="1"/>
              <a:t>analyzed</a:t>
            </a:r>
            <a:r>
              <a:rPr lang="fr-LU" baseline="0" dirty="0"/>
              <a:t> as a </a:t>
            </a:r>
            <a:r>
              <a:rPr lang="fr-LU" baseline="0" dirty="0" err="1"/>
              <a:t>potential</a:t>
            </a:r>
            <a:r>
              <a:rPr lang="fr-LU" baseline="0" dirty="0"/>
              <a:t> </a:t>
            </a:r>
            <a:r>
              <a:rPr lang="fr-LU" baseline="0" dirty="0" err="1"/>
              <a:t>method</a:t>
            </a:r>
            <a:r>
              <a:rPr lang="fr-LU" baseline="0" dirty="0"/>
              <a:t> to influence </a:t>
            </a:r>
            <a:r>
              <a:rPr lang="fr-LU" baseline="0" dirty="0" err="1"/>
              <a:t>promote</a:t>
            </a:r>
            <a:r>
              <a:rPr lang="fr-LU" baseline="0" dirty="0"/>
              <a:t> a </a:t>
            </a:r>
            <a:r>
              <a:rPr lang="fr-LU" baseline="0" dirty="0" err="1"/>
              <a:t>better</a:t>
            </a:r>
            <a:r>
              <a:rPr lang="fr-LU" baseline="0" dirty="0"/>
              <a:t> inclusion and </a:t>
            </a:r>
            <a:r>
              <a:rPr lang="fr-LU" baseline="0" dirty="0" err="1"/>
              <a:t>deliberation</a:t>
            </a:r>
            <a:r>
              <a:rPr lang="fr-LU" baseline="0" dirty="0"/>
              <a:t> of the </a:t>
            </a:r>
            <a:r>
              <a:rPr lang="fr-LU" baseline="0" dirty="0" err="1"/>
              <a:t>process</a:t>
            </a:r>
            <a:r>
              <a:rPr lang="fr-LU" baseline="0" dirty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B461A-2F76-9B45-BD8C-695B6B1FEEA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59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LU" dirty="0"/>
              <a:t>1) </a:t>
            </a:r>
            <a:r>
              <a:rPr lang="fr-LU" dirty="0" err="1"/>
              <a:t>These</a:t>
            </a:r>
            <a:r>
              <a:rPr lang="fr-LU" baseline="0" dirty="0"/>
              <a:t> </a:t>
            </a:r>
            <a:r>
              <a:rPr lang="fr-LU" baseline="0" dirty="0" err="1"/>
              <a:t>different</a:t>
            </a:r>
            <a:r>
              <a:rPr lang="fr-LU" baseline="0" dirty="0"/>
              <a:t> cases </a:t>
            </a:r>
            <a:r>
              <a:rPr lang="fr-LU" baseline="0" dirty="0" err="1"/>
              <a:t>studies</a:t>
            </a:r>
            <a:r>
              <a:rPr lang="fr-LU" baseline="0" dirty="0"/>
              <a:t> have  in </a:t>
            </a:r>
            <a:r>
              <a:rPr lang="fr-LU" baseline="0" dirty="0" err="1"/>
              <a:t>common</a:t>
            </a:r>
            <a:r>
              <a:rPr lang="fr-LU" baseline="0" dirty="0"/>
              <a:t> </a:t>
            </a:r>
            <a:r>
              <a:rPr lang="fr-LU" baseline="0" dirty="0" err="1"/>
              <a:t>that</a:t>
            </a:r>
            <a:r>
              <a:rPr lang="fr-LU" baseline="0" dirty="0"/>
              <a:t> 1) </a:t>
            </a:r>
            <a:r>
              <a:rPr lang="fr-LU" baseline="0" dirty="0" err="1"/>
              <a:t>concern</a:t>
            </a:r>
            <a:r>
              <a:rPr lang="fr-LU" baseline="0" dirty="0"/>
              <a:t> </a:t>
            </a:r>
            <a:r>
              <a:rPr lang="fr-LU" baseline="0" dirty="0" err="1"/>
              <a:t>constitutional</a:t>
            </a:r>
            <a:r>
              <a:rPr lang="fr-LU" baseline="0" dirty="0"/>
              <a:t> </a:t>
            </a:r>
            <a:r>
              <a:rPr lang="fr-LU" baseline="0" dirty="0" err="1"/>
              <a:t>reform</a:t>
            </a:r>
            <a:r>
              <a:rPr lang="fr-LU" baseline="0" dirty="0"/>
              <a:t>; 2) </a:t>
            </a:r>
            <a:r>
              <a:rPr lang="fr-LU" baseline="0" dirty="0" err="1"/>
              <a:t>that</a:t>
            </a:r>
            <a:r>
              <a:rPr lang="fr-LU" baseline="0" dirty="0"/>
              <a:t> </a:t>
            </a:r>
            <a:r>
              <a:rPr lang="fr-LU" baseline="0" dirty="0" err="1"/>
              <a:t>they</a:t>
            </a:r>
            <a:r>
              <a:rPr lang="fr-LU" baseline="0" dirty="0"/>
              <a:t> </a:t>
            </a:r>
            <a:r>
              <a:rPr lang="fr-LU" baseline="0" dirty="0" err="1"/>
              <a:t>attempt</a:t>
            </a:r>
            <a:r>
              <a:rPr lang="fr-LU" baseline="0" dirty="0"/>
              <a:t> to </a:t>
            </a:r>
            <a:r>
              <a:rPr lang="fr-LU" baseline="0" dirty="0" err="1"/>
              <a:t>involve</a:t>
            </a:r>
            <a:r>
              <a:rPr lang="fr-LU" baseline="0" dirty="0"/>
              <a:t> </a:t>
            </a:r>
            <a:r>
              <a:rPr lang="fr-LU" baseline="0" dirty="0" err="1"/>
              <a:t>citizens</a:t>
            </a:r>
            <a:r>
              <a:rPr lang="fr-LU" baseline="0" dirty="0"/>
              <a:t>. </a:t>
            </a:r>
            <a:endParaRPr lang="fr-LU" dirty="0"/>
          </a:p>
          <a:p>
            <a:r>
              <a:rPr lang="fr-LU" dirty="0"/>
              <a:t>2) </a:t>
            </a:r>
            <a:r>
              <a:rPr lang="fr-LU" dirty="0" err="1"/>
              <a:t>These</a:t>
            </a:r>
            <a:r>
              <a:rPr lang="fr-LU" dirty="0"/>
              <a:t> </a:t>
            </a:r>
            <a:r>
              <a:rPr lang="fr-LU" dirty="0" err="1"/>
              <a:t>different</a:t>
            </a:r>
            <a:r>
              <a:rPr lang="fr-LU" baseline="0" dirty="0"/>
              <a:t> </a:t>
            </a:r>
            <a:r>
              <a:rPr lang="fr-LU" baseline="0" dirty="0" err="1"/>
              <a:t>caracteristics</a:t>
            </a:r>
            <a:r>
              <a:rPr lang="fr-LU" baseline="0" dirty="0"/>
              <a:t> </a:t>
            </a:r>
            <a:r>
              <a:rPr lang="fr-LU" baseline="0" dirty="0" err="1"/>
              <a:t>should</a:t>
            </a:r>
            <a:r>
              <a:rPr lang="fr-LU" baseline="0" dirty="0"/>
              <a:t> </a:t>
            </a:r>
            <a:r>
              <a:rPr lang="fr-LU" baseline="0" dirty="0" err="1"/>
              <a:t>be</a:t>
            </a:r>
            <a:r>
              <a:rPr lang="fr-LU" baseline="0" dirty="0"/>
              <a:t> </a:t>
            </a:r>
            <a:r>
              <a:rPr lang="fr-LU" baseline="0" dirty="0" err="1"/>
              <a:t>taken</a:t>
            </a:r>
            <a:r>
              <a:rPr lang="fr-LU" baseline="0" dirty="0"/>
              <a:t> </a:t>
            </a:r>
            <a:r>
              <a:rPr lang="fr-LU" baseline="0" dirty="0" err="1"/>
              <a:t>into</a:t>
            </a:r>
            <a:r>
              <a:rPr lang="fr-LU" baseline="0" dirty="0"/>
              <a:t> </a:t>
            </a:r>
            <a:r>
              <a:rPr lang="fr-LU" baseline="0" dirty="0" err="1"/>
              <a:t>consideration</a:t>
            </a:r>
            <a:r>
              <a:rPr lang="fr-LU" baseline="0" dirty="0"/>
              <a:t> to </a:t>
            </a:r>
            <a:r>
              <a:rPr lang="fr-LU" baseline="0" dirty="0" err="1"/>
              <a:t>evaluate</a:t>
            </a:r>
            <a:r>
              <a:rPr lang="fr-LU" baseline="0" dirty="0"/>
              <a:t> the usage of </a:t>
            </a:r>
            <a:r>
              <a:rPr lang="fr-LU" baseline="0" dirty="0" err="1"/>
              <a:t>ICTs</a:t>
            </a:r>
            <a:r>
              <a:rPr lang="fr-LU" baseline="0" dirty="0"/>
              <a:t> to </a:t>
            </a:r>
            <a:r>
              <a:rPr lang="fr-LU" baseline="0" dirty="0" err="1"/>
              <a:t>inform</a:t>
            </a:r>
            <a:r>
              <a:rPr lang="fr-LU" baseline="0" dirty="0"/>
              <a:t> and </a:t>
            </a:r>
            <a:r>
              <a:rPr lang="fr-LU" baseline="0" dirty="0" err="1"/>
              <a:t>involve</a:t>
            </a:r>
            <a:r>
              <a:rPr lang="fr-LU" baseline="0" dirty="0"/>
              <a:t> the public.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B461A-2F76-9B45-BD8C-695B6B1FEEA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95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L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/>
          </p:cNvSpPr>
          <p:nvPr userDrawn="1"/>
        </p:nvSpPr>
        <p:spPr bwMode="auto">
          <a:xfrm>
            <a:off x="0" y="0"/>
            <a:ext cx="9144000" cy="1257300"/>
          </a:xfrm>
          <a:prstGeom prst="rect">
            <a:avLst/>
          </a:pr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lIns="0" tIns="0" rIns="0" bIns="0"/>
          <a:lstStyle/>
          <a:p>
            <a:r>
              <a:rPr lang="fr-FR" dirty="0"/>
              <a:t>  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-3772" y="241300"/>
            <a:ext cx="205478" cy="714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98474" y="266700"/>
            <a:ext cx="6880226" cy="9906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fr-CH" dirty="0"/>
              <a:t>Click to edit Master title style</a:t>
            </a:r>
            <a:br>
              <a:rPr lang="fr-CH" dirty="0"/>
            </a:br>
            <a:br>
              <a:rPr lang="fr-CH" dirty="0"/>
            </a:br>
            <a:endParaRPr dirty="0"/>
          </a:p>
        </p:txBody>
      </p:sp>
      <p:pic>
        <p:nvPicPr>
          <p:cNvPr id="10" name="Picture 21" descr="UNI_logo_quadri_def.pdf"/>
          <p:cNvPicPr>
            <a:picLocks noChangeAspect="1"/>
          </p:cNvPicPr>
          <p:nvPr userDrawn="1"/>
        </p:nvPicPr>
        <p:blipFill>
          <a:blip r:embed="rId2"/>
          <a:srcRect l="24471" t="27051" r="21988" b="29129"/>
          <a:stretch>
            <a:fillRect/>
          </a:stretch>
        </p:blipFill>
        <p:spPr>
          <a:xfrm>
            <a:off x="7941350" y="799858"/>
            <a:ext cx="610801" cy="499910"/>
          </a:xfrm>
          <a:prstGeom prst="rect">
            <a:avLst/>
          </a:prstGeom>
        </p:spPr>
      </p:pic>
      <p:grpSp>
        <p:nvGrpSpPr>
          <p:cNvPr id="11" name="Group 20"/>
          <p:cNvGrpSpPr/>
          <p:nvPr userDrawn="1"/>
        </p:nvGrpSpPr>
        <p:grpSpPr>
          <a:xfrm>
            <a:off x="7790625" y="692065"/>
            <a:ext cx="867600" cy="607703"/>
            <a:chOff x="6793675" y="550964"/>
            <a:chExt cx="867600" cy="607703"/>
          </a:xfrm>
        </p:grpSpPr>
        <p:grpSp>
          <p:nvGrpSpPr>
            <p:cNvPr id="14" name="Group 17"/>
            <p:cNvGrpSpPr/>
            <p:nvPr userDrawn="1"/>
          </p:nvGrpSpPr>
          <p:grpSpPr>
            <a:xfrm>
              <a:off x="6793675" y="550964"/>
              <a:ext cx="867600" cy="576072"/>
              <a:chOff x="7778187" y="681228"/>
              <a:chExt cx="900000" cy="576072"/>
            </a:xfrm>
          </p:grpSpPr>
          <p:sp>
            <p:nvSpPr>
              <p:cNvPr id="16" name="Rounded Rectangle 18"/>
              <p:cNvSpPr/>
              <p:nvPr userDrawn="1"/>
            </p:nvSpPr>
            <p:spPr>
              <a:xfrm>
                <a:off x="7778187" y="681228"/>
                <a:ext cx="900000" cy="57607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  <p:sp>
            <p:nvSpPr>
              <p:cNvPr id="17" name="Rectangle 16"/>
              <p:cNvSpPr/>
              <p:nvPr userDrawn="1"/>
            </p:nvSpPr>
            <p:spPr>
              <a:xfrm>
                <a:off x="7778187" y="1088020"/>
                <a:ext cx="900000" cy="1692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</p:grpSp>
        <p:pic>
          <p:nvPicPr>
            <p:cNvPr id="15" name="Picture 21" descr="UNI_logo_quadri_def.pdf"/>
            <p:cNvPicPr>
              <a:picLocks noChangeAspect="1"/>
            </p:cNvPicPr>
            <p:nvPr userDrawn="1"/>
          </p:nvPicPr>
          <p:blipFill>
            <a:blip r:embed="rId2"/>
            <a:srcRect l="24471" t="27051" r="21988" b="29129"/>
            <a:stretch>
              <a:fillRect/>
            </a:stretch>
          </p:blipFill>
          <p:spPr>
            <a:xfrm>
              <a:off x="6944400" y="658757"/>
              <a:ext cx="610801" cy="499910"/>
            </a:xfrm>
            <a:prstGeom prst="rect">
              <a:avLst/>
            </a:prstGeom>
          </p:spPr>
        </p:pic>
      </p:grpSp>
      <p:sp>
        <p:nvSpPr>
          <p:cNvPr id="18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496887" y="1800000"/>
            <a:ext cx="8136000" cy="4868863"/>
          </a:xfrm>
          <a:prstGeom prst="rect">
            <a:avLst/>
          </a:prstGeom>
        </p:spPr>
        <p:txBody>
          <a:bodyPr vert="horz" lIns="0" tIns="0" rIns="0" bIns="0"/>
          <a:lstStyle>
            <a:lvl1pPr>
              <a:buClr>
                <a:schemeClr val="accent2"/>
              </a:buClr>
              <a:buSzPct val="100000"/>
              <a:buFont typeface="Wingdings" charset="2"/>
              <a:buChar char="§"/>
              <a:defRPr/>
            </a:lvl1pPr>
            <a:lvl2pPr>
              <a:buClr>
                <a:schemeClr val="accent2"/>
              </a:buClr>
              <a:buSzPct val="100000"/>
              <a:buFont typeface="Wingdings" charset="2"/>
              <a:buChar char="§"/>
              <a:defRPr/>
            </a:lvl2pPr>
            <a:lvl3pPr>
              <a:buClr>
                <a:schemeClr val="accent2"/>
              </a:buClr>
              <a:buSzPct val="100000"/>
              <a:buFont typeface="Wingdings" charset="2"/>
              <a:buChar char="§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Clr>
                <a:schemeClr val="accent2"/>
              </a:buClr>
              <a:buSzPct val="100000"/>
              <a:buFont typeface="Wingdings" charset="2"/>
              <a:buChar char="§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buClr>
                <a:schemeClr val="accent2"/>
              </a:buClr>
              <a:buSzPct val="100000"/>
              <a:buFont typeface="Wingdings" charset="2"/>
              <a:buChar char="§"/>
              <a:defRPr/>
            </a:lvl5pPr>
          </a:lstStyle>
          <a:p>
            <a:pPr lvl="0"/>
            <a:r>
              <a:rPr lang="fr-CH" dirty="0"/>
              <a:t>Click to edit Master text styles</a:t>
            </a:r>
          </a:p>
          <a:p>
            <a:pPr lvl="1"/>
            <a:r>
              <a:rPr lang="fr-CH" dirty="0"/>
              <a:t>Second level</a:t>
            </a:r>
          </a:p>
          <a:p>
            <a:pPr lvl="2"/>
            <a:r>
              <a:rPr lang="fr-CH" dirty="0"/>
              <a:t>Third level</a:t>
            </a:r>
          </a:p>
          <a:p>
            <a:pPr lvl="3"/>
            <a:r>
              <a:rPr lang="fr-CH" dirty="0"/>
              <a:t>Fourth level</a:t>
            </a:r>
          </a:p>
          <a:p>
            <a:pPr lvl="4"/>
            <a:r>
              <a:rPr lang="fr-CH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page">
    <p:bg>
      <p:bgPr>
        <a:gradFill flip="none" rotWithShape="1">
          <a:gsLst>
            <a:gs pos="0">
              <a:schemeClr val="bg1">
                <a:tint val="80000"/>
                <a:satMod val="300000"/>
                <a:alpha val="0"/>
              </a:schemeClr>
            </a:gs>
            <a:gs pos="100000">
              <a:srgbClr val="4C79AB">
                <a:alpha val="34000"/>
              </a:srgb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7"/>
          <p:cNvSpPr>
            <a:spLocks noChangeShapeType="1"/>
          </p:cNvSpPr>
          <p:nvPr userDrawn="1"/>
        </p:nvSpPr>
        <p:spPr bwMode="auto">
          <a:xfrm rot="10800000" flipH="1" flipV="1">
            <a:off x="0" y="4140200"/>
            <a:ext cx="2880000" cy="6350"/>
          </a:xfrm>
          <a:prstGeom prst="line">
            <a:avLst/>
          </a:prstGeom>
          <a:noFill/>
          <a:ln w="6350" cap="flat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" name="Line 8"/>
          <p:cNvSpPr>
            <a:spLocks noChangeShapeType="1"/>
          </p:cNvSpPr>
          <p:nvPr userDrawn="1"/>
        </p:nvSpPr>
        <p:spPr bwMode="auto">
          <a:xfrm rot="10800000" flipH="1">
            <a:off x="6278915" y="4140200"/>
            <a:ext cx="2880000" cy="6350"/>
          </a:xfrm>
          <a:prstGeom prst="line">
            <a:avLst/>
          </a:prstGeom>
          <a:noFill/>
          <a:ln w="6350" cap="flat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468000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ctr">
              <a:buNone/>
              <a:defRPr sz="2000" b="0" i="0">
                <a:solidFill>
                  <a:srgbClr val="595959"/>
                </a:solidFill>
                <a:latin typeface="Arial"/>
                <a:cs typeface="Arial"/>
              </a:defRPr>
            </a:lvl1pPr>
            <a:lvl2pPr marL="288036" indent="0" algn="ctr">
              <a:buNone/>
              <a:defRPr/>
            </a:lvl2pPr>
            <a:lvl3pPr marL="576070" indent="0" algn="ctr">
              <a:buNone/>
              <a:defRPr/>
            </a:lvl3pPr>
            <a:lvl4pPr marL="864106" indent="0" algn="ctr">
              <a:buNone/>
              <a:defRPr/>
            </a:lvl4pPr>
            <a:lvl5pPr marL="1152142" indent="0" algn="ctr">
              <a:buNone/>
              <a:defRPr/>
            </a:lvl5pPr>
            <a:lvl6pPr marL="1440177" indent="0" algn="ctr">
              <a:buNone/>
              <a:defRPr/>
            </a:lvl6pPr>
            <a:lvl7pPr marL="1728212" indent="0" algn="ctr">
              <a:buNone/>
              <a:defRPr/>
            </a:lvl7pPr>
            <a:lvl8pPr marL="2016248" indent="0" algn="ctr">
              <a:buNone/>
              <a:defRPr/>
            </a:lvl8pPr>
            <a:lvl9pPr marL="2304283" indent="0" algn="ctr">
              <a:buNone/>
              <a:defRPr/>
            </a:lvl9pPr>
          </a:lstStyle>
          <a:p>
            <a:r>
              <a:rPr lang="fr-CH" dirty="0"/>
              <a:t>Click to edit Master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  <a:prstGeom prst="rect">
            <a:avLst/>
          </a:prstGeom>
        </p:spPr>
        <p:txBody>
          <a:bodyPr vert="horz" lIns="57607" tIns="28804" rIns="57607" bIns="28804"/>
          <a:lstStyle>
            <a:lvl1pPr algn="ctr">
              <a:defRPr sz="30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fr-CH" dirty="0"/>
              <a:t>Click to edit Master title style</a:t>
            </a:r>
            <a:endParaRPr lang="en-US" dirty="0"/>
          </a:p>
        </p:txBody>
      </p:sp>
      <p:sp>
        <p:nvSpPr>
          <p:cNvPr id="18" name="Rectangle 1"/>
          <p:cNvSpPr>
            <a:spLocks/>
          </p:cNvSpPr>
          <p:nvPr userDrawn="1"/>
        </p:nvSpPr>
        <p:spPr bwMode="auto">
          <a:xfrm>
            <a:off x="0" y="0"/>
            <a:ext cx="9144000" cy="1257300"/>
          </a:xfrm>
          <a:prstGeom prst="rect">
            <a:avLst/>
          </a:pr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lIns="0" tIns="0" rIns="0" bIns="0"/>
          <a:lstStyle/>
          <a:p>
            <a:r>
              <a:rPr lang="fr-FR" dirty="0"/>
              <a:t>  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1257300"/>
            <a:ext cx="915921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LU"/>
          </a:p>
        </p:txBody>
      </p:sp>
      <p:grpSp>
        <p:nvGrpSpPr>
          <p:cNvPr id="13" name="Group 20"/>
          <p:cNvGrpSpPr/>
          <p:nvPr userDrawn="1"/>
        </p:nvGrpSpPr>
        <p:grpSpPr>
          <a:xfrm>
            <a:off x="7790625" y="692065"/>
            <a:ext cx="867600" cy="607703"/>
            <a:chOff x="6793675" y="550964"/>
            <a:chExt cx="867600" cy="607703"/>
          </a:xfrm>
        </p:grpSpPr>
        <p:grpSp>
          <p:nvGrpSpPr>
            <p:cNvPr id="14" name="Group 17"/>
            <p:cNvGrpSpPr/>
            <p:nvPr userDrawn="1"/>
          </p:nvGrpSpPr>
          <p:grpSpPr>
            <a:xfrm>
              <a:off x="6793675" y="550964"/>
              <a:ext cx="867600" cy="576072"/>
              <a:chOff x="7778187" y="681228"/>
              <a:chExt cx="900000" cy="576072"/>
            </a:xfrm>
          </p:grpSpPr>
          <p:sp>
            <p:nvSpPr>
              <p:cNvPr id="16" name="Rounded Rectangle 18"/>
              <p:cNvSpPr/>
              <p:nvPr userDrawn="1"/>
            </p:nvSpPr>
            <p:spPr>
              <a:xfrm>
                <a:off x="7778187" y="681228"/>
                <a:ext cx="900000" cy="57607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  <p:sp>
            <p:nvSpPr>
              <p:cNvPr id="17" name="Rectangle 16"/>
              <p:cNvSpPr/>
              <p:nvPr userDrawn="1"/>
            </p:nvSpPr>
            <p:spPr>
              <a:xfrm>
                <a:off x="7778187" y="1088020"/>
                <a:ext cx="900000" cy="1692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</p:grpSp>
        <p:pic>
          <p:nvPicPr>
            <p:cNvPr id="15" name="Picture 21" descr="UNI_logo_quadri_def.pdf"/>
            <p:cNvPicPr>
              <a:picLocks noChangeAspect="1"/>
            </p:cNvPicPr>
            <p:nvPr userDrawn="1"/>
          </p:nvPicPr>
          <p:blipFill>
            <a:blip r:embed="rId2"/>
            <a:srcRect l="24471" t="27051" r="21988" b="29129"/>
            <a:stretch>
              <a:fillRect/>
            </a:stretch>
          </p:blipFill>
          <p:spPr>
            <a:xfrm>
              <a:off x="6944400" y="658757"/>
              <a:ext cx="610801" cy="4999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6910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/>
          </p:cNvSpPr>
          <p:nvPr userDrawn="1"/>
        </p:nvSpPr>
        <p:spPr bwMode="auto">
          <a:xfrm>
            <a:off x="0" y="0"/>
            <a:ext cx="9144000" cy="1257300"/>
          </a:xfrm>
          <a:prstGeom prst="rect">
            <a:avLst/>
          </a:pr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lIns="0" tIns="0" rIns="0" bIns="0"/>
          <a:lstStyle/>
          <a:p>
            <a:r>
              <a:rPr lang="fr-FR" dirty="0"/>
              <a:t>  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-3772" y="241300"/>
            <a:ext cx="205478" cy="714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5" name="Group 20"/>
          <p:cNvGrpSpPr/>
          <p:nvPr userDrawn="1"/>
        </p:nvGrpSpPr>
        <p:grpSpPr>
          <a:xfrm>
            <a:off x="7790625" y="692065"/>
            <a:ext cx="867600" cy="607703"/>
            <a:chOff x="6793675" y="550964"/>
            <a:chExt cx="867600" cy="607703"/>
          </a:xfrm>
        </p:grpSpPr>
        <p:grpSp>
          <p:nvGrpSpPr>
            <p:cNvPr id="6" name="Group 17"/>
            <p:cNvGrpSpPr/>
            <p:nvPr userDrawn="1"/>
          </p:nvGrpSpPr>
          <p:grpSpPr>
            <a:xfrm>
              <a:off x="6793675" y="550964"/>
              <a:ext cx="867600" cy="576072"/>
              <a:chOff x="7778187" y="681228"/>
              <a:chExt cx="900000" cy="576072"/>
            </a:xfrm>
          </p:grpSpPr>
          <p:sp>
            <p:nvSpPr>
              <p:cNvPr id="8" name="Rounded Rectangle 18"/>
              <p:cNvSpPr/>
              <p:nvPr userDrawn="1"/>
            </p:nvSpPr>
            <p:spPr>
              <a:xfrm>
                <a:off x="7778187" y="681228"/>
                <a:ext cx="900000" cy="57607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  <p:sp>
            <p:nvSpPr>
              <p:cNvPr id="9" name="Rectangle 8"/>
              <p:cNvSpPr/>
              <p:nvPr userDrawn="1"/>
            </p:nvSpPr>
            <p:spPr>
              <a:xfrm>
                <a:off x="7778187" y="1088020"/>
                <a:ext cx="900000" cy="1692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</p:grpSp>
        <p:pic>
          <p:nvPicPr>
            <p:cNvPr id="7" name="Picture 21" descr="UNI_logo_quadri_def.pdf"/>
            <p:cNvPicPr>
              <a:picLocks noChangeAspect="1"/>
            </p:cNvPicPr>
            <p:nvPr userDrawn="1"/>
          </p:nvPicPr>
          <p:blipFill>
            <a:blip r:embed="rId2"/>
            <a:srcRect l="24471" t="27051" r="21988" b="29129"/>
            <a:stretch>
              <a:fillRect/>
            </a:stretch>
          </p:blipFill>
          <p:spPr>
            <a:xfrm>
              <a:off x="6944400" y="658757"/>
              <a:ext cx="610801" cy="499910"/>
            </a:xfrm>
            <a:prstGeom prst="rect">
              <a:avLst/>
            </a:prstGeom>
          </p:spPr>
        </p:pic>
      </p:grp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96887" y="1800000"/>
            <a:ext cx="8136000" cy="4868863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FontTx/>
              <a:buNone/>
              <a:defRPr/>
            </a:lvl1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98474" y="266700"/>
            <a:ext cx="6880226" cy="9906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fr-CH" dirty="0"/>
              <a:t>Click to edit Master title style</a:t>
            </a:r>
            <a:br>
              <a:rPr lang="fr-CH" dirty="0"/>
            </a:br>
            <a:br>
              <a:rPr lang="fr-CH" dirty="0"/>
            </a:b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/>
          </p:cNvSpPr>
          <p:nvPr userDrawn="1"/>
        </p:nvSpPr>
        <p:spPr bwMode="auto">
          <a:xfrm>
            <a:off x="0" y="0"/>
            <a:ext cx="9144000" cy="1257300"/>
          </a:xfrm>
          <a:prstGeom prst="rect">
            <a:avLst/>
          </a:pr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lIns="0" tIns="0" rIns="0" bIns="0"/>
          <a:lstStyle/>
          <a:p>
            <a:r>
              <a:rPr lang="fr-FR" dirty="0"/>
              <a:t>  </a:t>
            </a:r>
          </a:p>
        </p:txBody>
      </p:sp>
      <p:grpSp>
        <p:nvGrpSpPr>
          <p:cNvPr id="4" name="Group 20"/>
          <p:cNvGrpSpPr/>
          <p:nvPr userDrawn="1"/>
        </p:nvGrpSpPr>
        <p:grpSpPr>
          <a:xfrm>
            <a:off x="7790625" y="692065"/>
            <a:ext cx="867600" cy="607703"/>
            <a:chOff x="6793675" y="550964"/>
            <a:chExt cx="867600" cy="607703"/>
          </a:xfrm>
        </p:grpSpPr>
        <p:grpSp>
          <p:nvGrpSpPr>
            <p:cNvPr id="5" name="Group 17"/>
            <p:cNvGrpSpPr/>
            <p:nvPr userDrawn="1"/>
          </p:nvGrpSpPr>
          <p:grpSpPr>
            <a:xfrm>
              <a:off x="6793675" y="550964"/>
              <a:ext cx="867600" cy="576072"/>
              <a:chOff x="7778187" y="681228"/>
              <a:chExt cx="900000" cy="576072"/>
            </a:xfrm>
          </p:grpSpPr>
          <p:sp>
            <p:nvSpPr>
              <p:cNvPr id="7" name="Rounded Rectangle 18"/>
              <p:cNvSpPr/>
              <p:nvPr userDrawn="1"/>
            </p:nvSpPr>
            <p:spPr>
              <a:xfrm>
                <a:off x="7778187" y="681228"/>
                <a:ext cx="900000" cy="57607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7778187" y="1088020"/>
                <a:ext cx="900000" cy="1692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</p:grpSp>
        <p:pic>
          <p:nvPicPr>
            <p:cNvPr id="6" name="Picture 21" descr="UNI_logo_quadri_def.pdf"/>
            <p:cNvPicPr>
              <a:picLocks noChangeAspect="1"/>
            </p:cNvPicPr>
            <p:nvPr userDrawn="1"/>
          </p:nvPicPr>
          <p:blipFill>
            <a:blip r:embed="rId2"/>
            <a:srcRect l="24471" t="27051" r="21988" b="29129"/>
            <a:stretch>
              <a:fillRect/>
            </a:stretch>
          </p:blipFill>
          <p:spPr>
            <a:xfrm>
              <a:off x="6944400" y="658757"/>
              <a:ext cx="610801" cy="49991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 userDrawn="1"/>
        </p:nvSpPr>
        <p:spPr>
          <a:xfrm>
            <a:off x="-3772" y="241300"/>
            <a:ext cx="205478" cy="714157"/>
          </a:xfrm>
          <a:prstGeom prst="rect">
            <a:avLst/>
          </a:prstGeom>
          <a:solidFill>
            <a:srgbClr val="00A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98474" y="266700"/>
            <a:ext cx="5760000" cy="9906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fr-CH" dirty="0"/>
              <a:t>Click to edit Master title style</a:t>
            </a:r>
            <a:br>
              <a:rPr lang="fr-CH" dirty="0"/>
            </a:br>
            <a:br>
              <a:rPr lang="fr-CH" dirty="0"/>
            </a:br>
            <a:endParaRPr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96887" y="1800000"/>
            <a:ext cx="8136000" cy="4868863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FontTx/>
              <a:buNone/>
              <a:defRPr/>
            </a:lvl1pPr>
          </a:lstStyle>
          <a:p>
            <a:pPr marL="0" indent="0">
              <a:buNone/>
            </a:pPr>
            <a:endParaRPr lang="en-US" dirty="0"/>
          </a:p>
        </p:txBody>
      </p:sp>
      <p:pic>
        <p:nvPicPr>
          <p:cNvPr id="12" name="Picture 11" descr="SECURITYANDTRUSTE_Logo_White.ai"/>
          <p:cNvPicPr>
            <a:picLocks noChangeAspect="1"/>
          </p:cNvPicPr>
          <p:nvPr userDrawn="1"/>
        </p:nvPicPr>
        <p:blipFill>
          <a:blip r:embed="rId3"/>
          <a:srcRect l="27200" t="37522" r="27092" b="37057"/>
          <a:stretch>
            <a:fillRect/>
          </a:stretch>
        </p:blipFill>
        <p:spPr>
          <a:xfrm>
            <a:off x="6494556" y="263525"/>
            <a:ext cx="975563" cy="7678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/>
          </p:cNvSpPr>
          <p:nvPr userDrawn="1"/>
        </p:nvSpPr>
        <p:spPr bwMode="auto">
          <a:xfrm>
            <a:off x="0" y="0"/>
            <a:ext cx="9144000" cy="1257300"/>
          </a:xfrm>
          <a:prstGeom prst="rect">
            <a:avLst/>
          </a:pr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lIns="0" tIns="0" rIns="0" bIns="0"/>
          <a:lstStyle/>
          <a:p>
            <a:r>
              <a:rPr lang="fr-FR" dirty="0"/>
              <a:t>  </a:t>
            </a:r>
          </a:p>
        </p:txBody>
      </p:sp>
      <p:pic>
        <p:nvPicPr>
          <p:cNvPr id="14" name="Picture 13" descr="LCSB_kurz_weiss_mittel.eps"/>
          <p:cNvPicPr>
            <a:picLocks noChangeAspect="1"/>
          </p:cNvPicPr>
          <p:nvPr userDrawn="1"/>
        </p:nvPicPr>
        <p:blipFill>
          <a:blip r:embed="rId2"/>
          <a:srcRect t="10349" b="762"/>
          <a:stretch>
            <a:fillRect/>
          </a:stretch>
        </p:blipFill>
        <p:spPr>
          <a:xfrm>
            <a:off x="6417224" y="190807"/>
            <a:ext cx="1041400" cy="914400"/>
          </a:xfrm>
          <a:prstGeom prst="rect">
            <a:avLst/>
          </a:prstGeom>
        </p:spPr>
      </p:pic>
      <p:grpSp>
        <p:nvGrpSpPr>
          <p:cNvPr id="2" name="Group 20"/>
          <p:cNvGrpSpPr/>
          <p:nvPr userDrawn="1"/>
        </p:nvGrpSpPr>
        <p:grpSpPr>
          <a:xfrm>
            <a:off x="7790625" y="692065"/>
            <a:ext cx="867600" cy="607703"/>
            <a:chOff x="6793675" y="550964"/>
            <a:chExt cx="867600" cy="607703"/>
          </a:xfrm>
        </p:grpSpPr>
        <p:grpSp>
          <p:nvGrpSpPr>
            <p:cNvPr id="4" name="Group 17"/>
            <p:cNvGrpSpPr/>
            <p:nvPr userDrawn="1"/>
          </p:nvGrpSpPr>
          <p:grpSpPr>
            <a:xfrm>
              <a:off x="6793675" y="550964"/>
              <a:ext cx="867600" cy="576072"/>
              <a:chOff x="7778187" y="681228"/>
              <a:chExt cx="900000" cy="576072"/>
            </a:xfrm>
          </p:grpSpPr>
          <p:sp>
            <p:nvSpPr>
              <p:cNvPr id="7" name="Rounded Rectangle 18"/>
              <p:cNvSpPr/>
              <p:nvPr userDrawn="1"/>
            </p:nvSpPr>
            <p:spPr>
              <a:xfrm>
                <a:off x="7778187" y="681228"/>
                <a:ext cx="900000" cy="57607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7778187" y="1088020"/>
                <a:ext cx="900000" cy="1692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</p:grpSp>
        <p:pic>
          <p:nvPicPr>
            <p:cNvPr id="6" name="Picture 21" descr="UNI_logo_quadri_def.pdf"/>
            <p:cNvPicPr>
              <a:picLocks noChangeAspect="1"/>
            </p:cNvPicPr>
            <p:nvPr userDrawn="1"/>
          </p:nvPicPr>
          <p:blipFill>
            <a:blip r:embed="rId3"/>
            <a:srcRect l="24471" t="27051" r="21988" b="29129"/>
            <a:stretch>
              <a:fillRect/>
            </a:stretch>
          </p:blipFill>
          <p:spPr>
            <a:xfrm>
              <a:off x="6944400" y="658757"/>
              <a:ext cx="610801" cy="49991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 userDrawn="1"/>
        </p:nvSpPr>
        <p:spPr>
          <a:xfrm>
            <a:off x="-3772" y="241300"/>
            <a:ext cx="205478" cy="714157"/>
          </a:xfrm>
          <a:prstGeom prst="rect">
            <a:avLst/>
          </a:prstGeom>
          <a:solidFill>
            <a:srgbClr val="00A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98474" y="266700"/>
            <a:ext cx="5760000" cy="9906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fr-CH" dirty="0"/>
              <a:t>Click to edit Master title style</a:t>
            </a:r>
            <a:br>
              <a:rPr lang="fr-CH" dirty="0"/>
            </a:br>
            <a:br>
              <a:rPr lang="fr-CH" dirty="0"/>
            </a:br>
            <a:endParaRPr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96887" y="1800000"/>
            <a:ext cx="8136000" cy="4868863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FontTx/>
              <a:buNone/>
              <a:defRPr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/>
          </p:cNvSpPr>
          <p:nvPr userDrawn="1"/>
        </p:nvSpPr>
        <p:spPr bwMode="auto">
          <a:xfrm>
            <a:off x="0" y="0"/>
            <a:ext cx="9144000" cy="1257300"/>
          </a:xfrm>
          <a:prstGeom prst="rect">
            <a:avLst/>
          </a:pr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lIns="0" tIns="0" rIns="0" bIns="0"/>
          <a:lstStyle/>
          <a:p>
            <a:r>
              <a:rPr lang="fr-FR" dirty="0"/>
              <a:t>  </a:t>
            </a:r>
          </a:p>
        </p:txBody>
      </p:sp>
      <p:grpSp>
        <p:nvGrpSpPr>
          <p:cNvPr id="2" name="Group 20"/>
          <p:cNvGrpSpPr/>
          <p:nvPr userDrawn="1"/>
        </p:nvGrpSpPr>
        <p:grpSpPr>
          <a:xfrm>
            <a:off x="7790625" y="692065"/>
            <a:ext cx="867600" cy="607703"/>
            <a:chOff x="6793675" y="550964"/>
            <a:chExt cx="867600" cy="607703"/>
          </a:xfrm>
        </p:grpSpPr>
        <p:grpSp>
          <p:nvGrpSpPr>
            <p:cNvPr id="4" name="Group 17"/>
            <p:cNvGrpSpPr/>
            <p:nvPr userDrawn="1"/>
          </p:nvGrpSpPr>
          <p:grpSpPr>
            <a:xfrm>
              <a:off x="6793675" y="550964"/>
              <a:ext cx="867600" cy="576072"/>
              <a:chOff x="7778187" y="681228"/>
              <a:chExt cx="900000" cy="576072"/>
            </a:xfrm>
          </p:grpSpPr>
          <p:sp>
            <p:nvSpPr>
              <p:cNvPr id="7" name="Rounded Rectangle 18"/>
              <p:cNvSpPr/>
              <p:nvPr userDrawn="1"/>
            </p:nvSpPr>
            <p:spPr>
              <a:xfrm>
                <a:off x="7778187" y="681228"/>
                <a:ext cx="900000" cy="57607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7778187" y="1088020"/>
                <a:ext cx="900000" cy="1692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</p:grpSp>
        <p:pic>
          <p:nvPicPr>
            <p:cNvPr id="6" name="Picture 21" descr="UNI_logo_quadri_def.pdf"/>
            <p:cNvPicPr>
              <a:picLocks noChangeAspect="1"/>
            </p:cNvPicPr>
            <p:nvPr userDrawn="1"/>
          </p:nvPicPr>
          <p:blipFill>
            <a:blip r:embed="rId2"/>
            <a:srcRect l="24471" t="27051" r="21988" b="29129"/>
            <a:stretch>
              <a:fillRect/>
            </a:stretch>
          </p:blipFill>
          <p:spPr>
            <a:xfrm>
              <a:off x="6944400" y="658757"/>
              <a:ext cx="610801" cy="49991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 userDrawn="1"/>
        </p:nvSpPr>
        <p:spPr>
          <a:xfrm>
            <a:off x="-3772" y="241300"/>
            <a:ext cx="205478" cy="714157"/>
          </a:xfrm>
          <a:prstGeom prst="rect">
            <a:avLst/>
          </a:prstGeom>
          <a:solidFill>
            <a:srgbClr val="00A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98474" y="266700"/>
            <a:ext cx="5760000" cy="9906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fr-CH" dirty="0"/>
              <a:t>Click to edit Master title style</a:t>
            </a:r>
            <a:br>
              <a:rPr lang="fr-CH" dirty="0"/>
            </a:br>
            <a:br>
              <a:rPr lang="fr-CH" dirty="0"/>
            </a:br>
            <a:endParaRPr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96887" y="1800000"/>
            <a:ext cx="8136000" cy="4868863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FontTx/>
              <a:buNone/>
              <a:defRPr/>
            </a:lvl1pPr>
          </a:lstStyle>
          <a:p>
            <a:pPr marL="0" indent="0">
              <a:buNone/>
            </a:pPr>
            <a:endParaRPr lang="en-US" dirty="0"/>
          </a:p>
        </p:txBody>
      </p:sp>
      <p:pic>
        <p:nvPicPr>
          <p:cNvPr id="14" name="Picture 13" descr="C2DH_logo_def_vect_white.ai"/>
          <p:cNvPicPr>
            <a:picLocks noChangeAspect="1"/>
          </p:cNvPicPr>
          <p:nvPr userDrawn="1"/>
        </p:nvPicPr>
        <p:blipFill>
          <a:blip r:embed="rId3"/>
          <a:srcRect l="28731" t="26371" r="20024" b="29918"/>
          <a:stretch>
            <a:fillRect/>
          </a:stretch>
        </p:blipFill>
        <p:spPr>
          <a:xfrm>
            <a:off x="6189134" y="198872"/>
            <a:ext cx="1405465" cy="9147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2016-10-05_A7r_07365_Belval_UniLu_med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9159211" cy="6483628"/>
          </a:xfrm>
          <a:prstGeom prst="rect">
            <a:avLst/>
          </a:prstGeom>
        </p:spPr>
      </p:pic>
      <p:sp>
        <p:nvSpPr>
          <p:cNvPr id="18" name="Rectangle 2"/>
          <p:cNvSpPr>
            <a:spLocks/>
          </p:cNvSpPr>
          <p:nvPr userDrawn="1"/>
        </p:nvSpPr>
        <p:spPr bwMode="auto">
          <a:xfrm>
            <a:off x="0" y="485021"/>
            <a:ext cx="9144000" cy="1350962"/>
          </a:xfrm>
          <a:prstGeom prst="rect">
            <a:avLst/>
          </a:prstGeom>
          <a:solidFill>
            <a:srgbClr val="000000">
              <a:alpha val="2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/>
          </a:p>
        </p:txBody>
      </p:sp>
      <p:grpSp>
        <p:nvGrpSpPr>
          <p:cNvPr id="8" name="Group 23"/>
          <p:cNvGrpSpPr/>
          <p:nvPr userDrawn="1"/>
        </p:nvGrpSpPr>
        <p:grpSpPr>
          <a:xfrm>
            <a:off x="7719023" y="5732426"/>
            <a:ext cx="1019412" cy="702000"/>
            <a:chOff x="7778187" y="681228"/>
            <a:chExt cx="900000" cy="576072"/>
          </a:xfrm>
        </p:grpSpPr>
        <p:sp>
          <p:nvSpPr>
            <p:cNvPr id="11" name="Rounded Rectangle 10"/>
            <p:cNvSpPr/>
            <p:nvPr userDrawn="1"/>
          </p:nvSpPr>
          <p:spPr>
            <a:xfrm>
              <a:off x="7778187" y="681228"/>
              <a:ext cx="900000" cy="57607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fr-LU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778187" y="1088020"/>
              <a:ext cx="900000" cy="169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fr-LU"/>
            </a:p>
          </p:txBody>
        </p:sp>
      </p:grpSp>
      <p:sp>
        <p:nvSpPr>
          <p:cNvPr id="9" name="Rectangle 8"/>
          <p:cNvSpPr/>
          <p:nvPr userDrawn="1"/>
        </p:nvSpPr>
        <p:spPr>
          <a:xfrm>
            <a:off x="0" y="6434866"/>
            <a:ext cx="9159210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LU"/>
          </a:p>
        </p:txBody>
      </p:sp>
      <p:pic>
        <p:nvPicPr>
          <p:cNvPr id="15" name="Picture 14" descr="UNI_logo_quadri_def.pdf"/>
          <p:cNvPicPr>
            <a:picLocks noChangeAspect="1"/>
          </p:cNvPicPr>
          <p:nvPr userDrawn="1"/>
        </p:nvPicPr>
        <p:blipFill>
          <a:blip r:embed="rId3"/>
          <a:srcRect l="24471" t="27051" r="21988" b="29129"/>
          <a:stretch>
            <a:fillRect/>
          </a:stretch>
        </p:blipFill>
        <p:spPr>
          <a:xfrm>
            <a:off x="7880676" y="5871628"/>
            <a:ext cx="747755" cy="612000"/>
          </a:xfrm>
          <a:prstGeom prst="rect">
            <a:avLst/>
          </a:prstGeom>
        </p:spPr>
      </p:pic>
      <p:sp>
        <p:nvSpPr>
          <p:cNvPr id="19" name="Line 3"/>
          <p:cNvSpPr>
            <a:spLocks noChangeShapeType="1"/>
          </p:cNvSpPr>
          <p:nvPr userDrawn="1"/>
        </p:nvSpPr>
        <p:spPr bwMode="auto">
          <a:xfrm rot="10800000" flipH="1">
            <a:off x="3711575" y="485021"/>
            <a:ext cx="0" cy="1350962"/>
          </a:xfrm>
          <a:prstGeom prst="line">
            <a:avLst/>
          </a:prstGeom>
          <a:noFill/>
          <a:ln w="635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" name="Rectangle 6"/>
          <p:cNvSpPr>
            <a:spLocks/>
          </p:cNvSpPr>
          <p:nvPr userDrawn="1"/>
        </p:nvSpPr>
        <p:spPr bwMode="auto">
          <a:xfrm>
            <a:off x="0" y="485021"/>
            <a:ext cx="196850" cy="1350962"/>
          </a:xfrm>
          <a:prstGeom prst="rect">
            <a:avLst/>
          </a:prstGeom>
          <a:solidFill>
            <a:srgbClr val="E0373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23" name="Text Placeholder 22"/>
          <p:cNvSpPr>
            <a:spLocks noGrp="1"/>
          </p:cNvSpPr>
          <p:nvPr userDrawn="1">
            <p:ph type="body" sz="quarter" idx="10"/>
          </p:nvPr>
        </p:nvSpPr>
        <p:spPr>
          <a:xfrm>
            <a:off x="3711575" y="485775"/>
            <a:ext cx="5036425" cy="677821"/>
          </a:xfrm>
          <a:prstGeom prst="rect">
            <a:avLst/>
          </a:prstGeom>
        </p:spPr>
        <p:txBody>
          <a:bodyPr vert="horz" lIns="360000" tIns="180000" rIns="0" bIns="0" anchor="b" anchorCtr="0"/>
          <a:lstStyle>
            <a:lvl1pPr algn="l">
              <a:buFontTx/>
              <a:buNone/>
              <a:defRPr sz="2000">
                <a:solidFill>
                  <a:schemeClr val="bg1"/>
                </a:solidFill>
                <a:latin typeface="+mn-lt"/>
                <a:cs typeface="Gill Sans"/>
              </a:defRPr>
            </a:lvl1pPr>
            <a:lvl2pPr>
              <a:buNone/>
              <a:defRPr/>
            </a:lvl2pPr>
          </a:lstStyle>
          <a:p>
            <a:pPr lvl="0"/>
            <a:r>
              <a:rPr lang="fr-CH" dirty="0"/>
              <a:t>Click to edit Master text styles</a:t>
            </a:r>
          </a:p>
        </p:txBody>
      </p:sp>
      <p:sp>
        <p:nvSpPr>
          <p:cNvPr id="24" name="Text Placeholder 22"/>
          <p:cNvSpPr>
            <a:spLocks noGrp="1"/>
          </p:cNvSpPr>
          <p:nvPr userDrawn="1">
            <p:ph type="body" sz="quarter" idx="11"/>
          </p:nvPr>
        </p:nvSpPr>
        <p:spPr>
          <a:xfrm>
            <a:off x="3711574" y="1171201"/>
            <a:ext cx="5036425" cy="672387"/>
          </a:xfrm>
          <a:prstGeom prst="rect">
            <a:avLst/>
          </a:prstGeom>
        </p:spPr>
        <p:txBody>
          <a:bodyPr vert="horz" lIns="360000" tIns="72000" rIns="0" anchor="t" anchorCtr="0"/>
          <a:lstStyle>
            <a:lvl1pPr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Gill Sans Light"/>
              </a:defRPr>
            </a:lvl1pPr>
            <a:lvl2pPr>
              <a:buNone/>
              <a:defRPr/>
            </a:lvl2pPr>
          </a:lstStyle>
          <a:p>
            <a:pPr lvl="0"/>
            <a:r>
              <a:rPr lang="fr-CH" dirty="0"/>
              <a:t>Click to edit Master text styles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196850" y="886599"/>
            <a:ext cx="3514723" cy="2769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FFFFFF"/>
                </a:solidFill>
                <a:latin typeface="+mj-lt"/>
                <a:sym typeface="Gill Sans" charset="0"/>
              </a:rPr>
              <a:t>University of Luxembourg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6850" y="1256164"/>
            <a:ext cx="3514723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i="0" baseline="0" dirty="0">
                <a:solidFill>
                  <a:srgbClr val="FFFFFF"/>
                </a:solidFill>
                <a:latin typeface="+mj-lt"/>
                <a:ea typeface="ＭＳ Ｐゴシック" charset="0"/>
                <a:cs typeface="Arial"/>
              </a:rPr>
              <a:t>Multilingual. </a:t>
            </a:r>
            <a:r>
              <a:rPr lang="en-US" sz="1000" b="0" i="0" baseline="0" dirty="0" err="1">
                <a:solidFill>
                  <a:srgbClr val="FFFFFF"/>
                </a:solidFill>
                <a:latin typeface="+mj-lt"/>
                <a:ea typeface="ＭＳ Ｐゴシック" charset="0"/>
                <a:cs typeface="Arial"/>
              </a:rPr>
              <a:t>Personalised</a:t>
            </a:r>
            <a:r>
              <a:rPr lang="en-US" sz="1000" b="0" i="0" baseline="0" dirty="0">
                <a:solidFill>
                  <a:srgbClr val="FFFFFF"/>
                </a:solidFill>
                <a:latin typeface="+mj-lt"/>
                <a:ea typeface="ＭＳ Ｐゴシック" charset="0"/>
                <a:cs typeface="Arial"/>
              </a:rPr>
              <a:t>. Connected.</a:t>
            </a:r>
          </a:p>
          <a:p>
            <a:endParaRPr lang="en-US" sz="1000" b="0" i="0" baseline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966392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S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/>
          </p:cNvSpPr>
          <p:nvPr userDrawn="1"/>
        </p:nvSpPr>
        <p:spPr bwMode="auto">
          <a:xfrm>
            <a:off x="0" y="0"/>
            <a:ext cx="9144000" cy="1257300"/>
          </a:xfrm>
          <a:prstGeom prst="rect">
            <a:avLst/>
          </a:pr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lIns="0" tIns="0" rIns="0" bIns="0"/>
          <a:lstStyle/>
          <a:p>
            <a:r>
              <a:rPr lang="fr-FR" dirty="0"/>
              <a:t> 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3772" y="241300"/>
            <a:ext cx="205478" cy="714157"/>
          </a:xfrm>
          <a:prstGeom prst="rect">
            <a:avLst/>
          </a:prstGeom>
          <a:solidFill>
            <a:srgbClr val="0F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20"/>
          <p:cNvGrpSpPr/>
          <p:nvPr userDrawn="1"/>
        </p:nvGrpSpPr>
        <p:grpSpPr>
          <a:xfrm>
            <a:off x="7790625" y="692065"/>
            <a:ext cx="867600" cy="607703"/>
            <a:chOff x="6793675" y="550964"/>
            <a:chExt cx="867600" cy="607703"/>
          </a:xfrm>
        </p:grpSpPr>
        <p:grpSp>
          <p:nvGrpSpPr>
            <p:cNvPr id="10" name="Group 17"/>
            <p:cNvGrpSpPr/>
            <p:nvPr userDrawn="1"/>
          </p:nvGrpSpPr>
          <p:grpSpPr>
            <a:xfrm>
              <a:off x="6793675" y="550964"/>
              <a:ext cx="867600" cy="576072"/>
              <a:chOff x="7778187" y="681228"/>
              <a:chExt cx="900000" cy="576072"/>
            </a:xfrm>
          </p:grpSpPr>
          <p:sp>
            <p:nvSpPr>
              <p:cNvPr id="12" name="Rounded Rectangle 18"/>
              <p:cNvSpPr/>
              <p:nvPr userDrawn="1"/>
            </p:nvSpPr>
            <p:spPr>
              <a:xfrm>
                <a:off x="7778187" y="681228"/>
                <a:ext cx="900000" cy="57607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  <p:sp>
            <p:nvSpPr>
              <p:cNvPr id="13" name="Rectangle 12"/>
              <p:cNvSpPr/>
              <p:nvPr userDrawn="1"/>
            </p:nvSpPr>
            <p:spPr>
              <a:xfrm>
                <a:off x="7778187" y="1088020"/>
                <a:ext cx="900000" cy="1692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</p:grpSp>
        <p:pic>
          <p:nvPicPr>
            <p:cNvPr id="11" name="Picture 21" descr="UNI_logo_quadri_def.pdf"/>
            <p:cNvPicPr>
              <a:picLocks noChangeAspect="1"/>
            </p:cNvPicPr>
            <p:nvPr userDrawn="1"/>
          </p:nvPicPr>
          <p:blipFill>
            <a:blip r:embed="rId2"/>
            <a:srcRect l="24471" t="27051" r="21988" b="29129"/>
            <a:stretch>
              <a:fillRect/>
            </a:stretch>
          </p:blipFill>
          <p:spPr>
            <a:xfrm>
              <a:off x="6944400" y="658757"/>
              <a:ext cx="610801" cy="499910"/>
            </a:xfrm>
            <a:prstGeom prst="rect">
              <a:avLst/>
            </a:prstGeom>
          </p:spPr>
        </p:pic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98474" y="266700"/>
            <a:ext cx="6880226" cy="9906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fr-CH" dirty="0"/>
              <a:t>Click to edit Master title style</a:t>
            </a:r>
            <a:br>
              <a:rPr lang="fr-CH" dirty="0"/>
            </a:br>
            <a:br>
              <a:rPr lang="fr-CH" dirty="0"/>
            </a:br>
            <a:endParaRPr dirty="0"/>
          </a:p>
        </p:txBody>
      </p:sp>
      <p:pic>
        <p:nvPicPr>
          <p:cNvPr id="16" name="Picture 15" descr="FSTC_Embleme_outline_EN_white_vect.ai"/>
          <p:cNvPicPr>
            <a:picLocks noChangeAspect="1"/>
          </p:cNvPicPr>
          <p:nvPr userDrawn="1"/>
        </p:nvPicPr>
        <p:blipFill>
          <a:blip r:embed="rId3"/>
          <a:srcRect l="34259" t="46433" r="35648" b="51441"/>
          <a:stretch>
            <a:fillRect/>
          </a:stretch>
        </p:blipFill>
        <p:spPr>
          <a:xfrm>
            <a:off x="320541" y="991383"/>
            <a:ext cx="3922712" cy="195837"/>
          </a:xfrm>
          <a:prstGeom prst="rect">
            <a:avLst/>
          </a:prstGeom>
        </p:spPr>
      </p:pic>
      <p:sp>
        <p:nvSpPr>
          <p:cNvPr id="17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496887" y="1800000"/>
            <a:ext cx="8136000" cy="4868863"/>
          </a:xfrm>
          <a:prstGeom prst="rect">
            <a:avLst/>
          </a:prstGeom>
        </p:spPr>
        <p:txBody>
          <a:bodyPr vert="horz" lIns="0" tIns="0" rIns="0" bIns="0"/>
          <a:lstStyle>
            <a:lvl1pPr marL="230400" indent="-230400">
              <a:spcBef>
                <a:spcPts val="20"/>
              </a:spcBef>
              <a:buClr>
                <a:srgbClr val="0FA5B0"/>
              </a:buClr>
              <a:buSzPct val="100000"/>
              <a:buFont typeface="Wingdings" charset="2"/>
              <a:buChar char="§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 marL="457200" indent="-230400">
              <a:spcBef>
                <a:spcPts val="600"/>
              </a:spcBef>
              <a:buClr>
                <a:srgbClr val="0FA5B0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2pPr>
            <a:lvl3pPr marL="687600">
              <a:spcBef>
                <a:spcPts val="600"/>
              </a:spcBef>
              <a:buClr>
                <a:srgbClr val="0FA5B0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3pPr>
            <a:lvl4pPr marL="914400">
              <a:spcBef>
                <a:spcPts val="600"/>
              </a:spcBef>
              <a:buClr>
                <a:srgbClr val="0FA5B0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4pPr>
            <a:lvl5pPr marL="1144800">
              <a:spcBef>
                <a:spcPts val="600"/>
              </a:spcBef>
              <a:buClr>
                <a:srgbClr val="0FA5B0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CH" dirty="0"/>
              <a:t>Click to edit Master text styles</a:t>
            </a:r>
          </a:p>
          <a:p>
            <a:pPr lvl="1"/>
            <a:r>
              <a:rPr lang="fr-CH" dirty="0"/>
              <a:t>Second level</a:t>
            </a:r>
          </a:p>
          <a:p>
            <a:pPr lvl="2"/>
            <a:r>
              <a:rPr lang="fr-CH" dirty="0"/>
              <a:t>Third level</a:t>
            </a:r>
          </a:p>
          <a:p>
            <a:pPr lvl="3"/>
            <a:r>
              <a:rPr lang="fr-CH" dirty="0"/>
              <a:t>Fourth level</a:t>
            </a:r>
          </a:p>
          <a:p>
            <a:pPr lvl="4"/>
            <a:r>
              <a:rPr lang="fr-CH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D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/>
          </p:cNvSpPr>
          <p:nvPr userDrawn="1"/>
        </p:nvSpPr>
        <p:spPr bwMode="auto">
          <a:xfrm>
            <a:off x="0" y="0"/>
            <a:ext cx="9144000" cy="1257300"/>
          </a:xfrm>
          <a:prstGeom prst="rect">
            <a:avLst/>
          </a:pr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lIns="0" tIns="0" rIns="0" bIns="0"/>
          <a:lstStyle/>
          <a:p>
            <a:r>
              <a:rPr lang="fr-FR" dirty="0"/>
              <a:t>  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-3772" y="241300"/>
            <a:ext cx="205478" cy="714157"/>
          </a:xfrm>
          <a:prstGeom prst="rect">
            <a:avLst/>
          </a:prstGeom>
          <a:solidFill>
            <a:srgbClr val="5C00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5C0025"/>
              </a:solidFill>
            </a:endParaRPr>
          </a:p>
        </p:txBody>
      </p:sp>
      <p:grpSp>
        <p:nvGrpSpPr>
          <p:cNvPr id="7" name="Group 20"/>
          <p:cNvGrpSpPr/>
          <p:nvPr userDrawn="1"/>
        </p:nvGrpSpPr>
        <p:grpSpPr>
          <a:xfrm>
            <a:off x="7790625" y="692065"/>
            <a:ext cx="867600" cy="607703"/>
            <a:chOff x="6793675" y="550964"/>
            <a:chExt cx="867600" cy="607703"/>
          </a:xfrm>
        </p:grpSpPr>
        <p:grpSp>
          <p:nvGrpSpPr>
            <p:cNvPr id="8" name="Group 17"/>
            <p:cNvGrpSpPr/>
            <p:nvPr userDrawn="1"/>
          </p:nvGrpSpPr>
          <p:grpSpPr>
            <a:xfrm>
              <a:off x="6793675" y="550964"/>
              <a:ext cx="867600" cy="576072"/>
              <a:chOff x="7778187" y="681228"/>
              <a:chExt cx="900000" cy="576072"/>
            </a:xfrm>
          </p:grpSpPr>
          <p:sp>
            <p:nvSpPr>
              <p:cNvPr id="10" name="Rounded Rectangle 18"/>
              <p:cNvSpPr/>
              <p:nvPr userDrawn="1"/>
            </p:nvSpPr>
            <p:spPr>
              <a:xfrm>
                <a:off x="7778187" y="681228"/>
                <a:ext cx="900000" cy="57607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  <p:sp>
            <p:nvSpPr>
              <p:cNvPr id="11" name="Rectangle 10"/>
              <p:cNvSpPr/>
              <p:nvPr userDrawn="1"/>
            </p:nvSpPr>
            <p:spPr>
              <a:xfrm>
                <a:off x="7778187" y="1088020"/>
                <a:ext cx="900000" cy="1692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</p:grpSp>
        <p:pic>
          <p:nvPicPr>
            <p:cNvPr id="9" name="Picture 21" descr="UNI_logo_quadri_def.pdf"/>
            <p:cNvPicPr>
              <a:picLocks noChangeAspect="1"/>
            </p:cNvPicPr>
            <p:nvPr userDrawn="1"/>
          </p:nvPicPr>
          <p:blipFill>
            <a:blip r:embed="rId2"/>
            <a:srcRect l="24471" t="27051" r="21988" b="29129"/>
            <a:stretch>
              <a:fillRect/>
            </a:stretch>
          </p:blipFill>
          <p:spPr>
            <a:xfrm>
              <a:off x="6944400" y="658757"/>
              <a:ext cx="610801" cy="499910"/>
            </a:xfrm>
            <a:prstGeom prst="rect">
              <a:avLst/>
            </a:prstGeom>
          </p:spPr>
        </p:pic>
      </p:grp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98474" y="266700"/>
            <a:ext cx="6880226" cy="9906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fr-CH" dirty="0"/>
              <a:t>Click to edit Master title style</a:t>
            </a:r>
            <a:br>
              <a:rPr lang="fr-CH" dirty="0"/>
            </a:br>
            <a:br>
              <a:rPr lang="fr-CH" dirty="0"/>
            </a:br>
            <a:endParaRPr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496887" y="1800000"/>
            <a:ext cx="8136000" cy="4868863"/>
          </a:xfrm>
          <a:prstGeom prst="rect">
            <a:avLst/>
          </a:prstGeom>
        </p:spPr>
        <p:txBody>
          <a:bodyPr vert="horz" lIns="0" tIns="0" rIns="0" bIns="0"/>
          <a:lstStyle>
            <a:lvl1pPr marL="230400" indent="-230400">
              <a:spcBef>
                <a:spcPts val="20"/>
              </a:spcBef>
              <a:buClr>
                <a:srgbClr val="5C0025"/>
              </a:buClr>
              <a:buSzPct val="100000"/>
              <a:buFont typeface="Wingdings" charset="2"/>
              <a:buChar char="§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 marL="457200" indent="-230400">
              <a:spcBef>
                <a:spcPts val="600"/>
              </a:spcBef>
              <a:buClr>
                <a:srgbClr val="5C0025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2pPr>
            <a:lvl3pPr marL="687600">
              <a:spcBef>
                <a:spcPts val="600"/>
              </a:spcBef>
              <a:buClr>
                <a:srgbClr val="5C0025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3pPr>
            <a:lvl4pPr marL="914400">
              <a:spcBef>
                <a:spcPts val="600"/>
              </a:spcBef>
              <a:buClr>
                <a:srgbClr val="5C0025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4pPr>
            <a:lvl5pPr marL="1144800">
              <a:spcBef>
                <a:spcPts val="600"/>
              </a:spcBef>
              <a:buClr>
                <a:srgbClr val="5C0025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CH" dirty="0"/>
              <a:t>Click to edit Master text styles</a:t>
            </a:r>
          </a:p>
          <a:p>
            <a:pPr lvl="1"/>
            <a:r>
              <a:rPr lang="fr-CH" dirty="0"/>
              <a:t>Second level</a:t>
            </a:r>
          </a:p>
          <a:p>
            <a:pPr lvl="2"/>
            <a:r>
              <a:rPr lang="fr-CH" dirty="0"/>
              <a:t>Third level</a:t>
            </a:r>
          </a:p>
          <a:p>
            <a:pPr lvl="3"/>
            <a:r>
              <a:rPr lang="fr-CH" dirty="0"/>
              <a:t>Fourth level</a:t>
            </a:r>
          </a:p>
          <a:p>
            <a:pPr lvl="4"/>
            <a:r>
              <a:rPr lang="fr-CH" dirty="0"/>
              <a:t>Fifth level</a:t>
            </a:r>
            <a:endParaRPr lang="en-US" dirty="0"/>
          </a:p>
        </p:txBody>
      </p:sp>
      <p:pic>
        <p:nvPicPr>
          <p:cNvPr id="15" name="Picture 3" descr="FDEF_Embleme_outline_ENG_vect_white.ai"/>
          <p:cNvPicPr>
            <a:picLocks noChangeAspect="1"/>
          </p:cNvPicPr>
          <p:nvPr userDrawn="1"/>
        </p:nvPicPr>
        <p:blipFill rotWithShape="1">
          <a:blip r:embed="rId3"/>
          <a:srcRect l="37156" t="48295" r="38766" b="47500"/>
          <a:stretch/>
        </p:blipFill>
        <p:spPr>
          <a:xfrm>
            <a:off x="436087" y="934426"/>
            <a:ext cx="2915053" cy="39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SH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/>
          </p:cNvSpPr>
          <p:nvPr userDrawn="1"/>
        </p:nvSpPr>
        <p:spPr bwMode="auto">
          <a:xfrm>
            <a:off x="0" y="0"/>
            <a:ext cx="9144000" cy="1257300"/>
          </a:xfrm>
          <a:prstGeom prst="rect">
            <a:avLst/>
          </a:prstGeom>
          <a:solidFill>
            <a:schemeClr val="bg1">
              <a:lumMod val="50000"/>
              <a:alpha val="79999"/>
            </a:schemeClr>
          </a:solidFill>
          <a:ln>
            <a:noFill/>
          </a:ln>
        </p:spPr>
        <p:txBody>
          <a:bodyPr lIns="0" tIns="0" rIns="0" bIns="0"/>
          <a:lstStyle/>
          <a:p>
            <a:r>
              <a:rPr lang="fr-FR" dirty="0"/>
              <a:t> 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3772" y="241300"/>
            <a:ext cx="205478" cy="714157"/>
          </a:xfrm>
          <a:prstGeom prst="rect">
            <a:avLst/>
          </a:prstGeom>
          <a:solidFill>
            <a:srgbClr val="E03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E03400"/>
              </a:solidFill>
            </a:endParaRPr>
          </a:p>
        </p:txBody>
      </p:sp>
      <p:grpSp>
        <p:nvGrpSpPr>
          <p:cNvPr id="9" name="Group 20"/>
          <p:cNvGrpSpPr/>
          <p:nvPr userDrawn="1"/>
        </p:nvGrpSpPr>
        <p:grpSpPr>
          <a:xfrm>
            <a:off x="7790625" y="692065"/>
            <a:ext cx="867600" cy="607703"/>
            <a:chOff x="6793675" y="550964"/>
            <a:chExt cx="867600" cy="607703"/>
          </a:xfrm>
        </p:grpSpPr>
        <p:grpSp>
          <p:nvGrpSpPr>
            <p:cNvPr id="10" name="Group 17"/>
            <p:cNvGrpSpPr/>
            <p:nvPr userDrawn="1"/>
          </p:nvGrpSpPr>
          <p:grpSpPr>
            <a:xfrm>
              <a:off x="6793675" y="550964"/>
              <a:ext cx="867600" cy="576072"/>
              <a:chOff x="7778187" y="681228"/>
              <a:chExt cx="900000" cy="576072"/>
            </a:xfrm>
          </p:grpSpPr>
          <p:sp>
            <p:nvSpPr>
              <p:cNvPr id="12" name="Rounded Rectangle 18"/>
              <p:cNvSpPr/>
              <p:nvPr userDrawn="1"/>
            </p:nvSpPr>
            <p:spPr>
              <a:xfrm>
                <a:off x="7778187" y="681228"/>
                <a:ext cx="900000" cy="57607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  <p:sp>
            <p:nvSpPr>
              <p:cNvPr id="13" name="Rectangle 12"/>
              <p:cNvSpPr/>
              <p:nvPr userDrawn="1"/>
            </p:nvSpPr>
            <p:spPr>
              <a:xfrm>
                <a:off x="7778187" y="1088020"/>
                <a:ext cx="900000" cy="1692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LU"/>
              </a:p>
            </p:txBody>
          </p:sp>
        </p:grpSp>
        <p:pic>
          <p:nvPicPr>
            <p:cNvPr id="11" name="Picture 21" descr="UNI_logo_quadri_def.pdf"/>
            <p:cNvPicPr>
              <a:picLocks noChangeAspect="1"/>
            </p:cNvPicPr>
            <p:nvPr userDrawn="1"/>
          </p:nvPicPr>
          <p:blipFill>
            <a:blip r:embed="rId2"/>
            <a:srcRect l="24471" t="27051" r="21988" b="29129"/>
            <a:stretch>
              <a:fillRect/>
            </a:stretch>
          </p:blipFill>
          <p:spPr>
            <a:xfrm>
              <a:off x="6944400" y="658757"/>
              <a:ext cx="610801" cy="499910"/>
            </a:xfrm>
            <a:prstGeom prst="rect">
              <a:avLst/>
            </a:prstGeom>
          </p:spPr>
        </p:pic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98474" y="266700"/>
            <a:ext cx="6880226" cy="9906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fr-CH" dirty="0"/>
              <a:t>Click to edit Master title style</a:t>
            </a:r>
            <a:br>
              <a:rPr lang="fr-CH" dirty="0"/>
            </a:br>
            <a:br>
              <a:rPr lang="fr-CH" dirty="0"/>
            </a:br>
            <a:endParaRPr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496887" y="1800000"/>
            <a:ext cx="8136000" cy="4868863"/>
          </a:xfrm>
          <a:prstGeom prst="rect">
            <a:avLst/>
          </a:prstGeom>
        </p:spPr>
        <p:txBody>
          <a:bodyPr vert="horz" lIns="0" tIns="0" rIns="0" bIns="0"/>
          <a:lstStyle>
            <a:lvl1pPr marL="230400" indent="-230400">
              <a:spcBef>
                <a:spcPts val="20"/>
              </a:spcBef>
              <a:buClr>
                <a:srgbClr val="E03400"/>
              </a:buClr>
              <a:buSzPct val="100000"/>
              <a:buFont typeface="Wingdings" charset="2"/>
              <a:buChar char="§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  <a:lvl2pPr marL="457200" indent="-230400">
              <a:spcBef>
                <a:spcPts val="600"/>
              </a:spcBef>
              <a:buClr>
                <a:srgbClr val="E03400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2pPr>
            <a:lvl3pPr marL="687600">
              <a:spcBef>
                <a:spcPts val="600"/>
              </a:spcBef>
              <a:buClr>
                <a:srgbClr val="E03400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3pPr>
            <a:lvl4pPr marL="914400">
              <a:spcBef>
                <a:spcPts val="600"/>
              </a:spcBef>
              <a:buClr>
                <a:srgbClr val="E03400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4pPr>
            <a:lvl5pPr marL="1144800">
              <a:spcBef>
                <a:spcPts val="600"/>
              </a:spcBef>
              <a:buClr>
                <a:srgbClr val="E03400"/>
              </a:buClr>
              <a:buSzPct val="100000"/>
              <a:buFont typeface="Wingdings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CH" dirty="0"/>
              <a:t>Click to edit Master text styles</a:t>
            </a:r>
          </a:p>
          <a:p>
            <a:pPr lvl="1"/>
            <a:r>
              <a:rPr lang="fr-CH" dirty="0"/>
              <a:t>Second level</a:t>
            </a:r>
          </a:p>
          <a:p>
            <a:pPr lvl="2"/>
            <a:r>
              <a:rPr lang="fr-CH" dirty="0"/>
              <a:t>Third level</a:t>
            </a:r>
          </a:p>
          <a:p>
            <a:pPr lvl="3"/>
            <a:r>
              <a:rPr lang="fr-CH" dirty="0"/>
              <a:t>Fourth level</a:t>
            </a:r>
          </a:p>
          <a:p>
            <a:pPr lvl="4"/>
            <a:r>
              <a:rPr lang="fr-CH" dirty="0"/>
              <a:t>Fifth level</a:t>
            </a:r>
            <a:endParaRPr lang="en-US" dirty="0"/>
          </a:p>
        </p:txBody>
      </p:sp>
      <p:pic>
        <p:nvPicPr>
          <p:cNvPr id="17" name="Picture 6" descr="FLSHASE_Embleme_outline_ENG_vect_white.ai"/>
          <p:cNvPicPr>
            <a:picLocks noChangeAspect="1"/>
          </p:cNvPicPr>
          <p:nvPr userDrawn="1"/>
        </p:nvPicPr>
        <p:blipFill rotWithShape="1">
          <a:blip r:embed="rId3"/>
          <a:srcRect l="25858" t="48495" r="33189" b="48289"/>
          <a:stretch/>
        </p:blipFill>
        <p:spPr>
          <a:xfrm>
            <a:off x="424906" y="950400"/>
            <a:ext cx="5136076" cy="31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63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836" r:id="rId2"/>
    <p:sldLayoutId id="2147483839" r:id="rId3"/>
    <p:sldLayoutId id="2147483841" r:id="rId4"/>
    <p:sldLayoutId id="2147483842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364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30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LU" dirty="0"/>
              <a:t>Do </a:t>
            </a:r>
            <a:r>
              <a:rPr lang="fr-LU" dirty="0" err="1"/>
              <a:t>ICTs</a:t>
            </a:r>
            <a:r>
              <a:rPr lang="fr-LU" dirty="0"/>
              <a:t> </a:t>
            </a:r>
            <a:r>
              <a:rPr lang="fr-LU" dirty="0" err="1"/>
              <a:t>improve</a:t>
            </a:r>
            <a:r>
              <a:rPr lang="fr-LU" dirty="0"/>
              <a:t> deliberative </a:t>
            </a:r>
            <a:r>
              <a:rPr lang="fr-LU" dirty="0" err="1"/>
              <a:t>quality</a:t>
            </a:r>
            <a:r>
              <a:rPr lang="fr-LU" dirty="0"/>
              <a:t> of </a:t>
            </a:r>
            <a:r>
              <a:rPr lang="fr-LU" dirty="0" err="1"/>
              <a:t>constitutional</a:t>
            </a:r>
            <a:r>
              <a:rPr lang="fr-LU" dirty="0"/>
              <a:t> </a:t>
            </a:r>
            <a:r>
              <a:rPr lang="fr-LU" dirty="0" err="1"/>
              <a:t>reform</a:t>
            </a:r>
            <a:r>
              <a:rPr lang="fr-LU" dirty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LU" dirty="0"/>
              <a:t>Raphael Kies; </a:t>
            </a:r>
            <a:r>
              <a:rPr lang="fr-LU" dirty="0" err="1"/>
              <a:t>Alina</a:t>
            </a:r>
            <a:r>
              <a:rPr lang="fr-LU" dirty="0"/>
              <a:t> </a:t>
            </a:r>
            <a:r>
              <a:rPr lang="fr-LU" dirty="0" err="1"/>
              <a:t>Ostling</a:t>
            </a:r>
            <a:r>
              <a:rPr lang="fr-LU" dirty="0"/>
              <a:t>, Norbert </a:t>
            </a:r>
            <a:r>
              <a:rPr lang="fr-LU" dirty="0" err="1"/>
              <a:t>Kersting</a:t>
            </a:r>
            <a:r>
              <a:rPr lang="fr-LU" dirty="0"/>
              <a:t>, </a:t>
            </a:r>
            <a:r>
              <a:rPr lang="fr-LU" dirty="0" err="1"/>
              <a:t>Visvaldis</a:t>
            </a:r>
            <a:r>
              <a:rPr lang="fr-LU" dirty="0"/>
              <a:t> </a:t>
            </a:r>
            <a:r>
              <a:rPr lang="fr-LU" dirty="0" err="1"/>
              <a:t>Valtenberg</a:t>
            </a:r>
            <a:r>
              <a:rPr lang="fr-LU" dirty="0"/>
              <a:t>; </a:t>
            </a:r>
            <a:r>
              <a:rPr lang="fr-LU"/>
              <a:t>Marie Dufrasne</a:t>
            </a:r>
            <a:endParaRPr lang="fr-L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96887" y="1518834"/>
            <a:ext cx="8136000" cy="5150029"/>
          </a:xfrm>
        </p:spPr>
        <p:txBody>
          <a:bodyPr/>
          <a:lstStyle/>
          <a:p>
            <a:pPr marL="0" indent="0"/>
            <a:r>
              <a:rPr lang="fr-LU" b="1" dirty="0"/>
              <a:t>General objectives of </a:t>
            </a:r>
            <a:r>
              <a:rPr lang="fr-LU" b="1" dirty="0" err="1"/>
              <a:t>Cost</a:t>
            </a:r>
            <a:r>
              <a:rPr lang="fr-LU" b="1" dirty="0"/>
              <a:t> projet</a:t>
            </a:r>
            <a:endParaRPr lang="en-US" b="1" dirty="0"/>
          </a:p>
          <a:p>
            <a:pPr marL="0" indent="0"/>
            <a:r>
              <a:rPr lang="en-US" dirty="0"/>
              <a:t>1) </a:t>
            </a:r>
            <a:r>
              <a:rPr lang="en-US" u="sng" dirty="0"/>
              <a:t>To gather and organize information </a:t>
            </a:r>
            <a:r>
              <a:rPr lang="en-US" dirty="0"/>
              <a:t>about all deliberative democracy experiments related to constitution-like issues; </a:t>
            </a:r>
          </a:p>
          <a:p>
            <a:pPr marL="0" indent="0"/>
            <a:r>
              <a:rPr lang="en-US" dirty="0"/>
              <a:t>2) To make this information </a:t>
            </a:r>
            <a:r>
              <a:rPr lang="en-US" u="sng" dirty="0"/>
              <a:t>widely available and widely used</a:t>
            </a:r>
            <a:r>
              <a:rPr lang="en-US" dirty="0"/>
              <a:t>; </a:t>
            </a:r>
          </a:p>
          <a:p>
            <a:pPr marL="0" indent="0"/>
            <a:r>
              <a:rPr lang="en-US" dirty="0"/>
              <a:t>3) </a:t>
            </a:r>
            <a:r>
              <a:rPr lang="en-US" u="sng" dirty="0"/>
              <a:t>To promote interaction </a:t>
            </a:r>
            <a:r>
              <a:rPr lang="en-US" dirty="0"/>
              <a:t>between actors involved in this area, and also interested actors who are not yet involved</a:t>
            </a:r>
          </a:p>
          <a:p>
            <a:pPr marL="342900" indent="-342900">
              <a:buFontTx/>
              <a:buChar char="-"/>
            </a:pPr>
            <a:endParaRPr lang="fr-LU" dirty="0"/>
          </a:p>
          <a:p>
            <a:pPr marL="0" indent="0"/>
            <a:r>
              <a:rPr lang="fr-LU" b="1" dirty="0"/>
              <a:t>Objectives of </a:t>
            </a:r>
            <a:r>
              <a:rPr lang="fr-LU" b="1" dirty="0" err="1"/>
              <a:t>Working</a:t>
            </a:r>
            <a:r>
              <a:rPr lang="fr-LU" b="1" dirty="0"/>
              <a:t> group 3 « e-</a:t>
            </a:r>
            <a:r>
              <a:rPr lang="fr-LU" b="1" dirty="0" err="1"/>
              <a:t>constitutinal</a:t>
            </a:r>
            <a:r>
              <a:rPr lang="fr-LU" b="1" dirty="0"/>
              <a:t> deliberative </a:t>
            </a:r>
            <a:r>
              <a:rPr lang="fr-LU" b="1" dirty="0" err="1"/>
              <a:t>making</a:t>
            </a:r>
            <a:r>
              <a:rPr lang="fr-LU" b="1" dirty="0"/>
              <a:t> »</a:t>
            </a:r>
          </a:p>
          <a:p>
            <a:pPr marL="0" indent="0"/>
            <a:r>
              <a:rPr lang="en-US" dirty="0"/>
              <a:t>Review and </a:t>
            </a:r>
            <a:r>
              <a:rPr lang="en-US" dirty="0" err="1"/>
              <a:t>analyse</a:t>
            </a:r>
            <a:r>
              <a:rPr lang="en-US" dirty="0"/>
              <a:t> the possible usages of the ICTs for promoting a more inclusive, deliberative, and legitimate participative consultations on constitutional like issues. </a:t>
            </a:r>
          </a:p>
          <a:p>
            <a:pPr marL="0" indent="0"/>
            <a:endParaRPr lang="fr-LU" b="1" dirty="0"/>
          </a:p>
          <a:p>
            <a:pPr marL="342900" indent="-342900">
              <a:buFontTx/>
              <a:buChar char="-"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LU" sz="2400" dirty="0"/>
              <a:t>Background : </a:t>
            </a:r>
            <a:r>
              <a:rPr lang="fr-LU" sz="2400" dirty="0" err="1"/>
              <a:t>Cost</a:t>
            </a:r>
            <a:r>
              <a:rPr lang="fr-LU" sz="2400" dirty="0"/>
              <a:t> </a:t>
            </a:r>
            <a:r>
              <a:rPr lang="fr-LU" sz="2400" dirty="0" err="1"/>
              <a:t>project</a:t>
            </a:r>
            <a:r>
              <a:rPr lang="fr-LU" sz="2400" dirty="0"/>
              <a:t> on constitution </a:t>
            </a:r>
            <a:r>
              <a:rPr lang="fr-LU" sz="2400" dirty="0" err="1"/>
              <a:t>making</a:t>
            </a:r>
            <a:r>
              <a:rPr lang="fr-LU" sz="2400" dirty="0"/>
              <a:t> and deliberative democracy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925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Main challenge : </a:t>
            </a:r>
            <a:r>
              <a:rPr lang="en-US" dirty="0"/>
              <a:t>To promote a consultation process that is at the same time </a:t>
            </a:r>
            <a:r>
              <a:rPr lang="en-US" b="1" dirty="0"/>
              <a:t>inclusive </a:t>
            </a:r>
            <a:r>
              <a:rPr lang="en-US" dirty="0"/>
              <a:t>and </a:t>
            </a:r>
            <a:r>
              <a:rPr lang="en-US" b="1" dirty="0"/>
              <a:t>deliberative</a:t>
            </a:r>
            <a:r>
              <a:rPr lang="en-US" dirty="0"/>
              <a:t> </a:t>
            </a:r>
          </a:p>
          <a:p>
            <a:r>
              <a:rPr lang="en-US" b="1" dirty="0"/>
              <a:t>Solution so far</a:t>
            </a:r>
            <a:r>
              <a:rPr lang="en-US" dirty="0"/>
              <a:t>… Combination of Mini-Publics - for deliberation - with referendum - for inclusion. (ex: Iceland, Ireland, Luxembourg)</a:t>
            </a:r>
          </a:p>
          <a:p>
            <a:r>
              <a:rPr lang="en-US" b="1" dirty="0"/>
              <a:t>Problems</a:t>
            </a:r>
            <a:r>
              <a:rPr lang="en-US" dirty="0"/>
              <a:t> </a:t>
            </a:r>
          </a:p>
          <a:p>
            <a:pPr marL="342900" indent="-342900">
              <a:buFontTx/>
              <a:buChar char="-"/>
            </a:pPr>
            <a:r>
              <a:rPr lang="en-US" dirty="0"/>
              <a:t>Large public remains excluded from qualitative deliberation</a:t>
            </a:r>
          </a:p>
          <a:p>
            <a:pPr marL="342900" indent="-342900">
              <a:buFontTx/>
              <a:buChar char="-"/>
            </a:pPr>
            <a:r>
              <a:rPr lang="en-US" dirty="0"/>
              <a:t>Referendum does not guarantee informed participation. </a:t>
            </a:r>
          </a:p>
          <a:p>
            <a:pPr marL="342900" indent="-342900">
              <a:buFontTx/>
              <a:buChar char="-"/>
            </a:pPr>
            <a:r>
              <a:rPr lang="en-US" dirty="0"/>
              <a:t>Mini publics still criticized to influence the process: Why? limited representation and accountability</a:t>
            </a:r>
          </a:p>
          <a:p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Theoretical considerations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70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dirty="0"/>
              <a:t>ICTs can be used: </a:t>
            </a:r>
          </a:p>
          <a:p>
            <a:pPr marL="514350" indent="-514350">
              <a:buAutoNum type="romanLcParenR"/>
            </a:pPr>
            <a:r>
              <a:rPr lang="en-US" sz="2400" dirty="0"/>
              <a:t>to initiate new constitutional reforms (in countries where e-petition is introduced); </a:t>
            </a:r>
          </a:p>
          <a:p>
            <a:pPr marL="514350" indent="-514350">
              <a:buAutoNum type="romanLcParenR"/>
            </a:pPr>
            <a:r>
              <a:rPr lang="en-US" sz="2400" dirty="0"/>
              <a:t>to inform citizens about the consultative process (transparency), </a:t>
            </a:r>
          </a:p>
          <a:p>
            <a:pPr marL="514350" indent="-514350">
              <a:buAutoNum type="romanLcParenR"/>
            </a:pPr>
            <a:r>
              <a:rPr lang="en-US" sz="2400" dirty="0"/>
              <a:t>to inform and involve the citizens during the drafting of the constitution (engagement), </a:t>
            </a:r>
          </a:p>
          <a:p>
            <a:pPr marL="514350" indent="-514350">
              <a:buAutoNum type="romanLcParenR"/>
            </a:pPr>
            <a:r>
              <a:rPr lang="en-US" sz="2400" dirty="0"/>
              <a:t>to inform the citizens during the referendum campaign.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LU" sz="2800" dirty="0" err="1"/>
              <a:t>What</a:t>
            </a:r>
            <a:r>
              <a:rPr lang="fr-LU" sz="2800" dirty="0"/>
              <a:t> </a:t>
            </a:r>
            <a:r>
              <a:rPr lang="fr-LU" sz="2800" dirty="0" err="1"/>
              <a:t>could</a:t>
            </a:r>
            <a:r>
              <a:rPr lang="fr-LU" sz="2800" dirty="0"/>
              <a:t> </a:t>
            </a:r>
            <a:r>
              <a:rPr lang="fr-LU" sz="2800" dirty="0" err="1"/>
              <a:t>be</a:t>
            </a:r>
            <a:r>
              <a:rPr lang="fr-LU" sz="2800" dirty="0"/>
              <a:t> the contribution of </a:t>
            </a:r>
            <a:r>
              <a:rPr lang="fr-LU" sz="2800" dirty="0" err="1"/>
              <a:t>ICTs</a:t>
            </a:r>
            <a:r>
              <a:rPr lang="fr-LU" sz="2800" dirty="0"/>
              <a:t> to face </a:t>
            </a:r>
            <a:r>
              <a:rPr lang="fr-LU" sz="2800" dirty="0" err="1"/>
              <a:t>these</a:t>
            </a:r>
            <a:r>
              <a:rPr lang="fr-LU" sz="2800" dirty="0"/>
              <a:t> </a:t>
            </a:r>
            <a:r>
              <a:rPr lang="fr-LU" sz="2800" dirty="0" err="1"/>
              <a:t>problems</a:t>
            </a:r>
            <a:r>
              <a:rPr lang="fr-LU" sz="2800" dirty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6551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496887" y="1379350"/>
            <a:ext cx="8136000" cy="5289514"/>
          </a:xfrm>
        </p:spPr>
        <p:txBody>
          <a:bodyPr/>
          <a:lstStyle/>
          <a:p>
            <a:pPr lvl="0"/>
            <a:r>
              <a:rPr lang="en-US" b="1" dirty="0"/>
              <a:t>RQ1</a:t>
            </a:r>
            <a:r>
              <a:rPr lang="en-US" dirty="0"/>
              <a:t>: To what extent were ICTs used to </a:t>
            </a:r>
            <a:r>
              <a:rPr lang="en-US" b="1" dirty="0"/>
              <a:t>involve the general public</a:t>
            </a:r>
            <a:r>
              <a:rPr lang="en-US" dirty="0"/>
              <a:t> in the constitutional reform processes. </a:t>
            </a:r>
          </a:p>
          <a:p>
            <a:pPr lvl="0"/>
            <a:r>
              <a:rPr lang="en-US" b="1" dirty="0"/>
              <a:t>RQ2</a:t>
            </a:r>
            <a:r>
              <a:rPr lang="en-US" dirty="0"/>
              <a:t>: to what extent are ICTs used to promote the </a:t>
            </a:r>
            <a:r>
              <a:rPr lang="en-US" b="1" dirty="0"/>
              <a:t>transparency</a:t>
            </a:r>
            <a:r>
              <a:rPr lang="en-US" dirty="0"/>
              <a:t> of the process (e.g. through social media).</a:t>
            </a:r>
          </a:p>
          <a:p>
            <a:pPr lvl="0"/>
            <a:r>
              <a:rPr lang="en-US" dirty="0"/>
              <a:t> </a:t>
            </a:r>
            <a:r>
              <a:rPr lang="en-US" b="1" dirty="0"/>
              <a:t>RQ3</a:t>
            </a:r>
            <a:r>
              <a:rPr lang="en-US" dirty="0"/>
              <a:t>: Did the usage of ICTs promote a </a:t>
            </a:r>
            <a:r>
              <a:rPr lang="en-US" b="1" dirty="0"/>
              <a:t>deliberative</a:t>
            </a:r>
            <a:r>
              <a:rPr lang="en-US" dirty="0"/>
              <a:t> form of participation? </a:t>
            </a:r>
          </a:p>
          <a:p>
            <a:pPr lvl="0"/>
            <a:r>
              <a:rPr lang="en-US" b="1" dirty="0"/>
              <a:t>RQ4:</a:t>
            </a:r>
            <a:r>
              <a:rPr lang="en-US" dirty="0"/>
              <a:t> More generally did the ICTs contribute to improve the perceived </a:t>
            </a:r>
            <a:r>
              <a:rPr lang="en-US" b="1" dirty="0"/>
              <a:t>legitimacy</a:t>
            </a:r>
            <a:r>
              <a:rPr lang="en-US" dirty="0"/>
              <a:t> of the constitutional related reforms process. </a:t>
            </a:r>
          </a:p>
          <a:p>
            <a:pPr lvl="0"/>
            <a:r>
              <a:rPr lang="en-US" b="1" dirty="0"/>
              <a:t>RQ5</a:t>
            </a:r>
            <a:r>
              <a:rPr lang="en-US" dirty="0"/>
              <a:t>: For all these questions do we observe significant differences according to the </a:t>
            </a:r>
            <a:r>
              <a:rPr lang="en-US" b="1" dirty="0"/>
              <a:t>initiator of the consultations</a:t>
            </a:r>
            <a:r>
              <a:rPr lang="en-US" dirty="0"/>
              <a:t>. In particular if it was initiated by the State (top-down) or by the citizens/civil society (bottom-up)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LU" sz="3200" dirty="0" err="1"/>
              <a:t>Research</a:t>
            </a:r>
            <a:r>
              <a:rPr lang="fr-LU" sz="3200" dirty="0"/>
              <a:t> questions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239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LU" sz="2800" dirty="0"/>
              <a:t>Case </a:t>
            </a:r>
            <a:r>
              <a:rPr lang="fr-LU" sz="2800" dirty="0" err="1"/>
              <a:t>studies</a:t>
            </a:r>
            <a:r>
              <a:rPr lang="fr-LU" sz="2800" dirty="0"/>
              <a:t> 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317585"/>
              </p:ext>
            </p:extLst>
          </p:nvPr>
        </p:nvGraphicFramePr>
        <p:xfrm>
          <a:off x="3" y="1246058"/>
          <a:ext cx="9143997" cy="56119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5837">
                  <a:extLst>
                    <a:ext uri="{9D8B030D-6E8A-4147-A177-3AD203B41FA5}">
                      <a16:colId xmlns:a16="http://schemas.microsoft.com/office/drawing/2014/main" val="244434729"/>
                    </a:ext>
                  </a:extLst>
                </a:gridCol>
                <a:gridCol w="995180">
                  <a:extLst>
                    <a:ext uri="{9D8B030D-6E8A-4147-A177-3AD203B41FA5}">
                      <a16:colId xmlns:a16="http://schemas.microsoft.com/office/drawing/2014/main" val="1246865749"/>
                    </a:ext>
                  </a:extLst>
                </a:gridCol>
                <a:gridCol w="1498168">
                  <a:extLst>
                    <a:ext uri="{9D8B030D-6E8A-4147-A177-3AD203B41FA5}">
                      <a16:colId xmlns:a16="http://schemas.microsoft.com/office/drawing/2014/main" val="1023751409"/>
                    </a:ext>
                  </a:extLst>
                </a:gridCol>
                <a:gridCol w="1559848">
                  <a:extLst>
                    <a:ext uri="{9D8B030D-6E8A-4147-A177-3AD203B41FA5}">
                      <a16:colId xmlns:a16="http://schemas.microsoft.com/office/drawing/2014/main" val="4133521563"/>
                    </a:ext>
                  </a:extLst>
                </a:gridCol>
                <a:gridCol w="1143591">
                  <a:extLst>
                    <a:ext uri="{9D8B030D-6E8A-4147-A177-3AD203B41FA5}">
                      <a16:colId xmlns:a16="http://schemas.microsoft.com/office/drawing/2014/main" val="1606570754"/>
                    </a:ext>
                  </a:extLst>
                </a:gridCol>
                <a:gridCol w="969879">
                  <a:extLst>
                    <a:ext uri="{9D8B030D-6E8A-4147-A177-3AD203B41FA5}">
                      <a16:colId xmlns:a16="http://schemas.microsoft.com/office/drawing/2014/main" val="2280024236"/>
                    </a:ext>
                  </a:extLst>
                </a:gridCol>
                <a:gridCol w="1201494">
                  <a:extLst>
                    <a:ext uri="{9D8B030D-6E8A-4147-A177-3AD203B41FA5}">
                      <a16:colId xmlns:a16="http://schemas.microsoft.com/office/drawing/2014/main" val="360599204"/>
                    </a:ext>
                  </a:extLst>
                </a:gridCol>
              </a:tblGrid>
              <a:tr h="741522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Process initiator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agenda setting of reforms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Mini-public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elected citizens assembly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>
                          <a:effectLst/>
                        </a:rPr>
                        <a:t>Referendum.s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outcome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extLst>
                  <a:ext uri="{0D108BD9-81ED-4DB2-BD59-A6C34878D82A}">
                    <a16:rowId xmlns:a16="http://schemas.microsoft.com/office/drawing/2014/main" val="1117779743"/>
                  </a:ext>
                </a:extLst>
              </a:tr>
              <a:tr h="7325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Icelandic reform (2009-2011)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top-down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mixed (experts and citizens)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yes (National assembly of 950 people to make general proposal)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yes (25 citizens to draft new constituion)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yes (non binding)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extLst>
                  <a:ext uri="{0D108BD9-81ED-4DB2-BD59-A6C34878D82A}">
                    <a16:rowId xmlns:a16="http://schemas.microsoft.com/office/drawing/2014/main" val="3849579941"/>
                  </a:ext>
                </a:extLst>
              </a:tr>
              <a:tr h="7000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Irish reform (2012-2014 and 2016-2018)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top-down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politicians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yes (citizens/</a:t>
                      </a:r>
                      <a:r>
                        <a:rPr lang="en-US" sz="1200" u="none" strike="noStrike" dirty="0" err="1">
                          <a:effectLst/>
                        </a:rPr>
                        <a:t>politicans</a:t>
                      </a:r>
                      <a:r>
                        <a:rPr lang="en-US" sz="1200" u="none" strike="noStrike" dirty="0">
                          <a:effectLst/>
                        </a:rPr>
                        <a:t> to discuss pre-defined topics)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no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yes (binding)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yes several referendums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extLst>
                  <a:ext uri="{0D108BD9-81ED-4DB2-BD59-A6C34878D82A}">
                    <a16:rowId xmlns:a16="http://schemas.microsoft.com/office/drawing/2014/main" val="970491271"/>
                  </a:ext>
                </a:extLst>
              </a:tr>
              <a:tr h="5932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Luxemburgish constitutional reform (2014-)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top-down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Mixed (politicans and limited influence of citizens)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yes (but experimental to test process and opinions)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yes (binding)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extLst>
                  <a:ext uri="{0D108BD9-81ED-4DB2-BD59-A6C34878D82A}">
                    <a16:rowId xmlns:a16="http://schemas.microsoft.com/office/drawing/2014/main" val="2691562093"/>
                  </a:ext>
                </a:extLst>
              </a:tr>
              <a:tr h="12203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Estonian citizens assembly (2013)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Mixed/bottom-up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mixed (politicians, civil society)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yes (deliberation: to make proposal on one of predifined 5 topics discussed through crowdsourcing plarform)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no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limited outcome (4 of 15 initial deliberation day proposals - but not the ones on constitution)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extLst>
                  <a:ext uri="{0D108BD9-81ED-4DB2-BD59-A6C34878D82A}">
                    <a16:rowId xmlns:a16="http://schemas.microsoft.com/office/drawing/2014/main" val="3267025064"/>
                  </a:ext>
                </a:extLst>
              </a:tr>
              <a:tr h="7325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My voice e-petition (</a:t>
                      </a:r>
                      <a:r>
                        <a:rPr lang="en-US" sz="1200" b="1" u="none" strike="noStrike" dirty="0" err="1">
                          <a:effectLst/>
                        </a:rPr>
                        <a:t>Lavia</a:t>
                      </a:r>
                      <a:r>
                        <a:rPr lang="en-US" sz="1200" b="1" u="none" strike="noStrike" dirty="0">
                          <a:effectLst/>
                        </a:rPr>
                        <a:t>) (2014-2019)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bottom-up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citizens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yes the article has been changed but after 5 years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extLst>
                  <a:ext uri="{0D108BD9-81ED-4DB2-BD59-A6C34878D82A}">
                    <a16:rowId xmlns:a16="http://schemas.microsoft.com/office/drawing/2014/main" val="1497455850"/>
                  </a:ext>
                </a:extLst>
              </a:tr>
              <a:tr h="8805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Constitutional review in </a:t>
                      </a:r>
                      <a:r>
                        <a:rPr lang="en-US" sz="1200" b="1" u="none" strike="noStrike" dirty="0" err="1">
                          <a:effectLst/>
                        </a:rPr>
                        <a:t>Northrhine-Wesphalia</a:t>
                      </a:r>
                      <a:r>
                        <a:rPr lang="en-US" sz="1200" b="1" u="none" strike="noStrike" dirty="0">
                          <a:effectLst/>
                        </a:rPr>
                        <a:t> (2013-2016)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top-down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politicians /parliament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no (hearings of experts to which citizens could contribute online)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no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13" marR="6613" marT="6613" marB="0" anchor="ctr"/>
                </a:tc>
                <a:extLst>
                  <a:ext uri="{0D108BD9-81ED-4DB2-BD59-A6C34878D82A}">
                    <a16:rowId xmlns:a16="http://schemas.microsoft.com/office/drawing/2014/main" val="309908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778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496887" y="1230437"/>
            <a:ext cx="8136000" cy="5325346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US" sz="1600" dirty="0"/>
              <a:t>ICTs often used at preliminary phase whether </a:t>
            </a:r>
            <a:r>
              <a:rPr lang="en-US" sz="1600" u="sng" dirty="0"/>
              <a:t>to protest </a:t>
            </a:r>
            <a:r>
              <a:rPr lang="en-US" sz="1600" dirty="0"/>
              <a:t>(ex: Iceland) or to </a:t>
            </a:r>
            <a:r>
              <a:rPr lang="en-US" sz="1600" u="sng" dirty="0"/>
              <a:t>initiated a constitutional reform </a:t>
            </a:r>
            <a:r>
              <a:rPr lang="en-US" sz="1600" dirty="0"/>
              <a:t>(ex: My voice Latvia) </a:t>
            </a:r>
          </a:p>
          <a:p>
            <a:pPr marL="342900" indent="-342900">
              <a:buFontTx/>
              <a:buChar char="-"/>
            </a:pPr>
            <a:r>
              <a:rPr lang="en-US" sz="1600" dirty="0"/>
              <a:t>In general a conscious and planned usage of ICT is </a:t>
            </a:r>
            <a:r>
              <a:rPr lang="en-US" sz="1600" u="sng" dirty="0"/>
              <a:t>absent</a:t>
            </a:r>
            <a:r>
              <a:rPr lang="en-US" sz="1600" dirty="0"/>
              <a:t> or </a:t>
            </a:r>
            <a:r>
              <a:rPr lang="en-US" sz="1600" u="sng" dirty="0"/>
              <a:t>limited to just one phase </a:t>
            </a:r>
            <a:r>
              <a:rPr lang="en-US" sz="1600" dirty="0"/>
              <a:t>of the consultative process (ex: drafting/discussing content Iceland and Estonia; or initiating in Latvia)</a:t>
            </a:r>
          </a:p>
          <a:p>
            <a:pPr marL="342900" indent="-342900">
              <a:buFontTx/>
              <a:buChar char="-"/>
            </a:pPr>
            <a:r>
              <a:rPr lang="en-US" sz="1600" dirty="0"/>
              <a:t>When usage of ICTs planned, it is generally just </a:t>
            </a:r>
            <a:r>
              <a:rPr lang="en-US" sz="1600" u="sng" dirty="0"/>
              <a:t>superficially</a:t>
            </a:r>
            <a:r>
              <a:rPr lang="en-US" sz="1600" dirty="0"/>
              <a:t>. Ex: in Iceland no clear rules how to process proposals from citizens)</a:t>
            </a:r>
          </a:p>
          <a:p>
            <a:pPr marL="342900" indent="-342900">
              <a:buFontTx/>
              <a:buChar char="-"/>
            </a:pPr>
            <a:r>
              <a:rPr lang="en-US" sz="1600" dirty="0"/>
              <a:t>Participants to the online process were the </a:t>
            </a:r>
            <a:r>
              <a:rPr lang="en-US" sz="1600" u="sng" dirty="0"/>
              <a:t>usual suspects </a:t>
            </a:r>
            <a:r>
              <a:rPr lang="en-US" sz="1600" dirty="0"/>
              <a:t>(well educated men interested in politics) and deliberative usage of ICTs, is understudied but appear to be very limited (Exception Estonia). </a:t>
            </a:r>
          </a:p>
          <a:p>
            <a:pPr marL="342900" indent="-342900">
              <a:buFontTx/>
              <a:buChar char="-"/>
            </a:pPr>
            <a:r>
              <a:rPr lang="en-US" sz="1600" dirty="0"/>
              <a:t>In several cases fair amount of </a:t>
            </a:r>
            <a:r>
              <a:rPr lang="en-US" sz="1600" u="sng" dirty="0"/>
              <a:t>thoughtful proposals </a:t>
            </a:r>
            <a:r>
              <a:rPr lang="en-US" sz="1600" dirty="0"/>
              <a:t>emerging from ICTs (ex. Estonia; </a:t>
            </a:r>
            <a:r>
              <a:rPr lang="en-US" sz="1600" dirty="0" err="1"/>
              <a:t>iceland</a:t>
            </a:r>
            <a:r>
              <a:rPr lang="en-US" sz="1600" dirty="0"/>
              <a:t>). </a:t>
            </a:r>
          </a:p>
          <a:p>
            <a:pPr marL="0" indent="0"/>
            <a:r>
              <a:rPr lang="en-US" sz="1600" b="1" dirty="0"/>
              <a:t>Conclusion</a:t>
            </a:r>
          </a:p>
          <a:p>
            <a:pPr marL="342900" indent="-342900">
              <a:buFontTx/>
              <a:buChar char="-"/>
            </a:pPr>
            <a:r>
              <a:rPr lang="en-US" sz="1600" dirty="0"/>
              <a:t>IN certain cases (ex: Iceland) ICTs contributed to reinforce citizens’ </a:t>
            </a:r>
            <a:r>
              <a:rPr lang="en-US" sz="1600" u="sng" dirty="0"/>
              <a:t>perceived legitimacy </a:t>
            </a:r>
            <a:r>
              <a:rPr lang="en-US" sz="1600" dirty="0"/>
              <a:t>of the process but improvements can take place at almost all the levels: transparency of the process, drafting, information, referendum campaign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8474" y="206644"/>
            <a:ext cx="6880226" cy="990600"/>
          </a:xfrm>
        </p:spPr>
        <p:txBody>
          <a:bodyPr>
            <a:normAutofit/>
          </a:bodyPr>
          <a:lstStyle/>
          <a:p>
            <a:r>
              <a:rPr lang="en-US" sz="3200" dirty="0"/>
              <a:t>Preliminary findings</a:t>
            </a:r>
          </a:p>
        </p:txBody>
      </p:sp>
    </p:spTree>
    <p:extLst>
      <p:ext uri="{BB962C8B-B14F-4D97-AF65-F5344CB8AC3E}">
        <p14:creationId xmlns:p14="http://schemas.microsoft.com/office/powerpoint/2010/main" val="311705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56841"/>
            <a:ext cx="9144000" cy="5277334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LU" dirty="0"/>
              <a:t>More information… </a:t>
            </a:r>
            <a:r>
              <a:rPr lang="fr-LU" dirty="0" err="1"/>
              <a:t>you</a:t>
            </a:r>
            <a:r>
              <a:rPr lang="fr-LU" dirty="0"/>
              <a:t> are </a:t>
            </a:r>
            <a:r>
              <a:rPr lang="fr-LU" dirty="0" err="1"/>
              <a:t>welcome</a:t>
            </a:r>
            <a:r>
              <a:rPr lang="fr-LU" dirty="0"/>
              <a:t> to </a:t>
            </a:r>
            <a:r>
              <a:rPr lang="fr-LU" dirty="0" err="1"/>
              <a:t>join</a:t>
            </a:r>
            <a:r>
              <a:rPr lang="fr-LU" dirty="0"/>
              <a:t> the </a:t>
            </a:r>
            <a:r>
              <a:rPr lang="fr-LU" dirty="0" err="1"/>
              <a:t>project</a:t>
            </a:r>
            <a:r>
              <a:rPr lang="fr-LU" dirty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59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LU" dirty="0"/>
              <a:t>Merci pour votre attention </a:t>
            </a:r>
            <a:br>
              <a:rPr lang="fr-LU" dirty="0"/>
            </a:br>
            <a:br>
              <a:rPr lang="fr-LU" dirty="0"/>
            </a:br>
            <a:r>
              <a:rPr lang="fr-LU" dirty="0"/>
              <a:t>Des questions?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87" y="1800000"/>
            <a:ext cx="8136000" cy="486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68066"/>
      </p:ext>
    </p:extLst>
  </p:cSld>
  <p:clrMapOvr>
    <a:masterClrMapping/>
  </p:clrMapOvr>
</p:sld>
</file>

<file path=ppt/theme/theme1.xml><?xml version="1.0" encoding="utf-8"?>
<a:theme xmlns:a="http://schemas.openxmlformats.org/drawingml/2006/main" name="Rectorat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FST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FDEF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FLSHAS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Chapter 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91315580376B46A11719EE4F871FF5" ma:contentTypeVersion="2" ma:contentTypeDescription="Create a new document." ma:contentTypeScope="" ma:versionID="8854321e5d77485fd489825fc93e6ca5">
  <xsd:schema xmlns:xsd="http://www.w3.org/2001/XMLSchema" xmlns:xs="http://www.w3.org/2001/XMLSchema" xmlns:p="http://schemas.microsoft.com/office/2006/metadata/properties" xmlns:ns1="http://schemas.microsoft.com/sharepoint/v3" xmlns:ns2="a6c533f7-61db-40a9-92cc-7bf39d0de398" targetNamespace="http://schemas.microsoft.com/office/2006/metadata/properties" ma:root="true" ma:fieldsID="d4c04313973a0c9248cfae03f8c66896" ns1:_="" ns2:_="">
    <xsd:import namespace="http://schemas.microsoft.com/sharepoint/v3"/>
    <xsd:import namespace="a6c533f7-61db-40a9-92cc-7bf39d0de39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o606121503634f60aadbd34f286ff3d9" minOccurs="0"/>
                <xsd:element ref="ns2:TaxCatchAll" minOccurs="0"/>
                <xsd:element ref="ns2:TaxCatchAllLabel" minOccurs="0"/>
                <xsd:element ref="ns2:a60e8a9bb7a5498084be0308f3b51622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c533f7-61db-40a9-92cc-7bf39d0de398" elementFormDefault="qualified">
    <xsd:import namespace="http://schemas.microsoft.com/office/2006/documentManagement/types"/>
    <xsd:import namespace="http://schemas.microsoft.com/office/infopath/2007/PartnerControls"/>
    <xsd:element name="o606121503634f60aadbd34f286ff3d9" ma:index="10" nillable="true" ma:taxonomy="true" ma:internalName="o606121503634f60aadbd34f286ff3d9" ma:taxonomyFieldName="Document_x0020_Category" ma:displayName="Document Category" ma:default="" ma:fieldId="{86061215-0363-4f60-aadb-d34f286ff3d9}" ma:taxonomyMulti="true" ma:sspId="ceefa7fb-4336-4fa1-9d81-8bd6ad6a0761" ma:termSetId="8467628b-cc19-41c8-84de-1e197b3524f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1" nillable="true" ma:displayName="Taxonomy Catch All Column" ma:hidden="true" ma:list="{88da9af2-fc06-457f-9f9b-54ea4b8c2f8e}" ma:internalName="TaxCatchAll" ma:showField="CatchAllData" ma:web="a6c533f7-61db-40a9-92cc-7bf39d0de3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88da9af2-fc06-457f-9f9b-54ea4b8c2f8e}" ma:internalName="TaxCatchAllLabel" ma:readOnly="true" ma:showField="CatchAllDataLabel" ma:web="a6c533f7-61db-40a9-92cc-7bf39d0de3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60e8a9bb7a5498084be0308f3b51622" ma:index="14" nillable="true" ma:taxonomy="true" ma:internalName="a60e8a9bb7a5498084be0308f3b51622" ma:taxonomyFieldName="The_x0020_University" ma:displayName="The University" ma:default="" ma:fieldId="{a60e8a9b-b7a5-4980-84be-0308f3b51622}" ma:taxonomyMulti="true" ma:sspId="ceefa7fb-4336-4fa1-9d81-8bd6ad6a0761" ma:termSetId="d027352d-354c-4edb-9a10-0a26093ac2d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StartDate xmlns="http://schemas.microsoft.com/sharepoint/v3" xsi:nil="true"/>
    <PublishingExpirationDate xmlns="http://schemas.microsoft.com/sharepoint/v3" xsi:nil="true"/>
    <TaxCatchAll xmlns="a6c533f7-61db-40a9-92cc-7bf39d0de398"/>
    <o606121503634f60aadbd34f286ff3d9 xmlns="a6c533f7-61db-40a9-92cc-7bf39d0de398">
      <Terms xmlns="http://schemas.microsoft.com/office/infopath/2007/PartnerControls"/>
    </o606121503634f60aadbd34f286ff3d9>
    <a60e8a9bb7a5498084be0308f3b51622 xmlns="a6c533f7-61db-40a9-92cc-7bf39d0de398">
      <Terms xmlns="http://schemas.microsoft.com/office/infopath/2007/PartnerControls"/>
    </a60e8a9bb7a5498084be0308f3b51622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A2B562-9EA8-4D58-BF81-D75E7CFA47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6c533f7-61db-40a9-92cc-7bf39d0de3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4061AB-008C-4B13-A51D-B0B618334E1E}">
  <ds:schemaRefs>
    <ds:schemaRef ds:uri="http://schemas.microsoft.com/sharepoint/v3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a6c533f7-61db-40a9-92cc-7bf39d0de398"/>
  </ds:schemaRefs>
</ds:datastoreItem>
</file>

<file path=customXml/itemProps3.xml><?xml version="1.0" encoding="utf-8"?>
<ds:datastoreItem xmlns:ds="http://schemas.openxmlformats.org/officeDocument/2006/customXml" ds:itemID="{21A17246-69DF-4258-81C7-4881F90A003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</TotalTime>
  <Words>847</Words>
  <Application>Microsoft Macintosh PowerPoint</Application>
  <PresentationFormat>Affichage à l'écran (4:3)</PresentationFormat>
  <Paragraphs>95</Paragraphs>
  <Slides>9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9</vt:i4>
      </vt:variant>
    </vt:vector>
  </HeadingPairs>
  <TitlesOfParts>
    <vt:vector size="21" baseType="lpstr">
      <vt:lpstr>ＭＳ Ｐゴシック</vt:lpstr>
      <vt:lpstr>Arial</vt:lpstr>
      <vt:lpstr>Calibri</vt:lpstr>
      <vt:lpstr>Gill Sans</vt:lpstr>
      <vt:lpstr>Gill Sans Light</vt:lpstr>
      <vt:lpstr>Wingdings</vt:lpstr>
      <vt:lpstr>Rectorate</vt:lpstr>
      <vt:lpstr>Cover</vt:lpstr>
      <vt:lpstr>FSTC</vt:lpstr>
      <vt:lpstr>FDEF</vt:lpstr>
      <vt:lpstr>FLSHASE</vt:lpstr>
      <vt:lpstr>Chapter page</vt:lpstr>
      <vt:lpstr>Présentation PowerPoint</vt:lpstr>
      <vt:lpstr>Background : Cost project on constitution making and deliberative democracy</vt:lpstr>
      <vt:lpstr>Theoretical considerations </vt:lpstr>
      <vt:lpstr>What could be the contribution of ICTs to face these problems?</vt:lpstr>
      <vt:lpstr>Research questions</vt:lpstr>
      <vt:lpstr>Case studies </vt:lpstr>
      <vt:lpstr>Preliminary findings</vt:lpstr>
      <vt:lpstr>More information… you are welcome to join the project!</vt:lpstr>
      <vt:lpstr>Merci pour votre attention   Des questions?</vt:lpstr>
    </vt:vector>
  </TitlesOfParts>
  <Company>uni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Luxembourg</dc:title>
  <dc:creator>Daniele Stoffel</dc:creator>
  <cp:lastModifiedBy>Microsoft Office User</cp:lastModifiedBy>
  <cp:revision>405</cp:revision>
  <cp:lastPrinted>2015-10-21T08:58:49Z</cp:lastPrinted>
  <dcterms:created xsi:type="dcterms:W3CDTF">2017-03-13T11:22:12Z</dcterms:created>
  <dcterms:modified xsi:type="dcterms:W3CDTF">2019-11-26T21:05:36Z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Category">
    <vt:lpwstr/>
  </property>
  <property fmtid="{D5CDD505-2E9C-101B-9397-08002B2CF9AE}" pid="3" name="ContentTypeId">
    <vt:lpwstr>0x0101000D91315580376B46A11719EE4F871FF5</vt:lpwstr>
  </property>
  <property fmtid="{D5CDD505-2E9C-101B-9397-08002B2CF9AE}" pid="4" name="The University">
    <vt:lpwstr/>
  </property>
</Properties>
</file>