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2907288" cy="43889613"/>
  <p:notesSz cx="6797675" cy="9926638"/>
  <p:defaultTextStyle>
    <a:defPPr>
      <a:defRPr lang="fr-BE"/>
    </a:defPPr>
    <a:lvl1pPr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577" indent="25032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23" indent="48395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69" indent="71758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315" indent="95121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403043" algn="l" defTabSz="961217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883652" algn="l" defTabSz="961217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364260" algn="l" defTabSz="961217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844869" algn="l" defTabSz="961217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824">
          <p15:clr>
            <a:srgbClr val="A4A3A4"/>
          </p15:clr>
        </p15:guide>
        <p15:guide id="2" pos="1036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 Clercq Mikaël" initials="MDC" lastIdx="18" clrIdx="0"/>
  <p:cmAuthor id="1" name="SIWS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D739"/>
    <a:srgbClr val="D8CBAC"/>
    <a:srgbClr val="9999FF"/>
    <a:srgbClr val="99CCFF"/>
    <a:srgbClr val="CC99FF"/>
    <a:srgbClr val="FFCC66"/>
    <a:srgbClr val="3366FF"/>
    <a:srgbClr val="F1B641"/>
    <a:srgbClr val="F7D1FB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50000" autoAdjust="0"/>
  </p:normalViewPr>
  <p:slideViewPr>
    <p:cSldViewPr>
      <p:cViewPr>
        <p:scale>
          <a:sx n="30" d="100"/>
          <a:sy n="30" d="100"/>
        </p:scale>
        <p:origin x="1157" y="29"/>
      </p:cViewPr>
      <p:guideLst>
        <p:guide orient="horz" pos="13824"/>
        <p:guide pos="103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119" tIns="45560" rIns="91119" bIns="4556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119" tIns="45560" rIns="91119" bIns="45560" rtlCol="0"/>
          <a:lstStyle>
            <a:lvl1pPr algn="r">
              <a:defRPr sz="1200"/>
            </a:lvl1pPr>
          </a:lstStyle>
          <a:p>
            <a:fld id="{06B95E81-B79C-4029-9B33-CB47BF146438}" type="datetimeFigureOut">
              <a:rPr lang="fr-BE" smtClean="0"/>
              <a:t>22/08/2017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119" tIns="45560" rIns="91119" bIns="4556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119" tIns="45560" rIns="91119" bIns="45560" rtlCol="0" anchor="b"/>
          <a:lstStyle>
            <a:lvl1pPr algn="r">
              <a:defRPr sz="1200"/>
            </a:lvl1pPr>
          </a:lstStyle>
          <a:p>
            <a:fld id="{919B56CF-815B-40D6-B571-D1201A78488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90482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442" tIns="46721" rIns="93442" bIns="46721" rtlCol="0"/>
          <a:lstStyle>
            <a:lvl1pPr algn="l">
              <a:defRPr sz="13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3442" tIns="46721" rIns="93442" bIns="46721" rtlCol="0"/>
          <a:lstStyle>
            <a:lvl1pPr algn="r">
              <a:defRPr sz="1300"/>
            </a:lvl1pPr>
          </a:lstStyle>
          <a:p>
            <a:pPr>
              <a:defRPr/>
            </a:pPr>
            <a:fld id="{E42A0C7A-1EA9-4A6C-80C0-D56ADDF33BBA}" type="datetimeFigureOut">
              <a:rPr lang="fr-BE"/>
              <a:pPr>
                <a:defRPr/>
              </a:pPr>
              <a:t>22/08/2017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2950"/>
            <a:ext cx="279082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42" tIns="46721" rIns="93442" bIns="46721" rtlCol="0" anchor="ctr"/>
          <a:lstStyle/>
          <a:p>
            <a:pPr lvl="0"/>
            <a:endParaRPr lang="fr-BE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039" y="4716465"/>
            <a:ext cx="5435600" cy="4467225"/>
          </a:xfrm>
          <a:prstGeom prst="rect">
            <a:avLst/>
          </a:prstGeom>
        </p:spPr>
        <p:txBody>
          <a:bodyPr vert="horz" lIns="93442" tIns="46721" rIns="93442" bIns="46721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BE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3442" tIns="46721" rIns="93442" bIns="4672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3442" tIns="46721" rIns="93442" bIns="46721" rtlCol="0" anchor="b"/>
          <a:lstStyle>
            <a:lvl1pPr algn="r">
              <a:defRPr sz="1300"/>
            </a:lvl1pPr>
          </a:lstStyle>
          <a:p>
            <a:pPr>
              <a:defRPr/>
            </a:pPr>
            <a:fld id="{16C12AB1-B14D-483F-B620-31301223E118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84239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2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6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31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3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9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003425" y="742950"/>
            <a:ext cx="2790825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713454" indent="-273676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097864" indent="-218307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537642" indent="-218307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1977420" indent="-218307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433017" indent="-21830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888615" indent="-21830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344212" indent="-21830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799811" indent="-218307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1BE67BA-0ECF-465B-B49D-3E04048658D2}" type="slidenum">
              <a:rPr lang="fr-BE" altLang="fr-FR" sz="130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fr-BE" altLang="fr-FR" sz="130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3316039" y="9048006"/>
            <a:ext cx="756868" cy="1345948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Ellipse 4"/>
          <p:cNvSpPr/>
          <p:nvPr/>
        </p:nvSpPr>
        <p:spPr>
          <a:xfrm>
            <a:off x="4164737" y="8607212"/>
            <a:ext cx="229458" cy="41048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5155476" y="2303265"/>
            <a:ext cx="26654902" cy="9421637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5155476" y="11839982"/>
            <a:ext cx="26654902" cy="11216234"/>
          </a:xfrm>
        </p:spPr>
        <p:txBody>
          <a:bodyPr tIns="0"/>
          <a:lstStyle>
            <a:lvl1pPr marL="131639" indent="0" algn="l">
              <a:buNone/>
              <a:defRPr sz="125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2193977" indent="0" algn="ctr">
              <a:buNone/>
            </a:lvl2pPr>
            <a:lvl3pPr marL="4387956" indent="0" algn="ctr">
              <a:buNone/>
            </a:lvl3pPr>
            <a:lvl4pPr marL="6581934" indent="0" algn="ctr">
              <a:buNone/>
            </a:lvl4pPr>
            <a:lvl5pPr marL="8775912" indent="0" algn="ctr">
              <a:buNone/>
            </a:lvl5pPr>
            <a:lvl6pPr marL="10969890" indent="0" algn="ctr">
              <a:buNone/>
            </a:lvl6pPr>
            <a:lvl7pPr marL="13163867" indent="0" algn="ctr">
              <a:buNone/>
            </a:lvl7pPr>
            <a:lvl8pPr marL="15357846" indent="0" algn="ctr">
              <a:buNone/>
            </a:lvl8pPr>
            <a:lvl9pPr marL="17551824" indent="0" algn="ctr">
              <a:buNone/>
            </a:lvl9pPr>
            <a:extLst/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6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8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0D5CBF-83F1-48FF-9FBB-018D03EFADA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805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7159D-90EA-4DC3-8B35-B4FC2129988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664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4680466" y="1757629"/>
            <a:ext cx="6581458" cy="37448406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113411" y="1757636"/>
            <a:ext cx="20018600" cy="37448406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36EC9-AD20-476B-97AE-13F36B042D5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5280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D3B75-225B-4975-8F72-F86DF165EFB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1646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5608" y="0"/>
            <a:ext cx="24681329" cy="438896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8225960" y="0"/>
            <a:ext cx="274314" cy="438896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Ellipse 5"/>
          <p:cNvSpPr/>
          <p:nvPr/>
        </p:nvSpPr>
        <p:spPr>
          <a:xfrm>
            <a:off x="7817716" y="18013147"/>
            <a:ext cx="756868" cy="1345948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Ellipse 6"/>
          <p:cNvSpPr/>
          <p:nvPr/>
        </p:nvSpPr>
        <p:spPr>
          <a:xfrm>
            <a:off x="8665897" y="17574416"/>
            <a:ext cx="231183" cy="40885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79079" y="16641479"/>
            <a:ext cx="23035102" cy="14629871"/>
          </a:xfrm>
        </p:spPr>
        <p:txBody>
          <a:bodyPr anchor="t"/>
          <a:lstStyle>
            <a:lvl1pPr algn="l">
              <a:lnSpc>
                <a:spcPts val="21594"/>
              </a:lnSpc>
              <a:buNone/>
              <a:defRPr sz="19200" b="1" cap="all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279079" y="6827274"/>
            <a:ext cx="23035102" cy="9661807"/>
          </a:xfrm>
        </p:spPr>
        <p:txBody>
          <a:bodyPr anchor="b"/>
          <a:lstStyle>
            <a:lvl1pPr marL="87759" indent="0">
              <a:lnSpc>
                <a:spcPts val="11037"/>
              </a:lnSpc>
              <a:spcBef>
                <a:spcPts val="0"/>
              </a:spcBef>
              <a:buNone/>
              <a:defRPr sz="9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EFDBAD-46E0-4B5B-87A7-D4175152C563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2541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66444" y="1755584"/>
            <a:ext cx="26983976" cy="7314936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66444" y="9753248"/>
            <a:ext cx="13162915" cy="29844937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8987506" y="9753248"/>
            <a:ext cx="13162915" cy="29844937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F65DC-67D6-47FC-A63C-67B449C3332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469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366" y="33024956"/>
            <a:ext cx="29616559" cy="7314936"/>
          </a:xfrm>
        </p:spPr>
        <p:txBody>
          <a:bodyPr/>
          <a:lstStyle>
            <a:lvl1pPr algn="ctr">
              <a:defRPr sz="21500" b="1" cap="none" baseline="0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45365" y="2100904"/>
            <a:ext cx="14479207" cy="4096364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307156" indent="0" algn="l">
              <a:lnSpc>
                <a:spcPct val="100000"/>
              </a:lnSpc>
              <a:spcBef>
                <a:spcPts val="480"/>
              </a:spcBef>
              <a:buNone/>
              <a:defRPr sz="9100" b="0">
                <a:solidFill>
                  <a:schemeClr val="tx1"/>
                </a:solidFill>
              </a:defRPr>
            </a:lvl1pPr>
            <a:lvl2pPr>
              <a:buNone/>
              <a:defRPr sz="9600" b="1"/>
            </a:lvl2pPr>
            <a:lvl3pPr>
              <a:buNone/>
              <a:defRPr sz="8600" b="1"/>
            </a:lvl3pPr>
            <a:lvl4pPr>
              <a:buNone/>
              <a:defRPr sz="7700" b="1"/>
            </a:lvl4pPr>
            <a:lvl5pPr>
              <a:buNone/>
              <a:defRPr sz="7700" b="1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6782718" y="2100904"/>
            <a:ext cx="14479207" cy="4096364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307156" indent="0" algn="l">
              <a:lnSpc>
                <a:spcPct val="100000"/>
              </a:lnSpc>
              <a:spcBef>
                <a:spcPts val="480"/>
              </a:spcBef>
              <a:buNone/>
              <a:defRPr sz="9100" b="0">
                <a:solidFill>
                  <a:schemeClr val="tx1"/>
                </a:solidFill>
              </a:defRPr>
            </a:lvl1pPr>
            <a:lvl2pPr>
              <a:buNone/>
              <a:defRPr sz="9600" b="1"/>
            </a:lvl2pPr>
            <a:lvl3pPr>
              <a:buNone/>
              <a:defRPr sz="8600" b="1"/>
            </a:lvl3pPr>
            <a:lvl4pPr>
              <a:buNone/>
              <a:defRPr sz="7700" b="1"/>
            </a:lvl4pPr>
            <a:lvl5pPr>
              <a:buNone/>
              <a:defRPr sz="7700" b="1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1645365" y="6203526"/>
            <a:ext cx="14479207" cy="26333768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1886821" indent="-1316387">
              <a:lnSpc>
                <a:spcPct val="100000"/>
              </a:lnSpc>
              <a:spcBef>
                <a:spcPts val="3359"/>
              </a:spcBef>
              <a:defRPr sz="11500"/>
            </a:lvl1pPr>
            <a:lvl2pPr>
              <a:lnSpc>
                <a:spcPct val="100000"/>
              </a:lnSpc>
              <a:spcBef>
                <a:spcPts val="3359"/>
              </a:spcBef>
              <a:defRPr sz="9600"/>
            </a:lvl2pPr>
            <a:lvl3pPr>
              <a:lnSpc>
                <a:spcPct val="100000"/>
              </a:lnSpc>
              <a:spcBef>
                <a:spcPts val="3359"/>
              </a:spcBef>
              <a:defRPr sz="8600"/>
            </a:lvl3pPr>
            <a:lvl4pPr>
              <a:lnSpc>
                <a:spcPct val="100000"/>
              </a:lnSpc>
              <a:spcBef>
                <a:spcPts val="3359"/>
              </a:spcBef>
              <a:defRPr sz="7700"/>
            </a:lvl4pPr>
            <a:lvl5pPr>
              <a:lnSpc>
                <a:spcPct val="100000"/>
              </a:lnSpc>
              <a:spcBef>
                <a:spcPts val="3359"/>
              </a:spcBef>
              <a:defRPr sz="77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6782718" y="6203526"/>
            <a:ext cx="14479207" cy="26333768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1886821" indent="-1316387">
              <a:lnSpc>
                <a:spcPct val="100000"/>
              </a:lnSpc>
              <a:spcBef>
                <a:spcPts val="3359"/>
              </a:spcBef>
              <a:defRPr sz="11500"/>
            </a:lvl1pPr>
            <a:lvl2pPr>
              <a:lnSpc>
                <a:spcPct val="100000"/>
              </a:lnSpc>
              <a:spcBef>
                <a:spcPts val="3359"/>
              </a:spcBef>
              <a:defRPr sz="9600"/>
            </a:lvl2pPr>
            <a:lvl3pPr>
              <a:lnSpc>
                <a:spcPct val="100000"/>
              </a:lnSpc>
              <a:spcBef>
                <a:spcPts val="3359"/>
              </a:spcBef>
              <a:defRPr sz="8600"/>
            </a:lvl3pPr>
            <a:lvl4pPr>
              <a:lnSpc>
                <a:spcPct val="100000"/>
              </a:lnSpc>
              <a:spcBef>
                <a:spcPts val="3359"/>
              </a:spcBef>
              <a:defRPr sz="7700"/>
            </a:lvl4pPr>
            <a:lvl5pPr>
              <a:lnSpc>
                <a:spcPct val="100000"/>
              </a:lnSpc>
              <a:spcBef>
                <a:spcPts val="3359"/>
              </a:spcBef>
              <a:defRPr sz="77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33AFB2-1BDD-441D-81DD-596BE06A6DE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4811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66444" y="1755584"/>
            <a:ext cx="26983976" cy="7314936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CCBA8-E718-48EC-A159-5F3CD6A296F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1567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2341" y="0"/>
            <a:ext cx="29254948" cy="438896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3652341" y="0"/>
            <a:ext cx="263962" cy="438896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F325F9-165B-4BA7-AFA3-2AA0FEA2262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1618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365" y="1387330"/>
            <a:ext cx="13711370" cy="7436851"/>
          </a:xfrm>
          <a:ln>
            <a:noFill/>
          </a:ln>
        </p:spPr>
        <p:txBody>
          <a:bodyPr anchor="b"/>
          <a:lstStyle>
            <a:lvl1pPr algn="l">
              <a:lnSpc>
                <a:spcPts val="9597"/>
              </a:lnSpc>
              <a:buNone/>
              <a:defRPr sz="10600" b="1" cap="all" baseline="0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645365" y="9004244"/>
            <a:ext cx="13711370" cy="4470238"/>
          </a:xfrm>
        </p:spPr>
        <p:txBody>
          <a:bodyPr/>
          <a:lstStyle>
            <a:lvl1pPr marL="219397" indent="0">
              <a:lnSpc>
                <a:spcPct val="100000"/>
              </a:lnSpc>
              <a:spcBef>
                <a:spcPts val="0"/>
              </a:spcBef>
              <a:buNone/>
              <a:defRPr sz="6700"/>
            </a:lvl1pPr>
            <a:lvl2pPr>
              <a:buNone/>
              <a:defRPr sz="5800"/>
            </a:lvl2pPr>
            <a:lvl3pPr>
              <a:buNone/>
              <a:defRPr sz="4800"/>
            </a:lvl3pPr>
            <a:lvl4pPr>
              <a:buNone/>
              <a:defRPr sz="4300"/>
            </a:lvl4pPr>
            <a:lvl5pPr>
              <a:buNone/>
              <a:defRPr sz="43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645364" y="13654551"/>
            <a:ext cx="29342332" cy="25551479"/>
          </a:xfrm>
        </p:spPr>
        <p:txBody>
          <a:bodyPr/>
          <a:lstStyle>
            <a:lvl1pPr>
              <a:defRPr sz="153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DCEF00-FFE8-466C-A6BD-4DC50188640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12443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2274" y="6827273"/>
            <a:ext cx="16453645" cy="29259742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438796" tIns="1316387" rIns="438796" bIns="219397">
            <a:normAutofit/>
          </a:bodyPr>
          <a:lstStyle/>
          <a:p>
            <a:pPr indent="-1360265">
              <a:lnSpc>
                <a:spcPts val="14396"/>
              </a:lnSpc>
              <a:spcBef>
                <a:spcPts val="2879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15300">
              <a:latin typeface="+mn-lt"/>
              <a:cs typeface="+mn-cs"/>
            </a:endParaRPr>
          </a:p>
        </p:txBody>
      </p:sp>
      <p:sp>
        <p:nvSpPr>
          <p:cNvPr id="6" name="Organigramme : Processus 5"/>
          <p:cNvSpPr/>
          <p:nvPr/>
        </p:nvSpPr>
        <p:spPr>
          <a:xfrm rot="19468671">
            <a:off x="1426777" y="6106821"/>
            <a:ext cx="2468822" cy="1308022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rganigramme : Processus 6"/>
          <p:cNvSpPr/>
          <p:nvPr/>
        </p:nvSpPr>
        <p:spPr>
          <a:xfrm rot="2103354" flipH="1">
            <a:off x="18006363" y="5996054"/>
            <a:ext cx="2337704" cy="1306394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85672" y="6827273"/>
            <a:ext cx="9872186" cy="12679222"/>
          </a:xfrm>
        </p:spPr>
        <p:txBody>
          <a:bodyPr anchor="b">
            <a:noAutofit/>
          </a:bodyPr>
          <a:lstStyle>
            <a:lvl1pPr algn="l">
              <a:buNone/>
              <a:defRPr sz="10100" b="1">
                <a:effectLst/>
              </a:defRPr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16503" y="7314959"/>
            <a:ext cx="15905189" cy="22492185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1316387">
            <a:normAutofit/>
          </a:bodyPr>
          <a:lstStyle>
            <a:lvl1pPr marL="0" indent="0" algn="l" eaLnBrk="1" latinLnBrk="0" hangingPunct="1">
              <a:buNone/>
              <a:defRPr sz="15300"/>
            </a:lvl1pPr>
            <a:extLst/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16503" y="30722730"/>
            <a:ext cx="15905189" cy="4876624"/>
          </a:xfrm>
        </p:spPr>
        <p:txBody>
          <a:bodyPr anchor="ctr"/>
          <a:lstStyle>
            <a:lvl1pPr marL="0" indent="0" algn="l">
              <a:lnSpc>
                <a:spcPts val="7678"/>
              </a:lnSpc>
              <a:spcBef>
                <a:spcPts val="0"/>
              </a:spcBef>
              <a:buNone/>
              <a:defRPr sz="6700">
                <a:solidFill>
                  <a:srgbClr val="777777"/>
                </a:solidFill>
              </a:defRPr>
            </a:lvl1pPr>
            <a:lvl2pPr>
              <a:defRPr sz="58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10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1EDFD6-D5BD-4B66-9690-D65CADD48BD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599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2936363" y="-5220688"/>
            <a:ext cx="5898607" cy="1048861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607286" y="135201"/>
            <a:ext cx="6124613" cy="10892586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658152" y="6752249"/>
            <a:ext cx="4051213" cy="705653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645440" y="0"/>
            <a:ext cx="29261849" cy="438896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5165378" y="1757605"/>
            <a:ext cx="26984529" cy="7315478"/>
          </a:xfrm>
          <a:prstGeom prst="rect">
            <a:avLst/>
          </a:prstGeom>
        </p:spPr>
        <p:txBody>
          <a:bodyPr lIns="438796" tIns="219397" rIns="438796" bIns="219397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033" name="Espace réservé du texte 8"/>
          <p:cNvSpPr>
            <a:spLocks noGrp="1"/>
          </p:cNvSpPr>
          <p:nvPr>
            <p:ph type="body" idx="1"/>
          </p:nvPr>
        </p:nvSpPr>
        <p:spPr bwMode="auto">
          <a:xfrm>
            <a:off x="5165378" y="9266925"/>
            <a:ext cx="26984529" cy="3072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796" tIns="219397" rIns="438796" bIns="219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12889292" y="40354858"/>
            <a:ext cx="7679057" cy="3047709"/>
          </a:xfrm>
          <a:prstGeom prst="rect">
            <a:avLst/>
          </a:prstGeom>
        </p:spPr>
        <p:txBody>
          <a:bodyPr lIns="438796" tIns="219397" rIns="438796" bIns="219397" anchor="b"/>
          <a:lstStyle>
            <a:lvl1pPr algn="r" eaLnBrk="1" latinLnBrk="0" hangingPunct="1">
              <a:defRPr kumimoji="0" sz="5800">
                <a:solidFill>
                  <a:schemeClr val="bg2">
                    <a:shade val="50000"/>
                    <a:satMod val="20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0568349" y="40354858"/>
            <a:ext cx="10420469" cy="3047709"/>
          </a:xfrm>
          <a:prstGeom prst="rect">
            <a:avLst/>
          </a:prstGeom>
        </p:spPr>
        <p:txBody>
          <a:bodyPr lIns="438796" tIns="219397" rIns="438796" bIns="219397" anchor="b"/>
          <a:lstStyle>
            <a:lvl1pPr eaLnBrk="1" latinLnBrk="0" hangingPunct="1">
              <a:defRPr kumimoji="0" sz="5800">
                <a:solidFill>
                  <a:schemeClr val="bg2">
                    <a:shade val="50000"/>
                    <a:satMod val="200000"/>
                  </a:schemeClr>
                </a:solidFill>
                <a:effectLst/>
                <a:cs typeface="+mn-cs"/>
              </a:defRPr>
            </a:lvl1pPr>
            <a:extLst/>
          </a:lstStyle>
          <a:p>
            <a:pPr>
              <a:defRPr/>
            </a:pPr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30999169" y="40354858"/>
            <a:ext cx="1644157" cy="3047709"/>
          </a:xfrm>
          <a:prstGeom prst="rect">
            <a:avLst/>
          </a:prstGeom>
        </p:spPr>
        <p:txBody>
          <a:bodyPr lIns="438796" tIns="219397" rIns="438796" bIns="219397" anchor="b"/>
          <a:lstStyle>
            <a:lvl1pPr algn="ctr" eaLnBrk="1" latinLnBrk="0" hangingPunct="1">
              <a:defRPr kumimoji="0" sz="5800">
                <a:solidFill>
                  <a:schemeClr val="bg2">
                    <a:shade val="50000"/>
                    <a:satMod val="200000"/>
                  </a:schemeClr>
                </a:solidFill>
                <a:effectLst/>
                <a:cs typeface="+mn-cs"/>
              </a:defRPr>
            </a:lvl1pPr>
            <a:extLst/>
          </a:lstStyle>
          <a:p>
            <a:pPr>
              <a:defRPr/>
            </a:pPr>
            <a:fld id="{02E4C8F9-97DE-47DD-B82E-3198F5AF63A4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  <p:sp>
        <p:nvSpPr>
          <p:cNvPr id="15" name="Rectangle 14"/>
          <p:cNvSpPr/>
          <p:nvPr/>
        </p:nvSpPr>
        <p:spPr bwMode="invGray">
          <a:xfrm>
            <a:off x="3652341" y="0"/>
            <a:ext cx="263962" cy="438896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8796" tIns="219397" rIns="438796" bIns="219397"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1" r:id="rId2"/>
    <p:sldLayoutId id="2147483837" r:id="rId3"/>
    <p:sldLayoutId id="2147483832" r:id="rId4"/>
    <p:sldLayoutId id="2147483838" r:id="rId5"/>
    <p:sldLayoutId id="2147483833" r:id="rId6"/>
    <p:sldLayoutId id="2147483839" r:id="rId7"/>
    <p:sldLayoutId id="2147483840" r:id="rId8"/>
    <p:sldLayoutId id="2147483841" r:id="rId9"/>
    <p:sldLayoutId id="2147483834" r:id="rId10"/>
    <p:sldLayoutId id="21474838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600" kern="1200">
          <a:solidFill>
            <a:srgbClr val="3F4259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5pPr>
      <a:lvl6pPr marL="457155" algn="l" rtl="0" fontAlgn="base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6pPr>
      <a:lvl7pPr marL="914310" algn="l" rtl="0" fontAlgn="base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7pPr>
      <a:lvl8pPr marL="1371465" algn="l" rtl="0" fontAlgn="base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8pPr>
      <a:lvl9pPr marL="1828620" algn="l" rtl="0" fontAlgn="base">
        <a:spcBef>
          <a:spcPct val="0"/>
        </a:spcBef>
        <a:spcAft>
          <a:spcPct val="0"/>
        </a:spcAft>
        <a:defRPr sz="20600">
          <a:solidFill>
            <a:srgbClr val="3F4259"/>
          </a:solidFill>
          <a:latin typeface="Gill Sans MT" pitchFamily="34" charset="0"/>
        </a:defRPr>
      </a:lvl9pPr>
      <a:extLst/>
    </p:titleStyle>
    <p:bodyStyle>
      <a:lvl1pPr marL="1753888" indent="-1358387" algn="l" rtl="0" eaLnBrk="0" fontAlgn="base" hangingPunct="0">
        <a:spcBef>
          <a:spcPts val="2878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15300" kern="1200">
          <a:solidFill>
            <a:schemeClr val="tx1"/>
          </a:solidFill>
          <a:latin typeface="+mn-lt"/>
          <a:ea typeface="+mn-ea"/>
          <a:cs typeface="+mn-cs"/>
        </a:defRPr>
      </a:lvl1pPr>
      <a:lvl2pPr marL="3070555" indent="-1138108" algn="l" rtl="0" eaLnBrk="0" fontAlgn="base" hangingPunct="0">
        <a:spcBef>
          <a:spcPts val="2642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4255389" indent="-1096389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5265001" indent="-832722" algn="l" rtl="0" eaLnBrk="0" fontAlgn="base" hangingPunct="0">
        <a:spcBef>
          <a:spcPct val="20000"/>
        </a:spcBef>
        <a:spcAft>
          <a:spcPct val="0"/>
        </a:spcAft>
        <a:buClr>
          <a:srgbClr val="A04DA3"/>
        </a:buClr>
        <a:buFont typeface="Wingdings 2" pitchFamily="18" charset="2"/>
        <a:buChar char="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6229556" indent="-876110" algn="l" rtl="0" eaLnBrk="0" fontAlgn="base" hangingPunct="0">
        <a:spcBef>
          <a:spcPct val="20000"/>
        </a:spcBef>
        <a:spcAft>
          <a:spcPct val="0"/>
        </a:spcAft>
        <a:buClr>
          <a:srgbClr val="C4652D"/>
        </a:buClr>
        <a:buFont typeface="Wingdings 2" pitchFamily="18" charset="2"/>
        <a:buChar char="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7240127" indent="-877591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8249357" indent="-877591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9214708" indent="-877591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0223938" indent="-877591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9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1939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43879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658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87759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698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316386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53578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75518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à coins arrondis 69"/>
          <p:cNvSpPr/>
          <p:nvPr/>
        </p:nvSpPr>
        <p:spPr>
          <a:xfrm>
            <a:off x="17801389" y="16250435"/>
            <a:ext cx="14387341" cy="12175091"/>
          </a:xfrm>
          <a:prstGeom prst="round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/>
          <a:lstStyle/>
          <a:p>
            <a:pPr>
              <a:defRPr/>
            </a:pP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</a:rPr>
              <a:t>1) First draft of the questionnaire (N=63) </a:t>
            </a:r>
          </a:p>
          <a:p>
            <a:pPr>
              <a:defRPr/>
            </a:pPr>
            <a:r>
              <a:rPr lang="en-US" sz="2900" dirty="0" smtClean="0">
                <a:solidFill>
                  <a:schemeClr val="tx1"/>
                </a:solidFill>
              </a:rPr>
              <a:t>- Based on students’</a:t>
            </a:r>
            <a:r>
              <a:rPr lang="en-US" sz="2900" b="1" dirty="0" smtClean="0">
                <a:solidFill>
                  <a:schemeClr val="tx1"/>
                </a:solidFill>
              </a:rPr>
              <a:t> interviews</a:t>
            </a:r>
            <a:r>
              <a:rPr lang="en-US" sz="2900" dirty="0" smtClean="0">
                <a:solidFill>
                  <a:schemeClr val="tx1"/>
                </a:solidFill>
              </a:rPr>
              <a:t>, </a:t>
            </a:r>
            <a:r>
              <a:rPr lang="en-US" sz="2900" b="1" dirty="0" smtClean="0">
                <a:solidFill>
                  <a:schemeClr val="tx1"/>
                </a:solidFill>
              </a:rPr>
              <a:t>Mikolajczak’s model </a:t>
            </a:r>
            <a:r>
              <a:rPr lang="en-US" sz="2900" dirty="0" smtClean="0">
                <a:solidFill>
                  <a:schemeClr val="tx1"/>
                </a:solidFill>
              </a:rPr>
              <a:t>and existing </a:t>
            </a:r>
            <a:r>
              <a:rPr lang="en-US" sz="2900" b="1" dirty="0" smtClean="0">
                <a:solidFill>
                  <a:schemeClr val="tx1"/>
                </a:solidFill>
              </a:rPr>
              <a:t>instruments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en-US" sz="2800" dirty="0" smtClean="0">
                <a:solidFill>
                  <a:schemeClr val="tx1"/>
                </a:solidFill>
              </a:rPr>
              <a:t>- 19 </a:t>
            </a:r>
            <a:r>
              <a:rPr lang="en-US" sz="2800" dirty="0">
                <a:solidFill>
                  <a:schemeClr val="tx1"/>
                </a:solidFill>
              </a:rPr>
              <a:t>dimensions, 57 </a:t>
            </a:r>
            <a:r>
              <a:rPr lang="en-US" sz="2800" dirty="0" smtClean="0">
                <a:solidFill>
                  <a:schemeClr val="tx1"/>
                </a:solidFill>
              </a:rPr>
              <a:t>items</a:t>
            </a:r>
          </a:p>
          <a:p>
            <a:pPr>
              <a:defRPr/>
            </a:pPr>
            <a:endParaRPr lang="en-US" sz="11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900" dirty="0" smtClean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</a:rPr>
              <a:t>) Exploratory factor analysis (N = 561)</a:t>
            </a:r>
          </a:p>
          <a:p>
            <a:pPr>
              <a:defRPr/>
            </a:pPr>
            <a:r>
              <a:rPr lang="en-US" sz="2900" dirty="0" smtClean="0">
                <a:solidFill>
                  <a:schemeClr val="tx1"/>
                </a:solidFill>
              </a:rPr>
              <a:t>- </a:t>
            </a:r>
            <a:r>
              <a:rPr lang="en-US" sz="2900" dirty="0" err="1" smtClean="0">
                <a:solidFill>
                  <a:schemeClr val="tx1"/>
                </a:solidFill>
              </a:rPr>
              <a:t>Oblimin</a:t>
            </a:r>
            <a:r>
              <a:rPr lang="en-US" sz="2900" dirty="0" smtClean="0">
                <a:solidFill>
                  <a:srgbClr val="FF0000"/>
                </a:solidFill>
              </a:rPr>
              <a:t> </a:t>
            </a:r>
            <a:r>
              <a:rPr lang="en-US" sz="2900" dirty="0" smtClean="0">
                <a:solidFill>
                  <a:schemeClr val="tx1"/>
                </a:solidFill>
              </a:rPr>
              <a:t>rotation with Kaiser normalization (Field, 2009)</a:t>
            </a:r>
          </a:p>
          <a:p>
            <a:pPr>
              <a:defRPr/>
            </a:pPr>
            <a:r>
              <a:rPr lang="en-US" sz="2900" dirty="0" smtClean="0">
                <a:solidFill>
                  <a:schemeClr val="tx1"/>
                </a:solidFill>
              </a:rPr>
              <a:t>- Parallel analysis (Hayton, Allen &amp; Scarpello, 2004)</a:t>
            </a:r>
          </a:p>
          <a:p>
            <a:pPr>
              <a:defRPr/>
            </a:pPr>
            <a:endParaRPr lang="en-US" sz="16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900" b="1" dirty="0" smtClean="0">
                <a:solidFill>
                  <a:schemeClr val="tx1"/>
                </a:solidFill>
              </a:rPr>
              <a:t>Emotion expression </a:t>
            </a:r>
            <a:r>
              <a:rPr lang="en-US" sz="2900" dirty="0" smtClean="0">
                <a:solidFill>
                  <a:schemeClr val="tx1"/>
                </a:solidFill>
              </a:rPr>
              <a:t>(EV = 11.4)</a:t>
            </a:r>
          </a:p>
          <a:p>
            <a:pPr>
              <a:defRPr/>
            </a:pPr>
            <a:r>
              <a:rPr lang="en-US" sz="2900" b="1" dirty="0" smtClean="0">
                <a:solidFill>
                  <a:schemeClr val="tx1"/>
                </a:solidFill>
              </a:rPr>
              <a:t>Task utility self-persuasion </a:t>
            </a:r>
            <a:r>
              <a:rPr lang="en-US" sz="2900" dirty="0" smtClean="0">
                <a:solidFill>
                  <a:schemeClr val="tx1"/>
                </a:solidFill>
              </a:rPr>
              <a:t>(EV= 4.2)</a:t>
            </a:r>
          </a:p>
          <a:p>
            <a:pPr>
              <a:defRPr/>
            </a:pPr>
            <a:r>
              <a:rPr lang="en-US" sz="2900" b="1" dirty="0" smtClean="0">
                <a:solidFill>
                  <a:schemeClr val="tx1"/>
                </a:solidFill>
              </a:rPr>
              <a:t>Negative self-talk </a:t>
            </a:r>
            <a:r>
              <a:rPr lang="en-US" sz="2900" dirty="0" smtClean="0">
                <a:solidFill>
                  <a:schemeClr val="tx1"/>
                </a:solidFill>
              </a:rPr>
              <a:t>(EV = 2.4)</a:t>
            </a:r>
          </a:p>
          <a:p>
            <a:pPr>
              <a:defRPr/>
            </a:pPr>
            <a:r>
              <a:rPr lang="en-US" sz="2900" b="1" dirty="0" smtClean="0">
                <a:solidFill>
                  <a:schemeClr val="tx1"/>
                </a:solidFill>
              </a:rPr>
              <a:t>Help-seeking</a:t>
            </a:r>
            <a:r>
              <a:rPr lang="en-US" sz="2900" dirty="0" smtClean="0">
                <a:solidFill>
                  <a:schemeClr val="tx1"/>
                </a:solidFill>
              </a:rPr>
              <a:t> (EV= 2.2)</a:t>
            </a:r>
          </a:p>
          <a:p>
            <a:pPr>
              <a:defRPr/>
            </a:pPr>
            <a:r>
              <a:rPr lang="en-US" sz="2900" b="1" dirty="0" smtClean="0">
                <a:solidFill>
                  <a:schemeClr val="tx1"/>
                </a:solidFill>
              </a:rPr>
              <a:t>Brief attentional relaxation </a:t>
            </a:r>
            <a:r>
              <a:rPr lang="en-US" sz="2900" dirty="0" smtClean="0">
                <a:solidFill>
                  <a:schemeClr val="tx1"/>
                </a:solidFill>
              </a:rPr>
              <a:t>(EV = 1.7)</a:t>
            </a:r>
          </a:p>
          <a:p>
            <a:pPr>
              <a:defRPr/>
            </a:pPr>
            <a:r>
              <a:rPr lang="en-US" sz="2900" b="1" dirty="0" smtClean="0">
                <a:solidFill>
                  <a:schemeClr val="tx1"/>
                </a:solidFill>
              </a:rPr>
              <a:t>Dysfunctional avoidance </a:t>
            </a:r>
            <a:r>
              <a:rPr lang="en-US" sz="2900" dirty="0" smtClean="0">
                <a:solidFill>
                  <a:schemeClr val="tx1"/>
                </a:solidFill>
              </a:rPr>
              <a:t>(EV= 1.6)</a:t>
            </a:r>
          </a:p>
          <a:p>
            <a:pPr>
              <a:spcBef>
                <a:spcPts val="1200"/>
              </a:spcBef>
              <a:defRPr/>
            </a:pP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</a:rPr>
              <a:t>) Confirmatory factor analysis (N=568)</a:t>
            </a:r>
          </a:p>
          <a:p>
            <a:pPr>
              <a:defRPr/>
            </a:pPr>
            <a:endParaRPr lang="en-US" sz="29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n-US" sz="29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n-US" sz="2900" dirty="0">
              <a:solidFill>
                <a:schemeClr val="tx1"/>
              </a:solidFill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155042"/>
              </p:ext>
            </p:extLst>
          </p:nvPr>
        </p:nvGraphicFramePr>
        <p:xfrm>
          <a:off x="18715458" y="23318762"/>
          <a:ext cx="12670648" cy="4645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2503">
                  <a:extLst>
                    <a:ext uri="{9D8B030D-6E8A-4147-A177-3AD203B41FA5}">
                      <a16:colId xmlns:a16="http://schemas.microsoft.com/office/drawing/2014/main" val="3440167471"/>
                    </a:ext>
                  </a:extLst>
                </a:gridCol>
                <a:gridCol w="1672587">
                  <a:extLst>
                    <a:ext uri="{9D8B030D-6E8A-4147-A177-3AD203B41FA5}">
                      <a16:colId xmlns:a16="http://schemas.microsoft.com/office/drawing/2014/main" val="607828855"/>
                    </a:ext>
                  </a:extLst>
                </a:gridCol>
                <a:gridCol w="1819047">
                  <a:extLst>
                    <a:ext uri="{9D8B030D-6E8A-4147-A177-3AD203B41FA5}">
                      <a16:colId xmlns:a16="http://schemas.microsoft.com/office/drawing/2014/main" val="127077406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061999995"/>
                    </a:ext>
                  </a:extLst>
                </a:gridCol>
                <a:gridCol w="1302096">
                  <a:extLst>
                    <a:ext uri="{9D8B030D-6E8A-4147-A177-3AD203B41FA5}">
                      <a16:colId xmlns:a16="http://schemas.microsoft.com/office/drawing/2014/main" val="3150514628"/>
                    </a:ext>
                  </a:extLst>
                </a:gridCol>
                <a:gridCol w="1650239">
                  <a:extLst>
                    <a:ext uri="{9D8B030D-6E8A-4147-A177-3AD203B41FA5}">
                      <a16:colId xmlns:a16="http://schemas.microsoft.com/office/drawing/2014/main" val="506086048"/>
                    </a:ext>
                  </a:extLst>
                </a:gridCol>
              </a:tblGrid>
              <a:tr h="804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Model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χ²/</a:t>
                      </a:r>
                      <a:r>
                        <a:rPr lang="en-US" sz="2800" dirty="0" err="1">
                          <a:effectLst/>
                          <a:latin typeface="+mn-lt"/>
                        </a:rPr>
                        <a:t>df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RMSEA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SRMR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CFI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AGFI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9873420"/>
                  </a:ext>
                </a:extLst>
              </a:tr>
              <a:tr h="804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</a:rPr>
                        <a:t>Model </a:t>
                      </a:r>
                      <a:r>
                        <a:rPr lang="en-US" sz="2800" b="1" dirty="0" smtClean="0">
                          <a:effectLst/>
                          <a:latin typeface="+mn-lt"/>
                        </a:rPr>
                        <a:t>1 (exploratory analysis)</a:t>
                      </a:r>
                      <a:endParaRPr lang="fr-BE" sz="2800" b="1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+mn-lt"/>
                        </a:rPr>
                        <a:t>1,934</a:t>
                      </a:r>
                      <a:endParaRPr lang="fr-BE" sz="2800" b="1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+mn-lt"/>
                        </a:rPr>
                        <a:t>.046</a:t>
                      </a:r>
                      <a:endParaRPr lang="fr-BE" sz="2800" b="1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+mn-lt"/>
                        </a:rPr>
                        <a:t>.052</a:t>
                      </a:r>
                      <a:endParaRPr lang="fr-BE" sz="2800" b="1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+mn-lt"/>
                        </a:rPr>
                        <a:t>.940</a:t>
                      </a:r>
                      <a:endParaRPr lang="fr-BE" sz="2800" b="1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</a:rPr>
                        <a:t>.927</a:t>
                      </a:r>
                      <a:endParaRPr lang="fr-BE" sz="2800" b="1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194503"/>
                  </a:ext>
                </a:extLst>
              </a:tr>
              <a:tr h="804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Model </a:t>
                      </a:r>
                      <a:r>
                        <a:rPr lang="en-US" sz="2800" dirty="0" smtClean="0">
                          <a:effectLst/>
                          <a:latin typeface="+mn-lt"/>
                        </a:rPr>
                        <a:t>2 (Mikolajczak’s complete theoretical model)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1.144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.054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.077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.723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.749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2129629"/>
                  </a:ext>
                </a:extLst>
              </a:tr>
              <a:tr h="804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Model </a:t>
                      </a:r>
                      <a:r>
                        <a:rPr lang="en-US" sz="2800" dirty="0" smtClean="0">
                          <a:effectLst/>
                          <a:latin typeface="+mn-lt"/>
                        </a:rPr>
                        <a:t>3 (Mikolajczak’s short model)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2.166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.045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.082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.825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.812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726801"/>
                  </a:ext>
                </a:extLst>
              </a:tr>
              <a:tr h="804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Model </a:t>
                      </a:r>
                      <a:r>
                        <a:rPr lang="en-US" sz="2800" dirty="0" smtClean="0">
                          <a:effectLst/>
                          <a:latin typeface="+mn-lt"/>
                        </a:rPr>
                        <a:t>4 (Gross’s theoretical model)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2.746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.055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.153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+mn-lt"/>
                        </a:rPr>
                        <a:t>.712</a:t>
                      </a:r>
                      <a:endParaRPr lang="fr-BE" sz="280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.756</a:t>
                      </a:r>
                      <a:endParaRPr lang="fr-BE" sz="2800" dirty="0">
                        <a:effectLst/>
                        <a:latin typeface="+mn-lt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2494554"/>
                  </a:ext>
                </a:extLst>
              </a:tr>
            </a:tbl>
          </a:graphicData>
        </a:graphic>
      </p:graphicFrame>
      <p:sp>
        <p:nvSpPr>
          <p:cNvPr id="33" name="Flèche droite 32"/>
          <p:cNvSpPr/>
          <p:nvPr/>
        </p:nvSpPr>
        <p:spPr>
          <a:xfrm rot="5400000">
            <a:off x="15400925" y="15431110"/>
            <a:ext cx="1541320" cy="895336"/>
          </a:xfrm>
          <a:prstGeom prst="rightArrow">
            <a:avLst>
              <a:gd name="adj1" fmla="val 43745"/>
              <a:gd name="adj2" fmla="val 50000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254253" y="23200704"/>
            <a:ext cx="22914680" cy="940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8759" tIns="219379" rIns="438759" bIns="219379" anchor="ctr"/>
          <a:lstStyle>
            <a:lvl1pPr defTabSz="4173538" eaLnBrk="0" hangingPunct="0">
              <a:spcBef>
                <a:spcPts val="2738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14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defTabSz="4173538" eaLnBrk="0" hangingPunct="0">
              <a:spcBef>
                <a:spcPts val="2513"/>
              </a:spcBef>
              <a:buClr>
                <a:schemeClr val="accent1"/>
              </a:buClr>
              <a:buFont typeface="Verdana" pitchFamily="34" charset="0"/>
              <a:buChar char="◦"/>
              <a:defRPr sz="127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109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buClr>
                <a:srgbClr val="A04DA3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11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195" name="Rectangle 30"/>
          <p:cNvSpPr>
            <a:spLocks noChangeArrowheads="1"/>
          </p:cNvSpPr>
          <p:nvPr/>
        </p:nvSpPr>
        <p:spPr bwMode="auto">
          <a:xfrm>
            <a:off x="25022927" y="1278702"/>
            <a:ext cx="6901" cy="6516"/>
          </a:xfrm>
          <a:prstGeom prst="rect">
            <a:avLst/>
          </a:prstGeom>
          <a:solidFill>
            <a:srgbClr val="CCFF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>
            <a:lvl1pPr eaLnBrk="0" hangingPunct="0">
              <a:spcBef>
                <a:spcPts val="2738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14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2513"/>
              </a:spcBef>
              <a:buClr>
                <a:schemeClr val="accent1"/>
              </a:buClr>
              <a:buFont typeface="Verdana" pitchFamily="34" charset="0"/>
              <a:buChar char="◦"/>
              <a:defRPr sz="127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109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04DA3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8600" dirty="0">
              <a:latin typeface="Arial" charset="0"/>
            </a:endParaRPr>
          </a:p>
        </p:txBody>
      </p:sp>
      <p:sp>
        <p:nvSpPr>
          <p:cNvPr id="8196" name="Rectangle 35"/>
          <p:cNvSpPr>
            <a:spLocks noChangeArrowheads="1"/>
          </p:cNvSpPr>
          <p:nvPr/>
        </p:nvSpPr>
        <p:spPr bwMode="auto">
          <a:xfrm>
            <a:off x="26334112" y="5587195"/>
            <a:ext cx="9618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4173538" eaLnBrk="0" hangingPunct="0">
              <a:spcBef>
                <a:spcPts val="2738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14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defTabSz="4173538" eaLnBrk="0" hangingPunct="0">
              <a:spcBef>
                <a:spcPts val="2513"/>
              </a:spcBef>
              <a:buClr>
                <a:schemeClr val="accent1"/>
              </a:buClr>
              <a:buFont typeface="Verdana" pitchFamily="34" charset="0"/>
              <a:buChar char="◦"/>
              <a:defRPr sz="127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109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buClr>
                <a:srgbClr val="A04DA3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4652D"/>
              </a:buClr>
              <a:buFont typeface="Wingdings 2" pitchFamily="18" charset="2"/>
              <a:buChar char=""/>
              <a:defRPr sz="91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2700" b="1" dirty="0">
                <a:solidFill>
                  <a:srgbClr val="000000"/>
                </a:solidFill>
                <a:latin typeface="Arial" charset="0"/>
              </a:rPr>
              <a:t> </a:t>
            </a:r>
            <a:endParaRPr lang="fr-BE" altLang="fr-FR" sz="8600" dirty="0">
              <a:latin typeface="Arial" charset="0"/>
            </a:endParaRPr>
          </a:p>
        </p:txBody>
      </p:sp>
      <p:sp>
        <p:nvSpPr>
          <p:cNvPr id="31" name="Rectangle à coins arrondis 30"/>
          <p:cNvSpPr/>
          <p:nvPr/>
        </p:nvSpPr>
        <p:spPr bwMode="auto">
          <a:xfrm>
            <a:off x="6280371" y="666229"/>
            <a:ext cx="25671612" cy="2778484"/>
          </a:xfrm>
          <a:prstGeom prst="roundRect">
            <a:avLst/>
          </a:prstGeom>
          <a:solidFill>
            <a:srgbClr val="D8CBAC"/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1" tIns="45716" rIns="91431" bIns="45716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Children’s Emotion Regulation </a:t>
            </a:r>
            <a:r>
              <a:rPr lang="en-US" sz="6600" b="1" dirty="0" smtClean="0">
                <a:solidFill>
                  <a:schemeClr val="tx1"/>
                </a:solidFill>
              </a:rPr>
              <a:t>Scale </a:t>
            </a:r>
            <a:r>
              <a:rPr lang="en-US" sz="6600" b="1" dirty="0">
                <a:solidFill>
                  <a:schemeClr val="tx1"/>
                </a:solidFill>
              </a:rPr>
              <a:t>in Mathematics (CERS-M): </a:t>
            </a:r>
            <a:r>
              <a:rPr lang="en-US" sz="6600" b="1" dirty="0" smtClean="0">
                <a:solidFill>
                  <a:schemeClr val="tx1"/>
                </a:solidFill>
              </a:rPr>
              <a:t>Development </a:t>
            </a:r>
            <a:r>
              <a:rPr lang="en-US" sz="6600" b="1" dirty="0">
                <a:solidFill>
                  <a:schemeClr val="tx1"/>
                </a:solidFill>
              </a:rPr>
              <a:t>and </a:t>
            </a:r>
            <a:r>
              <a:rPr lang="en-US" sz="6600" b="1" dirty="0" smtClean="0">
                <a:solidFill>
                  <a:schemeClr val="tx1"/>
                </a:solidFill>
              </a:rPr>
              <a:t>Validation </a:t>
            </a:r>
            <a:r>
              <a:rPr lang="en-US" sz="6600" b="1" dirty="0">
                <a:solidFill>
                  <a:schemeClr val="tx1"/>
                </a:solidFill>
              </a:rPr>
              <a:t>of a </a:t>
            </a:r>
            <a:r>
              <a:rPr lang="en-US" sz="6600" b="1" dirty="0" smtClean="0">
                <a:solidFill>
                  <a:schemeClr val="tx1"/>
                </a:solidFill>
              </a:rPr>
              <a:t>Self-reported </a:t>
            </a:r>
            <a:r>
              <a:rPr lang="en-US" sz="6600" b="1" dirty="0">
                <a:solidFill>
                  <a:schemeClr val="tx1"/>
                </a:solidFill>
              </a:rPr>
              <a:t>I</a:t>
            </a:r>
            <a:r>
              <a:rPr lang="en-US" sz="6600" b="1" dirty="0" smtClean="0">
                <a:solidFill>
                  <a:schemeClr val="tx1"/>
                </a:solidFill>
              </a:rPr>
              <a:t>nstrument</a:t>
            </a:r>
            <a:endParaRPr lang="fr-BE" sz="6600" dirty="0">
              <a:solidFill>
                <a:schemeClr val="tx1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83892" y="7687222"/>
            <a:ext cx="1569642" cy="35283920"/>
          </a:xfrm>
          <a:prstGeom prst="rect">
            <a:avLst/>
          </a:prstGeom>
          <a:noFill/>
        </p:spPr>
        <p:txBody>
          <a:bodyPr vert="vert270" lIns="91431" tIns="45716" rIns="91431" bIns="45716">
            <a:spAutoFit/>
          </a:bodyPr>
          <a:lstStyle/>
          <a:p>
            <a:pPr>
              <a:defRPr/>
            </a:pPr>
            <a:r>
              <a:rPr lang="fr-BE" sz="4400" b="1" dirty="0" smtClean="0">
                <a:solidFill>
                  <a:schemeClr val="accent1"/>
                </a:solidFill>
                <a:cs typeface="+mn-cs"/>
              </a:rPr>
              <a:t>Vanessa </a:t>
            </a:r>
            <a:r>
              <a:rPr lang="fr-BE" sz="4400" b="1" dirty="0">
                <a:solidFill>
                  <a:schemeClr val="accent1"/>
                </a:solidFill>
                <a:cs typeface="+mn-cs"/>
              </a:rPr>
              <a:t>Hanin </a:t>
            </a:r>
            <a:r>
              <a:rPr lang="fr-BE" sz="4400" b="1" dirty="0" smtClean="0">
                <a:solidFill>
                  <a:schemeClr val="accent1"/>
                </a:solidFill>
                <a:cs typeface="+mn-cs"/>
              </a:rPr>
              <a:t>(vanessa.hanin@uclouvain.be) and Catherine Van </a:t>
            </a:r>
            <a:r>
              <a:rPr lang="fr-BE" sz="4400" b="1" dirty="0" err="1" smtClean="0">
                <a:solidFill>
                  <a:schemeClr val="accent1"/>
                </a:solidFill>
                <a:cs typeface="+mn-cs"/>
              </a:rPr>
              <a:t>Nieuwenhoven</a:t>
            </a:r>
            <a:endParaRPr lang="fr-BE" sz="1800" b="1" dirty="0">
              <a:solidFill>
                <a:schemeClr val="accent1"/>
              </a:solidFill>
              <a:cs typeface="+mn-cs"/>
            </a:endParaRPr>
          </a:p>
          <a:p>
            <a:pPr>
              <a:defRPr/>
            </a:pPr>
            <a:r>
              <a:rPr lang="fr-BE" sz="4400" b="1" dirty="0">
                <a:solidFill>
                  <a:schemeClr val="accent1"/>
                </a:solidFill>
                <a:cs typeface="+mn-cs"/>
              </a:rPr>
              <a:t>IACCHOS – </a:t>
            </a:r>
            <a:r>
              <a:rPr lang="en-US" sz="4600" dirty="0">
                <a:solidFill>
                  <a:schemeClr val="accent1"/>
                </a:solidFill>
              </a:rPr>
              <a:t>Institute for the Analysis of Change in Contemporary and Historical Societies </a:t>
            </a:r>
            <a:endParaRPr lang="fr-BE" sz="4400" dirty="0">
              <a:solidFill>
                <a:schemeClr val="accent1"/>
              </a:solidFill>
              <a:cs typeface="+mn-cs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4245522" y="4827202"/>
            <a:ext cx="27739699" cy="10601512"/>
          </a:xfrm>
          <a:prstGeom prst="round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/>
          <a:lstStyle/>
          <a:p>
            <a:pPr>
              <a:spcBef>
                <a:spcPts val="1199"/>
              </a:spcBef>
              <a:spcAft>
                <a:spcPts val="600"/>
              </a:spcAft>
              <a:defRPr/>
            </a:pPr>
            <a:r>
              <a:rPr lang="en-US" sz="2900" dirty="0" smtClean="0">
                <a:cs typeface="Times New Roman"/>
              </a:rPr>
              <a:t> - </a:t>
            </a:r>
            <a:r>
              <a:rPr lang="en-US" sz="2900" b="1" dirty="0" smtClean="0">
                <a:cs typeface="Times New Roman"/>
              </a:rPr>
              <a:t>Emotions</a:t>
            </a:r>
            <a:r>
              <a:rPr lang="en-US" sz="2900" dirty="0" smtClean="0">
                <a:cs typeface="Times New Roman"/>
              </a:rPr>
              <a:t> play a crucial role in </a:t>
            </a:r>
            <a:r>
              <a:rPr lang="en-US" sz="2900" b="1" dirty="0" smtClean="0">
                <a:cs typeface="Times New Roman"/>
              </a:rPr>
              <a:t>learning</a:t>
            </a:r>
            <a:r>
              <a:rPr lang="en-US" sz="2900" dirty="0" smtClean="0">
                <a:cs typeface="Times New Roman"/>
              </a:rPr>
              <a:t> and </a:t>
            </a:r>
            <a:r>
              <a:rPr lang="en-US" sz="2900" b="1" dirty="0" smtClean="0">
                <a:cs typeface="Times New Roman"/>
              </a:rPr>
              <a:t>academic achievement</a:t>
            </a:r>
            <a:r>
              <a:rPr lang="en-US" sz="2900" dirty="0" smtClean="0">
                <a:cs typeface="Times New Roman"/>
              </a:rPr>
              <a:t>. Emotions influence students’ attention, choice of learning strategies, source of regulation, motivation    to learn and their interactions with peers and teachers (</a:t>
            </a:r>
            <a:r>
              <a:rPr lang="en-US" sz="2900" dirty="0" err="1" smtClean="0">
                <a:cs typeface="Times New Roman"/>
              </a:rPr>
              <a:t>Pekrun</a:t>
            </a:r>
            <a:r>
              <a:rPr lang="en-US" sz="2900" dirty="0" smtClean="0">
                <a:cs typeface="Times New Roman"/>
              </a:rPr>
              <a:t>, 2014; </a:t>
            </a:r>
            <a:r>
              <a:rPr lang="en-US" sz="2900" dirty="0" err="1" smtClean="0">
                <a:cs typeface="Times New Roman"/>
              </a:rPr>
              <a:t>Schutz</a:t>
            </a:r>
            <a:r>
              <a:rPr lang="en-US" sz="2900" dirty="0" smtClean="0">
                <a:cs typeface="Times New Roman"/>
              </a:rPr>
              <a:t> &amp; </a:t>
            </a:r>
            <a:r>
              <a:rPr lang="en-US" sz="2900" dirty="0" err="1" smtClean="0">
                <a:cs typeface="Times New Roman"/>
              </a:rPr>
              <a:t>Pekrun</a:t>
            </a:r>
            <a:r>
              <a:rPr lang="en-US" sz="2900" dirty="0" smtClean="0">
                <a:cs typeface="Times New Roman"/>
              </a:rPr>
              <a:t>, 2007).</a:t>
            </a:r>
          </a:p>
          <a:p>
            <a:pPr marL="457200" indent="-457200" algn="just">
              <a:spcBef>
                <a:spcPts val="1199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900" b="1" dirty="0" smtClean="0">
                <a:cs typeface="Times New Roman"/>
              </a:rPr>
              <a:t>Mathematics</a:t>
            </a:r>
            <a:r>
              <a:rPr lang="en-US" sz="2900" dirty="0" smtClean="0">
                <a:cs typeface="Times New Roman"/>
              </a:rPr>
              <a:t>, and especially, </a:t>
            </a:r>
            <a:r>
              <a:rPr lang="en-US" sz="2900" b="1" dirty="0" smtClean="0">
                <a:cs typeface="Times New Roman"/>
              </a:rPr>
              <a:t>problem-solving tasks</a:t>
            </a:r>
            <a:r>
              <a:rPr lang="en-US" sz="2900" dirty="0" smtClean="0">
                <a:cs typeface="Times New Roman"/>
              </a:rPr>
              <a:t>, are particularly concerned by the </a:t>
            </a:r>
            <a:r>
              <a:rPr lang="en-US" sz="2900" dirty="0" smtClean="0">
                <a:solidFill>
                  <a:schemeClr val="tx1"/>
                </a:solidFill>
                <a:cs typeface="Times New Roman"/>
              </a:rPr>
              <a:t>issue of emotion </a:t>
            </a:r>
            <a:r>
              <a:rPr lang="en-US" sz="2900" dirty="0" smtClean="0">
                <a:cs typeface="Times New Roman"/>
              </a:rPr>
              <a:t>(e.g., </a:t>
            </a:r>
            <a:r>
              <a:rPr lang="en-US" sz="2800" dirty="0" smtClean="0"/>
              <a:t>Ahmed</a:t>
            </a:r>
            <a:r>
              <a:rPr lang="en-US" sz="2800" dirty="0"/>
              <a:t>, van der </a:t>
            </a:r>
            <a:r>
              <a:rPr lang="en-US" sz="2800" dirty="0" err="1"/>
              <a:t>Werf</a:t>
            </a:r>
            <a:r>
              <a:rPr lang="en-US" sz="2800" dirty="0"/>
              <a:t>, Kuyper, &amp; </a:t>
            </a:r>
            <a:r>
              <a:rPr lang="en-US" sz="2800" dirty="0" err="1"/>
              <a:t>Minnaert</a:t>
            </a:r>
            <a:r>
              <a:rPr lang="en-US" sz="2800" dirty="0"/>
              <a:t>, 2013; Kim &amp; Hodges, 2012; </a:t>
            </a:r>
            <a:r>
              <a:rPr lang="en-US" sz="2800" dirty="0" err="1"/>
              <a:t>Op’t</a:t>
            </a:r>
            <a:r>
              <a:rPr lang="en-US" sz="2800" dirty="0"/>
              <a:t> </a:t>
            </a:r>
            <a:r>
              <a:rPr lang="en-US" sz="2800" dirty="0" err="1"/>
              <a:t>Eynde</a:t>
            </a:r>
            <a:r>
              <a:rPr lang="en-US" sz="2800" dirty="0"/>
              <a:t>, De Corte &amp; </a:t>
            </a:r>
            <a:r>
              <a:rPr lang="en-US" sz="2800" dirty="0" err="1"/>
              <a:t>Mercken</a:t>
            </a:r>
            <a:r>
              <a:rPr lang="en-US" sz="2800" dirty="0"/>
              <a:t>, </a:t>
            </a:r>
            <a:r>
              <a:rPr lang="en-US" sz="2800" dirty="0" smtClean="0"/>
              <a:t>2004). </a:t>
            </a:r>
            <a:r>
              <a:rPr lang="en-US" sz="2800" dirty="0"/>
              <a:t>In such tasks, nervousness, frustration, hopelessness, worry, shame, anger and boredom are frequently felt by students (</a:t>
            </a:r>
            <a:r>
              <a:rPr lang="en-US" sz="2800" dirty="0" err="1"/>
              <a:t>D’Mello</a:t>
            </a:r>
            <a:r>
              <a:rPr lang="en-US" sz="2800" dirty="0"/>
              <a:t> &amp; </a:t>
            </a:r>
            <a:r>
              <a:rPr lang="en-US" sz="2800" dirty="0" err="1"/>
              <a:t>Graesser</a:t>
            </a:r>
            <a:r>
              <a:rPr lang="en-US" sz="2800" dirty="0"/>
              <a:t>, 2011; </a:t>
            </a:r>
            <a:r>
              <a:rPr lang="en-US" sz="2800" dirty="0" err="1" smtClean="0"/>
              <a:t>Op’t</a:t>
            </a:r>
            <a:r>
              <a:rPr lang="en-US" sz="2800" dirty="0" smtClean="0"/>
              <a:t> </a:t>
            </a:r>
            <a:r>
              <a:rPr lang="en-US" sz="2800" dirty="0" err="1"/>
              <a:t>Eynde</a:t>
            </a:r>
            <a:r>
              <a:rPr lang="en-US" sz="2800" dirty="0"/>
              <a:t> et al., 2004; </a:t>
            </a:r>
            <a:r>
              <a:rPr lang="en-US" sz="2800" dirty="0" err="1"/>
              <a:t>Prawat</a:t>
            </a:r>
            <a:r>
              <a:rPr lang="en-US" sz="2800" dirty="0"/>
              <a:t> &amp; Anderson, 1994</a:t>
            </a:r>
            <a:r>
              <a:rPr lang="en-US" sz="2800" dirty="0" smtClean="0"/>
              <a:t>). Moreover, according to a study conducted by De Corte, </a:t>
            </a:r>
            <a:r>
              <a:rPr lang="en-US" sz="2800" dirty="0" err="1" smtClean="0"/>
              <a:t>Depaepe</a:t>
            </a:r>
            <a:r>
              <a:rPr lang="en-US" sz="2800" dirty="0" smtClean="0"/>
              <a:t>, </a:t>
            </a:r>
            <a:r>
              <a:rPr lang="en-US" sz="2800" dirty="0" err="1" smtClean="0"/>
              <a:t>Op’t</a:t>
            </a:r>
            <a:r>
              <a:rPr lang="en-US" sz="2800" dirty="0" smtClean="0"/>
              <a:t> </a:t>
            </a:r>
            <a:r>
              <a:rPr lang="en-US" sz="2800" dirty="0" err="1" smtClean="0"/>
              <a:t>Eynde</a:t>
            </a:r>
            <a:r>
              <a:rPr lang="en-US" sz="2800" dirty="0" smtClean="0"/>
              <a:t> and </a:t>
            </a:r>
            <a:r>
              <a:rPr lang="en-US" sz="2800" dirty="0" err="1" smtClean="0"/>
              <a:t>Verschaffel</a:t>
            </a:r>
            <a:r>
              <a:rPr lang="en-US" sz="2800" dirty="0" smtClean="0"/>
              <a:t> (2011), students between the ages of 14 and 16 have a poor track record of emotion regulation when solving mathematical problems.</a:t>
            </a:r>
          </a:p>
          <a:p>
            <a:pPr>
              <a:spcBef>
                <a:spcPts val="1199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53D739"/>
                </a:solidFill>
                <a:latin typeface="Calibri" panose="020F0502020204030204" pitchFamily="34" charset="0"/>
              </a:rPr>
              <a:t>→</a:t>
            </a:r>
            <a:r>
              <a:rPr lang="en-US" sz="2800" dirty="0" smtClean="0">
                <a:solidFill>
                  <a:srgbClr val="53D739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 smtClean="0">
                <a:solidFill>
                  <a:srgbClr val="53D739"/>
                </a:solidFill>
              </a:rPr>
              <a:t>Students </a:t>
            </a:r>
            <a:r>
              <a:rPr lang="en-US" sz="2800" dirty="0">
                <a:solidFill>
                  <a:srgbClr val="53D739"/>
                </a:solidFill>
              </a:rPr>
              <a:t>must be supported in the regulation of their </a:t>
            </a:r>
            <a:r>
              <a:rPr lang="en-US" sz="2800" dirty="0" smtClean="0">
                <a:solidFill>
                  <a:srgbClr val="53D739"/>
                </a:solidFill>
              </a:rPr>
              <a:t>emotions.</a:t>
            </a:r>
          </a:p>
          <a:p>
            <a:pPr marL="457200" indent="-457200">
              <a:spcBef>
                <a:spcPts val="1199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cs typeface="Times New Roman"/>
              </a:rPr>
              <a:t>This </a:t>
            </a:r>
            <a:r>
              <a:rPr lang="en-US" sz="2800" dirty="0" smtClean="0"/>
              <a:t>presupposes:</a:t>
            </a:r>
          </a:p>
          <a:p>
            <a:pPr>
              <a:spcBef>
                <a:spcPts val="1199"/>
              </a:spcBef>
              <a:spcAft>
                <a:spcPts val="0"/>
              </a:spcAft>
              <a:defRPr/>
            </a:pPr>
            <a:r>
              <a:rPr lang="en-US" sz="2800" dirty="0"/>
              <a:t>*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awareness of </a:t>
            </a:r>
            <a:r>
              <a:rPr lang="en-US" sz="2800" b="1" dirty="0">
                <a:solidFill>
                  <a:schemeClr val="tx1"/>
                </a:solidFill>
              </a:rPr>
              <a:t>the </a:t>
            </a:r>
            <a:r>
              <a:rPr lang="en-US" sz="2800" b="1" dirty="0"/>
              <a:t>strategies used by students </a:t>
            </a:r>
            <a:r>
              <a:rPr lang="en-US" sz="2800" dirty="0"/>
              <a:t>to regulate their </a:t>
            </a:r>
            <a:r>
              <a:rPr lang="en-US" sz="2800" dirty="0" smtClean="0"/>
              <a:t>negative emotions in the context of problem-solving tasks; </a:t>
            </a:r>
          </a:p>
          <a:p>
            <a:pPr>
              <a:spcBef>
                <a:spcPts val="1199"/>
              </a:spcBef>
              <a:spcAft>
                <a:spcPts val="0"/>
              </a:spcAft>
              <a:defRPr/>
            </a:pPr>
            <a:r>
              <a:rPr lang="en-US" sz="2800" dirty="0" smtClean="0"/>
              <a:t>* </a:t>
            </a:r>
            <a:r>
              <a:rPr lang="en-US" sz="2800" dirty="0" smtClean="0">
                <a:solidFill>
                  <a:schemeClr val="tx1"/>
                </a:solidFill>
              </a:rPr>
              <a:t>an </a:t>
            </a:r>
            <a:r>
              <a:rPr lang="en-US" sz="2800" dirty="0"/>
              <a:t>adequate and valid </a:t>
            </a:r>
            <a:r>
              <a:rPr lang="en-US" sz="2800" b="1" dirty="0" smtClean="0"/>
              <a:t>instrument </a:t>
            </a:r>
            <a:r>
              <a:rPr lang="en-US" sz="2800" b="1" dirty="0" smtClean="0"/>
              <a:t>of measure.</a:t>
            </a:r>
          </a:p>
          <a:p>
            <a:pPr marL="457200" indent="-457200">
              <a:spcBef>
                <a:spcPts val="1199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solidFill>
                  <a:schemeClr val="tx1"/>
                </a:solidFill>
                <a:cs typeface="Times New Roman"/>
              </a:rPr>
              <a:t>However, in </a:t>
            </a:r>
            <a:r>
              <a:rPr lang="en-US" sz="2800" dirty="0" smtClean="0">
                <a:cs typeface="Times New Roman"/>
              </a:rPr>
              <a:t>addition to being </a:t>
            </a:r>
            <a:r>
              <a:rPr lang="en-US" sz="2800" b="1" dirty="0" smtClean="0">
                <a:cs typeface="Times New Roman"/>
              </a:rPr>
              <a:t>scarce</a:t>
            </a:r>
            <a:r>
              <a:rPr lang="en-US" sz="2800" dirty="0" smtClean="0">
                <a:cs typeface="Times New Roman"/>
              </a:rPr>
              <a:t>, existing tools display </a:t>
            </a:r>
            <a:r>
              <a:rPr lang="en-US" sz="2800" b="1" dirty="0" smtClean="0">
                <a:cs typeface="Times New Roman"/>
              </a:rPr>
              <a:t>several limitations</a:t>
            </a:r>
            <a:r>
              <a:rPr lang="en-US" sz="2800" dirty="0" smtClean="0">
                <a:cs typeface="Times New Roman"/>
              </a:rPr>
              <a:t>:</a:t>
            </a:r>
          </a:p>
          <a:p>
            <a:pPr>
              <a:spcBef>
                <a:spcPts val="1199"/>
              </a:spcBef>
              <a:spcAft>
                <a:spcPts val="0"/>
              </a:spcAft>
              <a:defRPr/>
            </a:pPr>
            <a:endParaRPr lang="en-US" sz="2800" dirty="0" smtClean="0">
              <a:cs typeface="Times New Roman"/>
            </a:endParaRPr>
          </a:p>
          <a:p>
            <a:pPr marL="457200" indent="-457200">
              <a:spcBef>
                <a:spcPts val="1199"/>
              </a:spcBef>
              <a:spcAft>
                <a:spcPts val="0"/>
              </a:spcAft>
              <a:buFontTx/>
              <a:buChar char="-"/>
              <a:defRPr/>
            </a:pPr>
            <a:endParaRPr lang="en-US" sz="2800" dirty="0" smtClean="0">
              <a:cs typeface="Times New Roman"/>
            </a:endParaRPr>
          </a:p>
          <a:p>
            <a:pPr marL="457200" indent="-457200">
              <a:spcBef>
                <a:spcPts val="1199"/>
              </a:spcBef>
              <a:spcAft>
                <a:spcPts val="0"/>
              </a:spcAft>
              <a:buFontTx/>
              <a:buChar char="-"/>
              <a:defRPr/>
            </a:pPr>
            <a:endParaRPr lang="en-US" sz="2800" dirty="0" smtClean="0">
              <a:cs typeface="Times New Roman"/>
            </a:endParaRPr>
          </a:p>
          <a:p>
            <a:pPr marL="457200" indent="-457200">
              <a:spcBef>
                <a:spcPts val="1199"/>
              </a:spcBef>
              <a:spcAft>
                <a:spcPts val="0"/>
              </a:spcAft>
              <a:buFontTx/>
              <a:buChar char="-"/>
              <a:defRPr/>
            </a:pPr>
            <a:endParaRPr lang="en-US" sz="2800" dirty="0">
              <a:cs typeface="Times New Roman"/>
            </a:endParaRPr>
          </a:p>
          <a:p>
            <a:pPr>
              <a:spcBef>
                <a:spcPts val="1199"/>
              </a:spcBef>
              <a:spcAft>
                <a:spcPts val="0"/>
              </a:spcAft>
              <a:defRPr/>
            </a:pPr>
            <a:endParaRPr lang="en-US" sz="1800" dirty="0" smtClean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53D739"/>
                </a:solidFill>
                <a:latin typeface="Calibri" panose="020F0502020204030204" pitchFamily="34" charset="0"/>
              </a:rPr>
              <a:t>→</a:t>
            </a:r>
            <a:r>
              <a:rPr lang="en-US" sz="2800" dirty="0" smtClean="0">
                <a:solidFill>
                  <a:srgbClr val="53D739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53D739"/>
                </a:solidFill>
              </a:rPr>
              <a:t>There is </a:t>
            </a:r>
            <a:r>
              <a:rPr lang="en-US" sz="2800" dirty="0">
                <a:solidFill>
                  <a:srgbClr val="53D739"/>
                </a:solidFill>
              </a:rPr>
              <a:t>a lack of an instrument that simultaneously reflects </a:t>
            </a:r>
            <a:r>
              <a:rPr lang="en-US" sz="2800" b="1" dirty="0">
                <a:solidFill>
                  <a:srgbClr val="53D739"/>
                </a:solidFill>
              </a:rPr>
              <a:t>elementary and secondary students</a:t>
            </a:r>
            <a:r>
              <a:rPr lang="en-US" sz="2800" dirty="0">
                <a:solidFill>
                  <a:srgbClr val="53D739"/>
                </a:solidFill>
              </a:rPr>
              <a:t>’ reality, that assesses emotion regulation strategies </a:t>
            </a:r>
            <a:r>
              <a:rPr lang="en-US" sz="2800" b="1" dirty="0">
                <a:solidFill>
                  <a:srgbClr val="53D739"/>
                </a:solidFill>
              </a:rPr>
              <a:t>in context</a:t>
            </a:r>
            <a:r>
              <a:rPr lang="en-US" sz="2800" dirty="0">
                <a:solidFill>
                  <a:srgbClr val="53D739"/>
                </a:solidFill>
              </a:rPr>
              <a:t>, and that </a:t>
            </a:r>
            <a:endParaRPr lang="en-US" sz="2800" dirty="0" smtClean="0">
              <a:solidFill>
                <a:srgbClr val="53D739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53D739"/>
                </a:solidFill>
              </a:rPr>
              <a:t> </a:t>
            </a:r>
            <a:r>
              <a:rPr lang="en-US" sz="2800" dirty="0" smtClean="0">
                <a:solidFill>
                  <a:srgbClr val="53D739"/>
                </a:solidFill>
              </a:rPr>
              <a:t>        considers </a:t>
            </a:r>
            <a:r>
              <a:rPr lang="en-US" sz="2800" dirty="0">
                <a:solidFill>
                  <a:srgbClr val="53D739"/>
                </a:solidFill>
              </a:rPr>
              <a:t>the </a:t>
            </a:r>
            <a:r>
              <a:rPr lang="en-US" sz="2800" b="1" dirty="0">
                <a:solidFill>
                  <a:srgbClr val="53D739"/>
                </a:solidFill>
              </a:rPr>
              <a:t>variety of the theoretical approaches </a:t>
            </a:r>
            <a:r>
              <a:rPr lang="en-US" sz="2800" dirty="0">
                <a:solidFill>
                  <a:srgbClr val="53D739"/>
                </a:solidFill>
              </a:rPr>
              <a:t>used to investigate this </a:t>
            </a:r>
            <a:r>
              <a:rPr lang="en-US" sz="2800" dirty="0" smtClean="0">
                <a:solidFill>
                  <a:srgbClr val="53D739"/>
                </a:solidFill>
              </a:rPr>
              <a:t>subject.</a:t>
            </a:r>
          </a:p>
          <a:p>
            <a:pPr>
              <a:spcBef>
                <a:spcPts val="1199"/>
              </a:spcBef>
              <a:spcAft>
                <a:spcPts val="0"/>
              </a:spcAft>
              <a:defRPr/>
            </a:pPr>
            <a:endParaRPr lang="en-US" sz="2800" dirty="0">
              <a:cs typeface="Times New Roman"/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14787452" y="4101976"/>
            <a:ext cx="5831322" cy="1003415"/>
          </a:xfrm>
          <a:prstGeom prst="roundRect">
            <a:avLst/>
          </a:prstGeom>
          <a:solidFill>
            <a:schemeClr val="bg1"/>
          </a:solidFill>
          <a:ln w="34925">
            <a:solidFill>
              <a:srgbClr val="D8CB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marL="1371465" indent="-1371465" algn="ctr">
              <a:defRPr/>
            </a:pPr>
            <a:r>
              <a:rPr lang="fr-BE" sz="6000" dirty="0">
                <a:solidFill>
                  <a:schemeClr val="tx1"/>
                </a:solidFill>
              </a:rPr>
              <a:t>1. Introduction </a:t>
            </a:r>
          </a:p>
        </p:txBody>
      </p:sp>
      <p:sp>
        <p:nvSpPr>
          <p:cNvPr id="28" name="Rectangle à coins arrondis 27"/>
          <p:cNvSpPr/>
          <p:nvPr/>
        </p:nvSpPr>
        <p:spPr>
          <a:xfrm>
            <a:off x="21836460" y="15879618"/>
            <a:ext cx="5186081" cy="741633"/>
          </a:xfrm>
          <a:prstGeom prst="roundRect">
            <a:avLst/>
          </a:prstGeom>
          <a:solidFill>
            <a:schemeClr val="lt1"/>
          </a:solidFill>
          <a:ln w="34925">
            <a:solidFill>
              <a:srgbClr val="D8CB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marL="1371465" indent="-1371465" algn="ctr">
              <a:defRPr/>
            </a:pPr>
            <a:r>
              <a:rPr lang="fr-BE" sz="6000" dirty="0">
                <a:solidFill>
                  <a:schemeClr val="tx1"/>
                </a:solidFill>
              </a:rPr>
              <a:t>3</a:t>
            </a:r>
            <a:r>
              <a:rPr lang="fr-BE" sz="6000" dirty="0" smtClean="0">
                <a:solidFill>
                  <a:schemeClr val="tx1"/>
                </a:solidFill>
              </a:rPr>
              <a:t>. </a:t>
            </a:r>
            <a:r>
              <a:rPr lang="fr-BE" sz="6000" dirty="0" err="1" smtClean="0">
                <a:solidFill>
                  <a:schemeClr val="tx1"/>
                </a:solidFill>
              </a:rPr>
              <a:t>Study</a:t>
            </a:r>
            <a:r>
              <a:rPr lang="fr-BE" sz="6000" dirty="0" smtClean="0">
                <a:solidFill>
                  <a:schemeClr val="tx1"/>
                </a:solidFill>
              </a:rPr>
              <a:t> 1</a:t>
            </a:r>
            <a:endParaRPr lang="fr-BE" sz="6000" dirty="0">
              <a:solidFill>
                <a:schemeClr val="tx1"/>
              </a:solidFill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16861531" y="19758603"/>
            <a:ext cx="1248297" cy="1008112"/>
          </a:xfrm>
          <a:prstGeom prst="rightArrow">
            <a:avLst>
              <a:gd name="adj1" fmla="val 43745"/>
              <a:gd name="adj2" fmla="val 50000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>
              <a:defRPr/>
            </a:pPr>
            <a:endParaRPr lang="fr-B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à coins arrondis 22"/>
              <p:cNvSpPr/>
              <p:nvPr/>
            </p:nvSpPr>
            <p:spPr>
              <a:xfrm>
                <a:off x="4116557" y="28846348"/>
                <a:ext cx="28106941" cy="12615754"/>
              </a:xfrm>
              <a:prstGeom prst="roundRect">
                <a:avLst/>
              </a:prstGeom>
              <a:noFill/>
              <a:ln w="762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91431" tIns="45716" rIns="91431" bIns="45716"/>
              <a:lstStyle/>
              <a:p>
                <a:pPr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BE" sz="2800" dirty="0" smtClean="0">
                  <a:cs typeface="Times New Roman"/>
                </a:endParaRPr>
              </a:p>
              <a:p>
                <a:pPr marL="514350" indent="-514350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AutoNum type="arabicParenR"/>
                  <a:defRPr/>
                </a:pPr>
                <a:endParaRPr lang="fr-BE" sz="2800" dirty="0">
                  <a:cs typeface="Times New Roman"/>
                </a:endParaRPr>
              </a:p>
              <a:p>
                <a:pPr marL="514350" indent="-514350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AutoNum type="arabicParenR"/>
                  <a:defRPr/>
                </a:pPr>
                <a:endParaRPr lang="fr-BE" sz="2800" dirty="0" smtClean="0">
                  <a:cs typeface="Times New Roman"/>
                </a:endParaRPr>
              </a:p>
              <a:p>
                <a:pPr marL="514350" indent="-514350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AutoNum type="arabicParenR"/>
                  <a:defRPr/>
                </a:pPr>
                <a:endParaRPr lang="fr-BE" sz="2800" dirty="0">
                  <a:cs typeface="Times New Roman"/>
                </a:endParaRPr>
              </a:p>
              <a:p>
                <a:pPr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BE" sz="2800" dirty="0" smtClean="0">
                  <a:cs typeface="Times New Roman"/>
                </a:endParaRP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dirty="0" smtClean="0">
                    <a:solidFill>
                      <a:schemeClr val="bg2">
                        <a:lumMod val="50000"/>
                      </a:schemeClr>
                    </a:solidFill>
                  </a:rPr>
                  <a:t>2) Evidence of the CERS-M’s differential validity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dirty="0" smtClean="0"/>
                  <a:t>It is the </a:t>
                </a:r>
                <a:r>
                  <a:rPr lang="en-US" sz="2800" b="1" dirty="0" smtClean="0"/>
                  <a:t>lack of observed difference </a:t>
                </a:r>
                <a:r>
                  <a:rPr lang="en-US" sz="2800" dirty="0" smtClean="0"/>
                  <a:t>that should be </a:t>
                </a:r>
                <a:r>
                  <a:rPr lang="en-US" sz="2800" b="1" dirty="0" smtClean="0"/>
                  <a:t>problematic</a:t>
                </a:r>
                <a:r>
                  <a:rPr lang="en-US" sz="2800" dirty="0" smtClean="0"/>
                  <a:t> and 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dirty="0" smtClean="0"/>
                  <a:t>question the quality of a test and not the opposite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(</a:t>
                </a:r>
                <a:r>
                  <a:rPr lang="en-US" sz="2800" dirty="0" err="1" smtClean="0"/>
                  <a:t>Laveault</a:t>
                </a:r>
                <a:r>
                  <a:rPr lang="en-US" sz="2800" dirty="0" smtClean="0"/>
                  <a:t> &amp; </a:t>
                </a:r>
                <a:r>
                  <a:rPr lang="en-US" sz="2800" dirty="0" err="1" smtClean="0"/>
                  <a:t>Gregoire</a:t>
                </a:r>
                <a:r>
                  <a:rPr lang="en-US" sz="2800" dirty="0" smtClean="0"/>
                  <a:t>, 2014).</a:t>
                </a:r>
                <a:endParaRPr lang="en-US" sz="2800" dirty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 smtClean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 smtClean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 smtClean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 smtClean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 smtClean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 smtClean="0"/>
              </a:p>
              <a:p>
                <a:pPr>
                  <a:spcBef>
                    <a:spcPts val="600"/>
                  </a:spcBef>
                </a:pPr>
                <a:endParaRPr lang="en-US" sz="2800" dirty="0" smtClean="0"/>
              </a:p>
              <a:p>
                <a:pPr>
                  <a:spcBef>
                    <a:spcPts val="600"/>
                  </a:spcBef>
                </a:pPr>
                <a:r>
                  <a:rPr lang="en-US" sz="2000" i="1" dirty="0" smtClean="0"/>
                  <a:t> Note</a:t>
                </a:r>
                <a:r>
                  <a:rPr lang="en-US" sz="2000" dirty="0"/>
                  <a:t>. N = Sample size ; M = mean; SD = standard deviation</a:t>
                </a:r>
                <a:r>
                  <a:rPr lang="en-US" sz="2000" dirty="0" smtClean="0"/>
                  <a:t>.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BE" sz="2000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fr-BE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∗∗∗</m:t>
                        </m:r>
                      </m:sup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≤0.001; </m:t>
                        </m:r>
                        <m:sPre>
                          <m:sPrePr>
                            <m:ctrlPr>
                              <a:rPr lang="fr-BE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∗∗</m:t>
                            </m:r>
                          </m:sup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≤0.01; </m:t>
                            </m:r>
                            <m:sPre>
                              <m:sPrePr>
                                <m:ctrlPr>
                                  <a:rPr lang="fr-BE" sz="2000" i="1"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/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sPre>
                          </m:e>
                        </m:sPre>
                      </m:e>
                    </m:sPre>
                    <m:r>
                      <a:rPr lang="en-US" sz="2000" i="1">
                        <a:latin typeface="Cambria Math" panose="02040503050406030204" pitchFamily="18" charset="0"/>
                      </a:rPr>
                      <m:t>≤0.05.</m:t>
                    </m:r>
                  </m:oMath>
                </a14:m>
                <a:endParaRPr lang="fr-BE" sz="2000" dirty="0"/>
              </a:p>
              <a:p>
                <a:endParaRPr lang="fr-BE" sz="2800" dirty="0" smtClean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r>
                  <a:rPr lang="fr-BE" sz="2800" dirty="0" smtClean="0">
                    <a:solidFill>
                      <a:schemeClr val="bg2">
                        <a:lumMod val="50000"/>
                      </a:schemeClr>
                    </a:solidFill>
                  </a:rPr>
                  <a:t>3</a:t>
                </a:r>
                <a:r>
                  <a:rPr lang="fr-BE" sz="2800" dirty="0">
                    <a:solidFill>
                      <a:schemeClr val="bg2">
                        <a:lumMod val="50000"/>
                      </a:schemeClr>
                    </a:solidFill>
                  </a:rPr>
                  <a:t>) Evidence of the CERS-</a:t>
                </a:r>
                <a:r>
                  <a:rPr lang="fr-BE" sz="2800" dirty="0" err="1">
                    <a:solidFill>
                      <a:schemeClr val="bg2">
                        <a:lumMod val="50000"/>
                      </a:schemeClr>
                    </a:solidFill>
                  </a:rPr>
                  <a:t>M’s</a:t>
                </a:r>
                <a:r>
                  <a:rPr lang="fr-BE" sz="2800" dirty="0">
                    <a:solidFill>
                      <a:schemeClr val="bg2">
                        <a:lumMod val="50000"/>
                      </a:schemeClr>
                    </a:solidFill>
                  </a:rPr>
                  <a:t> discriminant </a:t>
                </a:r>
                <a:r>
                  <a:rPr lang="fr-BE" sz="2800" dirty="0" err="1">
                    <a:solidFill>
                      <a:schemeClr val="bg2">
                        <a:lumMod val="50000"/>
                      </a:schemeClr>
                    </a:solidFill>
                  </a:rPr>
                  <a:t>validity</a:t>
                </a:r>
                <a:endParaRPr lang="fr-BE" sz="2800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algn="just"/>
                <a:r>
                  <a:rPr lang="fr-BE" sz="2800" dirty="0" smtClean="0"/>
                  <a:t>- Pearson </a:t>
                </a:r>
                <a:r>
                  <a:rPr lang="fr-BE" sz="2800" b="1" dirty="0" err="1"/>
                  <a:t>correlations</a:t>
                </a:r>
                <a:r>
                  <a:rPr lang="fr-BE" sz="2800" dirty="0"/>
                  <a:t> </a:t>
                </a:r>
                <a:r>
                  <a:rPr lang="fr-BE" sz="2800" dirty="0" err="1"/>
                  <a:t>between</a:t>
                </a:r>
                <a:r>
                  <a:rPr lang="fr-BE" sz="2800" dirty="0"/>
                  <a:t> the </a:t>
                </a:r>
                <a:r>
                  <a:rPr lang="fr-BE" sz="2800" b="1" dirty="0"/>
                  <a:t>CERS-M</a:t>
                </a:r>
                <a:r>
                  <a:rPr lang="fr-BE" sz="2800" dirty="0"/>
                  <a:t> and a variable </a:t>
                </a:r>
                <a:r>
                  <a:rPr lang="fr-BE" sz="2800" dirty="0" err="1" smtClean="0"/>
                  <a:t>that</a:t>
                </a:r>
                <a:r>
                  <a:rPr lang="fr-BE" sz="2800" dirty="0" smtClean="0"/>
                  <a:t> </a:t>
                </a:r>
                <a:r>
                  <a:rPr lang="fr-BE" sz="2800" dirty="0" err="1"/>
                  <a:t>is</a:t>
                </a:r>
                <a:r>
                  <a:rPr lang="fr-BE" sz="2800" dirty="0"/>
                  <a:t> not </a:t>
                </a:r>
                <a:endParaRPr lang="fr-BE" sz="2800" dirty="0" smtClean="0"/>
              </a:p>
              <a:p>
                <a:pPr algn="just"/>
                <a:r>
                  <a:rPr lang="fr-BE" sz="2800" dirty="0" err="1"/>
                  <a:t>s</a:t>
                </a:r>
                <a:r>
                  <a:rPr lang="fr-BE" sz="2800" dirty="0" err="1" smtClean="0"/>
                  <a:t>upposed</a:t>
                </a:r>
                <a:r>
                  <a:rPr lang="fr-BE" sz="2800" dirty="0" smtClean="0"/>
                  <a:t> to </a:t>
                </a:r>
                <a:r>
                  <a:rPr lang="fr-BE" sz="2800" dirty="0" err="1"/>
                  <a:t>correlate</a:t>
                </a:r>
                <a:r>
                  <a:rPr lang="fr-BE" sz="2800" dirty="0"/>
                  <a:t> </a:t>
                </a:r>
                <a:r>
                  <a:rPr lang="fr-BE" sz="2800" dirty="0" err="1" smtClean="0"/>
                  <a:t>with</a:t>
                </a:r>
                <a:r>
                  <a:rPr lang="fr-BE" sz="2800" dirty="0" smtClean="0"/>
                  <a:t> </a:t>
                </a:r>
                <a:r>
                  <a:rPr lang="fr-BE" sz="2800" dirty="0" err="1" smtClean="0"/>
                  <a:t>given</a:t>
                </a:r>
                <a:r>
                  <a:rPr lang="fr-BE" sz="2800" dirty="0" smtClean="0"/>
                  <a:t> the nature of the concept </a:t>
                </a:r>
                <a:r>
                  <a:rPr lang="fr-BE" sz="2800" dirty="0" err="1" smtClean="0"/>
                  <a:t>that</a:t>
                </a:r>
                <a:r>
                  <a:rPr lang="fr-BE" sz="2800" dirty="0" smtClean="0"/>
                  <a:t> </a:t>
                </a:r>
                <a:r>
                  <a:rPr lang="fr-BE" sz="2800" dirty="0" err="1"/>
                  <a:t>is</a:t>
                </a:r>
                <a:r>
                  <a:rPr lang="fr-BE" sz="2800" dirty="0"/>
                  <a:t>, </a:t>
                </a:r>
                <a:r>
                  <a:rPr lang="fr-BE" sz="2800" b="1" dirty="0"/>
                  <a:t>verbal </a:t>
                </a:r>
                <a:r>
                  <a:rPr lang="fr-BE" sz="2800" b="1" dirty="0" err="1" smtClean="0"/>
                  <a:t>skills</a:t>
                </a:r>
                <a:endParaRPr lang="fr-BE" sz="2800" b="1" dirty="0" smtClean="0"/>
              </a:p>
              <a:p>
                <a:pPr algn="just"/>
                <a:r>
                  <a:rPr lang="fr-BE" sz="2800" b="1" dirty="0" smtClean="0"/>
                  <a:t> </a:t>
                </a:r>
                <a:r>
                  <a:rPr lang="fr-BE" sz="2800" dirty="0"/>
                  <a:t>(</a:t>
                </a:r>
                <a:r>
                  <a:rPr lang="fr-BE" sz="2800" dirty="0" err="1"/>
                  <a:t>syntactico-semantic</a:t>
                </a:r>
                <a:r>
                  <a:rPr lang="fr-BE" sz="2800" dirty="0"/>
                  <a:t> test E.C.O.S.S.E; Lecocq, 1996):  </a:t>
                </a:r>
                <a:r>
                  <a:rPr lang="fr-BE" sz="2800" dirty="0" smtClean="0"/>
                  <a:t> </a:t>
                </a:r>
                <a14:m>
                  <m:oMath xmlns:m="http://schemas.openxmlformats.org/officeDocument/2006/math">
                    <m:r>
                      <a:rPr lang="fr-BE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fr-BE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BE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−.09</m:t>
                        </m:r>
                      </m:e>
                      <m:sup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∗∗</m:t>
                        </m:r>
                      </m:sup>
                    </m:sSup>
                  </m:oMath>
                </a14:m>
                <a:endParaRPr lang="fr-BE" sz="2800" dirty="0" smtClean="0"/>
              </a:p>
              <a:p>
                <a:pPr algn="just"/>
                <a:r>
                  <a:rPr lang="fr-BE" sz="2800" dirty="0"/>
                  <a:t> </a:t>
                </a:r>
                <a:r>
                  <a:rPr lang="fr-BE" sz="2800" dirty="0" smtClean="0"/>
                  <a:t> - 2 </a:t>
                </a:r>
                <a:r>
                  <a:rPr lang="fr-BE" sz="2800" dirty="0" err="1" smtClean="0"/>
                  <a:t>scales</a:t>
                </a:r>
                <a:r>
                  <a:rPr lang="fr-BE" sz="2800" dirty="0" smtClean="0"/>
                  <a:t> </a:t>
                </a:r>
                <a:r>
                  <a:rPr lang="fr-BE" sz="2800" dirty="0" err="1" smtClean="0"/>
                  <a:t>concerned</a:t>
                </a:r>
                <a:r>
                  <a:rPr lang="fr-BE" sz="2800" dirty="0" smtClean="0"/>
                  <a:t>: « </a:t>
                </a:r>
                <a:r>
                  <a:rPr lang="fr-BE" sz="2800" dirty="0" err="1" smtClean="0"/>
                  <a:t>negative</a:t>
                </a:r>
                <a:r>
                  <a:rPr lang="fr-BE" sz="2800" dirty="0" smtClean="0"/>
                  <a:t> self-talk » and « </a:t>
                </a:r>
                <a:r>
                  <a:rPr lang="fr-BE" sz="2800" dirty="0" err="1" smtClean="0"/>
                  <a:t>dysfunctional</a:t>
                </a:r>
                <a:r>
                  <a:rPr lang="fr-BE" sz="2800" dirty="0" smtClean="0"/>
                  <a:t> </a:t>
                </a:r>
                <a:r>
                  <a:rPr lang="fr-BE" sz="2800" dirty="0" err="1" smtClean="0"/>
                  <a:t>avoidance</a:t>
                </a:r>
                <a:r>
                  <a:rPr lang="fr-BE" sz="2800" dirty="0" smtClean="0"/>
                  <a:t> »</a:t>
                </a:r>
                <a:endParaRPr lang="fr-BE" sz="2800" dirty="0"/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dirty="0"/>
              </a:p>
            </p:txBody>
          </p:sp>
        </mc:Choice>
        <mc:Fallback>
          <p:sp>
            <p:nvSpPr>
              <p:cNvPr id="23" name="Rectangle à coins arrondis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557" y="28846348"/>
                <a:ext cx="28106941" cy="1261575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76200"/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Flèche droite 76"/>
          <p:cNvSpPr/>
          <p:nvPr/>
        </p:nvSpPr>
        <p:spPr>
          <a:xfrm rot="7520187">
            <a:off x="16593184" y="27209363"/>
            <a:ext cx="1727304" cy="1008111"/>
          </a:xfrm>
          <a:prstGeom prst="rightArrow">
            <a:avLst>
              <a:gd name="adj1" fmla="val 43745"/>
              <a:gd name="adj2" fmla="val 50000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36" name="Rectangle à coins arrondis 35"/>
          <p:cNvSpPr/>
          <p:nvPr/>
        </p:nvSpPr>
        <p:spPr>
          <a:xfrm>
            <a:off x="7436804" y="28242967"/>
            <a:ext cx="9294291" cy="718505"/>
          </a:xfrm>
          <a:prstGeom prst="roundRect">
            <a:avLst/>
          </a:prstGeom>
          <a:solidFill>
            <a:schemeClr val="bg1"/>
          </a:solidFill>
          <a:ln w="34925">
            <a:solidFill>
              <a:srgbClr val="D8CB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marL="1371465" indent="-1371465" algn="ctr">
              <a:defRPr/>
            </a:pPr>
            <a:r>
              <a:rPr lang="fr-BE" sz="5700" dirty="0">
                <a:solidFill>
                  <a:schemeClr val="tx1"/>
                </a:solidFill>
              </a:rPr>
              <a:t>4.  </a:t>
            </a:r>
            <a:r>
              <a:rPr lang="fr-BE" sz="5700" dirty="0" err="1" smtClean="0">
                <a:solidFill>
                  <a:schemeClr val="tx1"/>
                </a:solidFill>
              </a:rPr>
              <a:t>Study</a:t>
            </a:r>
            <a:r>
              <a:rPr lang="fr-BE" sz="5700" dirty="0" smtClean="0">
                <a:solidFill>
                  <a:schemeClr val="tx1"/>
                </a:solidFill>
              </a:rPr>
              <a:t> 2</a:t>
            </a:r>
            <a:endParaRPr lang="fr-BE" sz="57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624244"/>
              </p:ext>
            </p:extLst>
          </p:nvPr>
        </p:nvGraphicFramePr>
        <p:xfrm>
          <a:off x="6280372" y="11575654"/>
          <a:ext cx="24502864" cy="2599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9372">
                  <a:extLst>
                    <a:ext uri="{9D8B030D-6E8A-4147-A177-3AD203B41FA5}">
                      <a16:colId xmlns:a16="http://schemas.microsoft.com/office/drawing/2014/main" val="1945258765"/>
                    </a:ext>
                  </a:extLst>
                </a:gridCol>
                <a:gridCol w="12373492">
                  <a:extLst>
                    <a:ext uri="{9D8B030D-6E8A-4147-A177-3AD203B41FA5}">
                      <a16:colId xmlns:a16="http://schemas.microsoft.com/office/drawing/2014/main" val="353105111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fr-BE" sz="2800" b="0" i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The </a:t>
                      </a:r>
                      <a:r>
                        <a:rPr lang="fr-BE" sz="2800" b="0" i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CERQ-kids (</a:t>
                      </a:r>
                      <a:r>
                        <a:rPr kumimoji="0" lang="en-US" sz="28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Garnefski</a:t>
                      </a:r>
                      <a:r>
                        <a:rPr kumimoji="0" lang="en-US" sz="2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8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Rieffe</a:t>
                      </a:r>
                      <a:r>
                        <a:rPr kumimoji="0" lang="en-US" sz="2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8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Jellesma</a:t>
                      </a:r>
                      <a:r>
                        <a:rPr kumimoji="0" lang="en-US" sz="2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8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Terwogt</a:t>
                      </a:r>
                      <a:r>
                        <a:rPr kumimoji="0" lang="en-US" sz="2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et al., 2007)</a:t>
                      </a:r>
                      <a:endParaRPr lang="fr-BE" sz="2800" b="0" i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BE" sz="2800" b="0" i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The </a:t>
                      </a:r>
                      <a:r>
                        <a:rPr lang="fr-BE" sz="2800" b="0" i="1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Flemish</a:t>
                      </a:r>
                      <a:r>
                        <a:rPr lang="fr-BE" sz="2800" b="0" i="1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version of the COPE-questionnaire (De Corte, et al., 2011)</a:t>
                      </a:r>
                      <a:endParaRPr lang="fr-BE" sz="2800" b="0" i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396823"/>
                  </a:ext>
                </a:extLst>
              </a:tr>
              <a:tr h="2081232">
                <a:tc>
                  <a:txBody>
                    <a:bodyPr/>
                    <a:lstStyle/>
                    <a:p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+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Children</a:t>
                      </a: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of 9-12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years</a:t>
                      </a:r>
                      <a:endParaRPr lang="fr-BE" sz="2800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Context-less</a:t>
                      </a:r>
                      <a:endParaRPr lang="fr-BE" sz="2800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Same</a:t>
                      </a: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scales</a:t>
                      </a: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as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the one for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adults</a:t>
                      </a:r>
                      <a:endParaRPr lang="fr-BE" sz="280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Based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on a single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theoretical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approach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(i.e., the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literature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on stress and coping)</a:t>
                      </a:r>
                      <a:endParaRPr lang="fr-BE" sz="2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+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Secondary</a:t>
                      </a: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students</a:t>
                      </a:r>
                      <a:endParaRPr lang="fr-BE" sz="2800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+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School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-related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mathematical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activities</a:t>
                      </a:r>
                      <a:endParaRPr lang="fr-BE" sz="280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Same</a:t>
                      </a: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scales</a:t>
                      </a:r>
                      <a:r>
                        <a:rPr lang="fr-BE" sz="2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as the one for </a:t>
                      </a:r>
                      <a:r>
                        <a:rPr lang="fr-BE" sz="2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adults</a:t>
                      </a:r>
                      <a:endParaRPr lang="fr-BE" sz="280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Based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on a single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theoretical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approach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(i.e., the </a:t>
                      </a:r>
                      <a:r>
                        <a:rPr lang="fr-BE" sz="2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literature</a:t>
                      </a:r>
                      <a:r>
                        <a:rPr lang="fr-BE" sz="2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on stress and coping)</a:t>
                      </a:r>
                      <a:endParaRPr lang="fr-BE" sz="2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409484"/>
                  </a:ext>
                </a:extLst>
              </a:tr>
            </a:tbl>
          </a:graphicData>
        </a:graphic>
      </p:graphicFrame>
      <p:sp>
        <p:nvSpPr>
          <p:cNvPr id="38" name="Rectangle à coins arrondis 37"/>
          <p:cNvSpPr/>
          <p:nvPr/>
        </p:nvSpPr>
        <p:spPr>
          <a:xfrm>
            <a:off x="4240860" y="16714093"/>
            <a:ext cx="13044510" cy="10020488"/>
          </a:xfrm>
          <a:prstGeom prst="round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/>
          <a:lstStyle/>
          <a:p>
            <a:pPr algn="just">
              <a:defRPr/>
            </a:pPr>
            <a:r>
              <a:rPr lang="en-US" sz="2900" b="1" dirty="0" smtClean="0">
                <a:solidFill>
                  <a:schemeClr val="tx1"/>
                </a:solidFill>
              </a:rPr>
              <a:t>Gross’s</a:t>
            </a:r>
            <a:r>
              <a:rPr lang="en-US" sz="2900" dirty="0" smtClean="0">
                <a:solidFill>
                  <a:schemeClr val="tx1"/>
                </a:solidFill>
              </a:rPr>
              <a:t> (1998) </a:t>
            </a:r>
            <a:r>
              <a:rPr lang="en-US" sz="2900" b="1" dirty="0" smtClean="0">
                <a:solidFill>
                  <a:schemeClr val="tx1"/>
                </a:solidFill>
              </a:rPr>
              <a:t>emotion-generative process </a:t>
            </a:r>
            <a:r>
              <a:rPr lang="en-US" sz="2900" dirty="0" smtClean="0">
                <a:solidFill>
                  <a:schemeClr val="tx1"/>
                </a:solidFill>
              </a:rPr>
              <a:t>and </a:t>
            </a:r>
            <a:r>
              <a:rPr lang="en-US" sz="2900" b="1" dirty="0" smtClean="0">
                <a:solidFill>
                  <a:schemeClr val="tx1"/>
                </a:solidFill>
              </a:rPr>
              <a:t>Mikolajczak’s </a:t>
            </a:r>
            <a:r>
              <a:rPr lang="en-US" sz="2900" dirty="0" smtClean="0">
                <a:solidFill>
                  <a:schemeClr val="tx1"/>
                </a:solidFill>
              </a:rPr>
              <a:t>(2009) </a:t>
            </a:r>
            <a:r>
              <a:rPr lang="en-US" sz="2900" b="1" dirty="0" smtClean="0">
                <a:solidFill>
                  <a:schemeClr val="tx1"/>
                </a:solidFill>
              </a:rPr>
              <a:t>theoretical model </a:t>
            </a:r>
            <a:r>
              <a:rPr lang="en-US" sz="2900" dirty="0" smtClean="0">
                <a:solidFill>
                  <a:schemeClr val="tx1"/>
                </a:solidFill>
              </a:rPr>
              <a:t>of emotion regulation </a:t>
            </a:r>
            <a:r>
              <a:rPr lang="en-US" sz="2900" dirty="0" smtClean="0">
                <a:solidFill>
                  <a:schemeClr val="tx1"/>
                </a:solidFill>
              </a:rPr>
              <a:t>strategies embraces </a:t>
            </a:r>
            <a:r>
              <a:rPr lang="en-US" sz="2900" dirty="0" smtClean="0">
                <a:solidFill>
                  <a:schemeClr val="tx1"/>
                </a:solidFill>
              </a:rPr>
              <a:t>the </a:t>
            </a:r>
            <a:r>
              <a:rPr lang="en-US" sz="2900" b="1" dirty="0" smtClean="0">
                <a:solidFill>
                  <a:schemeClr val="tx1"/>
                </a:solidFill>
              </a:rPr>
              <a:t>3 main research traditions, </a:t>
            </a:r>
            <a:r>
              <a:rPr lang="en-US" sz="2900" dirty="0" smtClean="0">
                <a:solidFill>
                  <a:schemeClr val="tx1"/>
                </a:solidFill>
              </a:rPr>
              <a:t>i.e</a:t>
            </a:r>
            <a:r>
              <a:rPr lang="en-US" sz="2900" dirty="0">
                <a:solidFill>
                  <a:schemeClr val="tx1"/>
                </a:solidFill>
              </a:rPr>
              <a:t>.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psychoanalytic, stress </a:t>
            </a:r>
            <a:r>
              <a:rPr lang="en-US" sz="2800" dirty="0">
                <a:solidFill>
                  <a:schemeClr val="tx1"/>
                </a:solidFill>
              </a:rPr>
              <a:t>and </a:t>
            </a:r>
            <a:r>
              <a:rPr lang="en-US" sz="2800" dirty="0" smtClean="0">
                <a:solidFill>
                  <a:schemeClr val="tx1"/>
                </a:solidFill>
              </a:rPr>
              <a:t>coping, and emotion regulation.</a:t>
            </a:r>
          </a:p>
          <a:p>
            <a:pPr marL="857165" indent="-857165">
              <a:buFont typeface="Wingdings" panose="05000000000000000000" pitchFamily="2" charset="2"/>
              <a:buChar char="ü"/>
              <a:defRPr/>
            </a:pPr>
            <a:endParaRPr lang="en-US" sz="2900" dirty="0">
              <a:solidFill>
                <a:schemeClr val="tx1"/>
              </a:solidFill>
            </a:endParaRPr>
          </a:p>
          <a:p>
            <a:pPr marL="857165" indent="-857165">
              <a:buFont typeface="Wingdings" panose="05000000000000000000" pitchFamily="2" charset="2"/>
              <a:buChar char="ü"/>
              <a:defRPr/>
            </a:pPr>
            <a:endParaRPr lang="en-US" sz="2900" dirty="0" smtClean="0">
              <a:solidFill>
                <a:schemeClr val="tx1"/>
              </a:solidFill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6044356" y="16080098"/>
            <a:ext cx="8924709" cy="741633"/>
          </a:xfrm>
          <a:prstGeom prst="roundRect">
            <a:avLst/>
          </a:prstGeom>
          <a:solidFill>
            <a:schemeClr val="lt1"/>
          </a:solidFill>
          <a:ln w="34925">
            <a:solidFill>
              <a:srgbClr val="D8CB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marL="1371465" indent="-1371465" algn="ctr">
              <a:defRPr/>
            </a:pPr>
            <a:r>
              <a:rPr lang="fr-BE" sz="6000" dirty="0">
                <a:solidFill>
                  <a:schemeClr val="tx1"/>
                </a:solidFill>
              </a:rPr>
              <a:t>2</a:t>
            </a:r>
            <a:r>
              <a:rPr lang="fr-BE" sz="6000" dirty="0" smtClean="0">
                <a:solidFill>
                  <a:schemeClr val="tx1"/>
                </a:solidFill>
              </a:rPr>
              <a:t>. </a:t>
            </a:r>
            <a:r>
              <a:rPr lang="fr-BE" sz="6000" dirty="0" err="1" smtClean="0">
                <a:solidFill>
                  <a:schemeClr val="tx1"/>
                </a:solidFill>
              </a:rPr>
              <a:t>Theoretical</a:t>
            </a:r>
            <a:r>
              <a:rPr lang="fr-BE" sz="6000" dirty="0" smtClean="0">
                <a:solidFill>
                  <a:schemeClr val="tx1"/>
                </a:solidFill>
              </a:rPr>
              <a:t> </a:t>
            </a:r>
            <a:r>
              <a:rPr lang="fr-BE" sz="6000" dirty="0" err="1" smtClean="0">
                <a:solidFill>
                  <a:schemeClr val="tx1"/>
                </a:solidFill>
              </a:rPr>
              <a:t>framework</a:t>
            </a:r>
            <a:endParaRPr lang="fr-BE" sz="600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129349"/>
              </p:ext>
            </p:extLst>
          </p:nvPr>
        </p:nvGraphicFramePr>
        <p:xfrm>
          <a:off x="4882504" y="19255720"/>
          <a:ext cx="11556778" cy="6692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7932">
                  <a:extLst>
                    <a:ext uri="{9D8B030D-6E8A-4147-A177-3AD203B41FA5}">
                      <a16:colId xmlns:a16="http://schemas.microsoft.com/office/drawing/2014/main" val="861031198"/>
                    </a:ext>
                  </a:extLst>
                </a:gridCol>
                <a:gridCol w="4227286">
                  <a:extLst>
                    <a:ext uri="{9D8B030D-6E8A-4147-A177-3AD203B41FA5}">
                      <a16:colId xmlns:a16="http://schemas.microsoft.com/office/drawing/2014/main" val="1250313747"/>
                    </a:ext>
                  </a:extLst>
                </a:gridCol>
                <a:gridCol w="3911560">
                  <a:extLst>
                    <a:ext uri="{9D8B030D-6E8A-4147-A177-3AD203B41FA5}">
                      <a16:colId xmlns:a16="http://schemas.microsoft.com/office/drawing/2014/main" val="1684638656"/>
                    </a:ext>
                  </a:extLst>
                </a:gridCol>
              </a:tblGrid>
              <a:tr h="2999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Family of 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</a:rPr>
                        <a:t>strategies (Gross, 1998)</a:t>
                      </a:r>
                      <a:endParaRPr lang="fr-BE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Functional strategy</a:t>
                      </a:r>
                      <a:endParaRPr lang="fr-BE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Dysfunctional strategy</a:t>
                      </a:r>
                      <a:endParaRPr lang="fr-BE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335241"/>
                  </a:ext>
                </a:extLst>
              </a:tr>
              <a:tr h="615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Situation selection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Functional confrontation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- Dysfunctional avoidance</a:t>
                      </a:r>
                      <a:endParaRPr lang="fr-BE" sz="2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- Procrastination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6976656"/>
                  </a:ext>
                </a:extLst>
              </a:tr>
              <a:tr h="615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Situation modification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Direct modification</a:t>
                      </a:r>
                      <a:endParaRPr lang="fr-BE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Indirect modification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- Learned helplessness</a:t>
                      </a:r>
                      <a:endParaRPr lang="fr-BE" sz="2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7094120"/>
                  </a:ext>
                </a:extLst>
              </a:tr>
              <a:tr h="615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Attentional deployment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Positive distraction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Negative distraction</a:t>
                      </a:r>
                      <a:endParaRPr lang="fr-BE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Rumination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9242435"/>
                  </a:ext>
                </a:extLst>
              </a:tr>
              <a:tr h="615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Cognitive change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Positive reappraisal</a:t>
                      </a:r>
                      <a:endParaRPr lang="fr-BE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Acceptance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Catastrophizing</a:t>
                      </a:r>
                      <a:endParaRPr lang="fr-BE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Blaming others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9631684"/>
                  </a:ext>
                </a:extLst>
              </a:tr>
              <a:tr h="2999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Response modulation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- Relaxation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Emotion deletion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146381"/>
                  </a:ext>
                </a:extLst>
              </a:tr>
              <a:tr h="930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Emotion expression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- Social sharing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Unsuitable expression</a:t>
                      </a:r>
                      <a:endParaRPr lang="fr-BE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Verbal aggression</a:t>
                      </a:r>
                      <a:endParaRPr lang="fr-BE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- Social withdrawal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0177073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27111212" y="18271764"/>
            <a:ext cx="13321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800" dirty="0" smtClean="0">
                <a:latin typeface="Agency FB" panose="020B0503020202020204" pitchFamily="34" charset="0"/>
                <a:cs typeface="AngsanaUPC" panose="02020603050405020304" pitchFamily="18" charset="-34"/>
              </a:rPr>
              <a:t>}</a:t>
            </a:r>
            <a:endParaRPr lang="fr-BE" sz="9600" dirty="0">
              <a:latin typeface="Agency FB" panose="020B0503020202020204" pitchFamily="34" charset="0"/>
              <a:cs typeface="AngsanaUPC" panose="02020603050405020304" pitchFamily="18" charset="-34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7656404" y="18472524"/>
            <a:ext cx="40844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n-lt"/>
              </a:rPr>
              <a:t>6 factors </a:t>
            </a:r>
            <a:r>
              <a:rPr lang="en-US" sz="2800" dirty="0">
                <a:latin typeface="+mn-lt"/>
              </a:rPr>
              <a:t>accounting for </a:t>
            </a:r>
            <a:r>
              <a:rPr lang="en-US" sz="2800" dirty="0" smtClean="0">
                <a:latin typeface="+mn-lt"/>
              </a:rPr>
              <a:t>41.2% </a:t>
            </a:r>
            <a:r>
              <a:rPr lang="en-US" sz="2800" dirty="0">
                <a:latin typeface="+mn-lt"/>
              </a:rPr>
              <a:t>of the total variance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24480062" y="20328820"/>
            <a:ext cx="48013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- High modification indices</a:t>
            </a:r>
          </a:p>
          <a:p>
            <a:r>
              <a:rPr lang="en-US" sz="2800" dirty="0" smtClean="0">
                <a:latin typeface="+mn-lt"/>
              </a:rPr>
              <a:t>- Low items factor loadings</a:t>
            </a:r>
          </a:p>
          <a:p>
            <a:r>
              <a:rPr lang="en-US" sz="2800" dirty="0" smtClean="0">
                <a:latin typeface="+mn-lt"/>
              </a:rPr>
              <a:t>      (Byrne, 2016)</a:t>
            </a:r>
            <a:endParaRPr lang="en-US" sz="2800" dirty="0">
              <a:latin typeface="+mn-lt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29570209" y="20474700"/>
            <a:ext cx="2426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6 dimensions, </a:t>
            </a:r>
          </a:p>
          <a:p>
            <a:r>
              <a:rPr lang="en-US" sz="2800" dirty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   18 items</a:t>
            </a:r>
            <a:endParaRPr lang="en-US" sz="2800" dirty="0">
              <a:latin typeface="+mn-lt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8739405" y="20435914"/>
            <a:ext cx="1600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</a:rPr>
              <a:t>→</a:t>
            </a:r>
            <a:endParaRPr lang="fr-BE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au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621031"/>
                  </p:ext>
                </p:extLst>
              </p:nvPr>
            </p:nvGraphicFramePr>
            <p:xfrm>
              <a:off x="4792385" y="33455308"/>
              <a:ext cx="10931532" cy="447679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753530">
                      <a:extLst>
                        <a:ext uri="{9D8B030D-6E8A-4147-A177-3AD203B41FA5}">
                          <a16:colId xmlns:a16="http://schemas.microsoft.com/office/drawing/2014/main" val="402650514"/>
                        </a:ext>
                      </a:extLst>
                    </a:gridCol>
                    <a:gridCol w="865997">
                      <a:extLst>
                        <a:ext uri="{9D8B030D-6E8A-4147-A177-3AD203B41FA5}">
                          <a16:colId xmlns:a16="http://schemas.microsoft.com/office/drawing/2014/main" val="1804742580"/>
                        </a:ext>
                      </a:extLst>
                    </a:gridCol>
                    <a:gridCol w="1132105">
                      <a:extLst>
                        <a:ext uri="{9D8B030D-6E8A-4147-A177-3AD203B41FA5}">
                          <a16:colId xmlns:a16="http://schemas.microsoft.com/office/drawing/2014/main" val="4141784306"/>
                        </a:ext>
                      </a:extLst>
                    </a:gridCol>
                    <a:gridCol w="1251274">
                      <a:extLst>
                        <a:ext uri="{9D8B030D-6E8A-4147-A177-3AD203B41FA5}">
                          <a16:colId xmlns:a16="http://schemas.microsoft.com/office/drawing/2014/main" val="2787263181"/>
                        </a:ext>
                      </a:extLst>
                    </a:gridCol>
                    <a:gridCol w="1047116">
                      <a:extLst>
                        <a:ext uri="{9D8B030D-6E8A-4147-A177-3AD203B41FA5}">
                          <a16:colId xmlns:a16="http://schemas.microsoft.com/office/drawing/2014/main" val="1553707025"/>
                        </a:ext>
                      </a:extLst>
                    </a:gridCol>
                    <a:gridCol w="3881510">
                      <a:extLst>
                        <a:ext uri="{9D8B030D-6E8A-4147-A177-3AD203B41FA5}">
                          <a16:colId xmlns:a16="http://schemas.microsoft.com/office/drawing/2014/main" val="3849176747"/>
                        </a:ext>
                      </a:extLst>
                    </a:gridCol>
                  </a:tblGrid>
                  <a:tr h="9233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Subscales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Boys </a:t>
                          </a:r>
                          <a:endParaRPr lang="en-US" sz="2800" dirty="0" smtClean="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effectLst/>
                            </a:rPr>
                            <a:t>(</a:t>
                          </a:r>
                          <a:r>
                            <a:rPr lang="en-US" sz="2800" dirty="0">
                              <a:effectLst/>
                            </a:rPr>
                            <a:t>N = 512)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fr-BE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Girls </a:t>
                          </a:r>
                          <a:endParaRPr lang="en-US" sz="2800" dirty="0" smtClean="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effectLst/>
                            </a:rPr>
                            <a:t>(</a:t>
                          </a:r>
                          <a:r>
                            <a:rPr lang="en-US" sz="2800" dirty="0">
                              <a:effectLst/>
                            </a:rPr>
                            <a:t>N = 502)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fr-BE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Gender differences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09359363"/>
                      </a:ext>
                    </a:extLst>
                  </a:tr>
                  <a:tr h="461653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 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M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SD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M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SD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t-test 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06483520"/>
                      </a:ext>
                    </a:extLst>
                  </a:tr>
                  <a:tr h="46165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Emotion expression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1.44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.58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1.52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.57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d>
                                  <m:d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1015</m:t>
                                    </m:r>
                                  </m:e>
                                </m:d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−2.06</m:t>
                                    </m:r>
                                  </m:e>
                                  <m:sup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95347754"/>
                      </a:ext>
                    </a:extLst>
                  </a:tr>
                  <a:tr h="9233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Task utility self-persuasion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2.86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.93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3.00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.80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d>
                                  <m:d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1015</m:t>
                                    </m:r>
                                  </m:e>
                                </m:d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−2.52</m:t>
                                    </m:r>
                                  </m:e>
                                  <m:sup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37637357"/>
                      </a:ext>
                    </a:extLst>
                  </a:tr>
                  <a:tr h="46165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Negative self-talk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1.58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.69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1.91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.84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d>
                                  <m:d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1015</m:t>
                                    </m:r>
                                  </m:e>
                                </m:d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−6.69</m:t>
                                    </m:r>
                                  </m:e>
                                  <m:sup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∗∗∗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52036668"/>
                      </a:ext>
                    </a:extLst>
                  </a:tr>
                  <a:tr h="46165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Help seeking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2.16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.72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2.32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.76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d>
                                  <m:d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1015</m:t>
                                    </m:r>
                                  </m:e>
                                </m:d>
                                <m:r>
                                  <a:rPr lang="en-US" sz="28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BE" sz="28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−3.56</m:t>
                                    </m:r>
                                  </m:e>
                                  <m:sup>
                                    <m:r>
                                      <a:rPr lang="en-US" sz="2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∗∗∗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6404834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au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621031"/>
                  </p:ext>
                </p:extLst>
              </p:nvPr>
            </p:nvGraphicFramePr>
            <p:xfrm>
              <a:off x="4792385" y="33455308"/>
              <a:ext cx="10931532" cy="447679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753530">
                      <a:extLst>
                        <a:ext uri="{9D8B030D-6E8A-4147-A177-3AD203B41FA5}">
                          <a16:colId xmlns:a16="http://schemas.microsoft.com/office/drawing/2014/main" val="402650514"/>
                        </a:ext>
                      </a:extLst>
                    </a:gridCol>
                    <a:gridCol w="865997">
                      <a:extLst>
                        <a:ext uri="{9D8B030D-6E8A-4147-A177-3AD203B41FA5}">
                          <a16:colId xmlns:a16="http://schemas.microsoft.com/office/drawing/2014/main" val="1804742580"/>
                        </a:ext>
                      </a:extLst>
                    </a:gridCol>
                    <a:gridCol w="1132105">
                      <a:extLst>
                        <a:ext uri="{9D8B030D-6E8A-4147-A177-3AD203B41FA5}">
                          <a16:colId xmlns:a16="http://schemas.microsoft.com/office/drawing/2014/main" val="4141784306"/>
                        </a:ext>
                      </a:extLst>
                    </a:gridCol>
                    <a:gridCol w="1251274">
                      <a:extLst>
                        <a:ext uri="{9D8B030D-6E8A-4147-A177-3AD203B41FA5}">
                          <a16:colId xmlns:a16="http://schemas.microsoft.com/office/drawing/2014/main" val="2787263181"/>
                        </a:ext>
                      </a:extLst>
                    </a:gridCol>
                    <a:gridCol w="1047116">
                      <a:extLst>
                        <a:ext uri="{9D8B030D-6E8A-4147-A177-3AD203B41FA5}">
                          <a16:colId xmlns:a16="http://schemas.microsoft.com/office/drawing/2014/main" val="1553707025"/>
                        </a:ext>
                      </a:extLst>
                    </a:gridCol>
                    <a:gridCol w="3881510">
                      <a:extLst>
                        <a:ext uri="{9D8B030D-6E8A-4147-A177-3AD203B41FA5}">
                          <a16:colId xmlns:a16="http://schemas.microsoft.com/office/drawing/2014/main" val="3849176747"/>
                        </a:ext>
                      </a:extLst>
                    </a:gridCol>
                  </a:tblGrid>
                  <a:tr h="9233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Subscales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Boys </a:t>
                          </a:r>
                          <a:endParaRPr lang="en-US" sz="2800" dirty="0" smtClean="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effectLst/>
                            </a:rPr>
                            <a:t>(</a:t>
                          </a:r>
                          <a:r>
                            <a:rPr lang="en-US" sz="2800" dirty="0">
                              <a:effectLst/>
                            </a:rPr>
                            <a:t>N = 512)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fr-BE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Girls </a:t>
                          </a:r>
                          <a:endParaRPr lang="en-US" sz="2800" dirty="0" smtClean="0">
                            <a:effectLst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effectLst/>
                            </a:rPr>
                            <a:t>(</a:t>
                          </a:r>
                          <a:r>
                            <a:rPr lang="en-US" sz="2800" dirty="0">
                              <a:effectLst/>
                            </a:rPr>
                            <a:t>N = 502)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fr-BE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Gender differences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09359363"/>
                      </a:ext>
                    </a:extLst>
                  </a:tr>
                  <a:tr h="461653">
                    <a:tc>
                      <a:txBody>
                        <a:bodyPr/>
                        <a:lstStyle/>
                        <a:p>
                          <a:pPr algn="just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 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M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SD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M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SD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t-test 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06483520"/>
                      </a:ext>
                    </a:extLst>
                  </a:tr>
                  <a:tr h="8534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Emotion expression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1.44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.58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1.52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.57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181790" t="-173759" r="-628" b="-2808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95347754"/>
                      </a:ext>
                    </a:extLst>
                  </a:tr>
                  <a:tr h="9233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Task utility self-persuasion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2.86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.93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3.00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.80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181790" t="-255629" r="-628" b="-1622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37637357"/>
                      </a:ext>
                    </a:extLst>
                  </a:tr>
                  <a:tr h="8534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Negative self-talk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1.58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.69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1.91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.84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181790" t="-383571" r="-628" b="-7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52036668"/>
                      </a:ext>
                    </a:extLst>
                  </a:tr>
                  <a:tr h="46165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Help seeking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2.16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>
                              <a:effectLst/>
                            </a:rPr>
                            <a:t>.72</a:t>
                          </a:r>
                          <a:endParaRPr lang="fr-BE" sz="280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2.32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2800" dirty="0">
                              <a:effectLst/>
                            </a:rPr>
                            <a:t>.76</a:t>
                          </a:r>
                          <a:endParaRPr lang="fr-BE" sz="2800" dirty="0">
                            <a:effectLst/>
                            <a:latin typeface="Times New Roman" panose="02020603050405020304" pitchFamily="18" charset="0"/>
                            <a:ea typeface="SimSun" panose="02010600030101010101" pitchFamily="2" charset="-122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181790" t="-890789" r="-628" b="-38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6404834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ZoneTexte 20"/>
              <p:cNvSpPr txBox="1"/>
              <p:nvPr/>
            </p:nvSpPr>
            <p:spPr>
              <a:xfrm>
                <a:off x="16824230" y="29192603"/>
                <a:ext cx="15399268" cy="8525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00" dirty="0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4) Evidence of the CERS-</a:t>
                </a:r>
                <a:r>
                  <a:rPr lang="fr-BE" sz="2800" dirty="0" err="1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M’s</a:t>
                </a:r>
                <a:r>
                  <a:rPr lang="fr-BE" sz="2800" dirty="0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 convergent </a:t>
                </a:r>
                <a:r>
                  <a:rPr lang="fr-BE" sz="2800" dirty="0" err="1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validity</a:t>
                </a:r>
                <a:endParaRPr lang="fr-BE" sz="2800" dirty="0" smtClean="0">
                  <a:solidFill>
                    <a:schemeClr val="bg2">
                      <a:lumMod val="50000"/>
                    </a:schemeClr>
                  </a:solidFill>
                  <a:latin typeface="+mn-lt"/>
                </a:endParaRPr>
              </a:p>
              <a:p>
                <a:r>
                  <a:rPr lang="fr-BE" sz="2800" dirty="0" smtClean="0">
                    <a:latin typeface="+mn-lt"/>
                  </a:rPr>
                  <a:t>Pearson </a:t>
                </a:r>
                <a:r>
                  <a:rPr lang="fr-BE" sz="2800" b="1" dirty="0" err="1" smtClean="0">
                    <a:latin typeface="+mn-lt"/>
                  </a:rPr>
                  <a:t>correlations</a:t>
                </a:r>
                <a:r>
                  <a:rPr lang="fr-BE" sz="2800" dirty="0" smtClean="0">
                    <a:latin typeface="+mn-lt"/>
                  </a:rPr>
                  <a:t> </a:t>
                </a:r>
                <a:r>
                  <a:rPr lang="fr-BE" sz="2800" dirty="0" err="1" smtClean="0">
                    <a:latin typeface="+mn-lt"/>
                  </a:rPr>
                  <a:t>between</a:t>
                </a:r>
                <a:r>
                  <a:rPr lang="fr-BE" sz="2800" dirty="0" smtClean="0">
                    <a:latin typeface="+mn-lt"/>
                  </a:rPr>
                  <a:t> the </a:t>
                </a:r>
                <a:r>
                  <a:rPr lang="fr-BE" sz="2800" b="1" dirty="0" smtClean="0">
                    <a:latin typeface="+mn-lt"/>
                  </a:rPr>
                  <a:t>CERS-M</a:t>
                </a:r>
                <a:r>
                  <a:rPr lang="fr-BE" sz="2800" dirty="0" smtClean="0">
                    <a:latin typeface="+mn-lt"/>
                  </a:rPr>
                  <a:t> and a </a:t>
                </a:r>
                <a:r>
                  <a:rPr lang="fr-BE" sz="2800" dirty="0" err="1" smtClean="0">
                    <a:latin typeface="+mn-lt"/>
                  </a:rPr>
                  <a:t>measure</a:t>
                </a:r>
                <a:r>
                  <a:rPr lang="fr-BE" sz="2800" dirty="0" smtClean="0">
                    <a:latin typeface="+mn-lt"/>
                  </a:rPr>
                  <a:t> of a </a:t>
                </a:r>
                <a:r>
                  <a:rPr lang="fr-BE" sz="2800" dirty="0" err="1" smtClean="0">
                    <a:latin typeface="+mn-lt"/>
                  </a:rPr>
                  <a:t>similar</a:t>
                </a:r>
                <a:r>
                  <a:rPr lang="fr-BE" sz="2800" dirty="0" smtClean="0">
                    <a:latin typeface="+mn-lt"/>
                  </a:rPr>
                  <a:t> </a:t>
                </a:r>
                <a:r>
                  <a:rPr lang="fr-BE" sz="2800" dirty="0" err="1" smtClean="0">
                    <a:latin typeface="+mn-lt"/>
                  </a:rPr>
                  <a:t>construct</a:t>
                </a:r>
                <a:r>
                  <a:rPr lang="fr-BE" sz="2800" dirty="0" smtClean="0">
                    <a:latin typeface="+mn-lt"/>
                  </a:rPr>
                  <a:t>, i.e., the </a:t>
                </a:r>
                <a:r>
                  <a:rPr lang="fr-BE" sz="2800" b="1" dirty="0" err="1" smtClean="0">
                    <a:latin typeface="+mn-lt"/>
                  </a:rPr>
                  <a:t>Flemish</a:t>
                </a:r>
                <a:r>
                  <a:rPr lang="fr-BE" sz="2800" b="1" dirty="0" smtClean="0">
                    <a:latin typeface="+mn-lt"/>
                  </a:rPr>
                  <a:t> version of the COPE-questionnaire</a:t>
                </a:r>
                <a:r>
                  <a:rPr lang="fr-BE" sz="2800" dirty="0" smtClean="0">
                    <a:latin typeface="+mn-lt"/>
                  </a:rPr>
                  <a:t> (De Corte et al., 2011): </a:t>
                </a:r>
                <a:r>
                  <a:rPr lang="fr-BE" sz="28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B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=.52</m:t>
                        </m:r>
                      </m:e>
                      <m:sup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∗∗</m:t>
                        </m:r>
                      </m:sup>
                    </m:sSup>
                  </m:oMath>
                </a14:m>
                <a:endParaRPr lang="fr-BE" sz="2800" dirty="0"/>
              </a:p>
              <a:p>
                <a:endParaRPr lang="fr-BE" sz="2800" dirty="0" smtClean="0">
                  <a:latin typeface="+mn-lt"/>
                </a:endParaRPr>
              </a:p>
              <a:p>
                <a:r>
                  <a:rPr lang="fr-BE" sz="2800" dirty="0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5) Evidence of the CERS-</a:t>
                </a:r>
                <a:r>
                  <a:rPr lang="fr-BE" sz="2800" dirty="0" err="1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M’s</a:t>
                </a:r>
                <a:r>
                  <a:rPr lang="fr-BE" sz="2800" dirty="0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 </a:t>
                </a:r>
                <a:r>
                  <a:rPr lang="fr-BE" sz="2800" dirty="0" err="1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criterion</a:t>
                </a:r>
                <a:r>
                  <a:rPr lang="fr-BE" sz="2800" dirty="0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 </a:t>
                </a:r>
                <a:r>
                  <a:rPr lang="fr-BE" sz="2800" dirty="0" err="1" smtClean="0">
                    <a:solidFill>
                      <a:schemeClr val="bg2">
                        <a:lumMod val="50000"/>
                      </a:schemeClr>
                    </a:solidFill>
                    <a:latin typeface="+mn-lt"/>
                  </a:rPr>
                  <a:t>validity</a:t>
                </a:r>
                <a:endParaRPr lang="fr-BE" sz="2800" dirty="0" smtClean="0">
                  <a:solidFill>
                    <a:schemeClr val="bg2">
                      <a:lumMod val="50000"/>
                    </a:schemeClr>
                  </a:solidFill>
                  <a:latin typeface="+mn-lt"/>
                </a:endParaRPr>
              </a:p>
              <a:p>
                <a:r>
                  <a:rPr lang="fr-BE" sz="2800" dirty="0" smtClean="0">
                    <a:latin typeface="+mn-lt"/>
                  </a:rPr>
                  <a:t>● </a:t>
                </a:r>
                <a:r>
                  <a:rPr lang="fr-BE" sz="2800" i="1" dirty="0" smtClean="0">
                    <a:latin typeface="+mn-lt"/>
                  </a:rPr>
                  <a:t>Math </a:t>
                </a:r>
                <a:r>
                  <a:rPr lang="fr-BE" sz="2800" i="1" dirty="0" err="1" smtClean="0">
                    <a:latin typeface="+mn-lt"/>
                  </a:rPr>
                  <a:t>tasks</a:t>
                </a:r>
                <a:r>
                  <a:rPr lang="fr-BE" sz="2800" i="1" dirty="0" smtClean="0">
                    <a:latin typeface="+mn-lt"/>
                  </a:rPr>
                  <a:t> </a:t>
                </a:r>
                <a:r>
                  <a:rPr lang="fr-BE" sz="2800" i="1" dirty="0" err="1" smtClean="0">
                    <a:latin typeface="+mn-lt"/>
                  </a:rPr>
                  <a:t>anxiety</a:t>
                </a:r>
                <a:endParaRPr lang="fr-BE" sz="2800" i="1" dirty="0" smtClean="0">
                  <a:latin typeface="+mn-lt"/>
                </a:endParaRPr>
              </a:p>
              <a:p>
                <a:r>
                  <a:rPr lang="fr-BE" sz="2800" dirty="0" smtClean="0">
                    <a:latin typeface="+mn-lt"/>
                  </a:rPr>
                  <a:t>- Positive </a:t>
                </a:r>
                <a:r>
                  <a:rPr lang="fr-BE" sz="2800" dirty="0" err="1" smtClean="0">
                    <a:latin typeface="+mn-lt"/>
                  </a:rPr>
                  <a:t>correlation</a:t>
                </a:r>
                <a:r>
                  <a:rPr lang="fr-BE" sz="2800" dirty="0" smtClean="0">
                    <a:latin typeface="+mn-lt"/>
                  </a:rPr>
                  <a:t> </a:t>
                </a:r>
                <a:r>
                  <a:rPr lang="fr-BE" sz="2800" dirty="0" err="1" smtClean="0">
                    <a:latin typeface="+mn-lt"/>
                  </a:rPr>
                  <a:t>between</a:t>
                </a:r>
                <a:r>
                  <a:rPr lang="fr-BE" sz="2800" dirty="0" smtClean="0">
                    <a:latin typeface="+mn-lt"/>
                  </a:rPr>
                  <a:t> the </a:t>
                </a:r>
                <a:r>
                  <a:rPr lang="fr-BE" sz="2800" b="1" dirty="0" smtClean="0">
                    <a:latin typeface="+mn-lt"/>
                  </a:rPr>
                  <a:t>CERS-M</a:t>
                </a:r>
                <a:r>
                  <a:rPr lang="fr-BE" sz="2800" dirty="0" smtClean="0">
                    <a:latin typeface="+mn-lt"/>
                  </a:rPr>
                  <a:t> global score and math </a:t>
                </a:r>
                <a:r>
                  <a:rPr lang="fr-BE" sz="2800" dirty="0" err="1" smtClean="0">
                    <a:latin typeface="+mn-lt"/>
                  </a:rPr>
                  <a:t>tasks</a:t>
                </a:r>
                <a:r>
                  <a:rPr lang="fr-BE" sz="2800" dirty="0" smtClean="0">
                    <a:latin typeface="+mn-lt"/>
                  </a:rPr>
                  <a:t> </a:t>
                </a:r>
                <a:r>
                  <a:rPr lang="fr-BE" sz="2800" b="1" dirty="0" err="1" smtClean="0">
                    <a:latin typeface="+mn-lt"/>
                  </a:rPr>
                  <a:t>anxiety</a:t>
                </a:r>
                <a:r>
                  <a:rPr lang="fr-BE" sz="2800" dirty="0" smtClean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fr-BE" sz="28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fr-B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.48</m:t>
                        </m:r>
                      </m:e>
                      <m:sup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∗∗</m:t>
                        </m:r>
                      </m:sup>
                    </m:sSup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B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.56</m:t>
                        </m:r>
                      </m:e>
                      <m:sup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∗∗</m:t>
                        </m:r>
                      </m:sup>
                    </m:sSup>
                  </m:oMath>
                </a14:m>
                <a:r>
                  <a:rPr lang="fr-BE" sz="2800" dirty="0" smtClean="0">
                    <a:latin typeface="+mn-lt"/>
                  </a:rPr>
                  <a:t>)</a:t>
                </a:r>
              </a:p>
              <a:p>
                <a:r>
                  <a:rPr lang="fr-BE" sz="2800" dirty="0" smtClean="0">
                    <a:latin typeface="+mn-lt"/>
                  </a:rPr>
                  <a:t>- « </a:t>
                </a:r>
                <a:r>
                  <a:rPr lang="fr-BE" sz="2800" b="1" dirty="0" err="1" smtClean="0">
                    <a:latin typeface="+mn-lt"/>
                  </a:rPr>
                  <a:t>Negative</a:t>
                </a:r>
                <a:r>
                  <a:rPr lang="fr-BE" sz="2800" b="1" dirty="0" smtClean="0">
                    <a:latin typeface="+mn-lt"/>
                  </a:rPr>
                  <a:t> self-talk</a:t>
                </a:r>
                <a:r>
                  <a:rPr lang="fr-BE" sz="2800" dirty="0" smtClean="0">
                    <a:latin typeface="+mn-lt"/>
                  </a:rPr>
                  <a:t> » </a:t>
                </a:r>
                <a:r>
                  <a:rPr lang="fr-BE" sz="2800" dirty="0" err="1" smtClean="0">
                    <a:latin typeface="+mn-lt"/>
                  </a:rPr>
                  <a:t>is</a:t>
                </a:r>
                <a:r>
                  <a:rPr lang="fr-BE" sz="2800" dirty="0" smtClean="0">
                    <a:latin typeface="+mn-lt"/>
                  </a:rPr>
                  <a:t> the </a:t>
                </a:r>
                <a:r>
                  <a:rPr lang="fr-BE" sz="2800" dirty="0" err="1" smtClean="0">
                    <a:latin typeface="+mn-lt"/>
                  </a:rPr>
                  <a:t>strongest</a:t>
                </a:r>
                <a:r>
                  <a:rPr lang="fr-BE" sz="2800" dirty="0" smtClean="0">
                    <a:latin typeface="+mn-lt"/>
                  </a:rPr>
                  <a:t> </a:t>
                </a:r>
                <a:r>
                  <a:rPr lang="fr-BE" sz="2800" dirty="0" err="1" smtClean="0">
                    <a:latin typeface="+mn-lt"/>
                  </a:rPr>
                  <a:t>predictor</a:t>
                </a:r>
                <a:r>
                  <a:rPr lang="fr-BE" sz="2800" dirty="0" smtClean="0">
                    <a:latin typeface="+mn-lt"/>
                  </a:rPr>
                  <a:t> (</a:t>
                </a:r>
                <a:r>
                  <a:rPr lang="fr-BE" sz="2800" dirty="0" err="1" smtClean="0">
                    <a:latin typeface="+mn-lt"/>
                  </a:rPr>
                  <a:t>share</a:t>
                </a:r>
                <a:r>
                  <a:rPr lang="fr-BE" sz="2800" dirty="0" smtClean="0">
                    <a:latin typeface="+mn-lt"/>
                  </a:rPr>
                  <a:t> 27% to 31% of the </a:t>
                </a:r>
                <a:r>
                  <a:rPr lang="fr-BE" sz="2800" dirty="0" err="1" smtClean="0">
                    <a:latin typeface="+mn-lt"/>
                  </a:rPr>
                  <a:t>common</a:t>
                </a:r>
                <a:r>
                  <a:rPr lang="fr-BE" sz="2800" dirty="0" smtClean="0">
                    <a:latin typeface="+mn-lt"/>
                  </a:rPr>
                  <a:t> variance)</a:t>
                </a:r>
              </a:p>
              <a:p>
                <a:endParaRPr lang="fr-BE" sz="1600" dirty="0" smtClean="0">
                  <a:latin typeface="+mn-lt"/>
                </a:endParaRPr>
              </a:p>
              <a:p>
                <a:r>
                  <a:rPr lang="fr-BE" sz="2800" dirty="0" smtClean="0">
                    <a:latin typeface="Calibri" panose="020F0502020204030204" pitchFamily="34" charset="0"/>
                  </a:rPr>
                  <a:t>● </a:t>
                </a:r>
                <a:r>
                  <a:rPr lang="fr-BE" sz="2800" i="1" dirty="0" err="1" smtClean="0">
                    <a:latin typeface="+mn-lt"/>
                  </a:rPr>
                  <a:t>Problem-solving</a:t>
                </a:r>
                <a:r>
                  <a:rPr lang="fr-BE" sz="2800" i="1" dirty="0" smtClean="0">
                    <a:latin typeface="+mn-lt"/>
                  </a:rPr>
                  <a:t> performance</a:t>
                </a:r>
              </a:p>
              <a:p>
                <a:r>
                  <a:rPr lang="fr-BE" sz="2800" dirty="0" smtClean="0">
                    <a:latin typeface="+mn-lt"/>
                  </a:rPr>
                  <a:t>- </a:t>
                </a:r>
                <a:r>
                  <a:rPr lang="fr-BE" sz="2800" dirty="0" err="1" smtClean="0">
                    <a:latin typeface="+mn-lt"/>
                  </a:rPr>
                  <a:t>Tenuous</a:t>
                </a:r>
                <a:r>
                  <a:rPr lang="fr-BE" sz="2800" dirty="0" smtClean="0">
                    <a:latin typeface="+mn-lt"/>
                  </a:rPr>
                  <a:t> and </a:t>
                </a:r>
                <a:r>
                  <a:rPr lang="fr-BE" sz="2800" dirty="0" err="1" smtClean="0">
                    <a:latin typeface="+mn-lt"/>
                  </a:rPr>
                  <a:t>negative</a:t>
                </a:r>
                <a:r>
                  <a:rPr lang="fr-BE" sz="2800" dirty="0" smtClean="0">
                    <a:latin typeface="+mn-lt"/>
                  </a:rPr>
                  <a:t> relation </a:t>
                </a:r>
                <a:r>
                  <a:rPr lang="fr-BE" sz="2800" dirty="0" err="1" smtClean="0">
                    <a:latin typeface="+mn-lt"/>
                  </a:rPr>
                  <a:t>between</a:t>
                </a:r>
                <a:r>
                  <a:rPr lang="fr-BE" sz="2800" dirty="0" smtClean="0">
                    <a:latin typeface="+mn-lt"/>
                  </a:rPr>
                  <a:t> the </a:t>
                </a:r>
                <a:r>
                  <a:rPr lang="fr-BE" sz="2800" b="1" dirty="0" smtClean="0">
                    <a:latin typeface="+mn-lt"/>
                  </a:rPr>
                  <a:t>CERS-M</a:t>
                </a:r>
                <a:r>
                  <a:rPr lang="fr-BE" sz="2800" dirty="0" smtClean="0">
                    <a:latin typeface="+mn-lt"/>
                  </a:rPr>
                  <a:t> and </a:t>
                </a:r>
                <a:r>
                  <a:rPr lang="fr-BE" sz="2800" b="1" dirty="0" smtClean="0">
                    <a:latin typeface="+mn-lt"/>
                  </a:rPr>
                  <a:t>performance</a:t>
                </a:r>
                <a:r>
                  <a:rPr lang="fr-BE" sz="2800" dirty="0" smtClean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fr-BE" sz="28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B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.18</m:t>
                        </m:r>
                      </m:e>
                      <m:sup>
                        <m:r>
                          <a:rPr lang="fr-BE" sz="2800" b="0" i="1" smtClean="0">
                            <a:latin typeface="Cambria Math" panose="02040503050406030204" pitchFamily="18" charset="0"/>
                          </a:rPr>
                          <m:t>∗∗</m:t>
                        </m:r>
                      </m:sup>
                    </m:sSup>
                    <m:r>
                      <a:rPr lang="fr-BE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BE" sz="2800" dirty="0" smtClean="0">
                  <a:latin typeface="+mn-lt"/>
                </a:endParaRPr>
              </a:p>
              <a:p>
                <a:r>
                  <a:rPr lang="fr-BE" sz="2800" dirty="0" smtClean="0">
                    <a:latin typeface="+mn-lt"/>
                  </a:rPr>
                  <a:t>- « </a:t>
                </a:r>
                <a:r>
                  <a:rPr lang="fr-BE" sz="2800" b="1" dirty="0" err="1" smtClean="0">
                    <a:latin typeface="+mn-lt"/>
                  </a:rPr>
                  <a:t>Negative</a:t>
                </a:r>
                <a:r>
                  <a:rPr lang="fr-BE" sz="2800" b="1" dirty="0" smtClean="0">
                    <a:latin typeface="+mn-lt"/>
                  </a:rPr>
                  <a:t> self-talk</a:t>
                </a:r>
                <a:r>
                  <a:rPr lang="fr-BE" sz="2800" dirty="0" smtClean="0">
                    <a:latin typeface="+mn-lt"/>
                  </a:rPr>
                  <a:t> » </a:t>
                </a:r>
                <a:r>
                  <a:rPr lang="fr-BE" sz="2800" dirty="0" err="1" smtClean="0">
                    <a:latin typeface="+mn-lt"/>
                  </a:rPr>
                  <a:t>is</a:t>
                </a:r>
                <a:r>
                  <a:rPr lang="fr-BE" sz="2800" dirty="0" smtClean="0">
                    <a:latin typeface="+mn-lt"/>
                  </a:rPr>
                  <a:t> the </a:t>
                </a:r>
                <a:r>
                  <a:rPr lang="fr-BE" sz="2800" dirty="0" err="1" smtClean="0">
                    <a:latin typeface="+mn-lt"/>
                  </a:rPr>
                  <a:t>strongest</a:t>
                </a:r>
                <a:r>
                  <a:rPr lang="fr-BE" sz="2800" dirty="0" smtClean="0">
                    <a:latin typeface="+mn-lt"/>
                  </a:rPr>
                  <a:t> </a:t>
                </a:r>
                <a:r>
                  <a:rPr lang="fr-BE" sz="2800" dirty="0" err="1" smtClean="0">
                    <a:latin typeface="+mn-lt"/>
                  </a:rPr>
                  <a:t>predictor</a:t>
                </a:r>
                <a:r>
                  <a:rPr lang="fr-BE" sz="2800" dirty="0" smtClean="0">
                    <a:latin typeface="+mn-lt"/>
                  </a:rPr>
                  <a:t>, (marginal </a:t>
                </a:r>
                <a:r>
                  <a:rPr lang="fr-BE" sz="2800" dirty="0" err="1" smtClean="0">
                    <a:latin typeface="+mn-lt"/>
                  </a:rPr>
                  <a:t>explanation</a:t>
                </a:r>
                <a:r>
                  <a:rPr lang="fr-BE" sz="2800" dirty="0" smtClean="0">
                    <a:latin typeface="+mn-lt"/>
                  </a:rPr>
                  <a:t> of </a:t>
                </a:r>
                <a:r>
                  <a:rPr lang="fr-BE" sz="2800" b="1" dirty="0" smtClean="0">
                    <a:latin typeface="+mn-lt"/>
                  </a:rPr>
                  <a:t>4%)</a:t>
                </a:r>
              </a:p>
              <a:p>
                <a:endParaRPr lang="fr-BE" sz="2800" dirty="0" smtClean="0">
                  <a:latin typeface="+mn-lt"/>
                </a:endParaRPr>
              </a:p>
              <a:p>
                <a:r>
                  <a:rPr lang="fr-BE" sz="2800" dirty="0">
                    <a:latin typeface="Calibri" panose="020F0502020204030204" pitchFamily="34" charset="0"/>
                  </a:rPr>
                  <a:t>● </a:t>
                </a:r>
                <a:r>
                  <a:rPr lang="fr-BE" sz="2800" i="1" dirty="0" smtClean="0">
                    <a:latin typeface="+mn-lt"/>
                  </a:rPr>
                  <a:t>Global math performance</a:t>
                </a:r>
                <a:endParaRPr lang="fr-BE" sz="2800" i="1" dirty="0">
                  <a:latin typeface="+mn-lt"/>
                </a:endParaRPr>
              </a:p>
              <a:p>
                <a:r>
                  <a:rPr lang="fr-BE" sz="2800" dirty="0">
                    <a:latin typeface="+mn-lt"/>
                  </a:rPr>
                  <a:t>« </a:t>
                </a:r>
                <a:r>
                  <a:rPr lang="fr-BE" sz="2800" b="1" dirty="0" err="1">
                    <a:latin typeface="+mn-lt"/>
                  </a:rPr>
                  <a:t>Negative</a:t>
                </a:r>
                <a:r>
                  <a:rPr lang="fr-BE" sz="2800" b="1" dirty="0">
                    <a:latin typeface="+mn-lt"/>
                  </a:rPr>
                  <a:t> self-talk</a:t>
                </a:r>
                <a:r>
                  <a:rPr lang="fr-BE" sz="2800" dirty="0">
                    <a:latin typeface="+mn-lt"/>
                  </a:rPr>
                  <a:t> » </a:t>
                </a:r>
                <a:r>
                  <a:rPr lang="fr-BE" sz="2800" dirty="0" err="1">
                    <a:latin typeface="+mn-lt"/>
                  </a:rPr>
                  <a:t>is</a:t>
                </a:r>
                <a:r>
                  <a:rPr lang="fr-BE" sz="2800" dirty="0">
                    <a:latin typeface="+mn-lt"/>
                  </a:rPr>
                  <a:t> the </a:t>
                </a:r>
                <a:r>
                  <a:rPr lang="fr-BE" sz="2800" dirty="0" err="1">
                    <a:latin typeface="+mn-lt"/>
                  </a:rPr>
                  <a:t>strongest</a:t>
                </a:r>
                <a:r>
                  <a:rPr lang="fr-BE" sz="2800" dirty="0">
                    <a:latin typeface="+mn-lt"/>
                  </a:rPr>
                  <a:t> </a:t>
                </a:r>
                <a:r>
                  <a:rPr lang="fr-BE" sz="2800" dirty="0" err="1">
                    <a:latin typeface="+mn-lt"/>
                  </a:rPr>
                  <a:t>predictor</a:t>
                </a:r>
                <a:r>
                  <a:rPr lang="fr-BE" sz="2800" dirty="0">
                    <a:latin typeface="+mn-lt"/>
                  </a:rPr>
                  <a:t>, (marginal </a:t>
                </a:r>
                <a:r>
                  <a:rPr lang="fr-BE" sz="2800" dirty="0" err="1">
                    <a:latin typeface="+mn-lt"/>
                  </a:rPr>
                  <a:t>explanation</a:t>
                </a:r>
                <a:r>
                  <a:rPr lang="fr-BE" sz="2800" dirty="0">
                    <a:latin typeface="+mn-lt"/>
                  </a:rPr>
                  <a:t> of </a:t>
                </a:r>
                <a:r>
                  <a:rPr lang="fr-BE" sz="2800" b="1" dirty="0" smtClean="0">
                    <a:latin typeface="+mn-lt"/>
                  </a:rPr>
                  <a:t>2%)</a:t>
                </a:r>
                <a:endParaRPr lang="fr-BE" sz="2800" b="1" dirty="0">
                  <a:latin typeface="+mn-lt"/>
                </a:endParaRPr>
              </a:p>
              <a:p>
                <a:endParaRPr lang="fr-BE" sz="2800" dirty="0" smtClean="0">
                  <a:latin typeface="+mn-lt"/>
                </a:endParaRPr>
              </a:p>
              <a:p>
                <a:r>
                  <a:rPr lang="fr-BE" sz="2800" dirty="0" smtClean="0">
                    <a:latin typeface="Calibri" panose="020F0502020204030204" pitchFamily="34" charset="0"/>
                  </a:rPr>
                  <a:t>● </a:t>
                </a:r>
                <a:r>
                  <a:rPr lang="fr-BE" sz="2800" i="1" dirty="0" err="1" smtClean="0">
                    <a:latin typeface="+mn-lt"/>
                  </a:rPr>
                  <a:t>Ability</a:t>
                </a:r>
                <a:r>
                  <a:rPr lang="fr-BE" sz="2800" i="1" dirty="0" smtClean="0">
                    <a:latin typeface="+mn-lt"/>
                  </a:rPr>
                  <a:t> of the CERS-M to </a:t>
                </a:r>
                <a:r>
                  <a:rPr lang="fr-BE" sz="2800" i="1" dirty="0" err="1" smtClean="0">
                    <a:latin typeface="+mn-lt"/>
                  </a:rPr>
                  <a:t>account</a:t>
                </a:r>
                <a:r>
                  <a:rPr lang="fr-BE" sz="2800" i="1" dirty="0" smtClean="0">
                    <a:latin typeface="+mn-lt"/>
                  </a:rPr>
                  <a:t> for </a:t>
                </a:r>
                <a:r>
                  <a:rPr lang="fr-BE" sz="2800" i="1" dirty="0" err="1" smtClean="0">
                    <a:latin typeface="+mn-lt"/>
                  </a:rPr>
                  <a:t>additional</a:t>
                </a:r>
                <a:r>
                  <a:rPr lang="fr-BE" sz="2800" i="1" dirty="0" smtClean="0">
                    <a:latin typeface="+mn-lt"/>
                  </a:rPr>
                  <a:t> variance in the </a:t>
                </a:r>
                <a:r>
                  <a:rPr lang="fr-BE" sz="2800" i="1" dirty="0" err="1" smtClean="0">
                    <a:latin typeface="+mn-lt"/>
                  </a:rPr>
                  <a:t>prediction</a:t>
                </a:r>
                <a:r>
                  <a:rPr lang="fr-BE" sz="2800" i="1" dirty="0" smtClean="0">
                    <a:latin typeface="+mn-lt"/>
                  </a:rPr>
                  <a:t> of </a:t>
                </a:r>
                <a:r>
                  <a:rPr lang="fr-BE" sz="2800" i="1" dirty="0" err="1" smtClean="0">
                    <a:latin typeface="+mn-lt"/>
                  </a:rPr>
                  <a:t>anxiety</a:t>
                </a:r>
                <a:r>
                  <a:rPr lang="fr-BE" sz="2800" i="1" dirty="0" smtClean="0">
                    <a:latin typeface="+mn-lt"/>
                  </a:rPr>
                  <a:t> and performance, </a:t>
                </a:r>
                <a:r>
                  <a:rPr lang="fr-BE" sz="2800" b="1" i="1" dirty="0" smtClean="0">
                    <a:latin typeface="+mn-lt"/>
                  </a:rPr>
                  <a:t>over and </a:t>
                </a:r>
                <a:r>
                  <a:rPr lang="fr-BE" sz="2800" b="1" i="1" dirty="0" err="1" smtClean="0">
                    <a:latin typeface="+mn-lt"/>
                  </a:rPr>
                  <a:t>above</a:t>
                </a:r>
                <a:r>
                  <a:rPr lang="fr-BE" sz="2800" b="1" i="1" dirty="0" smtClean="0">
                    <a:latin typeface="+mn-lt"/>
                  </a:rPr>
                  <a:t> </a:t>
                </a:r>
                <a:r>
                  <a:rPr lang="fr-BE" sz="2800" i="1" dirty="0" smtClean="0">
                    <a:latin typeface="+mn-lt"/>
                  </a:rPr>
                  <a:t>the COPE-questionnaire scores</a:t>
                </a:r>
              </a:p>
              <a:p>
                <a:endParaRPr lang="fr-BE" sz="2800" dirty="0" smtClean="0">
                  <a:latin typeface="+mn-lt"/>
                </a:endParaRPr>
              </a:p>
              <a:p>
                <a:endParaRPr lang="fr-BE" sz="2800" dirty="0" smtClean="0">
                  <a:latin typeface="+mn-lt"/>
                </a:endParaRPr>
              </a:p>
            </p:txBody>
          </p:sp>
        </mc:Choice>
        <mc:Fallback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4230" y="29192603"/>
                <a:ext cx="15399268" cy="8525411"/>
              </a:xfrm>
              <a:prstGeom prst="rect">
                <a:avLst/>
              </a:prstGeom>
              <a:blipFill>
                <a:blip r:embed="rId5"/>
                <a:stretch>
                  <a:fillRect l="-831" t="-787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9" name="Tableau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38927"/>
              </p:ext>
            </p:extLst>
          </p:nvPr>
        </p:nvGraphicFramePr>
        <p:xfrm>
          <a:off x="16782603" y="37059311"/>
          <a:ext cx="14603504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6691">
                  <a:extLst>
                    <a:ext uri="{9D8B030D-6E8A-4147-A177-3AD203B41FA5}">
                      <a16:colId xmlns:a16="http://schemas.microsoft.com/office/drawing/2014/main" val="928083381"/>
                    </a:ext>
                  </a:extLst>
                </a:gridCol>
                <a:gridCol w="2581054">
                  <a:extLst>
                    <a:ext uri="{9D8B030D-6E8A-4147-A177-3AD203B41FA5}">
                      <a16:colId xmlns:a16="http://schemas.microsoft.com/office/drawing/2014/main" val="2199196982"/>
                    </a:ext>
                  </a:extLst>
                </a:gridCol>
                <a:gridCol w="2756727">
                  <a:extLst>
                    <a:ext uri="{9D8B030D-6E8A-4147-A177-3AD203B41FA5}">
                      <a16:colId xmlns:a16="http://schemas.microsoft.com/office/drawing/2014/main" val="1048806146"/>
                    </a:ext>
                  </a:extLst>
                </a:gridCol>
                <a:gridCol w="1109149">
                  <a:extLst>
                    <a:ext uri="{9D8B030D-6E8A-4147-A177-3AD203B41FA5}">
                      <a16:colId xmlns:a16="http://schemas.microsoft.com/office/drawing/2014/main" val="4139718954"/>
                    </a:ext>
                  </a:extLst>
                </a:gridCol>
                <a:gridCol w="2287620">
                  <a:extLst>
                    <a:ext uri="{9D8B030D-6E8A-4147-A177-3AD203B41FA5}">
                      <a16:colId xmlns:a16="http://schemas.microsoft.com/office/drawing/2014/main" val="2296142896"/>
                    </a:ext>
                  </a:extLst>
                </a:gridCol>
                <a:gridCol w="2442263">
                  <a:extLst>
                    <a:ext uri="{9D8B030D-6E8A-4147-A177-3AD203B41FA5}">
                      <a16:colId xmlns:a16="http://schemas.microsoft.com/office/drawing/2014/main" val="38856690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Criterion variable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Forced hierarchical order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Predictor variable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Individual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 R²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F change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252231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Problem-solving anxiety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COPE total score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.366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.133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156.95***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5316265"/>
                  </a:ext>
                </a:extLst>
              </a:tr>
              <a:tr h="33815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2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CERS-M total score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.500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.116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157.26***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908672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Problem-solving performance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COPE total score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.092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.008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9.83**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80758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2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CERS-M total score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.179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.022</a:t>
                      </a:r>
                      <a:endParaRPr lang="fr-BE" sz="28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27.99***</a:t>
                      </a:r>
                      <a:endParaRPr lang="fr-BE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161981"/>
                  </a:ext>
                </a:extLst>
              </a:tr>
            </a:tbl>
          </a:graphicData>
        </a:graphic>
      </p:graphicFrame>
      <p:sp>
        <p:nvSpPr>
          <p:cNvPr id="50" name="ZoneTexte 49"/>
          <p:cNvSpPr txBox="1"/>
          <p:nvPr/>
        </p:nvSpPr>
        <p:spPr>
          <a:xfrm>
            <a:off x="5413705" y="29180541"/>
            <a:ext cx="12433219" cy="54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BE" sz="28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Times New Roman"/>
              </a:rPr>
              <a:t>1) Evidence </a:t>
            </a:r>
            <a:r>
              <a:rPr lang="fr-BE" sz="2800" dirty="0">
                <a:solidFill>
                  <a:schemeClr val="bg2">
                    <a:lumMod val="50000"/>
                  </a:schemeClr>
                </a:solidFill>
                <a:latin typeface="+mn-lt"/>
                <a:cs typeface="Times New Roman"/>
              </a:rPr>
              <a:t>of the CERS-</a:t>
            </a:r>
            <a:r>
              <a:rPr lang="fr-BE" sz="2800" dirty="0" err="1">
                <a:solidFill>
                  <a:schemeClr val="bg2">
                    <a:lumMod val="50000"/>
                  </a:schemeClr>
                </a:solidFill>
                <a:latin typeface="+mn-lt"/>
                <a:cs typeface="Times New Roman"/>
              </a:rPr>
              <a:t>M’s</a:t>
            </a:r>
            <a:r>
              <a:rPr lang="fr-BE" sz="2800" dirty="0">
                <a:solidFill>
                  <a:schemeClr val="bg2">
                    <a:lumMod val="50000"/>
                  </a:schemeClr>
                </a:solidFill>
                <a:latin typeface="+mn-lt"/>
                <a:cs typeface="Times New Roman"/>
              </a:rPr>
              <a:t> </a:t>
            </a:r>
            <a:r>
              <a:rPr lang="fr-BE" sz="2800" dirty="0" err="1" smtClean="0">
                <a:solidFill>
                  <a:schemeClr val="bg2">
                    <a:lumMod val="50000"/>
                  </a:schemeClr>
                </a:solidFill>
                <a:latin typeface="+mn-lt"/>
                <a:cs typeface="Times New Roman"/>
              </a:rPr>
              <a:t>reliability</a:t>
            </a:r>
            <a:r>
              <a:rPr lang="fr-BE" sz="28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Times New Roman"/>
              </a:rPr>
              <a:t> (N=1014)</a:t>
            </a:r>
            <a:endParaRPr lang="fr-BE" sz="2800" dirty="0">
              <a:solidFill>
                <a:schemeClr val="bg2">
                  <a:lumMod val="50000"/>
                </a:schemeClr>
              </a:solidFill>
              <a:latin typeface="+mn-lt"/>
              <a:cs typeface="Times New Roman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4792385" y="41778754"/>
            <a:ext cx="27203878" cy="181588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- Both studies highlighted that </a:t>
            </a:r>
            <a:r>
              <a:rPr lang="en-US" sz="2800" b="1" dirty="0" smtClean="0">
                <a:solidFill>
                  <a:schemeClr val="accent1"/>
                </a:solidFill>
                <a:latin typeface="+mn-lt"/>
              </a:rPr>
              <a:t>fifth and sixth </a:t>
            </a:r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graders discriminate between </a:t>
            </a:r>
            <a:r>
              <a:rPr lang="en-US" sz="2800" b="1" dirty="0" smtClean="0">
                <a:solidFill>
                  <a:schemeClr val="accent1"/>
                </a:solidFill>
                <a:latin typeface="+mn-lt"/>
              </a:rPr>
              <a:t>six strategies of emotion regulation</a:t>
            </a:r>
            <a:r>
              <a:rPr lang="en-US" sz="28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in the context of math problem-solving.</a:t>
            </a:r>
          </a:p>
          <a:p>
            <a:pPr algn="just"/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- Students are more likely to deal with unpleasant emotions in a </a:t>
            </a:r>
            <a:r>
              <a:rPr lang="en-US" sz="2800" dirty="0" smtClean="0">
                <a:solidFill>
                  <a:srgbClr val="53D739"/>
                </a:solidFill>
                <a:latin typeface="+mn-lt"/>
              </a:rPr>
              <a:t>“</a:t>
            </a:r>
            <a:r>
              <a:rPr lang="en-US" sz="2800" b="1" dirty="0" smtClean="0">
                <a:solidFill>
                  <a:schemeClr val="accent1"/>
                </a:solidFill>
                <a:latin typeface="+mn-lt"/>
              </a:rPr>
              <a:t>colder” way </a:t>
            </a:r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(“task-utility self-persuasion”) than in a “</a:t>
            </a:r>
            <a:r>
              <a:rPr lang="en-US" sz="2800" b="1" dirty="0" smtClean="0">
                <a:solidFill>
                  <a:schemeClr val="accent1"/>
                </a:solidFill>
                <a:latin typeface="+mn-lt"/>
              </a:rPr>
              <a:t>hot” way </a:t>
            </a:r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(“brief attentional relaxation”; “emotion expression”).</a:t>
            </a:r>
          </a:p>
          <a:p>
            <a:pPr algn="just"/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- </a:t>
            </a:r>
            <a:r>
              <a:rPr lang="en-US" sz="2800" b="1" dirty="0" smtClean="0">
                <a:solidFill>
                  <a:schemeClr val="accent1"/>
                </a:solidFill>
                <a:latin typeface="+mn-lt"/>
              </a:rPr>
              <a:t>“Emotion expression” </a:t>
            </a:r>
            <a:r>
              <a:rPr lang="en-US" sz="2800" dirty="0" smtClean="0">
                <a:solidFill>
                  <a:schemeClr val="accent1"/>
                </a:solidFill>
                <a:latin typeface="+mn-lt"/>
              </a:rPr>
              <a:t>is considered as </a:t>
            </a:r>
            <a:r>
              <a:rPr lang="en-US" sz="2800" b="1" dirty="0" smtClean="0">
                <a:solidFill>
                  <a:schemeClr val="accent1"/>
                </a:solidFill>
                <a:latin typeface="+mn-lt"/>
              </a:rPr>
              <a:t>dysfunctional. </a:t>
            </a:r>
          </a:p>
          <a:p>
            <a:pPr algn="just"/>
            <a:r>
              <a:rPr lang="fr-BE" sz="2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→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Support</a:t>
            </a:r>
            <a:r>
              <a:rPr lang="fr-BE" sz="2800" dirty="0" smtClean="0">
                <a:solidFill>
                  <a:srgbClr val="53D739"/>
                </a:solidFill>
                <a:latin typeface="+mn-lt"/>
              </a:rPr>
              <a:t>s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the </a:t>
            </a:r>
            <a:r>
              <a:rPr lang="fr-BE" sz="2800" dirty="0" err="1" smtClean="0">
                <a:solidFill>
                  <a:schemeClr val="accent1"/>
                </a:solidFill>
                <a:latin typeface="+mn-lt"/>
              </a:rPr>
              <a:t>idea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dirty="0" err="1" smtClean="0">
                <a:solidFill>
                  <a:schemeClr val="accent1"/>
                </a:solidFill>
                <a:latin typeface="+mn-lt"/>
              </a:rPr>
              <a:t>that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dirty="0" err="1" smtClean="0">
                <a:solidFill>
                  <a:schemeClr val="accent1"/>
                </a:solidFill>
                <a:latin typeface="+mn-lt"/>
              </a:rPr>
              <a:t>there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dirty="0" err="1" smtClean="0">
                <a:solidFill>
                  <a:schemeClr val="accent1"/>
                </a:solidFill>
                <a:latin typeface="+mn-lt"/>
              </a:rPr>
              <a:t>is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b="1" dirty="0" smtClean="0">
                <a:solidFill>
                  <a:schemeClr val="accent1"/>
                </a:solidFill>
                <a:latin typeface="+mn-lt"/>
              </a:rPr>
              <a:t>no place for the </a:t>
            </a:r>
            <a:r>
              <a:rPr lang="fr-BE" sz="2800" b="1" dirty="0" err="1" smtClean="0">
                <a:solidFill>
                  <a:schemeClr val="accent1"/>
                </a:solidFill>
                <a:latin typeface="+mn-lt"/>
              </a:rPr>
              <a:t>learner’s</a:t>
            </a:r>
            <a:r>
              <a:rPr lang="fr-BE" sz="2800" b="1" dirty="0" smtClean="0">
                <a:solidFill>
                  <a:schemeClr val="accent1"/>
                </a:solidFill>
                <a:latin typeface="+mn-lt"/>
              </a:rPr>
              <a:t> feelings in </a:t>
            </a:r>
            <a:r>
              <a:rPr lang="fr-BE" sz="2800" b="1" dirty="0" err="1" smtClean="0">
                <a:solidFill>
                  <a:schemeClr val="accent1"/>
                </a:solidFill>
                <a:latin typeface="+mn-lt"/>
              </a:rPr>
              <a:t>mathematics</a:t>
            </a:r>
            <a:r>
              <a:rPr lang="fr-BE" sz="28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and </a:t>
            </a:r>
            <a:r>
              <a:rPr lang="fr-BE" sz="2800" dirty="0" err="1" smtClean="0">
                <a:solidFill>
                  <a:schemeClr val="accent1"/>
                </a:solidFill>
                <a:latin typeface="+mn-lt"/>
              </a:rPr>
              <a:t>thereby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the </a:t>
            </a:r>
            <a:r>
              <a:rPr lang="fr-BE" sz="2800" dirty="0" err="1" smtClean="0">
                <a:solidFill>
                  <a:schemeClr val="accent1"/>
                </a:solidFill>
                <a:latin typeface="+mn-lt"/>
              </a:rPr>
              <a:t>necessity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b="1" dirty="0" smtClean="0">
                <a:solidFill>
                  <a:schemeClr val="accent1"/>
                </a:solidFill>
                <a:latin typeface="+mn-lt"/>
              </a:rPr>
              <a:t>to </a:t>
            </a:r>
            <a:r>
              <a:rPr lang="fr-BE" sz="2800" b="1" dirty="0" err="1" smtClean="0">
                <a:solidFill>
                  <a:schemeClr val="accent1"/>
                </a:solidFill>
                <a:latin typeface="+mn-lt"/>
              </a:rPr>
              <a:t>teach</a:t>
            </a:r>
            <a:r>
              <a:rPr lang="fr-BE" sz="2800" b="1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b="1" dirty="0" err="1" smtClean="0">
                <a:solidFill>
                  <a:schemeClr val="accent1"/>
                </a:solidFill>
                <a:latin typeface="+mn-lt"/>
              </a:rPr>
              <a:t>emotional</a:t>
            </a:r>
            <a:r>
              <a:rPr lang="fr-BE" sz="2800" b="1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b="1" dirty="0" err="1" smtClean="0">
                <a:solidFill>
                  <a:schemeClr val="accent1"/>
                </a:solidFill>
                <a:latin typeface="+mn-lt"/>
              </a:rPr>
              <a:t>competencies</a:t>
            </a:r>
            <a:r>
              <a:rPr lang="fr-BE" sz="2800" b="1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fr-BE" sz="2800" dirty="0" smtClean="0">
                <a:solidFill>
                  <a:schemeClr val="accent1"/>
                </a:solidFill>
                <a:latin typeface="+mn-lt"/>
              </a:rPr>
              <a:t>in class.</a:t>
            </a:r>
            <a:endParaRPr lang="fr-BE" sz="2800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62" name="Image 61" descr="https://cdn.uclouvain.be/groups/cms-editors-arec/charte-graphique/Logo_UCL_DEF_cadre_ESPO_RVB.jpg?itok=744P3wJm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04" y="428633"/>
            <a:ext cx="2481062" cy="30160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Connecteur droit avec flèche 3"/>
          <p:cNvCxnSpPr/>
          <p:nvPr/>
        </p:nvCxnSpPr>
        <p:spPr>
          <a:xfrm flipH="1">
            <a:off x="6978020" y="29661698"/>
            <a:ext cx="1437935" cy="499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8328963" y="29665052"/>
            <a:ext cx="1651307" cy="4585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563709" y="30315653"/>
                <a:ext cx="582300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00" dirty="0" smtClean="0">
                    <a:latin typeface="+mn-lt"/>
                  </a:rPr>
                  <a:t>Cronbach’s alpha</a:t>
                </a:r>
              </a:p>
              <a:p>
                <a:r>
                  <a:rPr lang="fr-BE" sz="2800" dirty="0" smtClean="0">
                    <a:latin typeface="+mn-lt"/>
                  </a:rPr>
                  <a:t>CERS-M: </a:t>
                </a:r>
                <a14:m>
                  <m:oMath xmlns:m="http://schemas.openxmlformats.org/officeDocument/2006/math">
                    <m:r>
                      <a:rPr lang="fr-BE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B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fr-B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=.70</m:t>
                    </m:r>
                  </m:oMath>
                </a14:m>
                <a:endParaRPr lang="fr-BE" sz="2800" b="0" dirty="0" smtClean="0">
                  <a:latin typeface="+mn-lt"/>
                  <a:ea typeface="Cambria Math" panose="02040503050406030204" pitchFamily="18" charset="0"/>
                </a:endParaRPr>
              </a:p>
              <a:p>
                <a:r>
                  <a:rPr lang="fr-BE" sz="2800" dirty="0" err="1" smtClean="0">
                    <a:latin typeface="+mn-lt"/>
                  </a:rPr>
                  <a:t>Subscales</a:t>
                </a:r>
                <a:r>
                  <a:rPr lang="fr-BE" sz="2800" dirty="0" smtClean="0">
                    <a:latin typeface="+mn-lt"/>
                  </a:rPr>
                  <a:t>:  </a:t>
                </a:r>
                <a14:m>
                  <m:oMath xmlns:m="http://schemas.openxmlformats.org/officeDocument/2006/math">
                    <m:r>
                      <a:rPr lang="fr-BE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.62</m:t>
                    </m:r>
                    <m:r>
                      <a:rPr lang="fr-B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fr-B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fr-B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≤.77</m:t>
                    </m:r>
                  </m:oMath>
                </a14:m>
                <a:endParaRPr lang="fr-BE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709" y="30315653"/>
                <a:ext cx="5823001" cy="1384995"/>
              </a:xfrm>
              <a:prstGeom prst="rect">
                <a:avLst/>
              </a:prstGeom>
              <a:blipFill>
                <a:blip r:embed="rId7"/>
                <a:stretch>
                  <a:fillRect l="-2199" t="-4405" b="-11454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ZoneTexte 44"/>
              <p:cNvSpPr txBox="1"/>
              <p:nvPr/>
            </p:nvSpPr>
            <p:spPr>
              <a:xfrm>
                <a:off x="9900916" y="30366547"/>
                <a:ext cx="582300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00" dirty="0" smtClean="0">
                    <a:latin typeface="+mn-lt"/>
                  </a:rPr>
                  <a:t>Test-</a:t>
                </a:r>
                <a:r>
                  <a:rPr lang="fr-BE" sz="2800" dirty="0" err="1" smtClean="0">
                    <a:latin typeface="+mn-lt"/>
                  </a:rPr>
                  <a:t>retest</a:t>
                </a:r>
                <a:r>
                  <a:rPr lang="fr-BE" sz="2800" dirty="0" smtClean="0">
                    <a:latin typeface="+mn-lt"/>
                  </a:rPr>
                  <a:t> </a:t>
                </a:r>
                <a:r>
                  <a:rPr lang="fr-BE" sz="2800" dirty="0" err="1" smtClean="0">
                    <a:latin typeface="+mn-lt"/>
                  </a:rPr>
                  <a:t>reliability</a:t>
                </a:r>
                <a:endParaRPr lang="fr-BE" sz="2800" dirty="0" smtClean="0">
                  <a:latin typeface="+mn-lt"/>
                </a:endParaRPr>
              </a:p>
              <a:p>
                <a:r>
                  <a:rPr lang="fr-BE" sz="2800" dirty="0" err="1" smtClean="0">
                    <a:latin typeface="+mn-lt"/>
                  </a:rPr>
                  <a:t>Pearson’s</a:t>
                </a:r>
                <a:r>
                  <a:rPr lang="fr-BE" sz="2800" dirty="0" smtClean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BE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fr-B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=.63</m:t>
                    </m:r>
                  </m:oMath>
                </a14:m>
                <a:r>
                  <a:rPr lang="fr-BE" sz="2800" b="0" dirty="0" smtClean="0">
                    <a:latin typeface="+mn-lt"/>
                    <a:ea typeface="Cambria Math" panose="02040503050406030204" pitchFamily="18" charset="0"/>
                  </a:rPr>
                  <a:t>**</a:t>
                </a:r>
              </a:p>
              <a:p>
                <a:r>
                  <a:rPr lang="fr-BE" sz="2800" dirty="0" err="1" smtClean="0">
                    <a:latin typeface="+mn-lt"/>
                  </a:rPr>
                  <a:t>Subscales</a:t>
                </a:r>
                <a:r>
                  <a:rPr lang="fr-BE" sz="2800" dirty="0" smtClean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B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B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.39</m:t>
                        </m:r>
                      </m:e>
                      <m:sup>
                        <m:r>
                          <a:rPr lang="fr-B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∗∗</m:t>
                        </m:r>
                      </m:sup>
                    </m:sSup>
                    <m:r>
                      <a:rPr lang="fr-B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fr-B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fr-B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fr-B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B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.63</m:t>
                        </m:r>
                      </m:e>
                      <m:sup>
                        <m:r>
                          <a:rPr lang="fr-B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∗∗</m:t>
                        </m:r>
                      </m:sup>
                    </m:sSup>
                  </m:oMath>
                </a14:m>
                <a:endParaRPr lang="fr-BE" sz="2800" dirty="0">
                  <a:latin typeface="+mn-lt"/>
                </a:endParaRPr>
              </a:p>
            </p:txBody>
          </p:sp>
        </mc:Choice>
        <mc:Fallback>
          <p:sp>
            <p:nvSpPr>
              <p:cNvPr id="45" name="ZoneTexte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916" y="30366547"/>
                <a:ext cx="5823001" cy="1384995"/>
              </a:xfrm>
              <a:prstGeom prst="rect">
                <a:avLst/>
              </a:prstGeom>
              <a:blipFill>
                <a:blip r:embed="rId8"/>
                <a:stretch>
                  <a:fillRect l="-2094" t="-4386" b="-1096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Vert jaune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4883</TotalTime>
  <Words>1091</Words>
  <Application>Microsoft Office PowerPoint</Application>
  <PresentationFormat>Personnalisé</PresentationFormat>
  <Paragraphs>237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4" baseType="lpstr">
      <vt:lpstr>SimSun</vt:lpstr>
      <vt:lpstr>Agency FB</vt:lpstr>
      <vt:lpstr>AngsanaUPC</vt:lpstr>
      <vt:lpstr>Arial</vt:lpstr>
      <vt:lpstr>Calibri</vt:lpstr>
      <vt:lpstr>Cambria</vt:lpstr>
      <vt:lpstr>Cambria Math</vt:lpstr>
      <vt:lpstr>Gill Sans MT</vt:lpstr>
      <vt:lpstr>Times New Roman</vt:lpstr>
      <vt:lpstr>Verdana</vt:lpstr>
      <vt:lpstr>Wingdings</vt:lpstr>
      <vt:lpstr>Wingdings 2</vt:lpstr>
      <vt:lpstr>Solstice</vt:lpstr>
      <vt:lpstr>Présentation PowerPoint</vt:lpstr>
    </vt:vector>
  </TitlesOfParts>
  <Company>UCL - GEBI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BUTAYE Erna</dc:creator>
  <cp:lastModifiedBy>SIWS</cp:lastModifiedBy>
  <cp:revision>307</cp:revision>
  <cp:lastPrinted>2017-08-22T07:41:48Z</cp:lastPrinted>
  <dcterms:created xsi:type="dcterms:W3CDTF">2006-10-04T14:02:13Z</dcterms:created>
  <dcterms:modified xsi:type="dcterms:W3CDTF">2017-08-22T08:07:02Z</dcterms:modified>
</cp:coreProperties>
</file>