
<file path=[Content_Types].xml><?xml version="1.0" encoding="utf-8"?>
<Types xmlns="http://schemas.openxmlformats.org/package/2006/content-types">
  <Default Extension="xml" ContentType="application/xml"/>
  <Default Extension="bin" ContentType="application/vnd.openxmlformats-officedocument.presentationml.printerSettings"/>
  <Default Extension="png" ContentType="image/png"/>
  <Default Extension="rels" ContentType="application/vnd.openxmlformats-package.relationships+xml"/>
  <Default Extension="emf" ContentType="image/x-em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rts/chart1.xml" ContentType="application/vnd.openxmlformats-officedocument.drawingml.chart+xml"/>
  <Override PartName="/ppt/notesSlides/notesSlide9.xml" ContentType="application/vnd.openxmlformats-officedocument.presentationml.notesSlide+xml"/>
  <Override PartName="/ppt/charts/chart2.xml" ContentType="application/vnd.openxmlformats-officedocument.drawingml.chart+xml"/>
  <Override PartName="/ppt/charts/chart3.xml" ContentType="application/vnd.openxmlformats-officedocument.drawingml.chart+xml"/>
  <Override PartName="/ppt/theme/themeOverride1.xml" ContentType="application/vnd.openxmlformats-officedocument.themeOverride+xml"/>
  <Override PartName="/ppt/notesSlides/notesSlide10.xml" ContentType="application/vnd.openxmlformats-officedocument.presentationml.notesSlide+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1.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55"/>
  </p:notesMasterIdLst>
  <p:sldIdLst>
    <p:sldId id="256" r:id="rId2"/>
    <p:sldId id="303" r:id="rId3"/>
    <p:sldId id="313" r:id="rId4"/>
    <p:sldId id="299" r:id="rId5"/>
    <p:sldId id="300" r:id="rId6"/>
    <p:sldId id="274" r:id="rId7"/>
    <p:sldId id="324" r:id="rId8"/>
    <p:sldId id="260" r:id="rId9"/>
    <p:sldId id="301" r:id="rId10"/>
    <p:sldId id="307" r:id="rId11"/>
    <p:sldId id="257" r:id="rId12"/>
    <p:sldId id="258" r:id="rId13"/>
    <p:sldId id="259" r:id="rId14"/>
    <p:sldId id="327" r:id="rId15"/>
    <p:sldId id="309" r:id="rId16"/>
    <p:sldId id="311" r:id="rId17"/>
    <p:sldId id="275" r:id="rId18"/>
    <p:sldId id="266" r:id="rId19"/>
    <p:sldId id="315" r:id="rId20"/>
    <p:sldId id="261" r:id="rId21"/>
    <p:sldId id="262" r:id="rId22"/>
    <p:sldId id="263" r:id="rId23"/>
    <p:sldId id="264" r:id="rId24"/>
    <p:sldId id="265" r:id="rId25"/>
    <p:sldId id="316" r:id="rId26"/>
    <p:sldId id="317" r:id="rId27"/>
    <p:sldId id="329" r:id="rId28"/>
    <p:sldId id="267" r:id="rId29"/>
    <p:sldId id="328" r:id="rId30"/>
    <p:sldId id="268" r:id="rId31"/>
    <p:sldId id="269" r:id="rId32"/>
    <p:sldId id="271" r:id="rId33"/>
    <p:sldId id="272" r:id="rId34"/>
    <p:sldId id="273" r:id="rId35"/>
    <p:sldId id="319" r:id="rId36"/>
    <p:sldId id="318" r:id="rId37"/>
    <p:sldId id="288" r:id="rId38"/>
    <p:sldId id="289" r:id="rId39"/>
    <p:sldId id="290" r:id="rId40"/>
    <p:sldId id="291" r:id="rId41"/>
    <p:sldId id="306" r:id="rId42"/>
    <p:sldId id="292" r:id="rId43"/>
    <p:sldId id="320" r:id="rId44"/>
    <p:sldId id="283" r:id="rId45"/>
    <p:sldId id="284" r:id="rId46"/>
    <p:sldId id="286" r:id="rId47"/>
    <p:sldId id="287" r:id="rId48"/>
    <p:sldId id="296" r:id="rId49"/>
    <p:sldId id="294" r:id="rId50"/>
    <p:sldId id="323" r:id="rId51"/>
    <p:sldId id="282" r:id="rId52"/>
    <p:sldId id="278" r:id="rId53"/>
    <p:sldId id="279" r:id="rId54"/>
  </p:sldIdLst>
  <p:sldSz cx="9144000" cy="6858000" type="screen4x3"/>
  <p:notesSz cx="6858000" cy="9144000"/>
  <p:defaultText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74" d="100"/>
          <a:sy n="74" d="100"/>
        </p:scale>
        <p:origin x="-1776" y="-11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notesMaster" Target="notesMasters/notesMaster1.xml"/><Relationship Id="rId56" Type="http://schemas.openxmlformats.org/officeDocument/2006/relationships/printerSettings" Target="printerSettings/printerSettings1.bin"/><Relationship Id="rId57" Type="http://schemas.openxmlformats.org/officeDocument/2006/relationships/presProps" Target="presProps.xml"/><Relationship Id="rId58" Type="http://schemas.openxmlformats.org/officeDocument/2006/relationships/viewProps" Target="viewProps.xml"/><Relationship Id="rId59" Type="http://schemas.openxmlformats.org/officeDocument/2006/relationships/theme" Target="theme/theme1.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60"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s>
</file>

<file path=ppt/charts/_rels/chart1.xml.rels><?xml version="1.0" encoding="UTF-8" standalone="yes"?>
<Relationships xmlns="http://schemas.openxmlformats.org/package/2006/relationships"><Relationship Id="rId1" Type="http://schemas.openxmlformats.org/officeDocument/2006/relationships/oleObject" Target="Classeur2"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Macintosh%20HD:Users:brion:Documents:Paris:ESSAI%20PRISONS%201831-2012.xlsx" TargetMode="External"/></Relationships>
</file>

<file path=ppt/charts/_rels/chart3.xml.rels><?xml version="1.0" encoding="UTF-8" standalone="yes"?>
<Relationships xmlns="http://schemas.openxmlformats.org/package/2006/relationships"><Relationship Id="rId1" Type="http://schemas.openxmlformats.org/officeDocument/2006/relationships/themeOverride" Target="../theme/themeOverride1.xml"/><Relationship Id="rId2" Type="http://schemas.openxmlformats.org/officeDocument/2006/relationships/oleObject" Target="Macintosh%20HD:Users:brion:Documents:Paris:ESSAI%20PRISONS%201831-2012.xlsx"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Macintosh%20HD:Users:brion:Documents:Paris:ESSAI%20PRISONS%201831-2012.xlsx"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Macintosh%20HD:Users:brion:Documents:Paris:ESSAI%20PRISONS%201831-2012.xlsx" TargetMode="External"/></Relationships>
</file>

<file path=ppt/charts/_rels/chart6.xml.rels><?xml version="1.0" encoding="UTF-8" standalone="yes"?>
<Relationships xmlns="http://schemas.openxmlformats.org/package/2006/relationships"><Relationship Id="rId1" Type="http://schemas.openxmlformats.org/officeDocument/2006/relationships/oleObject" Target="Macintosh%20HD:Users:brion:Documents:Paris:ESSAI%20PRISONS%201831-2012.xlsx" TargetMode="External"/></Relationships>
</file>

<file path=ppt/charts/_rels/chart7.xml.rels><?xml version="1.0" encoding="UTF-8" standalone="yes"?>
<Relationships xmlns="http://schemas.openxmlformats.org/package/2006/relationships"><Relationship Id="rId1" Type="http://schemas.openxmlformats.org/officeDocument/2006/relationships/oleObject" Target="Macintosh%20HD:Users:brion:Documents:Paris:ESSAI%20PRISONS%201831-2012.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42"/>
    </mc:Choice>
    <mc:Fallback>
      <c:style val="42"/>
    </mc:Fallback>
  </mc:AlternateContent>
  <c:chart>
    <c:autoTitleDeleted val="0"/>
    <c:plotArea>
      <c:layout/>
      <c:barChart>
        <c:barDir val="col"/>
        <c:grouping val="clustered"/>
        <c:varyColors val="0"/>
        <c:ser>
          <c:idx val="0"/>
          <c:order val="0"/>
          <c:tx>
            <c:strRef>
              <c:f>Feuil2!$D$2</c:f>
              <c:strCache>
                <c:ptCount val="1"/>
                <c:pt idx="0">
                  <c:v>Nationalité</c:v>
                </c:pt>
              </c:strCache>
            </c:strRef>
          </c:tx>
          <c:invertIfNegative val="0"/>
          <c:cat>
            <c:strRef>
              <c:f>Feuil2!$C$3:$C$10</c:f>
              <c:strCache>
                <c:ptCount val="8"/>
                <c:pt idx="0">
                  <c:v>Belgique</c:v>
                </c:pt>
                <c:pt idx="1">
                  <c:v>France</c:v>
                </c:pt>
                <c:pt idx="2">
                  <c:v>Pays-Bas</c:v>
                </c:pt>
                <c:pt idx="3">
                  <c:v>Russie</c:v>
                </c:pt>
                <c:pt idx="4">
                  <c:v>Maghreb</c:v>
                </c:pt>
                <c:pt idx="5">
                  <c:v>Turquie</c:v>
                </c:pt>
                <c:pt idx="6">
                  <c:v>Syrie</c:v>
                </c:pt>
                <c:pt idx="7">
                  <c:v>Inconnu</c:v>
                </c:pt>
              </c:strCache>
            </c:strRef>
          </c:cat>
          <c:val>
            <c:numRef>
              <c:f>Feuil2!$D$3:$D$10</c:f>
              <c:numCache>
                <c:formatCode>General</c:formatCode>
                <c:ptCount val="8"/>
                <c:pt idx="0">
                  <c:v>33.0</c:v>
                </c:pt>
                <c:pt idx="1">
                  <c:v>3.0</c:v>
                </c:pt>
                <c:pt idx="2">
                  <c:v>1.0</c:v>
                </c:pt>
                <c:pt idx="3">
                  <c:v>2.0</c:v>
                </c:pt>
                <c:pt idx="4">
                  <c:v>18.0</c:v>
                </c:pt>
                <c:pt idx="5">
                  <c:v>2.0</c:v>
                </c:pt>
                <c:pt idx="6">
                  <c:v>2.0</c:v>
                </c:pt>
                <c:pt idx="7">
                  <c:v>2.0</c:v>
                </c:pt>
              </c:numCache>
            </c:numRef>
          </c:val>
        </c:ser>
        <c:ser>
          <c:idx val="1"/>
          <c:order val="1"/>
          <c:tx>
            <c:strRef>
              <c:f>Feuil2!$E$2</c:f>
              <c:strCache>
                <c:ptCount val="1"/>
                <c:pt idx="0">
                  <c:v>Origine</c:v>
                </c:pt>
              </c:strCache>
            </c:strRef>
          </c:tx>
          <c:invertIfNegative val="0"/>
          <c:cat>
            <c:strRef>
              <c:f>Feuil2!$C$3:$C$10</c:f>
              <c:strCache>
                <c:ptCount val="8"/>
                <c:pt idx="0">
                  <c:v>Belgique</c:v>
                </c:pt>
                <c:pt idx="1">
                  <c:v>France</c:v>
                </c:pt>
                <c:pt idx="2">
                  <c:v>Pays-Bas</c:v>
                </c:pt>
                <c:pt idx="3">
                  <c:v>Russie</c:v>
                </c:pt>
                <c:pt idx="4">
                  <c:v>Maghreb</c:v>
                </c:pt>
                <c:pt idx="5">
                  <c:v>Turquie</c:v>
                </c:pt>
                <c:pt idx="6">
                  <c:v>Syrie</c:v>
                </c:pt>
                <c:pt idx="7">
                  <c:v>Inconnu</c:v>
                </c:pt>
              </c:strCache>
            </c:strRef>
          </c:cat>
          <c:val>
            <c:numRef>
              <c:f>Feuil2!$E$3:$E$10</c:f>
              <c:numCache>
                <c:formatCode>General</c:formatCode>
                <c:ptCount val="8"/>
                <c:pt idx="0">
                  <c:v>5.0</c:v>
                </c:pt>
                <c:pt idx="1">
                  <c:v>0.0</c:v>
                </c:pt>
                <c:pt idx="2">
                  <c:v>0.0</c:v>
                </c:pt>
                <c:pt idx="3">
                  <c:v>3.0</c:v>
                </c:pt>
                <c:pt idx="4">
                  <c:v>49.0</c:v>
                </c:pt>
                <c:pt idx="5">
                  <c:v>2.0</c:v>
                </c:pt>
                <c:pt idx="6">
                  <c:v>2.0</c:v>
                </c:pt>
                <c:pt idx="7">
                  <c:v>2.0</c:v>
                </c:pt>
              </c:numCache>
            </c:numRef>
          </c:val>
        </c:ser>
        <c:dLbls>
          <c:showLegendKey val="0"/>
          <c:showVal val="0"/>
          <c:showCatName val="0"/>
          <c:showSerName val="0"/>
          <c:showPercent val="0"/>
          <c:showBubbleSize val="0"/>
        </c:dLbls>
        <c:gapWidth val="150"/>
        <c:axId val="1900250344"/>
        <c:axId val="1900149480"/>
      </c:barChart>
      <c:catAx>
        <c:axId val="1900250344"/>
        <c:scaling>
          <c:orientation val="minMax"/>
        </c:scaling>
        <c:delete val="0"/>
        <c:axPos val="b"/>
        <c:majorTickMark val="out"/>
        <c:minorTickMark val="none"/>
        <c:tickLblPos val="nextTo"/>
        <c:crossAx val="1900149480"/>
        <c:crosses val="autoZero"/>
        <c:auto val="1"/>
        <c:lblAlgn val="ctr"/>
        <c:lblOffset val="100"/>
        <c:noMultiLvlLbl val="0"/>
      </c:catAx>
      <c:valAx>
        <c:axId val="1900149480"/>
        <c:scaling>
          <c:orientation val="minMax"/>
        </c:scaling>
        <c:delete val="0"/>
        <c:axPos val="l"/>
        <c:majorGridlines/>
        <c:numFmt formatCode="General" sourceLinked="1"/>
        <c:majorTickMark val="out"/>
        <c:minorTickMark val="none"/>
        <c:tickLblPos val="nextTo"/>
        <c:crossAx val="1900250344"/>
        <c:crosses val="autoZero"/>
        <c:crossBetween val="between"/>
      </c:valAx>
    </c:plotArea>
    <c:legend>
      <c:legendPos val="r"/>
      <c:overlay val="0"/>
    </c:legend>
    <c:plotVisOnly val="1"/>
    <c:dispBlanksAs val="gap"/>
    <c:showDLblsOverMax val="0"/>
  </c:chart>
  <c:txPr>
    <a:bodyPr/>
    <a:lstStyle/>
    <a:p>
      <a:pPr>
        <a:defRPr sz="1800"/>
      </a:pPr>
      <a:endParaRPr lang="fr-FR"/>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34"/>
    </mc:Choice>
    <mc:Fallback>
      <c:style val="34"/>
    </mc:Fallback>
  </mc:AlternateContent>
  <c:chart>
    <c:autoTitleDeleted val="0"/>
    <c:plotArea>
      <c:layout/>
      <c:areaChart>
        <c:grouping val="stacked"/>
        <c:varyColors val="0"/>
        <c:ser>
          <c:idx val="0"/>
          <c:order val="0"/>
          <c:tx>
            <c:strRef>
              <c:f>Feuil1!$B$2</c:f>
              <c:strCache>
                <c:ptCount val="1"/>
                <c:pt idx="0">
                  <c:v>Prisons</c:v>
                </c:pt>
              </c:strCache>
            </c:strRef>
          </c:tx>
          <c:cat>
            <c:numRef>
              <c:f>Feuil1!$A$3:$A$63</c:f>
              <c:numCache>
                <c:formatCode>General</c:formatCode>
                <c:ptCount val="61"/>
                <c:pt idx="0">
                  <c:v>1831.0</c:v>
                </c:pt>
                <c:pt idx="1">
                  <c:v>1834.0</c:v>
                </c:pt>
                <c:pt idx="2">
                  <c:v>1837.0</c:v>
                </c:pt>
                <c:pt idx="3">
                  <c:v>1840.0</c:v>
                </c:pt>
                <c:pt idx="4">
                  <c:v>1843.0</c:v>
                </c:pt>
                <c:pt idx="5">
                  <c:v>1846.0</c:v>
                </c:pt>
                <c:pt idx="6">
                  <c:v>1849.0</c:v>
                </c:pt>
                <c:pt idx="7">
                  <c:v>1852.0</c:v>
                </c:pt>
                <c:pt idx="8">
                  <c:v>1855.0</c:v>
                </c:pt>
                <c:pt idx="9">
                  <c:v>1858.0</c:v>
                </c:pt>
                <c:pt idx="10">
                  <c:v>1861.0</c:v>
                </c:pt>
                <c:pt idx="11">
                  <c:v>1864.0</c:v>
                </c:pt>
                <c:pt idx="12">
                  <c:v>1867.0</c:v>
                </c:pt>
                <c:pt idx="13">
                  <c:v>1870.0</c:v>
                </c:pt>
                <c:pt idx="14">
                  <c:v>1873.0</c:v>
                </c:pt>
                <c:pt idx="15">
                  <c:v>1876.0</c:v>
                </c:pt>
                <c:pt idx="16">
                  <c:v>1879.0</c:v>
                </c:pt>
                <c:pt idx="17">
                  <c:v>1882.0</c:v>
                </c:pt>
                <c:pt idx="18">
                  <c:v>1885.0</c:v>
                </c:pt>
                <c:pt idx="19">
                  <c:v>1888.0</c:v>
                </c:pt>
                <c:pt idx="20">
                  <c:v>1891.0</c:v>
                </c:pt>
                <c:pt idx="21">
                  <c:v>1894.0</c:v>
                </c:pt>
                <c:pt idx="22">
                  <c:v>1897.0</c:v>
                </c:pt>
                <c:pt idx="23">
                  <c:v>1900.0</c:v>
                </c:pt>
                <c:pt idx="24">
                  <c:v>1903.0</c:v>
                </c:pt>
                <c:pt idx="25">
                  <c:v>1906.0</c:v>
                </c:pt>
                <c:pt idx="26">
                  <c:v>1909.0</c:v>
                </c:pt>
                <c:pt idx="27">
                  <c:v>1912.0</c:v>
                </c:pt>
                <c:pt idx="28">
                  <c:v>1915.0</c:v>
                </c:pt>
                <c:pt idx="29">
                  <c:v>1919.0</c:v>
                </c:pt>
                <c:pt idx="30">
                  <c:v>1922.0</c:v>
                </c:pt>
                <c:pt idx="31">
                  <c:v>1925.0</c:v>
                </c:pt>
                <c:pt idx="32">
                  <c:v>1928.0</c:v>
                </c:pt>
                <c:pt idx="33">
                  <c:v>1931.0</c:v>
                </c:pt>
                <c:pt idx="34">
                  <c:v>1934.0</c:v>
                </c:pt>
                <c:pt idx="35">
                  <c:v>1937.0</c:v>
                </c:pt>
                <c:pt idx="36">
                  <c:v>1940.0</c:v>
                </c:pt>
                <c:pt idx="37">
                  <c:v>1943.0</c:v>
                </c:pt>
                <c:pt idx="38">
                  <c:v>1946.0</c:v>
                </c:pt>
                <c:pt idx="39">
                  <c:v>1949.0</c:v>
                </c:pt>
                <c:pt idx="40">
                  <c:v>1952.0</c:v>
                </c:pt>
                <c:pt idx="41">
                  <c:v>1955.0</c:v>
                </c:pt>
                <c:pt idx="42">
                  <c:v>1958.0</c:v>
                </c:pt>
                <c:pt idx="43">
                  <c:v>1961.0</c:v>
                </c:pt>
                <c:pt idx="44">
                  <c:v>1964.0</c:v>
                </c:pt>
                <c:pt idx="45">
                  <c:v>1967.0</c:v>
                </c:pt>
                <c:pt idx="46">
                  <c:v>1970.0</c:v>
                </c:pt>
                <c:pt idx="47">
                  <c:v>1973.0</c:v>
                </c:pt>
                <c:pt idx="48">
                  <c:v>1974.0</c:v>
                </c:pt>
                <c:pt idx="49">
                  <c:v>1980.0</c:v>
                </c:pt>
                <c:pt idx="50">
                  <c:v>1982.0</c:v>
                </c:pt>
                <c:pt idx="51">
                  <c:v>1985.0</c:v>
                </c:pt>
                <c:pt idx="52">
                  <c:v>1988.0</c:v>
                </c:pt>
                <c:pt idx="53">
                  <c:v>1991.0</c:v>
                </c:pt>
                <c:pt idx="54">
                  <c:v>1994.0</c:v>
                </c:pt>
                <c:pt idx="55">
                  <c:v>1997.0</c:v>
                </c:pt>
                <c:pt idx="56">
                  <c:v>2000.0</c:v>
                </c:pt>
                <c:pt idx="57">
                  <c:v>2003.0</c:v>
                </c:pt>
                <c:pt idx="58">
                  <c:v>2006.0</c:v>
                </c:pt>
                <c:pt idx="59">
                  <c:v>2009.0</c:v>
                </c:pt>
                <c:pt idx="60">
                  <c:v>2012.0</c:v>
                </c:pt>
              </c:numCache>
            </c:numRef>
          </c:cat>
          <c:val>
            <c:numRef>
              <c:f>Feuil1!$B$3:$B$63</c:f>
              <c:numCache>
                <c:formatCode>General</c:formatCode>
                <c:ptCount val="61"/>
                <c:pt idx="0">
                  <c:v>4795.0</c:v>
                </c:pt>
                <c:pt idx="1">
                  <c:v>4940.0</c:v>
                </c:pt>
                <c:pt idx="2">
                  <c:v>5742.0</c:v>
                </c:pt>
                <c:pt idx="3">
                  <c:v>6981.0</c:v>
                </c:pt>
                <c:pt idx="4">
                  <c:v>6726.0</c:v>
                </c:pt>
                <c:pt idx="5">
                  <c:v>8070.0</c:v>
                </c:pt>
                <c:pt idx="6">
                  <c:v>8015.0</c:v>
                </c:pt>
                <c:pt idx="7">
                  <c:v>6921.0</c:v>
                </c:pt>
                <c:pt idx="8">
                  <c:v>7673.0</c:v>
                </c:pt>
                <c:pt idx="9">
                  <c:v>6396.0</c:v>
                </c:pt>
                <c:pt idx="10">
                  <c:v>6221.0</c:v>
                </c:pt>
                <c:pt idx="11">
                  <c:v>5633.0</c:v>
                </c:pt>
                <c:pt idx="12">
                  <c:v>5397.0</c:v>
                </c:pt>
                <c:pt idx="13">
                  <c:v>4704.0</c:v>
                </c:pt>
                <c:pt idx="14">
                  <c:v>4005.0</c:v>
                </c:pt>
                <c:pt idx="15">
                  <c:v>3312.0</c:v>
                </c:pt>
                <c:pt idx="16">
                  <c:v>3726.0</c:v>
                </c:pt>
                <c:pt idx="17">
                  <c:v>4284.0</c:v>
                </c:pt>
                <c:pt idx="18">
                  <c:v>4446.0</c:v>
                </c:pt>
                <c:pt idx="19">
                  <c:v>4414.0</c:v>
                </c:pt>
                <c:pt idx="20">
                  <c:v>4454.0</c:v>
                </c:pt>
                <c:pt idx="21">
                  <c:v>4506.0</c:v>
                </c:pt>
                <c:pt idx="22">
                  <c:v>4570.0</c:v>
                </c:pt>
                <c:pt idx="23">
                  <c:v>4228.0</c:v>
                </c:pt>
                <c:pt idx="24">
                  <c:v>5256.0</c:v>
                </c:pt>
                <c:pt idx="25">
                  <c:v>4945.0</c:v>
                </c:pt>
                <c:pt idx="26">
                  <c:v>5047.0</c:v>
                </c:pt>
                <c:pt idx="27">
                  <c:v>4696.0</c:v>
                </c:pt>
                <c:pt idx="28">
                  <c:v>5002.0</c:v>
                </c:pt>
                <c:pt idx="29">
                  <c:v>6285.0</c:v>
                </c:pt>
                <c:pt idx="30">
                  <c:v>4272.0</c:v>
                </c:pt>
                <c:pt idx="31">
                  <c:v>4079.0</c:v>
                </c:pt>
                <c:pt idx="32">
                  <c:v>4381.0</c:v>
                </c:pt>
                <c:pt idx="33">
                  <c:v>4291.0</c:v>
                </c:pt>
                <c:pt idx="34">
                  <c:v>4008.0</c:v>
                </c:pt>
                <c:pt idx="35">
                  <c:v>3731.0</c:v>
                </c:pt>
                <c:pt idx="36">
                  <c:v>2731.0</c:v>
                </c:pt>
                <c:pt idx="37">
                  <c:v>6395.0</c:v>
                </c:pt>
                <c:pt idx="38">
                  <c:v>6279.0</c:v>
                </c:pt>
                <c:pt idx="39">
                  <c:v>4511.0</c:v>
                </c:pt>
                <c:pt idx="40">
                  <c:v>3903.0</c:v>
                </c:pt>
                <c:pt idx="41">
                  <c:v>4093.0</c:v>
                </c:pt>
                <c:pt idx="42">
                  <c:v>4076.0</c:v>
                </c:pt>
                <c:pt idx="43">
                  <c:v>4343.0</c:v>
                </c:pt>
                <c:pt idx="44">
                  <c:v>4292.0</c:v>
                </c:pt>
                <c:pt idx="45">
                  <c:v>5170.0</c:v>
                </c:pt>
                <c:pt idx="46">
                  <c:v>5011.0</c:v>
                </c:pt>
                <c:pt idx="47">
                  <c:v>4931.0</c:v>
                </c:pt>
                <c:pt idx="48">
                  <c:v>5216.0</c:v>
                </c:pt>
                <c:pt idx="49">
                  <c:v>4459.0</c:v>
                </c:pt>
                <c:pt idx="50">
                  <c:v>4827.0</c:v>
                </c:pt>
                <c:pt idx="51">
                  <c:v>4569.0</c:v>
                </c:pt>
                <c:pt idx="52">
                  <c:v>4091.0</c:v>
                </c:pt>
                <c:pt idx="53">
                  <c:v>3983.0</c:v>
                </c:pt>
                <c:pt idx="54">
                  <c:v>4399.0</c:v>
                </c:pt>
                <c:pt idx="55">
                  <c:v>4527.0</c:v>
                </c:pt>
                <c:pt idx="56">
                  <c:v>4904.0</c:v>
                </c:pt>
                <c:pt idx="57">
                  <c:v>5095.0</c:v>
                </c:pt>
                <c:pt idx="58">
                  <c:v>5627.0</c:v>
                </c:pt>
                <c:pt idx="59">
                  <c:v>5874.0</c:v>
                </c:pt>
                <c:pt idx="60">
                  <c:v>6305.0</c:v>
                </c:pt>
              </c:numCache>
            </c:numRef>
          </c:val>
        </c:ser>
        <c:ser>
          <c:idx val="1"/>
          <c:order val="1"/>
          <c:tx>
            <c:strRef>
              <c:f>Feuil1!$C$2</c:f>
              <c:strCache>
                <c:ptCount val="1"/>
                <c:pt idx="0">
                  <c:v>Prisons (étrangers)</c:v>
                </c:pt>
              </c:strCache>
            </c:strRef>
          </c:tx>
          <c:cat>
            <c:numRef>
              <c:f>Feuil1!$A$3:$A$63</c:f>
              <c:numCache>
                <c:formatCode>General</c:formatCode>
                <c:ptCount val="61"/>
                <c:pt idx="0">
                  <c:v>1831.0</c:v>
                </c:pt>
                <c:pt idx="1">
                  <c:v>1834.0</c:v>
                </c:pt>
                <c:pt idx="2">
                  <c:v>1837.0</c:v>
                </c:pt>
                <c:pt idx="3">
                  <c:v>1840.0</c:v>
                </c:pt>
                <c:pt idx="4">
                  <c:v>1843.0</c:v>
                </c:pt>
                <c:pt idx="5">
                  <c:v>1846.0</c:v>
                </c:pt>
                <c:pt idx="6">
                  <c:v>1849.0</c:v>
                </c:pt>
                <c:pt idx="7">
                  <c:v>1852.0</c:v>
                </c:pt>
                <c:pt idx="8">
                  <c:v>1855.0</c:v>
                </c:pt>
                <c:pt idx="9">
                  <c:v>1858.0</c:v>
                </c:pt>
                <c:pt idx="10">
                  <c:v>1861.0</c:v>
                </c:pt>
                <c:pt idx="11">
                  <c:v>1864.0</c:v>
                </c:pt>
                <c:pt idx="12">
                  <c:v>1867.0</c:v>
                </c:pt>
                <c:pt idx="13">
                  <c:v>1870.0</c:v>
                </c:pt>
                <c:pt idx="14">
                  <c:v>1873.0</c:v>
                </c:pt>
                <c:pt idx="15">
                  <c:v>1876.0</c:v>
                </c:pt>
                <c:pt idx="16">
                  <c:v>1879.0</c:v>
                </c:pt>
                <c:pt idx="17">
                  <c:v>1882.0</c:v>
                </c:pt>
                <c:pt idx="18">
                  <c:v>1885.0</c:v>
                </c:pt>
                <c:pt idx="19">
                  <c:v>1888.0</c:v>
                </c:pt>
                <c:pt idx="20">
                  <c:v>1891.0</c:v>
                </c:pt>
                <c:pt idx="21">
                  <c:v>1894.0</c:v>
                </c:pt>
                <c:pt idx="22">
                  <c:v>1897.0</c:v>
                </c:pt>
                <c:pt idx="23">
                  <c:v>1900.0</c:v>
                </c:pt>
                <c:pt idx="24">
                  <c:v>1903.0</c:v>
                </c:pt>
                <c:pt idx="25">
                  <c:v>1906.0</c:v>
                </c:pt>
                <c:pt idx="26">
                  <c:v>1909.0</c:v>
                </c:pt>
                <c:pt idx="27">
                  <c:v>1912.0</c:v>
                </c:pt>
                <c:pt idx="28">
                  <c:v>1915.0</c:v>
                </c:pt>
                <c:pt idx="29">
                  <c:v>1919.0</c:v>
                </c:pt>
                <c:pt idx="30">
                  <c:v>1922.0</c:v>
                </c:pt>
                <c:pt idx="31">
                  <c:v>1925.0</c:v>
                </c:pt>
                <c:pt idx="32">
                  <c:v>1928.0</c:v>
                </c:pt>
                <c:pt idx="33">
                  <c:v>1931.0</c:v>
                </c:pt>
                <c:pt idx="34">
                  <c:v>1934.0</c:v>
                </c:pt>
                <c:pt idx="35">
                  <c:v>1937.0</c:v>
                </c:pt>
                <c:pt idx="36">
                  <c:v>1940.0</c:v>
                </c:pt>
                <c:pt idx="37">
                  <c:v>1943.0</c:v>
                </c:pt>
                <c:pt idx="38">
                  <c:v>1946.0</c:v>
                </c:pt>
                <c:pt idx="39">
                  <c:v>1949.0</c:v>
                </c:pt>
                <c:pt idx="40">
                  <c:v>1952.0</c:v>
                </c:pt>
                <c:pt idx="41">
                  <c:v>1955.0</c:v>
                </c:pt>
                <c:pt idx="42">
                  <c:v>1958.0</c:v>
                </c:pt>
                <c:pt idx="43">
                  <c:v>1961.0</c:v>
                </c:pt>
                <c:pt idx="44">
                  <c:v>1964.0</c:v>
                </c:pt>
                <c:pt idx="45">
                  <c:v>1967.0</c:v>
                </c:pt>
                <c:pt idx="46">
                  <c:v>1970.0</c:v>
                </c:pt>
                <c:pt idx="47">
                  <c:v>1973.0</c:v>
                </c:pt>
                <c:pt idx="48">
                  <c:v>1974.0</c:v>
                </c:pt>
                <c:pt idx="49">
                  <c:v>1980.0</c:v>
                </c:pt>
                <c:pt idx="50">
                  <c:v>1982.0</c:v>
                </c:pt>
                <c:pt idx="51">
                  <c:v>1985.0</c:v>
                </c:pt>
                <c:pt idx="52">
                  <c:v>1988.0</c:v>
                </c:pt>
                <c:pt idx="53">
                  <c:v>1991.0</c:v>
                </c:pt>
                <c:pt idx="54">
                  <c:v>1994.0</c:v>
                </c:pt>
                <c:pt idx="55">
                  <c:v>1997.0</c:v>
                </c:pt>
                <c:pt idx="56">
                  <c:v>2000.0</c:v>
                </c:pt>
                <c:pt idx="57">
                  <c:v>2003.0</c:v>
                </c:pt>
                <c:pt idx="58">
                  <c:v>2006.0</c:v>
                </c:pt>
                <c:pt idx="59">
                  <c:v>2009.0</c:v>
                </c:pt>
                <c:pt idx="60">
                  <c:v>2012.0</c:v>
                </c:pt>
              </c:numCache>
            </c:numRef>
          </c:cat>
          <c:val>
            <c:numRef>
              <c:f>Feuil1!$C$3:$C$63</c:f>
              <c:numCache>
                <c:formatCode>General</c:formatCode>
                <c:ptCount val="61"/>
                <c:pt idx="1">
                  <c:v>0.0</c:v>
                </c:pt>
                <c:pt idx="2">
                  <c:v>0.0</c:v>
                </c:pt>
                <c:pt idx="3">
                  <c:v>0.0</c:v>
                </c:pt>
                <c:pt idx="4">
                  <c:v>0.0</c:v>
                </c:pt>
                <c:pt idx="5">
                  <c:v>0.0</c:v>
                </c:pt>
                <c:pt idx="6">
                  <c:v>0.0</c:v>
                </c:pt>
                <c:pt idx="7">
                  <c:v>0.0</c:v>
                </c:pt>
                <c:pt idx="8">
                  <c:v>0.0</c:v>
                </c:pt>
                <c:pt idx="9">
                  <c:v>0.0</c:v>
                </c:pt>
                <c:pt idx="10">
                  <c:v>0.0</c:v>
                </c:pt>
                <c:pt idx="11">
                  <c:v>0.0</c:v>
                </c:pt>
                <c:pt idx="12">
                  <c:v>0.0</c:v>
                </c:pt>
                <c:pt idx="13">
                  <c:v>0.0</c:v>
                </c:pt>
                <c:pt idx="14">
                  <c:v>0.0</c:v>
                </c:pt>
                <c:pt idx="15">
                  <c:v>0.0</c:v>
                </c:pt>
                <c:pt idx="16">
                  <c:v>0.0</c:v>
                </c:pt>
                <c:pt idx="17">
                  <c:v>0.0</c:v>
                </c:pt>
                <c:pt idx="18">
                  <c:v>0.0</c:v>
                </c:pt>
                <c:pt idx="19">
                  <c:v>0.0</c:v>
                </c:pt>
                <c:pt idx="20">
                  <c:v>0.0</c:v>
                </c:pt>
                <c:pt idx="21">
                  <c:v>0.0</c:v>
                </c:pt>
                <c:pt idx="22">
                  <c:v>0.0</c:v>
                </c:pt>
                <c:pt idx="23">
                  <c:v>0.0</c:v>
                </c:pt>
                <c:pt idx="24">
                  <c:v>0.0</c:v>
                </c:pt>
                <c:pt idx="25">
                  <c:v>0.0</c:v>
                </c:pt>
                <c:pt idx="26">
                  <c:v>0.0</c:v>
                </c:pt>
                <c:pt idx="27">
                  <c:v>0.0</c:v>
                </c:pt>
                <c:pt idx="28">
                  <c:v>0.0</c:v>
                </c:pt>
                <c:pt idx="29">
                  <c:v>0.0</c:v>
                </c:pt>
                <c:pt idx="30">
                  <c:v>0.0</c:v>
                </c:pt>
                <c:pt idx="31">
                  <c:v>0.0</c:v>
                </c:pt>
                <c:pt idx="32">
                  <c:v>0.0</c:v>
                </c:pt>
                <c:pt idx="33">
                  <c:v>0.0</c:v>
                </c:pt>
                <c:pt idx="34">
                  <c:v>0.0</c:v>
                </c:pt>
                <c:pt idx="35">
                  <c:v>0.0</c:v>
                </c:pt>
                <c:pt idx="36">
                  <c:v>0.0</c:v>
                </c:pt>
                <c:pt idx="37">
                  <c:v>0.0</c:v>
                </c:pt>
                <c:pt idx="38">
                  <c:v>0.0</c:v>
                </c:pt>
                <c:pt idx="39">
                  <c:v>0.0</c:v>
                </c:pt>
                <c:pt idx="40">
                  <c:v>0.0</c:v>
                </c:pt>
                <c:pt idx="41">
                  <c:v>0.0</c:v>
                </c:pt>
                <c:pt idx="42">
                  <c:v>0.0</c:v>
                </c:pt>
                <c:pt idx="43">
                  <c:v>0.0</c:v>
                </c:pt>
                <c:pt idx="44">
                  <c:v>0.0</c:v>
                </c:pt>
                <c:pt idx="45">
                  <c:v>0.0</c:v>
                </c:pt>
                <c:pt idx="46">
                  <c:v>0.0</c:v>
                </c:pt>
                <c:pt idx="47">
                  <c:v>0.0</c:v>
                </c:pt>
                <c:pt idx="48">
                  <c:v>1042.0</c:v>
                </c:pt>
                <c:pt idx="49">
                  <c:v>1212.0</c:v>
                </c:pt>
                <c:pt idx="50">
                  <c:v>1300.0</c:v>
                </c:pt>
                <c:pt idx="51">
                  <c:v>1598.0</c:v>
                </c:pt>
                <c:pt idx="52">
                  <c:v>1987.0</c:v>
                </c:pt>
                <c:pt idx="53">
                  <c:v>2318.0</c:v>
                </c:pt>
                <c:pt idx="54">
                  <c:v>2733.0</c:v>
                </c:pt>
                <c:pt idx="55">
                  <c:v>3038.0</c:v>
                </c:pt>
                <c:pt idx="56">
                  <c:v>2951.0</c:v>
                </c:pt>
                <c:pt idx="57">
                  <c:v>3514.0</c:v>
                </c:pt>
                <c:pt idx="58">
                  <c:v>4008.0</c:v>
                </c:pt>
                <c:pt idx="59">
                  <c:v>4364.0</c:v>
                </c:pt>
                <c:pt idx="60">
                  <c:v>5025.0</c:v>
                </c:pt>
              </c:numCache>
            </c:numRef>
          </c:val>
        </c:ser>
        <c:ser>
          <c:idx val="2"/>
          <c:order val="2"/>
          <c:tx>
            <c:strRef>
              <c:f>Feuil1!$D$2</c:f>
              <c:strCache>
                <c:ptCount val="1"/>
                <c:pt idx="0">
                  <c:v>Vagabonds (dét. adm.)</c:v>
                </c:pt>
              </c:strCache>
            </c:strRef>
          </c:tx>
          <c:cat>
            <c:numRef>
              <c:f>Feuil1!$A$3:$A$63</c:f>
              <c:numCache>
                <c:formatCode>General</c:formatCode>
                <c:ptCount val="61"/>
                <c:pt idx="0">
                  <c:v>1831.0</c:v>
                </c:pt>
                <c:pt idx="1">
                  <c:v>1834.0</c:v>
                </c:pt>
                <c:pt idx="2">
                  <c:v>1837.0</c:v>
                </c:pt>
                <c:pt idx="3">
                  <c:v>1840.0</c:v>
                </c:pt>
                <c:pt idx="4">
                  <c:v>1843.0</c:v>
                </c:pt>
                <c:pt idx="5">
                  <c:v>1846.0</c:v>
                </c:pt>
                <c:pt idx="6">
                  <c:v>1849.0</c:v>
                </c:pt>
                <c:pt idx="7">
                  <c:v>1852.0</c:v>
                </c:pt>
                <c:pt idx="8">
                  <c:v>1855.0</c:v>
                </c:pt>
                <c:pt idx="9">
                  <c:v>1858.0</c:v>
                </c:pt>
                <c:pt idx="10">
                  <c:v>1861.0</c:v>
                </c:pt>
                <c:pt idx="11">
                  <c:v>1864.0</c:v>
                </c:pt>
                <c:pt idx="12">
                  <c:v>1867.0</c:v>
                </c:pt>
                <c:pt idx="13">
                  <c:v>1870.0</c:v>
                </c:pt>
                <c:pt idx="14">
                  <c:v>1873.0</c:v>
                </c:pt>
                <c:pt idx="15">
                  <c:v>1876.0</c:v>
                </c:pt>
                <c:pt idx="16">
                  <c:v>1879.0</c:v>
                </c:pt>
                <c:pt idx="17">
                  <c:v>1882.0</c:v>
                </c:pt>
                <c:pt idx="18">
                  <c:v>1885.0</c:v>
                </c:pt>
                <c:pt idx="19">
                  <c:v>1888.0</c:v>
                </c:pt>
                <c:pt idx="20">
                  <c:v>1891.0</c:v>
                </c:pt>
                <c:pt idx="21">
                  <c:v>1894.0</c:v>
                </c:pt>
                <c:pt idx="22">
                  <c:v>1897.0</c:v>
                </c:pt>
                <c:pt idx="23">
                  <c:v>1900.0</c:v>
                </c:pt>
                <c:pt idx="24">
                  <c:v>1903.0</c:v>
                </c:pt>
                <c:pt idx="25">
                  <c:v>1906.0</c:v>
                </c:pt>
                <c:pt idx="26">
                  <c:v>1909.0</c:v>
                </c:pt>
                <c:pt idx="27">
                  <c:v>1912.0</c:v>
                </c:pt>
                <c:pt idx="28">
                  <c:v>1915.0</c:v>
                </c:pt>
                <c:pt idx="29">
                  <c:v>1919.0</c:v>
                </c:pt>
                <c:pt idx="30">
                  <c:v>1922.0</c:v>
                </c:pt>
                <c:pt idx="31">
                  <c:v>1925.0</c:v>
                </c:pt>
                <c:pt idx="32">
                  <c:v>1928.0</c:v>
                </c:pt>
                <c:pt idx="33">
                  <c:v>1931.0</c:v>
                </c:pt>
                <c:pt idx="34">
                  <c:v>1934.0</c:v>
                </c:pt>
                <c:pt idx="35">
                  <c:v>1937.0</c:v>
                </c:pt>
                <c:pt idx="36">
                  <c:v>1940.0</c:v>
                </c:pt>
                <c:pt idx="37">
                  <c:v>1943.0</c:v>
                </c:pt>
                <c:pt idx="38">
                  <c:v>1946.0</c:v>
                </c:pt>
                <c:pt idx="39">
                  <c:v>1949.0</c:v>
                </c:pt>
                <c:pt idx="40">
                  <c:v>1952.0</c:v>
                </c:pt>
                <c:pt idx="41">
                  <c:v>1955.0</c:v>
                </c:pt>
                <c:pt idx="42">
                  <c:v>1958.0</c:v>
                </c:pt>
                <c:pt idx="43">
                  <c:v>1961.0</c:v>
                </c:pt>
                <c:pt idx="44">
                  <c:v>1964.0</c:v>
                </c:pt>
                <c:pt idx="45">
                  <c:v>1967.0</c:v>
                </c:pt>
                <c:pt idx="46">
                  <c:v>1970.0</c:v>
                </c:pt>
                <c:pt idx="47">
                  <c:v>1973.0</c:v>
                </c:pt>
                <c:pt idx="48">
                  <c:v>1974.0</c:v>
                </c:pt>
                <c:pt idx="49">
                  <c:v>1980.0</c:v>
                </c:pt>
                <c:pt idx="50">
                  <c:v>1982.0</c:v>
                </c:pt>
                <c:pt idx="51">
                  <c:v>1985.0</c:v>
                </c:pt>
                <c:pt idx="52">
                  <c:v>1988.0</c:v>
                </c:pt>
                <c:pt idx="53">
                  <c:v>1991.0</c:v>
                </c:pt>
                <c:pt idx="54">
                  <c:v>1994.0</c:v>
                </c:pt>
                <c:pt idx="55">
                  <c:v>1997.0</c:v>
                </c:pt>
                <c:pt idx="56">
                  <c:v>2000.0</c:v>
                </c:pt>
                <c:pt idx="57">
                  <c:v>2003.0</c:v>
                </c:pt>
                <c:pt idx="58">
                  <c:v>2006.0</c:v>
                </c:pt>
                <c:pt idx="59">
                  <c:v>2009.0</c:v>
                </c:pt>
                <c:pt idx="60">
                  <c:v>2012.0</c:v>
                </c:pt>
              </c:numCache>
            </c:numRef>
          </c:cat>
          <c:val>
            <c:numRef>
              <c:f>Feuil1!$D$3:$D$63</c:f>
              <c:numCache>
                <c:formatCode>General</c:formatCode>
                <c:ptCount val="61"/>
                <c:pt idx="0">
                  <c:v>2917.0</c:v>
                </c:pt>
                <c:pt idx="1">
                  <c:v>2599.0</c:v>
                </c:pt>
                <c:pt idx="2">
                  <c:v>2832.0</c:v>
                </c:pt>
                <c:pt idx="3">
                  <c:v>3094.0</c:v>
                </c:pt>
                <c:pt idx="4">
                  <c:v>3901.0</c:v>
                </c:pt>
                <c:pt idx="5">
                  <c:v>4241.0</c:v>
                </c:pt>
                <c:pt idx="6">
                  <c:v>3685.0</c:v>
                </c:pt>
                <c:pt idx="7">
                  <c:v>3448.0</c:v>
                </c:pt>
                <c:pt idx="8">
                  <c:v>3476.0</c:v>
                </c:pt>
                <c:pt idx="9">
                  <c:v>2413.0</c:v>
                </c:pt>
                <c:pt idx="10">
                  <c:v>2728.0</c:v>
                </c:pt>
                <c:pt idx="11">
                  <c:v>2313.0</c:v>
                </c:pt>
                <c:pt idx="12">
                  <c:v>1659.0</c:v>
                </c:pt>
                <c:pt idx="13">
                  <c:v>1925.0</c:v>
                </c:pt>
                <c:pt idx="14">
                  <c:v>1708.0</c:v>
                </c:pt>
                <c:pt idx="15">
                  <c:v>1930.0</c:v>
                </c:pt>
                <c:pt idx="16">
                  <c:v>2227.0</c:v>
                </c:pt>
                <c:pt idx="17">
                  <c:v>3173.0</c:v>
                </c:pt>
                <c:pt idx="18">
                  <c:v>3614.0</c:v>
                </c:pt>
                <c:pt idx="19">
                  <c:v>4399.0</c:v>
                </c:pt>
                <c:pt idx="20">
                  <c:v>4378.0</c:v>
                </c:pt>
                <c:pt idx="21">
                  <c:v>7095.0</c:v>
                </c:pt>
                <c:pt idx="22">
                  <c:v>5952.0</c:v>
                </c:pt>
                <c:pt idx="23">
                  <c:v>5749.0</c:v>
                </c:pt>
                <c:pt idx="24">
                  <c:v>6788.0</c:v>
                </c:pt>
                <c:pt idx="25">
                  <c:v>6527.0</c:v>
                </c:pt>
                <c:pt idx="26">
                  <c:v>7057.0</c:v>
                </c:pt>
                <c:pt idx="27">
                  <c:v>6352.0</c:v>
                </c:pt>
                <c:pt idx="29">
                  <c:v>1847.0</c:v>
                </c:pt>
                <c:pt idx="30">
                  <c:v>2197.0</c:v>
                </c:pt>
                <c:pt idx="31">
                  <c:v>2117.0</c:v>
                </c:pt>
                <c:pt idx="32">
                  <c:v>2892.0</c:v>
                </c:pt>
                <c:pt idx="33">
                  <c:v>2284.0</c:v>
                </c:pt>
                <c:pt idx="34">
                  <c:v>2233.0</c:v>
                </c:pt>
                <c:pt idx="35">
                  <c:v>1759.0</c:v>
                </c:pt>
                <c:pt idx="36">
                  <c:v>935.0</c:v>
                </c:pt>
                <c:pt idx="37">
                  <c:v>577.0</c:v>
                </c:pt>
                <c:pt idx="38">
                  <c:v>427.0</c:v>
                </c:pt>
                <c:pt idx="39">
                  <c:v>708.0</c:v>
                </c:pt>
                <c:pt idx="40">
                  <c:v>742.0</c:v>
                </c:pt>
                <c:pt idx="41">
                  <c:v>814.0</c:v>
                </c:pt>
                <c:pt idx="42">
                  <c:v>825.0</c:v>
                </c:pt>
                <c:pt idx="43">
                  <c:v>922.0</c:v>
                </c:pt>
                <c:pt idx="44">
                  <c:v>874.0</c:v>
                </c:pt>
                <c:pt idx="45">
                  <c:v>997.0</c:v>
                </c:pt>
                <c:pt idx="46">
                  <c:v>894.0</c:v>
                </c:pt>
                <c:pt idx="47">
                  <c:v>866.0</c:v>
                </c:pt>
                <c:pt idx="48">
                  <c:v>979.0</c:v>
                </c:pt>
                <c:pt idx="49">
                  <c:v>869.0</c:v>
                </c:pt>
                <c:pt idx="50">
                  <c:v>813.0</c:v>
                </c:pt>
                <c:pt idx="51">
                  <c:v>698.0</c:v>
                </c:pt>
                <c:pt idx="52">
                  <c:v>519.0</c:v>
                </c:pt>
                <c:pt idx="53">
                  <c:v>435.0</c:v>
                </c:pt>
                <c:pt idx="54">
                  <c:v>49.0</c:v>
                </c:pt>
              </c:numCache>
            </c:numRef>
          </c:val>
        </c:ser>
        <c:ser>
          <c:idx val="3"/>
          <c:order val="3"/>
          <c:tx>
            <c:strRef>
              <c:f>Feuil1!$E$2</c:f>
              <c:strCache>
                <c:ptCount val="1"/>
                <c:pt idx="0">
                  <c:v>Centre fermés (dét. adm.)</c:v>
                </c:pt>
              </c:strCache>
            </c:strRef>
          </c:tx>
          <c:cat>
            <c:numRef>
              <c:f>Feuil1!$A$3:$A$63</c:f>
              <c:numCache>
                <c:formatCode>General</c:formatCode>
                <c:ptCount val="61"/>
                <c:pt idx="0">
                  <c:v>1831.0</c:v>
                </c:pt>
                <c:pt idx="1">
                  <c:v>1834.0</c:v>
                </c:pt>
                <c:pt idx="2">
                  <c:v>1837.0</c:v>
                </c:pt>
                <c:pt idx="3">
                  <c:v>1840.0</c:v>
                </c:pt>
                <c:pt idx="4">
                  <c:v>1843.0</c:v>
                </c:pt>
                <c:pt idx="5">
                  <c:v>1846.0</c:v>
                </c:pt>
                <c:pt idx="6">
                  <c:v>1849.0</c:v>
                </c:pt>
                <c:pt idx="7">
                  <c:v>1852.0</c:v>
                </c:pt>
                <c:pt idx="8">
                  <c:v>1855.0</c:v>
                </c:pt>
                <c:pt idx="9">
                  <c:v>1858.0</c:v>
                </c:pt>
                <c:pt idx="10">
                  <c:v>1861.0</c:v>
                </c:pt>
                <c:pt idx="11">
                  <c:v>1864.0</c:v>
                </c:pt>
                <c:pt idx="12">
                  <c:v>1867.0</c:v>
                </c:pt>
                <c:pt idx="13">
                  <c:v>1870.0</c:v>
                </c:pt>
                <c:pt idx="14">
                  <c:v>1873.0</c:v>
                </c:pt>
                <c:pt idx="15">
                  <c:v>1876.0</c:v>
                </c:pt>
                <c:pt idx="16">
                  <c:v>1879.0</c:v>
                </c:pt>
                <c:pt idx="17">
                  <c:v>1882.0</c:v>
                </c:pt>
                <c:pt idx="18">
                  <c:v>1885.0</c:v>
                </c:pt>
                <c:pt idx="19">
                  <c:v>1888.0</c:v>
                </c:pt>
                <c:pt idx="20">
                  <c:v>1891.0</c:v>
                </c:pt>
                <c:pt idx="21">
                  <c:v>1894.0</c:v>
                </c:pt>
                <c:pt idx="22">
                  <c:v>1897.0</c:v>
                </c:pt>
                <c:pt idx="23">
                  <c:v>1900.0</c:v>
                </c:pt>
                <c:pt idx="24">
                  <c:v>1903.0</c:v>
                </c:pt>
                <c:pt idx="25">
                  <c:v>1906.0</c:v>
                </c:pt>
                <c:pt idx="26">
                  <c:v>1909.0</c:v>
                </c:pt>
                <c:pt idx="27">
                  <c:v>1912.0</c:v>
                </c:pt>
                <c:pt idx="28">
                  <c:v>1915.0</c:v>
                </c:pt>
                <c:pt idx="29">
                  <c:v>1919.0</c:v>
                </c:pt>
                <c:pt idx="30">
                  <c:v>1922.0</c:v>
                </c:pt>
                <c:pt idx="31">
                  <c:v>1925.0</c:v>
                </c:pt>
                <c:pt idx="32">
                  <c:v>1928.0</c:v>
                </c:pt>
                <c:pt idx="33">
                  <c:v>1931.0</c:v>
                </c:pt>
                <c:pt idx="34">
                  <c:v>1934.0</c:v>
                </c:pt>
                <c:pt idx="35">
                  <c:v>1937.0</c:v>
                </c:pt>
                <c:pt idx="36">
                  <c:v>1940.0</c:v>
                </c:pt>
                <c:pt idx="37">
                  <c:v>1943.0</c:v>
                </c:pt>
                <c:pt idx="38">
                  <c:v>1946.0</c:v>
                </c:pt>
                <c:pt idx="39">
                  <c:v>1949.0</c:v>
                </c:pt>
                <c:pt idx="40">
                  <c:v>1952.0</c:v>
                </c:pt>
                <c:pt idx="41">
                  <c:v>1955.0</c:v>
                </c:pt>
                <c:pt idx="42">
                  <c:v>1958.0</c:v>
                </c:pt>
                <c:pt idx="43">
                  <c:v>1961.0</c:v>
                </c:pt>
                <c:pt idx="44">
                  <c:v>1964.0</c:v>
                </c:pt>
                <c:pt idx="45">
                  <c:v>1967.0</c:v>
                </c:pt>
                <c:pt idx="46">
                  <c:v>1970.0</c:v>
                </c:pt>
                <c:pt idx="47">
                  <c:v>1973.0</c:v>
                </c:pt>
                <c:pt idx="48">
                  <c:v>1974.0</c:v>
                </c:pt>
                <c:pt idx="49">
                  <c:v>1980.0</c:v>
                </c:pt>
                <c:pt idx="50">
                  <c:v>1982.0</c:v>
                </c:pt>
                <c:pt idx="51">
                  <c:v>1985.0</c:v>
                </c:pt>
                <c:pt idx="52">
                  <c:v>1988.0</c:v>
                </c:pt>
                <c:pt idx="53">
                  <c:v>1991.0</c:v>
                </c:pt>
                <c:pt idx="54">
                  <c:v>1994.0</c:v>
                </c:pt>
                <c:pt idx="55">
                  <c:v>1997.0</c:v>
                </c:pt>
                <c:pt idx="56">
                  <c:v>2000.0</c:v>
                </c:pt>
                <c:pt idx="57">
                  <c:v>2003.0</c:v>
                </c:pt>
                <c:pt idx="58">
                  <c:v>2006.0</c:v>
                </c:pt>
                <c:pt idx="59">
                  <c:v>2009.0</c:v>
                </c:pt>
                <c:pt idx="60">
                  <c:v>2012.0</c:v>
                </c:pt>
              </c:numCache>
            </c:numRef>
          </c:cat>
          <c:val>
            <c:numRef>
              <c:f>Feuil1!$E$3:$E$63</c:f>
              <c:numCache>
                <c:formatCode>General</c:formatCode>
                <c:ptCount val="61"/>
                <c:pt idx="54">
                  <c:v>30.0</c:v>
                </c:pt>
                <c:pt idx="55">
                  <c:v>30.0</c:v>
                </c:pt>
                <c:pt idx="56">
                  <c:v>242.0</c:v>
                </c:pt>
                <c:pt idx="57">
                  <c:v>519.0</c:v>
                </c:pt>
                <c:pt idx="58">
                  <c:v>526.0</c:v>
                </c:pt>
                <c:pt idx="59">
                  <c:v>628.0</c:v>
                </c:pt>
                <c:pt idx="60">
                  <c:v>658.0</c:v>
                </c:pt>
              </c:numCache>
            </c:numRef>
          </c:val>
        </c:ser>
        <c:dLbls>
          <c:showLegendKey val="0"/>
          <c:showVal val="0"/>
          <c:showCatName val="0"/>
          <c:showSerName val="0"/>
          <c:showPercent val="0"/>
          <c:showBubbleSize val="0"/>
        </c:dLbls>
        <c:axId val="1897090136"/>
        <c:axId val="1897076056"/>
      </c:areaChart>
      <c:catAx>
        <c:axId val="1897090136"/>
        <c:scaling>
          <c:orientation val="minMax"/>
        </c:scaling>
        <c:delete val="0"/>
        <c:axPos val="b"/>
        <c:numFmt formatCode="General" sourceLinked="1"/>
        <c:majorTickMark val="out"/>
        <c:minorTickMark val="none"/>
        <c:tickLblPos val="nextTo"/>
        <c:crossAx val="1897076056"/>
        <c:crosses val="autoZero"/>
        <c:auto val="1"/>
        <c:lblAlgn val="ctr"/>
        <c:lblOffset val="100"/>
        <c:noMultiLvlLbl val="0"/>
      </c:catAx>
      <c:valAx>
        <c:axId val="1897076056"/>
        <c:scaling>
          <c:orientation val="minMax"/>
        </c:scaling>
        <c:delete val="0"/>
        <c:axPos val="l"/>
        <c:majorGridlines/>
        <c:numFmt formatCode="General" sourceLinked="1"/>
        <c:majorTickMark val="out"/>
        <c:minorTickMark val="none"/>
        <c:tickLblPos val="nextTo"/>
        <c:crossAx val="1897090136"/>
        <c:crosses val="autoZero"/>
        <c:crossBetween val="midCat"/>
      </c:valAx>
    </c:plotArea>
    <c:legend>
      <c:legendPos val="b"/>
      <c:overlay val="0"/>
    </c:legend>
    <c:plotVisOnly val="1"/>
    <c:dispBlanksAs val="zero"/>
    <c:showDLblsOverMax val="0"/>
  </c:chart>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34"/>
    </mc:Choice>
    <mc:Fallback>
      <c:style val="34"/>
    </mc:Fallback>
  </mc:AlternateContent>
  <c:clrMapOvr bg1="lt1" tx1="dk1" bg2="lt2" tx2="dk2" accent1="accent1" accent2="accent2" accent3="accent3" accent4="accent4" accent5="accent5" accent6="accent6" hlink="hlink" folHlink="folHlink"/>
  <c:chart>
    <c:autoTitleDeleted val="0"/>
    <c:plotArea>
      <c:layout/>
      <c:areaChart>
        <c:grouping val="stacked"/>
        <c:varyColors val="0"/>
        <c:ser>
          <c:idx val="0"/>
          <c:order val="0"/>
          <c:tx>
            <c:strRef>
              <c:f>Feuil1!$B$2</c:f>
              <c:strCache>
                <c:ptCount val="1"/>
                <c:pt idx="0">
                  <c:v>Prisons</c:v>
                </c:pt>
              </c:strCache>
            </c:strRef>
          </c:tx>
          <c:cat>
            <c:numRef>
              <c:f>Feuil1!$A$3:$A$63</c:f>
              <c:numCache>
                <c:formatCode>General</c:formatCode>
                <c:ptCount val="61"/>
                <c:pt idx="0">
                  <c:v>1831.0</c:v>
                </c:pt>
                <c:pt idx="1">
                  <c:v>1834.0</c:v>
                </c:pt>
                <c:pt idx="2">
                  <c:v>1837.0</c:v>
                </c:pt>
                <c:pt idx="3">
                  <c:v>1840.0</c:v>
                </c:pt>
                <c:pt idx="4">
                  <c:v>1843.0</c:v>
                </c:pt>
                <c:pt idx="5">
                  <c:v>1846.0</c:v>
                </c:pt>
                <c:pt idx="6">
                  <c:v>1849.0</c:v>
                </c:pt>
                <c:pt idx="7">
                  <c:v>1852.0</c:v>
                </c:pt>
                <c:pt idx="8">
                  <c:v>1855.0</c:v>
                </c:pt>
                <c:pt idx="9">
                  <c:v>1858.0</c:v>
                </c:pt>
                <c:pt idx="10">
                  <c:v>1861.0</c:v>
                </c:pt>
                <c:pt idx="11">
                  <c:v>1864.0</c:v>
                </c:pt>
                <c:pt idx="12">
                  <c:v>1867.0</c:v>
                </c:pt>
                <c:pt idx="13">
                  <c:v>1870.0</c:v>
                </c:pt>
                <c:pt idx="14">
                  <c:v>1873.0</c:v>
                </c:pt>
                <c:pt idx="15">
                  <c:v>1876.0</c:v>
                </c:pt>
                <c:pt idx="16">
                  <c:v>1879.0</c:v>
                </c:pt>
                <c:pt idx="17">
                  <c:v>1882.0</c:v>
                </c:pt>
                <c:pt idx="18">
                  <c:v>1885.0</c:v>
                </c:pt>
                <c:pt idx="19">
                  <c:v>1888.0</c:v>
                </c:pt>
                <c:pt idx="20">
                  <c:v>1891.0</c:v>
                </c:pt>
                <c:pt idx="21">
                  <c:v>1894.0</c:v>
                </c:pt>
                <c:pt idx="22">
                  <c:v>1897.0</c:v>
                </c:pt>
                <c:pt idx="23">
                  <c:v>1900.0</c:v>
                </c:pt>
                <c:pt idx="24">
                  <c:v>1903.0</c:v>
                </c:pt>
                <c:pt idx="25">
                  <c:v>1906.0</c:v>
                </c:pt>
                <c:pt idx="26">
                  <c:v>1909.0</c:v>
                </c:pt>
                <c:pt idx="27">
                  <c:v>1912.0</c:v>
                </c:pt>
                <c:pt idx="28">
                  <c:v>1915.0</c:v>
                </c:pt>
                <c:pt idx="29">
                  <c:v>1919.0</c:v>
                </c:pt>
                <c:pt idx="30">
                  <c:v>1922.0</c:v>
                </c:pt>
                <c:pt idx="31">
                  <c:v>1925.0</c:v>
                </c:pt>
                <c:pt idx="32">
                  <c:v>1928.0</c:v>
                </c:pt>
                <c:pt idx="33">
                  <c:v>1931.0</c:v>
                </c:pt>
                <c:pt idx="34">
                  <c:v>1934.0</c:v>
                </c:pt>
                <c:pt idx="35">
                  <c:v>1937.0</c:v>
                </c:pt>
                <c:pt idx="36">
                  <c:v>1940.0</c:v>
                </c:pt>
                <c:pt idx="37">
                  <c:v>1943.0</c:v>
                </c:pt>
                <c:pt idx="38">
                  <c:v>1946.0</c:v>
                </c:pt>
                <c:pt idx="39">
                  <c:v>1949.0</c:v>
                </c:pt>
                <c:pt idx="40">
                  <c:v>1952.0</c:v>
                </c:pt>
                <c:pt idx="41">
                  <c:v>1955.0</c:v>
                </c:pt>
                <c:pt idx="42">
                  <c:v>1958.0</c:v>
                </c:pt>
                <c:pt idx="43">
                  <c:v>1961.0</c:v>
                </c:pt>
                <c:pt idx="44">
                  <c:v>1964.0</c:v>
                </c:pt>
                <c:pt idx="45">
                  <c:v>1967.0</c:v>
                </c:pt>
                <c:pt idx="46">
                  <c:v>1970.0</c:v>
                </c:pt>
                <c:pt idx="47">
                  <c:v>1973.0</c:v>
                </c:pt>
                <c:pt idx="48">
                  <c:v>1974.0</c:v>
                </c:pt>
                <c:pt idx="49">
                  <c:v>1980.0</c:v>
                </c:pt>
                <c:pt idx="50">
                  <c:v>1982.0</c:v>
                </c:pt>
                <c:pt idx="51">
                  <c:v>1985.0</c:v>
                </c:pt>
                <c:pt idx="52">
                  <c:v>1988.0</c:v>
                </c:pt>
                <c:pt idx="53">
                  <c:v>1991.0</c:v>
                </c:pt>
                <c:pt idx="54">
                  <c:v>1994.0</c:v>
                </c:pt>
                <c:pt idx="55">
                  <c:v>1997.0</c:v>
                </c:pt>
                <c:pt idx="56">
                  <c:v>2000.0</c:v>
                </c:pt>
                <c:pt idx="57">
                  <c:v>2003.0</c:v>
                </c:pt>
                <c:pt idx="58">
                  <c:v>2006.0</c:v>
                </c:pt>
                <c:pt idx="59">
                  <c:v>2009.0</c:v>
                </c:pt>
                <c:pt idx="60">
                  <c:v>2012.0</c:v>
                </c:pt>
              </c:numCache>
            </c:numRef>
          </c:cat>
          <c:val>
            <c:numRef>
              <c:f>Feuil1!$B$3:$B$63</c:f>
              <c:numCache>
                <c:formatCode>General</c:formatCode>
                <c:ptCount val="61"/>
                <c:pt idx="0">
                  <c:v>4795.0</c:v>
                </c:pt>
                <c:pt idx="1">
                  <c:v>4940.0</c:v>
                </c:pt>
                <c:pt idx="2">
                  <c:v>5742.0</c:v>
                </c:pt>
                <c:pt idx="3">
                  <c:v>6981.0</c:v>
                </c:pt>
                <c:pt idx="4">
                  <c:v>6726.0</c:v>
                </c:pt>
                <c:pt idx="5">
                  <c:v>8070.0</c:v>
                </c:pt>
                <c:pt idx="6">
                  <c:v>8015.0</c:v>
                </c:pt>
                <c:pt idx="7">
                  <c:v>6921.0</c:v>
                </c:pt>
                <c:pt idx="8">
                  <c:v>7673.0</c:v>
                </c:pt>
                <c:pt idx="9">
                  <c:v>6396.0</c:v>
                </c:pt>
                <c:pt idx="10">
                  <c:v>6221.0</c:v>
                </c:pt>
                <c:pt idx="11">
                  <c:v>5633.0</c:v>
                </c:pt>
                <c:pt idx="12">
                  <c:v>5397.0</c:v>
                </c:pt>
                <c:pt idx="13">
                  <c:v>4704.0</c:v>
                </c:pt>
                <c:pt idx="14">
                  <c:v>4005.0</c:v>
                </c:pt>
                <c:pt idx="15">
                  <c:v>3312.0</c:v>
                </c:pt>
                <c:pt idx="16">
                  <c:v>3726.0</c:v>
                </c:pt>
                <c:pt idx="17">
                  <c:v>4284.0</c:v>
                </c:pt>
                <c:pt idx="18">
                  <c:v>4446.0</c:v>
                </c:pt>
                <c:pt idx="19">
                  <c:v>4414.0</c:v>
                </c:pt>
                <c:pt idx="20">
                  <c:v>4454.0</c:v>
                </c:pt>
                <c:pt idx="21">
                  <c:v>4506.0</c:v>
                </c:pt>
                <c:pt idx="22">
                  <c:v>4570.0</c:v>
                </c:pt>
                <c:pt idx="23">
                  <c:v>4228.0</c:v>
                </c:pt>
                <c:pt idx="24">
                  <c:v>5256.0</c:v>
                </c:pt>
                <c:pt idx="25">
                  <c:v>4945.0</c:v>
                </c:pt>
                <c:pt idx="26">
                  <c:v>5047.0</c:v>
                </c:pt>
                <c:pt idx="27">
                  <c:v>4696.0</c:v>
                </c:pt>
                <c:pt idx="28">
                  <c:v>5002.0</c:v>
                </c:pt>
                <c:pt idx="29">
                  <c:v>6285.0</c:v>
                </c:pt>
                <c:pt idx="30">
                  <c:v>4272.0</c:v>
                </c:pt>
                <c:pt idx="31">
                  <c:v>4079.0</c:v>
                </c:pt>
                <c:pt idx="32">
                  <c:v>4381.0</c:v>
                </c:pt>
                <c:pt idx="33">
                  <c:v>4291.0</c:v>
                </c:pt>
                <c:pt idx="34">
                  <c:v>4008.0</c:v>
                </c:pt>
                <c:pt idx="35">
                  <c:v>3731.0</c:v>
                </c:pt>
                <c:pt idx="36">
                  <c:v>2731.0</c:v>
                </c:pt>
                <c:pt idx="37">
                  <c:v>6395.0</c:v>
                </c:pt>
                <c:pt idx="38">
                  <c:v>6279.0</c:v>
                </c:pt>
                <c:pt idx="39">
                  <c:v>4511.0</c:v>
                </c:pt>
                <c:pt idx="40">
                  <c:v>3903.0</c:v>
                </c:pt>
                <c:pt idx="41">
                  <c:v>4093.0</c:v>
                </c:pt>
                <c:pt idx="42">
                  <c:v>4076.0</c:v>
                </c:pt>
                <c:pt idx="43">
                  <c:v>4343.0</c:v>
                </c:pt>
                <c:pt idx="44">
                  <c:v>4292.0</c:v>
                </c:pt>
                <c:pt idx="45">
                  <c:v>5170.0</c:v>
                </c:pt>
                <c:pt idx="46">
                  <c:v>5011.0</c:v>
                </c:pt>
                <c:pt idx="47">
                  <c:v>4931.0</c:v>
                </c:pt>
                <c:pt idx="48">
                  <c:v>5216.0</c:v>
                </c:pt>
                <c:pt idx="49">
                  <c:v>4459.0</c:v>
                </c:pt>
                <c:pt idx="50">
                  <c:v>4827.0</c:v>
                </c:pt>
                <c:pt idx="51">
                  <c:v>4569.0</c:v>
                </c:pt>
                <c:pt idx="52">
                  <c:v>4091.0</c:v>
                </c:pt>
                <c:pt idx="53">
                  <c:v>3983.0</c:v>
                </c:pt>
                <c:pt idx="54">
                  <c:v>4399.0</c:v>
                </c:pt>
                <c:pt idx="55">
                  <c:v>4527.0</c:v>
                </c:pt>
                <c:pt idx="56">
                  <c:v>4904.0</c:v>
                </c:pt>
                <c:pt idx="57">
                  <c:v>5095.0</c:v>
                </c:pt>
                <c:pt idx="58">
                  <c:v>5627.0</c:v>
                </c:pt>
                <c:pt idx="59">
                  <c:v>5874.0</c:v>
                </c:pt>
                <c:pt idx="60">
                  <c:v>6305.0</c:v>
                </c:pt>
              </c:numCache>
            </c:numRef>
          </c:val>
        </c:ser>
        <c:ser>
          <c:idx val="1"/>
          <c:order val="1"/>
          <c:tx>
            <c:strRef>
              <c:f>Feuil1!$C$2</c:f>
              <c:strCache>
                <c:ptCount val="1"/>
                <c:pt idx="0">
                  <c:v>Prisons (étrangers)</c:v>
                </c:pt>
              </c:strCache>
            </c:strRef>
          </c:tx>
          <c:cat>
            <c:numRef>
              <c:f>Feuil1!$A$3:$A$63</c:f>
              <c:numCache>
                <c:formatCode>General</c:formatCode>
                <c:ptCount val="61"/>
                <c:pt idx="0">
                  <c:v>1831.0</c:v>
                </c:pt>
                <c:pt idx="1">
                  <c:v>1834.0</c:v>
                </c:pt>
                <c:pt idx="2">
                  <c:v>1837.0</c:v>
                </c:pt>
                <c:pt idx="3">
                  <c:v>1840.0</c:v>
                </c:pt>
                <c:pt idx="4">
                  <c:v>1843.0</c:v>
                </c:pt>
                <c:pt idx="5">
                  <c:v>1846.0</c:v>
                </c:pt>
                <c:pt idx="6">
                  <c:v>1849.0</c:v>
                </c:pt>
                <c:pt idx="7">
                  <c:v>1852.0</c:v>
                </c:pt>
                <c:pt idx="8">
                  <c:v>1855.0</c:v>
                </c:pt>
                <c:pt idx="9">
                  <c:v>1858.0</c:v>
                </c:pt>
                <c:pt idx="10">
                  <c:v>1861.0</c:v>
                </c:pt>
                <c:pt idx="11">
                  <c:v>1864.0</c:v>
                </c:pt>
                <c:pt idx="12">
                  <c:v>1867.0</c:v>
                </c:pt>
                <c:pt idx="13">
                  <c:v>1870.0</c:v>
                </c:pt>
                <c:pt idx="14">
                  <c:v>1873.0</c:v>
                </c:pt>
                <c:pt idx="15">
                  <c:v>1876.0</c:v>
                </c:pt>
                <c:pt idx="16">
                  <c:v>1879.0</c:v>
                </c:pt>
                <c:pt idx="17">
                  <c:v>1882.0</c:v>
                </c:pt>
                <c:pt idx="18">
                  <c:v>1885.0</c:v>
                </c:pt>
                <c:pt idx="19">
                  <c:v>1888.0</c:v>
                </c:pt>
                <c:pt idx="20">
                  <c:v>1891.0</c:v>
                </c:pt>
                <c:pt idx="21">
                  <c:v>1894.0</c:v>
                </c:pt>
                <c:pt idx="22">
                  <c:v>1897.0</c:v>
                </c:pt>
                <c:pt idx="23">
                  <c:v>1900.0</c:v>
                </c:pt>
                <c:pt idx="24">
                  <c:v>1903.0</c:v>
                </c:pt>
                <c:pt idx="25">
                  <c:v>1906.0</c:v>
                </c:pt>
                <c:pt idx="26">
                  <c:v>1909.0</c:v>
                </c:pt>
                <c:pt idx="27">
                  <c:v>1912.0</c:v>
                </c:pt>
                <c:pt idx="28">
                  <c:v>1915.0</c:v>
                </c:pt>
                <c:pt idx="29">
                  <c:v>1919.0</c:v>
                </c:pt>
                <c:pt idx="30">
                  <c:v>1922.0</c:v>
                </c:pt>
                <c:pt idx="31">
                  <c:v>1925.0</c:v>
                </c:pt>
                <c:pt idx="32">
                  <c:v>1928.0</c:v>
                </c:pt>
                <c:pt idx="33">
                  <c:v>1931.0</c:v>
                </c:pt>
                <c:pt idx="34">
                  <c:v>1934.0</c:v>
                </c:pt>
                <c:pt idx="35">
                  <c:v>1937.0</c:v>
                </c:pt>
                <c:pt idx="36">
                  <c:v>1940.0</c:v>
                </c:pt>
                <c:pt idx="37">
                  <c:v>1943.0</c:v>
                </c:pt>
                <c:pt idx="38">
                  <c:v>1946.0</c:v>
                </c:pt>
                <c:pt idx="39">
                  <c:v>1949.0</c:v>
                </c:pt>
                <c:pt idx="40">
                  <c:v>1952.0</c:v>
                </c:pt>
                <c:pt idx="41">
                  <c:v>1955.0</c:v>
                </c:pt>
                <c:pt idx="42">
                  <c:v>1958.0</c:v>
                </c:pt>
                <c:pt idx="43">
                  <c:v>1961.0</c:v>
                </c:pt>
                <c:pt idx="44">
                  <c:v>1964.0</c:v>
                </c:pt>
                <c:pt idx="45">
                  <c:v>1967.0</c:v>
                </c:pt>
                <c:pt idx="46">
                  <c:v>1970.0</c:v>
                </c:pt>
                <c:pt idx="47">
                  <c:v>1973.0</c:v>
                </c:pt>
                <c:pt idx="48">
                  <c:v>1974.0</c:v>
                </c:pt>
                <c:pt idx="49">
                  <c:v>1980.0</c:v>
                </c:pt>
                <c:pt idx="50">
                  <c:v>1982.0</c:v>
                </c:pt>
                <c:pt idx="51">
                  <c:v>1985.0</c:v>
                </c:pt>
                <c:pt idx="52">
                  <c:v>1988.0</c:v>
                </c:pt>
                <c:pt idx="53">
                  <c:v>1991.0</c:v>
                </c:pt>
                <c:pt idx="54">
                  <c:v>1994.0</c:v>
                </c:pt>
                <c:pt idx="55">
                  <c:v>1997.0</c:v>
                </c:pt>
                <c:pt idx="56">
                  <c:v>2000.0</c:v>
                </c:pt>
                <c:pt idx="57">
                  <c:v>2003.0</c:v>
                </c:pt>
                <c:pt idx="58">
                  <c:v>2006.0</c:v>
                </c:pt>
                <c:pt idx="59">
                  <c:v>2009.0</c:v>
                </c:pt>
                <c:pt idx="60">
                  <c:v>2012.0</c:v>
                </c:pt>
              </c:numCache>
            </c:numRef>
          </c:cat>
          <c:val>
            <c:numRef>
              <c:f>Feuil1!$C$3:$C$63</c:f>
              <c:numCache>
                <c:formatCode>General</c:formatCode>
                <c:ptCount val="61"/>
                <c:pt idx="1">
                  <c:v>0.0</c:v>
                </c:pt>
                <c:pt idx="2">
                  <c:v>0.0</c:v>
                </c:pt>
                <c:pt idx="3">
                  <c:v>0.0</c:v>
                </c:pt>
                <c:pt idx="4">
                  <c:v>0.0</c:v>
                </c:pt>
                <c:pt idx="5">
                  <c:v>0.0</c:v>
                </c:pt>
                <c:pt idx="6">
                  <c:v>0.0</c:v>
                </c:pt>
                <c:pt idx="7">
                  <c:v>0.0</c:v>
                </c:pt>
                <c:pt idx="8">
                  <c:v>0.0</c:v>
                </c:pt>
                <c:pt idx="9">
                  <c:v>0.0</c:v>
                </c:pt>
                <c:pt idx="10">
                  <c:v>0.0</c:v>
                </c:pt>
                <c:pt idx="11">
                  <c:v>0.0</c:v>
                </c:pt>
                <c:pt idx="12">
                  <c:v>0.0</c:v>
                </c:pt>
                <c:pt idx="13">
                  <c:v>0.0</c:v>
                </c:pt>
                <c:pt idx="14">
                  <c:v>0.0</c:v>
                </c:pt>
                <c:pt idx="15">
                  <c:v>0.0</c:v>
                </c:pt>
                <c:pt idx="16">
                  <c:v>0.0</c:v>
                </c:pt>
                <c:pt idx="17">
                  <c:v>0.0</c:v>
                </c:pt>
                <c:pt idx="18">
                  <c:v>0.0</c:v>
                </c:pt>
                <c:pt idx="19">
                  <c:v>0.0</c:v>
                </c:pt>
                <c:pt idx="20">
                  <c:v>0.0</c:v>
                </c:pt>
                <c:pt idx="21">
                  <c:v>0.0</c:v>
                </c:pt>
                <c:pt idx="22">
                  <c:v>0.0</c:v>
                </c:pt>
                <c:pt idx="23">
                  <c:v>0.0</c:v>
                </c:pt>
                <c:pt idx="24">
                  <c:v>0.0</c:v>
                </c:pt>
                <c:pt idx="25">
                  <c:v>0.0</c:v>
                </c:pt>
                <c:pt idx="26">
                  <c:v>0.0</c:v>
                </c:pt>
                <c:pt idx="27">
                  <c:v>0.0</c:v>
                </c:pt>
                <c:pt idx="28">
                  <c:v>0.0</c:v>
                </c:pt>
                <c:pt idx="29">
                  <c:v>0.0</c:v>
                </c:pt>
                <c:pt idx="30">
                  <c:v>0.0</c:v>
                </c:pt>
                <c:pt idx="31">
                  <c:v>0.0</c:v>
                </c:pt>
                <c:pt idx="32">
                  <c:v>0.0</c:v>
                </c:pt>
                <c:pt idx="33">
                  <c:v>0.0</c:v>
                </c:pt>
                <c:pt idx="34">
                  <c:v>0.0</c:v>
                </c:pt>
                <c:pt idx="35">
                  <c:v>0.0</c:v>
                </c:pt>
                <c:pt idx="36">
                  <c:v>0.0</c:v>
                </c:pt>
                <c:pt idx="37">
                  <c:v>0.0</c:v>
                </c:pt>
                <c:pt idx="38">
                  <c:v>0.0</c:v>
                </c:pt>
                <c:pt idx="39">
                  <c:v>0.0</c:v>
                </c:pt>
                <c:pt idx="40">
                  <c:v>0.0</c:v>
                </c:pt>
                <c:pt idx="41">
                  <c:v>0.0</c:v>
                </c:pt>
                <c:pt idx="42">
                  <c:v>0.0</c:v>
                </c:pt>
                <c:pt idx="43">
                  <c:v>0.0</c:v>
                </c:pt>
                <c:pt idx="44">
                  <c:v>0.0</c:v>
                </c:pt>
                <c:pt idx="45">
                  <c:v>0.0</c:v>
                </c:pt>
                <c:pt idx="46">
                  <c:v>0.0</c:v>
                </c:pt>
                <c:pt idx="47">
                  <c:v>0.0</c:v>
                </c:pt>
                <c:pt idx="48">
                  <c:v>1042.0</c:v>
                </c:pt>
                <c:pt idx="49">
                  <c:v>1212.0</c:v>
                </c:pt>
                <c:pt idx="50">
                  <c:v>1300.0</c:v>
                </c:pt>
                <c:pt idx="51">
                  <c:v>1598.0</c:v>
                </c:pt>
                <c:pt idx="52">
                  <c:v>1987.0</c:v>
                </c:pt>
                <c:pt idx="53">
                  <c:v>2318.0</c:v>
                </c:pt>
                <c:pt idx="54">
                  <c:v>2733.0</c:v>
                </c:pt>
                <c:pt idx="55">
                  <c:v>3038.0</c:v>
                </c:pt>
                <c:pt idx="56">
                  <c:v>2951.0</c:v>
                </c:pt>
                <c:pt idx="57">
                  <c:v>3514.0</c:v>
                </c:pt>
                <c:pt idx="58">
                  <c:v>4008.0</c:v>
                </c:pt>
                <c:pt idx="59">
                  <c:v>4364.0</c:v>
                </c:pt>
                <c:pt idx="60">
                  <c:v>5025.0</c:v>
                </c:pt>
              </c:numCache>
            </c:numRef>
          </c:val>
        </c:ser>
        <c:ser>
          <c:idx val="2"/>
          <c:order val="2"/>
          <c:tx>
            <c:strRef>
              <c:f>Feuil1!$D$2</c:f>
              <c:strCache>
                <c:ptCount val="1"/>
                <c:pt idx="0">
                  <c:v>Vagabonds (dét. adm.)</c:v>
                </c:pt>
              </c:strCache>
            </c:strRef>
          </c:tx>
          <c:cat>
            <c:numRef>
              <c:f>Feuil1!$A$3:$A$63</c:f>
              <c:numCache>
                <c:formatCode>General</c:formatCode>
                <c:ptCount val="61"/>
                <c:pt idx="0">
                  <c:v>1831.0</c:v>
                </c:pt>
                <c:pt idx="1">
                  <c:v>1834.0</c:v>
                </c:pt>
                <c:pt idx="2">
                  <c:v>1837.0</c:v>
                </c:pt>
                <c:pt idx="3">
                  <c:v>1840.0</c:v>
                </c:pt>
                <c:pt idx="4">
                  <c:v>1843.0</c:v>
                </c:pt>
                <c:pt idx="5">
                  <c:v>1846.0</c:v>
                </c:pt>
                <c:pt idx="6">
                  <c:v>1849.0</c:v>
                </c:pt>
                <c:pt idx="7">
                  <c:v>1852.0</c:v>
                </c:pt>
                <c:pt idx="8">
                  <c:v>1855.0</c:v>
                </c:pt>
                <c:pt idx="9">
                  <c:v>1858.0</c:v>
                </c:pt>
                <c:pt idx="10">
                  <c:v>1861.0</c:v>
                </c:pt>
                <c:pt idx="11">
                  <c:v>1864.0</c:v>
                </c:pt>
                <c:pt idx="12">
                  <c:v>1867.0</c:v>
                </c:pt>
                <c:pt idx="13">
                  <c:v>1870.0</c:v>
                </c:pt>
                <c:pt idx="14">
                  <c:v>1873.0</c:v>
                </c:pt>
                <c:pt idx="15">
                  <c:v>1876.0</c:v>
                </c:pt>
                <c:pt idx="16">
                  <c:v>1879.0</c:v>
                </c:pt>
                <c:pt idx="17">
                  <c:v>1882.0</c:v>
                </c:pt>
                <c:pt idx="18">
                  <c:v>1885.0</c:v>
                </c:pt>
                <c:pt idx="19">
                  <c:v>1888.0</c:v>
                </c:pt>
                <c:pt idx="20">
                  <c:v>1891.0</c:v>
                </c:pt>
                <c:pt idx="21">
                  <c:v>1894.0</c:v>
                </c:pt>
                <c:pt idx="22">
                  <c:v>1897.0</c:v>
                </c:pt>
                <c:pt idx="23">
                  <c:v>1900.0</c:v>
                </c:pt>
                <c:pt idx="24">
                  <c:v>1903.0</c:v>
                </c:pt>
                <c:pt idx="25">
                  <c:v>1906.0</c:v>
                </c:pt>
                <c:pt idx="26">
                  <c:v>1909.0</c:v>
                </c:pt>
                <c:pt idx="27">
                  <c:v>1912.0</c:v>
                </c:pt>
                <c:pt idx="28">
                  <c:v>1915.0</c:v>
                </c:pt>
                <c:pt idx="29">
                  <c:v>1919.0</c:v>
                </c:pt>
                <c:pt idx="30">
                  <c:v>1922.0</c:v>
                </c:pt>
                <c:pt idx="31">
                  <c:v>1925.0</c:v>
                </c:pt>
                <c:pt idx="32">
                  <c:v>1928.0</c:v>
                </c:pt>
                <c:pt idx="33">
                  <c:v>1931.0</c:v>
                </c:pt>
                <c:pt idx="34">
                  <c:v>1934.0</c:v>
                </c:pt>
                <c:pt idx="35">
                  <c:v>1937.0</c:v>
                </c:pt>
                <c:pt idx="36">
                  <c:v>1940.0</c:v>
                </c:pt>
                <c:pt idx="37">
                  <c:v>1943.0</c:v>
                </c:pt>
                <c:pt idx="38">
                  <c:v>1946.0</c:v>
                </c:pt>
                <c:pt idx="39">
                  <c:v>1949.0</c:v>
                </c:pt>
                <c:pt idx="40">
                  <c:v>1952.0</c:v>
                </c:pt>
                <c:pt idx="41">
                  <c:v>1955.0</c:v>
                </c:pt>
                <c:pt idx="42">
                  <c:v>1958.0</c:v>
                </c:pt>
                <c:pt idx="43">
                  <c:v>1961.0</c:v>
                </c:pt>
                <c:pt idx="44">
                  <c:v>1964.0</c:v>
                </c:pt>
                <c:pt idx="45">
                  <c:v>1967.0</c:v>
                </c:pt>
                <c:pt idx="46">
                  <c:v>1970.0</c:v>
                </c:pt>
                <c:pt idx="47">
                  <c:v>1973.0</c:v>
                </c:pt>
                <c:pt idx="48">
                  <c:v>1974.0</c:v>
                </c:pt>
                <c:pt idx="49">
                  <c:v>1980.0</c:v>
                </c:pt>
                <c:pt idx="50">
                  <c:v>1982.0</c:v>
                </c:pt>
                <c:pt idx="51">
                  <c:v>1985.0</c:v>
                </c:pt>
                <c:pt idx="52">
                  <c:v>1988.0</c:v>
                </c:pt>
                <c:pt idx="53">
                  <c:v>1991.0</c:v>
                </c:pt>
                <c:pt idx="54">
                  <c:v>1994.0</c:v>
                </c:pt>
                <c:pt idx="55">
                  <c:v>1997.0</c:v>
                </c:pt>
                <c:pt idx="56">
                  <c:v>2000.0</c:v>
                </c:pt>
                <c:pt idx="57">
                  <c:v>2003.0</c:v>
                </c:pt>
                <c:pt idx="58">
                  <c:v>2006.0</c:v>
                </c:pt>
                <c:pt idx="59">
                  <c:v>2009.0</c:v>
                </c:pt>
                <c:pt idx="60">
                  <c:v>2012.0</c:v>
                </c:pt>
              </c:numCache>
            </c:numRef>
          </c:cat>
          <c:val>
            <c:numRef>
              <c:f>Feuil1!$D$3:$D$63</c:f>
              <c:numCache>
                <c:formatCode>General</c:formatCode>
                <c:ptCount val="61"/>
                <c:pt idx="0">
                  <c:v>2917.0</c:v>
                </c:pt>
                <c:pt idx="1">
                  <c:v>2599.0</c:v>
                </c:pt>
                <c:pt idx="2">
                  <c:v>2832.0</c:v>
                </c:pt>
                <c:pt idx="3">
                  <c:v>3094.0</c:v>
                </c:pt>
                <c:pt idx="4">
                  <c:v>3901.0</c:v>
                </c:pt>
                <c:pt idx="5">
                  <c:v>4241.0</c:v>
                </c:pt>
                <c:pt idx="6">
                  <c:v>3685.0</c:v>
                </c:pt>
                <c:pt idx="7">
                  <c:v>3448.0</c:v>
                </c:pt>
                <c:pt idx="8">
                  <c:v>3476.0</c:v>
                </c:pt>
                <c:pt idx="9">
                  <c:v>2413.0</c:v>
                </c:pt>
                <c:pt idx="10">
                  <c:v>2728.0</c:v>
                </c:pt>
                <c:pt idx="11">
                  <c:v>2313.0</c:v>
                </c:pt>
                <c:pt idx="12">
                  <c:v>1659.0</c:v>
                </c:pt>
                <c:pt idx="13">
                  <c:v>1925.0</c:v>
                </c:pt>
                <c:pt idx="14">
                  <c:v>1708.0</c:v>
                </c:pt>
                <c:pt idx="15">
                  <c:v>1930.0</c:v>
                </c:pt>
                <c:pt idx="16">
                  <c:v>2227.0</c:v>
                </c:pt>
                <c:pt idx="17">
                  <c:v>3173.0</c:v>
                </c:pt>
                <c:pt idx="18">
                  <c:v>3614.0</c:v>
                </c:pt>
                <c:pt idx="19">
                  <c:v>4399.0</c:v>
                </c:pt>
                <c:pt idx="20">
                  <c:v>4378.0</c:v>
                </c:pt>
                <c:pt idx="21">
                  <c:v>7095.0</c:v>
                </c:pt>
                <c:pt idx="22">
                  <c:v>5952.0</c:v>
                </c:pt>
                <c:pt idx="23">
                  <c:v>5749.0</c:v>
                </c:pt>
                <c:pt idx="24">
                  <c:v>6788.0</c:v>
                </c:pt>
                <c:pt idx="25">
                  <c:v>6527.0</c:v>
                </c:pt>
                <c:pt idx="26">
                  <c:v>7057.0</c:v>
                </c:pt>
                <c:pt idx="27">
                  <c:v>6352.0</c:v>
                </c:pt>
                <c:pt idx="29">
                  <c:v>1847.0</c:v>
                </c:pt>
                <c:pt idx="30">
                  <c:v>2197.0</c:v>
                </c:pt>
                <c:pt idx="31">
                  <c:v>2117.0</c:v>
                </c:pt>
                <c:pt idx="32">
                  <c:v>2892.0</c:v>
                </c:pt>
                <c:pt idx="33">
                  <c:v>2284.0</c:v>
                </c:pt>
                <c:pt idx="34">
                  <c:v>2233.0</c:v>
                </c:pt>
                <c:pt idx="35">
                  <c:v>1759.0</c:v>
                </c:pt>
                <c:pt idx="36">
                  <c:v>935.0</c:v>
                </c:pt>
                <c:pt idx="37">
                  <c:v>577.0</c:v>
                </c:pt>
                <c:pt idx="38">
                  <c:v>427.0</c:v>
                </c:pt>
                <c:pt idx="39">
                  <c:v>708.0</c:v>
                </c:pt>
                <c:pt idx="40">
                  <c:v>742.0</c:v>
                </c:pt>
                <c:pt idx="41">
                  <c:v>814.0</c:v>
                </c:pt>
                <c:pt idx="42">
                  <c:v>825.0</c:v>
                </c:pt>
                <c:pt idx="43">
                  <c:v>922.0</c:v>
                </c:pt>
                <c:pt idx="44">
                  <c:v>874.0</c:v>
                </c:pt>
                <c:pt idx="45">
                  <c:v>997.0</c:v>
                </c:pt>
                <c:pt idx="46">
                  <c:v>894.0</c:v>
                </c:pt>
                <c:pt idx="47">
                  <c:v>866.0</c:v>
                </c:pt>
                <c:pt idx="48">
                  <c:v>979.0</c:v>
                </c:pt>
                <c:pt idx="49">
                  <c:v>869.0</c:v>
                </c:pt>
                <c:pt idx="50">
                  <c:v>813.0</c:v>
                </c:pt>
                <c:pt idx="51">
                  <c:v>698.0</c:v>
                </c:pt>
                <c:pt idx="52">
                  <c:v>519.0</c:v>
                </c:pt>
                <c:pt idx="53">
                  <c:v>435.0</c:v>
                </c:pt>
                <c:pt idx="54">
                  <c:v>49.0</c:v>
                </c:pt>
              </c:numCache>
            </c:numRef>
          </c:val>
        </c:ser>
        <c:ser>
          <c:idx val="3"/>
          <c:order val="3"/>
          <c:tx>
            <c:strRef>
              <c:f>Feuil1!$E$2</c:f>
              <c:strCache>
                <c:ptCount val="1"/>
                <c:pt idx="0">
                  <c:v>Centre fermés (dét. adm.)</c:v>
                </c:pt>
              </c:strCache>
            </c:strRef>
          </c:tx>
          <c:cat>
            <c:numRef>
              <c:f>Feuil1!$A$3:$A$63</c:f>
              <c:numCache>
                <c:formatCode>General</c:formatCode>
                <c:ptCount val="61"/>
                <c:pt idx="0">
                  <c:v>1831.0</c:v>
                </c:pt>
                <c:pt idx="1">
                  <c:v>1834.0</c:v>
                </c:pt>
                <c:pt idx="2">
                  <c:v>1837.0</c:v>
                </c:pt>
                <c:pt idx="3">
                  <c:v>1840.0</c:v>
                </c:pt>
                <c:pt idx="4">
                  <c:v>1843.0</c:v>
                </c:pt>
                <c:pt idx="5">
                  <c:v>1846.0</c:v>
                </c:pt>
                <c:pt idx="6">
                  <c:v>1849.0</c:v>
                </c:pt>
                <c:pt idx="7">
                  <c:v>1852.0</c:v>
                </c:pt>
                <c:pt idx="8">
                  <c:v>1855.0</c:v>
                </c:pt>
                <c:pt idx="9">
                  <c:v>1858.0</c:v>
                </c:pt>
                <c:pt idx="10">
                  <c:v>1861.0</c:v>
                </c:pt>
                <c:pt idx="11">
                  <c:v>1864.0</c:v>
                </c:pt>
                <c:pt idx="12">
                  <c:v>1867.0</c:v>
                </c:pt>
                <c:pt idx="13">
                  <c:v>1870.0</c:v>
                </c:pt>
                <c:pt idx="14">
                  <c:v>1873.0</c:v>
                </c:pt>
                <c:pt idx="15">
                  <c:v>1876.0</c:v>
                </c:pt>
                <c:pt idx="16">
                  <c:v>1879.0</c:v>
                </c:pt>
                <c:pt idx="17">
                  <c:v>1882.0</c:v>
                </c:pt>
                <c:pt idx="18">
                  <c:v>1885.0</c:v>
                </c:pt>
                <c:pt idx="19">
                  <c:v>1888.0</c:v>
                </c:pt>
                <c:pt idx="20">
                  <c:v>1891.0</c:v>
                </c:pt>
                <c:pt idx="21">
                  <c:v>1894.0</c:v>
                </c:pt>
                <c:pt idx="22">
                  <c:v>1897.0</c:v>
                </c:pt>
                <c:pt idx="23">
                  <c:v>1900.0</c:v>
                </c:pt>
                <c:pt idx="24">
                  <c:v>1903.0</c:v>
                </c:pt>
                <c:pt idx="25">
                  <c:v>1906.0</c:v>
                </c:pt>
                <c:pt idx="26">
                  <c:v>1909.0</c:v>
                </c:pt>
                <c:pt idx="27">
                  <c:v>1912.0</c:v>
                </c:pt>
                <c:pt idx="28">
                  <c:v>1915.0</c:v>
                </c:pt>
                <c:pt idx="29">
                  <c:v>1919.0</c:v>
                </c:pt>
                <c:pt idx="30">
                  <c:v>1922.0</c:v>
                </c:pt>
                <c:pt idx="31">
                  <c:v>1925.0</c:v>
                </c:pt>
                <c:pt idx="32">
                  <c:v>1928.0</c:v>
                </c:pt>
                <c:pt idx="33">
                  <c:v>1931.0</c:v>
                </c:pt>
                <c:pt idx="34">
                  <c:v>1934.0</c:v>
                </c:pt>
                <c:pt idx="35">
                  <c:v>1937.0</c:v>
                </c:pt>
                <c:pt idx="36">
                  <c:v>1940.0</c:v>
                </c:pt>
                <c:pt idx="37">
                  <c:v>1943.0</c:v>
                </c:pt>
                <c:pt idx="38">
                  <c:v>1946.0</c:v>
                </c:pt>
                <c:pt idx="39">
                  <c:v>1949.0</c:v>
                </c:pt>
                <c:pt idx="40">
                  <c:v>1952.0</c:v>
                </c:pt>
                <c:pt idx="41">
                  <c:v>1955.0</c:v>
                </c:pt>
                <c:pt idx="42">
                  <c:v>1958.0</c:v>
                </c:pt>
                <c:pt idx="43">
                  <c:v>1961.0</c:v>
                </c:pt>
                <c:pt idx="44">
                  <c:v>1964.0</c:v>
                </c:pt>
                <c:pt idx="45">
                  <c:v>1967.0</c:v>
                </c:pt>
                <c:pt idx="46">
                  <c:v>1970.0</c:v>
                </c:pt>
                <c:pt idx="47">
                  <c:v>1973.0</c:v>
                </c:pt>
                <c:pt idx="48">
                  <c:v>1974.0</c:v>
                </c:pt>
                <c:pt idx="49">
                  <c:v>1980.0</c:v>
                </c:pt>
                <c:pt idx="50">
                  <c:v>1982.0</c:v>
                </c:pt>
                <c:pt idx="51">
                  <c:v>1985.0</c:v>
                </c:pt>
                <c:pt idx="52">
                  <c:v>1988.0</c:v>
                </c:pt>
                <c:pt idx="53">
                  <c:v>1991.0</c:v>
                </c:pt>
                <c:pt idx="54">
                  <c:v>1994.0</c:v>
                </c:pt>
                <c:pt idx="55">
                  <c:v>1997.0</c:v>
                </c:pt>
                <c:pt idx="56">
                  <c:v>2000.0</c:v>
                </c:pt>
                <c:pt idx="57">
                  <c:v>2003.0</c:v>
                </c:pt>
                <c:pt idx="58">
                  <c:v>2006.0</c:v>
                </c:pt>
                <c:pt idx="59">
                  <c:v>2009.0</c:v>
                </c:pt>
                <c:pt idx="60">
                  <c:v>2012.0</c:v>
                </c:pt>
              </c:numCache>
            </c:numRef>
          </c:cat>
          <c:val>
            <c:numRef>
              <c:f>Feuil1!$E$3:$E$63</c:f>
              <c:numCache>
                <c:formatCode>General</c:formatCode>
                <c:ptCount val="61"/>
                <c:pt idx="54">
                  <c:v>30.0</c:v>
                </c:pt>
                <c:pt idx="55">
                  <c:v>30.0</c:v>
                </c:pt>
                <c:pt idx="56">
                  <c:v>242.0</c:v>
                </c:pt>
                <c:pt idx="57">
                  <c:v>519.0</c:v>
                </c:pt>
                <c:pt idx="58">
                  <c:v>526.0</c:v>
                </c:pt>
                <c:pt idx="59">
                  <c:v>628.0</c:v>
                </c:pt>
                <c:pt idx="60">
                  <c:v>658.0</c:v>
                </c:pt>
              </c:numCache>
            </c:numRef>
          </c:val>
        </c:ser>
        <c:dLbls>
          <c:showLegendKey val="0"/>
          <c:showVal val="0"/>
          <c:showCatName val="0"/>
          <c:showSerName val="0"/>
          <c:showPercent val="0"/>
          <c:showBubbleSize val="0"/>
        </c:dLbls>
        <c:axId val="1795198344"/>
        <c:axId val="1899176760"/>
      </c:areaChart>
      <c:catAx>
        <c:axId val="1795198344"/>
        <c:scaling>
          <c:orientation val="minMax"/>
        </c:scaling>
        <c:delete val="0"/>
        <c:axPos val="b"/>
        <c:numFmt formatCode="General" sourceLinked="1"/>
        <c:majorTickMark val="out"/>
        <c:minorTickMark val="none"/>
        <c:tickLblPos val="nextTo"/>
        <c:crossAx val="1899176760"/>
        <c:crosses val="autoZero"/>
        <c:auto val="1"/>
        <c:lblAlgn val="ctr"/>
        <c:lblOffset val="100"/>
        <c:noMultiLvlLbl val="0"/>
      </c:catAx>
      <c:valAx>
        <c:axId val="1899176760"/>
        <c:scaling>
          <c:orientation val="minMax"/>
        </c:scaling>
        <c:delete val="0"/>
        <c:axPos val="l"/>
        <c:majorGridlines/>
        <c:numFmt formatCode="General" sourceLinked="1"/>
        <c:majorTickMark val="out"/>
        <c:minorTickMark val="none"/>
        <c:tickLblPos val="nextTo"/>
        <c:crossAx val="1795198344"/>
        <c:crosses val="autoZero"/>
        <c:crossBetween val="midCat"/>
      </c:valAx>
    </c:plotArea>
    <c:legend>
      <c:legendPos val="b"/>
      <c:overlay val="0"/>
    </c:legend>
    <c:plotVisOnly val="1"/>
    <c:dispBlanksAs val="zero"/>
    <c:showDLblsOverMax val="0"/>
  </c:chart>
  <c:externalData r:id="rId2">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34"/>
    </mc:Choice>
    <mc:Fallback>
      <c:style val="34"/>
    </mc:Fallback>
  </mc:AlternateContent>
  <c:chart>
    <c:autoTitleDeleted val="0"/>
    <c:plotArea>
      <c:layout/>
      <c:areaChart>
        <c:grouping val="stacked"/>
        <c:varyColors val="0"/>
        <c:ser>
          <c:idx val="0"/>
          <c:order val="0"/>
          <c:tx>
            <c:strRef>
              <c:f>Feuil1!$B$2</c:f>
              <c:strCache>
                <c:ptCount val="1"/>
                <c:pt idx="0">
                  <c:v>Prisons</c:v>
                </c:pt>
              </c:strCache>
            </c:strRef>
          </c:tx>
          <c:cat>
            <c:numRef>
              <c:f>Feuil1!$A$3:$A$63</c:f>
              <c:numCache>
                <c:formatCode>General</c:formatCode>
                <c:ptCount val="61"/>
                <c:pt idx="0">
                  <c:v>1831.0</c:v>
                </c:pt>
                <c:pt idx="1">
                  <c:v>1834.0</c:v>
                </c:pt>
                <c:pt idx="2">
                  <c:v>1837.0</c:v>
                </c:pt>
                <c:pt idx="3">
                  <c:v>1840.0</c:v>
                </c:pt>
                <c:pt idx="4">
                  <c:v>1843.0</c:v>
                </c:pt>
                <c:pt idx="5">
                  <c:v>1846.0</c:v>
                </c:pt>
                <c:pt idx="6">
                  <c:v>1849.0</c:v>
                </c:pt>
                <c:pt idx="7">
                  <c:v>1852.0</c:v>
                </c:pt>
                <c:pt idx="8">
                  <c:v>1855.0</c:v>
                </c:pt>
                <c:pt idx="9">
                  <c:v>1858.0</c:v>
                </c:pt>
                <c:pt idx="10">
                  <c:v>1861.0</c:v>
                </c:pt>
                <c:pt idx="11">
                  <c:v>1864.0</c:v>
                </c:pt>
                <c:pt idx="12">
                  <c:v>1867.0</c:v>
                </c:pt>
                <c:pt idx="13">
                  <c:v>1870.0</c:v>
                </c:pt>
                <c:pt idx="14">
                  <c:v>1873.0</c:v>
                </c:pt>
                <c:pt idx="15">
                  <c:v>1876.0</c:v>
                </c:pt>
                <c:pt idx="16">
                  <c:v>1879.0</c:v>
                </c:pt>
                <c:pt idx="17">
                  <c:v>1882.0</c:v>
                </c:pt>
                <c:pt idx="18">
                  <c:v>1885.0</c:v>
                </c:pt>
                <c:pt idx="19">
                  <c:v>1888.0</c:v>
                </c:pt>
                <c:pt idx="20">
                  <c:v>1891.0</c:v>
                </c:pt>
                <c:pt idx="21">
                  <c:v>1894.0</c:v>
                </c:pt>
                <c:pt idx="22">
                  <c:v>1897.0</c:v>
                </c:pt>
                <c:pt idx="23">
                  <c:v>1900.0</c:v>
                </c:pt>
                <c:pt idx="24">
                  <c:v>1903.0</c:v>
                </c:pt>
                <c:pt idx="25">
                  <c:v>1906.0</c:v>
                </c:pt>
                <c:pt idx="26">
                  <c:v>1909.0</c:v>
                </c:pt>
                <c:pt idx="27">
                  <c:v>1912.0</c:v>
                </c:pt>
                <c:pt idx="28">
                  <c:v>1915.0</c:v>
                </c:pt>
                <c:pt idx="29">
                  <c:v>1919.0</c:v>
                </c:pt>
                <c:pt idx="30">
                  <c:v>1922.0</c:v>
                </c:pt>
                <c:pt idx="31">
                  <c:v>1925.0</c:v>
                </c:pt>
                <c:pt idx="32">
                  <c:v>1928.0</c:v>
                </c:pt>
                <c:pt idx="33">
                  <c:v>1931.0</c:v>
                </c:pt>
                <c:pt idx="34">
                  <c:v>1934.0</c:v>
                </c:pt>
                <c:pt idx="35">
                  <c:v>1937.0</c:v>
                </c:pt>
                <c:pt idx="36">
                  <c:v>1940.0</c:v>
                </c:pt>
                <c:pt idx="37">
                  <c:v>1943.0</c:v>
                </c:pt>
                <c:pt idx="38">
                  <c:v>1946.0</c:v>
                </c:pt>
                <c:pt idx="39">
                  <c:v>1949.0</c:v>
                </c:pt>
                <c:pt idx="40">
                  <c:v>1952.0</c:v>
                </c:pt>
                <c:pt idx="41">
                  <c:v>1955.0</c:v>
                </c:pt>
                <c:pt idx="42">
                  <c:v>1958.0</c:v>
                </c:pt>
                <c:pt idx="43">
                  <c:v>1961.0</c:v>
                </c:pt>
                <c:pt idx="44">
                  <c:v>1964.0</c:v>
                </c:pt>
                <c:pt idx="45">
                  <c:v>1967.0</c:v>
                </c:pt>
                <c:pt idx="46">
                  <c:v>1970.0</c:v>
                </c:pt>
                <c:pt idx="47">
                  <c:v>1973.0</c:v>
                </c:pt>
                <c:pt idx="48">
                  <c:v>1974.0</c:v>
                </c:pt>
                <c:pt idx="49">
                  <c:v>1980.0</c:v>
                </c:pt>
                <c:pt idx="50">
                  <c:v>1982.0</c:v>
                </c:pt>
                <c:pt idx="51">
                  <c:v>1985.0</c:v>
                </c:pt>
                <c:pt idx="52">
                  <c:v>1988.0</c:v>
                </c:pt>
                <c:pt idx="53">
                  <c:v>1991.0</c:v>
                </c:pt>
                <c:pt idx="54">
                  <c:v>1994.0</c:v>
                </c:pt>
                <c:pt idx="55">
                  <c:v>1997.0</c:v>
                </c:pt>
                <c:pt idx="56">
                  <c:v>2000.0</c:v>
                </c:pt>
                <c:pt idx="57">
                  <c:v>2003.0</c:v>
                </c:pt>
                <c:pt idx="58">
                  <c:v>2006.0</c:v>
                </c:pt>
                <c:pt idx="59">
                  <c:v>2009.0</c:v>
                </c:pt>
                <c:pt idx="60">
                  <c:v>2012.0</c:v>
                </c:pt>
              </c:numCache>
            </c:numRef>
          </c:cat>
          <c:val>
            <c:numRef>
              <c:f>Feuil1!$B$3:$B$63</c:f>
              <c:numCache>
                <c:formatCode>General</c:formatCode>
                <c:ptCount val="61"/>
                <c:pt idx="0">
                  <c:v>4795.0</c:v>
                </c:pt>
                <c:pt idx="1">
                  <c:v>4940.0</c:v>
                </c:pt>
                <c:pt idx="2">
                  <c:v>5742.0</c:v>
                </c:pt>
                <c:pt idx="3">
                  <c:v>6981.0</c:v>
                </c:pt>
                <c:pt idx="4">
                  <c:v>6726.0</c:v>
                </c:pt>
                <c:pt idx="5">
                  <c:v>8070.0</c:v>
                </c:pt>
                <c:pt idx="6">
                  <c:v>8015.0</c:v>
                </c:pt>
                <c:pt idx="7">
                  <c:v>6921.0</c:v>
                </c:pt>
                <c:pt idx="8">
                  <c:v>7673.0</c:v>
                </c:pt>
                <c:pt idx="9">
                  <c:v>6396.0</c:v>
                </c:pt>
                <c:pt idx="10">
                  <c:v>6221.0</c:v>
                </c:pt>
                <c:pt idx="11">
                  <c:v>5633.0</c:v>
                </c:pt>
                <c:pt idx="12">
                  <c:v>5397.0</c:v>
                </c:pt>
                <c:pt idx="13">
                  <c:v>4704.0</c:v>
                </c:pt>
                <c:pt idx="14">
                  <c:v>4005.0</c:v>
                </c:pt>
                <c:pt idx="15">
                  <c:v>3312.0</c:v>
                </c:pt>
                <c:pt idx="16">
                  <c:v>3726.0</c:v>
                </c:pt>
                <c:pt idx="17">
                  <c:v>4284.0</c:v>
                </c:pt>
                <c:pt idx="18">
                  <c:v>4446.0</c:v>
                </c:pt>
                <c:pt idx="19">
                  <c:v>4414.0</c:v>
                </c:pt>
                <c:pt idx="20">
                  <c:v>4454.0</c:v>
                </c:pt>
                <c:pt idx="21">
                  <c:v>4506.0</c:v>
                </c:pt>
                <c:pt idx="22">
                  <c:v>4570.0</c:v>
                </c:pt>
                <c:pt idx="23">
                  <c:v>4228.0</c:v>
                </c:pt>
                <c:pt idx="24">
                  <c:v>5256.0</c:v>
                </c:pt>
                <c:pt idx="25">
                  <c:v>4945.0</c:v>
                </c:pt>
                <c:pt idx="26">
                  <c:v>5047.0</c:v>
                </c:pt>
                <c:pt idx="27">
                  <c:v>4696.0</c:v>
                </c:pt>
                <c:pt idx="28">
                  <c:v>5002.0</c:v>
                </c:pt>
                <c:pt idx="29">
                  <c:v>6285.0</c:v>
                </c:pt>
                <c:pt idx="30">
                  <c:v>4272.0</c:v>
                </c:pt>
                <c:pt idx="31">
                  <c:v>4079.0</c:v>
                </c:pt>
                <c:pt idx="32">
                  <c:v>4381.0</c:v>
                </c:pt>
                <c:pt idx="33">
                  <c:v>4291.0</c:v>
                </c:pt>
                <c:pt idx="34">
                  <c:v>4008.0</c:v>
                </c:pt>
                <c:pt idx="35">
                  <c:v>3731.0</c:v>
                </c:pt>
                <c:pt idx="36">
                  <c:v>2731.0</c:v>
                </c:pt>
                <c:pt idx="37">
                  <c:v>6395.0</c:v>
                </c:pt>
                <c:pt idx="38">
                  <c:v>6279.0</c:v>
                </c:pt>
                <c:pt idx="39">
                  <c:v>4511.0</c:v>
                </c:pt>
                <c:pt idx="40">
                  <c:v>3903.0</c:v>
                </c:pt>
                <c:pt idx="41">
                  <c:v>4093.0</c:v>
                </c:pt>
                <c:pt idx="42">
                  <c:v>4076.0</c:v>
                </c:pt>
                <c:pt idx="43">
                  <c:v>4343.0</c:v>
                </c:pt>
                <c:pt idx="44">
                  <c:v>4292.0</c:v>
                </c:pt>
                <c:pt idx="45">
                  <c:v>5170.0</c:v>
                </c:pt>
                <c:pt idx="46">
                  <c:v>5011.0</c:v>
                </c:pt>
                <c:pt idx="47">
                  <c:v>4931.0</c:v>
                </c:pt>
                <c:pt idx="48">
                  <c:v>5216.0</c:v>
                </c:pt>
                <c:pt idx="49">
                  <c:v>4459.0</c:v>
                </c:pt>
                <c:pt idx="50">
                  <c:v>4827.0</c:v>
                </c:pt>
                <c:pt idx="51">
                  <c:v>4569.0</c:v>
                </c:pt>
                <c:pt idx="52">
                  <c:v>4091.0</c:v>
                </c:pt>
                <c:pt idx="53">
                  <c:v>3983.0</c:v>
                </c:pt>
                <c:pt idx="54">
                  <c:v>4399.0</c:v>
                </c:pt>
                <c:pt idx="55">
                  <c:v>4527.0</c:v>
                </c:pt>
                <c:pt idx="56">
                  <c:v>4904.0</c:v>
                </c:pt>
                <c:pt idx="57">
                  <c:v>5095.0</c:v>
                </c:pt>
                <c:pt idx="58">
                  <c:v>5627.0</c:v>
                </c:pt>
                <c:pt idx="59">
                  <c:v>5874.0</c:v>
                </c:pt>
                <c:pt idx="60">
                  <c:v>6305.0</c:v>
                </c:pt>
              </c:numCache>
            </c:numRef>
          </c:val>
        </c:ser>
        <c:ser>
          <c:idx val="1"/>
          <c:order val="1"/>
          <c:tx>
            <c:strRef>
              <c:f>Feuil1!$C$2</c:f>
              <c:strCache>
                <c:ptCount val="1"/>
                <c:pt idx="0">
                  <c:v>Prisons (étrangers)</c:v>
                </c:pt>
              </c:strCache>
            </c:strRef>
          </c:tx>
          <c:cat>
            <c:numRef>
              <c:f>Feuil1!$A$3:$A$63</c:f>
              <c:numCache>
                <c:formatCode>General</c:formatCode>
                <c:ptCount val="61"/>
                <c:pt idx="0">
                  <c:v>1831.0</c:v>
                </c:pt>
                <c:pt idx="1">
                  <c:v>1834.0</c:v>
                </c:pt>
                <c:pt idx="2">
                  <c:v>1837.0</c:v>
                </c:pt>
                <c:pt idx="3">
                  <c:v>1840.0</c:v>
                </c:pt>
                <c:pt idx="4">
                  <c:v>1843.0</c:v>
                </c:pt>
                <c:pt idx="5">
                  <c:v>1846.0</c:v>
                </c:pt>
                <c:pt idx="6">
                  <c:v>1849.0</c:v>
                </c:pt>
                <c:pt idx="7">
                  <c:v>1852.0</c:v>
                </c:pt>
                <c:pt idx="8">
                  <c:v>1855.0</c:v>
                </c:pt>
                <c:pt idx="9">
                  <c:v>1858.0</c:v>
                </c:pt>
                <c:pt idx="10">
                  <c:v>1861.0</c:v>
                </c:pt>
                <c:pt idx="11">
                  <c:v>1864.0</c:v>
                </c:pt>
                <c:pt idx="12">
                  <c:v>1867.0</c:v>
                </c:pt>
                <c:pt idx="13">
                  <c:v>1870.0</c:v>
                </c:pt>
                <c:pt idx="14">
                  <c:v>1873.0</c:v>
                </c:pt>
                <c:pt idx="15">
                  <c:v>1876.0</c:v>
                </c:pt>
                <c:pt idx="16">
                  <c:v>1879.0</c:v>
                </c:pt>
                <c:pt idx="17">
                  <c:v>1882.0</c:v>
                </c:pt>
                <c:pt idx="18">
                  <c:v>1885.0</c:v>
                </c:pt>
                <c:pt idx="19">
                  <c:v>1888.0</c:v>
                </c:pt>
                <c:pt idx="20">
                  <c:v>1891.0</c:v>
                </c:pt>
                <c:pt idx="21">
                  <c:v>1894.0</c:v>
                </c:pt>
                <c:pt idx="22">
                  <c:v>1897.0</c:v>
                </c:pt>
                <c:pt idx="23">
                  <c:v>1900.0</c:v>
                </c:pt>
                <c:pt idx="24">
                  <c:v>1903.0</c:v>
                </c:pt>
                <c:pt idx="25">
                  <c:v>1906.0</c:v>
                </c:pt>
                <c:pt idx="26">
                  <c:v>1909.0</c:v>
                </c:pt>
                <c:pt idx="27">
                  <c:v>1912.0</c:v>
                </c:pt>
                <c:pt idx="28">
                  <c:v>1915.0</c:v>
                </c:pt>
                <c:pt idx="29">
                  <c:v>1919.0</c:v>
                </c:pt>
                <c:pt idx="30">
                  <c:v>1922.0</c:v>
                </c:pt>
                <c:pt idx="31">
                  <c:v>1925.0</c:v>
                </c:pt>
                <c:pt idx="32">
                  <c:v>1928.0</c:v>
                </c:pt>
                <c:pt idx="33">
                  <c:v>1931.0</c:v>
                </c:pt>
                <c:pt idx="34">
                  <c:v>1934.0</c:v>
                </c:pt>
                <c:pt idx="35">
                  <c:v>1937.0</c:v>
                </c:pt>
                <c:pt idx="36">
                  <c:v>1940.0</c:v>
                </c:pt>
                <c:pt idx="37">
                  <c:v>1943.0</c:v>
                </c:pt>
                <c:pt idx="38">
                  <c:v>1946.0</c:v>
                </c:pt>
                <c:pt idx="39">
                  <c:v>1949.0</c:v>
                </c:pt>
                <c:pt idx="40">
                  <c:v>1952.0</c:v>
                </c:pt>
                <c:pt idx="41">
                  <c:v>1955.0</c:v>
                </c:pt>
                <c:pt idx="42">
                  <c:v>1958.0</c:v>
                </c:pt>
                <c:pt idx="43">
                  <c:v>1961.0</c:v>
                </c:pt>
                <c:pt idx="44">
                  <c:v>1964.0</c:v>
                </c:pt>
                <c:pt idx="45">
                  <c:v>1967.0</c:v>
                </c:pt>
                <c:pt idx="46">
                  <c:v>1970.0</c:v>
                </c:pt>
                <c:pt idx="47">
                  <c:v>1973.0</c:v>
                </c:pt>
                <c:pt idx="48">
                  <c:v>1974.0</c:v>
                </c:pt>
                <c:pt idx="49">
                  <c:v>1980.0</c:v>
                </c:pt>
                <c:pt idx="50">
                  <c:v>1982.0</c:v>
                </c:pt>
                <c:pt idx="51">
                  <c:v>1985.0</c:v>
                </c:pt>
                <c:pt idx="52">
                  <c:v>1988.0</c:v>
                </c:pt>
                <c:pt idx="53">
                  <c:v>1991.0</c:v>
                </c:pt>
                <c:pt idx="54">
                  <c:v>1994.0</c:v>
                </c:pt>
                <c:pt idx="55">
                  <c:v>1997.0</c:v>
                </c:pt>
                <c:pt idx="56">
                  <c:v>2000.0</c:v>
                </c:pt>
                <c:pt idx="57">
                  <c:v>2003.0</c:v>
                </c:pt>
                <c:pt idx="58">
                  <c:v>2006.0</c:v>
                </c:pt>
                <c:pt idx="59">
                  <c:v>2009.0</c:v>
                </c:pt>
                <c:pt idx="60">
                  <c:v>2012.0</c:v>
                </c:pt>
              </c:numCache>
            </c:numRef>
          </c:cat>
          <c:val>
            <c:numRef>
              <c:f>Feuil1!$C$3:$C$63</c:f>
              <c:numCache>
                <c:formatCode>General</c:formatCode>
                <c:ptCount val="61"/>
                <c:pt idx="1">
                  <c:v>0.0</c:v>
                </c:pt>
                <c:pt idx="2">
                  <c:v>0.0</c:v>
                </c:pt>
                <c:pt idx="3">
                  <c:v>0.0</c:v>
                </c:pt>
                <c:pt idx="4">
                  <c:v>0.0</c:v>
                </c:pt>
                <c:pt idx="5">
                  <c:v>0.0</c:v>
                </c:pt>
                <c:pt idx="6">
                  <c:v>0.0</c:v>
                </c:pt>
                <c:pt idx="7">
                  <c:v>0.0</c:v>
                </c:pt>
                <c:pt idx="8">
                  <c:v>0.0</c:v>
                </c:pt>
                <c:pt idx="9">
                  <c:v>0.0</c:v>
                </c:pt>
                <c:pt idx="10">
                  <c:v>0.0</c:v>
                </c:pt>
                <c:pt idx="11">
                  <c:v>0.0</c:v>
                </c:pt>
                <c:pt idx="12">
                  <c:v>0.0</c:v>
                </c:pt>
                <c:pt idx="13">
                  <c:v>0.0</c:v>
                </c:pt>
                <c:pt idx="14">
                  <c:v>0.0</c:v>
                </c:pt>
                <c:pt idx="15">
                  <c:v>0.0</c:v>
                </c:pt>
                <c:pt idx="16">
                  <c:v>0.0</c:v>
                </c:pt>
                <c:pt idx="17">
                  <c:v>0.0</c:v>
                </c:pt>
                <c:pt idx="18">
                  <c:v>0.0</c:v>
                </c:pt>
                <c:pt idx="19">
                  <c:v>0.0</c:v>
                </c:pt>
                <c:pt idx="20">
                  <c:v>0.0</c:v>
                </c:pt>
                <c:pt idx="21">
                  <c:v>0.0</c:v>
                </c:pt>
                <c:pt idx="22">
                  <c:v>0.0</c:v>
                </c:pt>
                <c:pt idx="23">
                  <c:v>0.0</c:v>
                </c:pt>
                <c:pt idx="24">
                  <c:v>0.0</c:v>
                </c:pt>
                <c:pt idx="25">
                  <c:v>0.0</c:v>
                </c:pt>
                <c:pt idx="26">
                  <c:v>0.0</c:v>
                </c:pt>
                <c:pt idx="27">
                  <c:v>0.0</c:v>
                </c:pt>
                <c:pt idx="28">
                  <c:v>0.0</c:v>
                </c:pt>
                <c:pt idx="29">
                  <c:v>0.0</c:v>
                </c:pt>
                <c:pt idx="30">
                  <c:v>0.0</c:v>
                </c:pt>
                <c:pt idx="31">
                  <c:v>0.0</c:v>
                </c:pt>
                <c:pt idx="32">
                  <c:v>0.0</c:v>
                </c:pt>
                <c:pt idx="33">
                  <c:v>0.0</c:v>
                </c:pt>
                <c:pt idx="34">
                  <c:v>0.0</c:v>
                </c:pt>
                <c:pt idx="35">
                  <c:v>0.0</c:v>
                </c:pt>
                <c:pt idx="36">
                  <c:v>0.0</c:v>
                </c:pt>
                <c:pt idx="37">
                  <c:v>0.0</c:v>
                </c:pt>
                <c:pt idx="38">
                  <c:v>0.0</c:v>
                </c:pt>
                <c:pt idx="39">
                  <c:v>0.0</c:v>
                </c:pt>
                <c:pt idx="40">
                  <c:v>0.0</c:v>
                </c:pt>
                <c:pt idx="41">
                  <c:v>0.0</c:v>
                </c:pt>
                <c:pt idx="42">
                  <c:v>0.0</c:v>
                </c:pt>
                <c:pt idx="43">
                  <c:v>0.0</c:v>
                </c:pt>
                <c:pt idx="44">
                  <c:v>0.0</c:v>
                </c:pt>
                <c:pt idx="45">
                  <c:v>0.0</c:v>
                </c:pt>
                <c:pt idx="46">
                  <c:v>0.0</c:v>
                </c:pt>
                <c:pt idx="47">
                  <c:v>0.0</c:v>
                </c:pt>
                <c:pt idx="48">
                  <c:v>1042.0</c:v>
                </c:pt>
                <c:pt idx="49">
                  <c:v>1212.0</c:v>
                </c:pt>
                <c:pt idx="50">
                  <c:v>1300.0</c:v>
                </c:pt>
                <c:pt idx="51">
                  <c:v>1598.0</c:v>
                </c:pt>
                <c:pt idx="52">
                  <c:v>1987.0</c:v>
                </c:pt>
                <c:pt idx="53">
                  <c:v>2318.0</c:v>
                </c:pt>
                <c:pt idx="54">
                  <c:v>2733.0</c:v>
                </c:pt>
                <c:pt idx="55">
                  <c:v>3038.0</c:v>
                </c:pt>
                <c:pt idx="56">
                  <c:v>2951.0</c:v>
                </c:pt>
                <c:pt idx="57">
                  <c:v>3514.0</c:v>
                </c:pt>
                <c:pt idx="58">
                  <c:v>4008.0</c:v>
                </c:pt>
                <c:pt idx="59">
                  <c:v>4364.0</c:v>
                </c:pt>
                <c:pt idx="60">
                  <c:v>5025.0</c:v>
                </c:pt>
              </c:numCache>
            </c:numRef>
          </c:val>
        </c:ser>
        <c:ser>
          <c:idx val="2"/>
          <c:order val="2"/>
          <c:tx>
            <c:strRef>
              <c:f>Feuil1!$D$2</c:f>
              <c:strCache>
                <c:ptCount val="1"/>
                <c:pt idx="0">
                  <c:v>Vagabonds (dét. adm.)</c:v>
                </c:pt>
              </c:strCache>
            </c:strRef>
          </c:tx>
          <c:cat>
            <c:numRef>
              <c:f>Feuil1!$A$3:$A$63</c:f>
              <c:numCache>
                <c:formatCode>General</c:formatCode>
                <c:ptCount val="61"/>
                <c:pt idx="0">
                  <c:v>1831.0</c:v>
                </c:pt>
                <c:pt idx="1">
                  <c:v>1834.0</c:v>
                </c:pt>
                <c:pt idx="2">
                  <c:v>1837.0</c:v>
                </c:pt>
                <c:pt idx="3">
                  <c:v>1840.0</c:v>
                </c:pt>
                <c:pt idx="4">
                  <c:v>1843.0</c:v>
                </c:pt>
                <c:pt idx="5">
                  <c:v>1846.0</c:v>
                </c:pt>
                <c:pt idx="6">
                  <c:v>1849.0</c:v>
                </c:pt>
                <c:pt idx="7">
                  <c:v>1852.0</c:v>
                </c:pt>
                <c:pt idx="8">
                  <c:v>1855.0</c:v>
                </c:pt>
                <c:pt idx="9">
                  <c:v>1858.0</c:v>
                </c:pt>
                <c:pt idx="10">
                  <c:v>1861.0</c:v>
                </c:pt>
                <c:pt idx="11">
                  <c:v>1864.0</c:v>
                </c:pt>
                <c:pt idx="12">
                  <c:v>1867.0</c:v>
                </c:pt>
                <c:pt idx="13">
                  <c:v>1870.0</c:v>
                </c:pt>
                <c:pt idx="14">
                  <c:v>1873.0</c:v>
                </c:pt>
                <c:pt idx="15">
                  <c:v>1876.0</c:v>
                </c:pt>
                <c:pt idx="16">
                  <c:v>1879.0</c:v>
                </c:pt>
                <c:pt idx="17">
                  <c:v>1882.0</c:v>
                </c:pt>
                <c:pt idx="18">
                  <c:v>1885.0</c:v>
                </c:pt>
                <c:pt idx="19">
                  <c:v>1888.0</c:v>
                </c:pt>
                <c:pt idx="20">
                  <c:v>1891.0</c:v>
                </c:pt>
                <c:pt idx="21">
                  <c:v>1894.0</c:v>
                </c:pt>
                <c:pt idx="22">
                  <c:v>1897.0</c:v>
                </c:pt>
                <c:pt idx="23">
                  <c:v>1900.0</c:v>
                </c:pt>
                <c:pt idx="24">
                  <c:v>1903.0</c:v>
                </c:pt>
                <c:pt idx="25">
                  <c:v>1906.0</c:v>
                </c:pt>
                <c:pt idx="26">
                  <c:v>1909.0</c:v>
                </c:pt>
                <c:pt idx="27">
                  <c:v>1912.0</c:v>
                </c:pt>
                <c:pt idx="28">
                  <c:v>1915.0</c:v>
                </c:pt>
                <c:pt idx="29">
                  <c:v>1919.0</c:v>
                </c:pt>
                <c:pt idx="30">
                  <c:v>1922.0</c:v>
                </c:pt>
                <c:pt idx="31">
                  <c:v>1925.0</c:v>
                </c:pt>
                <c:pt idx="32">
                  <c:v>1928.0</c:v>
                </c:pt>
                <c:pt idx="33">
                  <c:v>1931.0</c:v>
                </c:pt>
                <c:pt idx="34">
                  <c:v>1934.0</c:v>
                </c:pt>
                <c:pt idx="35">
                  <c:v>1937.0</c:v>
                </c:pt>
                <c:pt idx="36">
                  <c:v>1940.0</c:v>
                </c:pt>
                <c:pt idx="37">
                  <c:v>1943.0</c:v>
                </c:pt>
                <c:pt idx="38">
                  <c:v>1946.0</c:v>
                </c:pt>
                <c:pt idx="39">
                  <c:v>1949.0</c:v>
                </c:pt>
                <c:pt idx="40">
                  <c:v>1952.0</c:v>
                </c:pt>
                <c:pt idx="41">
                  <c:v>1955.0</c:v>
                </c:pt>
                <c:pt idx="42">
                  <c:v>1958.0</c:v>
                </c:pt>
                <c:pt idx="43">
                  <c:v>1961.0</c:v>
                </c:pt>
                <c:pt idx="44">
                  <c:v>1964.0</c:v>
                </c:pt>
                <c:pt idx="45">
                  <c:v>1967.0</c:v>
                </c:pt>
                <c:pt idx="46">
                  <c:v>1970.0</c:v>
                </c:pt>
                <c:pt idx="47">
                  <c:v>1973.0</c:v>
                </c:pt>
                <c:pt idx="48">
                  <c:v>1974.0</c:v>
                </c:pt>
                <c:pt idx="49">
                  <c:v>1980.0</c:v>
                </c:pt>
                <c:pt idx="50">
                  <c:v>1982.0</c:v>
                </c:pt>
                <c:pt idx="51">
                  <c:v>1985.0</c:v>
                </c:pt>
                <c:pt idx="52">
                  <c:v>1988.0</c:v>
                </c:pt>
                <c:pt idx="53">
                  <c:v>1991.0</c:v>
                </c:pt>
                <c:pt idx="54">
                  <c:v>1994.0</c:v>
                </c:pt>
                <c:pt idx="55">
                  <c:v>1997.0</c:v>
                </c:pt>
                <c:pt idx="56">
                  <c:v>2000.0</c:v>
                </c:pt>
                <c:pt idx="57">
                  <c:v>2003.0</c:v>
                </c:pt>
                <c:pt idx="58">
                  <c:v>2006.0</c:v>
                </c:pt>
                <c:pt idx="59">
                  <c:v>2009.0</c:v>
                </c:pt>
                <c:pt idx="60">
                  <c:v>2012.0</c:v>
                </c:pt>
              </c:numCache>
            </c:numRef>
          </c:cat>
          <c:val>
            <c:numRef>
              <c:f>Feuil1!$D$3:$D$63</c:f>
              <c:numCache>
                <c:formatCode>General</c:formatCode>
                <c:ptCount val="61"/>
                <c:pt idx="0">
                  <c:v>2917.0</c:v>
                </c:pt>
                <c:pt idx="1">
                  <c:v>2599.0</c:v>
                </c:pt>
                <c:pt idx="2">
                  <c:v>2832.0</c:v>
                </c:pt>
                <c:pt idx="3">
                  <c:v>3094.0</c:v>
                </c:pt>
                <c:pt idx="4">
                  <c:v>3901.0</c:v>
                </c:pt>
                <c:pt idx="5">
                  <c:v>4241.0</c:v>
                </c:pt>
                <c:pt idx="6">
                  <c:v>3685.0</c:v>
                </c:pt>
                <c:pt idx="7">
                  <c:v>3448.0</c:v>
                </c:pt>
                <c:pt idx="8">
                  <c:v>3476.0</c:v>
                </c:pt>
                <c:pt idx="9">
                  <c:v>2413.0</c:v>
                </c:pt>
                <c:pt idx="10">
                  <c:v>2728.0</c:v>
                </c:pt>
                <c:pt idx="11">
                  <c:v>2313.0</c:v>
                </c:pt>
                <c:pt idx="12">
                  <c:v>1659.0</c:v>
                </c:pt>
                <c:pt idx="13">
                  <c:v>1925.0</c:v>
                </c:pt>
                <c:pt idx="14">
                  <c:v>1708.0</c:v>
                </c:pt>
                <c:pt idx="15">
                  <c:v>1930.0</c:v>
                </c:pt>
                <c:pt idx="16">
                  <c:v>2227.0</c:v>
                </c:pt>
                <c:pt idx="17">
                  <c:v>3173.0</c:v>
                </c:pt>
                <c:pt idx="18">
                  <c:v>3614.0</c:v>
                </c:pt>
                <c:pt idx="19">
                  <c:v>4399.0</c:v>
                </c:pt>
                <c:pt idx="20">
                  <c:v>4378.0</c:v>
                </c:pt>
                <c:pt idx="21">
                  <c:v>7095.0</c:v>
                </c:pt>
                <c:pt idx="22">
                  <c:v>5952.0</c:v>
                </c:pt>
                <c:pt idx="23">
                  <c:v>5749.0</c:v>
                </c:pt>
                <c:pt idx="24">
                  <c:v>6788.0</c:v>
                </c:pt>
                <c:pt idx="25">
                  <c:v>6527.0</c:v>
                </c:pt>
                <c:pt idx="26">
                  <c:v>7057.0</c:v>
                </c:pt>
                <c:pt idx="27">
                  <c:v>6352.0</c:v>
                </c:pt>
                <c:pt idx="29">
                  <c:v>1847.0</c:v>
                </c:pt>
                <c:pt idx="30">
                  <c:v>2197.0</c:v>
                </c:pt>
                <c:pt idx="31">
                  <c:v>2117.0</c:v>
                </c:pt>
                <c:pt idx="32">
                  <c:v>2892.0</c:v>
                </c:pt>
                <c:pt idx="33">
                  <c:v>2284.0</c:v>
                </c:pt>
                <c:pt idx="34">
                  <c:v>2233.0</c:v>
                </c:pt>
                <c:pt idx="35">
                  <c:v>1759.0</c:v>
                </c:pt>
                <c:pt idx="36">
                  <c:v>935.0</c:v>
                </c:pt>
                <c:pt idx="37">
                  <c:v>577.0</c:v>
                </c:pt>
                <c:pt idx="38">
                  <c:v>427.0</c:v>
                </c:pt>
                <c:pt idx="39">
                  <c:v>708.0</c:v>
                </c:pt>
                <c:pt idx="40">
                  <c:v>742.0</c:v>
                </c:pt>
                <c:pt idx="41">
                  <c:v>814.0</c:v>
                </c:pt>
                <c:pt idx="42">
                  <c:v>825.0</c:v>
                </c:pt>
                <c:pt idx="43">
                  <c:v>922.0</c:v>
                </c:pt>
                <c:pt idx="44">
                  <c:v>874.0</c:v>
                </c:pt>
                <c:pt idx="45">
                  <c:v>997.0</c:v>
                </c:pt>
                <c:pt idx="46">
                  <c:v>894.0</c:v>
                </c:pt>
                <c:pt idx="47">
                  <c:v>866.0</c:v>
                </c:pt>
                <c:pt idx="48">
                  <c:v>979.0</c:v>
                </c:pt>
                <c:pt idx="49">
                  <c:v>869.0</c:v>
                </c:pt>
                <c:pt idx="50">
                  <c:v>813.0</c:v>
                </c:pt>
                <c:pt idx="51">
                  <c:v>698.0</c:v>
                </c:pt>
                <c:pt idx="52">
                  <c:v>519.0</c:v>
                </c:pt>
                <c:pt idx="53">
                  <c:v>435.0</c:v>
                </c:pt>
                <c:pt idx="54">
                  <c:v>49.0</c:v>
                </c:pt>
              </c:numCache>
            </c:numRef>
          </c:val>
        </c:ser>
        <c:ser>
          <c:idx val="3"/>
          <c:order val="3"/>
          <c:tx>
            <c:strRef>
              <c:f>Feuil1!$E$2</c:f>
              <c:strCache>
                <c:ptCount val="1"/>
                <c:pt idx="0">
                  <c:v>Centre fermés (dét. adm.)</c:v>
                </c:pt>
              </c:strCache>
            </c:strRef>
          </c:tx>
          <c:cat>
            <c:numRef>
              <c:f>Feuil1!$A$3:$A$63</c:f>
              <c:numCache>
                <c:formatCode>General</c:formatCode>
                <c:ptCount val="61"/>
                <c:pt idx="0">
                  <c:v>1831.0</c:v>
                </c:pt>
                <c:pt idx="1">
                  <c:v>1834.0</c:v>
                </c:pt>
                <c:pt idx="2">
                  <c:v>1837.0</c:v>
                </c:pt>
                <c:pt idx="3">
                  <c:v>1840.0</c:v>
                </c:pt>
                <c:pt idx="4">
                  <c:v>1843.0</c:v>
                </c:pt>
                <c:pt idx="5">
                  <c:v>1846.0</c:v>
                </c:pt>
                <c:pt idx="6">
                  <c:v>1849.0</c:v>
                </c:pt>
                <c:pt idx="7">
                  <c:v>1852.0</c:v>
                </c:pt>
                <c:pt idx="8">
                  <c:v>1855.0</c:v>
                </c:pt>
                <c:pt idx="9">
                  <c:v>1858.0</c:v>
                </c:pt>
                <c:pt idx="10">
                  <c:v>1861.0</c:v>
                </c:pt>
                <c:pt idx="11">
                  <c:v>1864.0</c:v>
                </c:pt>
                <c:pt idx="12">
                  <c:v>1867.0</c:v>
                </c:pt>
                <c:pt idx="13">
                  <c:v>1870.0</c:v>
                </c:pt>
                <c:pt idx="14">
                  <c:v>1873.0</c:v>
                </c:pt>
                <c:pt idx="15">
                  <c:v>1876.0</c:v>
                </c:pt>
                <c:pt idx="16">
                  <c:v>1879.0</c:v>
                </c:pt>
                <c:pt idx="17">
                  <c:v>1882.0</c:v>
                </c:pt>
                <c:pt idx="18">
                  <c:v>1885.0</c:v>
                </c:pt>
                <c:pt idx="19">
                  <c:v>1888.0</c:v>
                </c:pt>
                <c:pt idx="20">
                  <c:v>1891.0</c:v>
                </c:pt>
                <c:pt idx="21">
                  <c:v>1894.0</c:v>
                </c:pt>
                <c:pt idx="22">
                  <c:v>1897.0</c:v>
                </c:pt>
                <c:pt idx="23">
                  <c:v>1900.0</c:v>
                </c:pt>
                <c:pt idx="24">
                  <c:v>1903.0</c:v>
                </c:pt>
                <c:pt idx="25">
                  <c:v>1906.0</c:v>
                </c:pt>
                <c:pt idx="26">
                  <c:v>1909.0</c:v>
                </c:pt>
                <c:pt idx="27">
                  <c:v>1912.0</c:v>
                </c:pt>
                <c:pt idx="28">
                  <c:v>1915.0</c:v>
                </c:pt>
                <c:pt idx="29">
                  <c:v>1919.0</c:v>
                </c:pt>
                <c:pt idx="30">
                  <c:v>1922.0</c:v>
                </c:pt>
                <c:pt idx="31">
                  <c:v>1925.0</c:v>
                </c:pt>
                <c:pt idx="32">
                  <c:v>1928.0</c:v>
                </c:pt>
                <c:pt idx="33">
                  <c:v>1931.0</c:v>
                </c:pt>
                <c:pt idx="34">
                  <c:v>1934.0</c:v>
                </c:pt>
                <c:pt idx="35">
                  <c:v>1937.0</c:v>
                </c:pt>
                <c:pt idx="36">
                  <c:v>1940.0</c:v>
                </c:pt>
                <c:pt idx="37">
                  <c:v>1943.0</c:v>
                </c:pt>
                <c:pt idx="38">
                  <c:v>1946.0</c:v>
                </c:pt>
                <c:pt idx="39">
                  <c:v>1949.0</c:v>
                </c:pt>
                <c:pt idx="40">
                  <c:v>1952.0</c:v>
                </c:pt>
                <c:pt idx="41">
                  <c:v>1955.0</c:v>
                </c:pt>
                <c:pt idx="42">
                  <c:v>1958.0</c:v>
                </c:pt>
                <c:pt idx="43">
                  <c:v>1961.0</c:v>
                </c:pt>
                <c:pt idx="44">
                  <c:v>1964.0</c:v>
                </c:pt>
                <c:pt idx="45">
                  <c:v>1967.0</c:v>
                </c:pt>
                <c:pt idx="46">
                  <c:v>1970.0</c:v>
                </c:pt>
                <c:pt idx="47">
                  <c:v>1973.0</c:v>
                </c:pt>
                <c:pt idx="48">
                  <c:v>1974.0</c:v>
                </c:pt>
                <c:pt idx="49">
                  <c:v>1980.0</c:v>
                </c:pt>
                <c:pt idx="50">
                  <c:v>1982.0</c:v>
                </c:pt>
                <c:pt idx="51">
                  <c:v>1985.0</c:v>
                </c:pt>
                <c:pt idx="52">
                  <c:v>1988.0</c:v>
                </c:pt>
                <c:pt idx="53">
                  <c:v>1991.0</c:v>
                </c:pt>
                <c:pt idx="54">
                  <c:v>1994.0</c:v>
                </c:pt>
                <c:pt idx="55">
                  <c:v>1997.0</c:v>
                </c:pt>
                <c:pt idx="56">
                  <c:v>2000.0</c:v>
                </c:pt>
                <c:pt idx="57">
                  <c:v>2003.0</c:v>
                </c:pt>
                <c:pt idx="58">
                  <c:v>2006.0</c:v>
                </c:pt>
                <c:pt idx="59">
                  <c:v>2009.0</c:v>
                </c:pt>
                <c:pt idx="60">
                  <c:v>2012.0</c:v>
                </c:pt>
              </c:numCache>
            </c:numRef>
          </c:cat>
          <c:val>
            <c:numRef>
              <c:f>Feuil1!$E$3:$E$63</c:f>
              <c:numCache>
                <c:formatCode>General</c:formatCode>
                <c:ptCount val="61"/>
                <c:pt idx="54">
                  <c:v>30.0</c:v>
                </c:pt>
                <c:pt idx="55">
                  <c:v>30.0</c:v>
                </c:pt>
                <c:pt idx="56">
                  <c:v>242.0</c:v>
                </c:pt>
                <c:pt idx="57">
                  <c:v>519.0</c:v>
                </c:pt>
                <c:pt idx="58">
                  <c:v>526.0</c:v>
                </c:pt>
                <c:pt idx="59">
                  <c:v>628.0</c:v>
                </c:pt>
                <c:pt idx="60">
                  <c:v>658.0</c:v>
                </c:pt>
              </c:numCache>
            </c:numRef>
          </c:val>
        </c:ser>
        <c:dLbls>
          <c:showLegendKey val="0"/>
          <c:showVal val="0"/>
          <c:showCatName val="0"/>
          <c:showSerName val="0"/>
          <c:showPercent val="0"/>
          <c:showBubbleSize val="0"/>
        </c:dLbls>
        <c:axId val="1826395960"/>
        <c:axId val="1826132424"/>
      </c:areaChart>
      <c:catAx>
        <c:axId val="1826395960"/>
        <c:scaling>
          <c:orientation val="minMax"/>
        </c:scaling>
        <c:delete val="0"/>
        <c:axPos val="b"/>
        <c:numFmt formatCode="General" sourceLinked="1"/>
        <c:majorTickMark val="out"/>
        <c:minorTickMark val="none"/>
        <c:tickLblPos val="nextTo"/>
        <c:crossAx val="1826132424"/>
        <c:crosses val="autoZero"/>
        <c:auto val="1"/>
        <c:lblAlgn val="ctr"/>
        <c:lblOffset val="100"/>
        <c:noMultiLvlLbl val="0"/>
      </c:catAx>
      <c:valAx>
        <c:axId val="1826132424"/>
        <c:scaling>
          <c:orientation val="minMax"/>
        </c:scaling>
        <c:delete val="0"/>
        <c:axPos val="l"/>
        <c:majorGridlines/>
        <c:numFmt formatCode="General" sourceLinked="1"/>
        <c:majorTickMark val="out"/>
        <c:minorTickMark val="none"/>
        <c:tickLblPos val="nextTo"/>
        <c:crossAx val="1826395960"/>
        <c:crosses val="autoZero"/>
        <c:crossBetween val="midCat"/>
      </c:valAx>
    </c:plotArea>
    <c:legend>
      <c:legendPos val="b"/>
      <c:overlay val="0"/>
    </c:legend>
    <c:plotVisOnly val="1"/>
    <c:dispBlanksAs val="zero"/>
    <c:showDLblsOverMax val="0"/>
  </c:chart>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33"/>
    </mc:Choice>
    <mc:Fallback>
      <c:style val="33"/>
    </mc:Fallback>
  </mc:AlternateContent>
  <c:chart>
    <c:autoTitleDeleted val="0"/>
    <c:plotArea>
      <c:layout/>
      <c:areaChart>
        <c:grouping val="stacked"/>
        <c:varyColors val="0"/>
        <c:ser>
          <c:idx val="0"/>
          <c:order val="0"/>
          <c:tx>
            <c:strRef>
              <c:f>Feuil1!$J$2</c:f>
              <c:strCache>
                <c:ptCount val="1"/>
                <c:pt idx="0">
                  <c:v>Prisons</c:v>
                </c:pt>
              </c:strCache>
            </c:strRef>
          </c:tx>
          <c:cat>
            <c:numRef>
              <c:f>Feuil1!$I$3:$I$30</c:f>
              <c:numCache>
                <c:formatCode>General</c:formatCode>
                <c:ptCount val="28"/>
                <c:pt idx="0">
                  <c:v>1831.0</c:v>
                </c:pt>
                <c:pt idx="1">
                  <c:v>1834.0</c:v>
                </c:pt>
                <c:pt idx="2">
                  <c:v>1837.0</c:v>
                </c:pt>
                <c:pt idx="3">
                  <c:v>1840.0</c:v>
                </c:pt>
                <c:pt idx="4">
                  <c:v>1843.0</c:v>
                </c:pt>
                <c:pt idx="5">
                  <c:v>1846.0</c:v>
                </c:pt>
                <c:pt idx="6">
                  <c:v>1849.0</c:v>
                </c:pt>
                <c:pt idx="7">
                  <c:v>1852.0</c:v>
                </c:pt>
                <c:pt idx="8">
                  <c:v>1855.0</c:v>
                </c:pt>
                <c:pt idx="9">
                  <c:v>1858.0</c:v>
                </c:pt>
                <c:pt idx="10">
                  <c:v>1861.0</c:v>
                </c:pt>
                <c:pt idx="11">
                  <c:v>1864.0</c:v>
                </c:pt>
                <c:pt idx="12">
                  <c:v>1867.0</c:v>
                </c:pt>
                <c:pt idx="13">
                  <c:v>1870.0</c:v>
                </c:pt>
                <c:pt idx="14">
                  <c:v>1873.0</c:v>
                </c:pt>
                <c:pt idx="15">
                  <c:v>1876.0</c:v>
                </c:pt>
                <c:pt idx="16">
                  <c:v>1879.0</c:v>
                </c:pt>
                <c:pt idx="17">
                  <c:v>1882.0</c:v>
                </c:pt>
                <c:pt idx="18">
                  <c:v>1885.0</c:v>
                </c:pt>
                <c:pt idx="19">
                  <c:v>1888.0</c:v>
                </c:pt>
                <c:pt idx="20">
                  <c:v>1891.0</c:v>
                </c:pt>
                <c:pt idx="21">
                  <c:v>1894.0</c:v>
                </c:pt>
                <c:pt idx="22">
                  <c:v>1897.0</c:v>
                </c:pt>
                <c:pt idx="23">
                  <c:v>1900.0</c:v>
                </c:pt>
                <c:pt idx="24">
                  <c:v>1903.0</c:v>
                </c:pt>
                <c:pt idx="25">
                  <c:v>1906.0</c:v>
                </c:pt>
                <c:pt idx="26">
                  <c:v>1909.0</c:v>
                </c:pt>
                <c:pt idx="27">
                  <c:v>1912.0</c:v>
                </c:pt>
              </c:numCache>
            </c:numRef>
          </c:cat>
          <c:val>
            <c:numRef>
              <c:f>Feuil1!$J$3:$J$30</c:f>
              <c:numCache>
                <c:formatCode>General</c:formatCode>
                <c:ptCount val="28"/>
                <c:pt idx="0">
                  <c:v>4795.0</c:v>
                </c:pt>
                <c:pt idx="1">
                  <c:v>4940.0</c:v>
                </c:pt>
                <c:pt idx="2">
                  <c:v>5742.0</c:v>
                </c:pt>
                <c:pt idx="3">
                  <c:v>6981.0</c:v>
                </c:pt>
                <c:pt idx="4">
                  <c:v>6726.0</c:v>
                </c:pt>
                <c:pt idx="5">
                  <c:v>8070.0</c:v>
                </c:pt>
                <c:pt idx="6">
                  <c:v>8015.0</c:v>
                </c:pt>
                <c:pt idx="7">
                  <c:v>6921.0</c:v>
                </c:pt>
                <c:pt idx="8">
                  <c:v>7673.0</c:v>
                </c:pt>
                <c:pt idx="9">
                  <c:v>6396.0</c:v>
                </c:pt>
                <c:pt idx="10">
                  <c:v>6221.0</c:v>
                </c:pt>
                <c:pt idx="11">
                  <c:v>5633.0</c:v>
                </c:pt>
                <c:pt idx="12">
                  <c:v>5397.0</c:v>
                </c:pt>
                <c:pt idx="13">
                  <c:v>4704.0</c:v>
                </c:pt>
                <c:pt idx="14">
                  <c:v>4005.0</c:v>
                </c:pt>
                <c:pt idx="15">
                  <c:v>3312.0</c:v>
                </c:pt>
                <c:pt idx="16">
                  <c:v>3726.0</c:v>
                </c:pt>
                <c:pt idx="17">
                  <c:v>4284.0</c:v>
                </c:pt>
                <c:pt idx="18">
                  <c:v>4446.0</c:v>
                </c:pt>
                <c:pt idx="19">
                  <c:v>4414.0</c:v>
                </c:pt>
                <c:pt idx="20">
                  <c:v>4454.0</c:v>
                </c:pt>
                <c:pt idx="21">
                  <c:v>4506.0</c:v>
                </c:pt>
                <c:pt idx="22">
                  <c:v>4570.0</c:v>
                </c:pt>
                <c:pt idx="23">
                  <c:v>4228.0</c:v>
                </c:pt>
                <c:pt idx="24">
                  <c:v>5256.0</c:v>
                </c:pt>
                <c:pt idx="25">
                  <c:v>4945.0</c:v>
                </c:pt>
                <c:pt idx="26">
                  <c:v>5047.0</c:v>
                </c:pt>
                <c:pt idx="27">
                  <c:v>4696.0</c:v>
                </c:pt>
              </c:numCache>
            </c:numRef>
          </c:val>
        </c:ser>
        <c:ser>
          <c:idx val="1"/>
          <c:order val="1"/>
          <c:tx>
            <c:strRef>
              <c:f>Feuil1!$K$2</c:f>
              <c:strCache>
                <c:ptCount val="1"/>
                <c:pt idx="0">
                  <c:v>Vagabonds (dét. adm.)</c:v>
                </c:pt>
              </c:strCache>
            </c:strRef>
          </c:tx>
          <c:cat>
            <c:numRef>
              <c:f>Feuil1!$I$3:$I$30</c:f>
              <c:numCache>
                <c:formatCode>General</c:formatCode>
                <c:ptCount val="28"/>
                <c:pt idx="0">
                  <c:v>1831.0</c:v>
                </c:pt>
                <c:pt idx="1">
                  <c:v>1834.0</c:v>
                </c:pt>
                <c:pt idx="2">
                  <c:v>1837.0</c:v>
                </c:pt>
                <c:pt idx="3">
                  <c:v>1840.0</c:v>
                </c:pt>
                <c:pt idx="4">
                  <c:v>1843.0</c:v>
                </c:pt>
                <c:pt idx="5">
                  <c:v>1846.0</c:v>
                </c:pt>
                <c:pt idx="6">
                  <c:v>1849.0</c:v>
                </c:pt>
                <c:pt idx="7">
                  <c:v>1852.0</c:v>
                </c:pt>
                <c:pt idx="8">
                  <c:v>1855.0</c:v>
                </c:pt>
                <c:pt idx="9">
                  <c:v>1858.0</c:v>
                </c:pt>
                <c:pt idx="10">
                  <c:v>1861.0</c:v>
                </c:pt>
                <c:pt idx="11">
                  <c:v>1864.0</c:v>
                </c:pt>
                <c:pt idx="12">
                  <c:v>1867.0</c:v>
                </c:pt>
                <c:pt idx="13">
                  <c:v>1870.0</c:v>
                </c:pt>
                <c:pt idx="14">
                  <c:v>1873.0</c:v>
                </c:pt>
                <c:pt idx="15">
                  <c:v>1876.0</c:v>
                </c:pt>
                <c:pt idx="16">
                  <c:v>1879.0</c:v>
                </c:pt>
                <c:pt idx="17">
                  <c:v>1882.0</c:v>
                </c:pt>
                <c:pt idx="18">
                  <c:v>1885.0</c:v>
                </c:pt>
                <c:pt idx="19">
                  <c:v>1888.0</c:v>
                </c:pt>
                <c:pt idx="20">
                  <c:v>1891.0</c:v>
                </c:pt>
                <c:pt idx="21">
                  <c:v>1894.0</c:v>
                </c:pt>
                <c:pt idx="22">
                  <c:v>1897.0</c:v>
                </c:pt>
                <c:pt idx="23">
                  <c:v>1900.0</c:v>
                </c:pt>
                <c:pt idx="24">
                  <c:v>1903.0</c:v>
                </c:pt>
                <c:pt idx="25">
                  <c:v>1906.0</c:v>
                </c:pt>
                <c:pt idx="26">
                  <c:v>1909.0</c:v>
                </c:pt>
                <c:pt idx="27">
                  <c:v>1912.0</c:v>
                </c:pt>
              </c:numCache>
            </c:numRef>
          </c:cat>
          <c:val>
            <c:numRef>
              <c:f>Feuil1!$K$3:$K$30</c:f>
              <c:numCache>
                <c:formatCode>General</c:formatCode>
                <c:ptCount val="28"/>
                <c:pt idx="0">
                  <c:v>2917.0</c:v>
                </c:pt>
                <c:pt idx="1">
                  <c:v>2599.0</c:v>
                </c:pt>
                <c:pt idx="2">
                  <c:v>2832.0</c:v>
                </c:pt>
                <c:pt idx="3">
                  <c:v>3094.0</c:v>
                </c:pt>
                <c:pt idx="4">
                  <c:v>3901.0</c:v>
                </c:pt>
                <c:pt idx="5">
                  <c:v>4241.0</c:v>
                </c:pt>
                <c:pt idx="6">
                  <c:v>3685.0</c:v>
                </c:pt>
                <c:pt idx="7">
                  <c:v>3448.0</c:v>
                </c:pt>
                <c:pt idx="8">
                  <c:v>3476.0</c:v>
                </c:pt>
                <c:pt idx="9">
                  <c:v>2413.0</c:v>
                </c:pt>
                <c:pt idx="10">
                  <c:v>2728.0</c:v>
                </c:pt>
                <c:pt idx="11">
                  <c:v>2313.0</c:v>
                </c:pt>
                <c:pt idx="12">
                  <c:v>1659.0</c:v>
                </c:pt>
                <c:pt idx="13">
                  <c:v>1925.0</c:v>
                </c:pt>
                <c:pt idx="14">
                  <c:v>1708.0</c:v>
                </c:pt>
                <c:pt idx="15">
                  <c:v>1930.0</c:v>
                </c:pt>
                <c:pt idx="16">
                  <c:v>2227.0</c:v>
                </c:pt>
                <c:pt idx="17">
                  <c:v>3173.0</c:v>
                </c:pt>
                <c:pt idx="18">
                  <c:v>3614.0</c:v>
                </c:pt>
                <c:pt idx="19">
                  <c:v>4399.0</c:v>
                </c:pt>
                <c:pt idx="20">
                  <c:v>4378.0</c:v>
                </c:pt>
                <c:pt idx="21">
                  <c:v>7095.0</c:v>
                </c:pt>
                <c:pt idx="22">
                  <c:v>5952.0</c:v>
                </c:pt>
                <c:pt idx="23">
                  <c:v>5749.0</c:v>
                </c:pt>
                <c:pt idx="24">
                  <c:v>6788.0</c:v>
                </c:pt>
                <c:pt idx="25">
                  <c:v>6527.0</c:v>
                </c:pt>
                <c:pt idx="26">
                  <c:v>7057.0</c:v>
                </c:pt>
                <c:pt idx="27">
                  <c:v>6352.0</c:v>
                </c:pt>
              </c:numCache>
            </c:numRef>
          </c:val>
        </c:ser>
        <c:dLbls>
          <c:showLegendKey val="0"/>
          <c:showVal val="0"/>
          <c:showCatName val="0"/>
          <c:showSerName val="0"/>
          <c:showPercent val="0"/>
          <c:showBubbleSize val="0"/>
        </c:dLbls>
        <c:axId val="1799164760"/>
        <c:axId val="1799166808"/>
      </c:areaChart>
      <c:catAx>
        <c:axId val="1799164760"/>
        <c:scaling>
          <c:orientation val="minMax"/>
        </c:scaling>
        <c:delete val="0"/>
        <c:axPos val="b"/>
        <c:numFmt formatCode="General" sourceLinked="1"/>
        <c:majorTickMark val="out"/>
        <c:minorTickMark val="none"/>
        <c:tickLblPos val="nextTo"/>
        <c:txPr>
          <a:bodyPr rot="-5400000" vert="horz"/>
          <a:lstStyle/>
          <a:p>
            <a:pPr>
              <a:defRPr/>
            </a:pPr>
            <a:endParaRPr lang="fr-FR"/>
          </a:p>
        </c:txPr>
        <c:crossAx val="1799166808"/>
        <c:crosses val="autoZero"/>
        <c:auto val="1"/>
        <c:lblAlgn val="ctr"/>
        <c:lblOffset val="100"/>
        <c:noMultiLvlLbl val="0"/>
      </c:catAx>
      <c:valAx>
        <c:axId val="1799166808"/>
        <c:scaling>
          <c:orientation val="minMax"/>
        </c:scaling>
        <c:delete val="0"/>
        <c:axPos val="l"/>
        <c:majorGridlines/>
        <c:numFmt formatCode="General" sourceLinked="1"/>
        <c:majorTickMark val="out"/>
        <c:minorTickMark val="none"/>
        <c:tickLblPos val="nextTo"/>
        <c:crossAx val="1799164760"/>
        <c:crosses val="autoZero"/>
        <c:crossBetween val="midCat"/>
      </c:valAx>
    </c:plotArea>
    <c:legend>
      <c:legendPos val="r"/>
      <c:overlay val="0"/>
    </c:legend>
    <c:plotVisOnly val="1"/>
    <c:dispBlanksAs val="zero"/>
    <c:showDLblsOverMax val="0"/>
  </c:chart>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33"/>
    </mc:Choice>
    <mc:Fallback>
      <c:style val="33"/>
    </mc:Fallback>
  </mc:AlternateContent>
  <c:chart>
    <c:autoTitleDeleted val="0"/>
    <c:plotArea>
      <c:layout/>
      <c:areaChart>
        <c:grouping val="stacked"/>
        <c:varyColors val="0"/>
        <c:ser>
          <c:idx val="0"/>
          <c:order val="0"/>
          <c:tx>
            <c:strRef>
              <c:f>Feuil1!$N$29</c:f>
              <c:strCache>
                <c:ptCount val="1"/>
                <c:pt idx="0">
                  <c:v>Prisons</c:v>
                </c:pt>
              </c:strCache>
            </c:strRef>
          </c:tx>
          <c:cat>
            <c:numRef>
              <c:f>Feuil1!$M$30:$M$56</c:f>
              <c:numCache>
                <c:formatCode>General</c:formatCode>
                <c:ptCount val="27"/>
                <c:pt idx="0">
                  <c:v>1912.0</c:v>
                </c:pt>
                <c:pt idx="1">
                  <c:v>1915.0</c:v>
                </c:pt>
                <c:pt idx="2">
                  <c:v>1919.0</c:v>
                </c:pt>
                <c:pt idx="3">
                  <c:v>1922.0</c:v>
                </c:pt>
                <c:pt idx="4">
                  <c:v>1925.0</c:v>
                </c:pt>
                <c:pt idx="5">
                  <c:v>1928.0</c:v>
                </c:pt>
                <c:pt idx="6">
                  <c:v>1931.0</c:v>
                </c:pt>
                <c:pt idx="7">
                  <c:v>1934.0</c:v>
                </c:pt>
                <c:pt idx="8">
                  <c:v>1937.0</c:v>
                </c:pt>
                <c:pt idx="9">
                  <c:v>1940.0</c:v>
                </c:pt>
                <c:pt idx="10">
                  <c:v>1943.0</c:v>
                </c:pt>
                <c:pt idx="11">
                  <c:v>1946.0</c:v>
                </c:pt>
                <c:pt idx="12">
                  <c:v>1949.0</c:v>
                </c:pt>
                <c:pt idx="13">
                  <c:v>1952.0</c:v>
                </c:pt>
                <c:pt idx="14">
                  <c:v>1955.0</c:v>
                </c:pt>
                <c:pt idx="15">
                  <c:v>1958.0</c:v>
                </c:pt>
                <c:pt idx="16">
                  <c:v>1961.0</c:v>
                </c:pt>
                <c:pt idx="17">
                  <c:v>1964.0</c:v>
                </c:pt>
                <c:pt idx="18">
                  <c:v>1967.0</c:v>
                </c:pt>
                <c:pt idx="19">
                  <c:v>1970.0</c:v>
                </c:pt>
                <c:pt idx="20">
                  <c:v>1973.0</c:v>
                </c:pt>
                <c:pt idx="21">
                  <c:v>1974.0</c:v>
                </c:pt>
                <c:pt idx="22">
                  <c:v>1980.0</c:v>
                </c:pt>
                <c:pt idx="23">
                  <c:v>1982.0</c:v>
                </c:pt>
                <c:pt idx="24">
                  <c:v>1985.0</c:v>
                </c:pt>
                <c:pt idx="25">
                  <c:v>1988.0</c:v>
                </c:pt>
                <c:pt idx="26">
                  <c:v>1991.0</c:v>
                </c:pt>
              </c:numCache>
            </c:numRef>
          </c:cat>
          <c:val>
            <c:numRef>
              <c:f>Feuil1!$N$30:$N$56</c:f>
              <c:numCache>
                <c:formatCode>General</c:formatCode>
                <c:ptCount val="27"/>
                <c:pt idx="0">
                  <c:v>4696.0</c:v>
                </c:pt>
                <c:pt idx="1">
                  <c:v>5002.0</c:v>
                </c:pt>
                <c:pt idx="2">
                  <c:v>6285.0</c:v>
                </c:pt>
                <c:pt idx="3">
                  <c:v>4272.0</c:v>
                </c:pt>
                <c:pt idx="4">
                  <c:v>4079.0</c:v>
                </c:pt>
                <c:pt idx="5">
                  <c:v>4381.0</c:v>
                </c:pt>
                <c:pt idx="6">
                  <c:v>4291.0</c:v>
                </c:pt>
                <c:pt idx="7">
                  <c:v>4008.0</c:v>
                </c:pt>
                <c:pt idx="8">
                  <c:v>3731.0</c:v>
                </c:pt>
                <c:pt idx="9">
                  <c:v>2731.0</c:v>
                </c:pt>
                <c:pt idx="10">
                  <c:v>6395.0</c:v>
                </c:pt>
                <c:pt idx="11">
                  <c:v>6279.0</c:v>
                </c:pt>
                <c:pt idx="12">
                  <c:v>4511.0</c:v>
                </c:pt>
                <c:pt idx="13">
                  <c:v>3903.0</c:v>
                </c:pt>
                <c:pt idx="14">
                  <c:v>4093.0</c:v>
                </c:pt>
                <c:pt idx="15">
                  <c:v>4076.0</c:v>
                </c:pt>
                <c:pt idx="16">
                  <c:v>4343.0</c:v>
                </c:pt>
                <c:pt idx="17">
                  <c:v>4292.0</c:v>
                </c:pt>
                <c:pt idx="18">
                  <c:v>5170.0</c:v>
                </c:pt>
                <c:pt idx="19">
                  <c:v>5011.0</c:v>
                </c:pt>
                <c:pt idx="20">
                  <c:v>4931.0</c:v>
                </c:pt>
                <c:pt idx="21">
                  <c:v>5216.0</c:v>
                </c:pt>
                <c:pt idx="22">
                  <c:v>4459.0</c:v>
                </c:pt>
                <c:pt idx="23">
                  <c:v>4827.0</c:v>
                </c:pt>
                <c:pt idx="24">
                  <c:v>4569.0</c:v>
                </c:pt>
                <c:pt idx="25">
                  <c:v>4091.0</c:v>
                </c:pt>
                <c:pt idx="26">
                  <c:v>3983.0</c:v>
                </c:pt>
              </c:numCache>
            </c:numRef>
          </c:val>
        </c:ser>
        <c:ser>
          <c:idx val="1"/>
          <c:order val="1"/>
          <c:tx>
            <c:strRef>
              <c:f>Feuil1!$O$29</c:f>
              <c:strCache>
                <c:ptCount val="1"/>
                <c:pt idx="0">
                  <c:v>Prisons (étrangers)</c:v>
                </c:pt>
              </c:strCache>
            </c:strRef>
          </c:tx>
          <c:cat>
            <c:numRef>
              <c:f>Feuil1!$M$30:$M$56</c:f>
              <c:numCache>
                <c:formatCode>General</c:formatCode>
                <c:ptCount val="27"/>
                <c:pt idx="0">
                  <c:v>1912.0</c:v>
                </c:pt>
                <c:pt idx="1">
                  <c:v>1915.0</c:v>
                </c:pt>
                <c:pt idx="2">
                  <c:v>1919.0</c:v>
                </c:pt>
                <c:pt idx="3">
                  <c:v>1922.0</c:v>
                </c:pt>
                <c:pt idx="4">
                  <c:v>1925.0</c:v>
                </c:pt>
                <c:pt idx="5">
                  <c:v>1928.0</c:v>
                </c:pt>
                <c:pt idx="6">
                  <c:v>1931.0</c:v>
                </c:pt>
                <c:pt idx="7">
                  <c:v>1934.0</c:v>
                </c:pt>
                <c:pt idx="8">
                  <c:v>1937.0</c:v>
                </c:pt>
                <c:pt idx="9">
                  <c:v>1940.0</c:v>
                </c:pt>
                <c:pt idx="10">
                  <c:v>1943.0</c:v>
                </c:pt>
                <c:pt idx="11">
                  <c:v>1946.0</c:v>
                </c:pt>
                <c:pt idx="12">
                  <c:v>1949.0</c:v>
                </c:pt>
                <c:pt idx="13">
                  <c:v>1952.0</c:v>
                </c:pt>
                <c:pt idx="14">
                  <c:v>1955.0</c:v>
                </c:pt>
                <c:pt idx="15">
                  <c:v>1958.0</c:v>
                </c:pt>
                <c:pt idx="16">
                  <c:v>1961.0</c:v>
                </c:pt>
                <c:pt idx="17">
                  <c:v>1964.0</c:v>
                </c:pt>
                <c:pt idx="18">
                  <c:v>1967.0</c:v>
                </c:pt>
                <c:pt idx="19">
                  <c:v>1970.0</c:v>
                </c:pt>
                <c:pt idx="20">
                  <c:v>1973.0</c:v>
                </c:pt>
                <c:pt idx="21">
                  <c:v>1974.0</c:v>
                </c:pt>
                <c:pt idx="22">
                  <c:v>1980.0</c:v>
                </c:pt>
                <c:pt idx="23">
                  <c:v>1982.0</c:v>
                </c:pt>
                <c:pt idx="24">
                  <c:v>1985.0</c:v>
                </c:pt>
                <c:pt idx="25">
                  <c:v>1988.0</c:v>
                </c:pt>
                <c:pt idx="26">
                  <c:v>1991.0</c:v>
                </c:pt>
              </c:numCache>
            </c:numRef>
          </c:cat>
          <c:val>
            <c:numRef>
              <c:f>Feuil1!$O$30:$O$56</c:f>
              <c:numCache>
                <c:formatCode>General</c:formatCode>
                <c:ptCount val="27"/>
                <c:pt idx="0">
                  <c:v>0.0</c:v>
                </c:pt>
                <c:pt idx="1">
                  <c:v>0.0</c:v>
                </c:pt>
                <c:pt idx="2">
                  <c:v>0.0</c:v>
                </c:pt>
                <c:pt idx="3">
                  <c:v>0.0</c:v>
                </c:pt>
                <c:pt idx="4">
                  <c:v>0.0</c:v>
                </c:pt>
                <c:pt idx="5">
                  <c:v>0.0</c:v>
                </c:pt>
                <c:pt idx="6">
                  <c:v>0.0</c:v>
                </c:pt>
                <c:pt idx="7">
                  <c:v>0.0</c:v>
                </c:pt>
                <c:pt idx="8">
                  <c:v>0.0</c:v>
                </c:pt>
                <c:pt idx="9">
                  <c:v>0.0</c:v>
                </c:pt>
                <c:pt idx="10">
                  <c:v>0.0</c:v>
                </c:pt>
                <c:pt idx="11">
                  <c:v>0.0</c:v>
                </c:pt>
                <c:pt idx="12">
                  <c:v>0.0</c:v>
                </c:pt>
                <c:pt idx="13">
                  <c:v>0.0</c:v>
                </c:pt>
                <c:pt idx="14">
                  <c:v>0.0</c:v>
                </c:pt>
                <c:pt idx="15">
                  <c:v>0.0</c:v>
                </c:pt>
                <c:pt idx="16">
                  <c:v>0.0</c:v>
                </c:pt>
                <c:pt idx="17">
                  <c:v>0.0</c:v>
                </c:pt>
                <c:pt idx="18">
                  <c:v>0.0</c:v>
                </c:pt>
                <c:pt idx="19">
                  <c:v>0.0</c:v>
                </c:pt>
                <c:pt idx="20">
                  <c:v>0.0</c:v>
                </c:pt>
                <c:pt idx="21">
                  <c:v>1042.0</c:v>
                </c:pt>
                <c:pt idx="22">
                  <c:v>1212.0</c:v>
                </c:pt>
                <c:pt idx="23">
                  <c:v>1300.0</c:v>
                </c:pt>
                <c:pt idx="24">
                  <c:v>1598.0</c:v>
                </c:pt>
                <c:pt idx="25">
                  <c:v>1987.0</c:v>
                </c:pt>
                <c:pt idx="26">
                  <c:v>2318.0</c:v>
                </c:pt>
              </c:numCache>
            </c:numRef>
          </c:val>
        </c:ser>
        <c:ser>
          <c:idx val="2"/>
          <c:order val="2"/>
          <c:tx>
            <c:strRef>
              <c:f>Feuil1!$P$29</c:f>
              <c:strCache>
                <c:ptCount val="1"/>
                <c:pt idx="0">
                  <c:v>Vagabonds (dét. adm.)</c:v>
                </c:pt>
              </c:strCache>
            </c:strRef>
          </c:tx>
          <c:cat>
            <c:numRef>
              <c:f>Feuil1!$M$30:$M$56</c:f>
              <c:numCache>
                <c:formatCode>General</c:formatCode>
                <c:ptCount val="27"/>
                <c:pt idx="0">
                  <c:v>1912.0</c:v>
                </c:pt>
                <c:pt idx="1">
                  <c:v>1915.0</c:v>
                </c:pt>
                <c:pt idx="2">
                  <c:v>1919.0</c:v>
                </c:pt>
                <c:pt idx="3">
                  <c:v>1922.0</c:v>
                </c:pt>
                <c:pt idx="4">
                  <c:v>1925.0</c:v>
                </c:pt>
                <c:pt idx="5">
                  <c:v>1928.0</c:v>
                </c:pt>
                <c:pt idx="6">
                  <c:v>1931.0</c:v>
                </c:pt>
                <c:pt idx="7">
                  <c:v>1934.0</c:v>
                </c:pt>
                <c:pt idx="8">
                  <c:v>1937.0</c:v>
                </c:pt>
                <c:pt idx="9">
                  <c:v>1940.0</c:v>
                </c:pt>
                <c:pt idx="10">
                  <c:v>1943.0</c:v>
                </c:pt>
                <c:pt idx="11">
                  <c:v>1946.0</c:v>
                </c:pt>
                <c:pt idx="12">
                  <c:v>1949.0</c:v>
                </c:pt>
                <c:pt idx="13">
                  <c:v>1952.0</c:v>
                </c:pt>
                <c:pt idx="14">
                  <c:v>1955.0</c:v>
                </c:pt>
                <c:pt idx="15">
                  <c:v>1958.0</c:v>
                </c:pt>
                <c:pt idx="16">
                  <c:v>1961.0</c:v>
                </c:pt>
                <c:pt idx="17">
                  <c:v>1964.0</c:v>
                </c:pt>
                <c:pt idx="18">
                  <c:v>1967.0</c:v>
                </c:pt>
                <c:pt idx="19">
                  <c:v>1970.0</c:v>
                </c:pt>
                <c:pt idx="20">
                  <c:v>1973.0</c:v>
                </c:pt>
                <c:pt idx="21">
                  <c:v>1974.0</c:v>
                </c:pt>
                <c:pt idx="22">
                  <c:v>1980.0</c:v>
                </c:pt>
                <c:pt idx="23">
                  <c:v>1982.0</c:v>
                </c:pt>
                <c:pt idx="24">
                  <c:v>1985.0</c:v>
                </c:pt>
                <c:pt idx="25">
                  <c:v>1988.0</c:v>
                </c:pt>
                <c:pt idx="26">
                  <c:v>1991.0</c:v>
                </c:pt>
              </c:numCache>
            </c:numRef>
          </c:cat>
          <c:val>
            <c:numRef>
              <c:f>Feuil1!$P$30:$P$56</c:f>
              <c:numCache>
                <c:formatCode>General</c:formatCode>
                <c:ptCount val="27"/>
                <c:pt idx="0">
                  <c:v>6352.0</c:v>
                </c:pt>
                <c:pt idx="2">
                  <c:v>1847.0</c:v>
                </c:pt>
                <c:pt idx="3">
                  <c:v>2197.0</c:v>
                </c:pt>
                <c:pt idx="4">
                  <c:v>2117.0</c:v>
                </c:pt>
                <c:pt idx="5">
                  <c:v>2892.0</c:v>
                </c:pt>
                <c:pt idx="6">
                  <c:v>2284.0</c:v>
                </c:pt>
                <c:pt idx="7">
                  <c:v>2233.0</c:v>
                </c:pt>
                <c:pt idx="8">
                  <c:v>1759.0</c:v>
                </c:pt>
                <c:pt idx="9">
                  <c:v>935.0</c:v>
                </c:pt>
                <c:pt idx="10">
                  <c:v>577.0</c:v>
                </c:pt>
                <c:pt idx="11">
                  <c:v>427.0</c:v>
                </c:pt>
                <c:pt idx="12">
                  <c:v>708.0</c:v>
                </c:pt>
                <c:pt idx="13">
                  <c:v>742.0</c:v>
                </c:pt>
                <c:pt idx="14">
                  <c:v>814.0</c:v>
                </c:pt>
                <c:pt idx="15">
                  <c:v>825.0</c:v>
                </c:pt>
                <c:pt idx="16">
                  <c:v>922.0</c:v>
                </c:pt>
                <c:pt idx="17">
                  <c:v>874.0</c:v>
                </c:pt>
                <c:pt idx="18">
                  <c:v>997.0</c:v>
                </c:pt>
                <c:pt idx="19">
                  <c:v>894.0</c:v>
                </c:pt>
                <c:pt idx="20">
                  <c:v>866.0</c:v>
                </c:pt>
                <c:pt idx="21">
                  <c:v>979.0</c:v>
                </c:pt>
                <c:pt idx="22">
                  <c:v>869.0</c:v>
                </c:pt>
                <c:pt idx="23">
                  <c:v>813.0</c:v>
                </c:pt>
                <c:pt idx="24">
                  <c:v>698.0</c:v>
                </c:pt>
                <c:pt idx="25">
                  <c:v>519.0</c:v>
                </c:pt>
                <c:pt idx="26">
                  <c:v>435.0</c:v>
                </c:pt>
              </c:numCache>
            </c:numRef>
          </c:val>
        </c:ser>
        <c:dLbls>
          <c:showLegendKey val="0"/>
          <c:showVal val="0"/>
          <c:showCatName val="0"/>
          <c:showSerName val="0"/>
          <c:showPercent val="0"/>
          <c:showBubbleSize val="0"/>
        </c:dLbls>
        <c:axId val="1896892376"/>
        <c:axId val="1896956648"/>
      </c:areaChart>
      <c:catAx>
        <c:axId val="1896892376"/>
        <c:scaling>
          <c:orientation val="minMax"/>
        </c:scaling>
        <c:delete val="0"/>
        <c:axPos val="b"/>
        <c:numFmt formatCode="General" sourceLinked="1"/>
        <c:majorTickMark val="out"/>
        <c:minorTickMark val="none"/>
        <c:tickLblPos val="nextTo"/>
        <c:crossAx val="1896956648"/>
        <c:crosses val="autoZero"/>
        <c:auto val="1"/>
        <c:lblAlgn val="ctr"/>
        <c:lblOffset val="100"/>
        <c:noMultiLvlLbl val="0"/>
      </c:catAx>
      <c:valAx>
        <c:axId val="1896956648"/>
        <c:scaling>
          <c:orientation val="minMax"/>
        </c:scaling>
        <c:delete val="0"/>
        <c:axPos val="l"/>
        <c:majorGridlines/>
        <c:numFmt formatCode="General" sourceLinked="1"/>
        <c:majorTickMark val="out"/>
        <c:minorTickMark val="none"/>
        <c:tickLblPos val="nextTo"/>
        <c:crossAx val="1896892376"/>
        <c:crosses val="autoZero"/>
        <c:crossBetween val="midCat"/>
      </c:valAx>
    </c:plotArea>
    <c:legend>
      <c:legendPos val="r"/>
      <c:overlay val="0"/>
    </c:legend>
    <c:plotVisOnly val="1"/>
    <c:dispBlanksAs val="zero"/>
    <c:showDLblsOverMax val="0"/>
  </c:chart>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33"/>
    </mc:Choice>
    <mc:Fallback>
      <c:style val="33"/>
    </mc:Fallback>
  </mc:AlternateContent>
  <c:chart>
    <c:autoTitleDeleted val="0"/>
    <c:plotArea>
      <c:layout/>
      <c:areaChart>
        <c:grouping val="stacked"/>
        <c:varyColors val="0"/>
        <c:ser>
          <c:idx val="0"/>
          <c:order val="0"/>
          <c:tx>
            <c:strRef>
              <c:f>Feuil1!$N$50</c:f>
              <c:strCache>
                <c:ptCount val="1"/>
                <c:pt idx="0">
                  <c:v>Prisons</c:v>
                </c:pt>
              </c:strCache>
            </c:strRef>
          </c:tx>
          <c:cat>
            <c:numRef>
              <c:f>Feuil1!$M$51:$M$63</c:f>
              <c:numCache>
                <c:formatCode>General</c:formatCode>
                <c:ptCount val="13"/>
                <c:pt idx="0">
                  <c:v>1974.0</c:v>
                </c:pt>
                <c:pt idx="1">
                  <c:v>1980.0</c:v>
                </c:pt>
                <c:pt idx="2">
                  <c:v>1982.0</c:v>
                </c:pt>
                <c:pt idx="3">
                  <c:v>1985.0</c:v>
                </c:pt>
                <c:pt idx="4">
                  <c:v>1988.0</c:v>
                </c:pt>
                <c:pt idx="5">
                  <c:v>1991.0</c:v>
                </c:pt>
                <c:pt idx="6">
                  <c:v>1994.0</c:v>
                </c:pt>
                <c:pt idx="7">
                  <c:v>1997.0</c:v>
                </c:pt>
                <c:pt idx="8">
                  <c:v>2000.0</c:v>
                </c:pt>
                <c:pt idx="9">
                  <c:v>2003.0</c:v>
                </c:pt>
                <c:pt idx="10">
                  <c:v>2006.0</c:v>
                </c:pt>
                <c:pt idx="11">
                  <c:v>2009.0</c:v>
                </c:pt>
                <c:pt idx="12">
                  <c:v>2012.0</c:v>
                </c:pt>
              </c:numCache>
            </c:numRef>
          </c:cat>
          <c:val>
            <c:numRef>
              <c:f>Feuil1!$N$51:$N$63</c:f>
              <c:numCache>
                <c:formatCode>General</c:formatCode>
                <c:ptCount val="13"/>
                <c:pt idx="0">
                  <c:v>5216.0</c:v>
                </c:pt>
                <c:pt idx="1">
                  <c:v>4459.0</c:v>
                </c:pt>
                <c:pt idx="2">
                  <c:v>4827.0</c:v>
                </c:pt>
                <c:pt idx="3">
                  <c:v>4569.0</c:v>
                </c:pt>
                <c:pt idx="4">
                  <c:v>4091.0</c:v>
                </c:pt>
                <c:pt idx="5">
                  <c:v>3983.0</c:v>
                </c:pt>
                <c:pt idx="6">
                  <c:v>4399.0</c:v>
                </c:pt>
                <c:pt idx="7">
                  <c:v>4527.0</c:v>
                </c:pt>
                <c:pt idx="8">
                  <c:v>4904.0</c:v>
                </c:pt>
                <c:pt idx="9">
                  <c:v>5095.0</c:v>
                </c:pt>
                <c:pt idx="10">
                  <c:v>5627.0</c:v>
                </c:pt>
                <c:pt idx="11">
                  <c:v>5874.0</c:v>
                </c:pt>
                <c:pt idx="12">
                  <c:v>6305.0</c:v>
                </c:pt>
              </c:numCache>
            </c:numRef>
          </c:val>
        </c:ser>
        <c:ser>
          <c:idx val="1"/>
          <c:order val="1"/>
          <c:tx>
            <c:strRef>
              <c:f>Feuil1!$O$50</c:f>
              <c:strCache>
                <c:ptCount val="1"/>
                <c:pt idx="0">
                  <c:v>Prisons (étrangers)</c:v>
                </c:pt>
              </c:strCache>
            </c:strRef>
          </c:tx>
          <c:cat>
            <c:numRef>
              <c:f>Feuil1!$M$51:$M$63</c:f>
              <c:numCache>
                <c:formatCode>General</c:formatCode>
                <c:ptCount val="13"/>
                <c:pt idx="0">
                  <c:v>1974.0</c:v>
                </c:pt>
                <c:pt idx="1">
                  <c:v>1980.0</c:v>
                </c:pt>
                <c:pt idx="2">
                  <c:v>1982.0</c:v>
                </c:pt>
                <c:pt idx="3">
                  <c:v>1985.0</c:v>
                </c:pt>
                <c:pt idx="4">
                  <c:v>1988.0</c:v>
                </c:pt>
                <c:pt idx="5">
                  <c:v>1991.0</c:v>
                </c:pt>
                <c:pt idx="6">
                  <c:v>1994.0</c:v>
                </c:pt>
                <c:pt idx="7">
                  <c:v>1997.0</c:v>
                </c:pt>
                <c:pt idx="8">
                  <c:v>2000.0</c:v>
                </c:pt>
                <c:pt idx="9">
                  <c:v>2003.0</c:v>
                </c:pt>
                <c:pt idx="10">
                  <c:v>2006.0</c:v>
                </c:pt>
                <c:pt idx="11">
                  <c:v>2009.0</c:v>
                </c:pt>
                <c:pt idx="12">
                  <c:v>2012.0</c:v>
                </c:pt>
              </c:numCache>
            </c:numRef>
          </c:cat>
          <c:val>
            <c:numRef>
              <c:f>Feuil1!$O$51:$O$63</c:f>
              <c:numCache>
                <c:formatCode>General</c:formatCode>
                <c:ptCount val="13"/>
                <c:pt idx="0">
                  <c:v>1042.0</c:v>
                </c:pt>
                <c:pt idx="1">
                  <c:v>1212.0</c:v>
                </c:pt>
                <c:pt idx="2">
                  <c:v>1300.0</c:v>
                </c:pt>
                <c:pt idx="3">
                  <c:v>1598.0</c:v>
                </c:pt>
                <c:pt idx="4">
                  <c:v>1987.0</c:v>
                </c:pt>
                <c:pt idx="5">
                  <c:v>2318.0</c:v>
                </c:pt>
                <c:pt idx="6">
                  <c:v>2733.0</c:v>
                </c:pt>
                <c:pt idx="7">
                  <c:v>3038.0</c:v>
                </c:pt>
                <c:pt idx="8">
                  <c:v>2951.0</c:v>
                </c:pt>
                <c:pt idx="9">
                  <c:v>3514.0</c:v>
                </c:pt>
                <c:pt idx="10">
                  <c:v>4008.0</c:v>
                </c:pt>
                <c:pt idx="11">
                  <c:v>4364.0</c:v>
                </c:pt>
                <c:pt idx="12">
                  <c:v>5025.0</c:v>
                </c:pt>
              </c:numCache>
            </c:numRef>
          </c:val>
        </c:ser>
        <c:ser>
          <c:idx val="2"/>
          <c:order val="2"/>
          <c:tx>
            <c:strRef>
              <c:f>Feuil1!$P$50</c:f>
              <c:strCache>
                <c:ptCount val="1"/>
                <c:pt idx="0">
                  <c:v>Vagabonds (dét. adm.)</c:v>
                </c:pt>
              </c:strCache>
            </c:strRef>
          </c:tx>
          <c:cat>
            <c:numRef>
              <c:f>Feuil1!$M$51:$M$63</c:f>
              <c:numCache>
                <c:formatCode>General</c:formatCode>
                <c:ptCount val="13"/>
                <c:pt idx="0">
                  <c:v>1974.0</c:v>
                </c:pt>
                <c:pt idx="1">
                  <c:v>1980.0</c:v>
                </c:pt>
                <c:pt idx="2">
                  <c:v>1982.0</c:v>
                </c:pt>
                <c:pt idx="3">
                  <c:v>1985.0</c:v>
                </c:pt>
                <c:pt idx="4">
                  <c:v>1988.0</c:v>
                </c:pt>
                <c:pt idx="5">
                  <c:v>1991.0</c:v>
                </c:pt>
                <c:pt idx="6">
                  <c:v>1994.0</c:v>
                </c:pt>
                <c:pt idx="7">
                  <c:v>1997.0</c:v>
                </c:pt>
                <c:pt idx="8">
                  <c:v>2000.0</c:v>
                </c:pt>
                <c:pt idx="9">
                  <c:v>2003.0</c:v>
                </c:pt>
                <c:pt idx="10">
                  <c:v>2006.0</c:v>
                </c:pt>
                <c:pt idx="11">
                  <c:v>2009.0</c:v>
                </c:pt>
                <c:pt idx="12">
                  <c:v>2012.0</c:v>
                </c:pt>
              </c:numCache>
            </c:numRef>
          </c:cat>
          <c:val>
            <c:numRef>
              <c:f>Feuil1!$P$51:$P$63</c:f>
              <c:numCache>
                <c:formatCode>General</c:formatCode>
                <c:ptCount val="13"/>
                <c:pt idx="0">
                  <c:v>979.0</c:v>
                </c:pt>
                <c:pt idx="1">
                  <c:v>869.0</c:v>
                </c:pt>
                <c:pt idx="2">
                  <c:v>813.0</c:v>
                </c:pt>
                <c:pt idx="3">
                  <c:v>698.0</c:v>
                </c:pt>
                <c:pt idx="4">
                  <c:v>519.0</c:v>
                </c:pt>
                <c:pt idx="5">
                  <c:v>435.0</c:v>
                </c:pt>
                <c:pt idx="6">
                  <c:v>49.0</c:v>
                </c:pt>
              </c:numCache>
            </c:numRef>
          </c:val>
        </c:ser>
        <c:ser>
          <c:idx val="3"/>
          <c:order val="3"/>
          <c:tx>
            <c:strRef>
              <c:f>Feuil1!$Q$50</c:f>
              <c:strCache>
                <c:ptCount val="1"/>
                <c:pt idx="0">
                  <c:v>Centre fermés (dét. adm.)</c:v>
                </c:pt>
              </c:strCache>
            </c:strRef>
          </c:tx>
          <c:cat>
            <c:numRef>
              <c:f>Feuil1!$M$51:$M$63</c:f>
              <c:numCache>
                <c:formatCode>General</c:formatCode>
                <c:ptCount val="13"/>
                <c:pt idx="0">
                  <c:v>1974.0</c:v>
                </c:pt>
                <c:pt idx="1">
                  <c:v>1980.0</c:v>
                </c:pt>
                <c:pt idx="2">
                  <c:v>1982.0</c:v>
                </c:pt>
                <c:pt idx="3">
                  <c:v>1985.0</c:v>
                </c:pt>
                <c:pt idx="4">
                  <c:v>1988.0</c:v>
                </c:pt>
                <c:pt idx="5">
                  <c:v>1991.0</c:v>
                </c:pt>
                <c:pt idx="6">
                  <c:v>1994.0</c:v>
                </c:pt>
                <c:pt idx="7">
                  <c:v>1997.0</c:v>
                </c:pt>
                <c:pt idx="8">
                  <c:v>2000.0</c:v>
                </c:pt>
                <c:pt idx="9">
                  <c:v>2003.0</c:v>
                </c:pt>
                <c:pt idx="10">
                  <c:v>2006.0</c:v>
                </c:pt>
                <c:pt idx="11">
                  <c:v>2009.0</c:v>
                </c:pt>
                <c:pt idx="12">
                  <c:v>2012.0</c:v>
                </c:pt>
              </c:numCache>
            </c:numRef>
          </c:cat>
          <c:val>
            <c:numRef>
              <c:f>Feuil1!$Q$51:$Q$63</c:f>
              <c:numCache>
                <c:formatCode>General</c:formatCode>
                <c:ptCount val="13"/>
                <c:pt idx="6">
                  <c:v>30.0</c:v>
                </c:pt>
                <c:pt idx="7">
                  <c:v>30.0</c:v>
                </c:pt>
                <c:pt idx="8">
                  <c:v>242.0</c:v>
                </c:pt>
                <c:pt idx="9">
                  <c:v>519.0</c:v>
                </c:pt>
                <c:pt idx="10">
                  <c:v>526.0</c:v>
                </c:pt>
                <c:pt idx="11">
                  <c:v>628.0</c:v>
                </c:pt>
                <c:pt idx="12">
                  <c:v>658.0</c:v>
                </c:pt>
              </c:numCache>
            </c:numRef>
          </c:val>
        </c:ser>
        <c:dLbls>
          <c:showLegendKey val="0"/>
          <c:showVal val="0"/>
          <c:showCatName val="0"/>
          <c:showSerName val="0"/>
          <c:showPercent val="0"/>
          <c:showBubbleSize val="0"/>
        </c:dLbls>
        <c:axId val="1826510840"/>
        <c:axId val="1826513960"/>
      </c:areaChart>
      <c:catAx>
        <c:axId val="1826510840"/>
        <c:scaling>
          <c:orientation val="minMax"/>
        </c:scaling>
        <c:delete val="0"/>
        <c:axPos val="b"/>
        <c:numFmt formatCode="General" sourceLinked="1"/>
        <c:majorTickMark val="out"/>
        <c:minorTickMark val="none"/>
        <c:tickLblPos val="nextTo"/>
        <c:crossAx val="1826513960"/>
        <c:crosses val="autoZero"/>
        <c:auto val="1"/>
        <c:lblAlgn val="ctr"/>
        <c:lblOffset val="100"/>
        <c:noMultiLvlLbl val="0"/>
      </c:catAx>
      <c:valAx>
        <c:axId val="1826513960"/>
        <c:scaling>
          <c:orientation val="minMax"/>
        </c:scaling>
        <c:delete val="0"/>
        <c:axPos val="l"/>
        <c:majorGridlines/>
        <c:numFmt formatCode="General" sourceLinked="1"/>
        <c:majorTickMark val="out"/>
        <c:minorTickMark val="none"/>
        <c:tickLblPos val="nextTo"/>
        <c:crossAx val="1826510840"/>
        <c:crosses val="autoZero"/>
        <c:crossBetween val="midCat"/>
      </c:valAx>
    </c:plotArea>
    <c:legend>
      <c:legendPos val="r"/>
      <c:overlay val="0"/>
    </c:legend>
    <c:plotVisOnly val="1"/>
    <c:dispBlanksAs val="zero"/>
    <c:showDLblsOverMax val="0"/>
  </c:chart>
  <c:externalData r:id="rId1">
    <c:autoUpdate val="0"/>
  </c:externalData>
</c:chartSpac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46F3EAA-3A54-8E4D-9471-99CD12042DD8}" type="doc">
      <dgm:prSet loTypeId="urn:microsoft.com/office/officeart/2005/8/layout/hList1" loCatId="" qsTypeId="urn:microsoft.com/office/officeart/2005/8/quickstyle/simple4" qsCatId="simple" csTypeId="urn:microsoft.com/office/officeart/2005/8/colors/accent1_2" csCatId="accent1" phldr="1"/>
      <dgm:spPr/>
      <dgm:t>
        <a:bodyPr/>
        <a:lstStyle/>
        <a:p>
          <a:endParaRPr lang="fr-FR"/>
        </a:p>
      </dgm:t>
    </dgm:pt>
    <dgm:pt modelId="{BC0DB4FD-6857-5545-BD67-71776F9C0BE2}">
      <dgm:prSet/>
      <dgm:spPr/>
      <dgm:t>
        <a:bodyPr/>
        <a:lstStyle/>
        <a:p>
          <a:pPr rtl="0"/>
          <a:r>
            <a:rPr lang="en-US" smtClean="0"/>
            <a:t>Althusser</a:t>
          </a:r>
          <a:endParaRPr lang="en-US"/>
        </a:p>
      </dgm:t>
    </dgm:pt>
    <dgm:pt modelId="{2E62D5B5-BF62-B441-90CB-63FF0EA57A65}" type="parTrans" cxnId="{F0286BCB-DD7B-7C48-AC7F-9F9F67D547DD}">
      <dgm:prSet/>
      <dgm:spPr/>
      <dgm:t>
        <a:bodyPr/>
        <a:lstStyle/>
        <a:p>
          <a:endParaRPr lang="fr-FR"/>
        </a:p>
      </dgm:t>
    </dgm:pt>
    <dgm:pt modelId="{51D66ECD-1447-3C42-B5E8-BC97485ED1BB}" type="sibTrans" cxnId="{F0286BCB-DD7B-7C48-AC7F-9F9F67D547DD}">
      <dgm:prSet/>
      <dgm:spPr/>
      <dgm:t>
        <a:bodyPr/>
        <a:lstStyle/>
        <a:p>
          <a:endParaRPr lang="fr-FR"/>
        </a:p>
      </dgm:t>
    </dgm:pt>
    <dgm:pt modelId="{6625DD3C-E36E-8049-82C9-F59BD20CCBA9}">
      <dgm:prSet/>
      <dgm:spPr/>
      <dgm:t>
        <a:bodyPr/>
        <a:lstStyle/>
        <a:p>
          <a:pPr rtl="0"/>
          <a:r>
            <a:rPr lang="fr-FR" smtClean="0"/>
            <a:t>1. Il n’y a d’idéologie que </a:t>
          </a:r>
          <a:r>
            <a:rPr lang="fr-FR" i="1" smtClean="0"/>
            <a:t>par le sujet et pour des sujets</a:t>
          </a:r>
          <a:endParaRPr lang="fr-FR"/>
        </a:p>
      </dgm:t>
    </dgm:pt>
    <dgm:pt modelId="{4C89D712-E8FD-F847-B85B-D93A40798F69}" type="parTrans" cxnId="{1CEE68E7-47D8-2142-B0F7-F2F864B392D4}">
      <dgm:prSet/>
      <dgm:spPr/>
      <dgm:t>
        <a:bodyPr/>
        <a:lstStyle/>
        <a:p>
          <a:endParaRPr lang="fr-FR"/>
        </a:p>
      </dgm:t>
    </dgm:pt>
    <dgm:pt modelId="{930478BC-5A3A-A141-AF5B-FF2039461569}" type="sibTrans" cxnId="{1CEE68E7-47D8-2142-B0F7-F2F864B392D4}">
      <dgm:prSet/>
      <dgm:spPr/>
      <dgm:t>
        <a:bodyPr/>
        <a:lstStyle/>
        <a:p>
          <a:endParaRPr lang="fr-FR"/>
        </a:p>
      </dgm:t>
    </dgm:pt>
    <dgm:pt modelId="{0F586873-3449-FC4C-B11F-5833BE90CA58}">
      <dgm:prSet/>
      <dgm:spPr/>
      <dgm:t>
        <a:bodyPr/>
        <a:lstStyle/>
        <a:p>
          <a:pPr rtl="0"/>
          <a:r>
            <a:rPr lang="fr-FR" smtClean="0"/>
            <a:t>2. Ce qui constitue un individu un sujet est une </a:t>
          </a:r>
          <a:r>
            <a:rPr lang="fr-FR" i="1" smtClean="0"/>
            <a:t>interpellation</a:t>
          </a:r>
          <a:r>
            <a:rPr lang="fr-FR" smtClean="0"/>
            <a:t> dans laquelle il se </a:t>
          </a:r>
          <a:r>
            <a:rPr lang="fr-FR" i="1" smtClean="0"/>
            <a:t>reconnaît</a:t>
          </a:r>
          <a:endParaRPr lang="fr-FR"/>
        </a:p>
      </dgm:t>
    </dgm:pt>
    <dgm:pt modelId="{83F36E66-6C68-2D4E-9475-5049ED436BD5}" type="parTrans" cxnId="{BA4012F5-13F5-B240-8C43-B8193A922F08}">
      <dgm:prSet/>
      <dgm:spPr/>
      <dgm:t>
        <a:bodyPr/>
        <a:lstStyle/>
        <a:p>
          <a:endParaRPr lang="fr-FR"/>
        </a:p>
      </dgm:t>
    </dgm:pt>
    <dgm:pt modelId="{0E0F5B61-0A4B-FB4C-85FA-90299D1C7A37}" type="sibTrans" cxnId="{BA4012F5-13F5-B240-8C43-B8193A922F08}">
      <dgm:prSet/>
      <dgm:spPr/>
      <dgm:t>
        <a:bodyPr/>
        <a:lstStyle/>
        <a:p>
          <a:endParaRPr lang="fr-FR"/>
        </a:p>
      </dgm:t>
    </dgm:pt>
    <dgm:pt modelId="{6E50E808-B7C3-2245-8166-8FAA823DF4EE}">
      <dgm:prSet/>
      <dgm:spPr/>
      <dgm:t>
        <a:bodyPr/>
        <a:lstStyle/>
        <a:p>
          <a:pPr rtl="0"/>
          <a:r>
            <a:rPr lang="fr-FR" smtClean="0"/>
            <a:t>3. L’idéologie est matérielle (actes, pratiques, rituels, institutions)</a:t>
          </a:r>
          <a:endParaRPr lang="fr-FR"/>
        </a:p>
      </dgm:t>
    </dgm:pt>
    <dgm:pt modelId="{EDF8AD93-1C86-614A-BA9B-49F2792C61DE}" type="parTrans" cxnId="{8672051B-01D7-E746-B9B1-B8F71E98D21D}">
      <dgm:prSet/>
      <dgm:spPr/>
      <dgm:t>
        <a:bodyPr/>
        <a:lstStyle/>
        <a:p>
          <a:endParaRPr lang="fr-FR"/>
        </a:p>
      </dgm:t>
    </dgm:pt>
    <dgm:pt modelId="{A395C4EC-9D69-C64E-8858-161655D10034}" type="sibTrans" cxnId="{8672051B-01D7-E746-B9B1-B8F71E98D21D}">
      <dgm:prSet/>
      <dgm:spPr/>
      <dgm:t>
        <a:bodyPr/>
        <a:lstStyle/>
        <a:p>
          <a:endParaRPr lang="fr-FR"/>
        </a:p>
      </dgm:t>
    </dgm:pt>
    <dgm:pt modelId="{64D0DF98-9B0E-2F45-BD26-3377CC009881}">
      <dgm:prSet/>
      <dgm:spPr/>
      <dgm:t>
        <a:bodyPr/>
        <a:lstStyle/>
        <a:p>
          <a:pPr rtl="0"/>
          <a:r>
            <a:rPr lang="fr-FR" smtClean="0"/>
            <a:t>Foucault</a:t>
          </a:r>
          <a:endParaRPr lang="fr-FR"/>
        </a:p>
      </dgm:t>
    </dgm:pt>
    <dgm:pt modelId="{9795D816-0734-CB4E-BBA9-1B494E55DADB}" type="parTrans" cxnId="{B2C99A35-5C24-D34C-8F02-FF34B9EFD8DE}">
      <dgm:prSet/>
      <dgm:spPr/>
      <dgm:t>
        <a:bodyPr/>
        <a:lstStyle/>
        <a:p>
          <a:endParaRPr lang="fr-FR"/>
        </a:p>
      </dgm:t>
    </dgm:pt>
    <dgm:pt modelId="{8F978204-F1D6-B34F-A453-8BA220192CDA}" type="sibTrans" cxnId="{B2C99A35-5C24-D34C-8F02-FF34B9EFD8DE}">
      <dgm:prSet/>
      <dgm:spPr/>
      <dgm:t>
        <a:bodyPr/>
        <a:lstStyle/>
        <a:p>
          <a:endParaRPr lang="fr-FR"/>
        </a:p>
      </dgm:t>
    </dgm:pt>
    <dgm:pt modelId="{B1B93283-275F-EE47-8A7D-5A06D72CB615}">
      <dgm:prSet/>
      <dgm:spPr/>
      <dgm:t>
        <a:bodyPr/>
        <a:lstStyle/>
        <a:p>
          <a:pPr rtl="0"/>
          <a:r>
            <a:rPr lang="fr-FR" smtClean="0"/>
            <a:t>Idéologie -&gt; savoir/pouvoir –&gt; gouvernement par la vérité</a:t>
          </a:r>
          <a:endParaRPr lang="fr-FR"/>
        </a:p>
      </dgm:t>
    </dgm:pt>
    <dgm:pt modelId="{64F3341D-226C-D14B-B094-CC558873813C}" type="parTrans" cxnId="{B20CF0A8-BCCE-CC4A-873E-1BA657AB612A}">
      <dgm:prSet/>
      <dgm:spPr/>
      <dgm:t>
        <a:bodyPr/>
        <a:lstStyle/>
        <a:p>
          <a:endParaRPr lang="fr-FR"/>
        </a:p>
      </dgm:t>
    </dgm:pt>
    <dgm:pt modelId="{A1DF1AE7-1A27-1749-954B-EDB325E103C6}" type="sibTrans" cxnId="{B20CF0A8-BCCE-CC4A-873E-1BA657AB612A}">
      <dgm:prSet/>
      <dgm:spPr/>
      <dgm:t>
        <a:bodyPr/>
        <a:lstStyle/>
        <a:p>
          <a:endParaRPr lang="fr-FR"/>
        </a:p>
      </dgm:t>
    </dgm:pt>
    <dgm:pt modelId="{82D9EF44-181A-E64D-994A-ED07BABAB16E}">
      <dgm:prSet/>
      <dgm:spPr/>
      <dgm:t>
        <a:bodyPr/>
        <a:lstStyle/>
        <a:p>
          <a:pPr rtl="0"/>
          <a:r>
            <a:rPr lang="fr-FR" smtClean="0"/>
            <a:t>Quelles sont les vérités qui nous gouvernent</a:t>
          </a:r>
          <a:endParaRPr lang="fr-FR"/>
        </a:p>
      </dgm:t>
    </dgm:pt>
    <dgm:pt modelId="{5871FF8C-8A13-D549-91C2-6A144FCA5431}" type="parTrans" cxnId="{DEDEF00C-6F7C-CE46-B4DA-1DFB14F8FA4A}">
      <dgm:prSet/>
      <dgm:spPr/>
      <dgm:t>
        <a:bodyPr/>
        <a:lstStyle/>
        <a:p>
          <a:endParaRPr lang="fr-FR"/>
        </a:p>
      </dgm:t>
    </dgm:pt>
    <dgm:pt modelId="{6CFD27A0-B5F2-4B48-A6B1-09E4096AFCE6}" type="sibTrans" cxnId="{DEDEF00C-6F7C-CE46-B4DA-1DFB14F8FA4A}">
      <dgm:prSet/>
      <dgm:spPr/>
      <dgm:t>
        <a:bodyPr/>
        <a:lstStyle/>
        <a:p>
          <a:endParaRPr lang="fr-FR"/>
        </a:p>
      </dgm:t>
    </dgm:pt>
    <dgm:pt modelId="{5FA3653F-B648-CD46-A1A5-AE8754E1CA1E}">
      <dgm:prSet/>
      <dgm:spPr/>
      <dgm:t>
        <a:bodyPr/>
        <a:lstStyle/>
        <a:p>
          <a:pPr rtl="0"/>
          <a:r>
            <a:rPr lang="fr-FR" smtClean="0"/>
            <a:t>Quels sont les jeux de vérité dans lesquels nous nous constituons comme sujets ?</a:t>
          </a:r>
          <a:endParaRPr lang="fr-FR"/>
        </a:p>
      </dgm:t>
    </dgm:pt>
    <dgm:pt modelId="{5B83F8B3-0BB3-1D4D-8216-48E446B2BEAA}" type="parTrans" cxnId="{1F8F896D-9696-DB47-BF0C-A7A966848F17}">
      <dgm:prSet/>
      <dgm:spPr/>
      <dgm:t>
        <a:bodyPr/>
        <a:lstStyle/>
        <a:p>
          <a:endParaRPr lang="fr-FR"/>
        </a:p>
      </dgm:t>
    </dgm:pt>
    <dgm:pt modelId="{4ADA6018-6779-AC45-A8C2-DE63FF4EF64E}" type="sibTrans" cxnId="{1F8F896D-9696-DB47-BF0C-A7A966848F17}">
      <dgm:prSet/>
      <dgm:spPr/>
      <dgm:t>
        <a:bodyPr/>
        <a:lstStyle/>
        <a:p>
          <a:endParaRPr lang="fr-FR"/>
        </a:p>
      </dgm:t>
    </dgm:pt>
    <dgm:pt modelId="{B16D3158-1B51-C943-B9B6-3FD2AC37B088}">
      <dgm:prSet/>
      <dgm:spPr/>
      <dgm:t>
        <a:bodyPr/>
        <a:lstStyle/>
        <a:p>
          <a:pPr rtl="0"/>
          <a:r>
            <a:rPr lang="fr-FR" smtClean="0"/>
            <a:t>Ontologie historique de nous-mêmes</a:t>
          </a:r>
          <a:endParaRPr lang="fr-FR"/>
        </a:p>
      </dgm:t>
    </dgm:pt>
    <dgm:pt modelId="{A907C719-5636-E343-BCD4-54314C49FD2C}" type="parTrans" cxnId="{DA538BDB-F7BB-654C-81C5-BA43D197EC40}">
      <dgm:prSet/>
      <dgm:spPr/>
      <dgm:t>
        <a:bodyPr/>
        <a:lstStyle/>
        <a:p>
          <a:endParaRPr lang="fr-FR"/>
        </a:p>
      </dgm:t>
    </dgm:pt>
    <dgm:pt modelId="{4A4E1768-9242-6749-AD49-8F161228B903}" type="sibTrans" cxnId="{DA538BDB-F7BB-654C-81C5-BA43D197EC40}">
      <dgm:prSet/>
      <dgm:spPr/>
      <dgm:t>
        <a:bodyPr/>
        <a:lstStyle/>
        <a:p>
          <a:endParaRPr lang="fr-FR"/>
        </a:p>
      </dgm:t>
    </dgm:pt>
    <dgm:pt modelId="{B7391A06-520F-FB41-8030-FBBEB0023777}">
      <dgm:prSet/>
      <dgm:spPr/>
      <dgm:t>
        <a:bodyPr/>
        <a:lstStyle/>
        <a:p>
          <a:pPr rtl="0"/>
          <a:r>
            <a:rPr lang="fr-FR" smtClean="0"/>
            <a:t>savoir, relations de pouvoir (pratiques divisantes), éthique</a:t>
          </a:r>
          <a:endParaRPr lang="fr-FR"/>
        </a:p>
      </dgm:t>
    </dgm:pt>
    <dgm:pt modelId="{A98B6F2C-400E-064C-8A5C-2628D09EDAE2}" type="parTrans" cxnId="{6BB252C7-0473-E847-8DF3-41CA889EAEFA}">
      <dgm:prSet/>
      <dgm:spPr/>
      <dgm:t>
        <a:bodyPr/>
        <a:lstStyle/>
        <a:p>
          <a:endParaRPr lang="fr-FR"/>
        </a:p>
      </dgm:t>
    </dgm:pt>
    <dgm:pt modelId="{D9DE9CD6-5F92-2F48-AE4D-AAFC81DDDB26}" type="sibTrans" cxnId="{6BB252C7-0473-E847-8DF3-41CA889EAEFA}">
      <dgm:prSet/>
      <dgm:spPr/>
      <dgm:t>
        <a:bodyPr/>
        <a:lstStyle/>
        <a:p>
          <a:endParaRPr lang="fr-FR"/>
        </a:p>
      </dgm:t>
    </dgm:pt>
    <dgm:pt modelId="{848D1E5A-9D91-3546-9DE4-AF1CF63A63CB}">
      <dgm:prSet/>
      <dgm:spPr/>
      <dgm:t>
        <a:bodyPr/>
        <a:lstStyle/>
        <a:p>
          <a:pPr rtl="0"/>
          <a:r>
            <a:rPr lang="fr-FR" smtClean="0"/>
            <a:t>Deleuze</a:t>
          </a:r>
          <a:endParaRPr lang="fr-FR"/>
        </a:p>
      </dgm:t>
    </dgm:pt>
    <dgm:pt modelId="{26C440A8-BA85-A94E-9434-CCB519090F05}" type="parTrans" cxnId="{647C68FD-78DD-5448-B6C1-4EECD9714373}">
      <dgm:prSet/>
      <dgm:spPr/>
      <dgm:t>
        <a:bodyPr/>
        <a:lstStyle/>
        <a:p>
          <a:endParaRPr lang="fr-FR"/>
        </a:p>
      </dgm:t>
    </dgm:pt>
    <dgm:pt modelId="{CA0307CB-D905-2044-9379-A7D3686641CB}" type="sibTrans" cxnId="{647C68FD-78DD-5448-B6C1-4EECD9714373}">
      <dgm:prSet/>
      <dgm:spPr/>
      <dgm:t>
        <a:bodyPr/>
        <a:lstStyle/>
        <a:p>
          <a:endParaRPr lang="fr-FR"/>
        </a:p>
      </dgm:t>
    </dgm:pt>
    <dgm:pt modelId="{595B7200-17C3-1E45-896D-996F11014BC5}">
      <dgm:prSet/>
      <dgm:spPr/>
      <dgm:t>
        <a:bodyPr/>
        <a:lstStyle/>
        <a:p>
          <a:pPr rtl="0"/>
          <a:r>
            <a:rPr lang="fr-FR" smtClean="0"/>
            <a:t>Un pli dans le discours</a:t>
          </a:r>
          <a:endParaRPr lang="fr-FR"/>
        </a:p>
      </dgm:t>
    </dgm:pt>
    <dgm:pt modelId="{B3E5A5EE-5D05-084A-A1A1-660E52FE460C}" type="parTrans" cxnId="{CF85E661-7414-DF46-ABCE-605B86FA598D}">
      <dgm:prSet/>
      <dgm:spPr/>
      <dgm:t>
        <a:bodyPr/>
        <a:lstStyle/>
        <a:p>
          <a:endParaRPr lang="fr-FR"/>
        </a:p>
      </dgm:t>
    </dgm:pt>
    <dgm:pt modelId="{7ADACE8F-B0B0-1D45-99A9-2A98E725A01E}" type="sibTrans" cxnId="{CF85E661-7414-DF46-ABCE-605B86FA598D}">
      <dgm:prSet/>
      <dgm:spPr/>
      <dgm:t>
        <a:bodyPr/>
        <a:lstStyle/>
        <a:p>
          <a:endParaRPr lang="fr-FR"/>
        </a:p>
      </dgm:t>
    </dgm:pt>
    <dgm:pt modelId="{BF3E3169-E0AE-464A-B612-981FE4C55D46}">
      <dgm:prSet/>
      <dgm:spPr/>
      <dgm:t>
        <a:bodyPr/>
        <a:lstStyle/>
        <a:p>
          <a:pPr rtl="0"/>
          <a:r>
            <a:rPr lang="fr-FR" smtClean="0"/>
            <a:t>Que le sujet referme sur lui-même</a:t>
          </a:r>
          <a:endParaRPr lang="fr-FR"/>
        </a:p>
      </dgm:t>
    </dgm:pt>
    <dgm:pt modelId="{00F809A5-7292-7D49-8BEB-130B7F8E72BC}" type="parTrans" cxnId="{5838EE6E-B448-624D-B64F-3902AB942407}">
      <dgm:prSet/>
      <dgm:spPr/>
      <dgm:t>
        <a:bodyPr/>
        <a:lstStyle/>
        <a:p>
          <a:endParaRPr lang="fr-FR"/>
        </a:p>
      </dgm:t>
    </dgm:pt>
    <dgm:pt modelId="{7273AF2A-2755-F14A-ABD2-0EFA69CA0508}" type="sibTrans" cxnId="{5838EE6E-B448-624D-B64F-3902AB942407}">
      <dgm:prSet/>
      <dgm:spPr/>
      <dgm:t>
        <a:bodyPr/>
        <a:lstStyle/>
        <a:p>
          <a:endParaRPr lang="fr-FR"/>
        </a:p>
      </dgm:t>
    </dgm:pt>
    <dgm:pt modelId="{9559927A-CDED-9149-8203-915524F9CB67}" type="pres">
      <dgm:prSet presAssocID="{C46F3EAA-3A54-8E4D-9471-99CD12042DD8}" presName="Name0" presStyleCnt="0">
        <dgm:presLayoutVars>
          <dgm:dir/>
          <dgm:animLvl val="lvl"/>
          <dgm:resizeHandles val="exact"/>
        </dgm:presLayoutVars>
      </dgm:prSet>
      <dgm:spPr/>
      <dgm:t>
        <a:bodyPr/>
        <a:lstStyle/>
        <a:p>
          <a:endParaRPr lang="fr-FR"/>
        </a:p>
      </dgm:t>
    </dgm:pt>
    <dgm:pt modelId="{1F3118C7-79F4-B941-9C98-314828844681}" type="pres">
      <dgm:prSet presAssocID="{BC0DB4FD-6857-5545-BD67-71776F9C0BE2}" presName="composite" presStyleCnt="0"/>
      <dgm:spPr/>
    </dgm:pt>
    <dgm:pt modelId="{37D63A89-3150-B140-92C6-EDA75BA9DA81}" type="pres">
      <dgm:prSet presAssocID="{BC0DB4FD-6857-5545-BD67-71776F9C0BE2}" presName="parTx" presStyleLbl="alignNode1" presStyleIdx="0" presStyleCnt="3">
        <dgm:presLayoutVars>
          <dgm:chMax val="0"/>
          <dgm:chPref val="0"/>
          <dgm:bulletEnabled val="1"/>
        </dgm:presLayoutVars>
      </dgm:prSet>
      <dgm:spPr/>
      <dgm:t>
        <a:bodyPr/>
        <a:lstStyle/>
        <a:p>
          <a:endParaRPr lang="fr-FR"/>
        </a:p>
      </dgm:t>
    </dgm:pt>
    <dgm:pt modelId="{536C9EFD-DBCC-E647-BFEE-456483E91990}" type="pres">
      <dgm:prSet presAssocID="{BC0DB4FD-6857-5545-BD67-71776F9C0BE2}" presName="desTx" presStyleLbl="alignAccFollowNode1" presStyleIdx="0" presStyleCnt="3">
        <dgm:presLayoutVars>
          <dgm:bulletEnabled val="1"/>
        </dgm:presLayoutVars>
      </dgm:prSet>
      <dgm:spPr/>
      <dgm:t>
        <a:bodyPr/>
        <a:lstStyle/>
        <a:p>
          <a:endParaRPr lang="fr-FR"/>
        </a:p>
      </dgm:t>
    </dgm:pt>
    <dgm:pt modelId="{13044CEE-2D22-E146-86EF-D46C9634A3A1}" type="pres">
      <dgm:prSet presAssocID="{51D66ECD-1447-3C42-B5E8-BC97485ED1BB}" presName="space" presStyleCnt="0"/>
      <dgm:spPr/>
    </dgm:pt>
    <dgm:pt modelId="{4022D03E-4264-1248-BC35-F92F3B8152CC}" type="pres">
      <dgm:prSet presAssocID="{64D0DF98-9B0E-2F45-BD26-3377CC009881}" presName="composite" presStyleCnt="0"/>
      <dgm:spPr/>
    </dgm:pt>
    <dgm:pt modelId="{38966D8C-CC68-754F-971C-B0E827E61212}" type="pres">
      <dgm:prSet presAssocID="{64D0DF98-9B0E-2F45-BD26-3377CC009881}" presName="parTx" presStyleLbl="alignNode1" presStyleIdx="1" presStyleCnt="3">
        <dgm:presLayoutVars>
          <dgm:chMax val="0"/>
          <dgm:chPref val="0"/>
          <dgm:bulletEnabled val="1"/>
        </dgm:presLayoutVars>
      </dgm:prSet>
      <dgm:spPr/>
      <dgm:t>
        <a:bodyPr/>
        <a:lstStyle/>
        <a:p>
          <a:endParaRPr lang="fr-FR"/>
        </a:p>
      </dgm:t>
    </dgm:pt>
    <dgm:pt modelId="{0AC0FDF1-6570-BF49-BC70-77131658FC26}" type="pres">
      <dgm:prSet presAssocID="{64D0DF98-9B0E-2F45-BD26-3377CC009881}" presName="desTx" presStyleLbl="alignAccFollowNode1" presStyleIdx="1" presStyleCnt="3">
        <dgm:presLayoutVars>
          <dgm:bulletEnabled val="1"/>
        </dgm:presLayoutVars>
      </dgm:prSet>
      <dgm:spPr/>
      <dgm:t>
        <a:bodyPr/>
        <a:lstStyle/>
        <a:p>
          <a:endParaRPr lang="fr-FR"/>
        </a:p>
      </dgm:t>
    </dgm:pt>
    <dgm:pt modelId="{1DE431AD-D550-9A4F-98CB-3AEFF54A8A06}" type="pres">
      <dgm:prSet presAssocID="{8F978204-F1D6-B34F-A453-8BA220192CDA}" presName="space" presStyleCnt="0"/>
      <dgm:spPr/>
    </dgm:pt>
    <dgm:pt modelId="{93FB128F-F671-B746-B73B-1F5DD2926660}" type="pres">
      <dgm:prSet presAssocID="{848D1E5A-9D91-3546-9DE4-AF1CF63A63CB}" presName="composite" presStyleCnt="0"/>
      <dgm:spPr/>
    </dgm:pt>
    <dgm:pt modelId="{55D1312D-EE62-B347-9E43-5D0E210B73D3}" type="pres">
      <dgm:prSet presAssocID="{848D1E5A-9D91-3546-9DE4-AF1CF63A63CB}" presName="parTx" presStyleLbl="alignNode1" presStyleIdx="2" presStyleCnt="3">
        <dgm:presLayoutVars>
          <dgm:chMax val="0"/>
          <dgm:chPref val="0"/>
          <dgm:bulletEnabled val="1"/>
        </dgm:presLayoutVars>
      </dgm:prSet>
      <dgm:spPr/>
      <dgm:t>
        <a:bodyPr/>
        <a:lstStyle/>
        <a:p>
          <a:endParaRPr lang="fr-FR"/>
        </a:p>
      </dgm:t>
    </dgm:pt>
    <dgm:pt modelId="{D1FF9CD1-D57B-3F45-8CB1-7F474EADC8E4}" type="pres">
      <dgm:prSet presAssocID="{848D1E5A-9D91-3546-9DE4-AF1CF63A63CB}" presName="desTx" presStyleLbl="alignAccFollowNode1" presStyleIdx="2" presStyleCnt="3">
        <dgm:presLayoutVars>
          <dgm:bulletEnabled val="1"/>
        </dgm:presLayoutVars>
      </dgm:prSet>
      <dgm:spPr/>
      <dgm:t>
        <a:bodyPr/>
        <a:lstStyle/>
        <a:p>
          <a:endParaRPr lang="fr-FR"/>
        </a:p>
      </dgm:t>
    </dgm:pt>
  </dgm:ptLst>
  <dgm:cxnLst>
    <dgm:cxn modelId="{8672051B-01D7-E746-B9B1-B8F71E98D21D}" srcId="{BC0DB4FD-6857-5545-BD67-71776F9C0BE2}" destId="{6E50E808-B7C3-2245-8166-8FAA823DF4EE}" srcOrd="2" destOrd="0" parTransId="{EDF8AD93-1C86-614A-BA9B-49F2792C61DE}" sibTransId="{A395C4EC-9D69-C64E-8858-161655D10034}"/>
    <dgm:cxn modelId="{4CD22CCF-F642-D440-B216-90C474A1F854}" type="presOf" srcId="{B7391A06-520F-FB41-8030-FBBEB0023777}" destId="{0AC0FDF1-6570-BF49-BC70-77131658FC26}" srcOrd="0" destOrd="4" presId="urn:microsoft.com/office/officeart/2005/8/layout/hList1"/>
    <dgm:cxn modelId="{9C8542A8-5B96-C24D-B8FA-7B2C0ABEBC68}" type="presOf" srcId="{0F586873-3449-FC4C-B11F-5833BE90CA58}" destId="{536C9EFD-DBCC-E647-BFEE-456483E91990}" srcOrd="0" destOrd="1" presId="urn:microsoft.com/office/officeart/2005/8/layout/hList1"/>
    <dgm:cxn modelId="{BA4012F5-13F5-B240-8C43-B8193A922F08}" srcId="{BC0DB4FD-6857-5545-BD67-71776F9C0BE2}" destId="{0F586873-3449-FC4C-B11F-5833BE90CA58}" srcOrd="1" destOrd="0" parTransId="{83F36E66-6C68-2D4E-9475-5049ED436BD5}" sibTransId="{0E0F5B61-0A4B-FB4C-85FA-90299D1C7A37}"/>
    <dgm:cxn modelId="{AA6DA567-89C7-2040-BAD7-738ED3A0D47B}" type="presOf" srcId="{B16D3158-1B51-C943-B9B6-3FD2AC37B088}" destId="{0AC0FDF1-6570-BF49-BC70-77131658FC26}" srcOrd="0" destOrd="3" presId="urn:microsoft.com/office/officeart/2005/8/layout/hList1"/>
    <dgm:cxn modelId="{0A19A468-CAFC-A240-92A3-19F222C550C1}" type="presOf" srcId="{B1B93283-275F-EE47-8A7D-5A06D72CB615}" destId="{0AC0FDF1-6570-BF49-BC70-77131658FC26}" srcOrd="0" destOrd="0" presId="urn:microsoft.com/office/officeart/2005/8/layout/hList1"/>
    <dgm:cxn modelId="{5838EE6E-B448-624D-B64F-3902AB942407}" srcId="{848D1E5A-9D91-3546-9DE4-AF1CF63A63CB}" destId="{BF3E3169-E0AE-464A-B612-981FE4C55D46}" srcOrd="1" destOrd="0" parTransId="{00F809A5-7292-7D49-8BEB-130B7F8E72BC}" sibTransId="{7273AF2A-2755-F14A-ABD2-0EFA69CA0508}"/>
    <dgm:cxn modelId="{CF85E661-7414-DF46-ABCE-605B86FA598D}" srcId="{848D1E5A-9D91-3546-9DE4-AF1CF63A63CB}" destId="{595B7200-17C3-1E45-896D-996F11014BC5}" srcOrd="0" destOrd="0" parTransId="{B3E5A5EE-5D05-084A-A1A1-660E52FE460C}" sibTransId="{7ADACE8F-B0B0-1D45-99A9-2A98E725A01E}"/>
    <dgm:cxn modelId="{DEDEF00C-6F7C-CE46-B4DA-1DFB14F8FA4A}" srcId="{B1B93283-275F-EE47-8A7D-5A06D72CB615}" destId="{82D9EF44-181A-E64D-994A-ED07BABAB16E}" srcOrd="0" destOrd="0" parTransId="{5871FF8C-8A13-D549-91C2-6A144FCA5431}" sibTransId="{6CFD27A0-B5F2-4B48-A6B1-09E4096AFCE6}"/>
    <dgm:cxn modelId="{6BB252C7-0473-E847-8DF3-41CA889EAEFA}" srcId="{B16D3158-1B51-C943-B9B6-3FD2AC37B088}" destId="{B7391A06-520F-FB41-8030-FBBEB0023777}" srcOrd="0" destOrd="0" parTransId="{A98B6F2C-400E-064C-8A5C-2628D09EDAE2}" sibTransId="{D9DE9CD6-5F92-2F48-AE4D-AAFC81DDDB26}"/>
    <dgm:cxn modelId="{1CEE68E7-47D8-2142-B0F7-F2F864B392D4}" srcId="{BC0DB4FD-6857-5545-BD67-71776F9C0BE2}" destId="{6625DD3C-E36E-8049-82C9-F59BD20CCBA9}" srcOrd="0" destOrd="0" parTransId="{4C89D712-E8FD-F847-B85B-D93A40798F69}" sibTransId="{930478BC-5A3A-A141-AF5B-FF2039461569}"/>
    <dgm:cxn modelId="{C582C6B9-E0D9-1D43-972B-F2A1E7C6AD17}" type="presOf" srcId="{6625DD3C-E36E-8049-82C9-F59BD20CCBA9}" destId="{536C9EFD-DBCC-E647-BFEE-456483E91990}" srcOrd="0" destOrd="0" presId="urn:microsoft.com/office/officeart/2005/8/layout/hList1"/>
    <dgm:cxn modelId="{3524221C-4AB4-0749-81AC-FD177805E4A3}" type="presOf" srcId="{C46F3EAA-3A54-8E4D-9471-99CD12042DD8}" destId="{9559927A-CDED-9149-8203-915524F9CB67}" srcOrd="0" destOrd="0" presId="urn:microsoft.com/office/officeart/2005/8/layout/hList1"/>
    <dgm:cxn modelId="{722DD66E-6CD6-DE48-AC73-7ED4882253EB}" type="presOf" srcId="{BC0DB4FD-6857-5545-BD67-71776F9C0BE2}" destId="{37D63A89-3150-B140-92C6-EDA75BA9DA81}" srcOrd="0" destOrd="0" presId="urn:microsoft.com/office/officeart/2005/8/layout/hList1"/>
    <dgm:cxn modelId="{24320E62-D3BF-284D-837F-EF47B32A36DC}" type="presOf" srcId="{5FA3653F-B648-CD46-A1A5-AE8754E1CA1E}" destId="{0AC0FDF1-6570-BF49-BC70-77131658FC26}" srcOrd="0" destOrd="2" presId="urn:microsoft.com/office/officeart/2005/8/layout/hList1"/>
    <dgm:cxn modelId="{5F150B7A-7517-EB46-814E-D60EEAB2EB01}" type="presOf" srcId="{BF3E3169-E0AE-464A-B612-981FE4C55D46}" destId="{D1FF9CD1-D57B-3F45-8CB1-7F474EADC8E4}" srcOrd="0" destOrd="1" presId="urn:microsoft.com/office/officeart/2005/8/layout/hList1"/>
    <dgm:cxn modelId="{B2C99A35-5C24-D34C-8F02-FF34B9EFD8DE}" srcId="{C46F3EAA-3A54-8E4D-9471-99CD12042DD8}" destId="{64D0DF98-9B0E-2F45-BD26-3377CC009881}" srcOrd="1" destOrd="0" parTransId="{9795D816-0734-CB4E-BBA9-1B494E55DADB}" sibTransId="{8F978204-F1D6-B34F-A453-8BA220192CDA}"/>
    <dgm:cxn modelId="{1F8F896D-9696-DB47-BF0C-A7A966848F17}" srcId="{B1B93283-275F-EE47-8A7D-5A06D72CB615}" destId="{5FA3653F-B648-CD46-A1A5-AE8754E1CA1E}" srcOrd="1" destOrd="0" parTransId="{5B83F8B3-0BB3-1D4D-8216-48E446B2BEAA}" sibTransId="{4ADA6018-6779-AC45-A8C2-DE63FF4EF64E}"/>
    <dgm:cxn modelId="{B20CF0A8-BCCE-CC4A-873E-1BA657AB612A}" srcId="{64D0DF98-9B0E-2F45-BD26-3377CC009881}" destId="{B1B93283-275F-EE47-8A7D-5A06D72CB615}" srcOrd="0" destOrd="0" parTransId="{64F3341D-226C-D14B-B094-CC558873813C}" sibTransId="{A1DF1AE7-1A27-1749-954B-EDB325E103C6}"/>
    <dgm:cxn modelId="{DA538BDB-F7BB-654C-81C5-BA43D197EC40}" srcId="{64D0DF98-9B0E-2F45-BD26-3377CC009881}" destId="{B16D3158-1B51-C943-B9B6-3FD2AC37B088}" srcOrd="1" destOrd="0" parTransId="{A907C719-5636-E343-BCD4-54314C49FD2C}" sibTransId="{4A4E1768-9242-6749-AD49-8F161228B903}"/>
    <dgm:cxn modelId="{F0286BCB-DD7B-7C48-AC7F-9F9F67D547DD}" srcId="{C46F3EAA-3A54-8E4D-9471-99CD12042DD8}" destId="{BC0DB4FD-6857-5545-BD67-71776F9C0BE2}" srcOrd="0" destOrd="0" parTransId="{2E62D5B5-BF62-B441-90CB-63FF0EA57A65}" sibTransId="{51D66ECD-1447-3C42-B5E8-BC97485ED1BB}"/>
    <dgm:cxn modelId="{815696CE-D4DE-4A4B-86E2-E0537DEAAB55}" type="presOf" srcId="{595B7200-17C3-1E45-896D-996F11014BC5}" destId="{D1FF9CD1-D57B-3F45-8CB1-7F474EADC8E4}" srcOrd="0" destOrd="0" presId="urn:microsoft.com/office/officeart/2005/8/layout/hList1"/>
    <dgm:cxn modelId="{DCB3C186-9AF1-7D42-9B8D-B1CF5DC35284}" type="presOf" srcId="{64D0DF98-9B0E-2F45-BD26-3377CC009881}" destId="{38966D8C-CC68-754F-971C-B0E827E61212}" srcOrd="0" destOrd="0" presId="urn:microsoft.com/office/officeart/2005/8/layout/hList1"/>
    <dgm:cxn modelId="{6587B00C-3E69-DE49-B6E4-935124771F06}" type="presOf" srcId="{82D9EF44-181A-E64D-994A-ED07BABAB16E}" destId="{0AC0FDF1-6570-BF49-BC70-77131658FC26}" srcOrd="0" destOrd="1" presId="urn:microsoft.com/office/officeart/2005/8/layout/hList1"/>
    <dgm:cxn modelId="{1A89C303-CA3C-9F4C-AF5A-F64EDE892767}" type="presOf" srcId="{848D1E5A-9D91-3546-9DE4-AF1CF63A63CB}" destId="{55D1312D-EE62-B347-9E43-5D0E210B73D3}" srcOrd="0" destOrd="0" presId="urn:microsoft.com/office/officeart/2005/8/layout/hList1"/>
    <dgm:cxn modelId="{696E2580-9FAD-1240-BF43-CBF8AE25D38B}" type="presOf" srcId="{6E50E808-B7C3-2245-8166-8FAA823DF4EE}" destId="{536C9EFD-DBCC-E647-BFEE-456483E91990}" srcOrd="0" destOrd="2" presId="urn:microsoft.com/office/officeart/2005/8/layout/hList1"/>
    <dgm:cxn modelId="{647C68FD-78DD-5448-B6C1-4EECD9714373}" srcId="{C46F3EAA-3A54-8E4D-9471-99CD12042DD8}" destId="{848D1E5A-9D91-3546-9DE4-AF1CF63A63CB}" srcOrd="2" destOrd="0" parTransId="{26C440A8-BA85-A94E-9434-CCB519090F05}" sibTransId="{CA0307CB-D905-2044-9379-A7D3686641CB}"/>
    <dgm:cxn modelId="{74A47252-CDFD-D444-83DC-DE6569EB405B}" type="presParOf" srcId="{9559927A-CDED-9149-8203-915524F9CB67}" destId="{1F3118C7-79F4-B941-9C98-314828844681}" srcOrd="0" destOrd="0" presId="urn:microsoft.com/office/officeart/2005/8/layout/hList1"/>
    <dgm:cxn modelId="{536DE18D-844B-394C-A0DB-3F276480D291}" type="presParOf" srcId="{1F3118C7-79F4-B941-9C98-314828844681}" destId="{37D63A89-3150-B140-92C6-EDA75BA9DA81}" srcOrd="0" destOrd="0" presId="urn:microsoft.com/office/officeart/2005/8/layout/hList1"/>
    <dgm:cxn modelId="{831DEEF5-A0E4-444F-95E2-E616B89E3CB2}" type="presParOf" srcId="{1F3118C7-79F4-B941-9C98-314828844681}" destId="{536C9EFD-DBCC-E647-BFEE-456483E91990}" srcOrd="1" destOrd="0" presId="urn:microsoft.com/office/officeart/2005/8/layout/hList1"/>
    <dgm:cxn modelId="{FDB4D9A1-3F72-5649-B4C8-8F2E4F48FD3C}" type="presParOf" srcId="{9559927A-CDED-9149-8203-915524F9CB67}" destId="{13044CEE-2D22-E146-86EF-D46C9634A3A1}" srcOrd="1" destOrd="0" presId="urn:microsoft.com/office/officeart/2005/8/layout/hList1"/>
    <dgm:cxn modelId="{69992034-BD0E-B14F-8230-5DCB306FBC94}" type="presParOf" srcId="{9559927A-CDED-9149-8203-915524F9CB67}" destId="{4022D03E-4264-1248-BC35-F92F3B8152CC}" srcOrd="2" destOrd="0" presId="urn:microsoft.com/office/officeart/2005/8/layout/hList1"/>
    <dgm:cxn modelId="{589ECAD9-7C41-514A-8CB3-4C74DD438A5B}" type="presParOf" srcId="{4022D03E-4264-1248-BC35-F92F3B8152CC}" destId="{38966D8C-CC68-754F-971C-B0E827E61212}" srcOrd="0" destOrd="0" presId="urn:microsoft.com/office/officeart/2005/8/layout/hList1"/>
    <dgm:cxn modelId="{054BE65B-49EB-A14B-9EE9-42BC51D56CF2}" type="presParOf" srcId="{4022D03E-4264-1248-BC35-F92F3B8152CC}" destId="{0AC0FDF1-6570-BF49-BC70-77131658FC26}" srcOrd="1" destOrd="0" presId="urn:microsoft.com/office/officeart/2005/8/layout/hList1"/>
    <dgm:cxn modelId="{EC2A0560-BBF2-124F-A3CA-ABDD2F781BDD}" type="presParOf" srcId="{9559927A-CDED-9149-8203-915524F9CB67}" destId="{1DE431AD-D550-9A4F-98CB-3AEFF54A8A06}" srcOrd="3" destOrd="0" presId="urn:microsoft.com/office/officeart/2005/8/layout/hList1"/>
    <dgm:cxn modelId="{63C93F6D-AB47-354B-B7D9-CBF8A5602CFD}" type="presParOf" srcId="{9559927A-CDED-9149-8203-915524F9CB67}" destId="{93FB128F-F671-B746-B73B-1F5DD2926660}" srcOrd="4" destOrd="0" presId="urn:microsoft.com/office/officeart/2005/8/layout/hList1"/>
    <dgm:cxn modelId="{0C268EB3-313E-2A43-9B50-3E9D2F2FD429}" type="presParOf" srcId="{93FB128F-F671-B746-B73B-1F5DD2926660}" destId="{55D1312D-EE62-B347-9E43-5D0E210B73D3}" srcOrd="0" destOrd="0" presId="urn:microsoft.com/office/officeart/2005/8/layout/hList1"/>
    <dgm:cxn modelId="{E8D84871-E045-E049-A500-B45C0915EED7}" type="presParOf" srcId="{93FB128F-F671-B746-B73B-1F5DD2926660}" destId="{D1FF9CD1-D57B-3F45-8CB1-7F474EADC8E4}"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9E71CF4-76AB-2449-B327-026FD5D8E5C7}" type="doc">
      <dgm:prSet loTypeId="urn:microsoft.com/office/officeart/2005/8/layout/chevron2" loCatId="" qsTypeId="urn:microsoft.com/office/officeart/2005/8/quickstyle/simple4" qsCatId="simple" csTypeId="urn:microsoft.com/office/officeart/2005/8/colors/accent1_2" csCatId="accent1"/>
      <dgm:spPr/>
      <dgm:t>
        <a:bodyPr/>
        <a:lstStyle/>
        <a:p>
          <a:endParaRPr lang="fr-FR"/>
        </a:p>
      </dgm:t>
    </dgm:pt>
    <dgm:pt modelId="{043D67A1-762A-BE4D-AC9B-60BADE2A9901}">
      <dgm:prSet/>
      <dgm:spPr/>
      <dgm:t>
        <a:bodyPr/>
        <a:lstStyle/>
        <a:p>
          <a:pPr rtl="0"/>
          <a:r>
            <a:rPr lang="da-DK" smtClean="0"/>
            <a:t>Passion nationale </a:t>
          </a:r>
          <a:endParaRPr lang="da-DK"/>
        </a:p>
      </dgm:t>
    </dgm:pt>
    <dgm:pt modelId="{C289E897-7779-764D-B1FD-69B49BE90FFF}" type="parTrans" cxnId="{9C888130-DBF4-E14C-94F7-EEEA5F67E4A5}">
      <dgm:prSet/>
      <dgm:spPr/>
      <dgm:t>
        <a:bodyPr/>
        <a:lstStyle/>
        <a:p>
          <a:endParaRPr lang="fr-FR"/>
        </a:p>
      </dgm:t>
    </dgm:pt>
    <dgm:pt modelId="{61C2EFA0-6394-054A-912E-03262A7B409F}" type="sibTrans" cxnId="{9C888130-DBF4-E14C-94F7-EEEA5F67E4A5}">
      <dgm:prSet/>
      <dgm:spPr/>
      <dgm:t>
        <a:bodyPr/>
        <a:lstStyle/>
        <a:p>
          <a:endParaRPr lang="fr-FR"/>
        </a:p>
      </dgm:t>
    </dgm:pt>
    <dgm:pt modelId="{68D60799-2C58-7E42-A974-A508533E7FBD}">
      <dgm:prSet/>
      <dgm:spPr/>
      <dgm:t>
        <a:bodyPr/>
        <a:lstStyle/>
        <a:p>
          <a:pPr rtl="0"/>
          <a:r>
            <a:rPr lang="fr-FR" smtClean="0"/>
            <a:t>L’immigration, “parce qu'elle est le fait de gens qui n'ont pas à être là (si l'ordre national avait été parfait, il ne comporterait pas cette faille, cette insuffisance), mais qui sont là (ils sont là comme l'objectivation, comme la matérialisation de cette faille, de cette insuffisance, de cet inaccomplissement de la nation), [...] révèle au grand jour la vérité cachée, les soubassements les plus profonds de l'ordre social et politique qu'on dit national »</a:t>
          </a:r>
          <a:endParaRPr lang="fr-FR"/>
        </a:p>
      </dgm:t>
    </dgm:pt>
    <dgm:pt modelId="{2A67267E-5CCC-554E-A9A3-B46B8506D62B}" type="parTrans" cxnId="{369963A8-A85C-1D4B-A312-23DED05C52CC}">
      <dgm:prSet/>
      <dgm:spPr/>
      <dgm:t>
        <a:bodyPr/>
        <a:lstStyle/>
        <a:p>
          <a:endParaRPr lang="fr-FR"/>
        </a:p>
      </dgm:t>
    </dgm:pt>
    <dgm:pt modelId="{5861C917-7FC8-0A4D-9115-924FDBF66C5D}" type="sibTrans" cxnId="{369963A8-A85C-1D4B-A312-23DED05C52CC}">
      <dgm:prSet/>
      <dgm:spPr/>
      <dgm:t>
        <a:bodyPr/>
        <a:lstStyle/>
        <a:p>
          <a:endParaRPr lang="fr-FR"/>
        </a:p>
      </dgm:t>
    </dgm:pt>
    <dgm:pt modelId="{53F0EFDE-D482-C348-A1A8-E497E790BB21}">
      <dgm:prSet/>
      <dgm:spPr/>
      <dgm:t>
        <a:bodyPr/>
        <a:lstStyle/>
        <a:p>
          <a:pPr rtl="0"/>
          <a:r>
            <a:rPr lang="fr-FR" smtClean="0"/>
            <a:t>Passion démocratique</a:t>
          </a:r>
          <a:endParaRPr lang="fr-FR"/>
        </a:p>
      </dgm:t>
    </dgm:pt>
    <dgm:pt modelId="{92E2A52D-6718-114E-8C59-6115E8F6A7B3}" type="parTrans" cxnId="{BC9F58B5-663D-B549-B49D-4D0E97BDBFCC}">
      <dgm:prSet/>
      <dgm:spPr/>
      <dgm:t>
        <a:bodyPr/>
        <a:lstStyle/>
        <a:p>
          <a:endParaRPr lang="fr-FR"/>
        </a:p>
      </dgm:t>
    </dgm:pt>
    <dgm:pt modelId="{DA3D6FF5-EE22-2B4F-B7DF-3053E774B603}" type="sibTrans" cxnId="{BC9F58B5-663D-B549-B49D-4D0E97BDBFCC}">
      <dgm:prSet/>
      <dgm:spPr/>
      <dgm:t>
        <a:bodyPr/>
        <a:lstStyle/>
        <a:p>
          <a:endParaRPr lang="fr-FR"/>
        </a:p>
      </dgm:t>
    </dgm:pt>
    <dgm:pt modelId="{79C6E7D2-8EA7-0342-ABEA-E010AAC5E31A}">
      <dgm:prSet/>
      <dgm:spPr/>
      <dgm:t>
        <a:bodyPr/>
        <a:lstStyle/>
        <a:p>
          <a:pPr rtl="0"/>
          <a:r>
            <a:rPr lang="fr-FR" smtClean="0"/>
            <a:t>La surreprésentation des étrangers dans la population détenue, parce qu'elle est le fait d’êtres humains qui n'ont pas à être discriminés (si l'ordre démocratique avait été parfait, il ne comporterait pas cette faille, cette insuffisance), mais qui sont discriminés (et la discrimination est là comme l'objectivation, comme la matérialisation de cette faille, de cette insuffisance, de cet inaccomplissement de la démocratie), la sur-représentation des étrangers dans la population détenue révèle au grand jour la vérité cachée, les soubassements les plus profonds de l'ordre social et politique qu'on dit démocratique. </a:t>
          </a:r>
          <a:endParaRPr lang="fr-FR"/>
        </a:p>
      </dgm:t>
    </dgm:pt>
    <dgm:pt modelId="{86BAA242-457C-7641-85CB-FDDF1A23B27F}" type="parTrans" cxnId="{377A64D9-E35C-384B-8397-D6201F8B6F42}">
      <dgm:prSet/>
      <dgm:spPr/>
      <dgm:t>
        <a:bodyPr/>
        <a:lstStyle/>
        <a:p>
          <a:endParaRPr lang="fr-FR"/>
        </a:p>
      </dgm:t>
    </dgm:pt>
    <dgm:pt modelId="{4B325AAA-2FDB-F14F-8047-FB48219B144E}" type="sibTrans" cxnId="{377A64D9-E35C-384B-8397-D6201F8B6F42}">
      <dgm:prSet/>
      <dgm:spPr/>
      <dgm:t>
        <a:bodyPr/>
        <a:lstStyle/>
        <a:p>
          <a:endParaRPr lang="fr-FR"/>
        </a:p>
      </dgm:t>
    </dgm:pt>
    <dgm:pt modelId="{6BC61B9A-9F59-4440-862A-9F4201297FD9}" type="pres">
      <dgm:prSet presAssocID="{79E71CF4-76AB-2449-B327-026FD5D8E5C7}" presName="linearFlow" presStyleCnt="0">
        <dgm:presLayoutVars>
          <dgm:dir/>
          <dgm:animLvl val="lvl"/>
          <dgm:resizeHandles val="exact"/>
        </dgm:presLayoutVars>
      </dgm:prSet>
      <dgm:spPr/>
      <dgm:t>
        <a:bodyPr/>
        <a:lstStyle/>
        <a:p>
          <a:endParaRPr lang="fr-FR"/>
        </a:p>
      </dgm:t>
    </dgm:pt>
    <dgm:pt modelId="{BCAE5959-6E5C-B043-97DA-0F283B1B976B}" type="pres">
      <dgm:prSet presAssocID="{043D67A1-762A-BE4D-AC9B-60BADE2A9901}" presName="composite" presStyleCnt="0"/>
      <dgm:spPr/>
    </dgm:pt>
    <dgm:pt modelId="{EFB03368-2EA4-FA40-82D6-2C91623930E3}" type="pres">
      <dgm:prSet presAssocID="{043D67A1-762A-BE4D-AC9B-60BADE2A9901}" presName="parentText" presStyleLbl="alignNode1" presStyleIdx="0" presStyleCnt="2">
        <dgm:presLayoutVars>
          <dgm:chMax val="1"/>
          <dgm:bulletEnabled val="1"/>
        </dgm:presLayoutVars>
      </dgm:prSet>
      <dgm:spPr/>
      <dgm:t>
        <a:bodyPr/>
        <a:lstStyle/>
        <a:p>
          <a:endParaRPr lang="fr-FR"/>
        </a:p>
      </dgm:t>
    </dgm:pt>
    <dgm:pt modelId="{FFF1B39D-AACA-7A4C-BBEB-FC62DD4C4F9A}" type="pres">
      <dgm:prSet presAssocID="{043D67A1-762A-BE4D-AC9B-60BADE2A9901}" presName="descendantText" presStyleLbl="alignAcc1" presStyleIdx="0" presStyleCnt="2">
        <dgm:presLayoutVars>
          <dgm:bulletEnabled val="1"/>
        </dgm:presLayoutVars>
      </dgm:prSet>
      <dgm:spPr/>
      <dgm:t>
        <a:bodyPr/>
        <a:lstStyle/>
        <a:p>
          <a:endParaRPr lang="fr-FR"/>
        </a:p>
      </dgm:t>
    </dgm:pt>
    <dgm:pt modelId="{61479B75-4334-024B-9425-31F14EC24E13}" type="pres">
      <dgm:prSet presAssocID="{61C2EFA0-6394-054A-912E-03262A7B409F}" presName="sp" presStyleCnt="0"/>
      <dgm:spPr/>
    </dgm:pt>
    <dgm:pt modelId="{13F47E6D-0C6C-814C-A369-FF723C11B0AC}" type="pres">
      <dgm:prSet presAssocID="{53F0EFDE-D482-C348-A1A8-E497E790BB21}" presName="composite" presStyleCnt="0"/>
      <dgm:spPr/>
    </dgm:pt>
    <dgm:pt modelId="{05A9E5BA-7831-CB4C-8F20-599D1CB93459}" type="pres">
      <dgm:prSet presAssocID="{53F0EFDE-D482-C348-A1A8-E497E790BB21}" presName="parentText" presStyleLbl="alignNode1" presStyleIdx="1" presStyleCnt="2">
        <dgm:presLayoutVars>
          <dgm:chMax val="1"/>
          <dgm:bulletEnabled val="1"/>
        </dgm:presLayoutVars>
      </dgm:prSet>
      <dgm:spPr/>
      <dgm:t>
        <a:bodyPr/>
        <a:lstStyle/>
        <a:p>
          <a:endParaRPr lang="fr-FR"/>
        </a:p>
      </dgm:t>
    </dgm:pt>
    <dgm:pt modelId="{47912A60-146E-F445-A219-E9A20FF896E1}" type="pres">
      <dgm:prSet presAssocID="{53F0EFDE-D482-C348-A1A8-E497E790BB21}" presName="descendantText" presStyleLbl="alignAcc1" presStyleIdx="1" presStyleCnt="2">
        <dgm:presLayoutVars>
          <dgm:bulletEnabled val="1"/>
        </dgm:presLayoutVars>
      </dgm:prSet>
      <dgm:spPr/>
      <dgm:t>
        <a:bodyPr/>
        <a:lstStyle/>
        <a:p>
          <a:endParaRPr lang="fr-FR"/>
        </a:p>
      </dgm:t>
    </dgm:pt>
  </dgm:ptLst>
  <dgm:cxnLst>
    <dgm:cxn modelId="{178C016A-DA97-F744-A8F9-BDA69FF195BE}" type="presOf" srcId="{53F0EFDE-D482-C348-A1A8-E497E790BB21}" destId="{05A9E5BA-7831-CB4C-8F20-599D1CB93459}" srcOrd="0" destOrd="0" presId="urn:microsoft.com/office/officeart/2005/8/layout/chevron2"/>
    <dgm:cxn modelId="{4C1C4B8A-E0D5-C546-BE11-B67917196967}" type="presOf" srcId="{68D60799-2C58-7E42-A974-A508533E7FBD}" destId="{FFF1B39D-AACA-7A4C-BBEB-FC62DD4C4F9A}" srcOrd="0" destOrd="0" presId="urn:microsoft.com/office/officeart/2005/8/layout/chevron2"/>
    <dgm:cxn modelId="{7FCDB532-6AD4-6F4B-8796-2D9E67338970}" type="presOf" srcId="{79E71CF4-76AB-2449-B327-026FD5D8E5C7}" destId="{6BC61B9A-9F59-4440-862A-9F4201297FD9}" srcOrd="0" destOrd="0" presId="urn:microsoft.com/office/officeart/2005/8/layout/chevron2"/>
    <dgm:cxn modelId="{369963A8-A85C-1D4B-A312-23DED05C52CC}" srcId="{043D67A1-762A-BE4D-AC9B-60BADE2A9901}" destId="{68D60799-2C58-7E42-A974-A508533E7FBD}" srcOrd="0" destOrd="0" parTransId="{2A67267E-5CCC-554E-A9A3-B46B8506D62B}" sibTransId="{5861C917-7FC8-0A4D-9115-924FDBF66C5D}"/>
    <dgm:cxn modelId="{377A64D9-E35C-384B-8397-D6201F8B6F42}" srcId="{53F0EFDE-D482-C348-A1A8-E497E790BB21}" destId="{79C6E7D2-8EA7-0342-ABEA-E010AAC5E31A}" srcOrd="0" destOrd="0" parTransId="{86BAA242-457C-7641-85CB-FDDF1A23B27F}" sibTransId="{4B325AAA-2FDB-F14F-8047-FB48219B144E}"/>
    <dgm:cxn modelId="{E8176B6E-491D-EF41-A46A-AEAA214C8F0F}" type="presOf" srcId="{043D67A1-762A-BE4D-AC9B-60BADE2A9901}" destId="{EFB03368-2EA4-FA40-82D6-2C91623930E3}" srcOrd="0" destOrd="0" presId="urn:microsoft.com/office/officeart/2005/8/layout/chevron2"/>
    <dgm:cxn modelId="{E28999D7-AF3D-B34A-AA1D-3897884EBE0A}" type="presOf" srcId="{79C6E7D2-8EA7-0342-ABEA-E010AAC5E31A}" destId="{47912A60-146E-F445-A219-E9A20FF896E1}" srcOrd="0" destOrd="0" presId="urn:microsoft.com/office/officeart/2005/8/layout/chevron2"/>
    <dgm:cxn modelId="{9C888130-DBF4-E14C-94F7-EEEA5F67E4A5}" srcId="{79E71CF4-76AB-2449-B327-026FD5D8E5C7}" destId="{043D67A1-762A-BE4D-AC9B-60BADE2A9901}" srcOrd="0" destOrd="0" parTransId="{C289E897-7779-764D-B1FD-69B49BE90FFF}" sibTransId="{61C2EFA0-6394-054A-912E-03262A7B409F}"/>
    <dgm:cxn modelId="{BC9F58B5-663D-B549-B49D-4D0E97BDBFCC}" srcId="{79E71CF4-76AB-2449-B327-026FD5D8E5C7}" destId="{53F0EFDE-D482-C348-A1A8-E497E790BB21}" srcOrd="1" destOrd="0" parTransId="{92E2A52D-6718-114E-8C59-6115E8F6A7B3}" sibTransId="{DA3D6FF5-EE22-2B4F-B7DF-3053E774B603}"/>
    <dgm:cxn modelId="{E5146739-B3D4-6848-9458-8644CED8A5C2}" type="presParOf" srcId="{6BC61B9A-9F59-4440-862A-9F4201297FD9}" destId="{BCAE5959-6E5C-B043-97DA-0F283B1B976B}" srcOrd="0" destOrd="0" presId="urn:microsoft.com/office/officeart/2005/8/layout/chevron2"/>
    <dgm:cxn modelId="{ED60B323-6E63-AE45-A4E4-697EABFD7363}" type="presParOf" srcId="{BCAE5959-6E5C-B043-97DA-0F283B1B976B}" destId="{EFB03368-2EA4-FA40-82D6-2C91623930E3}" srcOrd="0" destOrd="0" presId="urn:microsoft.com/office/officeart/2005/8/layout/chevron2"/>
    <dgm:cxn modelId="{A68166E5-446F-DD48-AC67-947FEBF8EDB7}" type="presParOf" srcId="{BCAE5959-6E5C-B043-97DA-0F283B1B976B}" destId="{FFF1B39D-AACA-7A4C-BBEB-FC62DD4C4F9A}" srcOrd="1" destOrd="0" presId="urn:microsoft.com/office/officeart/2005/8/layout/chevron2"/>
    <dgm:cxn modelId="{24595F43-F706-D84C-A9FC-811FF6C7F6E9}" type="presParOf" srcId="{6BC61B9A-9F59-4440-862A-9F4201297FD9}" destId="{61479B75-4334-024B-9425-31F14EC24E13}" srcOrd="1" destOrd="0" presId="urn:microsoft.com/office/officeart/2005/8/layout/chevron2"/>
    <dgm:cxn modelId="{BF34CEA6-E14F-DB49-81F8-0BC7DCD1C5F2}" type="presParOf" srcId="{6BC61B9A-9F59-4440-862A-9F4201297FD9}" destId="{13F47E6D-0C6C-814C-A369-FF723C11B0AC}" srcOrd="2" destOrd="0" presId="urn:microsoft.com/office/officeart/2005/8/layout/chevron2"/>
    <dgm:cxn modelId="{0960461A-F175-834D-B0F3-E2AC82200E70}" type="presParOf" srcId="{13F47E6D-0C6C-814C-A369-FF723C11B0AC}" destId="{05A9E5BA-7831-CB4C-8F20-599D1CB93459}" srcOrd="0" destOrd="0" presId="urn:microsoft.com/office/officeart/2005/8/layout/chevron2"/>
    <dgm:cxn modelId="{3A721B5C-5E53-E24F-8CBB-B3ED4308CD6C}" type="presParOf" srcId="{13F47E6D-0C6C-814C-A369-FF723C11B0AC}" destId="{47912A60-146E-F445-A219-E9A20FF896E1}"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8CE3FC6-37E8-3A49-BC03-C914597AC9DF}" type="doc">
      <dgm:prSet loTypeId="urn:microsoft.com/office/officeart/2005/8/layout/hProcess7" loCatId="" qsTypeId="urn:microsoft.com/office/officeart/2005/8/quickstyle/simple4" qsCatId="simple" csTypeId="urn:microsoft.com/office/officeart/2005/8/colors/accent1_2" csCatId="accent1" phldr="1"/>
      <dgm:spPr/>
      <dgm:t>
        <a:bodyPr/>
        <a:lstStyle/>
        <a:p>
          <a:endParaRPr lang="fr-FR"/>
        </a:p>
      </dgm:t>
    </dgm:pt>
    <dgm:pt modelId="{D28A0BCB-F3E2-0142-9AD8-D70210A429FF}">
      <dgm:prSet/>
      <dgm:spPr/>
      <dgm:t>
        <a:bodyPr/>
        <a:lstStyle/>
        <a:p>
          <a:pPr rtl="0"/>
          <a:r>
            <a:rPr lang="da-DK" smtClean="0"/>
            <a:t>Passion nationale</a:t>
          </a:r>
          <a:endParaRPr lang="da-DK"/>
        </a:p>
      </dgm:t>
    </dgm:pt>
    <dgm:pt modelId="{90F2FDA4-07FB-9249-8259-61B64713BE9B}" type="parTrans" cxnId="{C045413D-89D4-524A-8CEE-62EF147FC543}">
      <dgm:prSet/>
      <dgm:spPr/>
      <dgm:t>
        <a:bodyPr/>
        <a:lstStyle/>
        <a:p>
          <a:endParaRPr lang="fr-FR"/>
        </a:p>
      </dgm:t>
    </dgm:pt>
    <dgm:pt modelId="{808BD8B0-4986-2949-8693-C086FA16BB1D}" type="sibTrans" cxnId="{C045413D-89D4-524A-8CEE-62EF147FC543}">
      <dgm:prSet/>
      <dgm:spPr/>
      <dgm:t>
        <a:bodyPr/>
        <a:lstStyle/>
        <a:p>
          <a:endParaRPr lang="fr-FR"/>
        </a:p>
      </dgm:t>
    </dgm:pt>
    <dgm:pt modelId="{45E145CD-13DD-5745-94A5-D950D3E824AF}">
      <dgm:prSet/>
      <dgm:spPr/>
      <dgm:t>
        <a:bodyPr/>
        <a:lstStyle/>
        <a:p>
          <a:pPr rtl="0"/>
          <a:r>
            <a:rPr lang="fr-FR" dirty="0" smtClean="0"/>
            <a:t>• veut que la loi exclue de la distribution des biens matériels et symboliques qu'elle réalise ceux en qui elle ne reconnaît pas des “enfants de Nation” ;</a:t>
          </a:r>
          <a:endParaRPr lang="fr-FR" dirty="0"/>
        </a:p>
      </dgm:t>
    </dgm:pt>
    <dgm:pt modelId="{73B5EA21-55D9-7D46-89D4-AE31313AF4BA}" type="parTrans" cxnId="{FE1FADDE-9338-B644-B3FB-9E4C407FB541}">
      <dgm:prSet/>
      <dgm:spPr/>
      <dgm:t>
        <a:bodyPr/>
        <a:lstStyle/>
        <a:p>
          <a:endParaRPr lang="fr-FR"/>
        </a:p>
      </dgm:t>
    </dgm:pt>
    <dgm:pt modelId="{E45E5B0E-918C-CD47-A092-C277C3922343}" type="sibTrans" cxnId="{FE1FADDE-9338-B644-B3FB-9E4C407FB541}">
      <dgm:prSet/>
      <dgm:spPr/>
      <dgm:t>
        <a:bodyPr/>
        <a:lstStyle/>
        <a:p>
          <a:endParaRPr lang="fr-FR"/>
        </a:p>
      </dgm:t>
    </dgm:pt>
    <dgm:pt modelId="{BA0D6546-55E3-3647-AAD7-F21DB3FA4558}">
      <dgm:prSet/>
      <dgm:spPr/>
      <dgm:t>
        <a:bodyPr/>
        <a:lstStyle/>
        <a:p>
          <a:pPr rtl="0"/>
          <a:r>
            <a:rPr lang="fr-FR" dirty="0" smtClean="0"/>
            <a:t>• répugne à considérer que les nationaux et les non-nationaux (ou les “faux” nationaux) ont des titres identiques à y prendre part. Elle suppose </a:t>
          </a:r>
          <a:r>
            <a:rPr lang="fr-FR" i="1" dirty="0" smtClean="0"/>
            <a:t>a priori</a:t>
          </a:r>
          <a:r>
            <a:rPr lang="fr-FR" dirty="0" smtClean="0"/>
            <a:t> aux “immigrés” et aux “illégaux” non pas un “plus-de-jouir”, mais un jouir-plus-que-leur-dû, une jouissance indue – quelles que soient les conditions d'existence dont ils jouissent effectivement.</a:t>
          </a:r>
          <a:endParaRPr lang="fr-FR" dirty="0"/>
        </a:p>
      </dgm:t>
    </dgm:pt>
    <dgm:pt modelId="{61F25E45-990C-CA40-A69E-C9591C4CC809}" type="parTrans" cxnId="{AD8D69A6-EE64-3047-AC98-00033D278F62}">
      <dgm:prSet/>
      <dgm:spPr/>
      <dgm:t>
        <a:bodyPr/>
        <a:lstStyle/>
        <a:p>
          <a:endParaRPr lang="fr-FR"/>
        </a:p>
      </dgm:t>
    </dgm:pt>
    <dgm:pt modelId="{33A2A09D-1F59-8C44-9388-A416B0CAFB8B}" type="sibTrans" cxnId="{AD8D69A6-EE64-3047-AC98-00033D278F62}">
      <dgm:prSet/>
      <dgm:spPr/>
      <dgm:t>
        <a:bodyPr/>
        <a:lstStyle/>
        <a:p>
          <a:endParaRPr lang="fr-FR"/>
        </a:p>
      </dgm:t>
    </dgm:pt>
    <dgm:pt modelId="{DC44A1EC-BB85-2C43-B2FA-61E038CC5DE0}">
      <dgm:prSet/>
      <dgm:spPr/>
      <dgm:t>
        <a:bodyPr/>
        <a:lstStyle/>
        <a:p>
          <a:pPr rtl="0"/>
          <a:r>
            <a:rPr lang="fr-FR" smtClean="0"/>
            <a:t>Passion démocratique </a:t>
          </a:r>
          <a:endParaRPr lang="fr-FR"/>
        </a:p>
      </dgm:t>
    </dgm:pt>
    <dgm:pt modelId="{15E2F592-4DB5-C84A-9971-F1648574959E}" type="parTrans" cxnId="{112E35BB-5D22-BD42-8F0A-DCF8125FE9D7}">
      <dgm:prSet/>
      <dgm:spPr/>
      <dgm:t>
        <a:bodyPr/>
        <a:lstStyle/>
        <a:p>
          <a:endParaRPr lang="fr-FR"/>
        </a:p>
      </dgm:t>
    </dgm:pt>
    <dgm:pt modelId="{89F4C57D-770E-D54F-87BA-44690AE8FB00}" type="sibTrans" cxnId="{112E35BB-5D22-BD42-8F0A-DCF8125FE9D7}">
      <dgm:prSet/>
      <dgm:spPr/>
      <dgm:t>
        <a:bodyPr/>
        <a:lstStyle/>
        <a:p>
          <a:endParaRPr lang="fr-FR"/>
        </a:p>
      </dgm:t>
    </dgm:pt>
    <dgm:pt modelId="{AAB1EB7C-08EB-B340-B161-D8DA1468A343}">
      <dgm:prSet/>
      <dgm:spPr/>
      <dgm:t>
        <a:bodyPr/>
        <a:lstStyle/>
        <a:p>
          <a:pPr rtl="0"/>
          <a:r>
            <a:rPr lang="fr-FR" dirty="0" smtClean="0"/>
            <a:t>• voudrait pouvoir supposer que la loi est égale et impartiale ; </a:t>
          </a:r>
        </a:p>
        <a:p>
          <a:pPr rtl="0"/>
          <a:endParaRPr lang="fr-FR" dirty="0" smtClean="0"/>
        </a:p>
        <a:p>
          <a:pPr rtl="0"/>
          <a:endParaRPr lang="fr-FR" dirty="0"/>
        </a:p>
      </dgm:t>
    </dgm:pt>
    <dgm:pt modelId="{D72432F7-4F47-B54A-8404-0C12E57B79A4}" type="parTrans" cxnId="{54E5E378-84C5-7B41-8DA0-CE47C24D5D77}">
      <dgm:prSet/>
      <dgm:spPr/>
      <dgm:t>
        <a:bodyPr/>
        <a:lstStyle/>
        <a:p>
          <a:endParaRPr lang="fr-FR"/>
        </a:p>
      </dgm:t>
    </dgm:pt>
    <dgm:pt modelId="{8B84B9D1-DABD-F84E-831E-90DEC1CA3E9A}" type="sibTrans" cxnId="{54E5E378-84C5-7B41-8DA0-CE47C24D5D77}">
      <dgm:prSet/>
      <dgm:spPr/>
      <dgm:t>
        <a:bodyPr/>
        <a:lstStyle/>
        <a:p>
          <a:endParaRPr lang="fr-FR"/>
        </a:p>
      </dgm:t>
    </dgm:pt>
    <dgm:pt modelId="{132FFB2B-B6D9-D346-A1F8-C9FEFBC1AE07}">
      <dgm:prSet/>
      <dgm:spPr/>
      <dgm:t>
        <a:bodyPr/>
        <a:lstStyle/>
        <a:p>
          <a:pPr rtl="0"/>
          <a:r>
            <a:rPr lang="fr-FR" dirty="0" smtClean="0"/>
            <a:t>• répugne à admettre que le droit est l'instrument d'une passion qui, paradoxalement, fait retour dans la citoyenneté, où sont dénoués le nœud de l'homme et de son humanité.</a:t>
          </a:r>
          <a:endParaRPr lang="fr-FR" dirty="0"/>
        </a:p>
      </dgm:t>
    </dgm:pt>
    <dgm:pt modelId="{C9CC18D4-D2EB-0641-9065-8A4A817BB1E8}" type="parTrans" cxnId="{580A87EC-F424-5941-9760-7B70230531AC}">
      <dgm:prSet/>
      <dgm:spPr/>
      <dgm:t>
        <a:bodyPr/>
        <a:lstStyle/>
        <a:p>
          <a:endParaRPr lang="fr-FR"/>
        </a:p>
      </dgm:t>
    </dgm:pt>
    <dgm:pt modelId="{132C5AF5-F700-1849-95E0-56D541444179}" type="sibTrans" cxnId="{580A87EC-F424-5941-9760-7B70230531AC}">
      <dgm:prSet/>
      <dgm:spPr/>
      <dgm:t>
        <a:bodyPr/>
        <a:lstStyle/>
        <a:p>
          <a:endParaRPr lang="fr-FR"/>
        </a:p>
      </dgm:t>
    </dgm:pt>
    <dgm:pt modelId="{09A1C138-80EA-3544-AD28-A11D2891C2E8}">
      <dgm:prSet/>
      <dgm:spPr/>
      <dgm:t>
        <a:bodyPr/>
        <a:lstStyle/>
        <a:p>
          <a:pPr rtl="0"/>
          <a:r>
            <a:rPr lang="fr-FR" dirty="0" smtClean="0"/>
            <a:t>  </a:t>
          </a:r>
          <a:endParaRPr lang="fr-FR" dirty="0"/>
        </a:p>
      </dgm:t>
    </dgm:pt>
    <dgm:pt modelId="{D16EF96F-F211-7A4D-8FCE-84BA9469BD6B}" type="parTrans" cxnId="{D34C5CE3-C8D1-324A-ABF2-25A04BDE51BD}">
      <dgm:prSet/>
      <dgm:spPr/>
      <dgm:t>
        <a:bodyPr/>
        <a:lstStyle/>
        <a:p>
          <a:endParaRPr lang="fr-FR"/>
        </a:p>
      </dgm:t>
    </dgm:pt>
    <dgm:pt modelId="{81459B32-F42A-9B48-973C-BFED10EB0C32}" type="sibTrans" cxnId="{D34C5CE3-C8D1-324A-ABF2-25A04BDE51BD}">
      <dgm:prSet/>
      <dgm:spPr/>
      <dgm:t>
        <a:bodyPr/>
        <a:lstStyle/>
        <a:p>
          <a:endParaRPr lang="fr-FR"/>
        </a:p>
      </dgm:t>
    </dgm:pt>
    <dgm:pt modelId="{4C9E1D85-2F90-1348-B622-8A8FA7C25DD7}" type="pres">
      <dgm:prSet presAssocID="{A8CE3FC6-37E8-3A49-BC03-C914597AC9DF}" presName="Name0" presStyleCnt="0">
        <dgm:presLayoutVars>
          <dgm:dir/>
          <dgm:animLvl val="lvl"/>
          <dgm:resizeHandles val="exact"/>
        </dgm:presLayoutVars>
      </dgm:prSet>
      <dgm:spPr/>
      <dgm:t>
        <a:bodyPr/>
        <a:lstStyle/>
        <a:p>
          <a:endParaRPr lang="fr-FR"/>
        </a:p>
      </dgm:t>
    </dgm:pt>
    <dgm:pt modelId="{72D16156-36F3-E440-8BD4-31A887F8D051}" type="pres">
      <dgm:prSet presAssocID="{D28A0BCB-F3E2-0142-9AD8-D70210A429FF}" presName="compositeNode" presStyleCnt="0">
        <dgm:presLayoutVars>
          <dgm:bulletEnabled val="1"/>
        </dgm:presLayoutVars>
      </dgm:prSet>
      <dgm:spPr/>
    </dgm:pt>
    <dgm:pt modelId="{52095F80-88EC-DC43-80C1-635F9DA5BA83}" type="pres">
      <dgm:prSet presAssocID="{D28A0BCB-F3E2-0142-9AD8-D70210A429FF}" presName="bgRect" presStyleLbl="node1" presStyleIdx="0" presStyleCnt="2"/>
      <dgm:spPr/>
      <dgm:t>
        <a:bodyPr/>
        <a:lstStyle/>
        <a:p>
          <a:endParaRPr lang="fr-FR"/>
        </a:p>
      </dgm:t>
    </dgm:pt>
    <dgm:pt modelId="{1DECD9BC-A845-5743-9869-E88CFAC632D1}" type="pres">
      <dgm:prSet presAssocID="{D28A0BCB-F3E2-0142-9AD8-D70210A429FF}" presName="parentNode" presStyleLbl="node1" presStyleIdx="0" presStyleCnt="2">
        <dgm:presLayoutVars>
          <dgm:chMax val="0"/>
          <dgm:bulletEnabled val="1"/>
        </dgm:presLayoutVars>
      </dgm:prSet>
      <dgm:spPr/>
      <dgm:t>
        <a:bodyPr/>
        <a:lstStyle/>
        <a:p>
          <a:endParaRPr lang="fr-FR"/>
        </a:p>
      </dgm:t>
    </dgm:pt>
    <dgm:pt modelId="{03D0D708-C416-9C45-90E8-D67DF322E9AB}" type="pres">
      <dgm:prSet presAssocID="{D28A0BCB-F3E2-0142-9AD8-D70210A429FF}" presName="childNode" presStyleLbl="node1" presStyleIdx="0" presStyleCnt="2">
        <dgm:presLayoutVars>
          <dgm:bulletEnabled val="1"/>
        </dgm:presLayoutVars>
      </dgm:prSet>
      <dgm:spPr/>
      <dgm:t>
        <a:bodyPr/>
        <a:lstStyle/>
        <a:p>
          <a:endParaRPr lang="fr-FR"/>
        </a:p>
      </dgm:t>
    </dgm:pt>
    <dgm:pt modelId="{4040BE3F-A2EA-1649-9F08-21A5E801C9F9}" type="pres">
      <dgm:prSet presAssocID="{808BD8B0-4986-2949-8693-C086FA16BB1D}" presName="hSp" presStyleCnt="0"/>
      <dgm:spPr/>
    </dgm:pt>
    <dgm:pt modelId="{BB66A88A-09C3-0B4B-8D34-03CE70172F14}" type="pres">
      <dgm:prSet presAssocID="{808BD8B0-4986-2949-8693-C086FA16BB1D}" presName="vProcSp" presStyleCnt="0"/>
      <dgm:spPr/>
    </dgm:pt>
    <dgm:pt modelId="{69A04470-FCD0-1A41-A7F4-BA6BF8B75081}" type="pres">
      <dgm:prSet presAssocID="{808BD8B0-4986-2949-8693-C086FA16BB1D}" presName="vSp1" presStyleCnt="0"/>
      <dgm:spPr/>
    </dgm:pt>
    <dgm:pt modelId="{75565E77-4C99-0A4B-B5E1-04FC16354F2A}" type="pres">
      <dgm:prSet presAssocID="{808BD8B0-4986-2949-8693-C086FA16BB1D}" presName="simulatedConn" presStyleLbl="solidFgAcc1" presStyleIdx="0" presStyleCnt="1"/>
      <dgm:spPr/>
    </dgm:pt>
    <dgm:pt modelId="{D1954554-8313-CD43-AE99-FFCDEDD12ECA}" type="pres">
      <dgm:prSet presAssocID="{808BD8B0-4986-2949-8693-C086FA16BB1D}" presName="vSp2" presStyleCnt="0"/>
      <dgm:spPr/>
    </dgm:pt>
    <dgm:pt modelId="{CB5E4D62-A012-DC4E-9DE5-4677B912C563}" type="pres">
      <dgm:prSet presAssocID="{808BD8B0-4986-2949-8693-C086FA16BB1D}" presName="sibTrans" presStyleCnt="0"/>
      <dgm:spPr/>
    </dgm:pt>
    <dgm:pt modelId="{EBA61B1B-68E4-4C46-A233-DEE7AD5C2156}" type="pres">
      <dgm:prSet presAssocID="{DC44A1EC-BB85-2C43-B2FA-61E038CC5DE0}" presName="compositeNode" presStyleCnt="0">
        <dgm:presLayoutVars>
          <dgm:bulletEnabled val="1"/>
        </dgm:presLayoutVars>
      </dgm:prSet>
      <dgm:spPr/>
    </dgm:pt>
    <dgm:pt modelId="{F3869FA9-6BE1-3440-9729-78F626BE4B82}" type="pres">
      <dgm:prSet presAssocID="{DC44A1EC-BB85-2C43-B2FA-61E038CC5DE0}" presName="bgRect" presStyleLbl="node1" presStyleIdx="1" presStyleCnt="2"/>
      <dgm:spPr/>
      <dgm:t>
        <a:bodyPr/>
        <a:lstStyle/>
        <a:p>
          <a:endParaRPr lang="fr-FR"/>
        </a:p>
      </dgm:t>
    </dgm:pt>
    <dgm:pt modelId="{72A21E34-2573-584A-812A-089B90BB3791}" type="pres">
      <dgm:prSet presAssocID="{DC44A1EC-BB85-2C43-B2FA-61E038CC5DE0}" presName="parentNode" presStyleLbl="node1" presStyleIdx="1" presStyleCnt="2">
        <dgm:presLayoutVars>
          <dgm:chMax val="0"/>
          <dgm:bulletEnabled val="1"/>
        </dgm:presLayoutVars>
      </dgm:prSet>
      <dgm:spPr/>
      <dgm:t>
        <a:bodyPr/>
        <a:lstStyle/>
        <a:p>
          <a:endParaRPr lang="fr-FR"/>
        </a:p>
      </dgm:t>
    </dgm:pt>
    <dgm:pt modelId="{1B1B741A-8903-CB41-B011-D700DC0808AC}" type="pres">
      <dgm:prSet presAssocID="{DC44A1EC-BB85-2C43-B2FA-61E038CC5DE0}" presName="childNode" presStyleLbl="node1" presStyleIdx="1" presStyleCnt="2">
        <dgm:presLayoutVars>
          <dgm:bulletEnabled val="1"/>
        </dgm:presLayoutVars>
      </dgm:prSet>
      <dgm:spPr/>
      <dgm:t>
        <a:bodyPr/>
        <a:lstStyle/>
        <a:p>
          <a:endParaRPr lang="fr-FR"/>
        </a:p>
      </dgm:t>
    </dgm:pt>
  </dgm:ptLst>
  <dgm:cxnLst>
    <dgm:cxn modelId="{112E35BB-5D22-BD42-8F0A-DCF8125FE9D7}" srcId="{A8CE3FC6-37E8-3A49-BC03-C914597AC9DF}" destId="{DC44A1EC-BB85-2C43-B2FA-61E038CC5DE0}" srcOrd="1" destOrd="0" parTransId="{15E2F592-4DB5-C84A-9971-F1648574959E}" sibTransId="{89F4C57D-770E-D54F-87BA-44690AE8FB00}"/>
    <dgm:cxn modelId="{0D707A9F-FC24-854D-A622-B1C13AFF28D8}" type="presOf" srcId="{A8CE3FC6-37E8-3A49-BC03-C914597AC9DF}" destId="{4C9E1D85-2F90-1348-B622-8A8FA7C25DD7}" srcOrd="0" destOrd="0" presId="urn:microsoft.com/office/officeart/2005/8/layout/hProcess7"/>
    <dgm:cxn modelId="{C045413D-89D4-524A-8CEE-62EF147FC543}" srcId="{A8CE3FC6-37E8-3A49-BC03-C914597AC9DF}" destId="{D28A0BCB-F3E2-0142-9AD8-D70210A429FF}" srcOrd="0" destOrd="0" parTransId="{90F2FDA4-07FB-9249-8259-61B64713BE9B}" sibTransId="{808BD8B0-4986-2949-8693-C086FA16BB1D}"/>
    <dgm:cxn modelId="{5E3753BD-C992-3A4A-A62D-C173BCA8C0F7}" type="presOf" srcId="{BA0D6546-55E3-3647-AAD7-F21DB3FA4558}" destId="{03D0D708-C416-9C45-90E8-D67DF322E9AB}" srcOrd="0" destOrd="1" presId="urn:microsoft.com/office/officeart/2005/8/layout/hProcess7"/>
    <dgm:cxn modelId="{451B8272-4DCD-444A-893F-443D6827D32F}" type="presOf" srcId="{D28A0BCB-F3E2-0142-9AD8-D70210A429FF}" destId="{1DECD9BC-A845-5743-9869-E88CFAC632D1}" srcOrd="1" destOrd="0" presId="urn:microsoft.com/office/officeart/2005/8/layout/hProcess7"/>
    <dgm:cxn modelId="{3FD2A8EA-9A6C-EA48-8416-346A5D2EF533}" type="presOf" srcId="{DC44A1EC-BB85-2C43-B2FA-61E038CC5DE0}" destId="{72A21E34-2573-584A-812A-089B90BB3791}" srcOrd="1" destOrd="0" presId="urn:microsoft.com/office/officeart/2005/8/layout/hProcess7"/>
    <dgm:cxn modelId="{9C016C3F-C976-9C40-AA63-65AB25D5A4BF}" type="presOf" srcId="{AAB1EB7C-08EB-B340-B161-D8DA1468A343}" destId="{1B1B741A-8903-CB41-B011-D700DC0808AC}" srcOrd="0" destOrd="0" presId="urn:microsoft.com/office/officeart/2005/8/layout/hProcess7"/>
    <dgm:cxn modelId="{413C0510-E5E1-344A-BFAB-648F952FB6F7}" type="presOf" srcId="{45E145CD-13DD-5745-94A5-D950D3E824AF}" destId="{03D0D708-C416-9C45-90E8-D67DF322E9AB}" srcOrd="0" destOrd="0" presId="urn:microsoft.com/office/officeart/2005/8/layout/hProcess7"/>
    <dgm:cxn modelId="{FE1FADDE-9338-B644-B3FB-9E4C407FB541}" srcId="{D28A0BCB-F3E2-0142-9AD8-D70210A429FF}" destId="{45E145CD-13DD-5745-94A5-D950D3E824AF}" srcOrd="0" destOrd="0" parTransId="{73B5EA21-55D9-7D46-89D4-AE31313AF4BA}" sibTransId="{E45E5B0E-918C-CD47-A092-C277C3922343}"/>
    <dgm:cxn modelId="{580A87EC-F424-5941-9760-7B70230531AC}" srcId="{DC44A1EC-BB85-2C43-B2FA-61E038CC5DE0}" destId="{132FFB2B-B6D9-D346-A1F8-C9FEFBC1AE07}" srcOrd="1" destOrd="0" parTransId="{C9CC18D4-D2EB-0641-9065-8A4A817BB1E8}" sibTransId="{132C5AF5-F700-1849-95E0-56D541444179}"/>
    <dgm:cxn modelId="{946E6C86-5B58-CC41-9B01-EB6202FC441D}" type="presOf" srcId="{DC44A1EC-BB85-2C43-B2FA-61E038CC5DE0}" destId="{F3869FA9-6BE1-3440-9729-78F626BE4B82}" srcOrd="0" destOrd="0" presId="urn:microsoft.com/office/officeart/2005/8/layout/hProcess7"/>
    <dgm:cxn modelId="{D34C5CE3-C8D1-324A-ABF2-25A04BDE51BD}" srcId="{DC44A1EC-BB85-2C43-B2FA-61E038CC5DE0}" destId="{09A1C138-80EA-3544-AD28-A11D2891C2E8}" srcOrd="2" destOrd="0" parTransId="{D16EF96F-F211-7A4D-8FCE-84BA9469BD6B}" sibTransId="{81459B32-F42A-9B48-973C-BFED10EB0C32}"/>
    <dgm:cxn modelId="{4DF3943D-919D-B847-87FA-59FDCC47F049}" type="presOf" srcId="{09A1C138-80EA-3544-AD28-A11D2891C2E8}" destId="{1B1B741A-8903-CB41-B011-D700DC0808AC}" srcOrd="0" destOrd="2" presId="urn:microsoft.com/office/officeart/2005/8/layout/hProcess7"/>
    <dgm:cxn modelId="{93E421EE-F3E4-ED47-A9A3-A592C7129929}" type="presOf" srcId="{D28A0BCB-F3E2-0142-9AD8-D70210A429FF}" destId="{52095F80-88EC-DC43-80C1-635F9DA5BA83}" srcOrd="0" destOrd="0" presId="urn:microsoft.com/office/officeart/2005/8/layout/hProcess7"/>
    <dgm:cxn modelId="{54E5E378-84C5-7B41-8DA0-CE47C24D5D77}" srcId="{DC44A1EC-BB85-2C43-B2FA-61E038CC5DE0}" destId="{AAB1EB7C-08EB-B340-B161-D8DA1468A343}" srcOrd="0" destOrd="0" parTransId="{D72432F7-4F47-B54A-8404-0C12E57B79A4}" sibTransId="{8B84B9D1-DABD-F84E-831E-90DEC1CA3E9A}"/>
    <dgm:cxn modelId="{AD8D69A6-EE64-3047-AC98-00033D278F62}" srcId="{D28A0BCB-F3E2-0142-9AD8-D70210A429FF}" destId="{BA0D6546-55E3-3647-AAD7-F21DB3FA4558}" srcOrd="1" destOrd="0" parTransId="{61F25E45-990C-CA40-A69E-C9591C4CC809}" sibTransId="{33A2A09D-1F59-8C44-9388-A416B0CAFB8B}"/>
    <dgm:cxn modelId="{0298B9CF-5821-494B-8593-EC64FA1EBF2C}" type="presOf" srcId="{132FFB2B-B6D9-D346-A1F8-C9FEFBC1AE07}" destId="{1B1B741A-8903-CB41-B011-D700DC0808AC}" srcOrd="0" destOrd="1" presId="urn:microsoft.com/office/officeart/2005/8/layout/hProcess7"/>
    <dgm:cxn modelId="{CEE29AD6-1D18-E541-BC02-EA86F2E4A23F}" type="presParOf" srcId="{4C9E1D85-2F90-1348-B622-8A8FA7C25DD7}" destId="{72D16156-36F3-E440-8BD4-31A887F8D051}" srcOrd="0" destOrd="0" presId="urn:microsoft.com/office/officeart/2005/8/layout/hProcess7"/>
    <dgm:cxn modelId="{C3788799-7ADD-1448-8033-6E1C6BFC6A28}" type="presParOf" srcId="{72D16156-36F3-E440-8BD4-31A887F8D051}" destId="{52095F80-88EC-DC43-80C1-635F9DA5BA83}" srcOrd="0" destOrd="0" presId="urn:microsoft.com/office/officeart/2005/8/layout/hProcess7"/>
    <dgm:cxn modelId="{EAF24CC8-D198-FD48-A37D-0CF4D29B61C1}" type="presParOf" srcId="{72D16156-36F3-E440-8BD4-31A887F8D051}" destId="{1DECD9BC-A845-5743-9869-E88CFAC632D1}" srcOrd="1" destOrd="0" presId="urn:microsoft.com/office/officeart/2005/8/layout/hProcess7"/>
    <dgm:cxn modelId="{6E4A4AF0-DF13-1B45-8683-7195404E0AE7}" type="presParOf" srcId="{72D16156-36F3-E440-8BD4-31A887F8D051}" destId="{03D0D708-C416-9C45-90E8-D67DF322E9AB}" srcOrd="2" destOrd="0" presId="urn:microsoft.com/office/officeart/2005/8/layout/hProcess7"/>
    <dgm:cxn modelId="{C3F13585-9231-C74D-ADC8-AEE9CF6E2354}" type="presParOf" srcId="{4C9E1D85-2F90-1348-B622-8A8FA7C25DD7}" destId="{4040BE3F-A2EA-1649-9F08-21A5E801C9F9}" srcOrd="1" destOrd="0" presId="urn:microsoft.com/office/officeart/2005/8/layout/hProcess7"/>
    <dgm:cxn modelId="{8AB3765D-46D0-2445-9CCB-0F26E9F4121B}" type="presParOf" srcId="{4C9E1D85-2F90-1348-B622-8A8FA7C25DD7}" destId="{BB66A88A-09C3-0B4B-8D34-03CE70172F14}" srcOrd="2" destOrd="0" presId="urn:microsoft.com/office/officeart/2005/8/layout/hProcess7"/>
    <dgm:cxn modelId="{BA528730-A632-C04F-A5AF-2B85C2314FF6}" type="presParOf" srcId="{BB66A88A-09C3-0B4B-8D34-03CE70172F14}" destId="{69A04470-FCD0-1A41-A7F4-BA6BF8B75081}" srcOrd="0" destOrd="0" presId="urn:microsoft.com/office/officeart/2005/8/layout/hProcess7"/>
    <dgm:cxn modelId="{C069F5AB-B743-5848-A5A4-6E81C5C9B0B5}" type="presParOf" srcId="{BB66A88A-09C3-0B4B-8D34-03CE70172F14}" destId="{75565E77-4C99-0A4B-B5E1-04FC16354F2A}" srcOrd="1" destOrd="0" presId="urn:microsoft.com/office/officeart/2005/8/layout/hProcess7"/>
    <dgm:cxn modelId="{F4112AC1-6A7D-134A-8B5B-B246A5A13996}" type="presParOf" srcId="{BB66A88A-09C3-0B4B-8D34-03CE70172F14}" destId="{D1954554-8313-CD43-AE99-FFCDEDD12ECA}" srcOrd="2" destOrd="0" presId="urn:microsoft.com/office/officeart/2005/8/layout/hProcess7"/>
    <dgm:cxn modelId="{30E10E48-7C6B-4144-BB0E-AA7889A5D9A7}" type="presParOf" srcId="{4C9E1D85-2F90-1348-B622-8A8FA7C25DD7}" destId="{CB5E4D62-A012-DC4E-9DE5-4677B912C563}" srcOrd="3" destOrd="0" presId="urn:microsoft.com/office/officeart/2005/8/layout/hProcess7"/>
    <dgm:cxn modelId="{B9817EE2-AC2C-C844-8520-F7036F4B6731}" type="presParOf" srcId="{4C9E1D85-2F90-1348-B622-8A8FA7C25DD7}" destId="{EBA61B1B-68E4-4C46-A233-DEE7AD5C2156}" srcOrd="4" destOrd="0" presId="urn:microsoft.com/office/officeart/2005/8/layout/hProcess7"/>
    <dgm:cxn modelId="{1D7A3BBE-B5E0-C742-9637-BE5CCBFF7EEB}" type="presParOf" srcId="{EBA61B1B-68E4-4C46-A233-DEE7AD5C2156}" destId="{F3869FA9-6BE1-3440-9729-78F626BE4B82}" srcOrd="0" destOrd="0" presId="urn:microsoft.com/office/officeart/2005/8/layout/hProcess7"/>
    <dgm:cxn modelId="{AD56F00F-AA4B-E243-8E82-E062662318E4}" type="presParOf" srcId="{EBA61B1B-68E4-4C46-A233-DEE7AD5C2156}" destId="{72A21E34-2573-584A-812A-089B90BB3791}" srcOrd="1" destOrd="0" presId="urn:microsoft.com/office/officeart/2005/8/layout/hProcess7"/>
    <dgm:cxn modelId="{004CBE50-BD43-6C49-A76D-77FB213D425E}" type="presParOf" srcId="{EBA61B1B-68E4-4C46-A233-DEE7AD5C2156}" destId="{1B1B741A-8903-CB41-B011-D700DC0808AC}" srcOrd="2" destOrd="0" presId="urn:microsoft.com/office/officeart/2005/8/layout/hProcess7"/>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Process7">
  <dgm:title val=""/>
  <dgm:desc val=""/>
  <dgm:catLst>
    <dgm:cat type="process" pri="21000"/>
    <dgm:cat type="list" pri="9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2" destOrd="0"/>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h" for="ch" forName="compositeNode" refType="h"/>
      <dgm:constr type="w" for="ch" forName="compositeNode" refType="w"/>
      <dgm:constr type="w" for="ch" forName="hSp" refType="w" refFor="ch" refForName="compositeNode" fact="-0.035"/>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08"/>
      <dgm:constr type="primFontSz" for="des" forName="parentNode" op="equ"/>
      <dgm:constr type="primFontSz" for="des" forName="childNode" op="equ"/>
    </dgm:constrLst>
    <dgm:ruleLst/>
    <dgm:forEach name="Name4" axis="ch" ptType="node">
      <dgm:layoutNode name="compositeNode">
        <dgm:varLst>
          <dgm:bulletEnabled val="1"/>
        </dgm:varLst>
        <dgm:alg type="composite"/>
        <dgm:choose name="Name5">
          <dgm:if name="Name6" func="var" arg="dir" op="equ" val="norm">
            <dgm:constrLst>
              <dgm:constr type="h" refType="w" op="lte" fact="1.2"/>
              <dgm:constr type="w" for="ch" forName="bgRect" refType="w"/>
              <dgm:constr type="h" for="ch" forName="bgRect" refType="h"/>
              <dgm:constr type="t" for="ch" forName="bgRect"/>
              <dgm:constr type="l" for="ch" forName="bgRect"/>
              <dgm:constr type="w" for="ch" forName="parentNode" refType="w" refFor="ch" refForName="bgRect" fact="0.2"/>
              <dgm:constr type="h" for="ch" forName="parentNode" refType="h" fact="0.82"/>
              <dgm:constr type="t" for="ch" forName="parentNode"/>
              <dgm:constr type="l" for="ch" forName="parentNode"/>
              <dgm:constr type="r" for="ch" forName="childNode" refType="r" refFor="ch" refForName="bgRect" fact="0.945"/>
              <dgm:constr type="h" for="ch" forName="childNode" refType="h" refFor="ch" refForName="bgRect" op="equ"/>
              <dgm:constr type="t" for="ch" forName="childNode"/>
              <dgm:constr type="l" for="ch" forName="childNode" refType="r" refFor="ch" refForName="parentNode"/>
            </dgm:constrLst>
          </dgm:if>
          <dgm:else name="Name7">
            <dgm:constrLst>
              <dgm:constr type="h" refType="w" op="lte" fact="1.2"/>
              <dgm:constr type="w" for="ch" forName="bgRect" refType="w"/>
              <dgm:constr type="h" for="ch" forName="bgRect" refType="h"/>
              <dgm:constr type="t" for="ch" forName="bgRect"/>
              <dgm:constr type="r" for="ch" forName="bgRect" refType="w"/>
              <dgm:constr type="w" for="ch" forName="parentNode" refType="w" refFor="ch" refForName="bgRect" fact="0.2"/>
              <dgm:constr type="h" for="ch" forName="parentNode" refType="h" fact="0.82"/>
              <dgm:constr type="t" for="ch" forName="parentNode"/>
              <dgm:constr type="r" for="ch" forName="parentNode" refType="w"/>
              <dgm:constr type="h" for="ch" forName="childNode" refType="h" refFor="ch" refForName="bgRect"/>
              <dgm:constr type="t" for="ch" forName="childNode"/>
              <dgm:constr type="r" for="ch" forName="childNode" refType="l" refFor="ch" refForName="parentNode"/>
              <dgm:constr type="l" for="ch" forName="childNode" refType="w" refFor="ch" refForName="bgRect" fact="0.055"/>
            </dgm:constrLst>
          </dgm:else>
        </dgm:choose>
        <dgm:ruleLst>
          <dgm:rule type="w" for="ch" forName="childNode" val="NaN" fact="NaN" max="30"/>
        </dgm:ruleLst>
        <dgm:layoutNode name="bgRect" styleLbl="node1">
          <dgm:alg type="sp"/>
          <dgm:shape xmlns:r="http://schemas.openxmlformats.org/officeDocument/2006/relationships" type="roundRect" r:blip="" zOrderOff="-1">
            <dgm:adjLst>
              <dgm:adj idx="1" val="0.05"/>
            </dgm:adjLst>
          </dgm:shape>
          <dgm:presOf axis="self"/>
          <dgm:constrLst/>
          <dgm:ruleLst/>
        </dgm:layoutNode>
        <dgm:layoutNode name="parentNode" styleLbl="node1">
          <dgm:varLst>
            <dgm:chMax val="0"/>
            <dgm:bulletEnabled val="1"/>
          </dgm:varLst>
          <dgm:presOf axis="self"/>
          <dgm:choose name="Name8">
            <dgm:if name="Name9" func="var" arg="dir" op="equ" val="norm">
              <dgm:alg type="tx">
                <dgm:param type="autoTxRot" val="grav"/>
                <dgm:param type="txAnchorVert" val="t"/>
                <dgm:param type="parTxLTRAlign" val="r"/>
                <dgm:param type="parTxRTLAlign" val="r"/>
              </dgm:alg>
              <dgm:shape xmlns:r="http://schemas.openxmlformats.org/officeDocument/2006/relationships" rot="270" type="rect" r:blip="" hideGeom="1">
                <dgm:adjLst/>
              </dgm:shape>
              <dgm:constrLst>
                <dgm:constr type="primFontSz" val="65"/>
                <dgm:constr type="lMarg"/>
                <dgm:constr type="rMarg" refType="primFontSz" fact="0.35"/>
                <dgm:constr type="tMarg" refType="primFontSz" fact="0.27"/>
                <dgm:constr type="bMarg"/>
              </dgm:constrLst>
            </dgm:if>
            <dgm:else name="Name10">
              <dgm:alg type="tx">
                <dgm:param type="autoTxRot" val="grav"/>
                <dgm:param type="txAnchorVert" val="t"/>
                <dgm:param type="parTxLTRAlign" val="l"/>
                <dgm:param type="parTxRTLAlign" val="l"/>
              </dgm:alg>
              <dgm:shape xmlns:r="http://schemas.openxmlformats.org/officeDocument/2006/relationships" rot="90" type="rect" r:blip="" hideGeom="1">
                <dgm:adjLst/>
              </dgm:shape>
              <dgm:constrLst>
                <dgm:constr type="primFontSz" val="65"/>
                <dgm:constr type="lMarg" refType="primFontSz" fact="0.35"/>
                <dgm:constr type="rMarg"/>
                <dgm:constr type="tMarg" refType="primFontSz" fact="0.27"/>
                <dgm:constr type="bMarg"/>
              </dgm:constrLst>
            </dgm:else>
          </dgm:choose>
          <dgm:ruleLst>
            <dgm:rule type="primFontSz" val="5" fact="NaN" max="NaN"/>
          </dgm:ruleLst>
        </dgm:layoutNode>
        <dgm:choose name="Name11">
          <dgm:if name="Name12" axis="ch" ptType="node" func="cnt" op="gte" val="1">
            <dgm:layoutNode name="childNode" styleLbl="node1" moveWith="bgRect">
              <dgm:varLst>
                <dgm:bulletEnabled val="1"/>
              </dgm:varLst>
              <dgm:alg type="tx">
                <dgm:param type="parTxLTRAlign" val="l"/>
                <dgm:param type="parTxRTLAlign" val="r"/>
                <dgm:param type="txAnchorVert" val="t"/>
              </dgm:alg>
              <dgm:shape xmlns:r="http://schemas.openxmlformats.org/officeDocument/2006/relationships" type="rect" r:blip="" hideGeom="1">
                <dgm:adjLst/>
              </dgm:shape>
              <dgm:presOf axis="des" ptType="node"/>
              <dgm:constrLst>
                <dgm:constr type="primFontSz" val="65"/>
                <dgm:constr type="lMarg"/>
                <dgm:constr type="bMarg"/>
                <dgm:constr type="tMarg" refType="primFontSz" fact="0.27"/>
                <dgm:constr type="rMarg"/>
              </dgm:constrLst>
              <dgm:ruleLst>
                <dgm:rule type="primFontSz" val="5" fact="NaN" max="NaN"/>
              </dgm:ruleLst>
            </dgm:layoutNode>
          </dgm:if>
          <dgm:else name="Name13"/>
        </dgm:choose>
      </dgm:layoutNode>
      <dgm:forEach name="Name14" axis="followSib" ptType="sibTrans" cnt="1">
        <dgm:layoutNode name="hSp">
          <dgm:alg type="sp"/>
          <dgm:shape xmlns:r="http://schemas.openxmlformats.org/officeDocument/2006/relationships" r:blip="">
            <dgm:adjLst/>
          </dgm:shape>
          <dgm:presOf/>
          <dgm:constrLst/>
          <dgm:ruleLst/>
        </dgm:layoutNode>
        <dgm:layoutNode name="vProcSp" moveWith="bgRect">
          <dgm:alg type="lin">
            <dgm:param type="linDir" val="fromT"/>
          </dgm:alg>
          <dgm:shape xmlns:r="http://schemas.openxmlformats.org/officeDocument/2006/relationships" r:blip="">
            <dgm:adjLst/>
          </dgm:shape>
          <dgm:presOf/>
          <dgm:constrLst>
            <dgm:constr type="w" for="ch" forName="vSp1" refType="w"/>
            <dgm:constr type="w" for="ch" forName="simulatedConn" refType="w"/>
            <dgm:constr type="w" for="ch" forName="vSp2" refType="w"/>
          </dgm:constrLst>
          <dgm:ruleLst/>
          <dgm:layoutNode name="vSp1">
            <dgm:alg type="sp"/>
            <dgm:shape xmlns:r="http://schemas.openxmlformats.org/officeDocument/2006/relationships" r:blip="">
              <dgm:adjLst/>
            </dgm:shape>
            <dgm:presOf/>
            <dgm:constrLst/>
            <dgm:ruleLst/>
          </dgm:layoutNode>
          <dgm:layoutNode name="simulatedConn" styleLbl="solidFgAcc1">
            <dgm:alg type="sp"/>
            <dgm:choose name="Name15">
              <dgm:if name="Name16" func="var" arg="dir" op="equ" val="norm">
                <dgm:shape xmlns:r="http://schemas.openxmlformats.org/officeDocument/2006/relationships" rot="90" type="flowChartExtract" r:blip="">
                  <dgm:adjLst/>
                </dgm:shape>
              </dgm:if>
              <dgm:else name="Name17">
                <dgm:shape xmlns:r="http://schemas.openxmlformats.org/officeDocument/2006/relationships" rot="-90" type="flowChartExtract" r:blip="">
                  <dgm:adjLst/>
                </dgm:shape>
              </dgm:else>
            </dgm:choose>
            <dgm:presOf/>
            <dgm:constrLst/>
            <dgm:ruleLst/>
          </dgm:layoutNode>
          <dgm:layoutNode name="vSp2">
            <dgm:alg type="sp"/>
            <dgm:shape xmlns:r="http://schemas.openxmlformats.org/officeDocument/2006/relationships" r:blip="">
              <dgm:adjLst/>
            </dgm:shape>
            <dgm:presOf/>
            <dgm:constrLst/>
            <dgm:ruleLst/>
          </dgm:layoutNode>
        </dgm:layoutNode>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1448894-9E83-F847-9094-FD0397D00D6F}" type="datetimeFigureOut">
              <a:rPr lang="fr-FR" smtClean="0"/>
              <a:t>7/07/15</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nl-BE" smtClean="0"/>
              <a:t>Cliquez pour modifier les styles du texte du masque</a:t>
            </a:r>
          </a:p>
          <a:p>
            <a:pPr lvl="1"/>
            <a:r>
              <a:rPr lang="nl-BE" smtClean="0"/>
              <a:t>Deuxième niveau</a:t>
            </a:r>
          </a:p>
          <a:p>
            <a:pPr lvl="2"/>
            <a:r>
              <a:rPr lang="nl-BE" smtClean="0"/>
              <a:t>Troisième niveau</a:t>
            </a:r>
          </a:p>
          <a:p>
            <a:pPr lvl="3"/>
            <a:r>
              <a:rPr lang="nl-BE" smtClean="0"/>
              <a:t>Quatrième niveau</a:t>
            </a:r>
          </a:p>
          <a:p>
            <a:pPr lvl="4"/>
            <a:r>
              <a:rPr lang="nl-BE"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F82B796-98CD-B24E-8610-0014D7038E6C}" type="slidenum">
              <a:rPr lang="fr-FR" smtClean="0"/>
              <a:t>‹#›</a:t>
            </a:fld>
            <a:endParaRPr lang="fr-FR"/>
          </a:p>
        </p:txBody>
      </p:sp>
    </p:spTree>
    <p:extLst>
      <p:ext uri="{BB962C8B-B14F-4D97-AF65-F5344CB8AC3E}">
        <p14:creationId xmlns:p14="http://schemas.microsoft.com/office/powerpoint/2010/main" val="399542363"/>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9.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3.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1F82B796-98CD-B24E-8610-0014D7038E6C}" type="slidenum">
              <a:rPr lang="fr-FR" smtClean="0"/>
              <a:t>8</a:t>
            </a:fld>
            <a:endParaRPr lang="fr-FR"/>
          </a:p>
        </p:txBody>
      </p:sp>
    </p:spTree>
    <p:extLst>
      <p:ext uri="{BB962C8B-B14F-4D97-AF65-F5344CB8AC3E}">
        <p14:creationId xmlns:p14="http://schemas.microsoft.com/office/powerpoint/2010/main" val="277176272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68409C5-C297-47E6-A3B8-E4B08377745C}" type="slidenum">
              <a:rPr lang="fr-BE" smtClean="0"/>
              <a:t>31</a:t>
            </a:fld>
            <a:endParaRPr lang="fr-BE"/>
          </a:p>
        </p:txBody>
      </p:sp>
    </p:spTree>
    <p:extLst>
      <p:ext uri="{BB962C8B-B14F-4D97-AF65-F5344CB8AC3E}">
        <p14:creationId xmlns:p14="http://schemas.microsoft.com/office/powerpoint/2010/main" val="173299424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68409C5-C297-47E6-A3B8-E4B08377745C}" type="slidenum">
              <a:rPr lang="fr-BE" smtClean="0"/>
              <a:t>39</a:t>
            </a:fld>
            <a:endParaRPr lang="fr-BE"/>
          </a:p>
        </p:txBody>
      </p:sp>
    </p:spTree>
    <p:extLst>
      <p:ext uri="{BB962C8B-B14F-4D97-AF65-F5344CB8AC3E}">
        <p14:creationId xmlns:p14="http://schemas.microsoft.com/office/powerpoint/2010/main" val="6312088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62AB3ACD-D0CA-6C4C-9FCE-A128284BC0CC}" type="slidenum">
              <a:rPr lang="fr-FR" smtClean="0"/>
              <a:t>43</a:t>
            </a:fld>
            <a:endParaRPr lang="fr-FR"/>
          </a:p>
        </p:txBody>
      </p:sp>
    </p:spTree>
    <p:extLst>
      <p:ext uri="{BB962C8B-B14F-4D97-AF65-F5344CB8AC3E}">
        <p14:creationId xmlns:p14="http://schemas.microsoft.com/office/powerpoint/2010/main" val="31646986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sz="1200" kern="1200" dirty="0" smtClean="0">
                <a:solidFill>
                  <a:schemeClr val="tx1"/>
                </a:solidFill>
                <a:latin typeface="+mn-lt"/>
                <a:ea typeface="+mn-ea"/>
                <a:cs typeface="+mn-cs"/>
              </a:rPr>
              <a:t>Est-il possible de déterminer les profils de ceux, qui partis de la base, sont arrivés au sommet, et le temps qui leur fut nécessaire pour le faire ? Par quoi ont-ils été poussés ? Par quoi ont-ils été attirés ? Quelles sont les phases du processus de radicalisation ? Quelles sont les conditions du passage d’une phase à l’autre ? Comment ont-ils été recrutés ? Par qui ? Quels sont les mécanismes de recrutement ? </a:t>
            </a:r>
            <a:endParaRPr lang="fr-FR" dirty="0"/>
          </a:p>
        </p:txBody>
      </p:sp>
      <p:sp>
        <p:nvSpPr>
          <p:cNvPr id="4" name="Espace réservé du numéro de diapositive 3"/>
          <p:cNvSpPr>
            <a:spLocks noGrp="1"/>
          </p:cNvSpPr>
          <p:nvPr>
            <p:ph type="sldNum" sz="quarter" idx="10"/>
          </p:nvPr>
        </p:nvSpPr>
        <p:spPr/>
        <p:txBody>
          <a:bodyPr/>
          <a:lstStyle/>
          <a:p>
            <a:fld id="{1F82B796-98CD-B24E-8610-0014D7038E6C}" type="slidenum">
              <a:rPr lang="fr-FR" smtClean="0"/>
              <a:t>9</a:t>
            </a:fld>
            <a:endParaRPr lang="fr-FR"/>
          </a:p>
        </p:txBody>
      </p:sp>
    </p:spTree>
    <p:extLst>
      <p:ext uri="{BB962C8B-B14F-4D97-AF65-F5344CB8AC3E}">
        <p14:creationId xmlns:p14="http://schemas.microsoft.com/office/powerpoint/2010/main" val="3689957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0E75CF44-BA65-CA44-A611-AF6109B4F049}" type="slidenum">
              <a:rPr lang="fr-FR" smtClean="0"/>
              <a:t>13</a:t>
            </a:fld>
            <a:endParaRPr lang="fr-FR"/>
          </a:p>
        </p:txBody>
      </p:sp>
    </p:spTree>
    <p:extLst>
      <p:ext uri="{BB962C8B-B14F-4D97-AF65-F5344CB8AC3E}">
        <p14:creationId xmlns:p14="http://schemas.microsoft.com/office/powerpoint/2010/main" val="34603819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1F82B796-98CD-B24E-8610-0014D7038E6C}" type="slidenum">
              <a:rPr lang="fr-FR" smtClean="0"/>
              <a:t>15</a:t>
            </a:fld>
            <a:endParaRPr lang="fr-FR"/>
          </a:p>
        </p:txBody>
      </p:sp>
    </p:spTree>
    <p:extLst>
      <p:ext uri="{BB962C8B-B14F-4D97-AF65-F5344CB8AC3E}">
        <p14:creationId xmlns:p14="http://schemas.microsoft.com/office/powerpoint/2010/main" val="1465324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1F82B796-98CD-B24E-8610-0014D7038E6C}" type="slidenum">
              <a:rPr lang="fr-FR" smtClean="0"/>
              <a:t>16</a:t>
            </a:fld>
            <a:endParaRPr lang="fr-FR"/>
          </a:p>
        </p:txBody>
      </p:sp>
    </p:spTree>
    <p:extLst>
      <p:ext uri="{BB962C8B-B14F-4D97-AF65-F5344CB8AC3E}">
        <p14:creationId xmlns:p14="http://schemas.microsoft.com/office/powerpoint/2010/main" val="32723164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sz="1200" kern="1200" dirty="0" smtClean="0">
                <a:solidFill>
                  <a:schemeClr val="tx1"/>
                </a:solidFill>
                <a:effectLst/>
                <a:latin typeface="+mn-lt"/>
                <a:ea typeface="+mn-ea"/>
                <a:cs typeface="+mn-cs"/>
              </a:rPr>
              <a:t>30% a moins de 25 ans</a:t>
            </a:r>
          </a:p>
          <a:p>
            <a:r>
              <a:rPr lang="fr-FR" sz="1200" kern="1200" dirty="0" smtClean="0">
                <a:solidFill>
                  <a:schemeClr val="tx1"/>
                </a:solidFill>
                <a:effectLst/>
                <a:latin typeface="+mn-lt"/>
                <a:ea typeface="+mn-ea"/>
                <a:cs typeface="+mn-cs"/>
              </a:rPr>
              <a:t>75% a moins de 35 ans</a:t>
            </a:r>
          </a:p>
          <a:p>
            <a:r>
              <a:rPr lang="fr-FR" sz="1200" kern="1200" dirty="0" smtClean="0">
                <a:solidFill>
                  <a:schemeClr val="tx1"/>
                </a:solidFill>
                <a:effectLst/>
                <a:latin typeface="+mn-lt"/>
                <a:ea typeface="+mn-ea"/>
                <a:cs typeface="+mn-cs"/>
              </a:rPr>
              <a:t>âge moyen : 30 ans</a:t>
            </a:r>
          </a:p>
          <a:p>
            <a:r>
              <a:rPr lang="fr-FR" sz="1200" kern="1200" dirty="0" smtClean="0">
                <a:solidFill>
                  <a:schemeClr val="tx1"/>
                </a:solidFill>
                <a:effectLst/>
                <a:latin typeface="+mn-lt"/>
                <a:ea typeface="+mn-ea"/>
                <a:cs typeface="+mn-cs"/>
              </a:rPr>
              <a:t>âge médian : 28 ans</a:t>
            </a:r>
          </a:p>
          <a:p>
            <a:endParaRPr lang="fr-FR" dirty="0"/>
          </a:p>
        </p:txBody>
      </p:sp>
      <p:sp>
        <p:nvSpPr>
          <p:cNvPr id="4" name="Espace réservé du numéro de diapositive 3"/>
          <p:cNvSpPr>
            <a:spLocks noGrp="1"/>
          </p:cNvSpPr>
          <p:nvPr>
            <p:ph type="sldNum" sz="quarter" idx="10"/>
          </p:nvPr>
        </p:nvSpPr>
        <p:spPr/>
        <p:txBody>
          <a:bodyPr/>
          <a:lstStyle/>
          <a:p>
            <a:fld id="{0E75CF44-BA65-CA44-A611-AF6109B4F049}" type="slidenum">
              <a:rPr lang="fr-FR" smtClean="0"/>
              <a:t>20</a:t>
            </a:fld>
            <a:endParaRPr lang="fr-FR"/>
          </a:p>
        </p:txBody>
      </p:sp>
    </p:spTree>
    <p:extLst>
      <p:ext uri="{BB962C8B-B14F-4D97-AF65-F5344CB8AC3E}">
        <p14:creationId xmlns:p14="http://schemas.microsoft.com/office/powerpoint/2010/main" val="139659454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fr-FR" sz="1200" kern="1200" dirty="0" smtClean="0">
                <a:solidFill>
                  <a:schemeClr val="tx1"/>
                </a:solidFill>
                <a:effectLst/>
                <a:latin typeface="+mn-lt"/>
                <a:ea typeface="+mn-ea"/>
                <a:cs typeface="+mn-cs"/>
              </a:rPr>
              <a:t>Les nationalités les plus représentées sont les nationalités belge (33 détenus, soit 52,4%) et marocaine (14 détenus, soit 22,2%). </a:t>
            </a:r>
          </a:p>
          <a:p>
            <a:endParaRPr lang="fr-FR" dirty="0"/>
          </a:p>
        </p:txBody>
      </p:sp>
      <p:sp>
        <p:nvSpPr>
          <p:cNvPr id="4" name="Espace réservé du numéro de diapositive 3"/>
          <p:cNvSpPr>
            <a:spLocks noGrp="1"/>
          </p:cNvSpPr>
          <p:nvPr>
            <p:ph type="sldNum" sz="quarter" idx="10"/>
          </p:nvPr>
        </p:nvSpPr>
        <p:spPr/>
        <p:txBody>
          <a:bodyPr/>
          <a:lstStyle/>
          <a:p>
            <a:fld id="{0E75CF44-BA65-CA44-A611-AF6109B4F049}" type="slidenum">
              <a:rPr lang="fr-FR" smtClean="0"/>
              <a:t>21</a:t>
            </a:fld>
            <a:endParaRPr lang="fr-FR"/>
          </a:p>
        </p:txBody>
      </p:sp>
    </p:spTree>
    <p:extLst>
      <p:ext uri="{BB962C8B-B14F-4D97-AF65-F5344CB8AC3E}">
        <p14:creationId xmlns:p14="http://schemas.microsoft.com/office/powerpoint/2010/main" val="341261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sz="1200" kern="1200" dirty="0" smtClean="0">
                <a:solidFill>
                  <a:schemeClr val="tx1"/>
                </a:solidFill>
                <a:effectLst/>
                <a:latin typeface="+mn-lt"/>
                <a:ea typeface="+mn-ea"/>
                <a:cs typeface="+mn-cs"/>
              </a:rPr>
              <a:t>Cinquante-et-un détenus sur soixante-trois ont un patronyme arabe ou berbère ; cinquante-trois  portent un prénom suggérant qu’ils sont venus au monde dans une famille de religion ou de tradition musulmane (y compris détenus enregistrés ayant la nationalité russe). Seuls six des trente-trois détenus belges ont un nom et un prénom suggérant qu’ils ne sont pas issus de l’immigration. La majorité des autres ont sans doute aujourd’hui encore, outre la nationalité belge, celle du pays dans lequel leurs grands-parents ou leurs parents ou eux-mêmes sont nés ; en tant que binationaux, ils sont potentiellement concernés par les mesures de retrait de la nationalité et les mesures temporaires ou définitives d’interdiction d’accès au territoire annoncées dans l’Accord de gouvernement – à la différence des trois détenus convertis d’origine belge qui ont pourtant activement participé au recrutement de jeunes combattants musulmans. </a:t>
            </a:r>
          </a:p>
          <a:p>
            <a:r>
              <a:rPr lang="fr-FR" sz="1200" kern="1200" dirty="0" smtClean="0">
                <a:solidFill>
                  <a:schemeClr val="tx1"/>
                </a:solidFill>
                <a:effectLst/>
                <a:latin typeface="+mn-lt"/>
                <a:ea typeface="+mn-ea"/>
                <a:cs typeface="+mn-cs"/>
              </a:rPr>
              <a:t>Dans ces circonstances, le risque existe – |e risque est grand – que le problème posé par leur enfermement soit, pour certains, résolu par une politique d’éloignement. </a:t>
            </a:r>
          </a:p>
          <a:p>
            <a:r>
              <a:rPr lang="fr-FR" sz="1200" kern="1200" dirty="0" smtClean="0">
                <a:solidFill>
                  <a:schemeClr val="tx1"/>
                </a:solidFill>
                <a:effectLst/>
                <a:latin typeface="+mn-lt"/>
                <a:ea typeface="+mn-ea"/>
                <a:cs typeface="+mn-cs"/>
              </a:rPr>
              <a:t>• Aux yeux des citoyens non-musulmans, cela confirmerait la thèse de la dangerosité des musulmans. </a:t>
            </a:r>
          </a:p>
          <a:p>
            <a:r>
              <a:rPr lang="fr-FR" sz="1200" kern="1200" smtClean="0">
                <a:solidFill>
                  <a:schemeClr val="tx1"/>
                </a:solidFill>
                <a:effectLst/>
                <a:latin typeface="+mn-lt"/>
                <a:ea typeface="+mn-ea"/>
                <a:cs typeface="+mn-cs"/>
              </a:rPr>
              <a:t>• Aux yeux des citoyens musulmans, cette réaction non proportionnée à la dangerosité confirmerait l’idée que la loi ne les protège pas et que la démocratie est une idole.</a:t>
            </a:r>
          </a:p>
          <a:p>
            <a:endParaRPr lang="fr-FR" dirty="0"/>
          </a:p>
        </p:txBody>
      </p:sp>
      <p:sp>
        <p:nvSpPr>
          <p:cNvPr id="4" name="Espace réservé du numéro de diapositive 3"/>
          <p:cNvSpPr>
            <a:spLocks noGrp="1"/>
          </p:cNvSpPr>
          <p:nvPr>
            <p:ph type="sldNum" sz="quarter" idx="10"/>
          </p:nvPr>
        </p:nvSpPr>
        <p:spPr/>
        <p:txBody>
          <a:bodyPr/>
          <a:lstStyle/>
          <a:p>
            <a:fld id="{0E75CF44-BA65-CA44-A611-AF6109B4F049}" type="slidenum">
              <a:rPr lang="fr-FR" smtClean="0"/>
              <a:t>22</a:t>
            </a:fld>
            <a:endParaRPr lang="fr-FR"/>
          </a:p>
        </p:txBody>
      </p:sp>
    </p:spTree>
    <p:extLst>
      <p:ext uri="{BB962C8B-B14F-4D97-AF65-F5344CB8AC3E}">
        <p14:creationId xmlns:p14="http://schemas.microsoft.com/office/powerpoint/2010/main" val="6951930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smtClean="0"/>
              <a:t> Cibles</a:t>
            </a:r>
            <a:r>
              <a:rPr lang="fr-FR" baseline="0" dirty="0" smtClean="0"/>
              <a:t> </a:t>
            </a:r>
            <a:r>
              <a:rPr lang="fr-FR" dirty="0" smtClean="0"/>
              <a:t>musée juif, médias, police, mosquée shi‘ite)</a:t>
            </a:r>
            <a:endParaRPr lang="fr-FR" dirty="0"/>
          </a:p>
        </p:txBody>
      </p:sp>
      <p:sp>
        <p:nvSpPr>
          <p:cNvPr id="4" name="Espace réservé du numéro de diapositive 3"/>
          <p:cNvSpPr>
            <a:spLocks noGrp="1"/>
          </p:cNvSpPr>
          <p:nvPr>
            <p:ph type="sldNum" sz="quarter" idx="10"/>
          </p:nvPr>
        </p:nvSpPr>
        <p:spPr/>
        <p:txBody>
          <a:bodyPr/>
          <a:lstStyle/>
          <a:p>
            <a:fld id="{0E75CF44-BA65-CA44-A611-AF6109B4F049}" type="slidenum">
              <a:rPr lang="fr-FR" smtClean="0"/>
              <a:t>23</a:t>
            </a:fld>
            <a:endParaRPr lang="fr-FR"/>
          </a:p>
        </p:txBody>
      </p:sp>
    </p:spTree>
    <p:extLst>
      <p:ext uri="{BB962C8B-B14F-4D97-AF65-F5344CB8AC3E}">
        <p14:creationId xmlns:p14="http://schemas.microsoft.com/office/powerpoint/2010/main" val="368517604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nl-BE" smtClean="0"/>
              <a:t>Cliquez et modifiez le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BE"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6566685E-6797-B645-8593-B7EAE210B18B}" type="datetimeFigureOut">
              <a:rPr lang="fr-FR" smtClean="0"/>
              <a:t>7/07/15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E1AD5E5-C5FD-0B45-8ACA-970DE410B747}" type="slidenum">
              <a:rPr lang="fr-FR" smtClean="0"/>
              <a:t>‹#›</a:t>
            </a:fld>
            <a:endParaRPr lang="fr-FR"/>
          </a:p>
        </p:txBody>
      </p:sp>
    </p:spTree>
    <p:extLst>
      <p:ext uri="{BB962C8B-B14F-4D97-AF65-F5344CB8AC3E}">
        <p14:creationId xmlns:p14="http://schemas.microsoft.com/office/powerpoint/2010/main" val="22760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nl-BE" smtClean="0"/>
              <a:t>Cliquez et modifiez le titre</a:t>
            </a:r>
            <a:endParaRPr lang="fr-FR"/>
          </a:p>
        </p:txBody>
      </p:sp>
      <p:sp>
        <p:nvSpPr>
          <p:cNvPr id="3" name="Espace réservé du texte vertical 2"/>
          <p:cNvSpPr>
            <a:spLocks noGrp="1"/>
          </p:cNvSpPr>
          <p:nvPr>
            <p:ph type="body" orient="vert" idx="1"/>
          </p:nvPr>
        </p:nvSpPr>
        <p:spPr/>
        <p:txBody>
          <a:bodyPr vert="eaVert"/>
          <a:lstStyle/>
          <a:p>
            <a:pPr lvl="0"/>
            <a:r>
              <a:rPr lang="nl-BE" smtClean="0"/>
              <a:t>Cliquez pour modifier les styles du texte du masque</a:t>
            </a:r>
          </a:p>
          <a:p>
            <a:pPr lvl="1"/>
            <a:r>
              <a:rPr lang="nl-BE" smtClean="0"/>
              <a:t>Deuxième niveau</a:t>
            </a:r>
          </a:p>
          <a:p>
            <a:pPr lvl="2"/>
            <a:r>
              <a:rPr lang="nl-BE" smtClean="0"/>
              <a:t>Troisième niveau</a:t>
            </a:r>
          </a:p>
          <a:p>
            <a:pPr lvl="3"/>
            <a:r>
              <a:rPr lang="nl-BE" smtClean="0"/>
              <a:t>Quatrième niveau</a:t>
            </a:r>
          </a:p>
          <a:p>
            <a:pPr lvl="4"/>
            <a:r>
              <a:rPr lang="nl-BE" smtClean="0"/>
              <a:t>Cinquième niveau</a:t>
            </a:r>
            <a:endParaRPr lang="fr-FR"/>
          </a:p>
        </p:txBody>
      </p:sp>
      <p:sp>
        <p:nvSpPr>
          <p:cNvPr id="4" name="Espace réservé de la date 3"/>
          <p:cNvSpPr>
            <a:spLocks noGrp="1"/>
          </p:cNvSpPr>
          <p:nvPr>
            <p:ph type="dt" sz="half" idx="10"/>
          </p:nvPr>
        </p:nvSpPr>
        <p:spPr/>
        <p:txBody>
          <a:bodyPr/>
          <a:lstStyle/>
          <a:p>
            <a:fld id="{6566685E-6797-B645-8593-B7EAE210B18B}" type="datetimeFigureOut">
              <a:rPr lang="fr-FR" smtClean="0"/>
              <a:t>7/07/15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E1AD5E5-C5FD-0B45-8ACA-970DE410B747}" type="slidenum">
              <a:rPr lang="fr-FR" smtClean="0"/>
              <a:t>‹#›</a:t>
            </a:fld>
            <a:endParaRPr lang="fr-FR"/>
          </a:p>
        </p:txBody>
      </p:sp>
    </p:spTree>
    <p:extLst>
      <p:ext uri="{BB962C8B-B14F-4D97-AF65-F5344CB8AC3E}">
        <p14:creationId xmlns:p14="http://schemas.microsoft.com/office/powerpoint/2010/main" val="32984736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nl-BE" smtClean="0"/>
              <a:t>Cliquez et modifiez le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nl-BE" smtClean="0"/>
              <a:t>Cliquez pour modifier les styles du texte du masque</a:t>
            </a:r>
          </a:p>
          <a:p>
            <a:pPr lvl="1"/>
            <a:r>
              <a:rPr lang="nl-BE" smtClean="0"/>
              <a:t>Deuxième niveau</a:t>
            </a:r>
          </a:p>
          <a:p>
            <a:pPr lvl="2"/>
            <a:r>
              <a:rPr lang="nl-BE" smtClean="0"/>
              <a:t>Troisième niveau</a:t>
            </a:r>
          </a:p>
          <a:p>
            <a:pPr lvl="3"/>
            <a:r>
              <a:rPr lang="nl-BE" smtClean="0"/>
              <a:t>Quatrième niveau</a:t>
            </a:r>
          </a:p>
          <a:p>
            <a:pPr lvl="4"/>
            <a:r>
              <a:rPr lang="nl-BE" smtClean="0"/>
              <a:t>Cinquième niveau</a:t>
            </a:r>
            <a:endParaRPr lang="fr-FR"/>
          </a:p>
        </p:txBody>
      </p:sp>
      <p:sp>
        <p:nvSpPr>
          <p:cNvPr id="4" name="Espace réservé de la date 3"/>
          <p:cNvSpPr>
            <a:spLocks noGrp="1"/>
          </p:cNvSpPr>
          <p:nvPr>
            <p:ph type="dt" sz="half" idx="10"/>
          </p:nvPr>
        </p:nvSpPr>
        <p:spPr/>
        <p:txBody>
          <a:bodyPr/>
          <a:lstStyle/>
          <a:p>
            <a:fld id="{6566685E-6797-B645-8593-B7EAE210B18B}" type="datetimeFigureOut">
              <a:rPr lang="fr-FR" smtClean="0"/>
              <a:t>7/07/15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E1AD5E5-C5FD-0B45-8ACA-970DE410B747}" type="slidenum">
              <a:rPr lang="fr-FR" smtClean="0"/>
              <a:t>‹#›</a:t>
            </a:fld>
            <a:endParaRPr lang="fr-FR"/>
          </a:p>
        </p:txBody>
      </p:sp>
    </p:spTree>
    <p:extLst>
      <p:ext uri="{BB962C8B-B14F-4D97-AF65-F5344CB8AC3E}">
        <p14:creationId xmlns:p14="http://schemas.microsoft.com/office/powerpoint/2010/main" val="143368758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re et contenu">
    <p:spTree>
      <p:nvGrpSpPr>
        <p:cNvPr id="1" name=""/>
        <p:cNvGrpSpPr/>
        <p:nvPr/>
      </p:nvGrpSpPr>
      <p:grpSpPr>
        <a:xfrm>
          <a:off x="0" y="0"/>
          <a:ext cx="0" cy="0"/>
          <a:chOff x="0" y="0"/>
          <a:chExt cx="0" cy="0"/>
        </a:xfrm>
      </p:grpSpPr>
    </p:spTree>
    <p:extLst>
      <p:ext uri="{BB962C8B-B14F-4D97-AF65-F5344CB8AC3E}">
        <p14:creationId xmlns:p14="http://schemas.microsoft.com/office/powerpoint/2010/main" val="14982792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2_Titre et contenu">
    <p:spTree>
      <p:nvGrpSpPr>
        <p:cNvPr id="1" name=""/>
        <p:cNvGrpSpPr/>
        <p:nvPr/>
      </p:nvGrpSpPr>
      <p:grpSpPr>
        <a:xfrm>
          <a:off x="0" y="0"/>
          <a:ext cx="0" cy="0"/>
          <a:chOff x="0" y="0"/>
          <a:chExt cx="0" cy="0"/>
        </a:xfrm>
      </p:grpSpPr>
    </p:spTree>
    <p:extLst>
      <p:ext uri="{BB962C8B-B14F-4D97-AF65-F5344CB8AC3E}">
        <p14:creationId xmlns:p14="http://schemas.microsoft.com/office/powerpoint/2010/main" val="39705529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nl-BE" smtClean="0"/>
              <a:t>Cliquez et modifiez le titre</a:t>
            </a:r>
            <a:endParaRPr lang="fr-FR"/>
          </a:p>
        </p:txBody>
      </p:sp>
      <p:sp>
        <p:nvSpPr>
          <p:cNvPr id="3" name="Espace réservé du contenu 2"/>
          <p:cNvSpPr>
            <a:spLocks noGrp="1"/>
          </p:cNvSpPr>
          <p:nvPr>
            <p:ph idx="1"/>
          </p:nvPr>
        </p:nvSpPr>
        <p:spPr/>
        <p:txBody>
          <a:bodyPr/>
          <a:lstStyle/>
          <a:p>
            <a:pPr lvl="0"/>
            <a:r>
              <a:rPr lang="nl-BE" smtClean="0"/>
              <a:t>Cliquez pour modifier les styles du texte du masque</a:t>
            </a:r>
          </a:p>
          <a:p>
            <a:pPr lvl="1"/>
            <a:r>
              <a:rPr lang="nl-BE" smtClean="0"/>
              <a:t>Deuxième niveau</a:t>
            </a:r>
          </a:p>
          <a:p>
            <a:pPr lvl="2"/>
            <a:r>
              <a:rPr lang="nl-BE" smtClean="0"/>
              <a:t>Troisième niveau</a:t>
            </a:r>
          </a:p>
          <a:p>
            <a:pPr lvl="3"/>
            <a:r>
              <a:rPr lang="nl-BE" smtClean="0"/>
              <a:t>Quatrième niveau</a:t>
            </a:r>
          </a:p>
          <a:p>
            <a:pPr lvl="4"/>
            <a:r>
              <a:rPr lang="nl-BE" smtClean="0"/>
              <a:t>Cinquième niveau</a:t>
            </a:r>
            <a:endParaRPr lang="fr-FR"/>
          </a:p>
        </p:txBody>
      </p:sp>
      <p:sp>
        <p:nvSpPr>
          <p:cNvPr id="4" name="Espace réservé de la date 3"/>
          <p:cNvSpPr>
            <a:spLocks noGrp="1"/>
          </p:cNvSpPr>
          <p:nvPr>
            <p:ph type="dt" sz="half" idx="10"/>
          </p:nvPr>
        </p:nvSpPr>
        <p:spPr/>
        <p:txBody>
          <a:bodyPr/>
          <a:lstStyle/>
          <a:p>
            <a:fld id="{6566685E-6797-B645-8593-B7EAE210B18B}" type="datetimeFigureOut">
              <a:rPr lang="fr-FR" smtClean="0"/>
              <a:t>7/07/15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E1AD5E5-C5FD-0B45-8ACA-970DE410B747}" type="slidenum">
              <a:rPr lang="fr-FR" smtClean="0"/>
              <a:t>‹#›</a:t>
            </a:fld>
            <a:endParaRPr lang="fr-FR"/>
          </a:p>
        </p:txBody>
      </p:sp>
    </p:spTree>
    <p:extLst>
      <p:ext uri="{BB962C8B-B14F-4D97-AF65-F5344CB8AC3E}">
        <p14:creationId xmlns:p14="http://schemas.microsoft.com/office/powerpoint/2010/main" val="27046551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têt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nl-BE" smtClean="0"/>
              <a:t>Cliquez et modifiez le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BE" smtClean="0"/>
              <a:t>Cliquez pour modifier les styles du texte du masque</a:t>
            </a:r>
          </a:p>
        </p:txBody>
      </p:sp>
      <p:sp>
        <p:nvSpPr>
          <p:cNvPr id="4" name="Espace réservé de la date 3"/>
          <p:cNvSpPr>
            <a:spLocks noGrp="1"/>
          </p:cNvSpPr>
          <p:nvPr>
            <p:ph type="dt" sz="half" idx="10"/>
          </p:nvPr>
        </p:nvSpPr>
        <p:spPr/>
        <p:txBody>
          <a:bodyPr/>
          <a:lstStyle/>
          <a:p>
            <a:fld id="{6566685E-6797-B645-8593-B7EAE210B18B}" type="datetimeFigureOut">
              <a:rPr lang="fr-FR" smtClean="0"/>
              <a:t>7/07/15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E1AD5E5-C5FD-0B45-8ACA-970DE410B747}" type="slidenum">
              <a:rPr lang="fr-FR" smtClean="0"/>
              <a:t>‹#›</a:t>
            </a:fld>
            <a:endParaRPr lang="fr-FR"/>
          </a:p>
        </p:txBody>
      </p:sp>
    </p:spTree>
    <p:extLst>
      <p:ext uri="{BB962C8B-B14F-4D97-AF65-F5344CB8AC3E}">
        <p14:creationId xmlns:p14="http://schemas.microsoft.com/office/powerpoint/2010/main" val="34931807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nl-BE" smtClean="0"/>
              <a:t>Cliquez et modifiez le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BE" smtClean="0"/>
              <a:t>Cliquez pour modifier les styles du texte du masque</a:t>
            </a:r>
          </a:p>
          <a:p>
            <a:pPr lvl="1"/>
            <a:r>
              <a:rPr lang="nl-BE" smtClean="0"/>
              <a:t>Deuxième niveau</a:t>
            </a:r>
          </a:p>
          <a:p>
            <a:pPr lvl="2"/>
            <a:r>
              <a:rPr lang="nl-BE" smtClean="0"/>
              <a:t>Troisième niveau</a:t>
            </a:r>
          </a:p>
          <a:p>
            <a:pPr lvl="3"/>
            <a:r>
              <a:rPr lang="nl-BE" smtClean="0"/>
              <a:t>Quatrième niveau</a:t>
            </a:r>
          </a:p>
          <a:p>
            <a:pPr lvl="4"/>
            <a:r>
              <a:rPr lang="nl-BE"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BE" smtClean="0"/>
              <a:t>Cliquez pour modifier les styles du texte du masque</a:t>
            </a:r>
          </a:p>
          <a:p>
            <a:pPr lvl="1"/>
            <a:r>
              <a:rPr lang="nl-BE" smtClean="0"/>
              <a:t>Deuxième niveau</a:t>
            </a:r>
          </a:p>
          <a:p>
            <a:pPr lvl="2"/>
            <a:r>
              <a:rPr lang="nl-BE" smtClean="0"/>
              <a:t>Troisième niveau</a:t>
            </a:r>
          </a:p>
          <a:p>
            <a:pPr lvl="3"/>
            <a:r>
              <a:rPr lang="nl-BE" smtClean="0"/>
              <a:t>Quatrième niveau</a:t>
            </a:r>
          </a:p>
          <a:p>
            <a:pPr lvl="4"/>
            <a:r>
              <a:rPr lang="nl-BE" smtClean="0"/>
              <a:t>Cinquième niveau</a:t>
            </a:r>
            <a:endParaRPr lang="fr-FR"/>
          </a:p>
        </p:txBody>
      </p:sp>
      <p:sp>
        <p:nvSpPr>
          <p:cNvPr id="5" name="Espace réservé de la date 4"/>
          <p:cNvSpPr>
            <a:spLocks noGrp="1"/>
          </p:cNvSpPr>
          <p:nvPr>
            <p:ph type="dt" sz="half" idx="10"/>
          </p:nvPr>
        </p:nvSpPr>
        <p:spPr/>
        <p:txBody>
          <a:bodyPr/>
          <a:lstStyle/>
          <a:p>
            <a:fld id="{6566685E-6797-B645-8593-B7EAE210B18B}" type="datetimeFigureOut">
              <a:rPr lang="fr-FR" smtClean="0"/>
              <a:t>7/07/15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3E1AD5E5-C5FD-0B45-8ACA-970DE410B747}" type="slidenum">
              <a:rPr lang="fr-FR" smtClean="0"/>
              <a:t>‹#›</a:t>
            </a:fld>
            <a:endParaRPr lang="fr-FR"/>
          </a:p>
        </p:txBody>
      </p:sp>
    </p:spTree>
    <p:extLst>
      <p:ext uri="{BB962C8B-B14F-4D97-AF65-F5344CB8AC3E}">
        <p14:creationId xmlns:p14="http://schemas.microsoft.com/office/powerpoint/2010/main" val="28250825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nl-BE" smtClean="0"/>
              <a:t>Cliquez et modifiez le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BE"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BE" smtClean="0"/>
              <a:t>Cliquez pour modifier les styles du texte du masque</a:t>
            </a:r>
          </a:p>
          <a:p>
            <a:pPr lvl="1"/>
            <a:r>
              <a:rPr lang="nl-BE" smtClean="0"/>
              <a:t>Deuxième niveau</a:t>
            </a:r>
          </a:p>
          <a:p>
            <a:pPr lvl="2"/>
            <a:r>
              <a:rPr lang="nl-BE" smtClean="0"/>
              <a:t>Troisième niveau</a:t>
            </a:r>
          </a:p>
          <a:p>
            <a:pPr lvl="3"/>
            <a:r>
              <a:rPr lang="nl-BE" smtClean="0"/>
              <a:t>Quatrième niveau</a:t>
            </a:r>
          </a:p>
          <a:p>
            <a:pPr lvl="4"/>
            <a:r>
              <a:rPr lang="nl-BE"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BE"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BE" smtClean="0"/>
              <a:t>Cliquez pour modifier les styles du texte du masque</a:t>
            </a:r>
          </a:p>
          <a:p>
            <a:pPr lvl="1"/>
            <a:r>
              <a:rPr lang="nl-BE" smtClean="0"/>
              <a:t>Deuxième niveau</a:t>
            </a:r>
          </a:p>
          <a:p>
            <a:pPr lvl="2"/>
            <a:r>
              <a:rPr lang="nl-BE" smtClean="0"/>
              <a:t>Troisième niveau</a:t>
            </a:r>
          </a:p>
          <a:p>
            <a:pPr lvl="3"/>
            <a:r>
              <a:rPr lang="nl-BE" smtClean="0"/>
              <a:t>Quatrième niveau</a:t>
            </a:r>
          </a:p>
          <a:p>
            <a:pPr lvl="4"/>
            <a:r>
              <a:rPr lang="nl-BE" smtClean="0"/>
              <a:t>Cinquième niveau</a:t>
            </a:r>
            <a:endParaRPr lang="fr-FR"/>
          </a:p>
        </p:txBody>
      </p:sp>
      <p:sp>
        <p:nvSpPr>
          <p:cNvPr id="7" name="Espace réservé de la date 6"/>
          <p:cNvSpPr>
            <a:spLocks noGrp="1"/>
          </p:cNvSpPr>
          <p:nvPr>
            <p:ph type="dt" sz="half" idx="10"/>
          </p:nvPr>
        </p:nvSpPr>
        <p:spPr/>
        <p:txBody>
          <a:bodyPr/>
          <a:lstStyle/>
          <a:p>
            <a:fld id="{6566685E-6797-B645-8593-B7EAE210B18B}" type="datetimeFigureOut">
              <a:rPr lang="fr-FR" smtClean="0"/>
              <a:t>7/07/15</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3E1AD5E5-C5FD-0B45-8ACA-970DE410B747}" type="slidenum">
              <a:rPr lang="fr-FR" smtClean="0"/>
              <a:t>‹#›</a:t>
            </a:fld>
            <a:endParaRPr lang="fr-FR"/>
          </a:p>
        </p:txBody>
      </p:sp>
    </p:spTree>
    <p:extLst>
      <p:ext uri="{BB962C8B-B14F-4D97-AF65-F5344CB8AC3E}">
        <p14:creationId xmlns:p14="http://schemas.microsoft.com/office/powerpoint/2010/main" val="538460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nl-BE" smtClean="0"/>
              <a:t>Cliquez et modifiez le titre</a:t>
            </a:r>
            <a:endParaRPr lang="fr-FR"/>
          </a:p>
        </p:txBody>
      </p:sp>
      <p:sp>
        <p:nvSpPr>
          <p:cNvPr id="3" name="Espace réservé de la date 2"/>
          <p:cNvSpPr>
            <a:spLocks noGrp="1"/>
          </p:cNvSpPr>
          <p:nvPr>
            <p:ph type="dt" sz="half" idx="10"/>
          </p:nvPr>
        </p:nvSpPr>
        <p:spPr/>
        <p:txBody>
          <a:bodyPr/>
          <a:lstStyle/>
          <a:p>
            <a:fld id="{6566685E-6797-B645-8593-B7EAE210B18B}" type="datetimeFigureOut">
              <a:rPr lang="fr-FR" smtClean="0"/>
              <a:t>7/07/15</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3E1AD5E5-C5FD-0B45-8ACA-970DE410B747}" type="slidenum">
              <a:rPr lang="fr-FR" smtClean="0"/>
              <a:t>‹#›</a:t>
            </a:fld>
            <a:endParaRPr lang="fr-FR"/>
          </a:p>
        </p:txBody>
      </p:sp>
    </p:spTree>
    <p:extLst>
      <p:ext uri="{BB962C8B-B14F-4D97-AF65-F5344CB8AC3E}">
        <p14:creationId xmlns:p14="http://schemas.microsoft.com/office/powerpoint/2010/main" val="5283055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6566685E-6797-B645-8593-B7EAE210B18B}" type="datetimeFigureOut">
              <a:rPr lang="fr-FR" smtClean="0"/>
              <a:t>7/07/15</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3E1AD5E5-C5FD-0B45-8ACA-970DE410B747}" type="slidenum">
              <a:rPr lang="fr-FR" smtClean="0"/>
              <a:t>‹#›</a:t>
            </a:fld>
            <a:endParaRPr lang="fr-FR"/>
          </a:p>
        </p:txBody>
      </p:sp>
    </p:spTree>
    <p:extLst>
      <p:ext uri="{BB962C8B-B14F-4D97-AF65-F5344CB8AC3E}">
        <p14:creationId xmlns:p14="http://schemas.microsoft.com/office/powerpoint/2010/main" val="11656905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nl-BE" smtClean="0"/>
              <a:t>Cliquez et modifiez le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BE" smtClean="0"/>
              <a:t>Cliquez pour modifier les styles du texte du masque</a:t>
            </a:r>
          </a:p>
          <a:p>
            <a:pPr lvl="1"/>
            <a:r>
              <a:rPr lang="nl-BE" smtClean="0"/>
              <a:t>Deuxième niveau</a:t>
            </a:r>
          </a:p>
          <a:p>
            <a:pPr lvl="2"/>
            <a:r>
              <a:rPr lang="nl-BE" smtClean="0"/>
              <a:t>Troisième niveau</a:t>
            </a:r>
          </a:p>
          <a:p>
            <a:pPr lvl="3"/>
            <a:r>
              <a:rPr lang="nl-BE" smtClean="0"/>
              <a:t>Quatrième niveau</a:t>
            </a:r>
          </a:p>
          <a:p>
            <a:pPr lvl="4"/>
            <a:r>
              <a:rPr lang="nl-BE"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BE" smtClean="0"/>
              <a:t>Cliquez pour modifier les styles du texte du masque</a:t>
            </a:r>
          </a:p>
        </p:txBody>
      </p:sp>
      <p:sp>
        <p:nvSpPr>
          <p:cNvPr id="5" name="Espace réservé de la date 4"/>
          <p:cNvSpPr>
            <a:spLocks noGrp="1"/>
          </p:cNvSpPr>
          <p:nvPr>
            <p:ph type="dt" sz="half" idx="10"/>
          </p:nvPr>
        </p:nvSpPr>
        <p:spPr/>
        <p:txBody>
          <a:bodyPr/>
          <a:lstStyle/>
          <a:p>
            <a:fld id="{6566685E-6797-B645-8593-B7EAE210B18B}" type="datetimeFigureOut">
              <a:rPr lang="fr-FR" smtClean="0"/>
              <a:t>7/07/15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3E1AD5E5-C5FD-0B45-8ACA-970DE410B747}" type="slidenum">
              <a:rPr lang="fr-FR" smtClean="0"/>
              <a:t>‹#›</a:t>
            </a:fld>
            <a:endParaRPr lang="fr-FR"/>
          </a:p>
        </p:txBody>
      </p:sp>
    </p:spTree>
    <p:extLst>
      <p:ext uri="{BB962C8B-B14F-4D97-AF65-F5344CB8AC3E}">
        <p14:creationId xmlns:p14="http://schemas.microsoft.com/office/powerpoint/2010/main" val="20437759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nl-BE" smtClean="0"/>
              <a:t>Cliquez et modifiez le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BE" smtClean="0"/>
              <a:t>Cliquez pour modifier les styles du texte du masque</a:t>
            </a:r>
          </a:p>
        </p:txBody>
      </p:sp>
      <p:sp>
        <p:nvSpPr>
          <p:cNvPr id="5" name="Espace réservé de la date 4"/>
          <p:cNvSpPr>
            <a:spLocks noGrp="1"/>
          </p:cNvSpPr>
          <p:nvPr>
            <p:ph type="dt" sz="half" idx="10"/>
          </p:nvPr>
        </p:nvSpPr>
        <p:spPr/>
        <p:txBody>
          <a:bodyPr/>
          <a:lstStyle/>
          <a:p>
            <a:fld id="{6566685E-6797-B645-8593-B7EAE210B18B}" type="datetimeFigureOut">
              <a:rPr lang="fr-FR" smtClean="0"/>
              <a:t>7/07/15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3E1AD5E5-C5FD-0B45-8ACA-970DE410B747}" type="slidenum">
              <a:rPr lang="fr-FR" smtClean="0"/>
              <a:t>‹#›</a:t>
            </a:fld>
            <a:endParaRPr lang="fr-FR"/>
          </a:p>
        </p:txBody>
      </p:sp>
    </p:spTree>
    <p:extLst>
      <p:ext uri="{BB962C8B-B14F-4D97-AF65-F5344CB8AC3E}">
        <p14:creationId xmlns:p14="http://schemas.microsoft.com/office/powerpoint/2010/main" val="4124453655"/>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nl-BE" smtClean="0"/>
              <a:t>Cliquez et modifiez le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nl-BE" smtClean="0"/>
              <a:t>Cliquez pour modifier les styles du texte du masque</a:t>
            </a:r>
          </a:p>
          <a:p>
            <a:pPr lvl="1"/>
            <a:r>
              <a:rPr lang="nl-BE" smtClean="0"/>
              <a:t>Deuxième niveau</a:t>
            </a:r>
          </a:p>
          <a:p>
            <a:pPr lvl="2"/>
            <a:r>
              <a:rPr lang="nl-BE" smtClean="0"/>
              <a:t>Troisième niveau</a:t>
            </a:r>
          </a:p>
          <a:p>
            <a:pPr lvl="3"/>
            <a:r>
              <a:rPr lang="nl-BE" smtClean="0"/>
              <a:t>Quatrième niveau</a:t>
            </a:r>
          </a:p>
          <a:p>
            <a:pPr lvl="4"/>
            <a:r>
              <a:rPr lang="nl-BE"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566685E-6797-B645-8593-B7EAE210B18B}" type="datetimeFigureOut">
              <a:rPr lang="fr-FR" smtClean="0"/>
              <a:t>7/07/15</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E1AD5E5-C5FD-0B45-8ACA-970DE410B747}" type="slidenum">
              <a:rPr lang="fr-FR" smtClean="0"/>
              <a:t>‹#›</a:t>
            </a:fld>
            <a:endParaRPr lang="fr-FR"/>
          </a:p>
        </p:txBody>
      </p:sp>
    </p:spTree>
    <p:extLst>
      <p:ext uri="{BB962C8B-B14F-4D97-AF65-F5344CB8AC3E}">
        <p14:creationId xmlns:p14="http://schemas.microsoft.com/office/powerpoint/2010/main" val="163263309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4.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5.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chart" Target="../charts/char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lacademie.tv/uploads/lectures/diaporama.pdf" TargetMode="Externa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chart" Target="../charts/char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chart" Target="../charts/char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png"/></Relationships>
</file>

<file path=ppt/slides/_rels/slide31.xml.rels><?xml version="1.0" encoding="UTF-8" standalone="yes"?>
<Relationships xmlns="http://schemas.openxmlformats.org/package/2006/relationships"><Relationship Id="rId3" Type="http://schemas.openxmlformats.org/officeDocument/2006/relationships/image" Target="../media/image8.emf"/><Relationship Id="rId4" Type="http://schemas.openxmlformats.org/officeDocument/2006/relationships/image" Target="../media/image9.emf"/><Relationship Id="rId5" Type="http://schemas.openxmlformats.org/officeDocument/2006/relationships/image" Target="../media/image10.emf"/><Relationship Id="rId6" Type="http://schemas.openxmlformats.org/officeDocument/2006/relationships/chart" Target="../charts/chart4.xml"/><Relationship Id="rId1" Type="http://schemas.openxmlformats.org/officeDocument/2006/relationships/slideLayout" Target="../slideLayouts/slideLayout12.xml"/><Relationship Id="rId2" Type="http://schemas.openxmlformats.org/officeDocument/2006/relationships/notesSlide" Target="../notesSlides/notesSlide10.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chart" Target="../charts/chart5.xml"/><Relationship Id="rId3" Type="http://schemas.openxmlformats.org/officeDocument/2006/relationships/image" Target="../media/image8.emf"/></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9.emf"/><Relationship Id="rId3" Type="http://schemas.openxmlformats.org/officeDocument/2006/relationships/chart" Target="../charts/chart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chart" Target="../charts/chart7.xml"/><Relationship Id="rId3" Type="http://schemas.openxmlformats.org/officeDocument/2006/relationships/image" Target="../media/image10.emf"/></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3" Type="http://schemas.openxmlformats.org/officeDocument/2006/relationships/diagramLayout" Target="../diagrams/layout1.xml"/><Relationship Id="rId4" Type="http://schemas.openxmlformats.org/officeDocument/2006/relationships/diagramQuickStyle" Target="../diagrams/quickStyle1.xml"/><Relationship Id="rId5" Type="http://schemas.openxmlformats.org/officeDocument/2006/relationships/diagramColors" Target="../diagrams/colors1.xml"/><Relationship Id="rId6" Type="http://schemas.microsoft.com/office/2007/relationships/diagramDrawing" Target="../diagrams/drawing1.xml"/><Relationship Id="rId1" Type="http://schemas.openxmlformats.org/officeDocument/2006/relationships/slideLayout" Target="../slideLayouts/slideLayout2.xml"/><Relationship Id="rId2" Type="http://schemas.openxmlformats.org/officeDocument/2006/relationships/diagramData" Target="../diagrams/data1.xml"/></Relationships>
</file>

<file path=ppt/slides/_rels/slide38.xml.rels><?xml version="1.0" encoding="UTF-8" standalone="yes"?>
<Relationships xmlns="http://schemas.openxmlformats.org/package/2006/relationships"><Relationship Id="rId3" Type="http://schemas.openxmlformats.org/officeDocument/2006/relationships/diagramLayout" Target="../diagrams/layout2.xml"/><Relationship Id="rId4" Type="http://schemas.openxmlformats.org/officeDocument/2006/relationships/diagramQuickStyle" Target="../diagrams/quickStyle2.xml"/><Relationship Id="rId5" Type="http://schemas.openxmlformats.org/officeDocument/2006/relationships/diagramColors" Target="../diagrams/colors2.xml"/><Relationship Id="rId6" Type="http://schemas.microsoft.com/office/2007/relationships/diagramDrawing" Target="../diagrams/drawing2.xml"/><Relationship Id="rId1" Type="http://schemas.openxmlformats.org/officeDocument/2006/relationships/slideLayout" Target="../slideLayouts/slideLayout2.xml"/><Relationship Id="rId2" Type="http://schemas.openxmlformats.org/officeDocument/2006/relationships/diagramData" Target="../diagrams/data2.xml"/></Relationships>
</file>

<file path=ppt/slides/_rels/slide39.xml.rels><?xml version="1.0" encoding="UTF-8" standalone="yes"?>
<Relationships xmlns="http://schemas.openxmlformats.org/package/2006/relationships"><Relationship Id="rId3" Type="http://schemas.openxmlformats.org/officeDocument/2006/relationships/diagramData" Target="../diagrams/data3.xml"/><Relationship Id="rId4" Type="http://schemas.openxmlformats.org/officeDocument/2006/relationships/diagramLayout" Target="../diagrams/layout3.xml"/><Relationship Id="rId5" Type="http://schemas.openxmlformats.org/officeDocument/2006/relationships/diagramQuickStyle" Target="../diagrams/quickStyle3.xml"/><Relationship Id="rId6" Type="http://schemas.openxmlformats.org/officeDocument/2006/relationships/diagramColors" Target="../diagrams/colors3.xml"/><Relationship Id="rId7" Type="http://schemas.microsoft.com/office/2007/relationships/diagramDrawing" Target="../diagrams/drawing3.xml"/><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11.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12.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3.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 Id="rId3" Type="http://schemas.openxmlformats.org/officeDocument/2006/relationships/image" Target="../media/image3.emf"/></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fr-FR" dirty="0" smtClean="0"/>
              <a:t>Jeunesses </a:t>
            </a:r>
            <a:r>
              <a:rPr lang="fr-FR" dirty="0"/>
              <a:t>et radicalisation. Revendiquer un autre </a:t>
            </a:r>
            <a:r>
              <a:rPr lang="fr-FR"/>
              <a:t>monde </a:t>
            </a:r>
            <a:r>
              <a:rPr lang="fr-FR" smtClean="0"/>
              <a:t>?</a:t>
            </a:r>
            <a:endParaRPr lang="fr-FR" dirty="0"/>
          </a:p>
        </p:txBody>
      </p:sp>
      <p:sp>
        <p:nvSpPr>
          <p:cNvPr id="3" name="Sous-titre 2"/>
          <p:cNvSpPr>
            <a:spLocks noGrp="1"/>
          </p:cNvSpPr>
          <p:nvPr>
            <p:ph type="subTitle" idx="1"/>
          </p:nvPr>
        </p:nvSpPr>
        <p:spPr/>
        <p:txBody>
          <a:bodyPr/>
          <a:lstStyle/>
          <a:p>
            <a:r>
              <a:rPr lang="fr-FR" dirty="0" smtClean="0"/>
              <a:t>Fabienne Brion</a:t>
            </a:r>
          </a:p>
          <a:p>
            <a:r>
              <a:rPr lang="fr-FR" dirty="0" smtClean="0"/>
              <a:t>Professeur à l’UCL</a:t>
            </a:r>
            <a:endParaRPr lang="fr-FR" dirty="0"/>
          </a:p>
        </p:txBody>
      </p:sp>
    </p:spTree>
    <p:extLst>
      <p:ext uri="{BB962C8B-B14F-4D97-AF65-F5344CB8AC3E}">
        <p14:creationId xmlns:p14="http://schemas.microsoft.com/office/powerpoint/2010/main" val="5548406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De quoi parlons-nous ?</a:t>
            </a:r>
            <a:endParaRPr lang="fr-FR" dirty="0"/>
          </a:p>
        </p:txBody>
      </p:sp>
      <p:sp>
        <p:nvSpPr>
          <p:cNvPr id="3" name="Espace réservé du contenu 2"/>
          <p:cNvSpPr>
            <a:spLocks noGrp="1"/>
          </p:cNvSpPr>
          <p:nvPr>
            <p:ph idx="1"/>
          </p:nvPr>
        </p:nvSpPr>
        <p:spPr/>
        <p:style>
          <a:lnRef idx="1">
            <a:schemeClr val="accent1"/>
          </a:lnRef>
          <a:fillRef idx="2">
            <a:schemeClr val="accent1"/>
          </a:fillRef>
          <a:effectRef idx="1">
            <a:schemeClr val="accent1"/>
          </a:effectRef>
          <a:fontRef idx="minor">
            <a:schemeClr val="dk1"/>
          </a:fontRef>
        </p:style>
        <p:txBody>
          <a:bodyPr>
            <a:normAutofit fontScale="85000" lnSpcReduction="10000"/>
          </a:bodyPr>
          <a:lstStyle/>
          <a:p>
            <a:pPr lvl="1"/>
            <a:r>
              <a:rPr lang="fr-FR" i="1" dirty="0"/>
              <a:t>Est-il possible de déterminer les profils de ceux, qui partis de la base, sont arrivés au </a:t>
            </a:r>
            <a:r>
              <a:rPr lang="fr-FR" i="1" dirty="0" smtClean="0"/>
              <a:t>sommet</a:t>
            </a:r>
          </a:p>
          <a:p>
            <a:pPr lvl="1"/>
            <a:r>
              <a:rPr lang="fr-FR" i="1" dirty="0" smtClean="0"/>
              <a:t>Quel temps leur </a:t>
            </a:r>
            <a:r>
              <a:rPr lang="fr-FR" i="1" dirty="0"/>
              <a:t>fut nécessaire pour le faire ? </a:t>
            </a:r>
            <a:endParaRPr lang="fr-FR" i="1" dirty="0" smtClean="0"/>
          </a:p>
          <a:p>
            <a:pPr lvl="1"/>
            <a:r>
              <a:rPr lang="fr-FR" i="1" dirty="0" smtClean="0"/>
              <a:t>Par </a:t>
            </a:r>
            <a:r>
              <a:rPr lang="fr-FR" i="1" dirty="0"/>
              <a:t>quoi ont-ils été poussés ? </a:t>
            </a:r>
            <a:endParaRPr lang="fr-FR" i="1" dirty="0" smtClean="0"/>
          </a:p>
          <a:p>
            <a:pPr lvl="1"/>
            <a:r>
              <a:rPr lang="fr-FR" i="1" dirty="0" smtClean="0"/>
              <a:t>Par </a:t>
            </a:r>
            <a:r>
              <a:rPr lang="fr-FR" i="1" dirty="0"/>
              <a:t>quoi ont-ils été attirés ? </a:t>
            </a:r>
            <a:endParaRPr lang="fr-FR" i="1" dirty="0" smtClean="0"/>
          </a:p>
          <a:p>
            <a:pPr lvl="1"/>
            <a:r>
              <a:rPr lang="fr-FR" i="1" dirty="0" smtClean="0"/>
              <a:t>Quelles </a:t>
            </a:r>
            <a:r>
              <a:rPr lang="fr-FR" i="1" dirty="0"/>
              <a:t>sont les phases du processus de radicalisation ? </a:t>
            </a:r>
            <a:endParaRPr lang="fr-FR" i="1" dirty="0" smtClean="0"/>
          </a:p>
          <a:p>
            <a:pPr lvl="1"/>
            <a:r>
              <a:rPr lang="fr-FR" i="1" dirty="0" smtClean="0"/>
              <a:t>Quelles </a:t>
            </a:r>
            <a:r>
              <a:rPr lang="fr-FR" i="1" dirty="0"/>
              <a:t>sont les conditions du passage d’une phase à l’autre ? </a:t>
            </a:r>
            <a:endParaRPr lang="fr-FR" i="1" dirty="0" smtClean="0"/>
          </a:p>
          <a:p>
            <a:pPr lvl="1"/>
            <a:r>
              <a:rPr lang="fr-FR" i="1" dirty="0" smtClean="0"/>
              <a:t>Comment </a:t>
            </a:r>
            <a:r>
              <a:rPr lang="fr-FR" i="1" dirty="0"/>
              <a:t>ont-ils été recrutés ? </a:t>
            </a:r>
            <a:endParaRPr lang="fr-FR" i="1" dirty="0" smtClean="0"/>
          </a:p>
          <a:p>
            <a:pPr lvl="1"/>
            <a:r>
              <a:rPr lang="fr-FR" i="1" dirty="0" smtClean="0"/>
              <a:t>Par </a:t>
            </a:r>
            <a:r>
              <a:rPr lang="fr-FR" i="1" dirty="0"/>
              <a:t>qui ? </a:t>
            </a:r>
            <a:endParaRPr lang="fr-FR" i="1" dirty="0" smtClean="0"/>
          </a:p>
          <a:p>
            <a:pPr lvl="1"/>
            <a:r>
              <a:rPr lang="fr-FR" i="1" dirty="0" smtClean="0"/>
              <a:t>Quels </a:t>
            </a:r>
            <a:r>
              <a:rPr lang="fr-FR" i="1" dirty="0"/>
              <a:t>sont les mécanismes de recrutement ? </a:t>
            </a:r>
          </a:p>
        </p:txBody>
      </p:sp>
    </p:spTree>
    <p:extLst>
      <p:ext uri="{BB962C8B-B14F-4D97-AF65-F5344CB8AC3E}">
        <p14:creationId xmlns:p14="http://schemas.microsoft.com/office/powerpoint/2010/main" val="37977006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sz="3600" dirty="0" smtClean="0"/>
              <a:t>1. De quoi parlons-nous ?</a:t>
            </a:r>
            <a:br>
              <a:rPr lang="fr-FR" sz="3600" dirty="0" smtClean="0"/>
            </a:br>
            <a:r>
              <a:rPr lang="fr-FR" sz="3600" i="1" dirty="0" smtClean="0"/>
              <a:t>Surveiller…</a:t>
            </a:r>
            <a:endParaRPr lang="fr-FR" sz="3600" dirty="0"/>
          </a:p>
        </p:txBody>
      </p:sp>
      <p:sp>
        <p:nvSpPr>
          <p:cNvPr id="3" name="Espace réservé du contenu 2"/>
          <p:cNvSpPr>
            <a:spLocks noGrp="1"/>
          </p:cNvSpPr>
          <p:nvPr>
            <p:ph idx="1"/>
          </p:nvPr>
        </p:nvSpPr>
        <p:spPr/>
        <p:style>
          <a:lnRef idx="1">
            <a:schemeClr val="accent1"/>
          </a:lnRef>
          <a:fillRef idx="2">
            <a:schemeClr val="accent1"/>
          </a:fillRef>
          <a:effectRef idx="1">
            <a:schemeClr val="accent1"/>
          </a:effectRef>
          <a:fontRef idx="minor">
            <a:schemeClr val="dk1"/>
          </a:fontRef>
        </p:style>
        <p:txBody>
          <a:bodyPr>
            <a:normAutofit fontScale="77500" lnSpcReduction="20000"/>
          </a:bodyPr>
          <a:lstStyle/>
          <a:p>
            <a:pPr marL="0" indent="0">
              <a:buNone/>
            </a:pPr>
            <a:r>
              <a:rPr lang="fr-FR" b="1" dirty="0" smtClean="0"/>
              <a:t>Loi organique des services de renseignement et de sécurité </a:t>
            </a:r>
            <a:r>
              <a:rPr lang="fr-FR" dirty="0" smtClean="0"/>
              <a:t>(1998/2010)</a:t>
            </a:r>
          </a:p>
          <a:p>
            <a:pPr marL="0" indent="0">
              <a:buNone/>
            </a:pPr>
            <a:endParaRPr lang="fr-FR" b="1" u="sng" dirty="0"/>
          </a:p>
          <a:p>
            <a:pPr marL="0" indent="0">
              <a:buNone/>
            </a:pPr>
            <a:r>
              <a:rPr lang="fr-FR" b="1" u="sng" dirty="0" smtClean="0"/>
              <a:t>Radicalisation (</a:t>
            </a:r>
            <a:r>
              <a:rPr lang="fr-FR" b="1" u="sng" dirty="0"/>
              <a:t>article </a:t>
            </a:r>
            <a:r>
              <a:rPr lang="fr-FR" b="1" u="sng" dirty="0" smtClean="0"/>
              <a:t>3, 15°) :</a:t>
            </a:r>
            <a:endParaRPr lang="fr-FR" b="1" u="sng" dirty="0"/>
          </a:p>
          <a:p>
            <a:pPr marL="0" indent="0">
              <a:buNone/>
            </a:pPr>
            <a:r>
              <a:rPr lang="fr-FR" dirty="0" smtClean="0"/>
              <a:t>• un </a:t>
            </a:r>
            <a:r>
              <a:rPr lang="fr-FR" b="1" dirty="0" smtClean="0"/>
              <a:t>processus</a:t>
            </a:r>
            <a:r>
              <a:rPr lang="fr-FR" dirty="0" smtClean="0"/>
              <a:t> </a:t>
            </a:r>
            <a:r>
              <a:rPr lang="fr-FR" b="1" dirty="0" smtClean="0"/>
              <a:t>influençant</a:t>
            </a:r>
          </a:p>
          <a:p>
            <a:pPr marL="0" indent="0">
              <a:buNone/>
            </a:pPr>
            <a:r>
              <a:rPr lang="fr-FR" dirty="0" smtClean="0"/>
              <a:t>• un </a:t>
            </a:r>
            <a:r>
              <a:rPr lang="fr-FR" b="1" dirty="0" smtClean="0"/>
              <a:t>individu</a:t>
            </a:r>
            <a:r>
              <a:rPr lang="fr-FR" dirty="0" smtClean="0"/>
              <a:t> ou un </a:t>
            </a:r>
            <a:r>
              <a:rPr lang="fr-FR" b="1" dirty="0" smtClean="0"/>
              <a:t>groupe d’individus</a:t>
            </a:r>
          </a:p>
          <a:p>
            <a:pPr marL="0" indent="0">
              <a:buNone/>
            </a:pPr>
            <a:r>
              <a:rPr lang="fr-FR" dirty="0" smtClean="0"/>
              <a:t>• de telle sorte que cet individu ou ce groupe d’individus soi-en-</a:t>
            </a:r>
            <a:r>
              <a:rPr lang="fr-FR" dirty="0" err="1" smtClean="0"/>
              <a:t>t</a:t>
            </a:r>
            <a:r>
              <a:rPr lang="fr-FR" dirty="0" smtClean="0"/>
              <a:t> </a:t>
            </a:r>
            <a:r>
              <a:rPr lang="fr-FR" b="1" dirty="0" smtClean="0"/>
              <a:t>mentalement </a:t>
            </a:r>
            <a:r>
              <a:rPr lang="fr-FR" b="1" dirty="0" err="1" smtClean="0"/>
              <a:t>préparé-s</a:t>
            </a:r>
            <a:r>
              <a:rPr lang="fr-FR" b="1" dirty="0" smtClean="0"/>
              <a:t> ou </a:t>
            </a:r>
            <a:r>
              <a:rPr lang="fr-FR" b="1" dirty="0" err="1" smtClean="0"/>
              <a:t>disposé-s</a:t>
            </a:r>
            <a:r>
              <a:rPr lang="fr-FR" dirty="0" smtClean="0"/>
              <a:t> à </a:t>
            </a:r>
            <a:r>
              <a:rPr lang="fr-FR" b="1" dirty="0" smtClean="0"/>
              <a:t>commettre des actes terroristes</a:t>
            </a:r>
            <a:r>
              <a:rPr lang="fr-FR" dirty="0" smtClean="0"/>
              <a:t>.</a:t>
            </a:r>
          </a:p>
          <a:p>
            <a:pPr marL="0" indent="0">
              <a:buNone/>
            </a:pPr>
            <a:endParaRPr lang="fr-FR" dirty="0"/>
          </a:p>
          <a:p>
            <a:pPr marL="0" indent="0">
              <a:buNone/>
            </a:pPr>
            <a:r>
              <a:rPr lang="fr-FR" dirty="0" smtClean="0"/>
              <a:t>(Autres ajouts : « organisations sectaires nuisibles », « organisations criminelles », …</a:t>
            </a:r>
          </a:p>
        </p:txBody>
      </p:sp>
    </p:spTree>
    <p:extLst>
      <p:ext uri="{BB962C8B-B14F-4D97-AF65-F5344CB8AC3E}">
        <p14:creationId xmlns:p14="http://schemas.microsoft.com/office/powerpoint/2010/main" val="98362049"/>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r>
              <a:rPr lang="fr-FR" sz="3600" dirty="0"/>
              <a:t>1. De quoi parlons-nous ?</a:t>
            </a:r>
            <a:br>
              <a:rPr lang="fr-FR" sz="3600" dirty="0"/>
            </a:br>
            <a:r>
              <a:rPr lang="fr-FR" sz="3600" i="1" dirty="0"/>
              <a:t>Surveiller…</a:t>
            </a:r>
            <a:endParaRPr lang="fr-FR" sz="3600" dirty="0"/>
          </a:p>
        </p:txBody>
      </p:sp>
      <p:sp>
        <p:nvSpPr>
          <p:cNvPr id="3" name="Espace réservé du contenu 2"/>
          <p:cNvSpPr>
            <a:spLocks noGrp="1"/>
          </p:cNvSpPr>
          <p:nvPr>
            <p:ph idx="1"/>
          </p:nvPr>
        </p:nvSpPr>
        <p:spPr/>
        <p:style>
          <a:lnRef idx="1">
            <a:schemeClr val="accent1"/>
          </a:lnRef>
          <a:fillRef idx="2">
            <a:schemeClr val="accent1"/>
          </a:fillRef>
          <a:effectRef idx="1">
            <a:schemeClr val="accent1"/>
          </a:effectRef>
          <a:fontRef idx="minor">
            <a:schemeClr val="dk1"/>
          </a:fontRef>
        </p:style>
        <p:txBody>
          <a:bodyPr>
            <a:normAutofit fontScale="62500" lnSpcReduction="20000"/>
          </a:bodyPr>
          <a:lstStyle/>
          <a:p>
            <a:pPr marL="0" indent="0">
              <a:buNone/>
            </a:pPr>
            <a:r>
              <a:rPr lang="fr-FR" sz="3400" b="1" dirty="0" smtClean="0"/>
              <a:t>Loi organique des services de renseignement et de sécurité </a:t>
            </a:r>
          </a:p>
          <a:p>
            <a:pPr marL="0" indent="0">
              <a:buNone/>
            </a:pPr>
            <a:r>
              <a:rPr lang="fr-FR" sz="3400" dirty="0" smtClean="0"/>
              <a:t>(1998)</a:t>
            </a:r>
          </a:p>
          <a:p>
            <a:pPr marL="0" indent="0">
              <a:buNone/>
            </a:pPr>
            <a:endParaRPr lang="fr-FR" b="1" u="sng" dirty="0"/>
          </a:p>
          <a:p>
            <a:pPr marL="0" indent="0">
              <a:buNone/>
            </a:pPr>
            <a:r>
              <a:rPr lang="fr-FR" sz="3400" b="1" u="sng" dirty="0" smtClean="0"/>
              <a:t>Extrémisme (</a:t>
            </a:r>
            <a:r>
              <a:rPr lang="fr-FR" sz="3400" b="1" u="sng" dirty="0"/>
              <a:t>article 8, 1° </a:t>
            </a:r>
            <a:r>
              <a:rPr lang="fr-FR" sz="3400" b="1" u="sng" dirty="0" smtClean="0"/>
              <a:t>c)</a:t>
            </a:r>
            <a:endParaRPr lang="fr-FR" sz="3400" b="1" u="sng" dirty="0"/>
          </a:p>
          <a:p>
            <a:endParaRPr lang="fr-FR" sz="3400" dirty="0" smtClean="0"/>
          </a:p>
          <a:p>
            <a:r>
              <a:rPr lang="fr-FR" sz="3400" dirty="0" smtClean="0"/>
              <a:t>Les conceptions ou les visées </a:t>
            </a:r>
            <a:r>
              <a:rPr lang="fr-FR" sz="3400" b="1" dirty="0" smtClean="0"/>
              <a:t>racistes</a:t>
            </a:r>
            <a:r>
              <a:rPr lang="fr-FR" sz="3400" dirty="0" smtClean="0"/>
              <a:t>, </a:t>
            </a:r>
            <a:r>
              <a:rPr lang="fr-FR" sz="3400" b="1" dirty="0" smtClean="0"/>
              <a:t>xénophobes</a:t>
            </a:r>
            <a:r>
              <a:rPr lang="fr-FR" sz="3400" dirty="0" smtClean="0"/>
              <a:t>, </a:t>
            </a:r>
            <a:r>
              <a:rPr lang="fr-FR" sz="3400" b="1" dirty="0" smtClean="0"/>
              <a:t>anarchistes</a:t>
            </a:r>
            <a:r>
              <a:rPr lang="fr-FR" sz="3400" dirty="0" smtClean="0"/>
              <a:t>, </a:t>
            </a:r>
            <a:r>
              <a:rPr lang="fr-FR" sz="3400" b="1" dirty="0" smtClean="0"/>
              <a:t>nationalistes</a:t>
            </a:r>
            <a:r>
              <a:rPr lang="fr-FR" sz="3400" dirty="0" smtClean="0"/>
              <a:t>, </a:t>
            </a:r>
            <a:r>
              <a:rPr lang="fr-FR" sz="3400" b="1" dirty="0" smtClean="0"/>
              <a:t>autoritaires</a:t>
            </a:r>
            <a:r>
              <a:rPr lang="fr-FR" sz="3400" dirty="0" smtClean="0"/>
              <a:t> ou </a:t>
            </a:r>
            <a:r>
              <a:rPr lang="fr-FR" sz="3400" b="1" dirty="0" smtClean="0"/>
              <a:t>totalitaires</a:t>
            </a:r>
            <a:r>
              <a:rPr lang="fr-FR" sz="3400" dirty="0" smtClean="0"/>
              <a:t>,</a:t>
            </a:r>
          </a:p>
          <a:p>
            <a:r>
              <a:rPr lang="fr-FR" sz="3400" dirty="0" smtClean="0"/>
              <a:t>qu’elles soient </a:t>
            </a:r>
            <a:r>
              <a:rPr lang="fr-FR" sz="3400" b="1" dirty="0" smtClean="0"/>
              <a:t>à caractère politique, idéologique, confessionnel ou philosophique</a:t>
            </a:r>
          </a:p>
          <a:p>
            <a:r>
              <a:rPr lang="fr-FR" sz="3400" b="1" dirty="0" smtClean="0"/>
              <a:t>contraires</a:t>
            </a:r>
            <a:r>
              <a:rPr lang="fr-FR" sz="3400" dirty="0" smtClean="0"/>
              <a:t>, en </a:t>
            </a:r>
            <a:r>
              <a:rPr lang="fr-FR" sz="3400" b="1" dirty="0" smtClean="0"/>
              <a:t>théorie</a:t>
            </a:r>
            <a:r>
              <a:rPr lang="fr-FR" sz="3400" dirty="0" smtClean="0"/>
              <a:t> ou en </a:t>
            </a:r>
            <a:r>
              <a:rPr lang="fr-FR" sz="3400" b="1" dirty="0" smtClean="0"/>
              <a:t>pratique</a:t>
            </a:r>
            <a:r>
              <a:rPr lang="fr-FR" sz="3400" dirty="0" smtClean="0"/>
              <a:t>, </a:t>
            </a:r>
          </a:p>
          <a:p>
            <a:pPr lvl="1"/>
            <a:r>
              <a:rPr lang="fr-FR" sz="3400" dirty="0" smtClean="0"/>
              <a:t>aux </a:t>
            </a:r>
            <a:r>
              <a:rPr lang="fr-FR" sz="3400" b="1" dirty="0" smtClean="0"/>
              <a:t>principes de la démocratie ou des droits de l’homme</a:t>
            </a:r>
          </a:p>
          <a:p>
            <a:pPr lvl="1"/>
            <a:r>
              <a:rPr lang="fr-FR" sz="3400" dirty="0" smtClean="0"/>
              <a:t>au bon </a:t>
            </a:r>
            <a:r>
              <a:rPr lang="fr-FR" sz="3400" b="1" dirty="0" smtClean="0"/>
              <a:t>fonctionnement des institutions démocratiques </a:t>
            </a:r>
          </a:p>
          <a:p>
            <a:pPr lvl="1"/>
            <a:r>
              <a:rPr lang="fr-FR" sz="3400" dirty="0" smtClean="0"/>
              <a:t>ou aux </a:t>
            </a:r>
            <a:r>
              <a:rPr lang="fr-FR" sz="3400" b="1" dirty="0" smtClean="0"/>
              <a:t>autres fondements de l’Etat de droit</a:t>
            </a:r>
          </a:p>
        </p:txBody>
      </p:sp>
    </p:spTree>
    <p:extLst>
      <p:ext uri="{BB962C8B-B14F-4D97-AF65-F5344CB8AC3E}">
        <p14:creationId xmlns:p14="http://schemas.microsoft.com/office/powerpoint/2010/main" val="618537556"/>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r>
              <a:rPr lang="fr-FR" sz="3600" dirty="0"/>
              <a:t>1. De quoi parlons-nous ?</a:t>
            </a:r>
            <a:br>
              <a:rPr lang="fr-FR" sz="3600" dirty="0"/>
            </a:br>
            <a:r>
              <a:rPr lang="fr-FR" sz="3600" i="1" dirty="0"/>
              <a:t>Surveiller</a:t>
            </a:r>
            <a:r>
              <a:rPr lang="fr-FR" sz="3600" i="1" dirty="0" smtClean="0"/>
              <a:t>…</a:t>
            </a:r>
            <a:endParaRPr lang="fr-FR" sz="3600" b="1" dirty="0"/>
          </a:p>
        </p:txBody>
      </p:sp>
      <p:sp>
        <p:nvSpPr>
          <p:cNvPr id="3" name="Espace réservé du contenu 2"/>
          <p:cNvSpPr>
            <a:spLocks noGrp="1"/>
          </p:cNvSpPr>
          <p:nvPr>
            <p:ph idx="1"/>
          </p:nvPr>
        </p:nvSpPr>
        <p:spPr/>
        <p:style>
          <a:lnRef idx="1">
            <a:schemeClr val="accent1"/>
          </a:lnRef>
          <a:fillRef idx="2">
            <a:schemeClr val="accent1"/>
          </a:fillRef>
          <a:effectRef idx="1">
            <a:schemeClr val="accent1"/>
          </a:effectRef>
          <a:fontRef idx="minor">
            <a:schemeClr val="dk1"/>
          </a:fontRef>
        </p:style>
        <p:txBody>
          <a:bodyPr>
            <a:normAutofit lnSpcReduction="10000"/>
          </a:bodyPr>
          <a:lstStyle/>
          <a:p>
            <a:pPr marL="0" indent="0">
              <a:buNone/>
            </a:pPr>
            <a:r>
              <a:rPr lang="fr-FR" sz="2400" b="1" dirty="0" smtClean="0"/>
              <a:t>Loi organique des services de renseignement et de sécurité </a:t>
            </a:r>
          </a:p>
          <a:p>
            <a:pPr marL="0" indent="0">
              <a:buNone/>
            </a:pPr>
            <a:r>
              <a:rPr lang="fr-FR" sz="2400" dirty="0" smtClean="0"/>
              <a:t>(1998)</a:t>
            </a:r>
          </a:p>
          <a:p>
            <a:pPr marL="0" indent="0">
              <a:buNone/>
            </a:pPr>
            <a:endParaRPr lang="fr-FR" sz="2400" dirty="0" smtClean="0"/>
          </a:p>
          <a:p>
            <a:pPr marL="0" indent="0">
              <a:buNone/>
            </a:pPr>
            <a:r>
              <a:rPr lang="fr-FR" sz="2600" b="1" u="sng" dirty="0" smtClean="0"/>
              <a:t>Terrorisme (article 8, 1° b)</a:t>
            </a:r>
          </a:p>
          <a:p>
            <a:pPr marL="0" indent="0">
              <a:buNone/>
            </a:pPr>
            <a:endParaRPr lang="fr-FR" sz="2600" b="1" u="sng" dirty="0" smtClean="0"/>
          </a:p>
          <a:p>
            <a:pPr marL="0" indent="0">
              <a:buNone/>
            </a:pPr>
            <a:r>
              <a:rPr lang="fr-FR" sz="2600" dirty="0" smtClean="0"/>
              <a:t>• le recours à la </a:t>
            </a:r>
            <a:r>
              <a:rPr lang="fr-FR" sz="2600" b="1" dirty="0" smtClean="0"/>
              <a:t>violence </a:t>
            </a:r>
          </a:p>
          <a:p>
            <a:pPr marL="0" indent="0">
              <a:buNone/>
            </a:pPr>
            <a:r>
              <a:rPr lang="fr-FR" sz="2600" dirty="0" smtClean="0"/>
              <a:t>• à l’encontre de </a:t>
            </a:r>
            <a:r>
              <a:rPr lang="fr-FR" sz="2600" b="1" dirty="0" smtClean="0"/>
              <a:t>personnes ou d’intérêts matériels</a:t>
            </a:r>
            <a:r>
              <a:rPr lang="fr-FR" sz="2600" dirty="0" smtClean="0"/>
              <a:t> </a:t>
            </a:r>
          </a:p>
          <a:p>
            <a:pPr marL="0" indent="0">
              <a:buNone/>
            </a:pPr>
            <a:r>
              <a:rPr lang="fr-FR" sz="2600" dirty="0" smtClean="0"/>
              <a:t>• pour des </a:t>
            </a:r>
            <a:r>
              <a:rPr lang="fr-FR" sz="2600" b="1" dirty="0" smtClean="0"/>
              <a:t>motifs idéologiques ou politiques</a:t>
            </a:r>
            <a:r>
              <a:rPr lang="fr-FR" sz="2600" dirty="0" smtClean="0"/>
              <a:t> </a:t>
            </a:r>
          </a:p>
          <a:p>
            <a:pPr marL="0" indent="0">
              <a:buNone/>
            </a:pPr>
            <a:r>
              <a:rPr lang="fr-FR" sz="2600" dirty="0" smtClean="0"/>
              <a:t>• dans le but d’atteindre es objectifs par la </a:t>
            </a:r>
            <a:r>
              <a:rPr lang="fr-FR" sz="2600" b="1" dirty="0" smtClean="0"/>
              <a:t>terreur, l’intimidation ou les menaces</a:t>
            </a:r>
            <a:endParaRPr lang="fr-FR" sz="2600" b="1" dirty="0"/>
          </a:p>
        </p:txBody>
      </p:sp>
    </p:spTree>
    <p:extLst>
      <p:ext uri="{BB962C8B-B14F-4D97-AF65-F5344CB8AC3E}">
        <p14:creationId xmlns:p14="http://schemas.microsoft.com/office/powerpoint/2010/main" val="398671853"/>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52400" y="274638"/>
            <a:ext cx="8229600" cy="1143000"/>
          </a:xfrm>
        </p:spPr>
        <p:txBody>
          <a:bodyPr>
            <a:normAutofit fontScale="90000"/>
          </a:bodyPr>
          <a:lstStyle/>
          <a:p>
            <a:r>
              <a:rPr lang="fr-FR" sz="3200" dirty="0" smtClean="0"/>
              <a:t>1. De quoi parlons-nous ? </a:t>
            </a:r>
            <a:br>
              <a:rPr lang="fr-FR" sz="3200" dirty="0" smtClean="0"/>
            </a:br>
            <a:r>
              <a:rPr lang="fr-FR" sz="3200" i="1" dirty="0" smtClean="0"/>
              <a:t>… et punir </a:t>
            </a:r>
            <a:br>
              <a:rPr lang="fr-FR" sz="3200" i="1" dirty="0" smtClean="0"/>
            </a:br>
            <a:endParaRPr lang="fr-FR" sz="2000" dirty="0"/>
          </a:p>
        </p:txBody>
      </p:sp>
      <p:graphicFrame>
        <p:nvGraphicFramePr>
          <p:cNvPr id="4" name="Espace réservé du contenu 3"/>
          <p:cNvGraphicFramePr>
            <a:graphicFrameLocks noGrp="1"/>
          </p:cNvGraphicFramePr>
          <p:nvPr>
            <p:ph idx="1"/>
            <p:extLst>
              <p:ext uri="{D42A27DB-BD31-4B8C-83A1-F6EECF244321}">
                <p14:modId xmlns:p14="http://schemas.microsoft.com/office/powerpoint/2010/main" val="1675068760"/>
              </p:ext>
            </p:extLst>
          </p:nvPr>
        </p:nvGraphicFramePr>
        <p:xfrm>
          <a:off x="152398" y="487256"/>
          <a:ext cx="8649016" cy="5306668"/>
        </p:xfrm>
        <a:graphic>
          <a:graphicData uri="http://schemas.openxmlformats.org/drawingml/2006/table">
            <a:tbl>
              <a:tblPr firstRow="1" bandRow="1">
                <a:tableStyleId>{5C22544A-7EE6-4342-B048-85BDC9FD1C3A}</a:tableStyleId>
              </a:tblPr>
              <a:tblGrid>
                <a:gridCol w="4324508"/>
                <a:gridCol w="4324508"/>
              </a:tblGrid>
              <a:tr h="1326667">
                <a:tc>
                  <a:txBody>
                    <a:bodyPr/>
                    <a:lstStyle/>
                    <a:p>
                      <a:pPr algn="r"/>
                      <a:r>
                        <a:rPr lang="fr-FR" dirty="0" smtClean="0"/>
                        <a:t>Acteurs</a:t>
                      </a:r>
                      <a:r>
                        <a:rPr lang="fr-FR" baseline="0" dirty="0" smtClean="0"/>
                        <a:t> </a:t>
                      </a:r>
                    </a:p>
                    <a:p>
                      <a:pPr algn="r"/>
                      <a:r>
                        <a:rPr lang="fr-FR" baseline="0" dirty="0" smtClean="0"/>
                        <a:t>« irrationnels » </a:t>
                      </a:r>
                    </a:p>
                    <a:p>
                      <a:pPr algn="r"/>
                      <a:r>
                        <a:rPr lang="fr-FR" baseline="0" dirty="0" smtClean="0"/>
                        <a:t>« incompétents »</a:t>
                      </a:r>
                      <a:endParaRPr lang="fr-FR" dirty="0"/>
                    </a:p>
                  </a:txBody>
                  <a:tcPr/>
                </a:tc>
                <a:tc>
                  <a:txBody>
                    <a:bodyPr/>
                    <a:lstStyle/>
                    <a:p>
                      <a:r>
                        <a:rPr lang="fr-FR" dirty="0" err="1" smtClean="0"/>
                        <a:t>Incapacitation</a:t>
                      </a:r>
                      <a:endParaRPr lang="fr-FR" dirty="0"/>
                    </a:p>
                  </a:txBody>
                  <a:tcPr/>
                </a:tc>
              </a:tr>
              <a:tr h="1326667">
                <a:tc>
                  <a:txBody>
                    <a:bodyPr/>
                    <a:lstStyle/>
                    <a:p>
                      <a:pPr algn="ctr"/>
                      <a:r>
                        <a:rPr lang="fr-FR" dirty="0" smtClean="0"/>
                        <a:t>Acteurs « rationnels »</a:t>
                      </a:r>
                      <a:endParaRPr lang="fr-FR" dirty="0"/>
                    </a:p>
                  </a:txBody>
                  <a:tcPr/>
                </a:tc>
                <a:tc>
                  <a:txBody>
                    <a:bodyPr/>
                    <a:lstStyle/>
                    <a:p>
                      <a:pPr algn="ctr"/>
                      <a:r>
                        <a:rPr lang="fr-FR" dirty="0" smtClean="0"/>
                        <a:t>Dissuasion</a:t>
                      </a:r>
                      <a:endParaRPr lang="fr-FR" dirty="0"/>
                    </a:p>
                  </a:txBody>
                  <a:tcPr/>
                </a:tc>
              </a:tr>
              <a:tr h="1326667">
                <a:tc>
                  <a:txBody>
                    <a:bodyPr/>
                    <a:lstStyle/>
                    <a:p>
                      <a:r>
                        <a:rPr lang="fr-FR" dirty="0" smtClean="0"/>
                        <a:t>Acteurs « vertueux »</a:t>
                      </a:r>
                      <a:endParaRPr lang="fr-FR" dirty="0"/>
                    </a:p>
                  </a:txBody>
                  <a:tcPr/>
                </a:tc>
                <a:tc>
                  <a:txBody>
                    <a:bodyPr/>
                    <a:lstStyle/>
                    <a:p>
                      <a:pPr algn="r"/>
                      <a:r>
                        <a:rPr lang="nl-BE" dirty="0" smtClean="0"/>
                        <a:t>Restauration</a:t>
                      </a:r>
                      <a:endParaRPr lang="fr-FR" dirty="0"/>
                    </a:p>
                  </a:txBody>
                  <a:tcPr/>
                </a:tc>
              </a:tr>
              <a:tr h="1326667">
                <a:tc>
                  <a:txBody>
                    <a:bodyPr/>
                    <a:lstStyle/>
                    <a:p>
                      <a:endParaRPr lang="fr-FR" sz="1800" dirty="0" smtClean="0"/>
                    </a:p>
                    <a:p>
                      <a:endParaRPr lang="fr-FR" sz="1800" dirty="0" smtClean="0"/>
                    </a:p>
                    <a:p>
                      <a:endParaRPr lang="fr-FR" sz="1800" dirty="0" smtClean="0"/>
                    </a:p>
                    <a:p>
                      <a:r>
                        <a:rPr lang="fr-FR" sz="1800" dirty="0" smtClean="0"/>
                        <a:t>(J. </a:t>
                      </a:r>
                      <a:r>
                        <a:rPr lang="fr-FR" sz="1800" dirty="0" err="1" smtClean="0"/>
                        <a:t>Braithwaite</a:t>
                      </a:r>
                      <a:r>
                        <a:rPr lang="fr-FR" sz="1800" dirty="0" smtClean="0"/>
                        <a:t>, 2010)</a:t>
                      </a:r>
                      <a:endParaRPr lang="fr-FR" dirty="0"/>
                    </a:p>
                  </a:txBody>
                  <a:tcPr/>
                </a:tc>
                <a:tc>
                  <a:txBody>
                    <a:bodyPr/>
                    <a:lstStyle/>
                    <a:p>
                      <a:pPr algn="r"/>
                      <a:endParaRPr lang="fr-FR" dirty="0"/>
                    </a:p>
                  </a:txBody>
                  <a:tcPr/>
                </a:tc>
              </a:tr>
            </a:tbl>
          </a:graphicData>
        </a:graphic>
      </p:graphicFrame>
    </p:spTree>
    <p:extLst>
      <p:ext uri="{BB962C8B-B14F-4D97-AF65-F5344CB8AC3E}">
        <p14:creationId xmlns:p14="http://schemas.microsoft.com/office/powerpoint/2010/main" val="293816721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a:t>1. De quoi parlons-nous ? </a:t>
            </a:r>
            <a:br>
              <a:rPr lang="fr-FR" dirty="0"/>
            </a:br>
            <a:r>
              <a:rPr lang="fr-FR" i="1" dirty="0"/>
              <a:t>… et punir</a:t>
            </a:r>
            <a:endParaRPr lang="fr-FR" dirty="0"/>
          </a:p>
        </p:txBody>
      </p:sp>
      <p:sp>
        <p:nvSpPr>
          <p:cNvPr id="3" name="Espace réservé du contenu 2"/>
          <p:cNvSpPr>
            <a:spLocks noGrp="1"/>
          </p:cNvSpPr>
          <p:nvPr>
            <p:ph idx="1"/>
          </p:nvPr>
        </p:nvSpPr>
        <p:spPr/>
        <p:txBody>
          <a:bodyPr>
            <a:normAutofit lnSpcReduction="10000"/>
          </a:bodyPr>
          <a:lstStyle/>
          <a:p>
            <a:pPr marL="0" indent="0">
              <a:buNone/>
            </a:pPr>
            <a:endParaRPr lang="fr-FR" sz="1400" dirty="0" smtClean="0"/>
          </a:p>
          <a:p>
            <a:pPr marL="0" indent="0">
              <a:buNone/>
            </a:pPr>
            <a:endParaRPr lang="fr-FR" sz="1400" dirty="0"/>
          </a:p>
          <a:p>
            <a:pPr marL="0" indent="0">
              <a:buNone/>
            </a:pPr>
            <a:endParaRPr lang="fr-FR" sz="1400" dirty="0" smtClean="0"/>
          </a:p>
          <a:p>
            <a:pPr marL="0" indent="0">
              <a:buNone/>
            </a:pPr>
            <a:endParaRPr lang="fr-FR" sz="1400" dirty="0"/>
          </a:p>
          <a:p>
            <a:pPr marL="0" indent="0">
              <a:buNone/>
            </a:pPr>
            <a:endParaRPr lang="fr-FR" sz="1400" dirty="0" smtClean="0"/>
          </a:p>
          <a:p>
            <a:pPr marL="0" indent="0">
              <a:buNone/>
            </a:pPr>
            <a:endParaRPr lang="fr-FR" sz="1400" dirty="0"/>
          </a:p>
          <a:p>
            <a:pPr marL="0" indent="0">
              <a:buNone/>
            </a:pPr>
            <a:endParaRPr lang="fr-FR" sz="1400" dirty="0" smtClean="0"/>
          </a:p>
          <a:p>
            <a:pPr marL="0" indent="0">
              <a:buNone/>
            </a:pPr>
            <a:endParaRPr lang="fr-FR" sz="1400" dirty="0"/>
          </a:p>
          <a:p>
            <a:pPr marL="0" indent="0">
              <a:buNone/>
            </a:pPr>
            <a:endParaRPr lang="fr-FR" sz="1400" dirty="0" smtClean="0"/>
          </a:p>
          <a:p>
            <a:pPr marL="0" indent="0">
              <a:buNone/>
            </a:pPr>
            <a:endParaRPr lang="fr-FR" sz="1400" dirty="0"/>
          </a:p>
          <a:p>
            <a:pPr marL="0" indent="0">
              <a:buNone/>
            </a:pPr>
            <a:endParaRPr lang="fr-FR" sz="1400" dirty="0" smtClean="0"/>
          </a:p>
          <a:p>
            <a:pPr marL="0" indent="0">
              <a:buNone/>
            </a:pPr>
            <a:endParaRPr lang="fr-FR" sz="1400" dirty="0"/>
          </a:p>
          <a:p>
            <a:pPr marL="0" indent="0">
              <a:buNone/>
            </a:pPr>
            <a:endParaRPr lang="fr-FR" sz="1400" dirty="0" smtClean="0"/>
          </a:p>
          <a:p>
            <a:pPr marL="0" indent="0">
              <a:buNone/>
            </a:pPr>
            <a:endParaRPr lang="fr-FR" sz="1400" dirty="0"/>
          </a:p>
          <a:p>
            <a:pPr marL="0" indent="0">
              <a:buNone/>
            </a:pPr>
            <a:endParaRPr lang="fr-FR" sz="1400" dirty="0" smtClean="0"/>
          </a:p>
          <a:p>
            <a:pPr marL="0" indent="0">
              <a:buNone/>
            </a:pPr>
            <a:endParaRPr lang="fr-FR" sz="1400" dirty="0"/>
          </a:p>
          <a:p>
            <a:pPr marL="0" indent="0">
              <a:buNone/>
            </a:pPr>
            <a:endParaRPr lang="fr-FR" sz="1400" dirty="0" smtClean="0"/>
          </a:p>
          <a:p>
            <a:pPr marL="0" indent="0">
              <a:buNone/>
            </a:pPr>
            <a:r>
              <a:rPr lang="fr-FR" sz="1400" dirty="0" smtClean="0"/>
              <a:t>I. </a:t>
            </a:r>
            <a:r>
              <a:rPr lang="fr-FR" sz="1400" dirty="0" err="1" smtClean="0"/>
              <a:t>Ayres</a:t>
            </a:r>
            <a:r>
              <a:rPr lang="fr-FR" sz="1400" dirty="0" smtClean="0"/>
              <a:t>, J. </a:t>
            </a:r>
            <a:r>
              <a:rPr lang="fr-FR" sz="1400" dirty="0" err="1" smtClean="0"/>
              <a:t>Bratihwaite</a:t>
            </a:r>
            <a:r>
              <a:rPr lang="fr-FR" sz="1400" dirty="0" smtClean="0"/>
              <a:t>, </a:t>
            </a:r>
            <a:r>
              <a:rPr lang="fr-FR" sz="1400" i="1" dirty="0" smtClean="0"/>
              <a:t>Responsive </a:t>
            </a:r>
            <a:r>
              <a:rPr lang="fr-FR" sz="1400" i="1" dirty="0" err="1" smtClean="0"/>
              <a:t>Regulation</a:t>
            </a:r>
            <a:r>
              <a:rPr lang="fr-FR" sz="1400" i="1" dirty="0" smtClean="0"/>
              <a:t>. </a:t>
            </a:r>
            <a:r>
              <a:rPr lang="fr-FR" sz="1400" i="1" dirty="0" err="1" smtClean="0"/>
              <a:t>Transcending</a:t>
            </a:r>
            <a:r>
              <a:rPr lang="fr-FR" sz="1400" i="1" dirty="0" smtClean="0"/>
              <a:t> the </a:t>
            </a:r>
            <a:r>
              <a:rPr lang="fr-FR" sz="1400" i="1" dirty="0" err="1" smtClean="0"/>
              <a:t>Deregulation</a:t>
            </a:r>
            <a:r>
              <a:rPr lang="fr-FR" sz="1400" i="1" dirty="0" smtClean="0"/>
              <a:t> </a:t>
            </a:r>
            <a:r>
              <a:rPr lang="fr-FR" sz="1400" i="1" dirty="0" err="1" smtClean="0"/>
              <a:t>Debate</a:t>
            </a:r>
            <a:r>
              <a:rPr lang="fr-FR" sz="1400" dirty="0" smtClean="0"/>
              <a:t>, NY, Oxford </a:t>
            </a:r>
            <a:r>
              <a:rPr lang="fr-FR" sz="1400" dirty="0" err="1" smtClean="0"/>
              <a:t>University</a:t>
            </a:r>
            <a:r>
              <a:rPr lang="fr-FR" sz="1400" dirty="0" smtClean="0"/>
              <a:t> </a:t>
            </a:r>
            <a:r>
              <a:rPr lang="fr-FR" sz="1400" dirty="0" err="1" smtClean="0"/>
              <a:t>Press</a:t>
            </a:r>
            <a:r>
              <a:rPr lang="fr-FR" sz="1400" dirty="0" smtClean="0"/>
              <a:t>, 1992</a:t>
            </a:r>
            <a:endParaRPr lang="fr-FR" sz="1400" dirty="0"/>
          </a:p>
        </p:txBody>
      </p:sp>
      <p:pic>
        <p:nvPicPr>
          <p:cNvPr id="5" name="Image 4"/>
          <p:cNvPicPr>
            <a:picLocks noChangeAspect="1"/>
          </p:cNvPicPr>
          <p:nvPr/>
        </p:nvPicPr>
        <p:blipFill>
          <a:blip r:embed="rId3"/>
          <a:stretch>
            <a:fillRect/>
          </a:stretch>
        </p:blipFill>
        <p:spPr>
          <a:xfrm>
            <a:off x="904696" y="0"/>
            <a:ext cx="7540203" cy="5289396"/>
          </a:xfrm>
          <a:prstGeom prst="rect">
            <a:avLst/>
          </a:prstGeom>
        </p:spPr>
      </p:pic>
    </p:spTree>
    <p:extLst>
      <p:ext uri="{BB962C8B-B14F-4D97-AF65-F5344CB8AC3E}">
        <p14:creationId xmlns:p14="http://schemas.microsoft.com/office/powerpoint/2010/main" val="318418427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a:t>1. De quoi parlons-nous ? </a:t>
            </a:r>
            <a:br>
              <a:rPr lang="fr-FR" dirty="0"/>
            </a:br>
            <a:r>
              <a:rPr lang="fr-FR" i="1" dirty="0"/>
              <a:t>… et punir</a:t>
            </a:r>
            <a:endParaRPr lang="fr-FR" dirty="0"/>
          </a:p>
        </p:txBody>
      </p:sp>
      <p:sp>
        <p:nvSpPr>
          <p:cNvPr id="3" name="Espace réservé du contenu 2"/>
          <p:cNvSpPr>
            <a:spLocks noGrp="1"/>
          </p:cNvSpPr>
          <p:nvPr>
            <p:ph idx="1"/>
          </p:nvPr>
        </p:nvSpPr>
        <p:spPr>
          <a:xfrm>
            <a:off x="278944" y="1176798"/>
            <a:ext cx="8229600" cy="4525963"/>
          </a:xfrm>
        </p:spPr>
        <p:txBody>
          <a:bodyPr>
            <a:normAutofit/>
          </a:bodyPr>
          <a:lstStyle/>
          <a:p>
            <a:pPr marL="0" indent="0">
              <a:buNone/>
            </a:pPr>
            <a:endParaRPr lang="fr-FR" dirty="0" smtClean="0"/>
          </a:p>
          <a:p>
            <a:pPr marL="0" indent="0">
              <a:buNone/>
            </a:pPr>
            <a:endParaRPr lang="fr-FR" dirty="0"/>
          </a:p>
          <a:p>
            <a:pPr marL="0" indent="0">
              <a:buNone/>
            </a:pPr>
            <a:endParaRPr lang="fr-FR" dirty="0" smtClean="0"/>
          </a:p>
          <a:p>
            <a:pPr marL="0" indent="0">
              <a:buNone/>
            </a:pPr>
            <a:endParaRPr lang="fr-FR" dirty="0"/>
          </a:p>
          <a:p>
            <a:pPr marL="0" indent="0">
              <a:buNone/>
            </a:pPr>
            <a:endParaRPr lang="fr-FR" dirty="0" smtClean="0"/>
          </a:p>
          <a:p>
            <a:pPr marL="0" indent="0">
              <a:buNone/>
            </a:pPr>
            <a:endParaRPr lang="fr-FR" dirty="0"/>
          </a:p>
          <a:p>
            <a:pPr marL="0" indent="0">
              <a:buNone/>
            </a:pPr>
            <a:endParaRPr lang="fr-FR" sz="1600" dirty="0" smtClean="0"/>
          </a:p>
          <a:p>
            <a:pPr marL="0" indent="0">
              <a:buNone/>
            </a:pPr>
            <a:endParaRPr lang="fr-FR" sz="1400" dirty="0"/>
          </a:p>
          <a:p>
            <a:pPr marL="0" indent="0">
              <a:buNone/>
            </a:pPr>
            <a:r>
              <a:rPr lang="fr-FR" sz="1400" dirty="0" smtClean="0"/>
              <a:t>ANAO, </a:t>
            </a:r>
            <a:r>
              <a:rPr lang="fr-FR" sz="1400" dirty="0" err="1" smtClean="0"/>
              <a:t>Administering</a:t>
            </a:r>
            <a:r>
              <a:rPr lang="fr-FR" sz="1400" dirty="0" smtClean="0"/>
              <a:t> </a:t>
            </a:r>
            <a:r>
              <a:rPr lang="fr-FR" sz="1400" dirty="0" err="1" smtClean="0"/>
              <a:t>Regulation</a:t>
            </a:r>
            <a:r>
              <a:rPr lang="fr-FR" sz="1400" dirty="0"/>
              <a:t> </a:t>
            </a:r>
            <a:r>
              <a:rPr lang="fr-FR" sz="1400" dirty="0" smtClean="0"/>
              <a:t>: </a:t>
            </a:r>
            <a:r>
              <a:rPr lang="fr-FR" sz="1400" dirty="0" err="1" smtClean="0"/>
              <a:t>Achieving</a:t>
            </a:r>
            <a:r>
              <a:rPr lang="fr-FR" sz="1400" dirty="0" smtClean="0"/>
              <a:t> the Right Balance, The </a:t>
            </a:r>
            <a:r>
              <a:rPr lang="fr-FR" sz="1400" dirty="0" err="1" smtClean="0"/>
              <a:t>Better</a:t>
            </a:r>
            <a:r>
              <a:rPr lang="fr-FR" sz="1400" dirty="0" smtClean="0"/>
              <a:t> Practice, 2014, </a:t>
            </a:r>
            <a:r>
              <a:rPr lang="en-US" sz="1400" dirty="0"/>
              <a:t>http://</a:t>
            </a:r>
            <a:r>
              <a:rPr lang="en-US" sz="1400" dirty="0" err="1"/>
              <a:t>www.anao.gov.au</a:t>
            </a:r>
            <a:r>
              <a:rPr lang="en-US" sz="1400" dirty="0"/>
              <a:t>/html/Files/BPG%20HTML/2013%202014/</a:t>
            </a:r>
            <a:r>
              <a:rPr lang="en-US" sz="1400" dirty="0" err="1"/>
              <a:t>AdministeringRegulationBPG</a:t>
            </a:r>
            <a:r>
              <a:rPr lang="en-US" sz="1400" dirty="0"/>
              <a:t>/part_5.html</a:t>
            </a:r>
            <a:endParaRPr lang="fr-FR" sz="1400" dirty="0" smtClean="0"/>
          </a:p>
          <a:p>
            <a:pPr marL="0" indent="0">
              <a:buNone/>
            </a:pPr>
            <a:endParaRPr lang="fr-FR" dirty="0"/>
          </a:p>
          <a:p>
            <a:pPr marL="0" indent="0">
              <a:buNone/>
            </a:pPr>
            <a:endParaRPr lang="fr-FR" dirty="0" smtClean="0"/>
          </a:p>
          <a:p>
            <a:pPr marL="0" indent="0">
              <a:buNone/>
            </a:pPr>
            <a:endParaRPr lang="fr-FR" dirty="0"/>
          </a:p>
          <a:p>
            <a:pPr marL="0" indent="0">
              <a:buNone/>
            </a:pPr>
            <a:endParaRPr lang="fr-FR" dirty="0" smtClean="0"/>
          </a:p>
          <a:p>
            <a:pPr marL="0" indent="0">
              <a:buNone/>
            </a:pPr>
            <a:endParaRPr lang="fr-FR" dirty="0"/>
          </a:p>
          <a:p>
            <a:pPr marL="0" indent="0">
              <a:buNone/>
            </a:pPr>
            <a:endParaRPr lang="fr-FR" dirty="0" smtClean="0"/>
          </a:p>
        </p:txBody>
      </p:sp>
      <p:pic>
        <p:nvPicPr>
          <p:cNvPr id="9" name="Image 8"/>
          <p:cNvPicPr>
            <a:picLocks noChangeAspect="1"/>
          </p:cNvPicPr>
          <p:nvPr/>
        </p:nvPicPr>
        <p:blipFill>
          <a:blip r:embed="rId3"/>
          <a:stretch>
            <a:fillRect/>
          </a:stretch>
        </p:blipFill>
        <p:spPr>
          <a:xfrm>
            <a:off x="1943471" y="274639"/>
            <a:ext cx="5693523" cy="4702342"/>
          </a:xfrm>
          <a:prstGeom prst="rect">
            <a:avLst/>
          </a:prstGeom>
        </p:spPr>
      </p:pic>
    </p:spTree>
    <p:extLst>
      <p:ext uri="{BB962C8B-B14F-4D97-AF65-F5344CB8AC3E}">
        <p14:creationId xmlns:p14="http://schemas.microsoft.com/office/powerpoint/2010/main" val="29030899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3200" dirty="0"/>
              <a:t>1. De quoi parlons-nous ? </a:t>
            </a:r>
            <a:r>
              <a:rPr lang="fr-FR" sz="3200" dirty="0" smtClean="0"/>
              <a:t/>
            </a:r>
            <a:br>
              <a:rPr lang="fr-FR" sz="3200" dirty="0" smtClean="0"/>
            </a:br>
            <a:r>
              <a:rPr lang="fr-FR" sz="3200" dirty="0" smtClean="0"/>
              <a:t>Une pyramide de gestion des risques</a:t>
            </a:r>
          </a:p>
        </p:txBody>
      </p:sp>
      <p:sp>
        <p:nvSpPr>
          <p:cNvPr id="3" name="Espace réservé du contenu 2"/>
          <p:cNvSpPr>
            <a:spLocks noGrp="1"/>
          </p:cNvSpPr>
          <p:nvPr>
            <p:ph idx="1"/>
          </p:nvPr>
        </p:nvSpPr>
        <p:spPr/>
        <p:txBody>
          <a:bodyPr>
            <a:normAutofit/>
          </a:bodyPr>
          <a:lstStyle/>
          <a:p>
            <a:endParaRPr lang="en-US" dirty="0" smtClean="0"/>
          </a:p>
          <a:p>
            <a:endParaRPr lang="en-US" dirty="0"/>
          </a:p>
          <a:p>
            <a:endParaRPr lang="en-US" dirty="0" smtClean="0"/>
          </a:p>
          <a:p>
            <a:endParaRPr lang="en-US" dirty="0"/>
          </a:p>
          <a:p>
            <a:endParaRPr lang="en-US" dirty="0" smtClean="0"/>
          </a:p>
          <a:p>
            <a:pPr marL="0" indent="0">
              <a:buNone/>
            </a:pPr>
            <a:endParaRPr lang="fr-FR" sz="1800" dirty="0" smtClean="0"/>
          </a:p>
          <a:p>
            <a:pPr marL="0" indent="0">
              <a:buNone/>
            </a:pPr>
            <a:endParaRPr lang="fr-FR" sz="1800" dirty="0"/>
          </a:p>
          <a:p>
            <a:pPr marL="0" indent="0">
              <a:buNone/>
            </a:pPr>
            <a:r>
              <a:rPr lang="fr-FR" sz="1400" dirty="0" err="1" smtClean="0"/>
              <a:t>Danish</a:t>
            </a:r>
            <a:r>
              <a:rPr lang="fr-FR" sz="1400" dirty="0" smtClean="0"/>
              <a:t> Security and Intelligence Service, </a:t>
            </a:r>
          </a:p>
          <a:p>
            <a:pPr marL="0" indent="0">
              <a:buNone/>
            </a:pPr>
            <a:r>
              <a:rPr lang="fr-FR" sz="1400" dirty="0" smtClean="0"/>
              <a:t>in N</a:t>
            </a:r>
            <a:r>
              <a:rPr lang="en-US" sz="1400" dirty="0" smtClean="0"/>
              <a:t>. </a:t>
            </a:r>
            <a:r>
              <a:rPr lang="en-US" sz="1400" dirty="0" err="1" smtClean="0"/>
              <a:t>Khader</a:t>
            </a:r>
            <a:r>
              <a:rPr lang="en-US" sz="1400" dirty="0" smtClean="0"/>
              <a:t>, </a:t>
            </a:r>
            <a:r>
              <a:rPr lang="en-US" sz="1400" i="1" dirty="0" smtClean="0"/>
              <a:t>The Danish Model for Prevention of Radicalism and Extremism </a:t>
            </a:r>
            <a:r>
              <a:rPr lang="en-US" sz="1400" dirty="0" smtClean="0"/>
              <a:t>http</a:t>
            </a:r>
            <a:r>
              <a:rPr lang="en-US" sz="1400" dirty="0"/>
              <a:t>://</a:t>
            </a:r>
            <a:r>
              <a:rPr lang="en-US" sz="1400" dirty="0" err="1"/>
              <a:t>www.hudson.org</a:t>
            </a:r>
            <a:r>
              <a:rPr lang="en-US" sz="1400" dirty="0"/>
              <a:t>/research/10555-the-danish-model-for-prevention-of-radicalization-and-extremism</a:t>
            </a:r>
            <a:endParaRPr lang="fr-FR" sz="1400" dirty="0"/>
          </a:p>
        </p:txBody>
      </p:sp>
      <p:pic>
        <p:nvPicPr>
          <p:cNvPr id="5" name="Image 4"/>
          <p:cNvPicPr>
            <a:picLocks noChangeAspect="1"/>
          </p:cNvPicPr>
          <p:nvPr/>
        </p:nvPicPr>
        <p:blipFill>
          <a:blip r:embed="rId2"/>
          <a:stretch>
            <a:fillRect/>
          </a:stretch>
        </p:blipFill>
        <p:spPr>
          <a:xfrm>
            <a:off x="1381488" y="274638"/>
            <a:ext cx="6283540" cy="4397027"/>
          </a:xfrm>
          <a:prstGeom prst="rect">
            <a:avLst/>
          </a:prstGeom>
        </p:spPr>
      </p:pic>
    </p:spTree>
    <p:extLst>
      <p:ext uri="{BB962C8B-B14F-4D97-AF65-F5344CB8AC3E}">
        <p14:creationId xmlns:p14="http://schemas.microsoft.com/office/powerpoint/2010/main" val="1582607959"/>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3600" dirty="0" smtClean="0"/>
              <a:t>1. De quoi parlons-nous ?</a:t>
            </a:r>
            <a:endParaRPr lang="fr-FR" sz="3600" dirty="0"/>
          </a:p>
        </p:txBody>
      </p:sp>
      <p:sp>
        <p:nvSpPr>
          <p:cNvPr id="3" name="Espace réservé du contenu 2"/>
          <p:cNvSpPr>
            <a:spLocks noGrp="1"/>
          </p:cNvSpPr>
          <p:nvPr>
            <p:ph idx="1"/>
          </p:nvPr>
        </p:nvSpPr>
        <p:spPr/>
        <p:style>
          <a:lnRef idx="1">
            <a:schemeClr val="accent1"/>
          </a:lnRef>
          <a:fillRef idx="2">
            <a:schemeClr val="accent1"/>
          </a:fillRef>
          <a:effectRef idx="1">
            <a:schemeClr val="accent1"/>
          </a:effectRef>
          <a:fontRef idx="minor">
            <a:schemeClr val="dk1"/>
          </a:fontRef>
        </p:style>
        <p:txBody>
          <a:bodyPr>
            <a:normAutofit fontScale="55000" lnSpcReduction="20000"/>
          </a:bodyPr>
          <a:lstStyle/>
          <a:p>
            <a:r>
              <a:rPr lang="fr-FR" dirty="0" smtClean="0"/>
              <a:t>Concept « attrape-tout »</a:t>
            </a:r>
          </a:p>
          <a:p>
            <a:pPr lvl="1">
              <a:buFontTx/>
              <a:buChar char="-"/>
            </a:pPr>
            <a:r>
              <a:rPr lang="fr-FR" sz="2600" dirty="0" smtClean="0"/>
              <a:t>« catch all concept » </a:t>
            </a:r>
          </a:p>
          <a:p>
            <a:pPr lvl="1">
              <a:buFontTx/>
              <a:buChar char="-"/>
            </a:pPr>
            <a:r>
              <a:rPr lang="fr-FR" sz="2600" dirty="0" smtClean="0"/>
              <a:t>« container concept » (Rik </a:t>
            </a:r>
            <a:r>
              <a:rPr lang="fr-FR" sz="2600" dirty="0" err="1" smtClean="0"/>
              <a:t>Coolsaet</a:t>
            </a:r>
            <a:r>
              <a:rPr lang="fr-FR" sz="2600" dirty="0" smtClean="0"/>
              <a:t>)</a:t>
            </a:r>
          </a:p>
          <a:p>
            <a:pPr lvl="1">
              <a:buFontTx/>
              <a:buChar char="-"/>
            </a:pPr>
            <a:endParaRPr lang="fr-FR" sz="2600" dirty="0" smtClean="0"/>
          </a:p>
          <a:p>
            <a:r>
              <a:rPr lang="fr-FR" dirty="0" smtClean="0"/>
              <a:t>&gt;&lt; principe de légalité des infractions</a:t>
            </a:r>
          </a:p>
          <a:p>
            <a:pPr lvl="1"/>
            <a:r>
              <a:rPr lang="fr-FR" sz="2600" dirty="0"/>
              <a:t>m</a:t>
            </a:r>
            <a:r>
              <a:rPr lang="fr-FR" sz="2600" dirty="0" smtClean="0"/>
              <a:t>aximisation du principe d’opportunité des poursuites (in/flexibilité)</a:t>
            </a:r>
          </a:p>
          <a:p>
            <a:pPr lvl="1"/>
            <a:r>
              <a:rPr lang="fr-FR" sz="2600" dirty="0" smtClean="0"/>
              <a:t>// Législation relative aux stupéfiants</a:t>
            </a:r>
          </a:p>
          <a:p>
            <a:pPr lvl="1"/>
            <a:endParaRPr lang="fr-FR" sz="2600" dirty="0" smtClean="0"/>
          </a:p>
          <a:p>
            <a:r>
              <a:rPr lang="fr-FR" dirty="0" smtClean="0"/>
              <a:t>&gt;&lt; distinctions des niveaux d’analyse</a:t>
            </a:r>
          </a:p>
          <a:p>
            <a:pPr lvl="1"/>
            <a:r>
              <a:rPr lang="fr-FR" sz="2600" dirty="0" err="1" smtClean="0"/>
              <a:t>macro</a:t>
            </a:r>
            <a:r>
              <a:rPr lang="fr-FR" sz="2600" dirty="0" err="1"/>
              <a:t>-sociologique</a:t>
            </a:r>
            <a:endParaRPr lang="fr-FR" sz="2600" dirty="0"/>
          </a:p>
          <a:p>
            <a:pPr lvl="1"/>
            <a:r>
              <a:rPr lang="fr-FR" sz="2600" dirty="0" err="1"/>
              <a:t>micro-</a:t>
            </a:r>
            <a:r>
              <a:rPr lang="fr-FR" sz="2600" dirty="0" err="1" smtClean="0"/>
              <a:t>sociologique</a:t>
            </a:r>
            <a:endParaRPr lang="fr-FR" sz="2600" dirty="0" smtClean="0"/>
          </a:p>
          <a:p>
            <a:pPr marL="0" indent="0">
              <a:buNone/>
            </a:pPr>
            <a:endParaRPr lang="fr-FR" dirty="0"/>
          </a:p>
          <a:p>
            <a:r>
              <a:rPr lang="fr-FR" dirty="0" smtClean="0"/>
              <a:t>Une nouvelle définition de « l’ennemi » : l’</a:t>
            </a:r>
            <a:r>
              <a:rPr lang="fr-FR" i="1" dirty="0" smtClean="0"/>
              <a:t>homo </a:t>
            </a:r>
            <a:r>
              <a:rPr lang="fr-FR" i="1" dirty="0" err="1" smtClean="0"/>
              <a:t>radicalis</a:t>
            </a:r>
            <a:endParaRPr lang="fr-FR" dirty="0" smtClean="0"/>
          </a:p>
          <a:p>
            <a:pPr lvl="1"/>
            <a:r>
              <a:rPr lang="fr-FR" sz="2600" dirty="0" smtClean="0"/>
              <a:t>≠ homo </a:t>
            </a:r>
            <a:r>
              <a:rPr lang="fr-FR" sz="2600" dirty="0" err="1" smtClean="0"/>
              <a:t>penalis</a:t>
            </a:r>
            <a:r>
              <a:rPr lang="fr-FR" sz="2600" dirty="0" smtClean="0"/>
              <a:t> de la doctrine classique en droit pénal</a:t>
            </a:r>
          </a:p>
          <a:p>
            <a:pPr lvl="2"/>
            <a:r>
              <a:rPr lang="fr-FR" sz="2200" dirty="0" smtClean="0"/>
              <a:t>Principe de légalité des infractions </a:t>
            </a:r>
          </a:p>
          <a:p>
            <a:pPr lvl="2"/>
            <a:r>
              <a:rPr lang="fr-FR" sz="2200" dirty="0"/>
              <a:t>P</a:t>
            </a:r>
            <a:r>
              <a:rPr lang="fr-FR" sz="2200" dirty="0" smtClean="0"/>
              <a:t>rincipe de responsabilité pour la faute passée</a:t>
            </a:r>
          </a:p>
          <a:p>
            <a:pPr lvl="1"/>
            <a:r>
              <a:rPr lang="fr-FR" sz="2600" dirty="0" smtClean="0"/>
              <a:t>≠ homo </a:t>
            </a:r>
            <a:r>
              <a:rPr lang="fr-FR" sz="2600" dirty="0" err="1" smtClean="0"/>
              <a:t>criminalis</a:t>
            </a:r>
            <a:r>
              <a:rPr lang="fr-FR" sz="2600" dirty="0" smtClean="0"/>
              <a:t> de la doctrine de la défense sociale</a:t>
            </a:r>
          </a:p>
          <a:p>
            <a:pPr lvl="1"/>
            <a:r>
              <a:rPr lang="fr-FR" sz="2600" dirty="0" smtClean="0"/>
              <a:t>Démocratie, « </a:t>
            </a:r>
            <a:r>
              <a:rPr lang="fr-FR" sz="2600" dirty="0" err="1" smtClean="0"/>
              <a:t>compliance</a:t>
            </a:r>
            <a:r>
              <a:rPr lang="fr-FR" sz="2600" dirty="0" smtClean="0"/>
              <a:t> » et résistances</a:t>
            </a:r>
          </a:p>
          <a:p>
            <a:pPr marL="457200" lvl="1" indent="0">
              <a:buNone/>
            </a:pPr>
            <a:endParaRPr lang="fr-FR" dirty="0"/>
          </a:p>
          <a:p>
            <a:endParaRPr lang="fr-FR" dirty="0" smtClean="0"/>
          </a:p>
          <a:p>
            <a:endParaRPr lang="fr-FR" dirty="0" smtClean="0"/>
          </a:p>
          <a:p>
            <a:pPr lvl="1"/>
            <a:endParaRPr lang="fr-FR" sz="2600" dirty="0" smtClean="0"/>
          </a:p>
        </p:txBody>
      </p:sp>
    </p:spTree>
    <p:extLst>
      <p:ext uri="{BB962C8B-B14F-4D97-AF65-F5344CB8AC3E}">
        <p14:creationId xmlns:p14="http://schemas.microsoft.com/office/powerpoint/2010/main" val="406720317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lstStyle/>
          <a:p>
            <a:r>
              <a:rPr lang="fr-FR" dirty="0" smtClean="0"/>
              <a:t>De qui parlons-nous ?</a:t>
            </a:r>
            <a:endParaRPr lang="fr-FR" dirty="0"/>
          </a:p>
        </p:txBody>
      </p:sp>
      <p:sp>
        <p:nvSpPr>
          <p:cNvPr id="5" name="Espace réservé du texte 4"/>
          <p:cNvSpPr>
            <a:spLocks noGrp="1"/>
          </p:cNvSpPr>
          <p:nvPr>
            <p:ph type="body" idx="1"/>
          </p:nvPr>
        </p:nvSpPr>
        <p:spPr/>
        <p:txBody>
          <a:bodyPr/>
          <a:lstStyle/>
          <a:p>
            <a:r>
              <a:rPr lang="fr-FR" dirty="0" smtClean="0"/>
              <a:t>II.</a:t>
            </a:r>
            <a:endParaRPr lang="fr-FR" dirty="0"/>
          </a:p>
        </p:txBody>
      </p:sp>
    </p:spTree>
    <p:extLst>
      <p:ext uri="{BB962C8B-B14F-4D97-AF65-F5344CB8AC3E}">
        <p14:creationId xmlns:p14="http://schemas.microsoft.com/office/powerpoint/2010/main" val="11855471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i="1" dirty="0" smtClean="0"/>
              <a:t>Exergue : des injonctions non dites…</a:t>
            </a:r>
            <a:endParaRPr lang="fr-FR" i="1" dirty="0"/>
          </a:p>
        </p:txBody>
      </p:sp>
      <p:sp>
        <p:nvSpPr>
          <p:cNvPr id="3" name="Espace réservé du contenu 2"/>
          <p:cNvSpPr>
            <a:spLocks noGrp="1"/>
          </p:cNvSpPr>
          <p:nvPr>
            <p:ph idx="1"/>
          </p:nvPr>
        </p:nvSpPr>
        <p:spPr/>
        <p:style>
          <a:lnRef idx="1">
            <a:schemeClr val="accent2"/>
          </a:lnRef>
          <a:fillRef idx="2">
            <a:schemeClr val="accent2"/>
          </a:fillRef>
          <a:effectRef idx="1">
            <a:schemeClr val="accent2"/>
          </a:effectRef>
          <a:fontRef idx="minor">
            <a:schemeClr val="dk1"/>
          </a:fontRef>
        </p:style>
        <p:txBody>
          <a:bodyPr>
            <a:normAutofit fontScale="92500" lnSpcReduction="10000"/>
          </a:bodyPr>
          <a:lstStyle/>
          <a:p>
            <a:pPr marL="0" indent="0">
              <a:buNone/>
            </a:pPr>
            <a:r>
              <a:rPr lang="fr-FR" i="1" dirty="0" smtClean="0"/>
              <a:t>(…) dans vos injonctions, il y a quelque chose que vous ne formulez pas, mais que, moi, j’entends bien, une certaine injonction silencieuse à laquelle mon corps répondra. </a:t>
            </a:r>
          </a:p>
          <a:p>
            <a:pPr marL="0" indent="0">
              <a:buNone/>
            </a:pPr>
            <a:r>
              <a:rPr lang="fr-FR" dirty="0" smtClean="0"/>
              <a:t>Le manuscrit ajoute :</a:t>
            </a:r>
          </a:p>
          <a:p>
            <a:pPr marL="0" indent="0">
              <a:buNone/>
            </a:pPr>
            <a:r>
              <a:rPr lang="fr-FR" i="1" dirty="0" smtClean="0"/>
              <a:t>« J’écouterai ce que tu ne dis pas, et j’y obéirai, te fournissant des symptômes dont tu sera bien obligé de reconnaître la vérité, puisqu’ils répondront, sans que tu le saches, à tes injonctions non dites ».</a:t>
            </a:r>
          </a:p>
          <a:p>
            <a:pPr marL="0" indent="0" algn="r">
              <a:buNone/>
            </a:pPr>
            <a:r>
              <a:rPr lang="fr-FR" i="1" dirty="0" smtClean="0"/>
              <a:t>(M. Foucault, Le pouvoir psychiatrique)</a:t>
            </a:r>
            <a:endParaRPr lang="fr-FR" i="1" dirty="0"/>
          </a:p>
        </p:txBody>
      </p:sp>
    </p:spTree>
    <p:extLst>
      <p:ext uri="{BB962C8B-B14F-4D97-AF65-F5344CB8AC3E}">
        <p14:creationId xmlns:p14="http://schemas.microsoft.com/office/powerpoint/2010/main" val="214905569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3600" dirty="0" smtClean="0"/>
              <a:t>2. De qui parlons-nous ?</a:t>
            </a:r>
            <a:endParaRPr lang="fr-FR" sz="3600" dirty="0"/>
          </a:p>
        </p:txBody>
      </p:sp>
      <p:graphicFrame>
        <p:nvGraphicFramePr>
          <p:cNvPr id="4" name="Espace réservé du contenu 3"/>
          <p:cNvGraphicFramePr>
            <a:graphicFrameLocks noGrp="1"/>
          </p:cNvGraphicFramePr>
          <p:nvPr>
            <p:ph idx="1"/>
            <p:extLst>
              <p:ext uri="{D42A27DB-BD31-4B8C-83A1-F6EECF244321}">
                <p14:modId xmlns:p14="http://schemas.microsoft.com/office/powerpoint/2010/main" val="2716531047"/>
              </p:ext>
            </p:extLst>
          </p:nvPr>
        </p:nvGraphicFramePr>
        <p:xfrm>
          <a:off x="2197978" y="1417638"/>
          <a:ext cx="4705304" cy="4222877"/>
        </p:xfrm>
        <a:graphic>
          <a:graphicData uri="http://schemas.openxmlformats.org/drawingml/2006/table">
            <a:tbl>
              <a:tblPr firstRow="1" bandRow="1">
                <a:tableStyleId>{5C22544A-7EE6-4342-B048-85BDC9FD1C3A}</a:tableStyleId>
              </a:tblPr>
              <a:tblGrid>
                <a:gridCol w="2352652"/>
                <a:gridCol w="2352652"/>
              </a:tblGrid>
              <a:tr h="350647">
                <a:tc>
                  <a:txBody>
                    <a:bodyPr/>
                    <a:lstStyle/>
                    <a:p>
                      <a:r>
                        <a:rPr lang="fr-FR" dirty="0" smtClean="0"/>
                        <a:t>Classes d’âge</a:t>
                      </a:r>
                      <a:endParaRPr lang="fr-FR" dirty="0"/>
                    </a:p>
                  </a:txBody>
                  <a:tcPr/>
                </a:tc>
                <a:tc>
                  <a:txBody>
                    <a:bodyPr/>
                    <a:lstStyle/>
                    <a:p>
                      <a:r>
                        <a:rPr lang="fr-FR" dirty="0" smtClean="0"/>
                        <a:t>Effectifs</a:t>
                      </a:r>
                      <a:endParaRPr lang="fr-FR" dirty="0"/>
                    </a:p>
                  </a:txBody>
                  <a:tcPr/>
                </a:tc>
              </a:tr>
              <a:tr h="350647">
                <a:tc>
                  <a:txBody>
                    <a:bodyPr/>
                    <a:lstStyle/>
                    <a:p>
                      <a:pPr>
                        <a:lnSpc>
                          <a:spcPct val="115000"/>
                        </a:lnSpc>
                        <a:spcAft>
                          <a:spcPts val="0"/>
                        </a:spcAft>
                      </a:pPr>
                      <a:r>
                        <a:rPr lang="fr-FR" sz="1600" dirty="0">
                          <a:solidFill>
                            <a:srgbClr val="000000"/>
                          </a:solidFill>
                          <a:effectLst/>
                          <a:latin typeface="Calibri"/>
                          <a:ea typeface="Times New Roman"/>
                          <a:cs typeface="Times New Roman"/>
                        </a:rPr>
                        <a:t>18-19 ans</a:t>
                      </a:r>
                      <a:endParaRPr lang="fr-FR" sz="1600" dirty="0">
                        <a:effectLst/>
                        <a:latin typeface="Calibri"/>
                        <a:ea typeface="Calibri"/>
                        <a:cs typeface="Times New Roman"/>
                      </a:endParaRPr>
                    </a:p>
                  </a:txBody>
                  <a:tcPr marL="68580" marR="68580" marT="0" marB="0"/>
                </a:tc>
                <a:tc>
                  <a:txBody>
                    <a:bodyPr/>
                    <a:lstStyle/>
                    <a:p>
                      <a:pPr algn="r">
                        <a:lnSpc>
                          <a:spcPct val="115000"/>
                        </a:lnSpc>
                        <a:spcAft>
                          <a:spcPts val="0"/>
                        </a:spcAft>
                      </a:pPr>
                      <a:r>
                        <a:rPr lang="fr-FR" sz="1600" dirty="0">
                          <a:solidFill>
                            <a:srgbClr val="000000"/>
                          </a:solidFill>
                          <a:effectLst/>
                          <a:latin typeface="Calibri"/>
                          <a:ea typeface="Times New Roman"/>
                          <a:cs typeface="Times New Roman"/>
                        </a:rPr>
                        <a:t>2</a:t>
                      </a:r>
                      <a:endParaRPr lang="fr-FR" sz="1600" dirty="0">
                        <a:effectLst/>
                        <a:latin typeface="Calibri"/>
                        <a:ea typeface="Calibri"/>
                        <a:cs typeface="Times New Roman"/>
                      </a:endParaRPr>
                    </a:p>
                  </a:txBody>
                  <a:tcPr marL="68580" marR="68580" marT="0" marB="0"/>
                </a:tc>
              </a:tr>
              <a:tr h="350647">
                <a:tc>
                  <a:txBody>
                    <a:bodyPr/>
                    <a:lstStyle/>
                    <a:p>
                      <a:pPr>
                        <a:lnSpc>
                          <a:spcPct val="115000"/>
                        </a:lnSpc>
                        <a:spcAft>
                          <a:spcPts val="0"/>
                        </a:spcAft>
                      </a:pPr>
                      <a:r>
                        <a:rPr lang="fr-FR" sz="1600" dirty="0">
                          <a:solidFill>
                            <a:srgbClr val="000000"/>
                          </a:solidFill>
                          <a:effectLst/>
                          <a:latin typeface="Calibri"/>
                          <a:ea typeface="Times New Roman"/>
                          <a:cs typeface="Times New Roman"/>
                        </a:rPr>
                        <a:t>20-24 ans</a:t>
                      </a:r>
                      <a:endParaRPr lang="fr-FR" sz="1600" dirty="0">
                        <a:effectLst/>
                        <a:latin typeface="Calibri"/>
                        <a:ea typeface="Calibri"/>
                        <a:cs typeface="Times New Roman"/>
                      </a:endParaRPr>
                    </a:p>
                  </a:txBody>
                  <a:tcPr marL="68580" marR="68580" marT="0" marB="0"/>
                </a:tc>
                <a:tc>
                  <a:txBody>
                    <a:bodyPr/>
                    <a:lstStyle/>
                    <a:p>
                      <a:pPr algn="r">
                        <a:lnSpc>
                          <a:spcPct val="115000"/>
                        </a:lnSpc>
                        <a:spcAft>
                          <a:spcPts val="0"/>
                        </a:spcAft>
                      </a:pPr>
                      <a:r>
                        <a:rPr lang="fr-FR" sz="1600" dirty="0">
                          <a:solidFill>
                            <a:srgbClr val="000000"/>
                          </a:solidFill>
                          <a:effectLst/>
                          <a:latin typeface="Calibri"/>
                          <a:ea typeface="Times New Roman"/>
                          <a:cs typeface="Times New Roman"/>
                        </a:rPr>
                        <a:t>17</a:t>
                      </a:r>
                      <a:endParaRPr lang="fr-FR" sz="1600" dirty="0">
                        <a:effectLst/>
                        <a:latin typeface="Calibri"/>
                        <a:ea typeface="Calibri"/>
                        <a:cs typeface="Times New Roman"/>
                      </a:endParaRPr>
                    </a:p>
                  </a:txBody>
                  <a:tcPr marL="68580" marR="68580" marT="0" marB="0"/>
                </a:tc>
              </a:tr>
              <a:tr h="350647">
                <a:tc>
                  <a:txBody>
                    <a:bodyPr/>
                    <a:lstStyle/>
                    <a:p>
                      <a:pPr>
                        <a:lnSpc>
                          <a:spcPct val="115000"/>
                        </a:lnSpc>
                        <a:spcAft>
                          <a:spcPts val="0"/>
                        </a:spcAft>
                      </a:pPr>
                      <a:r>
                        <a:rPr lang="fr-FR" sz="1600" dirty="0">
                          <a:solidFill>
                            <a:srgbClr val="000000"/>
                          </a:solidFill>
                          <a:effectLst/>
                          <a:latin typeface="Calibri"/>
                          <a:ea typeface="Times New Roman"/>
                          <a:cs typeface="Times New Roman"/>
                        </a:rPr>
                        <a:t>25-29 ans</a:t>
                      </a:r>
                      <a:endParaRPr lang="fr-FR" sz="1600" dirty="0">
                        <a:effectLst/>
                        <a:latin typeface="Calibri"/>
                        <a:ea typeface="Calibri"/>
                        <a:cs typeface="Times New Roman"/>
                      </a:endParaRPr>
                    </a:p>
                  </a:txBody>
                  <a:tcPr marL="68580" marR="68580" marT="0" marB="0"/>
                </a:tc>
                <a:tc>
                  <a:txBody>
                    <a:bodyPr/>
                    <a:lstStyle/>
                    <a:p>
                      <a:pPr algn="r">
                        <a:lnSpc>
                          <a:spcPct val="115000"/>
                        </a:lnSpc>
                        <a:spcAft>
                          <a:spcPts val="0"/>
                        </a:spcAft>
                      </a:pPr>
                      <a:r>
                        <a:rPr lang="fr-FR" sz="1600" dirty="0">
                          <a:solidFill>
                            <a:srgbClr val="000000"/>
                          </a:solidFill>
                          <a:effectLst/>
                          <a:latin typeface="Calibri"/>
                          <a:ea typeface="Times New Roman"/>
                          <a:cs typeface="Times New Roman"/>
                        </a:rPr>
                        <a:t>16</a:t>
                      </a:r>
                      <a:endParaRPr lang="fr-FR" sz="1600" dirty="0">
                        <a:effectLst/>
                        <a:latin typeface="Calibri"/>
                        <a:ea typeface="Calibri"/>
                        <a:cs typeface="Times New Roman"/>
                      </a:endParaRPr>
                    </a:p>
                  </a:txBody>
                  <a:tcPr marL="68580" marR="68580" marT="0" marB="0"/>
                </a:tc>
              </a:tr>
              <a:tr h="350647">
                <a:tc>
                  <a:txBody>
                    <a:bodyPr/>
                    <a:lstStyle/>
                    <a:p>
                      <a:pPr>
                        <a:lnSpc>
                          <a:spcPct val="115000"/>
                        </a:lnSpc>
                        <a:spcAft>
                          <a:spcPts val="0"/>
                        </a:spcAft>
                      </a:pPr>
                      <a:r>
                        <a:rPr lang="fr-FR" sz="1600" dirty="0">
                          <a:solidFill>
                            <a:srgbClr val="000000"/>
                          </a:solidFill>
                          <a:effectLst/>
                          <a:latin typeface="Calibri"/>
                          <a:ea typeface="Times New Roman"/>
                          <a:cs typeface="Times New Roman"/>
                        </a:rPr>
                        <a:t>30-34 ans</a:t>
                      </a:r>
                      <a:endParaRPr lang="fr-FR" sz="1600" dirty="0">
                        <a:effectLst/>
                        <a:latin typeface="Calibri"/>
                        <a:ea typeface="Calibri"/>
                        <a:cs typeface="Times New Roman"/>
                      </a:endParaRPr>
                    </a:p>
                  </a:txBody>
                  <a:tcPr marL="68580" marR="68580" marT="0" marB="0"/>
                </a:tc>
                <a:tc>
                  <a:txBody>
                    <a:bodyPr/>
                    <a:lstStyle/>
                    <a:p>
                      <a:pPr algn="r">
                        <a:lnSpc>
                          <a:spcPct val="115000"/>
                        </a:lnSpc>
                        <a:spcAft>
                          <a:spcPts val="0"/>
                        </a:spcAft>
                      </a:pPr>
                      <a:r>
                        <a:rPr lang="fr-FR" sz="1600" dirty="0">
                          <a:solidFill>
                            <a:srgbClr val="000000"/>
                          </a:solidFill>
                          <a:effectLst/>
                          <a:latin typeface="Calibri"/>
                          <a:ea typeface="Times New Roman"/>
                          <a:cs typeface="Times New Roman"/>
                        </a:rPr>
                        <a:t>13</a:t>
                      </a:r>
                      <a:endParaRPr lang="fr-FR" sz="1600" dirty="0">
                        <a:effectLst/>
                        <a:latin typeface="Calibri"/>
                        <a:ea typeface="Calibri"/>
                        <a:cs typeface="Times New Roman"/>
                      </a:endParaRPr>
                    </a:p>
                  </a:txBody>
                  <a:tcPr marL="68580" marR="68580" marT="0" marB="0"/>
                </a:tc>
              </a:tr>
              <a:tr h="350647">
                <a:tc>
                  <a:txBody>
                    <a:bodyPr/>
                    <a:lstStyle/>
                    <a:p>
                      <a:pPr>
                        <a:lnSpc>
                          <a:spcPct val="115000"/>
                        </a:lnSpc>
                        <a:spcAft>
                          <a:spcPts val="0"/>
                        </a:spcAft>
                      </a:pPr>
                      <a:r>
                        <a:rPr lang="fr-FR" sz="1600">
                          <a:solidFill>
                            <a:srgbClr val="000000"/>
                          </a:solidFill>
                          <a:effectLst/>
                          <a:latin typeface="Calibri"/>
                          <a:ea typeface="Times New Roman"/>
                          <a:cs typeface="Times New Roman"/>
                        </a:rPr>
                        <a:t>35-39 ans</a:t>
                      </a:r>
                      <a:endParaRPr lang="fr-FR" sz="1600">
                        <a:effectLst/>
                        <a:latin typeface="Calibri"/>
                        <a:ea typeface="Calibri"/>
                        <a:cs typeface="Times New Roman"/>
                      </a:endParaRPr>
                    </a:p>
                  </a:txBody>
                  <a:tcPr marL="68580" marR="68580" marT="0" marB="0"/>
                </a:tc>
                <a:tc>
                  <a:txBody>
                    <a:bodyPr/>
                    <a:lstStyle/>
                    <a:p>
                      <a:pPr algn="r">
                        <a:lnSpc>
                          <a:spcPct val="115000"/>
                        </a:lnSpc>
                        <a:spcAft>
                          <a:spcPts val="0"/>
                        </a:spcAft>
                      </a:pPr>
                      <a:r>
                        <a:rPr lang="fr-FR" sz="1600" dirty="0">
                          <a:solidFill>
                            <a:srgbClr val="000000"/>
                          </a:solidFill>
                          <a:effectLst/>
                          <a:latin typeface="Calibri"/>
                          <a:ea typeface="Times New Roman"/>
                          <a:cs typeface="Times New Roman"/>
                        </a:rPr>
                        <a:t>4</a:t>
                      </a:r>
                      <a:endParaRPr lang="fr-FR" sz="1600" dirty="0">
                        <a:effectLst/>
                        <a:latin typeface="Calibri"/>
                        <a:ea typeface="Calibri"/>
                        <a:cs typeface="Times New Roman"/>
                      </a:endParaRPr>
                    </a:p>
                  </a:txBody>
                  <a:tcPr marL="68580" marR="68580" marT="0" marB="0"/>
                </a:tc>
              </a:tr>
              <a:tr h="350647">
                <a:tc>
                  <a:txBody>
                    <a:bodyPr/>
                    <a:lstStyle/>
                    <a:p>
                      <a:pPr>
                        <a:lnSpc>
                          <a:spcPct val="115000"/>
                        </a:lnSpc>
                        <a:spcAft>
                          <a:spcPts val="0"/>
                        </a:spcAft>
                      </a:pPr>
                      <a:r>
                        <a:rPr lang="fr-FR" sz="1600">
                          <a:solidFill>
                            <a:srgbClr val="000000"/>
                          </a:solidFill>
                          <a:effectLst/>
                          <a:latin typeface="Calibri"/>
                          <a:ea typeface="Times New Roman"/>
                          <a:cs typeface="Times New Roman"/>
                        </a:rPr>
                        <a:t>40-44 ans</a:t>
                      </a:r>
                      <a:endParaRPr lang="fr-FR" sz="1600">
                        <a:effectLst/>
                        <a:latin typeface="Calibri"/>
                        <a:ea typeface="Calibri"/>
                        <a:cs typeface="Times New Roman"/>
                      </a:endParaRPr>
                    </a:p>
                  </a:txBody>
                  <a:tcPr marL="68580" marR="68580" marT="0" marB="0"/>
                </a:tc>
                <a:tc>
                  <a:txBody>
                    <a:bodyPr/>
                    <a:lstStyle/>
                    <a:p>
                      <a:pPr algn="r">
                        <a:lnSpc>
                          <a:spcPct val="115000"/>
                        </a:lnSpc>
                        <a:spcAft>
                          <a:spcPts val="0"/>
                        </a:spcAft>
                      </a:pPr>
                      <a:r>
                        <a:rPr lang="fr-FR" sz="1600" dirty="0">
                          <a:solidFill>
                            <a:srgbClr val="000000"/>
                          </a:solidFill>
                          <a:effectLst/>
                          <a:latin typeface="Calibri"/>
                          <a:ea typeface="Times New Roman"/>
                          <a:cs typeface="Times New Roman"/>
                        </a:rPr>
                        <a:t>10</a:t>
                      </a:r>
                      <a:endParaRPr lang="fr-FR" sz="1600" dirty="0">
                        <a:effectLst/>
                        <a:latin typeface="Calibri"/>
                        <a:ea typeface="Calibri"/>
                        <a:cs typeface="Times New Roman"/>
                      </a:endParaRPr>
                    </a:p>
                  </a:txBody>
                  <a:tcPr marL="68580" marR="68580" marT="0" marB="0"/>
                </a:tc>
              </a:tr>
              <a:tr h="350647">
                <a:tc>
                  <a:txBody>
                    <a:bodyPr/>
                    <a:lstStyle/>
                    <a:p>
                      <a:pPr>
                        <a:lnSpc>
                          <a:spcPct val="115000"/>
                        </a:lnSpc>
                        <a:spcAft>
                          <a:spcPts val="0"/>
                        </a:spcAft>
                      </a:pPr>
                      <a:r>
                        <a:rPr lang="fr-FR" sz="1600">
                          <a:solidFill>
                            <a:srgbClr val="000000"/>
                          </a:solidFill>
                          <a:effectLst/>
                          <a:latin typeface="Calibri"/>
                          <a:ea typeface="Times New Roman"/>
                          <a:cs typeface="Times New Roman"/>
                        </a:rPr>
                        <a:t>45-49 ans</a:t>
                      </a:r>
                      <a:endParaRPr lang="fr-FR" sz="1600">
                        <a:effectLst/>
                        <a:latin typeface="Calibri"/>
                        <a:ea typeface="Calibri"/>
                        <a:cs typeface="Times New Roman"/>
                      </a:endParaRPr>
                    </a:p>
                  </a:txBody>
                  <a:tcPr marL="68580" marR="68580" marT="0" marB="0"/>
                </a:tc>
                <a:tc>
                  <a:txBody>
                    <a:bodyPr/>
                    <a:lstStyle/>
                    <a:p>
                      <a:pPr algn="r">
                        <a:lnSpc>
                          <a:spcPct val="115000"/>
                        </a:lnSpc>
                        <a:spcAft>
                          <a:spcPts val="0"/>
                        </a:spcAft>
                      </a:pPr>
                      <a:r>
                        <a:rPr lang="fr-FR" sz="1600" dirty="0">
                          <a:solidFill>
                            <a:srgbClr val="000000"/>
                          </a:solidFill>
                          <a:effectLst/>
                          <a:latin typeface="Calibri"/>
                          <a:ea typeface="Times New Roman"/>
                          <a:cs typeface="Times New Roman"/>
                        </a:rPr>
                        <a:t>0</a:t>
                      </a:r>
                      <a:endParaRPr lang="fr-FR" sz="1600" dirty="0">
                        <a:effectLst/>
                        <a:latin typeface="Calibri"/>
                        <a:ea typeface="Calibri"/>
                        <a:cs typeface="Times New Roman"/>
                      </a:endParaRPr>
                    </a:p>
                  </a:txBody>
                  <a:tcPr marL="68580" marR="68580" marT="0" marB="0"/>
                </a:tc>
              </a:tr>
              <a:tr h="350647">
                <a:tc>
                  <a:txBody>
                    <a:bodyPr/>
                    <a:lstStyle/>
                    <a:p>
                      <a:pPr>
                        <a:lnSpc>
                          <a:spcPct val="115000"/>
                        </a:lnSpc>
                        <a:spcAft>
                          <a:spcPts val="0"/>
                        </a:spcAft>
                      </a:pPr>
                      <a:r>
                        <a:rPr lang="fr-FR" sz="1600">
                          <a:solidFill>
                            <a:srgbClr val="000000"/>
                          </a:solidFill>
                          <a:effectLst/>
                          <a:latin typeface="Calibri"/>
                          <a:ea typeface="Times New Roman"/>
                          <a:cs typeface="Times New Roman"/>
                        </a:rPr>
                        <a:t>50-54 ans</a:t>
                      </a:r>
                      <a:endParaRPr lang="fr-FR" sz="1600">
                        <a:effectLst/>
                        <a:latin typeface="Calibri"/>
                        <a:ea typeface="Calibri"/>
                        <a:cs typeface="Times New Roman"/>
                      </a:endParaRPr>
                    </a:p>
                  </a:txBody>
                  <a:tcPr marL="68580" marR="68580" marT="0" marB="0"/>
                </a:tc>
                <a:tc>
                  <a:txBody>
                    <a:bodyPr/>
                    <a:lstStyle/>
                    <a:p>
                      <a:pPr algn="r">
                        <a:lnSpc>
                          <a:spcPct val="115000"/>
                        </a:lnSpc>
                        <a:spcAft>
                          <a:spcPts val="0"/>
                        </a:spcAft>
                      </a:pPr>
                      <a:r>
                        <a:rPr lang="fr-FR" sz="1600" dirty="0">
                          <a:solidFill>
                            <a:srgbClr val="000000"/>
                          </a:solidFill>
                          <a:effectLst/>
                          <a:latin typeface="Calibri"/>
                          <a:ea typeface="Times New Roman"/>
                          <a:cs typeface="Times New Roman"/>
                        </a:rPr>
                        <a:t>0</a:t>
                      </a:r>
                      <a:endParaRPr lang="fr-FR" sz="1600" dirty="0">
                        <a:effectLst/>
                        <a:latin typeface="Calibri"/>
                        <a:ea typeface="Calibri"/>
                        <a:cs typeface="Times New Roman"/>
                      </a:endParaRPr>
                    </a:p>
                  </a:txBody>
                  <a:tcPr marL="68580" marR="68580" marT="0" marB="0"/>
                </a:tc>
              </a:tr>
              <a:tr h="350647">
                <a:tc>
                  <a:txBody>
                    <a:bodyPr/>
                    <a:lstStyle/>
                    <a:p>
                      <a:pPr>
                        <a:lnSpc>
                          <a:spcPct val="115000"/>
                        </a:lnSpc>
                        <a:spcAft>
                          <a:spcPts val="0"/>
                        </a:spcAft>
                      </a:pPr>
                      <a:r>
                        <a:rPr lang="fr-FR" sz="1600">
                          <a:solidFill>
                            <a:srgbClr val="000000"/>
                          </a:solidFill>
                          <a:effectLst/>
                          <a:latin typeface="Calibri"/>
                          <a:ea typeface="Times New Roman"/>
                          <a:cs typeface="Times New Roman"/>
                        </a:rPr>
                        <a:t>55-59 ans</a:t>
                      </a:r>
                      <a:endParaRPr lang="fr-FR" sz="1600">
                        <a:effectLst/>
                        <a:latin typeface="Calibri"/>
                        <a:ea typeface="Calibri"/>
                        <a:cs typeface="Times New Roman"/>
                      </a:endParaRPr>
                    </a:p>
                  </a:txBody>
                  <a:tcPr marL="68580" marR="68580" marT="0" marB="0"/>
                </a:tc>
                <a:tc>
                  <a:txBody>
                    <a:bodyPr/>
                    <a:lstStyle/>
                    <a:p>
                      <a:pPr algn="r">
                        <a:lnSpc>
                          <a:spcPct val="115000"/>
                        </a:lnSpc>
                        <a:spcAft>
                          <a:spcPts val="0"/>
                        </a:spcAft>
                      </a:pPr>
                      <a:r>
                        <a:rPr lang="fr-FR" sz="1600" dirty="0">
                          <a:solidFill>
                            <a:srgbClr val="000000"/>
                          </a:solidFill>
                          <a:effectLst/>
                          <a:latin typeface="Calibri"/>
                          <a:ea typeface="Times New Roman"/>
                          <a:cs typeface="Times New Roman"/>
                        </a:rPr>
                        <a:t>1</a:t>
                      </a:r>
                      <a:endParaRPr lang="fr-FR" sz="1600" dirty="0">
                        <a:effectLst/>
                        <a:latin typeface="Calibri"/>
                        <a:ea typeface="Calibri"/>
                        <a:cs typeface="Times New Roman"/>
                      </a:endParaRPr>
                    </a:p>
                  </a:txBody>
                  <a:tcPr marL="68580" marR="68580" marT="0" marB="0"/>
                </a:tc>
              </a:tr>
              <a:tr h="350647">
                <a:tc>
                  <a:txBody>
                    <a:bodyPr/>
                    <a:lstStyle/>
                    <a:p>
                      <a:pPr>
                        <a:lnSpc>
                          <a:spcPct val="115000"/>
                        </a:lnSpc>
                        <a:spcAft>
                          <a:spcPts val="0"/>
                        </a:spcAft>
                      </a:pPr>
                      <a:r>
                        <a:rPr lang="fr-FR" sz="1600">
                          <a:solidFill>
                            <a:srgbClr val="000000"/>
                          </a:solidFill>
                          <a:effectLst/>
                          <a:latin typeface="Calibri"/>
                          <a:ea typeface="Times New Roman"/>
                          <a:cs typeface="Times New Roman"/>
                        </a:rPr>
                        <a:t>≥ 60 ans</a:t>
                      </a:r>
                      <a:endParaRPr lang="fr-FR" sz="1600">
                        <a:effectLst/>
                        <a:latin typeface="Calibri"/>
                        <a:ea typeface="Calibri"/>
                        <a:cs typeface="Times New Roman"/>
                      </a:endParaRPr>
                    </a:p>
                  </a:txBody>
                  <a:tcPr marL="68580" marR="68580" marT="0" marB="0"/>
                </a:tc>
                <a:tc>
                  <a:txBody>
                    <a:bodyPr/>
                    <a:lstStyle/>
                    <a:p>
                      <a:pPr algn="r">
                        <a:lnSpc>
                          <a:spcPct val="115000"/>
                        </a:lnSpc>
                        <a:spcAft>
                          <a:spcPts val="0"/>
                        </a:spcAft>
                      </a:pPr>
                      <a:r>
                        <a:rPr lang="fr-FR" sz="1600" dirty="0">
                          <a:solidFill>
                            <a:srgbClr val="000000"/>
                          </a:solidFill>
                          <a:effectLst/>
                          <a:latin typeface="Calibri"/>
                          <a:ea typeface="Times New Roman"/>
                          <a:cs typeface="Times New Roman"/>
                        </a:rPr>
                        <a:t>0</a:t>
                      </a:r>
                      <a:endParaRPr lang="fr-FR" sz="1600" dirty="0">
                        <a:effectLst/>
                        <a:latin typeface="Calibri"/>
                        <a:ea typeface="Calibri"/>
                        <a:cs typeface="Times New Roman"/>
                      </a:endParaRPr>
                    </a:p>
                  </a:txBody>
                  <a:tcPr marL="68580" marR="68580" marT="0" marB="0"/>
                </a:tc>
              </a:tr>
              <a:tr h="350647">
                <a:tc>
                  <a:txBody>
                    <a:bodyPr/>
                    <a:lstStyle/>
                    <a:p>
                      <a:pPr>
                        <a:lnSpc>
                          <a:spcPct val="115000"/>
                        </a:lnSpc>
                        <a:spcAft>
                          <a:spcPts val="0"/>
                        </a:spcAft>
                      </a:pPr>
                      <a:r>
                        <a:rPr lang="fr-FR" sz="1600" dirty="0" smtClean="0">
                          <a:effectLst/>
                          <a:latin typeface="Calibri"/>
                          <a:ea typeface="Calibri"/>
                          <a:cs typeface="Times New Roman"/>
                        </a:rPr>
                        <a:t>Total</a:t>
                      </a:r>
                      <a:endParaRPr lang="fr-FR" sz="1600" dirty="0">
                        <a:effectLst/>
                        <a:latin typeface="Calibri"/>
                        <a:ea typeface="Calibri"/>
                        <a:cs typeface="Times New Roman"/>
                      </a:endParaRPr>
                    </a:p>
                  </a:txBody>
                  <a:tcPr marL="68580" marR="68580" marT="0" marB="0"/>
                </a:tc>
                <a:tc>
                  <a:txBody>
                    <a:bodyPr/>
                    <a:lstStyle/>
                    <a:p>
                      <a:pPr algn="r">
                        <a:lnSpc>
                          <a:spcPct val="115000"/>
                        </a:lnSpc>
                        <a:spcAft>
                          <a:spcPts val="0"/>
                        </a:spcAft>
                      </a:pPr>
                      <a:r>
                        <a:rPr lang="fr-FR" sz="1600" dirty="0" smtClean="0">
                          <a:effectLst/>
                          <a:latin typeface="Calibri"/>
                          <a:ea typeface="Calibri"/>
                          <a:cs typeface="Times New Roman"/>
                        </a:rPr>
                        <a:t>63</a:t>
                      </a:r>
                      <a:endParaRPr lang="fr-FR" sz="1600" dirty="0">
                        <a:effectLst/>
                        <a:latin typeface="Calibri"/>
                        <a:ea typeface="Calibri"/>
                        <a:cs typeface="Times New Roman"/>
                      </a:endParaRPr>
                    </a:p>
                  </a:txBody>
                  <a:tcPr marL="68580" marR="68580" marT="0" marB="0"/>
                </a:tc>
              </a:tr>
            </a:tbl>
          </a:graphicData>
        </a:graphic>
      </p:graphicFrame>
    </p:spTree>
    <p:extLst>
      <p:ext uri="{BB962C8B-B14F-4D97-AF65-F5344CB8AC3E}">
        <p14:creationId xmlns:p14="http://schemas.microsoft.com/office/powerpoint/2010/main" val="4048762084"/>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3600" dirty="0" smtClean="0"/>
              <a:t>2. De qui parlons-nous ?</a:t>
            </a:r>
            <a:endParaRPr lang="fr-FR" sz="3600" dirty="0"/>
          </a:p>
        </p:txBody>
      </p:sp>
      <p:graphicFrame>
        <p:nvGraphicFramePr>
          <p:cNvPr id="8" name="Espace réservé du contenu 7"/>
          <p:cNvGraphicFramePr>
            <a:graphicFrameLocks noGrp="1"/>
          </p:cNvGraphicFramePr>
          <p:nvPr>
            <p:ph idx="1"/>
            <p:extLst>
              <p:ext uri="{D42A27DB-BD31-4B8C-83A1-F6EECF244321}">
                <p14:modId xmlns:p14="http://schemas.microsoft.com/office/powerpoint/2010/main" val="2445273806"/>
              </p:ext>
            </p:extLst>
          </p:nvPr>
        </p:nvGraphicFramePr>
        <p:xfrm>
          <a:off x="2035165" y="1417638"/>
          <a:ext cx="4754148" cy="4101322"/>
        </p:xfrm>
        <a:graphic>
          <a:graphicData uri="http://schemas.openxmlformats.org/drawingml/2006/table">
            <a:tbl>
              <a:tblPr firstRow="1" bandRow="1">
                <a:tableStyleId>{5C22544A-7EE6-4342-B048-85BDC9FD1C3A}</a:tableStyleId>
              </a:tblPr>
              <a:tblGrid>
                <a:gridCol w="2377074"/>
                <a:gridCol w="2377074"/>
              </a:tblGrid>
              <a:tr h="381442">
                <a:tc>
                  <a:txBody>
                    <a:bodyPr/>
                    <a:lstStyle/>
                    <a:p>
                      <a:r>
                        <a:rPr lang="fr-FR" dirty="0" smtClean="0"/>
                        <a:t>Nationalité</a:t>
                      </a:r>
                      <a:endParaRPr lang="fr-FR" dirty="0"/>
                    </a:p>
                  </a:txBody>
                  <a:tcPr/>
                </a:tc>
                <a:tc>
                  <a:txBody>
                    <a:bodyPr/>
                    <a:lstStyle/>
                    <a:p>
                      <a:r>
                        <a:rPr lang="fr-FR" dirty="0" smtClean="0"/>
                        <a:t>#</a:t>
                      </a:r>
                      <a:endParaRPr lang="fr-FR" dirty="0"/>
                    </a:p>
                  </a:txBody>
                  <a:tcPr/>
                </a:tc>
              </a:tr>
              <a:tr h="371988">
                <a:tc>
                  <a:txBody>
                    <a:bodyPr/>
                    <a:lstStyle/>
                    <a:p>
                      <a:pPr>
                        <a:lnSpc>
                          <a:spcPct val="115000"/>
                        </a:lnSpc>
                        <a:spcAft>
                          <a:spcPts val="0"/>
                        </a:spcAft>
                      </a:pPr>
                      <a:r>
                        <a:rPr lang="fr-FR" sz="1600" dirty="0">
                          <a:solidFill>
                            <a:srgbClr val="000000"/>
                          </a:solidFill>
                          <a:effectLst/>
                          <a:latin typeface="Calibri"/>
                          <a:ea typeface="Times New Roman"/>
                          <a:cs typeface="Times New Roman"/>
                        </a:rPr>
                        <a:t>Belgique</a:t>
                      </a:r>
                      <a:endParaRPr lang="fr-FR" sz="1600" dirty="0">
                        <a:effectLst/>
                        <a:latin typeface="Calibri"/>
                        <a:ea typeface="Calibri"/>
                        <a:cs typeface="Times New Roman"/>
                      </a:endParaRPr>
                    </a:p>
                  </a:txBody>
                  <a:tcPr marL="44450" marR="44450" marT="0" marB="0" anchor="b"/>
                </a:tc>
                <a:tc>
                  <a:txBody>
                    <a:bodyPr/>
                    <a:lstStyle/>
                    <a:p>
                      <a:pPr algn="r">
                        <a:lnSpc>
                          <a:spcPct val="115000"/>
                        </a:lnSpc>
                        <a:spcAft>
                          <a:spcPts val="0"/>
                        </a:spcAft>
                      </a:pPr>
                      <a:r>
                        <a:rPr lang="fr-FR" sz="1600">
                          <a:solidFill>
                            <a:srgbClr val="000000"/>
                          </a:solidFill>
                          <a:effectLst/>
                          <a:latin typeface="Calibri"/>
                          <a:ea typeface="Times New Roman"/>
                          <a:cs typeface="Times New Roman"/>
                        </a:rPr>
                        <a:t>33</a:t>
                      </a:r>
                      <a:endParaRPr lang="fr-FR" sz="1600">
                        <a:effectLst/>
                        <a:latin typeface="Calibri"/>
                        <a:ea typeface="Calibri"/>
                        <a:cs typeface="Times New Roman"/>
                      </a:endParaRPr>
                    </a:p>
                  </a:txBody>
                  <a:tcPr marL="44450" marR="44450" marT="0" marB="0" anchor="b"/>
                </a:tc>
              </a:tr>
              <a:tr h="371988">
                <a:tc>
                  <a:txBody>
                    <a:bodyPr/>
                    <a:lstStyle/>
                    <a:p>
                      <a:pPr>
                        <a:lnSpc>
                          <a:spcPct val="115000"/>
                        </a:lnSpc>
                        <a:spcAft>
                          <a:spcPts val="0"/>
                        </a:spcAft>
                      </a:pPr>
                      <a:r>
                        <a:rPr lang="fr-FR" sz="1600" dirty="0">
                          <a:solidFill>
                            <a:srgbClr val="000000"/>
                          </a:solidFill>
                          <a:effectLst/>
                          <a:latin typeface="Calibri"/>
                          <a:ea typeface="Times New Roman"/>
                          <a:cs typeface="Times New Roman"/>
                        </a:rPr>
                        <a:t>France</a:t>
                      </a:r>
                      <a:endParaRPr lang="fr-FR" sz="1600" dirty="0">
                        <a:effectLst/>
                        <a:latin typeface="Calibri"/>
                        <a:ea typeface="Calibri"/>
                        <a:cs typeface="Times New Roman"/>
                      </a:endParaRPr>
                    </a:p>
                  </a:txBody>
                  <a:tcPr marL="44450" marR="44450" marT="0" marB="0" anchor="b"/>
                </a:tc>
                <a:tc>
                  <a:txBody>
                    <a:bodyPr/>
                    <a:lstStyle/>
                    <a:p>
                      <a:pPr algn="r">
                        <a:lnSpc>
                          <a:spcPct val="115000"/>
                        </a:lnSpc>
                        <a:spcAft>
                          <a:spcPts val="0"/>
                        </a:spcAft>
                      </a:pPr>
                      <a:r>
                        <a:rPr lang="fr-FR" sz="1600" dirty="0">
                          <a:solidFill>
                            <a:srgbClr val="000000"/>
                          </a:solidFill>
                          <a:effectLst/>
                          <a:latin typeface="Calibri"/>
                          <a:ea typeface="Times New Roman"/>
                          <a:cs typeface="Times New Roman"/>
                        </a:rPr>
                        <a:t>3</a:t>
                      </a:r>
                      <a:endParaRPr lang="fr-FR" sz="1600" dirty="0">
                        <a:effectLst/>
                        <a:latin typeface="Calibri"/>
                        <a:ea typeface="Calibri"/>
                        <a:cs typeface="Times New Roman"/>
                      </a:endParaRPr>
                    </a:p>
                  </a:txBody>
                  <a:tcPr marL="44450" marR="44450" marT="0" marB="0" anchor="b"/>
                </a:tc>
              </a:tr>
              <a:tr h="371988">
                <a:tc>
                  <a:txBody>
                    <a:bodyPr/>
                    <a:lstStyle/>
                    <a:p>
                      <a:pPr>
                        <a:lnSpc>
                          <a:spcPct val="115000"/>
                        </a:lnSpc>
                        <a:spcAft>
                          <a:spcPts val="0"/>
                        </a:spcAft>
                      </a:pPr>
                      <a:r>
                        <a:rPr lang="fr-FR" sz="1600" dirty="0">
                          <a:solidFill>
                            <a:srgbClr val="000000"/>
                          </a:solidFill>
                          <a:effectLst/>
                          <a:latin typeface="Calibri"/>
                          <a:ea typeface="Times New Roman"/>
                          <a:cs typeface="Times New Roman"/>
                        </a:rPr>
                        <a:t>Pays-Bas</a:t>
                      </a:r>
                      <a:endParaRPr lang="fr-FR" sz="1600" dirty="0">
                        <a:effectLst/>
                        <a:latin typeface="Calibri"/>
                        <a:ea typeface="Calibri"/>
                        <a:cs typeface="Times New Roman"/>
                      </a:endParaRPr>
                    </a:p>
                  </a:txBody>
                  <a:tcPr marL="44450" marR="44450" marT="0" marB="0" anchor="b"/>
                </a:tc>
                <a:tc>
                  <a:txBody>
                    <a:bodyPr/>
                    <a:lstStyle/>
                    <a:p>
                      <a:pPr algn="r">
                        <a:lnSpc>
                          <a:spcPct val="115000"/>
                        </a:lnSpc>
                        <a:spcAft>
                          <a:spcPts val="0"/>
                        </a:spcAft>
                      </a:pPr>
                      <a:r>
                        <a:rPr lang="fr-FR" sz="1600" dirty="0">
                          <a:solidFill>
                            <a:srgbClr val="000000"/>
                          </a:solidFill>
                          <a:effectLst/>
                          <a:latin typeface="Calibri"/>
                          <a:ea typeface="Times New Roman"/>
                          <a:cs typeface="Times New Roman"/>
                        </a:rPr>
                        <a:t>1</a:t>
                      </a:r>
                      <a:endParaRPr lang="fr-FR" sz="1600" dirty="0">
                        <a:effectLst/>
                        <a:latin typeface="Calibri"/>
                        <a:ea typeface="Calibri"/>
                        <a:cs typeface="Times New Roman"/>
                      </a:endParaRPr>
                    </a:p>
                  </a:txBody>
                  <a:tcPr marL="44450" marR="44450" marT="0" marB="0" anchor="b"/>
                </a:tc>
              </a:tr>
              <a:tr h="371988">
                <a:tc>
                  <a:txBody>
                    <a:bodyPr/>
                    <a:lstStyle/>
                    <a:p>
                      <a:pPr>
                        <a:lnSpc>
                          <a:spcPct val="115000"/>
                        </a:lnSpc>
                        <a:spcAft>
                          <a:spcPts val="0"/>
                        </a:spcAft>
                      </a:pPr>
                      <a:r>
                        <a:rPr lang="fr-FR" sz="1600">
                          <a:solidFill>
                            <a:srgbClr val="000000"/>
                          </a:solidFill>
                          <a:effectLst/>
                          <a:latin typeface="Calibri"/>
                          <a:ea typeface="Times New Roman"/>
                          <a:cs typeface="Times New Roman"/>
                        </a:rPr>
                        <a:t>Russie</a:t>
                      </a:r>
                      <a:endParaRPr lang="fr-FR" sz="1600">
                        <a:effectLst/>
                        <a:latin typeface="Calibri"/>
                        <a:ea typeface="Calibri"/>
                        <a:cs typeface="Times New Roman"/>
                      </a:endParaRPr>
                    </a:p>
                  </a:txBody>
                  <a:tcPr marL="44450" marR="44450" marT="0" marB="0" anchor="b"/>
                </a:tc>
                <a:tc>
                  <a:txBody>
                    <a:bodyPr/>
                    <a:lstStyle/>
                    <a:p>
                      <a:pPr algn="r">
                        <a:lnSpc>
                          <a:spcPct val="115000"/>
                        </a:lnSpc>
                        <a:spcAft>
                          <a:spcPts val="0"/>
                        </a:spcAft>
                      </a:pPr>
                      <a:r>
                        <a:rPr lang="fr-FR" sz="1600" dirty="0">
                          <a:solidFill>
                            <a:srgbClr val="000000"/>
                          </a:solidFill>
                          <a:effectLst/>
                          <a:latin typeface="Calibri"/>
                          <a:ea typeface="Times New Roman"/>
                          <a:cs typeface="Times New Roman"/>
                        </a:rPr>
                        <a:t>2</a:t>
                      </a:r>
                      <a:endParaRPr lang="fr-FR" sz="1600" dirty="0">
                        <a:effectLst/>
                        <a:latin typeface="Calibri"/>
                        <a:ea typeface="Calibri"/>
                        <a:cs typeface="Times New Roman"/>
                      </a:endParaRPr>
                    </a:p>
                  </a:txBody>
                  <a:tcPr marL="44450" marR="44450" marT="0" marB="0" anchor="b"/>
                </a:tc>
              </a:tr>
              <a:tr h="371988">
                <a:tc>
                  <a:txBody>
                    <a:bodyPr/>
                    <a:lstStyle/>
                    <a:p>
                      <a:pPr>
                        <a:lnSpc>
                          <a:spcPct val="115000"/>
                        </a:lnSpc>
                        <a:spcAft>
                          <a:spcPts val="0"/>
                        </a:spcAft>
                      </a:pPr>
                      <a:r>
                        <a:rPr lang="fr-FR" sz="1600">
                          <a:solidFill>
                            <a:srgbClr val="000000"/>
                          </a:solidFill>
                          <a:effectLst/>
                          <a:latin typeface="Calibri"/>
                          <a:ea typeface="Times New Roman"/>
                          <a:cs typeface="Times New Roman"/>
                        </a:rPr>
                        <a:t>Algérie</a:t>
                      </a:r>
                      <a:endParaRPr lang="fr-FR" sz="1600">
                        <a:effectLst/>
                        <a:latin typeface="Calibri"/>
                        <a:ea typeface="Calibri"/>
                        <a:cs typeface="Times New Roman"/>
                      </a:endParaRPr>
                    </a:p>
                  </a:txBody>
                  <a:tcPr marL="44450" marR="44450" marT="0" marB="0" anchor="b"/>
                </a:tc>
                <a:tc>
                  <a:txBody>
                    <a:bodyPr/>
                    <a:lstStyle/>
                    <a:p>
                      <a:pPr algn="r">
                        <a:lnSpc>
                          <a:spcPct val="115000"/>
                        </a:lnSpc>
                        <a:spcAft>
                          <a:spcPts val="0"/>
                        </a:spcAft>
                      </a:pPr>
                      <a:r>
                        <a:rPr lang="fr-FR" sz="1600" dirty="0">
                          <a:solidFill>
                            <a:srgbClr val="000000"/>
                          </a:solidFill>
                          <a:effectLst/>
                          <a:latin typeface="Calibri"/>
                          <a:ea typeface="Times New Roman"/>
                          <a:cs typeface="Times New Roman"/>
                        </a:rPr>
                        <a:t>3</a:t>
                      </a:r>
                      <a:endParaRPr lang="fr-FR" sz="1600" dirty="0">
                        <a:effectLst/>
                        <a:latin typeface="Calibri"/>
                        <a:ea typeface="Calibri"/>
                        <a:cs typeface="Times New Roman"/>
                      </a:endParaRPr>
                    </a:p>
                  </a:txBody>
                  <a:tcPr marL="44450" marR="44450" marT="0" marB="0" anchor="b"/>
                </a:tc>
              </a:tr>
              <a:tr h="371988">
                <a:tc>
                  <a:txBody>
                    <a:bodyPr/>
                    <a:lstStyle/>
                    <a:p>
                      <a:pPr>
                        <a:lnSpc>
                          <a:spcPct val="115000"/>
                        </a:lnSpc>
                        <a:spcAft>
                          <a:spcPts val="0"/>
                        </a:spcAft>
                      </a:pPr>
                      <a:r>
                        <a:rPr lang="fr-FR" sz="1600">
                          <a:solidFill>
                            <a:srgbClr val="000000"/>
                          </a:solidFill>
                          <a:effectLst/>
                          <a:latin typeface="Calibri"/>
                          <a:ea typeface="Times New Roman"/>
                          <a:cs typeface="Times New Roman"/>
                        </a:rPr>
                        <a:t>Maroc</a:t>
                      </a:r>
                      <a:endParaRPr lang="fr-FR" sz="1600">
                        <a:effectLst/>
                        <a:latin typeface="Calibri"/>
                        <a:ea typeface="Calibri"/>
                        <a:cs typeface="Times New Roman"/>
                      </a:endParaRPr>
                    </a:p>
                  </a:txBody>
                  <a:tcPr marL="44450" marR="44450" marT="0" marB="0" anchor="b"/>
                </a:tc>
                <a:tc>
                  <a:txBody>
                    <a:bodyPr/>
                    <a:lstStyle/>
                    <a:p>
                      <a:pPr algn="r">
                        <a:lnSpc>
                          <a:spcPct val="115000"/>
                        </a:lnSpc>
                        <a:spcAft>
                          <a:spcPts val="0"/>
                        </a:spcAft>
                      </a:pPr>
                      <a:r>
                        <a:rPr lang="fr-FR" sz="1600" dirty="0">
                          <a:solidFill>
                            <a:srgbClr val="000000"/>
                          </a:solidFill>
                          <a:effectLst/>
                          <a:latin typeface="Calibri"/>
                          <a:ea typeface="Times New Roman"/>
                          <a:cs typeface="Times New Roman"/>
                        </a:rPr>
                        <a:t>14</a:t>
                      </a:r>
                      <a:endParaRPr lang="fr-FR" sz="1600" dirty="0">
                        <a:effectLst/>
                        <a:latin typeface="Calibri"/>
                        <a:ea typeface="Calibri"/>
                        <a:cs typeface="Times New Roman"/>
                      </a:endParaRPr>
                    </a:p>
                  </a:txBody>
                  <a:tcPr marL="44450" marR="44450" marT="0" marB="0" anchor="b"/>
                </a:tc>
              </a:tr>
              <a:tr h="371988">
                <a:tc>
                  <a:txBody>
                    <a:bodyPr/>
                    <a:lstStyle/>
                    <a:p>
                      <a:pPr>
                        <a:lnSpc>
                          <a:spcPct val="115000"/>
                        </a:lnSpc>
                        <a:spcAft>
                          <a:spcPts val="0"/>
                        </a:spcAft>
                      </a:pPr>
                      <a:r>
                        <a:rPr lang="fr-FR" sz="1600">
                          <a:solidFill>
                            <a:srgbClr val="000000"/>
                          </a:solidFill>
                          <a:effectLst/>
                          <a:latin typeface="Calibri"/>
                          <a:ea typeface="Times New Roman"/>
                          <a:cs typeface="Times New Roman"/>
                        </a:rPr>
                        <a:t>Tunisie</a:t>
                      </a:r>
                      <a:endParaRPr lang="fr-FR" sz="1600">
                        <a:effectLst/>
                        <a:latin typeface="Calibri"/>
                        <a:ea typeface="Calibri"/>
                        <a:cs typeface="Times New Roman"/>
                      </a:endParaRPr>
                    </a:p>
                  </a:txBody>
                  <a:tcPr marL="44450" marR="44450" marT="0" marB="0" anchor="b"/>
                </a:tc>
                <a:tc>
                  <a:txBody>
                    <a:bodyPr/>
                    <a:lstStyle/>
                    <a:p>
                      <a:pPr algn="r">
                        <a:lnSpc>
                          <a:spcPct val="115000"/>
                        </a:lnSpc>
                        <a:spcAft>
                          <a:spcPts val="0"/>
                        </a:spcAft>
                      </a:pPr>
                      <a:r>
                        <a:rPr lang="fr-FR" sz="1600" dirty="0">
                          <a:solidFill>
                            <a:srgbClr val="000000"/>
                          </a:solidFill>
                          <a:effectLst/>
                          <a:latin typeface="Calibri"/>
                          <a:ea typeface="Times New Roman"/>
                          <a:cs typeface="Times New Roman"/>
                        </a:rPr>
                        <a:t>1</a:t>
                      </a:r>
                      <a:endParaRPr lang="fr-FR" sz="1600" dirty="0">
                        <a:effectLst/>
                        <a:latin typeface="Calibri"/>
                        <a:ea typeface="Calibri"/>
                        <a:cs typeface="Times New Roman"/>
                      </a:endParaRPr>
                    </a:p>
                  </a:txBody>
                  <a:tcPr marL="44450" marR="44450" marT="0" marB="0" anchor="b"/>
                </a:tc>
              </a:tr>
              <a:tr h="371988">
                <a:tc>
                  <a:txBody>
                    <a:bodyPr/>
                    <a:lstStyle/>
                    <a:p>
                      <a:pPr>
                        <a:lnSpc>
                          <a:spcPct val="115000"/>
                        </a:lnSpc>
                        <a:spcAft>
                          <a:spcPts val="0"/>
                        </a:spcAft>
                      </a:pPr>
                      <a:r>
                        <a:rPr lang="fr-FR" sz="1600">
                          <a:solidFill>
                            <a:srgbClr val="000000"/>
                          </a:solidFill>
                          <a:effectLst/>
                          <a:latin typeface="Calibri"/>
                          <a:ea typeface="Times New Roman"/>
                          <a:cs typeface="Times New Roman"/>
                        </a:rPr>
                        <a:t>Turquie</a:t>
                      </a:r>
                      <a:endParaRPr lang="fr-FR" sz="1600">
                        <a:effectLst/>
                        <a:latin typeface="Calibri"/>
                        <a:ea typeface="Calibri"/>
                        <a:cs typeface="Times New Roman"/>
                      </a:endParaRPr>
                    </a:p>
                  </a:txBody>
                  <a:tcPr marL="44450" marR="44450" marT="0" marB="0" anchor="b"/>
                </a:tc>
                <a:tc>
                  <a:txBody>
                    <a:bodyPr/>
                    <a:lstStyle/>
                    <a:p>
                      <a:pPr algn="r">
                        <a:lnSpc>
                          <a:spcPct val="115000"/>
                        </a:lnSpc>
                        <a:spcAft>
                          <a:spcPts val="0"/>
                        </a:spcAft>
                      </a:pPr>
                      <a:r>
                        <a:rPr lang="fr-FR" sz="1600" dirty="0">
                          <a:solidFill>
                            <a:srgbClr val="000000"/>
                          </a:solidFill>
                          <a:effectLst/>
                          <a:latin typeface="Calibri"/>
                          <a:ea typeface="Times New Roman"/>
                          <a:cs typeface="Times New Roman"/>
                        </a:rPr>
                        <a:t>2</a:t>
                      </a:r>
                      <a:endParaRPr lang="fr-FR" sz="1600" dirty="0">
                        <a:effectLst/>
                        <a:latin typeface="Calibri"/>
                        <a:ea typeface="Calibri"/>
                        <a:cs typeface="Times New Roman"/>
                      </a:endParaRPr>
                    </a:p>
                  </a:txBody>
                  <a:tcPr marL="44450" marR="44450" marT="0" marB="0" anchor="b"/>
                </a:tc>
              </a:tr>
              <a:tr h="371988">
                <a:tc>
                  <a:txBody>
                    <a:bodyPr/>
                    <a:lstStyle/>
                    <a:p>
                      <a:pPr>
                        <a:lnSpc>
                          <a:spcPct val="115000"/>
                        </a:lnSpc>
                        <a:spcAft>
                          <a:spcPts val="0"/>
                        </a:spcAft>
                      </a:pPr>
                      <a:r>
                        <a:rPr lang="fr-FR" sz="1600">
                          <a:solidFill>
                            <a:srgbClr val="000000"/>
                          </a:solidFill>
                          <a:effectLst/>
                          <a:latin typeface="Calibri"/>
                          <a:ea typeface="Times New Roman"/>
                          <a:cs typeface="Times New Roman"/>
                        </a:rPr>
                        <a:t>Syrie</a:t>
                      </a:r>
                      <a:endParaRPr lang="fr-FR" sz="1600">
                        <a:effectLst/>
                        <a:latin typeface="Calibri"/>
                        <a:ea typeface="Calibri"/>
                        <a:cs typeface="Times New Roman"/>
                      </a:endParaRPr>
                    </a:p>
                  </a:txBody>
                  <a:tcPr marL="44450" marR="44450" marT="0" marB="0" anchor="b"/>
                </a:tc>
                <a:tc>
                  <a:txBody>
                    <a:bodyPr/>
                    <a:lstStyle/>
                    <a:p>
                      <a:pPr algn="r">
                        <a:lnSpc>
                          <a:spcPct val="115000"/>
                        </a:lnSpc>
                        <a:spcAft>
                          <a:spcPts val="0"/>
                        </a:spcAft>
                      </a:pPr>
                      <a:r>
                        <a:rPr lang="fr-FR" sz="1600" dirty="0">
                          <a:solidFill>
                            <a:srgbClr val="000000"/>
                          </a:solidFill>
                          <a:effectLst/>
                          <a:latin typeface="Calibri"/>
                          <a:ea typeface="Times New Roman"/>
                          <a:cs typeface="Times New Roman"/>
                        </a:rPr>
                        <a:t>2</a:t>
                      </a:r>
                      <a:endParaRPr lang="fr-FR" sz="1600" dirty="0">
                        <a:effectLst/>
                        <a:latin typeface="Calibri"/>
                        <a:ea typeface="Calibri"/>
                        <a:cs typeface="Times New Roman"/>
                      </a:endParaRPr>
                    </a:p>
                  </a:txBody>
                  <a:tcPr marL="44450" marR="44450" marT="0" marB="0" anchor="b"/>
                </a:tc>
              </a:tr>
              <a:tr h="371988">
                <a:tc>
                  <a:txBody>
                    <a:bodyPr/>
                    <a:lstStyle/>
                    <a:p>
                      <a:pPr>
                        <a:lnSpc>
                          <a:spcPct val="115000"/>
                        </a:lnSpc>
                        <a:spcAft>
                          <a:spcPts val="0"/>
                        </a:spcAft>
                      </a:pPr>
                      <a:r>
                        <a:rPr lang="fr-FR" sz="1600">
                          <a:solidFill>
                            <a:srgbClr val="000000"/>
                          </a:solidFill>
                          <a:effectLst/>
                          <a:latin typeface="Calibri"/>
                          <a:ea typeface="Times New Roman"/>
                          <a:cs typeface="Times New Roman"/>
                        </a:rPr>
                        <a:t>Inconnu</a:t>
                      </a:r>
                      <a:endParaRPr lang="fr-FR" sz="1600">
                        <a:effectLst/>
                        <a:latin typeface="Calibri"/>
                        <a:ea typeface="Calibri"/>
                        <a:cs typeface="Times New Roman"/>
                      </a:endParaRPr>
                    </a:p>
                  </a:txBody>
                  <a:tcPr marL="44450" marR="44450" marT="0" marB="0" anchor="b"/>
                </a:tc>
                <a:tc>
                  <a:txBody>
                    <a:bodyPr/>
                    <a:lstStyle/>
                    <a:p>
                      <a:pPr algn="r">
                        <a:lnSpc>
                          <a:spcPct val="115000"/>
                        </a:lnSpc>
                        <a:spcAft>
                          <a:spcPts val="0"/>
                        </a:spcAft>
                      </a:pPr>
                      <a:r>
                        <a:rPr lang="fr-FR" sz="1600" dirty="0">
                          <a:solidFill>
                            <a:srgbClr val="000000"/>
                          </a:solidFill>
                          <a:effectLst/>
                          <a:latin typeface="Calibri"/>
                          <a:ea typeface="Times New Roman"/>
                          <a:cs typeface="Times New Roman"/>
                        </a:rPr>
                        <a:t>2</a:t>
                      </a:r>
                      <a:endParaRPr lang="fr-FR" sz="1600" dirty="0">
                        <a:effectLst/>
                        <a:latin typeface="Calibri"/>
                        <a:ea typeface="Calibri"/>
                        <a:cs typeface="Times New Roman"/>
                      </a:endParaRPr>
                    </a:p>
                  </a:txBody>
                  <a:tcPr marL="44450" marR="44450" marT="0" marB="0" anchor="b"/>
                </a:tc>
              </a:tr>
            </a:tbl>
          </a:graphicData>
        </a:graphic>
      </p:graphicFrame>
    </p:spTree>
    <p:extLst>
      <p:ext uri="{BB962C8B-B14F-4D97-AF65-F5344CB8AC3E}">
        <p14:creationId xmlns:p14="http://schemas.microsoft.com/office/powerpoint/2010/main" val="3587491731"/>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3600" dirty="0" smtClean="0"/>
              <a:t>2. De qui parlons-nous ?</a:t>
            </a:r>
            <a:endParaRPr lang="fr-FR" sz="3600" dirty="0"/>
          </a:p>
        </p:txBody>
      </p:sp>
      <p:graphicFrame>
        <p:nvGraphicFramePr>
          <p:cNvPr id="4" name="Espace réservé du contenu 3"/>
          <p:cNvGraphicFramePr>
            <a:graphicFrameLocks noGrp="1"/>
          </p:cNvGraphicFramePr>
          <p:nvPr>
            <p:ph idx="1"/>
            <p:extLst>
              <p:ext uri="{D42A27DB-BD31-4B8C-83A1-F6EECF244321}">
                <p14:modId xmlns:p14="http://schemas.microsoft.com/office/powerpoint/2010/main" val="1405006290"/>
              </p:ext>
            </p:extLst>
          </p:nvPr>
        </p:nvGraphicFramePr>
        <p:xfrm>
          <a:off x="457200" y="1600200"/>
          <a:ext cx="8229600" cy="452596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632034390"/>
      </p:ext>
    </p:extLst>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3600" dirty="0" smtClean="0"/>
              <a:t>2. De qui parlons-nous ?</a:t>
            </a:r>
            <a:endParaRPr lang="fr-FR" sz="3600" dirty="0"/>
          </a:p>
        </p:txBody>
      </p:sp>
      <p:sp>
        <p:nvSpPr>
          <p:cNvPr id="3" name="Espace réservé du contenu 2"/>
          <p:cNvSpPr>
            <a:spLocks noGrp="1"/>
          </p:cNvSpPr>
          <p:nvPr>
            <p:ph idx="1"/>
          </p:nvPr>
        </p:nvSpPr>
        <p:spPr/>
        <p:txBody>
          <a:bodyPr>
            <a:normAutofit fontScale="92500" lnSpcReduction="20000"/>
          </a:bodyPr>
          <a:lstStyle/>
          <a:p>
            <a:pPr marL="0" indent="0">
              <a:buNone/>
            </a:pPr>
            <a:r>
              <a:rPr lang="fr-FR" dirty="0" smtClean="0"/>
              <a:t>a. Extrême-droite</a:t>
            </a:r>
          </a:p>
          <a:p>
            <a:pPr marL="0" indent="0">
              <a:buNone/>
            </a:pPr>
            <a:r>
              <a:rPr lang="fr-FR" dirty="0" smtClean="0"/>
              <a:t>b. PKK</a:t>
            </a:r>
          </a:p>
          <a:p>
            <a:pPr marL="0" indent="0">
              <a:buNone/>
            </a:pPr>
            <a:r>
              <a:rPr lang="fr-FR" dirty="0" smtClean="0"/>
              <a:t>c. « Islam politique »/ « Islam radical »</a:t>
            </a:r>
          </a:p>
          <a:p>
            <a:pPr lvl="1"/>
            <a:r>
              <a:rPr lang="fr-FR" dirty="0" smtClean="0"/>
              <a:t>‘lutte armée’ en Europe :</a:t>
            </a:r>
          </a:p>
          <a:p>
            <a:pPr lvl="2"/>
            <a:r>
              <a:rPr lang="fr-FR" dirty="0" smtClean="0"/>
              <a:t>4 cibles</a:t>
            </a:r>
          </a:p>
          <a:p>
            <a:pPr lvl="1"/>
            <a:r>
              <a:rPr lang="nl-BE" dirty="0" smtClean="0"/>
              <a:t>‘lutte armée’ dans les ‘terres de djihâd’</a:t>
            </a:r>
          </a:p>
          <a:p>
            <a:pPr lvl="2"/>
            <a:r>
              <a:rPr lang="fr-FR" dirty="0"/>
              <a:t>r</a:t>
            </a:r>
            <a:r>
              <a:rPr lang="nl-BE" dirty="0" smtClean="0"/>
              <a:t>ecrutement de combattants</a:t>
            </a:r>
          </a:p>
          <a:p>
            <a:pPr lvl="2"/>
            <a:r>
              <a:rPr lang="fr-FR" dirty="0"/>
              <a:t>e</a:t>
            </a:r>
            <a:r>
              <a:rPr lang="nl-BE" dirty="0" smtClean="0"/>
              <a:t>ntraînement de combattants</a:t>
            </a:r>
          </a:p>
          <a:p>
            <a:pPr lvl="2"/>
            <a:r>
              <a:rPr lang="nl-BE" dirty="0"/>
              <a:t>f</a:t>
            </a:r>
            <a:r>
              <a:rPr lang="nl-BE" dirty="0" smtClean="0"/>
              <a:t>inancement et soutien logistique</a:t>
            </a:r>
          </a:p>
          <a:p>
            <a:pPr lvl="2"/>
            <a:r>
              <a:rPr lang="nl-BE" dirty="0"/>
              <a:t>c</a:t>
            </a:r>
            <a:r>
              <a:rPr lang="nl-BE" dirty="0" smtClean="0"/>
              <a:t>ombattant</a:t>
            </a:r>
          </a:p>
          <a:p>
            <a:pPr lvl="2"/>
            <a:r>
              <a:rPr lang="nl-BE" dirty="0" smtClean="0"/>
              <a:t>“arrêté en route”/”arrivé”/”revenu”…</a:t>
            </a:r>
          </a:p>
          <a:p>
            <a:pPr lvl="2"/>
            <a:r>
              <a:rPr lang="nl-BE" dirty="0" smtClean="0"/>
              <a:t>“signes” : possession de photos de camps d’entraînement…</a:t>
            </a:r>
          </a:p>
          <a:p>
            <a:pPr lvl="2"/>
            <a:endParaRPr lang="fr-FR" dirty="0" smtClean="0"/>
          </a:p>
          <a:p>
            <a:pPr lvl="1"/>
            <a:endParaRPr lang="fr-FR" dirty="0" smtClean="0"/>
          </a:p>
          <a:p>
            <a:pPr lvl="2"/>
            <a:endParaRPr lang="fr-FR" dirty="0" smtClean="0"/>
          </a:p>
          <a:p>
            <a:pPr lvl="2"/>
            <a:endParaRPr lang="fr-FR" dirty="0" smtClean="0"/>
          </a:p>
          <a:p>
            <a:pPr lvl="2"/>
            <a:endParaRPr lang="fr-FR" dirty="0"/>
          </a:p>
        </p:txBody>
      </p:sp>
    </p:spTree>
    <p:extLst>
      <p:ext uri="{BB962C8B-B14F-4D97-AF65-F5344CB8AC3E}">
        <p14:creationId xmlns:p14="http://schemas.microsoft.com/office/powerpoint/2010/main" val="2977836536"/>
      </p:ext>
    </p:extLst>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z="3600" dirty="0" smtClean="0"/>
              <a:t>2. De qui parlons-nous ?</a:t>
            </a:r>
            <a:endParaRPr lang="fr-FR" sz="3600" dirty="0"/>
          </a:p>
        </p:txBody>
      </p:sp>
      <p:sp>
        <p:nvSpPr>
          <p:cNvPr id="3" name="Espace réservé du contenu 2"/>
          <p:cNvSpPr>
            <a:spLocks noGrp="1"/>
          </p:cNvSpPr>
          <p:nvPr>
            <p:ph idx="1"/>
          </p:nvPr>
        </p:nvSpPr>
        <p:spPr/>
        <p:txBody>
          <a:bodyPr>
            <a:normAutofit fontScale="70000" lnSpcReduction="20000"/>
          </a:bodyPr>
          <a:lstStyle/>
          <a:p>
            <a:pPr marL="0" indent="0">
              <a:buNone/>
            </a:pPr>
            <a:r>
              <a:rPr lang="nl-NL" dirty="0" err="1" smtClean="0"/>
              <a:t>Août</a:t>
            </a:r>
            <a:r>
              <a:rPr lang="nl-NL" dirty="0" smtClean="0"/>
              <a:t> 2014 :</a:t>
            </a:r>
          </a:p>
          <a:p>
            <a:r>
              <a:rPr lang="nl-NL" dirty="0" smtClean="0"/>
              <a:t>385 </a:t>
            </a:r>
            <a:r>
              <a:rPr lang="nl-NL" dirty="0" err="1" smtClean="0"/>
              <a:t>combattants</a:t>
            </a:r>
            <a:r>
              <a:rPr lang="nl-NL" dirty="0" smtClean="0"/>
              <a:t> </a:t>
            </a:r>
            <a:r>
              <a:rPr lang="nl-NL" dirty="0" err="1" smtClean="0"/>
              <a:t>belges</a:t>
            </a:r>
            <a:r>
              <a:rPr lang="nl-NL" dirty="0" smtClean="0"/>
              <a:t> en </a:t>
            </a:r>
            <a:r>
              <a:rPr lang="nl-NL" dirty="0" err="1" smtClean="0"/>
              <a:t>Syrie</a:t>
            </a:r>
            <a:endParaRPr lang="nl-NL" dirty="0" smtClean="0"/>
          </a:p>
          <a:p>
            <a:r>
              <a:rPr lang="nl-NL" dirty="0" smtClean="0"/>
              <a:t>365 </a:t>
            </a:r>
            <a:r>
              <a:rPr lang="nl-NL" dirty="0" err="1" smtClean="0"/>
              <a:t>hommes</a:t>
            </a:r>
            <a:r>
              <a:rPr lang="nl-NL" dirty="0" smtClean="0"/>
              <a:t>, 20 </a:t>
            </a:r>
            <a:r>
              <a:rPr lang="nl-NL" dirty="0" err="1" smtClean="0"/>
              <a:t>femmes</a:t>
            </a:r>
            <a:endParaRPr lang="nl-NL" dirty="0" smtClean="0"/>
          </a:p>
          <a:p>
            <a:r>
              <a:rPr lang="fr-FR" dirty="0" smtClean="0"/>
              <a:t>D</a:t>
            </a:r>
            <a:r>
              <a:rPr lang="nl-NL" dirty="0" smtClean="0"/>
              <a:t>e 13 </a:t>
            </a:r>
            <a:r>
              <a:rPr lang="nl-NL" dirty="0" err="1" smtClean="0"/>
              <a:t>ans</a:t>
            </a:r>
            <a:r>
              <a:rPr lang="nl-NL" dirty="0" smtClean="0"/>
              <a:t> (</a:t>
            </a:r>
            <a:r>
              <a:rPr lang="nl-NL" dirty="0" err="1" smtClean="0"/>
              <a:t>Younes</a:t>
            </a:r>
            <a:r>
              <a:rPr lang="nl-NL" dirty="0" smtClean="0"/>
              <a:t> A.) à 65 </a:t>
            </a:r>
            <a:r>
              <a:rPr lang="nl-NL" dirty="0" err="1" smtClean="0"/>
              <a:t>ans</a:t>
            </a:r>
            <a:r>
              <a:rPr lang="nl-NL" dirty="0" smtClean="0"/>
              <a:t> (</a:t>
            </a:r>
            <a:r>
              <a:rPr lang="nl-NL" dirty="0" err="1" smtClean="0"/>
              <a:t>Shaykh</a:t>
            </a:r>
            <a:r>
              <a:rPr lang="nl-NL" dirty="0" smtClean="0"/>
              <a:t> </a:t>
            </a:r>
            <a:r>
              <a:rPr lang="nl-NL" dirty="0" err="1" smtClean="0"/>
              <a:t>Bassam</a:t>
            </a:r>
            <a:r>
              <a:rPr lang="nl-NL" dirty="0" smtClean="0"/>
              <a:t> Al-</a:t>
            </a:r>
            <a:r>
              <a:rPr lang="nl-NL" dirty="0" err="1" smtClean="0"/>
              <a:t>Ayashi</a:t>
            </a:r>
            <a:r>
              <a:rPr lang="nl-NL" dirty="0" smtClean="0"/>
              <a:t>) ; </a:t>
            </a:r>
            <a:r>
              <a:rPr lang="nl-NL" dirty="0" err="1" smtClean="0"/>
              <a:t>âge</a:t>
            </a:r>
            <a:r>
              <a:rPr lang="nl-NL" dirty="0" smtClean="0"/>
              <a:t> </a:t>
            </a:r>
            <a:r>
              <a:rPr lang="nl-NL" dirty="0" err="1" smtClean="0"/>
              <a:t>moyen</a:t>
            </a:r>
            <a:r>
              <a:rPr lang="nl-NL" dirty="0" smtClean="0"/>
              <a:t> : 24,5 </a:t>
            </a:r>
            <a:r>
              <a:rPr lang="nl-NL" dirty="0" err="1" smtClean="0"/>
              <a:t>ans</a:t>
            </a:r>
            <a:endParaRPr lang="nl-NL" dirty="0" smtClean="0"/>
          </a:p>
          <a:p>
            <a:r>
              <a:rPr lang="nl-NL" dirty="0" smtClean="0"/>
              <a:t>54 (BXL),46 (</a:t>
            </a:r>
            <a:r>
              <a:rPr lang="nl-NL" dirty="0" err="1" smtClean="0"/>
              <a:t>Anvers</a:t>
            </a:r>
            <a:r>
              <a:rPr lang="nl-NL" dirty="0" smtClean="0"/>
              <a:t>), 25 (</a:t>
            </a:r>
            <a:r>
              <a:rPr lang="nl-NL" dirty="0" err="1" smtClean="0"/>
              <a:t>Vilvorde</a:t>
            </a:r>
            <a:r>
              <a:rPr lang="nl-NL" dirty="0" smtClean="0"/>
              <a:t>), 14 (Mechelen)</a:t>
            </a:r>
          </a:p>
          <a:p>
            <a:r>
              <a:rPr lang="nl-NL" dirty="0" smtClean="0"/>
              <a:t>La </a:t>
            </a:r>
            <a:r>
              <a:rPr lang="nl-NL" dirty="0" err="1" smtClean="0"/>
              <a:t>plupart</a:t>
            </a:r>
            <a:r>
              <a:rPr lang="nl-NL" dirty="0" smtClean="0"/>
              <a:t> </a:t>
            </a:r>
            <a:r>
              <a:rPr lang="nl-NL" dirty="0" err="1" smtClean="0"/>
              <a:t>originaires</a:t>
            </a:r>
            <a:r>
              <a:rPr lang="nl-NL" dirty="0" smtClean="0"/>
              <a:t> de </a:t>
            </a:r>
            <a:r>
              <a:rPr lang="nl-NL" dirty="0" err="1" smtClean="0"/>
              <a:t>Flandres</a:t>
            </a:r>
            <a:r>
              <a:rPr lang="nl-NL" dirty="0" smtClean="0"/>
              <a:t> et de Bruxelles (en particulier </a:t>
            </a:r>
            <a:r>
              <a:rPr lang="nl-NL" dirty="0" err="1" smtClean="0"/>
              <a:t>l’axe</a:t>
            </a:r>
            <a:r>
              <a:rPr lang="nl-NL" dirty="0" smtClean="0"/>
              <a:t> </a:t>
            </a:r>
            <a:r>
              <a:rPr lang="nl-NL" dirty="0" err="1" smtClean="0"/>
              <a:t>Anvers</a:t>
            </a:r>
            <a:r>
              <a:rPr lang="nl-NL" dirty="0" smtClean="0"/>
              <a:t>/</a:t>
            </a:r>
            <a:r>
              <a:rPr lang="nl-NL" dirty="0" err="1" smtClean="0"/>
              <a:t>Malines</a:t>
            </a:r>
            <a:r>
              <a:rPr lang="nl-NL" dirty="0" smtClean="0"/>
              <a:t>/</a:t>
            </a:r>
            <a:r>
              <a:rPr lang="nl-NL" dirty="0" err="1" smtClean="0"/>
              <a:t>Vilvorde</a:t>
            </a:r>
            <a:r>
              <a:rPr lang="nl-NL" dirty="0" smtClean="0"/>
              <a:t>/Bruxelles). </a:t>
            </a:r>
            <a:br>
              <a:rPr lang="nl-NL" dirty="0" smtClean="0"/>
            </a:br>
            <a:r>
              <a:rPr lang="nl-NL" dirty="0" err="1" smtClean="0"/>
              <a:t>Peu</a:t>
            </a:r>
            <a:r>
              <a:rPr lang="nl-NL" dirty="0" smtClean="0"/>
              <a:t> de </a:t>
            </a:r>
            <a:r>
              <a:rPr lang="nl-NL" dirty="0" err="1" smtClean="0"/>
              <a:t>Wallons</a:t>
            </a:r>
            <a:r>
              <a:rPr lang="nl-NL" dirty="0" smtClean="0"/>
              <a:t> (3)</a:t>
            </a:r>
          </a:p>
          <a:p>
            <a:r>
              <a:rPr lang="nl-NL" dirty="0" smtClean="0"/>
              <a:t>59 </a:t>
            </a:r>
            <a:r>
              <a:rPr lang="nl-NL" dirty="0" err="1" smtClean="0"/>
              <a:t>membres</a:t>
            </a:r>
            <a:r>
              <a:rPr lang="nl-NL" dirty="0" smtClean="0"/>
              <a:t> </a:t>
            </a:r>
            <a:r>
              <a:rPr lang="nl-NL" dirty="0" err="1" smtClean="0"/>
              <a:t>supposés</a:t>
            </a:r>
            <a:r>
              <a:rPr lang="nl-NL" dirty="0" smtClean="0"/>
              <a:t> de </a:t>
            </a:r>
            <a:r>
              <a:rPr lang="nl-NL" dirty="0" err="1" smtClean="0"/>
              <a:t>Sharia</a:t>
            </a:r>
            <a:r>
              <a:rPr lang="nl-NL" dirty="0" smtClean="0"/>
              <a:t> 4 Belgium</a:t>
            </a:r>
          </a:p>
          <a:p>
            <a:r>
              <a:rPr lang="nl-NL" dirty="0" smtClean="0"/>
              <a:t>33 </a:t>
            </a:r>
            <a:r>
              <a:rPr lang="nl-NL" dirty="0" err="1" smtClean="0"/>
              <a:t>morts</a:t>
            </a:r>
            <a:r>
              <a:rPr lang="nl-NL" dirty="0" smtClean="0"/>
              <a:t> (41 en </a:t>
            </a:r>
            <a:r>
              <a:rPr lang="nl-NL" dirty="0" err="1" smtClean="0"/>
              <a:t>septembre</a:t>
            </a:r>
            <a:r>
              <a:rPr lang="nl-NL" dirty="0" smtClean="0"/>
              <a:t>)</a:t>
            </a:r>
          </a:p>
          <a:p>
            <a:pPr marL="0" indent="0">
              <a:buNone/>
            </a:pPr>
            <a:endParaRPr lang="nl-NL" dirty="0"/>
          </a:p>
          <a:p>
            <a:pPr marL="0" indent="0">
              <a:buNone/>
            </a:pPr>
            <a:r>
              <a:rPr lang="nl-NL" dirty="0" smtClean="0"/>
              <a:t>http://</a:t>
            </a:r>
            <a:r>
              <a:rPr lang="nl-NL" dirty="0" err="1" smtClean="0"/>
              <a:t>pietervanostaeyen.wordpress.com</a:t>
            </a:r>
            <a:r>
              <a:rPr lang="nl-NL" dirty="0" smtClean="0"/>
              <a:t>/2014/08/24/belgian-fighters-in-syria-and-iraq-august-2014/</a:t>
            </a:r>
            <a:endParaRPr lang="fr-FR" dirty="0"/>
          </a:p>
        </p:txBody>
      </p:sp>
    </p:spTree>
    <p:extLst>
      <p:ext uri="{BB962C8B-B14F-4D97-AF65-F5344CB8AC3E}">
        <p14:creationId xmlns:p14="http://schemas.microsoft.com/office/powerpoint/2010/main" val="4069660595"/>
      </p:ext>
    </p:extLst>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lstStyle/>
          <a:p>
            <a:r>
              <a:rPr lang="fr-FR" dirty="0" smtClean="0"/>
              <a:t>Une économie politique de la répression</a:t>
            </a:r>
            <a:endParaRPr lang="fr-FR" dirty="0"/>
          </a:p>
        </p:txBody>
      </p:sp>
      <p:sp>
        <p:nvSpPr>
          <p:cNvPr id="5" name="Espace réservé du texte 4"/>
          <p:cNvSpPr>
            <a:spLocks noGrp="1"/>
          </p:cNvSpPr>
          <p:nvPr>
            <p:ph type="body" idx="1"/>
          </p:nvPr>
        </p:nvSpPr>
        <p:spPr/>
        <p:txBody>
          <a:bodyPr/>
          <a:lstStyle/>
          <a:p>
            <a:r>
              <a:rPr lang="fr-FR" dirty="0" smtClean="0"/>
              <a:t>III</a:t>
            </a:r>
            <a:endParaRPr lang="fr-FR" dirty="0"/>
          </a:p>
        </p:txBody>
      </p:sp>
    </p:spTree>
    <p:extLst>
      <p:ext uri="{BB962C8B-B14F-4D97-AF65-F5344CB8AC3E}">
        <p14:creationId xmlns:p14="http://schemas.microsoft.com/office/powerpoint/2010/main" val="114213731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Une économie politique… </a:t>
            </a:r>
          </a:p>
        </p:txBody>
      </p:sp>
      <p:sp>
        <p:nvSpPr>
          <p:cNvPr id="3" name="Espace réservé du contenu 2"/>
          <p:cNvSpPr>
            <a:spLocks noGrp="1"/>
          </p:cNvSpPr>
          <p:nvPr>
            <p:ph idx="1"/>
          </p:nvPr>
        </p:nvSpPr>
        <p:spPr/>
        <p:style>
          <a:lnRef idx="1">
            <a:schemeClr val="accent2"/>
          </a:lnRef>
          <a:fillRef idx="2">
            <a:schemeClr val="accent2"/>
          </a:fillRef>
          <a:effectRef idx="1">
            <a:schemeClr val="accent2"/>
          </a:effectRef>
          <a:fontRef idx="minor">
            <a:schemeClr val="dk1"/>
          </a:fontRef>
        </p:style>
        <p:txBody>
          <a:bodyPr/>
          <a:lstStyle/>
          <a:p>
            <a:pPr marL="0" indent="0">
              <a:buNone/>
            </a:pPr>
            <a:r>
              <a:rPr lang="fr-FR" i="1" dirty="0" smtClean="0"/>
              <a:t>Du courage de la vérité…</a:t>
            </a:r>
          </a:p>
          <a:p>
            <a:pPr marL="0" indent="0">
              <a:buNone/>
            </a:pPr>
            <a:r>
              <a:rPr lang="fr-FR" i="1" dirty="0"/>
              <a:t>	</a:t>
            </a:r>
            <a:r>
              <a:rPr lang="fr-FR" i="1" dirty="0" smtClean="0"/>
              <a:t>(Michel Foucault)</a:t>
            </a:r>
          </a:p>
          <a:p>
            <a:pPr marL="0" indent="0">
              <a:buNone/>
            </a:pPr>
            <a:endParaRPr lang="fr-FR" i="1" dirty="0"/>
          </a:p>
          <a:p>
            <a:pPr marL="0" indent="0">
              <a:buNone/>
            </a:pPr>
            <a:endParaRPr lang="fr-FR" i="1" dirty="0" smtClean="0"/>
          </a:p>
          <a:p>
            <a:pPr marL="0" indent="0">
              <a:buNone/>
            </a:pPr>
            <a:endParaRPr lang="fr-FR" i="1" dirty="0"/>
          </a:p>
          <a:p>
            <a:pPr marL="0" indent="0">
              <a:buNone/>
            </a:pPr>
            <a:r>
              <a:rPr lang="fr-FR" i="1" dirty="0" smtClean="0"/>
              <a:t>Au lieu de toutes les lâchetés</a:t>
            </a:r>
            <a:endParaRPr lang="fr-FR" i="1" dirty="0"/>
          </a:p>
        </p:txBody>
      </p:sp>
    </p:spTree>
    <p:extLst>
      <p:ext uri="{BB962C8B-B14F-4D97-AF65-F5344CB8AC3E}">
        <p14:creationId xmlns:p14="http://schemas.microsoft.com/office/powerpoint/2010/main" val="117439306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dirty="0" smtClean="0"/>
              <a:t>Une économie politique…</a:t>
            </a:r>
            <a:endParaRPr lang="fr-FR" dirty="0"/>
          </a:p>
        </p:txBody>
      </p:sp>
      <p:sp>
        <p:nvSpPr>
          <p:cNvPr id="3" name="Espace réservé du contenu 2"/>
          <p:cNvSpPr>
            <a:spLocks noGrp="1"/>
          </p:cNvSpPr>
          <p:nvPr>
            <p:ph idx="1"/>
          </p:nvPr>
        </p:nvSpPr>
        <p:spPr/>
        <p:txBody>
          <a:bodyPr>
            <a:normAutofit fontScale="77500" lnSpcReduction="20000"/>
          </a:bodyPr>
          <a:lstStyle/>
          <a:p>
            <a:pPr marL="0" indent="0">
              <a:buNone/>
            </a:pPr>
            <a:r>
              <a:rPr lang="fr-FR" dirty="0" smtClean="0"/>
              <a:t>Une lecture marxiste : </a:t>
            </a:r>
          </a:p>
          <a:p>
            <a:pPr marL="0" indent="0">
              <a:buNone/>
            </a:pPr>
            <a:r>
              <a:rPr lang="fr-FR" dirty="0" smtClean="0"/>
              <a:t>Charlotte </a:t>
            </a:r>
            <a:r>
              <a:rPr lang="fr-FR" dirty="0" err="1" smtClean="0"/>
              <a:t>Vanneste</a:t>
            </a:r>
            <a:r>
              <a:rPr lang="fr-FR" dirty="0" smtClean="0"/>
              <a:t>, Les chiffres des prisons. Des logiques économiques à leur traduction pénale, Paris, L’Harmattan, 2001* </a:t>
            </a:r>
          </a:p>
          <a:p>
            <a:pPr marL="0" indent="0">
              <a:buNone/>
            </a:pPr>
            <a:endParaRPr lang="fr-FR" dirty="0"/>
          </a:p>
          <a:p>
            <a:pPr marL="0" indent="0">
              <a:buNone/>
            </a:pPr>
            <a:r>
              <a:rPr lang="fr-FR" dirty="0" smtClean="0"/>
              <a:t>U</a:t>
            </a:r>
            <a:r>
              <a:rPr lang="pt-BR" dirty="0" smtClean="0"/>
              <a:t>ne </a:t>
            </a:r>
            <a:r>
              <a:rPr lang="pt-BR" dirty="0" err="1" smtClean="0"/>
              <a:t>lecture</a:t>
            </a:r>
            <a:r>
              <a:rPr lang="pt-BR" dirty="0" smtClean="0"/>
              <a:t> </a:t>
            </a:r>
            <a:r>
              <a:rPr lang="pt-BR" dirty="0" err="1" smtClean="0"/>
              <a:t>foucaldienne</a:t>
            </a:r>
            <a:r>
              <a:rPr lang="pt-BR" dirty="0" smtClean="0"/>
              <a:t> :</a:t>
            </a:r>
          </a:p>
          <a:p>
            <a:pPr marL="0" indent="0">
              <a:buNone/>
            </a:pPr>
            <a:r>
              <a:rPr lang="pt-BR" dirty="0" smtClean="0"/>
              <a:t>• Fabienne </a:t>
            </a:r>
            <a:r>
              <a:rPr lang="pt-BR" dirty="0" err="1" smtClean="0"/>
              <a:t>Brion</a:t>
            </a:r>
            <a:r>
              <a:rPr lang="pt-BR" dirty="0" smtClean="0"/>
              <a:t>, Ondes </a:t>
            </a:r>
            <a:r>
              <a:rPr lang="pt-BR" dirty="0" err="1" smtClean="0"/>
              <a:t>longues</a:t>
            </a:r>
            <a:r>
              <a:rPr lang="pt-BR" dirty="0" smtClean="0"/>
              <a:t> </a:t>
            </a:r>
            <a:r>
              <a:rPr lang="pt-BR" dirty="0" err="1" smtClean="0"/>
              <a:t>du</a:t>
            </a:r>
            <a:r>
              <a:rPr lang="pt-BR" dirty="0" smtClean="0"/>
              <a:t> </a:t>
            </a:r>
            <a:r>
              <a:rPr lang="pt-BR" dirty="0" err="1" smtClean="0"/>
              <a:t>capitalisme</a:t>
            </a:r>
            <a:r>
              <a:rPr lang="pt-BR" dirty="0" smtClean="0"/>
              <a:t> et </a:t>
            </a:r>
            <a:r>
              <a:rPr lang="pt-BR" dirty="0" err="1" smtClean="0"/>
              <a:t>chirurgie</a:t>
            </a:r>
            <a:r>
              <a:rPr lang="pt-BR" dirty="0" smtClean="0"/>
              <a:t> </a:t>
            </a:r>
            <a:r>
              <a:rPr lang="pt-BR" dirty="0" err="1" smtClean="0"/>
              <a:t>du</a:t>
            </a:r>
            <a:r>
              <a:rPr lang="pt-BR" dirty="0" smtClean="0"/>
              <a:t> </a:t>
            </a:r>
            <a:r>
              <a:rPr lang="pt-BR" dirty="0" err="1" smtClean="0"/>
              <a:t>corps</a:t>
            </a:r>
            <a:r>
              <a:rPr lang="pt-BR" dirty="0" smtClean="0"/>
              <a:t> social, </a:t>
            </a:r>
            <a:r>
              <a:rPr lang="pt-BR" dirty="0" smtClean="0">
                <a:hlinkClick r:id="rId2"/>
              </a:rPr>
              <a:t>http://lacademie.tv/uploads/lectures/diaporama.pdf</a:t>
            </a:r>
            <a:endParaRPr lang="pt-BR" dirty="0" smtClean="0"/>
          </a:p>
          <a:p>
            <a:pPr marL="0" indent="0">
              <a:buNone/>
            </a:pPr>
            <a:r>
              <a:rPr lang="pt-BR" dirty="0" smtClean="0"/>
              <a:t>• Fabienne </a:t>
            </a:r>
            <a:r>
              <a:rPr lang="pt-BR" dirty="0" err="1" smtClean="0"/>
              <a:t>Brion</a:t>
            </a:r>
            <a:r>
              <a:rPr lang="pt-BR" dirty="0" smtClean="0"/>
              <a:t>, </a:t>
            </a:r>
            <a:r>
              <a:rPr lang="pt-BR" dirty="0" err="1" smtClean="0"/>
              <a:t>Cellules</a:t>
            </a:r>
            <a:r>
              <a:rPr lang="pt-BR" dirty="0" smtClean="0"/>
              <a:t> </a:t>
            </a:r>
            <a:r>
              <a:rPr lang="pt-BR" dirty="0" err="1" smtClean="0"/>
              <a:t>avec</a:t>
            </a:r>
            <a:r>
              <a:rPr lang="pt-BR" dirty="0" smtClean="0"/>
              <a:t> </a:t>
            </a:r>
            <a:r>
              <a:rPr lang="pt-BR" dirty="0" err="1" smtClean="0"/>
              <a:t>vue</a:t>
            </a:r>
            <a:r>
              <a:rPr lang="pt-BR" dirty="0" smtClean="0"/>
              <a:t> </a:t>
            </a:r>
            <a:r>
              <a:rPr lang="pt-BR" dirty="0" err="1" smtClean="0"/>
              <a:t>sur</a:t>
            </a:r>
            <a:r>
              <a:rPr lang="pt-BR" dirty="0" smtClean="0"/>
              <a:t> </a:t>
            </a:r>
            <a:r>
              <a:rPr lang="pt-BR" dirty="0" err="1" smtClean="0"/>
              <a:t>la</a:t>
            </a:r>
            <a:r>
              <a:rPr lang="pt-BR" dirty="0" smtClean="0"/>
              <a:t> </a:t>
            </a:r>
            <a:r>
              <a:rPr lang="pt-BR" dirty="0" err="1" smtClean="0"/>
              <a:t>démocratie</a:t>
            </a:r>
            <a:r>
              <a:rPr lang="pt-BR" dirty="0" smtClean="0"/>
              <a:t>, </a:t>
            </a:r>
            <a:r>
              <a:rPr lang="pt-BR" i="1" dirty="0" err="1" smtClean="0"/>
              <a:t>Cultures</a:t>
            </a:r>
            <a:r>
              <a:rPr lang="pt-BR" i="1" dirty="0" smtClean="0"/>
              <a:t> et </a:t>
            </a:r>
            <a:r>
              <a:rPr lang="pt-BR" i="1" dirty="0" err="1" smtClean="0"/>
              <a:t>Conflits</a:t>
            </a:r>
            <a:r>
              <a:rPr lang="pt-BR" dirty="0" smtClean="0"/>
              <a:t>, 2015, p. 135-201.</a:t>
            </a:r>
            <a:endParaRPr lang="pt-BR" sz="2000" dirty="0" smtClean="0"/>
          </a:p>
          <a:p>
            <a:pPr marL="0" indent="0">
              <a:buNone/>
            </a:pPr>
            <a:endParaRPr lang="pt-BR" sz="2000" dirty="0"/>
          </a:p>
          <a:p>
            <a:pPr marL="0" indent="0">
              <a:buNone/>
            </a:pPr>
            <a:r>
              <a:rPr lang="pt-BR" sz="2000" dirty="0" smtClean="0"/>
              <a:t>* </a:t>
            </a:r>
            <a:r>
              <a:rPr lang="fr-FR" sz="2000" dirty="0" smtClean="0"/>
              <a:t>L</a:t>
            </a:r>
            <a:r>
              <a:rPr lang="pt-BR" sz="2000" dirty="0" smtClean="0"/>
              <a:t>es </a:t>
            </a:r>
            <a:r>
              <a:rPr lang="pt-BR" sz="2000" dirty="0" err="1" smtClean="0"/>
              <a:t>graphiques</a:t>
            </a:r>
            <a:r>
              <a:rPr lang="pt-BR" sz="2000" dirty="0" smtClean="0"/>
              <a:t> </a:t>
            </a:r>
            <a:r>
              <a:rPr lang="pt-BR" sz="2000" dirty="0" err="1" smtClean="0"/>
              <a:t>repris</a:t>
            </a:r>
            <a:r>
              <a:rPr lang="pt-BR" sz="2000" dirty="0" smtClean="0"/>
              <a:t> </a:t>
            </a:r>
            <a:r>
              <a:rPr lang="pt-BR" sz="2000" dirty="0" err="1" smtClean="0"/>
              <a:t>sur</a:t>
            </a:r>
            <a:r>
              <a:rPr lang="pt-BR" sz="2000" dirty="0" smtClean="0"/>
              <a:t> </a:t>
            </a:r>
            <a:r>
              <a:rPr lang="pt-BR" sz="2000" dirty="0" err="1" smtClean="0"/>
              <a:t>les</a:t>
            </a:r>
            <a:r>
              <a:rPr lang="pt-BR" sz="2000" dirty="0" smtClean="0"/>
              <a:t> </a:t>
            </a:r>
            <a:r>
              <a:rPr lang="pt-BR" sz="2000" dirty="0" err="1" smtClean="0"/>
              <a:t>diapositives</a:t>
            </a:r>
            <a:r>
              <a:rPr lang="pt-BR" sz="2000" dirty="0" smtClean="0"/>
              <a:t> </a:t>
            </a:r>
            <a:r>
              <a:rPr lang="pt-BR" sz="2000" dirty="0" err="1" smtClean="0"/>
              <a:t>suivantes</a:t>
            </a:r>
            <a:r>
              <a:rPr lang="pt-BR" sz="2000" dirty="0" smtClean="0"/>
              <a:t> </a:t>
            </a:r>
            <a:r>
              <a:rPr lang="pt-BR" sz="2000" dirty="0" err="1" smtClean="0"/>
              <a:t>sont</a:t>
            </a:r>
            <a:r>
              <a:rPr lang="pt-BR" sz="2000" dirty="0" smtClean="0"/>
              <a:t> </a:t>
            </a:r>
            <a:r>
              <a:rPr lang="pt-BR" sz="2000" dirty="0" err="1" smtClean="0"/>
              <a:t>établis</a:t>
            </a:r>
            <a:r>
              <a:rPr lang="pt-BR" sz="2000" dirty="0" smtClean="0"/>
              <a:t>, </a:t>
            </a:r>
            <a:r>
              <a:rPr lang="pt-BR" sz="2000" dirty="0" err="1" smtClean="0"/>
              <a:t>pour</a:t>
            </a:r>
            <a:r>
              <a:rPr lang="pt-BR" sz="2000" dirty="0" smtClean="0"/>
              <a:t> </a:t>
            </a:r>
            <a:r>
              <a:rPr lang="pt-BR" sz="2000" dirty="0" err="1" smtClean="0"/>
              <a:t>les</a:t>
            </a:r>
            <a:r>
              <a:rPr lang="pt-BR" sz="2000" dirty="0" smtClean="0"/>
              <a:t> </a:t>
            </a:r>
            <a:r>
              <a:rPr lang="pt-BR" sz="2000" dirty="0" err="1" smtClean="0"/>
              <a:t>années</a:t>
            </a:r>
            <a:r>
              <a:rPr lang="pt-BR" sz="2000" dirty="0" smtClean="0"/>
              <a:t> 1831 à 1974, à partir </a:t>
            </a:r>
            <a:r>
              <a:rPr lang="pt-BR" sz="2000" dirty="0" err="1" smtClean="0"/>
              <a:t>des</a:t>
            </a:r>
            <a:r>
              <a:rPr lang="pt-BR" sz="2000" dirty="0" smtClean="0"/>
              <a:t> séries </a:t>
            </a:r>
            <a:r>
              <a:rPr lang="pt-BR" sz="2000" dirty="0" err="1" smtClean="0"/>
              <a:t>reconstituées</a:t>
            </a:r>
            <a:r>
              <a:rPr lang="pt-BR" sz="2000" dirty="0" smtClean="0"/>
              <a:t> par C. </a:t>
            </a:r>
            <a:r>
              <a:rPr lang="pt-BR" sz="2000" dirty="0" err="1" smtClean="0"/>
              <a:t>Vanneste</a:t>
            </a:r>
            <a:r>
              <a:rPr lang="pt-BR" sz="2000" dirty="0" smtClean="0"/>
              <a:t>)</a:t>
            </a:r>
          </a:p>
        </p:txBody>
      </p:sp>
    </p:spTree>
    <p:extLst>
      <p:ext uri="{BB962C8B-B14F-4D97-AF65-F5344CB8AC3E}">
        <p14:creationId xmlns:p14="http://schemas.microsoft.com/office/powerpoint/2010/main" val="423112502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r>
              <a:rPr lang="fr-FR" sz="3600" dirty="0" smtClean="0"/>
              <a:t>Une économie politique… </a:t>
            </a:r>
            <a:endParaRPr lang="fr-FR" sz="3600" dirty="0"/>
          </a:p>
        </p:txBody>
      </p:sp>
      <p:graphicFrame>
        <p:nvGraphicFramePr>
          <p:cNvPr id="4" name="Espace réservé du contenu 3"/>
          <p:cNvGraphicFramePr>
            <a:graphicFrameLocks noGrp="1"/>
          </p:cNvGraphicFramePr>
          <p:nvPr>
            <p:ph idx="1"/>
            <p:extLst>
              <p:ext uri="{D42A27DB-BD31-4B8C-83A1-F6EECF244321}">
                <p14:modId xmlns:p14="http://schemas.microsoft.com/office/powerpoint/2010/main" val="2733902806"/>
              </p:ext>
            </p:extLst>
          </p:nvPr>
        </p:nvGraphicFramePr>
        <p:xfrm>
          <a:off x="457200" y="1525592"/>
          <a:ext cx="8055337" cy="4177896"/>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707828875"/>
      </p:ext>
    </p:extLst>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r>
              <a:rPr lang="fr-FR" sz="3600" dirty="0" smtClean="0"/>
              <a:t>Une économie politique… </a:t>
            </a:r>
            <a:endParaRPr lang="fr-FR" sz="3600" dirty="0"/>
          </a:p>
        </p:txBody>
      </p:sp>
      <p:graphicFrame>
        <p:nvGraphicFramePr>
          <p:cNvPr id="4" name="Espace réservé du contenu 3"/>
          <p:cNvGraphicFramePr>
            <a:graphicFrameLocks noGrp="1"/>
          </p:cNvGraphicFramePr>
          <p:nvPr>
            <p:ph idx="1"/>
            <p:extLst>
              <p:ext uri="{D42A27DB-BD31-4B8C-83A1-F6EECF244321}">
                <p14:modId xmlns:p14="http://schemas.microsoft.com/office/powerpoint/2010/main" val="1338149027"/>
              </p:ext>
            </p:extLst>
          </p:nvPr>
        </p:nvGraphicFramePr>
        <p:xfrm>
          <a:off x="457200" y="1525592"/>
          <a:ext cx="8055337" cy="4177896"/>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410948545"/>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De quoi parlons-nous ?</a:t>
            </a:r>
            <a:endParaRPr lang="fr-FR" dirty="0"/>
          </a:p>
        </p:txBody>
      </p:sp>
      <p:sp>
        <p:nvSpPr>
          <p:cNvPr id="3" name="Espace réservé du texte 2"/>
          <p:cNvSpPr>
            <a:spLocks noGrp="1"/>
          </p:cNvSpPr>
          <p:nvPr>
            <p:ph type="body" idx="1"/>
          </p:nvPr>
        </p:nvSpPr>
        <p:spPr/>
        <p:txBody>
          <a:bodyPr/>
          <a:lstStyle/>
          <a:p>
            <a:r>
              <a:rPr lang="fr-FR" dirty="0" smtClean="0"/>
              <a:t>I.</a:t>
            </a:r>
            <a:endParaRPr lang="fr-FR" dirty="0"/>
          </a:p>
        </p:txBody>
      </p:sp>
    </p:spTree>
    <p:extLst>
      <p:ext uri="{BB962C8B-B14F-4D97-AF65-F5344CB8AC3E}">
        <p14:creationId xmlns:p14="http://schemas.microsoft.com/office/powerpoint/2010/main" val="300599193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3600" dirty="0"/>
              <a:t>Une économie politique… </a:t>
            </a:r>
          </a:p>
        </p:txBody>
      </p:sp>
      <p:pic>
        <p:nvPicPr>
          <p:cNvPr id="4" name="Espace réservé du contenu 3" descr="Sans titre 2.001.png"/>
          <p:cNvPicPr>
            <a:picLocks noGrp="1" noChangeAspect="1"/>
          </p:cNvPicPr>
          <p:nvPr>
            <p:ph idx="1"/>
          </p:nvPr>
        </p:nvPicPr>
        <p:blipFill>
          <a:blip r:embed="rId2">
            <a:extLst>
              <a:ext uri="{28A0092B-C50C-407E-A947-70E740481C1C}">
                <a14:useLocalDpi xmlns:a14="http://schemas.microsoft.com/office/drawing/2010/main" val="0"/>
              </a:ext>
            </a:extLst>
          </a:blip>
          <a:srcRect t="13336" b="13336"/>
          <a:stretch>
            <a:fillRect/>
          </a:stretch>
        </p:blipFill>
        <p:spPr/>
      </p:pic>
      <p:sp>
        <p:nvSpPr>
          <p:cNvPr id="3" name="Rectangle 2"/>
          <p:cNvSpPr/>
          <p:nvPr/>
        </p:nvSpPr>
        <p:spPr>
          <a:xfrm>
            <a:off x="4100901" y="3244334"/>
            <a:ext cx="942198" cy="369332"/>
          </a:xfrm>
          <a:prstGeom prst="rect">
            <a:avLst/>
          </a:prstGeom>
        </p:spPr>
        <p:txBody>
          <a:bodyPr wrap="none">
            <a:spAutoFit/>
          </a:bodyPr>
          <a:lstStyle/>
          <a:p>
            <a:r>
              <a:rPr lang="en-US" dirty="0" err="1"/>
              <a:t>Stade</a:t>
            </a:r>
            <a:r>
              <a:rPr lang="en-US" dirty="0"/>
              <a:t> 2.</a:t>
            </a:r>
            <a:endParaRPr lang="fr-FR" dirty="0"/>
          </a:p>
        </p:txBody>
      </p:sp>
    </p:spTree>
    <p:extLst>
      <p:ext uri="{BB962C8B-B14F-4D97-AF65-F5344CB8AC3E}">
        <p14:creationId xmlns:p14="http://schemas.microsoft.com/office/powerpoint/2010/main" val="2992124500"/>
      </p:ext>
    </p:extLst>
  </p:cSld>
  <p:clrMapOvr>
    <a:masterClrMapping/>
  </p:clrMapOvr>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p:nvPr/>
        </p:nvPicPr>
        <p:blipFill>
          <a:blip r:embed="rId3">
            <a:extLst>
              <a:ext uri="{28A0092B-C50C-407E-A947-70E740481C1C}">
                <a14:useLocalDpi xmlns:a14="http://schemas.microsoft.com/office/drawing/2010/main" val="0"/>
              </a:ext>
            </a:extLst>
          </a:blip>
          <a:srcRect/>
          <a:stretch>
            <a:fillRect/>
          </a:stretch>
        </p:blipFill>
        <p:spPr bwMode="auto">
          <a:xfrm>
            <a:off x="287524" y="4689140"/>
            <a:ext cx="1965960" cy="1636395"/>
          </a:xfrm>
          <a:prstGeom prst="rect">
            <a:avLst/>
          </a:prstGeom>
          <a:noFill/>
          <a:ln>
            <a:noFill/>
          </a:ln>
        </p:spPr>
      </p:pic>
      <p:pic>
        <p:nvPicPr>
          <p:cNvPr id="5" name="Image 4"/>
          <p:cNvPicPr/>
          <p:nvPr/>
        </p:nvPicPr>
        <p:blipFill>
          <a:blip r:embed="rId4">
            <a:extLst>
              <a:ext uri="{28A0092B-C50C-407E-A947-70E740481C1C}">
                <a14:useLocalDpi xmlns:a14="http://schemas.microsoft.com/office/drawing/2010/main" val="0"/>
              </a:ext>
            </a:extLst>
          </a:blip>
          <a:srcRect/>
          <a:stretch>
            <a:fillRect/>
          </a:stretch>
        </p:blipFill>
        <p:spPr bwMode="auto">
          <a:xfrm>
            <a:off x="4103948" y="4617132"/>
            <a:ext cx="2233930" cy="1674495"/>
          </a:xfrm>
          <a:prstGeom prst="rect">
            <a:avLst/>
          </a:prstGeom>
          <a:noFill/>
          <a:ln>
            <a:noFill/>
          </a:ln>
        </p:spPr>
      </p:pic>
      <p:pic>
        <p:nvPicPr>
          <p:cNvPr id="6" name="Image 5"/>
          <p:cNvPicPr/>
          <p:nvPr/>
        </p:nvPicPr>
        <p:blipFill>
          <a:blip r:embed="rId5">
            <a:extLst>
              <a:ext uri="{28A0092B-C50C-407E-A947-70E740481C1C}">
                <a14:useLocalDpi xmlns:a14="http://schemas.microsoft.com/office/drawing/2010/main" val="0"/>
              </a:ext>
            </a:extLst>
          </a:blip>
          <a:srcRect/>
          <a:stretch>
            <a:fillRect/>
          </a:stretch>
        </p:blipFill>
        <p:spPr bwMode="auto">
          <a:xfrm>
            <a:off x="6642101" y="4293096"/>
            <a:ext cx="2484275" cy="2196243"/>
          </a:xfrm>
          <a:prstGeom prst="rect">
            <a:avLst/>
          </a:prstGeom>
          <a:noFill/>
          <a:ln>
            <a:noFill/>
          </a:ln>
        </p:spPr>
      </p:pic>
      <p:graphicFrame>
        <p:nvGraphicFramePr>
          <p:cNvPr id="7" name="Graphique 6"/>
          <p:cNvGraphicFramePr/>
          <p:nvPr>
            <p:extLst>
              <p:ext uri="{D42A27DB-BD31-4B8C-83A1-F6EECF244321}">
                <p14:modId xmlns:p14="http://schemas.microsoft.com/office/powerpoint/2010/main" val="1287301108"/>
              </p:ext>
            </p:extLst>
          </p:nvPr>
        </p:nvGraphicFramePr>
        <p:xfrm>
          <a:off x="611560" y="980728"/>
          <a:ext cx="7632848" cy="3312368"/>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p14="http://schemas.microsoft.com/office/powerpoint/2010/main" val="4218387676"/>
      </p:ext>
    </p:extLst>
  </p:cSld>
  <p:clrMapOvr>
    <a:masterClrMapping/>
  </p:clrMapOvr>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r>
              <a:rPr lang="fr-FR" sz="3600" dirty="0"/>
              <a:t>Une économie politique</a:t>
            </a:r>
            <a:r>
              <a:rPr lang="fr-FR" sz="3600" dirty="0" smtClean="0"/>
              <a:t>…</a:t>
            </a:r>
            <a:endParaRPr lang="fr-FR" sz="3600" dirty="0"/>
          </a:p>
        </p:txBody>
      </p:sp>
      <p:graphicFrame>
        <p:nvGraphicFramePr>
          <p:cNvPr id="4" name="Espace réservé du contenu 3"/>
          <p:cNvGraphicFramePr>
            <a:graphicFrameLocks noGrp="1"/>
          </p:cNvGraphicFramePr>
          <p:nvPr>
            <p:ph idx="1"/>
            <p:extLst>
              <p:ext uri="{D42A27DB-BD31-4B8C-83A1-F6EECF244321}">
                <p14:modId xmlns:p14="http://schemas.microsoft.com/office/powerpoint/2010/main" val="300547929"/>
              </p:ext>
            </p:extLst>
          </p:nvPr>
        </p:nvGraphicFramePr>
        <p:xfrm>
          <a:off x="457200" y="1686579"/>
          <a:ext cx="3307976" cy="3184245"/>
        </p:xfrm>
        <a:graphic>
          <a:graphicData uri="http://schemas.openxmlformats.org/drawingml/2006/chart">
            <c:chart xmlns:c="http://schemas.openxmlformats.org/drawingml/2006/chart" xmlns:r="http://schemas.openxmlformats.org/officeDocument/2006/relationships" r:id="rId2"/>
          </a:graphicData>
        </a:graphic>
      </p:graphicFrame>
      <p:pic>
        <p:nvPicPr>
          <p:cNvPr id="5" name="Image 4"/>
          <p:cNvPicPr/>
          <p:nvPr/>
        </p:nvPicPr>
        <p:blipFill>
          <a:blip r:embed="rId3">
            <a:extLst>
              <a:ext uri="{28A0092B-C50C-407E-A947-70E740481C1C}">
                <a14:useLocalDpi xmlns:a14="http://schemas.microsoft.com/office/drawing/2010/main" val="0"/>
              </a:ext>
            </a:extLst>
          </a:blip>
          <a:srcRect/>
          <a:stretch>
            <a:fillRect/>
          </a:stretch>
        </p:blipFill>
        <p:spPr bwMode="auto">
          <a:xfrm>
            <a:off x="4303060" y="1807882"/>
            <a:ext cx="3780116" cy="3062942"/>
          </a:xfrm>
          <a:prstGeom prst="rect">
            <a:avLst/>
          </a:prstGeom>
          <a:noFill/>
          <a:ln>
            <a:noFill/>
          </a:ln>
        </p:spPr>
      </p:pic>
    </p:spTree>
    <p:extLst>
      <p:ext uri="{BB962C8B-B14F-4D97-AF65-F5344CB8AC3E}">
        <p14:creationId xmlns:p14="http://schemas.microsoft.com/office/powerpoint/2010/main" val="848081521"/>
      </p:ext>
    </p:extLst>
  </p:cSld>
  <p:clrMapOvr>
    <a:masterClrMapping/>
  </p:clrMapOvr>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4000" dirty="0"/>
              <a:t>Une économie politique… </a:t>
            </a:r>
            <a:endParaRPr lang="fr-FR" sz="3600" dirty="0"/>
          </a:p>
        </p:txBody>
      </p:sp>
      <p:pic>
        <p:nvPicPr>
          <p:cNvPr id="6" name="Image 5"/>
          <p:cNvPicPr/>
          <p:nvPr/>
        </p:nvPicPr>
        <p:blipFill>
          <a:blip r:embed="rId2">
            <a:extLst>
              <a:ext uri="{28A0092B-C50C-407E-A947-70E740481C1C}">
                <a14:useLocalDpi xmlns:a14="http://schemas.microsoft.com/office/drawing/2010/main" val="0"/>
              </a:ext>
            </a:extLst>
          </a:blip>
          <a:srcRect/>
          <a:stretch>
            <a:fillRect/>
          </a:stretch>
        </p:blipFill>
        <p:spPr bwMode="auto">
          <a:xfrm>
            <a:off x="4127388" y="1882588"/>
            <a:ext cx="3537436" cy="2883647"/>
          </a:xfrm>
          <a:prstGeom prst="rect">
            <a:avLst/>
          </a:prstGeom>
          <a:noFill/>
          <a:ln>
            <a:noFill/>
          </a:ln>
        </p:spPr>
      </p:pic>
      <p:graphicFrame>
        <p:nvGraphicFramePr>
          <p:cNvPr id="7" name="Espace réservé du contenu 6"/>
          <p:cNvGraphicFramePr>
            <a:graphicFrameLocks noGrp="1"/>
          </p:cNvGraphicFramePr>
          <p:nvPr>
            <p:ph idx="1"/>
            <p:extLst>
              <p:ext uri="{D42A27DB-BD31-4B8C-83A1-F6EECF244321}">
                <p14:modId xmlns:p14="http://schemas.microsoft.com/office/powerpoint/2010/main" val="3406093598"/>
              </p:ext>
            </p:extLst>
          </p:nvPr>
        </p:nvGraphicFramePr>
        <p:xfrm>
          <a:off x="457201" y="1987177"/>
          <a:ext cx="3397624" cy="291353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086131452"/>
      </p:ext>
    </p:extLst>
  </p:cSld>
  <p:clrMapOvr>
    <a:masterClrMapping/>
  </p:clrMapOvr>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3600" dirty="0"/>
              <a:t>Une économie politique… </a:t>
            </a:r>
          </a:p>
        </p:txBody>
      </p:sp>
      <p:graphicFrame>
        <p:nvGraphicFramePr>
          <p:cNvPr id="6" name="Espace réservé du contenu 5"/>
          <p:cNvGraphicFramePr>
            <a:graphicFrameLocks noGrp="1"/>
          </p:cNvGraphicFramePr>
          <p:nvPr>
            <p:ph idx="1"/>
            <p:extLst>
              <p:ext uri="{D42A27DB-BD31-4B8C-83A1-F6EECF244321}">
                <p14:modId xmlns:p14="http://schemas.microsoft.com/office/powerpoint/2010/main" val="2615091990"/>
              </p:ext>
            </p:extLst>
          </p:nvPr>
        </p:nvGraphicFramePr>
        <p:xfrm>
          <a:off x="457200" y="1867646"/>
          <a:ext cx="3302000" cy="2808942"/>
        </p:xfrm>
        <a:graphic>
          <a:graphicData uri="http://schemas.openxmlformats.org/drawingml/2006/chart">
            <c:chart xmlns:c="http://schemas.openxmlformats.org/drawingml/2006/chart" xmlns:r="http://schemas.openxmlformats.org/officeDocument/2006/relationships" r:id="rId2"/>
          </a:graphicData>
        </a:graphic>
      </p:graphicFrame>
      <p:pic>
        <p:nvPicPr>
          <p:cNvPr id="7" name="Image 6"/>
          <p:cNvPicPr/>
          <p:nvPr/>
        </p:nvPicPr>
        <p:blipFill>
          <a:blip r:embed="rId3">
            <a:extLst>
              <a:ext uri="{28A0092B-C50C-407E-A947-70E740481C1C}">
                <a14:useLocalDpi xmlns:a14="http://schemas.microsoft.com/office/drawing/2010/main" val="0"/>
              </a:ext>
            </a:extLst>
          </a:blip>
          <a:srcRect/>
          <a:stretch>
            <a:fillRect/>
          </a:stretch>
        </p:blipFill>
        <p:spPr bwMode="auto">
          <a:xfrm>
            <a:off x="4183530" y="1867646"/>
            <a:ext cx="3287058" cy="2808942"/>
          </a:xfrm>
          <a:prstGeom prst="rect">
            <a:avLst/>
          </a:prstGeom>
          <a:noFill/>
          <a:ln>
            <a:noFill/>
          </a:ln>
        </p:spPr>
      </p:pic>
    </p:spTree>
    <p:extLst>
      <p:ext uri="{BB962C8B-B14F-4D97-AF65-F5344CB8AC3E}">
        <p14:creationId xmlns:p14="http://schemas.microsoft.com/office/powerpoint/2010/main" val="3791760422"/>
      </p:ext>
    </p:extLst>
  </p:cSld>
  <p:clrMapOvr>
    <a:masterClrMapping/>
  </p:clrMapOvr>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Une économie politique…</a:t>
            </a:r>
            <a:endParaRPr lang="fr-FR" dirty="0"/>
          </a:p>
        </p:txBody>
      </p:sp>
      <p:sp>
        <p:nvSpPr>
          <p:cNvPr id="3" name="Espace réservé du contenu 2"/>
          <p:cNvSpPr>
            <a:spLocks noGrp="1"/>
          </p:cNvSpPr>
          <p:nvPr>
            <p:ph idx="1"/>
          </p:nvPr>
        </p:nvSpPr>
        <p:spPr/>
        <p:txBody>
          <a:bodyPr>
            <a:normAutofit/>
          </a:bodyPr>
          <a:lstStyle/>
          <a:p>
            <a:pPr marL="0" indent="0">
              <a:buNone/>
            </a:pPr>
            <a:r>
              <a:rPr lang="fr-FR" dirty="0" smtClean="0"/>
              <a:t>Egalité et chirurgie du corps social</a:t>
            </a:r>
            <a:endParaRPr lang="fr-FR" dirty="0"/>
          </a:p>
          <a:p>
            <a:pPr marL="514350" indent="-514350">
              <a:buAutoNum type="arabicParenR"/>
            </a:pPr>
            <a:r>
              <a:rPr lang="fr-FR" dirty="0" smtClean="0"/>
              <a:t>Légitimité, </a:t>
            </a:r>
            <a:r>
              <a:rPr lang="nl-BE" dirty="0" smtClean="0"/>
              <a:t>distinction et discrimination</a:t>
            </a:r>
            <a:endParaRPr lang="fr-FR" dirty="0" smtClean="0"/>
          </a:p>
          <a:p>
            <a:pPr marL="514350" indent="-514350">
              <a:buAutoNum type="arabicParenR"/>
            </a:pPr>
            <a:r>
              <a:rPr lang="fr-FR" dirty="0" smtClean="0"/>
              <a:t>Historicité des formes de racisme</a:t>
            </a:r>
          </a:p>
          <a:p>
            <a:pPr marL="400050" lvl="1" indent="0">
              <a:buNone/>
            </a:pPr>
            <a:r>
              <a:rPr lang="fr-FR" dirty="0"/>
              <a:t>• le racisme du 19</a:t>
            </a:r>
            <a:r>
              <a:rPr lang="fr-FR" baseline="30000" dirty="0"/>
              <a:t>ème</a:t>
            </a:r>
            <a:r>
              <a:rPr lang="fr-FR" dirty="0"/>
              <a:t> siècle</a:t>
            </a:r>
          </a:p>
          <a:p>
            <a:pPr marL="400050" lvl="1" indent="0">
              <a:buNone/>
            </a:pPr>
            <a:r>
              <a:rPr lang="fr-FR" dirty="0"/>
              <a:t>• le racisme du 20</a:t>
            </a:r>
            <a:r>
              <a:rPr lang="fr-FR" baseline="30000" dirty="0"/>
              <a:t>ème</a:t>
            </a:r>
            <a:r>
              <a:rPr lang="fr-FR" dirty="0"/>
              <a:t> siècle</a:t>
            </a:r>
          </a:p>
          <a:p>
            <a:pPr marL="400050" lvl="1" indent="0">
              <a:buNone/>
            </a:pPr>
            <a:r>
              <a:rPr lang="fr-FR" dirty="0"/>
              <a:t>• le racisme du 21</a:t>
            </a:r>
            <a:r>
              <a:rPr lang="fr-FR" baseline="30000" dirty="0"/>
              <a:t>ème</a:t>
            </a:r>
            <a:r>
              <a:rPr lang="fr-FR" dirty="0"/>
              <a:t> </a:t>
            </a:r>
            <a:r>
              <a:rPr lang="fr-FR" dirty="0" smtClean="0"/>
              <a:t>siècle</a:t>
            </a:r>
          </a:p>
          <a:p>
            <a:pPr marL="0" indent="0">
              <a:buNone/>
            </a:pPr>
            <a:r>
              <a:rPr lang="fr-FR" dirty="0" smtClean="0"/>
              <a:t>3) Une loi qui protège ? Des A.E. qui protègent ?</a:t>
            </a:r>
          </a:p>
          <a:p>
            <a:pPr marL="0" indent="0">
              <a:buNone/>
            </a:pPr>
            <a:r>
              <a:rPr lang="fr-FR" dirty="0" smtClean="0"/>
              <a:t>4) Quelle démocratie ?</a:t>
            </a:r>
          </a:p>
        </p:txBody>
      </p:sp>
    </p:spTree>
    <p:extLst>
      <p:ext uri="{BB962C8B-B14F-4D97-AF65-F5344CB8AC3E}">
        <p14:creationId xmlns:p14="http://schemas.microsoft.com/office/powerpoint/2010/main" val="45122632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lstStyle/>
          <a:p>
            <a:r>
              <a:rPr lang="fr-FR" dirty="0" smtClean="0"/>
              <a:t>Assujettissements</a:t>
            </a:r>
            <a:endParaRPr lang="fr-FR" dirty="0"/>
          </a:p>
        </p:txBody>
      </p:sp>
      <p:sp>
        <p:nvSpPr>
          <p:cNvPr id="5" name="Espace réservé du texte 4"/>
          <p:cNvSpPr>
            <a:spLocks noGrp="1"/>
          </p:cNvSpPr>
          <p:nvPr>
            <p:ph type="body" idx="1"/>
          </p:nvPr>
        </p:nvSpPr>
        <p:spPr/>
        <p:txBody>
          <a:bodyPr/>
          <a:lstStyle/>
          <a:p>
            <a:r>
              <a:rPr lang="fr-FR" dirty="0" smtClean="0"/>
              <a:t>IV.</a:t>
            </a:r>
            <a:endParaRPr lang="fr-FR" dirty="0"/>
          </a:p>
        </p:txBody>
      </p:sp>
    </p:spTree>
    <p:extLst>
      <p:ext uri="{BB962C8B-B14F-4D97-AF65-F5344CB8AC3E}">
        <p14:creationId xmlns:p14="http://schemas.microsoft.com/office/powerpoint/2010/main" val="96387216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95536" y="224644"/>
            <a:ext cx="8265604" cy="1080120"/>
          </a:xfrm>
        </p:spPr>
        <p:txBody>
          <a:bodyPr>
            <a:normAutofit fontScale="90000"/>
          </a:bodyPr>
          <a:lstStyle/>
          <a:p>
            <a:r>
              <a:rPr lang="fr-FR" dirty="0" smtClean="0"/>
              <a:t>Assujettissement</a:t>
            </a:r>
            <a:br>
              <a:rPr lang="fr-FR" dirty="0" smtClean="0"/>
            </a:br>
            <a:r>
              <a:rPr lang="fr-FR" sz="3600" dirty="0" smtClean="0"/>
              <a:t>Althusser, Foucault, Deleuze</a:t>
            </a:r>
            <a:endParaRPr lang="fr-FR" sz="3600" dirty="0"/>
          </a:p>
        </p:txBody>
      </p:sp>
      <p:graphicFrame>
        <p:nvGraphicFramePr>
          <p:cNvPr id="7" name="Espace réservé du contenu 6"/>
          <p:cNvGraphicFramePr>
            <a:graphicFrameLocks noGrp="1"/>
          </p:cNvGraphicFramePr>
          <p:nvPr>
            <p:ph idx="1"/>
            <p:extLst>
              <p:ext uri="{D42A27DB-BD31-4B8C-83A1-F6EECF244321}">
                <p14:modId xmlns:p14="http://schemas.microsoft.com/office/powerpoint/2010/main" val="2373223772"/>
              </p:ext>
            </p:extLst>
          </p:nvPr>
        </p:nvGraphicFramePr>
        <p:xfrm>
          <a:off x="431540" y="1304764"/>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3508711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Assujettissement</a:t>
            </a:r>
            <a:br>
              <a:rPr lang="fr-FR" dirty="0" smtClean="0"/>
            </a:br>
            <a:r>
              <a:rPr lang="fr-FR" sz="3600" dirty="0" smtClean="0"/>
              <a:t>A. </a:t>
            </a:r>
            <a:r>
              <a:rPr lang="fr-FR" sz="3600" dirty="0" err="1" smtClean="0"/>
              <a:t>Sayad</a:t>
            </a:r>
            <a:endParaRPr lang="fr-FR" sz="3600" dirty="0"/>
          </a:p>
        </p:txBody>
      </p:sp>
      <p:graphicFrame>
        <p:nvGraphicFramePr>
          <p:cNvPr id="7" name="Espace réservé du contenu 6"/>
          <p:cNvGraphicFramePr>
            <a:graphicFrameLocks noGrp="1"/>
          </p:cNvGraphicFramePr>
          <p:nvPr>
            <p:ph idx="1"/>
            <p:extLst>
              <p:ext uri="{D42A27DB-BD31-4B8C-83A1-F6EECF244321}">
                <p14:modId xmlns:p14="http://schemas.microsoft.com/office/powerpoint/2010/main" val="407304707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8397993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Assujettissements</a:t>
            </a:r>
            <a:br>
              <a:rPr lang="fr-FR" dirty="0" smtClean="0"/>
            </a:br>
            <a:r>
              <a:rPr lang="fr-FR" sz="3600" dirty="0" smtClean="0"/>
              <a:t>A. </a:t>
            </a:r>
            <a:r>
              <a:rPr lang="fr-FR" sz="3600" dirty="0" err="1" smtClean="0"/>
              <a:t>Sayad</a:t>
            </a:r>
            <a:r>
              <a:rPr lang="fr-FR" sz="3600" dirty="0" smtClean="0"/>
              <a:t> et </a:t>
            </a:r>
            <a:r>
              <a:rPr lang="fr-FR" sz="3600" dirty="0" err="1" smtClean="0"/>
              <a:t>sq</a:t>
            </a:r>
            <a:r>
              <a:rPr lang="fr-FR" sz="3600" dirty="0" smtClean="0"/>
              <a:t>…</a:t>
            </a:r>
            <a:endParaRPr lang="fr-FR" sz="3600" dirty="0"/>
          </a:p>
        </p:txBody>
      </p:sp>
      <p:graphicFrame>
        <p:nvGraphicFramePr>
          <p:cNvPr id="6" name="Espace réservé du contenu 5"/>
          <p:cNvGraphicFramePr>
            <a:graphicFrameLocks noGrp="1"/>
          </p:cNvGraphicFramePr>
          <p:nvPr>
            <p:ph idx="1"/>
            <p:extLst>
              <p:ext uri="{D42A27DB-BD31-4B8C-83A1-F6EECF244321}">
                <p14:modId xmlns:p14="http://schemas.microsoft.com/office/powerpoint/2010/main" val="331801318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3132772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De quoi parlons-nous ?</a:t>
            </a:r>
            <a:endParaRPr lang="fr-FR" dirty="0"/>
          </a:p>
        </p:txBody>
      </p:sp>
      <p:sp>
        <p:nvSpPr>
          <p:cNvPr id="3" name="Espace réservé du contenu 2"/>
          <p:cNvSpPr>
            <a:spLocks noGrp="1"/>
          </p:cNvSpPr>
          <p:nvPr>
            <p:ph idx="1"/>
          </p:nvPr>
        </p:nvSpPr>
        <p:spPr/>
        <p:style>
          <a:lnRef idx="1">
            <a:schemeClr val="accent1"/>
          </a:lnRef>
          <a:fillRef idx="2">
            <a:schemeClr val="accent1"/>
          </a:fillRef>
          <a:effectRef idx="1">
            <a:schemeClr val="accent1"/>
          </a:effectRef>
          <a:fontRef idx="minor">
            <a:schemeClr val="dk1"/>
          </a:fontRef>
        </p:style>
        <p:txBody>
          <a:bodyPr>
            <a:normAutofit lnSpcReduction="10000"/>
          </a:bodyPr>
          <a:lstStyle/>
          <a:p>
            <a:pPr marL="0" indent="0">
              <a:buNone/>
            </a:pPr>
            <a:r>
              <a:rPr lang="fr-FR" dirty="0" smtClean="0"/>
              <a:t>« Phénomène de gens embrassant des vues, des opinions, des idées pouvant mener au terrorisme tel qu’il est défini dans l’article 1 de la Décision-Cadre sur la lutte contre le terrorisme » (Commission UE)</a:t>
            </a:r>
          </a:p>
          <a:p>
            <a:pPr marL="0" indent="0">
              <a:buNone/>
            </a:pPr>
            <a:r>
              <a:rPr lang="fr-FR" dirty="0"/>
              <a:t>« Processus de socialisation à l’extrémisme s’exprimant par le terrorisme" (Groupe d’experts sur la radicalisation violente nommé par la Commission en 2006, rapport de 2008)</a:t>
            </a:r>
          </a:p>
          <a:p>
            <a:endParaRPr lang="fr-FR" dirty="0" smtClean="0"/>
          </a:p>
          <a:p>
            <a:endParaRPr lang="fr-FR" dirty="0"/>
          </a:p>
        </p:txBody>
      </p:sp>
    </p:spTree>
    <p:extLst>
      <p:ext uri="{BB962C8B-B14F-4D97-AF65-F5344CB8AC3E}">
        <p14:creationId xmlns:p14="http://schemas.microsoft.com/office/powerpoint/2010/main" val="242319142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
            </a:r>
            <a:br>
              <a:rPr lang="fr-FR" dirty="0" smtClean="0"/>
            </a:br>
            <a:r>
              <a:rPr lang="fr-FR" dirty="0" smtClean="0"/>
              <a:t>Assujettissements</a:t>
            </a:r>
            <a:br>
              <a:rPr lang="fr-FR" dirty="0" smtClean="0"/>
            </a:br>
            <a:r>
              <a:rPr lang="fr-FR" sz="3600" dirty="0" smtClean="0"/>
              <a:t>A</a:t>
            </a:r>
            <a:r>
              <a:rPr lang="fr-FR" sz="3600" dirty="0"/>
              <a:t>. </a:t>
            </a:r>
            <a:r>
              <a:rPr lang="fr-FR" sz="3600" dirty="0" err="1"/>
              <a:t>Sayad</a:t>
            </a:r>
            <a:r>
              <a:rPr lang="fr-FR" sz="3600" dirty="0"/>
              <a:t> et </a:t>
            </a:r>
            <a:r>
              <a:rPr lang="fr-FR" sz="3600" dirty="0" err="1"/>
              <a:t>sq</a:t>
            </a:r>
            <a:r>
              <a:rPr lang="fr-FR" sz="3600" dirty="0"/>
              <a:t>…</a:t>
            </a:r>
            <a:r>
              <a:rPr lang="fr-FR" dirty="0" smtClean="0"/>
              <a:t/>
            </a:r>
            <a:br>
              <a:rPr lang="fr-FR" dirty="0" smtClean="0"/>
            </a:br>
            <a:endParaRPr lang="fr-FR" dirty="0"/>
          </a:p>
        </p:txBody>
      </p:sp>
      <p:sp>
        <p:nvSpPr>
          <p:cNvPr id="3" name="Espace réservé du contenu 2"/>
          <p:cNvSpPr>
            <a:spLocks noGrp="1"/>
          </p:cNvSpPr>
          <p:nvPr>
            <p:ph idx="1"/>
          </p:nvPr>
        </p:nvSpPr>
        <p:spPr/>
        <p:style>
          <a:lnRef idx="1">
            <a:schemeClr val="accent1"/>
          </a:lnRef>
          <a:fillRef idx="2">
            <a:schemeClr val="accent1"/>
          </a:fillRef>
          <a:effectRef idx="1">
            <a:schemeClr val="accent1"/>
          </a:effectRef>
          <a:fontRef idx="minor">
            <a:schemeClr val="dk1"/>
          </a:fontRef>
        </p:style>
        <p:txBody>
          <a:bodyPr>
            <a:normAutofit/>
          </a:bodyPr>
          <a:lstStyle/>
          <a:p>
            <a:pPr marL="0" indent="0">
              <a:buNone/>
            </a:pPr>
            <a:r>
              <a:rPr lang="fr-FR" dirty="0" smtClean="0"/>
              <a:t>Passion des lumières</a:t>
            </a:r>
          </a:p>
          <a:p>
            <a:pPr marL="457200" lvl="1" indent="0">
              <a:buNone/>
            </a:pPr>
            <a:r>
              <a:rPr lang="fr-FR" sz="2000" dirty="0" smtClean="0"/>
              <a:t>— à première vue, exigences contradictoires p/ passion de la nation</a:t>
            </a:r>
          </a:p>
          <a:p>
            <a:pPr marL="457200" lvl="1" indent="0">
              <a:buNone/>
            </a:pPr>
            <a:r>
              <a:rPr lang="fr-FR" sz="2000" dirty="0" smtClean="0"/>
              <a:t>— effets de leur conjugaison :</a:t>
            </a:r>
          </a:p>
          <a:p>
            <a:pPr marL="457200" lvl="1" indent="0">
              <a:buNone/>
            </a:pPr>
            <a:r>
              <a:rPr lang="fr-FR" sz="2000" dirty="0"/>
              <a:t>• Exemple </a:t>
            </a:r>
            <a:r>
              <a:rPr lang="fr-FR" sz="2000" dirty="0" smtClean="0"/>
              <a:t>1</a:t>
            </a:r>
            <a:endParaRPr lang="fr-FR" sz="2000" dirty="0"/>
          </a:p>
          <a:p>
            <a:pPr lvl="2"/>
            <a:r>
              <a:rPr lang="fr-FR" sz="1600" dirty="0"/>
              <a:t>	ce que veut la passion des Lumières</a:t>
            </a:r>
          </a:p>
          <a:p>
            <a:pPr lvl="2"/>
            <a:r>
              <a:rPr lang="fr-FR" sz="1600" dirty="0"/>
              <a:t>	ce que veut la passion de la Nation</a:t>
            </a:r>
          </a:p>
          <a:p>
            <a:pPr lvl="2"/>
            <a:r>
              <a:rPr lang="fr-FR" sz="1600" dirty="0"/>
              <a:t>	quand la passion des Lumières sert à satisfaire à passion de la Nation</a:t>
            </a:r>
          </a:p>
          <a:p>
            <a:pPr marL="457200" lvl="1" indent="0">
              <a:buNone/>
            </a:pPr>
            <a:r>
              <a:rPr lang="fr-FR" sz="2000" dirty="0" smtClean="0"/>
              <a:t>• Exemple 2</a:t>
            </a:r>
          </a:p>
          <a:p>
            <a:pPr lvl="2"/>
            <a:r>
              <a:rPr lang="fr-FR" sz="1600" dirty="0"/>
              <a:t>Interdit : </a:t>
            </a:r>
          </a:p>
          <a:p>
            <a:pPr lvl="2"/>
            <a:r>
              <a:rPr lang="fr-FR" sz="1600" dirty="0"/>
              <a:t>Blâmable</a:t>
            </a:r>
          </a:p>
          <a:p>
            <a:pPr lvl="2"/>
            <a:r>
              <a:rPr lang="fr-FR" sz="1600" dirty="0"/>
              <a:t>Permis</a:t>
            </a:r>
          </a:p>
          <a:p>
            <a:pPr lvl="2"/>
            <a:r>
              <a:rPr lang="fr-FR" sz="1600" dirty="0"/>
              <a:t>Recommandé</a:t>
            </a:r>
          </a:p>
          <a:p>
            <a:pPr lvl="2"/>
            <a:r>
              <a:rPr lang="fr-FR" sz="1600" dirty="0" smtClean="0"/>
              <a:t>Bon</a:t>
            </a:r>
            <a:endParaRPr lang="fr-FR" dirty="0" smtClean="0"/>
          </a:p>
          <a:p>
            <a:pPr marL="914400" lvl="1" indent="-457200">
              <a:buAutoNum type="arabicParenR"/>
            </a:pPr>
            <a:endParaRPr lang="fr-FR" sz="2000" dirty="0" smtClean="0"/>
          </a:p>
        </p:txBody>
      </p:sp>
    </p:spTree>
    <p:extLst>
      <p:ext uri="{BB962C8B-B14F-4D97-AF65-F5344CB8AC3E}">
        <p14:creationId xmlns:p14="http://schemas.microsoft.com/office/powerpoint/2010/main" val="394613019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Interpellations</a:t>
            </a:r>
            <a:endParaRPr lang="fr-FR" dirty="0"/>
          </a:p>
        </p:txBody>
      </p:sp>
      <p:sp>
        <p:nvSpPr>
          <p:cNvPr id="3" name="Espace réservé du contenu 2"/>
          <p:cNvSpPr>
            <a:spLocks noGrp="1"/>
          </p:cNvSpPr>
          <p:nvPr>
            <p:ph idx="1"/>
          </p:nvPr>
        </p:nvSpPr>
        <p:spPr/>
        <p:txBody>
          <a:bodyPr>
            <a:normAutofit fontScale="92500" lnSpcReduction="10000"/>
          </a:bodyPr>
          <a:lstStyle/>
          <a:p>
            <a:pPr marL="0" indent="0">
              <a:buNone/>
            </a:pPr>
            <a:r>
              <a:rPr lang="fr-FR" dirty="0" smtClean="0"/>
              <a:t>(Interpeller) + (se reconnaître) </a:t>
            </a:r>
          </a:p>
          <a:p>
            <a:pPr marL="0" indent="0">
              <a:buNone/>
            </a:pPr>
            <a:r>
              <a:rPr lang="fr-FR" dirty="0" smtClean="0"/>
              <a:t>• en « immigré », de 1</a:t>
            </a:r>
            <a:r>
              <a:rPr lang="fr-FR" baseline="30000" dirty="0" smtClean="0"/>
              <a:t>ère</a:t>
            </a:r>
            <a:r>
              <a:rPr lang="fr-FR" dirty="0" smtClean="0"/>
              <a:t>, 2</a:t>
            </a:r>
            <a:r>
              <a:rPr lang="fr-FR" baseline="30000" dirty="0" smtClean="0"/>
              <a:t>ème</a:t>
            </a:r>
            <a:r>
              <a:rPr lang="fr-FR" dirty="0" smtClean="0"/>
              <a:t>, ou 3</a:t>
            </a:r>
            <a:r>
              <a:rPr lang="fr-FR" baseline="30000" dirty="0" smtClean="0"/>
              <a:t>ème</a:t>
            </a:r>
            <a:r>
              <a:rPr lang="fr-FR" dirty="0" smtClean="0"/>
              <a:t> génération (en héritier de l’immigration)</a:t>
            </a:r>
          </a:p>
          <a:p>
            <a:pPr marL="0" indent="0">
              <a:buNone/>
            </a:pPr>
            <a:r>
              <a:rPr lang="fr-FR" dirty="0" smtClean="0"/>
              <a:t>• en « citoyen de seconde zone »</a:t>
            </a:r>
          </a:p>
          <a:p>
            <a:pPr marL="0" indent="0">
              <a:buNone/>
            </a:pPr>
            <a:r>
              <a:rPr lang="fr-FR" dirty="0" smtClean="0"/>
              <a:t>• en « musulman »</a:t>
            </a:r>
          </a:p>
          <a:p>
            <a:pPr marL="0" indent="0">
              <a:buNone/>
            </a:pPr>
            <a:r>
              <a:rPr lang="fr-FR" dirty="0" smtClean="0"/>
              <a:t>• en « membre d’un groupe à risque »</a:t>
            </a:r>
          </a:p>
          <a:p>
            <a:pPr marL="0" indent="0">
              <a:buNone/>
            </a:pPr>
            <a:r>
              <a:rPr lang="fr-FR" dirty="0" smtClean="0"/>
              <a:t>• en « membre d’un groupe discriminé »</a:t>
            </a:r>
          </a:p>
          <a:p>
            <a:pPr marL="0" indent="0">
              <a:buNone/>
            </a:pPr>
            <a:r>
              <a:rPr lang="fr-FR" dirty="0" smtClean="0"/>
              <a:t>• en «graine de délinquant »</a:t>
            </a:r>
          </a:p>
          <a:p>
            <a:pPr marL="0" indent="0">
              <a:buNone/>
            </a:pPr>
            <a:r>
              <a:rPr lang="fr-FR" dirty="0" smtClean="0"/>
              <a:t>• en « graine de radical »…</a:t>
            </a:r>
          </a:p>
          <a:p>
            <a:pPr marL="0" indent="0">
              <a:buNone/>
            </a:pPr>
            <a:endParaRPr lang="fr-FR" dirty="0"/>
          </a:p>
        </p:txBody>
      </p:sp>
    </p:spTree>
    <p:extLst>
      <p:ext uri="{BB962C8B-B14F-4D97-AF65-F5344CB8AC3E}">
        <p14:creationId xmlns:p14="http://schemas.microsoft.com/office/powerpoint/2010/main" val="251490797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p:cNvPicPr>
            <a:picLocks noChangeAspect="1"/>
          </p:cNvPicPr>
          <p:nvPr/>
        </p:nvPicPr>
        <p:blipFill>
          <a:blip r:embed="rId2"/>
          <a:stretch>
            <a:fillRect/>
          </a:stretch>
        </p:blipFill>
        <p:spPr>
          <a:xfrm>
            <a:off x="2032000" y="0"/>
            <a:ext cx="5067488" cy="6858000"/>
          </a:xfrm>
          <a:prstGeom prst="rect">
            <a:avLst/>
          </a:prstGeom>
        </p:spPr>
      </p:pic>
      <p:pic>
        <p:nvPicPr>
          <p:cNvPr id="6" name="Image 5"/>
          <p:cNvPicPr>
            <a:picLocks noChangeAspect="1"/>
          </p:cNvPicPr>
          <p:nvPr/>
        </p:nvPicPr>
        <p:blipFill>
          <a:blip r:embed="rId2"/>
          <a:stretch>
            <a:fillRect/>
          </a:stretch>
        </p:blipFill>
        <p:spPr>
          <a:xfrm>
            <a:off x="1979712" y="0"/>
            <a:ext cx="5067488" cy="6858000"/>
          </a:xfrm>
          <a:prstGeom prst="rect">
            <a:avLst/>
          </a:prstGeom>
        </p:spPr>
      </p:pic>
    </p:spTree>
    <p:extLst>
      <p:ext uri="{BB962C8B-B14F-4D97-AF65-F5344CB8AC3E}">
        <p14:creationId xmlns:p14="http://schemas.microsoft.com/office/powerpoint/2010/main" val="3530280012"/>
      </p:ext>
    </p:extLst>
  </p:cSld>
  <p:clrMapOvr>
    <a:masterClrMapping/>
  </p:clrMapOvr>
  <p:timing>
    <p:tnLst>
      <p:par>
        <p:cTn xmlns:p14="http://schemas.microsoft.com/office/powerpoint/2010/mai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a:xfrm>
            <a:off x="457200" y="274638"/>
            <a:ext cx="8229600" cy="6370733"/>
          </a:xfrm>
        </p:spPr>
        <p:txBody>
          <a:bodyPr/>
          <a:lstStyle/>
          <a:p>
            <a:endParaRPr lang="fr-FR" dirty="0"/>
          </a:p>
        </p:txBody>
      </p:sp>
      <p:pic>
        <p:nvPicPr>
          <p:cNvPr id="4" name="Image 3"/>
          <p:cNvPicPr>
            <a:picLocks noChangeAspect="1"/>
          </p:cNvPicPr>
          <p:nvPr/>
        </p:nvPicPr>
        <p:blipFill>
          <a:blip r:embed="rId3"/>
          <a:stretch>
            <a:fillRect/>
          </a:stretch>
        </p:blipFill>
        <p:spPr>
          <a:xfrm>
            <a:off x="457199" y="0"/>
            <a:ext cx="9193029" cy="6858000"/>
          </a:xfrm>
          <a:prstGeom prst="rect">
            <a:avLst/>
          </a:prstGeom>
        </p:spPr>
      </p:pic>
    </p:spTree>
    <p:extLst>
      <p:ext uri="{BB962C8B-B14F-4D97-AF65-F5344CB8AC3E}">
        <p14:creationId xmlns:p14="http://schemas.microsoft.com/office/powerpoint/2010/main" val="17511539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55260" cy="778098"/>
          </a:xfrm>
        </p:spPr>
        <p:txBody>
          <a:bodyPr>
            <a:normAutofit/>
          </a:bodyPr>
          <a:lstStyle/>
          <a:p>
            <a:r>
              <a:rPr lang="fr-FR" sz="3600" dirty="0" smtClean="0"/>
              <a:t>  Interpellations</a:t>
            </a:r>
            <a:endParaRPr lang="fr-FR" sz="3600" dirty="0"/>
          </a:p>
        </p:txBody>
      </p:sp>
      <p:sp>
        <p:nvSpPr>
          <p:cNvPr id="3" name="Espace réservé du contenu 2"/>
          <p:cNvSpPr>
            <a:spLocks noGrp="1"/>
          </p:cNvSpPr>
          <p:nvPr>
            <p:ph idx="1"/>
          </p:nvPr>
        </p:nvSpPr>
        <p:spPr>
          <a:xfrm>
            <a:off x="467544" y="1304764"/>
            <a:ext cx="8219256" cy="4821399"/>
          </a:xfrm>
        </p:spPr>
        <p:txBody>
          <a:bodyPr>
            <a:normAutofit fontScale="92500" lnSpcReduction="20000"/>
          </a:bodyPr>
          <a:lstStyle/>
          <a:p>
            <a:pPr marL="0" indent="0">
              <a:buNone/>
            </a:pPr>
            <a:r>
              <a:rPr lang="fr-FR" sz="2000" dirty="0" smtClean="0">
                <a:solidFill>
                  <a:srgbClr val="FF0000"/>
                </a:solidFill>
              </a:rPr>
              <a:t>S.P. Huntington</a:t>
            </a:r>
          </a:p>
          <a:p>
            <a:pPr marL="0" indent="0">
              <a:buNone/>
            </a:pPr>
            <a:endParaRPr lang="fr-FR" sz="2000" dirty="0">
              <a:solidFill>
                <a:srgbClr val="FF0000"/>
              </a:solidFill>
            </a:endParaRPr>
          </a:p>
          <a:p>
            <a:pPr marL="0" indent="0">
              <a:buNone/>
            </a:pPr>
            <a:r>
              <a:rPr lang="fr-FR" sz="2000" dirty="0" smtClean="0">
                <a:solidFill>
                  <a:srgbClr val="FF0000"/>
                </a:solidFill>
              </a:rPr>
              <a:t>1993 </a:t>
            </a:r>
            <a:r>
              <a:rPr lang="fr-FR" sz="2000" i="1" dirty="0" smtClean="0">
                <a:solidFill>
                  <a:srgbClr val="FF0000"/>
                </a:solidFill>
              </a:rPr>
              <a:t>: The Clash of </a:t>
            </a:r>
            <a:r>
              <a:rPr lang="fr-FR" sz="2000" i="1" dirty="0" err="1" smtClean="0">
                <a:solidFill>
                  <a:srgbClr val="FF0000"/>
                </a:solidFill>
              </a:rPr>
              <a:t>Civilizations</a:t>
            </a:r>
            <a:r>
              <a:rPr lang="fr-FR" sz="2000" i="1" dirty="0" smtClean="0">
                <a:solidFill>
                  <a:srgbClr val="FF0000"/>
                </a:solidFill>
              </a:rPr>
              <a:t> / Le choc des civilisations</a:t>
            </a:r>
          </a:p>
          <a:p>
            <a:pPr marL="0" indent="0">
              <a:buNone/>
            </a:pPr>
            <a:r>
              <a:rPr lang="fr-FR" sz="2000" dirty="0" smtClean="0">
                <a:solidFill>
                  <a:srgbClr val="FF0000"/>
                </a:solidFill>
              </a:rPr>
              <a:t>2004 : </a:t>
            </a:r>
            <a:r>
              <a:rPr lang="fr-FR" sz="2000" i="1" dirty="0" err="1" smtClean="0">
                <a:solidFill>
                  <a:srgbClr val="FF0000"/>
                </a:solidFill>
              </a:rPr>
              <a:t>Who</a:t>
            </a:r>
            <a:r>
              <a:rPr lang="fr-FR" sz="2000" i="1" dirty="0" smtClean="0">
                <a:solidFill>
                  <a:srgbClr val="FF0000"/>
                </a:solidFill>
              </a:rPr>
              <a:t> Are </a:t>
            </a:r>
            <a:r>
              <a:rPr lang="fr-FR" sz="2000" i="1" dirty="0" err="1" smtClean="0">
                <a:solidFill>
                  <a:srgbClr val="FF0000"/>
                </a:solidFill>
              </a:rPr>
              <a:t>We</a:t>
            </a:r>
            <a:r>
              <a:rPr lang="fr-FR" sz="2000" i="1" dirty="0" smtClean="0">
                <a:solidFill>
                  <a:srgbClr val="FF0000"/>
                </a:solidFill>
              </a:rPr>
              <a:t> ? The Challenges to </a:t>
            </a:r>
            <a:r>
              <a:rPr lang="fr-FR" sz="2000" i="1" dirty="0" err="1" smtClean="0">
                <a:solidFill>
                  <a:srgbClr val="FF0000"/>
                </a:solidFill>
              </a:rPr>
              <a:t>America’s</a:t>
            </a:r>
            <a:r>
              <a:rPr lang="fr-FR" sz="2000" i="1" dirty="0" smtClean="0">
                <a:solidFill>
                  <a:srgbClr val="FF0000"/>
                </a:solidFill>
              </a:rPr>
              <a:t> </a:t>
            </a:r>
            <a:r>
              <a:rPr lang="fr-FR" sz="2000" i="1" dirty="0" err="1" smtClean="0">
                <a:solidFill>
                  <a:srgbClr val="FF0000"/>
                </a:solidFill>
              </a:rPr>
              <a:t>Identity</a:t>
            </a:r>
            <a:endParaRPr lang="fr-FR" sz="2000" i="1" dirty="0" smtClean="0">
              <a:solidFill>
                <a:srgbClr val="FF0000"/>
              </a:solidFill>
            </a:endParaRPr>
          </a:p>
          <a:p>
            <a:pPr marL="0" indent="0">
              <a:buNone/>
            </a:pPr>
            <a:endParaRPr lang="fr-FR" sz="2000" i="1" dirty="0">
              <a:solidFill>
                <a:srgbClr val="FF0000"/>
              </a:solidFill>
            </a:endParaRPr>
          </a:p>
          <a:p>
            <a:pPr marL="400050" lvl="1" indent="0">
              <a:buNone/>
            </a:pPr>
            <a:r>
              <a:rPr lang="fr-FR" sz="2000" i="1" dirty="0" smtClean="0"/>
              <a:t>• « La quête d’un ennemi » </a:t>
            </a:r>
            <a:r>
              <a:rPr lang="fr-FR" sz="1400" i="1" dirty="0" smtClean="0"/>
              <a:t>(p. 254)</a:t>
            </a:r>
          </a:p>
          <a:p>
            <a:pPr marL="400050" lvl="1" indent="0">
              <a:buNone/>
            </a:pPr>
            <a:endParaRPr lang="fr-FR" sz="2000" i="1" dirty="0" smtClean="0"/>
          </a:p>
          <a:p>
            <a:pPr marL="400050" lvl="1" indent="0">
              <a:buNone/>
            </a:pPr>
            <a:r>
              <a:rPr lang="fr-FR" sz="2000" i="1" dirty="0" smtClean="0"/>
              <a:t>• « Au début des années 1990, au cours des réunions de l’OTAN, on entendait souvent les orateurs citer un poème de Constantin </a:t>
            </a:r>
            <a:r>
              <a:rPr lang="fr-FR" sz="2000" i="1" dirty="0" err="1" smtClean="0"/>
              <a:t>Cavafis</a:t>
            </a:r>
            <a:r>
              <a:rPr lang="fr-FR" sz="2000" i="1" dirty="0" smtClean="0"/>
              <a:t> sur l’ancienne Alexandrie : « (…) Et maintenant, qu’allons-nous devenir, sans barbares. Ces gens-là, en un sens, apportaient une solution » </a:t>
            </a:r>
            <a:r>
              <a:rPr lang="fr-FR" sz="1400" i="1" dirty="0" smtClean="0"/>
              <a:t>(p. 255</a:t>
            </a:r>
            <a:r>
              <a:rPr lang="fr-FR" sz="2000" i="1" dirty="0" smtClean="0"/>
              <a:t>).</a:t>
            </a:r>
          </a:p>
          <a:p>
            <a:pPr marL="800100" lvl="2" indent="0">
              <a:buNone/>
            </a:pPr>
            <a:r>
              <a:rPr lang="fr-FR" sz="1600" i="1" dirty="0"/>
              <a:t>• « Dictateurs de petite envergure », « Etats voyous », Chine ? </a:t>
            </a:r>
            <a:r>
              <a:rPr lang="fr-FR" sz="1000" i="1" dirty="0"/>
              <a:t>(p. 258)</a:t>
            </a:r>
          </a:p>
          <a:p>
            <a:pPr marL="800100" lvl="2" indent="0">
              <a:buNone/>
            </a:pPr>
            <a:r>
              <a:rPr lang="fr-FR" sz="1600" i="1" dirty="0"/>
              <a:t>• « Islam politique » (Irak, Iran, Soudan, Lybie, Afghanistan, autres Etats + Hamas, Hezbollah, Jihad islamique, Al-Qaida » : </a:t>
            </a:r>
          </a:p>
          <a:p>
            <a:pPr marL="800100" lvl="2" indent="0">
              <a:buNone/>
            </a:pPr>
            <a:r>
              <a:rPr lang="fr-FR" sz="1600" i="1" dirty="0"/>
              <a:t>« Qualifications de l’islam pour revêtir le titre de l’ennemi </a:t>
            </a:r>
            <a:r>
              <a:rPr lang="fr-FR" sz="1600" i="1" dirty="0" smtClean="0"/>
              <a:t>»</a:t>
            </a:r>
            <a:endParaRPr lang="fr-FR" sz="2000" i="1" dirty="0" smtClean="0"/>
          </a:p>
          <a:p>
            <a:pPr marL="400050" lvl="1" indent="0">
              <a:buNone/>
            </a:pPr>
            <a:endParaRPr lang="fr-FR" sz="2000" i="1" dirty="0" smtClean="0"/>
          </a:p>
          <a:p>
            <a:pPr marL="400050" lvl="1" indent="0">
              <a:buNone/>
            </a:pPr>
            <a:r>
              <a:rPr lang="fr-FR" sz="2000" i="1" dirty="0" smtClean="0"/>
              <a:t>• Cohésion nationale : -    Divisions ethniques, divisions de classe : + </a:t>
            </a:r>
            <a:r>
              <a:rPr lang="fr-FR" sz="1400" i="1" dirty="0" smtClean="0"/>
              <a:t>(p. 256</a:t>
            </a:r>
            <a:r>
              <a:rPr lang="fr-FR" sz="2000" i="1" dirty="0" smtClean="0"/>
              <a:t>)</a:t>
            </a:r>
            <a:endParaRPr lang="fr-FR" sz="2400" dirty="0" smtClean="0"/>
          </a:p>
        </p:txBody>
      </p:sp>
    </p:spTree>
    <p:extLst>
      <p:ext uri="{BB962C8B-B14F-4D97-AF65-F5344CB8AC3E}">
        <p14:creationId xmlns:p14="http://schemas.microsoft.com/office/powerpoint/2010/main" val="308433273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55260" cy="778098"/>
          </a:xfrm>
        </p:spPr>
        <p:txBody>
          <a:bodyPr>
            <a:normAutofit/>
          </a:bodyPr>
          <a:lstStyle/>
          <a:p>
            <a:r>
              <a:rPr lang="fr-FR" sz="3600" dirty="0" smtClean="0"/>
              <a:t>   Interpellations</a:t>
            </a:r>
            <a:endParaRPr lang="fr-FR" sz="3600" dirty="0"/>
          </a:p>
        </p:txBody>
      </p:sp>
      <p:sp>
        <p:nvSpPr>
          <p:cNvPr id="3" name="Espace réservé du contenu 2"/>
          <p:cNvSpPr>
            <a:spLocks noGrp="1"/>
          </p:cNvSpPr>
          <p:nvPr>
            <p:ph idx="1"/>
          </p:nvPr>
        </p:nvSpPr>
        <p:spPr>
          <a:xfrm>
            <a:off x="395536" y="1052736"/>
            <a:ext cx="8219256" cy="5145435"/>
          </a:xfrm>
        </p:spPr>
        <p:txBody>
          <a:bodyPr>
            <a:normAutofit fontScale="85000" lnSpcReduction="20000"/>
          </a:bodyPr>
          <a:lstStyle/>
          <a:p>
            <a:pPr marL="0" indent="0">
              <a:buNone/>
            </a:pPr>
            <a:endParaRPr lang="fr-FR" sz="2000" i="1" dirty="0" smtClean="0"/>
          </a:p>
          <a:p>
            <a:pPr marL="0" indent="0">
              <a:buNone/>
            </a:pPr>
            <a:endParaRPr lang="fr-FR" sz="2000" i="1" dirty="0"/>
          </a:p>
          <a:p>
            <a:pPr marL="0" indent="0">
              <a:buNone/>
            </a:pPr>
            <a:r>
              <a:rPr lang="fr-FR" sz="2000" dirty="0">
                <a:solidFill>
                  <a:srgbClr val="FF0000"/>
                </a:solidFill>
              </a:rPr>
              <a:t>S.P. </a:t>
            </a:r>
            <a:r>
              <a:rPr lang="fr-FR" sz="2000" dirty="0" smtClean="0">
                <a:solidFill>
                  <a:srgbClr val="FF0000"/>
                </a:solidFill>
              </a:rPr>
              <a:t>Huntington 2004 </a:t>
            </a:r>
            <a:r>
              <a:rPr lang="fr-FR" sz="2000" dirty="0">
                <a:solidFill>
                  <a:srgbClr val="FF0000"/>
                </a:solidFill>
              </a:rPr>
              <a:t>: </a:t>
            </a:r>
            <a:r>
              <a:rPr lang="fr-FR" sz="2000" i="1" dirty="0" err="1">
                <a:solidFill>
                  <a:srgbClr val="FF0000"/>
                </a:solidFill>
              </a:rPr>
              <a:t>Who</a:t>
            </a:r>
            <a:r>
              <a:rPr lang="fr-FR" sz="2000" i="1" dirty="0">
                <a:solidFill>
                  <a:srgbClr val="FF0000"/>
                </a:solidFill>
              </a:rPr>
              <a:t> Are </a:t>
            </a:r>
            <a:r>
              <a:rPr lang="fr-FR" sz="2000" i="1" dirty="0" err="1">
                <a:solidFill>
                  <a:srgbClr val="FF0000"/>
                </a:solidFill>
              </a:rPr>
              <a:t>We</a:t>
            </a:r>
            <a:r>
              <a:rPr lang="fr-FR" sz="2000" i="1" dirty="0">
                <a:solidFill>
                  <a:srgbClr val="FF0000"/>
                </a:solidFill>
              </a:rPr>
              <a:t> ? The Challenges to </a:t>
            </a:r>
            <a:r>
              <a:rPr lang="fr-FR" sz="2000" i="1" dirty="0" err="1">
                <a:solidFill>
                  <a:srgbClr val="FF0000"/>
                </a:solidFill>
              </a:rPr>
              <a:t>America’s</a:t>
            </a:r>
            <a:r>
              <a:rPr lang="fr-FR" sz="2000" i="1" dirty="0">
                <a:solidFill>
                  <a:srgbClr val="FF0000"/>
                </a:solidFill>
              </a:rPr>
              <a:t> </a:t>
            </a:r>
            <a:r>
              <a:rPr lang="fr-FR" sz="2000" i="1" dirty="0" err="1">
                <a:solidFill>
                  <a:srgbClr val="FF0000"/>
                </a:solidFill>
              </a:rPr>
              <a:t>Identity</a:t>
            </a:r>
            <a:endParaRPr lang="fr-FR" sz="2000" i="1" dirty="0">
              <a:solidFill>
                <a:srgbClr val="FF0000"/>
              </a:solidFill>
            </a:endParaRPr>
          </a:p>
          <a:p>
            <a:pPr marL="0" indent="0">
              <a:buNone/>
            </a:pPr>
            <a:endParaRPr lang="fr-FR" sz="2000" i="1" dirty="0" smtClean="0"/>
          </a:p>
          <a:p>
            <a:pPr marL="0" indent="0">
              <a:buNone/>
            </a:pPr>
            <a:endParaRPr lang="fr-FR" sz="2000" i="1" dirty="0"/>
          </a:p>
          <a:p>
            <a:pPr marL="0" indent="0">
              <a:buNone/>
            </a:pPr>
            <a:endParaRPr lang="fr-FR" sz="2000" i="1" dirty="0" smtClean="0"/>
          </a:p>
          <a:p>
            <a:pPr marL="0" indent="0">
              <a:buNone/>
            </a:pPr>
            <a:endParaRPr lang="fr-FR" sz="2000" i="1" dirty="0"/>
          </a:p>
          <a:p>
            <a:pPr marL="0" indent="0">
              <a:buNone/>
            </a:pPr>
            <a:endParaRPr lang="fr-FR" sz="2000" i="1" dirty="0" smtClean="0"/>
          </a:p>
          <a:p>
            <a:pPr marL="0" indent="0">
              <a:buNone/>
            </a:pPr>
            <a:r>
              <a:rPr lang="fr-FR" sz="2000" i="1" dirty="0" smtClean="0"/>
              <a:t>des réunions de l’OTAN, on entendait souvent les</a:t>
            </a:r>
            <a:r>
              <a:rPr lang="fr-FR" sz="2000" i="1" dirty="0"/>
              <a:t>	</a:t>
            </a:r>
            <a:endParaRPr lang="fr-FR" sz="2000" i="1" dirty="0" smtClean="0"/>
          </a:p>
          <a:p>
            <a:pPr marL="400050" lvl="1" indent="0">
              <a:buNone/>
            </a:pPr>
            <a:r>
              <a:rPr lang="fr-FR" sz="2000" i="1" dirty="0" smtClean="0"/>
              <a:t>« Des attaques terroristes récurrentes sur les Etats-Unis n’exigeant pas de mobilisation nationale importante sont susceptibles de maintenir la saillance de l’identité nationale et l’unité nationale à des degrés relativement élevés »</a:t>
            </a:r>
          </a:p>
          <a:p>
            <a:pPr marL="400050" lvl="1" indent="0">
              <a:buNone/>
            </a:pPr>
            <a:endParaRPr lang="fr-FR" sz="2000" i="1" dirty="0" smtClean="0"/>
          </a:p>
          <a:p>
            <a:pPr marL="400050" lvl="1" indent="0">
              <a:buNone/>
            </a:pPr>
            <a:endParaRPr lang="fr-FR" sz="2000" i="1" dirty="0" smtClean="0"/>
          </a:p>
          <a:p>
            <a:pPr marL="400050" lvl="1" indent="0">
              <a:buNone/>
            </a:pPr>
            <a:r>
              <a:rPr lang="fr-FR" sz="2000" i="1" dirty="0" smtClean="0"/>
              <a:t>  </a:t>
            </a:r>
          </a:p>
          <a:p>
            <a:pPr marL="400050" lvl="1" indent="0">
              <a:buNone/>
            </a:pPr>
            <a:endParaRPr lang="fr-FR" sz="2000" i="1" dirty="0" smtClean="0"/>
          </a:p>
          <a:p>
            <a:pPr marL="0" indent="0">
              <a:buNone/>
            </a:pPr>
            <a:r>
              <a:rPr lang="fr-FR" sz="2400" i="1" dirty="0"/>
              <a:t>	</a:t>
            </a:r>
            <a:endParaRPr lang="fr-FR" sz="2400" i="1" dirty="0" smtClean="0"/>
          </a:p>
          <a:p>
            <a:pPr marL="0" indent="0">
              <a:buNone/>
            </a:pPr>
            <a:r>
              <a:rPr lang="fr-FR" sz="2400" i="1" dirty="0" smtClean="0"/>
              <a:t>	</a:t>
            </a:r>
            <a:endParaRPr lang="fr-FR" sz="2400" dirty="0" smtClean="0"/>
          </a:p>
          <a:p>
            <a:pPr marL="400050" lvl="1" indent="0">
              <a:buNone/>
            </a:pPr>
            <a:r>
              <a:rPr lang="fr-FR" dirty="0" smtClean="0"/>
              <a:t> </a:t>
            </a:r>
          </a:p>
        </p:txBody>
      </p:sp>
      <p:pic>
        <p:nvPicPr>
          <p:cNvPr id="4" name="Image 3"/>
          <p:cNvPicPr>
            <a:picLocks noChangeAspect="1"/>
          </p:cNvPicPr>
          <p:nvPr/>
        </p:nvPicPr>
        <p:blipFill>
          <a:blip r:embed="rId2"/>
          <a:stretch>
            <a:fillRect/>
          </a:stretch>
        </p:blipFill>
        <p:spPr>
          <a:xfrm>
            <a:off x="467544" y="2700873"/>
            <a:ext cx="8672073" cy="4157127"/>
          </a:xfrm>
          <a:prstGeom prst="rect">
            <a:avLst/>
          </a:prstGeom>
        </p:spPr>
      </p:pic>
    </p:spTree>
    <p:extLst>
      <p:ext uri="{BB962C8B-B14F-4D97-AF65-F5344CB8AC3E}">
        <p14:creationId xmlns:p14="http://schemas.microsoft.com/office/powerpoint/2010/main" val="372828578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dirty="0" smtClean="0"/>
              <a:t>Interpellations</a:t>
            </a:r>
            <a:endParaRPr lang="fr-FR" dirty="0"/>
          </a:p>
        </p:txBody>
      </p:sp>
      <p:sp>
        <p:nvSpPr>
          <p:cNvPr id="3" name="Espace réservé du contenu 2"/>
          <p:cNvSpPr>
            <a:spLocks noGrp="1"/>
          </p:cNvSpPr>
          <p:nvPr>
            <p:ph idx="1"/>
          </p:nvPr>
        </p:nvSpPr>
        <p:spPr>
          <a:xfrm>
            <a:off x="457200" y="1417638"/>
            <a:ext cx="8229600" cy="4708525"/>
          </a:xfrm>
        </p:spPr>
        <p:txBody>
          <a:bodyPr>
            <a:normAutofit fontScale="70000" lnSpcReduction="20000"/>
          </a:bodyPr>
          <a:lstStyle/>
          <a:p>
            <a:pPr marL="0" indent="0">
              <a:buNone/>
            </a:pPr>
            <a:endParaRPr lang="fr-FR" sz="2000" dirty="0" smtClean="0">
              <a:solidFill>
                <a:srgbClr val="FF0000"/>
              </a:solidFill>
            </a:endParaRPr>
          </a:p>
          <a:p>
            <a:pPr marL="0" indent="0">
              <a:buNone/>
            </a:pPr>
            <a:r>
              <a:rPr lang="fr-FR" sz="2000" dirty="0" smtClean="0">
                <a:solidFill>
                  <a:srgbClr val="FF0000"/>
                </a:solidFill>
              </a:rPr>
              <a:t>Gilbert </a:t>
            </a:r>
            <a:r>
              <a:rPr lang="fr-FR" sz="2000" dirty="0" err="1" smtClean="0">
                <a:solidFill>
                  <a:srgbClr val="FF0000"/>
                </a:solidFill>
              </a:rPr>
              <a:t>Achcar</a:t>
            </a:r>
            <a:r>
              <a:rPr lang="fr-FR" sz="2000" dirty="0" smtClean="0">
                <a:solidFill>
                  <a:srgbClr val="FF0000"/>
                </a:solidFill>
              </a:rPr>
              <a:t> (2003) : </a:t>
            </a:r>
            <a:r>
              <a:rPr lang="fr-FR" sz="2000" dirty="0">
                <a:solidFill>
                  <a:srgbClr val="FF0000"/>
                </a:solidFill>
              </a:rPr>
              <a:t>2003 </a:t>
            </a:r>
            <a:r>
              <a:rPr lang="fr-FR" sz="2000" i="1" dirty="0">
                <a:solidFill>
                  <a:srgbClr val="FF0000"/>
                </a:solidFill>
              </a:rPr>
              <a:t>: Le choc des barbaries. Terrorismes et désordre </a:t>
            </a:r>
            <a:r>
              <a:rPr lang="fr-FR" sz="2000" i="1" dirty="0" smtClean="0">
                <a:solidFill>
                  <a:srgbClr val="FF0000"/>
                </a:solidFill>
              </a:rPr>
              <a:t>mondial</a:t>
            </a:r>
          </a:p>
          <a:p>
            <a:pPr marL="0" indent="0">
              <a:buNone/>
            </a:pPr>
            <a:endParaRPr lang="fr-FR" sz="2000" i="1" dirty="0">
              <a:solidFill>
                <a:srgbClr val="FF0000"/>
              </a:solidFill>
            </a:endParaRPr>
          </a:p>
          <a:p>
            <a:pPr marL="0" lvl="1" indent="0">
              <a:buNone/>
            </a:pPr>
            <a:r>
              <a:rPr lang="fr-FR" sz="2000" i="1" dirty="0" smtClean="0"/>
              <a:t>	• Les vies qui comptent</a:t>
            </a:r>
          </a:p>
          <a:p>
            <a:pPr marL="0" lvl="1" indent="0">
              <a:buNone/>
            </a:pPr>
            <a:r>
              <a:rPr lang="fr-FR" sz="2000" i="1" dirty="0"/>
              <a:t>	</a:t>
            </a:r>
            <a:r>
              <a:rPr lang="fr-FR" sz="2000" i="1" dirty="0" smtClean="0"/>
              <a:t>• Agendas politiques, agendas économiques</a:t>
            </a:r>
            <a:endParaRPr lang="fr-FR" sz="2000" i="1" dirty="0"/>
          </a:p>
          <a:p>
            <a:pPr marL="0" indent="0">
              <a:buNone/>
            </a:pPr>
            <a:endParaRPr lang="fr-FR" sz="2000" i="1" dirty="0">
              <a:solidFill>
                <a:srgbClr val="FF0000"/>
              </a:solidFill>
            </a:endParaRPr>
          </a:p>
          <a:p>
            <a:pPr marL="0" indent="0">
              <a:buNone/>
            </a:pPr>
            <a:r>
              <a:rPr lang="fr-FR" sz="2000" dirty="0" smtClean="0">
                <a:solidFill>
                  <a:srgbClr val="FF0000"/>
                </a:solidFill>
              </a:rPr>
              <a:t>Alain Joxe (2004</a:t>
            </a:r>
            <a:r>
              <a:rPr lang="fr-FR" sz="2000" i="1" dirty="0" smtClean="0">
                <a:solidFill>
                  <a:srgbClr val="FF0000"/>
                </a:solidFill>
              </a:rPr>
              <a:t>) : </a:t>
            </a:r>
            <a:r>
              <a:rPr lang="fr-FR" sz="2000" i="1" dirty="0">
                <a:solidFill>
                  <a:srgbClr val="FF0000"/>
                </a:solidFill>
              </a:rPr>
              <a:t>Comment expliquer la </a:t>
            </a:r>
            <a:r>
              <a:rPr lang="fr-FR" sz="2000" i="1" dirty="0" err="1">
                <a:solidFill>
                  <a:srgbClr val="FF0000"/>
                </a:solidFill>
              </a:rPr>
              <a:t>barbarisation</a:t>
            </a:r>
            <a:r>
              <a:rPr lang="fr-FR" sz="2000" i="1" dirty="0">
                <a:solidFill>
                  <a:srgbClr val="FF0000"/>
                </a:solidFill>
              </a:rPr>
              <a:t> moderne de la guerre ? </a:t>
            </a:r>
          </a:p>
          <a:p>
            <a:pPr marL="400050" lvl="1" indent="0">
              <a:buNone/>
            </a:pPr>
            <a:endParaRPr lang="fr-FR" sz="2000" i="1" dirty="0" smtClean="0"/>
          </a:p>
          <a:p>
            <a:pPr marL="400050" lvl="1" indent="0">
              <a:buNone/>
            </a:pPr>
            <a:r>
              <a:rPr lang="fr-FR" sz="2000" i="1" dirty="0" smtClean="0"/>
              <a:t>• </a:t>
            </a:r>
            <a:r>
              <a:rPr lang="fr-FR" sz="2000" i="1" dirty="0"/>
              <a:t>une question de « style », non de létalité</a:t>
            </a:r>
          </a:p>
          <a:p>
            <a:pPr marL="1257300" lvl="2" indent="-457200">
              <a:buFont typeface="+mj-lt"/>
              <a:buAutoNum type="arabicPeriod"/>
            </a:pPr>
            <a:r>
              <a:rPr lang="fr-FR" sz="1600" i="1" dirty="0"/>
              <a:t> Civilité – discipline – efficacité – tuer de loin</a:t>
            </a:r>
          </a:p>
          <a:p>
            <a:pPr marL="1257300" lvl="2" indent="-457200">
              <a:buFont typeface="+mj-lt"/>
              <a:buAutoNum type="arabicPeriod"/>
            </a:pPr>
            <a:r>
              <a:rPr lang="fr-FR" sz="1600" i="1" dirty="0"/>
              <a:t>Barbarie – fureur – héroïsme – tuer de près</a:t>
            </a:r>
            <a:endParaRPr lang="fr-FR" sz="1000" i="1" dirty="0"/>
          </a:p>
          <a:p>
            <a:pPr marL="1257300" lvl="2" indent="-457200">
              <a:buFont typeface="+mj-lt"/>
              <a:buAutoNum type="arabicPeriod"/>
            </a:pPr>
            <a:endParaRPr lang="fr-FR" sz="2000" i="1" dirty="0"/>
          </a:p>
          <a:p>
            <a:pPr marL="400050" lvl="1" indent="0">
              <a:buNone/>
            </a:pPr>
            <a:r>
              <a:rPr lang="fr-FR" sz="2000" i="1" dirty="0"/>
              <a:t>• Etats et échelles de protection</a:t>
            </a:r>
          </a:p>
          <a:p>
            <a:pPr marL="400050" lvl="1" indent="0">
              <a:buNone/>
            </a:pPr>
            <a:endParaRPr lang="fr-FR" sz="2000" i="1" dirty="0"/>
          </a:p>
          <a:p>
            <a:pPr marL="400050" lvl="1" indent="0">
              <a:buNone/>
            </a:pPr>
            <a:r>
              <a:rPr lang="fr-FR" sz="2000" i="1" dirty="0"/>
              <a:t>• Les conditions de la </a:t>
            </a:r>
            <a:r>
              <a:rPr lang="fr-FR" sz="2000" i="1" dirty="0" err="1"/>
              <a:t>barbarisation</a:t>
            </a:r>
            <a:r>
              <a:rPr lang="fr-FR" sz="2000" i="1" dirty="0"/>
              <a:t> : l’absence de protection d’Etat</a:t>
            </a:r>
          </a:p>
          <a:p>
            <a:pPr marL="1257300" lvl="2" indent="-457200">
              <a:buFont typeface="+mj-lt"/>
              <a:buAutoNum type="arabicPeriod"/>
            </a:pPr>
            <a:r>
              <a:rPr lang="fr-FR" sz="1600" i="1" dirty="0"/>
              <a:t>Guerres symétriques</a:t>
            </a:r>
          </a:p>
          <a:p>
            <a:pPr marL="1257300" lvl="2" indent="-457200">
              <a:buFont typeface="+mj-lt"/>
              <a:buAutoNum type="arabicPeriod"/>
            </a:pPr>
            <a:r>
              <a:rPr lang="fr-FR" sz="1600" i="1" dirty="0"/>
              <a:t>Guerres asymétrique : la guerre d’Empire, la guerre… en pire</a:t>
            </a:r>
            <a:endParaRPr lang="fr-FR" sz="1000" i="1" dirty="0"/>
          </a:p>
          <a:p>
            <a:pPr marL="400050" lvl="1" indent="0">
              <a:buNone/>
            </a:pPr>
            <a:endParaRPr lang="fr-FR" sz="2000" i="1" dirty="0"/>
          </a:p>
          <a:p>
            <a:pPr marL="400050" lvl="1" indent="0">
              <a:buNone/>
            </a:pPr>
            <a:r>
              <a:rPr lang="fr-FR" sz="2000" i="1" dirty="0"/>
              <a:t>• Production et reproduction des identités prêtes au combat </a:t>
            </a:r>
          </a:p>
          <a:p>
            <a:pPr marL="1257300" lvl="2" indent="-457200">
              <a:buFont typeface="+mj-lt"/>
              <a:buAutoNum type="arabicPeriod"/>
            </a:pPr>
            <a:r>
              <a:rPr lang="fr-FR" sz="1600" i="1" dirty="0"/>
              <a:t>Identités « expressives », identités «  performatives </a:t>
            </a:r>
            <a:r>
              <a:rPr lang="fr-FR" sz="1600" i="1" dirty="0" smtClean="0"/>
              <a:t>»</a:t>
            </a:r>
          </a:p>
          <a:p>
            <a:pPr marL="1257300" lvl="2" indent="-457200">
              <a:buFont typeface="+mj-lt"/>
              <a:buAutoNum type="arabicPeriod"/>
            </a:pPr>
            <a:r>
              <a:rPr lang="fr-FR" sz="2000" i="1" dirty="0"/>
              <a:t>	</a:t>
            </a:r>
            <a:r>
              <a:rPr lang="fr-FR" sz="1600" i="1" dirty="0"/>
              <a:t>Mise en forme de la mémoire </a:t>
            </a:r>
            <a:r>
              <a:rPr lang="fr-FR" sz="1600" i="1" dirty="0" smtClean="0"/>
              <a:t>collective</a:t>
            </a:r>
            <a:endParaRPr lang="fr-FR" sz="1600" i="1" dirty="0"/>
          </a:p>
        </p:txBody>
      </p:sp>
    </p:spTree>
    <p:extLst>
      <p:ext uri="{BB962C8B-B14F-4D97-AF65-F5344CB8AC3E}">
        <p14:creationId xmlns:p14="http://schemas.microsoft.com/office/powerpoint/2010/main" val="252862470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954864"/>
          </a:xfrm>
        </p:spPr>
        <p:txBody>
          <a:bodyPr>
            <a:normAutofit/>
          </a:bodyPr>
          <a:lstStyle/>
          <a:p>
            <a:r>
              <a:rPr lang="fr-FR" dirty="0" smtClean="0"/>
              <a:t>Reconnaissance et ressources</a:t>
            </a:r>
            <a:endParaRPr lang="fr-FR" dirty="0"/>
          </a:p>
        </p:txBody>
      </p:sp>
      <p:sp>
        <p:nvSpPr>
          <p:cNvPr id="3" name="Espace réservé du contenu 2"/>
          <p:cNvSpPr>
            <a:spLocks noGrp="1"/>
          </p:cNvSpPr>
          <p:nvPr>
            <p:ph idx="1"/>
          </p:nvPr>
        </p:nvSpPr>
        <p:spPr>
          <a:xfrm>
            <a:off x="457200" y="1417638"/>
            <a:ext cx="8229600" cy="4525963"/>
          </a:xfrm>
        </p:spPr>
        <p:txBody>
          <a:bodyPr>
            <a:normAutofit fontScale="70000" lnSpcReduction="20000"/>
          </a:bodyPr>
          <a:lstStyle/>
          <a:p>
            <a:pPr marL="0" indent="0">
              <a:buNone/>
            </a:pPr>
            <a:r>
              <a:rPr lang="fr-FR" dirty="0" smtClean="0">
                <a:solidFill>
                  <a:srgbClr val="FF0000"/>
                </a:solidFill>
              </a:rPr>
              <a:t>1. Benedict Anderson (</a:t>
            </a:r>
            <a:r>
              <a:rPr lang="fr-FR" dirty="0" err="1" smtClean="0">
                <a:solidFill>
                  <a:srgbClr val="FF0000"/>
                </a:solidFill>
              </a:rPr>
              <a:t>Imagined</a:t>
            </a:r>
            <a:r>
              <a:rPr lang="fr-FR" dirty="0" smtClean="0">
                <a:solidFill>
                  <a:srgbClr val="FF0000"/>
                </a:solidFill>
              </a:rPr>
              <a:t> </a:t>
            </a:r>
            <a:r>
              <a:rPr lang="fr-FR" dirty="0" err="1" smtClean="0">
                <a:solidFill>
                  <a:srgbClr val="FF0000"/>
                </a:solidFill>
              </a:rPr>
              <a:t>communities</a:t>
            </a:r>
            <a:r>
              <a:rPr lang="fr-FR" dirty="0" smtClean="0">
                <a:solidFill>
                  <a:srgbClr val="FF0000"/>
                </a:solidFill>
              </a:rPr>
              <a:t>)</a:t>
            </a:r>
            <a:r>
              <a:rPr lang="fr-FR" dirty="0" smtClean="0"/>
              <a:t>:</a:t>
            </a:r>
          </a:p>
          <a:p>
            <a:pPr marL="0" indent="0">
              <a:buNone/>
            </a:pPr>
            <a:r>
              <a:rPr lang="fr-FR" dirty="0" smtClean="0"/>
              <a:t>• « long-distance </a:t>
            </a:r>
            <a:r>
              <a:rPr lang="fr-FR" dirty="0" err="1" smtClean="0"/>
              <a:t>nationalism</a:t>
            </a:r>
            <a:r>
              <a:rPr lang="fr-FR" dirty="0" smtClean="0"/>
              <a:t> »</a:t>
            </a:r>
          </a:p>
          <a:p>
            <a:pPr marL="0" indent="0">
              <a:buNone/>
            </a:pPr>
            <a:r>
              <a:rPr lang="fr-FR" dirty="0" smtClean="0"/>
              <a:t>	- radicalisation </a:t>
            </a:r>
            <a:r>
              <a:rPr lang="fr-FR" dirty="0"/>
              <a:t>des </a:t>
            </a:r>
            <a:r>
              <a:rPr lang="fr-FR" dirty="0" smtClean="0"/>
              <a:t>objectifs</a:t>
            </a:r>
          </a:p>
          <a:p>
            <a:pPr marL="0" indent="0">
              <a:buNone/>
            </a:pPr>
            <a:r>
              <a:rPr lang="fr-FR" dirty="0"/>
              <a:t>	</a:t>
            </a:r>
            <a:r>
              <a:rPr lang="fr-FR" dirty="0" smtClean="0"/>
              <a:t>- déresponsabilisation des acteurs</a:t>
            </a:r>
            <a:endParaRPr lang="fr-FR" dirty="0"/>
          </a:p>
          <a:p>
            <a:pPr marL="0" indent="0">
              <a:buNone/>
            </a:pPr>
            <a:endParaRPr lang="en-US" dirty="0" smtClean="0">
              <a:solidFill>
                <a:srgbClr val="FF0000"/>
              </a:solidFill>
            </a:endParaRPr>
          </a:p>
          <a:p>
            <a:pPr marL="0" indent="0">
              <a:buNone/>
            </a:pPr>
            <a:r>
              <a:rPr lang="en-US" dirty="0" smtClean="0">
                <a:solidFill>
                  <a:srgbClr val="FF0000"/>
                </a:solidFill>
              </a:rPr>
              <a:t>2. Daniele </a:t>
            </a:r>
            <a:r>
              <a:rPr lang="en-US" dirty="0" err="1" smtClean="0">
                <a:solidFill>
                  <a:srgbClr val="FF0000"/>
                </a:solidFill>
              </a:rPr>
              <a:t>Conversi</a:t>
            </a:r>
            <a:r>
              <a:rPr lang="en-US" dirty="0" smtClean="0">
                <a:solidFill>
                  <a:srgbClr val="FF0000"/>
                </a:solidFill>
              </a:rPr>
              <a:t> : Irresponsible </a:t>
            </a:r>
            <a:r>
              <a:rPr lang="en-US" dirty="0" err="1">
                <a:solidFill>
                  <a:srgbClr val="FF0000"/>
                </a:solidFill>
              </a:rPr>
              <a:t>Radicalisation</a:t>
            </a:r>
            <a:r>
              <a:rPr lang="en-US" dirty="0">
                <a:solidFill>
                  <a:srgbClr val="FF0000"/>
                </a:solidFill>
              </a:rPr>
              <a:t>: Diasporas, </a:t>
            </a:r>
            <a:r>
              <a:rPr lang="en-US" dirty="0" err="1">
                <a:solidFill>
                  <a:srgbClr val="FF0000"/>
                </a:solidFill>
              </a:rPr>
              <a:t>Globalisation</a:t>
            </a:r>
            <a:r>
              <a:rPr lang="en-US" dirty="0">
                <a:solidFill>
                  <a:srgbClr val="FF0000"/>
                </a:solidFill>
              </a:rPr>
              <a:t> and Long-Distance Nationalism in the Digital </a:t>
            </a:r>
            <a:r>
              <a:rPr lang="en-US" dirty="0" smtClean="0">
                <a:solidFill>
                  <a:srgbClr val="FF0000"/>
                </a:solidFill>
              </a:rPr>
              <a:t>Age</a:t>
            </a:r>
          </a:p>
          <a:p>
            <a:pPr marL="0" indent="0">
              <a:buNone/>
            </a:pPr>
            <a:endParaRPr lang="en-US" dirty="0" smtClean="0">
              <a:solidFill>
                <a:srgbClr val="FF0000"/>
              </a:solidFill>
            </a:endParaRPr>
          </a:p>
          <a:p>
            <a:pPr marL="0" indent="0">
              <a:buNone/>
            </a:pPr>
            <a:r>
              <a:rPr lang="en-US" dirty="0" smtClean="0"/>
              <a:t>• Diasporas sans “homeland” (</a:t>
            </a:r>
            <a:r>
              <a:rPr lang="en-US" dirty="0" err="1" smtClean="0"/>
              <a:t>patrie</a:t>
            </a:r>
            <a:r>
              <a:rPr lang="en-US" dirty="0" smtClean="0"/>
              <a:t>) et diasporas avec un “homeland”</a:t>
            </a:r>
          </a:p>
          <a:p>
            <a:pPr marL="0" indent="0">
              <a:buNone/>
            </a:pPr>
            <a:r>
              <a:rPr lang="en-US" dirty="0" smtClean="0"/>
              <a:t>• </a:t>
            </a:r>
            <a:r>
              <a:rPr lang="fr-FR" u="sng" dirty="0"/>
              <a:t>Révolutions digitales et nationalisme </a:t>
            </a:r>
            <a:r>
              <a:rPr lang="fr-FR" u="sng" dirty="0" smtClean="0"/>
              <a:t>digital</a:t>
            </a:r>
          </a:p>
          <a:p>
            <a:pPr marL="0" indent="0">
              <a:buNone/>
            </a:pPr>
            <a:r>
              <a:rPr lang="fr-FR" u="sng" dirty="0" smtClean="0"/>
              <a:t>• Dé-différentiation culturelle &lt;-&gt; différenciation « ethnique »</a:t>
            </a:r>
          </a:p>
          <a:p>
            <a:pPr marL="0" indent="0">
              <a:buNone/>
            </a:pPr>
            <a:r>
              <a:rPr lang="fr-FR" u="sng" dirty="0" smtClean="0"/>
              <a:t>• Ce qui fait groupe est l’opposition à un autre groupe, présenté comme l’ennemi</a:t>
            </a:r>
            <a:endParaRPr lang="fr-FR" dirty="0"/>
          </a:p>
        </p:txBody>
      </p:sp>
    </p:spTree>
    <p:extLst>
      <p:ext uri="{BB962C8B-B14F-4D97-AF65-F5344CB8AC3E}">
        <p14:creationId xmlns:p14="http://schemas.microsoft.com/office/powerpoint/2010/main" val="29274076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55260" cy="778098"/>
          </a:xfrm>
        </p:spPr>
        <p:txBody>
          <a:bodyPr>
            <a:normAutofit fontScale="90000"/>
          </a:bodyPr>
          <a:lstStyle/>
          <a:p>
            <a:r>
              <a:rPr lang="fr-FR" sz="3600" dirty="0" smtClean="0"/>
              <a:t>   Reconnaissance et ressources</a:t>
            </a:r>
            <a:br>
              <a:rPr lang="fr-FR" sz="3600" dirty="0" smtClean="0"/>
            </a:br>
            <a:r>
              <a:rPr lang="fr-FR" sz="2700" i="1" dirty="0" smtClean="0"/>
              <a:t>L’islam</a:t>
            </a:r>
            <a:endParaRPr lang="fr-FR" sz="2700" dirty="0"/>
          </a:p>
        </p:txBody>
      </p:sp>
      <p:sp>
        <p:nvSpPr>
          <p:cNvPr id="3" name="Espace réservé du contenu 2"/>
          <p:cNvSpPr>
            <a:spLocks noGrp="1"/>
          </p:cNvSpPr>
          <p:nvPr>
            <p:ph idx="1"/>
          </p:nvPr>
        </p:nvSpPr>
        <p:spPr>
          <a:xfrm>
            <a:off x="467544" y="1304764"/>
            <a:ext cx="8219256" cy="4821399"/>
          </a:xfrm>
        </p:spPr>
        <p:txBody>
          <a:bodyPr>
            <a:normAutofit lnSpcReduction="10000"/>
          </a:bodyPr>
          <a:lstStyle/>
          <a:p>
            <a:pPr marL="0" indent="0">
              <a:buNone/>
            </a:pPr>
            <a:r>
              <a:rPr lang="fr-FR" sz="2000" dirty="0" smtClean="0">
                <a:solidFill>
                  <a:srgbClr val="FF0000"/>
                </a:solidFill>
              </a:rPr>
              <a:t>2 remarques :</a:t>
            </a:r>
          </a:p>
          <a:p>
            <a:pPr marL="0" indent="0">
              <a:buNone/>
            </a:pPr>
            <a:endParaRPr lang="fr-FR" sz="2000" dirty="0" smtClean="0"/>
          </a:p>
          <a:p>
            <a:pPr marL="457200" indent="-457200">
              <a:buAutoNum type="arabicPeriod"/>
            </a:pPr>
            <a:r>
              <a:rPr lang="fr-FR" sz="2000" i="1" dirty="0" smtClean="0"/>
              <a:t>De la même façon que l’identité juive réfère désormais à la Shoah, l’identité musulmane réfère à la colonisation et à l’immigration</a:t>
            </a:r>
          </a:p>
          <a:p>
            <a:pPr lvl="1" indent="-342900">
              <a:buAutoNum type="alphaLcPeriod"/>
            </a:pPr>
            <a:r>
              <a:rPr lang="fr-FR" sz="1600" i="1" dirty="0"/>
              <a:t>Colonisation : loi du groupe des « nouveaux arrivants » </a:t>
            </a:r>
          </a:p>
          <a:p>
            <a:pPr lvl="1" indent="-342900">
              <a:buAutoNum type="alphaLcPeriod"/>
            </a:pPr>
            <a:r>
              <a:rPr lang="fr-FR" sz="1600" i="1" dirty="0"/>
              <a:t>Immigration : loi du groupe des « anciens habitants » </a:t>
            </a:r>
          </a:p>
          <a:p>
            <a:pPr marL="685800" lvl="1">
              <a:buFont typeface="Symbol" charset="0"/>
              <a:buChar char=""/>
            </a:pPr>
            <a:r>
              <a:rPr lang="fr-FR" sz="1600" i="1" dirty="0"/>
              <a:t>Loi du plus fort </a:t>
            </a:r>
          </a:p>
          <a:p>
            <a:pPr marL="457200" indent="-457200">
              <a:buAutoNum type="arabicPeriod"/>
            </a:pPr>
            <a:endParaRPr lang="fr-FR" sz="2000" i="1" dirty="0" smtClean="0"/>
          </a:p>
          <a:p>
            <a:pPr marL="457200" indent="-457200">
              <a:buAutoNum type="arabicPeriod"/>
            </a:pPr>
            <a:r>
              <a:rPr lang="fr-FR" sz="2000" i="1" dirty="0" smtClean="0"/>
              <a:t>Identifications diverses :</a:t>
            </a:r>
          </a:p>
          <a:p>
            <a:pPr marL="857250" lvl="1" indent="-457200">
              <a:buAutoNum type="alphaLcPeriod"/>
            </a:pPr>
            <a:r>
              <a:rPr lang="fr-FR" sz="1600" i="1" dirty="0" smtClean="0"/>
              <a:t>Tantôt plus religieuses (orthopraxie)</a:t>
            </a:r>
          </a:p>
          <a:p>
            <a:pPr marL="857250" lvl="1" indent="-457200">
              <a:buAutoNum type="alphaLcPeriod"/>
            </a:pPr>
            <a:r>
              <a:rPr lang="fr-FR" sz="1600" i="1" dirty="0" smtClean="0"/>
              <a:t>Tantôt plus « politiques » (conscience de la discrimination)</a:t>
            </a:r>
          </a:p>
          <a:p>
            <a:pPr marL="685800" lvl="1">
              <a:buFont typeface="Symbol" charset="0"/>
              <a:buChar char=""/>
            </a:pPr>
            <a:r>
              <a:rPr lang="fr-FR" sz="1600" i="1" dirty="0" smtClean="0"/>
              <a:t>Discrimination/Violence politique</a:t>
            </a:r>
            <a:endParaRPr lang="fr-FR" sz="1600" i="1" dirty="0"/>
          </a:p>
          <a:p>
            <a:pPr marL="400050" lvl="1" indent="0">
              <a:buNone/>
            </a:pPr>
            <a:endParaRPr lang="fr-FR" sz="2400" dirty="0" smtClean="0"/>
          </a:p>
          <a:p>
            <a:pPr marL="400050" lvl="1" indent="0">
              <a:buNone/>
            </a:pPr>
            <a:r>
              <a:rPr lang="fr-FR" dirty="0" smtClean="0"/>
              <a:t> </a:t>
            </a:r>
          </a:p>
        </p:txBody>
      </p:sp>
    </p:spTree>
    <p:extLst>
      <p:ext uri="{BB962C8B-B14F-4D97-AF65-F5344CB8AC3E}">
        <p14:creationId xmlns:p14="http://schemas.microsoft.com/office/powerpoint/2010/main" val="424108039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Reconnaissance et ressources:</a:t>
            </a:r>
            <a:br>
              <a:rPr lang="fr-FR" dirty="0" smtClean="0"/>
            </a:br>
            <a:r>
              <a:rPr lang="fr-FR" sz="2700" dirty="0" smtClean="0"/>
              <a:t>les </a:t>
            </a:r>
            <a:r>
              <a:rPr lang="fr-FR" sz="2700" i="1" dirty="0" err="1" smtClean="0"/>
              <a:t>post-colonial</a:t>
            </a:r>
            <a:r>
              <a:rPr lang="fr-FR" sz="2700" i="1" dirty="0" smtClean="0"/>
              <a:t> </a:t>
            </a:r>
            <a:r>
              <a:rPr lang="fr-FR" sz="2700" dirty="0" err="1" smtClean="0"/>
              <a:t>studies</a:t>
            </a:r>
            <a:endParaRPr lang="fr-FR" sz="2700" dirty="0"/>
          </a:p>
        </p:txBody>
      </p:sp>
      <p:sp>
        <p:nvSpPr>
          <p:cNvPr id="3" name="Espace réservé du contenu 2"/>
          <p:cNvSpPr>
            <a:spLocks noGrp="1"/>
          </p:cNvSpPr>
          <p:nvPr>
            <p:ph idx="1"/>
          </p:nvPr>
        </p:nvSpPr>
        <p:spPr/>
        <p:txBody>
          <a:bodyPr>
            <a:normAutofit lnSpcReduction="10000"/>
          </a:bodyPr>
          <a:lstStyle/>
          <a:p>
            <a:r>
              <a:rPr lang="fr-FR" dirty="0" smtClean="0"/>
              <a:t>Egalité et hiérarchisation</a:t>
            </a:r>
          </a:p>
          <a:p>
            <a:r>
              <a:rPr lang="fr-FR" dirty="0" smtClean="0"/>
              <a:t>Laïcité et évolution</a:t>
            </a:r>
          </a:p>
          <a:p>
            <a:r>
              <a:rPr lang="fr-FR" dirty="0" smtClean="0"/>
              <a:t>Libertés à géométrie variables</a:t>
            </a:r>
          </a:p>
          <a:p>
            <a:pPr lvl="1"/>
            <a:r>
              <a:rPr lang="fr-FR" sz="2000" dirty="0" smtClean="0"/>
              <a:t>Expression / blasphème</a:t>
            </a:r>
          </a:p>
          <a:p>
            <a:pPr lvl="1"/>
            <a:r>
              <a:rPr lang="fr-FR" sz="2000" dirty="0" smtClean="0"/>
              <a:t>Religion</a:t>
            </a:r>
          </a:p>
          <a:p>
            <a:r>
              <a:rPr lang="fr-FR" dirty="0" smtClean="0"/>
              <a:t>Laïcité et « professions de foi »</a:t>
            </a:r>
          </a:p>
          <a:p>
            <a:pPr lvl="1"/>
            <a:r>
              <a:rPr lang="fr-FR" sz="2000" dirty="0" smtClean="0"/>
              <a:t>ni dieu ni maître : devise anarchiste</a:t>
            </a:r>
          </a:p>
          <a:p>
            <a:pPr lvl="1"/>
            <a:r>
              <a:rPr lang="fr-FR" sz="2000" dirty="0" smtClean="0"/>
              <a:t>ni dieu ni maître, sinon [Charlie] : profession de foi, quel que soit ce dont Charlie est le nom </a:t>
            </a:r>
          </a:p>
          <a:p>
            <a:pPr lvl="2"/>
            <a:r>
              <a:rPr lang="fr-FR" sz="1800" dirty="0" smtClean="0"/>
              <a:t>République</a:t>
            </a:r>
          </a:p>
          <a:p>
            <a:pPr lvl="2"/>
            <a:r>
              <a:rPr lang="fr-FR" sz="1800" dirty="0" smtClean="0"/>
              <a:t>Empire (cf. « moment impérial »</a:t>
            </a:r>
          </a:p>
          <a:p>
            <a:endParaRPr lang="fr-FR" dirty="0"/>
          </a:p>
        </p:txBody>
      </p:sp>
    </p:spTree>
    <p:extLst>
      <p:ext uri="{BB962C8B-B14F-4D97-AF65-F5344CB8AC3E}">
        <p14:creationId xmlns:p14="http://schemas.microsoft.com/office/powerpoint/2010/main" val="8376623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De quoi parlons-nous ?</a:t>
            </a:r>
            <a:endParaRPr lang="fr-FR" dirty="0"/>
          </a:p>
        </p:txBody>
      </p:sp>
      <p:sp>
        <p:nvSpPr>
          <p:cNvPr id="3" name="Espace réservé du contenu 2"/>
          <p:cNvSpPr>
            <a:spLocks noGrp="1"/>
          </p:cNvSpPr>
          <p:nvPr>
            <p:ph idx="1"/>
          </p:nvPr>
        </p:nvSpPr>
        <p:spPr/>
        <p:style>
          <a:lnRef idx="1">
            <a:schemeClr val="accent1"/>
          </a:lnRef>
          <a:fillRef idx="2">
            <a:schemeClr val="accent1"/>
          </a:fillRef>
          <a:effectRef idx="1">
            <a:schemeClr val="accent1"/>
          </a:effectRef>
          <a:fontRef idx="minor">
            <a:schemeClr val="dk1"/>
          </a:fontRef>
        </p:style>
        <p:txBody>
          <a:bodyPr>
            <a:normAutofit/>
          </a:bodyPr>
          <a:lstStyle/>
          <a:p>
            <a:pPr marL="0" indent="0">
              <a:buNone/>
            </a:pPr>
            <a:r>
              <a:rPr lang="fr-FR" dirty="0" smtClean="0"/>
              <a:t>Une notion pensée sous deux métaphores, proposées par des psychologues</a:t>
            </a:r>
          </a:p>
          <a:p>
            <a:pPr marL="0" indent="0">
              <a:buNone/>
            </a:pPr>
            <a:r>
              <a:rPr lang="fr-FR" dirty="0" smtClean="0"/>
              <a:t>• Métaphore de l’escalier vers le terrorisme de </a:t>
            </a:r>
            <a:r>
              <a:rPr lang="fr-FR" dirty="0" err="1" smtClean="0"/>
              <a:t>Moghaddam</a:t>
            </a:r>
            <a:r>
              <a:rPr lang="fr-FR" dirty="0" smtClean="0"/>
              <a:t> (2005)</a:t>
            </a:r>
          </a:p>
          <a:p>
            <a:pPr marL="0" indent="0">
              <a:buNone/>
            </a:pPr>
            <a:endParaRPr lang="fr-FR" dirty="0" smtClean="0"/>
          </a:p>
          <a:p>
            <a:pPr marL="0" indent="0">
              <a:buNone/>
            </a:pPr>
            <a:r>
              <a:rPr lang="fr-FR" dirty="0" smtClean="0"/>
              <a:t>• Métaphore de la pyramide de radicalisation de </a:t>
            </a:r>
            <a:r>
              <a:rPr lang="fr-FR" dirty="0" err="1" smtClean="0"/>
              <a:t>McCauley</a:t>
            </a:r>
            <a:r>
              <a:rPr lang="fr-FR" dirty="0" smtClean="0"/>
              <a:t> et </a:t>
            </a:r>
            <a:r>
              <a:rPr lang="fr-FR" dirty="0" err="1" smtClean="0"/>
              <a:t>Moskalenko</a:t>
            </a:r>
            <a:r>
              <a:rPr lang="fr-FR" dirty="0" smtClean="0"/>
              <a:t> (2008)</a:t>
            </a:r>
          </a:p>
          <a:p>
            <a:pPr marL="914400" lvl="1" indent="-514350">
              <a:buAutoNum type="arabicParenR"/>
            </a:pPr>
            <a:endParaRPr lang="fr-FR" dirty="0"/>
          </a:p>
        </p:txBody>
      </p:sp>
    </p:spTree>
    <p:extLst>
      <p:ext uri="{BB962C8B-B14F-4D97-AF65-F5344CB8AC3E}">
        <p14:creationId xmlns:p14="http://schemas.microsoft.com/office/powerpoint/2010/main" val="38746634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dirty="0" smtClean="0"/>
              <a:t>Reconnaissance et ressources</a:t>
            </a:r>
            <a:br>
              <a:rPr lang="fr-FR" dirty="0" smtClean="0"/>
            </a:br>
            <a:r>
              <a:rPr lang="fr-FR" sz="2400" i="1" dirty="0" smtClean="0"/>
              <a:t>Le discours du djihâd violent</a:t>
            </a:r>
            <a:endParaRPr lang="fr-FR" sz="2400" dirty="0"/>
          </a:p>
        </p:txBody>
      </p:sp>
      <p:sp>
        <p:nvSpPr>
          <p:cNvPr id="3" name="Espace réservé du contenu 2"/>
          <p:cNvSpPr>
            <a:spLocks noGrp="1"/>
          </p:cNvSpPr>
          <p:nvPr>
            <p:ph idx="1"/>
          </p:nvPr>
        </p:nvSpPr>
        <p:spPr/>
        <p:txBody>
          <a:bodyPr>
            <a:normAutofit fontScale="32500" lnSpcReduction="20000"/>
          </a:bodyPr>
          <a:lstStyle/>
          <a:p>
            <a:pPr marL="0" indent="0">
              <a:buNone/>
            </a:pPr>
            <a:r>
              <a:rPr lang="fr-FR" sz="6200" dirty="0" smtClean="0"/>
              <a:t>Une relecture stratégique des sources</a:t>
            </a:r>
          </a:p>
          <a:p>
            <a:pPr marL="0" indent="0">
              <a:buNone/>
            </a:pPr>
            <a:r>
              <a:rPr lang="fr-FR" sz="6200" dirty="0" smtClean="0"/>
              <a:t>• </a:t>
            </a:r>
            <a:r>
              <a:rPr lang="fr-FR" sz="6200" dirty="0"/>
              <a:t>marginalisation de certaines sources du droit (</a:t>
            </a:r>
            <a:r>
              <a:rPr lang="fr-FR" sz="6200" i="1" dirty="0" err="1"/>
              <a:t>idjma</a:t>
            </a:r>
            <a:r>
              <a:rPr lang="fr-FR" sz="6200" dirty="0"/>
              <a:t>) et disqualification des parents</a:t>
            </a:r>
            <a:endParaRPr lang="fr-FR" sz="6200" dirty="0" smtClean="0"/>
          </a:p>
          <a:p>
            <a:pPr marL="0" indent="0">
              <a:buNone/>
            </a:pPr>
            <a:endParaRPr lang="fr-FR" sz="6200" dirty="0" smtClean="0"/>
          </a:p>
          <a:p>
            <a:pPr marL="0" indent="0">
              <a:buNone/>
            </a:pPr>
            <a:r>
              <a:rPr lang="fr-FR" sz="6200" dirty="0" smtClean="0"/>
              <a:t>Une reformulation contemporaine et « hybride » de concepts classiques </a:t>
            </a:r>
          </a:p>
          <a:p>
            <a:pPr marL="0" indent="0">
              <a:buNone/>
            </a:pPr>
            <a:r>
              <a:rPr lang="fr-FR" sz="6200" dirty="0" smtClean="0"/>
              <a:t>3 exemples :</a:t>
            </a:r>
          </a:p>
          <a:p>
            <a:r>
              <a:rPr lang="fr-FR" sz="6200" i="1" dirty="0" err="1" smtClean="0"/>
              <a:t>Hijrâ</a:t>
            </a:r>
            <a:endParaRPr lang="fr-FR" sz="6200" i="1" dirty="0" smtClean="0"/>
          </a:p>
          <a:p>
            <a:pPr lvl="1"/>
            <a:r>
              <a:rPr lang="fr-FR" sz="6200" dirty="0" smtClean="0"/>
              <a:t>Reformulation du thème de l’immigration</a:t>
            </a:r>
          </a:p>
          <a:p>
            <a:r>
              <a:rPr lang="fr-FR" sz="6200" i="1" dirty="0" err="1" smtClean="0"/>
              <a:t>Khilâfat</a:t>
            </a:r>
            <a:r>
              <a:rPr lang="fr-FR" sz="6200" dirty="0" smtClean="0"/>
              <a:t> &amp; </a:t>
            </a:r>
            <a:r>
              <a:rPr lang="fr-FR" sz="6200" i="1" dirty="0" smtClean="0"/>
              <a:t>hukm</a:t>
            </a:r>
          </a:p>
          <a:p>
            <a:pPr lvl="1"/>
            <a:r>
              <a:rPr lang="fr-FR" sz="6200" dirty="0" smtClean="0"/>
              <a:t>Reformulation du thème de la souveraineté et du gouvernement légitime; </a:t>
            </a:r>
          </a:p>
          <a:p>
            <a:pPr lvl="1"/>
            <a:r>
              <a:rPr lang="fr-FR" sz="6200" dirty="0" smtClean="0"/>
              <a:t>problématisation de la démocratie</a:t>
            </a:r>
          </a:p>
          <a:p>
            <a:r>
              <a:rPr lang="fr-FR" sz="6200" i="1" dirty="0" err="1" smtClean="0"/>
              <a:t>Sharî‘a</a:t>
            </a:r>
            <a:endParaRPr lang="fr-FR" sz="6200" i="1" dirty="0" smtClean="0"/>
          </a:p>
          <a:p>
            <a:pPr marL="0" indent="0">
              <a:buNone/>
            </a:pPr>
            <a:r>
              <a:rPr lang="fr-FR" sz="6200" dirty="0"/>
              <a:t>	</a:t>
            </a:r>
            <a:r>
              <a:rPr lang="fr-FR" sz="6200" dirty="0" smtClean="0"/>
              <a:t>- Problématisation de la loi</a:t>
            </a:r>
            <a:endParaRPr lang="nl-BE" sz="6200" dirty="0" smtClean="0"/>
          </a:p>
          <a:p>
            <a:endParaRPr lang="fr-FR" sz="6200" dirty="0" smtClean="0"/>
          </a:p>
          <a:p>
            <a:endParaRPr lang="fr-FR" dirty="0" smtClean="0"/>
          </a:p>
          <a:p>
            <a:endParaRPr lang="fr-FR" dirty="0"/>
          </a:p>
        </p:txBody>
      </p:sp>
    </p:spTree>
    <p:extLst>
      <p:ext uri="{BB962C8B-B14F-4D97-AF65-F5344CB8AC3E}">
        <p14:creationId xmlns:p14="http://schemas.microsoft.com/office/powerpoint/2010/main" val="237551016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Sites</a:t>
            </a:r>
            <a:endParaRPr lang="fr-FR" dirty="0"/>
          </a:p>
        </p:txBody>
      </p:sp>
      <p:sp>
        <p:nvSpPr>
          <p:cNvPr id="3" name="Espace réservé du contenu 2"/>
          <p:cNvSpPr>
            <a:spLocks noGrp="1"/>
          </p:cNvSpPr>
          <p:nvPr>
            <p:ph idx="1"/>
          </p:nvPr>
        </p:nvSpPr>
        <p:spPr/>
        <p:txBody>
          <a:bodyPr/>
          <a:lstStyle/>
          <a:p>
            <a:r>
              <a:rPr lang="fr-FR" dirty="0" smtClean="0"/>
              <a:t>Mosquées</a:t>
            </a:r>
          </a:p>
          <a:p>
            <a:r>
              <a:rPr lang="fr-FR" dirty="0" smtClean="0"/>
              <a:t>Universités</a:t>
            </a:r>
          </a:p>
          <a:p>
            <a:r>
              <a:rPr lang="fr-FR" dirty="0" smtClean="0"/>
              <a:t>Prisons</a:t>
            </a:r>
          </a:p>
          <a:p>
            <a:r>
              <a:rPr lang="fr-FR" dirty="0" smtClean="0"/>
              <a:t>Internet</a:t>
            </a:r>
            <a:endParaRPr lang="fr-FR" dirty="0"/>
          </a:p>
        </p:txBody>
      </p:sp>
    </p:spTree>
    <p:extLst>
      <p:ext uri="{BB962C8B-B14F-4D97-AF65-F5344CB8AC3E}">
        <p14:creationId xmlns:p14="http://schemas.microsoft.com/office/powerpoint/2010/main" val="11919908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sz="3600" dirty="0" smtClean="0"/>
              <a:t>Processus</a:t>
            </a:r>
            <a:br>
              <a:rPr lang="fr-FR" sz="3600" dirty="0" smtClean="0"/>
            </a:br>
            <a:r>
              <a:rPr lang="fr-FR" sz="3600" dirty="0" smtClean="0"/>
              <a:t>La théorie des associations différentielles</a:t>
            </a:r>
            <a:br>
              <a:rPr lang="fr-FR" sz="3600" dirty="0" smtClean="0"/>
            </a:br>
            <a:r>
              <a:rPr lang="fr-FR" sz="3600" dirty="0" smtClean="0"/>
              <a:t>(E. Sutherland, 1947)</a:t>
            </a:r>
            <a:endParaRPr lang="fr-FR" sz="3600" dirty="0"/>
          </a:p>
        </p:txBody>
      </p:sp>
      <p:sp>
        <p:nvSpPr>
          <p:cNvPr id="3" name="Espace réservé du contenu 2"/>
          <p:cNvSpPr>
            <a:spLocks noGrp="1"/>
          </p:cNvSpPr>
          <p:nvPr>
            <p:ph idx="1"/>
          </p:nvPr>
        </p:nvSpPr>
        <p:spPr/>
        <p:txBody>
          <a:bodyPr>
            <a:normAutofit fontScale="85000" lnSpcReduction="10000"/>
          </a:bodyPr>
          <a:lstStyle/>
          <a:p>
            <a:pPr marL="514350" indent="-514350">
              <a:buAutoNum type="arabicPeriod"/>
            </a:pPr>
            <a:r>
              <a:rPr lang="fr-FR" dirty="0" smtClean="0"/>
              <a:t>Le comportement déviant est appris</a:t>
            </a:r>
          </a:p>
          <a:p>
            <a:pPr marL="514350" indent="-514350">
              <a:buAutoNum type="arabicPeriod"/>
            </a:pPr>
            <a:r>
              <a:rPr lang="fr-FR" dirty="0" smtClean="0"/>
              <a:t>Il est appris dans un processus de communication</a:t>
            </a:r>
          </a:p>
          <a:p>
            <a:pPr marL="514350" indent="-514350">
              <a:buAutoNum type="arabicPeriod"/>
            </a:pPr>
            <a:r>
              <a:rPr lang="fr-FR" dirty="0" smtClean="0"/>
              <a:t>… dans des groupes d’intimes et d’amis</a:t>
            </a:r>
          </a:p>
          <a:p>
            <a:pPr marL="514350" indent="-514350">
              <a:buAutoNum type="arabicPeriod"/>
            </a:pPr>
            <a:r>
              <a:rPr lang="fr-FR" dirty="0" smtClean="0"/>
              <a:t>Apprentissage : techniques, mobiles, orientations à l’action, systèmes de justifications</a:t>
            </a:r>
          </a:p>
          <a:p>
            <a:pPr marL="514350" indent="-514350">
              <a:buAutoNum type="arabicPeriod"/>
            </a:pPr>
            <a:r>
              <a:rPr lang="fr-FR" dirty="0" smtClean="0"/>
              <a:t>Les associations différentielles dépendent de la définition de la loi comme </a:t>
            </a:r>
          </a:p>
          <a:p>
            <a:pPr marL="914400" lvl="1" indent="-514350">
              <a:buAutoNum type="arabicPeriod"/>
            </a:pPr>
            <a:r>
              <a:rPr lang="fr-FR" dirty="0" smtClean="0"/>
              <a:t>favorable ou défavorable</a:t>
            </a:r>
          </a:p>
          <a:p>
            <a:pPr marL="914400" lvl="1" indent="-514350">
              <a:buAutoNum type="arabicPeriod"/>
            </a:pPr>
            <a:r>
              <a:rPr lang="fr-FR" dirty="0"/>
              <a:t>p</a:t>
            </a:r>
            <a:r>
              <a:rPr lang="fr-FR" dirty="0" smtClean="0"/>
              <a:t>rotectrice ou non protectrice</a:t>
            </a:r>
          </a:p>
          <a:p>
            <a:pPr marL="914400" lvl="1" indent="-514350">
              <a:buAutoNum type="arabicPeriod"/>
            </a:pPr>
            <a:r>
              <a:rPr lang="fr-FR" dirty="0"/>
              <a:t>l</a:t>
            </a:r>
            <a:r>
              <a:rPr lang="fr-FR" dirty="0" smtClean="0"/>
              <a:t>égitime ou non légitime</a:t>
            </a:r>
            <a:endParaRPr lang="fr-FR" dirty="0"/>
          </a:p>
        </p:txBody>
      </p:sp>
    </p:spTree>
    <p:extLst>
      <p:ext uri="{BB962C8B-B14F-4D97-AF65-F5344CB8AC3E}">
        <p14:creationId xmlns:p14="http://schemas.microsoft.com/office/powerpoint/2010/main" val="108925323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r>
              <a:rPr lang="fr-FR" sz="3200" dirty="0" smtClean="0"/>
              <a:t>7. Processus d’association différentielle</a:t>
            </a:r>
            <a:endParaRPr lang="fr-FR" sz="3600" dirty="0"/>
          </a:p>
        </p:txBody>
      </p:sp>
      <p:sp>
        <p:nvSpPr>
          <p:cNvPr id="3" name="Espace réservé du contenu 2"/>
          <p:cNvSpPr>
            <a:spLocks noGrp="1"/>
          </p:cNvSpPr>
          <p:nvPr>
            <p:ph idx="1"/>
          </p:nvPr>
        </p:nvSpPr>
        <p:spPr/>
        <p:txBody>
          <a:bodyPr>
            <a:normAutofit fontScale="85000" lnSpcReduction="20000"/>
          </a:bodyPr>
          <a:lstStyle/>
          <a:p>
            <a:pPr marL="0" indent="0">
              <a:buNone/>
            </a:pPr>
            <a:r>
              <a:rPr lang="fr-FR" dirty="0" smtClean="0"/>
              <a:t>6. Il y passage à l’acte quand il y a excès de définitions défavorables de la loi par rapport aux définitions favorables </a:t>
            </a:r>
          </a:p>
          <a:p>
            <a:r>
              <a:rPr lang="fr-FR" dirty="0" smtClean="0"/>
              <a:t>	homogénéité normative au sein d’un groupe</a:t>
            </a:r>
          </a:p>
          <a:p>
            <a:r>
              <a:rPr lang="fr-FR" dirty="0" smtClean="0"/>
              <a:t> qui s’est coupé des autres (famille, école, travail…)</a:t>
            </a:r>
          </a:p>
          <a:p>
            <a:pPr marL="0" indent="0">
              <a:buNone/>
            </a:pPr>
            <a:r>
              <a:rPr lang="fr-FR" dirty="0" smtClean="0"/>
              <a:t>7. Les associations différentielles varient en intensité, en durée, en antériorité</a:t>
            </a:r>
          </a:p>
          <a:p>
            <a:pPr marL="0" indent="0">
              <a:buNone/>
            </a:pPr>
            <a:r>
              <a:rPr lang="fr-FR" dirty="0" smtClean="0"/>
              <a:t>8. Les besoins et les valeurs sont les mêmes que celles qui expliquent des comportements non déviants</a:t>
            </a:r>
          </a:p>
          <a:p>
            <a:pPr marL="0" indent="0">
              <a:buNone/>
            </a:pPr>
            <a:r>
              <a:rPr lang="fr-FR" dirty="0" smtClean="0"/>
              <a:t>9. Le processus d’apprentissage est identique à tout processus d’apprentissage</a:t>
            </a:r>
          </a:p>
        </p:txBody>
      </p:sp>
    </p:spTree>
    <p:extLst>
      <p:ext uri="{BB962C8B-B14F-4D97-AF65-F5344CB8AC3E}">
        <p14:creationId xmlns:p14="http://schemas.microsoft.com/office/powerpoint/2010/main" val="32333060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sz="3600" dirty="0" smtClean="0"/>
              <a:t>1. De quoi parlons-nous ? </a:t>
            </a:r>
            <a:br>
              <a:rPr lang="fr-FR" sz="3600" dirty="0" smtClean="0"/>
            </a:br>
            <a:r>
              <a:rPr lang="fr-FR" sz="3600" dirty="0" smtClean="0"/>
              <a:t>Métaphores</a:t>
            </a:r>
            <a:endParaRPr lang="fr-FR" sz="3600" dirty="0"/>
          </a:p>
        </p:txBody>
      </p:sp>
      <p:sp>
        <p:nvSpPr>
          <p:cNvPr id="3" name="Espace réservé du contenu 2"/>
          <p:cNvSpPr>
            <a:spLocks noGrp="1"/>
          </p:cNvSpPr>
          <p:nvPr>
            <p:ph idx="1"/>
          </p:nvPr>
        </p:nvSpPr>
        <p:spPr/>
        <p:txBody>
          <a:bodyPr>
            <a:normAutofit/>
          </a:bodyPr>
          <a:lstStyle/>
          <a:p>
            <a:pPr marL="0" indent="0">
              <a:buNone/>
            </a:pPr>
            <a:endParaRPr lang="fr-FR" sz="2000" dirty="0" smtClean="0"/>
          </a:p>
          <a:p>
            <a:pPr marL="0" indent="0">
              <a:buNone/>
            </a:pPr>
            <a:endParaRPr lang="fr-FR" sz="2000" dirty="0"/>
          </a:p>
          <a:p>
            <a:pPr marL="0" indent="0">
              <a:buNone/>
            </a:pPr>
            <a:endParaRPr lang="fr-FR" sz="2000" dirty="0" smtClean="0"/>
          </a:p>
          <a:p>
            <a:pPr marL="0" indent="0">
              <a:buNone/>
            </a:pPr>
            <a:endParaRPr lang="fr-FR" sz="2000" dirty="0"/>
          </a:p>
          <a:p>
            <a:pPr marL="0" indent="0">
              <a:buNone/>
            </a:pPr>
            <a:endParaRPr lang="fr-FR" sz="2000" dirty="0" smtClean="0"/>
          </a:p>
          <a:p>
            <a:pPr marL="0" indent="0">
              <a:buNone/>
            </a:pPr>
            <a:endParaRPr lang="fr-FR" sz="2000" dirty="0"/>
          </a:p>
          <a:p>
            <a:pPr marL="0" indent="0">
              <a:buNone/>
            </a:pPr>
            <a:endParaRPr lang="fr-FR" sz="2000" dirty="0" smtClean="0"/>
          </a:p>
          <a:p>
            <a:pPr marL="0" indent="0">
              <a:buNone/>
            </a:pPr>
            <a:endParaRPr lang="fr-FR" sz="2000" dirty="0"/>
          </a:p>
          <a:p>
            <a:pPr marL="0" indent="0">
              <a:buNone/>
            </a:pPr>
            <a:endParaRPr lang="fr-FR" sz="2000" dirty="0" smtClean="0"/>
          </a:p>
          <a:p>
            <a:pPr marL="0" indent="0">
              <a:buNone/>
            </a:pPr>
            <a:endParaRPr lang="fr-FR" sz="2000" dirty="0"/>
          </a:p>
          <a:p>
            <a:pPr marL="0" indent="0">
              <a:buNone/>
            </a:pPr>
            <a:r>
              <a:rPr lang="fr-FR" sz="2000" dirty="0" err="1" smtClean="0"/>
              <a:t>Moghaddam</a:t>
            </a:r>
            <a:r>
              <a:rPr lang="fr-FR" sz="2000" dirty="0" smtClean="0"/>
              <a:t> F.M., The </a:t>
            </a:r>
            <a:r>
              <a:rPr lang="fr-FR" sz="2000" dirty="0" err="1" smtClean="0"/>
              <a:t>staircase</a:t>
            </a:r>
            <a:r>
              <a:rPr lang="fr-FR" sz="2000" dirty="0" smtClean="0"/>
              <a:t> to </a:t>
            </a:r>
            <a:r>
              <a:rPr lang="fr-FR" sz="2000" dirty="0" err="1" smtClean="0"/>
              <a:t>terrorism</a:t>
            </a:r>
            <a:r>
              <a:rPr lang="fr-FR" sz="2000" dirty="0" smtClean="0"/>
              <a:t>, </a:t>
            </a:r>
            <a:r>
              <a:rPr lang="fr-FR" sz="2000" i="1" dirty="0" smtClean="0"/>
              <a:t>The American </a:t>
            </a:r>
            <a:r>
              <a:rPr lang="fr-FR" sz="2000" i="1" dirty="0" err="1" smtClean="0"/>
              <a:t>Psychologist</a:t>
            </a:r>
            <a:r>
              <a:rPr lang="fr-FR" sz="2000" dirty="0" smtClean="0"/>
              <a:t>, 2005, 60/2, pp. 234-256</a:t>
            </a:r>
          </a:p>
        </p:txBody>
      </p:sp>
      <p:pic>
        <p:nvPicPr>
          <p:cNvPr id="5" name="Image 4"/>
          <p:cNvPicPr>
            <a:picLocks noChangeAspect="1"/>
          </p:cNvPicPr>
          <p:nvPr/>
        </p:nvPicPr>
        <p:blipFill>
          <a:blip r:embed="rId2"/>
          <a:stretch>
            <a:fillRect/>
          </a:stretch>
        </p:blipFill>
        <p:spPr>
          <a:xfrm>
            <a:off x="1746627" y="1600200"/>
            <a:ext cx="5132100" cy="3362811"/>
          </a:xfrm>
          <a:prstGeom prst="rect">
            <a:avLst/>
          </a:prstGeom>
        </p:spPr>
      </p:pic>
    </p:spTree>
    <p:extLst>
      <p:ext uri="{BB962C8B-B14F-4D97-AF65-F5344CB8AC3E}">
        <p14:creationId xmlns:p14="http://schemas.microsoft.com/office/powerpoint/2010/main" val="3729067466"/>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dirty="0"/>
              <a:t>1. De quoi parlons-nous ? </a:t>
            </a:r>
          </a:p>
        </p:txBody>
      </p:sp>
      <p:sp>
        <p:nvSpPr>
          <p:cNvPr id="3" name="Espace réservé du contenu 2"/>
          <p:cNvSpPr>
            <a:spLocks noGrp="1"/>
          </p:cNvSpPr>
          <p:nvPr>
            <p:ph idx="1"/>
          </p:nvPr>
        </p:nvSpPr>
        <p:spPr/>
        <p:txBody>
          <a:bodyPr>
            <a:normAutofit/>
          </a:bodyPr>
          <a:lstStyle/>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sz="1600" dirty="0" smtClean="0"/>
          </a:p>
          <a:p>
            <a:pPr marL="0" indent="0">
              <a:buNone/>
            </a:pPr>
            <a:r>
              <a:rPr lang="en-US" sz="1600" dirty="0" err="1"/>
              <a:t>CoPPra</a:t>
            </a:r>
            <a:r>
              <a:rPr lang="en-US" sz="1600" dirty="0"/>
              <a:t> (</a:t>
            </a:r>
            <a:r>
              <a:rPr lang="en-US" sz="1600" i="1" dirty="0"/>
              <a:t>Community Policing Preventing </a:t>
            </a:r>
            <a:r>
              <a:rPr lang="en-US" sz="1600" i="1" dirty="0" err="1"/>
              <a:t>Radicalisation</a:t>
            </a:r>
            <a:r>
              <a:rPr lang="en-US" sz="1600" i="1" dirty="0"/>
              <a:t> and Terrorism</a:t>
            </a:r>
            <a:r>
              <a:rPr lang="en-US" sz="1600" dirty="0" smtClean="0"/>
              <a:t>)</a:t>
            </a:r>
          </a:p>
          <a:p>
            <a:pPr marL="0" indent="0">
              <a:buNone/>
            </a:pPr>
            <a:r>
              <a:rPr lang="en-US" sz="1600" dirty="0" smtClean="0"/>
              <a:t>http</a:t>
            </a:r>
            <a:r>
              <a:rPr lang="en-US" sz="1600" dirty="0"/>
              <a:t>://</a:t>
            </a:r>
            <a:r>
              <a:rPr lang="en-US" sz="1600" dirty="0" err="1"/>
              <a:t>www.coppra.eu</a:t>
            </a:r>
            <a:r>
              <a:rPr lang="en-US" sz="1600" dirty="0"/>
              <a:t>/dl/preview%20pocket%20guide.pdf</a:t>
            </a:r>
            <a:endParaRPr lang="fr-FR" sz="1600" dirty="0"/>
          </a:p>
        </p:txBody>
      </p:sp>
      <p:pic>
        <p:nvPicPr>
          <p:cNvPr id="5" name="Image 4"/>
          <p:cNvPicPr/>
          <p:nvPr/>
        </p:nvPicPr>
        <p:blipFill>
          <a:blip r:embed="rId2">
            <a:extLst>
              <a:ext uri="{28A0092B-C50C-407E-A947-70E740481C1C}">
                <a14:useLocalDpi xmlns:a14="http://schemas.microsoft.com/office/drawing/2010/main" val="0"/>
              </a:ext>
            </a:extLst>
          </a:blip>
          <a:srcRect/>
          <a:stretch>
            <a:fillRect/>
          </a:stretch>
        </p:blipFill>
        <p:spPr bwMode="auto">
          <a:xfrm>
            <a:off x="457201" y="1600200"/>
            <a:ext cx="7764880" cy="3480625"/>
          </a:xfrm>
          <a:prstGeom prst="rect">
            <a:avLst/>
          </a:prstGeom>
          <a:noFill/>
          <a:ln>
            <a:noFill/>
          </a:ln>
        </p:spPr>
      </p:pic>
    </p:spTree>
    <p:extLst>
      <p:ext uri="{BB962C8B-B14F-4D97-AF65-F5344CB8AC3E}">
        <p14:creationId xmlns:p14="http://schemas.microsoft.com/office/powerpoint/2010/main" val="21027929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sz="3600" dirty="0" smtClean="0"/>
              <a:t>De quoi parlons-nous ?</a:t>
            </a:r>
            <a:br>
              <a:rPr lang="fr-FR" sz="3600" dirty="0" smtClean="0"/>
            </a:br>
            <a:endParaRPr lang="fr-FR" sz="3600" dirty="0"/>
          </a:p>
        </p:txBody>
      </p:sp>
      <p:pic>
        <p:nvPicPr>
          <p:cNvPr id="4" name="Afbeelding 291"/>
          <p:cNvPicPr>
            <a:picLocks noGrp="1"/>
          </p:cNvPicPr>
          <p:nvPr>
            <p:ph idx="1"/>
          </p:nvPr>
        </p:nvPicPr>
        <p:blipFill>
          <a:blip r:embed="rId3" cstate="print">
            <a:extLst>
              <a:ext uri="{28A0092B-C50C-407E-A947-70E740481C1C}">
                <a14:useLocalDpi xmlns:a14="http://schemas.microsoft.com/office/drawing/2010/main" val="0"/>
              </a:ext>
            </a:extLst>
          </a:blip>
          <a:srcRect t="4791" b="4791"/>
          <a:stretch>
            <a:fillRect/>
          </a:stretch>
        </p:blipFill>
        <p:spPr bwMode="auto">
          <a:xfrm>
            <a:off x="689527" y="1600200"/>
            <a:ext cx="7410938" cy="3423631"/>
          </a:xfrm>
          <a:prstGeom prst="rect">
            <a:avLst/>
          </a:prstGeom>
          <a:noFill/>
          <a:ln>
            <a:noFill/>
          </a:ln>
        </p:spPr>
      </p:pic>
      <p:sp>
        <p:nvSpPr>
          <p:cNvPr id="6" name="Rectangle 5"/>
          <p:cNvSpPr/>
          <p:nvPr/>
        </p:nvSpPr>
        <p:spPr>
          <a:xfrm>
            <a:off x="457200" y="5023831"/>
            <a:ext cx="7643265" cy="646331"/>
          </a:xfrm>
          <a:prstGeom prst="rect">
            <a:avLst/>
          </a:prstGeom>
        </p:spPr>
        <p:txBody>
          <a:bodyPr wrap="square">
            <a:spAutoFit/>
          </a:bodyPr>
          <a:lstStyle/>
          <a:p>
            <a:r>
              <a:rPr lang="fr-BE" dirty="0" smtClean="0"/>
              <a:t>Noppe, J., Ponsaers, P., Verhage, A., De Ruyver, B., &amp; Easton, M. (2011). </a:t>
            </a:r>
            <a:r>
              <a:rPr lang="nl-BE" i="1" dirty="0" smtClean="0"/>
              <a:t>Preventie en radicalisering in België.</a:t>
            </a:r>
            <a:r>
              <a:rPr lang="nl-BE" dirty="0" smtClean="0"/>
              <a:t> Antwerpen: Maklu.</a:t>
            </a:r>
            <a:endParaRPr lang="fr-FR" dirty="0"/>
          </a:p>
        </p:txBody>
      </p:sp>
    </p:spTree>
    <p:extLst>
      <p:ext uri="{BB962C8B-B14F-4D97-AF65-F5344CB8AC3E}">
        <p14:creationId xmlns:p14="http://schemas.microsoft.com/office/powerpoint/2010/main" val="271761401"/>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1. De quoi parlons-nous ?</a:t>
            </a:r>
            <a:endParaRPr lang="fr-FR" dirty="0"/>
          </a:p>
        </p:txBody>
      </p:sp>
      <p:sp>
        <p:nvSpPr>
          <p:cNvPr id="3" name="Espace réservé du contenu 2"/>
          <p:cNvSpPr>
            <a:spLocks noGrp="1"/>
          </p:cNvSpPr>
          <p:nvPr>
            <p:ph idx="1"/>
          </p:nvPr>
        </p:nvSpPr>
        <p:spPr/>
        <p:style>
          <a:lnRef idx="1">
            <a:schemeClr val="accent1"/>
          </a:lnRef>
          <a:fillRef idx="2">
            <a:schemeClr val="accent1"/>
          </a:fillRef>
          <a:effectRef idx="1">
            <a:schemeClr val="accent1"/>
          </a:effectRef>
          <a:fontRef idx="minor">
            <a:schemeClr val="dk1"/>
          </a:fontRef>
        </p:style>
        <p:txBody>
          <a:bodyPr>
            <a:normAutofit/>
          </a:bodyPr>
          <a:lstStyle/>
          <a:p>
            <a:pPr marL="0" indent="0">
              <a:buNone/>
            </a:pPr>
            <a:r>
              <a:rPr lang="fr-FR" dirty="0" smtClean="0"/>
              <a:t>Effets de la problématisation </a:t>
            </a:r>
          </a:p>
          <a:p>
            <a:pPr marL="0" indent="0">
              <a:buNone/>
            </a:pPr>
            <a:r>
              <a:rPr lang="fr-FR" dirty="0" smtClean="0"/>
              <a:t>	Spot</a:t>
            </a:r>
          </a:p>
          <a:p>
            <a:pPr marL="1200150" lvl="2" indent="-342900"/>
            <a:r>
              <a:rPr lang="fr-FR" dirty="0" smtClean="0"/>
              <a:t>Recherche : quelles questions ?</a:t>
            </a:r>
          </a:p>
          <a:p>
            <a:pPr marL="1200150" lvl="2" indent="-342900"/>
            <a:r>
              <a:rPr lang="fr-FR" dirty="0" smtClean="0"/>
              <a:t>Action publique : quelles prises ? </a:t>
            </a:r>
            <a:r>
              <a:rPr lang="fr-FR" dirty="0"/>
              <a:t>s</a:t>
            </a:r>
            <a:r>
              <a:rPr lang="fr-FR" dirty="0" smtClean="0"/>
              <a:t>ur quelle réalité faut-il agir ?</a:t>
            </a:r>
          </a:p>
          <a:p>
            <a:pPr marL="1314450" lvl="3" indent="0">
              <a:buNone/>
            </a:pPr>
            <a:endParaRPr lang="fr-FR" dirty="0" smtClean="0"/>
          </a:p>
          <a:p>
            <a:pPr marL="457200" lvl="1" indent="0">
              <a:buNone/>
            </a:pPr>
            <a:r>
              <a:rPr lang="fr-FR" dirty="0" smtClean="0"/>
              <a:t>Scotome</a:t>
            </a:r>
          </a:p>
          <a:p>
            <a:pPr marL="1200150" lvl="2" indent="-342900"/>
            <a:r>
              <a:rPr lang="fr-FR" dirty="0" smtClean="0"/>
              <a:t>Recherche : quelles sont les questions refoulées ?</a:t>
            </a:r>
          </a:p>
          <a:p>
            <a:pPr marL="1200150" lvl="2" indent="-342900"/>
            <a:r>
              <a:rPr lang="fr-FR" dirty="0" smtClean="0"/>
              <a:t>Action publique : réalité sur laquelle on n’agit pas ?</a:t>
            </a:r>
            <a:endParaRPr lang="fr-FR" dirty="0"/>
          </a:p>
          <a:p>
            <a:pPr marL="1371600" lvl="2" indent="-514350">
              <a:buAutoNum type="arabicParenR"/>
            </a:pPr>
            <a:endParaRPr lang="fr-FR" dirty="0" smtClean="0"/>
          </a:p>
        </p:txBody>
      </p:sp>
    </p:spTree>
    <p:extLst>
      <p:ext uri="{BB962C8B-B14F-4D97-AF65-F5344CB8AC3E}">
        <p14:creationId xmlns:p14="http://schemas.microsoft.com/office/powerpoint/2010/main" val="3843773307"/>
      </p:ext>
    </p:extLst>
  </p:cSld>
  <p:clrMapOvr>
    <a:masterClrMapping/>
  </p:clrMapOvr>
</p:sld>
</file>

<file path=ppt/theme/theme1.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Override1.xml><?xml version="1.0" encoding="utf-8"?>
<a:themeOverride xmlns:a="http://schemas.openxmlformats.org/drawingml/2006/main">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otalTime>1204</TotalTime>
  <Words>1908</Words>
  <Application>Microsoft Macintosh PowerPoint</Application>
  <PresentationFormat>Présentation à l'écran (4:3)</PresentationFormat>
  <Paragraphs>482</Paragraphs>
  <Slides>53</Slides>
  <Notes>12</Notes>
  <HiddenSlides>0</HiddenSlides>
  <MMClips>0</MMClips>
  <ScaleCrop>false</ScaleCrop>
  <HeadingPairs>
    <vt:vector size="4" baseType="variant">
      <vt:variant>
        <vt:lpstr>Thème</vt:lpstr>
      </vt:variant>
      <vt:variant>
        <vt:i4>1</vt:i4>
      </vt:variant>
      <vt:variant>
        <vt:lpstr>Titres des diapositives</vt:lpstr>
      </vt:variant>
      <vt:variant>
        <vt:i4>53</vt:i4>
      </vt:variant>
    </vt:vector>
  </HeadingPairs>
  <TitlesOfParts>
    <vt:vector size="54" baseType="lpstr">
      <vt:lpstr>Thème Office</vt:lpstr>
      <vt:lpstr>Jeunesses et radicalisation. Revendiquer un autre monde ?</vt:lpstr>
      <vt:lpstr>Exergue : des injonctions non dites…</vt:lpstr>
      <vt:lpstr>De quoi parlons-nous ?</vt:lpstr>
      <vt:lpstr>De quoi parlons-nous ?</vt:lpstr>
      <vt:lpstr>De quoi parlons-nous ?</vt:lpstr>
      <vt:lpstr>1. De quoi parlons-nous ?  Métaphores</vt:lpstr>
      <vt:lpstr>1. De quoi parlons-nous ? </vt:lpstr>
      <vt:lpstr>De quoi parlons-nous ? </vt:lpstr>
      <vt:lpstr>1. De quoi parlons-nous ?</vt:lpstr>
      <vt:lpstr>De quoi parlons-nous ?</vt:lpstr>
      <vt:lpstr>1. De quoi parlons-nous ? Surveiller…</vt:lpstr>
      <vt:lpstr>1. De quoi parlons-nous ? Surveiller…</vt:lpstr>
      <vt:lpstr>1. De quoi parlons-nous ? Surveiller…</vt:lpstr>
      <vt:lpstr>1. De quoi parlons-nous ?  … et punir  </vt:lpstr>
      <vt:lpstr>1. De quoi parlons-nous ?  … et punir</vt:lpstr>
      <vt:lpstr>1. De quoi parlons-nous ?  … et punir</vt:lpstr>
      <vt:lpstr>1. De quoi parlons-nous ?  Une pyramide de gestion des risques</vt:lpstr>
      <vt:lpstr>1. De quoi parlons-nous ?</vt:lpstr>
      <vt:lpstr>De qui parlons-nous ?</vt:lpstr>
      <vt:lpstr>2. De qui parlons-nous ?</vt:lpstr>
      <vt:lpstr>2. De qui parlons-nous ?</vt:lpstr>
      <vt:lpstr>2. De qui parlons-nous ?</vt:lpstr>
      <vt:lpstr>2. De qui parlons-nous ?</vt:lpstr>
      <vt:lpstr>2. De qui parlons-nous ?</vt:lpstr>
      <vt:lpstr>Une économie politique de la répression</vt:lpstr>
      <vt:lpstr>Une économie politique… </vt:lpstr>
      <vt:lpstr>Une économie politique…</vt:lpstr>
      <vt:lpstr>Une économie politique… </vt:lpstr>
      <vt:lpstr>Une économie politique… </vt:lpstr>
      <vt:lpstr>Une économie politique… </vt:lpstr>
      <vt:lpstr>Présentation PowerPoint</vt:lpstr>
      <vt:lpstr>Une économie politique…</vt:lpstr>
      <vt:lpstr>Une économie politique… </vt:lpstr>
      <vt:lpstr>Une économie politique… </vt:lpstr>
      <vt:lpstr>Une économie politique…</vt:lpstr>
      <vt:lpstr>Assujettissements</vt:lpstr>
      <vt:lpstr>Assujettissement Althusser, Foucault, Deleuze</vt:lpstr>
      <vt:lpstr>Assujettissement A. Sayad</vt:lpstr>
      <vt:lpstr>Assujettissements A. Sayad et sq…</vt:lpstr>
      <vt:lpstr> Assujettissements A. Sayad et sq… </vt:lpstr>
      <vt:lpstr>Interpellations</vt:lpstr>
      <vt:lpstr>Présentation PowerPoint</vt:lpstr>
      <vt:lpstr>Présentation PowerPoint</vt:lpstr>
      <vt:lpstr>  Interpellations</vt:lpstr>
      <vt:lpstr>   Interpellations</vt:lpstr>
      <vt:lpstr>Interpellations</vt:lpstr>
      <vt:lpstr>Reconnaissance et ressources</vt:lpstr>
      <vt:lpstr>   Reconnaissance et ressources L’islam</vt:lpstr>
      <vt:lpstr>Reconnaissance et ressources: les post-colonial studies</vt:lpstr>
      <vt:lpstr>Reconnaissance et ressources Le discours du djihâd violent</vt:lpstr>
      <vt:lpstr>Sites</vt:lpstr>
      <vt:lpstr>Processus La théorie des associations différentielles (E. Sutherland, 1947)</vt:lpstr>
      <vt:lpstr>7. Processus d’association différentielle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Radicalisation : processus et sites</dc:title>
  <dc:creator>Utilisateur de Microsoft Office</dc:creator>
  <cp:lastModifiedBy>Utilisateur de Microsoft Office</cp:lastModifiedBy>
  <cp:revision>81</cp:revision>
  <cp:lastPrinted>2015-07-01T08:08:00Z</cp:lastPrinted>
  <dcterms:created xsi:type="dcterms:W3CDTF">2015-04-30T05:33:58Z</dcterms:created>
  <dcterms:modified xsi:type="dcterms:W3CDTF">2015-07-07T09:44:46Z</dcterms:modified>
</cp:coreProperties>
</file>