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35" r:id="rId2"/>
    <p:sldId id="316" r:id="rId3"/>
    <p:sldId id="341" r:id="rId4"/>
    <p:sldId id="317" r:id="rId5"/>
    <p:sldId id="336" r:id="rId6"/>
    <p:sldId id="337" r:id="rId7"/>
    <p:sldId id="338" r:id="rId8"/>
    <p:sldId id="339" r:id="rId9"/>
    <p:sldId id="330" r:id="rId10"/>
    <p:sldId id="329" r:id="rId11"/>
    <p:sldId id="313" r:id="rId12"/>
    <p:sldId id="315" r:id="rId13"/>
    <p:sldId id="271" r:id="rId14"/>
    <p:sldId id="273" r:id="rId15"/>
    <p:sldId id="274" r:id="rId16"/>
    <p:sldId id="302" r:id="rId17"/>
    <p:sldId id="304" r:id="rId18"/>
    <p:sldId id="305" r:id="rId19"/>
    <p:sldId id="331" r:id="rId20"/>
    <p:sldId id="309" r:id="rId21"/>
    <p:sldId id="342" r:id="rId22"/>
    <p:sldId id="334" r:id="rId23"/>
    <p:sldId id="328" r:id="rId24"/>
    <p:sldId id="332" r:id="rId25"/>
    <p:sldId id="344" r:id="rId26"/>
    <p:sldId id="310" r:id="rId27"/>
    <p:sldId id="278" r:id="rId28"/>
    <p:sldId id="311" r:id="rId29"/>
    <p:sldId id="333" r:id="rId30"/>
    <p:sldId id="343" r:id="rId31"/>
    <p:sldId id="272" r:id="rId32"/>
    <p:sldId id="307" r:id="rId33"/>
    <p:sldId id="308" r:id="rId34"/>
    <p:sldId id="320" r:id="rId35"/>
    <p:sldId id="321" r:id="rId36"/>
    <p:sldId id="319" r:id="rId37"/>
    <p:sldId id="322" r:id="rId38"/>
    <p:sldId id="323" r:id="rId39"/>
    <p:sldId id="324" r:id="rId40"/>
    <p:sldId id="325" r:id="rId41"/>
    <p:sldId id="326" r:id="rId42"/>
    <p:sldId id="327" r:id="rId43"/>
    <p:sldId id="275" r:id="rId44"/>
    <p:sldId id="276" r:id="rId45"/>
    <p:sldId id="277" r:id="rId46"/>
    <p:sldId id="301" r:id="rId47"/>
    <p:sldId id="300" r:id="rId48"/>
    <p:sldId id="306" r:id="rId49"/>
    <p:sldId id="261" r:id="rId50"/>
    <p:sldId id="264" r:id="rId51"/>
    <p:sldId id="262" r:id="rId52"/>
    <p:sldId id="257" r:id="rId53"/>
    <p:sldId id="258" r:id="rId54"/>
    <p:sldId id="259" r:id="rId55"/>
    <p:sldId id="268" r:id="rId56"/>
    <p:sldId id="270" r:id="rId57"/>
    <p:sldId id="265" r:id="rId58"/>
    <p:sldId id="266" r:id="rId59"/>
    <p:sldId id="267" r:id="rId60"/>
    <p:sldId id="269" r:id="rId61"/>
    <p:sldId id="260" r:id="rId62"/>
    <p:sldId id="263" r:id="rId6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0D6AD486-9C02-504D-A110-274231AC8660}">
          <p14:sldIdLst>
            <p14:sldId id="335"/>
            <p14:sldId id="316"/>
            <p14:sldId id="341"/>
            <p14:sldId id="317"/>
            <p14:sldId id="336"/>
            <p14:sldId id="337"/>
            <p14:sldId id="338"/>
            <p14:sldId id="339"/>
            <p14:sldId id="330"/>
            <p14:sldId id="329"/>
            <p14:sldId id="313"/>
            <p14:sldId id="315"/>
            <p14:sldId id="271"/>
            <p14:sldId id="273"/>
            <p14:sldId id="274"/>
            <p14:sldId id="302"/>
            <p14:sldId id="304"/>
            <p14:sldId id="305"/>
            <p14:sldId id="331"/>
            <p14:sldId id="309"/>
            <p14:sldId id="342"/>
            <p14:sldId id="334"/>
            <p14:sldId id="328"/>
            <p14:sldId id="332"/>
            <p14:sldId id="344"/>
            <p14:sldId id="310"/>
            <p14:sldId id="278"/>
            <p14:sldId id="311"/>
            <p14:sldId id="333"/>
            <p14:sldId id="343"/>
            <p14:sldId id="272"/>
            <p14:sldId id="307"/>
            <p14:sldId id="308"/>
            <p14:sldId id="320"/>
            <p14:sldId id="321"/>
            <p14:sldId id="319"/>
            <p14:sldId id="322"/>
            <p14:sldId id="323"/>
            <p14:sldId id="324"/>
            <p14:sldId id="325"/>
            <p14:sldId id="326"/>
            <p14:sldId id="327"/>
            <p14:sldId id="275"/>
            <p14:sldId id="276"/>
            <p14:sldId id="277"/>
            <p14:sldId id="301"/>
            <p14:sldId id="300"/>
            <p14:sldId id="306"/>
            <p14:sldId id="261"/>
            <p14:sldId id="264"/>
            <p14:sldId id="262"/>
            <p14:sldId id="257"/>
            <p14:sldId id="258"/>
            <p14:sldId id="259"/>
            <p14:sldId id="268"/>
            <p14:sldId id="270"/>
            <p14:sldId id="265"/>
            <p14:sldId id="266"/>
            <p14:sldId id="267"/>
            <p14:sldId id="269"/>
            <p14:sldId id="260"/>
            <p14:sldId id="26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12" autoAdjust="0"/>
    <p:restoredTop sz="94660"/>
  </p:normalViewPr>
  <p:slideViewPr>
    <p:cSldViewPr snapToGrid="0" snapToObjects="1">
      <p:cViewPr>
        <p:scale>
          <a:sx n="75" d="100"/>
          <a:sy n="75" d="100"/>
        </p:scale>
        <p:origin x="-14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printerSettings" Target="printerSettings/printerSettings1.bin"/><Relationship Id="rId65" Type="http://schemas.openxmlformats.org/officeDocument/2006/relationships/presProps" Target="presProps.xml"/><Relationship Id="rId66" Type="http://schemas.openxmlformats.org/officeDocument/2006/relationships/viewProps" Target="viewProps.xml"/><Relationship Id="rId67" Type="http://schemas.openxmlformats.org/officeDocument/2006/relationships/theme" Target="theme/theme1.xml"/><Relationship Id="rId68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HD:Users:setten:Library:Mail%20Downloads:convergence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HD:Users:setten:Library:Mail%20Downloads:convergence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HD:Users:setten:Library:Mail%20Downloads:convergence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HD:Users:setten:Library:Mail%20Downloads:convergence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3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ENCUTGW 150 - 400</a:t>
            </a:r>
          </a:p>
          <a:p>
            <a:pPr>
              <a:defRPr sz="13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(400 == 1)</a:t>
            </a:r>
          </a:p>
        </c:rich>
      </c:tx>
      <c:layout>
        <c:manualLayout>
          <c:xMode val="edge"/>
          <c:yMode val="edge"/>
          <c:x val="0.264492285700638"/>
          <c:y val="0.0344827908760541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2173643827764"/>
          <c:y val="0.260536642174631"/>
          <c:w val="0.807969585085511"/>
          <c:h val="0.61302739335207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4586"/>
            </a:solidFill>
            <a:ln w="25400">
              <a:noFill/>
            </a:ln>
          </c:spPr>
          <c:invertIfNegative val="0"/>
          <c:val>
            <c:numRef>
              <c:f>convergence!$E$19:$E$32</c:f>
              <c:numCache>
                <c:formatCode>General</c:formatCode>
                <c:ptCount val="14"/>
                <c:pt idx="0">
                  <c:v>0.997112747221019</c:v>
                </c:pt>
                <c:pt idx="1">
                  <c:v>1.053943957536107</c:v>
                </c:pt>
                <c:pt idx="2">
                  <c:v>0.958418107833164</c:v>
                </c:pt>
                <c:pt idx="3">
                  <c:v>0.967716418648341</c:v>
                </c:pt>
                <c:pt idx="4">
                  <c:v>0.986983769885907</c:v>
                </c:pt>
                <c:pt idx="5">
                  <c:v>0.993684685362003</c:v>
                </c:pt>
                <c:pt idx="6">
                  <c:v>0.959807755736701</c:v>
                </c:pt>
                <c:pt idx="7">
                  <c:v>0.998359569702514</c:v>
                </c:pt>
                <c:pt idx="8">
                  <c:v>0.975196786569879</c:v>
                </c:pt>
                <c:pt idx="9">
                  <c:v>0.968740506227914</c:v>
                </c:pt>
                <c:pt idx="10">
                  <c:v>0.979342763498361</c:v>
                </c:pt>
                <c:pt idx="11">
                  <c:v>0.986299696990513</c:v>
                </c:pt>
                <c:pt idx="12">
                  <c:v>0.997861886998453</c:v>
                </c:pt>
                <c:pt idx="13">
                  <c:v>1.001602242108571</c:v>
                </c:pt>
              </c:numCache>
            </c:numRef>
          </c:val>
        </c:ser>
        <c:ser>
          <c:idx val="1"/>
          <c:order val="1"/>
          <c:spPr>
            <a:solidFill>
              <a:srgbClr val="FF420E"/>
            </a:solidFill>
            <a:ln w="25400">
              <a:noFill/>
            </a:ln>
          </c:spPr>
          <c:invertIfNegative val="0"/>
          <c:val>
            <c:numRef>
              <c:f>convergence!$F$19:$F$32</c:f>
              <c:numCache>
                <c:formatCode>General</c:formatCode>
                <c:ptCount val="14"/>
                <c:pt idx="0">
                  <c:v>1.004042153890573</c:v>
                </c:pt>
                <c:pt idx="1">
                  <c:v>1.020861622021973</c:v>
                </c:pt>
                <c:pt idx="2">
                  <c:v>0.98118006103764</c:v>
                </c:pt>
                <c:pt idx="3">
                  <c:v>0.980323330202205</c:v>
                </c:pt>
                <c:pt idx="4">
                  <c:v>0.996424554073598</c:v>
                </c:pt>
                <c:pt idx="5">
                  <c:v>1.000187955792798</c:v>
                </c:pt>
                <c:pt idx="6">
                  <c:v>0.977194553079207</c:v>
                </c:pt>
                <c:pt idx="7">
                  <c:v>0.997823275182182</c:v>
                </c:pt>
                <c:pt idx="8">
                  <c:v>0.988183799556892</c:v>
                </c:pt>
                <c:pt idx="9">
                  <c:v>0.985097775859036</c:v>
                </c:pt>
                <c:pt idx="10">
                  <c:v>0.993358633776091</c:v>
                </c:pt>
                <c:pt idx="11">
                  <c:v>0.993955075218098</c:v>
                </c:pt>
                <c:pt idx="12">
                  <c:v>0.998999181148212</c:v>
                </c:pt>
                <c:pt idx="13">
                  <c:v>1.000288506617621</c:v>
                </c:pt>
              </c:numCache>
            </c:numRef>
          </c:val>
        </c:ser>
        <c:ser>
          <c:idx val="2"/>
          <c:order val="2"/>
          <c:spPr>
            <a:solidFill>
              <a:srgbClr val="FFD320"/>
            </a:solidFill>
            <a:ln w="25400">
              <a:noFill/>
            </a:ln>
          </c:spPr>
          <c:invertIfNegative val="0"/>
          <c:val>
            <c:numRef>
              <c:f>convergence!$G$19:$G$32</c:f>
              <c:numCache>
                <c:formatCode>General</c:formatCode>
                <c:ptCount val="14"/>
                <c:pt idx="0">
                  <c:v>1.003681247293201</c:v>
                </c:pt>
                <c:pt idx="1">
                  <c:v>1.004320454264906</c:v>
                </c:pt>
                <c:pt idx="2">
                  <c:v>0.992327907765344</c:v>
                </c:pt>
                <c:pt idx="3">
                  <c:v>0.987096455233104</c:v>
                </c:pt>
                <c:pt idx="4">
                  <c:v>0.99875461995822</c:v>
                </c:pt>
                <c:pt idx="5">
                  <c:v>1.000864596646869</c:v>
                </c:pt>
                <c:pt idx="6">
                  <c:v>0.987749140083871</c:v>
                </c:pt>
                <c:pt idx="7">
                  <c:v>0.998201836020064</c:v>
                </c:pt>
                <c:pt idx="8">
                  <c:v>0.994848424806816</c:v>
                </c:pt>
                <c:pt idx="9">
                  <c:v>0.993460290049727</c:v>
                </c:pt>
                <c:pt idx="10">
                  <c:v>0.998116842044736</c:v>
                </c:pt>
                <c:pt idx="11">
                  <c:v>0.997992657553484</c:v>
                </c:pt>
                <c:pt idx="12">
                  <c:v>0.999795287053043</c:v>
                </c:pt>
                <c:pt idx="13">
                  <c:v>0.999943329057253</c:v>
                </c:pt>
              </c:numCache>
            </c:numRef>
          </c:val>
        </c:ser>
        <c:ser>
          <c:idx val="3"/>
          <c:order val="3"/>
          <c:spPr>
            <a:solidFill>
              <a:srgbClr val="579D1C"/>
            </a:solidFill>
            <a:ln w="25400">
              <a:noFill/>
            </a:ln>
          </c:spPr>
          <c:invertIfNegative val="0"/>
          <c:val>
            <c:numRef>
              <c:f>convergence!$H$19:$H$32</c:f>
              <c:numCache>
                <c:formatCode>General</c:formatCode>
                <c:ptCount val="14"/>
                <c:pt idx="0">
                  <c:v>1.001660170347914</c:v>
                </c:pt>
                <c:pt idx="1">
                  <c:v>1.0</c:v>
                </c:pt>
                <c:pt idx="2">
                  <c:v>0.997075279755849</c:v>
                </c:pt>
                <c:pt idx="3">
                  <c:v>0.992534730805359</c:v>
                </c:pt>
                <c:pt idx="4">
                  <c:v>0.999517917403182</c:v>
                </c:pt>
                <c:pt idx="5">
                  <c:v>1.000413502744155</c:v>
                </c:pt>
                <c:pt idx="6">
                  <c:v>0.994816943881638</c:v>
                </c:pt>
                <c:pt idx="7">
                  <c:v>0.998864317486356</c:v>
                </c:pt>
                <c:pt idx="8">
                  <c:v>0.997820487418268</c:v>
                </c:pt>
                <c:pt idx="9">
                  <c:v>0.997393709726419</c:v>
                </c:pt>
                <c:pt idx="10">
                  <c:v>0.999741245471796</c:v>
                </c:pt>
                <c:pt idx="11">
                  <c:v>0.999351239133255</c:v>
                </c:pt>
                <c:pt idx="12">
                  <c:v>1.0</c:v>
                </c:pt>
                <c:pt idx="13">
                  <c:v>0.999984544288342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09108584"/>
        <c:axId val="2109105240"/>
      </c:barChart>
      <c:catAx>
        <c:axId val="2109108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B3B3B3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09105240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2109105240"/>
        <c:scaling>
          <c:orientation val="minMax"/>
          <c:max val="1.2"/>
          <c:min val="0.95"/>
        </c:scaling>
        <c:delete val="0"/>
        <c:axPos val="l"/>
        <c:majorGridlines>
          <c:spPr>
            <a:ln w="3175">
              <a:solidFill>
                <a:srgbClr val="B3B3B3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B3B3B3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09108584"/>
        <c:crosses val="autoZero"/>
        <c:crossBetween val="between"/>
      </c:valAx>
      <c:spPr>
        <a:noFill/>
        <a:ln w="3175">
          <a:solidFill>
            <a:srgbClr val="B3B3B3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3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NOMEGA 80 - 120</a:t>
            </a:r>
          </a:p>
          <a:p>
            <a:pPr>
              <a:defRPr sz="13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(120 == 1)</a:t>
            </a:r>
          </a:p>
        </c:rich>
      </c:tx>
      <c:layout>
        <c:manualLayout>
          <c:xMode val="edge"/>
          <c:yMode val="edge"/>
          <c:x val="0.295620569658742"/>
          <c:y val="0.0342204846695218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3284739823051"/>
          <c:y val="0.258554773058609"/>
          <c:w val="0.806569702402247"/>
          <c:h val="0.61596872405139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420E"/>
            </a:solidFill>
            <a:ln w="25400">
              <a:noFill/>
            </a:ln>
          </c:spPr>
          <c:invertIfNegative val="0"/>
          <c:val>
            <c:numRef>
              <c:f>convergence!$K$19:$K$32</c:f>
              <c:numCache>
                <c:formatCode>General</c:formatCode>
                <c:ptCount val="14"/>
                <c:pt idx="0">
                  <c:v>1.095092936802974</c:v>
                </c:pt>
                <c:pt idx="1">
                  <c:v>1.00701711190447</c:v>
                </c:pt>
                <c:pt idx="2">
                  <c:v>1.028847397697383</c:v>
                </c:pt>
                <c:pt idx="3">
                  <c:v>1.054125816993464</c:v>
                </c:pt>
                <c:pt idx="4">
                  <c:v>1.02780148762346</c:v>
                </c:pt>
                <c:pt idx="5">
                  <c:v>1.005314137112275</c:v>
                </c:pt>
                <c:pt idx="6">
                  <c:v>1.065156640682454</c:v>
                </c:pt>
                <c:pt idx="7">
                  <c:v>1.01521504351693</c:v>
                </c:pt>
                <c:pt idx="8">
                  <c:v>1.000217277155118</c:v>
                </c:pt>
                <c:pt idx="9">
                  <c:v>1.000225424684003</c:v>
                </c:pt>
                <c:pt idx="10">
                  <c:v>1.000432083651395</c:v>
                </c:pt>
                <c:pt idx="11">
                  <c:v>1.000099392938514</c:v>
                </c:pt>
                <c:pt idx="12">
                  <c:v>0.999870998095325</c:v>
                </c:pt>
                <c:pt idx="13">
                  <c:v>0.999695985984438</c:v>
                </c:pt>
              </c:numCache>
            </c:numRef>
          </c:val>
        </c:ser>
        <c:ser>
          <c:idx val="1"/>
          <c:order val="1"/>
          <c:spPr>
            <a:solidFill>
              <a:srgbClr val="FFD320"/>
            </a:solidFill>
            <a:ln w="25400">
              <a:noFill/>
            </a:ln>
          </c:spPr>
          <c:invertIfNegative val="0"/>
          <c:val>
            <c:numRef>
              <c:f>convergence!$L$19:$L$32</c:f>
              <c:numCache>
                <c:formatCode>General</c:formatCode>
                <c:ptCount val="14"/>
                <c:pt idx="0">
                  <c:v>1.033828996282528</c:v>
                </c:pt>
                <c:pt idx="1">
                  <c:v>1.001600393943124</c:v>
                </c:pt>
                <c:pt idx="2">
                  <c:v>1.00948643870467</c:v>
                </c:pt>
                <c:pt idx="3">
                  <c:v>1.019505718954248</c:v>
                </c:pt>
                <c:pt idx="4">
                  <c:v>1.01048652603341</c:v>
                </c:pt>
                <c:pt idx="5">
                  <c:v>1.003467380243471</c:v>
                </c:pt>
                <c:pt idx="6">
                  <c:v>1.027749178800804</c:v>
                </c:pt>
                <c:pt idx="7">
                  <c:v>1.005082269233213</c:v>
                </c:pt>
                <c:pt idx="8">
                  <c:v>0.999855148563255</c:v>
                </c:pt>
                <c:pt idx="9">
                  <c:v>1.000338137026004</c:v>
                </c:pt>
                <c:pt idx="10">
                  <c:v>1.000259250190837</c:v>
                </c:pt>
                <c:pt idx="11">
                  <c:v>1.000626940073704</c:v>
                </c:pt>
                <c:pt idx="12">
                  <c:v>0.999795114621986</c:v>
                </c:pt>
                <c:pt idx="13">
                  <c:v>1.00045344463338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06927992"/>
        <c:axId val="2106924696"/>
      </c:barChart>
      <c:catAx>
        <c:axId val="2106927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B3B3B3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06924696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2106924696"/>
        <c:scaling>
          <c:orientation val="minMax"/>
          <c:max val="1.2"/>
          <c:min val="0.95"/>
        </c:scaling>
        <c:delete val="0"/>
        <c:axPos val="l"/>
        <c:majorGridlines>
          <c:spPr>
            <a:ln w="3175">
              <a:solidFill>
                <a:srgbClr val="B3B3B3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B3B3B3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06927992"/>
        <c:crosses val="autoZero"/>
        <c:crossBetween val="between"/>
      </c:valAx>
      <c:spPr>
        <a:noFill/>
        <a:ln w="3175">
          <a:solidFill>
            <a:srgbClr val="B3B3B3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3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NBANDS *10 - *30</a:t>
            </a:r>
          </a:p>
          <a:p>
            <a:pPr>
              <a:defRPr sz="13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(30 == 1)</a:t>
            </a:r>
          </a:p>
        </c:rich>
      </c:tx>
      <c:layout>
        <c:manualLayout>
          <c:xMode val="edge"/>
          <c:yMode val="edge"/>
          <c:x val="0.296703164034257"/>
          <c:y val="0.0338346330474161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38460850548"/>
          <c:y val="0.255639449691588"/>
          <c:w val="0.805860445525141"/>
          <c:h val="0.62030160586929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4586"/>
            </a:solidFill>
            <a:ln w="25400">
              <a:noFill/>
            </a:ln>
          </c:spPr>
          <c:invertIfNegative val="0"/>
          <c:val>
            <c:numRef>
              <c:f>convergence!$O$19:$O$32</c:f>
              <c:numCache>
                <c:formatCode>General</c:formatCode>
                <c:ptCount val="14"/>
                <c:pt idx="0">
                  <c:v>0.968189291586246</c:v>
                </c:pt>
                <c:pt idx="1">
                  <c:v>1.154910096818811</c:v>
                </c:pt>
                <c:pt idx="2">
                  <c:v>0.96793273902573</c:v>
                </c:pt>
                <c:pt idx="3">
                  <c:v>0.976695858690812</c:v>
                </c:pt>
                <c:pt idx="4">
                  <c:v>0.962898089171974</c:v>
                </c:pt>
                <c:pt idx="5">
                  <c:v>0.980783637998202</c:v>
                </c:pt>
                <c:pt idx="6">
                  <c:v>0.970654733867169</c:v>
                </c:pt>
                <c:pt idx="7">
                  <c:v>1.002460878344271</c:v>
                </c:pt>
                <c:pt idx="8">
                  <c:v>0.99392289104483</c:v>
                </c:pt>
                <c:pt idx="9">
                  <c:v>0.980509002604125</c:v>
                </c:pt>
                <c:pt idx="10">
                  <c:v>0.979587162529703</c:v>
                </c:pt>
                <c:pt idx="11">
                  <c:v>0.990344932612503</c:v>
                </c:pt>
                <c:pt idx="12">
                  <c:v>0.979584157968801</c:v>
                </c:pt>
                <c:pt idx="13">
                  <c:v>0.996290560737566</c:v>
                </c:pt>
              </c:numCache>
            </c:numRef>
          </c:val>
        </c:ser>
        <c:ser>
          <c:idx val="1"/>
          <c:order val="1"/>
          <c:spPr>
            <a:solidFill>
              <a:srgbClr val="FF420E"/>
            </a:solidFill>
            <a:ln w="25400">
              <a:noFill/>
            </a:ln>
          </c:spPr>
          <c:invertIfNegative val="0"/>
          <c:val>
            <c:numRef>
              <c:f>convergence!$P$19:$P$32</c:f>
              <c:numCache>
                <c:formatCode>General</c:formatCode>
                <c:ptCount val="14"/>
                <c:pt idx="0">
                  <c:v>0.983629994996068</c:v>
                </c:pt>
                <c:pt idx="1">
                  <c:v>1.120960643782221</c:v>
                </c:pt>
                <c:pt idx="2">
                  <c:v>0.985635219062909</c:v>
                </c:pt>
                <c:pt idx="3">
                  <c:v>0.988372668348919</c:v>
                </c:pt>
                <c:pt idx="4">
                  <c:v>0.980732484076433</c:v>
                </c:pt>
                <c:pt idx="5">
                  <c:v>0.990522924782739</c:v>
                </c:pt>
                <c:pt idx="6">
                  <c:v>0.98403203014602</c:v>
                </c:pt>
                <c:pt idx="7">
                  <c:v>1.003375820292781</c:v>
                </c:pt>
                <c:pt idx="8">
                  <c:v>0.996988494968803</c:v>
                </c:pt>
                <c:pt idx="9">
                  <c:v>0.99076574057802</c:v>
                </c:pt>
                <c:pt idx="10">
                  <c:v>0.989049214120072</c:v>
                </c:pt>
                <c:pt idx="11">
                  <c:v>0.995560801035559</c:v>
                </c:pt>
                <c:pt idx="12">
                  <c:v>0.986311678343254</c:v>
                </c:pt>
                <c:pt idx="13">
                  <c:v>0.997746554234471</c:v>
                </c:pt>
              </c:numCache>
            </c:numRef>
          </c:val>
        </c:ser>
        <c:ser>
          <c:idx val="2"/>
          <c:order val="2"/>
          <c:spPr>
            <a:solidFill>
              <a:srgbClr val="FFD320"/>
            </a:solidFill>
            <a:ln w="25400">
              <a:noFill/>
            </a:ln>
          </c:spPr>
          <c:invertIfNegative val="0"/>
          <c:val>
            <c:numRef>
              <c:f>convergence!$Q$19:$Q$32</c:f>
              <c:numCache>
                <c:formatCode>General</c:formatCode>
                <c:ptCount val="14"/>
                <c:pt idx="0">
                  <c:v>0.991993709343055</c:v>
                </c:pt>
                <c:pt idx="1">
                  <c:v>1.01860932981265</c:v>
                </c:pt>
                <c:pt idx="2">
                  <c:v>0.99383159406819</c:v>
                </c:pt>
                <c:pt idx="3">
                  <c:v>0.993320469051507</c:v>
                </c:pt>
                <c:pt idx="4">
                  <c:v>0.990445859872611</c:v>
                </c:pt>
                <c:pt idx="5">
                  <c:v>0.996890919988013</c:v>
                </c:pt>
                <c:pt idx="6">
                  <c:v>0.994488930758361</c:v>
                </c:pt>
                <c:pt idx="7">
                  <c:v>0.998958859162039</c:v>
                </c:pt>
                <c:pt idx="8">
                  <c:v>0.998954088072997</c:v>
                </c:pt>
                <c:pt idx="9">
                  <c:v>0.996565111114661</c:v>
                </c:pt>
                <c:pt idx="10">
                  <c:v>0.995533797131323</c:v>
                </c:pt>
                <c:pt idx="11">
                  <c:v>0.996984695043022</c:v>
                </c:pt>
                <c:pt idx="12">
                  <c:v>0.992512435377426</c:v>
                </c:pt>
                <c:pt idx="13">
                  <c:v>0.998616034449938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06772568"/>
        <c:axId val="2106769272"/>
      </c:barChart>
      <c:catAx>
        <c:axId val="21067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B3B3B3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06769272"/>
        <c:crosses val="autoZero"/>
        <c:auto val="1"/>
        <c:lblAlgn val="ctr"/>
        <c:lblOffset val="100"/>
        <c:tickLblSkip val="2"/>
        <c:tickMarkSkip val="1"/>
        <c:noMultiLvlLbl val="0"/>
      </c:catAx>
      <c:valAx>
        <c:axId val="2106769272"/>
        <c:scaling>
          <c:orientation val="minMax"/>
          <c:min val="0.95"/>
        </c:scaling>
        <c:delete val="0"/>
        <c:axPos val="l"/>
        <c:majorGridlines>
          <c:spPr>
            <a:ln w="3175">
              <a:solidFill>
                <a:srgbClr val="B3B3B3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B3B3B3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06772568"/>
        <c:crosses val="autoZero"/>
        <c:crossBetween val="between"/>
      </c:valAx>
      <c:spPr>
        <a:noFill/>
        <a:ln w="3175">
          <a:solidFill>
            <a:srgbClr val="B3B3B3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3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KP_GRID_DENS 500, 1000, 2000</a:t>
            </a:r>
          </a:p>
          <a:p>
            <a:pPr>
              <a:defRPr sz="13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(2000 == 1)</a:t>
            </a:r>
          </a:p>
        </c:rich>
      </c:tx>
      <c:layout>
        <c:manualLayout>
          <c:xMode val="edge"/>
          <c:yMode val="edge"/>
          <c:x val="0.202941030746617"/>
          <c:y val="0.0340908933277045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29323063158"/>
          <c:y val="0.25757563847599"/>
          <c:w val="0.844117040931582"/>
          <c:h val="0.61742395693509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4586"/>
            </a:solidFill>
            <a:ln w="25400">
              <a:noFill/>
            </a:ln>
          </c:spPr>
          <c:invertIfNegative val="0"/>
          <c:val>
            <c:numRef>
              <c:f>convergence!$T$19:$T$32</c:f>
              <c:numCache>
                <c:formatCode>General</c:formatCode>
                <c:ptCount val="14"/>
                <c:pt idx="0">
                  <c:v>0.0</c:v>
                </c:pt>
                <c:pt idx="1">
                  <c:v>0.999885426214482</c:v>
                </c:pt>
                <c:pt idx="2">
                  <c:v>0.0</c:v>
                </c:pt>
                <c:pt idx="3">
                  <c:v>0.0</c:v>
                </c:pt>
                <c:pt idx="4">
                  <c:v>0.974875993063677</c:v>
                </c:pt>
                <c:pt idx="5">
                  <c:v>0.990647887323944</c:v>
                </c:pt>
                <c:pt idx="6">
                  <c:v>0.984831096252682</c:v>
                </c:pt>
                <c:pt idx="7">
                  <c:v>1.003090943853164</c:v>
                </c:pt>
                <c:pt idx="8">
                  <c:v>1.008989710351899</c:v>
                </c:pt>
                <c:pt idx="9">
                  <c:v>0.981765865445759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</c:numCache>
            </c:numRef>
          </c:val>
        </c:ser>
        <c:ser>
          <c:idx val="1"/>
          <c:order val="1"/>
          <c:spPr>
            <a:solidFill>
              <a:srgbClr val="FF420E"/>
            </a:solidFill>
            <a:ln w="25400">
              <a:noFill/>
            </a:ln>
          </c:spPr>
          <c:invertIfNegative val="0"/>
          <c:val>
            <c:numRef>
              <c:f>convergence!$U$19:$U$32</c:f>
              <c:numCache>
                <c:formatCode>General</c:formatCode>
                <c:ptCount val="14"/>
                <c:pt idx="0">
                  <c:v>0.0</c:v>
                </c:pt>
                <c:pt idx="1">
                  <c:v>0.991979835013749</c:v>
                </c:pt>
                <c:pt idx="2">
                  <c:v>0.0</c:v>
                </c:pt>
                <c:pt idx="3">
                  <c:v>0.0</c:v>
                </c:pt>
                <c:pt idx="4">
                  <c:v>0.978061862322055</c:v>
                </c:pt>
                <c:pt idx="5">
                  <c:v>0.999699530516432</c:v>
                </c:pt>
                <c:pt idx="6">
                  <c:v>1.00184621525872</c:v>
                </c:pt>
                <c:pt idx="7">
                  <c:v>1.001911924032885</c:v>
                </c:pt>
                <c:pt idx="8">
                  <c:v>0.999908455088066</c:v>
                </c:pt>
                <c:pt idx="9">
                  <c:v>0.982735597100343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</c:numCache>
            </c:numRef>
          </c:val>
        </c:ser>
        <c:ser>
          <c:idx val="2"/>
          <c:order val="2"/>
          <c:spPr>
            <a:solidFill>
              <a:srgbClr val="FFD320"/>
            </a:solidFill>
            <a:ln w="25400">
              <a:noFill/>
            </a:ln>
          </c:spPr>
          <c:invertIfNegative val="0"/>
          <c:val>
            <c:numRef>
              <c:f>convergence!$V$19:$V$32</c:f>
              <c:numCache>
                <c:formatCode>General</c:formatCode>
                <c:ptCount val="14"/>
                <c:pt idx="0">
                  <c:v>0.0</c:v>
                </c:pt>
                <c:pt idx="1">
                  <c:v>1.0</c:v>
                </c:pt>
                <c:pt idx="2">
                  <c:v>0.0</c:v>
                </c:pt>
                <c:pt idx="3">
                  <c:v>0.0</c:v>
                </c:pt>
                <c:pt idx="4">
                  <c:v>1.0</c:v>
                </c:pt>
                <c:pt idx="5">
                  <c:v>1.0</c:v>
                </c:pt>
                <c:pt idx="6">
                  <c:v>1.0</c:v>
                </c:pt>
                <c:pt idx="7">
                  <c:v>1.0</c:v>
                </c:pt>
                <c:pt idx="8">
                  <c:v>1.0</c:v>
                </c:pt>
                <c:pt idx="9">
                  <c:v>1.0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10732408"/>
        <c:axId val="2110735704"/>
      </c:barChart>
      <c:catAx>
        <c:axId val="2110732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B3B3B3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107357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10735704"/>
        <c:scaling>
          <c:orientation val="minMax"/>
          <c:max val="1.2"/>
          <c:min val="0.95"/>
        </c:scaling>
        <c:delete val="0"/>
        <c:axPos val="l"/>
        <c:majorGridlines>
          <c:spPr>
            <a:ln w="3175">
              <a:solidFill>
                <a:srgbClr val="B3B3B3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B3B3B3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2110732408"/>
        <c:crosses val="autoZero"/>
        <c:crossBetween val="between"/>
      </c:valAx>
      <c:spPr>
        <a:noFill/>
        <a:ln w="3175">
          <a:solidFill>
            <a:srgbClr val="B3B3B3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25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639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27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18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10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3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733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25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976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901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6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AD586-36D6-BC4A-B13C-EBEADB669D22}" type="datetimeFigureOut">
              <a:rPr lang="en-US" smtClean="0"/>
              <a:t>22/09/14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8CBE6-98D1-7641-B843-53D62BC59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42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3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3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microsoft.com/office/2007/relationships/hdphoto" Target="../media/hdphoto3.wdp"/><Relationship Id="rId5" Type="http://schemas.openxmlformats.org/officeDocument/2006/relationships/hyperlink" Target="http://www.pseudo-dojo.org/dojo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gmatteo/abipy" TargetMode="External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pymatgen.or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emf"/><Relationship Id="rId3" Type="http://schemas.openxmlformats.org/officeDocument/2006/relationships/image" Target="../media/image33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gi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gi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gi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gi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Advancing </a:t>
            </a:r>
            <a:r>
              <a:rPr lang="en-US" i="1" dirty="0" smtClean="0"/>
              <a:t>GW	</a:t>
            </a:r>
            <a:endParaRPr lang="en-US" i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benchmark set for molecules</a:t>
            </a:r>
          </a:p>
          <a:p>
            <a:r>
              <a:rPr lang="en-US" dirty="0" smtClean="0"/>
              <a:t>High throughput methods for solids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95" y="194734"/>
            <a:ext cx="2099009" cy="1650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995" y="452961"/>
            <a:ext cx="2018815" cy="9359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18933" y="5808133"/>
            <a:ext cx="2496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Michiel van Setten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52012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throughput </a:t>
            </a:r>
            <a:r>
              <a:rPr lang="en-US" i="1" dirty="0" smtClean="0"/>
              <a:t>GW</a:t>
            </a:r>
            <a:r>
              <a:rPr lang="en-US" dirty="0" smtClean="0"/>
              <a:t> for solids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from a structure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without any human intervention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				to converged GW results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					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367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‘additional’ difficulties</a:t>
            </a:r>
          </a:p>
          <a:p>
            <a:pPr lvl="1"/>
            <a:r>
              <a:rPr lang="en-US" dirty="0" smtClean="0"/>
              <a:t>4 step calculation</a:t>
            </a:r>
          </a:p>
          <a:p>
            <a:pPr lvl="1"/>
            <a:r>
              <a:rPr lang="en-US" dirty="0" smtClean="0"/>
              <a:t>N</a:t>
            </a:r>
            <a:r>
              <a:rPr lang="en-US" baseline="30000" dirty="0" smtClean="0"/>
              <a:t>4</a:t>
            </a:r>
            <a:r>
              <a:rPr lang="en-US" dirty="0" smtClean="0"/>
              <a:t> scaling</a:t>
            </a:r>
          </a:p>
          <a:p>
            <a:pPr lvl="1"/>
            <a:r>
              <a:rPr lang="en-US" dirty="0" smtClean="0"/>
              <a:t>No ‘safe’ parameter set (converged results for all)</a:t>
            </a:r>
          </a:p>
          <a:p>
            <a:pPr lvl="1"/>
            <a:r>
              <a:rPr lang="en-US" dirty="0" smtClean="0"/>
              <a:t>No ‘safe’ computational settings (</a:t>
            </a:r>
            <a:r>
              <a:rPr lang="en-US" dirty="0" err="1" smtClean="0"/>
              <a:t>ncpu</a:t>
            </a:r>
            <a:r>
              <a:rPr lang="en-US" dirty="0" smtClean="0"/>
              <a:t>, </a:t>
            </a:r>
            <a:r>
              <a:rPr lang="en-US" dirty="0" err="1" smtClean="0"/>
              <a:t>mem</a:t>
            </a:r>
            <a:r>
              <a:rPr lang="en-US" dirty="0" smtClean="0"/>
              <a:t>, ..)</a:t>
            </a:r>
            <a:endParaRPr lang="en-US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5866" y="5049126"/>
            <a:ext cx="2045758" cy="1380448"/>
            <a:chOff x="55463" y="1298922"/>
            <a:chExt cx="5947689" cy="3964386"/>
          </a:xfrm>
        </p:grpSpPr>
        <p:pic>
          <p:nvPicPr>
            <p:cNvPr id="5" name="Picture 3" descr="iStock_000004306066XSmall-cute-baby-sitting.tif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742" y="1476427"/>
              <a:ext cx="2767410" cy="35972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6" name="Picture 4" descr="cute-chinese-baby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63" y="1298922"/>
              <a:ext cx="2607966" cy="39643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  <p:pic>
        <p:nvPicPr>
          <p:cNvPr id="7" name="Picture 3" descr="many-babi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50099" r="3874" b="17892"/>
          <a:stretch>
            <a:fillRect/>
          </a:stretch>
        </p:blipFill>
        <p:spPr bwMode="auto">
          <a:xfrm>
            <a:off x="3302001" y="5003635"/>
            <a:ext cx="5502805" cy="142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9624" y="4488934"/>
            <a:ext cx="2474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DFT babysitting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245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in High Throughput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‘additional’ difficulties</a:t>
            </a:r>
          </a:p>
          <a:p>
            <a:pPr lvl="1"/>
            <a:r>
              <a:rPr lang="en-US" dirty="0" smtClean="0"/>
              <a:t>4 step calculation</a:t>
            </a:r>
          </a:p>
          <a:p>
            <a:pPr lvl="1"/>
            <a:r>
              <a:rPr lang="en-US" dirty="0" smtClean="0"/>
              <a:t>N</a:t>
            </a:r>
            <a:r>
              <a:rPr lang="en-US" baseline="30000" dirty="0" smtClean="0"/>
              <a:t>4</a:t>
            </a:r>
            <a:r>
              <a:rPr lang="en-US" dirty="0" smtClean="0"/>
              <a:t> scaling</a:t>
            </a:r>
          </a:p>
          <a:p>
            <a:pPr lvl="1"/>
            <a:r>
              <a:rPr lang="en-US" dirty="0" smtClean="0"/>
              <a:t>No ‘safe’ parameter set (converged results for all)</a:t>
            </a:r>
          </a:p>
          <a:p>
            <a:pPr lvl="1"/>
            <a:r>
              <a:rPr lang="en-US" dirty="0" smtClean="0"/>
              <a:t>No ‘safe’ computational settings (</a:t>
            </a:r>
            <a:r>
              <a:rPr lang="en-US" dirty="0" err="1" smtClean="0"/>
              <a:t>ncpu</a:t>
            </a:r>
            <a:r>
              <a:rPr lang="en-US" dirty="0" smtClean="0"/>
              <a:t>, </a:t>
            </a:r>
            <a:r>
              <a:rPr lang="en-US" dirty="0" err="1" smtClean="0"/>
              <a:t>mem</a:t>
            </a:r>
            <a:r>
              <a:rPr lang="en-US" dirty="0" smtClean="0"/>
              <a:t>, ..)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67" y="5131324"/>
            <a:ext cx="1486427" cy="1486427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547533" y="4414335"/>
            <a:ext cx="4868333" cy="2187007"/>
            <a:chOff x="4021667" y="4639736"/>
            <a:chExt cx="4868333" cy="218700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43500" y="4639736"/>
              <a:ext cx="1206500" cy="173391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0000" y="4751809"/>
              <a:ext cx="1151467" cy="108595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35333" y="4639736"/>
              <a:ext cx="1151467" cy="92094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350000" y="5874538"/>
              <a:ext cx="1107985" cy="95220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21667" y="4639736"/>
              <a:ext cx="1121833" cy="1027693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284134" y="5837766"/>
              <a:ext cx="707494" cy="84082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092986" y="5704834"/>
              <a:ext cx="797014" cy="997406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399624" y="4488934"/>
            <a:ext cx="246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GW</a:t>
            </a:r>
            <a:r>
              <a:rPr lang="en-US" dirty="0" smtClean="0"/>
              <a:t> babysitting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23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wrapper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Python package that wraps around the </a:t>
            </a:r>
            <a:r>
              <a:rPr lang="en-US" sz="2800" dirty="0" err="1" smtClean="0"/>
              <a:t>ab</a:t>
            </a:r>
            <a:r>
              <a:rPr lang="en-US" sz="2800" dirty="0" smtClean="0"/>
              <a:t>-initio code</a:t>
            </a:r>
          </a:p>
          <a:p>
            <a:endParaRPr lang="en-US" sz="2800" dirty="0" smtClean="0"/>
          </a:p>
          <a:p>
            <a:r>
              <a:rPr lang="en-US" sz="2800" dirty="0" smtClean="0"/>
              <a:t>Options</a:t>
            </a:r>
            <a:endParaRPr lang="en-US" sz="2800" dirty="0"/>
          </a:p>
          <a:p>
            <a:pPr lvl="2"/>
            <a:r>
              <a:rPr lang="en-US" sz="2000" dirty="0" err="1"/>
              <a:t>Vasp</a:t>
            </a:r>
            <a:r>
              <a:rPr lang="en-US" sz="2000" dirty="0"/>
              <a:t> / </a:t>
            </a:r>
            <a:r>
              <a:rPr lang="en-US" sz="2000" dirty="0" err="1"/>
              <a:t>Abinit</a:t>
            </a:r>
            <a:endParaRPr lang="en-US" sz="2000" dirty="0"/>
          </a:p>
          <a:p>
            <a:pPr lvl="2"/>
            <a:r>
              <a:rPr lang="en-US" sz="2000" dirty="0"/>
              <a:t>What kind of GW</a:t>
            </a:r>
          </a:p>
          <a:p>
            <a:pPr lvl="2"/>
            <a:r>
              <a:rPr lang="en-US" sz="2000" dirty="0"/>
              <a:t>(currently fixed) K-point density</a:t>
            </a:r>
          </a:p>
          <a:p>
            <a:pPr lvl="2"/>
            <a:r>
              <a:rPr lang="en-US" sz="2000" dirty="0"/>
              <a:t>Convergence </a:t>
            </a:r>
            <a:r>
              <a:rPr lang="en-US" sz="2000" dirty="0" smtClean="0"/>
              <a:t>tolerance</a:t>
            </a:r>
            <a:endParaRPr lang="en-US" sz="2000" dirty="0"/>
          </a:p>
          <a:p>
            <a:endParaRPr lang="en-US" sz="2800" dirty="0" smtClean="0"/>
          </a:p>
          <a:p>
            <a:r>
              <a:rPr lang="en-US" sz="2800" dirty="0" smtClean="0"/>
              <a:t>Some </a:t>
            </a:r>
            <a:r>
              <a:rPr lang="en-US" sz="2800" dirty="0"/>
              <a:t>list of structures &gt; ‘fully’ converged </a:t>
            </a:r>
            <a:r>
              <a:rPr lang="en-US" sz="2800" i="1" dirty="0"/>
              <a:t>GW</a:t>
            </a:r>
            <a:r>
              <a:rPr lang="en-US" sz="2800" dirty="0"/>
              <a:t> results</a:t>
            </a:r>
          </a:p>
          <a:p>
            <a:endParaRPr lang="en-US" sz="2800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0933" y="6126163"/>
            <a:ext cx="26416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024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Convergence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low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each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find converged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the converged </a:t>
            </a:r>
            <a:r>
              <a:rPr lang="en-US" sz="2000" dirty="0" err="1" smtClean="0"/>
              <a:t>encuteps</a:t>
            </a:r>
            <a:r>
              <a:rPr lang="en-US" sz="2000" dirty="0" smtClean="0"/>
              <a:t> </a:t>
            </a:r>
            <a:r>
              <a:rPr lang="en-US" sz="2000" dirty="0" smtClean="0"/>
              <a:t>find the converged </a:t>
            </a:r>
            <a:r>
              <a:rPr lang="en-US" sz="2000" dirty="0" err="1" smtClean="0"/>
              <a:t>nbands</a:t>
            </a:r>
            <a:endParaRPr lang="en-US" sz="2000" dirty="0" smtClean="0"/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k-point density (500):</a:t>
            </a:r>
          </a:p>
          <a:p>
            <a:pPr lvl="1"/>
            <a:r>
              <a:rPr lang="en-US" sz="2000" dirty="0" smtClean="0"/>
              <a:t>Test if the converged values have comparable derivatives to those calculated in the lower density grid.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(create scissor, apply scissor, …)</a:t>
            </a:r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148018" y="1860249"/>
            <a:ext cx="10203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ecut</a:t>
            </a:r>
            <a:r>
              <a:rPr lang="en-US" dirty="0" smtClean="0"/>
              <a:t>, …)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154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6" t="7175" r="9095" b="6105"/>
          <a:stretch/>
        </p:blipFill>
        <p:spPr>
          <a:xfrm>
            <a:off x="694262" y="117001"/>
            <a:ext cx="7755477" cy="662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56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0" y="628844"/>
            <a:ext cx="7924800" cy="5943600"/>
          </a:xfrm>
        </p:spPr>
      </p:pic>
      <p:sp>
        <p:nvSpPr>
          <p:cNvPr id="5" name="TextBox 4"/>
          <p:cNvSpPr txBox="1"/>
          <p:nvPr/>
        </p:nvSpPr>
        <p:spPr>
          <a:xfrm>
            <a:off x="171962" y="3146779"/>
            <a:ext cx="570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67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0" y="628844"/>
            <a:ext cx="7924800" cy="5943600"/>
          </a:xfrm>
        </p:spPr>
      </p:pic>
      <p:sp>
        <p:nvSpPr>
          <p:cNvPr id="5" name="TextBox 4"/>
          <p:cNvSpPr txBox="1"/>
          <p:nvPr/>
        </p:nvSpPr>
        <p:spPr>
          <a:xfrm>
            <a:off x="171962" y="3146779"/>
            <a:ext cx="570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67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0" y="628844"/>
            <a:ext cx="7924800" cy="5943600"/>
          </a:xfrm>
        </p:spPr>
      </p:pic>
      <p:sp>
        <p:nvSpPr>
          <p:cNvPr id="5" name="TextBox 4"/>
          <p:cNvSpPr txBox="1"/>
          <p:nvPr/>
        </p:nvSpPr>
        <p:spPr>
          <a:xfrm>
            <a:off x="171962" y="3146779"/>
            <a:ext cx="570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67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dielectric matrix cutoff</a:t>
            </a:r>
            <a:endParaRPr lang="en-US" dirty="0"/>
          </a:p>
        </p:txBody>
      </p:sp>
      <p:pic>
        <p:nvPicPr>
          <p:cNvPr id="4" name="Content Placeholder 3" descr="figure_3a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337433" y="1166018"/>
            <a:ext cx="9818866" cy="5400000"/>
          </a:xfrm>
        </p:spPr>
      </p:pic>
    </p:spTree>
    <p:extLst>
      <p:ext uri="{BB962C8B-B14F-4D97-AF65-F5344CB8AC3E}">
        <p14:creationId xmlns:p14="http://schemas.microsoft.com/office/powerpoint/2010/main" val="3870454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37667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latin typeface="Arial" charset="0"/>
              </a:rPr>
              <a:t>Density functional theory</a:t>
            </a:r>
          </a:p>
          <a:p>
            <a:pPr lvl="1"/>
            <a:r>
              <a:rPr lang="en-US" dirty="0">
                <a:latin typeface="Arial" charset="0"/>
              </a:rPr>
              <a:t>Maps the many particle problem into a single particle problem</a:t>
            </a:r>
          </a:p>
          <a:p>
            <a:pPr lvl="1"/>
            <a:r>
              <a:rPr lang="en-US" dirty="0">
                <a:latin typeface="Arial" charset="0"/>
              </a:rPr>
              <a:t>Scalar effective potential </a:t>
            </a:r>
            <a:r>
              <a:rPr lang="en-US" i="1" dirty="0" err="1">
                <a:latin typeface="Arial" charset="0"/>
              </a:rPr>
              <a:t>V</a:t>
            </a:r>
            <a:r>
              <a:rPr lang="en-US" baseline="-25000" dirty="0" err="1">
                <a:latin typeface="Arial" charset="0"/>
              </a:rPr>
              <a:t>xc</a:t>
            </a:r>
            <a:r>
              <a:rPr lang="en-US" dirty="0">
                <a:latin typeface="Arial" charset="0"/>
              </a:rPr>
              <a:t>(</a:t>
            </a:r>
            <a:r>
              <a:rPr lang="en-US" b="1" dirty="0">
                <a:latin typeface="Arial" charset="0"/>
              </a:rPr>
              <a:t>r</a:t>
            </a:r>
            <a:r>
              <a:rPr lang="en-US" dirty="0">
                <a:latin typeface="Arial" charset="0"/>
              </a:rPr>
              <a:t>)</a:t>
            </a:r>
            <a:endParaRPr lang="en-US" baseline="-25000" dirty="0">
              <a:latin typeface="Arial" charset="0"/>
            </a:endParaRPr>
          </a:p>
          <a:p>
            <a:pPr lvl="1"/>
            <a:r>
              <a:rPr lang="en-US" dirty="0">
                <a:latin typeface="Arial" charset="0"/>
              </a:rPr>
              <a:t>Applicable to large systems:  &gt; 2000 atoms</a:t>
            </a:r>
          </a:p>
          <a:p>
            <a:pPr lvl="1"/>
            <a:r>
              <a:rPr lang="en-US" dirty="0">
                <a:latin typeface="Arial" charset="0"/>
              </a:rPr>
              <a:t>Broadly used across many fields of sciences</a:t>
            </a:r>
          </a:p>
          <a:p>
            <a:pPr lvl="1"/>
            <a:r>
              <a:rPr lang="en-US" dirty="0">
                <a:solidFill>
                  <a:srgbClr val="FA8214"/>
                </a:solidFill>
                <a:latin typeface="Arial" charset="0"/>
              </a:rPr>
              <a:t>Description of electronic levels (charge transfer), long range interactions, and band gaps not accurate enough</a:t>
            </a:r>
          </a:p>
          <a:p>
            <a:endParaRPr lang="en-US" dirty="0">
              <a:latin typeface="Arial" charset="0"/>
            </a:endParaRPr>
          </a:p>
          <a:p>
            <a:r>
              <a:rPr lang="en-US" i="1" dirty="0">
                <a:latin typeface="Arial" charset="0"/>
              </a:rPr>
              <a:t>GW</a:t>
            </a:r>
            <a:r>
              <a:rPr lang="en-US" dirty="0">
                <a:latin typeface="Arial" charset="0"/>
              </a:rPr>
              <a:t>-method</a:t>
            </a:r>
          </a:p>
          <a:p>
            <a:pPr lvl="1"/>
            <a:r>
              <a:rPr lang="en-US" dirty="0">
                <a:latin typeface="Arial" charset="0"/>
              </a:rPr>
              <a:t>Replace the potential by a self-energy matrix: </a:t>
            </a:r>
            <a:r>
              <a:rPr lang="en-US" i="1" dirty="0" err="1">
                <a:latin typeface="Arial" charset="0"/>
              </a:rPr>
              <a:t>V</a:t>
            </a:r>
            <a:r>
              <a:rPr lang="en-US" baseline="-25000" dirty="0" err="1">
                <a:latin typeface="Arial" charset="0"/>
              </a:rPr>
              <a:t>xc</a:t>
            </a:r>
            <a:r>
              <a:rPr lang="en-US" dirty="0">
                <a:latin typeface="Arial" charset="0"/>
              </a:rPr>
              <a:t>(</a:t>
            </a:r>
            <a:r>
              <a:rPr lang="en-US" b="1" dirty="0">
                <a:latin typeface="Arial" charset="0"/>
              </a:rPr>
              <a:t>r</a:t>
            </a:r>
            <a:r>
              <a:rPr lang="en-US" dirty="0">
                <a:latin typeface="Arial" charset="0"/>
              </a:rPr>
              <a:t>)</a:t>
            </a:r>
            <a:r>
              <a:rPr lang="en-US" baseline="-25000" dirty="0">
                <a:latin typeface="Arial" charset="0"/>
              </a:rPr>
              <a:t> </a:t>
            </a:r>
            <a:r>
              <a:rPr lang="en-US" dirty="0">
                <a:latin typeface="Arial" charset="0"/>
                <a:cs typeface="Arial" charset="0"/>
              </a:rPr>
              <a:t>→ </a:t>
            </a:r>
            <a:r>
              <a:rPr lang="el-GR" dirty="0">
                <a:latin typeface="Arial" charset="0"/>
                <a:cs typeface="Arial" charset="0"/>
              </a:rPr>
              <a:t>Σ</a:t>
            </a:r>
            <a:r>
              <a:rPr lang="en-US" dirty="0">
                <a:latin typeface="Arial" charset="0"/>
                <a:cs typeface="Arial" charset="0"/>
              </a:rPr>
              <a:t>(</a:t>
            </a:r>
            <a:r>
              <a:rPr lang="en-US" b="1" dirty="0" err="1">
                <a:latin typeface="Arial" charset="0"/>
                <a:cs typeface="Arial" charset="0"/>
              </a:rPr>
              <a:t>r</a:t>
            </a:r>
            <a:r>
              <a:rPr lang="en-US" dirty="0" err="1">
                <a:latin typeface="Arial" charset="0"/>
                <a:cs typeface="Arial" charset="0"/>
              </a:rPr>
              <a:t>,</a:t>
            </a:r>
            <a:r>
              <a:rPr lang="en-US" b="1" dirty="0" err="1">
                <a:latin typeface="Arial" charset="0"/>
                <a:cs typeface="Arial" charset="0"/>
              </a:rPr>
              <a:t>r’,</a:t>
            </a:r>
            <a:r>
              <a:rPr lang="en-US" i="1" dirty="0" err="1">
                <a:latin typeface="Arial" charset="0"/>
                <a:cs typeface="Arial" charset="0"/>
              </a:rPr>
              <a:t>E</a:t>
            </a:r>
            <a:r>
              <a:rPr lang="en-US" dirty="0">
                <a:latin typeface="Arial" charset="0"/>
                <a:cs typeface="Arial" charset="0"/>
              </a:rPr>
              <a:t>)</a:t>
            </a:r>
          </a:p>
          <a:p>
            <a:pPr lvl="1"/>
            <a:r>
              <a:rPr lang="en-US" dirty="0">
                <a:latin typeface="Arial" charset="0"/>
              </a:rPr>
              <a:t>Becoming increasingly available for bulk </a:t>
            </a:r>
            <a:r>
              <a:rPr lang="en-US" dirty="0" smtClean="0">
                <a:latin typeface="Arial" charset="0"/>
              </a:rPr>
              <a:t>solids</a:t>
            </a:r>
          </a:p>
          <a:p>
            <a:pPr lvl="1"/>
            <a:r>
              <a:rPr lang="en-US" dirty="0" smtClean="0">
                <a:latin typeface="Arial" charset="0"/>
              </a:rPr>
              <a:t>Starts to gain terrain for calculations on molecules</a:t>
            </a:r>
            <a:endParaRPr lang="en-US" dirty="0">
              <a:latin typeface="Arial" charset="0"/>
            </a:endParaRPr>
          </a:p>
          <a:p>
            <a:pPr lvl="1"/>
            <a:r>
              <a:rPr lang="en-US" dirty="0">
                <a:solidFill>
                  <a:srgbClr val="5C862A"/>
                </a:solidFill>
                <a:latin typeface="Arial" charset="0"/>
              </a:rPr>
              <a:t>Significantly improved description of electronic levels (charge transfer), long range interactions, and band </a:t>
            </a:r>
            <a:r>
              <a:rPr lang="en-US" dirty="0" smtClean="0">
                <a:solidFill>
                  <a:srgbClr val="5C862A"/>
                </a:solidFill>
                <a:latin typeface="Arial" charset="0"/>
              </a:rPr>
              <a:t>gaps</a:t>
            </a:r>
          </a:p>
          <a:p>
            <a:pPr lvl="1"/>
            <a:r>
              <a:rPr lang="en-US" dirty="0" smtClean="0">
                <a:solidFill>
                  <a:srgbClr val="FF6600"/>
                </a:solidFill>
                <a:latin typeface="Arial" charset="0"/>
              </a:rPr>
              <a:t>Complex and expensive calculations </a:t>
            </a:r>
            <a:endParaRPr lang="en-US" dirty="0">
              <a:solidFill>
                <a:srgbClr val="FF6600"/>
              </a:solidFill>
              <a:latin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270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@ converged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 </a:t>
            </a:r>
            <a:r>
              <a:rPr lang="en-US" dirty="0" smtClean="0"/>
              <a:t>at high KP-density by comparing derivatives</a:t>
            </a:r>
          </a:p>
          <a:p>
            <a:endParaRPr lang="en-US" dirty="0"/>
          </a:p>
          <a:p>
            <a:r>
              <a:rPr lang="en-US" dirty="0" smtClean="0"/>
              <a:t>Store </a:t>
            </a:r>
            <a:r>
              <a:rPr lang="en-US" dirty="0" smtClean="0"/>
              <a:t>results in a database,</a:t>
            </a:r>
            <a:br>
              <a:rPr lang="en-US" dirty="0" smtClean="0"/>
            </a:br>
            <a:r>
              <a:rPr lang="en-US" dirty="0" smtClean="0"/>
              <a:t>create scissor operators,</a:t>
            </a:r>
            <a:br>
              <a:rPr lang="en-US" dirty="0" smtClean="0"/>
            </a:br>
            <a:r>
              <a:rPr lang="en-US" dirty="0" smtClean="0"/>
              <a:t>…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	 … do som</a:t>
            </a:r>
            <a:r>
              <a:rPr lang="en-US" dirty="0" smtClean="0"/>
              <a:t>e actual physics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770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Pseudo Potentials … </a:t>
            </a:r>
            <a:endParaRPr lang="en-US" dirty="0"/>
          </a:p>
        </p:txBody>
      </p:sp>
      <p:pic>
        <p:nvPicPr>
          <p:cNvPr id="5" name="Picture 4" descr="figure_1b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1367353"/>
            <a:ext cx="7315932" cy="548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386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ONCVPSP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4623"/>
          </a:xfrm>
        </p:spPr>
        <p:txBody>
          <a:bodyPr>
            <a:noAutofit/>
          </a:bodyPr>
          <a:lstStyle/>
          <a:p>
            <a:r>
              <a:rPr lang="en-US" sz="2400" dirty="0" smtClean="0"/>
              <a:t>Optimized Norm Conserving </a:t>
            </a:r>
            <a:r>
              <a:rPr lang="en-US" sz="2400" dirty="0" err="1" smtClean="0"/>
              <a:t>Vanderbild</a:t>
            </a:r>
            <a:r>
              <a:rPr lang="en-US" sz="2400" dirty="0" smtClean="0"/>
              <a:t> </a:t>
            </a:r>
            <a:r>
              <a:rPr lang="en-US" sz="2400" dirty="0"/>
              <a:t>Pseudo </a:t>
            </a:r>
            <a:r>
              <a:rPr lang="en-US" sz="2400" dirty="0" smtClean="0"/>
              <a:t>Potentials</a:t>
            </a:r>
          </a:p>
          <a:p>
            <a:pPr lvl="1"/>
            <a:r>
              <a:rPr lang="en-US" sz="2400" dirty="0" smtClean="0"/>
              <a:t>multiple projectors</a:t>
            </a:r>
          </a:p>
          <a:p>
            <a:pPr lvl="1"/>
            <a:r>
              <a:rPr lang="en-US" sz="2400" dirty="0"/>
              <a:t>m</a:t>
            </a:r>
            <a:r>
              <a:rPr lang="en-US" sz="2400" dirty="0" smtClean="0"/>
              <a:t>ultiple gradient constraints</a:t>
            </a:r>
          </a:p>
          <a:p>
            <a:pPr marL="0" indent="0">
              <a:buNone/>
            </a:pPr>
            <a:r>
              <a:rPr lang="en-US" sz="1600" dirty="0"/>
              <a:t>				</a:t>
            </a:r>
            <a:r>
              <a:rPr lang="en-US" sz="1600" dirty="0" smtClean="0"/>
              <a:t>					Don </a:t>
            </a:r>
            <a:r>
              <a:rPr lang="en-US" sz="1600" dirty="0" err="1" smtClean="0"/>
              <a:t>Hamann</a:t>
            </a:r>
            <a:r>
              <a:rPr lang="en-US" sz="1600" dirty="0" smtClean="0"/>
              <a:t> </a:t>
            </a:r>
            <a:r>
              <a:rPr lang="en-US" sz="1600" dirty="0"/>
              <a:t>(PRB 88, 085117 (2013))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Package to facilitate PSP</a:t>
            </a:r>
            <a:br>
              <a:rPr lang="en-US" sz="2400" dirty="0" smtClean="0"/>
            </a:br>
            <a:r>
              <a:rPr lang="en-US" sz="2400" dirty="0" smtClean="0"/>
              <a:t> generation</a:t>
            </a:r>
          </a:p>
          <a:p>
            <a:r>
              <a:rPr lang="en-US" sz="2400" dirty="0" smtClean="0"/>
              <a:t>Graphical interface</a:t>
            </a:r>
          </a:p>
          <a:p>
            <a:r>
              <a:rPr lang="en-US" sz="2400" dirty="0" smtClean="0"/>
              <a:t>Automatized testing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601" y="3483204"/>
            <a:ext cx="4809063" cy="2981619"/>
          </a:xfrm>
          <a:prstGeom prst="rect">
            <a:avLst/>
          </a:prstGeom>
        </p:spPr>
      </p:pic>
      <p:pic>
        <p:nvPicPr>
          <p:cNvPr id="5" name="Picture 4" descr="Screen Shot 2014-09-22 at 13.13.31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24" y="3479480"/>
            <a:ext cx="2552700" cy="9866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9325" y="6462947"/>
            <a:ext cx="3920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http://www.pseudo-dojo.org/</a:t>
            </a:r>
            <a:r>
              <a:rPr lang="en-US" dirty="0" smtClean="0">
                <a:hlinkClick r:id="rId5"/>
              </a:rPr>
              <a:t>dojo.html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710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233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Matteo</a:t>
            </a:r>
            <a:r>
              <a:rPr lang="en-US" dirty="0" smtClean="0"/>
              <a:t> </a:t>
            </a:r>
            <a:r>
              <a:rPr lang="en-US" dirty="0" err="1" smtClean="0"/>
              <a:t>Giantomassi</a:t>
            </a:r>
            <a:endParaRPr lang="en-US" dirty="0" smtClean="0"/>
          </a:p>
          <a:p>
            <a:r>
              <a:rPr lang="en-US" dirty="0" err="1"/>
              <a:t>Geoffroy</a:t>
            </a:r>
            <a:r>
              <a:rPr lang="en-US" dirty="0"/>
              <a:t> </a:t>
            </a:r>
            <a:r>
              <a:rPr lang="en-US" dirty="0" err="1" smtClean="0"/>
              <a:t>Hautier</a:t>
            </a:r>
            <a:endParaRPr lang="en-US" dirty="0" smtClean="0"/>
          </a:p>
          <a:p>
            <a:r>
              <a:rPr lang="en-US" dirty="0" err="1"/>
              <a:t>Gian</a:t>
            </a:r>
            <a:r>
              <a:rPr lang="en-US" dirty="0"/>
              <a:t>-Marco </a:t>
            </a:r>
            <a:r>
              <a:rPr lang="en-US" dirty="0" err="1" smtClean="0"/>
              <a:t>Rignanese</a:t>
            </a:r>
            <a:endParaRPr lang="en-US" dirty="0" smtClean="0"/>
          </a:p>
          <a:p>
            <a:r>
              <a:rPr lang="en-US" dirty="0" smtClean="0"/>
              <a:t>Jean-Michel </a:t>
            </a:r>
            <a:r>
              <a:rPr lang="en-US" dirty="0" err="1" smtClean="0"/>
              <a:t>Beuken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2000" dirty="0" smtClean="0">
                <a:hlinkClick r:id="rId2"/>
              </a:rPr>
              <a:t>http</a:t>
            </a:r>
            <a:r>
              <a:rPr lang="en-US" sz="2000" dirty="0">
                <a:hlinkClick r:id="rId2"/>
              </a:rPr>
              <a:t>://</a:t>
            </a:r>
            <a:r>
              <a:rPr lang="en-US" sz="2000" dirty="0" smtClean="0">
                <a:hlinkClick r:id="rId2"/>
              </a:rPr>
              <a:t>pymatgen.org</a:t>
            </a:r>
            <a:endParaRPr lang="en-US" sz="2000" dirty="0" smtClean="0"/>
          </a:p>
          <a:p>
            <a:pPr marL="0" indent="0" algn="ctr">
              <a:buNone/>
            </a:pPr>
            <a:endParaRPr lang="en-US" sz="4000" dirty="0" smtClean="0"/>
          </a:p>
          <a:p>
            <a:pPr marL="0" indent="0" algn="ctr">
              <a:buNone/>
            </a:pPr>
            <a:r>
              <a:rPr lang="en-US" sz="4000" dirty="0" err="1" smtClean="0"/>
              <a:t>AbiPy</a:t>
            </a:r>
            <a:endParaRPr lang="en-US" dirty="0"/>
          </a:p>
          <a:p>
            <a:pPr marL="0" indent="0" algn="ctr">
              <a:buNone/>
            </a:pPr>
            <a:r>
              <a:rPr lang="en-US" sz="2000" dirty="0" smtClean="0">
                <a:hlinkClick r:id="rId3"/>
              </a:rPr>
              <a:t>https</a:t>
            </a:r>
            <a:r>
              <a:rPr lang="en-US" sz="2000" dirty="0">
                <a:hlinkClick r:id="rId3"/>
              </a:rPr>
              <a:t>://github.com/gmatteo/</a:t>
            </a:r>
            <a:r>
              <a:rPr lang="en-US" sz="2000" dirty="0" smtClean="0">
                <a:hlinkClick r:id="rId3"/>
              </a:rPr>
              <a:t>abipy</a:t>
            </a:r>
            <a:endParaRPr lang="en-US" sz="20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531" y="3589861"/>
            <a:ext cx="4605867" cy="115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56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 convergence</a:t>
            </a:r>
            <a:endParaRPr lang="en-US" dirty="0"/>
          </a:p>
        </p:txBody>
      </p:sp>
      <p:pic>
        <p:nvPicPr>
          <p:cNvPr id="5" name="Picture 4" descr="figure_2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1263650"/>
            <a:ext cx="72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34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87826" r="-87826"/>
          <a:stretch>
            <a:fillRect/>
          </a:stretch>
        </p:blipFill>
        <p:spPr>
          <a:xfrm>
            <a:off x="778926" y="287858"/>
            <a:ext cx="11477949" cy="631243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267" y="881771"/>
            <a:ext cx="1591733" cy="173866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097867" y="5808133"/>
            <a:ext cx="508000" cy="792155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93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sub-’Packages’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Error parser / handler for scheduler related job terminations.</a:t>
            </a:r>
          </a:p>
          <a:p>
            <a:endParaRPr lang="en-US" dirty="0"/>
          </a:p>
          <a:p>
            <a:r>
              <a:rPr lang="en-US" dirty="0" smtClean="0"/>
              <a:t>Convergence tester</a:t>
            </a:r>
          </a:p>
          <a:p>
            <a:pPr lvl="2"/>
            <a:r>
              <a:rPr lang="en-US" dirty="0" smtClean="0"/>
              <a:t>Determine asymptotic value even for a low number of data points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077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Pseudo Dojo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Automatic </a:t>
            </a:r>
            <a:r>
              <a:rPr lang="en-US" dirty="0" smtClean="0"/>
              <a:t>testing and training </a:t>
            </a:r>
            <a:r>
              <a:rPr lang="en-US" dirty="0" smtClean="0"/>
              <a:t>of PSPs</a:t>
            </a:r>
          </a:p>
          <a:p>
            <a:endParaRPr lang="en-US" dirty="0"/>
          </a:p>
          <a:p>
            <a:r>
              <a:rPr lang="en-US" dirty="0" smtClean="0"/>
              <a:t>Connections </a:t>
            </a:r>
            <a:r>
              <a:rPr lang="en-US" dirty="0" smtClean="0"/>
              <a:t>to PSP generator codes via an </a:t>
            </a:r>
            <a:r>
              <a:rPr lang="en-US" dirty="0" smtClean="0"/>
              <a:t>graphical interface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Flexible tests, automatic PSP improvement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840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PseudoDojo</a:t>
            </a:r>
            <a:r>
              <a:rPr lang="en-US" dirty="0" smtClean="0"/>
              <a:t> current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Automatic testing with </a:t>
            </a:r>
            <a:r>
              <a:rPr lang="en-US" dirty="0" err="1" smtClean="0"/>
              <a:t>Abinit</a:t>
            </a:r>
            <a:endParaRPr lang="en-US" dirty="0" smtClean="0"/>
          </a:p>
          <a:p>
            <a:pPr lvl="1"/>
            <a:r>
              <a:rPr lang="en-US" dirty="0" err="1"/>
              <a:t>DeltaFactor</a:t>
            </a:r>
            <a:r>
              <a:rPr lang="en-US" dirty="0"/>
              <a:t> Elemental Solids</a:t>
            </a:r>
          </a:p>
          <a:p>
            <a:pPr lvl="1"/>
            <a:r>
              <a:rPr lang="en-US" dirty="0"/>
              <a:t>Energy cutoff convergence of DF for ES</a:t>
            </a:r>
          </a:p>
          <a:p>
            <a:pPr lvl="1"/>
            <a:r>
              <a:rPr lang="en-US" dirty="0"/>
              <a:t>Energy cutoff convergence of Total Energy for ES</a:t>
            </a:r>
          </a:p>
          <a:p>
            <a:pPr lvl="1"/>
            <a:r>
              <a:rPr lang="en-US" dirty="0"/>
              <a:t>Lattice parameter </a:t>
            </a:r>
            <a:r>
              <a:rPr lang="en-US" dirty="0" smtClean="0"/>
              <a:t>FCC </a:t>
            </a:r>
            <a:r>
              <a:rPr lang="en-US" dirty="0"/>
              <a:t>and </a:t>
            </a:r>
            <a:r>
              <a:rPr lang="en-US" dirty="0" smtClean="0"/>
              <a:t>BCC solids</a:t>
            </a:r>
          </a:p>
          <a:p>
            <a:pPr lvl="1"/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Testing against </a:t>
            </a:r>
            <a:r>
              <a:rPr lang="en-US" dirty="0" err="1" smtClean="0"/>
              <a:t>precalculated</a:t>
            </a:r>
            <a:r>
              <a:rPr lang="en-US" dirty="0" smtClean="0"/>
              <a:t> All Electron results @ specified parameters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677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Pseudo Potentials … </a:t>
            </a:r>
            <a:endParaRPr lang="en-US" dirty="0"/>
          </a:p>
        </p:txBody>
      </p:sp>
      <p:pic>
        <p:nvPicPr>
          <p:cNvPr id="4" name="Content Placeholder 3" descr="figure_5a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173784" y="1600200"/>
            <a:ext cx="9491569" cy="5219999"/>
          </a:xfrm>
        </p:spPr>
      </p:pic>
    </p:spTree>
    <p:extLst>
      <p:ext uri="{BB962C8B-B14F-4D97-AF65-F5344CB8AC3E}">
        <p14:creationId xmlns:p14="http://schemas.microsoft.com/office/powerpoint/2010/main" val="1048868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benchmark </a:t>
            </a:r>
            <a:r>
              <a:rPr lang="en-US" dirty="0"/>
              <a:t>set for molecules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100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43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dependent scissor</a:t>
            </a:r>
            <a:endParaRPr lang="en-US" dirty="0"/>
          </a:p>
        </p:txBody>
      </p:sp>
      <p:pic>
        <p:nvPicPr>
          <p:cNvPr id="4" name="Content Placeholder 3" descr="scisso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239245" y="1498601"/>
            <a:ext cx="9753407" cy="5364000"/>
          </a:xfrm>
        </p:spPr>
      </p:pic>
    </p:spTree>
    <p:extLst>
      <p:ext uri="{BB962C8B-B14F-4D97-AF65-F5344CB8AC3E}">
        <p14:creationId xmlns:p14="http://schemas.microsoft.com/office/powerpoint/2010/main" val="301078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Old stuff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162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51" y="270933"/>
            <a:ext cx="8542249" cy="6289440"/>
          </a:xfrm>
        </p:spPr>
      </p:pic>
      <p:sp>
        <p:nvSpPr>
          <p:cNvPr id="5" name="TextBox 4"/>
          <p:cNvSpPr txBox="1"/>
          <p:nvPr/>
        </p:nvSpPr>
        <p:spPr>
          <a:xfrm>
            <a:off x="299351" y="2415359"/>
            <a:ext cx="570476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862674" y="931334"/>
            <a:ext cx="1862667" cy="136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113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onvres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1227041" y="372536"/>
            <a:ext cx="11370101" cy="6253117"/>
          </a:xfrm>
        </p:spPr>
      </p:pic>
      <p:sp>
        <p:nvSpPr>
          <p:cNvPr id="2" name="TextBox 1"/>
          <p:cNvSpPr txBox="1"/>
          <p:nvPr/>
        </p:nvSpPr>
        <p:spPr>
          <a:xfrm>
            <a:off x="2392885" y="1473200"/>
            <a:ext cx="99919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PAW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514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ands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1134532" y="274638"/>
            <a:ext cx="11128052" cy="6120000"/>
          </a:xfrm>
        </p:spPr>
      </p:pic>
    </p:spTree>
    <p:extLst>
      <p:ext uri="{BB962C8B-B14F-4D97-AF65-F5344CB8AC3E}">
        <p14:creationId xmlns:p14="http://schemas.microsoft.com/office/powerpoint/2010/main" val="1367962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cutep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0" y="369000"/>
            <a:ext cx="8160000" cy="612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6200000">
            <a:off x="458134" y="2556922"/>
            <a:ext cx="570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962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-Ggap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44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0" y="369000"/>
            <a:ext cx="8160000" cy="6120000"/>
          </a:xfrm>
        </p:spPr>
      </p:pic>
    </p:spTree>
    <p:extLst>
      <p:ext uri="{BB962C8B-B14F-4D97-AF65-F5344CB8AC3E}">
        <p14:creationId xmlns:p14="http://schemas.microsoft.com/office/powerpoint/2010/main" val="3009384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0" y="369000"/>
            <a:ext cx="8160000" cy="6120000"/>
          </a:xfrm>
        </p:spPr>
      </p:pic>
    </p:spTree>
    <p:extLst>
      <p:ext uri="{BB962C8B-B14F-4D97-AF65-F5344CB8AC3E}">
        <p14:creationId xmlns:p14="http://schemas.microsoft.com/office/powerpoint/2010/main" val="3636284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0" y="369000"/>
            <a:ext cx="8160000" cy="6120000"/>
          </a:xfrm>
        </p:spPr>
      </p:pic>
    </p:spTree>
    <p:extLst>
      <p:ext uri="{BB962C8B-B14F-4D97-AF65-F5344CB8AC3E}">
        <p14:creationId xmlns:p14="http://schemas.microsoft.com/office/powerpoint/2010/main" val="541552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Benchmark set for molecules: </a:t>
            </a:r>
            <a:r>
              <a:rPr lang="en-US" i="1" dirty="0" smtClean="0"/>
              <a:t>GW</a:t>
            </a:r>
            <a:r>
              <a:rPr lang="en-US" dirty="0" smtClean="0"/>
              <a:t>100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latin typeface="Arial" charset="0"/>
              </a:rPr>
              <a:t>Collaboration </a:t>
            </a:r>
            <a:r>
              <a:rPr lang="en-US" dirty="0" smtClean="0">
                <a:latin typeface="Arial" charset="0"/>
              </a:rPr>
              <a:t>KIT Karls</a:t>
            </a:r>
            <a:r>
              <a:rPr lang="en-US" dirty="0" smtClean="0">
                <a:latin typeface="Arial" charset="0"/>
              </a:rPr>
              <a:t>ruhe, 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FHI Berlin and 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Berkeley </a:t>
            </a:r>
            <a:r>
              <a:rPr lang="en-US" dirty="0">
                <a:latin typeface="Arial" charset="0"/>
              </a:rPr>
              <a:t>Lab US DoE</a:t>
            </a:r>
          </a:p>
          <a:p>
            <a:pPr lvl="1"/>
            <a:endParaRPr lang="en-US" dirty="0">
              <a:latin typeface="Arial" charset="0"/>
            </a:endParaRPr>
          </a:p>
          <a:p>
            <a:pPr lvl="1"/>
            <a:r>
              <a:rPr lang="en-US" dirty="0" smtClean="0">
                <a:latin typeface="Arial" charset="0"/>
              </a:rPr>
              <a:t>TURBOMOLE: </a:t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Gaussian basis sets, spectral representation via </a:t>
            </a:r>
            <a:r>
              <a:rPr lang="en-US" dirty="0" err="1" smtClean="0">
                <a:latin typeface="Arial" charset="0"/>
              </a:rPr>
              <a:t>Casida</a:t>
            </a:r>
            <a:r>
              <a:rPr lang="en-US" dirty="0" smtClean="0">
                <a:latin typeface="Arial" charset="0"/>
              </a:rPr>
              <a:t> </a:t>
            </a:r>
            <a:endParaRPr lang="en-US" dirty="0">
              <a:latin typeface="Arial" charset="0"/>
            </a:endParaRPr>
          </a:p>
          <a:p>
            <a:pPr lvl="1"/>
            <a:endParaRPr lang="en-US" sz="1700" dirty="0">
              <a:latin typeface="Arial" charset="0"/>
            </a:endParaRPr>
          </a:p>
          <a:p>
            <a:pPr lvl="1"/>
            <a:r>
              <a:rPr lang="en-US" dirty="0" smtClean="0">
                <a:latin typeface="Arial" charset="0"/>
              </a:rPr>
              <a:t>FHI-Aims</a:t>
            </a:r>
            <a:r>
              <a:rPr lang="en-US" dirty="0">
                <a:latin typeface="Arial" charset="0"/>
              </a:rPr>
              <a:t>: 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numerical local orbitals, analytic continuation</a:t>
            </a:r>
            <a:endParaRPr lang="en-US" dirty="0">
              <a:latin typeface="Arial" charset="0"/>
            </a:endParaRPr>
          </a:p>
          <a:p>
            <a:pPr lvl="1"/>
            <a:endParaRPr lang="en-US" sz="1700" dirty="0" smtClean="0">
              <a:latin typeface="Arial" charset="0"/>
            </a:endParaRPr>
          </a:p>
          <a:p>
            <a:pPr lvl="1"/>
            <a:r>
              <a:rPr lang="en-US" dirty="0" err="1" smtClean="0">
                <a:latin typeface="Arial" charset="0"/>
              </a:rPr>
              <a:t>Berkeley</a:t>
            </a:r>
            <a:r>
              <a:rPr lang="en-US" i="1" dirty="0" err="1" smtClean="0">
                <a:latin typeface="Arial" charset="0"/>
              </a:rPr>
              <a:t>GW</a:t>
            </a:r>
            <a:r>
              <a:rPr lang="en-US" i="1" dirty="0">
                <a:latin typeface="Arial" charset="0"/>
              </a:rPr>
              <a:t>:</a:t>
            </a:r>
            <a:r>
              <a:rPr lang="en-US" dirty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en-US" dirty="0" smtClean="0">
                <a:latin typeface="Arial" charset="0"/>
              </a:rPr>
              <a:t>plane </a:t>
            </a:r>
            <a:r>
              <a:rPr lang="en-US" dirty="0">
                <a:latin typeface="Arial" charset="0"/>
              </a:rPr>
              <a:t>waves, </a:t>
            </a:r>
            <a:r>
              <a:rPr lang="en-US" dirty="0" err="1" smtClean="0">
                <a:latin typeface="Arial" charset="0"/>
              </a:rPr>
              <a:t>plasmon</a:t>
            </a:r>
            <a:r>
              <a:rPr lang="en-US" dirty="0" smtClean="0">
                <a:latin typeface="Arial" charset="0"/>
              </a:rPr>
              <a:t> pole and real frequency integration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342900" lvl="1" indent="-342900">
              <a:buFont typeface="Arial"/>
              <a:buChar char="•"/>
            </a:pPr>
            <a:r>
              <a:rPr lang="en-US" dirty="0">
                <a:latin typeface="Arial" charset="0"/>
              </a:rPr>
              <a:t>5 different ways to evaluate the self-energy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Strictly </a:t>
            </a:r>
            <a:r>
              <a:rPr lang="en-US" dirty="0" smtClean="0"/>
              <a:t>converged all electron reference values for IP and 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729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N_convplot-NC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457200" y="1166019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85806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N_mp-1639.NCep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63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c-vs-ncep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7" r="-18187"/>
          <a:stretch>
            <a:fillRect/>
          </a:stretch>
        </p:blipFill>
        <p:spPr>
          <a:xfrm>
            <a:off x="-992026" y="369000"/>
            <a:ext cx="11128052" cy="6120000"/>
          </a:xfrm>
        </p:spPr>
      </p:pic>
    </p:spTree>
    <p:extLst>
      <p:ext uri="{BB962C8B-B14F-4D97-AF65-F5344CB8AC3E}">
        <p14:creationId xmlns:p14="http://schemas.microsoft.com/office/powerpoint/2010/main" val="1723823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36" y="0"/>
            <a:ext cx="8708364" cy="6531273"/>
          </a:xfrm>
        </p:spPr>
      </p:pic>
      <p:sp>
        <p:nvSpPr>
          <p:cNvPr id="5" name="TextBox 4"/>
          <p:cNvSpPr txBox="1"/>
          <p:nvPr/>
        </p:nvSpPr>
        <p:spPr>
          <a:xfrm>
            <a:off x="302365" y="2346447"/>
            <a:ext cx="570476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439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41" y="571850"/>
            <a:ext cx="7672115" cy="5754086"/>
          </a:xfrm>
        </p:spPr>
      </p:pic>
      <p:sp>
        <p:nvSpPr>
          <p:cNvPr id="8" name="TextBox 7"/>
          <p:cNvSpPr txBox="1"/>
          <p:nvPr/>
        </p:nvSpPr>
        <p:spPr>
          <a:xfrm>
            <a:off x="4031185" y="6405223"/>
            <a:ext cx="1619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ENCUTGW 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8111" y="3118556"/>
            <a:ext cx="570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83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0" y="628844"/>
            <a:ext cx="7924800" cy="5943600"/>
          </a:xfrm>
        </p:spPr>
      </p:pic>
      <p:sp>
        <p:nvSpPr>
          <p:cNvPr id="5" name="TextBox 4"/>
          <p:cNvSpPr txBox="1"/>
          <p:nvPr/>
        </p:nvSpPr>
        <p:spPr>
          <a:xfrm>
            <a:off x="171962" y="3146779"/>
            <a:ext cx="570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923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0" y="628844"/>
            <a:ext cx="7924800" cy="5943600"/>
          </a:xfrm>
        </p:spPr>
      </p:pic>
      <p:sp>
        <p:nvSpPr>
          <p:cNvPr id="5" name="TextBox 4"/>
          <p:cNvSpPr txBox="1"/>
          <p:nvPr/>
        </p:nvSpPr>
        <p:spPr>
          <a:xfrm>
            <a:off x="171962" y="3146779"/>
            <a:ext cx="570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292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0" y="628844"/>
            <a:ext cx="7924800" cy="5943600"/>
          </a:xfrm>
        </p:spPr>
      </p:pic>
      <p:sp>
        <p:nvSpPr>
          <p:cNvPr id="5" name="TextBox 4"/>
          <p:cNvSpPr txBox="1"/>
          <p:nvPr/>
        </p:nvSpPr>
        <p:spPr>
          <a:xfrm>
            <a:off x="171962" y="3146779"/>
            <a:ext cx="570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406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36" y="0"/>
            <a:ext cx="8708364" cy="6531273"/>
          </a:xfrm>
        </p:spPr>
      </p:pic>
      <p:sp>
        <p:nvSpPr>
          <p:cNvPr id="5" name="TextBox 4"/>
          <p:cNvSpPr txBox="1"/>
          <p:nvPr/>
        </p:nvSpPr>
        <p:spPr>
          <a:xfrm>
            <a:off x="302365" y="2346447"/>
            <a:ext cx="570476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252133" y="1066798"/>
            <a:ext cx="1862667" cy="136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032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GWSpec</a:t>
            </a:r>
            <a:endParaRPr lang="en-US" dirty="0" smtClean="0"/>
          </a:p>
          <a:p>
            <a:pPr lvl="1"/>
            <a:r>
              <a:rPr lang="en-US" dirty="0" smtClean="0"/>
              <a:t>Systems (list of structures or files)</a:t>
            </a:r>
          </a:p>
          <a:p>
            <a:pPr lvl="1"/>
            <a:r>
              <a:rPr lang="en-US" dirty="0" smtClean="0"/>
              <a:t>Functional</a:t>
            </a:r>
          </a:p>
          <a:p>
            <a:pPr lvl="1"/>
            <a:r>
              <a:rPr lang="en-US" dirty="0" smtClean="0"/>
              <a:t>Code (ABINIT, VASP)</a:t>
            </a:r>
          </a:p>
          <a:p>
            <a:pPr lvl="1"/>
            <a:r>
              <a:rPr lang="en-US" dirty="0" smtClean="0"/>
              <a:t>Precision , </a:t>
            </a:r>
            <a:r>
              <a:rPr lang="en-US" dirty="0" err="1" smtClean="0"/>
              <a:t>kpdens</a:t>
            </a:r>
            <a:endParaRPr lang="en-US" dirty="0" smtClean="0"/>
          </a:p>
          <a:p>
            <a:pPr lvl="1"/>
            <a:r>
              <a:rPr lang="en-US" dirty="0" smtClean="0"/>
              <a:t>Kind of GW</a:t>
            </a:r>
          </a:p>
          <a:p>
            <a:pPr lvl="1"/>
            <a:r>
              <a:rPr lang="en-US" dirty="0" smtClean="0"/>
              <a:t>Mode (input, input with </a:t>
            </a:r>
            <a:r>
              <a:rPr lang="en-US" dirty="0" err="1" smtClean="0"/>
              <a:t>jobfiles</a:t>
            </a:r>
            <a:r>
              <a:rPr lang="en-US" dirty="0" smtClean="0"/>
              <a:t>, </a:t>
            </a:r>
            <a:r>
              <a:rPr lang="en-US" dirty="0" err="1" smtClean="0"/>
              <a:t>fw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060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 to converge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7665" r="-17665"/>
          <a:stretch>
            <a:fillRect/>
          </a:stretch>
        </p:blipFill>
        <p:spPr>
          <a:xfrm>
            <a:off x="-271973" y="1329272"/>
            <a:ext cx="9687946" cy="5327999"/>
          </a:xfrm>
        </p:spPr>
      </p:pic>
    </p:spTree>
    <p:extLst>
      <p:ext uri="{BB962C8B-B14F-4D97-AF65-F5344CB8AC3E}">
        <p14:creationId xmlns:p14="http://schemas.microsoft.com/office/powerpoint/2010/main" val="1682250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Loop over structures</a:t>
            </a:r>
          </a:p>
          <a:p>
            <a:pPr lvl="2"/>
            <a:r>
              <a:rPr lang="en-US" dirty="0" smtClean="0"/>
              <a:t>Add special points</a:t>
            </a:r>
          </a:p>
          <a:p>
            <a:r>
              <a:rPr lang="en-US" dirty="0" smtClean="0"/>
              <a:t>Loop over jobs</a:t>
            </a:r>
          </a:p>
          <a:p>
            <a:pPr lvl="2"/>
            <a:r>
              <a:rPr lang="en-US" dirty="0" smtClean="0"/>
              <a:t>Job (G0W0) &gt; work (specified) &gt; tasks</a:t>
            </a:r>
          </a:p>
          <a:p>
            <a:r>
              <a:rPr lang="en-US" dirty="0" smtClean="0"/>
              <a:t>Create input / job structure / FW workflow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86917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‘</a:t>
            </a:r>
            <a:r>
              <a:rPr lang="en-US" dirty="0" err="1" smtClean="0"/>
              <a:t>Kresse</a:t>
            </a:r>
            <a:r>
              <a:rPr lang="en-US" dirty="0" smtClean="0"/>
              <a:t> set’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Si, </a:t>
            </a:r>
            <a:r>
              <a:rPr lang="en-US" dirty="0" err="1" smtClean="0"/>
              <a:t>GaAs</a:t>
            </a:r>
            <a:r>
              <a:rPr lang="en-US" dirty="0" smtClean="0"/>
              <a:t>, </a:t>
            </a:r>
            <a:r>
              <a:rPr lang="en-US" dirty="0" err="1" smtClean="0"/>
              <a:t>SiC</a:t>
            </a:r>
            <a:r>
              <a:rPr lang="en-US" dirty="0" smtClean="0"/>
              <a:t>, </a:t>
            </a:r>
            <a:r>
              <a:rPr lang="en-US" dirty="0" err="1" smtClean="0"/>
              <a:t>CdS</a:t>
            </a:r>
            <a:r>
              <a:rPr lang="en-US" dirty="0" smtClean="0"/>
              <a:t>, </a:t>
            </a:r>
            <a:r>
              <a:rPr lang="en-US" dirty="0" err="1" smtClean="0"/>
              <a:t>AlP</a:t>
            </a:r>
            <a:r>
              <a:rPr lang="en-US" dirty="0" smtClean="0"/>
              <a:t>, </a:t>
            </a:r>
            <a:r>
              <a:rPr lang="en-US" dirty="0" err="1" smtClean="0"/>
              <a:t>GaN</a:t>
            </a:r>
            <a:r>
              <a:rPr lang="en-US" dirty="0" smtClean="0"/>
              <a:t>, </a:t>
            </a:r>
            <a:r>
              <a:rPr lang="en-US" dirty="0" err="1" smtClean="0"/>
              <a:t>ZnO</a:t>
            </a:r>
            <a:r>
              <a:rPr lang="en-US" dirty="0" smtClean="0"/>
              <a:t>, </a:t>
            </a:r>
            <a:r>
              <a:rPr lang="en-US" dirty="0" err="1" smtClean="0"/>
              <a:t>ZnS</a:t>
            </a:r>
            <a:r>
              <a:rPr lang="en-US" dirty="0" smtClean="0"/>
              <a:t>, C, BN, </a:t>
            </a:r>
            <a:r>
              <a:rPr lang="en-US" dirty="0" err="1" smtClean="0"/>
              <a:t>MgO</a:t>
            </a:r>
            <a:r>
              <a:rPr lang="en-US" dirty="0" smtClean="0"/>
              <a:t>, </a:t>
            </a:r>
            <a:r>
              <a:rPr lang="en-US" dirty="0" err="1" smtClean="0"/>
              <a:t>LiF</a:t>
            </a:r>
            <a:r>
              <a:rPr lang="en-US" dirty="0" smtClean="0"/>
              <a:t>, </a:t>
            </a:r>
            <a:r>
              <a:rPr lang="en-US" dirty="0" err="1" smtClean="0"/>
              <a:t>Ar</a:t>
            </a:r>
            <a:r>
              <a:rPr lang="en-US" dirty="0" smtClean="0"/>
              <a:t>, Ne</a:t>
            </a:r>
          </a:p>
          <a:p>
            <a:endParaRPr lang="en-US" dirty="0" smtClean="0"/>
          </a:p>
          <a:p>
            <a:r>
              <a:rPr lang="en-US" dirty="0" err="1" smtClean="0"/>
              <a:t>Vasp</a:t>
            </a:r>
            <a:r>
              <a:rPr lang="en-US" dirty="0" smtClean="0"/>
              <a:t>/</a:t>
            </a:r>
            <a:r>
              <a:rPr lang="en-US" dirty="0" err="1" smtClean="0"/>
              <a:t>abinit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Exciting is also running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460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3432344"/>
              </p:ext>
            </p:extLst>
          </p:nvPr>
        </p:nvGraphicFramePr>
        <p:xfrm>
          <a:off x="457200" y="378833"/>
          <a:ext cx="8229600" cy="6172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0945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123636"/>
              </p:ext>
            </p:extLst>
          </p:nvPr>
        </p:nvGraphicFramePr>
        <p:xfrm>
          <a:off x="457200" y="512539"/>
          <a:ext cx="8229600" cy="5905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3627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7785381"/>
              </p:ext>
            </p:extLst>
          </p:nvPr>
        </p:nvGraphicFramePr>
        <p:xfrm>
          <a:off x="457200" y="311981"/>
          <a:ext cx="8229600" cy="6261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9090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</a:t>
            </a:r>
            <a:endParaRPr lang="en-US" dirty="0"/>
          </a:p>
        </p:txBody>
      </p:sp>
      <p:pic>
        <p:nvPicPr>
          <p:cNvPr id="4" name="Content Placeholder 3" descr="Screenshot from 2014-02-13 09-45-29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180" r="-25180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6441538" y="6333992"/>
            <a:ext cx="2253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 : 201 bands 158 </a:t>
            </a:r>
            <a:r>
              <a:rPr lang="en-US" dirty="0" err="1" smtClean="0"/>
              <a:t>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933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333" y="1417638"/>
            <a:ext cx="5221111" cy="464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575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LiF</a:t>
            </a:r>
            <a:endParaRPr lang="en-US" dirty="0"/>
          </a:p>
        </p:txBody>
      </p:sp>
      <p:pic>
        <p:nvPicPr>
          <p:cNvPr id="4" name="Content Placeholder 3" descr="Screenshot from 2014-02-13 09-50-44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48" r="-9548"/>
          <a:stretch/>
        </p:blipFill>
        <p:spPr>
          <a:xfrm>
            <a:off x="1239346" y="1560549"/>
            <a:ext cx="6686347" cy="4642576"/>
          </a:xfrm>
        </p:spPr>
      </p:pic>
      <p:sp>
        <p:nvSpPr>
          <p:cNvPr id="5" name="TextBox 4"/>
          <p:cNvSpPr txBox="1"/>
          <p:nvPr/>
        </p:nvSpPr>
        <p:spPr>
          <a:xfrm>
            <a:off x="6441538" y="6333992"/>
            <a:ext cx="2253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 : 281 bands 355 </a:t>
            </a:r>
            <a:r>
              <a:rPr lang="en-US" dirty="0" err="1" smtClean="0"/>
              <a:t>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11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BN</a:t>
            </a:r>
            <a:endParaRPr lang="en-US" dirty="0"/>
          </a:p>
        </p:txBody>
      </p:sp>
      <p:pic>
        <p:nvPicPr>
          <p:cNvPr id="4" name="Content Placeholder 3" descr="Screenshot from 2014-02-13 09-49-12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180" r="-25180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6441538" y="6333992"/>
            <a:ext cx="2253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 : 241 bands 400 </a:t>
            </a:r>
            <a:r>
              <a:rPr lang="en-US" dirty="0" err="1" smtClean="0"/>
              <a:t>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005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 diamond</a:t>
            </a:r>
            <a:endParaRPr lang="en-US" dirty="0"/>
          </a:p>
        </p:txBody>
      </p:sp>
      <p:pic>
        <p:nvPicPr>
          <p:cNvPr id="4" name="Content Placeholder 3" descr="Screenshot from 2014-02-13 09-46-2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180" r="-25180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6441538" y="6333992"/>
            <a:ext cx="2253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40 : 229 bands 416 </a:t>
            </a:r>
            <a:r>
              <a:rPr lang="en-US" dirty="0" err="1" smtClean="0"/>
              <a:t>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523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when solving the QPE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7537" r="-17537"/>
          <a:stretch>
            <a:fillRect/>
          </a:stretch>
        </p:blipFill>
        <p:spPr>
          <a:xfrm>
            <a:off x="88051" y="1600199"/>
            <a:ext cx="8967899" cy="4932000"/>
          </a:xfrm>
        </p:spPr>
      </p:pic>
      <p:sp>
        <p:nvSpPr>
          <p:cNvPr id="6" name="Rectangle 5"/>
          <p:cNvSpPr/>
          <p:nvPr/>
        </p:nvSpPr>
        <p:spPr>
          <a:xfrm>
            <a:off x="7588250" y="4952653"/>
            <a:ext cx="95250" cy="107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520267" y="480448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x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7480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Screenshot from 2014-02-13 11-07-1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41" r="-58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33197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6729645"/>
              </p:ext>
            </p:extLst>
          </p:nvPr>
        </p:nvGraphicFramePr>
        <p:xfrm>
          <a:off x="457200" y="200560"/>
          <a:ext cx="8229600" cy="6417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0767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sets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P-type TCO’s</a:t>
            </a:r>
          </a:p>
          <a:p>
            <a:endParaRPr lang="en-US" dirty="0" smtClean="0"/>
          </a:p>
          <a:p>
            <a:r>
              <a:rPr lang="en-US" dirty="0" smtClean="0"/>
              <a:t>Van </a:t>
            </a:r>
            <a:r>
              <a:rPr lang="en-US" dirty="0" err="1" smtClean="0"/>
              <a:t>Schilfgaarde</a:t>
            </a:r>
            <a:r>
              <a:rPr lang="en-US" dirty="0" smtClean="0"/>
              <a:t> set</a:t>
            </a:r>
          </a:p>
          <a:p>
            <a:pPr lvl="1"/>
            <a:r>
              <a:rPr lang="en-US" dirty="0" smtClean="0"/>
              <a:t>AE data exists</a:t>
            </a:r>
          </a:p>
          <a:p>
            <a:endParaRPr lang="en-US" dirty="0"/>
          </a:p>
          <a:p>
            <a:r>
              <a:rPr lang="en-US" dirty="0" err="1" smtClean="0"/>
              <a:t>Hautier</a:t>
            </a:r>
            <a:r>
              <a:rPr lang="en-US" dirty="0" smtClean="0"/>
              <a:t> set ;-)</a:t>
            </a:r>
          </a:p>
          <a:p>
            <a:pPr lvl="1"/>
            <a:r>
              <a:rPr lang="en-US" dirty="0" smtClean="0"/>
              <a:t>Much more balanced</a:t>
            </a:r>
          </a:p>
          <a:p>
            <a:pPr lvl="1"/>
            <a:r>
              <a:rPr lang="en-US" dirty="0" smtClean="0"/>
              <a:t>HSE06 and Tran </a:t>
            </a:r>
            <a:r>
              <a:rPr lang="en-US" dirty="0" err="1" smtClean="0"/>
              <a:t>Blaha</a:t>
            </a:r>
            <a:r>
              <a:rPr lang="en-US" dirty="0" smtClean="0"/>
              <a:t> data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516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Self-Energies</a:t>
            </a:r>
            <a:endParaRPr lang="en-US" dirty="0"/>
          </a:p>
        </p:txBody>
      </p:sp>
      <p:pic>
        <p:nvPicPr>
          <p:cNvPr id="9" name="Picture 8" descr="Screen Shot 2014-09-22 at 14.16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36" y="1456276"/>
            <a:ext cx="7626600" cy="2663994"/>
          </a:xfrm>
          <a:prstGeom prst="rect">
            <a:avLst/>
          </a:prstGeom>
        </p:spPr>
      </p:pic>
      <p:pic>
        <p:nvPicPr>
          <p:cNvPr id="11" name="Picture 10" descr="Screen Shot 2014-09-22 at 14.17.5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92" y="4093625"/>
            <a:ext cx="5652000" cy="2765729"/>
          </a:xfrm>
          <a:prstGeom prst="rect">
            <a:avLst/>
          </a:prstGeom>
        </p:spPr>
      </p:pic>
      <p:pic>
        <p:nvPicPr>
          <p:cNvPr id="12" name="Picture 11" descr="Screen Shot 2014-09-22 at 14.22.4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430" y="4422339"/>
            <a:ext cx="2782231" cy="229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7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0.65 </a:t>
            </a:r>
            <a:r>
              <a:rPr lang="en-US" dirty="0" err="1"/>
              <a:t>eV</a:t>
            </a:r>
            <a:r>
              <a:rPr lang="en-US" dirty="0"/>
              <a:t> overestimation by </a:t>
            </a:r>
            <a:r>
              <a:rPr lang="en-US" dirty="0" err="1"/>
              <a:t>plasmon</a:t>
            </a:r>
            <a:r>
              <a:rPr lang="en-US" dirty="0"/>
              <a:t> </a:t>
            </a:r>
            <a:r>
              <a:rPr lang="en-US" dirty="0" smtClean="0"/>
              <a:t>pole</a:t>
            </a:r>
            <a:endParaRPr lang="en-US" dirty="0"/>
          </a:p>
          <a:p>
            <a:r>
              <a:rPr lang="en-US" dirty="0" smtClean="0"/>
              <a:t>0.32 </a:t>
            </a:r>
            <a:r>
              <a:rPr lang="en-US" dirty="0" err="1"/>
              <a:t>eV</a:t>
            </a:r>
            <a:r>
              <a:rPr lang="en-US" dirty="0"/>
              <a:t> underestimation </a:t>
            </a:r>
            <a:r>
              <a:rPr lang="en-US" dirty="0" smtClean="0"/>
              <a:t>at QZVP </a:t>
            </a:r>
            <a:r>
              <a:rPr lang="en-US" dirty="0"/>
              <a:t>level for the </a:t>
            </a:r>
            <a:r>
              <a:rPr lang="en-US" dirty="0" smtClean="0"/>
              <a:t>LUMO</a:t>
            </a:r>
            <a:endParaRPr lang="en-US" dirty="0"/>
          </a:p>
          <a:p>
            <a:r>
              <a:rPr lang="en-US" dirty="0" smtClean="0"/>
              <a:t>0.12 </a:t>
            </a:r>
            <a:r>
              <a:rPr lang="en-US" dirty="0" err="1" smtClean="0"/>
              <a:t>eV</a:t>
            </a:r>
            <a:r>
              <a:rPr lang="en-US" dirty="0" smtClean="0"/>
              <a:t> underestimation at </a:t>
            </a:r>
            <a:r>
              <a:rPr lang="en-US" dirty="0"/>
              <a:t>QZVP level for the HOMO </a:t>
            </a:r>
          </a:p>
          <a:p>
            <a:r>
              <a:rPr lang="en-US" dirty="0"/>
              <a:t>0.12 </a:t>
            </a:r>
            <a:r>
              <a:rPr lang="en-US" dirty="0" err="1"/>
              <a:t>eV</a:t>
            </a:r>
            <a:r>
              <a:rPr lang="en-US" dirty="0"/>
              <a:t> error by two pole analytic continuation </a:t>
            </a:r>
          </a:p>
          <a:p>
            <a:r>
              <a:rPr lang="en-US" dirty="0"/>
              <a:t>0.10 </a:t>
            </a:r>
            <a:r>
              <a:rPr lang="en-US" dirty="0" err="1"/>
              <a:t>eV</a:t>
            </a:r>
            <a:r>
              <a:rPr lang="en-US" dirty="0"/>
              <a:t> error by introducing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150 </a:t>
            </a:r>
            <a:r>
              <a:rPr lang="en-US" dirty="0" err="1"/>
              <a:t>eV</a:t>
            </a:r>
            <a:r>
              <a:rPr lang="en-US" dirty="0"/>
              <a:t> cutoff on empty states and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544 </a:t>
            </a:r>
            <a:r>
              <a:rPr lang="en-US" dirty="0" err="1"/>
              <a:t>eV</a:t>
            </a:r>
            <a:r>
              <a:rPr lang="en-US" dirty="0"/>
              <a:t> cutoff on the dielectric </a:t>
            </a:r>
            <a:r>
              <a:rPr lang="en-US" dirty="0" smtClean="0"/>
              <a:t>matrix</a:t>
            </a:r>
            <a:endParaRPr lang="en-US" dirty="0"/>
          </a:p>
          <a:p>
            <a:r>
              <a:rPr lang="en-US" dirty="0"/>
              <a:t>0.05 </a:t>
            </a:r>
            <a:r>
              <a:rPr lang="en-US" dirty="0" err="1"/>
              <a:t>eV</a:t>
            </a:r>
            <a:r>
              <a:rPr lang="en-US" dirty="0"/>
              <a:t> overestimation by RI auxiliary basis </a:t>
            </a:r>
            <a:r>
              <a:rPr lang="en-US" dirty="0" smtClean="0"/>
              <a:t>functions</a:t>
            </a:r>
            <a:endParaRPr lang="en-US" dirty="0"/>
          </a:p>
          <a:p>
            <a:r>
              <a:rPr lang="en-US" dirty="0"/>
              <a:t>0.05 </a:t>
            </a:r>
            <a:r>
              <a:rPr lang="en-US" dirty="0" err="1"/>
              <a:t>eV</a:t>
            </a:r>
            <a:r>
              <a:rPr lang="en-US" dirty="0"/>
              <a:t> error by introducing a 400 </a:t>
            </a:r>
            <a:r>
              <a:rPr lang="en-US" dirty="0" err="1"/>
              <a:t>eV</a:t>
            </a:r>
            <a:r>
              <a:rPr lang="en-US" dirty="0"/>
              <a:t> cutoff on the spectral representation of the response function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02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Florian </a:t>
            </a:r>
            <a:r>
              <a:rPr lang="en-US" sz="2800" dirty="0" err="1" smtClean="0"/>
              <a:t>Weigend</a:t>
            </a:r>
            <a:r>
              <a:rPr lang="en-US" sz="2800" dirty="0" smtClean="0"/>
              <a:t> (KIT Karlsruhe)</a:t>
            </a:r>
          </a:p>
          <a:p>
            <a:r>
              <a:rPr lang="en-US" sz="2800" dirty="0" smtClean="0"/>
              <a:t>Ferdinand Evers (KIT Karlsruhe)</a:t>
            </a:r>
          </a:p>
          <a:p>
            <a:endParaRPr lang="en-US" sz="2800" dirty="0"/>
          </a:p>
          <a:p>
            <a:r>
              <a:rPr lang="en-US" sz="2800" dirty="0" smtClean="0"/>
              <a:t>Fabio Caruso (FHI Berlin)</a:t>
            </a:r>
          </a:p>
          <a:p>
            <a:r>
              <a:rPr lang="en-US" sz="2800" dirty="0" smtClean="0"/>
              <a:t>Patrick </a:t>
            </a:r>
            <a:r>
              <a:rPr lang="en-US" sz="2800" dirty="0" err="1" smtClean="0"/>
              <a:t>Rinke</a:t>
            </a:r>
            <a:r>
              <a:rPr lang="en-US" sz="2800" dirty="0" smtClean="0"/>
              <a:t> (FHI Berlin)</a:t>
            </a:r>
          </a:p>
          <a:p>
            <a:endParaRPr lang="en-US" sz="2800" dirty="0"/>
          </a:p>
          <a:p>
            <a:r>
              <a:rPr lang="en-US" sz="2800" dirty="0" err="1" smtClean="0"/>
              <a:t>Sahar</a:t>
            </a:r>
            <a:r>
              <a:rPr lang="en-US" sz="2800" dirty="0" smtClean="0"/>
              <a:t> </a:t>
            </a:r>
            <a:r>
              <a:rPr lang="en-US" sz="2800" dirty="0" err="1" smtClean="0"/>
              <a:t>Sharifhades</a:t>
            </a:r>
            <a:r>
              <a:rPr lang="en-US" sz="2800" dirty="0" smtClean="0"/>
              <a:t> (</a:t>
            </a:r>
            <a:r>
              <a:rPr lang="en-US" sz="2800" dirty="0">
                <a:latin typeface="Arial" charset="0"/>
              </a:rPr>
              <a:t>Berkeley </a:t>
            </a:r>
            <a:r>
              <a:rPr lang="en-US" sz="2800" dirty="0" smtClean="0">
                <a:latin typeface="Arial" charset="0"/>
              </a:rPr>
              <a:t>Lab</a:t>
            </a:r>
            <a:r>
              <a:rPr lang="en-US" sz="2800" dirty="0" smtClean="0"/>
              <a:t>)</a:t>
            </a:r>
          </a:p>
          <a:p>
            <a:r>
              <a:rPr lang="de-DE" sz="2800" dirty="0" err="1" smtClean="0"/>
              <a:t>Jeffey</a:t>
            </a:r>
            <a:r>
              <a:rPr lang="de-DE" sz="2800" dirty="0" smtClean="0"/>
              <a:t> </a:t>
            </a:r>
            <a:r>
              <a:rPr lang="de-DE" sz="2800" dirty="0" err="1"/>
              <a:t>Neaton</a:t>
            </a:r>
            <a:r>
              <a:rPr lang="de-DE" sz="2800" dirty="0"/>
              <a:t> </a:t>
            </a:r>
            <a:r>
              <a:rPr lang="de-DE" sz="2800" dirty="0" smtClean="0"/>
              <a:t>(</a:t>
            </a:r>
            <a:r>
              <a:rPr lang="en-US" sz="2800" dirty="0" smtClean="0">
                <a:latin typeface="Arial" charset="0"/>
              </a:rPr>
              <a:t>Berkeley Lab)</a:t>
            </a:r>
            <a:endParaRPr lang="en-US" sz="2800" dirty="0">
              <a:latin typeface="Arial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Screen Shot 2014-09-22 at 13.37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243" y="1879597"/>
            <a:ext cx="2556000" cy="5343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955" y="2950633"/>
            <a:ext cx="1587500" cy="119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057" y="4930528"/>
            <a:ext cx="2187296" cy="52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49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102415</TotalTime>
  <Words>866</Words>
  <Application>Microsoft Macintosh PowerPoint</Application>
  <PresentationFormat>On-screen Show (4:3)</PresentationFormat>
  <Paragraphs>223</Paragraphs>
  <Slides>62</Slides>
  <Notes>0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Advancing GW </vt:lpstr>
      <vt:lpstr>GW</vt:lpstr>
      <vt:lpstr>A benchmark set for molecules</vt:lpstr>
      <vt:lpstr>Benchmark set for molecules: GW100  </vt:lpstr>
      <vt:lpstr>Hard to converge</vt:lpstr>
      <vt:lpstr>Problems when solving the QPE</vt:lpstr>
      <vt:lpstr>Self-Energies</vt:lpstr>
      <vt:lpstr>Some numbers</vt:lpstr>
      <vt:lpstr>Collaborators</vt:lpstr>
      <vt:lpstr>High throughput GW for solids</vt:lpstr>
      <vt:lpstr>GW in High Throughput</vt:lpstr>
      <vt:lpstr>GW in High Throughput</vt:lpstr>
      <vt:lpstr>GW wrapper</vt:lpstr>
      <vt:lpstr>Convergence study</vt:lpstr>
      <vt:lpstr>PowerPoint Presentation</vt:lpstr>
      <vt:lpstr>PowerPoint Presentation</vt:lpstr>
      <vt:lpstr>PowerPoint Presentation</vt:lpstr>
      <vt:lpstr>PowerPoint Presentation</vt:lpstr>
      <vt:lpstr>dielectric matrix cutoff</vt:lpstr>
      <vt:lpstr>@ converged parameters</vt:lpstr>
      <vt:lpstr>Pseudo Potentials … </vt:lpstr>
      <vt:lpstr>ONCVPSP</vt:lpstr>
      <vt:lpstr>Collaborators</vt:lpstr>
      <vt:lpstr>Band convergence</vt:lpstr>
      <vt:lpstr>PowerPoint Presentation</vt:lpstr>
      <vt:lpstr>independent sub-’Packages’  </vt:lpstr>
      <vt:lpstr>Pseudo Dojo</vt:lpstr>
      <vt:lpstr>PseudoDojo current status</vt:lpstr>
      <vt:lpstr>Pseudo Potentials … </vt:lpstr>
      <vt:lpstr>Energy dependent scissor</vt:lpstr>
      <vt:lpstr>Old stuff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‘Kresse set’</vt:lpstr>
      <vt:lpstr>PowerPoint Presentation</vt:lpstr>
      <vt:lpstr>PowerPoint Presentation</vt:lpstr>
      <vt:lpstr>PowerPoint Presentation</vt:lpstr>
      <vt:lpstr>Ar</vt:lpstr>
      <vt:lpstr>Ar</vt:lpstr>
      <vt:lpstr>LiF</vt:lpstr>
      <vt:lpstr>BN</vt:lpstr>
      <vt:lpstr>C diamond</vt:lpstr>
      <vt:lpstr>PowerPoint Presentation</vt:lpstr>
      <vt:lpstr>PowerPoint Presentation</vt:lpstr>
      <vt:lpstr>Other sets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Michiel Van Setten</dc:creator>
  <cp:lastModifiedBy>Michiel Van Setten</cp:lastModifiedBy>
  <cp:revision>85</cp:revision>
  <dcterms:created xsi:type="dcterms:W3CDTF">2014-01-27T09:10:24Z</dcterms:created>
  <dcterms:modified xsi:type="dcterms:W3CDTF">2014-09-24T11:43:40Z</dcterms:modified>
</cp:coreProperties>
</file>