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5" r:id="rId3"/>
    <p:sldId id="278" r:id="rId4"/>
    <p:sldId id="260" r:id="rId5"/>
    <p:sldId id="259" r:id="rId6"/>
    <p:sldId id="267" r:id="rId7"/>
    <p:sldId id="266" r:id="rId8"/>
    <p:sldId id="261" r:id="rId9"/>
    <p:sldId id="269" r:id="rId10"/>
    <p:sldId id="268" r:id="rId11"/>
    <p:sldId id="270" r:id="rId12"/>
    <p:sldId id="279" r:id="rId13"/>
    <p:sldId id="276" r:id="rId14"/>
    <p:sldId id="271" r:id="rId15"/>
    <p:sldId id="277" r:id="rId16"/>
    <p:sldId id="263" r:id="rId1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trice UCL" initials="MU" lastIdx="7" clrIdx="0"/>
  <p:cmAuthor id="1" name="Jian Li" initials="JL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68" d="100"/>
          <a:sy n="68" d="100"/>
        </p:scale>
        <p:origin x="-1638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flat%20panel%20reactor%20paper\cultivation%20of%20Chlorella%20sorokiniana%20in%20FPP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flat%20panel%20reactor%20paper\cultivation%20of%20Chlorella%20sorokiniana%20in%20FP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spPr>
            <a:ln w="25400"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Pt>
            <c:idx val="24"/>
            <c:bubble3D val="0"/>
            <c:spPr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c:spPr>
          </c:dPt>
          <c:errBars>
            <c:errDir val="y"/>
            <c:errBarType val="both"/>
            <c:errValType val="cust"/>
            <c:noEndCap val="0"/>
            <c:plus>
              <c:numRef>
                <c:f>Sheet1!$L$2:$L$49</c:f>
                <c:numCache>
                  <c:formatCode>General</c:formatCode>
                  <c:ptCount val="48"/>
                  <c:pt idx="0">
                    <c:v>1.4849242404917434E-3</c:v>
                  </c:pt>
                  <c:pt idx="2">
                    <c:v>9.8994949366117526E-4</c:v>
                  </c:pt>
                  <c:pt idx="4">
                    <c:v>8.0610173055266181E-3</c:v>
                  </c:pt>
                  <c:pt idx="6">
                    <c:v>1.5980613254815982E-2</c:v>
                  </c:pt>
                  <c:pt idx="8">
                    <c:v>6.8589357775095013E-3</c:v>
                  </c:pt>
                  <c:pt idx="10">
                    <c:v>2.7577164466275456E-3</c:v>
                  </c:pt>
                  <c:pt idx="12">
                    <c:v>9.7580735803743796E-3</c:v>
                  </c:pt>
                  <c:pt idx="14">
                    <c:v>7.2124891681027755E-3</c:v>
                  </c:pt>
                  <c:pt idx="16">
                    <c:v>4.9497474683058368E-3</c:v>
                  </c:pt>
                  <c:pt idx="18">
                    <c:v>8.4852813742385784E-3</c:v>
                  </c:pt>
                  <c:pt idx="20">
                    <c:v>3.6133156518632602E-2</c:v>
                  </c:pt>
                  <c:pt idx="22">
                    <c:v>2.1071782079359072E-2</c:v>
                  </c:pt>
                  <c:pt idx="24">
                    <c:v>1.2020815280171319E-2</c:v>
                  </c:pt>
                  <c:pt idx="26">
                    <c:v>7.6367532368146569E-3</c:v>
                  </c:pt>
                  <c:pt idx="28">
                    <c:v>1.4000714267493669E-2</c:v>
                  </c:pt>
                  <c:pt idx="30">
                    <c:v>2.1071782079359152E-2</c:v>
                  </c:pt>
                  <c:pt idx="32">
                    <c:v>9.6873629022556553E-3</c:v>
                  </c:pt>
                  <c:pt idx="34">
                    <c:v>8.0610173055266181E-3</c:v>
                  </c:pt>
                  <c:pt idx="36">
                    <c:v>3.7476659402886818E-3</c:v>
                  </c:pt>
                  <c:pt idx="38">
                    <c:v>1.0182337649086262E-2</c:v>
                  </c:pt>
                  <c:pt idx="40">
                    <c:v>3.0759144981614805E-2</c:v>
                  </c:pt>
                  <c:pt idx="42">
                    <c:v>5.0204581464244839E-3</c:v>
                  </c:pt>
                  <c:pt idx="44">
                    <c:v>3.1041987694089394E-2</c:v>
                  </c:pt>
                  <c:pt idx="46">
                    <c:v>1.4142135623730963E-2</c:v>
                  </c:pt>
                </c:numCache>
              </c:numRef>
            </c:plus>
            <c:minus>
              <c:numRef>
                <c:f>Sheet1!$L$2:$L$49</c:f>
                <c:numCache>
                  <c:formatCode>General</c:formatCode>
                  <c:ptCount val="48"/>
                  <c:pt idx="0">
                    <c:v>1.4849242404917434E-3</c:v>
                  </c:pt>
                  <c:pt idx="2">
                    <c:v>9.8994949366117526E-4</c:v>
                  </c:pt>
                  <c:pt idx="4">
                    <c:v>8.0610173055266181E-3</c:v>
                  </c:pt>
                  <c:pt idx="6">
                    <c:v>1.5980613254815982E-2</c:v>
                  </c:pt>
                  <c:pt idx="8">
                    <c:v>6.8589357775095013E-3</c:v>
                  </c:pt>
                  <c:pt idx="10">
                    <c:v>2.7577164466275456E-3</c:v>
                  </c:pt>
                  <c:pt idx="12">
                    <c:v>9.7580735803743796E-3</c:v>
                  </c:pt>
                  <c:pt idx="14">
                    <c:v>7.2124891681027755E-3</c:v>
                  </c:pt>
                  <c:pt idx="16">
                    <c:v>4.9497474683058368E-3</c:v>
                  </c:pt>
                  <c:pt idx="18">
                    <c:v>8.4852813742385784E-3</c:v>
                  </c:pt>
                  <c:pt idx="20">
                    <c:v>3.6133156518632602E-2</c:v>
                  </c:pt>
                  <c:pt idx="22">
                    <c:v>2.1071782079359072E-2</c:v>
                  </c:pt>
                  <c:pt idx="24">
                    <c:v>1.2020815280171319E-2</c:v>
                  </c:pt>
                  <c:pt idx="26">
                    <c:v>7.6367532368146569E-3</c:v>
                  </c:pt>
                  <c:pt idx="28">
                    <c:v>1.4000714267493669E-2</c:v>
                  </c:pt>
                  <c:pt idx="30">
                    <c:v>2.1071782079359152E-2</c:v>
                  </c:pt>
                  <c:pt idx="32">
                    <c:v>9.6873629022556553E-3</c:v>
                  </c:pt>
                  <c:pt idx="34">
                    <c:v>8.0610173055266181E-3</c:v>
                  </c:pt>
                  <c:pt idx="36">
                    <c:v>3.7476659402886818E-3</c:v>
                  </c:pt>
                  <c:pt idx="38">
                    <c:v>1.0182337649086262E-2</c:v>
                  </c:pt>
                  <c:pt idx="40">
                    <c:v>3.0759144981614805E-2</c:v>
                  </c:pt>
                  <c:pt idx="42">
                    <c:v>5.0204581464244839E-3</c:v>
                  </c:pt>
                  <c:pt idx="44">
                    <c:v>3.1041987694089394E-2</c:v>
                  </c:pt>
                  <c:pt idx="46">
                    <c:v>1.4142135623730963E-2</c:v>
                  </c:pt>
                </c:numCache>
              </c:numRef>
            </c:minus>
          </c:errBars>
          <c:cat>
            <c:numRef>
              <c:f>Sheet1!$E$2:$E$49</c:f>
              <c:numCache>
                <c:formatCode>General</c:formatCode>
                <c:ptCount val="48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14</c:v>
                </c:pt>
                <c:pt idx="4">
                  <c:v>22</c:v>
                </c:pt>
                <c:pt idx="5">
                  <c:v>22</c:v>
                </c:pt>
                <c:pt idx="6">
                  <c:v>36</c:v>
                </c:pt>
                <c:pt idx="7">
                  <c:v>36</c:v>
                </c:pt>
                <c:pt idx="8">
                  <c:v>49</c:v>
                </c:pt>
                <c:pt idx="9">
                  <c:v>49</c:v>
                </c:pt>
                <c:pt idx="10">
                  <c:v>61</c:v>
                </c:pt>
                <c:pt idx="11">
                  <c:v>61</c:v>
                </c:pt>
                <c:pt idx="12">
                  <c:v>73</c:v>
                </c:pt>
                <c:pt idx="13">
                  <c:v>73</c:v>
                </c:pt>
                <c:pt idx="14">
                  <c:v>85</c:v>
                </c:pt>
                <c:pt idx="15">
                  <c:v>85</c:v>
                </c:pt>
                <c:pt idx="16">
                  <c:v>97</c:v>
                </c:pt>
                <c:pt idx="17">
                  <c:v>97</c:v>
                </c:pt>
                <c:pt idx="18">
                  <c:v>109</c:v>
                </c:pt>
                <c:pt idx="19">
                  <c:v>109</c:v>
                </c:pt>
                <c:pt idx="20">
                  <c:v>120</c:v>
                </c:pt>
                <c:pt idx="21">
                  <c:v>120</c:v>
                </c:pt>
                <c:pt idx="22">
                  <c:v>134</c:v>
                </c:pt>
                <c:pt idx="23">
                  <c:v>134</c:v>
                </c:pt>
                <c:pt idx="24">
                  <c:v>145</c:v>
                </c:pt>
                <c:pt idx="25">
                  <c:v>145</c:v>
                </c:pt>
                <c:pt idx="26">
                  <c:v>157</c:v>
                </c:pt>
                <c:pt idx="27">
                  <c:v>157</c:v>
                </c:pt>
                <c:pt idx="28">
                  <c:v>169</c:v>
                </c:pt>
                <c:pt idx="29">
                  <c:v>169</c:v>
                </c:pt>
                <c:pt idx="30">
                  <c:v>181</c:v>
                </c:pt>
                <c:pt idx="31">
                  <c:v>181</c:v>
                </c:pt>
                <c:pt idx="32">
                  <c:v>192</c:v>
                </c:pt>
                <c:pt idx="33">
                  <c:v>192</c:v>
                </c:pt>
                <c:pt idx="34">
                  <c:v>205</c:v>
                </c:pt>
                <c:pt idx="35">
                  <c:v>205</c:v>
                </c:pt>
                <c:pt idx="36">
                  <c:v>228</c:v>
                </c:pt>
                <c:pt idx="37">
                  <c:v>228</c:v>
                </c:pt>
                <c:pt idx="38">
                  <c:v>241</c:v>
                </c:pt>
                <c:pt idx="39">
                  <c:v>241</c:v>
                </c:pt>
                <c:pt idx="40">
                  <c:v>266</c:v>
                </c:pt>
                <c:pt idx="41">
                  <c:v>266</c:v>
                </c:pt>
                <c:pt idx="42">
                  <c:v>290</c:v>
                </c:pt>
                <c:pt idx="43">
                  <c:v>290</c:v>
                </c:pt>
                <c:pt idx="44">
                  <c:v>316</c:v>
                </c:pt>
                <c:pt idx="45">
                  <c:v>316</c:v>
                </c:pt>
                <c:pt idx="46">
                  <c:v>337</c:v>
                </c:pt>
                <c:pt idx="47">
                  <c:v>337</c:v>
                </c:pt>
              </c:numCache>
            </c:numRef>
          </c:cat>
          <c:val>
            <c:numRef>
              <c:f>Sheet1!$I$2:$I$49</c:f>
              <c:numCache>
                <c:formatCode>General</c:formatCode>
                <c:ptCount val="48"/>
                <c:pt idx="0">
                  <c:v>0.18525</c:v>
                </c:pt>
                <c:pt idx="2">
                  <c:v>0.28769999999999996</c:v>
                </c:pt>
                <c:pt idx="4">
                  <c:v>0.28270000000000001</c:v>
                </c:pt>
                <c:pt idx="6">
                  <c:v>0.34960000000000002</c:v>
                </c:pt>
                <c:pt idx="8">
                  <c:v>0.41064999999999996</c:v>
                </c:pt>
                <c:pt idx="10">
                  <c:v>0.41335</c:v>
                </c:pt>
                <c:pt idx="12">
                  <c:v>0.47939999999999999</c:v>
                </c:pt>
                <c:pt idx="14">
                  <c:v>0.79579999999999995</c:v>
                </c:pt>
                <c:pt idx="16">
                  <c:v>1.2644000000000002</c:v>
                </c:pt>
                <c:pt idx="18">
                  <c:v>1.4510000000000001</c:v>
                </c:pt>
                <c:pt idx="20">
                  <c:v>1.9309500000000002</c:v>
                </c:pt>
                <c:pt idx="22">
                  <c:v>2.1783000000000001</c:v>
                </c:pt>
                <c:pt idx="24">
                  <c:v>2.6268000000000002</c:v>
                </c:pt>
                <c:pt idx="26">
                  <c:v>2.6819999999999999</c:v>
                </c:pt>
                <c:pt idx="28">
                  <c:v>3.0272000000000001</c:v>
                </c:pt>
                <c:pt idx="30">
                  <c:v>3.3760000000000003</c:v>
                </c:pt>
                <c:pt idx="32">
                  <c:v>3.6222500000000002</c:v>
                </c:pt>
                <c:pt idx="34">
                  <c:v>3.7719999999999998</c:v>
                </c:pt>
                <c:pt idx="36">
                  <c:v>3.9742500000000005</c:v>
                </c:pt>
                <c:pt idx="38">
                  <c:v>4.1315</c:v>
                </c:pt>
                <c:pt idx="40">
                  <c:v>4.2057500000000001</c:v>
                </c:pt>
                <c:pt idx="42">
                  <c:v>4.6582500000000007</c:v>
                </c:pt>
                <c:pt idx="44">
                  <c:v>5.0829000000000004</c:v>
                </c:pt>
                <c:pt idx="46">
                  <c:v>5.2877999999999998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180928"/>
        <c:axId val="125183104"/>
      </c:lineChart>
      <c:catAx>
        <c:axId val="1251809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>
                    <a:solidFill>
                      <a:sysClr val="windowText" lastClr="000000"/>
                    </a:solidFill>
                  </a:rPr>
                  <a:t>Time (h)</a:t>
                </a:r>
              </a:p>
            </c:rich>
          </c:tx>
          <c:layout>
            <c:manualLayout>
              <c:xMode val="edge"/>
              <c:yMode val="edge"/>
              <c:x val="0.48289541587343077"/>
              <c:y val="0.9268836370080704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rgbClr val="0070C0"/>
            </a:solidFill>
          </a:ln>
        </c:spPr>
        <c:crossAx val="125183104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25183104"/>
        <c:scaling>
          <c:orientation val="minMax"/>
        </c:scaling>
        <c:delete val="0"/>
        <c:axPos val="l"/>
        <c:majorGridlines>
          <c:spPr>
            <a:ln>
              <a:solidFill>
                <a:srgbClr val="0070C0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BE" sz="1200">
                    <a:solidFill>
                      <a:sysClr val="windowText" lastClr="000000"/>
                    </a:solidFill>
                  </a:rPr>
                  <a:t>OD</a:t>
                </a:r>
                <a:r>
                  <a:rPr lang="fr-BE" sz="1200" baseline="0">
                    <a:solidFill>
                      <a:sysClr val="windowText" lastClr="000000"/>
                    </a:solidFill>
                  </a:rPr>
                  <a:t>  at 530 nm</a:t>
                </a:r>
                <a:endParaRPr lang="fr-BE" sz="120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1.2248266733553149E-2"/>
              <c:y val="0.27599111371638674"/>
            </c:manualLayout>
          </c:layout>
          <c:overlay val="0"/>
          <c:spPr>
            <a:ln>
              <a:noFill/>
            </a:ln>
          </c:spPr>
        </c:title>
        <c:numFmt formatCode="#,##0.0" sourceLinked="0"/>
        <c:majorTickMark val="out"/>
        <c:minorTickMark val="none"/>
        <c:tickLblPos val="nextTo"/>
        <c:spPr>
          <a:ln>
            <a:solidFill>
              <a:srgbClr val="0070C0"/>
            </a:solidFill>
          </a:ln>
        </c:spPr>
        <c:crossAx val="1251809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Sheet1!$V$1</c:f>
              <c:strCache>
                <c:ptCount val="1"/>
                <c:pt idx="0">
                  <c:v>AV</c:v>
                </c:pt>
              </c:strCache>
            </c:strRef>
          </c:tx>
          <c:marker>
            <c:symbol val="circle"/>
            <c:size val="7"/>
            <c:spPr>
              <a:solidFill>
                <a:srgbClr val="00B050"/>
              </a:solidFill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Sheet1!$W$2:$W$49</c:f>
                <c:numCache>
                  <c:formatCode>General</c:formatCode>
                  <c:ptCount val="48"/>
                  <c:pt idx="0">
                    <c:v>1.7677669529656834E-3</c:v>
                  </c:pt>
                  <c:pt idx="2">
                    <c:v>5.3033008588991119E-2</c:v>
                  </c:pt>
                  <c:pt idx="4">
                    <c:v>4.9065389333867972E-16</c:v>
                  </c:pt>
                  <c:pt idx="6">
                    <c:v>3.0052038200428403E-2</c:v>
                  </c:pt>
                  <c:pt idx="8">
                    <c:v>0</c:v>
                  </c:pt>
                  <c:pt idx="10">
                    <c:v>1.5909902576697589E-2</c:v>
                  </c:pt>
                  <c:pt idx="12">
                    <c:v>1.4142135623730907E-2</c:v>
                  </c:pt>
                  <c:pt idx="14">
                    <c:v>1.4142135623731355E-2</c:v>
                  </c:pt>
                  <c:pt idx="16">
                    <c:v>3.181980515339506E-2</c:v>
                  </c:pt>
                  <c:pt idx="18">
                    <c:v>1.4142135623731355E-2</c:v>
                  </c:pt>
                  <c:pt idx="20">
                    <c:v>2.1213203435598016E-2</c:v>
                  </c:pt>
                  <c:pt idx="22">
                    <c:v>2.1213203435596052E-2</c:v>
                  </c:pt>
                  <c:pt idx="24">
                    <c:v>5.6568542494921499E-2</c:v>
                  </c:pt>
                  <c:pt idx="26">
                    <c:v>5.6568542494921499E-2</c:v>
                  </c:pt>
                  <c:pt idx="28">
                    <c:v>1.4142135623733319E-2</c:v>
                  </c:pt>
                  <c:pt idx="30">
                    <c:v>4.2426406871192104E-2</c:v>
                  </c:pt>
                  <c:pt idx="32">
                    <c:v>8.4852813742388136E-2</c:v>
                  </c:pt>
                  <c:pt idx="34">
                    <c:v>0.17324116139070445</c:v>
                  </c:pt>
                  <c:pt idx="36">
                    <c:v>2.828427124746271E-2</c:v>
                  </c:pt>
                  <c:pt idx="38">
                    <c:v>3.181980515339506E-2</c:v>
                  </c:pt>
                  <c:pt idx="40">
                    <c:v>1.5909902576699494E-2</c:v>
                  </c:pt>
                  <c:pt idx="42">
                    <c:v>1.0606601717797044E-2</c:v>
                  </c:pt>
                  <c:pt idx="44">
                    <c:v>3.8890872965263681E-2</c:v>
                  </c:pt>
                  <c:pt idx="46">
                    <c:v>6.0104076400853849E-2</c:v>
                  </c:pt>
                </c:numCache>
              </c:numRef>
            </c:plus>
            <c:minus>
              <c:numRef>
                <c:f>Sheet1!$W$2:$W$49</c:f>
                <c:numCache>
                  <c:formatCode>General</c:formatCode>
                  <c:ptCount val="48"/>
                  <c:pt idx="0">
                    <c:v>1.7677669529656834E-3</c:v>
                  </c:pt>
                  <c:pt idx="2">
                    <c:v>5.3033008588991119E-2</c:v>
                  </c:pt>
                  <c:pt idx="4">
                    <c:v>4.9065389333867972E-16</c:v>
                  </c:pt>
                  <c:pt idx="6">
                    <c:v>3.0052038200428403E-2</c:v>
                  </c:pt>
                  <c:pt idx="8">
                    <c:v>0</c:v>
                  </c:pt>
                  <c:pt idx="10">
                    <c:v>1.5909902576697589E-2</c:v>
                  </c:pt>
                  <c:pt idx="12">
                    <c:v>1.4142135623730907E-2</c:v>
                  </c:pt>
                  <c:pt idx="14">
                    <c:v>1.4142135623731355E-2</c:v>
                  </c:pt>
                  <c:pt idx="16">
                    <c:v>3.181980515339506E-2</c:v>
                  </c:pt>
                  <c:pt idx="18">
                    <c:v>1.4142135623731355E-2</c:v>
                  </c:pt>
                  <c:pt idx="20">
                    <c:v>2.1213203435598016E-2</c:v>
                  </c:pt>
                  <c:pt idx="22">
                    <c:v>2.1213203435596052E-2</c:v>
                  </c:pt>
                  <c:pt idx="24">
                    <c:v>5.6568542494921499E-2</c:v>
                  </c:pt>
                  <c:pt idx="26">
                    <c:v>5.6568542494921499E-2</c:v>
                  </c:pt>
                  <c:pt idx="28">
                    <c:v>1.4142135623733319E-2</c:v>
                  </c:pt>
                  <c:pt idx="30">
                    <c:v>4.2426406871192104E-2</c:v>
                  </c:pt>
                  <c:pt idx="32">
                    <c:v>8.4852813742388136E-2</c:v>
                  </c:pt>
                  <c:pt idx="34">
                    <c:v>0.17324116139070445</c:v>
                  </c:pt>
                  <c:pt idx="36">
                    <c:v>2.828427124746271E-2</c:v>
                  </c:pt>
                  <c:pt idx="38">
                    <c:v>3.181980515339506E-2</c:v>
                  </c:pt>
                  <c:pt idx="40">
                    <c:v>1.5909902576699494E-2</c:v>
                  </c:pt>
                  <c:pt idx="42">
                    <c:v>1.0606601717797044E-2</c:v>
                  </c:pt>
                  <c:pt idx="44">
                    <c:v>3.8890872965263681E-2</c:v>
                  </c:pt>
                  <c:pt idx="46">
                    <c:v>6.0104076400853849E-2</c:v>
                  </c:pt>
                </c:numCache>
              </c:numRef>
            </c:minus>
            <c:spPr>
              <a:ln w="25400">
                <a:solidFill>
                  <a:srgbClr val="FF0000"/>
                </a:solidFill>
              </a:ln>
            </c:spPr>
          </c:errBars>
          <c:cat>
            <c:numRef>
              <c:f>Sheet1!$E$2:$E$49</c:f>
              <c:numCache>
                <c:formatCode>General</c:formatCode>
                <c:ptCount val="48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14</c:v>
                </c:pt>
                <c:pt idx="4">
                  <c:v>22</c:v>
                </c:pt>
                <c:pt idx="5">
                  <c:v>22</c:v>
                </c:pt>
                <c:pt idx="6">
                  <c:v>36</c:v>
                </c:pt>
                <c:pt idx="7">
                  <c:v>36</c:v>
                </c:pt>
                <c:pt idx="8">
                  <c:v>49</c:v>
                </c:pt>
                <c:pt idx="9">
                  <c:v>49</c:v>
                </c:pt>
                <c:pt idx="10">
                  <c:v>61</c:v>
                </c:pt>
                <c:pt idx="11">
                  <c:v>61</c:v>
                </c:pt>
                <c:pt idx="12">
                  <c:v>73</c:v>
                </c:pt>
                <c:pt idx="13">
                  <c:v>73</c:v>
                </c:pt>
                <c:pt idx="14">
                  <c:v>85</c:v>
                </c:pt>
                <c:pt idx="15">
                  <c:v>85</c:v>
                </c:pt>
                <c:pt idx="16">
                  <c:v>97</c:v>
                </c:pt>
                <c:pt idx="17">
                  <c:v>97</c:v>
                </c:pt>
                <c:pt idx="18">
                  <c:v>109</c:v>
                </c:pt>
                <c:pt idx="19">
                  <c:v>109</c:v>
                </c:pt>
                <c:pt idx="20">
                  <c:v>120</c:v>
                </c:pt>
                <c:pt idx="21">
                  <c:v>120</c:v>
                </c:pt>
                <c:pt idx="22">
                  <c:v>134</c:v>
                </c:pt>
                <c:pt idx="23">
                  <c:v>134</c:v>
                </c:pt>
                <c:pt idx="24">
                  <c:v>145</c:v>
                </c:pt>
                <c:pt idx="25">
                  <c:v>145</c:v>
                </c:pt>
                <c:pt idx="26">
                  <c:v>157</c:v>
                </c:pt>
                <c:pt idx="27">
                  <c:v>157</c:v>
                </c:pt>
                <c:pt idx="28">
                  <c:v>169</c:v>
                </c:pt>
                <c:pt idx="29">
                  <c:v>169</c:v>
                </c:pt>
                <c:pt idx="30">
                  <c:v>181</c:v>
                </c:pt>
                <c:pt idx="31">
                  <c:v>181</c:v>
                </c:pt>
                <c:pt idx="32">
                  <c:v>192</c:v>
                </c:pt>
                <c:pt idx="33">
                  <c:v>192</c:v>
                </c:pt>
                <c:pt idx="34">
                  <c:v>205</c:v>
                </c:pt>
                <c:pt idx="35">
                  <c:v>205</c:v>
                </c:pt>
                <c:pt idx="36">
                  <c:v>228</c:v>
                </c:pt>
                <c:pt idx="37">
                  <c:v>228</c:v>
                </c:pt>
                <c:pt idx="38">
                  <c:v>241</c:v>
                </c:pt>
                <c:pt idx="39">
                  <c:v>241</c:v>
                </c:pt>
                <c:pt idx="40">
                  <c:v>266</c:v>
                </c:pt>
                <c:pt idx="41">
                  <c:v>266</c:v>
                </c:pt>
                <c:pt idx="42">
                  <c:v>290</c:v>
                </c:pt>
                <c:pt idx="43">
                  <c:v>290</c:v>
                </c:pt>
                <c:pt idx="44">
                  <c:v>316</c:v>
                </c:pt>
                <c:pt idx="45">
                  <c:v>316</c:v>
                </c:pt>
                <c:pt idx="46">
                  <c:v>337</c:v>
                </c:pt>
                <c:pt idx="47">
                  <c:v>337</c:v>
                </c:pt>
              </c:numCache>
            </c:numRef>
          </c:cat>
          <c:val>
            <c:numRef>
              <c:f>Sheet1!$V$2:$V$49</c:f>
              <c:numCache>
                <c:formatCode>General</c:formatCode>
                <c:ptCount val="48"/>
                <c:pt idx="0">
                  <c:v>4.1249999999999967E-2</c:v>
                </c:pt>
                <c:pt idx="2">
                  <c:v>9.2500000000000221E-2</c:v>
                </c:pt>
                <c:pt idx="4">
                  <c:v>5.4999999999999841E-2</c:v>
                </c:pt>
                <c:pt idx="6">
                  <c:v>5.124999999999956E-2</c:v>
                </c:pt>
                <c:pt idx="8">
                  <c:v>8.7500000000000078E-2</c:v>
                </c:pt>
                <c:pt idx="10">
                  <c:v>8.3749999999999797E-2</c:v>
                </c:pt>
                <c:pt idx="12">
                  <c:v>9.4999999999999599E-2</c:v>
                </c:pt>
                <c:pt idx="14">
                  <c:v>0.18750000000000017</c:v>
                </c:pt>
                <c:pt idx="16">
                  <c:v>0.26749999999999968</c:v>
                </c:pt>
                <c:pt idx="18">
                  <c:v>0.34</c:v>
                </c:pt>
                <c:pt idx="20">
                  <c:v>0.35499999999999976</c:v>
                </c:pt>
                <c:pt idx="22">
                  <c:v>0.35499999999999837</c:v>
                </c:pt>
                <c:pt idx="24">
                  <c:v>0.43999999999999873</c:v>
                </c:pt>
                <c:pt idx="26">
                  <c:v>0.59999999999999776</c:v>
                </c:pt>
                <c:pt idx="28">
                  <c:v>0.57000000000000106</c:v>
                </c:pt>
                <c:pt idx="30">
                  <c:v>0.48999999999999877</c:v>
                </c:pt>
                <c:pt idx="32">
                  <c:v>0.62000000000000111</c:v>
                </c:pt>
                <c:pt idx="34">
                  <c:v>0.68</c:v>
                </c:pt>
                <c:pt idx="36">
                  <c:v>0.61749999999999583</c:v>
                </c:pt>
                <c:pt idx="38">
                  <c:v>0.74499999999999844</c:v>
                </c:pt>
                <c:pt idx="40">
                  <c:v>0.64374999999999849</c:v>
                </c:pt>
                <c:pt idx="42">
                  <c:v>0.67749999999999755</c:v>
                </c:pt>
                <c:pt idx="44">
                  <c:v>0.80250000000000044</c:v>
                </c:pt>
                <c:pt idx="46">
                  <c:v>0.76000000000000234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307200"/>
        <c:axId val="154317568"/>
      </c:lineChart>
      <c:catAx>
        <c:axId val="154307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BE" sz="1200"/>
                  <a:t>Time</a:t>
                </a:r>
                <a:r>
                  <a:rPr lang="fr-BE" sz="1200" baseline="0"/>
                  <a:t> (h)</a:t>
                </a:r>
                <a:endParaRPr lang="fr-BE" sz="12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0070C0"/>
            </a:solidFill>
          </a:ln>
        </c:spPr>
        <c:crossAx val="154317568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54317568"/>
        <c:scaling>
          <c:orientation val="minMax"/>
        </c:scaling>
        <c:delete val="0"/>
        <c:axPos val="l"/>
        <c:majorGridlines>
          <c:spPr>
            <a:ln>
              <a:solidFill>
                <a:srgbClr val="0070C0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BE" sz="1200"/>
                  <a:t>Dry</a:t>
                </a:r>
                <a:r>
                  <a:rPr lang="fr-BE" sz="1200" baseline="0"/>
                  <a:t> weight concentraion (g/L)</a:t>
                </a:r>
                <a:endParaRPr lang="fr-BE" sz="1200"/>
              </a:p>
            </c:rich>
          </c:tx>
          <c:layout>
            <c:manualLayout>
              <c:xMode val="edge"/>
              <c:yMode val="edge"/>
              <c:x val="8.6100213359275417E-3"/>
              <c:y val="0.214307770552548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0070C0"/>
            </a:solidFill>
          </a:ln>
        </c:spPr>
        <c:crossAx val="1543072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0.13255</cdr:x>
      <cdr:y>0.07275</cdr:y>
    </cdr:from>
    <cdr:to>
      <cdr:x>0.43421</cdr:x>
      <cdr:y>0.44034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835745" y="288377"/>
          <a:ext cx="1902117" cy="145707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4CA9981-F05C-4770-A755-612AE9CB6D24}" type="datetimeFigureOut">
              <a:rPr lang="fr-BE"/>
              <a:pPr>
                <a:defRPr/>
              </a:pPr>
              <a:t>3/07/2012</a:t>
            </a:fld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2501538-3ED6-406B-AE7F-50D992844FDC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67506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5788B-266A-40AF-9193-3AFC9286C1C4}" type="datetimeFigureOut">
              <a:rPr lang="en-US" smtClean="0"/>
              <a:t>7/3/2012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0F1E2-1ADE-464F-843B-45CC840F4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61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0F1E2-1ADE-464F-843B-45CC840F49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7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135313" y="9525"/>
            <a:ext cx="1228248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5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09575" y="293688"/>
            <a:ext cx="1641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0"/>
          <p:cNvGrpSpPr>
            <a:grpSpLocks/>
          </p:cNvGrpSpPr>
          <p:nvPr userDrawn="1"/>
        </p:nvGrpSpPr>
        <p:grpSpPr bwMode="auto">
          <a:xfrm>
            <a:off x="7235825" y="209550"/>
            <a:ext cx="1728788" cy="1274763"/>
            <a:chOff x="26171238" y="305918"/>
            <a:chExt cx="5016276" cy="3701103"/>
          </a:xfrm>
        </p:grpSpPr>
        <p:pic>
          <p:nvPicPr>
            <p:cNvPr id="7" name="Picture 2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877291" y="305918"/>
              <a:ext cx="3054909" cy="30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26171238" y="3426275"/>
              <a:ext cx="5016276" cy="58074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BE" sz="700" i="1">
                  <a:solidFill>
                    <a:srgbClr val="478AA4"/>
                  </a:solidFill>
                  <a:latin typeface="Humnst777 Blk BT" pitchFamily="34" charset="0"/>
                  <a:cs typeface="+mn-cs"/>
                </a:rPr>
                <a:t>ELI-M: </a:t>
              </a:r>
              <a:r>
                <a:rPr lang="fr-BE" sz="700" i="1" err="1">
                  <a:solidFill>
                    <a:srgbClr val="478AA4"/>
                  </a:solidFill>
                  <a:latin typeface="Humnst777 Blk BT" pitchFamily="34" charset="0"/>
                  <a:cs typeface="+mn-cs"/>
                </a:rPr>
                <a:t>Applied</a:t>
              </a:r>
              <a:r>
                <a:rPr lang="fr-BE" sz="700" i="1">
                  <a:solidFill>
                    <a:srgbClr val="478AA4"/>
                  </a:solidFill>
                  <a:latin typeface="Humnst777 Blk BT" pitchFamily="34" charset="0"/>
                  <a:cs typeface="+mn-cs"/>
                </a:rPr>
                <a:t> </a:t>
              </a:r>
              <a:r>
                <a:rPr lang="fr-BE" sz="700" i="1" err="1">
                  <a:solidFill>
                    <a:srgbClr val="478AA4"/>
                  </a:solidFill>
                  <a:latin typeface="Humnst777 Blk BT" pitchFamily="34" charset="0"/>
                  <a:cs typeface="+mn-cs"/>
                </a:rPr>
                <a:t>Microbiology</a:t>
              </a:r>
              <a:endParaRPr lang="fr-BE" sz="700" i="1">
                <a:solidFill>
                  <a:srgbClr val="478AA4"/>
                </a:solidFill>
                <a:latin typeface="Humnst777 Blk BT" pitchFamily="34" charset="0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eaLnBrk="1" hangingPunct="1">
              <a:defRPr sz="4400"/>
            </a:lvl1pPr>
          </a:lstStyle>
          <a:p>
            <a:r>
              <a:rPr lang="en-US" dirty="0" err="1" smtClean="0"/>
              <a:t>Click to edit Master title style</a:t>
            </a:r>
            <a:endParaRPr lang="fr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2704"/>
            <a:ext cx="6400800" cy="1752600"/>
          </a:xfrm>
          <a:ln>
            <a:solidFill>
              <a:srgbClr val="00206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  <a:latin typeface="Humnst777 B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fr-B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8AAA7-825F-4BB1-88ED-346FF08A360E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31933-753E-44CF-A4A6-389A54F233A3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2700" y="9525"/>
            <a:ext cx="91598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5888"/>
            <a:ext cx="665163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956550" y="115888"/>
            <a:ext cx="107791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2060"/>
                </a:solidFill>
                <a:latin typeface="Humnst777 B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BE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54D75-8BD1-4AD0-B8C2-43A809662A1C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366FB-1663-4836-A619-63C9780B632D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B3FDB-856F-4478-A348-1EE05F1ABCB3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C9BC8-3B14-4FC5-9DC2-CE343088C0D5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3E948-04F3-4BAE-A129-FE111D7E4CD4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B5E01-6B28-4F47-B2E5-B4A4729E6570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137B6-A017-4C5F-A347-9D0DDD15B65D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FE656-C61C-4E61-AF9D-A72167A65F03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fr-BE" smtClean="0"/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93E746-D7FD-48D9-9D8D-E39B1BA79EA8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10101" y="1916832"/>
            <a:ext cx="6984776" cy="1143000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fr-FR"/>
            </a:defPPr>
            <a:lvl1pPr algn="just">
              <a:defRPr sz="2700" b="1">
                <a:solidFill>
                  <a:srgbClr val="00B050"/>
                </a:solidFill>
                <a:latin typeface="Calibri" pitchFamily="34" charset="0"/>
              </a:defRPr>
            </a:lvl1pPr>
          </a:lstStyle>
          <a:p>
            <a:pPr algn="l"/>
            <a:r>
              <a:rPr lang="en-GB" sz="2400" dirty="0" smtClean="0"/>
              <a:t>Design, characterization and </a:t>
            </a:r>
            <a:r>
              <a:rPr lang="en-GB" sz="2400" dirty="0"/>
              <a:t>cultivation of microalgae </a:t>
            </a:r>
            <a:r>
              <a:rPr lang="en-GB" sz="2400" dirty="0" smtClean="0"/>
              <a:t>in an airlift flat panel </a:t>
            </a:r>
            <a:r>
              <a:rPr lang="en-GB" sz="2400" dirty="0" err="1" smtClean="0"/>
              <a:t>photobioreactor</a:t>
            </a:r>
            <a:endParaRPr lang="fr-BE" sz="2400" dirty="0"/>
          </a:p>
        </p:txBody>
      </p:sp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900113" y="3716338"/>
            <a:ext cx="7559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Calibri" pitchFamily="34" charset="0"/>
              </a:rPr>
              <a:t>Jian</a:t>
            </a:r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 Li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, Clayton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Jeffryes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, Marisa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Stamato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,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Eirini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 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Velliou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, Philippe Demarche,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Rakesh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 Nair, 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Emna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Bouhajia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, Charles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Junghanns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 and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Spiros</a:t>
            </a:r>
            <a:r>
              <a:rPr lang="en-US" b="1" dirty="0">
                <a:solidFill>
                  <a:srgbClr val="00B050"/>
                </a:solidFill>
                <a:latin typeface="Calibri" pitchFamily="34" charset="0"/>
              </a:rPr>
              <a:t>  N. </a:t>
            </a:r>
            <a:r>
              <a:rPr lang="en-US" b="1" dirty="0" err="1">
                <a:solidFill>
                  <a:srgbClr val="00B050"/>
                </a:solidFill>
                <a:latin typeface="Calibri" pitchFamily="34" charset="0"/>
              </a:rPr>
              <a:t>Agathos</a:t>
            </a:r>
            <a:endParaRPr lang="fr-BE" b="1" dirty="0">
              <a:solidFill>
                <a:srgbClr val="00B050"/>
              </a:solidFill>
              <a:latin typeface="Calibri" pitchFamily="34" charset="0"/>
            </a:endParaRPr>
          </a:p>
          <a:p>
            <a:pPr algn="ctr"/>
            <a:endParaRPr lang="en-GB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3563888" y="6308724"/>
            <a:ext cx="187054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  <a:latin typeface="Calibri" pitchFamily="34" charset="0"/>
              </a:rPr>
              <a:t>July 10th 2012</a:t>
            </a:r>
            <a:endParaRPr lang="en-GB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113" y="4869160"/>
            <a:ext cx="7704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This work is supported by BEMA project (Bio­-Energy from </a:t>
            </a:r>
            <a:r>
              <a:rPr lang="en-US" sz="1400" b="1" dirty="0" smtClean="0">
                <a:solidFill>
                  <a:srgbClr val="00B050"/>
                </a:solidFill>
              </a:rPr>
              <a:t>Micro-Algae, contract  6161</a:t>
            </a:r>
            <a:r>
              <a:rPr lang="en-US" sz="1400" b="1" dirty="0">
                <a:solidFill>
                  <a:srgbClr val="00B050"/>
                </a:solidFill>
              </a:rPr>
              <a:t>). TWEED </a:t>
            </a:r>
            <a:r>
              <a:rPr lang="en-US" sz="1400" b="1" dirty="0" smtClean="0">
                <a:solidFill>
                  <a:srgbClr val="00B050"/>
                </a:solidFill>
              </a:rPr>
              <a:t> Cluster</a:t>
            </a:r>
            <a:r>
              <a:rPr lang="en-US" sz="1400" b="1" dirty="0">
                <a:solidFill>
                  <a:srgbClr val="00B050"/>
                </a:solidFill>
              </a:rPr>
              <a:t>, Walloon </a:t>
            </a:r>
            <a:r>
              <a:rPr lang="en-US" sz="1400" b="1" dirty="0" smtClean="0">
                <a:solidFill>
                  <a:srgbClr val="00B050"/>
                </a:solidFill>
              </a:rPr>
              <a:t>Region, Belgium.</a:t>
            </a:r>
            <a:endParaRPr lang="fr-BE" sz="1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2408997" y="1844824"/>
            <a:ext cx="63746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Oxygen 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volumetric transfer coefficient in the riser</a:t>
            </a:r>
            <a:endParaRPr lang="en-US" sz="2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July 10th, 2012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1722484"/>
            <a:ext cx="1475656" cy="45862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670437"/>
            <a:ext cx="7092280" cy="365695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2339752" y="1484313"/>
            <a:ext cx="52259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Cultivation of </a:t>
            </a:r>
            <a:r>
              <a:rPr lang="en-US" sz="2000" i="1" dirty="0" smtClean="0">
                <a:solidFill>
                  <a:srgbClr val="FF0000"/>
                </a:solidFill>
                <a:latin typeface="Calibri" pitchFamily="34" charset="0"/>
              </a:rPr>
              <a:t>microalgae </a:t>
            </a: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</a:rPr>
              <a:t>in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the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photobioreactor</a:t>
            </a:r>
            <a:endParaRPr lang="en-US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11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818" y="3444736"/>
            <a:ext cx="3803912" cy="28529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38" y="2072275"/>
            <a:ext cx="3659898" cy="2744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2339752" y="1484313"/>
            <a:ext cx="6189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Cultivation of </a:t>
            </a:r>
            <a:r>
              <a:rPr lang="en-US" sz="2000" i="1" dirty="0">
                <a:solidFill>
                  <a:srgbClr val="FF0000"/>
                </a:solidFill>
                <a:latin typeface="Calibri" pitchFamily="34" charset="0"/>
              </a:rPr>
              <a:t>Chlorella </a:t>
            </a:r>
            <a:r>
              <a:rPr lang="en-US" sz="2000" i="1" dirty="0" err="1">
                <a:solidFill>
                  <a:srgbClr val="FF0000"/>
                </a:solidFill>
                <a:latin typeface="Calibri" pitchFamily="34" charset="0"/>
              </a:rPr>
              <a:t>sorokiniana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in the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photobioreactor</a:t>
            </a:r>
            <a:endParaRPr lang="en-US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12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6574165"/>
              </p:ext>
            </p:extLst>
          </p:nvPr>
        </p:nvGraphicFramePr>
        <p:xfrm>
          <a:off x="2286000" y="2057400"/>
          <a:ext cx="6243414" cy="410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179771"/>
              </p:ext>
            </p:extLst>
          </p:nvPr>
        </p:nvGraphicFramePr>
        <p:xfrm>
          <a:off x="3203848" y="2420888"/>
          <a:ext cx="1897380" cy="1349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2980"/>
                <a:gridCol w="91440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Operation parameters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Values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Temperature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 </a:t>
                      </a:r>
                      <a:r>
                        <a:rPr lang="en-US" sz="1000">
                          <a:effectLst/>
                        </a:rPr>
                        <a:t>°C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Light intensity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150 µEm</a:t>
                      </a:r>
                      <a:r>
                        <a:rPr lang="en-US" sz="1100" baseline="30000">
                          <a:effectLst/>
                        </a:rPr>
                        <a:t>-2</a:t>
                      </a:r>
                      <a:r>
                        <a:rPr lang="en-US" sz="1100">
                          <a:effectLst/>
                        </a:rPr>
                        <a:t>s</a:t>
                      </a:r>
                      <a:r>
                        <a:rPr lang="en-US" sz="1100" baseline="30000">
                          <a:effectLst/>
                        </a:rPr>
                        <a:t>-1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Aeration rate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Lmin</a:t>
                      </a:r>
                      <a:r>
                        <a:rPr lang="en-US" sz="1100" baseline="30000">
                          <a:effectLst/>
                        </a:rPr>
                        <a:t>-1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Culture pH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Medium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3N BBM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87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2339752" y="1484313"/>
            <a:ext cx="6189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Cultivation of </a:t>
            </a:r>
            <a:r>
              <a:rPr lang="en-US" sz="2000" i="1" dirty="0">
                <a:solidFill>
                  <a:srgbClr val="FF0000"/>
                </a:solidFill>
                <a:latin typeface="Calibri" pitchFamily="34" charset="0"/>
              </a:rPr>
              <a:t>Chlorella </a:t>
            </a:r>
            <a:r>
              <a:rPr lang="en-US" sz="2000" i="1" dirty="0" err="1">
                <a:solidFill>
                  <a:srgbClr val="FF0000"/>
                </a:solidFill>
                <a:latin typeface="Calibri" pitchFamily="34" charset="0"/>
              </a:rPr>
              <a:t>sorokiniana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in the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photobioreactor</a:t>
            </a:r>
            <a:endParaRPr lang="en-US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13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757358"/>
              </p:ext>
            </p:extLst>
          </p:nvPr>
        </p:nvGraphicFramePr>
        <p:xfrm>
          <a:off x="2224087" y="2204864"/>
          <a:ext cx="6305327" cy="396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14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956" y="3817563"/>
            <a:ext cx="3571024" cy="2491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64" y="3819653"/>
            <a:ext cx="3589752" cy="24896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15956" y="3359050"/>
            <a:ext cx="3371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" action="ppaction://hlinkfile" tooltip="Chisti, 1989 #3"/>
              </a:rPr>
              <a:t>E. </a:t>
            </a:r>
            <a:r>
              <a:rPr lang="en-US" sz="1600" dirty="0" smtClean="0">
                <a:hlinkClick r:id="" action="ppaction://hlinkfile" tooltip="Chisti, 1989 #3"/>
              </a:rPr>
              <a:t>Serra et al, 2008, </a:t>
            </a:r>
            <a:r>
              <a:rPr lang="en-US" sz="1600" dirty="0" err="1" smtClean="0">
                <a:hlinkClick r:id="" action="ppaction://hlinkfile" tooltip="Chisti, 1989 #3"/>
              </a:rPr>
              <a:t>Chem</a:t>
            </a:r>
            <a:r>
              <a:rPr lang="en-US" sz="1600" dirty="0" smtClean="0">
                <a:hlinkClick r:id="" action="ppaction://hlinkfile" tooltip="Chisti, 1989 #3"/>
              </a:rPr>
              <a:t> </a:t>
            </a:r>
            <a:r>
              <a:rPr lang="en-US" sz="1600" dirty="0" err="1" smtClean="0">
                <a:hlinkClick r:id="" action="ppaction://hlinkfile" tooltip="Chisti, 1989 #3"/>
              </a:rPr>
              <a:t>Eng</a:t>
            </a:r>
            <a:r>
              <a:rPr lang="en-US" sz="1600" dirty="0" smtClean="0">
                <a:hlinkClick r:id="" action="ppaction://hlinkfile" tooltip="Chisti, 1989 #3"/>
              </a:rPr>
              <a:t> J.</a:t>
            </a:r>
            <a:r>
              <a:rPr lang="en-US" sz="1600" dirty="0" smtClean="0"/>
              <a:t>. 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71800" y="3423919"/>
            <a:ext cx="14269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hlinkClick r:id="" action="ppaction://hlinkfile" tooltip="Chisti, 1989 #3"/>
              </a:rPr>
              <a:t>This research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731581" y="1788444"/>
            <a:ext cx="66568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Comparison of oxygen transfer efficiency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00B050"/>
                </a:solidFill>
              </a:rPr>
              <a:t>The airlift flat panel PBR can be about 30% more efficient than traditional flat </a:t>
            </a:r>
            <a:r>
              <a:rPr lang="en-GB" dirty="0">
                <a:solidFill>
                  <a:srgbClr val="00B050"/>
                </a:solidFill>
              </a:rPr>
              <a:t>panel </a:t>
            </a:r>
            <a:r>
              <a:rPr lang="en-GB" dirty="0" smtClean="0">
                <a:solidFill>
                  <a:srgbClr val="00B050"/>
                </a:solidFill>
              </a:rPr>
              <a:t>PBR in </a:t>
            </a:r>
            <a:r>
              <a:rPr lang="en-GB" dirty="0">
                <a:solidFill>
                  <a:srgbClr val="00B050"/>
                </a:solidFill>
              </a:rPr>
              <a:t>oxygen removing </a:t>
            </a:r>
            <a:r>
              <a:rPr lang="en-GB" dirty="0" smtClean="0">
                <a:solidFill>
                  <a:srgbClr val="00B050"/>
                </a:solidFill>
              </a:rPr>
              <a:t>capacity.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1835696" y="1849438"/>
            <a:ext cx="707176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The airlift flat panel </a:t>
            </a:r>
            <a:r>
              <a:rPr lang="en-US" sz="2400" dirty="0" err="1">
                <a:solidFill>
                  <a:srgbClr val="00B050"/>
                </a:solidFill>
                <a:latin typeface="Calibri" pitchFamily="34" charset="0"/>
              </a:rPr>
              <a:t>photobioreactor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 might be scaled up to large </a:t>
            </a:r>
            <a:r>
              <a:rPr lang="en-US" sz="2400" dirty="0" smtClean="0">
                <a:solidFill>
                  <a:srgbClr val="00B050"/>
                </a:solidFill>
                <a:latin typeface="Calibri" pitchFamily="34" charset="0"/>
              </a:rPr>
              <a:t>scales 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for industrial applications. </a:t>
            </a:r>
            <a:endParaRPr lang="en-US" sz="2400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2400" dirty="0">
              <a:solidFill>
                <a:srgbClr val="00B050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The </a:t>
            </a:r>
            <a:r>
              <a:rPr lang="en-US" sz="2400" dirty="0" smtClean="0">
                <a:solidFill>
                  <a:srgbClr val="00B050"/>
                </a:solidFill>
                <a:latin typeface="Calibri" pitchFamily="34" charset="0"/>
              </a:rPr>
              <a:t>industrial airlift 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flat panel </a:t>
            </a:r>
            <a:r>
              <a:rPr lang="en-US" sz="2400" dirty="0" err="1">
                <a:solidFill>
                  <a:srgbClr val="00B050"/>
                </a:solidFill>
                <a:latin typeface="Calibri" pitchFamily="34" charset="0"/>
              </a:rPr>
              <a:t>photobioreactor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en-US" sz="2400" dirty="0" smtClean="0">
                <a:solidFill>
                  <a:srgbClr val="00B050"/>
                </a:solidFill>
                <a:latin typeface="Calibri" pitchFamily="34" charset="0"/>
              </a:rPr>
              <a:t>might have 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the characteristics of both lower energy consumption and higher light utilization efficiency.</a:t>
            </a:r>
          </a:p>
          <a:p>
            <a:endParaRPr lang="en-US" sz="2400" dirty="0">
              <a:solidFill>
                <a:srgbClr val="00B050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>
                <a:solidFill>
                  <a:srgbClr val="00B050"/>
                </a:solidFill>
                <a:latin typeface="Calibri" pitchFamily="34" charset="0"/>
              </a:rPr>
              <a:t>The 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scale up and engineering of </a:t>
            </a:r>
            <a:r>
              <a:rPr lang="en-US" sz="2400" dirty="0" smtClean="0">
                <a:solidFill>
                  <a:srgbClr val="00B050"/>
                </a:solidFill>
                <a:latin typeface="Calibri" pitchFamily="34" charset="0"/>
              </a:rPr>
              <a:t>industrial </a:t>
            </a:r>
            <a:r>
              <a:rPr lang="en-US" sz="2400" dirty="0" err="1" smtClean="0">
                <a:solidFill>
                  <a:srgbClr val="00B050"/>
                </a:solidFill>
                <a:latin typeface="Calibri" pitchFamily="34" charset="0"/>
              </a:rPr>
              <a:t>photobioreactors</a:t>
            </a:r>
            <a:r>
              <a:rPr lang="en-US" sz="2400" dirty="0" smtClean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can be based on the set of </a:t>
            </a:r>
            <a:r>
              <a:rPr lang="en-US" sz="2400" dirty="0" smtClean="0">
                <a:solidFill>
                  <a:srgbClr val="00B050"/>
                </a:solidFill>
                <a:latin typeface="Calibri" pitchFamily="34" charset="0"/>
              </a:rPr>
              <a:t>mathematical </a:t>
            </a:r>
            <a:r>
              <a:rPr lang="en-US" sz="2400" dirty="0">
                <a:solidFill>
                  <a:srgbClr val="00B050"/>
                </a:solidFill>
                <a:latin typeface="Calibri" pitchFamily="34" charset="0"/>
              </a:rPr>
              <a:t>equations employed in this research. </a:t>
            </a:r>
            <a:endParaRPr lang="en-US" sz="2400" dirty="0" smtClean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15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smtClean="0">
                <a:solidFill>
                  <a:srgbClr val="00B050"/>
                </a:solidFill>
                <a:latin typeface="Calibri" pitchFamily="34" charset="0"/>
              </a:rPr>
              <a:t>Instruments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Discussions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28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2205038"/>
            <a:ext cx="8218488" cy="110807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>
                <a:solidFill>
                  <a:srgbClr val="00B050"/>
                </a:solidFill>
              </a:rPr>
              <a:t>Thank you for you attention!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>
                <a:solidFill>
                  <a:srgbClr val="00B050"/>
                </a:solidFill>
              </a:rPr>
              <a:t>Questions and comments?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BE" dirty="0">
              <a:solidFill>
                <a:srgbClr val="00B050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660232" y="6356350"/>
            <a:ext cx="2026568" cy="365125"/>
          </a:xfrm>
        </p:spPr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16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35" y="4618429"/>
            <a:ext cx="3802441" cy="22814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608" y="4610099"/>
            <a:ext cx="3714129" cy="2298125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618835" y="1772816"/>
            <a:ext cx="7452320" cy="259174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800" dirty="0" smtClean="0">
                <a:solidFill>
                  <a:srgbClr val="00B050"/>
                </a:solidFill>
              </a:rPr>
              <a:t>The </a:t>
            </a:r>
            <a:r>
              <a:rPr lang="fr-FR" sz="2800" dirty="0" err="1" smtClean="0">
                <a:solidFill>
                  <a:srgbClr val="00B050"/>
                </a:solidFill>
              </a:rPr>
              <a:t>Photobioreactor</a:t>
            </a:r>
            <a:r>
              <a:rPr lang="fr-FR" sz="2800" dirty="0" smtClean="0">
                <a:solidFill>
                  <a:srgbClr val="00B050"/>
                </a:solidFill>
              </a:rPr>
              <a:t> (PBR) 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2100" dirty="0" smtClean="0">
                <a:solidFill>
                  <a:srgbClr val="00B050"/>
                </a:solidFill>
              </a:rPr>
              <a:t>The </a:t>
            </a:r>
            <a:r>
              <a:rPr lang="fr-FR" sz="2100" dirty="0" err="1" smtClean="0">
                <a:solidFill>
                  <a:srgbClr val="00B050"/>
                </a:solidFill>
              </a:rPr>
              <a:t>definition</a:t>
            </a:r>
            <a:endParaRPr lang="fr-FR" sz="2100" dirty="0" smtClean="0">
              <a:solidFill>
                <a:srgbClr val="00B050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800" dirty="0" smtClean="0">
                <a:solidFill>
                  <a:srgbClr val="00B050"/>
                </a:solidFill>
              </a:rPr>
              <a:t>The objective of </a:t>
            </a:r>
            <a:r>
              <a:rPr lang="fr-FR" sz="2800" dirty="0" err="1" smtClean="0">
                <a:solidFill>
                  <a:srgbClr val="00B050"/>
                </a:solidFill>
              </a:rPr>
              <a:t>this</a:t>
            </a:r>
            <a:r>
              <a:rPr lang="fr-FR" sz="2800" dirty="0" smtClean="0">
                <a:solidFill>
                  <a:srgbClr val="00B050"/>
                </a:solidFill>
              </a:rPr>
              <a:t> </a:t>
            </a:r>
            <a:r>
              <a:rPr lang="fr-FR" sz="2800" dirty="0" err="1" smtClean="0">
                <a:solidFill>
                  <a:srgbClr val="00B050"/>
                </a:solidFill>
              </a:rPr>
              <a:t>research</a:t>
            </a:r>
            <a:endParaRPr lang="fr-FR" sz="2800" dirty="0" smtClean="0">
              <a:solidFill>
                <a:srgbClr val="00B05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1900" dirty="0" smtClean="0">
                <a:solidFill>
                  <a:srgbClr val="00B050"/>
                </a:solidFill>
              </a:rPr>
              <a:t>To </a:t>
            </a:r>
            <a:r>
              <a:rPr lang="fr-FR" sz="1900" dirty="0" err="1" smtClean="0">
                <a:solidFill>
                  <a:srgbClr val="00B050"/>
                </a:solidFill>
              </a:rPr>
              <a:t>develop</a:t>
            </a:r>
            <a:r>
              <a:rPr lang="fr-FR" sz="1900" dirty="0" smtClean="0">
                <a:solidFill>
                  <a:srgbClr val="00B050"/>
                </a:solidFill>
              </a:rPr>
              <a:t> </a:t>
            </a:r>
            <a:r>
              <a:rPr lang="fr-FR" sz="1900" dirty="0" err="1" smtClean="0">
                <a:solidFill>
                  <a:srgbClr val="00B050"/>
                </a:solidFill>
              </a:rPr>
              <a:t>scalable</a:t>
            </a:r>
            <a:r>
              <a:rPr lang="fr-FR" sz="1900" dirty="0" smtClean="0">
                <a:solidFill>
                  <a:srgbClr val="00B050"/>
                </a:solidFill>
              </a:rPr>
              <a:t> </a:t>
            </a:r>
            <a:r>
              <a:rPr lang="fr-FR" sz="1900" dirty="0" err="1" smtClean="0">
                <a:solidFill>
                  <a:srgbClr val="00B050"/>
                </a:solidFill>
              </a:rPr>
              <a:t>industrial</a:t>
            </a:r>
            <a:r>
              <a:rPr lang="fr-FR" sz="1900" dirty="0" smtClean="0">
                <a:solidFill>
                  <a:srgbClr val="00B050"/>
                </a:solidFill>
              </a:rPr>
              <a:t> </a:t>
            </a:r>
            <a:r>
              <a:rPr lang="fr-FR" sz="1900" dirty="0" err="1" smtClean="0">
                <a:solidFill>
                  <a:srgbClr val="00B050"/>
                </a:solidFill>
              </a:rPr>
              <a:t>photobioreactors</a:t>
            </a:r>
            <a:r>
              <a:rPr lang="fr-FR" sz="1900" dirty="0" smtClean="0">
                <a:solidFill>
                  <a:srgbClr val="00B050"/>
                </a:solidFill>
              </a:rPr>
              <a:t>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800" dirty="0" smtClean="0">
                <a:solidFill>
                  <a:srgbClr val="00B050"/>
                </a:solidFill>
              </a:rPr>
              <a:t>The </a:t>
            </a:r>
            <a:r>
              <a:rPr lang="fr-FR" sz="2800" dirty="0" err="1" smtClean="0">
                <a:solidFill>
                  <a:srgbClr val="00B050"/>
                </a:solidFill>
              </a:rPr>
              <a:t>rationales</a:t>
            </a:r>
            <a:r>
              <a:rPr lang="fr-FR" sz="2800" dirty="0" smtClean="0">
                <a:solidFill>
                  <a:srgbClr val="00B050"/>
                </a:solidFill>
              </a:rPr>
              <a:t> of </a:t>
            </a:r>
            <a:r>
              <a:rPr lang="fr-FR" sz="2800" dirty="0" err="1" smtClean="0">
                <a:solidFill>
                  <a:srgbClr val="00B050"/>
                </a:solidFill>
              </a:rPr>
              <a:t>this</a:t>
            </a:r>
            <a:r>
              <a:rPr lang="fr-FR" sz="2800" dirty="0" smtClean="0">
                <a:solidFill>
                  <a:srgbClr val="00B050"/>
                </a:solidFill>
              </a:rPr>
              <a:t> </a:t>
            </a:r>
            <a:r>
              <a:rPr lang="fr-FR" sz="2800" dirty="0" err="1" smtClean="0">
                <a:solidFill>
                  <a:srgbClr val="00B050"/>
                </a:solidFill>
              </a:rPr>
              <a:t>research</a:t>
            </a:r>
            <a:endParaRPr lang="fr-FR" sz="2800" dirty="0" smtClean="0">
              <a:solidFill>
                <a:srgbClr val="00B05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1900" dirty="0" smtClean="0">
                <a:solidFill>
                  <a:srgbClr val="00B050"/>
                </a:solidFill>
              </a:rPr>
              <a:t>PBR to </a:t>
            </a:r>
            <a:r>
              <a:rPr lang="fr-FR" sz="1900" dirty="0" err="1" smtClean="0">
                <a:solidFill>
                  <a:srgbClr val="00B050"/>
                </a:solidFill>
              </a:rPr>
              <a:t>provide</a:t>
            </a:r>
            <a:r>
              <a:rPr lang="fr-FR" sz="1900" dirty="0" smtClean="0">
                <a:solidFill>
                  <a:srgbClr val="00B050"/>
                </a:solidFill>
              </a:rPr>
              <a:t> inoculum </a:t>
            </a:r>
            <a:r>
              <a:rPr lang="fr-FR" sz="1900" dirty="0" err="1" smtClean="0">
                <a:solidFill>
                  <a:srgbClr val="00B050"/>
                </a:solidFill>
              </a:rPr>
              <a:t>cell</a:t>
            </a:r>
            <a:r>
              <a:rPr lang="fr-FR" sz="1900" dirty="0" smtClean="0">
                <a:solidFill>
                  <a:srgbClr val="00B050"/>
                </a:solidFill>
              </a:rPr>
              <a:t> culture 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1900" dirty="0" smtClean="0">
                <a:solidFill>
                  <a:srgbClr val="00B050"/>
                </a:solidFill>
              </a:rPr>
              <a:t>PBR to </a:t>
            </a:r>
            <a:r>
              <a:rPr lang="fr-FR" sz="1900" dirty="0" err="1" smtClean="0">
                <a:solidFill>
                  <a:srgbClr val="00B050"/>
                </a:solidFill>
              </a:rPr>
              <a:t>produce</a:t>
            </a:r>
            <a:r>
              <a:rPr lang="fr-FR" sz="1900" dirty="0" smtClean="0">
                <a:solidFill>
                  <a:srgbClr val="00B050"/>
                </a:solidFill>
              </a:rPr>
              <a:t> high value and/or </a:t>
            </a:r>
            <a:r>
              <a:rPr lang="fr-FR" sz="1900" dirty="0" err="1" smtClean="0">
                <a:solidFill>
                  <a:srgbClr val="00B050"/>
                </a:solidFill>
              </a:rPr>
              <a:t>highly</a:t>
            </a:r>
            <a:r>
              <a:rPr lang="fr-FR" sz="1900" dirty="0" smtClean="0">
                <a:solidFill>
                  <a:srgbClr val="00B050"/>
                </a:solidFill>
              </a:rPr>
              <a:t> </a:t>
            </a:r>
            <a:r>
              <a:rPr lang="fr-FR" sz="1900" dirty="0" err="1" smtClean="0">
                <a:solidFill>
                  <a:srgbClr val="00B050"/>
                </a:solidFill>
              </a:rPr>
              <a:t>regulated</a:t>
            </a:r>
            <a:r>
              <a:rPr lang="fr-FR" sz="1900" dirty="0" smtClean="0">
                <a:solidFill>
                  <a:srgbClr val="00B050"/>
                </a:solidFill>
              </a:rPr>
              <a:t> </a:t>
            </a:r>
            <a:r>
              <a:rPr lang="fr-FR" sz="1900" dirty="0" err="1" smtClean="0">
                <a:solidFill>
                  <a:srgbClr val="00B050"/>
                </a:solidFill>
              </a:rPr>
              <a:t>products</a:t>
            </a:r>
            <a:endParaRPr lang="fr-FR" sz="1900" dirty="0" smtClean="0">
              <a:solidFill>
                <a:srgbClr val="00B050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fr-BE" sz="2400" dirty="0">
              <a:solidFill>
                <a:srgbClr val="00B05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2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3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3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133" y="1557338"/>
            <a:ext cx="4145716" cy="23637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133" y="3958263"/>
            <a:ext cx="4145716" cy="2431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61" y="3958263"/>
            <a:ext cx="3131618" cy="24761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1680" y="1696928"/>
            <a:ext cx="3145605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Various of industrial PBRs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</a:rPr>
              <a:t>Bubble column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</a:rPr>
              <a:t>Flat panel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</a:rPr>
              <a:t>Tubular</a:t>
            </a:r>
          </a:p>
          <a:p>
            <a:endParaRPr lang="en-US" sz="2000" dirty="0" smtClean="0">
              <a:solidFill>
                <a:srgbClr val="00B050"/>
              </a:solidFill>
            </a:endParaRPr>
          </a:p>
          <a:p>
            <a:r>
              <a:rPr lang="en-US" sz="2000" dirty="0" smtClean="0">
                <a:solidFill>
                  <a:srgbClr val="00B050"/>
                </a:solidFill>
              </a:rPr>
              <a:t>Pros and Cons</a:t>
            </a:r>
            <a:endParaRPr lang="en-US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32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98878" y="2341468"/>
            <a:ext cx="5389538" cy="3967163"/>
          </a:xfrm>
        </p:spPr>
      </p:pic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3563888" y="1584248"/>
            <a:ext cx="38595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</a:rPr>
              <a:t>The concept of airlift flat panel PBR</a:t>
            </a:r>
            <a:endParaRPr lang="en-US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FF000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4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2400" y="2170113"/>
            <a:ext cx="2938463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06875" y="3284538"/>
            <a:ext cx="2052638" cy="1539875"/>
          </a:xfrm>
        </p:spPr>
      </p:pic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2843808" y="1557338"/>
            <a:ext cx="54784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alibri" pitchFamily="34" charset="0"/>
              </a:rPr>
              <a:t>Actual experimental setup of the </a:t>
            </a:r>
            <a:r>
              <a:rPr lang="en-US" sz="2000" b="1" dirty="0" err="1">
                <a:solidFill>
                  <a:srgbClr val="FF0000"/>
                </a:solidFill>
                <a:latin typeface="Calibri" pitchFamily="34" charset="0"/>
              </a:rPr>
              <a:t>photobioreactor</a:t>
            </a:r>
            <a:endParaRPr lang="en-US" sz="2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5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FF000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817613"/>
              </p:ext>
            </p:extLst>
          </p:nvPr>
        </p:nvGraphicFramePr>
        <p:xfrm>
          <a:off x="1475656" y="2170113"/>
          <a:ext cx="2736304" cy="4139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6177"/>
                <a:gridCol w="506723"/>
                <a:gridCol w="633404"/>
              </a:tblGrid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Design Parameters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Label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values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Height of the riser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</a:t>
                      </a:r>
                      <a:r>
                        <a:rPr lang="en-US" sz="1100" baseline="-25000">
                          <a:effectLst/>
                        </a:rPr>
                        <a:t>r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Diameter of the riser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</a:t>
                      </a:r>
                      <a:r>
                        <a:rPr lang="en-US" sz="1100" baseline="-25000">
                          <a:effectLst/>
                        </a:rPr>
                        <a:t>r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height of the panel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Width of the panel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Thickness of the panel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 reactor volume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48L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13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Number of channels 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483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Hydrolic diameter of channels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7287" y="1268760"/>
            <a:ext cx="6635080" cy="512410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</a:t>
            </a:r>
            <a:r>
              <a:rPr lang="fr-FR" sz="2400" dirty="0" err="1" smtClean="0">
                <a:solidFill>
                  <a:srgbClr val="FF0000"/>
                </a:solidFill>
              </a:rPr>
              <a:t>Modeling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srgbClr val="FF0000"/>
                </a:solidFill>
              </a:rPr>
              <a:t>o</a:t>
            </a:r>
            <a:r>
              <a:rPr lang="fr-FR" sz="2400" dirty="0" smtClean="0">
                <a:solidFill>
                  <a:srgbClr val="FF0000"/>
                </a:solidFill>
              </a:rPr>
              <a:t>f </a:t>
            </a:r>
            <a:r>
              <a:rPr lang="fr-FR" sz="2400" dirty="0" err="1" smtClean="0">
                <a:solidFill>
                  <a:srgbClr val="FF0000"/>
                </a:solidFill>
              </a:rPr>
              <a:t>liquid</a:t>
            </a:r>
            <a:r>
              <a:rPr lang="fr-FR" sz="2400" dirty="0" smtClean="0">
                <a:solidFill>
                  <a:srgbClr val="FF0000"/>
                </a:solidFill>
              </a:rPr>
              <a:t> flow</a:t>
            </a:r>
          </a:p>
        </p:txBody>
      </p:sp>
      <p:sp>
        <p:nvSpPr>
          <p:cNvPr id="1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aphicFrame>
        <p:nvGraphicFramePr>
          <p:cNvPr id="1093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871309"/>
              </p:ext>
            </p:extLst>
          </p:nvPr>
        </p:nvGraphicFramePr>
        <p:xfrm>
          <a:off x="2699792" y="3548063"/>
          <a:ext cx="3313113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" name="Equation" r:id="rId3" imgW="1485900" imgH="431800" progId="Equation.3">
                  <p:embed/>
                </p:oleObj>
              </mc:Choice>
              <mc:Fallback>
                <p:oleObj name="Equation" r:id="rId3" imgW="1485900" imgH="431800" progId="Equation.3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3548063"/>
                        <a:ext cx="3313113" cy="976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01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aphicFrame>
        <p:nvGraphicFramePr>
          <p:cNvPr id="1094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486858"/>
              </p:ext>
            </p:extLst>
          </p:nvPr>
        </p:nvGraphicFramePr>
        <p:xfrm>
          <a:off x="2744649" y="4802108"/>
          <a:ext cx="415448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" name="Equation" r:id="rId5" imgW="2158920" imgH="558720" progId="Equation.3">
                  <p:embed/>
                </p:oleObj>
              </mc:Choice>
              <mc:Fallback>
                <p:oleObj name="Equation" r:id="rId5" imgW="2158920" imgH="558720" progId="Equation.3">
                  <p:embed/>
                  <p:pic>
                    <p:nvPicPr>
                      <p:cNvPr id="0" name="Picture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649" y="4802108"/>
                        <a:ext cx="4154487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488644"/>
              </p:ext>
            </p:extLst>
          </p:nvPr>
        </p:nvGraphicFramePr>
        <p:xfrm>
          <a:off x="2670036" y="2169185"/>
          <a:ext cx="3744416" cy="1160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" name="Equation" r:id="rId7" imgW="1904760" imgH="583920" progId="Equation.3">
                  <p:embed/>
                </p:oleObj>
              </mc:Choice>
              <mc:Fallback>
                <p:oleObj name="Equation" r:id="rId7" imgW="1904760" imgH="583920" progId="Equation.3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036" y="2169185"/>
                        <a:ext cx="3744416" cy="1160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6876256" y="2564904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hlinkClick r:id="" action="ppaction://hlinkfile" tooltip="Chisti, 1989 #3"/>
              </a:rPr>
              <a:t>Chisti</a:t>
            </a:r>
            <a:r>
              <a:rPr lang="en-US" dirty="0">
                <a:hlinkClick r:id="" action="ppaction://hlinkfile" tooltip="Chisti, 1989 #3"/>
              </a:rPr>
              <a:t>, 1989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59030" y="3851553"/>
            <a:ext cx="2437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hlinkClick r:id="" action="ppaction://hlinkfile" tooltip="Zuber, 1965 #6"/>
              </a:rPr>
              <a:t>Zuber</a:t>
            </a:r>
            <a:r>
              <a:rPr lang="en-US" dirty="0">
                <a:hlinkClick r:id="" action="ppaction://hlinkfile" tooltip="Zuber, 1965 #6"/>
              </a:rPr>
              <a:t> &amp; Findlay, 1965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92280" y="5157192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" action="ppaction://hlinkfile" tooltip="Liao, 1985 #10"/>
              </a:rPr>
              <a:t>Liao et al., 1985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6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FF000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1471112" y="1778253"/>
            <a:ext cx="1512168" cy="971317"/>
          </a:xfrm>
          <a:custGeom>
            <a:avLst/>
            <a:gdLst>
              <a:gd name="connsiteX0" fmla="*/ 266703 w 914400"/>
              <a:gd name="connsiteY0" fmla="*/ 689229 h 612648"/>
              <a:gd name="connsiteX1" fmla="*/ 232518 w 914400"/>
              <a:gd name="connsiteY1" fmla="*/ 573107 h 612648"/>
              <a:gd name="connsiteX2" fmla="*/ 127892 w 914400"/>
              <a:gd name="connsiteY2" fmla="*/ 93830 h 612648"/>
              <a:gd name="connsiteX3" fmla="*/ 596730 w 914400"/>
              <a:gd name="connsiteY3" fmla="*/ 14614 h 612648"/>
              <a:gd name="connsiteX4" fmla="*/ 867213 w 914400"/>
              <a:gd name="connsiteY4" fmla="*/ 441859 h 612648"/>
              <a:gd name="connsiteX5" fmla="*/ 398040 w 914400"/>
              <a:gd name="connsiteY5" fmla="*/ 610073 h 612648"/>
              <a:gd name="connsiteX6" fmla="*/ 266703 w 914400"/>
              <a:gd name="connsiteY6" fmla="*/ 689229 h 612648"/>
              <a:gd name="connsiteX0" fmla="*/ 773191 w 914648"/>
              <a:gd name="connsiteY0" fmla="*/ 801779 h 801779"/>
              <a:gd name="connsiteX1" fmla="*/ 232570 w 914648"/>
              <a:gd name="connsiteY1" fmla="*/ 573115 h 801779"/>
              <a:gd name="connsiteX2" fmla="*/ 127944 w 914648"/>
              <a:gd name="connsiteY2" fmla="*/ 93838 h 801779"/>
              <a:gd name="connsiteX3" fmla="*/ 596782 w 914648"/>
              <a:gd name="connsiteY3" fmla="*/ 14622 h 801779"/>
              <a:gd name="connsiteX4" fmla="*/ 867265 w 914648"/>
              <a:gd name="connsiteY4" fmla="*/ 441867 h 801779"/>
              <a:gd name="connsiteX5" fmla="*/ 398092 w 914648"/>
              <a:gd name="connsiteY5" fmla="*/ 610081 h 801779"/>
              <a:gd name="connsiteX6" fmla="*/ 773191 w 914648"/>
              <a:gd name="connsiteY6" fmla="*/ 801779 h 801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48" h="801779">
                <a:moveTo>
                  <a:pt x="773191" y="801779"/>
                </a:moveTo>
                <a:cubicBezTo>
                  <a:pt x="761796" y="763072"/>
                  <a:pt x="243965" y="611822"/>
                  <a:pt x="232570" y="573115"/>
                </a:cubicBezTo>
                <a:cubicBezTo>
                  <a:pt x="-27775" y="474689"/>
                  <a:pt x="-79422" y="238097"/>
                  <a:pt x="127944" y="93838"/>
                </a:cubicBezTo>
                <a:cubicBezTo>
                  <a:pt x="248894" y="9696"/>
                  <a:pt x="430743" y="-21029"/>
                  <a:pt x="596782" y="14622"/>
                </a:cubicBezTo>
                <a:cubicBezTo>
                  <a:pt x="862844" y="71750"/>
                  <a:pt x="990883" y="273995"/>
                  <a:pt x="867265" y="441867"/>
                </a:cubicBezTo>
                <a:cubicBezTo>
                  <a:pt x="780701" y="559420"/>
                  <a:pt x="592093" y="627043"/>
                  <a:pt x="398092" y="610081"/>
                </a:cubicBezTo>
                <a:lnTo>
                  <a:pt x="773191" y="80177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Liquid flow velocity</a:t>
            </a:r>
            <a:endParaRPr lang="en-US" dirty="0"/>
          </a:p>
        </p:txBody>
      </p:sp>
      <p:sp>
        <p:nvSpPr>
          <p:cNvPr id="25" name="Oval Callout 13"/>
          <p:cNvSpPr/>
          <p:nvPr/>
        </p:nvSpPr>
        <p:spPr>
          <a:xfrm>
            <a:off x="1455839" y="4437112"/>
            <a:ext cx="1512168" cy="848476"/>
          </a:xfrm>
          <a:custGeom>
            <a:avLst/>
            <a:gdLst>
              <a:gd name="connsiteX0" fmla="*/ 266703 w 914400"/>
              <a:gd name="connsiteY0" fmla="*/ 689229 h 612648"/>
              <a:gd name="connsiteX1" fmla="*/ 232518 w 914400"/>
              <a:gd name="connsiteY1" fmla="*/ 573107 h 612648"/>
              <a:gd name="connsiteX2" fmla="*/ 127892 w 914400"/>
              <a:gd name="connsiteY2" fmla="*/ 93830 h 612648"/>
              <a:gd name="connsiteX3" fmla="*/ 596730 w 914400"/>
              <a:gd name="connsiteY3" fmla="*/ 14614 h 612648"/>
              <a:gd name="connsiteX4" fmla="*/ 867213 w 914400"/>
              <a:gd name="connsiteY4" fmla="*/ 441859 h 612648"/>
              <a:gd name="connsiteX5" fmla="*/ 398040 w 914400"/>
              <a:gd name="connsiteY5" fmla="*/ 610073 h 612648"/>
              <a:gd name="connsiteX6" fmla="*/ 266703 w 914400"/>
              <a:gd name="connsiteY6" fmla="*/ 689229 h 612648"/>
              <a:gd name="connsiteX0" fmla="*/ 773191 w 914648"/>
              <a:gd name="connsiteY0" fmla="*/ 801779 h 801779"/>
              <a:gd name="connsiteX1" fmla="*/ 232570 w 914648"/>
              <a:gd name="connsiteY1" fmla="*/ 573115 h 801779"/>
              <a:gd name="connsiteX2" fmla="*/ 127944 w 914648"/>
              <a:gd name="connsiteY2" fmla="*/ 93838 h 801779"/>
              <a:gd name="connsiteX3" fmla="*/ 596782 w 914648"/>
              <a:gd name="connsiteY3" fmla="*/ 14622 h 801779"/>
              <a:gd name="connsiteX4" fmla="*/ 867265 w 914648"/>
              <a:gd name="connsiteY4" fmla="*/ 441867 h 801779"/>
              <a:gd name="connsiteX5" fmla="*/ 398092 w 914648"/>
              <a:gd name="connsiteY5" fmla="*/ 610081 h 801779"/>
              <a:gd name="connsiteX6" fmla="*/ 773191 w 914648"/>
              <a:gd name="connsiteY6" fmla="*/ 801779 h 801779"/>
              <a:gd name="connsiteX0" fmla="*/ 671083 w 914648"/>
              <a:gd name="connsiteY0" fmla="*/ 755331 h 755331"/>
              <a:gd name="connsiteX1" fmla="*/ 232570 w 914648"/>
              <a:gd name="connsiteY1" fmla="*/ 573115 h 755331"/>
              <a:gd name="connsiteX2" fmla="*/ 127944 w 914648"/>
              <a:gd name="connsiteY2" fmla="*/ 93838 h 755331"/>
              <a:gd name="connsiteX3" fmla="*/ 596782 w 914648"/>
              <a:gd name="connsiteY3" fmla="*/ 14622 h 755331"/>
              <a:gd name="connsiteX4" fmla="*/ 867265 w 914648"/>
              <a:gd name="connsiteY4" fmla="*/ 441867 h 755331"/>
              <a:gd name="connsiteX5" fmla="*/ 398092 w 914648"/>
              <a:gd name="connsiteY5" fmla="*/ 610081 h 755331"/>
              <a:gd name="connsiteX6" fmla="*/ 671083 w 914648"/>
              <a:gd name="connsiteY6" fmla="*/ 755331 h 75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48" h="755331">
                <a:moveTo>
                  <a:pt x="671083" y="755331"/>
                </a:moveTo>
                <a:cubicBezTo>
                  <a:pt x="659688" y="716624"/>
                  <a:pt x="243965" y="611822"/>
                  <a:pt x="232570" y="573115"/>
                </a:cubicBezTo>
                <a:cubicBezTo>
                  <a:pt x="-27775" y="474689"/>
                  <a:pt x="-79422" y="238097"/>
                  <a:pt x="127944" y="93838"/>
                </a:cubicBezTo>
                <a:cubicBezTo>
                  <a:pt x="248894" y="9696"/>
                  <a:pt x="430743" y="-21029"/>
                  <a:pt x="596782" y="14622"/>
                </a:cubicBezTo>
                <a:cubicBezTo>
                  <a:pt x="862844" y="71750"/>
                  <a:pt x="990883" y="273995"/>
                  <a:pt x="867265" y="441867"/>
                </a:cubicBezTo>
                <a:cubicBezTo>
                  <a:pt x="780701" y="559420"/>
                  <a:pt x="592093" y="627043"/>
                  <a:pt x="398092" y="610081"/>
                </a:cubicBezTo>
                <a:lnTo>
                  <a:pt x="671083" y="75533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Bubble slip velocity</a:t>
            </a:r>
            <a:endParaRPr lang="en-US" dirty="0"/>
          </a:p>
        </p:txBody>
      </p:sp>
      <p:sp>
        <p:nvSpPr>
          <p:cNvPr id="26" name="Oval Callout 13"/>
          <p:cNvSpPr/>
          <p:nvPr/>
        </p:nvSpPr>
        <p:spPr>
          <a:xfrm>
            <a:off x="1515405" y="3106781"/>
            <a:ext cx="1512168" cy="848476"/>
          </a:xfrm>
          <a:custGeom>
            <a:avLst/>
            <a:gdLst>
              <a:gd name="connsiteX0" fmla="*/ 266703 w 914400"/>
              <a:gd name="connsiteY0" fmla="*/ 689229 h 612648"/>
              <a:gd name="connsiteX1" fmla="*/ 232518 w 914400"/>
              <a:gd name="connsiteY1" fmla="*/ 573107 h 612648"/>
              <a:gd name="connsiteX2" fmla="*/ 127892 w 914400"/>
              <a:gd name="connsiteY2" fmla="*/ 93830 h 612648"/>
              <a:gd name="connsiteX3" fmla="*/ 596730 w 914400"/>
              <a:gd name="connsiteY3" fmla="*/ 14614 h 612648"/>
              <a:gd name="connsiteX4" fmla="*/ 867213 w 914400"/>
              <a:gd name="connsiteY4" fmla="*/ 441859 h 612648"/>
              <a:gd name="connsiteX5" fmla="*/ 398040 w 914400"/>
              <a:gd name="connsiteY5" fmla="*/ 610073 h 612648"/>
              <a:gd name="connsiteX6" fmla="*/ 266703 w 914400"/>
              <a:gd name="connsiteY6" fmla="*/ 689229 h 612648"/>
              <a:gd name="connsiteX0" fmla="*/ 773191 w 914648"/>
              <a:gd name="connsiteY0" fmla="*/ 801779 h 801779"/>
              <a:gd name="connsiteX1" fmla="*/ 232570 w 914648"/>
              <a:gd name="connsiteY1" fmla="*/ 573115 h 801779"/>
              <a:gd name="connsiteX2" fmla="*/ 127944 w 914648"/>
              <a:gd name="connsiteY2" fmla="*/ 93838 h 801779"/>
              <a:gd name="connsiteX3" fmla="*/ 596782 w 914648"/>
              <a:gd name="connsiteY3" fmla="*/ 14622 h 801779"/>
              <a:gd name="connsiteX4" fmla="*/ 867265 w 914648"/>
              <a:gd name="connsiteY4" fmla="*/ 441867 h 801779"/>
              <a:gd name="connsiteX5" fmla="*/ 398092 w 914648"/>
              <a:gd name="connsiteY5" fmla="*/ 610081 h 801779"/>
              <a:gd name="connsiteX6" fmla="*/ 773191 w 914648"/>
              <a:gd name="connsiteY6" fmla="*/ 801779 h 801779"/>
              <a:gd name="connsiteX0" fmla="*/ 671083 w 914648"/>
              <a:gd name="connsiteY0" fmla="*/ 755331 h 755331"/>
              <a:gd name="connsiteX1" fmla="*/ 232570 w 914648"/>
              <a:gd name="connsiteY1" fmla="*/ 573115 h 755331"/>
              <a:gd name="connsiteX2" fmla="*/ 127944 w 914648"/>
              <a:gd name="connsiteY2" fmla="*/ 93838 h 755331"/>
              <a:gd name="connsiteX3" fmla="*/ 596782 w 914648"/>
              <a:gd name="connsiteY3" fmla="*/ 14622 h 755331"/>
              <a:gd name="connsiteX4" fmla="*/ 867265 w 914648"/>
              <a:gd name="connsiteY4" fmla="*/ 441867 h 755331"/>
              <a:gd name="connsiteX5" fmla="*/ 398092 w 914648"/>
              <a:gd name="connsiteY5" fmla="*/ 610081 h 755331"/>
              <a:gd name="connsiteX6" fmla="*/ 671083 w 914648"/>
              <a:gd name="connsiteY6" fmla="*/ 755331 h 75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48" h="755331">
                <a:moveTo>
                  <a:pt x="671083" y="755331"/>
                </a:moveTo>
                <a:cubicBezTo>
                  <a:pt x="659688" y="716624"/>
                  <a:pt x="243965" y="611822"/>
                  <a:pt x="232570" y="573115"/>
                </a:cubicBezTo>
                <a:cubicBezTo>
                  <a:pt x="-27775" y="474689"/>
                  <a:pt x="-79422" y="238097"/>
                  <a:pt x="127944" y="93838"/>
                </a:cubicBezTo>
                <a:cubicBezTo>
                  <a:pt x="248894" y="9696"/>
                  <a:pt x="430743" y="-21029"/>
                  <a:pt x="596782" y="14622"/>
                </a:cubicBezTo>
                <a:cubicBezTo>
                  <a:pt x="862844" y="71750"/>
                  <a:pt x="990883" y="273995"/>
                  <a:pt x="867265" y="441867"/>
                </a:cubicBezTo>
                <a:cubicBezTo>
                  <a:pt x="780701" y="559420"/>
                  <a:pt x="592093" y="627043"/>
                  <a:pt x="398092" y="610081"/>
                </a:cubicBezTo>
                <a:lnTo>
                  <a:pt x="671083" y="75533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Gas holdup </a:t>
            </a:r>
          </a:p>
          <a:p>
            <a:pPr algn="ctr"/>
            <a:r>
              <a:rPr lang="en-US" dirty="0" smtClean="0"/>
              <a:t>in riser</a:t>
            </a:r>
            <a:endParaRPr lang="en-US" dirty="0"/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586100"/>
            <a:ext cx="5699125" cy="452596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</a:t>
            </a:r>
            <a:r>
              <a:rPr lang="fr-FR" sz="2400" dirty="0" err="1" smtClean="0">
                <a:solidFill>
                  <a:srgbClr val="FF0000"/>
                </a:solidFill>
              </a:rPr>
              <a:t>Modeling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fr-FR" sz="2400" dirty="0" err="1">
                <a:solidFill>
                  <a:srgbClr val="FF0000"/>
                </a:solidFill>
              </a:rPr>
              <a:t>o</a:t>
            </a:r>
            <a:r>
              <a:rPr lang="fr-FR" sz="2400" dirty="0" err="1" smtClean="0">
                <a:solidFill>
                  <a:srgbClr val="FF0000"/>
                </a:solidFill>
              </a:rPr>
              <a:t>xygen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fr-FR" sz="2400" dirty="0" err="1" smtClean="0">
                <a:solidFill>
                  <a:srgbClr val="FF0000"/>
                </a:solidFill>
              </a:rPr>
              <a:t>transfer</a:t>
            </a:r>
            <a:endParaRPr lang="fr-FR" sz="2400" dirty="0" smtClean="0">
              <a:solidFill>
                <a:srgbClr val="FF0000"/>
              </a:solidFill>
            </a:endParaRPr>
          </a:p>
        </p:txBody>
      </p:sp>
      <p:sp>
        <p:nvSpPr>
          <p:cNvPr id="20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aphicFrame>
        <p:nvGraphicFramePr>
          <p:cNvPr id="2085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294138"/>
              </p:ext>
            </p:extLst>
          </p:nvPr>
        </p:nvGraphicFramePr>
        <p:xfrm>
          <a:off x="2771800" y="3086636"/>
          <a:ext cx="2471738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" name="Equation" r:id="rId3" imgW="1104840" imgH="431640" progId="Equation.3">
                  <p:embed/>
                </p:oleObj>
              </mc:Choice>
              <mc:Fallback>
                <p:oleObj name="Equation" r:id="rId3" imgW="1104840" imgH="431640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086636"/>
                        <a:ext cx="2471738" cy="97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aphicFrame>
        <p:nvGraphicFramePr>
          <p:cNvPr id="2086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8441661"/>
              </p:ext>
            </p:extLst>
          </p:nvPr>
        </p:nvGraphicFramePr>
        <p:xfrm>
          <a:off x="2843808" y="4662428"/>
          <a:ext cx="38036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" name="Equation" r:id="rId5" imgW="1815840" imgH="533160" progId="Equation.3">
                  <p:embed/>
                </p:oleObj>
              </mc:Choice>
              <mc:Fallback>
                <p:oleObj name="Equation" r:id="rId5" imgW="1815840" imgH="53316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4662428"/>
                        <a:ext cx="3803650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7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FF000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34498" y="4981818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hlinkClick r:id="" action="ppaction://hlinkfile" tooltip="Chisti, 1989 #3"/>
              </a:rPr>
              <a:t>Chisti</a:t>
            </a:r>
            <a:r>
              <a:rPr lang="en-US" dirty="0">
                <a:hlinkClick r:id="" action="ppaction://hlinkfile" tooltip="Chisti, 1989 #3"/>
              </a:rPr>
              <a:t>, 1989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010702" y="3281467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hlinkClick r:id="" action="ppaction://hlinkfile" tooltip="Chisti, 1989 #3"/>
              </a:rPr>
              <a:t>Chisti</a:t>
            </a:r>
            <a:r>
              <a:rPr lang="en-US" dirty="0">
                <a:hlinkClick r:id="" action="ppaction://hlinkfile" tooltip="Chisti, 1989 #3"/>
              </a:rPr>
              <a:t>, 1989</a:t>
            </a:r>
            <a:endParaRPr lang="en-US" dirty="0"/>
          </a:p>
        </p:txBody>
      </p:sp>
      <p:sp>
        <p:nvSpPr>
          <p:cNvPr id="16" name="Oval Callout 13"/>
          <p:cNvSpPr/>
          <p:nvPr/>
        </p:nvSpPr>
        <p:spPr>
          <a:xfrm>
            <a:off x="1501628" y="3973706"/>
            <a:ext cx="1944717" cy="1008112"/>
          </a:xfrm>
          <a:custGeom>
            <a:avLst/>
            <a:gdLst>
              <a:gd name="connsiteX0" fmla="*/ 266703 w 914400"/>
              <a:gd name="connsiteY0" fmla="*/ 689229 h 612648"/>
              <a:gd name="connsiteX1" fmla="*/ 232518 w 914400"/>
              <a:gd name="connsiteY1" fmla="*/ 573107 h 612648"/>
              <a:gd name="connsiteX2" fmla="*/ 127892 w 914400"/>
              <a:gd name="connsiteY2" fmla="*/ 93830 h 612648"/>
              <a:gd name="connsiteX3" fmla="*/ 596730 w 914400"/>
              <a:gd name="connsiteY3" fmla="*/ 14614 h 612648"/>
              <a:gd name="connsiteX4" fmla="*/ 867213 w 914400"/>
              <a:gd name="connsiteY4" fmla="*/ 441859 h 612648"/>
              <a:gd name="connsiteX5" fmla="*/ 398040 w 914400"/>
              <a:gd name="connsiteY5" fmla="*/ 610073 h 612648"/>
              <a:gd name="connsiteX6" fmla="*/ 266703 w 914400"/>
              <a:gd name="connsiteY6" fmla="*/ 689229 h 612648"/>
              <a:gd name="connsiteX0" fmla="*/ 773191 w 914648"/>
              <a:gd name="connsiteY0" fmla="*/ 801779 h 801779"/>
              <a:gd name="connsiteX1" fmla="*/ 232570 w 914648"/>
              <a:gd name="connsiteY1" fmla="*/ 573115 h 801779"/>
              <a:gd name="connsiteX2" fmla="*/ 127944 w 914648"/>
              <a:gd name="connsiteY2" fmla="*/ 93838 h 801779"/>
              <a:gd name="connsiteX3" fmla="*/ 596782 w 914648"/>
              <a:gd name="connsiteY3" fmla="*/ 14622 h 801779"/>
              <a:gd name="connsiteX4" fmla="*/ 867265 w 914648"/>
              <a:gd name="connsiteY4" fmla="*/ 441867 h 801779"/>
              <a:gd name="connsiteX5" fmla="*/ 398092 w 914648"/>
              <a:gd name="connsiteY5" fmla="*/ 610081 h 801779"/>
              <a:gd name="connsiteX6" fmla="*/ 773191 w 914648"/>
              <a:gd name="connsiteY6" fmla="*/ 801779 h 801779"/>
              <a:gd name="connsiteX0" fmla="*/ 671083 w 914648"/>
              <a:gd name="connsiteY0" fmla="*/ 755331 h 755331"/>
              <a:gd name="connsiteX1" fmla="*/ 232570 w 914648"/>
              <a:gd name="connsiteY1" fmla="*/ 573115 h 755331"/>
              <a:gd name="connsiteX2" fmla="*/ 127944 w 914648"/>
              <a:gd name="connsiteY2" fmla="*/ 93838 h 755331"/>
              <a:gd name="connsiteX3" fmla="*/ 596782 w 914648"/>
              <a:gd name="connsiteY3" fmla="*/ 14622 h 755331"/>
              <a:gd name="connsiteX4" fmla="*/ 867265 w 914648"/>
              <a:gd name="connsiteY4" fmla="*/ 441867 h 755331"/>
              <a:gd name="connsiteX5" fmla="*/ 398092 w 914648"/>
              <a:gd name="connsiteY5" fmla="*/ 610081 h 755331"/>
              <a:gd name="connsiteX6" fmla="*/ 671083 w 914648"/>
              <a:gd name="connsiteY6" fmla="*/ 755331 h 75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48" h="755331">
                <a:moveTo>
                  <a:pt x="671083" y="755331"/>
                </a:moveTo>
                <a:cubicBezTo>
                  <a:pt x="659688" y="716624"/>
                  <a:pt x="243965" y="611822"/>
                  <a:pt x="232570" y="573115"/>
                </a:cubicBezTo>
                <a:cubicBezTo>
                  <a:pt x="-27775" y="474689"/>
                  <a:pt x="-79422" y="238097"/>
                  <a:pt x="127944" y="93838"/>
                </a:cubicBezTo>
                <a:cubicBezTo>
                  <a:pt x="248894" y="9696"/>
                  <a:pt x="430743" y="-21029"/>
                  <a:pt x="596782" y="14622"/>
                </a:cubicBezTo>
                <a:cubicBezTo>
                  <a:pt x="862844" y="71750"/>
                  <a:pt x="990883" y="273995"/>
                  <a:pt x="867265" y="441867"/>
                </a:cubicBezTo>
                <a:cubicBezTo>
                  <a:pt x="780701" y="559420"/>
                  <a:pt x="592093" y="627043"/>
                  <a:pt x="398092" y="610081"/>
                </a:cubicBezTo>
                <a:lnTo>
                  <a:pt x="671083" y="75533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True oxygen transfer coefficient </a:t>
            </a:r>
            <a:endParaRPr lang="en-US" sz="1600" dirty="0"/>
          </a:p>
        </p:txBody>
      </p:sp>
      <p:sp>
        <p:nvSpPr>
          <p:cNvPr id="17" name="Oval Callout 13"/>
          <p:cNvSpPr/>
          <p:nvPr/>
        </p:nvSpPr>
        <p:spPr>
          <a:xfrm>
            <a:off x="1501628" y="2121775"/>
            <a:ext cx="2134769" cy="1008112"/>
          </a:xfrm>
          <a:custGeom>
            <a:avLst/>
            <a:gdLst>
              <a:gd name="connsiteX0" fmla="*/ 266703 w 914400"/>
              <a:gd name="connsiteY0" fmla="*/ 689229 h 612648"/>
              <a:gd name="connsiteX1" fmla="*/ 232518 w 914400"/>
              <a:gd name="connsiteY1" fmla="*/ 573107 h 612648"/>
              <a:gd name="connsiteX2" fmla="*/ 127892 w 914400"/>
              <a:gd name="connsiteY2" fmla="*/ 93830 h 612648"/>
              <a:gd name="connsiteX3" fmla="*/ 596730 w 914400"/>
              <a:gd name="connsiteY3" fmla="*/ 14614 h 612648"/>
              <a:gd name="connsiteX4" fmla="*/ 867213 w 914400"/>
              <a:gd name="connsiteY4" fmla="*/ 441859 h 612648"/>
              <a:gd name="connsiteX5" fmla="*/ 398040 w 914400"/>
              <a:gd name="connsiteY5" fmla="*/ 610073 h 612648"/>
              <a:gd name="connsiteX6" fmla="*/ 266703 w 914400"/>
              <a:gd name="connsiteY6" fmla="*/ 689229 h 612648"/>
              <a:gd name="connsiteX0" fmla="*/ 773191 w 914648"/>
              <a:gd name="connsiteY0" fmla="*/ 801779 h 801779"/>
              <a:gd name="connsiteX1" fmla="*/ 232570 w 914648"/>
              <a:gd name="connsiteY1" fmla="*/ 573115 h 801779"/>
              <a:gd name="connsiteX2" fmla="*/ 127944 w 914648"/>
              <a:gd name="connsiteY2" fmla="*/ 93838 h 801779"/>
              <a:gd name="connsiteX3" fmla="*/ 596782 w 914648"/>
              <a:gd name="connsiteY3" fmla="*/ 14622 h 801779"/>
              <a:gd name="connsiteX4" fmla="*/ 867265 w 914648"/>
              <a:gd name="connsiteY4" fmla="*/ 441867 h 801779"/>
              <a:gd name="connsiteX5" fmla="*/ 398092 w 914648"/>
              <a:gd name="connsiteY5" fmla="*/ 610081 h 801779"/>
              <a:gd name="connsiteX6" fmla="*/ 773191 w 914648"/>
              <a:gd name="connsiteY6" fmla="*/ 801779 h 801779"/>
              <a:gd name="connsiteX0" fmla="*/ 671083 w 914648"/>
              <a:gd name="connsiteY0" fmla="*/ 755331 h 755331"/>
              <a:gd name="connsiteX1" fmla="*/ 232570 w 914648"/>
              <a:gd name="connsiteY1" fmla="*/ 573115 h 755331"/>
              <a:gd name="connsiteX2" fmla="*/ 127944 w 914648"/>
              <a:gd name="connsiteY2" fmla="*/ 93838 h 755331"/>
              <a:gd name="connsiteX3" fmla="*/ 596782 w 914648"/>
              <a:gd name="connsiteY3" fmla="*/ 14622 h 755331"/>
              <a:gd name="connsiteX4" fmla="*/ 867265 w 914648"/>
              <a:gd name="connsiteY4" fmla="*/ 441867 h 755331"/>
              <a:gd name="connsiteX5" fmla="*/ 398092 w 914648"/>
              <a:gd name="connsiteY5" fmla="*/ 610081 h 755331"/>
              <a:gd name="connsiteX6" fmla="*/ 671083 w 914648"/>
              <a:gd name="connsiteY6" fmla="*/ 755331 h 75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48" h="755331">
                <a:moveTo>
                  <a:pt x="671083" y="755331"/>
                </a:moveTo>
                <a:cubicBezTo>
                  <a:pt x="659688" y="716624"/>
                  <a:pt x="243965" y="611822"/>
                  <a:pt x="232570" y="573115"/>
                </a:cubicBezTo>
                <a:cubicBezTo>
                  <a:pt x="-27775" y="474689"/>
                  <a:pt x="-79422" y="238097"/>
                  <a:pt x="127944" y="93838"/>
                </a:cubicBezTo>
                <a:cubicBezTo>
                  <a:pt x="248894" y="9696"/>
                  <a:pt x="430743" y="-21029"/>
                  <a:pt x="596782" y="14622"/>
                </a:cubicBezTo>
                <a:cubicBezTo>
                  <a:pt x="862844" y="71750"/>
                  <a:pt x="990883" y="273995"/>
                  <a:pt x="867265" y="441867"/>
                </a:cubicBezTo>
                <a:cubicBezTo>
                  <a:pt x="780701" y="559420"/>
                  <a:pt x="592093" y="627043"/>
                  <a:pt x="398092" y="610081"/>
                </a:cubicBezTo>
                <a:lnTo>
                  <a:pt x="671083" y="75533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Volumetric oxygen transfer coefficient </a:t>
            </a:r>
            <a:endParaRPr lang="en-US" sz="1600" dirty="0"/>
          </a:p>
        </p:txBody>
      </p:sp>
      <p:sp>
        <p:nvSpPr>
          <p:cNvPr id="4" name="Oval Callout 3"/>
          <p:cNvSpPr/>
          <p:nvPr/>
        </p:nvSpPr>
        <p:spPr>
          <a:xfrm>
            <a:off x="5148064" y="2924943"/>
            <a:ext cx="1656184" cy="872013"/>
          </a:xfrm>
          <a:custGeom>
            <a:avLst/>
            <a:gdLst>
              <a:gd name="connsiteX0" fmla="*/ 266703 w 914400"/>
              <a:gd name="connsiteY0" fmla="*/ 689229 h 612648"/>
              <a:gd name="connsiteX1" fmla="*/ 232518 w 914400"/>
              <a:gd name="connsiteY1" fmla="*/ 573107 h 612648"/>
              <a:gd name="connsiteX2" fmla="*/ 127892 w 914400"/>
              <a:gd name="connsiteY2" fmla="*/ 93830 h 612648"/>
              <a:gd name="connsiteX3" fmla="*/ 596730 w 914400"/>
              <a:gd name="connsiteY3" fmla="*/ 14614 h 612648"/>
              <a:gd name="connsiteX4" fmla="*/ 867213 w 914400"/>
              <a:gd name="connsiteY4" fmla="*/ 441859 h 612648"/>
              <a:gd name="connsiteX5" fmla="*/ 398040 w 914400"/>
              <a:gd name="connsiteY5" fmla="*/ 610073 h 612648"/>
              <a:gd name="connsiteX6" fmla="*/ 266703 w 914400"/>
              <a:gd name="connsiteY6" fmla="*/ 689229 h 612648"/>
              <a:gd name="connsiteX0" fmla="*/ 218 w 1098277"/>
              <a:gd name="connsiteY0" fmla="*/ 731440 h 731440"/>
              <a:gd name="connsiteX1" fmla="*/ 416199 w 1098277"/>
              <a:gd name="connsiteY1" fmla="*/ 573115 h 731440"/>
              <a:gd name="connsiteX2" fmla="*/ 311573 w 1098277"/>
              <a:gd name="connsiteY2" fmla="*/ 93838 h 731440"/>
              <a:gd name="connsiteX3" fmla="*/ 780411 w 1098277"/>
              <a:gd name="connsiteY3" fmla="*/ 14622 h 731440"/>
              <a:gd name="connsiteX4" fmla="*/ 1050894 w 1098277"/>
              <a:gd name="connsiteY4" fmla="*/ 441867 h 731440"/>
              <a:gd name="connsiteX5" fmla="*/ 581721 w 1098277"/>
              <a:gd name="connsiteY5" fmla="*/ 610081 h 731440"/>
              <a:gd name="connsiteX6" fmla="*/ 218 w 1098277"/>
              <a:gd name="connsiteY6" fmla="*/ 731440 h 73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8277" h="731440">
                <a:moveTo>
                  <a:pt x="218" y="731440"/>
                </a:moveTo>
                <a:cubicBezTo>
                  <a:pt x="-11177" y="692733"/>
                  <a:pt x="427594" y="611822"/>
                  <a:pt x="416199" y="573115"/>
                </a:cubicBezTo>
                <a:cubicBezTo>
                  <a:pt x="155854" y="474689"/>
                  <a:pt x="104207" y="238097"/>
                  <a:pt x="311573" y="93838"/>
                </a:cubicBezTo>
                <a:cubicBezTo>
                  <a:pt x="432523" y="9696"/>
                  <a:pt x="614372" y="-21029"/>
                  <a:pt x="780411" y="14622"/>
                </a:cubicBezTo>
                <a:cubicBezTo>
                  <a:pt x="1046473" y="71750"/>
                  <a:pt x="1174512" y="273995"/>
                  <a:pt x="1050894" y="441867"/>
                </a:cubicBezTo>
                <a:cubicBezTo>
                  <a:pt x="964330" y="559420"/>
                  <a:pt x="775722" y="627043"/>
                  <a:pt x="581721" y="610081"/>
                </a:cubicBezTo>
                <a:lnTo>
                  <a:pt x="218" y="73144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Bubble size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33670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b="1" dirty="0" err="1" smtClean="0">
                <a:solidFill>
                  <a:srgbClr val="00B050"/>
                </a:solidFill>
              </a:rPr>
              <a:t>photobioreactor</a:t>
            </a:r>
            <a:endParaRPr lang="fr-BE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2411760" y="1695654"/>
            <a:ext cx="61434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Gas  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holdup measurement </a:t>
            </a:r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and predicted 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values</a:t>
            </a:r>
            <a:endParaRPr lang="en-US" sz="2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8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695" y="2564905"/>
            <a:ext cx="7304305" cy="3766282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69674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dirty="0" smtClean="0">
                <a:solidFill>
                  <a:srgbClr val="00B050"/>
                </a:solidFill>
              </a:rPr>
              <a:t>Design, characterization and cultivation of microalgae in an airlift flat panel </a:t>
            </a:r>
            <a:r>
              <a:rPr lang="en-GB" sz="1800" dirty="0" err="1" smtClean="0">
                <a:solidFill>
                  <a:srgbClr val="00B050"/>
                </a:solidFill>
              </a:rPr>
              <a:t>photobioreactor</a:t>
            </a:r>
            <a:endParaRPr lang="fr-BE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2559428" y="1793491"/>
            <a:ext cx="60348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Liquid flow 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measurement </a:t>
            </a:r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and 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predicted values</a:t>
            </a:r>
            <a:endParaRPr lang="en-US" sz="2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rgbClr val="00B050"/>
                </a:solidFill>
              </a:rPr>
              <a:t>July 10th, 2012</a:t>
            </a:r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54D75-8BD1-4AD0-B8C2-43A809662A1C}" type="slidenum">
              <a:rPr lang="fr-BE" sz="1800" smtClean="0">
                <a:solidFill>
                  <a:srgbClr val="00B050"/>
                </a:solidFill>
              </a:rPr>
              <a:pPr>
                <a:defRPr/>
              </a:pPr>
              <a:t>9</a:t>
            </a:fld>
            <a:endParaRPr lang="fr-BE" sz="1800" dirty="0">
              <a:solidFill>
                <a:srgbClr val="00B05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0" y="1557338"/>
            <a:ext cx="1475656" cy="47519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b="1" dirty="0" smtClean="0">
                <a:solidFill>
                  <a:srgbClr val="00B050"/>
                </a:solidFill>
                <a:latin typeface="Calibri" pitchFamily="34" charset="0"/>
              </a:rPr>
              <a:t>Introduction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fr-FR" b="1" dirty="0" err="1" smtClean="0">
                <a:solidFill>
                  <a:srgbClr val="00B050"/>
                </a:solidFill>
                <a:latin typeface="Calibri" pitchFamily="34" charset="0"/>
              </a:rPr>
              <a:t>Methods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Calibri" pitchFamily="34" charset="0"/>
              </a:rPr>
              <a:t>Results</a:t>
            </a:r>
            <a:endParaRPr lang="fr-FR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 dirty="0" smtClean="0">
                <a:solidFill>
                  <a:srgbClr val="00B050"/>
                </a:solidFill>
                <a:latin typeface="Calibri" pitchFamily="34" charset="0"/>
              </a:rPr>
              <a:t>Discussion</a:t>
            </a:r>
            <a:endParaRPr lang="fr-FR" b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584312"/>
            <a:ext cx="7236295" cy="373121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696744" cy="864096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en-GB" sz="1800" dirty="0" smtClean="0">
                <a:solidFill>
                  <a:srgbClr val="00B050"/>
                </a:solidFill>
              </a:rPr>
              <a:t>Design of, characterization of and cultivation of microalgae in an airlift flat panel </a:t>
            </a:r>
            <a:r>
              <a:rPr lang="en-GB" sz="1800" dirty="0" err="1" smtClean="0">
                <a:solidFill>
                  <a:srgbClr val="00B050"/>
                </a:solidFill>
              </a:rPr>
              <a:t>photobioreactor</a:t>
            </a:r>
            <a:endParaRPr lang="fr-BE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8265</TotalTime>
  <Words>735</Words>
  <Application>Microsoft Office PowerPoint</Application>
  <PresentationFormat>On-screen Show (4:3)</PresentationFormat>
  <Paragraphs>328</Paragraphs>
  <Slides>16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PowerPoint Presentation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 of, characterization of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  <vt:lpstr>Design, characterization and cultivation of microalgae in an airlift flat panel photobioreactor</vt:lpstr>
    </vt:vector>
  </TitlesOfParts>
  <Company>Université catholique de Louvain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Junghanns</dc:creator>
  <cp:lastModifiedBy>Jian Li</cp:lastModifiedBy>
  <cp:revision>111</cp:revision>
  <dcterms:created xsi:type="dcterms:W3CDTF">2012-03-07T11:03:25Z</dcterms:created>
  <dcterms:modified xsi:type="dcterms:W3CDTF">2012-07-03T12:54:13Z</dcterms:modified>
</cp:coreProperties>
</file>