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0"/>
  </p:notesMasterIdLst>
  <p:sldIdLst>
    <p:sldId id="256" r:id="rId2"/>
    <p:sldId id="267" r:id="rId3"/>
    <p:sldId id="269" r:id="rId4"/>
    <p:sldId id="272" r:id="rId5"/>
    <p:sldId id="271" r:id="rId6"/>
    <p:sldId id="260" r:id="rId7"/>
    <p:sldId id="268" r:id="rId8"/>
    <p:sldId id="263" r:id="rId9"/>
    <p:sldId id="265" r:id="rId10"/>
    <p:sldId id="264" r:id="rId11"/>
    <p:sldId id="258" r:id="rId12"/>
    <p:sldId id="266" r:id="rId13"/>
    <p:sldId id="262" r:id="rId14"/>
    <p:sldId id="273" r:id="rId15"/>
    <p:sldId id="261" r:id="rId16"/>
    <p:sldId id="274" r:id="rId17"/>
    <p:sldId id="275" r:id="rId18"/>
    <p:sldId id="276" r:id="rId19"/>
    <p:sldId id="278" r:id="rId20"/>
    <p:sldId id="279" r:id="rId21"/>
    <p:sldId id="282" r:id="rId22"/>
    <p:sldId id="281" r:id="rId23"/>
    <p:sldId id="277" r:id="rId24"/>
    <p:sldId id="283" r:id="rId25"/>
    <p:sldId id="288" r:id="rId26"/>
    <p:sldId id="284" r:id="rId27"/>
    <p:sldId id="287" r:id="rId28"/>
    <p:sldId id="286"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2">
        <a:lumMod val="60000"/>
        <a:lumOff val="40000"/>
      </a:schemeClr>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66" d="100"/>
          <a:sy n="66" d="100"/>
        </p:scale>
        <p:origin x="52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41DA2E-FD5A-4936-A816-6733B1E72BE0}"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65899ADD-7F67-4341-990B-E2A342118C69}">
      <dgm:prSet/>
      <dgm:spPr>
        <a:solidFill>
          <a:schemeClr val="bg2">
            <a:lumMod val="75000"/>
          </a:schemeClr>
        </a:solidFill>
      </dgm:spPr>
      <dgm:t>
        <a:bodyPr/>
        <a:lstStyle/>
        <a:p>
          <a:r>
            <a:rPr lang="fr-BE" b="1" dirty="0"/>
            <a:t>Elément objectif : se trouver hors de son pays d’origine </a:t>
          </a:r>
          <a:endParaRPr lang="en-US" b="1" dirty="0"/>
        </a:p>
      </dgm:t>
    </dgm:pt>
    <dgm:pt modelId="{B6501EA8-101A-43FC-B361-5A9592E8E877}" type="parTrans" cxnId="{C441CBA0-B01B-417C-A485-4A27E1F484AB}">
      <dgm:prSet/>
      <dgm:spPr/>
      <dgm:t>
        <a:bodyPr/>
        <a:lstStyle/>
        <a:p>
          <a:endParaRPr lang="en-US"/>
        </a:p>
      </dgm:t>
    </dgm:pt>
    <dgm:pt modelId="{ED8AB217-1D0E-46E5-BFE2-09010C3F112A}" type="sibTrans" cxnId="{C441CBA0-B01B-417C-A485-4A27E1F484AB}">
      <dgm:prSet/>
      <dgm:spPr/>
      <dgm:t>
        <a:bodyPr/>
        <a:lstStyle/>
        <a:p>
          <a:endParaRPr lang="en-US"/>
        </a:p>
      </dgm:t>
    </dgm:pt>
    <dgm:pt modelId="{406F7828-0E27-42B4-80B2-9FD4D8F23EA4}">
      <dgm:prSet/>
      <dgm:spPr>
        <a:solidFill>
          <a:schemeClr val="bg2">
            <a:lumMod val="75000"/>
          </a:schemeClr>
        </a:solidFill>
      </dgm:spPr>
      <dgm:t>
        <a:bodyPr/>
        <a:lstStyle/>
        <a:p>
          <a:r>
            <a:rPr lang="fr-BE" b="1" dirty="0"/>
            <a:t>Elément subjectif: « </a:t>
          </a:r>
          <a:r>
            <a:rPr lang="fr-BE" b="1" u="sng" dirty="0"/>
            <a:t>craignant</a:t>
          </a:r>
          <a:r>
            <a:rPr lang="fr-BE" b="1" dirty="0"/>
            <a:t> </a:t>
          </a:r>
          <a:r>
            <a:rPr lang="fr-BE" b="1" u="sng" dirty="0"/>
            <a:t>avec raison </a:t>
          </a:r>
          <a:r>
            <a:rPr lang="fr-BE" b="1" dirty="0"/>
            <a:t>d’y être</a:t>
          </a:r>
          <a:r>
            <a:rPr lang="fr-BE" b="1" u="sng" dirty="0"/>
            <a:t> persécuté </a:t>
          </a:r>
          <a:r>
            <a:rPr lang="fr-BE" b="1" dirty="0"/>
            <a:t>en cas de retour » </a:t>
          </a:r>
          <a:endParaRPr lang="en-US" b="1" dirty="0"/>
        </a:p>
      </dgm:t>
    </dgm:pt>
    <dgm:pt modelId="{3D9C1E7C-EFE0-4AF3-8C9D-8E25529D1B47}" type="parTrans" cxnId="{061A0989-5493-4343-84DF-3C59966D08C6}">
      <dgm:prSet/>
      <dgm:spPr/>
      <dgm:t>
        <a:bodyPr/>
        <a:lstStyle/>
        <a:p>
          <a:endParaRPr lang="en-US"/>
        </a:p>
      </dgm:t>
    </dgm:pt>
    <dgm:pt modelId="{1A7D03BC-090F-4DCF-911E-B6853B573240}" type="sibTrans" cxnId="{061A0989-5493-4343-84DF-3C59966D08C6}">
      <dgm:prSet/>
      <dgm:spPr/>
      <dgm:t>
        <a:bodyPr/>
        <a:lstStyle/>
        <a:p>
          <a:endParaRPr lang="en-US"/>
        </a:p>
      </dgm:t>
    </dgm:pt>
    <dgm:pt modelId="{65541DA4-960F-4858-AD3D-181EA2E3036D}">
      <dgm:prSet/>
      <dgm:spPr>
        <a:solidFill>
          <a:schemeClr val="bg2">
            <a:lumMod val="75000"/>
          </a:schemeClr>
        </a:solidFill>
      </dgm:spPr>
      <dgm:t>
        <a:bodyPr/>
        <a:lstStyle/>
        <a:p>
          <a:r>
            <a:rPr lang="fr-BE" b="1" dirty="0"/>
            <a:t>LA PERSECUTION : cinq motifs </a:t>
          </a:r>
          <a:endParaRPr lang="en-US" b="1" dirty="0"/>
        </a:p>
      </dgm:t>
    </dgm:pt>
    <dgm:pt modelId="{6BFD5487-AEAF-46AD-9F0A-09C494FCDC35}" type="parTrans" cxnId="{351AFF30-A064-43C7-9A4C-E4FBD209DC6C}">
      <dgm:prSet/>
      <dgm:spPr/>
      <dgm:t>
        <a:bodyPr/>
        <a:lstStyle/>
        <a:p>
          <a:endParaRPr lang="en-US"/>
        </a:p>
      </dgm:t>
    </dgm:pt>
    <dgm:pt modelId="{277BF868-9BD3-40BD-BAED-97F8DD603C6D}" type="sibTrans" cxnId="{351AFF30-A064-43C7-9A4C-E4FBD209DC6C}">
      <dgm:prSet/>
      <dgm:spPr/>
      <dgm:t>
        <a:bodyPr/>
        <a:lstStyle/>
        <a:p>
          <a:endParaRPr lang="en-US"/>
        </a:p>
      </dgm:t>
    </dgm:pt>
    <dgm:pt modelId="{37E8B761-0611-4D9B-B92C-65CCECBAB1E1}">
      <dgm:prSet/>
      <dgm:spPr/>
      <dgm:t>
        <a:bodyPr/>
        <a:lstStyle/>
        <a:p>
          <a:r>
            <a:rPr lang="fr-BE" b="1" dirty="0"/>
            <a:t>La race </a:t>
          </a:r>
          <a:endParaRPr lang="en-US" b="1" dirty="0"/>
        </a:p>
      </dgm:t>
    </dgm:pt>
    <dgm:pt modelId="{6544544D-F331-452A-8857-5C49C57F90E7}" type="parTrans" cxnId="{CA8407D0-1DC5-4BAE-8E79-463A98946FFC}">
      <dgm:prSet/>
      <dgm:spPr/>
      <dgm:t>
        <a:bodyPr/>
        <a:lstStyle/>
        <a:p>
          <a:endParaRPr lang="en-US"/>
        </a:p>
      </dgm:t>
    </dgm:pt>
    <dgm:pt modelId="{BD24741F-10FA-4019-A454-73824192725F}" type="sibTrans" cxnId="{CA8407D0-1DC5-4BAE-8E79-463A98946FFC}">
      <dgm:prSet/>
      <dgm:spPr/>
      <dgm:t>
        <a:bodyPr/>
        <a:lstStyle/>
        <a:p>
          <a:endParaRPr lang="en-US"/>
        </a:p>
      </dgm:t>
    </dgm:pt>
    <dgm:pt modelId="{4EC2AED2-0121-4E53-B24B-5CA54103E479}">
      <dgm:prSet/>
      <dgm:spPr/>
      <dgm:t>
        <a:bodyPr/>
        <a:lstStyle/>
        <a:p>
          <a:r>
            <a:rPr lang="fr-BE" b="1" dirty="0"/>
            <a:t>La religion </a:t>
          </a:r>
          <a:endParaRPr lang="en-US" b="1" dirty="0"/>
        </a:p>
      </dgm:t>
    </dgm:pt>
    <dgm:pt modelId="{E44E0A38-9BBE-41C4-887B-FC6480579171}" type="parTrans" cxnId="{10577845-7ACF-409E-BB54-30335BF98451}">
      <dgm:prSet/>
      <dgm:spPr/>
      <dgm:t>
        <a:bodyPr/>
        <a:lstStyle/>
        <a:p>
          <a:endParaRPr lang="en-US"/>
        </a:p>
      </dgm:t>
    </dgm:pt>
    <dgm:pt modelId="{44A6A313-9671-4739-BC41-88460A5B4639}" type="sibTrans" cxnId="{10577845-7ACF-409E-BB54-30335BF98451}">
      <dgm:prSet/>
      <dgm:spPr/>
      <dgm:t>
        <a:bodyPr/>
        <a:lstStyle/>
        <a:p>
          <a:endParaRPr lang="en-US"/>
        </a:p>
      </dgm:t>
    </dgm:pt>
    <dgm:pt modelId="{7ADAC754-50A9-412A-8DD6-66131DE28167}">
      <dgm:prSet/>
      <dgm:spPr/>
      <dgm:t>
        <a:bodyPr/>
        <a:lstStyle/>
        <a:p>
          <a:r>
            <a:rPr lang="fr-BE" b="1" dirty="0"/>
            <a:t>La nationalité </a:t>
          </a:r>
          <a:endParaRPr lang="en-US" b="1" dirty="0"/>
        </a:p>
      </dgm:t>
    </dgm:pt>
    <dgm:pt modelId="{CEC77C84-E470-4792-9452-0827AF39576B}" type="parTrans" cxnId="{475007FF-C12B-4E4B-901E-8C4ECB414E44}">
      <dgm:prSet/>
      <dgm:spPr/>
      <dgm:t>
        <a:bodyPr/>
        <a:lstStyle/>
        <a:p>
          <a:endParaRPr lang="en-US"/>
        </a:p>
      </dgm:t>
    </dgm:pt>
    <dgm:pt modelId="{584A932A-6377-499E-B8DD-E9FA80175A6A}" type="sibTrans" cxnId="{475007FF-C12B-4E4B-901E-8C4ECB414E44}">
      <dgm:prSet/>
      <dgm:spPr/>
      <dgm:t>
        <a:bodyPr/>
        <a:lstStyle/>
        <a:p>
          <a:endParaRPr lang="en-US"/>
        </a:p>
      </dgm:t>
    </dgm:pt>
    <dgm:pt modelId="{74A6A537-4979-4E65-BB6D-3DB43265A43D}">
      <dgm:prSet/>
      <dgm:spPr/>
      <dgm:t>
        <a:bodyPr/>
        <a:lstStyle/>
        <a:p>
          <a:r>
            <a:rPr lang="fr-BE" b="1" dirty="0"/>
            <a:t>Le groupe social </a:t>
          </a:r>
          <a:endParaRPr lang="en-US" b="1" dirty="0"/>
        </a:p>
      </dgm:t>
    </dgm:pt>
    <dgm:pt modelId="{3B7EEDC5-4E1B-4565-9A5C-1F1A5FE6E7F3}" type="parTrans" cxnId="{2A572945-8D89-466E-9C03-C448DFA760F6}">
      <dgm:prSet/>
      <dgm:spPr/>
      <dgm:t>
        <a:bodyPr/>
        <a:lstStyle/>
        <a:p>
          <a:endParaRPr lang="en-US"/>
        </a:p>
      </dgm:t>
    </dgm:pt>
    <dgm:pt modelId="{2D873172-211A-43E1-86C4-06891EEE1413}" type="sibTrans" cxnId="{2A572945-8D89-466E-9C03-C448DFA760F6}">
      <dgm:prSet/>
      <dgm:spPr/>
      <dgm:t>
        <a:bodyPr/>
        <a:lstStyle/>
        <a:p>
          <a:endParaRPr lang="en-US"/>
        </a:p>
      </dgm:t>
    </dgm:pt>
    <dgm:pt modelId="{2FD0DDE0-2E4C-4292-885E-3D2207A6BC3D}">
      <dgm:prSet/>
      <dgm:spPr/>
      <dgm:t>
        <a:bodyPr/>
        <a:lstStyle/>
        <a:p>
          <a:r>
            <a:rPr lang="fr-BE" b="1" dirty="0"/>
            <a:t>L’opinion politique </a:t>
          </a:r>
          <a:endParaRPr lang="en-US" b="1" dirty="0"/>
        </a:p>
      </dgm:t>
    </dgm:pt>
    <dgm:pt modelId="{E6D008ED-7308-45DC-85BD-30009F986F6C}" type="parTrans" cxnId="{CD6F65B3-6430-47A5-B237-BC1C30EB4363}">
      <dgm:prSet/>
      <dgm:spPr/>
      <dgm:t>
        <a:bodyPr/>
        <a:lstStyle/>
        <a:p>
          <a:endParaRPr lang="en-US"/>
        </a:p>
      </dgm:t>
    </dgm:pt>
    <dgm:pt modelId="{85C1681D-5B91-45AA-96B0-5EED8C9C558F}" type="sibTrans" cxnId="{CD6F65B3-6430-47A5-B237-BC1C30EB4363}">
      <dgm:prSet/>
      <dgm:spPr/>
      <dgm:t>
        <a:bodyPr/>
        <a:lstStyle/>
        <a:p>
          <a:endParaRPr lang="en-US"/>
        </a:p>
      </dgm:t>
    </dgm:pt>
    <dgm:pt modelId="{BD72899A-BE43-4209-9D75-414E4105645F}">
      <dgm:prSet/>
      <dgm:spPr>
        <a:solidFill>
          <a:schemeClr val="bg2">
            <a:lumMod val="75000"/>
          </a:schemeClr>
        </a:solidFill>
      </dgm:spPr>
      <dgm:t>
        <a:bodyPr/>
        <a:lstStyle/>
        <a:p>
          <a:r>
            <a:rPr lang="fr-BE" b="1" dirty="0"/>
            <a:t>LE RISQUE : persécution passée, persécution future </a:t>
          </a:r>
          <a:endParaRPr lang="en-US" b="1" dirty="0"/>
        </a:p>
      </dgm:t>
    </dgm:pt>
    <dgm:pt modelId="{953CB335-E56E-4574-8B75-D22FBC55879A}" type="parTrans" cxnId="{C307ABB9-9181-45F0-98FC-453DE94FF3EB}">
      <dgm:prSet/>
      <dgm:spPr/>
      <dgm:t>
        <a:bodyPr/>
        <a:lstStyle/>
        <a:p>
          <a:endParaRPr lang="en-US"/>
        </a:p>
      </dgm:t>
    </dgm:pt>
    <dgm:pt modelId="{8441E2FB-9184-447C-B268-A8F6D262D318}" type="sibTrans" cxnId="{C307ABB9-9181-45F0-98FC-453DE94FF3EB}">
      <dgm:prSet/>
      <dgm:spPr/>
      <dgm:t>
        <a:bodyPr/>
        <a:lstStyle/>
        <a:p>
          <a:endParaRPr lang="en-US"/>
        </a:p>
      </dgm:t>
    </dgm:pt>
    <dgm:pt modelId="{D2CCC21D-304C-4143-8389-858724B7C1B1}">
      <dgm:prSet/>
      <dgm:spPr>
        <a:solidFill>
          <a:schemeClr val="bg2">
            <a:lumMod val="75000"/>
          </a:schemeClr>
        </a:solidFill>
      </dgm:spPr>
      <dgm:t>
        <a:bodyPr/>
        <a:lstStyle/>
        <a:p>
          <a:r>
            <a:rPr lang="fr-BE" b="1" dirty="0"/>
            <a:t>LA PREUVE : preuves documentaires, expertises médicales, crédibilité générale, bénéfice du doute </a:t>
          </a:r>
          <a:endParaRPr lang="en-US" b="1" dirty="0"/>
        </a:p>
      </dgm:t>
    </dgm:pt>
    <dgm:pt modelId="{8E97F362-09B7-443C-8468-3A046E5A912C}" type="parTrans" cxnId="{27608E23-88C8-468E-A7BA-7D001965D542}">
      <dgm:prSet/>
      <dgm:spPr/>
      <dgm:t>
        <a:bodyPr/>
        <a:lstStyle/>
        <a:p>
          <a:endParaRPr lang="en-US"/>
        </a:p>
      </dgm:t>
    </dgm:pt>
    <dgm:pt modelId="{8C9FECDF-9C38-48C2-9A56-D7AECE418363}" type="sibTrans" cxnId="{27608E23-88C8-468E-A7BA-7D001965D542}">
      <dgm:prSet/>
      <dgm:spPr/>
      <dgm:t>
        <a:bodyPr/>
        <a:lstStyle/>
        <a:p>
          <a:endParaRPr lang="en-US"/>
        </a:p>
      </dgm:t>
    </dgm:pt>
    <dgm:pt modelId="{C17064F7-7B59-47CA-BB62-6C80BC4C7A39}" type="pres">
      <dgm:prSet presAssocID="{B641DA2E-FD5A-4936-A816-6733B1E72BE0}" presName="linear" presStyleCnt="0">
        <dgm:presLayoutVars>
          <dgm:animLvl val="lvl"/>
          <dgm:resizeHandles val="exact"/>
        </dgm:presLayoutVars>
      </dgm:prSet>
      <dgm:spPr/>
      <dgm:t>
        <a:bodyPr/>
        <a:lstStyle/>
        <a:p>
          <a:endParaRPr lang="fr-FR"/>
        </a:p>
      </dgm:t>
    </dgm:pt>
    <dgm:pt modelId="{DD42A571-6B51-4A52-9ACD-5742B02D1759}" type="pres">
      <dgm:prSet presAssocID="{65899ADD-7F67-4341-990B-E2A342118C69}" presName="parentText" presStyleLbl="node1" presStyleIdx="0" presStyleCnt="5">
        <dgm:presLayoutVars>
          <dgm:chMax val="0"/>
          <dgm:bulletEnabled val="1"/>
        </dgm:presLayoutVars>
      </dgm:prSet>
      <dgm:spPr/>
      <dgm:t>
        <a:bodyPr/>
        <a:lstStyle/>
        <a:p>
          <a:endParaRPr lang="fr-FR"/>
        </a:p>
      </dgm:t>
    </dgm:pt>
    <dgm:pt modelId="{B3366809-2B3E-4982-A75B-293370006627}" type="pres">
      <dgm:prSet presAssocID="{ED8AB217-1D0E-46E5-BFE2-09010C3F112A}" presName="spacer" presStyleCnt="0"/>
      <dgm:spPr/>
    </dgm:pt>
    <dgm:pt modelId="{CE16D8A1-E450-47B3-B1CA-EC6DE56B2DD1}" type="pres">
      <dgm:prSet presAssocID="{406F7828-0E27-42B4-80B2-9FD4D8F23EA4}" presName="parentText" presStyleLbl="node1" presStyleIdx="1" presStyleCnt="5" custLinFactY="-8428" custLinFactNeighborX="4" custLinFactNeighborY="-100000">
        <dgm:presLayoutVars>
          <dgm:chMax val="0"/>
          <dgm:bulletEnabled val="1"/>
        </dgm:presLayoutVars>
      </dgm:prSet>
      <dgm:spPr/>
      <dgm:t>
        <a:bodyPr/>
        <a:lstStyle/>
        <a:p>
          <a:endParaRPr lang="fr-FR"/>
        </a:p>
      </dgm:t>
    </dgm:pt>
    <dgm:pt modelId="{F85701DD-2CF5-4B4F-867C-039B9D6F60B0}" type="pres">
      <dgm:prSet presAssocID="{1A7D03BC-090F-4DCF-911E-B6853B573240}" presName="spacer" presStyleCnt="0"/>
      <dgm:spPr/>
    </dgm:pt>
    <dgm:pt modelId="{07F36DE8-1ACE-483B-A17B-2478CEFD433C}" type="pres">
      <dgm:prSet presAssocID="{65541DA4-960F-4858-AD3D-181EA2E3036D}" presName="parentText" presStyleLbl="node1" presStyleIdx="2" presStyleCnt="5" custLinFactNeighborY="2565">
        <dgm:presLayoutVars>
          <dgm:chMax val="0"/>
          <dgm:bulletEnabled val="1"/>
        </dgm:presLayoutVars>
      </dgm:prSet>
      <dgm:spPr/>
      <dgm:t>
        <a:bodyPr/>
        <a:lstStyle/>
        <a:p>
          <a:endParaRPr lang="fr-FR"/>
        </a:p>
      </dgm:t>
    </dgm:pt>
    <dgm:pt modelId="{5C66E5E4-44A8-429A-A79C-52D56A1F05D3}" type="pres">
      <dgm:prSet presAssocID="{65541DA4-960F-4858-AD3D-181EA2E3036D}" presName="childText" presStyleLbl="revTx" presStyleIdx="0" presStyleCnt="1">
        <dgm:presLayoutVars>
          <dgm:bulletEnabled val="1"/>
        </dgm:presLayoutVars>
      </dgm:prSet>
      <dgm:spPr/>
      <dgm:t>
        <a:bodyPr/>
        <a:lstStyle/>
        <a:p>
          <a:endParaRPr lang="fr-FR"/>
        </a:p>
      </dgm:t>
    </dgm:pt>
    <dgm:pt modelId="{03016F0A-F632-4C9C-BD01-77610A029F43}" type="pres">
      <dgm:prSet presAssocID="{BD72899A-BE43-4209-9D75-414E4105645F}" presName="parentText" presStyleLbl="node1" presStyleIdx="3" presStyleCnt="5">
        <dgm:presLayoutVars>
          <dgm:chMax val="0"/>
          <dgm:bulletEnabled val="1"/>
        </dgm:presLayoutVars>
      </dgm:prSet>
      <dgm:spPr/>
      <dgm:t>
        <a:bodyPr/>
        <a:lstStyle/>
        <a:p>
          <a:endParaRPr lang="fr-FR"/>
        </a:p>
      </dgm:t>
    </dgm:pt>
    <dgm:pt modelId="{130723F1-9060-450C-B74A-D4E3B10D7823}" type="pres">
      <dgm:prSet presAssocID="{8441E2FB-9184-447C-B268-A8F6D262D318}" presName="spacer" presStyleCnt="0"/>
      <dgm:spPr/>
    </dgm:pt>
    <dgm:pt modelId="{D8795DDE-B66D-4632-A3A2-F373F7E6859A}" type="pres">
      <dgm:prSet presAssocID="{D2CCC21D-304C-4143-8389-858724B7C1B1}" presName="parentText" presStyleLbl="node1" presStyleIdx="4" presStyleCnt="5" custLinFactNeighborX="4">
        <dgm:presLayoutVars>
          <dgm:chMax val="0"/>
          <dgm:bulletEnabled val="1"/>
        </dgm:presLayoutVars>
      </dgm:prSet>
      <dgm:spPr/>
      <dgm:t>
        <a:bodyPr/>
        <a:lstStyle/>
        <a:p>
          <a:endParaRPr lang="fr-FR"/>
        </a:p>
      </dgm:t>
    </dgm:pt>
  </dgm:ptLst>
  <dgm:cxnLst>
    <dgm:cxn modelId="{249AADEB-0073-4EB2-B707-36B8433AB663}" type="presOf" srcId="{B641DA2E-FD5A-4936-A816-6733B1E72BE0}" destId="{C17064F7-7B59-47CA-BB62-6C80BC4C7A39}" srcOrd="0" destOrd="0" presId="urn:microsoft.com/office/officeart/2005/8/layout/vList2"/>
    <dgm:cxn modelId="{061A0989-5493-4343-84DF-3C59966D08C6}" srcId="{B641DA2E-FD5A-4936-A816-6733B1E72BE0}" destId="{406F7828-0E27-42B4-80B2-9FD4D8F23EA4}" srcOrd="1" destOrd="0" parTransId="{3D9C1E7C-EFE0-4AF3-8C9D-8E25529D1B47}" sibTransId="{1A7D03BC-090F-4DCF-911E-B6853B573240}"/>
    <dgm:cxn modelId="{10577845-7ACF-409E-BB54-30335BF98451}" srcId="{65541DA4-960F-4858-AD3D-181EA2E3036D}" destId="{4EC2AED2-0121-4E53-B24B-5CA54103E479}" srcOrd="1" destOrd="0" parTransId="{E44E0A38-9BBE-41C4-887B-FC6480579171}" sibTransId="{44A6A313-9671-4739-BC41-88460A5B4639}"/>
    <dgm:cxn modelId="{F9536CCE-8C4B-4A1C-8CBD-F552F8738B78}" type="presOf" srcId="{65541DA4-960F-4858-AD3D-181EA2E3036D}" destId="{07F36DE8-1ACE-483B-A17B-2478CEFD433C}" srcOrd="0" destOrd="0" presId="urn:microsoft.com/office/officeart/2005/8/layout/vList2"/>
    <dgm:cxn modelId="{62F12C02-28A8-4C1E-84DF-AA9F24F7DB5D}" type="presOf" srcId="{74A6A537-4979-4E65-BB6D-3DB43265A43D}" destId="{5C66E5E4-44A8-429A-A79C-52D56A1F05D3}" srcOrd="0" destOrd="3" presId="urn:microsoft.com/office/officeart/2005/8/layout/vList2"/>
    <dgm:cxn modelId="{CA8407D0-1DC5-4BAE-8E79-463A98946FFC}" srcId="{65541DA4-960F-4858-AD3D-181EA2E3036D}" destId="{37E8B761-0611-4D9B-B92C-65CCECBAB1E1}" srcOrd="0" destOrd="0" parTransId="{6544544D-F331-452A-8857-5C49C57F90E7}" sibTransId="{BD24741F-10FA-4019-A454-73824192725F}"/>
    <dgm:cxn modelId="{719F5F51-A6D5-4821-957C-041ED66B4991}" type="presOf" srcId="{D2CCC21D-304C-4143-8389-858724B7C1B1}" destId="{D8795DDE-B66D-4632-A3A2-F373F7E6859A}" srcOrd="0" destOrd="0" presId="urn:microsoft.com/office/officeart/2005/8/layout/vList2"/>
    <dgm:cxn modelId="{3E2AB002-3684-4C6B-9062-F698D5E99817}" type="presOf" srcId="{2FD0DDE0-2E4C-4292-885E-3D2207A6BC3D}" destId="{5C66E5E4-44A8-429A-A79C-52D56A1F05D3}" srcOrd="0" destOrd="4" presId="urn:microsoft.com/office/officeart/2005/8/layout/vList2"/>
    <dgm:cxn modelId="{6F718195-9524-45EB-88F8-552CB64B4C13}" type="presOf" srcId="{37E8B761-0611-4D9B-B92C-65CCECBAB1E1}" destId="{5C66E5E4-44A8-429A-A79C-52D56A1F05D3}" srcOrd="0" destOrd="0" presId="urn:microsoft.com/office/officeart/2005/8/layout/vList2"/>
    <dgm:cxn modelId="{F837C499-668E-481C-9FE0-2C2FF2E2E0DB}" type="presOf" srcId="{65899ADD-7F67-4341-990B-E2A342118C69}" destId="{DD42A571-6B51-4A52-9ACD-5742B02D1759}" srcOrd="0" destOrd="0" presId="urn:microsoft.com/office/officeart/2005/8/layout/vList2"/>
    <dgm:cxn modelId="{12C983B7-160F-4FD2-B491-0F32D503105E}" type="presOf" srcId="{4EC2AED2-0121-4E53-B24B-5CA54103E479}" destId="{5C66E5E4-44A8-429A-A79C-52D56A1F05D3}" srcOrd="0" destOrd="1" presId="urn:microsoft.com/office/officeart/2005/8/layout/vList2"/>
    <dgm:cxn modelId="{B1A56854-23DE-41DE-AD8E-042F4EEF1B02}" type="presOf" srcId="{BD72899A-BE43-4209-9D75-414E4105645F}" destId="{03016F0A-F632-4C9C-BD01-77610A029F43}" srcOrd="0" destOrd="0" presId="urn:microsoft.com/office/officeart/2005/8/layout/vList2"/>
    <dgm:cxn modelId="{CD6F65B3-6430-47A5-B237-BC1C30EB4363}" srcId="{65541DA4-960F-4858-AD3D-181EA2E3036D}" destId="{2FD0DDE0-2E4C-4292-885E-3D2207A6BC3D}" srcOrd="4" destOrd="0" parTransId="{E6D008ED-7308-45DC-85BD-30009F986F6C}" sibTransId="{85C1681D-5B91-45AA-96B0-5EED8C9C558F}"/>
    <dgm:cxn modelId="{7C7526C8-D0AB-4F5D-80FB-078391B64721}" type="presOf" srcId="{406F7828-0E27-42B4-80B2-9FD4D8F23EA4}" destId="{CE16D8A1-E450-47B3-B1CA-EC6DE56B2DD1}" srcOrd="0" destOrd="0" presId="urn:microsoft.com/office/officeart/2005/8/layout/vList2"/>
    <dgm:cxn modelId="{C307ABB9-9181-45F0-98FC-453DE94FF3EB}" srcId="{B641DA2E-FD5A-4936-A816-6733B1E72BE0}" destId="{BD72899A-BE43-4209-9D75-414E4105645F}" srcOrd="3" destOrd="0" parTransId="{953CB335-E56E-4574-8B75-D22FBC55879A}" sibTransId="{8441E2FB-9184-447C-B268-A8F6D262D318}"/>
    <dgm:cxn modelId="{DEDA5372-29F4-4B75-B17F-08B4E36AEBE6}" type="presOf" srcId="{7ADAC754-50A9-412A-8DD6-66131DE28167}" destId="{5C66E5E4-44A8-429A-A79C-52D56A1F05D3}" srcOrd="0" destOrd="2" presId="urn:microsoft.com/office/officeart/2005/8/layout/vList2"/>
    <dgm:cxn modelId="{351AFF30-A064-43C7-9A4C-E4FBD209DC6C}" srcId="{B641DA2E-FD5A-4936-A816-6733B1E72BE0}" destId="{65541DA4-960F-4858-AD3D-181EA2E3036D}" srcOrd="2" destOrd="0" parTransId="{6BFD5487-AEAF-46AD-9F0A-09C494FCDC35}" sibTransId="{277BF868-9BD3-40BD-BAED-97F8DD603C6D}"/>
    <dgm:cxn modelId="{475007FF-C12B-4E4B-901E-8C4ECB414E44}" srcId="{65541DA4-960F-4858-AD3D-181EA2E3036D}" destId="{7ADAC754-50A9-412A-8DD6-66131DE28167}" srcOrd="2" destOrd="0" parTransId="{CEC77C84-E470-4792-9452-0827AF39576B}" sibTransId="{584A932A-6377-499E-B8DD-E9FA80175A6A}"/>
    <dgm:cxn modelId="{C441CBA0-B01B-417C-A485-4A27E1F484AB}" srcId="{B641DA2E-FD5A-4936-A816-6733B1E72BE0}" destId="{65899ADD-7F67-4341-990B-E2A342118C69}" srcOrd="0" destOrd="0" parTransId="{B6501EA8-101A-43FC-B361-5A9592E8E877}" sibTransId="{ED8AB217-1D0E-46E5-BFE2-09010C3F112A}"/>
    <dgm:cxn modelId="{27608E23-88C8-468E-A7BA-7D001965D542}" srcId="{B641DA2E-FD5A-4936-A816-6733B1E72BE0}" destId="{D2CCC21D-304C-4143-8389-858724B7C1B1}" srcOrd="4" destOrd="0" parTransId="{8E97F362-09B7-443C-8468-3A046E5A912C}" sibTransId="{8C9FECDF-9C38-48C2-9A56-D7AECE418363}"/>
    <dgm:cxn modelId="{2A572945-8D89-466E-9C03-C448DFA760F6}" srcId="{65541DA4-960F-4858-AD3D-181EA2E3036D}" destId="{74A6A537-4979-4E65-BB6D-3DB43265A43D}" srcOrd="3" destOrd="0" parTransId="{3B7EEDC5-4E1B-4565-9A5C-1F1A5FE6E7F3}" sibTransId="{2D873172-211A-43E1-86C4-06891EEE1413}"/>
    <dgm:cxn modelId="{8E72AF2F-CECD-4DC5-AB69-EA5B81FB35F0}" type="presParOf" srcId="{C17064F7-7B59-47CA-BB62-6C80BC4C7A39}" destId="{DD42A571-6B51-4A52-9ACD-5742B02D1759}" srcOrd="0" destOrd="0" presId="urn:microsoft.com/office/officeart/2005/8/layout/vList2"/>
    <dgm:cxn modelId="{5E954A86-7DF5-4A29-85F0-1FDC03364208}" type="presParOf" srcId="{C17064F7-7B59-47CA-BB62-6C80BC4C7A39}" destId="{B3366809-2B3E-4982-A75B-293370006627}" srcOrd="1" destOrd="0" presId="urn:microsoft.com/office/officeart/2005/8/layout/vList2"/>
    <dgm:cxn modelId="{46DA4470-38BB-4ADD-BE36-7BC1FF558A04}" type="presParOf" srcId="{C17064F7-7B59-47CA-BB62-6C80BC4C7A39}" destId="{CE16D8A1-E450-47B3-B1CA-EC6DE56B2DD1}" srcOrd="2" destOrd="0" presId="urn:microsoft.com/office/officeart/2005/8/layout/vList2"/>
    <dgm:cxn modelId="{524692D9-36C1-440D-8E79-7A02A37B6BB6}" type="presParOf" srcId="{C17064F7-7B59-47CA-BB62-6C80BC4C7A39}" destId="{F85701DD-2CF5-4B4F-867C-039B9D6F60B0}" srcOrd="3" destOrd="0" presId="urn:microsoft.com/office/officeart/2005/8/layout/vList2"/>
    <dgm:cxn modelId="{639FB15E-03E4-466D-90CC-EA86EDD21F62}" type="presParOf" srcId="{C17064F7-7B59-47CA-BB62-6C80BC4C7A39}" destId="{07F36DE8-1ACE-483B-A17B-2478CEFD433C}" srcOrd="4" destOrd="0" presId="urn:microsoft.com/office/officeart/2005/8/layout/vList2"/>
    <dgm:cxn modelId="{46E57450-4154-43A9-9562-FFDEB91B2081}" type="presParOf" srcId="{C17064F7-7B59-47CA-BB62-6C80BC4C7A39}" destId="{5C66E5E4-44A8-429A-A79C-52D56A1F05D3}" srcOrd="5" destOrd="0" presId="urn:microsoft.com/office/officeart/2005/8/layout/vList2"/>
    <dgm:cxn modelId="{F0143092-0557-4237-B594-AB44BBA6A432}" type="presParOf" srcId="{C17064F7-7B59-47CA-BB62-6C80BC4C7A39}" destId="{03016F0A-F632-4C9C-BD01-77610A029F43}" srcOrd="6" destOrd="0" presId="urn:microsoft.com/office/officeart/2005/8/layout/vList2"/>
    <dgm:cxn modelId="{2F6715F8-5F01-4887-8802-DF4F0ADD2AC8}" type="presParOf" srcId="{C17064F7-7B59-47CA-BB62-6C80BC4C7A39}" destId="{130723F1-9060-450C-B74A-D4E3B10D7823}" srcOrd="7" destOrd="0" presId="urn:microsoft.com/office/officeart/2005/8/layout/vList2"/>
    <dgm:cxn modelId="{D1127305-2834-4B49-85C1-DD69A5B13240}" type="presParOf" srcId="{C17064F7-7B59-47CA-BB62-6C80BC4C7A39}" destId="{D8795DDE-B66D-4632-A3A2-F373F7E6859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2A571-6B51-4A52-9ACD-5742B02D1759}">
      <dsp:nvSpPr>
        <dsp:cNvPr id="0" name=""/>
        <dsp:cNvSpPr/>
      </dsp:nvSpPr>
      <dsp:spPr>
        <a:xfrm>
          <a:off x="0" y="12911"/>
          <a:ext cx="9636577" cy="675327"/>
        </a:xfrm>
        <a:prstGeom prst="roundRect">
          <a:avLst/>
        </a:prstGeom>
        <a:solidFill>
          <a:schemeClr val="bg2">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fr-BE" sz="1700" b="1" kern="1200" dirty="0"/>
            <a:t>Elément objectif : se trouver hors de son pays d’origine </a:t>
          </a:r>
          <a:endParaRPr lang="en-US" sz="1700" b="1" kern="1200" dirty="0"/>
        </a:p>
      </dsp:txBody>
      <dsp:txXfrm>
        <a:off x="32967" y="45878"/>
        <a:ext cx="9570643" cy="609393"/>
      </dsp:txXfrm>
    </dsp:sp>
    <dsp:sp modelId="{CE16D8A1-E450-47B3-B1CA-EC6DE56B2DD1}">
      <dsp:nvSpPr>
        <dsp:cNvPr id="0" name=""/>
        <dsp:cNvSpPr/>
      </dsp:nvSpPr>
      <dsp:spPr>
        <a:xfrm>
          <a:off x="0" y="631322"/>
          <a:ext cx="9636577" cy="675327"/>
        </a:xfrm>
        <a:prstGeom prst="roundRect">
          <a:avLst/>
        </a:prstGeom>
        <a:solidFill>
          <a:schemeClr val="bg2">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fr-BE" sz="1700" b="1" kern="1200" dirty="0"/>
            <a:t>Elément subjectif: « </a:t>
          </a:r>
          <a:r>
            <a:rPr lang="fr-BE" sz="1700" b="1" u="sng" kern="1200" dirty="0"/>
            <a:t>craignant</a:t>
          </a:r>
          <a:r>
            <a:rPr lang="fr-BE" sz="1700" b="1" kern="1200" dirty="0"/>
            <a:t> </a:t>
          </a:r>
          <a:r>
            <a:rPr lang="fr-BE" sz="1700" b="1" u="sng" kern="1200" dirty="0"/>
            <a:t>avec raison </a:t>
          </a:r>
          <a:r>
            <a:rPr lang="fr-BE" sz="1700" b="1" kern="1200" dirty="0"/>
            <a:t>d’y être</a:t>
          </a:r>
          <a:r>
            <a:rPr lang="fr-BE" sz="1700" b="1" u="sng" kern="1200" dirty="0"/>
            <a:t> persécuté </a:t>
          </a:r>
          <a:r>
            <a:rPr lang="fr-BE" sz="1700" b="1" kern="1200" dirty="0"/>
            <a:t>en cas de retour » </a:t>
          </a:r>
          <a:endParaRPr lang="en-US" sz="1700" b="1" kern="1200" dirty="0"/>
        </a:p>
      </dsp:txBody>
      <dsp:txXfrm>
        <a:off x="32967" y="664289"/>
        <a:ext cx="9570643" cy="609393"/>
      </dsp:txXfrm>
    </dsp:sp>
    <dsp:sp modelId="{07F36DE8-1ACE-483B-A17B-2478CEFD433C}">
      <dsp:nvSpPr>
        <dsp:cNvPr id="0" name=""/>
        <dsp:cNvSpPr/>
      </dsp:nvSpPr>
      <dsp:spPr>
        <a:xfrm>
          <a:off x="0" y="1490370"/>
          <a:ext cx="9636577" cy="675327"/>
        </a:xfrm>
        <a:prstGeom prst="roundRect">
          <a:avLst/>
        </a:prstGeom>
        <a:solidFill>
          <a:schemeClr val="bg2">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fr-BE" sz="1700" b="1" kern="1200" dirty="0"/>
            <a:t>LA PERSECUTION : cinq motifs </a:t>
          </a:r>
          <a:endParaRPr lang="en-US" sz="1700" b="1" kern="1200" dirty="0"/>
        </a:p>
      </dsp:txBody>
      <dsp:txXfrm>
        <a:off x="32967" y="1523337"/>
        <a:ext cx="9570643" cy="609393"/>
      </dsp:txXfrm>
    </dsp:sp>
    <dsp:sp modelId="{5C66E5E4-44A8-429A-A79C-52D56A1F05D3}">
      <dsp:nvSpPr>
        <dsp:cNvPr id="0" name=""/>
        <dsp:cNvSpPr/>
      </dsp:nvSpPr>
      <dsp:spPr>
        <a:xfrm>
          <a:off x="0" y="2136814"/>
          <a:ext cx="9636577" cy="112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5961"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fr-BE" sz="1300" b="1" kern="1200" dirty="0"/>
            <a:t>La race </a:t>
          </a:r>
          <a:endParaRPr lang="en-US" sz="1300" b="1" kern="1200" dirty="0"/>
        </a:p>
        <a:p>
          <a:pPr marL="114300" lvl="1" indent="-114300" algn="l" defTabSz="577850">
            <a:lnSpc>
              <a:spcPct val="90000"/>
            </a:lnSpc>
            <a:spcBef>
              <a:spcPct val="0"/>
            </a:spcBef>
            <a:spcAft>
              <a:spcPct val="20000"/>
            </a:spcAft>
            <a:buChar char="••"/>
          </a:pPr>
          <a:r>
            <a:rPr lang="fr-BE" sz="1300" b="1" kern="1200" dirty="0"/>
            <a:t>La religion </a:t>
          </a:r>
          <a:endParaRPr lang="en-US" sz="1300" b="1" kern="1200" dirty="0"/>
        </a:p>
        <a:p>
          <a:pPr marL="114300" lvl="1" indent="-114300" algn="l" defTabSz="577850">
            <a:lnSpc>
              <a:spcPct val="90000"/>
            </a:lnSpc>
            <a:spcBef>
              <a:spcPct val="0"/>
            </a:spcBef>
            <a:spcAft>
              <a:spcPct val="20000"/>
            </a:spcAft>
            <a:buChar char="••"/>
          </a:pPr>
          <a:r>
            <a:rPr lang="fr-BE" sz="1300" b="1" kern="1200" dirty="0"/>
            <a:t>La nationalité </a:t>
          </a:r>
          <a:endParaRPr lang="en-US" sz="1300" b="1" kern="1200" dirty="0"/>
        </a:p>
        <a:p>
          <a:pPr marL="114300" lvl="1" indent="-114300" algn="l" defTabSz="577850">
            <a:lnSpc>
              <a:spcPct val="90000"/>
            </a:lnSpc>
            <a:spcBef>
              <a:spcPct val="0"/>
            </a:spcBef>
            <a:spcAft>
              <a:spcPct val="20000"/>
            </a:spcAft>
            <a:buChar char="••"/>
          </a:pPr>
          <a:r>
            <a:rPr lang="fr-BE" sz="1300" b="1" kern="1200" dirty="0"/>
            <a:t>Le groupe social </a:t>
          </a:r>
          <a:endParaRPr lang="en-US" sz="1300" b="1" kern="1200" dirty="0"/>
        </a:p>
        <a:p>
          <a:pPr marL="114300" lvl="1" indent="-114300" algn="l" defTabSz="577850">
            <a:lnSpc>
              <a:spcPct val="90000"/>
            </a:lnSpc>
            <a:spcBef>
              <a:spcPct val="0"/>
            </a:spcBef>
            <a:spcAft>
              <a:spcPct val="20000"/>
            </a:spcAft>
            <a:buChar char="••"/>
          </a:pPr>
          <a:r>
            <a:rPr lang="fr-BE" sz="1300" b="1" kern="1200" dirty="0"/>
            <a:t>L’opinion politique </a:t>
          </a:r>
          <a:endParaRPr lang="en-US" sz="1300" b="1" kern="1200" dirty="0"/>
        </a:p>
      </dsp:txBody>
      <dsp:txXfrm>
        <a:off x="0" y="2136814"/>
        <a:ext cx="9636577" cy="1126080"/>
      </dsp:txXfrm>
    </dsp:sp>
    <dsp:sp modelId="{03016F0A-F632-4C9C-BD01-77610A029F43}">
      <dsp:nvSpPr>
        <dsp:cNvPr id="0" name=""/>
        <dsp:cNvSpPr/>
      </dsp:nvSpPr>
      <dsp:spPr>
        <a:xfrm>
          <a:off x="0" y="3262894"/>
          <a:ext cx="9636577" cy="675327"/>
        </a:xfrm>
        <a:prstGeom prst="roundRect">
          <a:avLst/>
        </a:prstGeom>
        <a:solidFill>
          <a:schemeClr val="bg2">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fr-BE" sz="1700" b="1" kern="1200" dirty="0"/>
            <a:t>LE RISQUE : persécution passée, persécution future </a:t>
          </a:r>
          <a:endParaRPr lang="en-US" sz="1700" b="1" kern="1200" dirty="0"/>
        </a:p>
      </dsp:txBody>
      <dsp:txXfrm>
        <a:off x="32967" y="3295861"/>
        <a:ext cx="9570643" cy="609393"/>
      </dsp:txXfrm>
    </dsp:sp>
    <dsp:sp modelId="{D8795DDE-B66D-4632-A3A2-F373F7E6859A}">
      <dsp:nvSpPr>
        <dsp:cNvPr id="0" name=""/>
        <dsp:cNvSpPr/>
      </dsp:nvSpPr>
      <dsp:spPr>
        <a:xfrm>
          <a:off x="0" y="3987181"/>
          <a:ext cx="9636577" cy="675327"/>
        </a:xfrm>
        <a:prstGeom prst="roundRect">
          <a:avLst/>
        </a:prstGeom>
        <a:solidFill>
          <a:schemeClr val="bg2">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fr-BE" sz="1700" b="1" kern="1200" dirty="0"/>
            <a:t>LA PREUVE : preuves documentaires, expertises médicales, crédibilité générale, bénéfice du doute </a:t>
          </a:r>
          <a:endParaRPr lang="en-US" sz="1700" b="1" kern="1200" dirty="0"/>
        </a:p>
      </dsp:txBody>
      <dsp:txXfrm>
        <a:off x="32967" y="4020148"/>
        <a:ext cx="9570643" cy="60939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4D84B8-7F99-462F-AC35-174E7BAAF283}" type="datetimeFigureOut">
              <a:rPr lang="en-US" smtClean="0"/>
              <a:t>2/10/2023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1D31A7-A2CA-4E7C-A922-F1577752079E}" type="slidenum">
              <a:rPr lang="en-US" smtClean="0"/>
              <a:t>‹N°›</a:t>
            </a:fld>
            <a:endParaRPr lang="en-US"/>
          </a:p>
        </p:txBody>
      </p:sp>
    </p:spTree>
    <p:extLst>
      <p:ext uri="{BB962C8B-B14F-4D97-AF65-F5344CB8AC3E}">
        <p14:creationId xmlns:p14="http://schemas.microsoft.com/office/powerpoint/2010/main" val="2765568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F671D9B3-7C8E-410D-8656-03B26F2CF9B8}" type="datetime1">
              <a:rPr lang="en-US" smtClean="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5129423F-BE23-48D1-B81F-0B5219390F6D}" type="datetime1">
              <a:rPr lang="en-US" smtClean="0"/>
              <a:t>2/10/2023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AB245274-401F-46BE-B970-8B7F8A6B644F}" type="datetime1">
              <a:rPr lang="en-US" smtClean="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6318FEB-7835-4B8B-A97F-D3A8B921D231}" type="datetime1">
              <a:rPr lang="en-US" smtClean="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37519F7C-4BE8-451D-932D-65CCCF1814BD}" type="datetime1">
              <a:rPr lang="en-US" smtClean="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70E300C-0F1D-4BBF-AFD2-112C0929E7D5}" type="datetime1">
              <a:rPr lang="en-US" smtClean="0"/>
              <a:t>2/10/2023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C3ED7AB-760F-4A35-8C0B-7FCB1969F3B9}" type="datetime1">
              <a:rPr lang="en-US" smtClean="0"/>
              <a:t>2/10/2023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17BD629-53E9-4F65-AB48-3C6DFA6CF75D}" type="datetime1">
              <a:rPr lang="en-US" smtClean="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C5726D6-1E82-47EB-B016-7EFEDC14A608}" type="datetime1">
              <a:rPr lang="en-US" smtClean="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746EA472-3094-4190-A8D9-20D71223FBA7}" type="datetime1">
              <a:rPr lang="en-US" smtClean="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F48D950A-235E-4735-8401-558F3E4BD031}" type="datetime1">
              <a:rPr lang="en-US" smtClean="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CBE6552F-7634-4514-A4CA-5505D1B15A4A}" type="datetime1">
              <a:rPr lang="en-US" smtClean="0"/>
              <a:t>2/10/2023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ED15A311-7747-47F1-8AAE-09DD804F652F}" type="datetime1">
              <a:rPr lang="en-US" smtClean="0"/>
              <a:t>2/10/2023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F93880B7-7067-4B85-B66C-6B2ED11C934D}" type="datetime1">
              <a:rPr lang="en-US" smtClean="0"/>
              <a:t>2/10/2023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C0B773A-C520-4706-94E0-790F10BA5A4B}" type="datetime1">
              <a:rPr lang="en-US" smtClean="0"/>
              <a:t>2/10/2023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7" name="Date Placeholder 4"/>
          <p:cNvSpPr>
            <a:spLocks noGrp="1"/>
          </p:cNvSpPr>
          <p:nvPr>
            <p:ph type="dt" sz="half" idx="10"/>
          </p:nvPr>
        </p:nvSpPr>
        <p:spPr/>
        <p:txBody>
          <a:bodyPr/>
          <a:lstStyle/>
          <a:p>
            <a:fld id="{FC12B22A-04F2-445D-B8D5-2742AC3AADE7}" type="datetime1">
              <a:rPr lang="en-US" smtClean="0"/>
              <a:t>2/10/2023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CA225E81-AFC4-479E-99CC-C2F5EF51C05D}" type="datetime1">
              <a:rPr lang="en-US" smtClean="0"/>
              <a:t>2/10/2023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F643835-7DB2-4729-A2A9-D86E04424D4E}" type="datetime1">
              <a:rPr lang="en-US" smtClean="0"/>
              <a:t>2/10/2023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ofi.ibz.be/fr/themes/third-country-nationals/residence-permit-articles-9-9bis-9ter/raisons-medicales-article-9ter" TargetMode="External"/><Relationship Id="rId2" Type="http://schemas.openxmlformats.org/officeDocument/2006/relationships/hyperlink" Target="https://dofi.ibz.be/sites/default/files/2021-05/SMG_FR.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8640" y="1447800"/>
            <a:ext cx="10539663" cy="2248301"/>
          </a:xfrm>
        </p:spPr>
        <p:txBody>
          <a:bodyPr/>
          <a:lstStyle/>
          <a:p>
            <a:r>
              <a:rPr lang="fr-BE" sz="4000" b="1" dirty="0">
                <a:solidFill>
                  <a:schemeClr val="tx1"/>
                </a:solidFill>
              </a:rPr>
              <a:t>LONG SEJOUR : LES RAISONS MEDICALES </a:t>
            </a:r>
            <a:endParaRPr lang="en-US" sz="4000" dirty="0">
              <a:solidFill>
                <a:schemeClr val="tx1"/>
              </a:solidFill>
            </a:endParaRPr>
          </a:p>
        </p:txBody>
      </p:sp>
      <p:sp>
        <p:nvSpPr>
          <p:cNvPr id="3" name="Sous-titre 2"/>
          <p:cNvSpPr>
            <a:spLocks noGrp="1"/>
          </p:cNvSpPr>
          <p:nvPr>
            <p:ph type="subTitle" idx="1"/>
          </p:nvPr>
        </p:nvSpPr>
        <p:spPr>
          <a:xfrm>
            <a:off x="548640" y="3696101"/>
            <a:ext cx="11030552" cy="3161899"/>
          </a:xfrm>
        </p:spPr>
        <p:txBody>
          <a:bodyPr>
            <a:normAutofit/>
          </a:bodyPr>
          <a:lstStyle/>
          <a:p>
            <a:r>
              <a:rPr lang="fr-BE" sz="2400" b="1" dirty="0" smtClean="0">
                <a:solidFill>
                  <a:schemeClr val="tx1"/>
                </a:solidFill>
              </a:rPr>
              <a:t>Article 9</a:t>
            </a:r>
            <a:r>
              <a:rPr lang="fr-BE" sz="2400" b="1" i="1" dirty="0" smtClean="0">
                <a:solidFill>
                  <a:schemeClr val="tx1"/>
                </a:solidFill>
              </a:rPr>
              <a:t>ter</a:t>
            </a:r>
            <a:r>
              <a:rPr lang="fr-BE" sz="2400" b="1" dirty="0" smtClean="0">
                <a:solidFill>
                  <a:schemeClr val="tx1"/>
                </a:solidFill>
              </a:rPr>
              <a:t> de la loi du 15 DECEMBRE 1980</a:t>
            </a:r>
            <a:r>
              <a:rPr lang="fr-BE" sz="2400" dirty="0" smtClean="0"/>
              <a:t>loi </a:t>
            </a:r>
          </a:p>
          <a:p>
            <a:endParaRPr lang="fr-BE" sz="2400" dirty="0" smtClean="0"/>
          </a:p>
          <a:p>
            <a:endParaRPr lang="fr-BE" sz="2400" dirty="0"/>
          </a:p>
          <a:p>
            <a:pPr algn="r"/>
            <a:r>
              <a:rPr lang="fr-BE" b="1" dirty="0" smtClean="0">
                <a:solidFill>
                  <a:schemeClr val="tx1"/>
                </a:solidFill>
              </a:rPr>
              <a:t>Maryse </a:t>
            </a:r>
            <a:r>
              <a:rPr lang="fr-BE" b="1" dirty="0" err="1" smtClean="0">
                <a:solidFill>
                  <a:schemeClr val="tx1"/>
                </a:solidFill>
              </a:rPr>
              <a:t>aliÉ</a:t>
            </a:r>
            <a:r>
              <a:rPr lang="fr-BE" b="1" dirty="0" smtClean="0">
                <a:solidFill>
                  <a:schemeClr val="tx1"/>
                </a:solidFill>
              </a:rPr>
              <a:t>  </a:t>
            </a:r>
          </a:p>
          <a:p>
            <a:pPr algn="r"/>
            <a:r>
              <a:rPr lang="fr-BE" dirty="0" smtClean="0">
                <a:solidFill>
                  <a:schemeClr val="tx1"/>
                </a:solidFill>
              </a:rPr>
              <a:t>Avocate, cabinet atlas</a:t>
            </a:r>
          </a:p>
          <a:p>
            <a:pPr algn="r"/>
            <a:r>
              <a:rPr lang="fr-BE" dirty="0" smtClean="0">
                <a:solidFill>
                  <a:schemeClr val="tx1"/>
                </a:solidFill>
              </a:rPr>
              <a:t>Assistante a l’</a:t>
            </a:r>
            <a:r>
              <a:rPr lang="fr-BE" dirty="0" err="1" smtClean="0">
                <a:solidFill>
                  <a:schemeClr val="tx1"/>
                </a:solidFill>
              </a:rPr>
              <a:t>usl-b</a:t>
            </a:r>
            <a:r>
              <a:rPr lang="fr-BE" dirty="0" smtClean="0">
                <a:solidFill>
                  <a:schemeClr val="tx1"/>
                </a:solidFill>
              </a:rPr>
              <a:t> et a </a:t>
            </a:r>
            <a:r>
              <a:rPr lang="fr-BE" dirty="0" err="1" smtClean="0">
                <a:solidFill>
                  <a:schemeClr val="tx1"/>
                </a:solidFill>
              </a:rPr>
              <a:t>l’ulb</a:t>
            </a:r>
            <a:r>
              <a:rPr lang="fr-BE" dirty="0" smtClean="0">
                <a:solidFill>
                  <a:schemeClr val="tx1"/>
                </a:solidFill>
              </a:rPr>
              <a:t> </a:t>
            </a:r>
          </a:p>
          <a:p>
            <a:endParaRPr lang="fr-BE" sz="2400" dirty="0">
              <a:solidFill>
                <a:schemeClr val="tx1"/>
              </a:solidFill>
            </a:endParaRPr>
          </a:p>
          <a:p>
            <a:endParaRPr lang="fr-BE" sz="2400" dirty="0" smtClean="0"/>
          </a:p>
          <a:p>
            <a:endParaRPr lang="en-US" dirty="0"/>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1</a:t>
            </a:fld>
            <a:endParaRPr lang="en-US" dirty="0"/>
          </a:p>
        </p:txBody>
      </p:sp>
    </p:spTree>
    <p:extLst>
      <p:ext uri="{BB962C8B-B14F-4D97-AF65-F5344CB8AC3E}">
        <p14:creationId xmlns:p14="http://schemas.microsoft.com/office/powerpoint/2010/main" val="34649212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8160" y="203200"/>
            <a:ext cx="10800080" cy="6894195"/>
          </a:xfrm>
          <a:prstGeom prst="rect">
            <a:avLst/>
          </a:prstGeom>
        </p:spPr>
        <p:txBody>
          <a:bodyPr wrap="square">
            <a:spAutoFit/>
          </a:bodyPr>
          <a:lstStyle/>
          <a:p>
            <a:pPr algn="just">
              <a:spcAft>
                <a:spcPts val="0"/>
              </a:spcAft>
            </a:pPr>
            <a:r>
              <a:rPr lang="fr-FR" b="1" dirty="0" smtClean="0">
                <a:latin typeface="Arial" panose="020B0604020202020204" pitchFamily="34" charset="0"/>
                <a:ea typeface="Times New Roman" panose="02020603050405020304" pitchFamily="18" charset="0"/>
                <a:cs typeface="Times New Roman" panose="02020603050405020304" pitchFamily="18" charset="0"/>
              </a:rPr>
              <a:t>MENTIONS DU CERTIFICAT DE L’OE </a:t>
            </a:r>
          </a:p>
          <a:p>
            <a:pPr algn="just">
              <a:spcAft>
                <a:spcPts val="0"/>
              </a:spcAft>
            </a:pP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a:latin typeface="Arial" panose="020B0604020202020204" pitchFamily="34" charset="0"/>
                <a:ea typeface="Times New Roman" panose="02020603050405020304" pitchFamily="18" charset="0"/>
                <a:cs typeface="Times New Roman" panose="02020603050405020304" pitchFamily="18" charset="0"/>
              </a:rPr>
              <a:t>A/ Historique médical :</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a:latin typeface="Arial" panose="020B0604020202020204" pitchFamily="34" charset="0"/>
                <a:ea typeface="Times New Roman" panose="02020603050405020304" pitchFamily="18" charset="0"/>
                <a:cs typeface="Times New Roman" panose="02020603050405020304" pitchFamily="18" charset="0"/>
              </a:rPr>
              <a:t> </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a:latin typeface="Arial" panose="020B0604020202020204" pitchFamily="34" charset="0"/>
                <a:ea typeface="Times New Roman" panose="02020603050405020304" pitchFamily="18" charset="0"/>
                <a:cs typeface="Times New Roman" panose="02020603050405020304" pitchFamily="18" charset="0"/>
              </a:rPr>
              <a:t>B/ DIAGNOSTIC :  description détaillée de la nature et du degré de gravité des affections sur base desquelles la demande d’autorisation de séjour sur pied de l’Article 9ter est introduite </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dirty="0">
                <a:latin typeface="Arial" panose="020B0604020202020204" pitchFamily="34" charset="0"/>
                <a:ea typeface="Times New Roman" panose="02020603050405020304" pitchFamily="18" charset="0"/>
                <a:cs typeface="Times New Roman" panose="02020603050405020304" pitchFamily="18" charset="0"/>
              </a:rPr>
              <a:t>Il est dans l’intérêt du patient que des pièces justificatives (p.ex. rapport émanant d’un médecin-spécialiste) soient produites pour chaque pathologie.</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a:latin typeface="Arial" panose="020B0604020202020204" pitchFamily="34" charset="0"/>
                <a:ea typeface="Times New Roman" panose="02020603050405020304" pitchFamily="18" charset="0"/>
                <a:cs typeface="Times New Roman" panose="02020603050405020304" pitchFamily="18" charset="0"/>
              </a:rPr>
              <a:t> </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smtClean="0">
                <a:latin typeface="Arial" panose="020B0604020202020204" pitchFamily="34" charset="0"/>
                <a:ea typeface="Times New Roman" panose="02020603050405020304" pitchFamily="18" charset="0"/>
                <a:cs typeface="Times New Roman" panose="02020603050405020304" pitchFamily="18" charset="0"/>
              </a:rPr>
              <a:t>C</a:t>
            </a:r>
            <a:r>
              <a:rPr lang="fr-FR" b="1" dirty="0">
                <a:latin typeface="Arial" panose="020B0604020202020204" pitchFamily="34" charset="0"/>
                <a:ea typeface="Times New Roman" panose="02020603050405020304" pitchFamily="18" charset="0"/>
                <a:cs typeface="Times New Roman" panose="02020603050405020304" pitchFamily="18" charset="0"/>
              </a:rPr>
              <a:t>/ Traitement actuel et date du début du traitement </a:t>
            </a:r>
            <a:r>
              <a:rPr lang="fr-FR" b="1" u="sng" dirty="0">
                <a:latin typeface="Arial" panose="020B0604020202020204" pitchFamily="34" charset="0"/>
                <a:ea typeface="Times New Roman" panose="02020603050405020304" pitchFamily="18" charset="0"/>
                <a:cs typeface="Times New Roman" panose="02020603050405020304" pitchFamily="18" charset="0"/>
              </a:rPr>
              <a:t>des affections mentionnées à la  rubrique B</a:t>
            </a:r>
            <a:r>
              <a:rPr lang="fr-FR" b="1" dirty="0">
                <a:latin typeface="Arial" panose="020B0604020202020204" pitchFamily="34" charset="0"/>
                <a:ea typeface="Times New Roman" panose="02020603050405020304" pitchFamily="18" charset="0"/>
                <a:cs typeface="Times New Roman" panose="02020603050405020304" pitchFamily="18" charset="0"/>
              </a:rPr>
              <a:t> :</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a:latin typeface="Arial" panose="020B0604020202020204" pitchFamily="34" charset="0"/>
                <a:ea typeface="Times New Roman" panose="02020603050405020304" pitchFamily="18" charset="0"/>
                <a:cs typeface="Times New Roman" panose="02020603050405020304" pitchFamily="18" charset="0"/>
              </a:rPr>
              <a:t>  </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smtClean="0">
                <a:latin typeface="Arial" panose="020B0604020202020204" pitchFamily="34" charset="0"/>
                <a:ea typeface="Times New Roman" panose="02020603050405020304" pitchFamily="18" charset="0"/>
                <a:cs typeface="Times New Roman" panose="02020603050405020304" pitchFamily="18" charset="0"/>
              </a:rPr>
              <a:t>  -</a:t>
            </a:r>
            <a:r>
              <a:rPr lang="fr-FR" dirty="0">
                <a:latin typeface="Arial" panose="020B0604020202020204" pitchFamily="34" charset="0"/>
                <a:ea typeface="Times New Roman" panose="02020603050405020304" pitchFamily="18" charset="0"/>
                <a:cs typeface="Times New Roman" panose="02020603050405020304" pitchFamily="18" charset="0"/>
              </a:rPr>
              <a:t>	Traitement médicamenteux/ matériel médical</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dirty="0">
                <a:latin typeface="Arial" panose="020B0604020202020204" pitchFamily="34" charset="0"/>
                <a:ea typeface="Times New Roman" panose="02020603050405020304" pitchFamily="18" charset="0"/>
                <a:cs typeface="Times New Roman" panose="02020603050405020304" pitchFamily="18" charset="0"/>
              </a:rPr>
              <a:t>  </a:t>
            </a:r>
            <a:r>
              <a:rPr lang="fr-FR" dirty="0" smtClean="0">
                <a:latin typeface="Arial" panose="020B0604020202020204" pitchFamily="34" charset="0"/>
                <a:ea typeface="Times New Roman" panose="02020603050405020304" pitchFamily="18" charset="0"/>
                <a:cs typeface="Times New Roman" panose="02020603050405020304" pitchFamily="18" charset="0"/>
              </a:rPr>
              <a:t>-</a:t>
            </a:r>
            <a:r>
              <a:rPr lang="fr-FR" dirty="0">
                <a:latin typeface="Arial" panose="020B0604020202020204" pitchFamily="34" charset="0"/>
                <a:ea typeface="Times New Roman" panose="02020603050405020304" pitchFamily="18" charset="0"/>
                <a:cs typeface="Times New Roman" panose="02020603050405020304" pitchFamily="18" charset="0"/>
              </a:rPr>
              <a:t>	Intervention / Hospitalisation (fréquence / dernière en date)</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dirty="0">
                <a:latin typeface="Arial" panose="020B0604020202020204" pitchFamily="34" charset="0"/>
                <a:ea typeface="Times New Roman" panose="02020603050405020304" pitchFamily="18" charset="0"/>
                <a:cs typeface="Times New Roman" panose="02020603050405020304" pitchFamily="18" charset="0"/>
              </a:rPr>
              <a:t>  </a:t>
            </a:r>
            <a:r>
              <a:rPr lang="fr-FR" dirty="0" smtClean="0">
                <a:latin typeface="Arial" panose="020B0604020202020204" pitchFamily="34" charset="0"/>
                <a:ea typeface="Times New Roman" panose="02020603050405020304" pitchFamily="18" charset="0"/>
                <a:cs typeface="Times New Roman" panose="02020603050405020304" pitchFamily="18" charset="0"/>
              </a:rPr>
              <a:t>-</a:t>
            </a:r>
            <a:r>
              <a:rPr lang="fr-FR" dirty="0">
                <a:latin typeface="Arial" panose="020B0604020202020204" pitchFamily="34" charset="0"/>
                <a:ea typeface="Times New Roman" panose="02020603050405020304" pitchFamily="18" charset="0"/>
                <a:cs typeface="Times New Roman" panose="02020603050405020304" pitchFamily="18" charset="0"/>
              </a:rPr>
              <a:t>	Durée prévue du traitement nécessaire</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a:latin typeface="Arial" panose="020B0604020202020204" pitchFamily="34" charset="0"/>
                <a:ea typeface="Times New Roman" panose="02020603050405020304" pitchFamily="18" charset="0"/>
                <a:cs typeface="Times New Roman" panose="02020603050405020304" pitchFamily="18" charset="0"/>
              </a:rPr>
              <a:t> </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a:latin typeface="Arial" panose="020B0604020202020204" pitchFamily="34" charset="0"/>
                <a:ea typeface="Times New Roman" panose="02020603050405020304" pitchFamily="18" charset="0"/>
                <a:cs typeface="Times New Roman" panose="02020603050405020304" pitchFamily="18" charset="0"/>
              </a:rPr>
              <a:t> </a:t>
            </a:r>
            <a:r>
              <a:rPr lang="fr-FR" b="1" dirty="0" smtClean="0">
                <a:latin typeface="Arial" panose="020B0604020202020204" pitchFamily="34" charset="0"/>
                <a:ea typeface="Times New Roman" panose="02020603050405020304" pitchFamily="18" charset="0"/>
                <a:cs typeface="Times New Roman" panose="02020603050405020304" pitchFamily="18" charset="0"/>
              </a:rPr>
              <a:t>D</a:t>
            </a:r>
            <a:r>
              <a:rPr lang="fr-FR" b="1" dirty="0">
                <a:latin typeface="Arial" panose="020B0604020202020204" pitchFamily="34" charset="0"/>
                <a:ea typeface="Times New Roman" panose="02020603050405020304" pitchFamily="18" charset="0"/>
                <a:cs typeface="Times New Roman" panose="02020603050405020304" pitchFamily="18" charset="0"/>
              </a:rPr>
              <a:t>/ Quelles seraient les conséquences et complications éventuelles d’un arrêt du traitement ?</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a:latin typeface="Arial" panose="020B0604020202020204" pitchFamily="34" charset="0"/>
                <a:ea typeface="Times New Roman" panose="02020603050405020304" pitchFamily="18" charset="0"/>
                <a:cs typeface="Times New Roman" panose="02020603050405020304" pitchFamily="18" charset="0"/>
              </a:rPr>
              <a:t> </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smtClean="0">
                <a:latin typeface="Arial" panose="020B0604020202020204" pitchFamily="34" charset="0"/>
                <a:ea typeface="Times New Roman" panose="02020603050405020304" pitchFamily="18" charset="0"/>
                <a:cs typeface="Times New Roman" panose="02020603050405020304" pitchFamily="18" charset="0"/>
              </a:rPr>
              <a:t>E</a:t>
            </a:r>
            <a:r>
              <a:rPr lang="fr-FR" b="1" dirty="0">
                <a:latin typeface="Arial" panose="020B0604020202020204" pitchFamily="34" charset="0"/>
                <a:ea typeface="Times New Roman" panose="02020603050405020304" pitchFamily="18" charset="0"/>
                <a:cs typeface="Times New Roman" panose="02020603050405020304" pitchFamily="18" charset="0"/>
              </a:rPr>
              <a:t>/ Evolution et pronostic de la / </a:t>
            </a:r>
            <a:r>
              <a:rPr lang="fr-FR" b="1" u="sng" dirty="0">
                <a:latin typeface="Arial" panose="020B0604020202020204" pitchFamily="34" charset="0"/>
                <a:ea typeface="Times New Roman" panose="02020603050405020304" pitchFamily="18" charset="0"/>
                <a:cs typeface="Times New Roman" panose="02020603050405020304" pitchFamily="18" charset="0"/>
              </a:rPr>
              <a:t>des pathologie(s) mentionnée(s) à la rubrique B</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a:latin typeface="Arial" panose="020B0604020202020204" pitchFamily="34" charset="0"/>
                <a:ea typeface="Times New Roman" panose="02020603050405020304" pitchFamily="18" charset="0"/>
                <a:cs typeface="Times New Roman" panose="02020603050405020304" pitchFamily="18" charset="0"/>
              </a:rPr>
              <a:t> </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a:latin typeface="Arial" panose="020B0604020202020204" pitchFamily="34" charset="0"/>
                <a:ea typeface="Times New Roman" panose="02020603050405020304" pitchFamily="18" charset="0"/>
                <a:cs typeface="Times New Roman" panose="02020603050405020304" pitchFamily="18" charset="0"/>
              </a:rPr>
              <a:t>F/ Si d’application : quels sont les besoins spécifiques en matière de suivi médical ? Une prise en </a:t>
            </a:r>
            <a:r>
              <a:rPr lang="fr-FR" b="1" dirty="0" smtClean="0">
                <a:latin typeface="Arial" panose="020B0604020202020204" pitchFamily="34" charset="0"/>
                <a:ea typeface="Times New Roman" panose="02020603050405020304" pitchFamily="18" charset="0"/>
                <a:cs typeface="Times New Roman" panose="02020603050405020304" pitchFamily="18" charset="0"/>
              </a:rPr>
              <a:t> </a:t>
            </a:r>
            <a:r>
              <a:rPr lang="fr-FR" b="1" dirty="0">
                <a:latin typeface="Arial" panose="020B0604020202020204" pitchFamily="34" charset="0"/>
                <a:ea typeface="Times New Roman" panose="02020603050405020304" pitchFamily="18" charset="0"/>
                <a:cs typeface="Times New Roman" panose="02020603050405020304" pitchFamily="18" charset="0"/>
              </a:rPr>
              <a:t>charge de la dépendance est-elle médicalement requise (soins de proximité) ?</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a:latin typeface="Arial" panose="020B0604020202020204" pitchFamily="34" charset="0"/>
                <a:ea typeface="Times New Roman" panose="02020603050405020304" pitchFamily="18" charset="0"/>
                <a:cs typeface="Times New Roman" panose="02020603050405020304" pitchFamily="18" charset="0"/>
              </a:rPr>
              <a:t>  </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a:latin typeface="Arial" panose="020B0604020202020204" pitchFamily="34" charset="0"/>
                <a:ea typeface="Times New Roman" panose="02020603050405020304" pitchFamily="18" charset="0"/>
                <a:cs typeface="Times New Roman" panose="02020603050405020304" pitchFamily="18" charset="0"/>
              </a:rPr>
              <a:t>G/ Nombre d’annexes jointes au présent certificat :</a:t>
            </a:r>
            <a:endParaRPr lang="en-US" sz="2800" dirty="0">
              <a:latin typeface="Univers"/>
              <a:ea typeface="Times New Roman" panose="02020603050405020304" pitchFamily="18" charset="0"/>
              <a:cs typeface="Times New Roman" panose="02020603050405020304" pitchFamily="18" charset="0"/>
            </a:endParaRPr>
          </a:p>
          <a:p>
            <a:pPr algn="just">
              <a:spcAft>
                <a:spcPts val="0"/>
              </a:spcAft>
            </a:pPr>
            <a:r>
              <a:rPr lang="fr-FR" b="1" dirty="0">
                <a:latin typeface="Arial" panose="020B0604020202020204" pitchFamily="34" charset="0"/>
                <a:ea typeface="Times New Roman" panose="02020603050405020304" pitchFamily="18" charset="0"/>
                <a:cs typeface="Times New Roman" panose="02020603050405020304" pitchFamily="18" charset="0"/>
              </a:rPr>
              <a:t> </a:t>
            </a:r>
            <a:endParaRPr lang="en-US" sz="2000" dirty="0">
              <a:effectLst/>
              <a:latin typeface="Arial" panose="020B0604020202020204" pitchFamily="34" charset="0"/>
              <a:ea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D57F1E4F-1CFF-5643-939E-02111984F565}" type="slidenum">
              <a:rPr lang="en-US" smtClean="0"/>
              <a:t>10</a:t>
            </a:fld>
            <a:endParaRPr lang="en-US" dirty="0"/>
          </a:p>
        </p:txBody>
      </p:sp>
    </p:spTree>
    <p:extLst>
      <p:ext uri="{BB962C8B-B14F-4D97-AF65-F5344CB8AC3E}">
        <p14:creationId xmlns:p14="http://schemas.microsoft.com/office/powerpoint/2010/main" val="5928884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b="1" dirty="0" smtClean="0"/>
              <a:t>Envoi par courrier recommandé à l’OE</a:t>
            </a:r>
            <a:endParaRPr lang="en-US" b="1" dirty="0"/>
          </a:p>
        </p:txBody>
      </p:sp>
      <p:sp>
        <p:nvSpPr>
          <p:cNvPr id="3" name="Espace réservé du contenu 2"/>
          <p:cNvSpPr>
            <a:spLocks noGrp="1"/>
          </p:cNvSpPr>
          <p:nvPr>
            <p:ph idx="1"/>
          </p:nvPr>
        </p:nvSpPr>
        <p:spPr/>
        <p:txBody>
          <a:bodyPr>
            <a:normAutofit/>
          </a:bodyPr>
          <a:lstStyle/>
          <a:p>
            <a:pPr lvl="0"/>
            <a:r>
              <a:rPr lang="fr-FR" sz="2800" i="1" dirty="0"/>
              <a:t>Office des étrangers</a:t>
            </a:r>
            <a:br>
              <a:rPr lang="fr-FR" sz="2800" i="1" dirty="0"/>
            </a:br>
            <a:r>
              <a:rPr lang="fr-FR" sz="2800" i="1" dirty="0"/>
              <a:t>Département Séjour Exceptionnel – Service Séjour Médical</a:t>
            </a:r>
            <a:br>
              <a:rPr lang="fr-FR" sz="2800" i="1" dirty="0"/>
            </a:br>
            <a:r>
              <a:rPr lang="fr-FR" sz="2800" i="1" dirty="0"/>
              <a:t>Boulevard Pacheco, 44 </a:t>
            </a:r>
            <a:br>
              <a:rPr lang="fr-FR" sz="2800" i="1" dirty="0"/>
            </a:br>
            <a:r>
              <a:rPr lang="fr-FR" sz="2800" i="1" dirty="0"/>
              <a:t>1000 </a:t>
            </a:r>
            <a:r>
              <a:rPr lang="fr-FR" sz="2800" i="1" dirty="0" smtClean="0"/>
              <a:t>Bruxelles</a:t>
            </a:r>
          </a:p>
          <a:p>
            <a:pPr lvl="0"/>
            <a:endParaRPr lang="fr-FR" sz="2800" i="1" dirty="0"/>
          </a:p>
          <a:p>
            <a:pPr lvl="0"/>
            <a:r>
              <a:rPr lang="fr-FR" sz="2800" b="1" dirty="0" smtClean="0"/>
              <a:t>ATTENTION LES DECISIONS NE SONT JAMAIS NOTIFIEES AUX AVOCATS MAIS AU DEMANDEUR </a:t>
            </a:r>
          </a:p>
          <a:p>
            <a:pPr lvl="0"/>
            <a:endParaRPr lang="en-US" sz="2800" b="1" dirty="0"/>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11</a:t>
            </a:fld>
            <a:endParaRPr lang="en-US" dirty="0"/>
          </a:p>
        </p:txBody>
      </p:sp>
    </p:spTree>
    <p:extLst>
      <p:ext uri="{BB962C8B-B14F-4D97-AF65-F5344CB8AC3E}">
        <p14:creationId xmlns:p14="http://schemas.microsoft.com/office/powerpoint/2010/main" val="12289007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5440" y="335846"/>
            <a:ext cx="10068560" cy="923330"/>
          </a:xfrm>
          <a:prstGeom prst="rect">
            <a:avLst/>
          </a:prstGeom>
        </p:spPr>
        <p:txBody>
          <a:bodyPr wrap="square">
            <a:spAutoFit/>
          </a:bodyPr>
          <a:lstStyle/>
          <a:p>
            <a:pPr algn="just"/>
            <a:endParaRPr lang="fr-FR" dirty="0" smtClean="0">
              <a:latin typeface="Oxygen"/>
            </a:endParaRPr>
          </a:p>
          <a:p>
            <a:pPr algn="just"/>
            <a:endParaRPr lang="fr-FR" dirty="0">
              <a:latin typeface="Oxygen"/>
            </a:endParaRPr>
          </a:p>
          <a:p>
            <a:pPr algn="just"/>
            <a:endParaRPr lang="fr-FR" dirty="0">
              <a:latin typeface="Oxygen"/>
            </a:endParaRPr>
          </a:p>
        </p:txBody>
      </p:sp>
      <p:sp>
        <p:nvSpPr>
          <p:cNvPr id="4" name="Rectangle 3"/>
          <p:cNvSpPr/>
          <p:nvPr/>
        </p:nvSpPr>
        <p:spPr>
          <a:xfrm>
            <a:off x="782320" y="782321"/>
            <a:ext cx="10708640" cy="10525958"/>
          </a:xfrm>
          <a:prstGeom prst="rect">
            <a:avLst/>
          </a:prstGeom>
        </p:spPr>
        <p:txBody>
          <a:bodyPr wrap="square">
            <a:spAutoFit/>
          </a:bodyPr>
          <a:lstStyle/>
          <a:p>
            <a:pPr lvl="0"/>
            <a:r>
              <a:rPr lang="fr-FR" sz="2400" b="1" dirty="0"/>
              <a:t>Filtre de recevabilité </a:t>
            </a:r>
            <a:r>
              <a:rPr lang="fr-FR" sz="2400" b="1" dirty="0" smtClean="0"/>
              <a:t>= ) IRRECEVABLE SI la demande </a:t>
            </a:r>
          </a:p>
          <a:p>
            <a:pPr lvl="0"/>
            <a:endParaRPr lang="fr-FR" sz="2400" b="1" dirty="0" smtClean="0"/>
          </a:p>
          <a:p>
            <a:pPr marL="342900" indent="-342900">
              <a:buFont typeface="Arial" panose="020B0604020202020204" pitchFamily="34" charset="0"/>
              <a:buChar char="•"/>
            </a:pPr>
            <a:r>
              <a:rPr lang="fr-FR" sz="2400" b="1" dirty="0" smtClean="0"/>
              <a:t>N’est pas </a:t>
            </a:r>
            <a:r>
              <a:rPr lang="fr-FR" sz="2400" b="1" dirty="0"/>
              <a:t>envoyée par pli recommandé à </a:t>
            </a:r>
            <a:r>
              <a:rPr lang="fr-FR" sz="2400" b="1" dirty="0" smtClean="0"/>
              <a:t>l’OE</a:t>
            </a:r>
            <a:r>
              <a:rPr lang="fr-FR" sz="2400" dirty="0" smtClean="0"/>
              <a:t>, </a:t>
            </a:r>
            <a:r>
              <a:rPr lang="fr-FR" sz="2400" dirty="0"/>
              <a:t>ou </a:t>
            </a:r>
            <a:r>
              <a:rPr lang="fr-FR" sz="2400" dirty="0" smtClean="0"/>
              <a:t>ne </a:t>
            </a:r>
            <a:r>
              <a:rPr lang="fr-FR" sz="2400" dirty="0"/>
              <a:t>contient </a:t>
            </a:r>
            <a:r>
              <a:rPr lang="fr-FR" sz="2400" b="1" dirty="0"/>
              <a:t>pas l'adresse de la résidence </a:t>
            </a:r>
            <a:r>
              <a:rPr lang="fr-FR" sz="2400" b="1" dirty="0" smtClean="0"/>
              <a:t>effective</a:t>
            </a:r>
            <a:r>
              <a:rPr lang="fr-FR" sz="2400" dirty="0" smtClean="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b="1" dirty="0" smtClean="0"/>
              <a:t>l’identité </a:t>
            </a:r>
            <a:r>
              <a:rPr lang="fr-FR" sz="2400" b="1" dirty="0"/>
              <a:t>n’est pas </a:t>
            </a:r>
            <a:r>
              <a:rPr lang="fr-FR" sz="2400" b="1" dirty="0" smtClean="0"/>
              <a:t>démontrée</a:t>
            </a:r>
            <a:r>
              <a:rPr lang="fr-FR" sz="2400" dirty="0" smtClean="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smtClean="0"/>
              <a:t>le </a:t>
            </a:r>
            <a:r>
              <a:rPr lang="fr-FR" sz="2400" b="1" dirty="0"/>
              <a:t>certificat médical type n'est pas produit </a:t>
            </a:r>
            <a:r>
              <a:rPr lang="fr-FR" sz="2400" dirty="0"/>
              <a:t>avec la demande, ou le </a:t>
            </a:r>
            <a:r>
              <a:rPr lang="fr-FR" sz="2400" dirty="0" smtClean="0"/>
              <a:t>certificat </a:t>
            </a:r>
            <a:r>
              <a:rPr lang="fr-FR" sz="2400" dirty="0"/>
              <a:t>médical </a:t>
            </a:r>
            <a:r>
              <a:rPr lang="fr-FR" sz="2400" b="1" dirty="0"/>
              <a:t>type ne répond pas aux conditions </a:t>
            </a:r>
            <a:r>
              <a:rPr lang="fr-FR" sz="2400" dirty="0" smtClean="0"/>
              <a:t>légales ;</a:t>
            </a:r>
          </a:p>
          <a:p>
            <a:pPr marL="342900" indent="-342900">
              <a:buFont typeface="Arial" panose="020B0604020202020204" pitchFamily="34" charset="0"/>
              <a:buChar char="•"/>
            </a:pPr>
            <a:endParaRPr lang="fr-FR" sz="2400" dirty="0"/>
          </a:p>
          <a:p>
            <a:pPr marL="342900" indent="-342900" algn="just">
              <a:buFont typeface="Arial" panose="020B0604020202020204" pitchFamily="34" charset="0"/>
              <a:buChar char="•"/>
            </a:pPr>
            <a:r>
              <a:rPr lang="fr-FR" sz="2400" dirty="0" smtClean="0"/>
              <a:t>le </a:t>
            </a:r>
            <a:r>
              <a:rPr lang="fr-FR" sz="2400" dirty="0"/>
              <a:t>fonctionnaire médecin </a:t>
            </a:r>
            <a:r>
              <a:rPr lang="fr-FR" sz="2400" dirty="0" smtClean="0"/>
              <a:t>de l’OE constate que </a:t>
            </a:r>
            <a:r>
              <a:rPr lang="fr-FR" sz="2400" dirty="0"/>
              <a:t>la </a:t>
            </a:r>
            <a:r>
              <a:rPr lang="fr-FR" sz="2400" b="1" dirty="0"/>
              <a:t>maladie ne répond manifestement pas à une maladie </a:t>
            </a:r>
            <a:r>
              <a:rPr lang="fr-FR" sz="2400" b="1" dirty="0" smtClean="0"/>
              <a:t>grave</a:t>
            </a:r>
          </a:p>
          <a:p>
            <a:pPr marL="342900" indent="-342900">
              <a:buFont typeface="Arial" panose="020B0604020202020204" pitchFamily="34" charset="0"/>
              <a:buChar char="•"/>
            </a:pPr>
            <a:endParaRPr lang="fr-FR" sz="2400" b="1" dirty="0"/>
          </a:p>
          <a:p>
            <a:pPr marL="342900" indent="-342900" algn="just">
              <a:buFont typeface="Arial" panose="020B0604020202020204" pitchFamily="34" charset="0"/>
              <a:buChar char="•"/>
            </a:pPr>
            <a:r>
              <a:rPr lang="fr-FR" sz="2400" dirty="0" smtClean="0"/>
              <a:t>si </a:t>
            </a:r>
            <a:r>
              <a:rPr lang="fr-FR" sz="2400" dirty="0"/>
              <a:t>des </a:t>
            </a:r>
            <a:r>
              <a:rPr lang="fr-FR" sz="2400" b="1" dirty="0"/>
              <a:t>éléments ont déjà été invoqués </a:t>
            </a:r>
            <a:r>
              <a:rPr lang="fr-FR" sz="2400" dirty="0"/>
              <a:t>dans </a:t>
            </a:r>
            <a:r>
              <a:rPr lang="fr-FR" sz="2400" dirty="0" smtClean="0"/>
              <a:t>une demande </a:t>
            </a:r>
            <a:r>
              <a:rPr lang="fr-FR" sz="2400" dirty="0"/>
              <a:t>précédente =) pas de 9</a:t>
            </a:r>
            <a:r>
              <a:rPr lang="fr-FR" sz="2400" i="1" dirty="0"/>
              <a:t>ter</a:t>
            </a:r>
            <a:r>
              <a:rPr lang="fr-FR" sz="2400" dirty="0"/>
              <a:t> sur 9</a:t>
            </a:r>
            <a:r>
              <a:rPr lang="fr-FR" sz="2400" i="1" dirty="0"/>
              <a:t>ter</a:t>
            </a:r>
            <a:r>
              <a:rPr lang="fr-FR" sz="2400" dirty="0"/>
              <a:t> (sauf si </a:t>
            </a:r>
            <a:r>
              <a:rPr lang="fr-FR" sz="2400" dirty="0" err="1"/>
              <a:t>dde</a:t>
            </a:r>
            <a:r>
              <a:rPr lang="fr-FR" sz="2400" dirty="0"/>
              <a:t> était irrecevable) + attention recours ! </a:t>
            </a:r>
          </a:p>
          <a:p>
            <a:pPr marL="342900" indent="-342900">
              <a:buFontTx/>
              <a:buChar char="-"/>
            </a:pPr>
            <a:endParaRPr lang="fr-FR" sz="2400" dirty="0"/>
          </a:p>
          <a:p>
            <a:pPr lvl="0"/>
            <a:endParaRPr lang="fr-FR" sz="2400" b="1" dirty="0"/>
          </a:p>
          <a:p>
            <a:pPr lvl="0"/>
            <a:endParaRPr lang="fr-FR" sz="2400" b="1" dirty="0" smtClean="0"/>
          </a:p>
          <a:p>
            <a:pPr lvl="0"/>
            <a:endParaRPr lang="fr-FR" b="1" dirty="0"/>
          </a:p>
          <a:p>
            <a:pPr lvl="0"/>
            <a:endParaRPr lang="fr-FR" b="1" dirty="0" smtClean="0"/>
          </a:p>
          <a:p>
            <a:pPr lvl="0"/>
            <a:endParaRPr lang="fr-FR" b="1" dirty="0"/>
          </a:p>
          <a:p>
            <a:pPr lvl="0"/>
            <a:endParaRPr lang="fr-FR" b="1" dirty="0" smtClean="0"/>
          </a:p>
          <a:p>
            <a:pPr lvl="0"/>
            <a:endParaRPr lang="fr-FR" b="1" dirty="0"/>
          </a:p>
          <a:p>
            <a:pPr lvl="0"/>
            <a:endParaRPr lang="fr-FR" b="1" dirty="0" smtClean="0"/>
          </a:p>
          <a:p>
            <a:pPr lvl="0"/>
            <a:endParaRPr lang="fr-FR" b="1" dirty="0"/>
          </a:p>
          <a:p>
            <a:pPr lvl="0"/>
            <a:endParaRPr lang="fr-FR" b="1" dirty="0" smtClean="0"/>
          </a:p>
          <a:p>
            <a:pPr lvl="0"/>
            <a:endParaRPr lang="fr-FR" b="1" dirty="0"/>
          </a:p>
          <a:p>
            <a:pPr lvl="0"/>
            <a:endParaRPr lang="fr-FR" b="1" dirty="0" smtClean="0"/>
          </a:p>
          <a:p>
            <a:pPr lvl="0"/>
            <a:endParaRPr lang="en-US" b="1" dirty="0"/>
          </a:p>
        </p:txBody>
      </p:sp>
      <p:sp>
        <p:nvSpPr>
          <p:cNvPr id="3" name="Espace réservé du numéro de diapositive 2"/>
          <p:cNvSpPr>
            <a:spLocks noGrp="1"/>
          </p:cNvSpPr>
          <p:nvPr>
            <p:ph type="sldNum" sz="quarter" idx="12"/>
          </p:nvPr>
        </p:nvSpPr>
        <p:spPr/>
        <p:txBody>
          <a:bodyPr/>
          <a:lstStyle/>
          <a:p>
            <a:fld id="{D57F1E4F-1CFF-5643-939E-02111984F565}" type="slidenum">
              <a:rPr lang="en-US" smtClean="0"/>
              <a:t>12</a:t>
            </a:fld>
            <a:endParaRPr lang="en-US" dirty="0"/>
          </a:p>
        </p:txBody>
      </p:sp>
    </p:spTree>
    <p:extLst>
      <p:ext uri="{BB962C8B-B14F-4D97-AF65-F5344CB8AC3E}">
        <p14:creationId xmlns:p14="http://schemas.microsoft.com/office/powerpoint/2010/main" val="4258000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7855" y="397164"/>
            <a:ext cx="11497425" cy="6832640"/>
          </a:xfrm>
          <a:prstGeom prst="rect">
            <a:avLst/>
          </a:prstGeom>
        </p:spPr>
        <p:txBody>
          <a:bodyPr wrap="square">
            <a:spAutoFit/>
          </a:bodyPr>
          <a:lstStyle/>
          <a:p>
            <a:r>
              <a:rPr lang="fr-FR" sz="2400" b="1" dirty="0" smtClean="0"/>
              <a:t>EXAMEN PAR UN MEDECIN DE L’OFFICE DES ETRANGERS </a:t>
            </a:r>
          </a:p>
          <a:p>
            <a:r>
              <a:rPr lang="fr-FR" b="1" dirty="0" smtClean="0"/>
              <a:t>Pour info</a:t>
            </a:r>
          </a:p>
          <a:p>
            <a:endParaRPr lang="fr-FR" sz="2000" dirty="0" smtClean="0"/>
          </a:p>
          <a:p>
            <a:r>
              <a:rPr lang="fr-FR" sz="2000" dirty="0" smtClean="0"/>
              <a:t>Qualité </a:t>
            </a:r>
          </a:p>
          <a:p>
            <a:r>
              <a:rPr lang="fr-FR" sz="2000" dirty="0" smtClean="0"/>
              <a:t>Secret professionnel </a:t>
            </a:r>
          </a:p>
          <a:p>
            <a:endParaRPr lang="fr-FR" sz="2000" dirty="0"/>
          </a:p>
          <a:p>
            <a:r>
              <a:rPr lang="fr-FR" sz="2000" dirty="0" smtClean="0"/>
              <a:t>9</a:t>
            </a:r>
            <a:r>
              <a:rPr lang="fr-FR" sz="2000" i="1" dirty="0" smtClean="0"/>
              <a:t>ter</a:t>
            </a:r>
            <a:r>
              <a:rPr lang="fr-FR" sz="2000" dirty="0" smtClean="0"/>
              <a:t> § 1 dernier al, </a:t>
            </a:r>
            <a:r>
              <a:rPr lang="fr-FR" sz="2000" b="1" dirty="0" smtClean="0"/>
              <a:t>L'appréciation </a:t>
            </a:r>
            <a:r>
              <a:rPr lang="fr-FR" sz="2000" b="1" dirty="0"/>
              <a:t>du risque visé à l'alinéa 1er, des possibilités de traitement, leur accessibilité dans son pays d'origine ou dans le pays où il séjourne et de la maladie, son degré de gravité et le traitement estimé nécessaire indiqués dans le certificat médical, est effectuée par un fonctionnaire médecin </a:t>
            </a:r>
            <a:r>
              <a:rPr lang="fr-FR" sz="2000" dirty="0"/>
              <a:t>ou un médecin désigné par le ministre ou son délégué qui rend un avis à ce sujet. Ce médecin peut, s'il l'estime nécessaire, examiner l'étranger et demander l'avis complémentaire d'experts.</a:t>
            </a:r>
            <a:br>
              <a:rPr lang="fr-FR" sz="2000" dirty="0"/>
            </a:br>
            <a:endParaRPr lang="fr-FR" sz="2000" dirty="0"/>
          </a:p>
          <a:p>
            <a:r>
              <a:rPr lang="fr-FR" sz="2000" dirty="0" smtClean="0"/>
              <a:t>9</a:t>
            </a:r>
            <a:r>
              <a:rPr lang="fr-FR" sz="2000" i="1" dirty="0" smtClean="0"/>
              <a:t>ter </a:t>
            </a:r>
            <a:r>
              <a:rPr lang="fr-FR" sz="2000" dirty="0" smtClean="0"/>
              <a:t>§ </a:t>
            </a:r>
            <a:r>
              <a:rPr lang="fr-FR" sz="2000" dirty="0"/>
              <a:t>1er/1. L'obtention d'une autorisation de séjour dans le Royaume visée au présent article peut être refusée à l'étranger qui ne se présente pas à la date fixée dans la </a:t>
            </a:r>
            <a:r>
              <a:rPr lang="fr-FR" sz="2000" b="1" dirty="0"/>
              <a:t>convocation par le fonctionnaire médecin</a:t>
            </a:r>
            <a:r>
              <a:rPr lang="fr-FR" sz="2000" dirty="0"/>
              <a:t>, ou le médecin désigné par le ministre ou son délégué, ou l'expert désigné par le ministre ou son délégué, et qui ne donne pas, au plus tard dans les quinze jours suivant cette date, de motif valable à ce sujet</a:t>
            </a:r>
            <a:r>
              <a:rPr lang="fr-FR" sz="2000" dirty="0" smtClean="0"/>
              <a:t>.</a:t>
            </a:r>
          </a:p>
          <a:p>
            <a:endParaRPr lang="fr-FR" sz="2000" dirty="0"/>
          </a:p>
          <a:p>
            <a:r>
              <a:rPr lang="fr-FR" sz="2000" dirty="0"/>
              <a:t>(jamais constaté une telle convocation pour interné)</a:t>
            </a:r>
          </a:p>
          <a:p>
            <a:r>
              <a:rPr lang="fr-FR" dirty="0"/>
              <a:t/>
            </a:r>
            <a:br>
              <a:rPr lang="fr-FR" dirty="0"/>
            </a:br>
            <a:endParaRPr lang="en-US" dirty="0"/>
          </a:p>
        </p:txBody>
      </p:sp>
      <p:sp>
        <p:nvSpPr>
          <p:cNvPr id="3" name="Espace réservé du numéro de diapositive 2"/>
          <p:cNvSpPr>
            <a:spLocks noGrp="1"/>
          </p:cNvSpPr>
          <p:nvPr>
            <p:ph type="sldNum" sz="quarter" idx="12"/>
          </p:nvPr>
        </p:nvSpPr>
        <p:spPr/>
        <p:txBody>
          <a:bodyPr/>
          <a:lstStyle/>
          <a:p>
            <a:fld id="{D57F1E4F-1CFF-5643-939E-02111984F565}" type="slidenum">
              <a:rPr lang="en-US" smtClean="0"/>
              <a:t>13</a:t>
            </a:fld>
            <a:endParaRPr lang="en-US" dirty="0"/>
          </a:p>
        </p:txBody>
      </p:sp>
    </p:spTree>
    <p:extLst>
      <p:ext uri="{BB962C8B-B14F-4D97-AF65-F5344CB8AC3E}">
        <p14:creationId xmlns:p14="http://schemas.microsoft.com/office/powerpoint/2010/main" val="41432936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b="1" dirty="0" smtClean="0"/>
              <a:t>Si nouveaux éléments après introduction </a:t>
            </a:r>
            <a:endParaRPr lang="en-US" b="1" dirty="0"/>
          </a:p>
        </p:txBody>
      </p:sp>
      <p:sp>
        <p:nvSpPr>
          <p:cNvPr id="3" name="Espace réservé du contenu 2"/>
          <p:cNvSpPr>
            <a:spLocks noGrp="1"/>
          </p:cNvSpPr>
          <p:nvPr>
            <p:ph idx="1"/>
          </p:nvPr>
        </p:nvSpPr>
        <p:spPr/>
        <p:txBody>
          <a:bodyPr/>
          <a:lstStyle/>
          <a:p>
            <a:r>
              <a:rPr lang="fr-BE" dirty="0" smtClean="0"/>
              <a:t>Les produire ! </a:t>
            </a:r>
          </a:p>
          <a:p>
            <a:pPr marL="0" indent="0">
              <a:buNone/>
            </a:pPr>
            <a:endParaRPr lang="fr-BE" dirty="0" smtClean="0"/>
          </a:p>
          <a:p>
            <a:r>
              <a:rPr lang="fr-BE" dirty="0" smtClean="0"/>
              <a:t>Important de mettre la demande à jour ! </a:t>
            </a:r>
          </a:p>
          <a:p>
            <a:pPr marL="0" indent="0">
              <a:buNone/>
            </a:pPr>
            <a:endParaRPr lang="fr-BE" dirty="0" smtClean="0"/>
          </a:p>
          <a:p>
            <a:pPr marL="0" indent="0">
              <a:buNone/>
            </a:pPr>
            <a:r>
              <a:rPr lang="fr-BE" dirty="0" smtClean="0"/>
              <a:t>Comment ? Via un COMPLEMENT 9TER A ENVOYER PAR MAIL à l’Office des étrangers</a:t>
            </a:r>
          </a:p>
          <a:p>
            <a:pPr marL="0" indent="0">
              <a:buNone/>
            </a:pPr>
            <a:r>
              <a:rPr lang="fr-BE" dirty="0" smtClean="0"/>
              <a:t>'dex.9tercomplement@ibz.fgov.be‘</a:t>
            </a:r>
          </a:p>
          <a:p>
            <a:pPr marL="0" indent="0">
              <a:buNone/>
            </a:pPr>
            <a:endParaRPr lang="fr-BE" dirty="0" smtClean="0"/>
          </a:p>
          <a:p>
            <a:pPr marL="0" indent="0">
              <a:buNone/>
            </a:pPr>
            <a:r>
              <a:rPr lang="fr-BE" dirty="0" smtClean="0"/>
              <a:t>=) passer pas l’avocat c’est préférable ;-)</a:t>
            </a:r>
            <a:endParaRPr lang="fr-BE" dirty="0"/>
          </a:p>
          <a:p>
            <a:pPr marL="0" indent="0">
              <a:buNone/>
            </a:pPr>
            <a:endParaRPr lang="en-US" dirty="0"/>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14</a:t>
            </a:fld>
            <a:endParaRPr lang="en-US" dirty="0"/>
          </a:p>
        </p:txBody>
      </p:sp>
    </p:spTree>
    <p:extLst>
      <p:ext uri="{BB962C8B-B14F-4D97-AF65-F5344CB8AC3E}">
        <p14:creationId xmlns:p14="http://schemas.microsoft.com/office/powerpoint/2010/main" val="8481195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6640" y="-11298108"/>
            <a:ext cx="8087360" cy="923330"/>
          </a:xfrm>
          <a:prstGeom prst="rect">
            <a:avLst/>
          </a:prstGeom>
        </p:spPr>
        <p:txBody>
          <a:bodyPr wrap="square">
            <a:spAutoFit/>
          </a:bodyPr>
          <a:lstStyle/>
          <a:p>
            <a:r>
              <a:rPr lang="fr-FR" dirty="0">
                <a:solidFill>
                  <a:schemeClr val="accent2"/>
                </a:solidFill>
              </a:rPr>
              <a:t/>
            </a:r>
            <a:br>
              <a:rPr lang="fr-FR" dirty="0">
                <a:solidFill>
                  <a:schemeClr val="accent2"/>
                </a:solidFill>
              </a:rPr>
            </a:br>
            <a:r>
              <a:rPr lang="fr-FR" b="1" dirty="0">
                <a:solidFill>
                  <a:schemeClr val="accent2"/>
                </a:solidFill>
              </a:rPr>
              <a:t>  </a:t>
            </a:r>
            <a:r>
              <a:rPr lang="fr-FR" dirty="0">
                <a:solidFill>
                  <a:schemeClr val="accent2"/>
                </a:solidFill>
              </a:rPr>
              <a:t/>
            </a:r>
            <a:br>
              <a:rPr lang="fr-FR" dirty="0">
                <a:solidFill>
                  <a:schemeClr val="accent2"/>
                </a:solidFill>
              </a:rPr>
            </a:br>
            <a:r>
              <a:rPr lang="fr-FR" b="1" dirty="0">
                <a:solidFill>
                  <a:schemeClr val="accent2"/>
                </a:solidFill>
              </a:rPr>
              <a:t>  </a:t>
            </a:r>
            <a:endParaRPr lang="en-US" dirty="0">
              <a:solidFill>
                <a:schemeClr val="accent2"/>
              </a:solidFill>
            </a:endParaRPr>
          </a:p>
        </p:txBody>
      </p:sp>
      <p:sp>
        <p:nvSpPr>
          <p:cNvPr id="3" name="Rectangle 2"/>
          <p:cNvSpPr/>
          <p:nvPr/>
        </p:nvSpPr>
        <p:spPr>
          <a:xfrm>
            <a:off x="365760" y="-279133"/>
            <a:ext cx="10237585" cy="7725192"/>
          </a:xfrm>
          <a:prstGeom prst="rect">
            <a:avLst/>
          </a:prstGeom>
        </p:spPr>
        <p:txBody>
          <a:bodyPr wrap="square">
            <a:spAutoFit/>
          </a:bodyPr>
          <a:lstStyle/>
          <a:p>
            <a:endParaRPr lang="fr-BE" b="1" i="1" dirty="0" smtClean="0"/>
          </a:p>
          <a:p>
            <a:endParaRPr lang="fr-BE" b="1" i="1" dirty="0" smtClean="0"/>
          </a:p>
          <a:p>
            <a:r>
              <a:rPr lang="fr-BE" sz="2000" b="1" i="1" dirty="0" smtClean="0"/>
              <a:t>EN RESUME : « 3 filtres »</a:t>
            </a:r>
            <a:endParaRPr lang="fr-BE" sz="2000" b="1" i="1" dirty="0"/>
          </a:p>
          <a:p>
            <a:endParaRPr lang="fr-BE" sz="2000" b="1" i="1" dirty="0" smtClean="0"/>
          </a:p>
          <a:p>
            <a:r>
              <a:rPr lang="fr-BE" sz="2000" b="1" i="1" dirty="0" smtClean="0"/>
              <a:t>EXCLUSION  / irrecevabilité </a:t>
            </a:r>
          </a:p>
          <a:p>
            <a:endParaRPr lang="fr-BE" sz="2000" b="1" i="1" dirty="0" smtClean="0">
              <a:solidFill>
                <a:srgbClr val="00B050"/>
              </a:solidFill>
            </a:endParaRPr>
          </a:p>
          <a:p>
            <a:r>
              <a:rPr lang="fr-BE" sz="2000" b="1" i="1" dirty="0" smtClean="0"/>
              <a:t>DEMANDE RECEVABLE</a:t>
            </a:r>
          </a:p>
          <a:p>
            <a:endParaRPr lang="fr-BE" sz="2000" b="1" i="1" dirty="0" smtClean="0"/>
          </a:p>
          <a:p>
            <a:r>
              <a:rPr lang="fr-FR" sz="2000" dirty="0" smtClean="0"/>
              <a:t>L’administration </a:t>
            </a:r>
            <a:r>
              <a:rPr lang="fr-FR" sz="2000" dirty="0"/>
              <a:t>communale, </a:t>
            </a:r>
            <a:r>
              <a:rPr lang="fr-FR" sz="2000" dirty="0" smtClean="0"/>
              <a:t>inscrit </a:t>
            </a:r>
            <a:r>
              <a:rPr lang="fr-FR" sz="2000" dirty="0"/>
              <a:t>le demandeur au registre des étrangers et lui remet une attestation d’immatriculation (AI</a:t>
            </a:r>
            <a:r>
              <a:rPr lang="fr-FR" sz="2000" dirty="0" smtClean="0"/>
              <a:t>)</a:t>
            </a:r>
          </a:p>
          <a:p>
            <a:endParaRPr lang="fr-FR" sz="2000" b="1" i="1" dirty="0"/>
          </a:p>
          <a:p>
            <a:r>
              <a:rPr lang="fr-FR" sz="2000" dirty="0" smtClean="0"/>
              <a:t>=) Si interné, c’est l’EDS qui va être informé via la direction qui va devoir délivrer l’AI (à tempérer en fonction du statut de la personne)</a:t>
            </a:r>
          </a:p>
          <a:p>
            <a:endParaRPr lang="fr-BE" sz="2000" dirty="0" smtClean="0"/>
          </a:p>
          <a:p>
            <a:r>
              <a:rPr lang="fr-BE" sz="2000" b="1" i="1" dirty="0" smtClean="0"/>
              <a:t>EXAMEN DU FOND DE LA DEMANDE </a:t>
            </a:r>
          </a:p>
          <a:p>
            <a:pPr algn="just"/>
            <a:endParaRPr lang="fr-BE" sz="2000" i="1" dirty="0" smtClean="0"/>
          </a:p>
          <a:p>
            <a:pPr algn="just"/>
            <a:r>
              <a:rPr lang="fr-BE" sz="2000" dirty="0" smtClean="0"/>
              <a:t>=) OE se réfère à l’avis du médecin conseil sur :</a:t>
            </a:r>
          </a:p>
          <a:p>
            <a:pPr algn="just"/>
            <a:endParaRPr lang="fr-BE" sz="2000" dirty="0" smtClean="0"/>
          </a:p>
          <a:p>
            <a:pPr marL="285750" indent="-285750" algn="just">
              <a:buFontTx/>
              <a:buChar char="-"/>
            </a:pPr>
            <a:r>
              <a:rPr lang="fr-BE" sz="2000" dirty="0" smtClean="0"/>
              <a:t>les </a:t>
            </a:r>
            <a:r>
              <a:rPr lang="fr-FR" sz="2000" dirty="0" smtClean="0"/>
              <a:t>possibilités </a:t>
            </a:r>
            <a:r>
              <a:rPr lang="fr-FR" sz="2000" dirty="0"/>
              <a:t>de traitement, </a:t>
            </a:r>
            <a:endParaRPr lang="fr-FR" sz="2000" dirty="0" smtClean="0"/>
          </a:p>
          <a:p>
            <a:pPr marL="285750" indent="-285750" algn="just">
              <a:buFontTx/>
              <a:buChar char="-"/>
            </a:pPr>
            <a:r>
              <a:rPr lang="fr-FR" sz="2000" dirty="0" smtClean="0"/>
              <a:t>leur accessibilité </a:t>
            </a:r>
            <a:r>
              <a:rPr lang="fr-FR" sz="2000" dirty="0"/>
              <a:t>dans son pays d'origine ou dans le pays où il séjourne </a:t>
            </a:r>
            <a:r>
              <a:rPr lang="fr-FR" sz="2000" dirty="0" smtClean="0"/>
              <a:t>et</a:t>
            </a:r>
          </a:p>
          <a:p>
            <a:pPr marL="285750" indent="-285750" algn="just">
              <a:buFontTx/>
              <a:buChar char="-"/>
            </a:pPr>
            <a:r>
              <a:rPr lang="fr-FR" sz="2000" dirty="0" smtClean="0"/>
              <a:t>de </a:t>
            </a:r>
            <a:r>
              <a:rPr lang="fr-FR" sz="2000" dirty="0"/>
              <a:t>la maladie, son degré de </a:t>
            </a:r>
            <a:r>
              <a:rPr lang="fr-FR" sz="2000" dirty="0" smtClean="0"/>
              <a:t>gravité </a:t>
            </a:r>
            <a:r>
              <a:rPr lang="fr-FR" sz="2000" dirty="0"/>
              <a:t>et le traitement estimé nécessaire indiqués dans le certificat médical</a:t>
            </a:r>
            <a:endParaRPr lang="fr-BE" sz="2000" dirty="0"/>
          </a:p>
          <a:p>
            <a:endParaRPr lang="fr-BE" sz="2000" dirty="0"/>
          </a:p>
          <a:p>
            <a:endParaRPr lang="fr-BE" sz="2000" dirty="0"/>
          </a:p>
          <a:p>
            <a:endParaRPr lang="fr-BE" sz="2000" dirty="0"/>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15</a:t>
            </a:fld>
            <a:endParaRPr lang="en-US" dirty="0"/>
          </a:p>
        </p:txBody>
      </p:sp>
    </p:spTree>
    <p:extLst>
      <p:ext uri="{BB962C8B-B14F-4D97-AF65-F5344CB8AC3E}">
        <p14:creationId xmlns:p14="http://schemas.microsoft.com/office/powerpoint/2010/main" val="12551519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sz="2800" b="1" dirty="0" smtClean="0"/>
              <a:t>RECOURS  (</a:t>
            </a:r>
            <a:r>
              <a:rPr lang="fr-FR" sz="2800" b="1" dirty="0" smtClean="0"/>
              <a:t>39/2 </a:t>
            </a:r>
            <a:r>
              <a:rPr lang="fr-FR" sz="2800" b="1" dirty="0"/>
              <a:t>et 39/82 </a:t>
            </a:r>
            <a:r>
              <a:rPr lang="fr-FR" sz="2800" b="1" dirty="0" smtClean="0"/>
              <a:t>de la loi du 15.12.1980</a:t>
            </a:r>
            <a:r>
              <a:rPr lang="fr-FR" sz="2800" b="1" dirty="0"/>
              <a:t>) </a:t>
            </a:r>
            <a:endParaRPr lang="en-US" sz="2800" b="1" dirty="0"/>
          </a:p>
        </p:txBody>
      </p:sp>
      <p:sp>
        <p:nvSpPr>
          <p:cNvPr id="3" name="Espace réservé du contenu 2"/>
          <p:cNvSpPr>
            <a:spLocks noGrp="1"/>
          </p:cNvSpPr>
          <p:nvPr>
            <p:ph idx="1"/>
          </p:nvPr>
        </p:nvSpPr>
        <p:spPr>
          <a:xfrm>
            <a:off x="500514" y="1463040"/>
            <a:ext cx="10106526" cy="5322771"/>
          </a:xfrm>
        </p:spPr>
        <p:txBody>
          <a:bodyPr>
            <a:normAutofit/>
          </a:bodyPr>
          <a:lstStyle/>
          <a:p>
            <a:r>
              <a:rPr lang="fr-BE" sz="2400" b="1" dirty="0" smtClean="0"/>
              <a:t>SI DEMANDE </a:t>
            </a:r>
            <a:r>
              <a:rPr lang="fr-BE" sz="2400" b="1" dirty="0"/>
              <a:t>IRRECEVABLE OU INFONDEE </a:t>
            </a:r>
            <a:r>
              <a:rPr lang="fr-BE" sz="2400" dirty="0"/>
              <a:t>=) RECOURS POSSIBLE AU CCE</a:t>
            </a:r>
          </a:p>
          <a:p>
            <a:r>
              <a:rPr lang="fr-FR" sz="2400" dirty="0" smtClean="0"/>
              <a:t>Demande </a:t>
            </a:r>
            <a:r>
              <a:rPr lang="fr-FR" sz="2400" dirty="0"/>
              <a:t>de </a:t>
            </a:r>
            <a:r>
              <a:rPr lang="fr-FR" sz="2400" b="1" dirty="0"/>
              <a:t>suspension</a:t>
            </a:r>
            <a:r>
              <a:rPr lang="fr-FR" sz="2400" dirty="0"/>
              <a:t> (d’extrême urgence) et requête en </a:t>
            </a:r>
            <a:r>
              <a:rPr lang="fr-FR" sz="2400" b="1" dirty="0" smtClean="0"/>
              <a:t>annulation</a:t>
            </a:r>
          </a:p>
          <a:p>
            <a:endParaRPr lang="fr-FR" sz="2400" dirty="0" smtClean="0"/>
          </a:p>
          <a:p>
            <a:pPr marL="0" indent="0">
              <a:buNone/>
            </a:pPr>
            <a:r>
              <a:rPr lang="fr-FR" sz="2400" dirty="0" smtClean="0"/>
              <a:t>=) Pas de séjour pendant le délai de recours </a:t>
            </a:r>
            <a:endParaRPr lang="fr-FR" sz="2400" dirty="0"/>
          </a:p>
          <a:p>
            <a:pPr marL="0" indent="0">
              <a:buNone/>
            </a:pPr>
            <a:endParaRPr lang="fr-FR" sz="2400" dirty="0"/>
          </a:p>
          <a:p>
            <a:pPr marL="0" indent="0">
              <a:buNone/>
            </a:pPr>
            <a:r>
              <a:rPr lang="fr-FR" sz="2400" dirty="0" smtClean="0"/>
              <a:t>=)  </a:t>
            </a:r>
            <a:r>
              <a:rPr lang="fr-FR" sz="2400" dirty="0"/>
              <a:t>contrôle de </a:t>
            </a:r>
            <a:r>
              <a:rPr lang="fr-FR" sz="2400" dirty="0" smtClean="0"/>
              <a:t>légalité (pas d’appréciation en opportunité)</a:t>
            </a:r>
          </a:p>
          <a:p>
            <a:pPr marL="0" indent="0">
              <a:buNone/>
            </a:pPr>
            <a:endParaRPr lang="fr-BE" sz="2400" dirty="0"/>
          </a:p>
          <a:p>
            <a:pPr marL="0" indent="0">
              <a:buNone/>
            </a:pPr>
            <a:r>
              <a:rPr lang="fr-BE" sz="2400" dirty="0" smtClean="0"/>
              <a:t>=) si annulation : renvoi du dossier à l’Office des étrangers </a:t>
            </a:r>
            <a:endParaRPr lang="fr-FR" sz="2400" dirty="0"/>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16</a:t>
            </a:fld>
            <a:endParaRPr lang="en-US" dirty="0"/>
          </a:p>
        </p:txBody>
      </p:sp>
    </p:spTree>
    <p:extLst>
      <p:ext uri="{BB962C8B-B14F-4D97-AF65-F5344CB8AC3E}">
        <p14:creationId xmlns:p14="http://schemas.microsoft.com/office/powerpoint/2010/main" val="2052026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b="1" i="1" dirty="0"/>
              <a:t>DEMANDE FONDEE</a:t>
            </a:r>
            <a:br>
              <a:rPr lang="fr-BE" b="1" i="1" dirty="0"/>
            </a:br>
            <a:endParaRPr lang="en-US" dirty="0"/>
          </a:p>
        </p:txBody>
      </p:sp>
      <p:sp>
        <p:nvSpPr>
          <p:cNvPr id="3" name="Espace réservé du contenu 2"/>
          <p:cNvSpPr>
            <a:spLocks noGrp="1"/>
          </p:cNvSpPr>
          <p:nvPr>
            <p:ph idx="1"/>
          </p:nvPr>
        </p:nvSpPr>
        <p:spPr>
          <a:xfrm>
            <a:off x="391428" y="1152983"/>
            <a:ext cx="11800572" cy="6015789"/>
          </a:xfrm>
        </p:spPr>
        <p:txBody>
          <a:bodyPr>
            <a:normAutofit fontScale="70000" lnSpcReduction="20000"/>
          </a:bodyPr>
          <a:lstStyle/>
          <a:p>
            <a:pPr>
              <a:buFont typeface="Wingdings" panose="05000000000000000000" pitchFamily="2" charset="2"/>
              <a:buChar char="ü"/>
            </a:pPr>
            <a:endParaRPr lang="fr-BE" sz="2900" b="1" i="1" dirty="0"/>
          </a:p>
          <a:p>
            <a:r>
              <a:rPr lang="fr-BE" sz="2900" b="1" dirty="0"/>
              <a:t>A</a:t>
            </a:r>
            <a:r>
              <a:rPr lang="fr-BE" sz="2900" b="1" dirty="0" smtClean="0"/>
              <a:t>utorisation </a:t>
            </a:r>
            <a:r>
              <a:rPr lang="fr-BE" sz="2900" b="1" dirty="0"/>
              <a:t>de séjour limitée avec accès au marché de l’emploi illimité, renouvelable (carte A d’une année) </a:t>
            </a:r>
            <a:endParaRPr lang="fr-BE" sz="2900" b="1" i="1" dirty="0"/>
          </a:p>
          <a:p>
            <a:pPr marL="0" indent="0">
              <a:buNone/>
            </a:pPr>
            <a:endParaRPr lang="fr-BE" sz="2900" dirty="0"/>
          </a:p>
          <a:p>
            <a:r>
              <a:rPr lang="fr-BE" sz="2900" b="1" dirty="0"/>
              <a:t>Renouvellement </a:t>
            </a:r>
            <a:r>
              <a:rPr lang="fr-BE" sz="2900" dirty="0"/>
              <a:t>: certificat médical type (actualité de l’état de santé + conditions pays) </a:t>
            </a:r>
          </a:p>
          <a:p>
            <a:pPr marL="0" indent="0">
              <a:buNone/>
            </a:pPr>
            <a:r>
              <a:rPr lang="fr-FR" sz="2900" dirty="0"/>
              <a:t>Art. 9 AR 17.5.2007:</a:t>
            </a:r>
          </a:p>
          <a:p>
            <a:pPr marL="0" indent="0">
              <a:buNone/>
            </a:pPr>
            <a:r>
              <a:rPr lang="fr-FR" sz="2900" dirty="0"/>
              <a:t>L'étranger qui a été autorisé à un séjour limité sur la base de l'article 9ter de la loi, </a:t>
            </a:r>
          </a:p>
          <a:p>
            <a:pPr marL="0" indent="0">
              <a:buNone/>
            </a:pPr>
            <a:r>
              <a:rPr lang="fr-FR" sz="2900" dirty="0"/>
              <a:t>est censé ne plus satisfaire aux conditions requises pour son séjour au sens de l'article </a:t>
            </a:r>
          </a:p>
          <a:p>
            <a:pPr marL="0" indent="0">
              <a:buNone/>
            </a:pPr>
            <a:r>
              <a:rPr lang="fr-FR" sz="2900" dirty="0"/>
              <a:t>13, § 3, 2°, de la loi, si:</a:t>
            </a:r>
          </a:p>
          <a:p>
            <a:pPr marL="0" indent="0">
              <a:buNone/>
            </a:pPr>
            <a:r>
              <a:rPr lang="fr-FR" sz="2900" dirty="0"/>
              <a:t>- les conditions sur la base desquelles cette autorisation a été octroyée n'existent plus</a:t>
            </a:r>
          </a:p>
          <a:p>
            <a:pPr marL="0" indent="0">
              <a:buNone/>
            </a:pPr>
            <a:r>
              <a:rPr lang="fr-FR" sz="2900" dirty="0"/>
              <a:t>ou ont changé à tel point que cette autorisation n'est plus nécessaire. </a:t>
            </a:r>
          </a:p>
          <a:p>
            <a:pPr marL="0" indent="0">
              <a:buNone/>
            </a:pPr>
            <a:r>
              <a:rPr lang="fr-FR" sz="2900" dirty="0"/>
              <a:t>- (…) il faut vérifier si le changement de ces circonstances a un caractère </a:t>
            </a:r>
          </a:p>
          <a:p>
            <a:pPr marL="0" indent="0">
              <a:buNone/>
            </a:pPr>
            <a:r>
              <a:rPr lang="fr-FR" sz="2900" dirty="0"/>
              <a:t>suffisamment radical et non temporaire</a:t>
            </a:r>
            <a:endParaRPr lang="fr-BE" sz="2900" dirty="0"/>
          </a:p>
          <a:p>
            <a:endParaRPr lang="fr-BE" sz="2900" dirty="0" smtClean="0"/>
          </a:p>
          <a:p>
            <a:r>
              <a:rPr lang="fr-BE" sz="2900" b="1" dirty="0" smtClean="0"/>
              <a:t>5 </a:t>
            </a:r>
            <a:r>
              <a:rPr lang="fr-BE" sz="2900" b="1" dirty="0"/>
              <a:t>ans après demande : séjour illimité carte B sans condition  </a:t>
            </a:r>
          </a:p>
          <a:p>
            <a:endParaRPr lang="fr-BE" b="1" dirty="0"/>
          </a:p>
          <a:p>
            <a:endParaRPr lang="fr-BE" dirty="0"/>
          </a:p>
          <a:p>
            <a:endParaRPr lang="en-US" dirty="0"/>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17</a:t>
            </a:fld>
            <a:endParaRPr lang="en-US" dirty="0"/>
          </a:p>
        </p:txBody>
      </p:sp>
    </p:spTree>
    <p:extLst>
      <p:ext uri="{BB962C8B-B14F-4D97-AF65-F5344CB8AC3E}">
        <p14:creationId xmlns:p14="http://schemas.microsoft.com/office/powerpoint/2010/main" val="2154279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BE" sz="3600" b="1" dirty="0" smtClean="0"/>
              <a:t>DEMANDE DE PROTECTION INTERNATIONALE</a:t>
            </a:r>
            <a:endParaRPr lang="en-US" sz="3600" b="1" dirty="0"/>
          </a:p>
        </p:txBody>
      </p:sp>
      <p:sp>
        <p:nvSpPr>
          <p:cNvPr id="3" name="Sous-titre 2"/>
          <p:cNvSpPr>
            <a:spLocks noGrp="1"/>
          </p:cNvSpPr>
          <p:nvPr>
            <p:ph type="subTitle" idx="1"/>
          </p:nvPr>
        </p:nvSpPr>
        <p:spPr/>
        <p:txBody>
          <a:bodyPr>
            <a:normAutofit/>
          </a:bodyPr>
          <a:lstStyle/>
          <a:p>
            <a:r>
              <a:rPr lang="fr-BE" sz="2800" b="1" dirty="0" smtClean="0">
                <a:solidFill>
                  <a:schemeClr val="tx1"/>
                </a:solidFill>
              </a:rPr>
              <a:t>Asile et  protection subsidiaire</a:t>
            </a:r>
            <a:endParaRPr lang="en-US" sz="2800" b="1" dirty="0">
              <a:solidFill>
                <a:schemeClr val="tx1"/>
              </a:solidFill>
            </a:endParaRPr>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18</a:t>
            </a:fld>
            <a:endParaRPr lang="en-US" dirty="0"/>
          </a:p>
        </p:txBody>
      </p:sp>
    </p:spTree>
    <p:extLst>
      <p:ext uri="{BB962C8B-B14F-4D97-AF65-F5344CB8AC3E}">
        <p14:creationId xmlns:p14="http://schemas.microsoft.com/office/powerpoint/2010/main" val="32967706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515" y="144379"/>
            <a:ext cx="10135402" cy="6001643"/>
          </a:xfrm>
          <a:prstGeom prst="rect">
            <a:avLst/>
          </a:prstGeom>
        </p:spPr>
        <p:txBody>
          <a:bodyPr wrap="square">
            <a:spAutoFit/>
          </a:bodyPr>
          <a:lstStyle/>
          <a:p>
            <a:r>
              <a:rPr lang="fr-FR" sz="2400" b="1" dirty="0"/>
              <a:t>Bases légales </a:t>
            </a:r>
            <a:endParaRPr lang="fr-FR" sz="2400" b="1" dirty="0" smtClean="0"/>
          </a:p>
          <a:p>
            <a:endParaRPr lang="fr-FR" sz="2400" b="1" dirty="0" smtClean="0"/>
          </a:p>
          <a:p>
            <a:r>
              <a:rPr lang="fr-FR" sz="2400" dirty="0" smtClean="0"/>
              <a:t> </a:t>
            </a:r>
            <a:r>
              <a:rPr lang="fr-FR" sz="2400" dirty="0"/>
              <a:t>Loi du 15 décembre 1980 sur l'accès au territoire, le séjour, l'établissement et l'éloignement des étrangers (article 48 et s</a:t>
            </a:r>
            <a:r>
              <a:rPr lang="fr-FR" sz="2400" dirty="0" smtClean="0"/>
              <a:t>.)</a:t>
            </a:r>
          </a:p>
          <a:p>
            <a:endParaRPr lang="fr-FR" sz="2400" dirty="0" smtClean="0"/>
          </a:p>
          <a:p>
            <a:r>
              <a:rPr lang="fr-FR" sz="2400" dirty="0" smtClean="0"/>
              <a:t> </a:t>
            </a:r>
            <a:r>
              <a:rPr lang="fr-FR" sz="2400" dirty="0"/>
              <a:t>Directive 2013/32/UE du Parlement européen et du Conseil du 26 juin 2013 relative à des procédures communes pour l’octroi et le retrait de la protection </a:t>
            </a:r>
            <a:r>
              <a:rPr lang="fr-FR" sz="2400" dirty="0" smtClean="0"/>
              <a:t>internationale</a:t>
            </a:r>
          </a:p>
          <a:p>
            <a:endParaRPr lang="fr-FR" sz="2400" dirty="0" smtClean="0"/>
          </a:p>
          <a:p>
            <a:r>
              <a:rPr lang="fr-FR" sz="2400" dirty="0" smtClean="0"/>
              <a:t> </a:t>
            </a:r>
            <a:r>
              <a:rPr lang="fr-FR" sz="2400" dirty="0"/>
              <a:t>Convention de Genève relative au statut de réfugié &amp; Guide de procédure du HCR </a:t>
            </a:r>
            <a:endParaRPr lang="fr-FR" sz="2400" dirty="0" smtClean="0"/>
          </a:p>
          <a:p>
            <a:endParaRPr lang="fr-FR" sz="2400" dirty="0" smtClean="0"/>
          </a:p>
          <a:p>
            <a:r>
              <a:rPr lang="fr-FR" sz="2400" dirty="0" smtClean="0"/>
              <a:t> </a:t>
            </a:r>
            <a:r>
              <a:rPr lang="fr-FR" sz="2400" dirty="0"/>
              <a:t>Charte des droits fondamentaux de l’Union européenne (articles 4, 18 et 47</a:t>
            </a:r>
            <a:r>
              <a:rPr lang="fr-FR" sz="2400" dirty="0" smtClean="0"/>
              <a:t>)</a:t>
            </a:r>
          </a:p>
          <a:p>
            <a:endParaRPr lang="fr-FR" sz="2400" dirty="0" smtClean="0"/>
          </a:p>
          <a:p>
            <a:r>
              <a:rPr lang="fr-FR" sz="2400" dirty="0" smtClean="0"/>
              <a:t> </a:t>
            </a:r>
            <a:r>
              <a:rPr lang="fr-FR" sz="2400" dirty="0"/>
              <a:t>Convention européenne des droits de l’Homme (articles 3 et 13) </a:t>
            </a:r>
            <a:endParaRPr lang="en-US" sz="2400" dirty="0"/>
          </a:p>
        </p:txBody>
      </p:sp>
      <p:sp>
        <p:nvSpPr>
          <p:cNvPr id="3" name="Espace réservé du numéro de diapositive 2"/>
          <p:cNvSpPr>
            <a:spLocks noGrp="1"/>
          </p:cNvSpPr>
          <p:nvPr>
            <p:ph type="sldNum" sz="quarter" idx="12"/>
          </p:nvPr>
        </p:nvSpPr>
        <p:spPr/>
        <p:txBody>
          <a:bodyPr/>
          <a:lstStyle/>
          <a:p>
            <a:fld id="{D57F1E4F-1CFF-5643-939E-02111984F565}" type="slidenum">
              <a:rPr lang="en-US" smtClean="0"/>
              <a:t>19</a:t>
            </a:fld>
            <a:endParaRPr lang="en-US" dirty="0"/>
          </a:p>
        </p:txBody>
      </p:sp>
    </p:spTree>
    <p:extLst>
      <p:ext uri="{BB962C8B-B14F-4D97-AF65-F5344CB8AC3E}">
        <p14:creationId xmlns:p14="http://schemas.microsoft.com/office/powerpoint/2010/main" val="32097730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b="1" dirty="0" smtClean="0"/>
              <a:t>Définition </a:t>
            </a:r>
            <a:endParaRPr lang="en-US" b="1" dirty="0"/>
          </a:p>
        </p:txBody>
      </p:sp>
      <p:sp>
        <p:nvSpPr>
          <p:cNvPr id="3" name="Espace réservé du contenu 2"/>
          <p:cNvSpPr>
            <a:spLocks noGrp="1"/>
          </p:cNvSpPr>
          <p:nvPr>
            <p:ph idx="1"/>
          </p:nvPr>
        </p:nvSpPr>
        <p:spPr>
          <a:xfrm>
            <a:off x="433137" y="1386038"/>
            <a:ext cx="10539663" cy="5177322"/>
          </a:xfrm>
        </p:spPr>
        <p:txBody>
          <a:bodyPr>
            <a:normAutofit fontScale="92500" lnSpcReduction="10000"/>
          </a:bodyPr>
          <a:lstStyle/>
          <a:p>
            <a:pPr algn="just"/>
            <a:r>
              <a:rPr lang="fr-FR" sz="2800" b="1" dirty="0"/>
              <a:t>D</a:t>
            </a:r>
            <a:r>
              <a:rPr lang="fr-FR" sz="2800" b="1" dirty="0" smtClean="0"/>
              <a:t>emande </a:t>
            </a:r>
            <a:r>
              <a:rPr lang="fr-FR" sz="2800" b="1" dirty="0"/>
              <a:t>de régularisation de séjour pour raison médicale introduite par des personnes étrangères qui se trouvent déjà sur le territoire</a:t>
            </a:r>
            <a:r>
              <a:rPr lang="fr-FR" sz="2800" b="1" dirty="0" smtClean="0"/>
              <a:t>.</a:t>
            </a:r>
          </a:p>
          <a:p>
            <a:pPr algn="just"/>
            <a:endParaRPr lang="fr-FR" sz="2800" b="1" dirty="0" smtClean="0"/>
          </a:p>
          <a:p>
            <a:pPr algn="just"/>
            <a:r>
              <a:rPr lang="fr-FR" sz="2800" dirty="0" smtClean="0"/>
              <a:t> </a:t>
            </a:r>
            <a:r>
              <a:rPr lang="fr-FR" sz="2800" dirty="0"/>
              <a:t>Elle est introduite sur base de l'article </a:t>
            </a:r>
            <a:r>
              <a:rPr lang="fr-FR" sz="2800" b="1" dirty="0"/>
              <a:t>9</a:t>
            </a:r>
            <a:r>
              <a:rPr lang="fr-FR" sz="2800" b="1" i="1" dirty="0"/>
              <a:t>ter</a:t>
            </a:r>
            <a:r>
              <a:rPr lang="fr-FR" sz="2800" i="1" dirty="0"/>
              <a:t> </a:t>
            </a:r>
            <a:r>
              <a:rPr lang="fr-FR" sz="2800" dirty="0"/>
              <a:t>de la loi du 15 décembre 1980. </a:t>
            </a:r>
            <a:endParaRPr lang="fr-FR" sz="2800" dirty="0" smtClean="0"/>
          </a:p>
          <a:p>
            <a:pPr algn="just"/>
            <a:endParaRPr lang="fr-FR" sz="2800" dirty="0" smtClean="0"/>
          </a:p>
          <a:p>
            <a:pPr algn="just"/>
            <a:r>
              <a:rPr lang="fr-FR" sz="2800" dirty="0" smtClean="0"/>
              <a:t>Cette </a:t>
            </a:r>
            <a:r>
              <a:rPr lang="fr-FR" sz="2800" dirty="0"/>
              <a:t>procédure se déroule en </a:t>
            </a:r>
            <a:r>
              <a:rPr lang="fr-FR" sz="2800" b="1" dirty="0"/>
              <a:t>deux étapes</a:t>
            </a:r>
            <a:r>
              <a:rPr lang="fr-FR" sz="2800" dirty="0"/>
              <a:t>: une phase de </a:t>
            </a:r>
            <a:r>
              <a:rPr lang="fr-FR" sz="2800" b="1" dirty="0"/>
              <a:t>recevabilité</a:t>
            </a:r>
            <a:r>
              <a:rPr lang="fr-FR" sz="2800" dirty="0"/>
              <a:t> et un traitement au </a:t>
            </a:r>
            <a:r>
              <a:rPr lang="fr-FR" sz="2800" b="1" dirty="0"/>
              <a:t>fond</a:t>
            </a:r>
            <a:r>
              <a:rPr lang="fr-FR" sz="2800" b="1" dirty="0" smtClean="0"/>
              <a:t>.</a:t>
            </a:r>
          </a:p>
          <a:p>
            <a:pPr marL="0" indent="0" algn="just">
              <a:buNone/>
            </a:pPr>
            <a:endParaRPr lang="fr-FR" sz="2800" b="1" dirty="0" smtClean="0"/>
          </a:p>
          <a:p>
            <a:pPr algn="just"/>
            <a:r>
              <a:rPr lang="fr-FR" sz="2800" b="1" dirty="0" smtClean="0"/>
              <a:t>Premier réflexe commander le dossier à l’OE</a:t>
            </a:r>
            <a:endParaRPr lang="en-US" sz="2800" b="1" dirty="0"/>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2</a:t>
            </a:fld>
            <a:endParaRPr lang="en-US" dirty="0"/>
          </a:p>
        </p:txBody>
      </p:sp>
    </p:spTree>
    <p:extLst>
      <p:ext uri="{BB962C8B-B14F-4D97-AF65-F5344CB8AC3E}">
        <p14:creationId xmlns:p14="http://schemas.microsoft.com/office/powerpoint/2010/main" val="27701761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b="1" dirty="0" smtClean="0"/>
              <a:t>STATUT DE REFUGIE</a:t>
            </a:r>
            <a:br>
              <a:rPr lang="fr-BE" b="1" dirty="0" smtClean="0"/>
            </a:br>
            <a:r>
              <a:rPr lang="fr-BE" dirty="0" smtClean="0"/>
              <a:t>POUR QUI, POUR QUOI ?</a:t>
            </a:r>
            <a:endParaRPr lang="en-US" dirty="0"/>
          </a:p>
        </p:txBody>
      </p:sp>
      <p:graphicFrame>
        <p:nvGraphicFramePr>
          <p:cNvPr id="4" name="Espace réservé du contenu 2">
            <a:extLst>
              <a:ext uri="{FF2B5EF4-FFF2-40B4-BE49-F238E27FC236}">
                <a16:creationId xmlns:a16="http://schemas.microsoft.com/office/drawing/2014/main" id="{5CF9263A-B4E6-2951-BC11-9033A01949AB}"/>
              </a:ext>
            </a:extLst>
          </p:cNvPr>
          <p:cNvGraphicFramePr>
            <a:graphicFrameLocks noGrp="1"/>
          </p:cNvGraphicFramePr>
          <p:nvPr>
            <p:ph idx="1"/>
            <p:extLst>
              <p:ext uri="{D42A27DB-BD31-4B8C-83A1-F6EECF244321}">
                <p14:modId xmlns:p14="http://schemas.microsoft.com/office/powerpoint/2010/main" val="2443137773"/>
              </p:ext>
            </p:extLst>
          </p:nvPr>
        </p:nvGraphicFramePr>
        <p:xfrm>
          <a:off x="413886" y="2052637"/>
          <a:ext cx="9636577" cy="4675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ce réservé du numéro de diapositive 2"/>
          <p:cNvSpPr>
            <a:spLocks noGrp="1"/>
          </p:cNvSpPr>
          <p:nvPr>
            <p:ph type="sldNum" sz="quarter" idx="12"/>
          </p:nvPr>
        </p:nvSpPr>
        <p:spPr/>
        <p:txBody>
          <a:bodyPr/>
          <a:lstStyle/>
          <a:p>
            <a:fld id="{D57F1E4F-1CFF-5643-939E-02111984F565}" type="slidenum">
              <a:rPr lang="en-US" smtClean="0"/>
              <a:t>20</a:t>
            </a:fld>
            <a:endParaRPr lang="en-US" dirty="0"/>
          </a:p>
        </p:txBody>
      </p:sp>
    </p:spTree>
    <p:extLst>
      <p:ext uri="{BB962C8B-B14F-4D97-AF65-F5344CB8AC3E}">
        <p14:creationId xmlns:p14="http://schemas.microsoft.com/office/powerpoint/2010/main" val="12300848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1263" y="308008"/>
            <a:ext cx="9569571" cy="770021"/>
          </a:xfrm>
        </p:spPr>
        <p:txBody>
          <a:bodyPr/>
          <a:lstStyle/>
          <a:p>
            <a:r>
              <a:rPr lang="fr-BE" b="1" dirty="0" smtClean="0"/>
              <a:t>Quid pour un interné ?</a:t>
            </a:r>
            <a:endParaRPr lang="en-US" b="1" dirty="0"/>
          </a:p>
        </p:txBody>
      </p:sp>
      <p:sp>
        <p:nvSpPr>
          <p:cNvPr id="3" name="Espace réservé du contenu 2"/>
          <p:cNvSpPr>
            <a:spLocks noGrp="1"/>
          </p:cNvSpPr>
          <p:nvPr>
            <p:ph idx="1"/>
          </p:nvPr>
        </p:nvSpPr>
        <p:spPr>
          <a:xfrm>
            <a:off x="298383" y="1078029"/>
            <a:ext cx="11893617" cy="5638355"/>
          </a:xfrm>
        </p:spPr>
        <p:txBody>
          <a:bodyPr>
            <a:normAutofit fontScale="92500" lnSpcReduction="20000"/>
          </a:bodyPr>
          <a:lstStyle/>
          <a:p>
            <a:r>
              <a:rPr lang="fr-BE" b="1" dirty="0" smtClean="0"/>
              <a:t>Appartenance à un groupe social </a:t>
            </a:r>
            <a:r>
              <a:rPr lang="fr-BE" dirty="0" smtClean="0"/>
              <a:t>: oui</a:t>
            </a:r>
            <a:endParaRPr lang="en-US" dirty="0"/>
          </a:p>
          <a:p>
            <a:r>
              <a:rPr lang="fr-BE" b="1" dirty="0" smtClean="0"/>
              <a:t>Risque de persécution ?</a:t>
            </a:r>
            <a:r>
              <a:rPr lang="fr-BE" dirty="0" smtClean="0"/>
              <a:t> : à analyser au cas par cas  =) </a:t>
            </a:r>
            <a:r>
              <a:rPr lang="fr-BE" dirty="0" err="1" smtClean="0"/>
              <a:t>Cf.article</a:t>
            </a:r>
            <a:r>
              <a:rPr lang="fr-BE" dirty="0" smtClean="0"/>
              <a:t> 48/3 § 2  </a:t>
            </a:r>
            <a:r>
              <a:rPr lang="fr-BE" dirty="0"/>
              <a:t>de la loi du </a:t>
            </a:r>
            <a:r>
              <a:rPr lang="fr-BE" dirty="0" smtClean="0"/>
              <a:t>15.12.1980</a:t>
            </a:r>
            <a:r>
              <a:rPr lang="fr-BE" dirty="0"/>
              <a:t>, </a:t>
            </a:r>
            <a:endParaRPr lang="fr-BE" dirty="0" smtClean="0"/>
          </a:p>
          <a:p>
            <a:pPr marL="0" indent="0" algn="just">
              <a:lnSpc>
                <a:spcPct val="110000"/>
              </a:lnSpc>
              <a:spcBef>
                <a:spcPts val="0"/>
              </a:spcBef>
              <a:buNone/>
            </a:pPr>
            <a:endParaRPr lang="fr-BE" dirty="0" smtClean="0"/>
          </a:p>
          <a:p>
            <a:pPr marL="0" indent="0" algn="just">
              <a:lnSpc>
                <a:spcPct val="110000"/>
              </a:lnSpc>
              <a:spcBef>
                <a:spcPts val="0"/>
              </a:spcBef>
              <a:buNone/>
            </a:pPr>
            <a:r>
              <a:rPr lang="fr-BE" dirty="0" smtClean="0"/>
              <a:t>« </a:t>
            </a:r>
            <a:r>
              <a:rPr lang="fr-FR" b="1" dirty="0" smtClean="0"/>
              <a:t>Les </a:t>
            </a:r>
            <a:r>
              <a:rPr lang="fr-FR" b="1" dirty="0"/>
              <a:t>actes considérés comme une persécution</a:t>
            </a:r>
            <a:r>
              <a:rPr lang="fr-FR" dirty="0"/>
              <a:t> au sens de </a:t>
            </a:r>
            <a:r>
              <a:rPr lang="fr-FR" dirty="0" smtClean="0"/>
              <a:t>l'article </a:t>
            </a:r>
            <a:r>
              <a:rPr lang="fr-FR" dirty="0"/>
              <a:t>1 A de la Convention de Genève </a:t>
            </a:r>
            <a:r>
              <a:rPr lang="fr-FR" dirty="0" smtClean="0"/>
              <a:t>doivent:</a:t>
            </a:r>
          </a:p>
          <a:p>
            <a:pPr marL="0" indent="0" algn="just">
              <a:lnSpc>
                <a:spcPct val="110000"/>
              </a:lnSpc>
              <a:spcBef>
                <a:spcPts val="0"/>
              </a:spcBef>
              <a:buNone/>
            </a:pPr>
            <a:endParaRPr lang="fr-FR" dirty="0" smtClean="0"/>
          </a:p>
          <a:p>
            <a:pPr marL="0" indent="0" algn="just">
              <a:lnSpc>
                <a:spcPct val="110000"/>
              </a:lnSpc>
              <a:spcBef>
                <a:spcPts val="0"/>
              </a:spcBef>
              <a:buNone/>
            </a:pPr>
            <a:r>
              <a:rPr lang="fr-FR" dirty="0" smtClean="0"/>
              <a:t>a</a:t>
            </a:r>
            <a:r>
              <a:rPr lang="fr-FR" dirty="0"/>
              <a:t>) </a:t>
            </a:r>
            <a:r>
              <a:rPr lang="fr-FR" b="1" dirty="0"/>
              <a:t>être suffisamment graves du fait de leur nature ou de leur caractère répété </a:t>
            </a:r>
            <a:r>
              <a:rPr lang="fr-FR" dirty="0"/>
              <a:t>pour constituer une violation des </a:t>
            </a:r>
            <a:r>
              <a:rPr lang="fr-FR" dirty="0" smtClean="0"/>
              <a:t>	droits </a:t>
            </a:r>
            <a:r>
              <a:rPr lang="fr-FR" dirty="0"/>
              <a:t>fondamentaux de l'homme, en particulier des droits auxquels aucune dérogation n'est possible en vertu de l'article 15.2 de la Convention Européenne de sauvegarde des droits de l'homme et des libertés fondamentales; </a:t>
            </a:r>
            <a:r>
              <a:rPr lang="fr-FR" dirty="0" smtClean="0"/>
              <a:t>ou</a:t>
            </a:r>
          </a:p>
          <a:p>
            <a:pPr marL="0" indent="0" algn="just">
              <a:lnSpc>
                <a:spcPct val="110000"/>
              </a:lnSpc>
              <a:spcBef>
                <a:spcPts val="0"/>
              </a:spcBef>
              <a:buNone/>
            </a:pPr>
            <a:r>
              <a:rPr lang="fr-FR" dirty="0"/>
              <a:t/>
            </a:r>
            <a:br>
              <a:rPr lang="fr-FR" dirty="0"/>
            </a:br>
            <a:r>
              <a:rPr lang="fr-FR" dirty="0" smtClean="0"/>
              <a:t>b</a:t>
            </a:r>
            <a:r>
              <a:rPr lang="fr-FR" dirty="0"/>
              <a:t>) </a:t>
            </a:r>
            <a:r>
              <a:rPr lang="fr-FR" b="1" dirty="0"/>
              <a:t>être une accumulation de diverses mesures</a:t>
            </a:r>
            <a:r>
              <a:rPr lang="fr-FR" dirty="0"/>
              <a:t>, y compris des violations des droits de l'homme, qui soit </a:t>
            </a:r>
            <a:r>
              <a:rPr lang="fr-FR" dirty="0" smtClean="0"/>
              <a:t>	suffisamment </a:t>
            </a:r>
            <a:r>
              <a:rPr lang="fr-FR" dirty="0"/>
              <a:t>grave pour affecter un individu d'une manière comparable à ce qui est indiqué au point </a:t>
            </a:r>
            <a:endParaRPr lang="fr-FR" dirty="0" smtClean="0"/>
          </a:p>
          <a:p>
            <a:pPr marL="0" indent="0" algn="just">
              <a:lnSpc>
                <a:spcPct val="110000"/>
              </a:lnSpc>
              <a:spcBef>
                <a:spcPts val="0"/>
              </a:spcBef>
              <a:buNone/>
            </a:pPr>
            <a:endParaRPr lang="fr-FR" dirty="0" smtClean="0"/>
          </a:p>
          <a:p>
            <a:pPr marL="0" indent="0" algn="just">
              <a:lnSpc>
                <a:spcPct val="110000"/>
              </a:lnSpc>
              <a:spcBef>
                <a:spcPts val="0"/>
              </a:spcBef>
              <a:buNone/>
            </a:pPr>
            <a:r>
              <a:rPr lang="fr-FR" b="1" dirty="0" smtClean="0"/>
              <a:t>Les </a:t>
            </a:r>
            <a:r>
              <a:rPr lang="fr-FR" b="1" dirty="0"/>
              <a:t>actes de persécution précités peuvent entre autres prendre les formes suivantes </a:t>
            </a:r>
            <a:r>
              <a:rPr lang="fr-FR" dirty="0" smtClean="0"/>
              <a:t>:</a:t>
            </a:r>
          </a:p>
          <a:p>
            <a:pPr marL="0" indent="0" algn="just">
              <a:lnSpc>
                <a:spcPct val="110000"/>
              </a:lnSpc>
              <a:spcBef>
                <a:spcPts val="0"/>
              </a:spcBef>
              <a:buNone/>
            </a:pPr>
            <a:r>
              <a:rPr lang="fr-FR" dirty="0"/>
              <a:t/>
            </a:r>
            <a:br>
              <a:rPr lang="fr-FR" dirty="0"/>
            </a:br>
            <a:r>
              <a:rPr lang="fr-FR" dirty="0" smtClean="0"/>
              <a:t>a</a:t>
            </a:r>
            <a:r>
              <a:rPr lang="fr-FR" dirty="0"/>
              <a:t>) violences physiques ou mentales, y compris les violences </a:t>
            </a:r>
            <a:r>
              <a:rPr lang="fr-FR" dirty="0" smtClean="0"/>
              <a:t>sexuelles;</a:t>
            </a:r>
            <a:endParaRPr lang="fr-FR" dirty="0"/>
          </a:p>
          <a:p>
            <a:pPr marL="0" indent="0" algn="just">
              <a:lnSpc>
                <a:spcPct val="110000"/>
              </a:lnSpc>
              <a:spcBef>
                <a:spcPts val="0"/>
              </a:spcBef>
              <a:buNone/>
            </a:pPr>
            <a:r>
              <a:rPr lang="fr-FR" dirty="0" smtClean="0"/>
              <a:t>b</a:t>
            </a:r>
            <a:r>
              <a:rPr lang="fr-FR" dirty="0"/>
              <a:t>) mesures légales, administratives, de police et/ou judiciaires qui sont discriminatoires </a:t>
            </a:r>
            <a:r>
              <a:rPr lang="fr-FR" dirty="0" smtClean="0"/>
              <a:t> en 	soi ou mises en </a:t>
            </a:r>
            <a:r>
              <a:rPr lang="fr-FR" dirty="0" err="1" smtClean="0"/>
              <a:t>oeuvre</a:t>
            </a:r>
            <a:r>
              <a:rPr lang="fr-FR" dirty="0" smtClean="0"/>
              <a:t> </a:t>
            </a:r>
            <a:r>
              <a:rPr lang="fr-FR" dirty="0"/>
              <a:t>d'une manière discriminatoire</a:t>
            </a:r>
            <a:r>
              <a:rPr lang="fr-FR" dirty="0" smtClean="0"/>
              <a:t>; […]</a:t>
            </a:r>
          </a:p>
          <a:p>
            <a:pPr marL="0" indent="0" algn="just">
              <a:lnSpc>
                <a:spcPct val="110000"/>
              </a:lnSpc>
              <a:spcBef>
                <a:spcPts val="0"/>
              </a:spcBef>
              <a:buNone/>
            </a:pPr>
            <a:r>
              <a:rPr lang="fr-FR" dirty="0" smtClean="0"/>
              <a:t>f</a:t>
            </a:r>
            <a:r>
              <a:rPr lang="fr-FR" dirty="0"/>
              <a:t>) actes dirigés contre des personnes en raison de leur sexe </a:t>
            </a:r>
            <a:r>
              <a:rPr lang="fr-FR" dirty="0" smtClean="0"/>
              <a:t>[…] ».</a:t>
            </a:r>
          </a:p>
          <a:p>
            <a:pPr lvl="1" algn="just"/>
            <a:endParaRPr lang="en-US" dirty="0"/>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21</a:t>
            </a:fld>
            <a:endParaRPr lang="en-US" dirty="0"/>
          </a:p>
        </p:txBody>
      </p:sp>
    </p:spTree>
    <p:extLst>
      <p:ext uri="{BB962C8B-B14F-4D97-AF65-F5344CB8AC3E}">
        <p14:creationId xmlns:p14="http://schemas.microsoft.com/office/powerpoint/2010/main" val="32178207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7516" y="548970"/>
            <a:ext cx="9404723" cy="1400530"/>
          </a:xfrm>
        </p:spPr>
        <p:txBody>
          <a:bodyPr/>
          <a:lstStyle/>
          <a:p>
            <a:r>
              <a:rPr lang="fr-BE" b="1" dirty="0" smtClean="0"/>
              <a:t>PROTECTION SUBSIDIAIRE </a:t>
            </a:r>
            <a:r>
              <a:rPr lang="fr-BE" dirty="0" smtClean="0"/>
              <a:t/>
            </a:r>
            <a:br>
              <a:rPr lang="fr-BE" dirty="0" smtClean="0"/>
            </a:br>
            <a:r>
              <a:rPr lang="fr-BE" dirty="0" smtClean="0"/>
              <a:t>POUR QUI ? POUR QUOI ?</a:t>
            </a:r>
            <a:endParaRPr lang="en-US" dirty="0"/>
          </a:p>
        </p:txBody>
      </p:sp>
      <p:sp>
        <p:nvSpPr>
          <p:cNvPr id="3" name="Espace réservé du contenu 2"/>
          <p:cNvSpPr>
            <a:spLocks noGrp="1"/>
          </p:cNvSpPr>
          <p:nvPr>
            <p:ph idx="1"/>
          </p:nvPr>
        </p:nvSpPr>
        <p:spPr>
          <a:xfrm>
            <a:off x="577516" y="1799924"/>
            <a:ext cx="11386686" cy="5058076"/>
          </a:xfrm>
        </p:spPr>
        <p:txBody>
          <a:bodyPr>
            <a:normAutofit/>
          </a:bodyPr>
          <a:lstStyle/>
          <a:p>
            <a:r>
              <a:rPr lang="fr-FR" b="1" dirty="0" smtClean="0"/>
              <a:t>Article 48.4 de la loi du 15 décembre 1980</a:t>
            </a:r>
            <a:r>
              <a:rPr lang="fr-FR" b="1" dirty="0"/>
              <a:t> </a:t>
            </a:r>
            <a:endParaRPr lang="fr-FR" b="1" dirty="0" smtClean="0"/>
          </a:p>
          <a:p>
            <a:pPr marL="0" indent="0" algn="just">
              <a:buNone/>
            </a:pPr>
            <a:r>
              <a:rPr lang="fr-FR" b="1" dirty="0" smtClean="0"/>
              <a:t>« § 1</a:t>
            </a:r>
            <a:r>
              <a:rPr lang="fr-FR" b="1" baseline="30000" dirty="0" smtClean="0"/>
              <a:t>er</a:t>
            </a:r>
            <a:r>
              <a:rPr lang="fr-FR" b="1" dirty="0" smtClean="0"/>
              <a:t> </a:t>
            </a:r>
            <a:r>
              <a:rPr lang="fr-FR" dirty="0" smtClean="0"/>
              <a:t>Le </a:t>
            </a:r>
            <a:r>
              <a:rPr lang="fr-FR" dirty="0"/>
              <a:t>statut de protection subsidiaire est accordé à l'étranger qui ne peut être considéré comme un réfugié et qui ne peut pas bénéficier de l'article 9ter, et à l'égard duquel il y a de sérieux motifs de croire que, s'il était renvoyé dans son pays d'origine ou, dans le cas d'un apatride, dans le pays dans lequel il avait sa résidence habituelle, il encourrait un risque réel de subir les atteintes graves visées au paragraphe 2, et qui ne peut pas ou, compte tenu de ce risque, n'est pas disposé à se prévaloir de la protection de ce pays et ce, pour autant qu'il ne soit pas concerné par les clauses d'exclusion visées à l'article 55/4</a:t>
            </a:r>
            <a:r>
              <a:rPr lang="fr-FR" dirty="0" smtClean="0"/>
              <a:t>.</a:t>
            </a:r>
          </a:p>
          <a:p>
            <a:pPr marL="0" indent="0">
              <a:buNone/>
            </a:pPr>
            <a:r>
              <a:rPr lang="fr-FR" b="1" dirty="0" smtClean="0"/>
              <a:t>§ </a:t>
            </a:r>
            <a:r>
              <a:rPr lang="fr-FR" b="1" dirty="0"/>
              <a:t>2. Sont considérées comme atteintes graves :</a:t>
            </a:r>
            <a:r>
              <a:rPr lang="fr-FR" dirty="0"/>
              <a:t/>
            </a:r>
            <a:br>
              <a:rPr lang="fr-FR" dirty="0"/>
            </a:br>
            <a:r>
              <a:rPr lang="fr-FR" dirty="0" smtClean="0"/>
              <a:t>a</a:t>
            </a:r>
            <a:r>
              <a:rPr lang="fr-FR" dirty="0"/>
              <a:t>) la peine de mort ou l'exécution; ou</a:t>
            </a:r>
            <a:br>
              <a:rPr lang="fr-FR" dirty="0"/>
            </a:br>
            <a:r>
              <a:rPr lang="fr-FR" dirty="0" smtClean="0"/>
              <a:t>b</a:t>
            </a:r>
            <a:r>
              <a:rPr lang="fr-FR" dirty="0"/>
              <a:t>) la torture ou les traitements ou sanctions inhumains ou dégradants du demandeur dans son pays d'origine; ou</a:t>
            </a:r>
            <a:br>
              <a:rPr lang="fr-FR" dirty="0"/>
            </a:br>
            <a:r>
              <a:rPr lang="fr-FR" dirty="0" smtClean="0"/>
              <a:t>c</a:t>
            </a:r>
            <a:r>
              <a:rPr lang="fr-FR" dirty="0"/>
              <a:t>) les menaces graves contre la vie ou la personne d'un civil en raison d'une violence aveugle en cas de conflit armé interne ou </a:t>
            </a:r>
            <a:r>
              <a:rPr lang="fr-FR" dirty="0" smtClean="0"/>
              <a:t>international».</a:t>
            </a:r>
          </a:p>
          <a:p>
            <a:pPr marL="0" indent="0">
              <a:buNone/>
            </a:pPr>
            <a:endParaRPr lang="fr-FR" sz="2400" dirty="0"/>
          </a:p>
          <a:p>
            <a:endParaRPr lang="en-US" dirty="0"/>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22</a:t>
            </a:fld>
            <a:endParaRPr lang="en-US" dirty="0"/>
          </a:p>
        </p:txBody>
      </p:sp>
    </p:spTree>
    <p:extLst>
      <p:ext uri="{BB962C8B-B14F-4D97-AF65-F5344CB8AC3E}">
        <p14:creationId xmlns:p14="http://schemas.microsoft.com/office/powerpoint/2010/main" val="20367802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ENREGISTREMENT DE LA DEMANDE</a:t>
            </a:r>
            <a:endParaRPr lang="en-US" dirty="0"/>
          </a:p>
        </p:txBody>
      </p:sp>
      <p:sp>
        <p:nvSpPr>
          <p:cNvPr id="3" name="Espace réservé du contenu 2"/>
          <p:cNvSpPr>
            <a:spLocks noGrp="1"/>
          </p:cNvSpPr>
          <p:nvPr>
            <p:ph idx="1"/>
          </p:nvPr>
        </p:nvSpPr>
        <p:spPr>
          <a:xfrm>
            <a:off x="798897" y="1212783"/>
            <a:ext cx="10789919" cy="5573027"/>
          </a:xfrm>
        </p:spPr>
        <p:txBody>
          <a:bodyPr>
            <a:normAutofit lnSpcReduction="10000"/>
          </a:bodyPr>
          <a:lstStyle/>
          <a:p>
            <a:r>
              <a:rPr lang="fr-BE" sz="2400" b="1" dirty="0" smtClean="0"/>
              <a:t>Directeur de l’établissement</a:t>
            </a:r>
            <a:r>
              <a:rPr lang="fr-BE" sz="2400" dirty="0" smtClean="0"/>
              <a:t> où la personne est détenue/internée</a:t>
            </a:r>
          </a:p>
          <a:p>
            <a:r>
              <a:rPr lang="fr-BE" sz="2400" b="1" dirty="0" smtClean="0"/>
              <a:t>Délivrance d’une annexe 26 </a:t>
            </a:r>
            <a:r>
              <a:rPr lang="fr-BE" sz="2400" dirty="0" smtClean="0"/>
              <a:t>=) vaut titre de séjour (dès l’introduction) =) on coupe le cercle vicieux de la procédure 9</a:t>
            </a:r>
            <a:r>
              <a:rPr lang="fr-BE" sz="2400" i="1" dirty="0" smtClean="0"/>
              <a:t>ter</a:t>
            </a:r>
          </a:p>
          <a:p>
            <a:r>
              <a:rPr lang="fr-FR" sz="2400" b="1" dirty="0"/>
              <a:t>Transmission DPI au CGRA pour examen </a:t>
            </a:r>
            <a:r>
              <a:rPr lang="fr-FR" sz="2400" dirty="0"/>
              <a:t>(au fond ou </a:t>
            </a:r>
            <a:r>
              <a:rPr lang="fr-FR" sz="2400" dirty="0" smtClean="0"/>
              <a:t>recevabilité si demande d’asile multiple)</a:t>
            </a:r>
          </a:p>
          <a:p>
            <a:pPr marL="0" indent="0">
              <a:buNone/>
            </a:pPr>
            <a:r>
              <a:rPr lang="fr-FR" sz="2400" dirty="0"/>
              <a:t>	</a:t>
            </a:r>
            <a:r>
              <a:rPr lang="fr-FR" sz="2400" b="1" dirty="0" smtClean="0"/>
              <a:t>Audition avec interprète si nécessaire </a:t>
            </a:r>
          </a:p>
          <a:p>
            <a:pPr marL="0" indent="0">
              <a:buNone/>
            </a:pPr>
            <a:r>
              <a:rPr lang="fr-FR" sz="2400" dirty="0"/>
              <a:t>	</a:t>
            </a:r>
            <a:r>
              <a:rPr lang="fr-FR" sz="2400" dirty="0" smtClean="0"/>
              <a:t>Déplacement dans les lieux fermés</a:t>
            </a:r>
          </a:p>
          <a:p>
            <a:pPr marL="0" indent="0" algn="just">
              <a:buNone/>
            </a:pPr>
            <a:r>
              <a:rPr lang="fr-FR" sz="2400" dirty="0"/>
              <a:t>	</a:t>
            </a:r>
            <a:r>
              <a:rPr lang="en-US" sz="2400" dirty="0"/>
              <a:t>En </a:t>
            </a:r>
            <a:r>
              <a:rPr lang="en-US" sz="2400" dirty="0" err="1"/>
              <a:t>outre</a:t>
            </a:r>
            <a:r>
              <a:rPr lang="en-US" sz="2400" dirty="0"/>
              <a:t>, sur base de </a:t>
            </a:r>
            <a:r>
              <a:rPr lang="en-US" sz="2400" dirty="0" err="1"/>
              <a:t>l’article</a:t>
            </a:r>
            <a:r>
              <a:rPr lang="en-US" sz="2400" dirty="0"/>
              <a:t> 48/9, § 1er et § 2 de la </a:t>
            </a:r>
            <a:r>
              <a:rPr lang="en-US" sz="2400" dirty="0" err="1"/>
              <a:t>loi</a:t>
            </a:r>
            <a:r>
              <a:rPr lang="en-US" sz="2400" dirty="0"/>
              <a:t> du 15 </a:t>
            </a:r>
            <a:r>
              <a:rPr lang="en-US" sz="2400" dirty="0" smtClean="0"/>
              <a:t>	</a:t>
            </a:r>
            <a:r>
              <a:rPr lang="en-US" sz="2400" dirty="0" err="1" smtClean="0"/>
              <a:t>décembre</a:t>
            </a:r>
            <a:r>
              <a:rPr lang="en-US" sz="2400" dirty="0" smtClean="0"/>
              <a:t> 1980</a:t>
            </a:r>
            <a:r>
              <a:rPr lang="en-US" sz="2400" dirty="0"/>
              <a:t> </a:t>
            </a:r>
            <a:r>
              <a:rPr lang="en-US" sz="2400" dirty="0" smtClean="0"/>
              <a:t>=) 	</a:t>
            </a:r>
          </a:p>
          <a:p>
            <a:pPr marL="895350" indent="-87313">
              <a:buNone/>
            </a:pPr>
            <a:r>
              <a:rPr lang="en-US" sz="2400" dirty="0"/>
              <a:t>	</a:t>
            </a:r>
            <a:r>
              <a:rPr lang="en-US" sz="2400" dirty="0" err="1" smtClean="0"/>
              <a:t>possibilité</a:t>
            </a:r>
            <a:r>
              <a:rPr lang="en-US" sz="2400" dirty="0" smtClean="0"/>
              <a:t> de demander </a:t>
            </a:r>
            <a:r>
              <a:rPr lang="en-US" sz="2400" dirty="0"/>
              <a:t>que </a:t>
            </a:r>
            <a:r>
              <a:rPr lang="en-US" sz="2400" dirty="0" err="1"/>
              <a:t>l’audition</a:t>
            </a:r>
            <a:r>
              <a:rPr lang="en-US" sz="2400" dirty="0"/>
              <a:t> </a:t>
            </a:r>
            <a:r>
              <a:rPr lang="en-US" sz="2400" dirty="0" err="1"/>
              <a:t>soit</a:t>
            </a:r>
            <a:r>
              <a:rPr lang="en-US" sz="2400" dirty="0"/>
              <a:t> </a:t>
            </a:r>
            <a:r>
              <a:rPr lang="en-US" sz="2400" dirty="0" smtClean="0"/>
              <a:t>	</a:t>
            </a:r>
            <a:r>
              <a:rPr lang="en-US" sz="2400" dirty="0" err="1" smtClean="0"/>
              <a:t>effectuée</a:t>
            </a:r>
            <a:r>
              <a:rPr lang="en-US" sz="2400" dirty="0" smtClean="0"/>
              <a:t> avec </a:t>
            </a:r>
            <a:r>
              <a:rPr lang="en-US" sz="2400" dirty="0" err="1" smtClean="0"/>
              <a:t>l’aide</a:t>
            </a:r>
            <a:r>
              <a:rPr lang="en-US" sz="2400" dirty="0" smtClean="0"/>
              <a:t> d’un 	</a:t>
            </a:r>
            <a:r>
              <a:rPr lang="en-US" sz="2400" dirty="0" err="1" smtClean="0"/>
              <a:t>médecin</a:t>
            </a:r>
            <a:r>
              <a:rPr lang="en-US" sz="2400" dirty="0" smtClean="0"/>
              <a:t> 	</a:t>
            </a:r>
            <a:r>
              <a:rPr lang="en-US" sz="2400" dirty="0" err="1" smtClean="0"/>
              <a:t>ou</a:t>
            </a:r>
            <a:r>
              <a:rPr lang="en-US" sz="2400" dirty="0" smtClean="0"/>
              <a:t> </a:t>
            </a:r>
            <a:r>
              <a:rPr lang="en-US" sz="2400" dirty="0"/>
              <a:t>d’un </a:t>
            </a:r>
            <a:r>
              <a:rPr lang="en-US" sz="2400" dirty="0" err="1"/>
              <a:t>psychiatre</a:t>
            </a:r>
            <a:r>
              <a:rPr lang="en-US" sz="2400" dirty="0"/>
              <a:t> des </a:t>
            </a:r>
            <a:r>
              <a:rPr lang="en-US" sz="2400" dirty="0" smtClean="0"/>
              <a:t>	instances </a:t>
            </a:r>
            <a:r>
              <a:rPr lang="en-US" sz="2400" dirty="0" err="1"/>
              <a:t>d’asile</a:t>
            </a:r>
            <a:r>
              <a:rPr lang="en-US" sz="2400" dirty="0"/>
              <a:t>, en </a:t>
            </a:r>
            <a:r>
              <a:rPr lang="en-US" sz="2400" dirty="0" smtClean="0"/>
              <a:t>	</a:t>
            </a:r>
            <a:r>
              <a:rPr lang="en-US" sz="2400" dirty="0" err="1" smtClean="0"/>
              <a:t>ce</a:t>
            </a:r>
            <a:r>
              <a:rPr lang="en-US" sz="2400" dirty="0" smtClean="0"/>
              <a:t>  </a:t>
            </a:r>
            <a:r>
              <a:rPr lang="en-US" sz="2400" dirty="0" err="1" smtClean="0"/>
              <a:t>qu’il</a:t>
            </a:r>
            <a:r>
              <a:rPr lang="en-US" sz="2400" dirty="0" smtClean="0"/>
              <a:t> </a:t>
            </a:r>
            <a:r>
              <a:rPr lang="en-US" sz="2400" dirty="0" err="1"/>
              <a:t>souffre</a:t>
            </a:r>
            <a:r>
              <a:rPr lang="en-US" sz="2400" dirty="0"/>
              <a:t> de </a:t>
            </a:r>
            <a:r>
              <a:rPr lang="en-US" sz="2400" dirty="0" err="1" smtClean="0"/>
              <a:t>problèmes</a:t>
            </a:r>
            <a:r>
              <a:rPr lang="en-US" sz="2400" dirty="0" smtClean="0"/>
              <a:t> </a:t>
            </a:r>
            <a:r>
              <a:rPr lang="en-US" sz="2400" dirty="0" err="1" smtClean="0"/>
              <a:t>psychologiques</a:t>
            </a:r>
            <a:r>
              <a:rPr lang="en-US" sz="2400" dirty="0" smtClean="0"/>
              <a:t> graves </a:t>
            </a:r>
            <a:r>
              <a:rPr lang="en-US" sz="2400" dirty="0"/>
              <a:t>et </a:t>
            </a:r>
            <a:r>
              <a:rPr lang="en-US" sz="2400" dirty="0" err="1" smtClean="0"/>
              <a:t>risque</a:t>
            </a:r>
            <a:r>
              <a:rPr lang="en-US" sz="2400" dirty="0" smtClean="0"/>
              <a:t>	</a:t>
            </a:r>
            <a:r>
              <a:rPr lang="en-US" sz="2400" dirty="0" err="1" smtClean="0"/>
              <a:t>donc</a:t>
            </a:r>
            <a:r>
              <a:rPr lang="en-US" sz="2400" dirty="0" smtClean="0"/>
              <a:t> </a:t>
            </a:r>
            <a:r>
              <a:rPr lang="en-US" sz="2400" dirty="0"/>
              <a:t>de </a:t>
            </a:r>
            <a:r>
              <a:rPr lang="en-US" sz="2400" dirty="0" smtClean="0"/>
              <a:t>	ne pas </a:t>
            </a:r>
            <a:r>
              <a:rPr lang="en-US" sz="2400" dirty="0"/>
              <a:t>relater </a:t>
            </a:r>
            <a:r>
              <a:rPr lang="en-US" sz="2400" dirty="0" smtClean="0"/>
              <a:t>	</a:t>
            </a:r>
            <a:r>
              <a:rPr lang="en-US" sz="2400" dirty="0" err="1" smtClean="0"/>
              <a:t>correctement</a:t>
            </a:r>
            <a:r>
              <a:rPr lang="en-US" sz="2400" dirty="0" smtClean="0"/>
              <a:t> </a:t>
            </a:r>
            <a:r>
              <a:rPr lang="en-US" sz="2400" dirty="0"/>
              <a:t>son </a:t>
            </a:r>
            <a:r>
              <a:rPr lang="en-US" sz="2400" dirty="0" err="1"/>
              <a:t>récit</a:t>
            </a:r>
            <a:r>
              <a:rPr lang="en-US" sz="2400" dirty="0"/>
              <a:t> </a:t>
            </a:r>
            <a:r>
              <a:rPr lang="en-US" sz="2400" dirty="0" err="1"/>
              <a:t>s’il</a:t>
            </a:r>
            <a:r>
              <a:rPr lang="en-US" sz="2400" dirty="0"/>
              <a:t> </a:t>
            </a:r>
            <a:r>
              <a:rPr lang="en-US" sz="2400" dirty="0" err="1" smtClean="0"/>
              <a:t>n’est</a:t>
            </a:r>
            <a:r>
              <a:rPr lang="en-US" sz="2400" dirty="0" smtClean="0"/>
              <a:t> </a:t>
            </a:r>
            <a:r>
              <a:rPr lang="en-US" sz="2400" dirty="0"/>
              <a:t>pas </a:t>
            </a:r>
            <a:r>
              <a:rPr lang="en-US" sz="2400" dirty="0" smtClean="0"/>
              <a:t>	</a:t>
            </a:r>
            <a:r>
              <a:rPr lang="en-US" sz="2400" dirty="0" err="1" smtClean="0"/>
              <a:t>accompagné</a:t>
            </a:r>
            <a:r>
              <a:rPr lang="en-US" sz="2400" dirty="0" smtClean="0"/>
              <a:t> 	d’un </a:t>
            </a:r>
            <a:r>
              <a:rPr lang="en-US" sz="2400" dirty="0" err="1"/>
              <a:t>professionnel</a:t>
            </a:r>
            <a:endParaRPr lang="fr-FR" sz="2400" dirty="0" smtClean="0"/>
          </a:p>
          <a:p>
            <a:pPr marL="0" indent="0">
              <a:buNone/>
            </a:pPr>
            <a:endParaRPr lang="en-US" dirty="0"/>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23</a:t>
            </a:fld>
            <a:endParaRPr lang="en-US" dirty="0"/>
          </a:p>
        </p:txBody>
      </p:sp>
    </p:spTree>
    <p:extLst>
      <p:ext uri="{BB962C8B-B14F-4D97-AF65-F5344CB8AC3E}">
        <p14:creationId xmlns:p14="http://schemas.microsoft.com/office/powerpoint/2010/main" val="29135237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2" y="462014"/>
            <a:ext cx="11011300" cy="8432565"/>
          </a:xfrm>
          <a:prstGeom prst="rect">
            <a:avLst/>
          </a:prstGeom>
        </p:spPr>
        <p:txBody>
          <a:bodyPr wrap="square">
            <a:spAutoFit/>
          </a:bodyPr>
          <a:lstStyle/>
          <a:p>
            <a:pPr algn="just">
              <a:lnSpc>
                <a:spcPct val="107000"/>
              </a:lnSpc>
              <a:spcAft>
                <a:spcPts val="800"/>
              </a:spcAft>
            </a:pPr>
            <a:r>
              <a:rPr lang="fr-BE" sz="2800" b="1" dirty="0">
                <a:latin typeface="Century Gothic" panose="020B0502020202020204" pitchFamily="34" charset="0"/>
                <a:ea typeface="Calibri" panose="020F0502020204030204" pitchFamily="34" charset="0"/>
                <a:cs typeface="Times New Roman" panose="02020603050405020304" pitchFamily="18" charset="0"/>
              </a:rPr>
              <a:t>Attention</a:t>
            </a:r>
            <a:r>
              <a:rPr lang="fr-BE" sz="2800" dirty="0">
                <a:latin typeface="Century Gothic" panose="020B0502020202020204" pitchFamily="34" charset="0"/>
                <a:ea typeface="Calibri" panose="020F0502020204030204" pitchFamily="34" charset="0"/>
                <a:cs typeface="Times New Roman" panose="02020603050405020304" pitchFamily="18" charset="0"/>
              </a:rPr>
              <a:t> </a:t>
            </a:r>
            <a:endParaRPr lang="fr-BE" sz="2800" dirty="0" smtClean="0">
              <a:latin typeface="Century Gothic" panose="020B0502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BE" sz="2800" dirty="0" smtClean="0">
                <a:latin typeface="Century Gothic" panose="020B0502020202020204" pitchFamily="34" charset="0"/>
                <a:ea typeface="Calibri" panose="020F0502020204030204" pitchFamily="34" charset="0"/>
                <a:cs typeface="Times New Roman" panose="02020603050405020304" pitchFamily="18" charset="0"/>
              </a:rPr>
              <a:t>=) </a:t>
            </a:r>
            <a:r>
              <a:rPr lang="fr-BE" sz="2800" dirty="0">
                <a:latin typeface="Century Gothic" panose="020B0502020202020204" pitchFamily="34" charset="0"/>
                <a:ea typeface="Calibri" panose="020F0502020204030204" pitchFamily="34" charset="0"/>
                <a:cs typeface="Times New Roman" panose="02020603050405020304" pitchFamily="18" charset="0"/>
              </a:rPr>
              <a:t>existence d’une </a:t>
            </a:r>
            <a:r>
              <a:rPr lang="fr-BE" sz="2800" b="1" dirty="0">
                <a:latin typeface="Century Gothic" panose="020B0502020202020204" pitchFamily="34" charset="0"/>
                <a:ea typeface="Calibri" panose="020F0502020204030204" pitchFamily="34" charset="0"/>
                <a:cs typeface="Times New Roman" panose="02020603050405020304" pitchFamily="18" charset="0"/>
              </a:rPr>
              <a:t>clause d’exclusion </a:t>
            </a:r>
            <a:r>
              <a:rPr lang="fr-BE" sz="2800" dirty="0">
                <a:latin typeface="Century Gothic" panose="020B0502020202020204" pitchFamily="34" charset="0"/>
                <a:ea typeface="Calibri" panose="020F0502020204030204" pitchFamily="34" charset="0"/>
                <a:cs typeface="Times New Roman" panose="02020603050405020304" pitchFamily="18" charset="0"/>
              </a:rPr>
              <a:t>mais appréciation plus flexible par le CGRA que l’Office des </a:t>
            </a:r>
            <a:r>
              <a:rPr lang="fr-BE" sz="2800" dirty="0" smtClean="0">
                <a:latin typeface="Century Gothic" panose="020B0502020202020204" pitchFamily="34" charset="0"/>
                <a:ea typeface="Calibri" panose="020F0502020204030204" pitchFamily="34" charset="0"/>
                <a:cs typeface="Times New Roman" panose="02020603050405020304" pitchFamily="18" charset="0"/>
              </a:rPr>
              <a:t>étrangers (Réfugié (article 55/2) – protection subsidiaire (article 55/4))</a:t>
            </a:r>
          </a:p>
          <a:p>
            <a:pPr algn="just">
              <a:lnSpc>
                <a:spcPct val="107000"/>
              </a:lnSpc>
              <a:spcAft>
                <a:spcPts val="800"/>
              </a:spcAft>
            </a:pPr>
            <a:r>
              <a:rPr lang="fr-BE" sz="2800" dirty="0" smtClean="0">
                <a:latin typeface="Century Gothic" panose="020B0502020202020204" pitchFamily="34" charset="0"/>
                <a:ea typeface="Calibri" panose="020F0502020204030204" pitchFamily="34" charset="0"/>
                <a:cs typeface="Times New Roman" panose="02020603050405020304" pitchFamily="18" charset="0"/>
              </a:rPr>
              <a:t>=) En pratique l’internement ne peut être retenu pour exclure un demandeur de protection internationale </a:t>
            </a:r>
          </a:p>
          <a:p>
            <a:pPr algn="just">
              <a:lnSpc>
                <a:spcPct val="107000"/>
              </a:lnSpc>
              <a:spcAft>
                <a:spcPts val="800"/>
              </a:spcAft>
            </a:pPr>
            <a:endParaRPr lang="fr-BE" sz="2800" dirty="0" smtClean="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sz="2800" b="1" dirty="0" smtClean="0">
                <a:latin typeface="Century Gothic" panose="020B0502020202020204" pitchFamily="34" charset="0"/>
                <a:ea typeface="Calibri" panose="020F0502020204030204" pitchFamily="34" charset="0"/>
                <a:cs typeface="Times New Roman" panose="02020603050405020304" pitchFamily="18" charset="0"/>
              </a:rPr>
              <a:t>Décision </a:t>
            </a:r>
            <a:r>
              <a:rPr lang="fr-BE" sz="2800" b="1" dirty="0">
                <a:latin typeface="Century Gothic" panose="020B0502020202020204" pitchFamily="34" charset="0"/>
                <a:ea typeface="Calibri" panose="020F0502020204030204" pitchFamily="34" charset="0"/>
                <a:cs typeface="Times New Roman" panose="02020603050405020304" pitchFamily="18" charset="0"/>
              </a:rPr>
              <a:t>négative </a:t>
            </a:r>
            <a:endParaRPr lang="fr-BE" sz="2800" b="1" dirty="0" smtClean="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sz="2800" dirty="0" smtClean="0">
                <a:latin typeface="Century Gothic" panose="020B0502020202020204" pitchFamily="34" charset="0"/>
                <a:ea typeface="Calibri" panose="020F0502020204030204" pitchFamily="34" charset="0"/>
                <a:cs typeface="Times New Roman" panose="02020603050405020304" pitchFamily="18" charset="0"/>
              </a:rPr>
              <a:t>=) </a:t>
            </a:r>
            <a:r>
              <a:rPr lang="fr-BE" sz="2800" b="1" dirty="0">
                <a:latin typeface="Century Gothic" panose="020B0502020202020204" pitchFamily="34" charset="0"/>
                <a:ea typeface="Calibri" panose="020F0502020204030204" pitchFamily="34" charset="0"/>
                <a:cs typeface="Times New Roman" panose="02020603050405020304" pitchFamily="18" charset="0"/>
              </a:rPr>
              <a:t>recours suspensif </a:t>
            </a:r>
            <a:r>
              <a:rPr lang="fr-BE" sz="2800" dirty="0">
                <a:latin typeface="Century Gothic" panose="020B0502020202020204" pitchFamily="34" charset="0"/>
                <a:ea typeface="Calibri" panose="020F0502020204030204" pitchFamily="34" charset="0"/>
                <a:cs typeface="Times New Roman" panose="02020603050405020304" pitchFamily="18" charset="0"/>
              </a:rPr>
              <a:t>devant le Conseil du contentieux des </a:t>
            </a:r>
            <a:r>
              <a:rPr lang="fr-BE" sz="2800" dirty="0" smtClean="0">
                <a:latin typeface="Century Gothic" panose="020B0502020202020204" pitchFamily="34" charset="0"/>
                <a:ea typeface="Calibri" panose="020F0502020204030204" pitchFamily="34" charset="0"/>
                <a:cs typeface="Times New Roman" panose="02020603050405020304" pitchFamily="18" charset="0"/>
              </a:rPr>
              <a:t>étrangers (recours CE après CCE mais légalité et pas de TS)</a:t>
            </a:r>
          </a:p>
          <a:p>
            <a:pPr>
              <a:lnSpc>
                <a:spcPct val="107000"/>
              </a:lnSpc>
              <a:spcAft>
                <a:spcPts val="800"/>
              </a:spcAft>
            </a:pPr>
            <a:r>
              <a:rPr lang="fr-BE" sz="2800" dirty="0" smtClean="0">
                <a:latin typeface="Century Gothic" panose="020B0502020202020204" pitchFamily="34" charset="0"/>
                <a:ea typeface="Calibri" panose="020F0502020204030204" pitchFamily="34" charset="0"/>
                <a:cs typeface="Times New Roman" panose="02020603050405020304" pitchFamily="18" charset="0"/>
              </a:rPr>
              <a:t>=) examen de plein contentieux                légalité pure (9</a:t>
            </a:r>
            <a:r>
              <a:rPr lang="fr-BE" sz="2800" i="1" dirty="0" smtClean="0">
                <a:latin typeface="Century Gothic" panose="020B0502020202020204" pitchFamily="34" charset="0"/>
                <a:ea typeface="Calibri" panose="020F0502020204030204" pitchFamily="34" charset="0"/>
                <a:cs typeface="Times New Roman" panose="02020603050405020304" pitchFamily="18" charset="0"/>
              </a:rPr>
              <a:t>ter</a:t>
            </a:r>
            <a:r>
              <a:rPr lang="fr-BE" sz="2800" dirty="0" smtClean="0">
                <a:latin typeface="Century Gothic" panose="020B0502020202020204" pitchFamily="34" charset="0"/>
                <a:ea typeface="Calibri" panose="020F0502020204030204" pitchFamily="34" charset="0"/>
                <a:cs typeface="Times New Roman" panose="02020603050405020304" pitchFamily="18" charset="0"/>
              </a:rPr>
              <a:t>) </a:t>
            </a:r>
            <a:endParaRPr lang="en-US" sz="28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sz="2800" dirty="0" smtClean="0">
                <a:latin typeface="Century Gothic" panose="020B0502020202020204" pitchFamily="34" charset="0"/>
                <a:ea typeface="Calibri" panose="020F0502020204030204" pitchFamily="34" charset="0"/>
                <a:cs typeface="Times New Roman" panose="02020603050405020304" pitchFamily="18" charset="0"/>
              </a:rPr>
              <a:t>=) séjour </a:t>
            </a:r>
            <a:r>
              <a:rPr lang="fr-BE" sz="2800" dirty="0">
                <a:latin typeface="Century Gothic" panose="020B0502020202020204" pitchFamily="34" charset="0"/>
                <a:ea typeface="Calibri" panose="020F0502020204030204" pitchFamily="34" charset="0"/>
                <a:cs typeface="Times New Roman" panose="02020603050405020304" pitchFamily="18" charset="0"/>
              </a:rPr>
              <a:t>légal pendant le temps du recours </a:t>
            </a:r>
            <a:endParaRPr lang="fr-BE" sz="2800" dirty="0" smtClean="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BE" sz="2800" b="1" dirty="0" smtClean="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sz="2800" b="1" dirty="0" smtClean="0">
                <a:latin typeface="Century Gothic" panose="020B050202020202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US" sz="28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dirty="0">
                <a:latin typeface="Calibri" panose="020F0502020204030204" pitchFamily="34"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Double flèche horizontale 2"/>
          <p:cNvSpPr/>
          <p:nvPr/>
        </p:nvSpPr>
        <p:spPr>
          <a:xfrm>
            <a:off x="6160168" y="5659654"/>
            <a:ext cx="1216152"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24</a:t>
            </a:fld>
            <a:endParaRPr lang="en-US" dirty="0"/>
          </a:p>
        </p:txBody>
      </p:sp>
    </p:spTree>
    <p:extLst>
      <p:ext uri="{BB962C8B-B14F-4D97-AF65-F5344CB8AC3E}">
        <p14:creationId xmlns:p14="http://schemas.microsoft.com/office/powerpoint/2010/main" val="28016779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7"/>
            <a:ext cx="9404723" cy="6063585"/>
          </a:xfrm>
        </p:spPr>
        <p:txBody>
          <a:bodyPr/>
          <a:lstStyle/>
          <a:p>
            <a:r>
              <a:rPr lang="fr-BE" b="1" dirty="0" smtClean="0"/>
              <a:t>Titres de séjour </a:t>
            </a:r>
            <a:br>
              <a:rPr lang="fr-BE" b="1" dirty="0" smtClean="0"/>
            </a:br>
            <a:r>
              <a:rPr lang="fr-BE" b="1" dirty="0"/>
              <a:t/>
            </a:r>
            <a:br>
              <a:rPr lang="fr-BE" b="1" dirty="0"/>
            </a:br>
            <a:r>
              <a:rPr lang="fr-BE" b="1" dirty="0" smtClean="0"/>
              <a:t>Réfugié : </a:t>
            </a:r>
            <a:r>
              <a:rPr lang="fr-BE" dirty="0" smtClean="0"/>
              <a:t>séjour illimité </a:t>
            </a:r>
            <a:r>
              <a:rPr lang="fr-BE"/>
              <a:t/>
            </a:r>
            <a:br>
              <a:rPr lang="fr-BE"/>
            </a:br>
            <a:r>
              <a:rPr lang="fr-BE" smtClean="0"/>
              <a:t/>
            </a:r>
            <a:br>
              <a:rPr lang="fr-BE" smtClean="0"/>
            </a:br>
            <a:r>
              <a:rPr lang="fr-BE" b="1" smtClean="0"/>
              <a:t>Protection </a:t>
            </a:r>
            <a:r>
              <a:rPr lang="fr-BE" b="1" dirty="0" smtClean="0"/>
              <a:t>subsidiaire </a:t>
            </a:r>
            <a:br>
              <a:rPr lang="fr-BE" b="1" dirty="0" smtClean="0"/>
            </a:br>
            <a:r>
              <a:rPr lang="fr-BE" b="1" dirty="0" smtClean="0"/>
              <a:t/>
            </a:r>
            <a:br>
              <a:rPr lang="fr-BE" b="1" dirty="0" smtClean="0"/>
            </a:br>
            <a:r>
              <a:rPr lang="fr-BE" sz="2000" b="1" dirty="0" smtClean="0"/>
              <a:t>Carte A =)</a:t>
            </a:r>
            <a:r>
              <a:rPr lang="fr-FR" sz="2000" dirty="0" smtClean="0"/>
              <a:t> </a:t>
            </a:r>
            <a:r>
              <a:rPr lang="fr-FR" sz="2000" dirty="0"/>
              <a:t>droit à un séjour </a:t>
            </a:r>
            <a:r>
              <a:rPr lang="fr-FR" sz="2000" dirty="0" smtClean="0"/>
              <a:t>limité à 1 an, renouvelable pour une </a:t>
            </a:r>
            <a:r>
              <a:rPr lang="fr-FR" sz="2000" dirty="0"/>
              <a:t>période de deux </a:t>
            </a:r>
            <a:r>
              <a:rPr lang="fr-FR" sz="2000" dirty="0" smtClean="0"/>
              <a:t>ans (X2). </a:t>
            </a:r>
            <a:br>
              <a:rPr lang="fr-FR" sz="2000" dirty="0" smtClean="0"/>
            </a:br>
            <a:r>
              <a:rPr lang="fr-FR" sz="2000" b="1" dirty="0" smtClean="0"/>
              <a:t>Carte B</a:t>
            </a:r>
            <a:r>
              <a:rPr lang="fr-FR" sz="2000" dirty="0" smtClean="0"/>
              <a:t> =) Après </a:t>
            </a:r>
            <a:r>
              <a:rPr lang="fr-FR" sz="2000" dirty="0"/>
              <a:t>cinq ans, à compter de la date d’introduction de la demande </a:t>
            </a:r>
            <a:r>
              <a:rPr lang="fr-FR" sz="2000" dirty="0" smtClean="0"/>
              <a:t>de PS :  droit </a:t>
            </a:r>
            <a:r>
              <a:rPr lang="fr-FR" sz="2000" dirty="0"/>
              <a:t>de séjour illimité, qui correspond à la carte électronique B.</a:t>
            </a:r>
            <a:br>
              <a:rPr lang="fr-FR" sz="2000" dirty="0"/>
            </a:br>
            <a:r>
              <a:rPr lang="fr-FR" sz="2000" dirty="0" smtClean="0"/>
              <a:t/>
            </a:r>
            <a:br>
              <a:rPr lang="fr-FR" sz="2000" dirty="0" smtClean="0"/>
            </a:br>
            <a:r>
              <a:rPr lang="fr-BE" sz="2000" b="1" dirty="0" smtClean="0"/>
              <a:t/>
            </a:r>
            <a:br>
              <a:rPr lang="fr-BE" sz="2000" b="1" dirty="0" smtClean="0"/>
            </a:br>
            <a:r>
              <a:rPr lang="fr-BE" sz="2000" b="1" dirty="0"/>
              <a:t/>
            </a:r>
            <a:br>
              <a:rPr lang="fr-BE" sz="2000" b="1" dirty="0"/>
            </a:br>
            <a:r>
              <a:rPr lang="fr-BE" dirty="0" smtClean="0"/>
              <a:t/>
            </a:r>
            <a:br>
              <a:rPr lang="fr-BE" dirty="0" smtClean="0"/>
            </a:br>
            <a:r>
              <a:rPr lang="fr-BE" dirty="0"/>
              <a:t/>
            </a:r>
            <a:br>
              <a:rPr lang="fr-BE" dirty="0"/>
            </a:br>
            <a:endParaRPr lang="en-US" dirty="0"/>
          </a:p>
        </p:txBody>
      </p:sp>
      <p:sp>
        <p:nvSpPr>
          <p:cNvPr id="3" name="Espace réservé du numéro de diapositive 2"/>
          <p:cNvSpPr>
            <a:spLocks noGrp="1"/>
          </p:cNvSpPr>
          <p:nvPr>
            <p:ph type="sldNum" sz="quarter" idx="12"/>
          </p:nvPr>
        </p:nvSpPr>
        <p:spPr/>
        <p:txBody>
          <a:bodyPr/>
          <a:lstStyle/>
          <a:p>
            <a:fld id="{D57F1E4F-1CFF-5643-939E-02111984F565}" type="slidenum">
              <a:rPr lang="en-US" smtClean="0"/>
              <a:t>25</a:t>
            </a:fld>
            <a:endParaRPr lang="en-US" dirty="0"/>
          </a:p>
        </p:txBody>
      </p:sp>
    </p:spTree>
    <p:extLst>
      <p:ext uri="{BB962C8B-B14F-4D97-AF65-F5344CB8AC3E}">
        <p14:creationId xmlns:p14="http://schemas.microsoft.com/office/powerpoint/2010/main" val="8818238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634" y="288756"/>
            <a:ext cx="11444437" cy="7171194"/>
          </a:xfrm>
          <a:prstGeom prst="rect">
            <a:avLst/>
          </a:prstGeom>
        </p:spPr>
        <p:txBody>
          <a:bodyPr wrap="square">
            <a:spAutoFit/>
          </a:bodyPr>
          <a:lstStyle/>
          <a:p>
            <a:r>
              <a:rPr lang="fr-FR" sz="2800" b="1" dirty="0" smtClean="0"/>
              <a:t>ATTENTION </a:t>
            </a:r>
          </a:p>
          <a:p>
            <a:endParaRPr lang="fr-FR" sz="2400" b="1" dirty="0"/>
          </a:p>
          <a:p>
            <a:r>
              <a:rPr lang="fr-FR" sz="2400" b="1" dirty="0" smtClean="0"/>
              <a:t>= ) </a:t>
            </a:r>
            <a:r>
              <a:rPr lang="fr-FR" sz="2400" b="1" dirty="0" smtClean="0">
                <a:solidFill>
                  <a:schemeClr val="accent2"/>
                </a:solidFill>
              </a:rPr>
              <a:t>RETRAIT DE STATUT DU RÉFUGIÉ </a:t>
            </a:r>
            <a:r>
              <a:rPr lang="fr-FR" sz="2400" dirty="0" smtClean="0"/>
              <a:t>(article 55/3/1) </a:t>
            </a:r>
            <a:r>
              <a:rPr lang="fr-FR" sz="2400" b="1" dirty="0"/>
              <a:t> </a:t>
            </a:r>
            <a:r>
              <a:rPr lang="fr-FR" sz="2400" b="1" dirty="0" smtClean="0"/>
              <a:t>:</a:t>
            </a:r>
          </a:p>
          <a:p>
            <a:r>
              <a:rPr lang="fr-FR" sz="2400" dirty="0"/>
              <a:t>Durant les 10 années qui font suite à la demande d’asile, le ministre ou l’Office des étrangers (OE), peut demander au CGRA le retrait du statut de réfugié.</a:t>
            </a:r>
          </a:p>
          <a:p>
            <a:endParaRPr lang="fr-FR" sz="2400" b="1" dirty="0" smtClean="0"/>
          </a:p>
          <a:p>
            <a:r>
              <a:rPr lang="fr-FR" sz="2400" b="1" dirty="0" smtClean="0"/>
              <a:t>Si fraude :</a:t>
            </a:r>
            <a:endParaRPr lang="fr-FR" sz="2400" b="1" dirty="0"/>
          </a:p>
          <a:p>
            <a:pPr>
              <a:buFont typeface="Arial" panose="020B0604020202020204" pitchFamily="34" charset="0"/>
              <a:buChar char="•"/>
            </a:pPr>
            <a:r>
              <a:rPr lang="fr-FR" sz="2400" dirty="0" smtClean="0"/>
              <a:t> Fausses </a:t>
            </a:r>
            <a:r>
              <a:rPr lang="fr-FR" sz="2400" dirty="0"/>
              <a:t>déclarations </a:t>
            </a:r>
            <a:r>
              <a:rPr lang="fr-FR" sz="2400" dirty="0" smtClean="0"/>
              <a:t>ou déclarations erronées : Utilisation de faux documents</a:t>
            </a:r>
            <a:endParaRPr lang="fr-FR" sz="2400" dirty="0"/>
          </a:p>
          <a:p>
            <a:pPr>
              <a:buFont typeface="Arial" panose="020B0604020202020204" pitchFamily="34" charset="0"/>
              <a:buChar char="•"/>
            </a:pPr>
            <a:r>
              <a:rPr lang="fr-FR" sz="2400" dirty="0" smtClean="0"/>
              <a:t> Comportement montrant l’absence de crainte de </a:t>
            </a:r>
            <a:r>
              <a:rPr lang="fr-FR" sz="2400" dirty="0"/>
              <a:t>persécution ou un risque réel d’atteintes graves.</a:t>
            </a:r>
          </a:p>
          <a:p>
            <a:endParaRPr lang="fr-FR" sz="2400" b="1" dirty="0" smtClean="0"/>
          </a:p>
          <a:p>
            <a:r>
              <a:rPr lang="fr-FR" sz="2400" b="1" dirty="0" smtClean="0"/>
              <a:t>Si danger pour la société </a:t>
            </a:r>
            <a:endParaRPr lang="fr-FR" sz="2400" b="1" dirty="0"/>
          </a:p>
          <a:p>
            <a:pPr marL="342900" indent="-342900">
              <a:buFont typeface="Arial" panose="020B0604020202020204" pitchFamily="34" charset="0"/>
              <a:buChar char="•"/>
            </a:pPr>
            <a:r>
              <a:rPr lang="fr-FR" sz="2400" dirty="0" smtClean="0"/>
              <a:t>Condamnation définitive </a:t>
            </a:r>
            <a:r>
              <a:rPr lang="fr-FR" sz="2400" dirty="0"/>
              <a:t>pour une infraction particulièrement grave ;</a:t>
            </a:r>
          </a:p>
          <a:p>
            <a:pPr>
              <a:buFont typeface="Arial" panose="020B0604020202020204" pitchFamily="34" charset="0"/>
              <a:buChar char="•"/>
            </a:pPr>
            <a:r>
              <a:rPr lang="fr-FR" sz="2400" dirty="0" smtClean="0"/>
              <a:t> Existence des </a:t>
            </a:r>
            <a:r>
              <a:rPr lang="fr-FR" sz="2400" dirty="0"/>
              <a:t>motifs raisonnables </a:t>
            </a:r>
            <a:r>
              <a:rPr lang="fr-FR" sz="2400" dirty="0" smtClean="0"/>
              <a:t>fondant un </a:t>
            </a:r>
            <a:r>
              <a:rPr lang="fr-FR" sz="2400" dirty="0"/>
              <a:t>danger pour la sécurité nationale</a:t>
            </a:r>
            <a:r>
              <a:rPr lang="fr-FR" sz="2400" dirty="0" smtClean="0"/>
              <a:t>.</a:t>
            </a:r>
          </a:p>
          <a:p>
            <a:endParaRPr lang="fr-FR" sz="2400" dirty="0"/>
          </a:p>
          <a:p>
            <a:endParaRPr lang="fr-FR" sz="2400" dirty="0" smtClean="0"/>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26</a:t>
            </a:fld>
            <a:endParaRPr lang="en-US" dirty="0"/>
          </a:p>
        </p:txBody>
      </p:sp>
    </p:spTree>
    <p:extLst>
      <p:ext uri="{BB962C8B-B14F-4D97-AF65-F5344CB8AC3E}">
        <p14:creationId xmlns:p14="http://schemas.microsoft.com/office/powerpoint/2010/main" val="11566007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394" y="548640"/>
            <a:ext cx="9673389" cy="6309420"/>
          </a:xfrm>
          <a:prstGeom prst="rect">
            <a:avLst/>
          </a:prstGeom>
        </p:spPr>
        <p:txBody>
          <a:bodyPr wrap="square">
            <a:spAutoFit/>
          </a:bodyPr>
          <a:lstStyle/>
          <a:p>
            <a:r>
              <a:rPr lang="fr-FR" sz="2000" dirty="0"/>
              <a:t>Applicable aux internés  </a:t>
            </a:r>
            <a:r>
              <a:rPr lang="fr-FR" sz="2000" dirty="0" smtClean="0"/>
              <a:t>? En principe non :</a:t>
            </a:r>
            <a:endParaRPr lang="fr-FR" sz="2000" dirty="0"/>
          </a:p>
          <a:p>
            <a:endParaRPr lang="fr-FR" sz="2000" b="1" dirty="0" smtClean="0"/>
          </a:p>
          <a:p>
            <a:r>
              <a:rPr lang="fr-FR" sz="2000" b="1" dirty="0" smtClean="0"/>
              <a:t>CCE  arrêt N° 230 </a:t>
            </a:r>
            <a:r>
              <a:rPr lang="fr-FR" sz="2000" b="1" dirty="0"/>
              <a:t>063 du 11 décembre 2019</a:t>
            </a:r>
            <a:endParaRPr lang="fr-FR" sz="2000" b="1" dirty="0" smtClean="0"/>
          </a:p>
          <a:p>
            <a:endParaRPr lang="fr-FR" sz="2000" dirty="0"/>
          </a:p>
          <a:p>
            <a:pPr algn="just"/>
            <a:r>
              <a:rPr lang="fr-FR" sz="2000" dirty="0" smtClean="0"/>
              <a:t>« […]</a:t>
            </a:r>
            <a:r>
              <a:rPr lang="fr-FR" sz="2000" b="1" dirty="0" smtClean="0"/>
              <a:t>La </a:t>
            </a:r>
            <a:r>
              <a:rPr lang="fr-FR" sz="2000" b="1" dirty="0"/>
              <a:t>mesure d’internement ne peut pas être assimilée à une condamnation </a:t>
            </a:r>
            <a:r>
              <a:rPr lang="fr-FR" sz="2000" dirty="0"/>
              <a:t>au sens de l’article 55/3/1, §1 précité. Par conséquent, le requérant ne peut pas être considéré comme avoir été condamné définitivement pour une infraction particulièrement grave à raison des faits ayant donné lieu à la mesure </a:t>
            </a:r>
            <a:r>
              <a:rPr lang="fr-FR" sz="2000" dirty="0" smtClean="0"/>
              <a:t>d’internement »</a:t>
            </a:r>
          </a:p>
          <a:p>
            <a:pPr algn="just"/>
            <a:endParaRPr lang="fr-FR" sz="2000" dirty="0"/>
          </a:p>
          <a:p>
            <a:pPr algn="just"/>
            <a:endParaRPr lang="fr-FR" sz="2000" dirty="0"/>
          </a:p>
          <a:p>
            <a:r>
              <a:rPr lang="fr-FR" sz="2000" b="1" dirty="0" smtClean="0">
                <a:ea typeface="Times New Roman" panose="02020603050405020304" pitchFamily="18" charset="0"/>
                <a:cs typeface="Arial" panose="020B0604020202020204" pitchFamily="34" charset="0"/>
              </a:rPr>
              <a:t>=) </a:t>
            </a:r>
            <a:r>
              <a:rPr lang="fr-FR" sz="2000" b="1" dirty="0" smtClean="0">
                <a:solidFill>
                  <a:schemeClr val="accent2"/>
                </a:solidFill>
                <a:ea typeface="Times New Roman" panose="02020603050405020304" pitchFamily="18" charset="0"/>
                <a:cs typeface="Arial" panose="020B0604020202020204" pitchFamily="34" charset="0"/>
              </a:rPr>
              <a:t>ABROGATION/CESSATION </a:t>
            </a:r>
            <a:r>
              <a:rPr lang="fr-FR" sz="2000" b="1" dirty="0">
                <a:solidFill>
                  <a:schemeClr val="accent2"/>
                </a:solidFill>
                <a:ea typeface="Times New Roman" panose="02020603050405020304" pitchFamily="18" charset="0"/>
                <a:cs typeface="Arial" panose="020B0604020202020204" pitchFamily="34" charset="0"/>
              </a:rPr>
              <a:t>DU STATUT DE </a:t>
            </a:r>
            <a:r>
              <a:rPr lang="fr-FR" sz="2000" b="1" dirty="0" smtClean="0">
                <a:solidFill>
                  <a:schemeClr val="accent2"/>
                </a:solidFill>
                <a:ea typeface="Times New Roman" panose="02020603050405020304" pitchFamily="18" charset="0"/>
                <a:cs typeface="Arial" panose="020B0604020202020204" pitchFamily="34" charset="0"/>
              </a:rPr>
              <a:t>REFUGIE </a:t>
            </a:r>
            <a:r>
              <a:rPr lang="fr-FR" sz="2000" dirty="0" smtClean="0">
                <a:ea typeface="Times New Roman" panose="02020603050405020304" pitchFamily="18" charset="0"/>
                <a:cs typeface="Arial" panose="020B0604020202020204" pitchFamily="34" charset="0"/>
              </a:rPr>
              <a:t>(article 55/3)</a:t>
            </a:r>
          </a:p>
          <a:p>
            <a:endParaRPr lang="fr-FR" sz="2000" b="1" dirty="0">
              <a:solidFill>
                <a:schemeClr val="accent2"/>
              </a:solidFill>
              <a:ea typeface="Times New Roman" panose="02020603050405020304" pitchFamily="18" charset="0"/>
              <a:cs typeface="Arial" panose="020B0604020202020204" pitchFamily="34" charset="0"/>
            </a:endParaRPr>
          </a:p>
          <a:p>
            <a:r>
              <a:rPr lang="fr-FR" dirty="0"/>
              <a:t>- Si </a:t>
            </a:r>
            <a:r>
              <a:rPr lang="fr-FR" dirty="0" smtClean="0"/>
              <a:t>la personne concernée volontairement </a:t>
            </a:r>
            <a:r>
              <a:rPr lang="fr-FR" dirty="0"/>
              <a:t>réclamée à nouveau de la protection du pays dans lequel elle a été persécutée, si elle est retournée s’y établir ou en ayant perdu la nationalité, elle l'a volontairement recouvrée; ou</a:t>
            </a:r>
          </a:p>
          <a:p>
            <a:r>
              <a:rPr lang="fr-FR" dirty="0"/>
              <a:t>- Si, les circonstances à la suite desquelles elle a été reconnue comme réfugiée ont cessé </a:t>
            </a:r>
            <a:r>
              <a:rPr lang="fr-FR" dirty="0" smtClean="0"/>
              <a:t>d'exister</a:t>
            </a:r>
            <a:endParaRPr lang="fr-FR" sz="2000" dirty="0" smtClean="0"/>
          </a:p>
          <a:p>
            <a:endParaRPr lang="fr-FR" dirty="0" smtClean="0"/>
          </a:p>
          <a:p>
            <a:r>
              <a:rPr lang="fr-FR" dirty="0" smtClean="0"/>
              <a:t>=) parade pour éviter la procédure de retrait </a:t>
            </a:r>
          </a:p>
          <a:p>
            <a:endParaRPr lang="fr-FR" dirty="0"/>
          </a:p>
        </p:txBody>
      </p:sp>
      <p:sp>
        <p:nvSpPr>
          <p:cNvPr id="3" name="Espace réservé du numéro de diapositive 2"/>
          <p:cNvSpPr>
            <a:spLocks noGrp="1"/>
          </p:cNvSpPr>
          <p:nvPr>
            <p:ph type="sldNum" sz="quarter" idx="12"/>
          </p:nvPr>
        </p:nvSpPr>
        <p:spPr/>
        <p:txBody>
          <a:bodyPr/>
          <a:lstStyle/>
          <a:p>
            <a:fld id="{D57F1E4F-1CFF-5643-939E-02111984F565}" type="slidenum">
              <a:rPr lang="en-US" smtClean="0"/>
              <a:t>27</a:t>
            </a:fld>
            <a:endParaRPr lang="en-US" dirty="0"/>
          </a:p>
        </p:txBody>
      </p:sp>
    </p:spTree>
    <p:extLst>
      <p:ext uri="{BB962C8B-B14F-4D97-AF65-F5344CB8AC3E}">
        <p14:creationId xmlns:p14="http://schemas.microsoft.com/office/powerpoint/2010/main" val="31225551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1638" y="924026"/>
            <a:ext cx="9880901" cy="6186309"/>
          </a:xfrm>
          <a:prstGeom prst="rect">
            <a:avLst/>
          </a:prstGeom>
        </p:spPr>
        <p:txBody>
          <a:bodyPr wrap="square">
            <a:spAutoFit/>
          </a:bodyPr>
          <a:lstStyle/>
          <a:p>
            <a:endParaRPr lang="fr-FR" dirty="0">
              <a:cs typeface="Arial" panose="020B0604020202020204" pitchFamily="34" charset="0"/>
            </a:endParaRPr>
          </a:p>
          <a:p>
            <a:endParaRPr lang="fr-FR" dirty="0">
              <a:cs typeface="Arial" panose="020B0604020202020204" pitchFamily="34" charset="0"/>
            </a:endParaRPr>
          </a:p>
          <a:p>
            <a:r>
              <a:rPr lang="fr-FR" b="1" dirty="0"/>
              <a:t>=)</a:t>
            </a:r>
            <a:r>
              <a:rPr lang="fr-FR" b="1" dirty="0">
                <a:solidFill>
                  <a:schemeClr val="accent2"/>
                </a:solidFill>
              </a:rPr>
              <a:t>  RETRAIT DE LA PROTECTION SUBSIDIAIRE </a:t>
            </a:r>
            <a:r>
              <a:rPr lang="fr-FR" b="1" dirty="0" smtClean="0">
                <a:solidFill>
                  <a:schemeClr val="accent2"/>
                </a:solidFill>
              </a:rPr>
              <a:t>// Stat)ut réfugié </a:t>
            </a:r>
            <a:r>
              <a:rPr lang="fr-FR" dirty="0" smtClean="0"/>
              <a:t>(article 55/5/1)</a:t>
            </a:r>
            <a:endParaRPr lang="fr-FR" dirty="0"/>
          </a:p>
          <a:p>
            <a:endParaRPr lang="fr-FR" dirty="0"/>
          </a:p>
          <a:p>
            <a:r>
              <a:rPr lang="fr-FR" dirty="0" smtClean="0"/>
              <a:t>+ Si </a:t>
            </a:r>
            <a:r>
              <a:rPr lang="fr-FR" dirty="0"/>
              <a:t>l’étranger a commis des faits dans son pays d’origine et que sa venue en Belgique avait pour but de fuir les poursuites relatives à ces faits </a:t>
            </a:r>
            <a:endParaRPr lang="fr-FR" dirty="0" smtClean="0"/>
          </a:p>
          <a:p>
            <a:endParaRPr lang="fr-FR" dirty="0" smtClean="0"/>
          </a:p>
          <a:p>
            <a:endParaRPr lang="fr-FR" dirty="0"/>
          </a:p>
          <a:p>
            <a:endParaRPr lang="fr-FR" dirty="0" smtClean="0"/>
          </a:p>
          <a:p>
            <a:r>
              <a:rPr lang="fr-FR" b="1" dirty="0" smtClean="0"/>
              <a:t>=)</a:t>
            </a:r>
            <a:r>
              <a:rPr lang="fr-FR" dirty="0" smtClean="0"/>
              <a:t> </a:t>
            </a:r>
            <a:r>
              <a:rPr lang="fr-FR" b="1" dirty="0" smtClean="0">
                <a:solidFill>
                  <a:schemeClr val="accent2"/>
                </a:solidFill>
              </a:rPr>
              <a:t>CESSATION DE LA PROTECTION SUBSIDIAIRE </a:t>
            </a:r>
            <a:r>
              <a:rPr lang="fr-FR" dirty="0" smtClean="0"/>
              <a:t>(article 55/5)</a:t>
            </a:r>
          </a:p>
          <a:p>
            <a:pPr algn="just"/>
            <a:endParaRPr lang="fr-FR" dirty="0"/>
          </a:p>
          <a:p>
            <a:pPr algn="just"/>
            <a:r>
              <a:rPr lang="fr-FR" dirty="0" smtClean="0"/>
              <a:t>« Le </a:t>
            </a:r>
            <a:r>
              <a:rPr lang="fr-FR" dirty="0"/>
              <a:t>statut de protection subsidiaire qui est accordé à un étranger cesse lorsque les circonstances qui ont justifié l'octroi de cette protection cessent d'exister ou ont évolue dans une mesure telle que cette protection n'est plus nécessaire. Il convient à cet égard d'examiner si le changement de circonstances qui ont conduit à l'octroi du statut de protection subsidiaire est suffisamment significatif et non provisoire pour écarter tout risque réel d'atteintes </a:t>
            </a:r>
            <a:r>
              <a:rPr lang="fr-FR" dirty="0" smtClean="0"/>
              <a:t>graves ».</a:t>
            </a:r>
            <a:endParaRPr lang="fr-FR" dirty="0"/>
          </a:p>
          <a:p>
            <a:pPr algn="just"/>
            <a:endParaRPr lang="fr-FR" dirty="0" smtClean="0"/>
          </a:p>
          <a:p>
            <a:endParaRPr lang="fr-BE" dirty="0" smtClean="0"/>
          </a:p>
          <a:p>
            <a:r>
              <a:rPr lang="fr-FR" b="1" dirty="0"/>
              <a:t>RECOURS POSSIBLES CONTRE CES </a:t>
            </a:r>
            <a:r>
              <a:rPr lang="fr-FR" b="1" dirty="0" smtClean="0"/>
              <a:t>DECISIONS DEVANT LE CCE PUIS RECOURS ADMIN DEVANT LE CE  </a:t>
            </a:r>
            <a:endParaRPr lang="fr-FR" b="1" dirty="0"/>
          </a:p>
          <a:p>
            <a:endParaRPr lang="en-US" dirty="0"/>
          </a:p>
        </p:txBody>
      </p:sp>
      <p:sp>
        <p:nvSpPr>
          <p:cNvPr id="3" name="Espace réservé du numéro de diapositive 2"/>
          <p:cNvSpPr>
            <a:spLocks noGrp="1"/>
          </p:cNvSpPr>
          <p:nvPr>
            <p:ph type="sldNum" sz="quarter" idx="12"/>
          </p:nvPr>
        </p:nvSpPr>
        <p:spPr/>
        <p:txBody>
          <a:bodyPr/>
          <a:lstStyle/>
          <a:p>
            <a:fld id="{D57F1E4F-1CFF-5643-939E-02111984F565}" type="slidenum">
              <a:rPr lang="en-US" smtClean="0"/>
              <a:t>28</a:t>
            </a:fld>
            <a:endParaRPr lang="en-US" dirty="0"/>
          </a:p>
        </p:txBody>
      </p:sp>
    </p:spTree>
    <p:extLst>
      <p:ext uri="{BB962C8B-B14F-4D97-AF65-F5344CB8AC3E}">
        <p14:creationId xmlns:p14="http://schemas.microsoft.com/office/powerpoint/2010/main" val="37020895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0982" y="772160"/>
            <a:ext cx="11554692" cy="6370975"/>
          </a:xfrm>
          <a:prstGeom prst="rect">
            <a:avLst/>
          </a:prstGeom>
        </p:spPr>
        <p:txBody>
          <a:bodyPr wrap="square">
            <a:spAutoFit/>
          </a:bodyPr>
          <a:lstStyle/>
          <a:p>
            <a:r>
              <a:rPr lang="fr-FR" sz="3600" b="1" dirty="0" smtClean="0"/>
              <a:t>EXCLUSION</a:t>
            </a:r>
            <a:r>
              <a:rPr lang="fr-FR" b="1" dirty="0" smtClean="0"/>
              <a:t>  =) la gérer pour les internés !</a:t>
            </a:r>
          </a:p>
          <a:p>
            <a:endParaRPr lang="fr-FR" sz="2400" b="1" dirty="0"/>
          </a:p>
          <a:p>
            <a:pPr algn="just"/>
            <a:r>
              <a:rPr lang="fr-FR" sz="2400" b="1" dirty="0" smtClean="0"/>
              <a:t>Article 9bis § </a:t>
            </a:r>
            <a:r>
              <a:rPr lang="fr-FR" sz="2400" b="1" dirty="0"/>
              <a:t>4. </a:t>
            </a:r>
            <a:r>
              <a:rPr lang="fr-FR" sz="2400" b="1" dirty="0" smtClean="0"/>
              <a:t>  </a:t>
            </a:r>
            <a:r>
              <a:rPr lang="fr-FR" sz="2400" dirty="0" smtClean="0"/>
              <a:t>« L'étranger </a:t>
            </a:r>
            <a:r>
              <a:rPr lang="fr-FR" sz="2400" dirty="0"/>
              <a:t>est exclu du bénéfice de la présente disposition lorsque le ministre ou son délégué considère qu'il y a de motifs sérieux de considérer qu'il a commis des actes visés à l'article </a:t>
            </a:r>
            <a:r>
              <a:rPr lang="fr-FR" sz="2400" dirty="0" smtClean="0"/>
              <a:t>55/4 ».</a:t>
            </a:r>
          </a:p>
          <a:p>
            <a:pPr algn="just"/>
            <a:endParaRPr lang="fr-FR" sz="2400" dirty="0"/>
          </a:p>
          <a:p>
            <a:pPr algn="just"/>
            <a:r>
              <a:rPr lang="fr-FR" b="1" dirty="0" smtClean="0"/>
              <a:t>Article 55/4 </a:t>
            </a:r>
          </a:p>
          <a:p>
            <a:pPr algn="just"/>
            <a:endParaRPr lang="fr-FR" b="1" dirty="0" smtClean="0"/>
          </a:p>
          <a:p>
            <a:pPr marL="342900" indent="-342900" algn="just">
              <a:buAutoNum type="arabicPeriod"/>
            </a:pPr>
            <a:r>
              <a:rPr lang="fr-FR" b="1" dirty="0" smtClean="0"/>
              <a:t>Comme auteur, co-auteur ou complice :</a:t>
            </a:r>
          </a:p>
          <a:p>
            <a:pPr algn="just"/>
            <a:r>
              <a:rPr lang="fr-FR" dirty="0" smtClean="0"/>
              <a:t>=) crime </a:t>
            </a:r>
            <a:r>
              <a:rPr lang="fr-FR" dirty="0"/>
              <a:t>contre la paix, un crime de guerre ou un crime contre l'humanité tels que définis dans les instruments internationaux visant à sanctionner de tels crimes;</a:t>
            </a:r>
            <a:r>
              <a:rPr lang="fr-FR" sz="2400" dirty="0"/>
              <a:t/>
            </a:r>
            <a:br>
              <a:rPr lang="fr-FR" sz="2400" dirty="0"/>
            </a:br>
            <a:r>
              <a:rPr lang="fr-FR" dirty="0"/>
              <a:t> </a:t>
            </a:r>
            <a:r>
              <a:rPr lang="fr-FR" dirty="0" smtClean="0"/>
              <a:t>=)  </a:t>
            </a:r>
            <a:r>
              <a:rPr lang="fr-FR" dirty="0"/>
              <a:t>qu'il s'est rendu coupable d'agissements contraires aux buts et aux principes des Nations unies tels qu'ils sont énoncés dans le préambule et aux articles 1 et 2 de la Charte des Nations unies;</a:t>
            </a:r>
            <a:r>
              <a:rPr lang="fr-FR" sz="2400" dirty="0"/>
              <a:t/>
            </a:r>
            <a:br>
              <a:rPr lang="fr-FR" sz="2400" dirty="0"/>
            </a:br>
            <a:r>
              <a:rPr lang="fr-FR" dirty="0" smtClean="0"/>
              <a:t>=) commis  </a:t>
            </a:r>
            <a:r>
              <a:rPr lang="fr-FR" dirty="0"/>
              <a:t>un crime </a:t>
            </a:r>
            <a:r>
              <a:rPr lang="fr-FR" dirty="0" smtClean="0"/>
              <a:t>grave.</a:t>
            </a:r>
          </a:p>
          <a:p>
            <a:pPr algn="just"/>
            <a:endParaRPr lang="fr-FR" dirty="0"/>
          </a:p>
          <a:p>
            <a:r>
              <a:rPr lang="fr-FR" dirty="0" smtClean="0"/>
              <a:t>Travaux préparatoires =) cette exclusion ne </a:t>
            </a:r>
            <a:r>
              <a:rPr lang="fr-FR" dirty="0"/>
              <a:t>devrait concerner « qu’un nombre limité de situations, voire demeurer tout à fait [exceptionnelle] ». </a:t>
            </a:r>
            <a:r>
              <a:rPr lang="fr-FR" dirty="0" smtClean="0"/>
              <a:t> P         Pratique !</a:t>
            </a:r>
            <a:endParaRPr lang="en-US" dirty="0"/>
          </a:p>
          <a:p>
            <a:r>
              <a:rPr lang="en-US" i="1" dirty="0"/>
              <a:t>Doc. parl.</a:t>
            </a:r>
            <a:r>
              <a:rPr lang="en-US" dirty="0"/>
              <a:t>, Ch. </a:t>
            </a:r>
            <a:r>
              <a:rPr lang="en-US" dirty="0" err="1"/>
              <a:t>Repr</a:t>
            </a:r>
            <a:r>
              <a:rPr lang="en-US" dirty="0"/>
              <a:t>., sess. ord., 2014/2015, n°1197/03, p. 19. </a:t>
            </a:r>
          </a:p>
          <a:p>
            <a:pPr algn="just"/>
            <a:endParaRPr lang="fr-FR" dirty="0" smtClean="0"/>
          </a:p>
          <a:p>
            <a:pPr algn="just"/>
            <a:endParaRPr lang="fr-FR" b="1" dirty="0"/>
          </a:p>
        </p:txBody>
      </p:sp>
      <p:sp>
        <p:nvSpPr>
          <p:cNvPr id="4" name="Double flèche horizontale 3"/>
          <p:cNvSpPr/>
          <p:nvPr/>
        </p:nvSpPr>
        <p:spPr>
          <a:xfrm>
            <a:off x="5419023" y="5871410"/>
            <a:ext cx="721895" cy="41388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numéro de diapositive 2"/>
          <p:cNvSpPr>
            <a:spLocks noGrp="1"/>
          </p:cNvSpPr>
          <p:nvPr>
            <p:ph type="sldNum" sz="quarter" idx="12"/>
          </p:nvPr>
        </p:nvSpPr>
        <p:spPr/>
        <p:txBody>
          <a:bodyPr/>
          <a:lstStyle/>
          <a:p>
            <a:fld id="{D57F1E4F-1CFF-5643-939E-02111984F565}" type="slidenum">
              <a:rPr lang="en-US" smtClean="0"/>
              <a:t>3</a:t>
            </a:fld>
            <a:endParaRPr lang="en-US" dirty="0"/>
          </a:p>
        </p:txBody>
      </p:sp>
    </p:spTree>
    <p:extLst>
      <p:ext uri="{BB962C8B-B14F-4D97-AF65-F5344CB8AC3E}">
        <p14:creationId xmlns:p14="http://schemas.microsoft.com/office/powerpoint/2010/main" val="19728350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5709" y="1311564"/>
            <a:ext cx="10956855" cy="5262979"/>
          </a:xfrm>
          <a:prstGeom prst="rect">
            <a:avLst/>
          </a:prstGeom>
        </p:spPr>
        <p:txBody>
          <a:bodyPr wrap="square">
            <a:spAutoFit/>
          </a:bodyPr>
          <a:lstStyle/>
          <a:p>
            <a:pPr algn="just"/>
            <a:r>
              <a:rPr lang="fr-FR" sz="2400" b="1" dirty="0"/>
              <a:t>2. Un étranger est aussi exclu du statut de protection subsidiaire lorsqu'il représente un danger pour la société ou la sécurité nationale.</a:t>
            </a:r>
          </a:p>
          <a:p>
            <a:pPr algn="just"/>
            <a:endParaRPr lang="en-US" sz="2400" dirty="0" smtClean="0"/>
          </a:p>
          <a:p>
            <a:pPr algn="just"/>
            <a:endParaRPr lang="en-US" sz="2400" dirty="0"/>
          </a:p>
          <a:p>
            <a:pPr algn="just"/>
            <a:r>
              <a:rPr lang="en-US" sz="2400" dirty="0" smtClean="0"/>
              <a:t>CCE </a:t>
            </a:r>
            <a:r>
              <a:rPr lang="en-US" sz="2400" dirty="0"/>
              <a:t>236.005 du 26.5.2020</a:t>
            </a:r>
          </a:p>
          <a:p>
            <a:pPr algn="just"/>
            <a:r>
              <a:rPr lang="en-US" sz="2400" dirty="0"/>
              <a:t>« Ce danger </a:t>
            </a:r>
            <a:r>
              <a:rPr lang="en-US" sz="2400" dirty="0" err="1"/>
              <a:t>doit</a:t>
            </a:r>
            <a:r>
              <a:rPr lang="en-US" sz="2400" dirty="0"/>
              <a:t> </a:t>
            </a:r>
            <a:r>
              <a:rPr lang="en-US" sz="2400" dirty="0" err="1"/>
              <a:t>être</a:t>
            </a:r>
            <a:r>
              <a:rPr lang="en-US" sz="2400" dirty="0"/>
              <a:t> </a:t>
            </a:r>
            <a:r>
              <a:rPr lang="en-US" sz="2400" b="1" dirty="0" err="1"/>
              <a:t>réel</a:t>
            </a:r>
            <a:r>
              <a:rPr lang="en-US" sz="2400" dirty="0"/>
              <a:t>, </a:t>
            </a:r>
            <a:r>
              <a:rPr lang="en-US" sz="2400" dirty="0" err="1"/>
              <a:t>dans</a:t>
            </a:r>
            <a:r>
              <a:rPr lang="en-US" sz="2400" dirty="0"/>
              <a:t> la </a:t>
            </a:r>
            <a:r>
              <a:rPr lang="en-US" sz="2400" dirty="0" err="1"/>
              <a:t>mesure</a:t>
            </a:r>
            <a:r>
              <a:rPr lang="en-US" sz="2400" dirty="0"/>
              <a:t> </a:t>
            </a:r>
            <a:r>
              <a:rPr lang="en-US" sz="2400" dirty="0" err="1"/>
              <a:t>où</a:t>
            </a:r>
            <a:r>
              <a:rPr lang="en-US" sz="2400" dirty="0"/>
              <a:t> </a:t>
            </a:r>
            <a:r>
              <a:rPr lang="en-US" sz="2400" dirty="0" err="1"/>
              <a:t>l’article</a:t>
            </a:r>
            <a:r>
              <a:rPr lang="en-US" sz="2400" dirty="0"/>
              <a:t> 9ter, § 4, de la </a:t>
            </a:r>
            <a:r>
              <a:rPr lang="en-US" sz="2400" dirty="0" err="1"/>
              <a:t>loi</a:t>
            </a:r>
            <a:r>
              <a:rPr lang="en-US" sz="2400" dirty="0"/>
              <a:t> du </a:t>
            </a:r>
            <a:r>
              <a:rPr lang="en-US" sz="2400" dirty="0" smtClean="0"/>
              <a:t>5 </a:t>
            </a:r>
            <a:r>
              <a:rPr lang="en-US" sz="2400" dirty="0" err="1"/>
              <a:t>décembre</a:t>
            </a:r>
            <a:r>
              <a:rPr lang="en-US" sz="2400" dirty="0"/>
              <a:t> 1980 </a:t>
            </a:r>
            <a:r>
              <a:rPr lang="en-US" sz="2400" dirty="0" err="1"/>
              <a:t>exige</a:t>
            </a:r>
            <a:r>
              <a:rPr lang="en-US" sz="2400" dirty="0"/>
              <a:t> « </a:t>
            </a:r>
            <a:r>
              <a:rPr lang="en-US" sz="2400" dirty="0" err="1"/>
              <a:t>qu'il</a:t>
            </a:r>
            <a:r>
              <a:rPr lang="en-US" sz="2400" dirty="0"/>
              <a:t> y a de motifs </a:t>
            </a:r>
            <a:r>
              <a:rPr lang="en-US" sz="2400" dirty="0" err="1"/>
              <a:t>sérieux</a:t>
            </a:r>
            <a:r>
              <a:rPr lang="en-US" sz="2400" dirty="0"/>
              <a:t> de </a:t>
            </a:r>
            <a:r>
              <a:rPr lang="en-US" sz="2400" dirty="0" smtClean="0"/>
              <a:t> </a:t>
            </a:r>
            <a:r>
              <a:rPr lang="en-US" sz="2400" dirty="0" err="1" smtClean="0"/>
              <a:t>considérer</a:t>
            </a:r>
            <a:r>
              <a:rPr lang="en-US" sz="2400" dirty="0"/>
              <a:t>» </a:t>
            </a:r>
            <a:r>
              <a:rPr lang="en-US" sz="2400" dirty="0" err="1"/>
              <a:t>qu’il</a:t>
            </a:r>
            <a:r>
              <a:rPr lang="en-US" sz="2400" dirty="0"/>
              <a:t> </a:t>
            </a:r>
            <a:r>
              <a:rPr lang="en-US" sz="2400" dirty="0" err="1"/>
              <a:t>représente</a:t>
            </a:r>
            <a:r>
              <a:rPr lang="en-US" sz="2400" dirty="0"/>
              <a:t> un danger.</a:t>
            </a:r>
          </a:p>
          <a:p>
            <a:pPr algn="just"/>
            <a:r>
              <a:rPr lang="en-US" sz="2400" dirty="0"/>
              <a:t>Il </a:t>
            </a:r>
            <a:r>
              <a:rPr lang="en-US" sz="2400" dirty="0" err="1"/>
              <a:t>doit</a:t>
            </a:r>
            <a:r>
              <a:rPr lang="en-US" sz="2400" dirty="0"/>
              <a:t> </a:t>
            </a:r>
            <a:r>
              <a:rPr lang="en-US" sz="2400" dirty="0" err="1"/>
              <a:t>être</a:t>
            </a:r>
            <a:r>
              <a:rPr lang="en-US" sz="2400" dirty="0"/>
              <a:t> </a:t>
            </a:r>
            <a:r>
              <a:rPr lang="en-US" sz="2400" b="1" dirty="0" err="1"/>
              <a:t>actuel</a:t>
            </a:r>
            <a:r>
              <a:rPr lang="en-US" sz="2400" dirty="0"/>
              <a:t>, </a:t>
            </a:r>
            <a:r>
              <a:rPr lang="en-US" sz="2400" dirty="0" err="1"/>
              <a:t>puisque</a:t>
            </a:r>
            <a:r>
              <a:rPr lang="en-US" sz="2400" dirty="0"/>
              <a:t> </a:t>
            </a:r>
            <a:r>
              <a:rPr lang="en-US" sz="2400" dirty="0" err="1"/>
              <a:t>l’étranger</a:t>
            </a:r>
            <a:r>
              <a:rPr lang="en-US" sz="2400" dirty="0"/>
              <a:t> </a:t>
            </a:r>
            <a:r>
              <a:rPr lang="en-US" sz="2400" dirty="0" err="1"/>
              <a:t>doit</a:t>
            </a:r>
            <a:r>
              <a:rPr lang="en-US" sz="2400" dirty="0"/>
              <a:t> «</a:t>
            </a:r>
            <a:r>
              <a:rPr lang="en-US" sz="2400" dirty="0" err="1"/>
              <a:t>représenter</a:t>
            </a:r>
            <a:r>
              <a:rPr lang="en-US" sz="2400" dirty="0"/>
              <a:t>» un danger, au moment de </a:t>
            </a:r>
            <a:r>
              <a:rPr lang="en-US" sz="2400" dirty="0" err="1"/>
              <a:t>l’exclusion</a:t>
            </a:r>
            <a:r>
              <a:rPr lang="en-US" sz="2400" dirty="0"/>
              <a:t>.</a:t>
            </a:r>
          </a:p>
          <a:p>
            <a:pPr algn="just"/>
            <a:r>
              <a:rPr lang="en-US" sz="2400" dirty="0"/>
              <a:t>Il </a:t>
            </a:r>
            <a:r>
              <a:rPr lang="en-US" sz="2400" dirty="0" err="1"/>
              <a:t>doit</a:t>
            </a:r>
            <a:r>
              <a:rPr lang="en-US" sz="2400" dirty="0"/>
              <a:t> </a:t>
            </a:r>
            <a:r>
              <a:rPr lang="en-US" sz="2400" dirty="0" err="1"/>
              <a:t>être</a:t>
            </a:r>
            <a:r>
              <a:rPr lang="en-US" sz="2400" dirty="0"/>
              <a:t> </a:t>
            </a:r>
            <a:r>
              <a:rPr lang="en-US" sz="2400" b="1" dirty="0" err="1"/>
              <a:t>suffisamment</a:t>
            </a:r>
            <a:r>
              <a:rPr lang="en-US" sz="2400" b="1" dirty="0"/>
              <a:t> grave et affecter un </a:t>
            </a:r>
            <a:r>
              <a:rPr lang="en-US" sz="2400" b="1" dirty="0" err="1"/>
              <a:t>intérêt</a:t>
            </a:r>
            <a:r>
              <a:rPr lang="en-US" sz="2400" b="1" dirty="0"/>
              <a:t> </a:t>
            </a:r>
            <a:r>
              <a:rPr lang="en-US" sz="2400" b="1" dirty="0" err="1"/>
              <a:t>fondamental</a:t>
            </a:r>
            <a:r>
              <a:rPr lang="en-US" sz="2400" b="1" dirty="0"/>
              <a:t> de la </a:t>
            </a:r>
            <a:r>
              <a:rPr lang="en-US" sz="2400" b="1" dirty="0" err="1"/>
              <a:t>société</a:t>
            </a:r>
            <a:r>
              <a:rPr lang="en-US" sz="2400" b="1" dirty="0"/>
              <a:t> </a:t>
            </a:r>
            <a:r>
              <a:rPr lang="en-US" sz="2400" dirty="0" smtClean="0"/>
              <a:t>»</a:t>
            </a:r>
          </a:p>
          <a:p>
            <a:pPr algn="just"/>
            <a:endParaRPr lang="fr-FR" sz="2400" dirty="0"/>
          </a:p>
          <a:p>
            <a:pPr algn="just"/>
            <a:r>
              <a:rPr lang="fr-FR" sz="2400" b="1" dirty="0" smtClean="0"/>
              <a:t>LES INTERNES NE SONT PAS DES EXCEPTIONS…</a:t>
            </a:r>
            <a:endParaRPr lang="en-US" sz="2400" b="1" dirty="0"/>
          </a:p>
        </p:txBody>
      </p:sp>
      <p:sp>
        <p:nvSpPr>
          <p:cNvPr id="3" name="Espace réservé du numéro de diapositive 2"/>
          <p:cNvSpPr>
            <a:spLocks noGrp="1"/>
          </p:cNvSpPr>
          <p:nvPr>
            <p:ph type="sldNum" sz="quarter" idx="12"/>
          </p:nvPr>
        </p:nvSpPr>
        <p:spPr/>
        <p:txBody>
          <a:bodyPr/>
          <a:lstStyle/>
          <a:p>
            <a:fld id="{D57F1E4F-1CFF-5643-939E-02111984F565}" type="slidenum">
              <a:rPr lang="en-US" smtClean="0"/>
              <a:t>4</a:t>
            </a:fld>
            <a:endParaRPr lang="en-US" dirty="0"/>
          </a:p>
        </p:txBody>
      </p:sp>
    </p:spTree>
    <p:extLst>
      <p:ext uri="{BB962C8B-B14F-4D97-AF65-F5344CB8AC3E}">
        <p14:creationId xmlns:p14="http://schemas.microsoft.com/office/powerpoint/2010/main" val="14806779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8909" y="923636"/>
            <a:ext cx="8959273" cy="4959691"/>
          </a:xfrm>
          <a:prstGeom prst="rect">
            <a:avLst/>
          </a:prstGeom>
        </p:spPr>
        <p:txBody>
          <a:bodyPr wrap="square">
            <a:spAutoFit/>
          </a:bodyPr>
          <a:lstStyle/>
          <a:p>
            <a:pPr>
              <a:lnSpc>
                <a:spcPct val="107000"/>
              </a:lnSpc>
              <a:spcAft>
                <a:spcPts val="800"/>
              </a:spcAft>
            </a:pPr>
            <a:r>
              <a:rPr lang="fr-FR" sz="2800" b="1" dirty="0">
                <a:latin typeface="Calibri" panose="020F0502020204030204" pitchFamily="34" charset="0"/>
                <a:ea typeface="Calibri" panose="020F0502020204030204" pitchFamily="34" charset="0"/>
                <a:cs typeface="Times New Roman" panose="02020603050405020304" pitchFamily="18" charset="0"/>
              </a:rPr>
              <a:t>Essentiel de contrer </a:t>
            </a:r>
            <a:r>
              <a:rPr lang="fr-FR" sz="2800" b="1" dirty="0" smtClean="0">
                <a:latin typeface="Calibri" panose="020F0502020204030204" pitchFamily="34" charset="0"/>
                <a:ea typeface="Calibri" panose="020F0502020204030204" pitchFamily="34" charset="0"/>
                <a:cs typeface="Times New Roman" panose="02020603050405020304" pitchFamily="18" charset="0"/>
              </a:rPr>
              <a:t>dans la demande de 9</a:t>
            </a:r>
            <a:r>
              <a:rPr lang="fr-FR" sz="2800" b="1" i="1" dirty="0" smtClean="0">
                <a:latin typeface="Calibri" panose="020F0502020204030204" pitchFamily="34" charset="0"/>
                <a:ea typeface="Calibri" panose="020F0502020204030204" pitchFamily="34" charset="0"/>
                <a:cs typeface="Times New Roman" panose="02020603050405020304" pitchFamily="18" charset="0"/>
              </a:rPr>
              <a:t>ter</a:t>
            </a:r>
            <a:r>
              <a:rPr lang="fr-FR" sz="2800" b="1" dirty="0" smtClean="0">
                <a:latin typeface="Calibri" panose="020F0502020204030204" pitchFamily="34" charset="0"/>
                <a:ea typeface="Calibri" panose="020F0502020204030204" pitchFamily="34" charset="0"/>
                <a:cs typeface="Times New Roman" panose="02020603050405020304" pitchFamily="18" charset="0"/>
              </a:rPr>
              <a:t> </a:t>
            </a:r>
            <a:r>
              <a:rPr lang="fr-FR" sz="2800" b="1" dirty="0">
                <a:latin typeface="Calibri" panose="020F0502020204030204" pitchFamily="34" charset="0"/>
                <a:ea typeface="Calibri" panose="020F0502020204030204" pitchFamily="34" charset="0"/>
                <a:cs typeface="Times New Roman" panose="02020603050405020304" pitchFamily="18" charset="0"/>
              </a:rPr>
              <a:t>argument de danger pour la </a:t>
            </a:r>
            <a:r>
              <a:rPr lang="fr-FR" sz="2800" b="1" dirty="0" smtClean="0">
                <a:latin typeface="Calibri" panose="020F0502020204030204" pitchFamily="34" charset="0"/>
                <a:ea typeface="Calibri" panose="020F0502020204030204" pitchFamily="34" charset="0"/>
                <a:cs typeface="Times New Roman" panose="02020603050405020304" pitchFamily="18" charset="0"/>
              </a:rPr>
              <a:t>société ou la sécurité nationale  : </a:t>
            </a:r>
          </a:p>
          <a:p>
            <a:pPr>
              <a:lnSpc>
                <a:spcPct val="107000"/>
              </a:lnSpc>
              <a:spcAft>
                <a:spcPts val="800"/>
              </a:spcAft>
            </a:pPr>
            <a:endParaRPr lang="fr-FR" sz="2800" b="1" dirty="0" smtClean="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Tx/>
              <a:buChar char="-"/>
            </a:pPr>
            <a:r>
              <a:rPr lang="fr-FR" sz="2800" dirty="0" smtClean="0">
                <a:latin typeface="Calibri" panose="020F0502020204030204" pitchFamily="34" charset="0"/>
                <a:ea typeface="Calibri" panose="020F0502020204030204" pitchFamily="34" charset="0"/>
                <a:cs typeface="Times New Roman" panose="02020603050405020304" pitchFamily="18" charset="0"/>
              </a:rPr>
              <a:t>Activités </a:t>
            </a:r>
          </a:p>
          <a:p>
            <a:pPr marL="285750" indent="-285750">
              <a:lnSpc>
                <a:spcPct val="107000"/>
              </a:lnSpc>
              <a:spcAft>
                <a:spcPts val="800"/>
              </a:spcAft>
              <a:buFontTx/>
              <a:buChar char="-"/>
            </a:pPr>
            <a:r>
              <a:rPr lang="fr-FR" sz="2800" dirty="0" smtClean="0">
                <a:latin typeface="Calibri" panose="020F0502020204030204" pitchFamily="34" charset="0"/>
                <a:ea typeface="Calibri" panose="020F0502020204030204" pitchFamily="34" charset="0"/>
                <a:cs typeface="Times New Roman" panose="02020603050405020304" pitchFamily="18" charset="0"/>
              </a:rPr>
              <a:t>Formation </a:t>
            </a:r>
          </a:p>
          <a:p>
            <a:pPr marL="285750" indent="-285750">
              <a:lnSpc>
                <a:spcPct val="107000"/>
              </a:lnSpc>
              <a:spcAft>
                <a:spcPts val="800"/>
              </a:spcAft>
              <a:buFontTx/>
              <a:buChar char="-"/>
            </a:pPr>
            <a:r>
              <a:rPr lang="fr-FR" sz="2800" dirty="0" smtClean="0">
                <a:latin typeface="Calibri" panose="020F0502020204030204" pitchFamily="34" charset="0"/>
                <a:ea typeface="Calibri" panose="020F0502020204030204" pitchFamily="34" charset="0"/>
                <a:cs typeface="Times New Roman" panose="02020603050405020304" pitchFamily="18" charset="0"/>
              </a:rPr>
              <a:t>Etat mental stabilisé (note du médecin)</a:t>
            </a:r>
          </a:p>
          <a:p>
            <a:pPr marL="285750" indent="-285750">
              <a:lnSpc>
                <a:spcPct val="107000"/>
              </a:lnSpc>
              <a:spcAft>
                <a:spcPts val="800"/>
              </a:spcAft>
              <a:buFontTx/>
              <a:buChar char="-"/>
            </a:pPr>
            <a:r>
              <a:rPr lang="fr-FR" sz="2800" dirty="0" smtClean="0">
                <a:latin typeface="Calibri" panose="020F0502020204030204" pitchFamily="34" charset="0"/>
                <a:ea typeface="Calibri" panose="020F0502020204030204" pitchFamily="34" charset="0"/>
                <a:cs typeface="Times New Roman" panose="02020603050405020304" pitchFamily="18" charset="0"/>
              </a:rPr>
              <a:t>Sorties </a:t>
            </a:r>
          </a:p>
          <a:p>
            <a:pPr marL="285750" indent="-285750">
              <a:lnSpc>
                <a:spcPct val="107000"/>
              </a:lnSpc>
              <a:spcAft>
                <a:spcPts val="800"/>
              </a:spcAft>
              <a:buFontTx/>
              <a:buChar char="-"/>
            </a:pPr>
            <a:r>
              <a:rPr lang="fr-FR" sz="2800" dirty="0" smtClean="0">
                <a:latin typeface="Calibri" panose="020F0502020204030204" pitchFamily="34" charset="0"/>
                <a:ea typeface="Calibri" panose="020F0502020204030204" pitchFamily="34" charset="0"/>
                <a:cs typeface="Times New Roman" panose="02020603050405020304" pitchFamily="18" charset="0"/>
              </a:rPr>
              <a:t>Témoignages </a:t>
            </a:r>
          </a:p>
          <a:p>
            <a:pPr marL="285750" indent="-285750">
              <a:lnSpc>
                <a:spcPct val="107000"/>
              </a:lnSpc>
              <a:spcAft>
                <a:spcPts val="800"/>
              </a:spcAft>
              <a:buFontTx/>
              <a:buChar char="-"/>
            </a:pPr>
            <a:r>
              <a:rPr lang="fr-FR" sz="2800" dirty="0" smtClean="0">
                <a:latin typeface="Calibri" panose="020F0502020204030204" pitchFamily="34" charset="0"/>
                <a:ea typeface="Calibri" panose="020F0502020204030204" pitchFamily="34" charset="0"/>
                <a:cs typeface="Times New Roman" panose="02020603050405020304" pitchFamily="18" charset="0"/>
              </a:rPr>
              <a:t>Etc. </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D57F1E4F-1CFF-5643-939E-02111984F565}" type="slidenum">
              <a:rPr lang="en-US" smtClean="0"/>
              <a:t>5</a:t>
            </a:fld>
            <a:endParaRPr lang="en-US" dirty="0"/>
          </a:p>
        </p:txBody>
      </p:sp>
    </p:spTree>
    <p:extLst>
      <p:ext uri="{BB962C8B-B14F-4D97-AF65-F5344CB8AC3E}">
        <p14:creationId xmlns:p14="http://schemas.microsoft.com/office/powerpoint/2010/main" val="37826219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5760"/>
            <a:ext cx="12192000" cy="6894195"/>
          </a:xfrm>
          <a:prstGeom prst="rect">
            <a:avLst/>
          </a:prstGeom>
        </p:spPr>
        <p:txBody>
          <a:bodyPr wrap="square">
            <a:spAutoFit/>
          </a:bodyPr>
          <a:lstStyle/>
          <a:p>
            <a:pPr algn="just"/>
            <a:r>
              <a:rPr lang="fr-FR" sz="2400" b="1" dirty="0" smtClean="0">
                <a:solidFill>
                  <a:schemeClr val="accent2"/>
                </a:solidFill>
              </a:rPr>
              <a:t>BASE LEGALE : article 9</a:t>
            </a:r>
            <a:r>
              <a:rPr lang="fr-FR" sz="2400" b="1" i="1" dirty="0" smtClean="0">
                <a:solidFill>
                  <a:schemeClr val="accent2"/>
                </a:solidFill>
              </a:rPr>
              <a:t>ter</a:t>
            </a:r>
            <a:r>
              <a:rPr lang="fr-FR" sz="2400" b="1" dirty="0" smtClean="0">
                <a:solidFill>
                  <a:schemeClr val="accent2"/>
                </a:solidFill>
              </a:rPr>
              <a:t> </a:t>
            </a:r>
            <a:endParaRPr lang="fr-FR" sz="2400" b="1" dirty="0" smtClean="0"/>
          </a:p>
          <a:p>
            <a:pPr algn="just"/>
            <a:endParaRPr lang="fr-FR" sz="2200" b="1" dirty="0" smtClean="0"/>
          </a:p>
          <a:p>
            <a:pPr algn="just"/>
            <a:r>
              <a:rPr lang="fr-FR" sz="2200" b="1" dirty="0" smtClean="0"/>
              <a:t>« § </a:t>
            </a:r>
            <a:r>
              <a:rPr lang="fr-FR" sz="2200" b="1" dirty="0"/>
              <a:t>1er. L'étranger qui séjourne en Belgique qui </a:t>
            </a:r>
            <a:r>
              <a:rPr lang="fr-FR" sz="2200" b="1" dirty="0">
                <a:solidFill>
                  <a:srgbClr val="FFC000"/>
                </a:solidFill>
              </a:rPr>
              <a:t>démontre son identité </a:t>
            </a:r>
            <a:r>
              <a:rPr lang="fr-FR" sz="2200" b="1" dirty="0"/>
              <a:t>conformément au § 2 et qui souffre d'une </a:t>
            </a:r>
            <a:r>
              <a:rPr lang="fr-FR" sz="2200" b="1" dirty="0">
                <a:solidFill>
                  <a:srgbClr val="FFC000"/>
                </a:solidFill>
              </a:rPr>
              <a:t>maladie</a:t>
            </a:r>
            <a:r>
              <a:rPr lang="fr-FR" sz="2200" b="1" dirty="0"/>
              <a:t> telle qu'elle entraîne un </a:t>
            </a:r>
            <a:r>
              <a:rPr lang="fr-FR" sz="2200" b="1" dirty="0">
                <a:solidFill>
                  <a:srgbClr val="FFC000"/>
                </a:solidFill>
              </a:rPr>
              <a:t>risque réel pour sa vie ou son intégrité physique ou un risque réel de traitement inhumain ou dégradant lorsqu'il n'existe aucun traitement adéquat dans son pays d'origine ou dans le pays où il séjourne</a:t>
            </a:r>
            <a:r>
              <a:rPr lang="fr-FR" sz="2200" b="1" dirty="0"/>
              <a:t>, peut demander l'autorisation de séjourner dans le Royaume auprès du ministre ou son délégué</a:t>
            </a:r>
            <a:r>
              <a:rPr lang="fr-FR" sz="2200" b="1" dirty="0" smtClean="0"/>
              <a:t>.</a:t>
            </a:r>
          </a:p>
          <a:p>
            <a:pPr algn="just"/>
            <a:r>
              <a:rPr lang="fr-FR" sz="2200" dirty="0"/>
              <a:t/>
            </a:r>
            <a:br>
              <a:rPr lang="fr-FR" sz="2200" dirty="0"/>
            </a:br>
            <a:r>
              <a:rPr lang="fr-FR" sz="2200" b="1" dirty="0" smtClean="0"/>
              <a:t>La </a:t>
            </a:r>
            <a:r>
              <a:rPr lang="fr-FR" sz="2200" b="1" dirty="0"/>
              <a:t>demande doit être introduite par </a:t>
            </a:r>
            <a:r>
              <a:rPr lang="fr-FR" sz="2200" b="1" dirty="0">
                <a:solidFill>
                  <a:srgbClr val="FFC000"/>
                </a:solidFill>
              </a:rPr>
              <a:t>pli recommandé</a:t>
            </a:r>
            <a:r>
              <a:rPr lang="fr-FR" sz="2200" b="1" dirty="0"/>
              <a:t> auprès du ministre ou son délégué et contient l'adresse de la résidence effective de l'étranger en Belgique.</a:t>
            </a:r>
            <a:r>
              <a:rPr lang="fr-FR" sz="2200" dirty="0"/>
              <a:t/>
            </a:r>
            <a:br>
              <a:rPr lang="fr-FR" sz="2200" dirty="0"/>
            </a:br>
            <a:r>
              <a:rPr lang="fr-FR" sz="2200" b="1" dirty="0" smtClean="0"/>
              <a:t>L'étranger </a:t>
            </a:r>
            <a:r>
              <a:rPr lang="fr-FR" sz="2200" b="1" dirty="0"/>
              <a:t>transmet avec la demande tous les </a:t>
            </a:r>
            <a:r>
              <a:rPr lang="fr-FR" sz="2200" b="1" dirty="0">
                <a:solidFill>
                  <a:srgbClr val="FFC000"/>
                </a:solidFill>
              </a:rPr>
              <a:t>renseignements</a:t>
            </a:r>
            <a:r>
              <a:rPr lang="fr-FR" sz="2200" b="1" dirty="0"/>
              <a:t> utiles </a:t>
            </a:r>
            <a:r>
              <a:rPr lang="fr-FR" sz="2200" b="1" dirty="0" smtClean="0"/>
              <a:t>et récents concernant </a:t>
            </a:r>
            <a:r>
              <a:rPr lang="fr-FR" sz="2200" b="1" dirty="0"/>
              <a:t>sa maladie et les possibilités et l'accessibilité de traitement adéquat dans son pays d'origine ou dans le pays où il séjourne</a:t>
            </a:r>
            <a:r>
              <a:rPr lang="fr-FR" sz="2200" b="1" dirty="0" smtClean="0"/>
              <a:t>.</a:t>
            </a:r>
          </a:p>
          <a:p>
            <a:pPr algn="just"/>
            <a:r>
              <a:rPr lang="fr-FR" sz="2200" dirty="0"/>
              <a:t/>
            </a:r>
            <a:br>
              <a:rPr lang="fr-FR" sz="2200" dirty="0"/>
            </a:br>
            <a:r>
              <a:rPr lang="fr-FR" sz="2200" b="1" dirty="0" smtClean="0"/>
              <a:t>Il </a:t>
            </a:r>
            <a:r>
              <a:rPr lang="fr-FR" sz="2200" b="1" dirty="0"/>
              <a:t>transmet un </a:t>
            </a:r>
            <a:r>
              <a:rPr lang="fr-FR" sz="2200" b="1" dirty="0">
                <a:solidFill>
                  <a:srgbClr val="FFC000"/>
                </a:solidFill>
              </a:rPr>
              <a:t>certificat médical </a:t>
            </a:r>
            <a:r>
              <a:rPr lang="fr-FR" sz="2200" b="1" dirty="0"/>
              <a:t>type prévu par le Roi, par arrêté délibéré en Conseil des Ministres</a:t>
            </a:r>
            <a:r>
              <a:rPr lang="fr-FR" sz="2200" b="1" dirty="0" smtClean="0"/>
              <a:t>.</a:t>
            </a:r>
          </a:p>
          <a:p>
            <a:r>
              <a:rPr lang="fr-FR" sz="2200" b="1" dirty="0" smtClean="0">
                <a:solidFill>
                  <a:schemeClr val="accent2"/>
                </a:solidFill>
              </a:rPr>
              <a:t>Ce </a:t>
            </a:r>
            <a:r>
              <a:rPr lang="fr-FR" sz="2200" b="1" dirty="0">
                <a:solidFill>
                  <a:schemeClr val="accent2"/>
                </a:solidFill>
              </a:rPr>
              <a:t>certificat médical </a:t>
            </a:r>
            <a:r>
              <a:rPr lang="fr-FR" sz="2200" b="1" dirty="0" smtClean="0">
                <a:solidFill>
                  <a:schemeClr val="accent2"/>
                </a:solidFill>
              </a:rPr>
              <a:t>datant </a:t>
            </a:r>
            <a:r>
              <a:rPr lang="fr-FR" sz="2200" b="1" dirty="0">
                <a:solidFill>
                  <a:schemeClr val="accent2"/>
                </a:solidFill>
              </a:rPr>
              <a:t>de moins de trois mois précédant le dépôt de la </a:t>
            </a:r>
            <a:r>
              <a:rPr lang="fr-FR" sz="2200" b="1" dirty="0" smtClean="0">
                <a:solidFill>
                  <a:schemeClr val="accent2"/>
                </a:solidFill>
              </a:rPr>
              <a:t>demande</a:t>
            </a:r>
            <a:r>
              <a:rPr lang="fr-FR" sz="2200" b="1" dirty="0">
                <a:solidFill>
                  <a:schemeClr val="accent2"/>
                </a:solidFill>
              </a:rPr>
              <a:t> indique la maladie, son degré de gravité et le traitement </a:t>
            </a:r>
            <a:r>
              <a:rPr lang="fr-FR" sz="2200" b="1" dirty="0" smtClean="0">
                <a:solidFill>
                  <a:schemeClr val="accent2"/>
                </a:solidFill>
              </a:rPr>
              <a:t>estimé nécessaire ».</a:t>
            </a:r>
            <a:r>
              <a:rPr lang="fr-FR" sz="2200" dirty="0">
                <a:solidFill>
                  <a:schemeClr val="accent2"/>
                </a:solidFill>
              </a:rPr>
              <a:t/>
            </a:r>
            <a:br>
              <a:rPr lang="fr-FR" sz="2200" dirty="0">
                <a:solidFill>
                  <a:schemeClr val="accent2"/>
                </a:solidFill>
              </a:rPr>
            </a:br>
            <a:endParaRPr lang="en-US" sz="2200" dirty="0"/>
          </a:p>
        </p:txBody>
      </p:sp>
      <p:sp>
        <p:nvSpPr>
          <p:cNvPr id="3" name="Espace réservé du numéro de diapositive 2"/>
          <p:cNvSpPr>
            <a:spLocks noGrp="1"/>
          </p:cNvSpPr>
          <p:nvPr>
            <p:ph type="sldNum" sz="quarter" idx="12"/>
          </p:nvPr>
        </p:nvSpPr>
        <p:spPr/>
        <p:txBody>
          <a:bodyPr/>
          <a:lstStyle/>
          <a:p>
            <a:fld id="{D57F1E4F-1CFF-5643-939E-02111984F565}" type="slidenum">
              <a:rPr lang="en-US" smtClean="0"/>
              <a:t>6</a:t>
            </a:fld>
            <a:endParaRPr lang="en-US" dirty="0"/>
          </a:p>
        </p:txBody>
      </p:sp>
    </p:spTree>
    <p:extLst>
      <p:ext uri="{BB962C8B-B14F-4D97-AF65-F5344CB8AC3E}">
        <p14:creationId xmlns:p14="http://schemas.microsoft.com/office/powerpoint/2010/main" val="575908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8320" y="528886"/>
            <a:ext cx="9956800" cy="6555641"/>
          </a:xfrm>
          <a:prstGeom prst="rect">
            <a:avLst/>
          </a:prstGeom>
        </p:spPr>
        <p:txBody>
          <a:bodyPr wrap="square">
            <a:spAutoFit/>
          </a:bodyPr>
          <a:lstStyle/>
          <a:p>
            <a:pPr algn="just"/>
            <a:r>
              <a:rPr lang="fr-FR" sz="2800" b="1" dirty="0" smtClean="0"/>
              <a:t>PREUVE DE L’IDENTITE  =) document doit :</a:t>
            </a:r>
          </a:p>
          <a:p>
            <a:pPr algn="just"/>
            <a:endParaRPr lang="fr-FR" sz="2400" dirty="0"/>
          </a:p>
          <a:p>
            <a:pPr>
              <a:buFont typeface="+mj-lt"/>
              <a:buAutoNum type="arabicPeriod"/>
            </a:pPr>
            <a:r>
              <a:rPr lang="fr-FR" sz="2400" dirty="0"/>
              <a:t>contenir le </a:t>
            </a:r>
            <a:r>
              <a:rPr lang="fr-FR" sz="2400" b="1" dirty="0"/>
              <a:t>nom complet, le lieu et la date de naissance, et la nationalité</a:t>
            </a:r>
            <a:r>
              <a:rPr lang="fr-FR" sz="2400" dirty="0"/>
              <a:t>  ;</a:t>
            </a:r>
          </a:p>
          <a:p>
            <a:pPr>
              <a:buFont typeface="+mj-lt"/>
              <a:buAutoNum type="arabicPeriod"/>
            </a:pPr>
            <a:r>
              <a:rPr lang="fr-FR" sz="2400" dirty="0"/>
              <a:t>être délivré par l'autorité </a:t>
            </a:r>
            <a:r>
              <a:rPr lang="fr-FR" sz="2400" dirty="0" smtClean="0"/>
              <a:t>compétente ;</a:t>
            </a:r>
            <a:endParaRPr lang="fr-FR" sz="2400" dirty="0"/>
          </a:p>
          <a:p>
            <a:pPr>
              <a:buFont typeface="+mj-lt"/>
              <a:buAutoNum type="arabicPeriod"/>
            </a:pPr>
            <a:r>
              <a:rPr lang="fr-FR" sz="2400" dirty="0"/>
              <a:t>permettre d’établir </a:t>
            </a:r>
            <a:r>
              <a:rPr lang="fr-FR" sz="2400" b="1" dirty="0"/>
              <a:t>un lien physique</a:t>
            </a:r>
            <a:r>
              <a:rPr lang="fr-FR" sz="2400" dirty="0"/>
              <a:t> entre la personne visée par le document et le demandeur ;</a:t>
            </a:r>
          </a:p>
          <a:p>
            <a:pPr>
              <a:buFont typeface="+mj-lt"/>
              <a:buAutoNum type="arabicPeriod"/>
            </a:pPr>
            <a:r>
              <a:rPr lang="fr-FR" sz="2400" dirty="0"/>
              <a:t>ne pas être établi sur la base de simples déclarations du demandeur</a:t>
            </a:r>
            <a:r>
              <a:rPr lang="fr-FR" sz="2400" dirty="0" smtClean="0"/>
              <a:t>.</a:t>
            </a:r>
          </a:p>
          <a:p>
            <a:pPr>
              <a:buFont typeface="+mj-lt"/>
              <a:buAutoNum type="arabicPeriod"/>
            </a:pPr>
            <a:r>
              <a:rPr lang="fr-FR" sz="2400" dirty="0" smtClean="0"/>
              <a:t> Faisceau d’éléments de preuve démontrant l’identité</a:t>
            </a:r>
          </a:p>
          <a:p>
            <a:endParaRPr lang="fr-FR" sz="2400" dirty="0" smtClean="0"/>
          </a:p>
          <a:p>
            <a:r>
              <a:rPr lang="fr-FR" sz="2400" dirty="0" smtClean="0"/>
              <a:t>=) acte de naissance : non</a:t>
            </a:r>
          </a:p>
          <a:p>
            <a:pPr algn="just"/>
            <a:r>
              <a:rPr lang="fr-FR" sz="2400" dirty="0" smtClean="0"/>
              <a:t>=) passeport, carte d’identité nationale, carte d’électeur : oui </a:t>
            </a:r>
          </a:p>
          <a:p>
            <a:pPr algn="just"/>
            <a:r>
              <a:rPr lang="fr-FR" sz="2400" dirty="0" smtClean="0"/>
              <a:t>=) permis de conduire avec photo + acte de naissance : envisageable</a:t>
            </a:r>
          </a:p>
          <a:p>
            <a:pPr algn="just"/>
            <a:r>
              <a:rPr lang="fr-FR" sz="2800" dirty="0" smtClean="0"/>
              <a:t>(sauf si demande d’asile en cours)</a:t>
            </a:r>
            <a:endParaRPr lang="fr-FR" sz="2800" dirty="0"/>
          </a:p>
          <a:p>
            <a:pPr algn="just"/>
            <a:endParaRPr lang="fr-FR" sz="2800" dirty="0" smtClean="0">
              <a:latin typeface="Oxygen"/>
            </a:endParaRPr>
          </a:p>
        </p:txBody>
      </p:sp>
      <p:sp>
        <p:nvSpPr>
          <p:cNvPr id="3" name="Espace réservé du numéro de diapositive 2"/>
          <p:cNvSpPr>
            <a:spLocks noGrp="1"/>
          </p:cNvSpPr>
          <p:nvPr>
            <p:ph type="sldNum" sz="quarter" idx="12"/>
          </p:nvPr>
        </p:nvSpPr>
        <p:spPr/>
        <p:txBody>
          <a:bodyPr/>
          <a:lstStyle/>
          <a:p>
            <a:fld id="{D57F1E4F-1CFF-5643-939E-02111984F565}" type="slidenum">
              <a:rPr lang="en-US" smtClean="0"/>
              <a:t>7</a:t>
            </a:fld>
            <a:endParaRPr lang="en-US" dirty="0"/>
          </a:p>
        </p:txBody>
      </p:sp>
    </p:spTree>
    <p:extLst>
      <p:ext uri="{BB962C8B-B14F-4D97-AF65-F5344CB8AC3E}">
        <p14:creationId xmlns:p14="http://schemas.microsoft.com/office/powerpoint/2010/main" val="25788924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CONDITIONS % MALADIE</a:t>
            </a:r>
            <a:endParaRPr lang="en-US" dirty="0"/>
          </a:p>
        </p:txBody>
      </p:sp>
      <p:sp>
        <p:nvSpPr>
          <p:cNvPr id="3" name="Espace réservé du contenu 2"/>
          <p:cNvSpPr>
            <a:spLocks noGrp="1"/>
          </p:cNvSpPr>
          <p:nvPr>
            <p:ph idx="1"/>
          </p:nvPr>
        </p:nvSpPr>
        <p:spPr>
          <a:xfrm>
            <a:off x="646112" y="1513840"/>
            <a:ext cx="10407968" cy="5161280"/>
          </a:xfrm>
        </p:spPr>
        <p:txBody>
          <a:bodyPr/>
          <a:lstStyle/>
          <a:p>
            <a:pPr lvl="0"/>
            <a:r>
              <a:rPr lang="fr-FR" sz="2400" b="1" dirty="0"/>
              <a:t>Maladie GRAVE </a:t>
            </a:r>
            <a:endParaRPr lang="fr-FR" sz="2400" b="1" dirty="0" smtClean="0"/>
          </a:p>
          <a:p>
            <a:pPr marL="0" lvl="0" indent="0">
              <a:buNone/>
            </a:pPr>
            <a:r>
              <a:rPr lang="fr-FR" sz="2400" dirty="0" smtClean="0"/>
              <a:t>=) si le degré de gravité n’est pas indiqué par le médecin le certificat n’est pas valable ! </a:t>
            </a:r>
          </a:p>
          <a:p>
            <a:pPr marL="0" lvl="0" indent="0">
              <a:buNone/>
            </a:pPr>
            <a:r>
              <a:rPr lang="fr-FR" sz="2400" dirty="0" smtClean="0"/>
              <a:t>Il faut absolument que la mention figure sur le certificat !!!</a:t>
            </a:r>
            <a:endParaRPr lang="en-US" sz="2400" dirty="0"/>
          </a:p>
          <a:p>
            <a:pPr lvl="0"/>
            <a:r>
              <a:rPr lang="fr-FR" sz="2400" b="1" dirty="0"/>
              <a:t>R</a:t>
            </a:r>
            <a:r>
              <a:rPr lang="fr-FR" sz="2400" b="1" dirty="0" smtClean="0"/>
              <a:t>isque pour </a:t>
            </a:r>
            <a:r>
              <a:rPr lang="fr-FR" sz="2400" b="1" dirty="0"/>
              <a:t>sa vie ou son intégrité physique ou un risque </a:t>
            </a:r>
            <a:r>
              <a:rPr lang="fr-FR" sz="2400" b="1" dirty="0" smtClean="0"/>
              <a:t>de </a:t>
            </a:r>
            <a:r>
              <a:rPr lang="fr-FR" sz="2400" b="1" dirty="0"/>
              <a:t>traitement inhumain ou dégradant </a:t>
            </a:r>
            <a:endParaRPr lang="fr-FR" sz="2400" b="1" dirty="0" smtClean="0"/>
          </a:p>
          <a:p>
            <a:pPr marL="0" lvl="0" indent="0">
              <a:buNone/>
            </a:pPr>
            <a:r>
              <a:rPr lang="fr-FR" sz="2400" dirty="0" smtClean="0"/>
              <a:t>=) à indiquer dans le certificat médical + évaluation en cas d’absence de traitement  </a:t>
            </a:r>
            <a:endParaRPr lang="en-US" sz="2400" dirty="0"/>
          </a:p>
          <a:p>
            <a:pPr lvl="0"/>
            <a:r>
              <a:rPr lang="fr-FR" sz="2400" b="1" dirty="0"/>
              <a:t>Soins inadéquats ou inaccessibles au pays </a:t>
            </a:r>
            <a:r>
              <a:rPr lang="fr-FR" sz="2400" b="1" dirty="0" smtClean="0"/>
              <a:t>d’origine</a:t>
            </a:r>
          </a:p>
          <a:p>
            <a:pPr marL="0" lvl="0" indent="0">
              <a:buNone/>
            </a:pPr>
            <a:r>
              <a:rPr lang="fr-FR" sz="2400" dirty="0" smtClean="0"/>
              <a:t>=) recherche infos =) patient, famille, ami</a:t>
            </a:r>
          </a:p>
          <a:p>
            <a:pPr marL="0" lvl="0" indent="0">
              <a:buNone/>
            </a:pPr>
            <a:r>
              <a:rPr lang="fr-FR" sz="2400" dirty="0" smtClean="0"/>
              <a:t>=) + travail de l’avocat </a:t>
            </a:r>
            <a:endParaRPr lang="en-US" sz="2400" dirty="0"/>
          </a:p>
          <a:p>
            <a:pPr marL="0" indent="0">
              <a:buNone/>
            </a:pPr>
            <a:endParaRPr lang="en-US" dirty="0"/>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8</a:t>
            </a:fld>
            <a:endParaRPr lang="en-US" dirty="0"/>
          </a:p>
        </p:txBody>
      </p:sp>
    </p:spTree>
    <p:extLst>
      <p:ext uri="{BB962C8B-B14F-4D97-AF65-F5344CB8AC3E}">
        <p14:creationId xmlns:p14="http://schemas.microsoft.com/office/powerpoint/2010/main" val="6270247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Utilisation du formulaire de l’OE </a:t>
            </a:r>
            <a:br>
              <a:rPr lang="fr-BE" dirty="0" smtClean="0"/>
            </a:br>
            <a:r>
              <a:rPr lang="fr-BE" dirty="0" smtClean="0"/>
              <a:t>=) obligatoire !</a:t>
            </a:r>
            <a:endParaRPr lang="en-US" dirty="0"/>
          </a:p>
        </p:txBody>
      </p:sp>
      <p:sp>
        <p:nvSpPr>
          <p:cNvPr id="3" name="Espace réservé du contenu 2"/>
          <p:cNvSpPr>
            <a:spLocks noGrp="1"/>
          </p:cNvSpPr>
          <p:nvPr>
            <p:ph idx="1"/>
          </p:nvPr>
        </p:nvSpPr>
        <p:spPr/>
        <p:txBody>
          <a:bodyPr/>
          <a:lstStyle/>
          <a:p>
            <a:r>
              <a:rPr lang="en-US" sz="2400" dirty="0">
                <a:hlinkClick r:id="rId2"/>
              </a:rPr>
              <a:t>https://</a:t>
            </a:r>
            <a:r>
              <a:rPr lang="en-US" sz="2400" dirty="0" smtClean="0">
                <a:hlinkClick r:id="rId2"/>
              </a:rPr>
              <a:t>dofi.ibz.be/sites/default/files/2021-05/SMG_FR.pdf</a:t>
            </a:r>
            <a:endParaRPr lang="en-US" sz="2400" dirty="0" smtClean="0"/>
          </a:p>
          <a:p>
            <a:pPr marL="0" indent="0">
              <a:buNone/>
            </a:pPr>
            <a:endParaRPr lang="en-US" sz="2400" dirty="0" smtClean="0"/>
          </a:p>
          <a:p>
            <a:r>
              <a:rPr lang="fr-BE" sz="2400" dirty="0" smtClean="0"/>
              <a:t>Version disponible en </a:t>
            </a:r>
            <a:r>
              <a:rPr lang="fr-BE" sz="2400" dirty="0" err="1" smtClean="0"/>
              <a:t>word</a:t>
            </a:r>
            <a:r>
              <a:rPr lang="fr-BE" sz="2400" dirty="0" smtClean="0"/>
              <a:t> via </a:t>
            </a:r>
          </a:p>
          <a:p>
            <a:pPr marL="0" indent="0">
              <a:buNone/>
            </a:pPr>
            <a:r>
              <a:rPr lang="en-US" sz="2400" dirty="0" smtClean="0">
                <a:hlinkClick r:id="rId3"/>
              </a:rPr>
              <a:t>https</a:t>
            </a:r>
            <a:r>
              <a:rPr lang="en-US" sz="2400" dirty="0">
                <a:hlinkClick r:id="rId3"/>
              </a:rPr>
              <a:t>://</a:t>
            </a:r>
            <a:r>
              <a:rPr lang="en-US" sz="2400" dirty="0" smtClean="0">
                <a:hlinkClick r:id="rId3"/>
              </a:rPr>
              <a:t>dofi.ibz.be/fr/themes/third-country-nationals/residence-permit-articles-9-9bis-9ter/raisons-medicales-article-9ter</a:t>
            </a:r>
            <a:endParaRPr lang="en-US" sz="2400" dirty="0" smtClean="0"/>
          </a:p>
          <a:p>
            <a:pPr marL="0" indent="0">
              <a:buNone/>
            </a:pPr>
            <a:endParaRPr lang="fr-BE" sz="2400" dirty="0"/>
          </a:p>
          <a:p>
            <a:pPr marL="0" indent="0">
              <a:buNone/>
            </a:pPr>
            <a:r>
              <a:rPr lang="fr-FR" sz="2400" dirty="0"/>
              <a:t>Un psychologue n’est pas un médecin</a:t>
            </a:r>
            <a:endParaRPr lang="fr-BE" sz="2400" dirty="0" smtClean="0"/>
          </a:p>
          <a:p>
            <a:pPr marL="0" indent="0">
              <a:buNone/>
            </a:pPr>
            <a:r>
              <a:rPr lang="fr-BE" sz="2400" dirty="0" smtClean="0"/>
              <a:t>Les documents complémentaires sont les bienvenus !</a:t>
            </a:r>
          </a:p>
          <a:p>
            <a:pPr marL="0" indent="0">
              <a:buNone/>
            </a:pPr>
            <a:endParaRPr lang="en-US" sz="2800" dirty="0"/>
          </a:p>
        </p:txBody>
      </p:sp>
      <p:sp>
        <p:nvSpPr>
          <p:cNvPr id="4" name="Espace réservé du numéro de diapositive 3"/>
          <p:cNvSpPr>
            <a:spLocks noGrp="1"/>
          </p:cNvSpPr>
          <p:nvPr>
            <p:ph type="sldNum" sz="quarter" idx="12"/>
          </p:nvPr>
        </p:nvSpPr>
        <p:spPr/>
        <p:txBody>
          <a:bodyPr/>
          <a:lstStyle/>
          <a:p>
            <a:fld id="{D57F1E4F-1CFF-5643-939E-02111984F565}" type="slidenum">
              <a:rPr lang="en-US" smtClean="0"/>
              <a:t>9</a:t>
            </a:fld>
            <a:endParaRPr lang="en-US" dirty="0"/>
          </a:p>
        </p:txBody>
      </p:sp>
    </p:spTree>
    <p:extLst>
      <p:ext uri="{BB962C8B-B14F-4D97-AF65-F5344CB8AC3E}">
        <p14:creationId xmlns:p14="http://schemas.microsoft.com/office/powerpoint/2010/main" val="24454843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1885</TotalTime>
  <Words>1316</Words>
  <Application>Microsoft Office PowerPoint</Application>
  <PresentationFormat>Grand écran</PresentationFormat>
  <Paragraphs>323</Paragraphs>
  <Slides>28</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28</vt:i4>
      </vt:variant>
    </vt:vector>
  </HeadingPairs>
  <TitlesOfParts>
    <vt:vector size="37" baseType="lpstr">
      <vt:lpstr>Arial</vt:lpstr>
      <vt:lpstr>Calibri</vt:lpstr>
      <vt:lpstr>Century Gothic</vt:lpstr>
      <vt:lpstr>Oxygen</vt:lpstr>
      <vt:lpstr>Times New Roman</vt:lpstr>
      <vt:lpstr>Univers</vt:lpstr>
      <vt:lpstr>Wingdings</vt:lpstr>
      <vt:lpstr>Wingdings 3</vt:lpstr>
      <vt:lpstr>Ion</vt:lpstr>
      <vt:lpstr>LONG SEJOUR : LES RAISONS MEDICALES </vt:lpstr>
      <vt:lpstr>Définition </vt:lpstr>
      <vt:lpstr>Présentation PowerPoint</vt:lpstr>
      <vt:lpstr>Présentation PowerPoint</vt:lpstr>
      <vt:lpstr>Présentation PowerPoint</vt:lpstr>
      <vt:lpstr>Présentation PowerPoint</vt:lpstr>
      <vt:lpstr>Présentation PowerPoint</vt:lpstr>
      <vt:lpstr>CONDITIONS % MALADIE</vt:lpstr>
      <vt:lpstr>Utilisation du formulaire de l’OE  =) obligatoire !</vt:lpstr>
      <vt:lpstr>Présentation PowerPoint</vt:lpstr>
      <vt:lpstr>Envoi par courrier recommandé à l’OE</vt:lpstr>
      <vt:lpstr>Présentation PowerPoint</vt:lpstr>
      <vt:lpstr>Présentation PowerPoint</vt:lpstr>
      <vt:lpstr>Si nouveaux éléments après introduction </vt:lpstr>
      <vt:lpstr>Présentation PowerPoint</vt:lpstr>
      <vt:lpstr>RECOURS  (39/2 et 39/82 de la loi du 15.12.1980) </vt:lpstr>
      <vt:lpstr>DEMANDE FONDEE </vt:lpstr>
      <vt:lpstr>DEMANDE DE PROTECTION INTERNATIONALE</vt:lpstr>
      <vt:lpstr>Présentation PowerPoint</vt:lpstr>
      <vt:lpstr>STATUT DE REFUGIE POUR QUI, POUR QUOI ?</vt:lpstr>
      <vt:lpstr>Quid pour un interné ?</vt:lpstr>
      <vt:lpstr>PROTECTION SUBSIDIAIRE  POUR QUI ? POUR QUOI ?</vt:lpstr>
      <vt:lpstr>ENREGISTREMENT DE LA DEMANDE</vt:lpstr>
      <vt:lpstr>Présentation PowerPoint</vt:lpstr>
      <vt:lpstr>Titres de séjour   Réfugié : séjour illimité   Protection subsidiaire   Carte A =) droit à un séjour limité à 1 an, renouvelable pour une période de deux ans (X2).  Carte B =) Après cinq ans, à compter de la date d’introduction de la demande de PS :  droit de séjour illimité, qui correspond à la carte électronique B.      </vt:lpstr>
      <vt:lpstr>Présentation PowerPoint</vt:lpstr>
      <vt:lpstr>Présentation PowerPoint</vt:lpstr>
      <vt:lpstr>Présentation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LONG SEJOUR : LES RAISONS MEDICALES</dc:title>
  <dc:creator>Maryse Alié</dc:creator>
  <cp:lastModifiedBy>Maryse Alié</cp:lastModifiedBy>
  <cp:revision>55</cp:revision>
  <dcterms:created xsi:type="dcterms:W3CDTF">2023-02-05T11:54:56Z</dcterms:created>
  <dcterms:modified xsi:type="dcterms:W3CDTF">2023-02-10T09:33:18Z</dcterms:modified>
</cp:coreProperties>
</file>