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2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B7FA2A-F3CD-B294-033B-9EF59178E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DA4B24A-2480-443C-046D-D2CDAA482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CB39E4-1FF9-57E7-D602-E8E0CB3DA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149FE6-FF9B-2CDF-F3FA-7DC7ABE49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1987E2-23F7-B0B0-1CF6-6CEE026AB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4A8B71-7913-0C47-8BCE-CB6EB823A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830676-57DB-89A5-88BF-EB3940C74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D4C4AF-DF20-7321-DF4A-6898EBBE7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8C11B2-0081-0A8B-1AD8-014C31E45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3A2F44-6866-30EC-10B4-EC451063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57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C27E6F1-9562-93F2-D4A8-0BD5FFD380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ED9A254-66E6-71EF-D0A4-268CE0E0BA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FC53F4-B36B-AC24-282C-3403E37BD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E1D6D6-F5F4-DF2F-6DB1-FE50C2B6E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B3D041-29CC-28F3-4053-36A996EE0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904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C57758-E39D-6A6C-47C5-C7F2856ED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EAA094-D894-E748-D951-95DE97FDB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55CB34-2BD3-76C8-3C74-62AE46DA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33CA5B-88EF-3C7A-5D11-AF99A523B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8CB2FD-8910-1DC5-C564-45E605C2D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689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B1E20F-E858-CA28-3AF0-0D19CAB5F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1D71BB-5CCA-81DE-0E20-76E1084C1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645C37-7054-EBE0-F4FE-9C1C93638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DFE35D-F861-C9A7-E4BD-235316C2C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F47D58-7365-066C-3778-3A503486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435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3A4926-3173-3200-AF87-24F8F287B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DF7518-B3F7-C2E1-DBA9-2A86B02CD1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D5C63C-1648-101A-1BD6-5DDD36EB1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5A1583-27DA-DB42-DFC9-7CD53E6E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72F3FC-587E-D4C9-BF47-45922FF63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712C6F-2778-FEE8-F257-494D642AB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51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B59CC1-D858-B7B2-C0E2-02EAE2A58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ACAAE3-C89A-7880-5D34-CD1E01AD2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9E845F-E3B0-E0DE-DEDE-D636A1C88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1E532F4-BF3D-21D3-EA0A-4200A456A8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1486527-C0DD-FB35-1D6F-8156F7DEFD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57506AC-8687-23F9-C22D-46BD1A878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D4AB8A8-4090-D980-29FF-6DFFCA0B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E9E0DD6-A6FC-68CF-E292-FB25526AE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3544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8DD91-0E0D-19B7-BECB-713DA93F4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1E1D755-D905-C972-15B9-3ED75A806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472D4EF-43FA-7EB4-E719-4B42B539E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B3995F8-C1BF-DFFE-7FF6-503CCFCB1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305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7F6DA7D-E7A3-D24B-A70B-15461DEDA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731B68D-F062-2CD0-1F3E-29758A6B3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D529B4-0DB0-EF07-27D5-231F1D18A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45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EFDA-6345-DDA1-02AD-D06F2DEEA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ED1727-EB26-3031-77A7-663523DE9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6BC1CC-AF5E-2325-A033-B6658A5A0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B50CEAE-8B8E-EE12-F30D-C652ECB66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ACD750A-3884-3965-A3C4-2530038F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1D7145-074E-F6B6-C131-EBA2054D0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83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F77F3F-0095-E571-1CDB-11A44C0F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D530253-073B-DC23-307F-88DFC65DF1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38C273-FE58-962F-92ED-F24476B4A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73AF6D-47A3-D70D-9D42-0ED7F5324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00905F-0A56-220D-D160-A7DE40886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A49266-9A81-6303-5014-73EC7F1FB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2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3AF1F0E-6561-8433-A900-A73FAA391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5B2A2E-213E-15A1-B8D0-8C7A3A599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A5DCA3-CCD2-00D5-8FD2-33D2A42AE5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C73DB-7F07-2341-B519-94681468369E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FF09C9-913F-AA2E-859A-FFC5FDDAA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AE6CA2-E500-BC93-0A93-DF7E23E14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E9BD3-45C1-8C4A-A6A5-2442E7349A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2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9BEC1C-3A5E-0256-01A8-DB03DA1F8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fr-BE" sz="6600" dirty="0"/>
              <a:t>The institutions, </a:t>
            </a:r>
            <a:r>
              <a:rPr lang="fr-BE" sz="6600" dirty="0" err="1"/>
              <a:t>they</a:t>
            </a:r>
            <a:r>
              <a:rPr lang="fr-BE" sz="6600" dirty="0"/>
              <a:t> are a-</a:t>
            </a:r>
            <a:r>
              <a:rPr lang="fr-BE" sz="6600" dirty="0" err="1"/>
              <a:t>changin</a:t>
            </a:r>
            <a:r>
              <a:rPr lang="fr-BE" sz="6600" dirty="0"/>
              <a:t>'. Change in institutions, </a:t>
            </a:r>
            <a:r>
              <a:rPr lang="fr-BE" sz="6600" dirty="0" err="1"/>
              <a:t>renewing</a:t>
            </a:r>
            <a:r>
              <a:rPr lang="fr-BE" sz="6600" dirty="0"/>
              <a:t> of </a:t>
            </a:r>
            <a:r>
              <a:rPr lang="fr-BE" sz="6600" dirty="0" err="1"/>
              <a:t>their</a:t>
            </a:r>
            <a:r>
              <a:rPr lang="fr-BE" sz="6600" dirty="0"/>
              <a:t> critique in France and </a:t>
            </a:r>
            <a:r>
              <a:rPr lang="fr-BE" sz="6600" dirty="0" err="1"/>
              <a:t>Belgium</a:t>
            </a:r>
            <a:endParaRPr lang="fr-FR" sz="66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AA52B-A354-802C-EEBF-E85A218FA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/>
          </a:bodyPr>
          <a:lstStyle/>
          <a:p>
            <a:pPr algn="l"/>
            <a:r>
              <a:rPr lang="fr-BE" sz="1100"/>
              <a:t>Louis Bertrand, </a:t>
            </a:r>
          </a:p>
          <a:p>
            <a:pPr algn="l"/>
            <a:r>
              <a:rPr lang="fr-BE" sz="1100" err="1"/>
              <a:t>Autonomicap</a:t>
            </a:r>
            <a:r>
              <a:rPr lang="fr-BE" sz="1100"/>
              <a:t>, Université Saint-Louis Bruxelles </a:t>
            </a:r>
          </a:p>
          <a:p>
            <a:pPr algn="l"/>
            <a:r>
              <a:rPr lang="fr-BE" sz="1100"/>
              <a:t>PHS Ecole des Hautes Etudes en Sciences Sociales</a:t>
            </a:r>
            <a:endParaRPr lang="fr-BE" sz="1100" i="1"/>
          </a:p>
          <a:p>
            <a:pPr algn="l"/>
            <a:r>
              <a:rPr lang="fr-BE" sz="1100"/>
              <a:t>Cermes3, Inserm</a:t>
            </a:r>
            <a:r>
              <a:rPr lang="fr-BE" sz="1100" i="1"/>
              <a:t> </a:t>
            </a:r>
            <a:r>
              <a:rPr lang="fr-BE" sz="1100"/>
              <a:t> </a:t>
            </a:r>
          </a:p>
          <a:p>
            <a:pPr algn="l"/>
            <a:endParaRPr lang="fr-FR" sz="11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34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4E1B42D-1D8E-91A9-A321-30834EA73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How to strive?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090943B-9A86-0381-4722-C786F129A9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55"/>
          <a:stretch/>
        </p:blipFill>
        <p:spPr>
          <a:xfrm>
            <a:off x="596873" y="2642616"/>
            <a:ext cx="5060749" cy="3605784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760F3F7-AA29-62BC-06C2-ECA16230A0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594" t="16136" r="5550" b="21070"/>
          <a:stretch/>
        </p:blipFill>
        <p:spPr>
          <a:xfrm>
            <a:off x="5766069" y="3122917"/>
            <a:ext cx="6062199" cy="239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37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DC75564-AA68-6194-4814-63A1E4957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4600"/>
              <a:t>Once upon a time in the West 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8601AC-4936-0B42-E058-EC98A5BC8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Autofit/>
          </a:bodyPr>
          <a:lstStyle/>
          <a:p>
            <a:r>
              <a:rPr lang="fr-FR" sz="2400" dirty="0"/>
              <a:t>Not </a:t>
            </a:r>
            <a:r>
              <a:rPr lang="fr-FR" sz="2400" dirty="0" err="1"/>
              <a:t>your</a:t>
            </a:r>
            <a:r>
              <a:rPr lang="fr-FR" sz="2400" dirty="0"/>
              <a:t> </a:t>
            </a:r>
            <a:r>
              <a:rPr lang="fr-FR" sz="2400" dirty="0" err="1"/>
              <a:t>old-fashioned</a:t>
            </a:r>
            <a:r>
              <a:rPr lang="fr-FR" sz="2400" dirty="0"/>
              <a:t> institution: </a:t>
            </a:r>
            <a:r>
              <a:rPr lang="fr-FR" sz="2400" dirty="0" err="1"/>
              <a:t>choice</a:t>
            </a:r>
            <a:r>
              <a:rPr lang="fr-FR" sz="2400" dirty="0"/>
              <a:t> in the </a:t>
            </a:r>
            <a:r>
              <a:rPr lang="fr-FR" sz="2400" dirty="0" err="1"/>
              <a:t>every</a:t>
            </a:r>
            <a:r>
              <a:rPr lang="fr-FR" sz="2400" dirty="0"/>
              <a:t> </a:t>
            </a:r>
            <a:r>
              <a:rPr lang="fr-FR" sz="2400" dirty="0" err="1"/>
              <a:t>day</a:t>
            </a:r>
            <a:r>
              <a:rPr lang="fr-FR" sz="2400" dirty="0"/>
              <a:t> life at </a:t>
            </a:r>
            <a:r>
              <a:rPr lang="fr-FR" sz="2400" i="1" dirty="0"/>
              <a:t>The </a:t>
            </a:r>
            <a:r>
              <a:rPr lang="fr-FR" sz="2400" i="1" dirty="0" err="1"/>
              <a:t>Orchad</a:t>
            </a:r>
            <a:endParaRPr lang="fr-FR" sz="2400" i="1" dirty="0"/>
          </a:p>
          <a:p>
            <a:pPr marL="0" indent="0">
              <a:buNone/>
            </a:pPr>
            <a:endParaRPr lang="fr-FR" sz="2400" i="1" dirty="0"/>
          </a:p>
          <a:p>
            <a:r>
              <a:rPr lang="fr-FR" sz="2400" dirty="0"/>
              <a:t>A </a:t>
            </a:r>
            <a:r>
              <a:rPr lang="fr-FR" sz="2400" dirty="0" err="1"/>
              <a:t>liberal</a:t>
            </a:r>
            <a:r>
              <a:rPr lang="fr-FR" sz="2400" dirty="0"/>
              <a:t> institution </a:t>
            </a:r>
            <a:r>
              <a:rPr lang="fr-FR" sz="2400" dirty="0" err="1"/>
              <a:t>remains</a:t>
            </a:r>
            <a:r>
              <a:rPr lang="fr-FR" sz="2400" dirty="0"/>
              <a:t> an institution: limitation of </a:t>
            </a:r>
            <a:r>
              <a:rPr lang="fr-FR" sz="2400" dirty="0" err="1"/>
              <a:t>choice</a:t>
            </a:r>
            <a:r>
              <a:rPr lang="fr-FR" sz="2400" dirty="0"/>
              <a:t> at </a:t>
            </a:r>
            <a:r>
              <a:rPr lang="fr-FR" sz="2400" i="1" dirty="0"/>
              <a:t>The </a:t>
            </a:r>
            <a:r>
              <a:rPr lang="fr-FR" sz="2400" i="1" dirty="0" err="1"/>
              <a:t>Orchad</a:t>
            </a:r>
            <a:r>
              <a:rPr lang="fr-FR" sz="2400" dirty="0"/>
              <a:t> </a:t>
            </a:r>
          </a:p>
          <a:p>
            <a:endParaRPr lang="fr-FR" sz="2400" dirty="0"/>
          </a:p>
        </p:txBody>
      </p:sp>
      <p:pic>
        <p:nvPicPr>
          <p:cNvPr id="5" name="Image 4" descr="Une image contenant arbre, herbe, extérieur, passage&#10;&#10;Description générée automatiquement">
            <a:extLst>
              <a:ext uri="{FF2B5EF4-FFF2-40B4-BE49-F238E27FC236}">
                <a16:creationId xmlns:a16="http://schemas.microsoft.com/office/drawing/2014/main" id="{FAB1B2B3-287B-D14D-4088-FA25D2221F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95" r="9052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94588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9FB0690-BBC3-5812-BF60-59CE5F58D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So… what happened 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18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88FF0E0-48FE-FC2A-A13F-68A75D3B7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fr-FR" sz="5400"/>
              <a:t>Reforms in France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texte, signe, extérieur&#10;&#10;Description générée automatiquement">
            <a:extLst>
              <a:ext uri="{FF2B5EF4-FFF2-40B4-BE49-F238E27FC236}">
                <a16:creationId xmlns:a16="http://schemas.microsoft.com/office/drawing/2014/main" id="{4AE85D87-B03B-35C2-BB2A-45B56DD79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315019"/>
            <a:ext cx="6894576" cy="2545465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8221E5-5BE1-33CE-438F-D1CA32814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487779"/>
            <a:ext cx="6894576" cy="1739285"/>
          </a:xfrm>
        </p:spPr>
        <p:txBody>
          <a:bodyPr anchor="t">
            <a:noAutofit/>
          </a:bodyPr>
          <a:lstStyle/>
          <a:p>
            <a:r>
              <a:rPr lang="fr-FR"/>
              <a:t>2002 Act: individual projects in institutions</a:t>
            </a:r>
          </a:p>
          <a:p>
            <a:pPr marL="0" indent="0">
              <a:buNone/>
            </a:pPr>
            <a:endParaRPr lang="fr-FR"/>
          </a:p>
          <a:p>
            <a:r>
              <a:rPr lang="fr-FR"/>
              <a:t>2005 Act: « free choice » between institution and at-home service</a:t>
            </a:r>
          </a:p>
        </p:txBody>
      </p:sp>
    </p:spTree>
    <p:extLst>
      <p:ext uri="{BB962C8B-B14F-4D97-AF65-F5344CB8AC3E}">
        <p14:creationId xmlns:p14="http://schemas.microsoft.com/office/powerpoint/2010/main" val="3263084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55D2C5-8630-35A4-4195-2251908D2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fr-FR" sz="5400" dirty="0"/>
              <a:t> </a:t>
            </a:r>
            <a:r>
              <a:rPr lang="fr-FR" sz="5400" dirty="0" err="1"/>
              <a:t>Parallel</a:t>
            </a:r>
            <a:r>
              <a:rPr lang="fr-FR" sz="5400" dirty="0"/>
              <a:t> trends</a:t>
            </a:r>
          </a:p>
        </p:txBody>
      </p:sp>
      <p:pic>
        <p:nvPicPr>
          <p:cNvPr id="7" name="Image 6" descr="Une image contenant personne, mur, intérieur&#10;&#10;Description générée automatiquement">
            <a:extLst>
              <a:ext uri="{FF2B5EF4-FFF2-40B4-BE49-F238E27FC236}">
                <a16:creationId xmlns:a16="http://schemas.microsoft.com/office/drawing/2014/main" id="{B5ABB275-C940-2DC7-CE18-466444EB6C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80" r="1362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C0413F-084E-308F-3911-05F0896B0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348806" cy="3483864"/>
          </a:xfrm>
        </p:spPr>
        <p:txBody>
          <a:bodyPr>
            <a:noAutofit/>
          </a:bodyPr>
          <a:lstStyle/>
          <a:p>
            <a:r>
              <a:rPr lang="fr-FR" sz="2600" dirty="0"/>
              <a:t>Rise in the places in at-home services </a:t>
            </a:r>
          </a:p>
          <a:p>
            <a:pPr marL="0" indent="0">
              <a:buNone/>
            </a:pPr>
            <a:r>
              <a:rPr lang="fr-FR" sz="2600" dirty="0"/>
              <a:t>	45 400 in 2010 -&gt; 55 460 in 2018</a:t>
            </a:r>
          </a:p>
          <a:p>
            <a:pPr marL="0" indent="0">
              <a:buNone/>
            </a:pPr>
            <a:r>
              <a:rPr lang="fr-FR" sz="2600" dirty="0"/>
              <a:t>	+ 10 060 or +22 % </a:t>
            </a:r>
          </a:p>
          <a:p>
            <a:r>
              <a:rPr lang="fr-FR" sz="2600" dirty="0"/>
              <a:t>Rise in the places in institutions </a:t>
            </a:r>
          </a:p>
          <a:p>
            <a:pPr marL="0" indent="0">
              <a:buNone/>
            </a:pPr>
            <a:r>
              <a:rPr lang="fr-FR" sz="2600" dirty="0"/>
              <a:t>	135 400 in 2010 -&gt;  154 710 in 2018 </a:t>
            </a:r>
          </a:p>
          <a:p>
            <a:pPr marL="0" indent="0">
              <a:buNone/>
            </a:pPr>
            <a:r>
              <a:rPr lang="fr-FR" sz="2600" dirty="0"/>
              <a:t>	+19 310 or + 14%</a:t>
            </a:r>
          </a:p>
          <a:p>
            <a:r>
              <a:rPr lang="fr-BE" sz="2600" dirty="0"/>
              <a:t>359 800 </a:t>
            </a:r>
            <a:r>
              <a:rPr lang="fr-BE" sz="2600" dirty="0" err="1"/>
              <a:t>recipients</a:t>
            </a:r>
            <a:r>
              <a:rPr lang="fr-BE" sz="2600" dirty="0"/>
              <a:t> of </a:t>
            </a:r>
            <a:r>
              <a:rPr lang="fr-BE" sz="2600" dirty="0" err="1"/>
              <a:t>personal</a:t>
            </a:r>
            <a:r>
              <a:rPr lang="fr-BE" sz="2600" dirty="0"/>
              <a:t> budget </a:t>
            </a:r>
            <a:r>
              <a:rPr lang="fr-FR" sz="2600" dirty="0"/>
              <a:t>in 2017</a:t>
            </a:r>
            <a:endParaRPr lang="fr-BE" sz="2600" dirty="0"/>
          </a:p>
          <a:p>
            <a:pPr marL="0" indent="0">
              <a:buNone/>
            </a:pPr>
            <a:endParaRPr lang="fr-BE" sz="2600" dirty="0"/>
          </a:p>
          <a:p>
            <a:endParaRPr lang="fr-FR" sz="2600" dirty="0"/>
          </a:p>
          <a:p>
            <a:pPr marL="0" indent="0">
              <a:buNone/>
            </a:pPr>
            <a:endParaRPr lang="fr-FR" sz="2600" dirty="0"/>
          </a:p>
        </p:txBody>
      </p:sp>
    </p:spTree>
    <p:extLst>
      <p:ext uri="{BB962C8B-B14F-4D97-AF65-F5344CB8AC3E}">
        <p14:creationId xmlns:p14="http://schemas.microsoft.com/office/powerpoint/2010/main" val="1266426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4479F9A-2D9D-C724-6F0E-4C90CA834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fr-FR" sz="5000"/>
              <a:t>Reforms in Wallonia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CA8977-A864-6B44-A986-B7B0897EC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fr-FR" sz="2400" dirty="0"/>
              <a:t>1997:  a </a:t>
            </a:r>
            <a:r>
              <a:rPr lang="fr-FR" sz="2400" dirty="0" err="1"/>
              <a:t>temporary</a:t>
            </a:r>
            <a:r>
              <a:rPr lang="fr-FR" sz="2400" dirty="0"/>
              <a:t> ban on new places in institutions</a:t>
            </a:r>
          </a:p>
          <a:p>
            <a:r>
              <a:rPr lang="fr-FR" sz="2400" dirty="0"/>
              <a:t>Adaptation of the </a:t>
            </a:r>
            <a:r>
              <a:rPr lang="fr-FR" sz="2400" dirty="0" err="1"/>
              <a:t>offer</a:t>
            </a:r>
            <a:r>
              <a:rPr lang="fr-FR" sz="2400" dirty="0"/>
              <a:t> </a:t>
            </a:r>
            <a:r>
              <a:rPr lang="fr-FR" sz="2400" dirty="0" err="1"/>
              <a:t>towards</a:t>
            </a:r>
            <a:r>
              <a:rPr lang="fr-FR" sz="2400" dirty="0"/>
              <a:t> « </a:t>
            </a:r>
            <a:r>
              <a:rPr lang="fr-FR" sz="2400" dirty="0" err="1"/>
              <a:t>supervised</a:t>
            </a:r>
            <a:r>
              <a:rPr lang="fr-FR" sz="2400" dirty="0"/>
              <a:t> </a:t>
            </a:r>
            <a:r>
              <a:rPr lang="fr-FR" sz="2400" dirty="0" err="1"/>
              <a:t>housing</a:t>
            </a:r>
            <a:r>
              <a:rPr lang="fr-FR" sz="2400" dirty="0"/>
              <a:t> » or places for more </a:t>
            </a:r>
            <a:r>
              <a:rPr lang="fr-FR" sz="2400" dirty="0" err="1"/>
              <a:t>dependant</a:t>
            </a:r>
            <a:r>
              <a:rPr lang="fr-FR" sz="2400" dirty="0"/>
              <a:t> peoples</a:t>
            </a:r>
          </a:p>
          <a:p>
            <a:r>
              <a:rPr lang="fr-FR" sz="2400" dirty="0"/>
              <a:t>Limited exceptions to the </a:t>
            </a:r>
            <a:r>
              <a:rPr lang="fr-FR" sz="2400" dirty="0" err="1"/>
              <a:t>temporary</a:t>
            </a:r>
            <a:r>
              <a:rPr lang="fr-FR" sz="2400" dirty="0"/>
              <a:t> ban</a:t>
            </a:r>
          </a:p>
          <a:p>
            <a:r>
              <a:rPr lang="fr-FR" sz="2400" dirty="0"/>
              <a:t>Explosion of the institutions for people </a:t>
            </a:r>
            <a:r>
              <a:rPr lang="fr-FR" sz="2400" dirty="0" err="1"/>
              <a:t>from</a:t>
            </a:r>
            <a:r>
              <a:rPr lang="fr-FR" sz="2400" dirty="0"/>
              <a:t> France</a:t>
            </a:r>
          </a:p>
          <a:p>
            <a:pPr marL="457200" lvl="1" indent="0">
              <a:buNone/>
            </a:pPr>
            <a:endParaRPr lang="fr-FR" sz="1900" dirty="0"/>
          </a:p>
        </p:txBody>
      </p:sp>
      <p:pic>
        <p:nvPicPr>
          <p:cNvPr id="5" name="Image 4" descr="Une image contenant mur, jaune, accessoire, très coloré&#10;&#10;Description générée automatiquement">
            <a:extLst>
              <a:ext uri="{FF2B5EF4-FFF2-40B4-BE49-F238E27FC236}">
                <a16:creationId xmlns:a16="http://schemas.microsoft.com/office/drawing/2014/main" id="{70C4CEA4-0141-B369-7E2A-AD6B21120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476" y="640080"/>
            <a:ext cx="5006111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39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919107F-CC3E-C12E-EA23-1B35E4377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r>
              <a:rPr lang="fr-FR" sz="5000" dirty="0" err="1"/>
              <a:t>Belgian</a:t>
            </a:r>
            <a:r>
              <a:rPr lang="fr-FR" sz="5000" dirty="0"/>
              <a:t> and French in </a:t>
            </a:r>
            <a:r>
              <a:rPr lang="fr-FR" sz="5000" dirty="0" err="1"/>
              <a:t>Wallonia’s</a:t>
            </a:r>
            <a:r>
              <a:rPr lang="fr-FR" sz="5000" dirty="0"/>
              <a:t> institutions in 2017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8FF638-83DF-191D-552A-0B64336DE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Autofit/>
          </a:bodyPr>
          <a:lstStyle/>
          <a:p>
            <a:r>
              <a:rPr lang="fr-BE" dirty="0"/>
              <a:t>102 </a:t>
            </a:r>
            <a:r>
              <a:rPr lang="fr-BE" dirty="0" err="1"/>
              <a:t>residential</a:t>
            </a:r>
            <a:r>
              <a:rPr lang="fr-BE" dirty="0"/>
              <a:t> services  for  </a:t>
            </a:r>
            <a:r>
              <a:rPr lang="fr-BE" dirty="0" err="1"/>
              <a:t>Belgian</a:t>
            </a:r>
            <a:r>
              <a:rPr lang="fr-BE" dirty="0"/>
              <a:t> </a:t>
            </a:r>
            <a:r>
              <a:rPr lang="fr-BE" dirty="0" err="1"/>
              <a:t>resident</a:t>
            </a:r>
            <a:r>
              <a:rPr lang="fr-BE" dirty="0"/>
              <a:t> </a:t>
            </a:r>
            <a:r>
              <a:rPr lang="fr-BE" dirty="0" err="1"/>
              <a:t>adults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disabilities</a:t>
            </a:r>
            <a:r>
              <a:rPr lang="fr-BE" dirty="0"/>
              <a:t>, 3 521 </a:t>
            </a:r>
            <a:r>
              <a:rPr lang="fr-BE" dirty="0" err="1"/>
              <a:t>spaces</a:t>
            </a:r>
            <a:r>
              <a:rPr lang="fr-BE" dirty="0"/>
              <a:t> </a:t>
            </a:r>
            <a:r>
              <a:rPr lang="fr-BE" dirty="0">
                <a:effectLst/>
              </a:rPr>
              <a:t> </a:t>
            </a:r>
          </a:p>
          <a:p>
            <a:r>
              <a:rPr lang="fr-FR" dirty="0"/>
              <a:t>166 </a:t>
            </a:r>
            <a:r>
              <a:rPr lang="fr-FR" dirty="0" err="1"/>
              <a:t>residential</a:t>
            </a:r>
            <a:r>
              <a:rPr lang="fr-FR" dirty="0"/>
              <a:t> services for people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disabilitiesnot</a:t>
            </a:r>
            <a:r>
              <a:rPr lang="fr-FR" dirty="0"/>
              <a:t> </a:t>
            </a:r>
            <a:r>
              <a:rPr lang="fr-FR" dirty="0" err="1"/>
              <a:t>funded</a:t>
            </a:r>
            <a:r>
              <a:rPr lang="fr-FR" dirty="0"/>
              <a:t> by </a:t>
            </a:r>
            <a:r>
              <a:rPr lang="fr-FR" dirty="0" err="1"/>
              <a:t>Belgian</a:t>
            </a:r>
            <a:r>
              <a:rPr lang="fr-FR" dirty="0"/>
              <a:t> </a:t>
            </a:r>
            <a:r>
              <a:rPr lang="fr-FR" dirty="0" err="1"/>
              <a:t>authorities</a:t>
            </a:r>
            <a:r>
              <a:rPr lang="fr-FR" dirty="0"/>
              <a:t>, </a:t>
            </a:r>
          </a:p>
          <a:p>
            <a:pPr marL="457200" lvl="1" indent="0">
              <a:buNone/>
            </a:pPr>
            <a:r>
              <a:rPr lang="fr-BE" sz="2800" dirty="0"/>
              <a:t>6 109 </a:t>
            </a:r>
            <a:r>
              <a:rPr lang="fr-BE" sz="2800" dirty="0" err="1"/>
              <a:t>adults</a:t>
            </a:r>
            <a:endParaRPr lang="fr-BE" sz="2800" dirty="0"/>
          </a:p>
          <a:p>
            <a:pPr marL="457200" lvl="1" indent="0">
              <a:buNone/>
            </a:pPr>
            <a:r>
              <a:rPr lang="fr-BE" sz="2800" dirty="0"/>
              <a:t>1 444 </a:t>
            </a:r>
            <a:r>
              <a:rPr lang="fr-BE" sz="2800" dirty="0" err="1"/>
              <a:t>children</a:t>
            </a:r>
            <a:endParaRPr lang="fr-FR" sz="2800" dirty="0"/>
          </a:p>
        </p:txBody>
      </p:sp>
      <p:pic>
        <p:nvPicPr>
          <p:cNvPr id="5" name="Image 4" descr="Une image contenant jaune, très coloré&#10;&#10;Description générée automatiquement">
            <a:extLst>
              <a:ext uri="{FF2B5EF4-FFF2-40B4-BE49-F238E27FC236}">
                <a16:creationId xmlns:a16="http://schemas.microsoft.com/office/drawing/2014/main" id="{443AFA88-D57E-C84B-B04E-2132FBD05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670" y="640080"/>
            <a:ext cx="5103723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54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9B6B98E-B68B-3EFC-ED96-EE440631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fr-FR" sz="5000"/>
              <a:t>Why would French people go to Wallonia?</a:t>
            </a:r>
          </a:p>
        </p:txBody>
      </p:sp>
      <p:pic>
        <p:nvPicPr>
          <p:cNvPr id="5" name="Image 4" descr="Une image contenant personne, complet&#10;&#10;Description générée automatiquement">
            <a:extLst>
              <a:ext uri="{FF2B5EF4-FFF2-40B4-BE49-F238E27FC236}">
                <a16:creationId xmlns:a16="http://schemas.microsoft.com/office/drawing/2014/main" id="{B5EDC0B6-4E64-25DB-D385-431C8041BF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709"/>
          <a:stretch/>
        </p:blipFill>
        <p:spPr>
          <a:xfrm>
            <a:off x="400051" y="198310"/>
            <a:ext cx="4069361" cy="5992178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0FD1BE-E39E-F6A7-87B7-454238E80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r-FR" dirty="0" err="1"/>
              <a:t>Lack</a:t>
            </a:r>
            <a:r>
              <a:rPr lang="fr-FR" dirty="0"/>
              <a:t> of French solutions?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A </a:t>
            </a:r>
            <a:r>
              <a:rPr lang="fr-FR" dirty="0" err="1"/>
              <a:t>greater</a:t>
            </a:r>
            <a:r>
              <a:rPr lang="fr-FR" dirty="0"/>
              <a:t> </a:t>
            </a:r>
            <a:r>
              <a:rPr lang="fr-FR" dirty="0" err="1"/>
              <a:t>flexibility</a:t>
            </a:r>
            <a:r>
              <a:rPr lang="fr-FR" dirty="0"/>
              <a:t> in the care?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A good </a:t>
            </a:r>
            <a:r>
              <a:rPr lang="fr-FR" dirty="0" err="1"/>
              <a:t>Belgian</a:t>
            </a:r>
            <a:r>
              <a:rPr lang="fr-FR" dirty="0"/>
              <a:t> marketing?</a:t>
            </a:r>
          </a:p>
        </p:txBody>
      </p:sp>
    </p:spTree>
    <p:extLst>
      <p:ext uri="{BB962C8B-B14F-4D97-AF65-F5344CB8AC3E}">
        <p14:creationId xmlns:p14="http://schemas.microsoft.com/office/powerpoint/2010/main" val="662474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4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03C6E2-143F-561D-E39A-3F13B085D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40080"/>
            <a:ext cx="5348760" cy="1481328"/>
          </a:xfrm>
        </p:spPr>
        <p:txBody>
          <a:bodyPr anchor="b">
            <a:normAutofit/>
          </a:bodyPr>
          <a:lstStyle/>
          <a:p>
            <a:r>
              <a:rPr lang="fr-FR" sz="3200"/>
              <a:t>A better better institution, or a better deinstitutionalisation?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4C0B61-42DB-EC2C-A7DF-50C951535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fr-FR" dirty="0"/>
              <a:t>Is France </a:t>
            </a:r>
            <a:r>
              <a:rPr lang="fr-FR" dirty="0" err="1"/>
              <a:t>addicted</a:t>
            </a:r>
            <a:r>
              <a:rPr lang="fr-FR" dirty="0"/>
              <a:t> to institutions?</a:t>
            </a:r>
          </a:p>
          <a:p>
            <a:r>
              <a:rPr lang="fr-FR" dirty="0"/>
              <a:t>Security issues</a:t>
            </a:r>
          </a:p>
          <a:p>
            <a:r>
              <a:rPr lang="fr-FR" dirty="0"/>
              <a:t>Organisation of the at-home care </a:t>
            </a:r>
            <a:r>
              <a:rPr lang="fr-FR" dirty="0" err="1"/>
              <a:t>market</a:t>
            </a:r>
            <a:endParaRPr lang="fr-FR" dirty="0"/>
          </a:p>
          <a:p>
            <a:r>
              <a:rPr lang="fr-FR" dirty="0"/>
              <a:t>How free </a:t>
            </a:r>
            <a:r>
              <a:rPr lang="fr-FR" dirty="0" err="1"/>
              <a:t>is</a:t>
            </a:r>
            <a:r>
              <a:rPr lang="fr-FR" dirty="0"/>
              <a:t> the French version of « free </a:t>
            </a:r>
            <a:r>
              <a:rPr lang="fr-FR" dirty="0" err="1"/>
              <a:t>choice</a:t>
            </a:r>
            <a:r>
              <a:rPr lang="fr-FR" dirty="0"/>
              <a:t> » of </a:t>
            </a:r>
            <a:r>
              <a:rPr lang="fr-FR" dirty="0" err="1"/>
              <a:t>housing</a:t>
            </a:r>
            <a:r>
              <a:rPr lang="fr-FR" dirty="0"/>
              <a:t>?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C73CC3-1986-F8D6-3CEC-1AD8BAAF6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099048" y="1893665"/>
            <a:ext cx="5458968" cy="307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116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307</Words>
  <Application>Microsoft Macintosh PowerPoint</Application>
  <PresentationFormat>Grand écran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The institutions, they are a-changin'. Change in institutions, renewing of their critique in France and Belgium</vt:lpstr>
      <vt:lpstr>Once upon a time in the West </vt:lpstr>
      <vt:lpstr>So… what happened ?</vt:lpstr>
      <vt:lpstr>Reforms in France</vt:lpstr>
      <vt:lpstr> Parallel trends</vt:lpstr>
      <vt:lpstr>Reforms in Wallonia</vt:lpstr>
      <vt:lpstr>Belgian and French in Wallonia’s institutions in 2017</vt:lpstr>
      <vt:lpstr>Why would French people go to Wallonia?</vt:lpstr>
      <vt:lpstr>A better better institution, or a better deinstitutionalisation?</vt:lpstr>
      <vt:lpstr>How to strive?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institutions, they are a-changin'. Change in institutions, renewing of their critique in France and Belgium</dc:title>
  <dc:creator>Louis Bertrand</dc:creator>
  <cp:lastModifiedBy>Louis Bertrand</cp:lastModifiedBy>
  <cp:revision>4</cp:revision>
  <dcterms:created xsi:type="dcterms:W3CDTF">2022-07-08T00:01:00Z</dcterms:created>
  <dcterms:modified xsi:type="dcterms:W3CDTF">2022-07-08T07:44:44Z</dcterms:modified>
</cp:coreProperties>
</file>