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2" r:id="rId17"/>
    <p:sldId id="271" r:id="rId18"/>
    <p:sldId id="273" r:id="rId19"/>
    <p:sldId id="274" r:id="rId20"/>
    <p:sldId id="275" r:id="rId21"/>
    <p:sldId id="276" r:id="rId22"/>
    <p:sldId id="277" r:id="rId23"/>
    <p:sldId id="278" r:id="rId24"/>
    <p:sldId id="279" r:id="rId25"/>
    <p:sldId id="280" r:id="rId26"/>
    <p:sldId id="281" r:id="rId27"/>
    <p:sldId id="283" r:id="rId28"/>
    <p:sldId id="282" r:id="rId29"/>
    <p:sldId id="284" r:id="rId30"/>
    <p:sldId id="285" r:id="rId31"/>
    <p:sldId id="286" r:id="rId32"/>
    <p:sldId id="288" r:id="rId33"/>
    <p:sldId id="287"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CCBE"/>
    <a:srgbClr val="2C2C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64"/>
    <p:restoredTop sz="94690"/>
  </p:normalViewPr>
  <p:slideViewPr>
    <p:cSldViewPr snapToGrid="0">
      <p:cViewPr varScale="1">
        <p:scale>
          <a:sx n="107" d="100"/>
          <a:sy n="107" d="100"/>
        </p:scale>
        <p:origin x="61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ie Corriat" userId="55f65e0c-76f5-4bce-81ad-0e628da433f4" providerId="ADAL" clId="{114D4150-8E1A-53DD-8000-D33E80B17311}"/>
    <pc:docChg chg="undo custSel modSld">
      <pc:chgData name="Lucie Corriat" userId="55f65e0c-76f5-4bce-81ad-0e628da433f4" providerId="ADAL" clId="{114D4150-8E1A-53DD-8000-D33E80B17311}" dt="2026-07-07T09:56:44.067" v="25" actId="478"/>
      <pc:docMkLst>
        <pc:docMk/>
      </pc:docMkLst>
      <pc:sldChg chg="addSp delSp mod">
        <pc:chgData name="Lucie Corriat" userId="55f65e0c-76f5-4bce-81ad-0e628da433f4" providerId="ADAL" clId="{114D4150-8E1A-53DD-8000-D33E80B17311}" dt="2026-07-07T09:55:31.852" v="6" actId="478"/>
        <pc:sldMkLst>
          <pc:docMk/>
          <pc:sldMk cId="3894180072" sldId="256"/>
        </pc:sldMkLst>
        <pc:picChg chg="add del">
          <ac:chgData name="Lucie Corriat" userId="55f65e0c-76f5-4bce-81ad-0e628da433f4" providerId="ADAL" clId="{114D4150-8E1A-53DD-8000-D33E80B17311}" dt="2026-07-07T09:55:31.852" v="6" actId="478"/>
          <ac:picMkLst>
            <pc:docMk/>
            <pc:sldMk cId="3894180072" sldId="256"/>
            <ac:picMk id="6" creationId="{E1BAD67B-7858-B149-436C-52865BC8A3DC}"/>
          </ac:picMkLst>
        </pc:picChg>
      </pc:sldChg>
      <pc:sldChg chg="addSp delSp mod">
        <pc:chgData name="Lucie Corriat" userId="55f65e0c-76f5-4bce-81ad-0e628da433f4" providerId="ADAL" clId="{114D4150-8E1A-53DD-8000-D33E80B17311}" dt="2026-07-07T09:55:37.415" v="8" actId="478"/>
        <pc:sldMkLst>
          <pc:docMk/>
          <pc:sldMk cId="2734033357" sldId="260"/>
        </pc:sldMkLst>
        <pc:picChg chg="add del">
          <ac:chgData name="Lucie Corriat" userId="55f65e0c-76f5-4bce-81ad-0e628da433f4" providerId="ADAL" clId="{114D4150-8E1A-53DD-8000-D33E80B17311}" dt="2026-07-07T09:55:34.713" v="7" actId="478"/>
          <ac:picMkLst>
            <pc:docMk/>
            <pc:sldMk cId="2734033357" sldId="260"/>
            <ac:picMk id="8" creationId="{2CB3AAAA-17E6-077C-351B-B4F2EF620E69}"/>
          </ac:picMkLst>
        </pc:picChg>
        <pc:picChg chg="add del">
          <ac:chgData name="Lucie Corriat" userId="55f65e0c-76f5-4bce-81ad-0e628da433f4" providerId="ADAL" clId="{114D4150-8E1A-53DD-8000-D33E80B17311}" dt="2026-07-07T09:55:37.415" v="8" actId="478"/>
          <ac:picMkLst>
            <pc:docMk/>
            <pc:sldMk cId="2734033357" sldId="260"/>
            <ac:picMk id="9" creationId="{4B55494F-460D-34A8-5574-F1EB9E1F6D71}"/>
          </ac:picMkLst>
        </pc:picChg>
      </pc:sldChg>
      <pc:sldChg chg="delSp mod">
        <pc:chgData name="Lucie Corriat" userId="55f65e0c-76f5-4bce-81ad-0e628da433f4" providerId="ADAL" clId="{114D4150-8E1A-53DD-8000-D33E80B17311}" dt="2026-07-07T09:55:45.879" v="9" actId="478"/>
        <pc:sldMkLst>
          <pc:docMk/>
          <pc:sldMk cId="864256919" sldId="264"/>
        </pc:sldMkLst>
        <pc:picChg chg="del">
          <ac:chgData name="Lucie Corriat" userId="55f65e0c-76f5-4bce-81ad-0e628da433f4" providerId="ADAL" clId="{114D4150-8E1A-53DD-8000-D33E80B17311}" dt="2026-07-07T09:55:45.879" v="9" actId="478"/>
          <ac:picMkLst>
            <pc:docMk/>
            <pc:sldMk cId="864256919" sldId="264"/>
            <ac:picMk id="9" creationId="{7F3E85E4-5BFC-6327-DA60-677583A2A134}"/>
          </ac:picMkLst>
        </pc:picChg>
        <pc:picChg chg="del">
          <ac:chgData name="Lucie Corriat" userId="55f65e0c-76f5-4bce-81ad-0e628da433f4" providerId="ADAL" clId="{114D4150-8E1A-53DD-8000-D33E80B17311}" dt="2026-07-07T09:55:45.879" v="9" actId="478"/>
          <ac:picMkLst>
            <pc:docMk/>
            <pc:sldMk cId="864256919" sldId="264"/>
            <ac:picMk id="10" creationId="{B65AB018-52FB-DBEA-9910-E929B8D11FF1}"/>
          </ac:picMkLst>
        </pc:picChg>
        <pc:picChg chg="del">
          <ac:chgData name="Lucie Corriat" userId="55f65e0c-76f5-4bce-81ad-0e628da433f4" providerId="ADAL" clId="{114D4150-8E1A-53DD-8000-D33E80B17311}" dt="2026-07-07T09:55:45.879" v="9" actId="478"/>
          <ac:picMkLst>
            <pc:docMk/>
            <pc:sldMk cId="864256919" sldId="264"/>
            <ac:picMk id="11" creationId="{B0760132-49A0-3567-5178-6FBDEC6AC379}"/>
          </ac:picMkLst>
        </pc:picChg>
        <pc:picChg chg="del">
          <ac:chgData name="Lucie Corriat" userId="55f65e0c-76f5-4bce-81ad-0e628da433f4" providerId="ADAL" clId="{114D4150-8E1A-53DD-8000-D33E80B17311}" dt="2026-07-07T09:55:45.879" v="9" actId="478"/>
          <ac:picMkLst>
            <pc:docMk/>
            <pc:sldMk cId="864256919" sldId="264"/>
            <ac:picMk id="12" creationId="{12851AEF-4E9B-C968-C181-726E821D9DC0}"/>
          </ac:picMkLst>
        </pc:picChg>
        <pc:picChg chg="del">
          <ac:chgData name="Lucie Corriat" userId="55f65e0c-76f5-4bce-81ad-0e628da433f4" providerId="ADAL" clId="{114D4150-8E1A-53DD-8000-D33E80B17311}" dt="2026-07-07T09:55:45.879" v="9" actId="478"/>
          <ac:picMkLst>
            <pc:docMk/>
            <pc:sldMk cId="864256919" sldId="264"/>
            <ac:picMk id="13" creationId="{E135DC2B-D3BC-0CC7-0517-835F1D6221B0}"/>
          </ac:picMkLst>
        </pc:picChg>
      </pc:sldChg>
      <pc:sldChg chg="delSp mod">
        <pc:chgData name="Lucie Corriat" userId="55f65e0c-76f5-4bce-81ad-0e628da433f4" providerId="ADAL" clId="{114D4150-8E1A-53DD-8000-D33E80B17311}" dt="2026-07-07T09:55:49.375" v="10" actId="478"/>
        <pc:sldMkLst>
          <pc:docMk/>
          <pc:sldMk cId="967645275" sldId="265"/>
        </pc:sldMkLst>
        <pc:picChg chg="del">
          <ac:chgData name="Lucie Corriat" userId="55f65e0c-76f5-4bce-81ad-0e628da433f4" providerId="ADAL" clId="{114D4150-8E1A-53DD-8000-D33E80B17311}" dt="2026-07-07T09:55:49.375" v="10" actId="478"/>
          <ac:picMkLst>
            <pc:docMk/>
            <pc:sldMk cId="967645275" sldId="265"/>
            <ac:picMk id="9" creationId="{40B151B3-84F4-59FA-0BAE-0820F45A906E}"/>
          </ac:picMkLst>
        </pc:picChg>
        <pc:picChg chg="del">
          <ac:chgData name="Lucie Corriat" userId="55f65e0c-76f5-4bce-81ad-0e628da433f4" providerId="ADAL" clId="{114D4150-8E1A-53DD-8000-D33E80B17311}" dt="2026-07-07T09:55:49.375" v="10" actId="478"/>
          <ac:picMkLst>
            <pc:docMk/>
            <pc:sldMk cId="967645275" sldId="265"/>
            <ac:picMk id="10" creationId="{C2206653-9461-B51C-2E90-7F8836349453}"/>
          </ac:picMkLst>
        </pc:picChg>
        <pc:picChg chg="del">
          <ac:chgData name="Lucie Corriat" userId="55f65e0c-76f5-4bce-81ad-0e628da433f4" providerId="ADAL" clId="{114D4150-8E1A-53DD-8000-D33E80B17311}" dt="2026-07-07T09:55:49.375" v="10" actId="478"/>
          <ac:picMkLst>
            <pc:docMk/>
            <pc:sldMk cId="967645275" sldId="265"/>
            <ac:picMk id="11" creationId="{7C9C4FD3-7FB7-A11F-A152-F1F1C4F15789}"/>
          </ac:picMkLst>
        </pc:picChg>
        <pc:picChg chg="del">
          <ac:chgData name="Lucie Corriat" userId="55f65e0c-76f5-4bce-81ad-0e628da433f4" providerId="ADAL" clId="{114D4150-8E1A-53DD-8000-D33E80B17311}" dt="2026-07-07T09:55:49.375" v="10" actId="478"/>
          <ac:picMkLst>
            <pc:docMk/>
            <pc:sldMk cId="967645275" sldId="265"/>
            <ac:picMk id="12" creationId="{6D2427C1-BE9F-0E37-26F0-CAEA6887DC1C}"/>
          </ac:picMkLst>
        </pc:picChg>
      </pc:sldChg>
      <pc:sldChg chg="delSp mod">
        <pc:chgData name="Lucie Corriat" userId="55f65e0c-76f5-4bce-81ad-0e628da433f4" providerId="ADAL" clId="{114D4150-8E1A-53DD-8000-D33E80B17311}" dt="2026-07-07T09:55:53.853" v="11" actId="478"/>
        <pc:sldMkLst>
          <pc:docMk/>
          <pc:sldMk cId="1568115538" sldId="268"/>
        </pc:sldMkLst>
        <pc:picChg chg="del">
          <ac:chgData name="Lucie Corriat" userId="55f65e0c-76f5-4bce-81ad-0e628da433f4" providerId="ADAL" clId="{114D4150-8E1A-53DD-8000-D33E80B17311}" dt="2026-07-07T09:55:53.853" v="11" actId="478"/>
          <ac:picMkLst>
            <pc:docMk/>
            <pc:sldMk cId="1568115538" sldId="268"/>
            <ac:picMk id="9" creationId="{91ED8722-C7A9-7149-EE19-7DC90A1AC183}"/>
          </ac:picMkLst>
        </pc:picChg>
        <pc:picChg chg="del">
          <ac:chgData name="Lucie Corriat" userId="55f65e0c-76f5-4bce-81ad-0e628da433f4" providerId="ADAL" clId="{114D4150-8E1A-53DD-8000-D33E80B17311}" dt="2026-07-07T09:55:53.853" v="11" actId="478"/>
          <ac:picMkLst>
            <pc:docMk/>
            <pc:sldMk cId="1568115538" sldId="268"/>
            <ac:picMk id="10" creationId="{16B2ADE9-9ABD-BFBE-2F53-47071F346EEE}"/>
          </ac:picMkLst>
        </pc:picChg>
        <pc:picChg chg="del">
          <ac:chgData name="Lucie Corriat" userId="55f65e0c-76f5-4bce-81ad-0e628da433f4" providerId="ADAL" clId="{114D4150-8E1A-53DD-8000-D33E80B17311}" dt="2026-07-07T09:55:53.853" v="11" actId="478"/>
          <ac:picMkLst>
            <pc:docMk/>
            <pc:sldMk cId="1568115538" sldId="268"/>
            <ac:picMk id="11" creationId="{68033D9F-0D9B-6310-2122-8E3FE839B032}"/>
          </ac:picMkLst>
        </pc:picChg>
        <pc:picChg chg="del">
          <ac:chgData name="Lucie Corriat" userId="55f65e0c-76f5-4bce-81ad-0e628da433f4" providerId="ADAL" clId="{114D4150-8E1A-53DD-8000-D33E80B17311}" dt="2026-07-07T09:55:53.853" v="11" actId="478"/>
          <ac:picMkLst>
            <pc:docMk/>
            <pc:sldMk cId="1568115538" sldId="268"/>
            <ac:picMk id="12" creationId="{DA5EF3AC-B803-3E56-1BE6-1D10FD1206AF}"/>
          </ac:picMkLst>
        </pc:picChg>
      </pc:sldChg>
      <pc:sldChg chg="delSp mod">
        <pc:chgData name="Lucie Corriat" userId="55f65e0c-76f5-4bce-81ad-0e628da433f4" providerId="ADAL" clId="{114D4150-8E1A-53DD-8000-D33E80B17311}" dt="2026-07-07T09:55:58.944" v="12" actId="478"/>
        <pc:sldMkLst>
          <pc:docMk/>
          <pc:sldMk cId="1457188479" sldId="269"/>
        </pc:sldMkLst>
        <pc:picChg chg="del">
          <ac:chgData name="Lucie Corriat" userId="55f65e0c-76f5-4bce-81ad-0e628da433f4" providerId="ADAL" clId="{114D4150-8E1A-53DD-8000-D33E80B17311}" dt="2026-07-07T09:55:58.944" v="12" actId="478"/>
          <ac:picMkLst>
            <pc:docMk/>
            <pc:sldMk cId="1457188479" sldId="269"/>
            <ac:picMk id="9" creationId="{F53B4423-12E0-E8B9-CE41-ED836977FD3B}"/>
          </ac:picMkLst>
        </pc:picChg>
        <pc:picChg chg="del">
          <ac:chgData name="Lucie Corriat" userId="55f65e0c-76f5-4bce-81ad-0e628da433f4" providerId="ADAL" clId="{114D4150-8E1A-53DD-8000-D33E80B17311}" dt="2026-07-07T09:55:58.944" v="12" actId="478"/>
          <ac:picMkLst>
            <pc:docMk/>
            <pc:sldMk cId="1457188479" sldId="269"/>
            <ac:picMk id="10" creationId="{F1B4591B-1D6F-6AF7-8CB7-E4795A58C114}"/>
          </ac:picMkLst>
        </pc:picChg>
        <pc:picChg chg="del">
          <ac:chgData name="Lucie Corriat" userId="55f65e0c-76f5-4bce-81ad-0e628da433f4" providerId="ADAL" clId="{114D4150-8E1A-53DD-8000-D33E80B17311}" dt="2026-07-07T09:55:58.944" v="12" actId="478"/>
          <ac:picMkLst>
            <pc:docMk/>
            <pc:sldMk cId="1457188479" sldId="269"/>
            <ac:picMk id="11" creationId="{C2C24242-B84C-66DB-CA25-A28A903E3855}"/>
          </ac:picMkLst>
        </pc:picChg>
        <pc:picChg chg="del">
          <ac:chgData name="Lucie Corriat" userId="55f65e0c-76f5-4bce-81ad-0e628da433f4" providerId="ADAL" clId="{114D4150-8E1A-53DD-8000-D33E80B17311}" dt="2026-07-07T09:55:58.944" v="12" actId="478"/>
          <ac:picMkLst>
            <pc:docMk/>
            <pc:sldMk cId="1457188479" sldId="269"/>
            <ac:picMk id="12" creationId="{F2C0892F-5160-33FB-9DD2-18628726C2A6}"/>
          </ac:picMkLst>
        </pc:picChg>
      </pc:sldChg>
      <pc:sldChg chg="delSp mod">
        <pc:chgData name="Lucie Corriat" userId="55f65e0c-76f5-4bce-81ad-0e628da433f4" providerId="ADAL" clId="{114D4150-8E1A-53DD-8000-D33E80B17311}" dt="2026-07-07T09:56:03.027" v="13" actId="478"/>
        <pc:sldMkLst>
          <pc:docMk/>
          <pc:sldMk cId="1742892600" sldId="271"/>
        </pc:sldMkLst>
        <pc:picChg chg="del">
          <ac:chgData name="Lucie Corriat" userId="55f65e0c-76f5-4bce-81ad-0e628da433f4" providerId="ADAL" clId="{114D4150-8E1A-53DD-8000-D33E80B17311}" dt="2026-07-07T09:56:03.027" v="13" actId="478"/>
          <ac:picMkLst>
            <pc:docMk/>
            <pc:sldMk cId="1742892600" sldId="271"/>
            <ac:picMk id="9" creationId="{A31FC438-4B0E-7903-6C64-CC412EA06E1E}"/>
          </ac:picMkLst>
        </pc:picChg>
        <pc:picChg chg="del">
          <ac:chgData name="Lucie Corriat" userId="55f65e0c-76f5-4bce-81ad-0e628da433f4" providerId="ADAL" clId="{114D4150-8E1A-53DD-8000-D33E80B17311}" dt="2026-07-07T09:56:03.027" v="13" actId="478"/>
          <ac:picMkLst>
            <pc:docMk/>
            <pc:sldMk cId="1742892600" sldId="271"/>
            <ac:picMk id="10" creationId="{3D4CDBA2-A401-FBAC-8485-7F658B3D3981}"/>
          </ac:picMkLst>
        </pc:picChg>
        <pc:picChg chg="del">
          <ac:chgData name="Lucie Corriat" userId="55f65e0c-76f5-4bce-81ad-0e628da433f4" providerId="ADAL" clId="{114D4150-8E1A-53DD-8000-D33E80B17311}" dt="2026-07-07T09:56:03.027" v="13" actId="478"/>
          <ac:picMkLst>
            <pc:docMk/>
            <pc:sldMk cId="1742892600" sldId="271"/>
            <ac:picMk id="11" creationId="{FD3CD8B0-649B-41E8-1404-C3CE943CAC36}"/>
          </ac:picMkLst>
        </pc:picChg>
        <pc:picChg chg="del">
          <ac:chgData name="Lucie Corriat" userId="55f65e0c-76f5-4bce-81ad-0e628da433f4" providerId="ADAL" clId="{114D4150-8E1A-53DD-8000-D33E80B17311}" dt="2026-07-07T09:56:03.027" v="13" actId="478"/>
          <ac:picMkLst>
            <pc:docMk/>
            <pc:sldMk cId="1742892600" sldId="271"/>
            <ac:picMk id="12" creationId="{933920BF-15EB-0E0A-951C-3886B6AABFA1}"/>
          </ac:picMkLst>
        </pc:picChg>
      </pc:sldChg>
      <pc:sldChg chg="delSp mod">
        <pc:chgData name="Lucie Corriat" userId="55f65e0c-76f5-4bce-81ad-0e628da433f4" providerId="ADAL" clId="{114D4150-8E1A-53DD-8000-D33E80B17311}" dt="2026-07-07T09:56:06.826" v="14" actId="478"/>
        <pc:sldMkLst>
          <pc:docMk/>
          <pc:sldMk cId="1671901588" sldId="274"/>
        </pc:sldMkLst>
        <pc:picChg chg="del">
          <ac:chgData name="Lucie Corriat" userId="55f65e0c-76f5-4bce-81ad-0e628da433f4" providerId="ADAL" clId="{114D4150-8E1A-53DD-8000-D33E80B17311}" dt="2026-07-07T09:56:06.826" v="14" actId="478"/>
          <ac:picMkLst>
            <pc:docMk/>
            <pc:sldMk cId="1671901588" sldId="274"/>
            <ac:picMk id="9" creationId="{EF5DB83F-3BA2-B759-E6EB-C5CB42848910}"/>
          </ac:picMkLst>
        </pc:picChg>
        <pc:picChg chg="del">
          <ac:chgData name="Lucie Corriat" userId="55f65e0c-76f5-4bce-81ad-0e628da433f4" providerId="ADAL" clId="{114D4150-8E1A-53DD-8000-D33E80B17311}" dt="2026-07-07T09:56:06.826" v="14" actId="478"/>
          <ac:picMkLst>
            <pc:docMk/>
            <pc:sldMk cId="1671901588" sldId="274"/>
            <ac:picMk id="10" creationId="{1FB2CAE2-5B0D-A0DD-74E1-1CBB8A5F4B40}"/>
          </ac:picMkLst>
        </pc:picChg>
        <pc:picChg chg="del">
          <ac:chgData name="Lucie Corriat" userId="55f65e0c-76f5-4bce-81ad-0e628da433f4" providerId="ADAL" clId="{114D4150-8E1A-53DD-8000-D33E80B17311}" dt="2026-07-07T09:56:06.826" v="14" actId="478"/>
          <ac:picMkLst>
            <pc:docMk/>
            <pc:sldMk cId="1671901588" sldId="274"/>
            <ac:picMk id="11" creationId="{2DEA25F3-05C3-08A4-8D11-BB43B2537794}"/>
          </ac:picMkLst>
        </pc:picChg>
        <pc:picChg chg="del">
          <ac:chgData name="Lucie Corriat" userId="55f65e0c-76f5-4bce-81ad-0e628da433f4" providerId="ADAL" clId="{114D4150-8E1A-53DD-8000-D33E80B17311}" dt="2026-07-07T09:56:06.826" v="14" actId="478"/>
          <ac:picMkLst>
            <pc:docMk/>
            <pc:sldMk cId="1671901588" sldId="274"/>
            <ac:picMk id="12" creationId="{DF64C119-3F79-621D-10DB-7ED48942E540}"/>
          </ac:picMkLst>
        </pc:picChg>
      </pc:sldChg>
      <pc:sldChg chg="delSp mod">
        <pc:chgData name="Lucie Corriat" userId="55f65e0c-76f5-4bce-81ad-0e628da433f4" providerId="ADAL" clId="{114D4150-8E1A-53DD-8000-D33E80B17311}" dt="2026-07-07T09:56:10.205" v="15" actId="478"/>
        <pc:sldMkLst>
          <pc:docMk/>
          <pc:sldMk cId="3683235544" sldId="275"/>
        </pc:sldMkLst>
        <pc:picChg chg="del">
          <ac:chgData name="Lucie Corriat" userId="55f65e0c-76f5-4bce-81ad-0e628da433f4" providerId="ADAL" clId="{114D4150-8E1A-53DD-8000-D33E80B17311}" dt="2026-07-07T09:56:10.205" v="15" actId="478"/>
          <ac:picMkLst>
            <pc:docMk/>
            <pc:sldMk cId="3683235544" sldId="275"/>
            <ac:picMk id="6" creationId="{79D02D81-A33F-BDA3-75FF-B41404C9E83A}"/>
          </ac:picMkLst>
        </pc:picChg>
        <pc:picChg chg="del">
          <ac:chgData name="Lucie Corriat" userId="55f65e0c-76f5-4bce-81ad-0e628da433f4" providerId="ADAL" clId="{114D4150-8E1A-53DD-8000-D33E80B17311}" dt="2026-07-07T09:56:10.205" v="15" actId="478"/>
          <ac:picMkLst>
            <pc:docMk/>
            <pc:sldMk cId="3683235544" sldId="275"/>
            <ac:picMk id="8" creationId="{2536C515-B3DE-FF83-16B4-AB03A0B6C169}"/>
          </ac:picMkLst>
        </pc:picChg>
      </pc:sldChg>
      <pc:sldChg chg="delSp mod">
        <pc:chgData name="Lucie Corriat" userId="55f65e0c-76f5-4bce-81ad-0e628da433f4" providerId="ADAL" clId="{114D4150-8E1A-53DD-8000-D33E80B17311}" dt="2026-07-07T09:56:15.476" v="16" actId="478"/>
        <pc:sldMkLst>
          <pc:docMk/>
          <pc:sldMk cId="2076349339" sldId="277"/>
        </pc:sldMkLst>
        <pc:picChg chg="del">
          <ac:chgData name="Lucie Corriat" userId="55f65e0c-76f5-4bce-81ad-0e628da433f4" providerId="ADAL" clId="{114D4150-8E1A-53DD-8000-D33E80B17311}" dt="2026-07-07T09:56:15.476" v="16" actId="478"/>
          <ac:picMkLst>
            <pc:docMk/>
            <pc:sldMk cId="2076349339" sldId="277"/>
            <ac:picMk id="11" creationId="{6B713626-DA6B-6384-B140-C9C104EB05B5}"/>
          </ac:picMkLst>
        </pc:picChg>
        <pc:picChg chg="del">
          <ac:chgData name="Lucie Corriat" userId="55f65e0c-76f5-4bce-81ad-0e628da433f4" providerId="ADAL" clId="{114D4150-8E1A-53DD-8000-D33E80B17311}" dt="2026-07-07T09:56:15.476" v="16" actId="478"/>
          <ac:picMkLst>
            <pc:docMk/>
            <pc:sldMk cId="2076349339" sldId="277"/>
            <ac:picMk id="12" creationId="{491E5DD4-A164-61EA-FA96-6DEA5C057716}"/>
          </ac:picMkLst>
        </pc:picChg>
        <pc:picChg chg="del">
          <ac:chgData name="Lucie Corriat" userId="55f65e0c-76f5-4bce-81ad-0e628da433f4" providerId="ADAL" clId="{114D4150-8E1A-53DD-8000-D33E80B17311}" dt="2026-07-07T09:56:15.476" v="16" actId="478"/>
          <ac:picMkLst>
            <pc:docMk/>
            <pc:sldMk cId="2076349339" sldId="277"/>
            <ac:picMk id="13" creationId="{CA6EF977-C684-530C-F595-C0E37E9E6900}"/>
          </ac:picMkLst>
        </pc:picChg>
        <pc:picChg chg="del">
          <ac:chgData name="Lucie Corriat" userId="55f65e0c-76f5-4bce-81ad-0e628da433f4" providerId="ADAL" clId="{114D4150-8E1A-53DD-8000-D33E80B17311}" dt="2026-07-07T09:56:15.476" v="16" actId="478"/>
          <ac:picMkLst>
            <pc:docMk/>
            <pc:sldMk cId="2076349339" sldId="277"/>
            <ac:picMk id="14" creationId="{2777BAC4-665C-AC33-0D47-C215FC989345}"/>
          </ac:picMkLst>
        </pc:picChg>
        <pc:picChg chg="del">
          <ac:chgData name="Lucie Corriat" userId="55f65e0c-76f5-4bce-81ad-0e628da433f4" providerId="ADAL" clId="{114D4150-8E1A-53DD-8000-D33E80B17311}" dt="2026-07-07T09:56:15.476" v="16" actId="478"/>
          <ac:picMkLst>
            <pc:docMk/>
            <pc:sldMk cId="2076349339" sldId="277"/>
            <ac:picMk id="16" creationId="{4A99E228-F2DB-3D94-4941-D90021128976}"/>
          </ac:picMkLst>
        </pc:picChg>
      </pc:sldChg>
      <pc:sldChg chg="delSp mod">
        <pc:chgData name="Lucie Corriat" userId="55f65e0c-76f5-4bce-81ad-0e628da433f4" providerId="ADAL" clId="{114D4150-8E1A-53DD-8000-D33E80B17311}" dt="2026-07-07T09:56:18.893" v="17" actId="478"/>
        <pc:sldMkLst>
          <pc:docMk/>
          <pc:sldMk cId="530327201" sldId="278"/>
        </pc:sldMkLst>
        <pc:picChg chg="del">
          <ac:chgData name="Lucie Corriat" userId="55f65e0c-76f5-4bce-81ad-0e628da433f4" providerId="ADAL" clId="{114D4150-8E1A-53DD-8000-D33E80B17311}" dt="2026-07-07T09:56:18.893" v="17" actId="478"/>
          <ac:picMkLst>
            <pc:docMk/>
            <pc:sldMk cId="530327201" sldId="278"/>
            <ac:picMk id="11" creationId="{823249E2-8B0C-846D-14FD-3EE5154EC038}"/>
          </ac:picMkLst>
        </pc:picChg>
        <pc:picChg chg="del">
          <ac:chgData name="Lucie Corriat" userId="55f65e0c-76f5-4bce-81ad-0e628da433f4" providerId="ADAL" clId="{114D4150-8E1A-53DD-8000-D33E80B17311}" dt="2026-07-07T09:56:18.893" v="17" actId="478"/>
          <ac:picMkLst>
            <pc:docMk/>
            <pc:sldMk cId="530327201" sldId="278"/>
            <ac:picMk id="12" creationId="{4968588D-F71C-2EFC-2315-EB33866F9B07}"/>
          </ac:picMkLst>
        </pc:picChg>
        <pc:picChg chg="del">
          <ac:chgData name="Lucie Corriat" userId="55f65e0c-76f5-4bce-81ad-0e628da433f4" providerId="ADAL" clId="{114D4150-8E1A-53DD-8000-D33E80B17311}" dt="2026-07-07T09:56:18.893" v="17" actId="478"/>
          <ac:picMkLst>
            <pc:docMk/>
            <pc:sldMk cId="530327201" sldId="278"/>
            <ac:picMk id="13" creationId="{FFC85702-F9D2-92D5-2068-3975ECFDCD91}"/>
          </ac:picMkLst>
        </pc:picChg>
      </pc:sldChg>
      <pc:sldChg chg="delSp mod">
        <pc:chgData name="Lucie Corriat" userId="55f65e0c-76f5-4bce-81ad-0e628da433f4" providerId="ADAL" clId="{114D4150-8E1A-53DD-8000-D33E80B17311}" dt="2026-07-07T09:56:22.612" v="18" actId="478"/>
        <pc:sldMkLst>
          <pc:docMk/>
          <pc:sldMk cId="2823120265" sldId="279"/>
        </pc:sldMkLst>
        <pc:picChg chg="del">
          <ac:chgData name="Lucie Corriat" userId="55f65e0c-76f5-4bce-81ad-0e628da433f4" providerId="ADAL" clId="{114D4150-8E1A-53DD-8000-D33E80B17311}" dt="2026-07-07T09:56:22.612" v="18" actId="478"/>
          <ac:picMkLst>
            <pc:docMk/>
            <pc:sldMk cId="2823120265" sldId="279"/>
            <ac:picMk id="8" creationId="{5AE92795-159C-83F1-96B8-CB41D639AD11}"/>
          </ac:picMkLst>
        </pc:picChg>
        <pc:picChg chg="del">
          <ac:chgData name="Lucie Corriat" userId="55f65e0c-76f5-4bce-81ad-0e628da433f4" providerId="ADAL" clId="{114D4150-8E1A-53DD-8000-D33E80B17311}" dt="2026-07-07T09:56:22.612" v="18" actId="478"/>
          <ac:picMkLst>
            <pc:docMk/>
            <pc:sldMk cId="2823120265" sldId="279"/>
            <ac:picMk id="10" creationId="{B74613BF-1D08-3125-E2CF-681EF9BD73C4}"/>
          </ac:picMkLst>
        </pc:picChg>
      </pc:sldChg>
      <pc:sldChg chg="delSp mod">
        <pc:chgData name="Lucie Corriat" userId="55f65e0c-76f5-4bce-81ad-0e628da433f4" providerId="ADAL" clId="{114D4150-8E1A-53DD-8000-D33E80B17311}" dt="2026-07-07T09:56:25.132" v="19" actId="478"/>
        <pc:sldMkLst>
          <pc:docMk/>
          <pc:sldMk cId="3582063258" sldId="281"/>
        </pc:sldMkLst>
        <pc:picChg chg="del">
          <ac:chgData name="Lucie Corriat" userId="55f65e0c-76f5-4bce-81ad-0e628da433f4" providerId="ADAL" clId="{114D4150-8E1A-53DD-8000-D33E80B17311}" dt="2026-07-07T09:56:25.132" v="19" actId="478"/>
          <ac:picMkLst>
            <pc:docMk/>
            <pc:sldMk cId="3582063258" sldId="281"/>
            <ac:picMk id="8" creationId="{EF621123-701F-E36C-86F7-3525DDA29D64}"/>
          </ac:picMkLst>
        </pc:picChg>
      </pc:sldChg>
      <pc:sldChg chg="delSp mod">
        <pc:chgData name="Lucie Corriat" userId="55f65e0c-76f5-4bce-81ad-0e628da433f4" providerId="ADAL" clId="{114D4150-8E1A-53DD-8000-D33E80B17311}" dt="2026-07-07T09:56:31.391" v="21" actId="478"/>
        <pc:sldMkLst>
          <pc:docMk/>
          <pc:sldMk cId="2698618655" sldId="282"/>
        </pc:sldMkLst>
        <pc:picChg chg="del">
          <ac:chgData name="Lucie Corriat" userId="55f65e0c-76f5-4bce-81ad-0e628da433f4" providerId="ADAL" clId="{114D4150-8E1A-53DD-8000-D33E80B17311}" dt="2026-07-07T09:56:31.391" v="21" actId="478"/>
          <ac:picMkLst>
            <pc:docMk/>
            <pc:sldMk cId="2698618655" sldId="282"/>
            <ac:picMk id="8" creationId="{6C46D579-749F-73FB-99CF-D8BA41B18FBE}"/>
          </ac:picMkLst>
        </pc:picChg>
        <pc:picChg chg="del">
          <ac:chgData name="Lucie Corriat" userId="55f65e0c-76f5-4bce-81ad-0e628da433f4" providerId="ADAL" clId="{114D4150-8E1A-53DD-8000-D33E80B17311}" dt="2026-07-07T09:56:31.391" v="21" actId="478"/>
          <ac:picMkLst>
            <pc:docMk/>
            <pc:sldMk cId="2698618655" sldId="282"/>
            <ac:picMk id="10" creationId="{9A770F59-4161-1488-7C00-56BD2253A5A3}"/>
          </ac:picMkLst>
        </pc:picChg>
      </pc:sldChg>
      <pc:sldChg chg="delSp mod">
        <pc:chgData name="Lucie Corriat" userId="55f65e0c-76f5-4bce-81ad-0e628da433f4" providerId="ADAL" clId="{114D4150-8E1A-53DD-8000-D33E80B17311}" dt="2026-07-07T09:56:28.400" v="20" actId="478"/>
        <pc:sldMkLst>
          <pc:docMk/>
          <pc:sldMk cId="4116814831" sldId="283"/>
        </pc:sldMkLst>
        <pc:picChg chg="del">
          <ac:chgData name="Lucie Corriat" userId="55f65e0c-76f5-4bce-81ad-0e628da433f4" providerId="ADAL" clId="{114D4150-8E1A-53DD-8000-D33E80B17311}" dt="2026-07-07T09:56:28.400" v="20" actId="478"/>
          <ac:picMkLst>
            <pc:docMk/>
            <pc:sldMk cId="4116814831" sldId="283"/>
            <ac:picMk id="11" creationId="{96FD4C1B-BAFD-6721-DA52-A795C64318CD}"/>
          </ac:picMkLst>
        </pc:picChg>
        <pc:picChg chg="del">
          <ac:chgData name="Lucie Corriat" userId="55f65e0c-76f5-4bce-81ad-0e628da433f4" providerId="ADAL" clId="{114D4150-8E1A-53DD-8000-D33E80B17311}" dt="2026-07-07T09:56:28.400" v="20" actId="478"/>
          <ac:picMkLst>
            <pc:docMk/>
            <pc:sldMk cId="4116814831" sldId="283"/>
            <ac:picMk id="12" creationId="{6171A67E-114D-8F9A-4FE0-617FC755BC76}"/>
          </ac:picMkLst>
        </pc:picChg>
        <pc:picChg chg="del">
          <ac:chgData name="Lucie Corriat" userId="55f65e0c-76f5-4bce-81ad-0e628da433f4" providerId="ADAL" clId="{114D4150-8E1A-53DD-8000-D33E80B17311}" dt="2026-07-07T09:56:28.400" v="20" actId="478"/>
          <ac:picMkLst>
            <pc:docMk/>
            <pc:sldMk cId="4116814831" sldId="283"/>
            <ac:picMk id="13" creationId="{BE66BD8D-38F1-D422-358A-49BE0EDAE528}"/>
          </ac:picMkLst>
        </pc:picChg>
      </pc:sldChg>
      <pc:sldChg chg="delSp mod">
        <pc:chgData name="Lucie Corriat" userId="55f65e0c-76f5-4bce-81ad-0e628da433f4" providerId="ADAL" clId="{114D4150-8E1A-53DD-8000-D33E80B17311}" dt="2026-07-07T09:56:34.163" v="22" actId="478"/>
        <pc:sldMkLst>
          <pc:docMk/>
          <pc:sldMk cId="2213622122" sldId="284"/>
        </pc:sldMkLst>
        <pc:picChg chg="del">
          <ac:chgData name="Lucie Corriat" userId="55f65e0c-76f5-4bce-81ad-0e628da433f4" providerId="ADAL" clId="{114D4150-8E1A-53DD-8000-D33E80B17311}" dt="2026-07-07T09:56:34.163" v="22" actId="478"/>
          <ac:picMkLst>
            <pc:docMk/>
            <pc:sldMk cId="2213622122" sldId="284"/>
            <ac:picMk id="11" creationId="{B998C196-47F1-2192-6946-6D21C4183CBC}"/>
          </ac:picMkLst>
        </pc:picChg>
        <pc:picChg chg="del">
          <ac:chgData name="Lucie Corriat" userId="55f65e0c-76f5-4bce-81ad-0e628da433f4" providerId="ADAL" clId="{114D4150-8E1A-53DD-8000-D33E80B17311}" dt="2026-07-07T09:56:34.163" v="22" actId="478"/>
          <ac:picMkLst>
            <pc:docMk/>
            <pc:sldMk cId="2213622122" sldId="284"/>
            <ac:picMk id="12" creationId="{F906A000-4F9E-41F2-0926-1573B45443E2}"/>
          </ac:picMkLst>
        </pc:picChg>
        <pc:picChg chg="del">
          <ac:chgData name="Lucie Corriat" userId="55f65e0c-76f5-4bce-81ad-0e628da433f4" providerId="ADAL" clId="{114D4150-8E1A-53DD-8000-D33E80B17311}" dt="2026-07-07T09:56:34.163" v="22" actId="478"/>
          <ac:picMkLst>
            <pc:docMk/>
            <pc:sldMk cId="2213622122" sldId="284"/>
            <ac:picMk id="13" creationId="{D9C5C473-39A4-EB86-3841-5236D91432D3}"/>
          </ac:picMkLst>
        </pc:picChg>
      </pc:sldChg>
      <pc:sldChg chg="delSp mod">
        <pc:chgData name="Lucie Corriat" userId="55f65e0c-76f5-4bce-81ad-0e628da433f4" providerId="ADAL" clId="{114D4150-8E1A-53DD-8000-D33E80B17311}" dt="2026-07-07T09:56:37.284" v="23" actId="478"/>
        <pc:sldMkLst>
          <pc:docMk/>
          <pc:sldMk cId="1983960624" sldId="285"/>
        </pc:sldMkLst>
        <pc:picChg chg="del">
          <ac:chgData name="Lucie Corriat" userId="55f65e0c-76f5-4bce-81ad-0e628da433f4" providerId="ADAL" clId="{114D4150-8E1A-53DD-8000-D33E80B17311}" dt="2026-07-07T09:56:37.284" v="23" actId="478"/>
          <ac:picMkLst>
            <pc:docMk/>
            <pc:sldMk cId="1983960624" sldId="285"/>
            <ac:picMk id="8" creationId="{B4F72E14-ACEC-53CB-383E-66BBCE62CB5F}"/>
          </ac:picMkLst>
        </pc:picChg>
        <pc:picChg chg="del">
          <ac:chgData name="Lucie Corriat" userId="55f65e0c-76f5-4bce-81ad-0e628da433f4" providerId="ADAL" clId="{114D4150-8E1A-53DD-8000-D33E80B17311}" dt="2026-07-07T09:56:37.284" v="23" actId="478"/>
          <ac:picMkLst>
            <pc:docMk/>
            <pc:sldMk cId="1983960624" sldId="285"/>
            <ac:picMk id="10" creationId="{7E1E79F8-8D33-C3B0-0F14-B5E3C8DFB0AA}"/>
          </ac:picMkLst>
        </pc:picChg>
        <pc:picChg chg="del">
          <ac:chgData name="Lucie Corriat" userId="55f65e0c-76f5-4bce-81ad-0e628da433f4" providerId="ADAL" clId="{114D4150-8E1A-53DD-8000-D33E80B17311}" dt="2026-07-07T09:56:37.284" v="23" actId="478"/>
          <ac:picMkLst>
            <pc:docMk/>
            <pc:sldMk cId="1983960624" sldId="285"/>
            <ac:picMk id="13" creationId="{7E07639F-6D63-961B-0E50-079F9DA636A3}"/>
          </ac:picMkLst>
        </pc:picChg>
      </pc:sldChg>
      <pc:sldChg chg="delSp mod">
        <pc:chgData name="Lucie Corriat" userId="55f65e0c-76f5-4bce-81ad-0e628da433f4" providerId="ADAL" clId="{114D4150-8E1A-53DD-8000-D33E80B17311}" dt="2026-07-07T09:56:42.150" v="24" actId="478"/>
        <pc:sldMkLst>
          <pc:docMk/>
          <pc:sldMk cId="2490098177" sldId="286"/>
        </pc:sldMkLst>
        <pc:picChg chg="del">
          <ac:chgData name="Lucie Corriat" userId="55f65e0c-76f5-4bce-81ad-0e628da433f4" providerId="ADAL" clId="{114D4150-8E1A-53DD-8000-D33E80B17311}" dt="2026-07-07T09:56:42.150" v="24" actId="478"/>
          <ac:picMkLst>
            <pc:docMk/>
            <pc:sldMk cId="2490098177" sldId="286"/>
            <ac:picMk id="8" creationId="{1FE00A38-3A3F-1254-D4FA-CF0162045D3E}"/>
          </ac:picMkLst>
        </pc:picChg>
        <pc:picChg chg="del">
          <ac:chgData name="Lucie Corriat" userId="55f65e0c-76f5-4bce-81ad-0e628da433f4" providerId="ADAL" clId="{114D4150-8E1A-53DD-8000-D33E80B17311}" dt="2026-07-07T09:56:42.150" v="24" actId="478"/>
          <ac:picMkLst>
            <pc:docMk/>
            <pc:sldMk cId="2490098177" sldId="286"/>
            <ac:picMk id="13" creationId="{F410238A-A594-1036-8F60-985956E5B112}"/>
          </ac:picMkLst>
        </pc:picChg>
      </pc:sldChg>
      <pc:sldChg chg="delSp mod">
        <pc:chgData name="Lucie Corriat" userId="55f65e0c-76f5-4bce-81ad-0e628da433f4" providerId="ADAL" clId="{114D4150-8E1A-53DD-8000-D33E80B17311}" dt="2026-07-07T09:56:44.067" v="25" actId="478"/>
        <pc:sldMkLst>
          <pc:docMk/>
          <pc:sldMk cId="2287009675" sldId="288"/>
        </pc:sldMkLst>
        <pc:picChg chg="del">
          <ac:chgData name="Lucie Corriat" userId="55f65e0c-76f5-4bce-81ad-0e628da433f4" providerId="ADAL" clId="{114D4150-8E1A-53DD-8000-D33E80B17311}" dt="2026-07-07T09:56:44.067" v="25" actId="478"/>
          <ac:picMkLst>
            <pc:docMk/>
            <pc:sldMk cId="2287009675" sldId="288"/>
            <ac:picMk id="6" creationId="{062C8ACA-82D5-D9BC-47D8-3974CC3CF57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F27F5-1200-0840-900F-E36E982A5AE6}" type="datetimeFigureOut">
              <a:rPr lang="fr-FR" smtClean="0"/>
              <a:t>07/07/2026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C184B7-5C20-5040-A832-4540C4A5A331}" type="slidenum">
              <a:rPr lang="fr-FR" smtClean="0"/>
              <a:t>‹N°›</a:t>
            </a:fld>
            <a:endParaRPr lang="fr-FR"/>
          </a:p>
        </p:txBody>
      </p:sp>
    </p:spTree>
    <p:extLst>
      <p:ext uri="{BB962C8B-B14F-4D97-AF65-F5344CB8AC3E}">
        <p14:creationId xmlns:p14="http://schemas.microsoft.com/office/powerpoint/2010/main" val="2500311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76-8 : veiller à demi mort de peur, redouter jours et nuits les voleurs, les incendies, ou que tes esclaves te pillent et s’enfuient, cela te plaît-il? </a:t>
            </a:r>
          </a:p>
        </p:txBody>
      </p:sp>
      <p:sp>
        <p:nvSpPr>
          <p:cNvPr id="4" name="Espace réservé du numéro de diapositive 3"/>
          <p:cNvSpPr>
            <a:spLocks noGrp="1"/>
          </p:cNvSpPr>
          <p:nvPr>
            <p:ph type="sldNum" sz="quarter" idx="5"/>
          </p:nvPr>
        </p:nvSpPr>
        <p:spPr/>
        <p:txBody>
          <a:bodyPr/>
          <a:lstStyle/>
          <a:p>
            <a:fld id="{8FC184B7-5C20-5040-A832-4540C4A5A331}" type="slidenum">
              <a:rPr lang="fr-FR" smtClean="0"/>
              <a:t>13</a:t>
            </a:fld>
            <a:endParaRPr lang="fr-FR"/>
          </a:p>
        </p:txBody>
      </p:sp>
    </p:spTree>
    <p:extLst>
      <p:ext uri="{BB962C8B-B14F-4D97-AF65-F5344CB8AC3E}">
        <p14:creationId xmlns:p14="http://schemas.microsoft.com/office/powerpoint/2010/main" val="377847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BB092-D4BD-0B41-0232-985BF3E7486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C54403-40EC-47C6-F00E-2B906E181F9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3F8F74-75A5-B93D-8E03-C052B8D606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ED6F9DD-D57F-9E2B-3F95-DD3D5D26176A}"/>
              </a:ext>
            </a:extLst>
          </p:cNvPr>
          <p:cNvSpPr>
            <a:spLocks noGrp="1"/>
          </p:cNvSpPr>
          <p:nvPr>
            <p:ph type="sldNum" sz="quarter" idx="5"/>
          </p:nvPr>
        </p:nvSpPr>
        <p:spPr/>
        <p:txBody>
          <a:bodyPr/>
          <a:lstStyle/>
          <a:p>
            <a:fld id="{8FC184B7-5C20-5040-A832-4540C4A5A331}" type="slidenum">
              <a:rPr lang="fr-FR" smtClean="0"/>
              <a:t>25</a:t>
            </a:fld>
            <a:endParaRPr lang="fr-FR"/>
          </a:p>
        </p:txBody>
      </p:sp>
    </p:spTree>
    <p:extLst>
      <p:ext uri="{BB962C8B-B14F-4D97-AF65-F5344CB8AC3E}">
        <p14:creationId xmlns:p14="http://schemas.microsoft.com/office/powerpoint/2010/main" val="1002715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46BA8-3E08-31E9-5287-552C8823315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4F253D-A80D-D14C-97FF-A6989FE85F1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A635FCB-BA27-555A-A68A-4E2D8868CE6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152434F-7E90-E74E-26E5-C194BC6DA30F}"/>
              </a:ext>
            </a:extLst>
          </p:cNvPr>
          <p:cNvSpPr>
            <a:spLocks noGrp="1"/>
          </p:cNvSpPr>
          <p:nvPr>
            <p:ph type="sldNum" sz="quarter" idx="5"/>
          </p:nvPr>
        </p:nvSpPr>
        <p:spPr/>
        <p:txBody>
          <a:bodyPr/>
          <a:lstStyle/>
          <a:p>
            <a:fld id="{8FC184B7-5C20-5040-A832-4540C4A5A331}" type="slidenum">
              <a:rPr lang="fr-FR" smtClean="0"/>
              <a:t>26</a:t>
            </a:fld>
            <a:endParaRPr lang="fr-FR"/>
          </a:p>
        </p:txBody>
      </p:sp>
    </p:spTree>
    <p:extLst>
      <p:ext uri="{BB962C8B-B14F-4D97-AF65-F5344CB8AC3E}">
        <p14:creationId xmlns:p14="http://schemas.microsoft.com/office/powerpoint/2010/main" val="1207420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70B76-DCA1-9FCE-E6D8-D29A04B308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6918408-C6C3-70F0-575F-2C18D41B0FF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5166A1-99FA-F2FE-18E1-3C775037F6F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22BAB5F-6250-2EF1-D719-F5B4FB1B273F}"/>
              </a:ext>
            </a:extLst>
          </p:cNvPr>
          <p:cNvSpPr>
            <a:spLocks noGrp="1"/>
          </p:cNvSpPr>
          <p:nvPr>
            <p:ph type="sldNum" sz="quarter" idx="5"/>
          </p:nvPr>
        </p:nvSpPr>
        <p:spPr/>
        <p:txBody>
          <a:bodyPr/>
          <a:lstStyle/>
          <a:p>
            <a:fld id="{8FC184B7-5C20-5040-A832-4540C4A5A331}" type="slidenum">
              <a:rPr lang="fr-FR" smtClean="0"/>
              <a:t>27</a:t>
            </a:fld>
            <a:endParaRPr lang="fr-FR"/>
          </a:p>
        </p:txBody>
      </p:sp>
    </p:spTree>
    <p:extLst>
      <p:ext uri="{BB962C8B-B14F-4D97-AF65-F5344CB8AC3E}">
        <p14:creationId xmlns:p14="http://schemas.microsoft.com/office/powerpoint/2010/main" val="334409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0D382-50FE-B5C0-760E-697A58B88D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FA2FF04-BB92-81A0-5C19-9D48CE09894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E58D76A-9E63-B1A2-C386-C68F1F2B9CE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91AB620-48E8-27A7-8299-4CF7D0D67BC7}"/>
              </a:ext>
            </a:extLst>
          </p:cNvPr>
          <p:cNvSpPr>
            <a:spLocks noGrp="1"/>
          </p:cNvSpPr>
          <p:nvPr>
            <p:ph type="sldNum" sz="quarter" idx="5"/>
          </p:nvPr>
        </p:nvSpPr>
        <p:spPr/>
        <p:txBody>
          <a:bodyPr/>
          <a:lstStyle/>
          <a:p>
            <a:fld id="{8FC184B7-5C20-5040-A832-4540C4A5A331}" type="slidenum">
              <a:rPr lang="fr-FR" smtClean="0"/>
              <a:t>28</a:t>
            </a:fld>
            <a:endParaRPr lang="fr-FR"/>
          </a:p>
        </p:txBody>
      </p:sp>
    </p:spTree>
    <p:extLst>
      <p:ext uri="{BB962C8B-B14F-4D97-AF65-F5344CB8AC3E}">
        <p14:creationId xmlns:p14="http://schemas.microsoft.com/office/powerpoint/2010/main" val="3795395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D9A9D-3964-A478-D4A4-E9C707B62AF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FE31D16-5D5D-92CC-89EB-ED47D610721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0E316CC-8D31-1D95-436E-B81779C0E66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5FCE265-2A3F-10B6-8CB6-3290AEE4C376}"/>
              </a:ext>
            </a:extLst>
          </p:cNvPr>
          <p:cNvSpPr>
            <a:spLocks noGrp="1"/>
          </p:cNvSpPr>
          <p:nvPr>
            <p:ph type="sldNum" sz="quarter" idx="5"/>
          </p:nvPr>
        </p:nvSpPr>
        <p:spPr/>
        <p:txBody>
          <a:bodyPr/>
          <a:lstStyle/>
          <a:p>
            <a:fld id="{8FC184B7-5C20-5040-A832-4540C4A5A331}" type="slidenum">
              <a:rPr lang="fr-FR" smtClean="0"/>
              <a:t>29</a:t>
            </a:fld>
            <a:endParaRPr lang="fr-FR"/>
          </a:p>
        </p:txBody>
      </p:sp>
    </p:spTree>
    <p:extLst>
      <p:ext uri="{BB962C8B-B14F-4D97-AF65-F5344CB8AC3E}">
        <p14:creationId xmlns:p14="http://schemas.microsoft.com/office/powerpoint/2010/main" val="4134273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FDD80-E61C-32D9-564A-964E8DCD142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5E5870-FEE9-60FF-6A8D-F81F10A01E6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D4371FB-3A24-FF19-3AEA-E3B21D44DB7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632E17E-86BD-45C6-DEA3-2CB88A3744FE}"/>
              </a:ext>
            </a:extLst>
          </p:cNvPr>
          <p:cNvSpPr>
            <a:spLocks noGrp="1"/>
          </p:cNvSpPr>
          <p:nvPr>
            <p:ph type="sldNum" sz="quarter" idx="5"/>
          </p:nvPr>
        </p:nvSpPr>
        <p:spPr/>
        <p:txBody>
          <a:bodyPr/>
          <a:lstStyle/>
          <a:p>
            <a:fld id="{8FC184B7-5C20-5040-A832-4540C4A5A331}" type="slidenum">
              <a:rPr lang="fr-FR" smtClean="0"/>
              <a:t>30</a:t>
            </a:fld>
            <a:endParaRPr lang="fr-FR"/>
          </a:p>
        </p:txBody>
      </p:sp>
    </p:spTree>
    <p:extLst>
      <p:ext uri="{BB962C8B-B14F-4D97-AF65-F5344CB8AC3E}">
        <p14:creationId xmlns:p14="http://schemas.microsoft.com/office/powerpoint/2010/main" val="3907768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059EA-E560-8BA2-107A-34E21B6260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E316667-D5CA-A1FE-EED1-4B4F6CDCEA5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B7538CF-E6E4-F54C-9D3F-120341ACDA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6CF9876-9739-E51A-2BFD-FE419C9D578B}"/>
              </a:ext>
            </a:extLst>
          </p:cNvPr>
          <p:cNvSpPr>
            <a:spLocks noGrp="1"/>
          </p:cNvSpPr>
          <p:nvPr>
            <p:ph type="sldNum" sz="quarter" idx="5"/>
          </p:nvPr>
        </p:nvSpPr>
        <p:spPr/>
        <p:txBody>
          <a:bodyPr/>
          <a:lstStyle/>
          <a:p>
            <a:fld id="{8FC184B7-5C20-5040-A832-4540C4A5A331}" type="slidenum">
              <a:rPr lang="fr-FR" smtClean="0"/>
              <a:t>31</a:t>
            </a:fld>
            <a:endParaRPr lang="fr-FR"/>
          </a:p>
        </p:txBody>
      </p:sp>
    </p:spTree>
    <p:extLst>
      <p:ext uri="{BB962C8B-B14F-4D97-AF65-F5344CB8AC3E}">
        <p14:creationId xmlns:p14="http://schemas.microsoft.com/office/powerpoint/2010/main" val="1014465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09CDA-FBA5-A296-7A71-261374253FC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84D143D-2196-3E7A-B6F6-5869A68BA8C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BE2B181-A84A-C240-2374-BA15B123BA9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7D22AFD-0693-E537-3AF7-F4B50DCD36D8}"/>
              </a:ext>
            </a:extLst>
          </p:cNvPr>
          <p:cNvSpPr>
            <a:spLocks noGrp="1"/>
          </p:cNvSpPr>
          <p:nvPr>
            <p:ph type="sldNum" sz="quarter" idx="5"/>
          </p:nvPr>
        </p:nvSpPr>
        <p:spPr/>
        <p:txBody>
          <a:bodyPr/>
          <a:lstStyle/>
          <a:p>
            <a:fld id="{8FC184B7-5C20-5040-A832-4540C4A5A331}" type="slidenum">
              <a:rPr lang="fr-FR" smtClean="0"/>
              <a:t>15</a:t>
            </a:fld>
            <a:endParaRPr lang="fr-FR"/>
          </a:p>
        </p:txBody>
      </p:sp>
    </p:spTree>
    <p:extLst>
      <p:ext uri="{BB962C8B-B14F-4D97-AF65-F5344CB8AC3E}">
        <p14:creationId xmlns:p14="http://schemas.microsoft.com/office/powerpoint/2010/main" val="629937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F1A5E-B402-7F9B-EDA2-DF3FA03EE0A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3A56C7E-EC88-110C-8BFD-E9D8FFCD93A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520D73A-6698-6A79-E07F-D10DC3EBDE8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10C96F7-9971-02A0-68DF-B4F73D4A8D41}"/>
              </a:ext>
            </a:extLst>
          </p:cNvPr>
          <p:cNvSpPr>
            <a:spLocks noGrp="1"/>
          </p:cNvSpPr>
          <p:nvPr>
            <p:ph type="sldNum" sz="quarter" idx="5"/>
          </p:nvPr>
        </p:nvSpPr>
        <p:spPr/>
        <p:txBody>
          <a:bodyPr/>
          <a:lstStyle/>
          <a:p>
            <a:fld id="{8FC184B7-5C20-5040-A832-4540C4A5A331}" type="slidenum">
              <a:rPr lang="fr-FR" smtClean="0"/>
              <a:t>16</a:t>
            </a:fld>
            <a:endParaRPr lang="fr-FR"/>
          </a:p>
        </p:txBody>
      </p:sp>
    </p:spTree>
    <p:extLst>
      <p:ext uri="{BB962C8B-B14F-4D97-AF65-F5344CB8AC3E}">
        <p14:creationId xmlns:p14="http://schemas.microsoft.com/office/powerpoint/2010/main" val="328813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Autre exemple plus développé = </a:t>
            </a:r>
            <a:r>
              <a:rPr lang="fr-FR" dirty="0" err="1"/>
              <a:t>vv</a:t>
            </a:r>
            <a:r>
              <a:rPr lang="fr-FR" dirty="0"/>
              <a:t>. 80-91. </a:t>
            </a:r>
          </a:p>
        </p:txBody>
      </p:sp>
      <p:sp>
        <p:nvSpPr>
          <p:cNvPr id="4" name="Espace réservé du numéro de diapositive 3"/>
          <p:cNvSpPr>
            <a:spLocks noGrp="1"/>
          </p:cNvSpPr>
          <p:nvPr>
            <p:ph type="sldNum" sz="quarter" idx="5"/>
          </p:nvPr>
        </p:nvSpPr>
        <p:spPr/>
        <p:txBody>
          <a:bodyPr/>
          <a:lstStyle/>
          <a:p>
            <a:fld id="{8FC184B7-5C20-5040-A832-4540C4A5A331}" type="slidenum">
              <a:rPr lang="fr-FR" smtClean="0"/>
              <a:t>18</a:t>
            </a:fld>
            <a:endParaRPr lang="fr-FR"/>
          </a:p>
        </p:txBody>
      </p:sp>
    </p:spTree>
    <p:extLst>
      <p:ext uri="{BB962C8B-B14F-4D97-AF65-F5344CB8AC3E}">
        <p14:creationId xmlns:p14="http://schemas.microsoft.com/office/powerpoint/2010/main" val="3909629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AB564-C5F4-1C78-62C7-CB28593AA3A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44F0A7E-F603-FC82-DB81-0990012F29F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6E250AD-62A0-AA8A-42F1-80ED446107A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AD55D54-4643-AA43-7C54-0B3DF0C004CA}"/>
              </a:ext>
            </a:extLst>
          </p:cNvPr>
          <p:cNvSpPr>
            <a:spLocks noGrp="1"/>
          </p:cNvSpPr>
          <p:nvPr>
            <p:ph type="sldNum" sz="quarter" idx="5"/>
          </p:nvPr>
        </p:nvSpPr>
        <p:spPr/>
        <p:txBody>
          <a:bodyPr/>
          <a:lstStyle/>
          <a:p>
            <a:fld id="{8FC184B7-5C20-5040-A832-4540C4A5A331}" type="slidenum">
              <a:rPr lang="fr-FR" smtClean="0"/>
              <a:t>20</a:t>
            </a:fld>
            <a:endParaRPr lang="fr-FR"/>
          </a:p>
        </p:txBody>
      </p:sp>
    </p:spTree>
    <p:extLst>
      <p:ext uri="{BB962C8B-B14F-4D97-AF65-F5344CB8AC3E}">
        <p14:creationId xmlns:p14="http://schemas.microsoft.com/office/powerpoint/2010/main" val="3370015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BE0CA-CB78-7EC7-962F-28C5F66C2F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6264E52-9C73-6473-F3D1-542FF37F24F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88FBA2C-1FE6-D143-D2DF-87D20A41C61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A754715-05EE-E078-B40F-5353770569B5}"/>
              </a:ext>
            </a:extLst>
          </p:cNvPr>
          <p:cNvSpPr>
            <a:spLocks noGrp="1"/>
          </p:cNvSpPr>
          <p:nvPr>
            <p:ph type="sldNum" sz="quarter" idx="5"/>
          </p:nvPr>
        </p:nvSpPr>
        <p:spPr/>
        <p:txBody>
          <a:bodyPr/>
          <a:lstStyle/>
          <a:p>
            <a:fld id="{8FC184B7-5C20-5040-A832-4540C4A5A331}" type="slidenum">
              <a:rPr lang="fr-FR" smtClean="0"/>
              <a:t>21</a:t>
            </a:fld>
            <a:endParaRPr lang="fr-FR"/>
          </a:p>
        </p:txBody>
      </p:sp>
    </p:spTree>
    <p:extLst>
      <p:ext uri="{BB962C8B-B14F-4D97-AF65-F5344CB8AC3E}">
        <p14:creationId xmlns:p14="http://schemas.microsoft.com/office/powerpoint/2010/main" val="2636840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020FA-1916-995D-4FE6-5B12322FF80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6FF2B3E-D425-F541-59B2-F022EFD84C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A3779DB-7EF7-66EA-84F7-BCDE89C3FED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9D55E54-8AF6-8E20-1C9E-DB44BE9E0878}"/>
              </a:ext>
            </a:extLst>
          </p:cNvPr>
          <p:cNvSpPr>
            <a:spLocks noGrp="1"/>
          </p:cNvSpPr>
          <p:nvPr>
            <p:ph type="sldNum" sz="quarter" idx="5"/>
          </p:nvPr>
        </p:nvSpPr>
        <p:spPr/>
        <p:txBody>
          <a:bodyPr/>
          <a:lstStyle/>
          <a:p>
            <a:fld id="{8FC184B7-5C20-5040-A832-4540C4A5A331}" type="slidenum">
              <a:rPr lang="fr-FR" smtClean="0"/>
              <a:t>22</a:t>
            </a:fld>
            <a:endParaRPr lang="fr-FR"/>
          </a:p>
        </p:txBody>
      </p:sp>
    </p:spTree>
    <p:extLst>
      <p:ext uri="{BB962C8B-B14F-4D97-AF65-F5344CB8AC3E}">
        <p14:creationId xmlns:p14="http://schemas.microsoft.com/office/powerpoint/2010/main" val="746212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266C3-C6E9-E748-6DB3-9E3AAEE0DD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5777774-6610-C559-2FE4-676189E172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5D877D-6DC0-DB41-3C19-1258739C1FA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0BB4A49-E0BE-AAA7-A907-C2F8711EE07E}"/>
              </a:ext>
            </a:extLst>
          </p:cNvPr>
          <p:cNvSpPr>
            <a:spLocks noGrp="1"/>
          </p:cNvSpPr>
          <p:nvPr>
            <p:ph type="sldNum" sz="quarter" idx="5"/>
          </p:nvPr>
        </p:nvSpPr>
        <p:spPr/>
        <p:txBody>
          <a:bodyPr/>
          <a:lstStyle/>
          <a:p>
            <a:fld id="{8FC184B7-5C20-5040-A832-4540C4A5A331}" type="slidenum">
              <a:rPr lang="fr-FR" smtClean="0"/>
              <a:t>23</a:t>
            </a:fld>
            <a:endParaRPr lang="fr-FR"/>
          </a:p>
        </p:txBody>
      </p:sp>
    </p:spTree>
    <p:extLst>
      <p:ext uri="{BB962C8B-B14F-4D97-AF65-F5344CB8AC3E}">
        <p14:creationId xmlns:p14="http://schemas.microsoft.com/office/powerpoint/2010/main" val="687882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3F73A-CEB2-D9B5-5FF5-8B0C6CAEDB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1B7ECD-9F55-9D64-E04F-CAB86D8228A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6A7B84-680F-AA01-4499-F4444BCA1F0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79897E2-911C-D5FF-3C17-CA3754C0E651}"/>
              </a:ext>
            </a:extLst>
          </p:cNvPr>
          <p:cNvSpPr>
            <a:spLocks noGrp="1"/>
          </p:cNvSpPr>
          <p:nvPr>
            <p:ph type="sldNum" sz="quarter" idx="5"/>
          </p:nvPr>
        </p:nvSpPr>
        <p:spPr/>
        <p:txBody>
          <a:bodyPr/>
          <a:lstStyle/>
          <a:p>
            <a:fld id="{8FC184B7-5C20-5040-A832-4540C4A5A331}" type="slidenum">
              <a:rPr lang="fr-FR" smtClean="0"/>
              <a:t>24</a:t>
            </a:fld>
            <a:endParaRPr lang="fr-FR"/>
          </a:p>
        </p:txBody>
      </p:sp>
    </p:spTree>
    <p:extLst>
      <p:ext uri="{BB962C8B-B14F-4D97-AF65-F5344CB8AC3E}">
        <p14:creationId xmlns:p14="http://schemas.microsoft.com/office/powerpoint/2010/main" val="2481119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1A9C76-4398-C2DE-E108-1BE9E33838D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F935563-A5D2-02C0-0898-81AB6DF7D6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1144832-25DC-C101-87F3-2A0E04303233}"/>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5" name="Espace réservé du pied de page 4">
            <a:extLst>
              <a:ext uri="{FF2B5EF4-FFF2-40B4-BE49-F238E27FC236}">
                <a16:creationId xmlns:a16="http://schemas.microsoft.com/office/drawing/2014/main" id="{86994662-EEF5-E4D3-C948-82978DF34A7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E3EC94-1EAF-311E-BDBA-14B6598DDA28}"/>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234029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916DB-747E-FBF2-E514-859A21E8142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2B8DF26-E78B-F651-C734-36E03F4678D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069652A-BC8F-A8E8-7391-1FBD06FE2F2B}"/>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5" name="Espace réservé du pied de page 4">
            <a:extLst>
              <a:ext uri="{FF2B5EF4-FFF2-40B4-BE49-F238E27FC236}">
                <a16:creationId xmlns:a16="http://schemas.microsoft.com/office/drawing/2014/main" id="{F3F61DBC-A326-D8E4-7DA0-72F71CCE4D4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F8F56D-3FB4-FF76-E1A5-FF9ACAA53E44}"/>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915931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6D6BA89-5D5A-4F45-C573-36DCDAD8DC4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8A7DC43-63C8-4AFC-9B1F-5FC3973A997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84BEBBD-F535-7A45-202C-0E125440AEB0}"/>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5" name="Espace réservé du pied de page 4">
            <a:extLst>
              <a:ext uri="{FF2B5EF4-FFF2-40B4-BE49-F238E27FC236}">
                <a16:creationId xmlns:a16="http://schemas.microsoft.com/office/drawing/2014/main" id="{855706B1-D4BF-2A92-65F1-E969D8B0E34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DB1248-2292-9D15-6DD7-AEADA07F6187}"/>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2043579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5EE8E3-7EAE-540F-27F0-81A9FB13F17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5482D98-5D60-ECF6-6FB8-9E138A56B62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DAF2993-7426-F6ED-0A4A-B71B918A01A5}"/>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5" name="Espace réservé du pied de page 4">
            <a:extLst>
              <a:ext uri="{FF2B5EF4-FFF2-40B4-BE49-F238E27FC236}">
                <a16:creationId xmlns:a16="http://schemas.microsoft.com/office/drawing/2014/main" id="{3833AABB-ED38-D723-F7DF-CC0306AB791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6BFF74B-C0DF-2F16-CBA8-D3375CA893EA}"/>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388867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BCBD65-7E93-0770-BAB9-3325B886183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AC048AB-9CBF-22B6-2614-0A80DCDF112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A8BA58A-62DE-9A39-C5A7-828836CD026D}"/>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5" name="Espace réservé du pied de page 4">
            <a:extLst>
              <a:ext uri="{FF2B5EF4-FFF2-40B4-BE49-F238E27FC236}">
                <a16:creationId xmlns:a16="http://schemas.microsoft.com/office/drawing/2014/main" id="{F1BF6F7E-90C6-50AE-C293-17A34D0BED3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A503E73-A0E8-1ECC-20E5-EBA15F4FC769}"/>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4113838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FE76D9-EF4A-5074-2AFC-2AF1A104FB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FFCE6A7-10EB-CFBC-25C8-7556E1E4D7C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EDB6FB1-642B-573D-17DD-406C5277712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2601D2B-11E4-7BD1-8A8B-427A956D0D6D}"/>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6" name="Espace réservé du pied de page 5">
            <a:extLst>
              <a:ext uri="{FF2B5EF4-FFF2-40B4-BE49-F238E27FC236}">
                <a16:creationId xmlns:a16="http://schemas.microsoft.com/office/drawing/2014/main" id="{E1B12975-AB81-357E-2449-4AF349DC15A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12E536B-1078-7146-7D3E-D5B2C27978F1}"/>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3853377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F14995-9F85-2337-3B8E-CD927C93E46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5B45A44-7363-B469-CCCB-F0ED01833E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A04F78F-A675-CCFA-AF1E-75BD8645587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5FDC74D-D5D4-16D4-E935-7E8B75112C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FAEC6F8-6748-A21A-A88B-6190368D2A7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C44341A-610D-6DF7-A4CF-71562B7B5C91}"/>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8" name="Espace réservé du pied de page 7">
            <a:extLst>
              <a:ext uri="{FF2B5EF4-FFF2-40B4-BE49-F238E27FC236}">
                <a16:creationId xmlns:a16="http://schemas.microsoft.com/office/drawing/2014/main" id="{2E94073E-15AC-E7B1-4E3F-60B70436F6E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49E6469-E7BC-AC65-14AB-32408A22FA37}"/>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1019054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D6DFF9-C4C8-9E88-45E9-223E9287377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6194CDE-1490-7C68-8F3C-E0595C02F35A}"/>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4" name="Espace réservé du pied de page 3">
            <a:extLst>
              <a:ext uri="{FF2B5EF4-FFF2-40B4-BE49-F238E27FC236}">
                <a16:creationId xmlns:a16="http://schemas.microsoft.com/office/drawing/2014/main" id="{1FE4E3C3-EEDE-E9AE-80BD-C57A0FFC4D7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E5A8278-8C9E-898D-9DAF-2664B7E86F20}"/>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1281817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EBB3A28-C5FC-7623-6CE7-581366CCCAA4}"/>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3" name="Espace réservé du pied de page 2">
            <a:extLst>
              <a:ext uri="{FF2B5EF4-FFF2-40B4-BE49-F238E27FC236}">
                <a16:creationId xmlns:a16="http://schemas.microsoft.com/office/drawing/2014/main" id="{2D629014-E6B4-102A-A3DF-9300995F837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99739BC-E2BB-DF76-D1A5-11A8C7CFEBFF}"/>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4119132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AAB171-59D7-8E37-B0ED-DD337A677E2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965DFD9-8B7A-61E9-33B0-EF88105FE7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FA4AAB3-54CA-FEA9-2449-ABE2A39773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BA6910B-55BD-6FF6-D6A4-E17C60455BBC}"/>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6" name="Espace réservé du pied de page 5">
            <a:extLst>
              <a:ext uri="{FF2B5EF4-FFF2-40B4-BE49-F238E27FC236}">
                <a16:creationId xmlns:a16="http://schemas.microsoft.com/office/drawing/2014/main" id="{84E690CA-9CD2-02A6-BD42-C6564C3A74C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662EE14-E086-913B-71E4-B5B93E01AC6D}"/>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3393149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E1E26D-6AA8-9AC7-B935-7D492406E33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2A6D9CB-4899-96BC-C901-6D5CB94D44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F63D469-9A2D-0903-79D4-AC6807955B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6CFEBED-C156-23A6-F06B-BE1232E38E69}"/>
              </a:ext>
            </a:extLst>
          </p:cNvPr>
          <p:cNvSpPr>
            <a:spLocks noGrp="1"/>
          </p:cNvSpPr>
          <p:nvPr>
            <p:ph type="dt" sz="half" idx="10"/>
          </p:nvPr>
        </p:nvSpPr>
        <p:spPr/>
        <p:txBody>
          <a:bodyPr/>
          <a:lstStyle/>
          <a:p>
            <a:fld id="{60AD7042-E62F-3140-93CD-D38DCAFFEEED}" type="datetimeFigureOut">
              <a:rPr lang="fr-FR" smtClean="0"/>
              <a:t>07/07/2026</a:t>
            </a:fld>
            <a:endParaRPr lang="fr-FR"/>
          </a:p>
        </p:txBody>
      </p:sp>
      <p:sp>
        <p:nvSpPr>
          <p:cNvPr id="6" name="Espace réservé du pied de page 5">
            <a:extLst>
              <a:ext uri="{FF2B5EF4-FFF2-40B4-BE49-F238E27FC236}">
                <a16:creationId xmlns:a16="http://schemas.microsoft.com/office/drawing/2014/main" id="{E5E162BE-BCD0-8445-49A5-35749799E27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58B5324-9A1F-07CD-1433-1182D22FE69F}"/>
              </a:ext>
            </a:extLst>
          </p:cNvPr>
          <p:cNvSpPr>
            <a:spLocks noGrp="1"/>
          </p:cNvSpPr>
          <p:nvPr>
            <p:ph type="sldNum" sz="quarter" idx="12"/>
          </p:nvPr>
        </p:nvSpPr>
        <p:spPr/>
        <p:txBody>
          <a:bodyPr/>
          <a:lstStyle/>
          <a:p>
            <a:fld id="{0370E88E-FAAD-B346-9EFC-D94EEB3F36AD}" type="slidenum">
              <a:rPr lang="fr-FR" smtClean="0"/>
              <a:t>‹N°›</a:t>
            </a:fld>
            <a:endParaRPr lang="fr-FR"/>
          </a:p>
        </p:txBody>
      </p:sp>
    </p:spTree>
    <p:extLst>
      <p:ext uri="{BB962C8B-B14F-4D97-AF65-F5344CB8AC3E}">
        <p14:creationId xmlns:p14="http://schemas.microsoft.com/office/powerpoint/2010/main" val="1243695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BD640-5E0D-F7A4-3DA1-8794767BE4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36114A6-C05C-DBEE-F3F5-2B94BC16DA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855B0C-D916-36DB-60EB-623CDC29D0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0AD7042-E62F-3140-93CD-D38DCAFFEEED}" type="datetimeFigureOut">
              <a:rPr lang="fr-FR" smtClean="0"/>
              <a:t>07/07/2026</a:t>
            </a:fld>
            <a:endParaRPr lang="fr-FR"/>
          </a:p>
        </p:txBody>
      </p:sp>
      <p:sp>
        <p:nvSpPr>
          <p:cNvPr id="5" name="Espace réservé du pied de page 4">
            <a:extLst>
              <a:ext uri="{FF2B5EF4-FFF2-40B4-BE49-F238E27FC236}">
                <a16:creationId xmlns:a16="http://schemas.microsoft.com/office/drawing/2014/main" id="{1FEE8F9E-7DEF-3460-E98E-F7EEF89F86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CA4C8E2-8B73-4075-6C7B-2C82721564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70E88E-FAAD-B346-9EFC-D94EEB3F36AD}" type="slidenum">
              <a:rPr lang="fr-FR" smtClean="0"/>
              <a:t>‹N°›</a:t>
            </a:fld>
            <a:endParaRPr lang="fr-FR"/>
          </a:p>
        </p:txBody>
      </p:sp>
    </p:spTree>
    <p:extLst>
      <p:ext uri="{BB962C8B-B14F-4D97-AF65-F5344CB8AC3E}">
        <p14:creationId xmlns:p14="http://schemas.microsoft.com/office/powerpoint/2010/main" val="690615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p:cNvGrpSpPr/>
        <p:nvPr/>
      </p:nvGrpSpPr>
      <p:grpSpPr>
        <a:xfrm>
          <a:off x="0" y="0"/>
          <a:ext cx="0" cy="0"/>
          <a:chOff x="0" y="0"/>
          <a:chExt cx="0" cy="0"/>
        </a:xfrm>
      </p:grpSpPr>
      <p:sp>
        <p:nvSpPr>
          <p:cNvPr id="5" name="Sous-titre 2">
            <a:extLst>
              <a:ext uri="{FF2B5EF4-FFF2-40B4-BE49-F238E27FC236}">
                <a16:creationId xmlns:a16="http://schemas.microsoft.com/office/drawing/2014/main" id="{29D11CB5-081E-519A-E4B4-6A544957811C}"/>
              </a:ext>
            </a:extLst>
          </p:cNvPr>
          <p:cNvSpPr txBox="1">
            <a:spLocks/>
          </p:cNvSpPr>
          <p:nvPr/>
        </p:nvSpPr>
        <p:spPr>
          <a:xfrm>
            <a:off x="3558989" y="5654273"/>
            <a:ext cx="5074022" cy="642779"/>
          </a:xfrm>
          <a:prstGeom prst="rect">
            <a:avLst/>
          </a:prstGeom>
          <a:effectLst>
            <a:outerShdw blurRad="38100" dist="12700" dir="2700000" algn="tl" rotWithShape="0">
              <a:prstClr val="black">
                <a:alpha val="40000"/>
              </a:prstClr>
            </a:outerShdw>
          </a:effectLst>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i="1" dirty="0">
                <a:solidFill>
                  <a:srgbClr val="D0CCBE"/>
                </a:solidFill>
                <a:latin typeface="Bembo" panose="02020502050201020203" pitchFamily="18" charset="0"/>
              </a:rPr>
              <a:t>Par Lucie Corriat</a:t>
            </a:r>
          </a:p>
        </p:txBody>
      </p:sp>
      <p:sp>
        <p:nvSpPr>
          <p:cNvPr id="9" name="Sous-titre 2">
            <a:extLst>
              <a:ext uri="{FF2B5EF4-FFF2-40B4-BE49-F238E27FC236}">
                <a16:creationId xmlns:a16="http://schemas.microsoft.com/office/drawing/2014/main" id="{8EEAA715-63F0-A2E7-0376-1FD15DF4CCAF}"/>
              </a:ext>
            </a:extLst>
          </p:cNvPr>
          <p:cNvSpPr txBox="1">
            <a:spLocks/>
          </p:cNvSpPr>
          <p:nvPr/>
        </p:nvSpPr>
        <p:spPr>
          <a:xfrm>
            <a:off x="2119420" y="808073"/>
            <a:ext cx="7953153" cy="1956390"/>
          </a:xfrm>
          <a:prstGeom prst="rect">
            <a:avLst/>
          </a:prstGeom>
          <a:effectLst>
            <a:outerShdw blurRad="38100" dist="12700" dir="2700000" algn="tl" rotWithShape="0">
              <a:prstClr val="black">
                <a:alpha val="40000"/>
              </a:prstClr>
            </a:outerShdw>
          </a:effectLst>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4000" i="1" dirty="0">
                <a:solidFill>
                  <a:srgbClr val="D0CCBE"/>
                </a:solidFill>
                <a:latin typeface="Bembo" panose="02020502050201020203" pitchFamily="18" charset="0"/>
              </a:rPr>
              <a:t>UN PROGRAMME </a:t>
            </a:r>
          </a:p>
          <a:p>
            <a:r>
              <a:rPr lang="fr-FR" sz="4000" i="1" dirty="0">
                <a:solidFill>
                  <a:srgbClr val="D0CCBE"/>
                </a:solidFill>
                <a:latin typeface="Bembo" panose="02020502050201020203" pitchFamily="18" charset="0"/>
              </a:rPr>
              <a:t>POÉTICO-ÉCONOMIQUE :</a:t>
            </a:r>
          </a:p>
          <a:p>
            <a:r>
              <a:rPr lang="fr-FR" sz="4000" i="1" dirty="0">
                <a:solidFill>
                  <a:srgbClr val="D0CCBE"/>
                </a:solidFill>
                <a:latin typeface="Bembo" panose="02020502050201020203" pitchFamily="18" charset="0"/>
              </a:rPr>
              <a:t>Horace, </a:t>
            </a:r>
            <a:r>
              <a:rPr lang="fr-FR" sz="4000" dirty="0">
                <a:solidFill>
                  <a:srgbClr val="D0CCBE"/>
                </a:solidFill>
                <a:latin typeface="Bembo" panose="02020502050201020203" pitchFamily="18" charset="0"/>
              </a:rPr>
              <a:t>Satires</a:t>
            </a:r>
            <a:r>
              <a:rPr lang="fr-FR" sz="4000" i="1" dirty="0">
                <a:solidFill>
                  <a:srgbClr val="D0CCBE"/>
                </a:solidFill>
                <a:latin typeface="Bembo" panose="02020502050201020203" pitchFamily="18" charset="0"/>
              </a:rPr>
              <a:t>, I, </a:t>
            </a:r>
            <a:r>
              <a:rPr lang="fr-FR" sz="4000" i="1" dirty="0">
                <a:solidFill>
                  <a:srgbClr val="C00000"/>
                </a:solidFill>
                <a:latin typeface="Bembo" panose="02020502050201020203" pitchFamily="18" charset="0"/>
              </a:rPr>
              <a:t>1</a:t>
            </a:r>
            <a:r>
              <a:rPr lang="fr-FR" sz="4000" i="1" dirty="0">
                <a:solidFill>
                  <a:srgbClr val="D0CCBE"/>
                </a:solidFill>
                <a:latin typeface="Bembo" panose="02020502050201020203" pitchFamily="18" charset="0"/>
              </a:rPr>
              <a:t>. </a:t>
            </a:r>
          </a:p>
          <a:p>
            <a:endParaRPr lang="fr-FR" sz="4000" i="1" dirty="0">
              <a:solidFill>
                <a:srgbClr val="D0CCBE"/>
              </a:solidFill>
              <a:latin typeface="Bembo" panose="02020502050201020203" pitchFamily="18" charset="0"/>
            </a:endParaRPr>
          </a:p>
        </p:txBody>
      </p:sp>
    </p:spTree>
    <p:extLst>
      <p:ext uri="{BB962C8B-B14F-4D97-AF65-F5344CB8AC3E}">
        <p14:creationId xmlns:p14="http://schemas.microsoft.com/office/powerpoint/2010/main" val="3894180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834A8B29-3D60-10F1-9D6F-B42230B51BF9}"/>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A0185B3-8A6B-EFB3-75EC-44EB38AABA99}"/>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Caractéristiques</a:t>
            </a:r>
            <a:endParaRPr lang="fr-FR" sz="2800" b="1" dirty="0">
              <a:solidFill>
                <a:srgbClr val="D0CCBE"/>
              </a:solidFill>
              <a:latin typeface="Bembo" panose="02020502050201020203" pitchFamily="18" charset="0"/>
            </a:endParaRPr>
          </a:p>
        </p:txBody>
      </p:sp>
      <p:sp>
        <p:nvSpPr>
          <p:cNvPr id="6" name="ZoneTexte 5">
            <a:extLst>
              <a:ext uri="{FF2B5EF4-FFF2-40B4-BE49-F238E27FC236}">
                <a16:creationId xmlns:a16="http://schemas.microsoft.com/office/drawing/2014/main" id="{9F8B9FF3-C854-99B7-4279-0B0779B96619}"/>
              </a:ext>
            </a:extLst>
          </p:cNvPr>
          <p:cNvSpPr txBox="1"/>
          <p:nvPr/>
        </p:nvSpPr>
        <p:spPr>
          <a:xfrm>
            <a:off x="1956390" y="1903175"/>
            <a:ext cx="5656521" cy="523220"/>
          </a:xfrm>
          <a:prstGeom prst="rect">
            <a:avLst/>
          </a:prstGeom>
          <a:noFill/>
        </p:spPr>
        <p:txBody>
          <a:bodyPr wrap="square" rtlCol="0">
            <a:spAutoFit/>
          </a:bodyPr>
          <a:lstStyle/>
          <a:p>
            <a:r>
              <a:rPr lang="fr-FR" sz="2800" i="1" u="sng" dirty="0">
                <a:solidFill>
                  <a:srgbClr val="D0CCBE"/>
                </a:solidFill>
                <a:latin typeface="Bembo" panose="02020502050201020203" pitchFamily="18" charset="0"/>
              </a:rPr>
              <a:t>Accumulation excessive de richesses </a:t>
            </a:r>
          </a:p>
        </p:txBody>
      </p:sp>
      <p:sp>
        <p:nvSpPr>
          <p:cNvPr id="7" name="ZoneTexte 6">
            <a:extLst>
              <a:ext uri="{FF2B5EF4-FFF2-40B4-BE49-F238E27FC236}">
                <a16:creationId xmlns:a16="http://schemas.microsoft.com/office/drawing/2014/main" id="{C16FE215-8F66-77EC-2592-68DC2A773ADE}"/>
              </a:ext>
            </a:extLst>
          </p:cNvPr>
          <p:cNvSpPr txBox="1"/>
          <p:nvPr/>
        </p:nvSpPr>
        <p:spPr>
          <a:xfrm>
            <a:off x="1956390" y="2659170"/>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Crainte de la perte</a:t>
            </a:r>
          </a:p>
        </p:txBody>
      </p:sp>
      <p:sp>
        <p:nvSpPr>
          <p:cNvPr id="3" name="ZoneTexte 2">
            <a:extLst>
              <a:ext uri="{FF2B5EF4-FFF2-40B4-BE49-F238E27FC236}">
                <a16:creationId xmlns:a16="http://schemas.microsoft.com/office/drawing/2014/main" id="{D768F073-EE56-8921-9C88-13FC3EA3A013}"/>
              </a:ext>
            </a:extLst>
          </p:cNvPr>
          <p:cNvSpPr txBox="1"/>
          <p:nvPr/>
        </p:nvSpPr>
        <p:spPr>
          <a:xfrm>
            <a:off x="1956390" y="3415165"/>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Justification par la valeur sociale de l’argent</a:t>
            </a:r>
          </a:p>
        </p:txBody>
      </p:sp>
      <p:sp>
        <p:nvSpPr>
          <p:cNvPr id="4" name="ZoneTexte 3">
            <a:extLst>
              <a:ext uri="{FF2B5EF4-FFF2-40B4-BE49-F238E27FC236}">
                <a16:creationId xmlns:a16="http://schemas.microsoft.com/office/drawing/2014/main" id="{DD784780-3A17-8080-7A2D-3A3EE0DEE378}"/>
              </a:ext>
            </a:extLst>
          </p:cNvPr>
          <p:cNvSpPr txBox="1"/>
          <p:nvPr/>
        </p:nvSpPr>
        <p:spPr>
          <a:xfrm>
            <a:off x="1956390" y="4171160"/>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Isolement </a:t>
            </a:r>
          </a:p>
        </p:txBody>
      </p:sp>
    </p:spTree>
    <p:extLst>
      <p:ext uri="{BB962C8B-B14F-4D97-AF65-F5344CB8AC3E}">
        <p14:creationId xmlns:p14="http://schemas.microsoft.com/office/powerpoint/2010/main" val="967645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DF478B8E-BD39-2E10-AF57-2C36A29D1DA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82699E1-C9EA-241F-7A4D-DE5E01B7031D}"/>
              </a:ext>
            </a:extLst>
          </p:cNvPr>
          <p:cNvSpPr/>
          <p:nvPr/>
        </p:nvSpPr>
        <p:spPr>
          <a:xfrm>
            <a:off x="2150522" y="2052084"/>
            <a:ext cx="7890956" cy="366823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	38-9 : 	…cum te </a:t>
            </a:r>
            <a:r>
              <a:rPr lang="fr-FR" sz="2200" i="1" dirty="0" err="1">
                <a:solidFill>
                  <a:srgbClr val="2C2C2C"/>
                </a:solidFill>
                <a:latin typeface="Bembo" panose="02020502050201020203" pitchFamily="18" charset="0"/>
              </a:rPr>
              <a:t>neque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feruidus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aestus</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demoueat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lucro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neque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hiems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ignis</a:t>
            </a:r>
            <a:r>
              <a:rPr lang="fr-FR" sz="2200" i="1" dirty="0">
                <a:solidFill>
                  <a:srgbClr val="2C2C2C"/>
                </a:solidFill>
                <a:latin typeface="Bembo" panose="02020502050201020203" pitchFamily="18" charset="0"/>
              </a:rPr>
              <a:t> mare </a:t>
            </a:r>
            <a:r>
              <a:rPr lang="fr-FR" sz="2200" i="1" dirty="0" err="1">
                <a:solidFill>
                  <a:srgbClr val="2C2C2C"/>
                </a:solidFill>
                <a:latin typeface="Bembo" panose="02020502050201020203" pitchFamily="18" charset="0"/>
              </a:rPr>
              <a:t>ferrum</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41 : 	</a:t>
            </a:r>
            <a:r>
              <a:rPr lang="fr-FR" sz="2200" i="1" u="sng" dirty="0" err="1">
                <a:solidFill>
                  <a:srgbClr val="2C2C2C"/>
                </a:solidFill>
                <a:latin typeface="Bembo" panose="02020502050201020203" pitchFamily="18" charset="0"/>
              </a:rPr>
              <a:t>immensum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argenti</a:t>
            </a:r>
            <a:r>
              <a:rPr lang="fr-FR" sz="2200" i="1" dirty="0">
                <a:solidFill>
                  <a:srgbClr val="2C2C2C"/>
                </a:solidFill>
                <a:latin typeface="Bembo" panose="02020502050201020203" pitchFamily="18" charset="0"/>
              </a:rPr>
              <a:t>  pondus et </a:t>
            </a:r>
            <a:r>
              <a:rPr lang="fr-FR" sz="2200" i="1" dirty="0" err="1">
                <a:solidFill>
                  <a:srgbClr val="2C2C2C"/>
                </a:solidFill>
                <a:latin typeface="Bembo" panose="02020502050201020203" pitchFamily="18" charset="0"/>
              </a:rPr>
              <a:t>auri</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44 : 	</a:t>
            </a:r>
            <a:r>
              <a:rPr lang="fr-FR" sz="2200" i="1" dirty="0" err="1">
                <a:solidFill>
                  <a:srgbClr val="2C2C2C"/>
                </a:solidFill>
                <a:latin typeface="Bembo" panose="02020502050201020203" pitchFamily="18" charset="0"/>
              </a:rPr>
              <a:t>constructus</a:t>
            </a:r>
            <a:r>
              <a:rPr lang="fr-FR" sz="2200" i="1" dirty="0">
                <a:solidFill>
                  <a:srgbClr val="2C2C2C"/>
                </a:solidFill>
                <a:latin typeface="Bembo" panose="02020502050201020203" pitchFamily="18" charset="0"/>
              </a:rPr>
              <a:t> </a:t>
            </a:r>
            <a:r>
              <a:rPr lang="fr-FR" sz="2200" i="1" u="sng" dirty="0" err="1">
                <a:solidFill>
                  <a:srgbClr val="2C2C2C"/>
                </a:solidFill>
                <a:latin typeface="Bembo" panose="02020502050201020203" pitchFamily="18" charset="0"/>
              </a:rPr>
              <a:t>aceruus</a:t>
            </a:r>
            <a:endParaRPr lang="fr-FR" sz="2200" i="1" u="sng"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57 :  	</a:t>
            </a:r>
            <a:r>
              <a:rPr lang="fr-FR" sz="2200" i="1" u="sng" dirty="0" err="1">
                <a:solidFill>
                  <a:srgbClr val="2C2C2C"/>
                </a:solidFill>
                <a:latin typeface="Bembo" panose="02020502050201020203" pitchFamily="18" charset="0"/>
              </a:rPr>
              <a:t>plenior</a:t>
            </a:r>
            <a:r>
              <a:rPr lang="fr-FR" sz="2200" i="1" dirty="0">
                <a:solidFill>
                  <a:srgbClr val="2C2C2C"/>
                </a:solidFill>
                <a:latin typeface="Bembo" panose="02020502050201020203" pitchFamily="18" charset="0"/>
              </a:rPr>
              <a:t> copia </a:t>
            </a:r>
            <a:r>
              <a:rPr lang="fr-FR" sz="2200" i="1" u="sng" dirty="0" err="1">
                <a:solidFill>
                  <a:srgbClr val="2C2C2C"/>
                </a:solidFill>
                <a:latin typeface="Bembo" panose="02020502050201020203" pitchFamily="18" charset="0"/>
              </a:rPr>
              <a:t>iusto</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	62 : 	</a:t>
            </a:r>
            <a:r>
              <a:rPr lang="fr-FR" sz="2200" b="1" i="1" dirty="0" err="1">
                <a:solidFill>
                  <a:srgbClr val="C00000"/>
                </a:solidFill>
                <a:latin typeface="Bembo" panose="02020502050201020203" pitchFamily="18" charset="0"/>
              </a:rPr>
              <a:t>nil</a:t>
            </a:r>
            <a:r>
              <a:rPr lang="fr-FR" sz="2200" b="1" i="1" dirty="0">
                <a:solidFill>
                  <a:srgbClr val="C00000"/>
                </a:solidFill>
                <a:latin typeface="Bembo" panose="02020502050201020203" pitchFamily="18" charset="0"/>
              </a:rPr>
              <a:t> satis est</a:t>
            </a:r>
          </a:p>
          <a:p>
            <a:r>
              <a:rPr lang="fr-FR" sz="2200" i="1" dirty="0">
                <a:solidFill>
                  <a:srgbClr val="2C2C2C"/>
                </a:solidFill>
                <a:latin typeface="Bembo" panose="02020502050201020203" pitchFamily="18" charset="0"/>
              </a:rPr>
              <a:t>	70 : 	</a:t>
            </a:r>
            <a:r>
              <a:rPr lang="fr-FR" sz="2200" i="1" u="sng" dirty="0" err="1">
                <a:solidFill>
                  <a:srgbClr val="2C2C2C"/>
                </a:solidFill>
                <a:latin typeface="Bembo" panose="02020502050201020203" pitchFamily="18" charset="0"/>
              </a:rPr>
              <a:t>congestis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saccis</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95-6 : 	…</a:t>
            </a:r>
            <a:r>
              <a:rPr lang="fr-FR" sz="2200" i="1" dirty="0" err="1">
                <a:solidFill>
                  <a:srgbClr val="2C2C2C"/>
                </a:solidFill>
                <a:latin typeface="Bembo" panose="02020502050201020203" pitchFamily="18" charset="0"/>
              </a:rPr>
              <a:t>diues</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a:t>
            </a:r>
            <a:r>
              <a:rPr lang="fr-FR" sz="2200" i="1" u="sng" dirty="0">
                <a:solidFill>
                  <a:srgbClr val="2C2C2C"/>
                </a:solidFill>
                <a:latin typeface="Bembo" panose="02020502050201020203" pitchFamily="18" charset="0"/>
              </a:rPr>
              <a:t>ut </a:t>
            </a:r>
            <a:r>
              <a:rPr lang="fr-FR" sz="2200" i="1" u="sng" dirty="0" err="1">
                <a:solidFill>
                  <a:srgbClr val="2C2C2C"/>
                </a:solidFill>
                <a:latin typeface="Bembo" panose="02020502050201020203" pitchFamily="18" charset="0"/>
              </a:rPr>
              <a:t>metiretur</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nummos</a:t>
            </a:r>
            <a:endParaRPr lang="fr-FR" sz="2200" i="1" dirty="0">
              <a:solidFill>
                <a:srgbClr val="2C2C2C"/>
              </a:solidFill>
              <a:latin typeface="Bembo" panose="02020502050201020203" pitchFamily="18" charset="0"/>
            </a:endParaRPr>
          </a:p>
        </p:txBody>
      </p:sp>
      <p:sp>
        <p:nvSpPr>
          <p:cNvPr id="5" name="ZoneTexte 4">
            <a:extLst>
              <a:ext uri="{FF2B5EF4-FFF2-40B4-BE49-F238E27FC236}">
                <a16:creationId xmlns:a16="http://schemas.microsoft.com/office/drawing/2014/main" id="{A7648496-3A3D-4670-3E7B-9166E7FF5E14}"/>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Accumulation excessive de richesses</a:t>
            </a:r>
            <a:endParaRPr lang="fr-FR" sz="2800" b="1" dirty="0">
              <a:solidFill>
                <a:srgbClr val="D0CCBE"/>
              </a:solidFill>
              <a:latin typeface="Bembo" panose="02020502050201020203" pitchFamily="18" charset="0"/>
            </a:endParaRPr>
          </a:p>
        </p:txBody>
      </p:sp>
    </p:spTree>
    <p:extLst>
      <p:ext uri="{BB962C8B-B14F-4D97-AF65-F5344CB8AC3E}">
        <p14:creationId xmlns:p14="http://schemas.microsoft.com/office/powerpoint/2010/main" val="1700960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E5B7521B-C0C3-BA5D-AB25-A9D5E601A08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7E55589-304F-F2F7-4B74-49CAF7BDCE78}"/>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Caractéristiques</a:t>
            </a:r>
            <a:endParaRPr lang="fr-FR" sz="2800" b="1" dirty="0">
              <a:solidFill>
                <a:srgbClr val="D0CCBE"/>
              </a:solidFill>
              <a:latin typeface="Bembo" panose="02020502050201020203" pitchFamily="18" charset="0"/>
            </a:endParaRPr>
          </a:p>
        </p:txBody>
      </p:sp>
      <p:sp>
        <p:nvSpPr>
          <p:cNvPr id="6" name="ZoneTexte 5">
            <a:extLst>
              <a:ext uri="{FF2B5EF4-FFF2-40B4-BE49-F238E27FC236}">
                <a16:creationId xmlns:a16="http://schemas.microsoft.com/office/drawing/2014/main" id="{25BAD833-E1CA-97A0-CC79-AB6FF3342830}"/>
              </a:ext>
            </a:extLst>
          </p:cNvPr>
          <p:cNvSpPr txBox="1"/>
          <p:nvPr/>
        </p:nvSpPr>
        <p:spPr>
          <a:xfrm>
            <a:off x="1956390" y="1903175"/>
            <a:ext cx="5656521"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Accumulation excessive de richesses </a:t>
            </a:r>
          </a:p>
        </p:txBody>
      </p:sp>
      <p:sp>
        <p:nvSpPr>
          <p:cNvPr id="7" name="ZoneTexte 6">
            <a:extLst>
              <a:ext uri="{FF2B5EF4-FFF2-40B4-BE49-F238E27FC236}">
                <a16:creationId xmlns:a16="http://schemas.microsoft.com/office/drawing/2014/main" id="{C85BE5DC-3EFE-1F89-6332-8FB8521E86FD}"/>
              </a:ext>
            </a:extLst>
          </p:cNvPr>
          <p:cNvSpPr txBox="1"/>
          <p:nvPr/>
        </p:nvSpPr>
        <p:spPr>
          <a:xfrm>
            <a:off x="1956390" y="2659170"/>
            <a:ext cx="6549656" cy="523220"/>
          </a:xfrm>
          <a:prstGeom prst="rect">
            <a:avLst/>
          </a:prstGeom>
          <a:noFill/>
        </p:spPr>
        <p:txBody>
          <a:bodyPr wrap="square" rtlCol="0">
            <a:spAutoFit/>
          </a:bodyPr>
          <a:lstStyle/>
          <a:p>
            <a:r>
              <a:rPr lang="fr-FR" sz="2800" i="1" u="sng" dirty="0">
                <a:solidFill>
                  <a:srgbClr val="D0CCBE"/>
                </a:solidFill>
                <a:latin typeface="Bembo" panose="02020502050201020203" pitchFamily="18" charset="0"/>
              </a:rPr>
              <a:t>Crainte de la perte</a:t>
            </a:r>
          </a:p>
        </p:txBody>
      </p:sp>
      <p:sp>
        <p:nvSpPr>
          <p:cNvPr id="3" name="ZoneTexte 2">
            <a:extLst>
              <a:ext uri="{FF2B5EF4-FFF2-40B4-BE49-F238E27FC236}">
                <a16:creationId xmlns:a16="http://schemas.microsoft.com/office/drawing/2014/main" id="{1202E6D1-6F68-7EE2-9ACC-876417DC6165}"/>
              </a:ext>
            </a:extLst>
          </p:cNvPr>
          <p:cNvSpPr txBox="1"/>
          <p:nvPr/>
        </p:nvSpPr>
        <p:spPr>
          <a:xfrm>
            <a:off x="1956390" y="3415165"/>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Justification par la valeur sociale de l’argent</a:t>
            </a:r>
          </a:p>
        </p:txBody>
      </p:sp>
      <p:sp>
        <p:nvSpPr>
          <p:cNvPr id="4" name="ZoneTexte 3">
            <a:extLst>
              <a:ext uri="{FF2B5EF4-FFF2-40B4-BE49-F238E27FC236}">
                <a16:creationId xmlns:a16="http://schemas.microsoft.com/office/drawing/2014/main" id="{6D07FB0C-CE11-0ED4-091D-B8D47ABEE87B}"/>
              </a:ext>
            </a:extLst>
          </p:cNvPr>
          <p:cNvSpPr txBox="1"/>
          <p:nvPr/>
        </p:nvSpPr>
        <p:spPr>
          <a:xfrm>
            <a:off x="1956390" y="4171160"/>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Isolement </a:t>
            </a:r>
          </a:p>
        </p:txBody>
      </p:sp>
    </p:spTree>
    <p:extLst>
      <p:ext uri="{BB962C8B-B14F-4D97-AF65-F5344CB8AC3E}">
        <p14:creationId xmlns:p14="http://schemas.microsoft.com/office/powerpoint/2010/main" val="1568115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A74852C0-AD35-ED4C-84D3-4DD8C89051B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8B2C6A94-81E5-89BC-F372-B7E31B24A94D}"/>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Crainte de la perte</a:t>
            </a:r>
            <a:endParaRPr lang="fr-FR" sz="2800" b="1" dirty="0">
              <a:solidFill>
                <a:srgbClr val="D0CCBE"/>
              </a:solidFill>
              <a:latin typeface="Bembo" panose="02020502050201020203" pitchFamily="18" charset="0"/>
            </a:endParaRPr>
          </a:p>
        </p:txBody>
      </p:sp>
      <p:sp>
        <p:nvSpPr>
          <p:cNvPr id="13" name="Rectangle 12">
            <a:extLst>
              <a:ext uri="{FF2B5EF4-FFF2-40B4-BE49-F238E27FC236}">
                <a16:creationId xmlns:a16="http://schemas.microsoft.com/office/drawing/2014/main" id="{2CB7D6FC-97E4-CCB2-31DC-23DE3D3719AF}"/>
              </a:ext>
            </a:extLst>
          </p:cNvPr>
          <p:cNvSpPr/>
          <p:nvPr/>
        </p:nvSpPr>
        <p:spPr>
          <a:xfrm>
            <a:off x="2150522" y="2290227"/>
            <a:ext cx="7890956" cy="3132378"/>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	42 : 	</a:t>
            </a:r>
            <a:r>
              <a:rPr lang="fr-FR" sz="2200" i="1" u="sng" dirty="0" err="1">
                <a:solidFill>
                  <a:srgbClr val="2C2C2C"/>
                </a:solidFill>
                <a:latin typeface="Bembo" panose="02020502050201020203" pitchFamily="18" charset="0"/>
              </a:rPr>
              <a:t>timidum</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	76 -78 : an </a:t>
            </a:r>
            <a:r>
              <a:rPr lang="fr-FR" sz="2200" i="1" dirty="0" err="1">
                <a:solidFill>
                  <a:srgbClr val="2C2C2C"/>
                </a:solidFill>
                <a:latin typeface="Bembo" panose="02020502050201020203" pitchFamily="18" charset="0"/>
              </a:rPr>
              <a:t>uigilare</a:t>
            </a:r>
            <a:r>
              <a:rPr lang="fr-FR" sz="2200" i="1" dirty="0">
                <a:solidFill>
                  <a:srgbClr val="2C2C2C"/>
                </a:solidFill>
                <a:latin typeface="Bembo" panose="02020502050201020203" pitchFamily="18" charset="0"/>
              </a:rPr>
              <a:t> </a:t>
            </a:r>
            <a:r>
              <a:rPr lang="fr-FR" sz="2200" i="1" u="sng" dirty="0" err="1">
                <a:solidFill>
                  <a:srgbClr val="2C2C2C"/>
                </a:solidFill>
                <a:latin typeface="Bembo" panose="02020502050201020203" pitchFamily="18" charset="0"/>
              </a:rPr>
              <a:t>metu</a:t>
            </a:r>
            <a:r>
              <a:rPr lang="fr-FR" sz="2200" i="1" u="sng" dirty="0">
                <a:solidFill>
                  <a:srgbClr val="2C2C2C"/>
                </a:solidFill>
                <a:latin typeface="Bembo" panose="02020502050201020203" pitchFamily="18" charset="0"/>
              </a:rPr>
              <a:t> </a:t>
            </a:r>
            <a:r>
              <a:rPr lang="fr-FR" sz="2200" i="1" u="sng" dirty="0" err="1">
                <a:solidFill>
                  <a:srgbClr val="2C2C2C"/>
                </a:solidFill>
                <a:latin typeface="Bembo" panose="02020502050201020203" pitchFamily="18" charset="0"/>
              </a:rPr>
              <a:t>exanimem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noctesque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diesque</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a:t>
            </a:r>
            <a:r>
              <a:rPr lang="fr-FR" sz="2200" i="1" u="sng" dirty="0" err="1">
                <a:solidFill>
                  <a:srgbClr val="2C2C2C"/>
                </a:solidFill>
                <a:latin typeface="Bembo" panose="02020502050201020203" pitchFamily="18" charset="0"/>
              </a:rPr>
              <a:t>formidare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malos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fures</a:t>
            </a:r>
            <a:r>
              <a:rPr lang="fr-FR" sz="2200" i="1" dirty="0">
                <a:solidFill>
                  <a:srgbClr val="2C2C2C"/>
                </a:solidFill>
                <a:latin typeface="Bembo" panose="02020502050201020203" pitchFamily="18" charset="0"/>
              </a:rPr>
              <a:t>, incendia, </a:t>
            </a:r>
            <a:r>
              <a:rPr lang="fr-FR" sz="2200" i="1" dirty="0" err="1">
                <a:solidFill>
                  <a:srgbClr val="2C2C2C"/>
                </a:solidFill>
                <a:latin typeface="Bembo" panose="02020502050201020203" pitchFamily="18" charset="0"/>
              </a:rPr>
              <a:t>seruos</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		ne te </a:t>
            </a:r>
            <a:r>
              <a:rPr lang="fr-FR" sz="2200" i="1" dirty="0" err="1">
                <a:solidFill>
                  <a:srgbClr val="2C2C2C"/>
                </a:solidFill>
                <a:latin typeface="Bembo" panose="02020502050201020203" pitchFamily="18" charset="0"/>
              </a:rPr>
              <a:t>conpilent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fugientes</a:t>
            </a:r>
            <a:r>
              <a:rPr lang="fr-FR" sz="2200" i="1" dirty="0">
                <a:solidFill>
                  <a:srgbClr val="2C2C2C"/>
                </a:solidFill>
                <a:latin typeface="Bembo" panose="02020502050201020203" pitchFamily="18" charset="0"/>
              </a:rPr>
              <a:t>, hoc </a:t>
            </a:r>
            <a:r>
              <a:rPr lang="fr-FR" sz="2200" i="1" dirty="0" err="1">
                <a:solidFill>
                  <a:srgbClr val="2C2C2C"/>
                </a:solidFill>
                <a:latin typeface="Bembo" panose="02020502050201020203" pitchFamily="18" charset="0"/>
              </a:rPr>
              <a:t>iuuat</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	98-99 : 	ne se </a:t>
            </a:r>
            <a:r>
              <a:rPr lang="fr-FR" sz="2200" i="1" dirty="0" err="1">
                <a:solidFill>
                  <a:srgbClr val="C00000"/>
                </a:solidFill>
                <a:latin typeface="Bembo" panose="02020502050201020203" pitchFamily="18" charset="0"/>
              </a:rPr>
              <a:t>penuria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uictus</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opprimeret</a:t>
            </a:r>
            <a:r>
              <a:rPr lang="fr-FR" sz="2200" i="1" dirty="0">
                <a:solidFill>
                  <a:srgbClr val="2C2C2C"/>
                </a:solidFill>
                <a:latin typeface="Bembo" panose="02020502050201020203" pitchFamily="18" charset="0"/>
              </a:rPr>
              <a:t>, </a:t>
            </a:r>
            <a:r>
              <a:rPr lang="fr-FR" sz="2200" i="1" u="sng" dirty="0" err="1">
                <a:solidFill>
                  <a:srgbClr val="2C2C2C"/>
                </a:solidFill>
                <a:latin typeface="Bembo" panose="02020502050201020203" pitchFamily="18" charset="0"/>
              </a:rPr>
              <a:t>metuebat</a:t>
            </a:r>
            <a:r>
              <a:rPr lang="fr-FR" sz="2200" i="1" dirty="0">
                <a:solidFill>
                  <a:srgbClr val="2C2C2C"/>
                </a:solidFill>
                <a:latin typeface="Bembo" panose="02020502050201020203" pitchFamily="18" charset="0"/>
              </a:rPr>
              <a:t>. </a:t>
            </a:r>
          </a:p>
        </p:txBody>
      </p:sp>
    </p:spTree>
    <p:extLst>
      <p:ext uri="{BB962C8B-B14F-4D97-AF65-F5344CB8AC3E}">
        <p14:creationId xmlns:p14="http://schemas.microsoft.com/office/powerpoint/2010/main" val="230412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BE1B0736-C48B-7658-4A4B-20AD1038377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7D0B139-3A85-7FFB-CD21-8E2DD8EDA9C5}"/>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Caractéristiques</a:t>
            </a:r>
            <a:endParaRPr lang="fr-FR" sz="2800" b="1" dirty="0">
              <a:solidFill>
                <a:srgbClr val="D0CCBE"/>
              </a:solidFill>
              <a:latin typeface="Bembo" panose="02020502050201020203" pitchFamily="18" charset="0"/>
            </a:endParaRPr>
          </a:p>
        </p:txBody>
      </p:sp>
      <p:sp>
        <p:nvSpPr>
          <p:cNvPr id="6" name="ZoneTexte 5">
            <a:extLst>
              <a:ext uri="{FF2B5EF4-FFF2-40B4-BE49-F238E27FC236}">
                <a16:creationId xmlns:a16="http://schemas.microsoft.com/office/drawing/2014/main" id="{BC39EFDE-29FB-1F8E-FA2D-E511404CFF82}"/>
              </a:ext>
            </a:extLst>
          </p:cNvPr>
          <p:cNvSpPr txBox="1"/>
          <p:nvPr/>
        </p:nvSpPr>
        <p:spPr>
          <a:xfrm>
            <a:off x="1956390" y="1903175"/>
            <a:ext cx="5656521"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Accumulation excessive de richesses </a:t>
            </a:r>
          </a:p>
        </p:txBody>
      </p:sp>
      <p:sp>
        <p:nvSpPr>
          <p:cNvPr id="7" name="ZoneTexte 6">
            <a:extLst>
              <a:ext uri="{FF2B5EF4-FFF2-40B4-BE49-F238E27FC236}">
                <a16:creationId xmlns:a16="http://schemas.microsoft.com/office/drawing/2014/main" id="{2F6780F3-BB8B-FC61-48E8-442F3F4CBE30}"/>
              </a:ext>
            </a:extLst>
          </p:cNvPr>
          <p:cNvSpPr txBox="1"/>
          <p:nvPr/>
        </p:nvSpPr>
        <p:spPr>
          <a:xfrm>
            <a:off x="1956390" y="2659170"/>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Crainte de la perte</a:t>
            </a:r>
          </a:p>
        </p:txBody>
      </p:sp>
      <p:sp>
        <p:nvSpPr>
          <p:cNvPr id="3" name="ZoneTexte 2">
            <a:extLst>
              <a:ext uri="{FF2B5EF4-FFF2-40B4-BE49-F238E27FC236}">
                <a16:creationId xmlns:a16="http://schemas.microsoft.com/office/drawing/2014/main" id="{70794E77-C120-CEF7-2067-688AE59B02B0}"/>
              </a:ext>
            </a:extLst>
          </p:cNvPr>
          <p:cNvSpPr txBox="1"/>
          <p:nvPr/>
        </p:nvSpPr>
        <p:spPr>
          <a:xfrm>
            <a:off x="1956390" y="3415165"/>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Justification par la valeur sociale de l’argent</a:t>
            </a:r>
          </a:p>
        </p:txBody>
      </p:sp>
      <p:sp>
        <p:nvSpPr>
          <p:cNvPr id="4" name="ZoneTexte 3">
            <a:extLst>
              <a:ext uri="{FF2B5EF4-FFF2-40B4-BE49-F238E27FC236}">
                <a16:creationId xmlns:a16="http://schemas.microsoft.com/office/drawing/2014/main" id="{5DE56106-25CB-5FE2-A920-289C83A6A496}"/>
              </a:ext>
            </a:extLst>
          </p:cNvPr>
          <p:cNvSpPr txBox="1"/>
          <p:nvPr/>
        </p:nvSpPr>
        <p:spPr>
          <a:xfrm>
            <a:off x="1956389" y="4171160"/>
            <a:ext cx="3317359"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Isolement </a:t>
            </a:r>
          </a:p>
        </p:txBody>
      </p:sp>
      <p:sp>
        <p:nvSpPr>
          <p:cNvPr id="13" name="Accolade fermante 12">
            <a:extLst>
              <a:ext uri="{FF2B5EF4-FFF2-40B4-BE49-F238E27FC236}">
                <a16:creationId xmlns:a16="http://schemas.microsoft.com/office/drawing/2014/main" id="{ADD24653-6217-EDD4-32FE-A136050132C8}"/>
              </a:ext>
            </a:extLst>
          </p:cNvPr>
          <p:cNvSpPr/>
          <p:nvPr/>
        </p:nvSpPr>
        <p:spPr>
          <a:xfrm>
            <a:off x="8418185" y="1839380"/>
            <a:ext cx="473820" cy="1511990"/>
          </a:xfrm>
          <a:prstGeom prst="rightBrace">
            <a:avLst/>
          </a:prstGeom>
          <a:noFill/>
          <a:ln>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4" name="ZoneTexte 13">
            <a:extLst>
              <a:ext uri="{FF2B5EF4-FFF2-40B4-BE49-F238E27FC236}">
                <a16:creationId xmlns:a16="http://schemas.microsoft.com/office/drawing/2014/main" id="{6A7D33B9-F309-8461-5E7E-F11330A5BABD}"/>
              </a:ext>
            </a:extLst>
          </p:cNvPr>
          <p:cNvSpPr txBox="1"/>
          <p:nvPr/>
        </p:nvSpPr>
        <p:spPr>
          <a:xfrm>
            <a:off x="9062482" y="2118321"/>
            <a:ext cx="2569538" cy="954107"/>
          </a:xfrm>
          <a:prstGeom prst="rect">
            <a:avLst/>
          </a:prstGeom>
          <a:noFill/>
        </p:spPr>
        <p:txBody>
          <a:bodyPr wrap="square" rtlCol="0">
            <a:spAutoFit/>
          </a:bodyPr>
          <a:lstStyle/>
          <a:p>
            <a:r>
              <a:rPr lang="fr-FR" sz="2800" i="1" dirty="0">
                <a:solidFill>
                  <a:srgbClr val="D0CCBE"/>
                </a:solidFill>
                <a:latin typeface="Bembo" panose="02020502050201020203" pitchFamily="18" charset="0"/>
              </a:rPr>
              <a:t>Inquiétude sur la </a:t>
            </a:r>
          </a:p>
          <a:p>
            <a:r>
              <a:rPr lang="fr-FR" sz="2800" i="1" dirty="0">
                <a:solidFill>
                  <a:srgbClr val="D0CCBE"/>
                </a:solidFill>
                <a:latin typeface="Bembo" panose="02020502050201020203" pitchFamily="18" charset="0"/>
              </a:rPr>
              <a:t>quantité  </a:t>
            </a:r>
          </a:p>
        </p:txBody>
      </p:sp>
    </p:spTree>
    <p:extLst>
      <p:ext uri="{BB962C8B-B14F-4D97-AF65-F5344CB8AC3E}">
        <p14:creationId xmlns:p14="http://schemas.microsoft.com/office/powerpoint/2010/main" val="1457188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66961AE5-4AB0-679C-3923-67654141636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AEB622D-3021-45EC-6017-5D046A629ED5}"/>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Justification par la </a:t>
            </a:r>
            <a:r>
              <a:rPr lang="fr-FR" sz="3200" b="1" dirty="0">
                <a:solidFill>
                  <a:srgbClr val="C00000"/>
                </a:solidFill>
                <a:latin typeface="Bembo" panose="02020502050201020203" pitchFamily="18" charset="0"/>
              </a:rPr>
              <a:t>valeur</a:t>
            </a:r>
            <a:r>
              <a:rPr lang="fr-FR" sz="3200" b="1" dirty="0">
                <a:solidFill>
                  <a:srgbClr val="D0CCBE"/>
                </a:solidFill>
                <a:latin typeface="Bembo" panose="02020502050201020203" pitchFamily="18" charset="0"/>
              </a:rPr>
              <a:t> sociale de l’argent (</a:t>
            </a:r>
            <a:r>
              <a:rPr lang="fr-FR" sz="3200" b="1" dirty="0" err="1">
                <a:solidFill>
                  <a:srgbClr val="D0CCBE"/>
                </a:solidFill>
                <a:latin typeface="Bembo" panose="02020502050201020203" pitchFamily="18" charset="0"/>
              </a:rPr>
              <a:t>vv</a:t>
            </a:r>
            <a:r>
              <a:rPr lang="fr-FR" sz="3200" b="1" dirty="0">
                <a:solidFill>
                  <a:srgbClr val="D0CCBE"/>
                </a:solidFill>
                <a:latin typeface="Bembo" panose="02020502050201020203" pitchFamily="18" charset="0"/>
              </a:rPr>
              <a:t>. 61-62)</a:t>
            </a:r>
            <a:endParaRPr lang="fr-FR" sz="2800" b="1" dirty="0">
              <a:solidFill>
                <a:srgbClr val="D0CCBE"/>
              </a:solidFill>
              <a:latin typeface="Bembo" panose="02020502050201020203" pitchFamily="18" charset="0"/>
            </a:endParaRPr>
          </a:p>
        </p:txBody>
      </p:sp>
      <p:sp>
        <p:nvSpPr>
          <p:cNvPr id="3" name="Rectangle 2">
            <a:extLst>
              <a:ext uri="{FF2B5EF4-FFF2-40B4-BE49-F238E27FC236}">
                <a16:creationId xmlns:a16="http://schemas.microsoft.com/office/drawing/2014/main" id="{2F3F14D4-2203-56E7-E318-A4B8C27CC3B4}"/>
              </a:ext>
            </a:extLst>
          </p:cNvPr>
          <p:cNvSpPr/>
          <p:nvPr/>
        </p:nvSpPr>
        <p:spPr>
          <a:xfrm>
            <a:off x="83464" y="2041583"/>
            <a:ext cx="6274806" cy="1756936"/>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At </a:t>
            </a:r>
            <a:r>
              <a:rPr lang="fr-FR" sz="2200" i="1" dirty="0" err="1">
                <a:solidFill>
                  <a:srgbClr val="2C2C2C"/>
                </a:solidFill>
                <a:latin typeface="Bembo" panose="02020502050201020203" pitchFamily="18" charset="0"/>
              </a:rPr>
              <a:t>bona</a:t>
            </a:r>
            <a:r>
              <a:rPr lang="fr-FR" sz="2200" i="1" dirty="0">
                <a:solidFill>
                  <a:srgbClr val="2C2C2C"/>
                </a:solidFill>
                <a:latin typeface="Bembo" panose="02020502050201020203" pitchFamily="18" charset="0"/>
              </a:rPr>
              <a:t> pars </a:t>
            </a:r>
            <a:r>
              <a:rPr lang="fr-FR" sz="2200" i="1" dirty="0" err="1">
                <a:solidFill>
                  <a:srgbClr val="2C2C2C"/>
                </a:solidFill>
                <a:latin typeface="Bembo" panose="02020502050201020203" pitchFamily="18" charset="0"/>
              </a:rPr>
              <a:t>hominum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decepta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cupidine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falso</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nil</a:t>
            </a:r>
            <a:r>
              <a:rPr lang="fr-FR" sz="2200" i="1" dirty="0">
                <a:solidFill>
                  <a:srgbClr val="2C2C2C"/>
                </a:solidFill>
                <a:latin typeface="Bembo" panose="02020502050201020203" pitchFamily="18" charset="0"/>
              </a:rPr>
              <a:t> satis est », </a:t>
            </a:r>
            <a:r>
              <a:rPr lang="fr-FR" sz="2200" i="1" dirty="0" err="1">
                <a:solidFill>
                  <a:srgbClr val="2C2C2C"/>
                </a:solidFill>
                <a:latin typeface="Bembo" panose="02020502050201020203" pitchFamily="18" charset="0"/>
              </a:rPr>
              <a:t>inquit</a:t>
            </a:r>
            <a:r>
              <a:rPr lang="fr-FR" sz="2200" i="1" dirty="0">
                <a:solidFill>
                  <a:srgbClr val="2C2C2C"/>
                </a:solidFill>
                <a:latin typeface="Bembo" panose="02020502050201020203" pitchFamily="18" charset="0"/>
              </a:rPr>
              <a:t>, « quia </a:t>
            </a:r>
            <a:r>
              <a:rPr lang="fr-FR" sz="2200" b="1" i="1" dirty="0" err="1">
                <a:solidFill>
                  <a:srgbClr val="2C2C2C"/>
                </a:solidFill>
                <a:latin typeface="Bembo" panose="02020502050201020203" pitchFamily="18" charset="0"/>
              </a:rPr>
              <a:t>tanti</a:t>
            </a:r>
            <a:r>
              <a:rPr lang="fr-FR" sz="2200" b="1" i="1" dirty="0">
                <a:solidFill>
                  <a:srgbClr val="2C2C2C"/>
                </a:solidFill>
                <a:latin typeface="Bembo" panose="02020502050201020203" pitchFamily="18" charset="0"/>
              </a:rPr>
              <a:t> quantum habeas sis </a:t>
            </a:r>
            <a:r>
              <a:rPr lang="fr-FR" sz="2200" i="1" dirty="0">
                <a:solidFill>
                  <a:srgbClr val="2C2C2C"/>
                </a:solidFill>
                <a:latin typeface="Bembo" panose="02020502050201020203" pitchFamily="18" charset="0"/>
              </a:rPr>
              <a:t>»</a:t>
            </a:r>
          </a:p>
          <a:p>
            <a:r>
              <a:rPr lang="fr-FR" sz="2200" i="1" dirty="0">
                <a:solidFill>
                  <a:srgbClr val="2C2C2C"/>
                </a:solidFill>
                <a:latin typeface="Bembo" panose="02020502050201020203" pitchFamily="18" charset="0"/>
              </a:rPr>
              <a:t>Quid </a:t>
            </a:r>
            <a:r>
              <a:rPr lang="fr-FR" sz="2200" i="1" dirty="0" err="1">
                <a:solidFill>
                  <a:srgbClr val="2C2C2C"/>
                </a:solidFill>
                <a:latin typeface="Bembo" panose="02020502050201020203" pitchFamily="18" charset="0"/>
              </a:rPr>
              <a:t>facias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illi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Iubeas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miserum</a:t>
            </a:r>
            <a:r>
              <a:rPr lang="fr-FR" sz="2200" i="1" dirty="0">
                <a:solidFill>
                  <a:srgbClr val="2C2C2C"/>
                </a:solidFill>
                <a:latin typeface="Bembo" panose="02020502050201020203" pitchFamily="18" charset="0"/>
              </a:rPr>
              <a:t> esse. </a:t>
            </a:r>
          </a:p>
        </p:txBody>
      </p:sp>
      <p:sp>
        <p:nvSpPr>
          <p:cNvPr id="4" name="Rectangle 3">
            <a:extLst>
              <a:ext uri="{FF2B5EF4-FFF2-40B4-BE49-F238E27FC236}">
                <a16:creationId xmlns:a16="http://schemas.microsoft.com/office/drawing/2014/main" id="{7BF0BD9A-52E7-57A9-6C35-691DBB970A1E}"/>
              </a:ext>
            </a:extLst>
          </p:cNvPr>
          <p:cNvSpPr/>
          <p:nvPr/>
        </p:nvSpPr>
        <p:spPr>
          <a:xfrm>
            <a:off x="6549656" y="2041583"/>
            <a:ext cx="5557284" cy="1756936"/>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Mais une bonne partie des hommes, trompée par la cupidité, dit à tort : « ce n’est jamais assez, parce que </a:t>
            </a:r>
            <a:r>
              <a:rPr lang="fr-BE" sz="2200" b="1" dirty="0">
                <a:solidFill>
                  <a:srgbClr val="2C2C2C"/>
                </a:solidFill>
                <a:latin typeface="Bembo" panose="02020502050201020203" pitchFamily="18" charset="0"/>
              </a:rPr>
              <a:t>tu vaux autant que tu as </a:t>
            </a:r>
            <a:r>
              <a:rPr lang="fr-BE" sz="2200" dirty="0">
                <a:solidFill>
                  <a:srgbClr val="2C2C2C"/>
                </a:solidFill>
                <a:latin typeface="Bembo" panose="02020502050201020203" pitchFamily="18" charset="0"/>
              </a:rPr>
              <a:t>». Que faire pour celui qui pense ainsi? Laisse-le être malheureux.</a:t>
            </a:r>
          </a:p>
        </p:txBody>
      </p:sp>
      <p:sp>
        <p:nvSpPr>
          <p:cNvPr id="5" name="Rectangle 4">
            <a:extLst>
              <a:ext uri="{FF2B5EF4-FFF2-40B4-BE49-F238E27FC236}">
                <a16:creationId xmlns:a16="http://schemas.microsoft.com/office/drawing/2014/main" id="{75DE57F0-35C8-BC64-80F7-CFDCF4003664}"/>
              </a:ext>
            </a:extLst>
          </p:cNvPr>
          <p:cNvSpPr/>
          <p:nvPr/>
        </p:nvSpPr>
        <p:spPr>
          <a:xfrm>
            <a:off x="83464" y="4825803"/>
            <a:ext cx="6274806" cy="917263"/>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tantum</a:t>
            </a:r>
            <a:r>
              <a:rPr lang="fr-FR" sz="2200" i="1" dirty="0">
                <a:solidFill>
                  <a:srgbClr val="2C2C2C"/>
                </a:solidFill>
                <a:latin typeface="Bembo" panose="02020502050201020203" pitchFamily="18" charset="0"/>
              </a:rPr>
              <a:t> habeas, </a:t>
            </a:r>
            <a:r>
              <a:rPr lang="fr-FR" sz="2200" i="1" dirty="0" err="1">
                <a:solidFill>
                  <a:srgbClr val="2C2C2C"/>
                </a:solidFill>
                <a:latin typeface="Bembo" panose="02020502050201020203" pitchFamily="18" charset="0"/>
              </a:rPr>
              <a:t>tantum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ipse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sies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tantique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habearis</a:t>
            </a:r>
            <a:r>
              <a:rPr lang="fr-FR" sz="2200" i="1" dirty="0">
                <a:solidFill>
                  <a:srgbClr val="2C2C2C"/>
                </a:solidFill>
                <a:latin typeface="Bembo" panose="02020502050201020203" pitchFamily="18" charset="0"/>
              </a:rPr>
              <a:t>. »</a:t>
            </a:r>
          </a:p>
        </p:txBody>
      </p:sp>
      <p:sp>
        <p:nvSpPr>
          <p:cNvPr id="6" name="Rectangle 5">
            <a:extLst>
              <a:ext uri="{FF2B5EF4-FFF2-40B4-BE49-F238E27FC236}">
                <a16:creationId xmlns:a16="http://schemas.microsoft.com/office/drawing/2014/main" id="{D9FDB767-AE30-67C0-619A-5C274FA7A1EB}"/>
              </a:ext>
            </a:extLst>
          </p:cNvPr>
          <p:cNvSpPr/>
          <p:nvPr/>
        </p:nvSpPr>
        <p:spPr>
          <a:xfrm>
            <a:off x="6549656" y="4825804"/>
            <a:ext cx="5557284" cy="91726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 autant tu as, autant tu es et autant tu vaux. »</a:t>
            </a:r>
          </a:p>
        </p:txBody>
      </p:sp>
      <p:sp>
        <p:nvSpPr>
          <p:cNvPr id="9" name="ZoneTexte 8">
            <a:extLst>
              <a:ext uri="{FF2B5EF4-FFF2-40B4-BE49-F238E27FC236}">
                <a16:creationId xmlns:a16="http://schemas.microsoft.com/office/drawing/2014/main" id="{2B8EAE7B-E264-7FDC-F767-5952038C655D}"/>
              </a:ext>
            </a:extLst>
          </p:cNvPr>
          <p:cNvSpPr txBox="1"/>
          <p:nvPr/>
        </p:nvSpPr>
        <p:spPr>
          <a:xfrm>
            <a:off x="1653358" y="4209962"/>
            <a:ext cx="2296635" cy="523220"/>
          </a:xfrm>
          <a:prstGeom prst="rect">
            <a:avLst/>
          </a:prstGeom>
          <a:noFill/>
        </p:spPr>
        <p:txBody>
          <a:bodyPr wrap="square" rtlCol="0">
            <a:spAutoFit/>
          </a:bodyPr>
          <a:lstStyle/>
          <a:p>
            <a:r>
              <a:rPr lang="fr-FR" sz="2800" b="1" dirty="0">
                <a:solidFill>
                  <a:srgbClr val="D0CCBE"/>
                </a:solidFill>
                <a:latin typeface="Bembo" panose="02020502050201020203" pitchFamily="18" charset="0"/>
              </a:rPr>
              <a:t>Lucilius, H36</a:t>
            </a:r>
          </a:p>
        </p:txBody>
      </p:sp>
      <p:sp>
        <p:nvSpPr>
          <p:cNvPr id="10" name="Flèche courbée vers la droite 9">
            <a:extLst>
              <a:ext uri="{FF2B5EF4-FFF2-40B4-BE49-F238E27FC236}">
                <a16:creationId xmlns:a16="http://schemas.microsoft.com/office/drawing/2014/main" id="{2DC740AE-C1DB-F1A8-0DD8-8E6675A2D390}"/>
              </a:ext>
            </a:extLst>
          </p:cNvPr>
          <p:cNvSpPr/>
          <p:nvPr/>
        </p:nvSpPr>
        <p:spPr>
          <a:xfrm rot="21408448">
            <a:off x="883213" y="3547740"/>
            <a:ext cx="650818" cy="1082944"/>
          </a:xfrm>
          <a:prstGeom prst="curvedRightArrow">
            <a:avLst>
              <a:gd name="adj1" fmla="val 18595"/>
              <a:gd name="adj2" fmla="val 50000"/>
              <a:gd name="adj3" fmla="val 6548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922619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9D6C4EFA-C504-0B09-611D-35B4E5F00B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A94F78E-43E9-2A3F-80A4-2AF8015FF5D5}"/>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Justification par la </a:t>
            </a:r>
            <a:r>
              <a:rPr lang="fr-FR" sz="3200" b="1" dirty="0">
                <a:solidFill>
                  <a:srgbClr val="C00000"/>
                </a:solidFill>
                <a:latin typeface="Bembo" panose="02020502050201020203" pitchFamily="18" charset="0"/>
              </a:rPr>
              <a:t>valeur</a:t>
            </a:r>
            <a:r>
              <a:rPr lang="fr-FR" sz="3200" b="1" dirty="0">
                <a:solidFill>
                  <a:srgbClr val="D0CCBE"/>
                </a:solidFill>
                <a:latin typeface="Bembo" panose="02020502050201020203" pitchFamily="18" charset="0"/>
              </a:rPr>
              <a:t> sociale de l’argent (v. 43)</a:t>
            </a:r>
            <a:endParaRPr lang="fr-FR" sz="2800" b="1" dirty="0">
              <a:solidFill>
                <a:srgbClr val="D0CCBE"/>
              </a:solidFill>
              <a:latin typeface="Bembo" panose="02020502050201020203" pitchFamily="18" charset="0"/>
            </a:endParaRPr>
          </a:p>
        </p:txBody>
      </p:sp>
      <p:sp>
        <p:nvSpPr>
          <p:cNvPr id="3" name="Rectangle 2">
            <a:extLst>
              <a:ext uri="{FF2B5EF4-FFF2-40B4-BE49-F238E27FC236}">
                <a16:creationId xmlns:a16="http://schemas.microsoft.com/office/drawing/2014/main" id="{A9FA9FD4-FD09-F730-4531-25B479B93A73}"/>
              </a:ext>
            </a:extLst>
          </p:cNvPr>
          <p:cNvSpPr/>
          <p:nvPr/>
        </p:nvSpPr>
        <p:spPr>
          <a:xfrm>
            <a:off x="207509" y="2859614"/>
            <a:ext cx="6012536" cy="113877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Quod si comminuas, </a:t>
            </a:r>
            <a:r>
              <a:rPr lang="fr-FR" sz="2200" i="1" dirty="0" err="1">
                <a:solidFill>
                  <a:srgbClr val="2C2C2C"/>
                </a:solidFill>
                <a:latin typeface="Bembo" panose="02020502050201020203" pitchFamily="18" charset="0"/>
              </a:rPr>
              <a:t>uilem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redigatur</a:t>
            </a:r>
            <a:r>
              <a:rPr lang="fr-FR" sz="2200" i="1" dirty="0">
                <a:solidFill>
                  <a:srgbClr val="2C2C2C"/>
                </a:solidFill>
                <a:latin typeface="Bembo" panose="02020502050201020203" pitchFamily="18" charset="0"/>
              </a:rPr>
              <a:t> ad </a:t>
            </a:r>
            <a:r>
              <a:rPr lang="fr-FR" sz="2200" i="1" dirty="0" err="1">
                <a:solidFill>
                  <a:srgbClr val="2C2C2C"/>
                </a:solidFill>
                <a:latin typeface="Bembo" panose="02020502050201020203" pitchFamily="18" charset="0"/>
              </a:rPr>
              <a:t>assem</a:t>
            </a:r>
            <a:r>
              <a:rPr lang="fr-FR" sz="2200" i="1" dirty="0">
                <a:solidFill>
                  <a:srgbClr val="2C2C2C"/>
                </a:solidFill>
                <a:latin typeface="Bembo" panose="02020502050201020203" pitchFamily="18" charset="0"/>
              </a:rPr>
              <a:t>. </a:t>
            </a:r>
          </a:p>
        </p:txBody>
      </p:sp>
      <p:sp>
        <p:nvSpPr>
          <p:cNvPr id="4" name="Rectangle 3">
            <a:extLst>
              <a:ext uri="{FF2B5EF4-FFF2-40B4-BE49-F238E27FC236}">
                <a16:creationId xmlns:a16="http://schemas.microsoft.com/office/drawing/2014/main" id="{7FA9BAA9-3362-37AB-285B-66D110F51131}"/>
              </a:ext>
            </a:extLst>
          </p:cNvPr>
          <p:cNvSpPr/>
          <p:nvPr/>
        </p:nvSpPr>
        <p:spPr>
          <a:xfrm>
            <a:off x="6422064" y="2859614"/>
            <a:ext cx="5302103" cy="1138773"/>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Si on entame [le tas d’or et d’argent], il est réduit à un vil as. </a:t>
            </a:r>
          </a:p>
        </p:txBody>
      </p:sp>
    </p:spTree>
    <p:extLst>
      <p:ext uri="{BB962C8B-B14F-4D97-AF65-F5344CB8AC3E}">
        <p14:creationId xmlns:p14="http://schemas.microsoft.com/office/powerpoint/2010/main" val="3390526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39781D33-E1BB-C113-237E-8FF2D4D0CD9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134609B-48F7-562A-AE64-CE3050625364}"/>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Caractéristiques</a:t>
            </a:r>
            <a:endParaRPr lang="fr-FR" sz="2800" b="1" dirty="0">
              <a:solidFill>
                <a:srgbClr val="D0CCBE"/>
              </a:solidFill>
              <a:latin typeface="Bembo" panose="02020502050201020203" pitchFamily="18" charset="0"/>
            </a:endParaRPr>
          </a:p>
        </p:txBody>
      </p:sp>
      <p:sp>
        <p:nvSpPr>
          <p:cNvPr id="6" name="ZoneTexte 5">
            <a:extLst>
              <a:ext uri="{FF2B5EF4-FFF2-40B4-BE49-F238E27FC236}">
                <a16:creationId xmlns:a16="http://schemas.microsoft.com/office/drawing/2014/main" id="{480ED60B-3CA5-A9CE-0E41-5E114CEB81E8}"/>
              </a:ext>
            </a:extLst>
          </p:cNvPr>
          <p:cNvSpPr txBox="1"/>
          <p:nvPr/>
        </p:nvSpPr>
        <p:spPr>
          <a:xfrm>
            <a:off x="1956390" y="1903175"/>
            <a:ext cx="5656521"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Accumulation excessive de richesses </a:t>
            </a:r>
          </a:p>
        </p:txBody>
      </p:sp>
      <p:sp>
        <p:nvSpPr>
          <p:cNvPr id="7" name="ZoneTexte 6">
            <a:extLst>
              <a:ext uri="{FF2B5EF4-FFF2-40B4-BE49-F238E27FC236}">
                <a16:creationId xmlns:a16="http://schemas.microsoft.com/office/drawing/2014/main" id="{B8923D38-817F-554C-3B5B-85CB6BB877A1}"/>
              </a:ext>
            </a:extLst>
          </p:cNvPr>
          <p:cNvSpPr txBox="1"/>
          <p:nvPr/>
        </p:nvSpPr>
        <p:spPr>
          <a:xfrm>
            <a:off x="1956390" y="2659170"/>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Crainte de la perte</a:t>
            </a:r>
          </a:p>
        </p:txBody>
      </p:sp>
      <p:sp>
        <p:nvSpPr>
          <p:cNvPr id="3" name="ZoneTexte 2">
            <a:extLst>
              <a:ext uri="{FF2B5EF4-FFF2-40B4-BE49-F238E27FC236}">
                <a16:creationId xmlns:a16="http://schemas.microsoft.com/office/drawing/2014/main" id="{EB900ADC-D275-31D3-534A-BCE87BC265C4}"/>
              </a:ext>
            </a:extLst>
          </p:cNvPr>
          <p:cNvSpPr txBox="1"/>
          <p:nvPr/>
        </p:nvSpPr>
        <p:spPr>
          <a:xfrm>
            <a:off x="1956390" y="3415165"/>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Justification par la valeur sociale de l’argent</a:t>
            </a:r>
          </a:p>
        </p:txBody>
      </p:sp>
      <p:sp>
        <p:nvSpPr>
          <p:cNvPr id="4" name="ZoneTexte 3">
            <a:extLst>
              <a:ext uri="{FF2B5EF4-FFF2-40B4-BE49-F238E27FC236}">
                <a16:creationId xmlns:a16="http://schemas.microsoft.com/office/drawing/2014/main" id="{0A16F11F-9DAE-5445-746D-0ED61B2D1825}"/>
              </a:ext>
            </a:extLst>
          </p:cNvPr>
          <p:cNvSpPr txBox="1"/>
          <p:nvPr/>
        </p:nvSpPr>
        <p:spPr>
          <a:xfrm>
            <a:off x="1956390" y="4171160"/>
            <a:ext cx="1701210"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Isolement </a:t>
            </a:r>
          </a:p>
        </p:txBody>
      </p:sp>
      <p:sp>
        <p:nvSpPr>
          <p:cNvPr id="15" name="Accolade fermante 14">
            <a:extLst>
              <a:ext uri="{FF2B5EF4-FFF2-40B4-BE49-F238E27FC236}">
                <a16:creationId xmlns:a16="http://schemas.microsoft.com/office/drawing/2014/main" id="{6DD30461-D47F-377B-6106-00D97EDD2C78}"/>
              </a:ext>
            </a:extLst>
          </p:cNvPr>
          <p:cNvSpPr/>
          <p:nvPr/>
        </p:nvSpPr>
        <p:spPr>
          <a:xfrm>
            <a:off x="8476160" y="3344691"/>
            <a:ext cx="360784" cy="755995"/>
          </a:xfrm>
          <a:prstGeom prst="rightBrace">
            <a:avLst/>
          </a:prstGeom>
          <a:noFill/>
          <a:ln>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6" name="ZoneTexte 15">
            <a:extLst>
              <a:ext uri="{FF2B5EF4-FFF2-40B4-BE49-F238E27FC236}">
                <a16:creationId xmlns:a16="http://schemas.microsoft.com/office/drawing/2014/main" id="{3C5F046A-6A21-1765-1499-0C99EA7DACBE}"/>
              </a:ext>
            </a:extLst>
          </p:cNvPr>
          <p:cNvSpPr txBox="1"/>
          <p:nvPr/>
        </p:nvSpPr>
        <p:spPr>
          <a:xfrm>
            <a:off x="8986448" y="3255295"/>
            <a:ext cx="2815692" cy="954107"/>
          </a:xfrm>
          <a:prstGeom prst="rect">
            <a:avLst/>
          </a:prstGeom>
          <a:noFill/>
        </p:spPr>
        <p:txBody>
          <a:bodyPr wrap="square" rtlCol="0">
            <a:spAutoFit/>
          </a:bodyPr>
          <a:lstStyle/>
          <a:p>
            <a:r>
              <a:rPr lang="fr-FR" sz="2800" i="1" dirty="0">
                <a:solidFill>
                  <a:srgbClr val="D0CCBE"/>
                </a:solidFill>
                <a:latin typeface="Bembo" panose="02020502050201020203" pitchFamily="18" charset="0"/>
              </a:rPr>
              <a:t>Inquiétude sur la </a:t>
            </a:r>
          </a:p>
          <a:p>
            <a:r>
              <a:rPr lang="fr-FR" sz="2800" i="1" dirty="0">
                <a:solidFill>
                  <a:srgbClr val="D0CCBE"/>
                </a:solidFill>
                <a:latin typeface="Bembo" panose="02020502050201020203" pitchFamily="18" charset="0"/>
              </a:rPr>
              <a:t>valeur  </a:t>
            </a:r>
          </a:p>
        </p:txBody>
      </p:sp>
    </p:spTree>
    <p:extLst>
      <p:ext uri="{BB962C8B-B14F-4D97-AF65-F5344CB8AC3E}">
        <p14:creationId xmlns:p14="http://schemas.microsoft.com/office/powerpoint/2010/main" val="1742892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F732F1D7-180C-4E17-F838-80EA676D078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ADF8DCE-A48B-A235-F240-861BFD575658}"/>
              </a:ext>
            </a:extLst>
          </p:cNvPr>
          <p:cNvSpPr/>
          <p:nvPr/>
        </p:nvSpPr>
        <p:spPr>
          <a:xfrm>
            <a:off x="87010" y="2703323"/>
            <a:ext cx="5884946" cy="2174361"/>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Ut quidam </a:t>
            </a:r>
            <a:r>
              <a:rPr lang="fr-FR" sz="2200" i="1" dirty="0" err="1">
                <a:solidFill>
                  <a:srgbClr val="2C2C2C"/>
                </a:solidFill>
                <a:latin typeface="Bembo" panose="02020502050201020203" pitchFamily="18" charset="0"/>
              </a:rPr>
              <a:t>memoratur</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Athenis</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sordidus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ac</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diues</a:t>
            </a:r>
            <a:r>
              <a:rPr lang="fr-FR" sz="2200" i="1" dirty="0">
                <a:solidFill>
                  <a:srgbClr val="2C2C2C"/>
                </a:solidFill>
                <a:latin typeface="Bembo" panose="02020502050201020203" pitchFamily="18" charset="0"/>
              </a:rPr>
              <a:t>, populi </a:t>
            </a:r>
            <a:r>
              <a:rPr lang="fr-FR" sz="2200" i="1" dirty="0" err="1">
                <a:solidFill>
                  <a:srgbClr val="2C2C2C"/>
                </a:solidFill>
                <a:latin typeface="Bembo" panose="02020502050201020203" pitchFamily="18" charset="0"/>
              </a:rPr>
              <a:t>contemnere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uoces</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sic </a:t>
            </a:r>
            <a:r>
              <a:rPr lang="fr-FR" sz="2200" i="1" dirty="0" err="1">
                <a:solidFill>
                  <a:srgbClr val="2C2C2C"/>
                </a:solidFill>
                <a:latin typeface="Bembo" panose="02020502050201020203" pitchFamily="18" charset="0"/>
              </a:rPr>
              <a:t>solitus</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populus</a:t>
            </a:r>
            <a:r>
              <a:rPr lang="fr-FR" sz="2200" i="1" dirty="0">
                <a:solidFill>
                  <a:srgbClr val="2C2C2C"/>
                </a:solidFill>
                <a:latin typeface="Bembo" panose="02020502050201020203" pitchFamily="18" charset="0"/>
              </a:rPr>
              <a:t> me </a:t>
            </a:r>
            <a:r>
              <a:rPr lang="fr-FR" sz="2200" i="1" dirty="0" err="1">
                <a:solidFill>
                  <a:srgbClr val="2C2C2C"/>
                </a:solidFill>
                <a:latin typeface="Bembo" panose="02020502050201020203" pitchFamily="18" charset="0"/>
              </a:rPr>
              <a:t>sibilat</a:t>
            </a:r>
            <a:r>
              <a:rPr lang="fr-FR" sz="2200" i="1" dirty="0">
                <a:solidFill>
                  <a:srgbClr val="2C2C2C"/>
                </a:solidFill>
                <a:latin typeface="Bembo" panose="02020502050201020203" pitchFamily="18" charset="0"/>
              </a:rPr>
              <a:t>, at </a:t>
            </a:r>
            <a:r>
              <a:rPr lang="fr-FR" sz="2200" i="1" dirty="0" err="1">
                <a:solidFill>
                  <a:srgbClr val="2C2C2C"/>
                </a:solidFill>
                <a:latin typeface="Bembo" panose="02020502050201020203" pitchFamily="18" charset="0"/>
              </a:rPr>
              <a:t>mihi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plaudo</a:t>
            </a:r>
            <a:endParaRPr lang="fr-FR" sz="2200" i="1" dirty="0">
              <a:solidFill>
                <a:srgbClr val="2C2C2C"/>
              </a:solidFill>
              <a:latin typeface="Bembo" panose="02020502050201020203" pitchFamily="18" charset="0"/>
            </a:endParaRPr>
          </a:p>
          <a:p>
            <a:r>
              <a:rPr lang="fr-FR" sz="2200" b="1" i="1" dirty="0" err="1">
                <a:solidFill>
                  <a:srgbClr val="C00000"/>
                </a:solidFill>
                <a:latin typeface="Bembo" panose="02020502050201020203" pitchFamily="18" charset="0"/>
              </a:rPr>
              <a:t>ipse</a:t>
            </a:r>
            <a:r>
              <a:rPr lang="fr-FR" sz="2200" b="1" i="1" dirty="0">
                <a:solidFill>
                  <a:srgbClr val="C00000"/>
                </a:solidFill>
                <a:latin typeface="Bembo" panose="02020502050201020203" pitchFamily="18" charset="0"/>
              </a:rPr>
              <a:t> </a:t>
            </a:r>
            <a:r>
              <a:rPr lang="fr-FR" sz="2200" b="1" i="1" dirty="0" err="1">
                <a:solidFill>
                  <a:srgbClr val="C00000"/>
                </a:solidFill>
                <a:latin typeface="Bembo" panose="02020502050201020203" pitchFamily="18" charset="0"/>
              </a:rPr>
              <a:t>domi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simul</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ac</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nummos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contemplor</a:t>
            </a:r>
            <a:r>
              <a:rPr lang="fr-FR" sz="2200" i="1" dirty="0">
                <a:solidFill>
                  <a:srgbClr val="2C2C2C"/>
                </a:solidFill>
                <a:latin typeface="Bembo" panose="02020502050201020203" pitchFamily="18" charset="0"/>
              </a:rPr>
              <a:t> in </a:t>
            </a:r>
            <a:r>
              <a:rPr lang="fr-FR" sz="2200" i="1" dirty="0" err="1">
                <a:solidFill>
                  <a:srgbClr val="2C2C2C"/>
                </a:solidFill>
                <a:latin typeface="Bembo" panose="02020502050201020203" pitchFamily="18" charset="0"/>
              </a:rPr>
              <a:t>arca</a:t>
            </a:r>
            <a:r>
              <a:rPr lang="fr-FR" sz="2200" i="1" dirty="0">
                <a:solidFill>
                  <a:srgbClr val="2C2C2C"/>
                </a:solidFill>
                <a:latin typeface="Bembo" panose="02020502050201020203" pitchFamily="18" charset="0"/>
              </a:rPr>
              <a:t>. » </a:t>
            </a:r>
          </a:p>
        </p:txBody>
      </p:sp>
      <p:sp>
        <p:nvSpPr>
          <p:cNvPr id="4" name="Rectangle 3">
            <a:extLst>
              <a:ext uri="{FF2B5EF4-FFF2-40B4-BE49-F238E27FC236}">
                <a16:creationId xmlns:a16="http://schemas.microsoft.com/office/drawing/2014/main" id="{6F71A102-708D-0C8A-6305-56A6D7CF5558}"/>
              </a:ext>
            </a:extLst>
          </p:cNvPr>
          <p:cNvSpPr/>
          <p:nvPr/>
        </p:nvSpPr>
        <p:spPr>
          <a:xfrm>
            <a:off x="6221994" y="2703324"/>
            <a:ext cx="5884946" cy="217436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Ceci rappelle un certain Athénien avare et riche, habitué à mépriser les voix du peuples ainsi : « le peuple me siffle, mais </a:t>
            </a:r>
            <a:r>
              <a:rPr lang="fr-BE" sz="2200" b="1" dirty="0">
                <a:solidFill>
                  <a:srgbClr val="C00000"/>
                </a:solidFill>
                <a:latin typeface="Bembo" panose="02020502050201020203" pitchFamily="18" charset="0"/>
              </a:rPr>
              <a:t>moi</a:t>
            </a:r>
            <a:r>
              <a:rPr lang="fr-BE" sz="2200" dirty="0">
                <a:solidFill>
                  <a:srgbClr val="2C2C2C"/>
                </a:solidFill>
                <a:latin typeface="Bembo" panose="02020502050201020203" pitchFamily="18" charset="0"/>
              </a:rPr>
              <a:t>, je m’applaudis </a:t>
            </a:r>
            <a:r>
              <a:rPr lang="fr-BE" sz="2200" b="1" dirty="0">
                <a:solidFill>
                  <a:srgbClr val="C00000"/>
                </a:solidFill>
                <a:latin typeface="Bembo" panose="02020502050201020203" pitchFamily="18" charset="0"/>
              </a:rPr>
              <a:t>chez moi </a:t>
            </a:r>
            <a:r>
              <a:rPr lang="fr-BE" sz="2200" dirty="0">
                <a:solidFill>
                  <a:srgbClr val="2C2C2C"/>
                </a:solidFill>
                <a:latin typeface="Bembo" panose="02020502050201020203" pitchFamily="18" charset="0"/>
              </a:rPr>
              <a:t>tout en contemplant les pièces dans mon coffre ». </a:t>
            </a:r>
          </a:p>
        </p:txBody>
      </p:sp>
      <p:sp>
        <p:nvSpPr>
          <p:cNvPr id="5" name="ZoneTexte 4">
            <a:extLst>
              <a:ext uri="{FF2B5EF4-FFF2-40B4-BE49-F238E27FC236}">
                <a16:creationId xmlns:a16="http://schemas.microsoft.com/office/drawing/2014/main" id="{F9C46368-725A-EAD9-A9F5-65AACBE62FC0}"/>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Isolement : l’Athénien (</a:t>
            </a:r>
            <a:r>
              <a:rPr lang="fr-FR" sz="3200" b="1" dirty="0" err="1">
                <a:solidFill>
                  <a:srgbClr val="D0CCBE"/>
                </a:solidFill>
                <a:latin typeface="Bembo" panose="02020502050201020203" pitchFamily="18" charset="0"/>
              </a:rPr>
              <a:t>vv</a:t>
            </a:r>
            <a:r>
              <a:rPr lang="fr-FR" sz="3200" b="1" dirty="0">
                <a:solidFill>
                  <a:srgbClr val="D0CCBE"/>
                </a:solidFill>
                <a:latin typeface="Bembo" panose="02020502050201020203" pitchFamily="18" charset="0"/>
              </a:rPr>
              <a:t>. 64-7)</a:t>
            </a:r>
            <a:endParaRPr lang="fr-FR" sz="2800" b="1" dirty="0">
              <a:solidFill>
                <a:srgbClr val="D0CCBE"/>
              </a:solidFill>
              <a:latin typeface="Bembo" panose="02020502050201020203" pitchFamily="18" charset="0"/>
            </a:endParaRPr>
          </a:p>
        </p:txBody>
      </p:sp>
    </p:spTree>
    <p:extLst>
      <p:ext uri="{BB962C8B-B14F-4D97-AF65-F5344CB8AC3E}">
        <p14:creationId xmlns:p14="http://schemas.microsoft.com/office/powerpoint/2010/main" val="2213033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BBDC557E-20AC-FE2E-17E4-220E9C8917CD}"/>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1EDFD75-DBDB-5407-C6C5-55CC77E72984}"/>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Caractéristiques</a:t>
            </a:r>
            <a:endParaRPr lang="fr-FR" sz="2800" b="1" dirty="0">
              <a:solidFill>
                <a:srgbClr val="D0CCBE"/>
              </a:solidFill>
              <a:latin typeface="Bembo" panose="02020502050201020203" pitchFamily="18" charset="0"/>
            </a:endParaRPr>
          </a:p>
        </p:txBody>
      </p:sp>
      <p:sp>
        <p:nvSpPr>
          <p:cNvPr id="6" name="ZoneTexte 5">
            <a:extLst>
              <a:ext uri="{FF2B5EF4-FFF2-40B4-BE49-F238E27FC236}">
                <a16:creationId xmlns:a16="http://schemas.microsoft.com/office/drawing/2014/main" id="{6BDD48A1-3D61-3711-59AA-3A8F8E74AD53}"/>
              </a:ext>
            </a:extLst>
          </p:cNvPr>
          <p:cNvSpPr txBox="1"/>
          <p:nvPr/>
        </p:nvSpPr>
        <p:spPr>
          <a:xfrm>
            <a:off x="1956390" y="1903175"/>
            <a:ext cx="5656521"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Accumulation excessive de richesses </a:t>
            </a:r>
          </a:p>
        </p:txBody>
      </p:sp>
      <p:sp>
        <p:nvSpPr>
          <p:cNvPr id="7" name="ZoneTexte 6">
            <a:extLst>
              <a:ext uri="{FF2B5EF4-FFF2-40B4-BE49-F238E27FC236}">
                <a16:creationId xmlns:a16="http://schemas.microsoft.com/office/drawing/2014/main" id="{F3A0DA28-CA62-958D-CE38-D48C3652E181}"/>
              </a:ext>
            </a:extLst>
          </p:cNvPr>
          <p:cNvSpPr txBox="1"/>
          <p:nvPr/>
        </p:nvSpPr>
        <p:spPr>
          <a:xfrm>
            <a:off x="1956390" y="2659170"/>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Crainte de la perte</a:t>
            </a:r>
          </a:p>
        </p:txBody>
      </p:sp>
      <p:sp>
        <p:nvSpPr>
          <p:cNvPr id="3" name="ZoneTexte 2">
            <a:extLst>
              <a:ext uri="{FF2B5EF4-FFF2-40B4-BE49-F238E27FC236}">
                <a16:creationId xmlns:a16="http://schemas.microsoft.com/office/drawing/2014/main" id="{030F34B6-342E-728F-B8B8-8E1FFCD6F8DF}"/>
              </a:ext>
            </a:extLst>
          </p:cNvPr>
          <p:cNvSpPr txBox="1"/>
          <p:nvPr/>
        </p:nvSpPr>
        <p:spPr>
          <a:xfrm>
            <a:off x="1956390" y="3415165"/>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Justification par la valeur sociale de l’argent</a:t>
            </a:r>
          </a:p>
        </p:txBody>
      </p:sp>
      <p:sp>
        <p:nvSpPr>
          <p:cNvPr id="4" name="ZoneTexte 3">
            <a:extLst>
              <a:ext uri="{FF2B5EF4-FFF2-40B4-BE49-F238E27FC236}">
                <a16:creationId xmlns:a16="http://schemas.microsoft.com/office/drawing/2014/main" id="{8AF89BA0-6BB9-81C8-496A-E36AF45AE118}"/>
              </a:ext>
            </a:extLst>
          </p:cNvPr>
          <p:cNvSpPr txBox="1"/>
          <p:nvPr/>
        </p:nvSpPr>
        <p:spPr>
          <a:xfrm>
            <a:off x="1956390" y="4171160"/>
            <a:ext cx="1701210"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Isolement </a:t>
            </a:r>
          </a:p>
        </p:txBody>
      </p:sp>
      <p:sp>
        <p:nvSpPr>
          <p:cNvPr id="5" name="ZoneTexte 4">
            <a:extLst>
              <a:ext uri="{FF2B5EF4-FFF2-40B4-BE49-F238E27FC236}">
                <a16:creationId xmlns:a16="http://schemas.microsoft.com/office/drawing/2014/main" id="{9D4012C4-0271-5B3E-698B-B70C6575FCC5}"/>
              </a:ext>
            </a:extLst>
          </p:cNvPr>
          <p:cNvSpPr txBox="1"/>
          <p:nvPr/>
        </p:nvSpPr>
        <p:spPr>
          <a:xfrm>
            <a:off x="2232837" y="5316356"/>
            <a:ext cx="9399183" cy="523220"/>
          </a:xfrm>
          <a:prstGeom prst="rect">
            <a:avLst/>
          </a:prstGeom>
          <a:noFill/>
          <a:ln>
            <a:solidFill>
              <a:srgbClr val="C00000"/>
            </a:solidFill>
          </a:ln>
        </p:spPr>
        <p:txBody>
          <a:bodyPr wrap="square" rtlCol="0">
            <a:spAutoFit/>
          </a:bodyPr>
          <a:lstStyle/>
          <a:p>
            <a:r>
              <a:rPr lang="fr-FR" sz="2800" i="1" dirty="0">
                <a:solidFill>
                  <a:srgbClr val="D0CCBE"/>
                </a:solidFill>
                <a:latin typeface="Bembo" panose="02020502050201020203" pitchFamily="18" charset="0"/>
              </a:rPr>
              <a:t>Tout est perçu au prisme de l’argent et des relations marchandes </a:t>
            </a:r>
          </a:p>
        </p:txBody>
      </p:sp>
      <p:sp>
        <p:nvSpPr>
          <p:cNvPr id="8" name="Flèche courbée vers la droite 7">
            <a:extLst>
              <a:ext uri="{FF2B5EF4-FFF2-40B4-BE49-F238E27FC236}">
                <a16:creationId xmlns:a16="http://schemas.microsoft.com/office/drawing/2014/main" id="{34017871-BD55-3EC9-269F-FCAAD13CCFC0}"/>
              </a:ext>
            </a:extLst>
          </p:cNvPr>
          <p:cNvSpPr/>
          <p:nvPr/>
        </p:nvSpPr>
        <p:spPr>
          <a:xfrm rot="21408448">
            <a:off x="1289243" y="5002171"/>
            <a:ext cx="650818" cy="604539"/>
          </a:xfrm>
          <a:prstGeom prst="curvedRightArrow">
            <a:avLst>
              <a:gd name="adj1" fmla="val 18595"/>
              <a:gd name="adj2" fmla="val 50000"/>
              <a:gd name="adj3" fmla="val 6548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67190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A11D905-4AB5-A543-A02D-9542ED58A4A0}"/>
              </a:ext>
            </a:extLst>
          </p:cNvPr>
          <p:cNvSpPr txBox="1"/>
          <p:nvPr/>
        </p:nvSpPr>
        <p:spPr>
          <a:xfrm>
            <a:off x="1268819" y="1982450"/>
            <a:ext cx="10398642" cy="1446550"/>
          </a:xfrm>
          <a:prstGeom prst="rect">
            <a:avLst/>
          </a:prstGeom>
          <a:noFill/>
        </p:spPr>
        <p:txBody>
          <a:bodyPr wrap="square" rtlCol="0">
            <a:spAutoFit/>
          </a:bodyPr>
          <a:lstStyle/>
          <a:p>
            <a:r>
              <a:rPr lang="fr-FR" sz="4400" i="1" dirty="0">
                <a:solidFill>
                  <a:srgbClr val="D0CCBE"/>
                </a:solidFill>
                <a:latin typeface="Bembo" panose="02020502050201020203" pitchFamily="18" charset="0"/>
              </a:rPr>
              <a:t>« There </a:t>
            </a:r>
            <a:r>
              <a:rPr lang="fr-FR" sz="4400" i="1" dirty="0" err="1">
                <a:solidFill>
                  <a:srgbClr val="D0CCBE"/>
                </a:solidFill>
                <a:latin typeface="Bembo" panose="02020502050201020203" pitchFamily="18" charset="0"/>
              </a:rPr>
              <a:t>is</a:t>
            </a:r>
            <a:r>
              <a:rPr lang="fr-FR" sz="4400" i="1" dirty="0">
                <a:solidFill>
                  <a:srgbClr val="D0CCBE"/>
                </a:solidFill>
                <a:latin typeface="Bembo" panose="02020502050201020203" pitchFamily="18" charset="0"/>
              </a:rPr>
              <a:t> no money in </a:t>
            </a:r>
            <a:r>
              <a:rPr lang="fr-FR" sz="4400" i="1" dirty="0" err="1">
                <a:solidFill>
                  <a:srgbClr val="D0CCBE"/>
                </a:solidFill>
                <a:latin typeface="Bembo" panose="02020502050201020203" pitchFamily="18" charset="0"/>
              </a:rPr>
              <a:t>poetry</a:t>
            </a:r>
            <a:r>
              <a:rPr lang="fr-FR" sz="4400" i="1" dirty="0">
                <a:solidFill>
                  <a:srgbClr val="D0CCBE"/>
                </a:solidFill>
                <a:latin typeface="Bembo" panose="02020502050201020203" pitchFamily="18" charset="0"/>
              </a:rPr>
              <a:t>, but </a:t>
            </a:r>
            <a:r>
              <a:rPr lang="fr-FR" sz="4400" i="1" dirty="0" err="1">
                <a:solidFill>
                  <a:srgbClr val="D0CCBE"/>
                </a:solidFill>
                <a:latin typeface="Bembo" panose="02020502050201020203" pitchFamily="18" charset="0"/>
              </a:rPr>
              <a:t>there’s</a:t>
            </a:r>
            <a:r>
              <a:rPr lang="fr-FR" sz="4400" i="1" dirty="0">
                <a:solidFill>
                  <a:srgbClr val="D0CCBE"/>
                </a:solidFill>
                <a:latin typeface="Bembo" panose="02020502050201020203" pitchFamily="18" charset="0"/>
              </a:rPr>
              <a:t> no </a:t>
            </a:r>
            <a:r>
              <a:rPr lang="fr-FR" sz="4400" i="1" dirty="0" err="1">
                <a:solidFill>
                  <a:srgbClr val="D0CCBE"/>
                </a:solidFill>
                <a:latin typeface="Bembo" panose="02020502050201020203" pitchFamily="18" charset="0"/>
              </a:rPr>
              <a:t>poetry</a:t>
            </a:r>
            <a:r>
              <a:rPr lang="fr-FR" sz="4400" i="1" dirty="0">
                <a:solidFill>
                  <a:srgbClr val="D0CCBE"/>
                </a:solidFill>
                <a:latin typeface="Bembo" panose="02020502050201020203" pitchFamily="18" charset="0"/>
              </a:rPr>
              <a:t> in money, </a:t>
            </a:r>
            <a:r>
              <a:rPr lang="fr-FR" sz="4400" i="1" dirty="0" err="1">
                <a:solidFill>
                  <a:srgbClr val="D0CCBE"/>
                </a:solidFill>
                <a:latin typeface="Bembo" panose="02020502050201020203" pitchFamily="18" charset="0"/>
              </a:rPr>
              <a:t>either</a:t>
            </a:r>
            <a:r>
              <a:rPr lang="fr-FR" sz="4400" i="1" dirty="0">
                <a:solidFill>
                  <a:srgbClr val="C00000"/>
                </a:solidFill>
                <a:latin typeface="Bembo" panose="02020502050201020203" pitchFamily="18" charset="0"/>
              </a:rPr>
              <a:t>.</a:t>
            </a:r>
            <a:r>
              <a:rPr lang="fr-FR" sz="4400" i="1" dirty="0">
                <a:solidFill>
                  <a:srgbClr val="D0CCBE"/>
                </a:solidFill>
                <a:latin typeface="Bembo" panose="02020502050201020203" pitchFamily="18" charset="0"/>
              </a:rPr>
              <a:t> »</a:t>
            </a:r>
          </a:p>
        </p:txBody>
      </p:sp>
      <p:sp>
        <p:nvSpPr>
          <p:cNvPr id="8" name="ZoneTexte 7">
            <a:extLst>
              <a:ext uri="{FF2B5EF4-FFF2-40B4-BE49-F238E27FC236}">
                <a16:creationId xmlns:a16="http://schemas.microsoft.com/office/drawing/2014/main" id="{AC38ABEB-FCFE-88D9-5ABA-4BC17B6E3F10}"/>
              </a:ext>
            </a:extLst>
          </p:cNvPr>
          <p:cNvSpPr txBox="1"/>
          <p:nvPr/>
        </p:nvSpPr>
        <p:spPr>
          <a:xfrm>
            <a:off x="7063567" y="4344648"/>
            <a:ext cx="4384154" cy="769441"/>
          </a:xfrm>
          <a:prstGeom prst="rect">
            <a:avLst/>
          </a:prstGeom>
          <a:noFill/>
        </p:spPr>
        <p:txBody>
          <a:bodyPr wrap="square" rtlCol="0">
            <a:spAutoFit/>
          </a:bodyPr>
          <a:lstStyle/>
          <a:p>
            <a:pPr algn="r"/>
            <a:r>
              <a:rPr lang="fr-FR" sz="4400" i="1" dirty="0">
                <a:solidFill>
                  <a:srgbClr val="D0CCBE"/>
                </a:solidFill>
                <a:latin typeface="Bembo" panose="02020502050201020203" pitchFamily="18" charset="0"/>
              </a:rPr>
              <a:t> - Robert Graves</a:t>
            </a:r>
          </a:p>
        </p:txBody>
      </p:sp>
      <p:cxnSp>
        <p:nvCxnSpPr>
          <p:cNvPr id="10" name="Connecteur droit 9">
            <a:extLst>
              <a:ext uri="{FF2B5EF4-FFF2-40B4-BE49-F238E27FC236}">
                <a16:creationId xmlns:a16="http://schemas.microsoft.com/office/drawing/2014/main" id="{C325883E-207C-03FC-0916-DDDF0BE6525D}"/>
              </a:ext>
            </a:extLst>
          </p:cNvPr>
          <p:cNvCxnSpPr>
            <a:cxnSpLocks/>
          </p:cNvCxnSpPr>
          <p:nvPr/>
        </p:nvCxnSpPr>
        <p:spPr>
          <a:xfrm>
            <a:off x="744279" y="0"/>
            <a:ext cx="0" cy="68580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A774A34A-AAA2-8227-AD83-8CB55D5D8F35}"/>
              </a:ext>
            </a:extLst>
          </p:cNvPr>
          <p:cNvCxnSpPr>
            <a:cxnSpLocks/>
          </p:cNvCxnSpPr>
          <p:nvPr/>
        </p:nvCxnSpPr>
        <p:spPr>
          <a:xfrm flipH="1">
            <a:off x="0" y="1066801"/>
            <a:ext cx="12192000" cy="0"/>
          </a:xfrm>
          <a:prstGeom prst="line">
            <a:avLst/>
          </a:prstGeom>
          <a:ln>
            <a:solidFill>
              <a:srgbClr val="D0CC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4069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7587EE87-5AD4-7DDD-65B4-1D1D6319AD5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39C0B3E-B715-1CD3-3006-C53BF281E80C}"/>
              </a:ext>
            </a:extLst>
          </p:cNvPr>
          <p:cNvSpPr/>
          <p:nvPr/>
        </p:nvSpPr>
        <p:spPr>
          <a:xfrm>
            <a:off x="448516" y="2216890"/>
            <a:ext cx="5484450" cy="144868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Habes</a:t>
            </a:r>
            <a:r>
              <a:rPr lang="fr-FR" sz="2200" i="1" dirty="0">
                <a:solidFill>
                  <a:srgbClr val="2C2C2C"/>
                </a:solidFill>
                <a:latin typeface="Bembo" panose="02020502050201020203" pitchFamily="18" charset="0"/>
              </a:rPr>
              <a:t> qui </a:t>
            </a:r>
          </a:p>
          <a:p>
            <a:r>
              <a:rPr lang="fr-FR" sz="2200" i="1" dirty="0" err="1">
                <a:solidFill>
                  <a:srgbClr val="2C2C2C"/>
                </a:solidFill>
                <a:latin typeface="Bembo" panose="02020502050201020203" pitchFamily="18" charset="0"/>
              </a:rPr>
              <a:t>adsideat</a:t>
            </a:r>
            <a:r>
              <a:rPr lang="fr-FR" sz="2200" i="1" dirty="0">
                <a:solidFill>
                  <a:srgbClr val="2C2C2C"/>
                </a:solidFill>
                <a:latin typeface="Bembo" panose="02020502050201020203" pitchFamily="18" charset="0"/>
              </a:rPr>
              <a:t>, fomenta </a:t>
            </a:r>
            <a:r>
              <a:rPr lang="fr-FR" sz="2200" i="1" dirty="0" err="1">
                <a:solidFill>
                  <a:srgbClr val="2C2C2C"/>
                </a:solidFill>
                <a:latin typeface="Bembo" panose="02020502050201020203" pitchFamily="18" charset="0"/>
              </a:rPr>
              <a:t>paret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medicum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roget</a:t>
            </a:r>
            <a:r>
              <a:rPr lang="fr-FR" sz="2200" i="1" dirty="0">
                <a:solidFill>
                  <a:srgbClr val="2C2C2C"/>
                </a:solidFill>
                <a:latin typeface="Bembo" panose="02020502050201020203" pitchFamily="18" charset="0"/>
              </a:rPr>
              <a:t>, ut te</a:t>
            </a:r>
          </a:p>
          <a:p>
            <a:r>
              <a:rPr lang="fr-FR" sz="2200" i="1" dirty="0" err="1">
                <a:solidFill>
                  <a:srgbClr val="2C2C2C"/>
                </a:solidFill>
                <a:latin typeface="Bembo" panose="02020502050201020203" pitchFamily="18" charset="0"/>
              </a:rPr>
              <a:t>suscitet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ac</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reddat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gnatis</a:t>
            </a:r>
            <a:r>
              <a:rPr lang="fr-FR" sz="2200" i="1" dirty="0">
                <a:solidFill>
                  <a:srgbClr val="2C2C2C"/>
                </a:solidFill>
                <a:latin typeface="Bembo" panose="02020502050201020203" pitchFamily="18" charset="0"/>
              </a:rPr>
              <a:t> </a:t>
            </a:r>
            <a:r>
              <a:rPr lang="fr-FR" sz="2200" b="1" i="1" dirty="0" err="1">
                <a:solidFill>
                  <a:srgbClr val="C00000"/>
                </a:solidFill>
                <a:latin typeface="Bembo" panose="02020502050201020203" pitchFamily="18" charset="0"/>
              </a:rPr>
              <a:t>carisque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propinquis</a:t>
            </a:r>
            <a:r>
              <a:rPr lang="fr-FR" sz="2200" i="1" dirty="0">
                <a:solidFill>
                  <a:srgbClr val="2C2C2C"/>
                </a:solidFill>
                <a:latin typeface="Bembo" panose="02020502050201020203" pitchFamily="18" charset="0"/>
              </a:rPr>
              <a:t> ? </a:t>
            </a:r>
          </a:p>
        </p:txBody>
      </p:sp>
      <p:sp>
        <p:nvSpPr>
          <p:cNvPr id="4" name="Rectangle 3">
            <a:extLst>
              <a:ext uri="{FF2B5EF4-FFF2-40B4-BE49-F238E27FC236}">
                <a16:creationId xmlns:a16="http://schemas.microsoft.com/office/drawing/2014/main" id="{120775E7-9264-6982-8B18-1EC0F75C3931}"/>
              </a:ext>
            </a:extLst>
          </p:cNvPr>
          <p:cNvSpPr/>
          <p:nvPr/>
        </p:nvSpPr>
        <p:spPr>
          <a:xfrm>
            <a:off x="6477175" y="2216890"/>
            <a:ext cx="5484450" cy="1448686"/>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As-tu quelqu’un qui soit présent, qui prépare des cataplasme, qui demande au médecin de te guérir, de te rendre à tes enfants et tes chers proches? </a:t>
            </a:r>
          </a:p>
        </p:txBody>
      </p:sp>
      <p:sp>
        <p:nvSpPr>
          <p:cNvPr id="5" name="ZoneTexte 4">
            <a:extLst>
              <a:ext uri="{FF2B5EF4-FFF2-40B4-BE49-F238E27FC236}">
                <a16:creationId xmlns:a16="http://schemas.microsoft.com/office/drawing/2014/main" id="{DA3FFF4C-0967-23C7-A4EB-E3CA8DF3AF9F}"/>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Tout au prisme de l’argent </a:t>
            </a:r>
            <a:r>
              <a:rPr lang="fr-FR" sz="3200" b="1" dirty="0">
                <a:solidFill>
                  <a:srgbClr val="C00000"/>
                </a:solidFill>
                <a:latin typeface="Bembo" panose="02020502050201020203" pitchFamily="18" charset="0"/>
              </a:rPr>
              <a:t>:</a:t>
            </a:r>
            <a:r>
              <a:rPr lang="fr-FR" sz="3200" b="1" dirty="0">
                <a:solidFill>
                  <a:srgbClr val="D0CCBE"/>
                </a:solidFill>
                <a:latin typeface="Bembo" panose="02020502050201020203" pitchFamily="18" charset="0"/>
              </a:rPr>
              <a:t> les relations sociales</a:t>
            </a:r>
            <a:endParaRPr lang="fr-FR" sz="2800" b="1" dirty="0">
              <a:solidFill>
                <a:srgbClr val="D0CCBE"/>
              </a:solidFill>
              <a:latin typeface="Bembo" panose="02020502050201020203" pitchFamily="18" charset="0"/>
            </a:endParaRPr>
          </a:p>
        </p:txBody>
      </p:sp>
      <p:sp>
        <p:nvSpPr>
          <p:cNvPr id="2" name="ZoneTexte 1">
            <a:extLst>
              <a:ext uri="{FF2B5EF4-FFF2-40B4-BE49-F238E27FC236}">
                <a16:creationId xmlns:a16="http://schemas.microsoft.com/office/drawing/2014/main" id="{5276B3A1-B983-907A-3A9F-123EA96CC9AE}"/>
              </a:ext>
            </a:extLst>
          </p:cNvPr>
          <p:cNvSpPr txBox="1"/>
          <p:nvPr/>
        </p:nvSpPr>
        <p:spPr>
          <a:xfrm>
            <a:off x="1002026" y="1587345"/>
            <a:ext cx="2296635" cy="523220"/>
          </a:xfrm>
          <a:prstGeom prst="rect">
            <a:avLst/>
          </a:prstGeom>
          <a:noFill/>
        </p:spPr>
        <p:txBody>
          <a:bodyPr wrap="square" rtlCol="0">
            <a:spAutoFit/>
          </a:bodyPr>
          <a:lstStyle/>
          <a:p>
            <a:r>
              <a:rPr lang="fr-FR" sz="2800" b="1" dirty="0" err="1">
                <a:solidFill>
                  <a:srgbClr val="D0CCBE"/>
                </a:solidFill>
                <a:latin typeface="Bembo" panose="02020502050201020203" pitchFamily="18" charset="0"/>
              </a:rPr>
              <a:t>vv</a:t>
            </a:r>
            <a:r>
              <a:rPr lang="fr-FR" sz="2800" b="1" dirty="0">
                <a:solidFill>
                  <a:srgbClr val="D0CCBE"/>
                </a:solidFill>
                <a:latin typeface="Bembo" panose="02020502050201020203" pitchFamily="18" charset="0"/>
              </a:rPr>
              <a:t>. 81-3</a:t>
            </a:r>
          </a:p>
        </p:txBody>
      </p:sp>
      <p:sp>
        <p:nvSpPr>
          <p:cNvPr id="7" name="ZoneTexte 6">
            <a:extLst>
              <a:ext uri="{FF2B5EF4-FFF2-40B4-BE49-F238E27FC236}">
                <a16:creationId xmlns:a16="http://schemas.microsoft.com/office/drawing/2014/main" id="{8D182768-4219-EE8A-4796-E265B812C516}"/>
              </a:ext>
            </a:extLst>
          </p:cNvPr>
          <p:cNvSpPr txBox="1"/>
          <p:nvPr/>
        </p:nvSpPr>
        <p:spPr>
          <a:xfrm>
            <a:off x="1002026" y="4098199"/>
            <a:ext cx="2296635" cy="523220"/>
          </a:xfrm>
          <a:prstGeom prst="rect">
            <a:avLst/>
          </a:prstGeom>
          <a:noFill/>
        </p:spPr>
        <p:txBody>
          <a:bodyPr wrap="square" rtlCol="0">
            <a:spAutoFit/>
          </a:bodyPr>
          <a:lstStyle/>
          <a:p>
            <a:r>
              <a:rPr lang="fr-FR" sz="2800" b="1" dirty="0" err="1">
                <a:solidFill>
                  <a:srgbClr val="D0CCBE"/>
                </a:solidFill>
                <a:latin typeface="Bembo" panose="02020502050201020203" pitchFamily="18" charset="0"/>
              </a:rPr>
              <a:t>vv</a:t>
            </a:r>
            <a:r>
              <a:rPr lang="fr-FR" sz="2800" b="1" dirty="0">
                <a:solidFill>
                  <a:srgbClr val="D0CCBE"/>
                </a:solidFill>
                <a:latin typeface="Bembo" panose="02020502050201020203" pitchFamily="18" charset="0"/>
              </a:rPr>
              <a:t>. 86-7</a:t>
            </a:r>
          </a:p>
        </p:txBody>
      </p:sp>
      <p:sp>
        <p:nvSpPr>
          <p:cNvPr id="9" name="Rectangle 8">
            <a:extLst>
              <a:ext uri="{FF2B5EF4-FFF2-40B4-BE49-F238E27FC236}">
                <a16:creationId xmlns:a16="http://schemas.microsoft.com/office/drawing/2014/main" id="{9F8BD1F3-14FA-EF32-194B-E41D1AD8197F}"/>
              </a:ext>
            </a:extLst>
          </p:cNvPr>
          <p:cNvSpPr/>
          <p:nvPr/>
        </p:nvSpPr>
        <p:spPr>
          <a:xfrm>
            <a:off x="448515" y="5054044"/>
            <a:ext cx="5484451" cy="144868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err="1">
                <a:solidFill>
                  <a:srgbClr val="2C2C2C"/>
                </a:solidFill>
                <a:latin typeface="Bembo" panose="02020502050201020203" pitchFamily="18" charset="0"/>
              </a:rPr>
              <a:t>Miraris</a:t>
            </a:r>
            <a:r>
              <a:rPr lang="fr-FR" sz="2200" i="1" dirty="0">
                <a:solidFill>
                  <a:srgbClr val="2C2C2C"/>
                </a:solidFill>
                <a:latin typeface="Bembo" panose="02020502050201020203" pitchFamily="18" charset="0"/>
              </a:rPr>
              <a:t>, cum tu </a:t>
            </a:r>
            <a:r>
              <a:rPr lang="fr-FR" sz="2200" i="1" dirty="0" err="1">
                <a:solidFill>
                  <a:srgbClr val="2C2C2C"/>
                </a:solidFill>
                <a:latin typeface="Bembo" panose="02020502050201020203" pitchFamily="18" charset="0"/>
              </a:rPr>
              <a:t>argento</a:t>
            </a:r>
            <a:r>
              <a:rPr lang="fr-FR" sz="2200" i="1" dirty="0">
                <a:solidFill>
                  <a:srgbClr val="2C2C2C"/>
                </a:solidFill>
                <a:latin typeface="Bembo" panose="02020502050201020203" pitchFamily="18" charset="0"/>
              </a:rPr>
              <a:t> post </a:t>
            </a:r>
            <a:r>
              <a:rPr lang="fr-FR" sz="2200" i="1" dirty="0" err="1">
                <a:solidFill>
                  <a:srgbClr val="2C2C2C"/>
                </a:solidFill>
                <a:latin typeface="Bembo" panose="02020502050201020203" pitchFamily="18" charset="0"/>
              </a:rPr>
              <a:t>omnia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ponas</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si </a:t>
            </a:r>
            <a:r>
              <a:rPr lang="fr-FR" sz="2200" i="1" dirty="0" err="1">
                <a:solidFill>
                  <a:srgbClr val="2C2C2C"/>
                </a:solidFill>
                <a:latin typeface="Bembo" panose="02020502050201020203" pitchFamily="18" charset="0"/>
              </a:rPr>
              <a:t>nemo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praestet</a:t>
            </a:r>
            <a:r>
              <a:rPr lang="fr-FR" sz="2200" i="1" dirty="0">
                <a:solidFill>
                  <a:srgbClr val="2C2C2C"/>
                </a:solidFill>
                <a:latin typeface="Bembo" panose="02020502050201020203" pitchFamily="18" charset="0"/>
              </a:rPr>
              <a:t>, quem non </a:t>
            </a:r>
            <a:r>
              <a:rPr lang="fr-FR" sz="2200" b="1" i="1" dirty="0" err="1">
                <a:solidFill>
                  <a:srgbClr val="C00000"/>
                </a:solidFill>
                <a:latin typeface="Bembo" panose="02020502050201020203" pitchFamily="18" charset="0"/>
              </a:rPr>
              <a:t>merearis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amorem</a:t>
            </a:r>
            <a:r>
              <a:rPr lang="fr-FR" sz="2200" i="1" dirty="0">
                <a:solidFill>
                  <a:srgbClr val="2C2C2C"/>
                </a:solidFill>
                <a:latin typeface="Bembo" panose="02020502050201020203" pitchFamily="18" charset="0"/>
              </a:rPr>
              <a:t>?</a:t>
            </a:r>
          </a:p>
        </p:txBody>
      </p:sp>
      <p:sp>
        <p:nvSpPr>
          <p:cNvPr id="10" name="Rectangle 9">
            <a:extLst>
              <a:ext uri="{FF2B5EF4-FFF2-40B4-BE49-F238E27FC236}">
                <a16:creationId xmlns:a16="http://schemas.microsoft.com/office/drawing/2014/main" id="{B9999DFC-AF18-8FF8-127C-EBF77668FF3B}"/>
              </a:ext>
            </a:extLst>
          </p:cNvPr>
          <p:cNvSpPr/>
          <p:nvPr/>
        </p:nvSpPr>
        <p:spPr>
          <a:xfrm>
            <a:off x="6477174" y="5054044"/>
            <a:ext cx="5484451" cy="1448686"/>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Tu t’étonnes, alors que tu places l’argent avant tout le reste, que personne ne te fournisse un amour que tu n’as pas gagné ? </a:t>
            </a:r>
          </a:p>
        </p:txBody>
      </p:sp>
    </p:spTree>
    <p:extLst>
      <p:ext uri="{BB962C8B-B14F-4D97-AF65-F5344CB8AC3E}">
        <p14:creationId xmlns:p14="http://schemas.microsoft.com/office/powerpoint/2010/main" val="3683235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5F03ED1B-F4B9-01DB-E435-493A90FC220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C43F1E-CCEA-642F-F40E-235E7BAE7720}"/>
              </a:ext>
            </a:extLst>
          </p:cNvPr>
          <p:cNvSpPr/>
          <p:nvPr/>
        </p:nvSpPr>
        <p:spPr>
          <a:xfrm>
            <a:off x="448516" y="2939901"/>
            <a:ext cx="5484450" cy="144868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u="sng" dirty="0" err="1">
                <a:solidFill>
                  <a:srgbClr val="2C2C2C"/>
                </a:solidFill>
                <a:latin typeface="Bembo" panose="02020502050201020203" pitchFamily="18" charset="0"/>
              </a:rPr>
              <a:t>Conge</a:t>
            </a:r>
            <a:r>
              <a:rPr lang="fr-FR" sz="2200" i="1" dirty="0" err="1">
                <a:solidFill>
                  <a:srgbClr val="2C2C2C"/>
                </a:solidFill>
                <a:latin typeface="Bembo" panose="02020502050201020203" pitchFamily="18" charset="0"/>
              </a:rPr>
              <a:t>st</a:t>
            </a:r>
            <a:r>
              <a:rPr lang="fr-FR" sz="2200" i="1" dirty="0" err="1">
                <a:solidFill>
                  <a:srgbClr val="C00000"/>
                </a:solidFill>
                <a:latin typeface="Bembo" panose="02020502050201020203" pitchFamily="18" charset="0"/>
              </a:rPr>
              <a:t>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und</a:t>
            </a:r>
            <a:r>
              <a:rPr lang="fr-FR" sz="2200" i="1" dirty="0" err="1">
                <a:solidFill>
                  <a:srgbClr val="C00000"/>
                </a:solidFill>
                <a:latin typeface="Bembo" panose="02020502050201020203" pitchFamily="18" charset="0"/>
              </a:rPr>
              <a:t>i</a:t>
            </a:r>
            <a:r>
              <a:rPr lang="fr-FR" sz="2200" i="1" dirty="0" err="1">
                <a:solidFill>
                  <a:srgbClr val="2C2C2C"/>
                </a:solidFill>
                <a:latin typeface="Bembo" panose="02020502050201020203" pitchFamily="18" charset="0"/>
              </a:rPr>
              <a:t>que</a:t>
            </a:r>
            <a:r>
              <a:rPr lang="fr-FR" sz="2200" i="1" dirty="0">
                <a:solidFill>
                  <a:srgbClr val="2C2C2C"/>
                </a:solidFill>
                <a:latin typeface="Bembo" panose="02020502050201020203" pitchFamily="18" charset="0"/>
              </a:rPr>
              <a:t> </a:t>
            </a:r>
            <a:r>
              <a:rPr lang="fr-FR" sz="2200" i="1" u="sng" dirty="0" err="1">
                <a:solidFill>
                  <a:schemeClr val="tx1"/>
                </a:solidFill>
                <a:latin typeface="Bembo" panose="02020502050201020203" pitchFamily="18" charset="0"/>
              </a:rPr>
              <a:t>sacc</a:t>
            </a:r>
            <a:r>
              <a:rPr lang="fr-FR" sz="2200" i="1" u="sng" dirty="0" err="1">
                <a:solidFill>
                  <a:srgbClr val="C00000"/>
                </a:solidFill>
                <a:latin typeface="Bembo" panose="02020502050201020203" pitchFamily="18" charset="0"/>
              </a:rPr>
              <a:t>is</a:t>
            </a:r>
            <a:endParaRPr lang="fr-FR" sz="2200" i="1" u="sng" dirty="0">
              <a:solidFill>
                <a:srgbClr val="C00000"/>
              </a:solidFill>
              <a:latin typeface="Bembo" panose="02020502050201020203" pitchFamily="18" charset="0"/>
            </a:endParaRPr>
          </a:p>
          <a:p>
            <a:r>
              <a:rPr lang="fr-FR" sz="2200" i="1" u="sng" dirty="0" err="1">
                <a:solidFill>
                  <a:srgbClr val="C00000"/>
                </a:solidFill>
                <a:latin typeface="Bembo" panose="02020502050201020203" pitchFamily="18" charset="0"/>
              </a:rPr>
              <a:t>i</a:t>
            </a:r>
            <a:r>
              <a:rPr lang="fr-FR" sz="2200" i="1" u="sng" dirty="0" err="1">
                <a:solidFill>
                  <a:srgbClr val="2C2C2C"/>
                </a:solidFill>
                <a:latin typeface="Bembo" panose="02020502050201020203" pitchFamily="18" charset="0"/>
              </a:rPr>
              <a:t>n</a:t>
            </a:r>
            <a:r>
              <a:rPr lang="fr-FR" sz="2200" i="1" dirty="0" err="1">
                <a:solidFill>
                  <a:srgbClr val="2C2C2C"/>
                </a:solidFill>
                <a:latin typeface="Bembo" panose="02020502050201020203" pitchFamily="18" charset="0"/>
              </a:rPr>
              <a:t>dorm</a:t>
            </a:r>
            <a:r>
              <a:rPr lang="fr-FR" sz="2200" i="1" dirty="0" err="1">
                <a:solidFill>
                  <a:srgbClr val="C00000"/>
                </a:solidFill>
                <a:latin typeface="Bembo" panose="02020502050201020203" pitchFamily="18" charset="0"/>
              </a:rPr>
              <a:t>is</a:t>
            </a:r>
            <a:r>
              <a:rPr lang="fr-FR" sz="2200" i="1" dirty="0">
                <a:solidFill>
                  <a:srgbClr val="2C2C2C"/>
                </a:solidFill>
                <a:latin typeface="Bembo" panose="02020502050201020203" pitchFamily="18" charset="0"/>
              </a:rPr>
              <a:t> </a:t>
            </a:r>
            <a:r>
              <a:rPr lang="fr-FR" sz="2200" i="1" u="sng" dirty="0" err="1">
                <a:solidFill>
                  <a:srgbClr val="C00000"/>
                </a:solidFill>
                <a:latin typeface="Bembo" panose="02020502050201020203" pitchFamily="18" charset="0"/>
              </a:rPr>
              <a:t>i</a:t>
            </a:r>
            <a:r>
              <a:rPr lang="fr-FR" sz="2200" i="1" u="sng" dirty="0" err="1">
                <a:solidFill>
                  <a:srgbClr val="2C2C2C"/>
                </a:solidFill>
                <a:latin typeface="Bembo" panose="02020502050201020203" pitchFamily="18" charset="0"/>
              </a:rPr>
              <a:t>n</a:t>
            </a:r>
            <a:r>
              <a:rPr lang="fr-FR" sz="2200" i="1" dirty="0" err="1">
                <a:solidFill>
                  <a:srgbClr val="2C2C2C"/>
                </a:solidFill>
                <a:latin typeface="Bembo" panose="02020502050201020203" pitchFamily="18" charset="0"/>
              </a:rPr>
              <a:t>h</a:t>
            </a:r>
            <a:r>
              <a:rPr lang="fr-FR" sz="2200" i="1" dirty="0" err="1">
                <a:solidFill>
                  <a:srgbClr val="C00000"/>
                </a:solidFill>
                <a:latin typeface="Bembo" panose="02020502050201020203" pitchFamily="18" charset="0"/>
              </a:rPr>
              <a:t>i</a:t>
            </a:r>
            <a:r>
              <a:rPr lang="fr-FR" sz="2200" i="1" dirty="0" err="1">
                <a:solidFill>
                  <a:srgbClr val="2C2C2C"/>
                </a:solidFill>
                <a:latin typeface="Bembo" panose="02020502050201020203" pitchFamily="18" charset="0"/>
              </a:rPr>
              <a:t>ans</a:t>
            </a:r>
            <a:r>
              <a:rPr lang="fr-FR" sz="2200" i="1" dirty="0">
                <a:solidFill>
                  <a:srgbClr val="2C2C2C"/>
                </a:solidFill>
                <a:latin typeface="Bembo" panose="02020502050201020203" pitchFamily="18" charset="0"/>
              </a:rPr>
              <a:t> et </a:t>
            </a:r>
            <a:r>
              <a:rPr lang="fr-FR" sz="2200" i="1" u="sng" dirty="0" err="1">
                <a:solidFill>
                  <a:srgbClr val="2C2C2C"/>
                </a:solidFill>
                <a:latin typeface="Bembo" panose="02020502050201020203" pitchFamily="18" charset="0"/>
              </a:rPr>
              <a:t>tamquam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parc</a:t>
            </a:r>
            <a:r>
              <a:rPr lang="fr-FR" sz="2200" i="1" u="sng" dirty="0" err="1">
                <a:solidFill>
                  <a:srgbClr val="2C2C2C"/>
                </a:solidFill>
                <a:latin typeface="Bembo" panose="02020502050201020203" pitchFamily="18" charset="0"/>
              </a:rPr>
              <a:t>ere</a:t>
            </a:r>
            <a:r>
              <a:rPr lang="fr-FR" sz="2200" i="1" dirty="0">
                <a:solidFill>
                  <a:srgbClr val="2C2C2C"/>
                </a:solidFill>
                <a:latin typeface="Bembo" panose="02020502050201020203" pitchFamily="18" charset="0"/>
              </a:rPr>
              <a:t> </a:t>
            </a:r>
            <a:r>
              <a:rPr lang="fr-FR" sz="2200" i="1" u="sng" dirty="0">
                <a:solidFill>
                  <a:srgbClr val="2C2C2C"/>
                </a:solidFill>
                <a:latin typeface="Bembo" panose="02020502050201020203" pitchFamily="18" charset="0"/>
              </a:rPr>
              <a:t>sacr</a:t>
            </a:r>
            <a:r>
              <a:rPr lang="fr-FR" sz="2200" i="1" u="sng" dirty="0">
                <a:solidFill>
                  <a:srgbClr val="C00000"/>
                </a:solidFill>
                <a:latin typeface="Bembo" panose="02020502050201020203" pitchFamily="18" charset="0"/>
              </a:rPr>
              <a:t>is</a:t>
            </a:r>
            <a:r>
              <a:rPr lang="fr-FR" sz="2200" i="1" dirty="0">
                <a:solidFill>
                  <a:srgbClr val="2C2C2C"/>
                </a:solidFill>
                <a:latin typeface="Bembo" panose="02020502050201020203" pitchFamily="18" charset="0"/>
              </a:rPr>
              <a:t> </a:t>
            </a:r>
          </a:p>
          <a:p>
            <a:r>
              <a:rPr lang="fr-FR" sz="2200" i="1" u="sng" dirty="0" err="1">
                <a:solidFill>
                  <a:srgbClr val="2C2C2C"/>
                </a:solidFill>
                <a:latin typeface="Bembo" panose="02020502050201020203" pitchFamily="18" charset="0"/>
              </a:rPr>
              <a:t>coge</a:t>
            </a:r>
            <a:r>
              <a:rPr lang="fr-FR" sz="2200" i="1" dirty="0" err="1">
                <a:solidFill>
                  <a:srgbClr val="2C2C2C"/>
                </a:solidFill>
                <a:latin typeface="Bembo" panose="02020502050201020203" pitchFamily="18" charset="0"/>
              </a:rPr>
              <a:t>r</a:t>
            </a:r>
            <a:r>
              <a:rPr lang="fr-FR" sz="2200" i="1" dirty="0" err="1">
                <a:solidFill>
                  <a:srgbClr val="C00000"/>
                </a:solidFill>
                <a:latin typeface="Bembo" panose="02020502050201020203" pitchFamily="18" charset="0"/>
              </a:rPr>
              <a:t>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a:t>
            </a:r>
            <a:r>
              <a:rPr lang="fr-FR" sz="2200" i="1" dirty="0" err="1">
                <a:solidFill>
                  <a:srgbClr val="C00000"/>
                </a:solidFill>
                <a:latin typeface="Bembo" panose="02020502050201020203" pitchFamily="18" charset="0"/>
              </a:rPr>
              <a:t>i</a:t>
            </a:r>
            <a:r>
              <a:rPr lang="fr-FR" sz="2200" i="1" dirty="0" err="1">
                <a:solidFill>
                  <a:srgbClr val="2C2C2C"/>
                </a:solidFill>
                <a:latin typeface="Bembo" panose="02020502050201020203" pitchFamily="18" charset="0"/>
              </a:rPr>
              <a:t>ct</a:t>
            </a:r>
            <a:r>
              <a:rPr lang="fr-FR" sz="2200" i="1" dirty="0" err="1">
                <a:solidFill>
                  <a:srgbClr val="C00000"/>
                </a:solidFill>
                <a:latin typeface="Bembo" panose="02020502050201020203" pitchFamily="18" charset="0"/>
              </a:rPr>
              <a:t>is</a:t>
            </a:r>
            <a:r>
              <a:rPr lang="fr-FR" sz="2200" i="1" dirty="0">
                <a:solidFill>
                  <a:srgbClr val="2C2C2C"/>
                </a:solidFill>
                <a:latin typeface="Bembo" panose="02020502050201020203" pitchFamily="18" charset="0"/>
              </a:rPr>
              <a:t> </a:t>
            </a:r>
            <a:r>
              <a:rPr lang="fr-FR" sz="2200" i="1" u="sng" dirty="0" err="1">
                <a:solidFill>
                  <a:srgbClr val="2C2C2C"/>
                </a:solidFill>
                <a:latin typeface="Bembo" panose="02020502050201020203" pitchFamily="18" charset="0"/>
              </a:rPr>
              <a:t>tamquam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gaud</a:t>
            </a:r>
            <a:r>
              <a:rPr lang="fr-FR" sz="2200" i="1" u="sng" dirty="0" err="1">
                <a:solidFill>
                  <a:srgbClr val="2C2C2C"/>
                </a:solidFill>
                <a:latin typeface="Bembo" panose="02020502050201020203" pitchFamily="18" charset="0"/>
              </a:rPr>
              <a:t>ere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tabell</a:t>
            </a:r>
            <a:r>
              <a:rPr lang="fr-FR" sz="2200" i="1" dirty="0" err="1">
                <a:solidFill>
                  <a:srgbClr val="C00000"/>
                </a:solidFill>
                <a:latin typeface="Bembo" panose="02020502050201020203" pitchFamily="18" charset="0"/>
              </a:rPr>
              <a:t>is</a:t>
            </a:r>
            <a:r>
              <a:rPr lang="fr-FR" sz="2200" i="1" dirty="0">
                <a:solidFill>
                  <a:srgbClr val="2C2C2C"/>
                </a:solidFill>
                <a:latin typeface="Bembo" panose="02020502050201020203" pitchFamily="18" charset="0"/>
              </a:rPr>
              <a:t>. </a:t>
            </a:r>
          </a:p>
        </p:txBody>
      </p:sp>
      <p:sp>
        <p:nvSpPr>
          <p:cNvPr id="4" name="Rectangle 3">
            <a:extLst>
              <a:ext uri="{FF2B5EF4-FFF2-40B4-BE49-F238E27FC236}">
                <a16:creationId xmlns:a16="http://schemas.microsoft.com/office/drawing/2014/main" id="{F83013FA-90FB-DFA6-61D7-BB2E5CF60BCD}"/>
              </a:ext>
            </a:extLst>
          </p:cNvPr>
          <p:cNvSpPr/>
          <p:nvPr/>
        </p:nvSpPr>
        <p:spPr>
          <a:xfrm>
            <a:off x="6477175" y="2939901"/>
            <a:ext cx="5484450" cy="1448686"/>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Tu t’endors, bouche bée, sur tes sacs amassés de tous côtés, et tu es forcé de les préserver comme s’ils étaient sacrés, ou de n’en profiter que comme s’ils étaient des tableaux figurés. </a:t>
            </a:r>
          </a:p>
        </p:txBody>
      </p:sp>
      <p:sp>
        <p:nvSpPr>
          <p:cNvPr id="5" name="ZoneTexte 4">
            <a:extLst>
              <a:ext uri="{FF2B5EF4-FFF2-40B4-BE49-F238E27FC236}">
                <a16:creationId xmlns:a16="http://schemas.microsoft.com/office/drawing/2014/main" id="{F4B8D620-392C-2093-1C7B-92B4F1DFE2A7}"/>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Tout au prisme de l’argent </a:t>
            </a:r>
            <a:r>
              <a:rPr lang="fr-FR" sz="3200" b="1" dirty="0">
                <a:solidFill>
                  <a:srgbClr val="C00000"/>
                </a:solidFill>
                <a:latin typeface="Bembo" panose="02020502050201020203" pitchFamily="18" charset="0"/>
              </a:rPr>
              <a:t>:</a:t>
            </a:r>
            <a:r>
              <a:rPr lang="fr-FR" sz="3200" b="1" dirty="0">
                <a:solidFill>
                  <a:srgbClr val="D0CCBE"/>
                </a:solidFill>
                <a:latin typeface="Bembo" panose="02020502050201020203" pitchFamily="18" charset="0"/>
              </a:rPr>
              <a:t> l’appétit et le sacré (</a:t>
            </a:r>
            <a:r>
              <a:rPr lang="fr-FR" sz="3200" b="1" dirty="0" err="1">
                <a:solidFill>
                  <a:srgbClr val="D0CCBE"/>
                </a:solidFill>
                <a:latin typeface="Bembo" panose="02020502050201020203" pitchFamily="18" charset="0"/>
              </a:rPr>
              <a:t>vv</a:t>
            </a:r>
            <a:r>
              <a:rPr lang="fr-FR" sz="3200" b="1" dirty="0">
                <a:solidFill>
                  <a:srgbClr val="D0CCBE"/>
                </a:solidFill>
                <a:latin typeface="Bembo" panose="02020502050201020203" pitchFamily="18" charset="0"/>
              </a:rPr>
              <a:t>. 70-72)</a:t>
            </a:r>
            <a:endParaRPr lang="fr-FR" sz="2800" b="1" dirty="0">
              <a:solidFill>
                <a:srgbClr val="D0CCBE"/>
              </a:solidFill>
              <a:latin typeface="Bembo" panose="02020502050201020203" pitchFamily="18" charset="0"/>
            </a:endParaRPr>
          </a:p>
        </p:txBody>
      </p:sp>
    </p:spTree>
    <p:extLst>
      <p:ext uri="{BB962C8B-B14F-4D97-AF65-F5344CB8AC3E}">
        <p14:creationId xmlns:p14="http://schemas.microsoft.com/office/powerpoint/2010/main" val="2294725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9C66DE97-292D-97F3-6EA9-7C3AA84C1696}"/>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351B47E5-E38A-3831-A9DC-D5DF9CD1AC3D}"/>
              </a:ext>
            </a:extLst>
          </p:cNvPr>
          <p:cNvSpPr txBox="1"/>
          <p:nvPr/>
        </p:nvSpPr>
        <p:spPr>
          <a:xfrm>
            <a:off x="425300" y="191386"/>
            <a:ext cx="11589491" cy="646331"/>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err="1">
                <a:solidFill>
                  <a:srgbClr val="D0CCBE"/>
                </a:solidFill>
                <a:latin typeface="Bembo" panose="02020502050201020203" pitchFamily="18" charset="0"/>
              </a:rPr>
              <a:t>aurea</a:t>
            </a:r>
            <a:r>
              <a:rPr lang="fr-FR" sz="3600" b="1" dirty="0">
                <a:solidFill>
                  <a:srgbClr val="D0CCBE"/>
                </a:solidFill>
                <a:latin typeface="Bembo" panose="02020502050201020203" pitchFamily="18" charset="0"/>
              </a:rPr>
              <a:t> </a:t>
            </a:r>
            <a:r>
              <a:rPr lang="fr-FR" sz="3600" b="1" dirty="0" err="1">
                <a:solidFill>
                  <a:srgbClr val="D0CCBE"/>
                </a:solidFill>
                <a:latin typeface="Bembo" panose="02020502050201020203" pitchFamily="18" charset="0"/>
              </a:rPr>
              <a:t>mediocritas</a:t>
            </a:r>
            <a:r>
              <a:rPr lang="fr-FR" sz="3600" b="1" dirty="0">
                <a:solidFill>
                  <a:srgbClr val="D0CCBE"/>
                </a:solidFill>
                <a:latin typeface="Bembo" panose="02020502050201020203" pitchFamily="18" charset="0"/>
              </a:rPr>
              <a:t> de la première satire</a:t>
            </a:r>
          </a:p>
        </p:txBody>
      </p:sp>
      <p:sp>
        <p:nvSpPr>
          <p:cNvPr id="7" name="ZoneTexte 6">
            <a:extLst>
              <a:ext uri="{FF2B5EF4-FFF2-40B4-BE49-F238E27FC236}">
                <a16:creationId xmlns:a16="http://schemas.microsoft.com/office/drawing/2014/main" id="{E728C3BC-F79F-D59F-6384-142E62B5F9F2}"/>
              </a:ext>
            </a:extLst>
          </p:cNvPr>
          <p:cNvSpPr txBox="1"/>
          <p:nvPr/>
        </p:nvSpPr>
        <p:spPr>
          <a:xfrm>
            <a:off x="1275909" y="1113390"/>
            <a:ext cx="10058397"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92 : </a:t>
            </a:r>
            <a:r>
              <a:rPr lang="fr-FR" sz="2800" i="1" dirty="0" err="1">
                <a:solidFill>
                  <a:srgbClr val="D0CCBE"/>
                </a:solidFill>
                <a:latin typeface="Bembo" panose="02020502050201020203" pitchFamily="18" charset="0"/>
              </a:rPr>
              <a:t>sit</a:t>
            </a:r>
            <a:r>
              <a:rPr lang="fr-FR" sz="2800" i="1" dirty="0">
                <a:solidFill>
                  <a:srgbClr val="D0CCBE"/>
                </a:solidFill>
                <a:latin typeface="Bembo" panose="02020502050201020203" pitchFamily="18" charset="0"/>
              </a:rPr>
              <a:t> finis </a:t>
            </a:r>
            <a:r>
              <a:rPr lang="fr-FR" sz="2800" i="1" dirty="0" err="1">
                <a:solidFill>
                  <a:srgbClr val="D0CCBE"/>
                </a:solidFill>
                <a:latin typeface="Bembo" panose="02020502050201020203" pitchFamily="18" charset="0"/>
              </a:rPr>
              <a:t>quaerendi</a:t>
            </a:r>
            <a:r>
              <a:rPr lang="fr-FR" sz="2800" i="1" dirty="0">
                <a:solidFill>
                  <a:srgbClr val="D0CCBE"/>
                </a:solidFill>
                <a:latin typeface="Bembo" panose="02020502050201020203" pitchFamily="18" charset="0"/>
              </a:rPr>
              <a:t> </a:t>
            </a:r>
            <a:r>
              <a:rPr lang="fr-FR" sz="2800" dirty="0">
                <a:solidFill>
                  <a:srgbClr val="D0CCBE"/>
                </a:solidFill>
                <a:latin typeface="Bembo" panose="02020502050201020203" pitchFamily="18" charset="0"/>
              </a:rPr>
              <a:t>! </a:t>
            </a:r>
            <a:endParaRPr lang="fr-FR" sz="2800" i="1" dirty="0">
              <a:solidFill>
                <a:srgbClr val="D0CCBE"/>
              </a:solidFill>
              <a:latin typeface="Bembo" panose="02020502050201020203" pitchFamily="18" charset="0"/>
            </a:endParaRPr>
          </a:p>
        </p:txBody>
      </p:sp>
      <p:sp>
        <p:nvSpPr>
          <p:cNvPr id="8" name="ZoneTexte 7">
            <a:extLst>
              <a:ext uri="{FF2B5EF4-FFF2-40B4-BE49-F238E27FC236}">
                <a16:creationId xmlns:a16="http://schemas.microsoft.com/office/drawing/2014/main" id="{5388FF61-86F3-3EA7-6259-061C87C71B27}"/>
              </a:ext>
            </a:extLst>
          </p:cNvPr>
          <p:cNvSpPr txBox="1"/>
          <p:nvPr/>
        </p:nvSpPr>
        <p:spPr>
          <a:xfrm>
            <a:off x="1275911" y="1936157"/>
            <a:ext cx="9954798"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94-100 : la fable d’</a:t>
            </a:r>
            <a:r>
              <a:rPr lang="fr-FR" sz="2800" dirty="0" err="1">
                <a:solidFill>
                  <a:srgbClr val="D0CCBE"/>
                </a:solidFill>
                <a:latin typeface="Bembo" panose="02020502050201020203" pitchFamily="18" charset="0"/>
              </a:rPr>
              <a:t>Ummidius</a:t>
            </a:r>
            <a:r>
              <a:rPr lang="fr-FR" sz="2800" dirty="0">
                <a:solidFill>
                  <a:srgbClr val="D0CCBE"/>
                </a:solidFill>
                <a:latin typeface="Bembo" panose="02020502050201020203" pitchFamily="18" charset="0"/>
              </a:rPr>
              <a:t>, ou l’illustration littérale du juste milieu</a:t>
            </a:r>
          </a:p>
        </p:txBody>
      </p:sp>
      <p:sp>
        <p:nvSpPr>
          <p:cNvPr id="9" name="ZoneTexte 8">
            <a:extLst>
              <a:ext uri="{FF2B5EF4-FFF2-40B4-BE49-F238E27FC236}">
                <a16:creationId xmlns:a16="http://schemas.microsoft.com/office/drawing/2014/main" id="{B713FB77-3024-D26E-40BA-FDC8D6AEC9D0}"/>
              </a:ext>
            </a:extLst>
          </p:cNvPr>
          <p:cNvSpPr txBox="1"/>
          <p:nvPr/>
        </p:nvSpPr>
        <p:spPr>
          <a:xfrm>
            <a:off x="1275909" y="2692152"/>
            <a:ext cx="7281937"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106 : </a:t>
            </a:r>
            <a:r>
              <a:rPr lang="fr-FR" sz="2800" i="1" dirty="0">
                <a:solidFill>
                  <a:srgbClr val="D0CCBE"/>
                </a:solidFill>
                <a:latin typeface="Bembo" panose="02020502050201020203" pitchFamily="18" charset="0"/>
              </a:rPr>
              <a:t>est </a:t>
            </a:r>
            <a:r>
              <a:rPr lang="fr-FR" sz="2800" b="1" i="1" dirty="0">
                <a:solidFill>
                  <a:srgbClr val="D0CCBE"/>
                </a:solidFill>
                <a:latin typeface="Bembo" panose="02020502050201020203" pitchFamily="18" charset="0"/>
              </a:rPr>
              <a:t>modus</a:t>
            </a:r>
            <a:r>
              <a:rPr lang="fr-FR" sz="2800" i="1" dirty="0">
                <a:solidFill>
                  <a:srgbClr val="D0CCBE"/>
                </a:solidFill>
                <a:latin typeface="Bembo" panose="02020502050201020203" pitchFamily="18" charset="0"/>
              </a:rPr>
              <a:t> in rebus</a:t>
            </a:r>
            <a:r>
              <a:rPr lang="fr-FR" sz="2800" i="1" dirty="0">
                <a:solidFill>
                  <a:srgbClr val="C00000"/>
                </a:solidFill>
                <a:latin typeface="Bembo" panose="02020502050201020203" pitchFamily="18" charset="0"/>
              </a:rPr>
              <a:t>,</a:t>
            </a:r>
            <a:r>
              <a:rPr lang="fr-FR" sz="2800" i="1" dirty="0">
                <a:solidFill>
                  <a:srgbClr val="D0CCBE"/>
                </a:solidFill>
                <a:latin typeface="Bembo" panose="02020502050201020203" pitchFamily="18" charset="0"/>
              </a:rPr>
              <a:t> </a:t>
            </a:r>
            <a:r>
              <a:rPr lang="fr-FR" sz="2800" i="1" dirty="0" err="1">
                <a:solidFill>
                  <a:srgbClr val="D0CCBE"/>
                </a:solidFill>
                <a:latin typeface="Bembo" panose="02020502050201020203" pitchFamily="18" charset="0"/>
              </a:rPr>
              <a:t>sunt</a:t>
            </a:r>
            <a:r>
              <a:rPr lang="fr-FR" sz="2800" i="1" dirty="0">
                <a:solidFill>
                  <a:srgbClr val="D0CCBE"/>
                </a:solidFill>
                <a:latin typeface="Bembo" panose="02020502050201020203" pitchFamily="18" charset="0"/>
              </a:rPr>
              <a:t> </a:t>
            </a:r>
            <a:r>
              <a:rPr lang="fr-FR" sz="2800" b="1" i="1" dirty="0" err="1">
                <a:solidFill>
                  <a:srgbClr val="D0CCBE"/>
                </a:solidFill>
                <a:latin typeface="Bembo" panose="02020502050201020203" pitchFamily="18" charset="0"/>
              </a:rPr>
              <a:t>certi</a:t>
            </a:r>
            <a:r>
              <a:rPr lang="fr-FR" sz="2800" i="1" dirty="0">
                <a:solidFill>
                  <a:srgbClr val="D0CCBE"/>
                </a:solidFill>
                <a:latin typeface="Bembo" panose="02020502050201020203" pitchFamily="18" charset="0"/>
              </a:rPr>
              <a:t> </a:t>
            </a:r>
            <a:r>
              <a:rPr lang="fr-FR" sz="2800" i="1" dirty="0" err="1">
                <a:solidFill>
                  <a:srgbClr val="D0CCBE"/>
                </a:solidFill>
                <a:latin typeface="Bembo" panose="02020502050201020203" pitchFamily="18" charset="0"/>
              </a:rPr>
              <a:t>denique</a:t>
            </a:r>
            <a:r>
              <a:rPr lang="fr-FR" sz="2800" i="1" dirty="0">
                <a:solidFill>
                  <a:srgbClr val="D0CCBE"/>
                </a:solidFill>
                <a:latin typeface="Bembo" panose="02020502050201020203" pitchFamily="18" charset="0"/>
              </a:rPr>
              <a:t> </a:t>
            </a:r>
            <a:r>
              <a:rPr lang="fr-FR" sz="2800" b="1" i="1" dirty="0">
                <a:solidFill>
                  <a:srgbClr val="D0CCBE"/>
                </a:solidFill>
                <a:latin typeface="Bembo" panose="02020502050201020203" pitchFamily="18" charset="0"/>
              </a:rPr>
              <a:t>fines</a:t>
            </a:r>
          </a:p>
        </p:txBody>
      </p:sp>
      <p:sp>
        <p:nvSpPr>
          <p:cNvPr id="10" name="ZoneTexte 9">
            <a:extLst>
              <a:ext uri="{FF2B5EF4-FFF2-40B4-BE49-F238E27FC236}">
                <a16:creationId xmlns:a16="http://schemas.microsoft.com/office/drawing/2014/main" id="{F06CB467-20DC-FAE0-8A34-DB482D0DCDA5}"/>
              </a:ext>
            </a:extLst>
          </p:cNvPr>
          <p:cNvSpPr txBox="1"/>
          <p:nvPr/>
        </p:nvSpPr>
        <p:spPr>
          <a:xfrm>
            <a:off x="1275910" y="3448147"/>
            <a:ext cx="7281936"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117-19 : métaphore du convive </a:t>
            </a:r>
            <a:r>
              <a:rPr lang="fr-FR" sz="2800" i="1" dirty="0" err="1">
                <a:solidFill>
                  <a:srgbClr val="D0CCBE"/>
                </a:solidFill>
                <a:latin typeface="Bembo" panose="02020502050201020203" pitchFamily="18" charset="0"/>
              </a:rPr>
              <a:t>contentus</a:t>
            </a:r>
            <a:r>
              <a:rPr lang="fr-FR" sz="2800" dirty="0">
                <a:solidFill>
                  <a:srgbClr val="D0CCBE"/>
                </a:solidFill>
                <a:latin typeface="Bembo" panose="02020502050201020203" pitchFamily="18" charset="0"/>
              </a:rPr>
              <a:t> et </a:t>
            </a:r>
            <a:r>
              <a:rPr lang="fr-FR" sz="2800" i="1" dirty="0" err="1">
                <a:solidFill>
                  <a:srgbClr val="D0CCBE"/>
                </a:solidFill>
                <a:latin typeface="Bembo" panose="02020502050201020203" pitchFamily="18" charset="0"/>
              </a:rPr>
              <a:t>satur</a:t>
            </a:r>
            <a:r>
              <a:rPr lang="fr-FR" sz="2800" dirty="0">
                <a:solidFill>
                  <a:srgbClr val="D0CCBE"/>
                </a:solidFill>
                <a:latin typeface="Bembo" panose="02020502050201020203" pitchFamily="18" charset="0"/>
              </a:rPr>
              <a:t> </a:t>
            </a:r>
          </a:p>
        </p:txBody>
      </p:sp>
      <p:sp>
        <p:nvSpPr>
          <p:cNvPr id="15" name="ZoneTexte 14">
            <a:extLst>
              <a:ext uri="{FF2B5EF4-FFF2-40B4-BE49-F238E27FC236}">
                <a16:creationId xmlns:a16="http://schemas.microsoft.com/office/drawing/2014/main" id="{DB032EF2-98B3-EA56-A41C-D51F8BB24CA2}"/>
              </a:ext>
            </a:extLst>
          </p:cNvPr>
          <p:cNvSpPr txBox="1"/>
          <p:nvPr/>
        </p:nvSpPr>
        <p:spPr>
          <a:xfrm>
            <a:off x="1275910" y="4202475"/>
            <a:ext cx="2791998"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120 : </a:t>
            </a:r>
            <a:r>
              <a:rPr lang="fr-FR" sz="2800" i="1" dirty="0" err="1">
                <a:solidFill>
                  <a:srgbClr val="D0CCBE"/>
                </a:solidFill>
                <a:latin typeface="Bembo" panose="02020502050201020203" pitchFamily="18" charset="0"/>
              </a:rPr>
              <a:t>iam</a:t>
            </a:r>
            <a:r>
              <a:rPr lang="fr-FR" sz="2800" i="1" dirty="0">
                <a:solidFill>
                  <a:srgbClr val="D0CCBE"/>
                </a:solidFill>
                <a:latin typeface="Bembo" panose="02020502050201020203" pitchFamily="18" charset="0"/>
              </a:rPr>
              <a:t> satis est</a:t>
            </a:r>
          </a:p>
        </p:txBody>
      </p:sp>
      <p:sp>
        <p:nvSpPr>
          <p:cNvPr id="17" name="Flèche courbée vers la droite 16">
            <a:extLst>
              <a:ext uri="{FF2B5EF4-FFF2-40B4-BE49-F238E27FC236}">
                <a16:creationId xmlns:a16="http://schemas.microsoft.com/office/drawing/2014/main" id="{68ACE115-AAEF-7807-97D7-831CEAAFA185}"/>
              </a:ext>
            </a:extLst>
          </p:cNvPr>
          <p:cNvSpPr/>
          <p:nvPr/>
        </p:nvSpPr>
        <p:spPr>
          <a:xfrm rot="21408448">
            <a:off x="1289243" y="5002171"/>
            <a:ext cx="650818" cy="604539"/>
          </a:xfrm>
          <a:prstGeom prst="curvedRightArrow">
            <a:avLst>
              <a:gd name="adj1" fmla="val 18595"/>
              <a:gd name="adj2" fmla="val 50000"/>
              <a:gd name="adj3" fmla="val 6548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ZoneTexte 17">
            <a:extLst>
              <a:ext uri="{FF2B5EF4-FFF2-40B4-BE49-F238E27FC236}">
                <a16:creationId xmlns:a16="http://schemas.microsoft.com/office/drawing/2014/main" id="{75721B3B-AC7B-4E66-AB04-AA48D4DED689}"/>
              </a:ext>
            </a:extLst>
          </p:cNvPr>
          <p:cNvSpPr txBox="1"/>
          <p:nvPr/>
        </p:nvSpPr>
        <p:spPr>
          <a:xfrm>
            <a:off x="2232837" y="5154618"/>
            <a:ext cx="9399183" cy="954107"/>
          </a:xfrm>
          <a:prstGeom prst="rect">
            <a:avLst/>
          </a:prstGeom>
          <a:noFill/>
          <a:ln>
            <a:solidFill>
              <a:srgbClr val="C00000"/>
            </a:solidFill>
          </a:ln>
        </p:spPr>
        <p:txBody>
          <a:bodyPr wrap="square" rtlCol="0">
            <a:spAutoFit/>
          </a:bodyPr>
          <a:lstStyle/>
          <a:p>
            <a:pPr algn="ctr"/>
            <a:r>
              <a:rPr lang="fr-FR" sz="2800" dirty="0">
                <a:solidFill>
                  <a:srgbClr val="D0CCBE"/>
                </a:solidFill>
                <a:latin typeface="Bembo" panose="02020502050201020203" pitchFamily="18" charset="0"/>
              </a:rPr>
              <a:t>cf. </a:t>
            </a:r>
            <a:r>
              <a:rPr lang="fr-FR" sz="2800" dirty="0" err="1">
                <a:solidFill>
                  <a:srgbClr val="D0CCBE"/>
                </a:solidFill>
                <a:latin typeface="Bembo" panose="02020502050201020203" pitchFamily="18" charset="0"/>
              </a:rPr>
              <a:t>Freudenburg</a:t>
            </a:r>
            <a:r>
              <a:rPr lang="fr-FR" sz="2800" dirty="0">
                <a:solidFill>
                  <a:srgbClr val="D0CCBE"/>
                </a:solidFill>
                <a:latin typeface="Bembo" panose="02020502050201020203" pitchFamily="18" charset="0"/>
              </a:rPr>
              <a:t> 1993 : principe éthique // poétique</a:t>
            </a:r>
          </a:p>
          <a:p>
            <a:pPr algn="ctr"/>
            <a:r>
              <a:rPr lang="fr-FR" sz="2800" dirty="0">
                <a:solidFill>
                  <a:srgbClr val="D0CCBE"/>
                </a:solidFill>
                <a:latin typeface="Bembo" panose="02020502050201020203" pitchFamily="18" charset="0"/>
              </a:rPr>
              <a:t> 15 : </a:t>
            </a:r>
            <a:r>
              <a:rPr lang="fr-FR" sz="2800" b="1" i="1" dirty="0" err="1">
                <a:solidFill>
                  <a:srgbClr val="D0CCBE"/>
                </a:solidFill>
                <a:latin typeface="Bembo" panose="02020502050201020203" pitchFamily="18" charset="0"/>
              </a:rPr>
              <a:t>deducam</a:t>
            </a:r>
            <a:endParaRPr lang="fr-FR" sz="2800" b="1" i="1" dirty="0">
              <a:solidFill>
                <a:srgbClr val="D0CCBE"/>
              </a:solidFill>
              <a:latin typeface="Bembo" panose="02020502050201020203" pitchFamily="18" charset="0"/>
            </a:endParaRPr>
          </a:p>
        </p:txBody>
      </p:sp>
    </p:spTree>
    <p:extLst>
      <p:ext uri="{BB962C8B-B14F-4D97-AF65-F5344CB8AC3E}">
        <p14:creationId xmlns:p14="http://schemas.microsoft.com/office/powerpoint/2010/main" val="2076349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D09F143E-3AAD-0697-6FD2-0C67B050F67B}"/>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D788CA17-AAF4-AD4B-1D00-8696DC0950BF}"/>
              </a:ext>
            </a:extLst>
          </p:cNvPr>
          <p:cNvSpPr txBox="1"/>
          <p:nvPr/>
        </p:nvSpPr>
        <p:spPr>
          <a:xfrm>
            <a:off x="425300" y="191386"/>
            <a:ext cx="11589491" cy="646331"/>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p:txBody>
      </p:sp>
      <p:sp>
        <p:nvSpPr>
          <p:cNvPr id="7" name="ZoneTexte 6">
            <a:extLst>
              <a:ext uri="{FF2B5EF4-FFF2-40B4-BE49-F238E27FC236}">
                <a16:creationId xmlns:a16="http://schemas.microsoft.com/office/drawing/2014/main" id="{09F3EFA2-3665-15EE-AE83-15C76F64F79D}"/>
              </a:ext>
            </a:extLst>
          </p:cNvPr>
          <p:cNvSpPr txBox="1"/>
          <p:nvPr/>
        </p:nvSpPr>
        <p:spPr>
          <a:xfrm>
            <a:off x="1275910" y="1233635"/>
            <a:ext cx="3612614" cy="523220"/>
          </a:xfrm>
          <a:prstGeom prst="rect">
            <a:avLst/>
          </a:prstGeom>
          <a:noFill/>
        </p:spPr>
        <p:txBody>
          <a:bodyPr wrap="square" rtlCol="0">
            <a:spAutoFit/>
          </a:bodyPr>
          <a:lstStyle/>
          <a:p>
            <a:r>
              <a:rPr lang="fr-FR" sz="2800" u="sng" dirty="0">
                <a:solidFill>
                  <a:srgbClr val="D0CCBE"/>
                </a:solidFill>
                <a:latin typeface="Bembo" panose="02020502050201020203" pitchFamily="18" charset="0"/>
              </a:rPr>
              <a:t>Empilement d’exemples</a:t>
            </a:r>
            <a:endParaRPr lang="fr-FR" sz="2800" i="1" u="sng" dirty="0">
              <a:solidFill>
                <a:srgbClr val="D0CCBE"/>
              </a:solidFill>
              <a:latin typeface="Bembo" panose="02020502050201020203" pitchFamily="18" charset="0"/>
            </a:endParaRPr>
          </a:p>
        </p:txBody>
      </p:sp>
      <p:sp>
        <p:nvSpPr>
          <p:cNvPr id="8" name="ZoneTexte 7">
            <a:extLst>
              <a:ext uri="{FF2B5EF4-FFF2-40B4-BE49-F238E27FC236}">
                <a16:creationId xmlns:a16="http://schemas.microsoft.com/office/drawing/2014/main" id="{132D2313-1B92-F41F-3CAF-E384A8D26540}"/>
              </a:ext>
            </a:extLst>
          </p:cNvPr>
          <p:cNvSpPr txBox="1"/>
          <p:nvPr/>
        </p:nvSpPr>
        <p:spPr>
          <a:xfrm>
            <a:off x="1275909" y="2370739"/>
            <a:ext cx="10738881"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121 : </a:t>
            </a:r>
            <a:r>
              <a:rPr lang="fr-FR" sz="2800" i="1" dirty="0" err="1">
                <a:solidFill>
                  <a:srgbClr val="D0CCBE"/>
                </a:solidFill>
                <a:latin typeface="Bembo" panose="02020502050201020203" pitchFamily="18" charset="0"/>
              </a:rPr>
              <a:t>uerbum</a:t>
            </a:r>
            <a:r>
              <a:rPr lang="fr-FR" sz="2800" i="1" dirty="0">
                <a:solidFill>
                  <a:srgbClr val="D0CCBE"/>
                </a:solidFill>
                <a:latin typeface="Bembo" panose="02020502050201020203" pitchFamily="18" charset="0"/>
              </a:rPr>
              <a:t> non </a:t>
            </a:r>
            <a:r>
              <a:rPr lang="fr-FR" sz="2800" i="1" dirty="0" err="1">
                <a:solidFill>
                  <a:srgbClr val="D0CCBE"/>
                </a:solidFill>
                <a:latin typeface="Bembo" panose="02020502050201020203" pitchFamily="18" charset="0"/>
              </a:rPr>
              <a:t>amplius</a:t>
            </a:r>
            <a:r>
              <a:rPr lang="fr-FR" sz="2800" i="1" dirty="0">
                <a:solidFill>
                  <a:srgbClr val="D0CCBE"/>
                </a:solidFill>
                <a:latin typeface="Bembo" panose="02020502050201020203" pitchFamily="18" charset="0"/>
              </a:rPr>
              <a:t> </a:t>
            </a:r>
            <a:r>
              <a:rPr lang="fr-FR" sz="2800" i="1" dirty="0" err="1">
                <a:solidFill>
                  <a:srgbClr val="D0CCBE"/>
                </a:solidFill>
                <a:latin typeface="Bembo" panose="02020502050201020203" pitchFamily="18" charset="0"/>
              </a:rPr>
              <a:t>addam</a:t>
            </a:r>
            <a:r>
              <a:rPr lang="fr-FR" sz="2800" i="1" dirty="0">
                <a:solidFill>
                  <a:srgbClr val="D0CCBE"/>
                </a:solidFill>
                <a:latin typeface="Bembo" panose="02020502050201020203" pitchFamily="18" charset="0"/>
              </a:rPr>
              <a:t>…</a:t>
            </a:r>
          </a:p>
        </p:txBody>
      </p:sp>
      <p:sp>
        <p:nvSpPr>
          <p:cNvPr id="9" name="ZoneTexte 8">
            <a:extLst>
              <a:ext uri="{FF2B5EF4-FFF2-40B4-BE49-F238E27FC236}">
                <a16:creationId xmlns:a16="http://schemas.microsoft.com/office/drawing/2014/main" id="{2249EF4C-8FC7-ECEC-346C-16D3ED05505B}"/>
              </a:ext>
            </a:extLst>
          </p:cNvPr>
          <p:cNvSpPr txBox="1"/>
          <p:nvPr/>
        </p:nvSpPr>
        <p:spPr>
          <a:xfrm>
            <a:off x="1275909" y="3465250"/>
            <a:ext cx="8931347"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Additions et soustractions : une comptabilité poétique</a:t>
            </a:r>
          </a:p>
        </p:txBody>
      </p:sp>
      <p:sp>
        <p:nvSpPr>
          <p:cNvPr id="17" name="Flèche courbée vers la droite 16">
            <a:extLst>
              <a:ext uri="{FF2B5EF4-FFF2-40B4-BE49-F238E27FC236}">
                <a16:creationId xmlns:a16="http://schemas.microsoft.com/office/drawing/2014/main" id="{EF44951D-3A00-6780-1845-8D949548938B}"/>
              </a:ext>
            </a:extLst>
          </p:cNvPr>
          <p:cNvSpPr/>
          <p:nvPr/>
        </p:nvSpPr>
        <p:spPr>
          <a:xfrm rot="21408448">
            <a:off x="1317591" y="4525118"/>
            <a:ext cx="650818" cy="604539"/>
          </a:xfrm>
          <a:prstGeom prst="curvedRightArrow">
            <a:avLst>
              <a:gd name="adj1" fmla="val 18595"/>
              <a:gd name="adj2" fmla="val 50000"/>
              <a:gd name="adj3" fmla="val 6548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ZoneTexte 17">
            <a:extLst>
              <a:ext uri="{FF2B5EF4-FFF2-40B4-BE49-F238E27FC236}">
                <a16:creationId xmlns:a16="http://schemas.microsoft.com/office/drawing/2014/main" id="{76EC2411-3A24-F5F6-C51C-2CD16DB4FC0C}"/>
              </a:ext>
            </a:extLst>
          </p:cNvPr>
          <p:cNvSpPr txBox="1"/>
          <p:nvPr/>
        </p:nvSpPr>
        <p:spPr>
          <a:xfrm>
            <a:off x="2402959" y="4670258"/>
            <a:ext cx="8487779" cy="954107"/>
          </a:xfrm>
          <a:prstGeom prst="rect">
            <a:avLst/>
          </a:prstGeom>
          <a:noFill/>
          <a:ln>
            <a:solidFill>
              <a:srgbClr val="C00000"/>
            </a:solidFill>
          </a:ln>
        </p:spPr>
        <p:txBody>
          <a:bodyPr wrap="square" rtlCol="0">
            <a:spAutoFit/>
          </a:bodyPr>
          <a:lstStyle/>
          <a:p>
            <a:pPr algn="ctr"/>
            <a:r>
              <a:rPr lang="fr-FR" sz="2800" b="1" i="1" dirty="0">
                <a:solidFill>
                  <a:srgbClr val="D0CCBE"/>
                </a:solidFill>
                <a:latin typeface="Bembo" panose="02020502050201020203" pitchFamily="18" charset="0"/>
              </a:rPr>
              <a:t>Le satiriste partage les anxiétés du miser </a:t>
            </a:r>
          </a:p>
          <a:p>
            <a:pPr algn="ctr"/>
            <a:r>
              <a:rPr lang="fr-FR" sz="2800" b="1" i="1" dirty="0">
                <a:solidFill>
                  <a:srgbClr val="D0CCBE"/>
                </a:solidFill>
                <a:latin typeface="Bembo" panose="02020502050201020203" pitchFamily="18" charset="0"/>
              </a:rPr>
              <a:t>quant à la quantité et la valeur de sa poésie. </a:t>
            </a:r>
          </a:p>
        </p:txBody>
      </p:sp>
    </p:spTree>
    <p:extLst>
      <p:ext uri="{BB962C8B-B14F-4D97-AF65-F5344CB8AC3E}">
        <p14:creationId xmlns:p14="http://schemas.microsoft.com/office/powerpoint/2010/main" val="530327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734EC051-B6FE-91C0-8D70-3592DB9FA114}"/>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16885960-2222-ACD9-4E89-45E0B88E14D6}"/>
              </a:ext>
            </a:extLst>
          </p:cNvPr>
          <p:cNvSpPr txBox="1"/>
          <p:nvPr/>
        </p:nvSpPr>
        <p:spPr>
          <a:xfrm>
            <a:off x="425300" y="191386"/>
            <a:ext cx="11589491" cy="1077218"/>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a:p>
            <a:r>
              <a:rPr lang="fr-FR" sz="2800" b="1" dirty="0">
                <a:solidFill>
                  <a:srgbClr val="D0CCBE"/>
                </a:solidFill>
                <a:latin typeface="Bembo" panose="02020502050201020203" pitchFamily="18" charset="0"/>
              </a:rPr>
              <a:t>Empilement d</a:t>
            </a:r>
            <a:r>
              <a:rPr lang="fr-FR" sz="2800" b="1" dirty="0">
                <a:solidFill>
                  <a:srgbClr val="C00000"/>
                </a:solidFill>
                <a:latin typeface="Bembo" panose="02020502050201020203" pitchFamily="18" charset="0"/>
              </a:rPr>
              <a:t>’</a:t>
            </a:r>
            <a:r>
              <a:rPr lang="fr-FR" sz="2800" b="1" dirty="0">
                <a:solidFill>
                  <a:srgbClr val="D0CCBE"/>
                </a:solidFill>
                <a:latin typeface="Bembo" panose="02020502050201020203" pitchFamily="18" charset="0"/>
              </a:rPr>
              <a:t>exemples et métadiscours</a:t>
            </a:r>
          </a:p>
        </p:txBody>
      </p:sp>
      <p:sp>
        <p:nvSpPr>
          <p:cNvPr id="2" name="Rectangle 1">
            <a:extLst>
              <a:ext uri="{FF2B5EF4-FFF2-40B4-BE49-F238E27FC236}">
                <a16:creationId xmlns:a16="http://schemas.microsoft.com/office/drawing/2014/main" id="{92F61C17-6C5F-D04C-174D-BA52A2F5D3CD}"/>
              </a:ext>
            </a:extLst>
          </p:cNvPr>
          <p:cNvSpPr/>
          <p:nvPr/>
        </p:nvSpPr>
        <p:spPr>
          <a:xfrm>
            <a:off x="425300" y="2215563"/>
            <a:ext cx="5670700" cy="144868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Cetera de </a:t>
            </a:r>
            <a:r>
              <a:rPr lang="fr-FR" sz="2200" i="1" dirty="0" err="1">
                <a:solidFill>
                  <a:srgbClr val="2C2C2C"/>
                </a:solidFill>
                <a:latin typeface="Bembo" panose="02020502050201020203" pitchFamily="18" charset="0"/>
              </a:rPr>
              <a:t>genere</a:t>
            </a:r>
            <a:r>
              <a:rPr lang="fr-FR" sz="2200" i="1" dirty="0">
                <a:solidFill>
                  <a:srgbClr val="2C2C2C"/>
                </a:solidFill>
                <a:latin typeface="Bembo" panose="02020502050201020203" pitchFamily="18" charset="0"/>
              </a:rPr>
              <a:t> hoc, </a:t>
            </a:r>
            <a:r>
              <a:rPr lang="fr-FR" sz="2200" i="1" dirty="0" err="1">
                <a:solidFill>
                  <a:srgbClr val="2C2C2C"/>
                </a:solidFill>
                <a:latin typeface="Bembo" panose="02020502050201020203" pitchFamily="18" charset="0"/>
              </a:rPr>
              <a:t>adeo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sunt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multa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loquacem</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delassare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ualent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Fabium</a:t>
            </a:r>
            <a:r>
              <a:rPr lang="fr-FR" sz="2200" i="1" dirty="0">
                <a:solidFill>
                  <a:srgbClr val="2C2C2C"/>
                </a:solidFill>
                <a:latin typeface="Bembo" panose="02020502050201020203" pitchFamily="18" charset="0"/>
              </a:rPr>
              <a:t>. Ne te </a:t>
            </a:r>
            <a:r>
              <a:rPr lang="fr-FR" sz="2200" i="1" dirty="0" err="1">
                <a:solidFill>
                  <a:srgbClr val="2C2C2C"/>
                </a:solidFill>
                <a:latin typeface="Bembo" panose="02020502050201020203" pitchFamily="18" charset="0"/>
              </a:rPr>
              <a:t>morer</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audi</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quo rem </a:t>
            </a:r>
            <a:r>
              <a:rPr lang="fr-FR" sz="2200" i="1" dirty="0" err="1">
                <a:solidFill>
                  <a:srgbClr val="2C2C2C"/>
                </a:solidFill>
                <a:latin typeface="Bembo" panose="02020502050201020203" pitchFamily="18" charset="0"/>
              </a:rPr>
              <a:t>deducam</a:t>
            </a:r>
            <a:r>
              <a:rPr lang="fr-FR" sz="2200" i="1" dirty="0">
                <a:solidFill>
                  <a:srgbClr val="2C2C2C"/>
                </a:solidFill>
                <a:latin typeface="Bembo" panose="02020502050201020203" pitchFamily="18" charset="0"/>
              </a:rPr>
              <a:t>. </a:t>
            </a:r>
          </a:p>
        </p:txBody>
      </p:sp>
      <p:sp>
        <p:nvSpPr>
          <p:cNvPr id="6" name="Rectangle 5">
            <a:extLst>
              <a:ext uri="{FF2B5EF4-FFF2-40B4-BE49-F238E27FC236}">
                <a16:creationId xmlns:a16="http://schemas.microsoft.com/office/drawing/2014/main" id="{6F602932-918A-E648-20AC-055AC0F61348}"/>
              </a:ext>
            </a:extLst>
          </p:cNvPr>
          <p:cNvSpPr/>
          <p:nvPr/>
        </p:nvSpPr>
        <p:spPr>
          <a:xfrm>
            <a:off x="6282249" y="2215563"/>
            <a:ext cx="5484451" cy="144868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Le reste des exemples de ce genre pourraient fatiguer le loquace Fabius, tant il y en a. Pour que je ne te retarde pas, écoute la conclusion que j’en déduis.</a:t>
            </a:r>
          </a:p>
        </p:txBody>
      </p:sp>
      <p:sp>
        <p:nvSpPr>
          <p:cNvPr id="7" name="ZoneTexte 6">
            <a:extLst>
              <a:ext uri="{FF2B5EF4-FFF2-40B4-BE49-F238E27FC236}">
                <a16:creationId xmlns:a16="http://schemas.microsoft.com/office/drawing/2014/main" id="{7D8A9B43-1155-6707-E8FF-628612362133}"/>
              </a:ext>
            </a:extLst>
          </p:cNvPr>
          <p:cNvSpPr txBox="1"/>
          <p:nvPr/>
        </p:nvSpPr>
        <p:spPr>
          <a:xfrm>
            <a:off x="1002026" y="1587345"/>
            <a:ext cx="2296635" cy="523220"/>
          </a:xfrm>
          <a:prstGeom prst="rect">
            <a:avLst/>
          </a:prstGeom>
          <a:noFill/>
        </p:spPr>
        <p:txBody>
          <a:bodyPr wrap="square" rtlCol="0">
            <a:spAutoFit/>
          </a:bodyPr>
          <a:lstStyle/>
          <a:p>
            <a:r>
              <a:rPr lang="fr-FR" sz="2800" dirty="0" err="1">
                <a:solidFill>
                  <a:srgbClr val="D0CCBE"/>
                </a:solidFill>
                <a:latin typeface="Bembo" panose="02020502050201020203" pitchFamily="18" charset="0"/>
              </a:rPr>
              <a:t>vv</a:t>
            </a:r>
            <a:r>
              <a:rPr lang="fr-FR" sz="2800" dirty="0">
                <a:solidFill>
                  <a:srgbClr val="D0CCBE"/>
                </a:solidFill>
                <a:latin typeface="Bembo" panose="02020502050201020203" pitchFamily="18" charset="0"/>
              </a:rPr>
              <a:t>. 13-15</a:t>
            </a:r>
          </a:p>
        </p:txBody>
      </p:sp>
      <p:sp>
        <p:nvSpPr>
          <p:cNvPr id="9" name="ZoneTexte 8">
            <a:extLst>
              <a:ext uri="{FF2B5EF4-FFF2-40B4-BE49-F238E27FC236}">
                <a16:creationId xmlns:a16="http://schemas.microsoft.com/office/drawing/2014/main" id="{08971435-CCE5-5228-7B78-F0744ED345FF}"/>
              </a:ext>
            </a:extLst>
          </p:cNvPr>
          <p:cNvSpPr txBox="1"/>
          <p:nvPr/>
        </p:nvSpPr>
        <p:spPr>
          <a:xfrm>
            <a:off x="1002027" y="4697461"/>
            <a:ext cx="2804430"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Exemples d’avides  </a:t>
            </a:r>
          </a:p>
        </p:txBody>
      </p:sp>
      <p:sp>
        <p:nvSpPr>
          <p:cNvPr id="15" name="Flèche vers la droite 14">
            <a:extLst>
              <a:ext uri="{FF2B5EF4-FFF2-40B4-BE49-F238E27FC236}">
                <a16:creationId xmlns:a16="http://schemas.microsoft.com/office/drawing/2014/main" id="{A2DFD39D-FAAE-4653-15AC-D8B1C1EF82DC}"/>
              </a:ext>
            </a:extLst>
          </p:cNvPr>
          <p:cNvSpPr/>
          <p:nvPr/>
        </p:nvSpPr>
        <p:spPr>
          <a:xfrm>
            <a:off x="5422603" y="4846316"/>
            <a:ext cx="659219" cy="271362"/>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C00000"/>
              </a:solidFill>
            </a:endParaRPr>
          </a:p>
        </p:txBody>
      </p:sp>
      <p:sp>
        <p:nvSpPr>
          <p:cNvPr id="16" name="ZoneTexte 15">
            <a:extLst>
              <a:ext uri="{FF2B5EF4-FFF2-40B4-BE49-F238E27FC236}">
                <a16:creationId xmlns:a16="http://schemas.microsoft.com/office/drawing/2014/main" id="{697B79F9-182F-11DD-702E-1F1A3AB3E56E}"/>
              </a:ext>
            </a:extLst>
          </p:cNvPr>
          <p:cNvSpPr txBox="1"/>
          <p:nvPr/>
        </p:nvSpPr>
        <p:spPr>
          <a:xfrm>
            <a:off x="6282249" y="4697461"/>
            <a:ext cx="5082364"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92 : </a:t>
            </a:r>
            <a:r>
              <a:rPr lang="fr-FR" sz="2800" i="1" dirty="0" err="1">
                <a:solidFill>
                  <a:srgbClr val="D0CCBE"/>
                </a:solidFill>
                <a:latin typeface="Bembo" panose="02020502050201020203" pitchFamily="18" charset="0"/>
              </a:rPr>
              <a:t>denique</a:t>
            </a:r>
            <a:r>
              <a:rPr lang="fr-FR" sz="2800" i="1" dirty="0">
                <a:solidFill>
                  <a:srgbClr val="D0CCBE"/>
                </a:solidFill>
                <a:latin typeface="Bembo" panose="02020502050201020203" pitchFamily="18" charset="0"/>
              </a:rPr>
              <a:t> </a:t>
            </a:r>
            <a:r>
              <a:rPr lang="fr-FR" sz="2800" i="1" dirty="0" err="1">
                <a:solidFill>
                  <a:srgbClr val="D0CCBE"/>
                </a:solidFill>
                <a:latin typeface="Bembo" panose="02020502050201020203" pitchFamily="18" charset="0"/>
              </a:rPr>
              <a:t>sit</a:t>
            </a:r>
            <a:r>
              <a:rPr lang="fr-FR" sz="2800" i="1" dirty="0">
                <a:solidFill>
                  <a:srgbClr val="D0CCBE"/>
                </a:solidFill>
                <a:latin typeface="Bembo" panose="02020502050201020203" pitchFamily="18" charset="0"/>
              </a:rPr>
              <a:t> finis </a:t>
            </a:r>
            <a:r>
              <a:rPr lang="fr-FR" sz="2800" i="1" dirty="0" err="1">
                <a:solidFill>
                  <a:srgbClr val="D0CCBE"/>
                </a:solidFill>
                <a:latin typeface="Bembo" panose="02020502050201020203" pitchFamily="18" charset="0"/>
              </a:rPr>
              <a:t>quaerendi</a:t>
            </a:r>
            <a:endParaRPr lang="fr-FR" sz="2800" i="1" dirty="0">
              <a:solidFill>
                <a:srgbClr val="D0CCBE"/>
              </a:solidFill>
              <a:latin typeface="Bembo" panose="02020502050201020203" pitchFamily="18" charset="0"/>
            </a:endParaRPr>
          </a:p>
        </p:txBody>
      </p:sp>
      <p:sp>
        <p:nvSpPr>
          <p:cNvPr id="17" name="ZoneTexte 16">
            <a:extLst>
              <a:ext uri="{FF2B5EF4-FFF2-40B4-BE49-F238E27FC236}">
                <a16:creationId xmlns:a16="http://schemas.microsoft.com/office/drawing/2014/main" id="{F796D4C7-64F6-EF0F-F515-6A432ECDDE52}"/>
              </a:ext>
            </a:extLst>
          </p:cNvPr>
          <p:cNvSpPr txBox="1"/>
          <p:nvPr/>
        </p:nvSpPr>
        <p:spPr>
          <a:xfrm>
            <a:off x="6282248" y="5295606"/>
            <a:ext cx="5670699" cy="523220"/>
          </a:xfrm>
          <a:prstGeom prst="rect">
            <a:avLst/>
          </a:prstGeom>
          <a:noFill/>
        </p:spPr>
        <p:txBody>
          <a:bodyPr wrap="square" rtlCol="0">
            <a:spAutoFit/>
          </a:bodyPr>
          <a:lstStyle/>
          <a:p>
            <a:r>
              <a:rPr lang="fr-FR" sz="2800" b="1" dirty="0">
                <a:solidFill>
                  <a:srgbClr val="C00000"/>
                </a:solidFill>
                <a:latin typeface="Bembo" panose="02020502050201020203" pitchFamily="18" charset="0"/>
              </a:rPr>
              <a:t>//</a:t>
            </a:r>
            <a:r>
              <a:rPr lang="fr-FR" sz="2800" dirty="0">
                <a:solidFill>
                  <a:srgbClr val="D0CCBE"/>
                </a:solidFill>
                <a:latin typeface="Bembo" panose="02020502050201020203" pitchFamily="18" charset="0"/>
              </a:rPr>
              <a:t> 27 : </a:t>
            </a:r>
            <a:r>
              <a:rPr lang="fr-FR" sz="2800" i="1" dirty="0" err="1">
                <a:solidFill>
                  <a:srgbClr val="D0CCBE"/>
                </a:solidFill>
                <a:latin typeface="Bembo" panose="02020502050201020203" pitchFamily="18" charset="0"/>
              </a:rPr>
              <a:t>quaeramus</a:t>
            </a:r>
            <a:r>
              <a:rPr lang="fr-FR" sz="2800" i="1" dirty="0">
                <a:solidFill>
                  <a:srgbClr val="D0CCBE"/>
                </a:solidFill>
                <a:latin typeface="Bembo" panose="02020502050201020203" pitchFamily="18" charset="0"/>
              </a:rPr>
              <a:t> </a:t>
            </a:r>
            <a:r>
              <a:rPr lang="fr-FR" sz="2800" i="1" dirty="0" err="1">
                <a:solidFill>
                  <a:srgbClr val="D0CCBE"/>
                </a:solidFill>
                <a:latin typeface="Bembo" panose="02020502050201020203" pitchFamily="18" charset="0"/>
              </a:rPr>
              <a:t>seria</a:t>
            </a:r>
            <a:r>
              <a:rPr lang="fr-FR" sz="2800" i="1" dirty="0">
                <a:solidFill>
                  <a:srgbClr val="D0CCBE"/>
                </a:solidFill>
                <a:latin typeface="Bembo" panose="02020502050201020203" pitchFamily="18" charset="0"/>
              </a:rPr>
              <a:t> </a:t>
            </a:r>
          </a:p>
        </p:txBody>
      </p:sp>
      <p:sp>
        <p:nvSpPr>
          <p:cNvPr id="3" name="ZoneTexte 2">
            <a:extLst>
              <a:ext uri="{FF2B5EF4-FFF2-40B4-BE49-F238E27FC236}">
                <a16:creationId xmlns:a16="http://schemas.microsoft.com/office/drawing/2014/main" id="{9F0D8BC5-4E47-8F9C-5807-3BFE3A6C82EE}"/>
              </a:ext>
            </a:extLst>
          </p:cNvPr>
          <p:cNvSpPr txBox="1"/>
          <p:nvPr/>
        </p:nvSpPr>
        <p:spPr>
          <a:xfrm>
            <a:off x="6282249" y="5893751"/>
            <a:ext cx="5082364" cy="523220"/>
          </a:xfrm>
          <a:prstGeom prst="rect">
            <a:avLst/>
          </a:prstGeom>
          <a:noFill/>
        </p:spPr>
        <p:txBody>
          <a:bodyPr wrap="square" rtlCol="0">
            <a:spAutoFit/>
          </a:bodyPr>
          <a:lstStyle/>
          <a:p>
            <a:r>
              <a:rPr lang="fr-FR" sz="2800" dirty="0">
                <a:solidFill>
                  <a:srgbClr val="C00000"/>
                </a:solidFill>
                <a:latin typeface="Bembo" panose="02020502050201020203" pitchFamily="18" charset="0"/>
              </a:rPr>
              <a:t>…</a:t>
            </a:r>
            <a:r>
              <a:rPr lang="fr-FR" sz="2800" dirty="0">
                <a:solidFill>
                  <a:srgbClr val="D0CCBE"/>
                </a:solidFill>
                <a:latin typeface="Bembo" panose="02020502050201020203" pitchFamily="18" charset="0"/>
              </a:rPr>
              <a:t> 95 : </a:t>
            </a:r>
            <a:r>
              <a:rPr lang="fr-FR" sz="2800" i="1" dirty="0">
                <a:solidFill>
                  <a:srgbClr val="D0CCBE"/>
                </a:solidFill>
                <a:latin typeface="Bembo" panose="02020502050201020203" pitchFamily="18" charset="0"/>
              </a:rPr>
              <a:t>non </a:t>
            </a:r>
            <a:r>
              <a:rPr lang="fr-FR" sz="2800" i="1" dirty="0" err="1">
                <a:solidFill>
                  <a:srgbClr val="D0CCBE"/>
                </a:solidFill>
                <a:latin typeface="Bembo" panose="02020502050201020203" pitchFamily="18" charset="0"/>
              </a:rPr>
              <a:t>longa</a:t>
            </a:r>
            <a:r>
              <a:rPr lang="fr-FR" sz="2800" i="1" dirty="0">
                <a:solidFill>
                  <a:srgbClr val="D0CCBE"/>
                </a:solidFill>
                <a:latin typeface="Bembo" panose="02020502050201020203" pitchFamily="18" charset="0"/>
              </a:rPr>
              <a:t> est fabula</a:t>
            </a:r>
          </a:p>
        </p:txBody>
      </p:sp>
    </p:spTree>
    <p:extLst>
      <p:ext uri="{BB962C8B-B14F-4D97-AF65-F5344CB8AC3E}">
        <p14:creationId xmlns:p14="http://schemas.microsoft.com/office/powerpoint/2010/main" val="2823120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F4DC7B1B-7A81-C8C2-3672-08C652ED8916}"/>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67051802-3119-CF3B-4D4E-DCA34AF2C6BD}"/>
              </a:ext>
            </a:extLst>
          </p:cNvPr>
          <p:cNvSpPr txBox="1"/>
          <p:nvPr/>
        </p:nvSpPr>
        <p:spPr>
          <a:xfrm>
            <a:off x="425300" y="191386"/>
            <a:ext cx="11589491" cy="1077218"/>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a:p>
            <a:r>
              <a:rPr lang="fr-FR" sz="2800" b="1" dirty="0">
                <a:solidFill>
                  <a:srgbClr val="D0CCBE"/>
                </a:solidFill>
                <a:latin typeface="Bembo" panose="02020502050201020203" pitchFamily="18" charset="0"/>
              </a:rPr>
              <a:t>Empilement d</a:t>
            </a:r>
            <a:r>
              <a:rPr lang="fr-FR" sz="2800" b="1" dirty="0">
                <a:solidFill>
                  <a:srgbClr val="C00000"/>
                </a:solidFill>
                <a:latin typeface="Bembo" panose="02020502050201020203" pitchFamily="18" charset="0"/>
              </a:rPr>
              <a:t>’</a:t>
            </a:r>
            <a:r>
              <a:rPr lang="fr-FR" sz="2800" b="1" dirty="0">
                <a:solidFill>
                  <a:srgbClr val="D0CCBE"/>
                </a:solidFill>
                <a:latin typeface="Bembo" panose="02020502050201020203" pitchFamily="18" charset="0"/>
              </a:rPr>
              <a:t>exemples et métadiscours (</a:t>
            </a:r>
            <a:r>
              <a:rPr lang="fr-FR" sz="2800" b="1" dirty="0" err="1">
                <a:solidFill>
                  <a:srgbClr val="D0CCBE"/>
                </a:solidFill>
                <a:latin typeface="Bembo" panose="02020502050201020203" pitchFamily="18" charset="0"/>
              </a:rPr>
              <a:t>vv</a:t>
            </a:r>
            <a:r>
              <a:rPr lang="fr-FR" sz="2800" b="1" dirty="0">
                <a:solidFill>
                  <a:srgbClr val="D0CCBE"/>
                </a:solidFill>
                <a:latin typeface="Bembo" panose="02020502050201020203" pitchFamily="18" charset="0"/>
              </a:rPr>
              <a:t>. 45-60)</a:t>
            </a:r>
          </a:p>
        </p:txBody>
      </p:sp>
      <p:sp>
        <p:nvSpPr>
          <p:cNvPr id="2" name="Rectangle 1">
            <a:extLst>
              <a:ext uri="{FF2B5EF4-FFF2-40B4-BE49-F238E27FC236}">
                <a16:creationId xmlns:a16="http://schemas.microsoft.com/office/drawing/2014/main" id="{AE68FA68-8048-62FF-BB5F-A310549FDD4B}"/>
              </a:ext>
            </a:extLst>
          </p:cNvPr>
          <p:cNvSpPr/>
          <p:nvPr/>
        </p:nvSpPr>
        <p:spPr>
          <a:xfrm>
            <a:off x="85060" y="1289869"/>
            <a:ext cx="6096000" cy="5483069"/>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err="1">
                <a:solidFill>
                  <a:srgbClr val="2C2C2C"/>
                </a:solidFill>
                <a:latin typeface="Bembo" panose="02020502050201020203" pitchFamily="18" charset="0"/>
              </a:rPr>
              <a:t>milia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frumenti</a:t>
            </a:r>
            <a:r>
              <a:rPr lang="fr-FR" sz="2200" i="1" dirty="0">
                <a:solidFill>
                  <a:srgbClr val="2C2C2C"/>
                </a:solidFill>
                <a:latin typeface="Bembo" panose="02020502050201020203" pitchFamily="18" charset="0"/>
              </a:rPr>
              <a:t> tua </a:t>
            </a:r>
            <a:r>
              <a:rPr lang="fr-FR" sz="2200" i="1" dirty="0" err="1">
                <a:solidFill>
                  <a:srgbClr val="2C2C2C"/>
                </a:solidFill>
                <a:latin typeface="Bembo" panose="02020502050201020203" pitchFamily="18" charset="0"/>
              </a:rPr>
              <a:t>triuerit</a:t>
            </a:r>
            <a:r>
              <a:rPr lang="fr-FR" sz="2200" i="1" dirty="0">
                <a:solidFill>
                  <a:srgbClr val="2C2C2C"/>
                </a:solidFill>
                <a:latin typeface="Bembo" panose="02020502050201020203" pitchFamily="18" charset="0"/>
              </a:rPr>
              <a:t> area centum: </a:t>
            </a:r>
          </a:p>
          <a:p>
            <a:r>
              <a:rPr lang="fr-FR" sz="2200" i="1" dirty="0">
                <a:solidFill>
                  <a:srgbClr val="2C2C2C"/>
                </a:solidFill>
                <a:latin typeface="Bembo" panose="02020502050201020203" pitchFamily="18" charset="0"/>
              </a:rPr>
              <a:t>non </a:t>
            </a:r>
            <a:r>
              <a:rPr lang="fr-FR" sz="2200" i="1" dirty="0" err="1">
                <a:solidFill>
                  <a:srgbClr val="2C2C2C"/>
                </a:solidFill>
                <a:latin typeface="Bembo" panose="02020502050201020203" pitchFamily="18" charset="0"/>
              </a:rPr>
              <a:t>tuus</a:t>
            </a:r>
            <a:r>
              <a:rPr lang="fr-FR" sz="2200" i="1" dirty="0">
                <a:solidFill>
                  <a:srgbClr val="2C2C2C"/>
                </a:solidFill>
                <a:latin typeface="Bembo" panose="02020502050201020203" pitchFamily="18" charset="0"/>
              </a:rPr>
              <a:t> hoc </a:t>
            </a:r>
            <a:r>
              <a:rPr lang="fr-FR" sz="2200" i="1" dirty="0" err="1">
                <a:solidFill>
                  <a:srgbClr val="2C2C2C"/>
                </a:solidFill>
                <a:latin typeface="Bembo" panose="02020502050201020203" pitchFamily="18" charset="0"/>
              </a:rPr>
              <a:t>capiet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uenter</a:t>
            </a:r>
            <a:r>
              <a:rPr lang="fr-FR" sz="2200" i="1" dirty="0">
                <a:solidFill>
                  <a:srgbClr val="2C2C2C"/>
                </a:solidFill>
                <a:latin typeface="Bembo" panose="02020502050201020203" pitchFamily="18" charset="0"/>
              </a:rPr>
              <a:t> plus </a:t>
            </a:r>
            <a:r>
              <a:rPr lang="fr-FR" sz="2200" i="1" dirty="0" err="1">
                <a:solidFill>
                  <a:srgbClr val="2C2C2C"/>
                </a:solidFill>
                <a:latin typeface="Bembo" panose="02020502050201020203" pitchFamily="18" charset="0"/>
              </a:rPr>
              <a:t>ac</a:t>
            </a:r>
            <a:r>
              <a:rPr lang="fr-FR" sz="2200" i="1" dirty="0">
                <a:solidFill>
                  <a:srgbClr val="2C2C2C"/>
                </a:solidFill>
                <a:latin typeface="Bembo" panose="02020502050201020203" pitchFamily="18" charset="0"/>
              </a:rPr>
              <a:t> meus: ut, si</a:t>
            </a:r>
          </a:p>
          <a:p>
            <a:r>
              <a:rPr lang="fr-FR" sz="2200" i="1" dirty="0" err="1">
                <a:solidFill>
                  <a:srgbClr val="2C2C2C"/>
                </a:solidFill>
                <a:latin typeface="Bembo" panose="02020502050201020203" pitchFamily="18" charset="0"/>
              </a:rPr>
              <a:t>reticulum</a:t>
            </a:r>
            <a:r>
              <a:rPr lang="fr-FR" sz="2200" i="1" dirty="0">
                <a:solidFill>
                  <a:srgbClr val="2C2C2C"/>
                </a:solidFill>
                <a:latin typeface="Bembo" panose="02020502050201020203" pitchFamily="18" charset="0"/>
              </a:rPr>
              <a:t> panis </a:t>
            </a:r>
            <a:r>
              <a:rPr lang="fr-FR" sz="2200" i="1" dirty="0" err="1">
                <a:solidFill>
                  <a:srgbClr val="2C2C2C"/>
                </a:solidFill>
                <a:latin typeface="Bembo" panose="02020502050201020203" pitchFamily="18" charset="0"/>
              </a:rPr>
              <a:t>uenalis</a:t>
            </a:r>
            <a:r>
              <a:rPr lang="fr-FR" sz="2200" i="1" dirty="0">
                <a:solidFill>
                  <a:srgbClr val="2C2C2C"/>
                </a:solidFill>
                <a:latin typeface="Bembo" panose="02020502050201020203" pitchFamily="18" charset="0"/>
              </a:rPr>
              <a:t> inter </a:t>
            </a:r>
            <a:r>
              <a:rPr lang="fr-FR" sz="2200" i="1" dirty="0" err="1">
                <a:solidFill>
                  <a:srgbClr val="2C2C2C"/>
                </a:solidFill>
                <a:latin typeface="Bembo" panose="02020502050201020203" pitchFamily="18" charset="0"/>
              </a:rPr>
              <a:t>onusto</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forte </a:t>
            </a:r>
            <a:r>
              <a:rPr lang="fr-FR" sz="2200" i="1" dirty="0" err="1">
                <a:solidFill>
                  <a:srgbClr val="2C2C2C"/>
                </a:solidFill>
                <a:latin typeface="Bembo" panose="02020502050201020203" pitchFamily="18" charset="0"/>
              </a:rPr>
              <a:t>uehas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umero</a:t>
            </a:r>
            <a:r>
              <a:rPr lang="fr-FR" sz="2200" i="1" dirty="0">
                <a:solidFill>
                  <a:srgbClr val="2C2C2C"/>
                </a:solidFill>
                <a:latin typeface="Bembo" panose="02020502050201020203" pitchFamily="18" charset="0"/>
              </a:rPr>
              <a:t>, nihilo plus </a:t>
            </a:r>
            <a:r>
              <a:rPr lang="fr-FR" sz="2200" i="1" dirty="0" err="1">
                <a:solidFill>
                  <a:srgbClr val="2C2C2C"/>
                </a:solidFill>
                <a:latin typeface="Bembo" panose="02020502050201020203" pitchFamily="18" charset="0"/>
              </a:rPr>
              <a:t>accipias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quam</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qui </a:t>
            </a:r>
            <a:r>
              <a:rPr lang="fr-FR" sz="2200" i="1" dirty="0" err="1">
                <a:solidFill>
                  <a:srgbClr val="2C2C2C"/>
                </a:solidFill>
                <a:latin typeface="Bembo" panose="02020502050201020203" pitchFamily="18" charset="0"/>
              </a:rPr>
              <a:t>nil</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portarit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uel</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dic</a:t>
            </a:r>
            <a:r>
              <a:rPr lang="fr-FR" sz="2200" i="1" dirty="0">
                <a:solidFill>
                  <a:srgbClr val="2C2C2C"/>
                </a:solidFill>
                <a:latin typeface="Bembo" panose="02020502050201020203" pitchFamily="18" charset="0"/>
              </a:rPr>
              <a:t> quid </a:t>
            </a:r>
            <a:r>
              <a:rPr lang="fr-FR" sz="2200" i="1" dirty="0" err="1">
                <a:solidFill>
                  <a:srgbClr val="2C2C2C"/>
                </a:solidFill>
                <a:latin typeface="Bembo" panose="02020502050201020203" pitchFamily="18" charset="0"/>
              </a:rPr>
              <a:t>referat</a:t>
            </a:r>
            <a:r>
              <a:rPr lang="fr-FR" sz="2200" i="1" dirty="0">
                <a:solidFill>
                  <a:srgbClr val="2C2C2C"/>
                </a:solidFill>
                <a:latin typeface="Bembo" panose="02020502050201020203" pitchFamily="18" charset="0"/>
              </a:rPr>
              <a:t> intra </a:t>
            </a:r>
          </a:p>
          <a:p>
            <a:r>
              <a:rPr lang="fr-FR" sz="2200" i="1" dirty="0" err="1">
                <a:solidFill>
                  <a:srgbClr val="2C2C2C"/>
                </a:solidFill>
                <a:latin typeface="Bembo" panose="02020502050201020203" pitchFamily="18" charset="0"/>
              </a:rPr>
              <a:t>naturae</a:t>
            </a:r>
            <a:r>
              <a:rPr lang="fr-FR" sz="2200" i="1" dirty="0">
                <a:solidFill>
                  <a:srgbClr val="2C2C2C"/>
                </a:solidFill>
                <a:latin typeface="Bembo" panose="02020502050201020203" pitchFamily="18" charset="0"/>
              </a:rPr>
              <a:t> finis </a:t>
            </a:r>
            <a:r>
              <a:rPr lang="fr-FR" sz="2200" i="1" dirty="0" err="1">
                <a:solidFill>
                  <a:srgbClr val="2C2C2C"/>
                </a:solidFill>
                <a:latin typeface="Bembo" panose="02020502050201020203" pitchFamily="18" charset="0"/>
              </a:rPr>
              <a:t>uiuenti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iugera</a:t>
            </a:r>
            <a:r>
              <a:rPr lang="fr-FR" sz="2200" i="1" dirty="0">
                <a:solidFill>
                  <a:srgbClr val="2C2C2C"/>
                </a:solidFill>
                <a:latin typeface="Bembo" panose="02020502050201020203" pitchFamily="18" charset="0"/>
              </a:rPr>
              <a:t> centum an </a:t>
            </a:r>
          </a:p>
          <a:p>
            <a:r>
              <a:rPr lang="fr-FR" sz="2200" i="1" dirty="0">
                <a:solidFill>
                  <a:srgbClr val="2C2C2C"/>
                </a:solidFill>
                <a:latin typeface="Bembo" panose="02020502050201020203" pitchFamily="18" charset="0"/>
              </a:rPr>
              <a:t>mille </a:t>
            </a:r>
            <a:r>
              <a:rPr lang="fr-FR" sz="2200" i="1" dirty="0" err="1">
                <a:solidFill>
                  <a:srgbClr val="2C2C2C"/>
                </a:solidFill>
                <a:latin typeface="Bembo" panose="02020502050201020203" pitchFamily="18" charset="0"/>
              </a:rPr>
              <a:t>aret</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suaue</a:t>
            </a:r>
            <a:r>
              <a:rPr lang="fr-FR" sz="2200" i="1" dirty="0">
                <a:solidFill>
                  <a:srgbClr val="2C2C2C"/>
                </a:solidFill>
                <a:latin typeface="Bembo" panose="02020502050201020203" pitchFamily="18" charset="0"/>
              </a:rPr>
              <a:t> est ex </a:t>
            </a:r>
            <a:r>
              <a:rPr lang="fr-FR" sz="2200" i="1" dirty="0" err="1">
                <a:solidFill>
                  <a:srgbClr val="2C2C2C"/>
                </a:solidFill>
                <a:latin typeface="Bembo" panose="02020502050201020203" pitchFamily="18" charset="0"/>
              </a:rPr>
              <a:t>magno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tollere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aceruo</a:t>
            </a:r>
            <a:r>
              <a:rPr lang="fr-FR" sz="2200" i="1" dirty="0">
                <a:solidFill>
                  <a:srgbClr val="2C2C2C"/>
                </a:solidFill>
                <a:latin typeface="Bembo" panose="02020502050201020203" pitchFamily="18" charset="0"/>
              </a:rPr>
              <a:t>. »</a:t>
            </a:r>
          </a:p>
          <a:p>
            <a:r>
              <a:rPr lang="fr-FR" sz="2200" i="1" dirty="0" err="1">
                <a:solidFill>
                  <a:srgbClr val="2C2C2C"/>
                </a:solidFill>
                <a:latin typeface="Bembo" panose="02020502050201020203" pitchFamily="18" charset="0"/>
              </a:rPr>
              <a:t>dum</a:t>
            </a:r>
            <a:r>
              <a:rPr lang="fr-FR" sz="2200" i="1" dirty="0">
                <a:solidFill>
                  <a:srgbClr val="2C2C2C"/>
                </a:solidFill>
                <a:latin typeface="Bembo" panose="02020502050201020203" pitchFamily="18" charset="0"/>
              </a:rPr>
              <a:t> ex </a:t>
            </a:r>
            <a:r>
              <a:rPr lang="fr-FR" sz="2200" i="1" dirty="0" err="1">
                <a:solidFill>
                  <a:srgbClr val="2C2C2C"/>
                </a:solidFill>
                <a:latin typeface="Bembo" panose="02020502050201020203" pitchFamily="18" charset="0"/>
              </a:rPr>
              <a:t>paruo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nobis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tantundem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haurire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relinquas</a:t>
            </a:r>
            <a:r>
              <a:rPr lang="fr-FR" sz="2200" i="1" dirty="0">
                <a:solidFill>
                  <a:srgbClr val="2C2C2C"/>
                </a:solidFill>
                <a:latin typeface="Bembo" panose="02020502050201020203" pitchFamily="18" charset="0"/>
              </a:rPr>
              <a:t>, </a:t>
            </a:r>
          </a:p>
          <a:p>
            <a:r>
              <a:rPr lang="fr-FR" sz="2200" i="1" dirty="0" err="1">
                <a:solidFill>
                  <a:srgbClr val="2C2C2C"/>
                </a:solidFill>
                <a:latin typeface="Bembo" panose="02020502050201020203" pitchFamily="18" charset="0"/>
              </a:rPr>
              <a:t>Cur</a:t>
            </a:r>
            <a:r>
              <a:rPr lang="fr-FR" sz="2200" i="1" dirty="0">
                <a:solidFill>
                  <a:srgbClr val="2C2C2C"/>
                </a:solidFill>
                <a:latin typeface="Bembo" panose="02020502050201020203" pitchFamily="18" charset="0"/>
              </a:rPr>
              <a:t> tua plus laudes </a:t>
            </a:r>
            <a:r>
              <a:rPr lang="fr-FR" sz="2200" i="1" dirty="0" err="1">
                <a:solidFill>
                  <a:srgbClr val="2C2C2C"/>
                </a:solidFill>
                <a:latin typeface="Bembo" panose="02020502050201020203" pitchFamily="18" charset="0"/>
              </a:rPr>
              <a:t>cumeris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granaria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nostris</a:t>
            </a:r>
            <a:r>
              <a:rPr lang="fr-FR" sz="2200" i="1" dirty="0">
                <a:solidFill>
                  <a:srgbClr val="2C2C2C"/>
                </a:solidFill>
                <a:latin typeface="Bembo" panose="02020502050201020203" pitchFamily="18" charset="0"/>
              </a:rPr>
              <a:t>?</a:t>
            </a:r>
          </a:p>
          <a:p>
            <a:r>
              <a:rPr lang="fr-FR" sz="2200" i="1" dirty="0">
                <a:solidFill>
                  <a:srgbClr val="2C2C2C"/>
                </a:solidFill>
                <a:latin typeface="Bembo" panose="02020502050201020203" pitchFamily="18" charset="0"/>
              </a:rPr>
              <a:t>ut </a:t>
            </a:r>
            <a:r>
              <a:rPr lang="fr-FR" sz="2200" i="1" dirty="0" err="1">
                <a:solidFill>
                  <a:srgbClr val="2C2C2C"/>
                </a:solidFill>
                <a:latin typeface="Bembo" panose="02020502050201020203" pitchFamily="18" charset="0"/>
              </a:rPr>
              <a:t>tibi</a:t>
            </a:r>
            <a:r>
              <a:rPr lang="fr-FR" sz="2200" i="1" dirty="0">
                <a:solidFill>
                  <a:srgbClr val="2C2C2C"/>
                </a:solidFill>
                <a:latin typeface="Bembo" panose="02020502050201020203" pitchFamily="18" charset="0"/>
              </a:rPr>
              <a:t> si </a:t>
            </a:r>
            <a:r>
              <a:rPr lang="fr-FR" sz="2200" i="1" dirty="0" err="1">
                <a:solidFill>
                  <a:srgbClr val="2C2C2C"/>
                </a:solidFill>
                <a:latin typeface="Bembo" panose="02020502050201020203" pitchFamily="18" charset="0"/>
              </a:rPr>
              <a:t>sit</a:t>
            </a:r>
            <a:r>
              <a:rPr lang="fr-FR" sz="2200" i="1" dirty="0">
                <a:solidFill>
                  <a:srgbClr val="2C2C2C"/>
                </a:solidFill>
                <a:latin typeface="Bembo" panose="02020502050201020203" pitchFamily="18" charset="0"/>
              </a:rPr>
              <a:t> opus </a:t>
            </a:r>
            <a:r>
              <a:rPr lang="fr-FR" sz="2200" i="1" dirty="0" err="1">
                <a:solidFill>
                  <a:srgbClr val="2C2C2C"/>
                </a:solidFill>
                <a:latin typeface="Bembo" panose="02020502050201020203" pitchFamily="18" charset="0"/>
              </a:rPr>
              <a:t>liquidi</a:t>
            </a:r>
            <a:r>
              <a:rPr lang="fr-FR" sz="2200" i="1" dirty="0">
                <a:solidFill>
                  <a:srgbClr val="2C2C2C"/>
                </a:solidFill>
                <a:latin typeface="Bembo" panose="02020502050201020203" pitchFamily="18" charset="0"/>
              </a:rPr>
              <a:t> non </a:t>
            </a:r>
            <a:r>
              <a:rPr lang="fr-FR" sz="2200" i="1" dirty="0" err="1">
                <a:solidFill>
                  <a:srgbClr val="2C2C2C"/>
                </a:solidFill>
                <a:latin typeface="Bembo" panose="02020502050201020203" pitchFamily="18" charset="0"/>
              </a:rPr>
              <a:t>amplius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urna</a:t>
            </a:r>
            <a:r>
              <a:rPr lang="fr-FR" sz="2200" i="1" dirty="0">
                <a:solidFill>
                  <a:srgbClr val="2C2C2C"/>
                </a:solidFill>
                <a:latin typeface="Bembo" panose="02020502050201020203" pitchFamily="18" charset="0"/>
              </a:rPr>
              <a:t> </a:t>
            </a:r>
          </a:p>
          <a:p>
            <a:r>
              <a:rPr lang="fr-FR" sz="2200" i="1" dirty="0" err="1">
                <a:solidFill>
                  <a:srgbClr val="2C2C2C"/>
                </a:solidFill>
                <a:latin typeface="Bembo" panose="02020502050201020203" pitchFamily="18" charset="0"/>
              </a:rPr>
              <a:t>uel</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cyatho</a:t>
            </a:r>
            <a:r>
              <a:rPr lang="fr-FR" sz="2200" i="1" dirty="0">
                <a:solidFill>
                  <a:srgbClr val="2C2C2C"/>
                </a:solidFill>
                <a:latin typeface="Bembo" panose="02020502050201020203" pitchFamily="18" charset="0"/>
              </a:rPr>
              <a:t> et </a:t>
            </a:r>
            <a:r>
              <a:rPr lang="fr-FR" sz="2200" i="1" dirty="0" err="1">
                <a:solidFill>
                  <a:srgbClr val="2C2C2C"/>
                </a:solidFill>
                <a:latin typeface="Bembo" panose="02020502050201020203" pitchFamily="18" charset="0"/>
              </a:rPr>
              <a:t>dicas</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magno</a:t>
            </a:r>
            <a:r>
              <a:rPr lang="fr-FR" sz="2200" i="1" dirty="0">
                <a:solidFill>
                  <a:srgbClr val="2C2C2C"/>
                </a:solidFill>
                <a:latin typeface="Bembo" panose="02020502050201020203" pitchFamily="18" charset="0"/>
              </a:rPr>
              <a:t> de </a:t>
            </a:r>
            <a:r>
              <a:rPr lang="fr-FR" sz="2200" i="1" dirty="0" err="1">
                <a:solidFill>
                  <a:srgbClr val="2C2C2C"/>
                </a:solidFill>
                <a:latin typeface="Bembo" panose="02020502050201020203" pitchFamily="18" charset="0"/>
              </a:rPr>
              <a:t>flumine</a:t>
            </a:r>
            <a:r>
              <a:rPr lang="fr-FR" sz="2200" i="1" dirty="0">
                <a:solidFill>
                  <a:srgbClr val="2C2C2C"/>
                </a:solidFill>
                <a:latin typeface="Bembo" panose="02020502050201020203" pitchFamily="18" charset="0"/>
              </a:rPr>
              <a:t> mallem</a:t>
            </a:r>
          </a:p>
          <a:p>
            <a:r>
              <a:rPr lang="fr-FR" sz="2200" i="1" dirty="0" err="1">
                <a:solidFill>
                  <a:srgbClr val="2C2C2C"/>
                </a:solidFill>
                <a:latin typeface="Bembo" panose="02020502050201020203" pitchFamily="18" charset="0"/>
              </a:rPr>
              <a:t>quam</a:t>
            </a:r>
            <a:r>
              <a:rPr lang="fr-FR" sz="2200" i="1" dirty="0">
                <a:solidFill>
                  <a:srgbClr val="2C2C2C"/>
                </a:solidFill>
                <a:latin typeface="Bembo" panose="02020502050201020203" pitchFamily="18" charset="0"/>
              </a:rPr>
              <a:t> ex hoc </a:t>
            </a:r>
            <a:r>
              <a:rPr lang="fr-FR" sz="2200" i="1" dirty="0" err="1">
                <a:solidFill>
                  <a:srgbClr val="2C2C2C"/>
                </a:solidFill>
                <a:latin typeface="Bembo" panose="02020502050201020203" pitchFamily="18" charset="0"/>
              </a:rPr>
              <a:t>fonticulo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tantundem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sumere</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eo</a:t>
            </a:r>
            <a:r>
              <a:rPr lang="fr-FR" sz="2200" i="1" dirty="0">
                <a:solidFill>
                  <a:srgbClr val="2C2C2C"/>
                </a:solidFill>
                <a:latin typeface="Bembo" panose="02020502050201020203" pitchFamily="18" charset="0"/>
              </a:rPr>
              <a:t> fit, </a:t>
            </a:r>
          </a:p>
          <a:p>
            <a:r>
              <a:rPr lang="fr-FR" sz="2200" i="1" dirty="0" err="1">
                <a:solidFill>
                  <a:srgbClr val="2C2C2C"/>
                </a:solidFill>
                <a:latin typeface="Bembo" panose="02020502050201020203" pitchFamily="18" charset="0"/>
              </a:rPr>
              <a:t>plenior</a:t>
            </a:r>
            <a:r>
              <a:rPr lang="fr-FR" sz="2200" i="1" dirty="0">
                <a:solidFill>
                  <a:srgbClr val="2C2C2C"/>
                </a:solidFill>
                <a:latin typeface="Bembo" panose="02020502050201020203" pitchFamily="18" charset="0"/>
              </a:rPr>
              <a:t> ut </a:t>
            </a:r>
            <a:r>
              <a:rPr lang="fr-FR" sz="2200" i="1" dirty="0" err="1">
                <a:solidFill>
                  <a:srgbClr val="2C2C2C"/>
                </a:solidFill>
                <a:latin typeface="Bembo" panose="02020502050201020203" pitchFamily="18" charset="0"/>
              </a:rPr>
              <a:t>siquos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delectet</a:t>
            </a:r>
            <a:r>
              <a:rPr lang="fr-FR" sz="2200" i="1" dirty="0">
                <a:solidFill>
                  <a:srgbClr val="2C2C2C"/>
                </a:solidFill>
                <a:latin typeface="Bembo" panose="02020502050201020203" pitchFamily="18" charset="0"/>
              </a:rPr>
              <a:t> copia </a:t>
            </a:r>
            <a:r>
              <a:rPr lang="fr-FR" sz="2200" i="1" dirty="0" err="1">
                <a:solidFill>
                  <a:srgbClr val="2C2C2C"/>
                </a:solidFill>
                <a:latin typeface="Bembo" panose="02020502050201020203" pitchFamily="18" charset="0"/>
              </a:rPr>
              <a:t>iusto</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cum ripa </a:t>
            </a:r>
            <a:r>
              <a:rPr lang="fr-FR" sz="2200" i="1" dirty="0" err="1">
                <a:solidFill>
                  <a:srgbClr val="2C2C2C"/>
                </a:solidFill>
                <a:latin typeface="Bembo" panose="02020502050201020203" pitchFamily="18" charset="0"/>
              </a:rPr>
              <a:t>simul</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auolsos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ferat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Aufidus</a:t>
            </a:r>
            <a:r>
              <a:rPr lang="fr-FR" sz="2200" i="1" dirty="0">
                <a:solidFill>
                  <a:srgbClr val="2C2C2C"/>
                </a:solidFill>
                <a:latin typeface="Bembo" panose="02020502050201020203" pitchFamily="18" charset="0"/>
              </a:rPr>
              <a:t> acer. </a:t>
            </a:r>
          </a:p>
          <a:p>
            <a:r>
              <a:rPr lang="fr-FR" sz="2200" i="1" dirty="0">
                <a:solidFill>
                  <a:srgbClr val="2C2C2C"/>
                </a:solidFill>
                <a:latin typeface="Bembo" panose="02020502050201020203" pitchFamily="18" charset="0"/>
              </a:rPr>
              <a:t>at qui </a:t>
            </a:r>
            <a:r>
              <a:rPr lang="fr-FR" sz="2200" i="1" dirty="0" err="1">
                <a:solidFill>
                  <a:srgbClr val="2C2C2C"/>
                </a:solidFill>
                <a:latin typeface="Bembo" panose="02020502050201020203" pitchFamily="18" charset="0"/>
              </a:rPr>
              <a:t>tantuli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eget</a:t>
            </a:r>
            <a:r>
              <a:rPr lang="fr-FR" sz="2200" i="1" dirty="0">
                <a:solidFill>
                  <a:srgbClr val="2C2C2C"/>
                </a:solidFill>
                <a:latin typeface="Bembo" panose="02020502050201020203" pitchFamily="18" charset="0"/>
              </a:rPr>
              <a:t> quanto est opus, </a:t>
            </a:r>
            <a:r>
              <a:rPr lang="fr-FR" sz="2200" i="1" dirty="0" err="1">
                <a:solidFill>
                  <a:srgbClr val="2C2C2C"/>
                </a:solidFill>
                <a:latin typeface="Bembo" panose="02020502050201020203" pitchFamily="18" charset="0"/>
              </a:rPr>
              <a:t>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neque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limo</a:t>
            </a:r>
            <a:r>
              <a:rPr lang="fr-FR" sz="2200" i="1" dirty="0">
                <a:solidFill>
                  <a:srgbClr val="2C2C2C"/>
                </a:solidFill>
                <a:latin typeface="Bembo" panose="02020502050201020203" pitchFamily="18" charset="0"/>
              </a:rPr>
              <a:t> </a:t>
            </a:r>
          </a:p>
          <a:p>
            <a:r>
              <a:rPr lang="fr-FR" sz="2200" i="1" dirty="0" err="1">
                <a:solidFill>
                  <a:srgbClr val="2C2C2C"/>
                </a:solidFill>
                <a:latin typeface="Bembo" panose="02020502050201020203" pitchFamily="18" charset="0"/>
              </a:rPr>
              <a:t>turbatam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haurit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aquam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neque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uitam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amittit</a:t>
            </a:r>
            <a:r>
              <a:rPr lang="fr-FR" sz="2200" i="1" dirty="0">
                <a:solidFill>
                  <a:srgbClr val="2C2C2C"/>
                </a:solidFill>
                <a:latin typeface="Bembo" panose="02020502050201020203" pitchFamily="18" charset="0"/>
              </a:rPr>
              <a:t> in </a:t>
            </a:r>
            <a:r>
              <a:rPr lang="fr-FR" sz="2200" i="1" dirty="0" err="1">
                <a:solidFill>
                  <a:srgbClr val="2C2C2C"/>
                </a:solidFill>
                <a:latin typeface="Bembo" panose="02020502050201020203" pitchFamily="18" charset="0"/>
              </a:rPr>
              <a:t>undis</a:t>
            </a:r>
            <a:r>
              <a:rPr lang="fr-FR" sz="2200" i="1" dirty="0">
                <a:solidFill>
                  <a:srgbClr val="2C2C2C"/>
                </a:solidFill>
                <a:latin typeface="Bembo" panose="02020502050201020203" pitchFamily="18" charset="0"/>
              </a:rPr>
              <a:t>.</a:t>
            </a:r>
          </a:p>
        </p:txBody>
      </p:sp>
      <p:sp>
        <p:nvSpPr>
          <p:cNvPr id="6" name="Rectangle 5">
            <a:extLst>
              <a:ext uri="{FF2B5EF4-FFF2-40B4-BE49-F238E27FC236}">
                <a16:creationId xmlns:a16="http://schemas.microsoft.com/office/drawing/2014/main" id="{CA0DEC09-79DF-77A5-C545-A460B89FCA6B}"/>
              </a:ext>
            </a:extLst>
          </p:cNvPr>
          <p:cNvSpPr/>
          <p:nvPr/>
        </p:nvSpPr>
        <p:spPr>
          <a:xfrm>
            <a:off x="6244856" y="1289869"/>
            <a:ext cx="5883350" cy="5483069"/>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000" dirty="0">
                <a:solidFill>
                  <a:srgbClr val="2C2C2C"/>
                </a:solidFill>
                <a:latin typeface="Bembo" panose="02020502050201020203" pitchFamily="18" charset="0"/>
              </a:rPr>
              <a:t>Suppose que ton aire batte cent mille mesures de froment: ton ventre n’en contiendra pas plus que le mien. C’est comme si, dans la bande d’esclaves, tu portais le filet de pain à vendre sur ton épaule chargée, tu n’en recevras pas plus que celui qui n’a rien porté. Ou, dis-moi, qu’importe à un homme vivant dans la limite de la nature de labourer cent ou mille jugères? « Il est agréable de prendre d’un grand tas! » Tandis que tu nous laisse puiser autant de notre petit tas, pourquoi louer tes greniers plus que nos paniers? C’est comme si tu n’avais pas besoin de plus d’une urne ou d’une coupe d’eau et que tu disais « je préférerais puiser la même quantité d’un grand fleuve que d’un petit ruisseau. » C’est ainsi que lorsque quelqu’un trouve son plaisir dans une abondance excessive, l’</a:t>
            </a:r>
            <a:r>
              <a:rPr lang="fr-FR" sz="2000" dirty="0" err="1">
                <a:solidFill>
                  <a:srgbClr val="2C2C2C"/>
                </a:solidFill>
                <a:latin typeface="Bembo" panose="02020502050201020203" pitchFamily="18" charset="0"/>
              </a:rPr>
              <a:t>Aufidus</a:t>
            </a:r>
            <a:r>
              <a:rPr lang="fr-FR" sz="2000" dirty="0">
                <a:solidFill>
                  <a:srgbClr val="2C2C2C"/>
                </a:solidFill>
                <a:latin typeface="Bembo" panose="02020502050201020203" pitchFamily="18" charset="0"/>
              </a:rPr>
              <a:t> en furie l’emporte en même temps que sa rive. Mais celui qui ne désire que ce dont il a besoin, ne puise pas dans une eau épaisse et boueuse, et ne perd pas sa vie dans les ondes. </a:t>
            </a:r>
          </a:p>
        </p:txBody>
      </p:sp>
    </p:spTree>
    <p:extLst>
      <p:ext uri="{BB962C8B-B14F-4D97-AF65-F5344CB8AC3E}">
        <p14:creationId xmlns:p14="http://schemas.microsoft.com/office/powerpoint/2010/main" val="2537361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2A4EC289-955D-C3B4-EFA0-8D10598939D1}"/>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6B60AFC8-7A63-C4EA-44C9-533538E2C29F}"/>
              </a:ext>
            </a:extLst>
          </p:cNvPr>
          <p:cNvSpPr txBox="1"/>
          <p:nvPr/>
        </p:nvSpPr>
        <p:spPr>
          <a:xfrm>
            <a:off x="425300" y="191386"/>
            <a:ext cx="11589491" cy="1077218"/>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a:p>
            <a:r>
              <a:rPr lang="fr-FR" sz="2800" b="1" dirty="0">
                <a:solidFill>
                  <a:srgbClr val="D0CCBE"/>
                </a:solidFill>
                <a:latin typeface="Bembo" panose="02020502050201020203" pitchFamily="18" charset="0"/>
              </a:rPr>
              <a:t>Empilement d</a:t>
            </a:r>
            <a:r>
              <a:rPr lang="fr-FR" sz="2800" b="1" dirty="0">
                <a:solidFill>
                  <a:srgbClr val="C00000"/>
                </a:solidFill>
                <a:latin typeface="Bembo" panose="02020502050201020203" pitchFamily="18" charset="0"/>
              </a:rPr>
              <a:t>’</a:t>
            </a:r>
            <a:r>
              <a:rPr lang="fr-FR" sz="2800" b="1" dirty="0">
                <a:solidFill>
                  <a:srgbClr val="D0CCBE"/>
                </a:solidFill>
                <a:latin typeface="Bembo" panose="02020502050201020203" pitchFamily="18" charset="0"/>
              </a:rPr>
              <a:t>exemples et métadiscours : la conclusion</a:t>
            </a:r>
          </a:p>
        </p:txBody>
      </p:sp>
      <p:sp>
        <p:nvSpPr>
          <p:cNvPr id="3" name="Rectangle 2">
            <a:extLst>
              <a:ext uri="{FF2B5EF4-FFF2-40B4-BE49-F238E27FC236}">
                <a16:creationId xmlns:a16="http://schemas.microsoft.com/office/drawing/2014/main" id="{BDE5A234-89D9-A061-CF4F-A7BC2CC40E3F}"/>
              </a:ext>
            </a:extLst>
          </p:cNvPr>
          <p:cNvSpPr/>
          <p:nvPr/>
        </p:nvSpPr>
        <p:spPr>
          <a:xfrm>
            <a:off x="425300" y="2555803"/>
            <a:ext cx="5670700" cy="276047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err="1">
                <a:solidFill>
                  <a:srgbClr val="2C2C2C"/>
                </a:solidFill>
                <a:latin typeface="Bembo" panose="02020502050201020203" pitchFamily="18" charset="0"/>
              </a:rPr>
              <a:t>Pergis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pugnantia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secum</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Frontibus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aduersis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componere</a:t>
            </a:r>
            <a:r>
              <a:rPr lang="fr-FR" sz="2200" i="1" dirty="0">
                <a:solidFill>
                  <a:srgbClr val="2C2C2C"/>
                </a:solidFill>
                <a:latin typeface="Bembo" panose="02020502050201020203" pitchFamily="18" charset="0"/>
              </a:rPr>
              <a:t>. Non ego, </a:t>
            </a:r>
            <a:r>
              <a:rPr lang="fr-FR" sz="2200" i="1" dirty="0" err="1">
                <a:solidFill>
                  <a:srgbClr val="2C2C2C"/>
                </a:solidFill>
                <a:latin typeface="Bembo" panose="02020502050201020203" pitchFamily="18" charset="0"/>
              </a:rPr>
              <a:t>auarum</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Cum </a:t>
            </a:r>
            <a:r>
              <a:rPr lang="fr-FR" sz="2200" i="1" dirty="0" err="1">
                <a:solidFill>
                  <a:srgbClr val="2C2C2C"/>
                </a:solidFill>
                <a:latin typeface="Bembo" panose="02020502050201020203" pitchFamily="18" charset="0"/>
              </a:rPr>
              <a:t>ueto</a:t>
            </a:r>
            <a:r>
              <a:rPr lang="fr-FR" sz="2200" i="1" dirty="0">
                <a:solidFill>
                  <a:srgbClr val="2C2C2C"/>
                </a:solidFill>
                <a:latin typeface="Bembo" panose="02020502050201020203" pitchFamily="18" charset="0"/>
              </a:rPr>
              <a:t> te </a:t>
            </a:r>
            <a:r>
              <a:rPr lang="fr-FR" sz="2200" i="1" dirty="0" err="1">
                <a:solidFill>
                  <a:srgbClr val="2C2C2C"/>
                </a:solidFill>
                <a:latin typeface="Bembo" panose="02020502050201020203" pitchFamily="18" charset="0"/>
              </a:rPr>
              <a:t>fieri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uappam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iubeo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ac</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nebulonem</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Est inter </a:t>
            </a:r>
            <a:r>
              <a:rPr lang="fr-FR" sz="2200" i="1" dirty="0" err="1">
                <a:solidFill>
                  <a:srgbClr val="2C2C2C"/>
                </a:solidFill>
                <a:latin typeface="Bembo" panose="02020502050201020203" pitchFamily="18" charset="0"/>
              </a:rPr>
              <a:t>Tanain</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quiddam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socerumque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Viselli</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Est modus in rebus, </a:t>
            </a:r>
            <a:r>
              <a:rPr lang="fr-FR" sz="2200" i="1" dirty="0" err="1">
                <a:solidFill>
                  <a:srgbClr val="2C2C2C"/>
                </a:solidFill>
                <a:latin typeface="Bembo" panose="02020502050201020203" pitchFamily="18" charset="0"/>
              </a:rPr>
              <a:t>sunt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certi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denique</a:t>
            </a:r>
            <a:r>
              <a:rPr lang="fr-FR" sz="2200" i="1" dirty="0">
                <a:solidFill>
                  <a:srgbClr val="2C2C2C"/>
                </a:solidFill>
                <a:latin typeface="Bembo" panose="02020502050201020203" pitchFamily="18" charset="0"/>
              </a:rPr>
              <a:t> fines, </a:t>
            </a:r>
          </a:p>
          <a:p>
            <a:r>
              <a:rPr lang="fr-FR" sz="2200" i="1" dirty="0" err="1">
                <a:solidFill>
                  <a:srgbClr val="2C2C2C"/>
                </a:solidFill>
                <a:latin typeface="Bembo" panose="02020502050201020203" pitchFamily="18" charset="0"/>
              </a:rPr>
              <a:t>Quos</a:t>
            </a:r>
            <a:r>
              <a:rPr lang="fr-FR" sz="2200" i="1" dirty="0">
                <a:solidFill>
                  <a:srgbClr val="2C2C2C"/>
                </a:solidFill>
                <a:latin typeface="Bembo" panose="02020502050201020203" pitchFamily="18" charset="0"/>
              </a:rPr>
              <a:t> ultra </a:t>
            </a:r>
            <a:r>
              <a:rPr lang="fr-FR" sz="2200" i="1" dirty="0" err="1">
                <a:solidFill>
                  <a:srgbClr val="2C2C2C"/>
                </a:solidFill>
                <a:latin typeface="Bembo" panose="02020502050201020203" pitchFamily="18" charset="0"/>
              </a:rPr>
              <a:t>citraque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nequit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consistere</a:t>
            </a:r>
            <a:r>
              <a:rPr lang="fr-FR" sz="2200" i="1" dirty="0">
                <a:solidFill>
                  <a:srgbClr val="2C2C2C"/>
                </a:solidFill>
                <a:latin typeface="Bembo" panose="02020502050201020203" pitchFamily="18" charset="0"/>
              </a:rPr>
              <a:t> rectum. </a:t>
            </a:r>
          </a:p>
        </p:txBody>
      </p:sp>
      <p:sp>
        <p:nvSpPr>
          <p:cNvPr id="4" name="Rectangle 3">
            <a:extLst>
              <a:ext uri="{FF2B5EF4-FFF2-40B4-BE49-F238E27FC236}">
                <a16:creationId xmlns:a16="http://schemas.microsoft.com/office/drawing/2014/main" id="{2C2CA0F5-B660-10DB-95D9-95D967B16FF0}"/>
              </a:ext>
            </a:extLst>
          </p:cNvPr>
          <p:cNvSpPr/>
          <p:nvPr/>
        </p:nvSpPr>
        <p:spPr>
          <a:xfrm>
            <a:off x="6282249" y="2555802"/>
            <a:ext cx="5484451" cy="2760475"/>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Tu continues à opposer les contraires les uns aux autres. Lorsque j’interdis que tu deviennes avare, je n’ordonne pas que tu sois un prodigue vaurien. Il y a un milieu entre </a:t>
            </a:r>
            <a:r>
              <a:rPr lang="fr-FR" sz="2200" dirty="0" err="1">
                <a:solidFill>
                  <a:srgbClr val="2C2C2C"/>
                </a:solidFill>
                <a:latin typeface="Bembo" panose="02020502050201020203" pitchFamily="18" charset="0"/>
              </a:rPr>
              <a:t>Tanais</a:t>
            </a:r>
            <a:r>
              <a:rPr lang="fr-FR" sz="2200" dirty="0">
                <a:solidFill>
                  <a:srgbClr val="2C2C2C"/>
                </a:solidFill>
                <a:latin typeface="Bembo" panose="02020502050201020203" pitchFamily="18" charset="0"/>
              </a:rPr>
              <a:t> et le beau-père de </a:t>
            </a:r>
            <a:r>
              <a:rPr lang="fr-FR" sz="2200" dirty="0" err="1">
                <a:solidFill>
                  <a:srgbClr val="2C2C2C"/>
                </a:solidFill>
                <a:latin typeface="Bembo" panose="02020502050201020203" pitchFamily="18" charset="0"/>
              </a:rPr>
              <a:t>Visellus</a:t>
            </a:r>
            <a:r>
              <a:rPr lang="fr-FR" sz="2200" dirty="0">
                <a:solidFill>
                  <a:srgbClr val="2C2C2C"/>
                </a:solidFill>
                <a:latin typeface="Bembo" panose="02020502050201020203" pitchFamily="18" charset="0"/>
              </a:rPr>
              <a:t>. Il y a une mesure dans toutes choses, il y a, enfin, des limites définies, en dessous et au-delà desquelles on ne peut trouver le bien. </a:t>
            </a:r>
          </a:p>
        </p:txBody>
      </p:sp>
      <p:sp>
        <p:nvSpPr>
          <p:cNvPr id="7" name="ZoneTexte 6">
            <a:extLst>
              <a:ext uri="{FF2B5EF4-FFF2-40B4-BE49-F238E27FC236}">
                <a16:creationId xmlns:a16="http://schemas.microsoft.com/office/drawing/2014/main" id="{984A776D-EAC9-5182-51F2-2761E0A454FB}"/>
              </a:ext>
            </a:extLst>
          </p:cNvPr>
          <p:cNvSpPr txBox="1"/>
          <p:nvPr/>
        </p:nvSpPr>
        <p:spPr>
          <a:xfrm>
            <a:off x="1002026" y="1927585"/>
            <a:ext cx="2296635" cy="523220"/>
          </a:xfrm>
          <a:prstGeom prst="rect">
            <a:avLst/>
          </a:prstGeom>
          <a:noFill/>
        </p:spPr>
        <p:txBody>
          <a:bodyPr wrap="square" rtlCol="0">
            <a:spAutoFit/>
          </a:bodyPr>
          <a:lstStyle/>
          <a:p>
            <a:r>
              <a:rPr lang="fr-FR" sz="2800" dirty="0" err="1">
                <a:solidFill>
                  <a:srgbClr val="D0CCBE"/>
                </a:solidFill>
                <a:latin typeface="Bembo" panose="02020502050201020203" pitchFamily="18" charset="0"/>
              </a:rPr>
              <a:t>vv</a:t>
            </a:r>
            <a:r>
              <a:rPr lang="fr-FR" sz="2800" dirty="0">
                <a:solidFill>
                  <a:srgbClr val="D0CCBE"/>
                </a:solidFill>
                <a:latin typeface="Bembo" panose="02020502050201020203" pitchFamily="18" charset="0"/>
              </a:rPr>
              <a:t>. 102-7</a:t>
            </a:r>
          </a:p>
        </p:txBody>
      </p:sp>
    </p:spTree>
    <p:extLst>
      <p:ext uri="{BB962C8B-B14F-4D97-AF65-F5344CB8AC3E}">
        <p14:creationId xmlns:p14="http://schemas.microsoft.com/office/powerpoint/2010/main" val="3582063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F7A178AE-C16F-9736-5A78-AF63ABC9F48B}"/>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5D06B6B3-4736-DF12-A5A6-E71401482644}"/>
              </a:ext>
            </a:extLst>
          </p:cNvPr>
          <p:cNvSpPr txBox="1"/>
          <p:nvPr/>
        </p:nvSpPr>
        <p:spPr>
          <a:xfrm>
            <a:off x="425300" y="191386"/>
            <a:ext cx="11589491" cy="646331"/>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p:txBody>
      </p:sp>
      <p:sp>
        <p:nvSpPr>
          <p:cNvPr id="7" name="ZoneTexte 6">
            <a:extLst>
              <a:ext uri="{FF2B5EF4-FFF2-40B4-BE49-F238E27FC236}">
                <a16:creationId xmlns:a16="http://schemas.microsoft.com/office/drawing/2014/main" id="{2D4FD762-038F-B7AB-AFC1-FFE53831FAA2}"/>
              </a:ext>
            </a:extLst>
          </p:cNvPr>
          <p:cNvSpPr txBox="1"/>
          <p:nvPr/>
        </p:nvSpPr>
        <p:spPr>
          <a:xfrm>
            <a:off x="1275910" y="1233635"/>
            <a:ext cx="3612614"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Empilement d’exemples</a:t>
            </a:r>
            <a:endParaRPr lang="fr-FR" sz="2800" i="1" dirty="0">
              <a:solidFill>
                <a:srgbClr val="D0CCBE"/>
              </a:solidFill>
              <a:latin typeface="Bembo" panose="02020502050201020203" pitchFamily="18" charset="0"/>
            </a:endParaRPr>
          </a:p>
        </p:txBody>
      </p:sp>
      <p:sp>
        <p:nvSpPr>
          <p:cNvPr id="8" name="ZoneTexte 7">
            <a:extLst>
              <a:ext uri="{FF2B5EF4-FFF2-40B4-BE49-F238E27FC236}">
                <a16:creationId xmlns:a16="http://schemas.microsoft.com/office/drawing/2014/main" id="{FBC08142-F4CA-99B8-690D-54B606DD1737}"/>
              </a:ext>
            </a:extLst>
          </p:cNvPr>
          <p:cNvSpPr txBox="1"/>
          <p:nvPr/>
        </p:nvSpPr>
        <p:spPr>
          <a:xfrm>
            <a:off x="1275909" y="2370739"/>
            <a:ext cx="10738881" cy="523220"/>
          </a:xfrm>
          <a:prstGeom prst="rect">
            <a:avLst/>
          </a:prstGeom>
          <a:noFill/>
        </p:spPr>
        <p:txBody>
          <a:bodyPr wrap="square" rtlCol="0">
            <a:spAutoFit/>
          </a:bodyPr>
          <a:lstStyle/>
          <a:p>
            <a:r>
              <a:rPr lang="fr-FR" sz="2800" u="sng" dirty="0">
                <a:solidFill>
                  <a:srgbClr val="D0CCBE"/>
                </a:solidFill>
                <a:latin typeface="Bembo" panose="02020502050201020203" pitchFamily="18" charset="0"/>
              </a:rPr>
              <a:t>121 : </a:t>
            </a:r>
            <a:r>
              <a:rPr lang="fr-FR" sz="2800" i="1" u="sng" dirty="0" err="1">
                <a:solidFill>
                  <a:srgbClr val="D0CCBE"/>
                </a:solidFill>
                <a:latin typeface="Bembo" panose="02020502050201020203" pitchFamily="18" charset="0"/>
              </a:rPr>
              <a:t>uerbum</a:t>
            </a:r>
            <a:r>
              <a:rPr lang="fr-FR" sz="2800" i="1" u="sng" dirty="0">
                <a:solidFill>
                  <a:srgbClr val="D0CCBE"/>
                </a:solidFill>
                <a:latin typeface="Bembo" panose="02020502050201020203" pitchFamily="18" charset="0"/>
              </a:rPr>
              <a:t> non </a:t>
            </a:r>
            <a:r>
              <a:rPr lang="fr-FR" sz="2800" i="1" u="sng" dirty="0" err="1">
                <a:solidFill>
                  <a:srgbClr val="D0CCBE"/>
                </a:solidFill>
                <a:latin typeface="Bembo" panose="02020502050201020203" pitchFamily="18" charset="0"/>
              </a:rPr>
              <a:t>amplius</a:t>
            </a:r>
            <a:r>
              <a:rPr lang="fr-FR" sz="2800" i="1" u="sng" dirty="0">
                <a:solidFill>
                  <a:srgbClr val="D0CCBE"/>
                </a:solidFill>
                <a:latin typeface="Bembo" panose="02020502050201020203" pitchFamily="18" charset="0"/>
              </a:rPr>
              <a:t> </a:t>
            </a:r>
            <a:r>
              <a:rPr lang="fr-FR" sz="2800" i="1" u="sng" dirty="0" err="1">
                <a:solidFill>
                  <a:srgbClr val="D0CCBE"/>
                </a:solidFill>
                <a:latin typeface="Bembo" panose="02020502050201020203" pitchFamily="18" charset="0"/>
              </a:rPr>
              <a:t>addam</a:t>
            </a:r>
            <a:r>
              <a:rPr lang="fr-FR" sz="2800" i="1" u="sng" dirty="0">
                <a:solidFill>
                  <a:srgbClr val="D0CCBE"/>
                </a:solidFill>
                <a:latin typeface="Bembo" panose="02020502050201020203" pitchFamily="18" charset="0"/>
              </a:rPr>
              <a:t>… </a:t>
            </a:r>
            <a:r>
              <a:rPr lang="fr-FR" sz="2800" u="sng" dirty="0">
                <a:solidFill>
                  <a:srgbClr val="D0CCBE"/>
                </a:solidFill>
                <a:latin typeface="Bembo" panose="02020502050201020203" pitchFamily="18" charset="0"/>
              </a:rPr>
              <a:t>et K. </a:t>
            </a:r>
            <a:r>
              <a:rPr lang="fr-FR" sz="2800" u="sng" dirty="0" err="1">
                <a:solidFill>
                  <a:srgbClr val="D0CCBE"/>
                </a:solidFill>
                <a:latin typeface="Bembo" panose="02020502050201020203" pitchFamily="18" charset="0"/>
              </a:rPr>
              <a:t>Freudenburg</a:t>
            </a:r>
            <a:endParaRPr lang="fr-FR" sz="2800" u="sng" dirty="0">
              <a:solidFill>
                <a:srgbClr val="D0CCBE"/>
              </a:solidFill>
              <a:latin typeface="Bembo" panose="02020502050201020203" pitchFamily="18" charset="0"/>
            </a:endParaRPr>
          </a:p>
        </p:txBody>
      </p:sp>
      <p:sp>
        <p:nvSpPr>
          <p:cNvPr id="9" name="ZoneTexte 8">
            <a:extLst>
              <a:ext uri="{FF2B5EF4-FFF2-40B4-BE49-F238E27FC236}">
                <a16:creationId xmlns:a16="http://schemas.microsoft.com/office/drawing/2014/main" id="{2E1CC219-90D1-F419-2266-50DC91B657DF}"/>
              </a:ext>
            </a:extLst>
          </p:cNvPr>
          <p:cNvSpPr txBox="1"/>
          <p:nvPr/>
        </p:nvSpPr>
        <p:spPr>
          <a:xfrm>
            <a:off x="1275909" y="3465250"/>
            <a:ext cx="8931347"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Additions et soustractions : une comptabilité poétique</a:t>
            </a:r>
          </a:p>
        </p:txBody>
      </p:sp>
      <p:sp>
        <p:nvSpPr>
          <p:cNvPr id="17" name="Flèche courbée vers la droite 16">
            <a:extLst>
              <a:ext uri="{FF2B5EF4-FFF2-40B4-BE49-F238E27FC236}">
                <a16:creationId xmlns:a16="http://schemas.microsoft.com/office/drawing/2014/main" id="{418B3522-D639-A935-6C15-11900F4FF528}"/>
              </a:ext>
            </a:extLst>
          </p:cNvPr>
          <p:cNvSpPr/>
          <p:nvPr/>
        </p:nvSpPr>
        <p:spPr>
          <a:xfrm rot="21408448">
            <a:off x="1317591" y="4525118"/>
            <a:ext cx="650818" cy="604539"/>
          </a:xfrm>
          <a:prstGeom prst="curvedRightArrow">
            <a:avLst>
              <a:gd name="adj1" fmla="val 18595"/>
              <a:gd name="adj2" fmla="val 50000"/>
              <a:gd name="adj3" fmla="val 6548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ZoneTexte 17">
            <a:extLst>
              <a:ext uri="{FF2B5EF4-FFF2-40B4-BE49-F238E27FC236}">
                <a16:creationId xmlns:a16="http://schemas.microsoft.com/office/drawing/2014/main" id="{96FFBBC7-B24A-330B-FB80-FF34C4A6F076}"/>
              </a:ext>
            </a:extLst>
          </p:cNvPr>
          <p:cNvSpPr txBox="1"/>
          <p:nvPr/>
        </p:nvSpPr>
        <p:spPr>
          <a:xfrm>
            <a:off x="2402959" y="4670258"/>
            <a:ext cx="8487779" cy="954107"/>
          </a:xfrm>
          <a:prstGeom prst="rect">
            <a:avLst/>
          </a:prstGeom>
          <a:noFill/>
          <a:ln>
            <a:solidFill>
              <a:srgbClr val="C00000"/>
            </a:solidFill>
          </a:ln>
        </p:spPr>
        <p:txBody>
          <a:bodyPr wrap="square" rtlCol="0">
            <a:spAutoFit/>
          </a:bodyPr>
          <a:lstStyle/>
          <a:p>
            <a:pPr algn="ctr"/>
            <a:r>
              <a:rPr lang="fr-FR" sz="2800" b="1" i="1" dirty="0">
                <a:solidFill>
                  <a:srgbClr val="D0CCBE"/>
                </a:solidFill>
                <a:latin typeface="Bembo" panose="02020502050201020203" pitchFamily="18" charset="0"/>
              </a:rPr>
              <a:t>Le satiriste partage les anxiétés du miser </a:t>
            </a:r>
          </a:p>
          <a:p>
            <a:pPr algn="ctr"/>
            <a:r>
              <a:rPr lang="fr-FR" sz="2800" b="1" i="1" dirty="0">
                <a:solidFill>
                  <a:srgbClr val="D0CCBE"/>
                </a:solidFill>
                <a:latin typeface="Bembo" panose="02020502050201020203" pitchFamily="18" charset="0"/>
              </a:rPr>
              <a:t>quant à la quantité et la valeur de sa poésie. </a:t>
            </a:r>
          </a:p>
        </p:txBody>
      </p:sp>
    </p:spTree>
    <p:extLst>
      <p:ext uri="{BB962C8B-B14F-4D97-AF65-F5344CB8AC3E}">
        <p14:creationId xmlns:p14="http://schemas.microsoft.com/office/powerpoint/2010/main" val="4116814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DF52871A-3BD1-6DAD-5596-97667B78C676}"/>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DDB6AE5B-9EDF-EBF1-515B-3BDC20305953}"/>
              </a:ext>
            </a:extLst>
          </p:cNvPr>
          <p:cNvSpPr txBox="1"/>
          <p:nvPr/>
        </p:nvSpPr>
        <p:spPr>
          <a:xfrm>
            <a:off x="425300" y="191386"/>
            <a:ext cx="11589491" cy="1077218"/>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a:p>
            <a:r>
              <a:rPr lang="fr-FR" sz="2800" b="1" dirty="0" err="1">
                <a:solidFill>
                  <a:srgbClr val="D0CCBE"/>
                </a:solidFill>
                <a:latin typeface="Bembo" panose="02020502050201020203" pitchFamily="18" charset="0"/>
              </a:rPr>
              <a:t>Verbum</a:t>
            </a:r>
            <a:r>
              <a:rPr lang="fr-FR" sz="2800" b="1" dirty="0">
                <a:solidFill>
                  <a:srgbClr val="D0CCBE"/>
                </a:solidFill>
                <a:latin typeface="Bembo" panose="02020502050201020203" pitchFamily="18" charset="0"/>
              </a:rPr>
              <a:t> non </a:t>
            </a:r>
            <a:r>
              <a:rPr lang="fr-FR" sz="2800" b="1" dirty="0" err="1">
                <a:solidFill>
                  <a:srgbClr val="D0CCBE"/>
                </a:solidFill>
                <a:latin typeface="Bembo" panose="02020502050201020203" pitchFamily="18" charset="0"/>
              </a:rPr>
              <a:t>amplius</a:t>
            </a:r>
            <a:r>
              <a:rPr lang="fr-FR" sz="2800" b="1" dirty="0">
                <a:solidFill>
                  <a:srgbClr val="D0CCBE"/>
                </a:solidFill>
                <a:latin typeface="Bembo" panose="02020502050201020203" pitchFamily="18" charset="0"/>
              </a:rPr>
              <a:t> </a:t>
            </a:r>
            <a:r>
              <a:rPr lang="fr-FR" sz="2800" b="1" dirty="0" err="1">
                <a:solidFill>
                  <a:srgbClr val="D0CCBE"/>
                </a:solidFill>
                <a:latin typeface="Bembo" panose="02020502050201020203" pitchFamily="18" charset="0"/>
              </a:rPr>
              <a:t>addam</a:t>
            </a:r>
            <a:r>
              <a:rPr lang="fr-FR" sz="2800" b="1" dirty="0">
                <a:solidFill>
                  <a:srgbClr val="C00000"/>
                </a:solidFill>
                <a:latin typeface="Bembo" panose="02020502050201020203" pitchFamily="18" charset="0"/>
              </a:rPr>
              <a:t>…</a:t>
            </a:r>
          </a:p>
        </p:txBody>
      </p:sp>
      <p:sp>
        <p:nvSpPr>
          <p:cNvPr id="3" name="Rectangle 2">
            <a:extLst>
              <a:ext uri="{FF2B5EF4-FFF2-40B4-BE49-F238E27FC236}">
                <a16:creationId xmlns:a16="http://schemas.microsoft.com/office/drawing/2014/main" id="{AE6B16BB-9037-FE26-4D4E-E2C36CAAE4EA}"/>
              </a:ext>
            </a:extLst>
          </p:cNvPr>
          <p:cNvSpPr/>
          <p:nvPr/>
        </p:nvSpPr>
        <p:spPr>
          <a:xfrm>
            <a:off x="425300" y="2066708"/>
            <a:ext cx="5670700" cy="1271918"/>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err="1">
                <a:solidFill>
                  <a:srgbClr val="2C2C2C"/>
                </a:solidFill>
                <a:latin typeface="Bembo" panose="02020502050201020203" pitchFamily="18" charset="0"/>
              </a:rPr>
              <a:t>Iam</a:t>
            </a:r>
            <a:r>
              <a:rPr lang="fr-FR" sz="2200" i="1" dirty="0">
                <a:solidFill>
                  <a:srgbClr val="2C2C2C"/>
                </a:solidFill>
                <a:latin typeface="Bembo" panose="02020502050201020203" pitchFamily="18" charset="0"/>
              </a:rPr>
              <a:t> satis est. Ne me </a:t>
            </a:r>
            <a:r>
              <a:rPr lang="fr-FR" sz="2200" i="1" dirty="0" err="1">
                <a:solidFill>
                  <a:srgbClr val="2C2C2C"/>
                </a:solidFill>
                <a:latin typeface="Bembo" panose="02020502050201020203" pitchFamily="18" charset="0"/>
              </a:rPr>
              <a:t>Crispini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scrinia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lippi</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conpilasse</a:t>
            </a:r>
            <a:r>
              <a:rPr lang="fr-FR" sz="2200" i="1" dirty="0">
                <a:solidFill>
                  <a:srgbClr val="2C2C2C"/>
                </a:solidFill>
                <a:latin typeface="Bembo" panose="02020502050201020203" pitchFamily="18" charset="0"/>
              </a:rPr>
              <a:t> putes, </a:t>
            </a:r>
            <a:r>
              <a:rPr lang="fr-FR" sz="2200" i="1" dirty="0" err="1">
                <a:solidFill>
                  <a:srgbClr val="2C2C2C"/>
                </a:solidFill>
                <a:latin typeface="Bembo" panose="02020502050201020203" pitchFamily="18" charset="0"/>
              </a:rPr>
              <a:t>uerbum</a:t>
            </a:r>
            <a:r>
              <a:rPr lang="fr-FR" sz="2200" i="1" dirty="0">
                <a:solidFill>
                  <a:srgbClr val="2C2C2C"/>
                </a:solidFill>
                <a:latin typeface="Bembo" panose="02020502050201020203" pitchFamily="18" charset="0"/>
              </a:rPr>
              <a:t> non </a:t>
            </a:r>
            <a:r>
              <a:rPr lang="fr-FR" sz="2200" i="1" dirty="0" err="1">
                <a:solidFill>
                  <a:srgbClr val="2C2C2C"/>
                </a:solidFill>
                <a:latin typeface="Bembo" panose="02020502050201020203" pitchFamily="18" charset="0"/>
              </a:rPr>
              <a:t>amplius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addam</a:t>
            </a:r>
            <a:r>
              <a:rPr lang="fr-FR" sz="2200" i="1" dirty="0">
                <a:solidFill>
                  <a:srgbClr val="2C2C2C"/>
                </a:solidFill>
                <a:latin typeface="Bembo" panose="02020502050201020203" pitchFamily="18" charset="0"/>
              </a:rPr>
              <a:t>. </a:t>
            </a:r>
          </a:p>
        </p:txBody>
      </p:sp>
      <p:sp>
        <p:nvSpPr>
          <p:cNvPr id="4" name="Rectangle 3">
            <a:extLst>
              <a:ext uri="{FF2B5EF4-FFF2-40B4-BE49-F238E27FC236}">
                <a16:creationId xmlns:a16="http://schemas.microsoft.com/office/drawing/2014/main" id="{F2F6BED4-A992-A69D-63D0-0E02635A03CA}"/>
              </a:ext>
            </a:extLst>
          </p:cNvPr>
          <p:cNvSpPr/>
          <p:nvPr/>
        </p:nvSpPr>
        <p:spPr>
          <a:xfrm>
            <a:off x="6282249" y="2066707"/>
            <a:ext cx="5484451" cy="1271919"/>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C’est assez, déjà. Pour que tu ne penses pas que j’ai pillé les coffres de </a:t>
            </a:r>
            <a:r>
              <a:rPr lang="fr-FR" sz="2200" dirty="0" err="1">
                <a:solidFill>
                  <a:srgbClr val="2C2C2C"/>
                </a:solidFill>
                <a:latin typeface="Bembo" panose="02020502050201020203" pitchFamily="18" charset="0"/>
              </a:rPr>
              <a:t>Crispinus</a:t>
            </a:r>
            <a:r>
              <a:rPr lang="fr-FR" sz="2200" dirty="0">
                <a:solidFill>
                  <a:srgbClr val="2C2C2C"/>
                </a:solidFill>
                <a:latin typeface="Bembo" panose="02020502050201020203" pitchFamily="18" charset="0"/>
              </a:rPr>
              <a:t> bavard, je n’ajouterai pas un mot de plus. </a:t>
            </a:r>
          </a:p>
        </p:txBody>
      </p:sp>
      <p:sp>
        <p:nvSpPr>
          <p:cNvPr id="7" name="ZoneTexte 6">
            <a:extLst>
              <a:ext uri="{FF2B5EF4-FFF2-40B4-BE49-F238E27FC236}">
                <a16:creationId xmlns:a16="http://schemas.microsoft.com/office/drawing/2014/main" id="{D524456F-831B-480B-7DF2-842518275FAB}"/>
              </a:ext>
            </a:extLst>
          </p:cNvPr>
          <p:cNvSpPr txBox="1"/>
          <p:nvPr/>
        </p:nvSpPr>
        <p:spPr>
          <a:xfrm>
            <a:off x="1002026" y="1438490"/>
            <a:ext cx="2296635" cy="523220"/>
          </a:xfrm>
          <a:prstGeom prst="rect">
            <a:avLst/>
          </a:prstGeom>
          <a:noFill/>
        </p:spPr>
        <p:txBody>
          <a:bodyPr wrap="square" rtlCol="0">
            <a:spAutoFit/>
          </a:bodyPr>
          <a:lstStyle/>
          <a:p>
            <a:r>
              <a:rPr lang="fr-FR" sz="2800" dirty="0" err="1">
                <a:solidFill>
                  <a:srgbClr val="D0CCBE"/>
                </a:solidFill>
                <a:latin typeface="Bembo" panose="02020502050201020203" pitchFamily="18" charset="0"/>
              </a:rPr>
              <a:t>vv</a:t>
            </a:r>
            <a:r>
              <a:rPr lang="fr-FR" sz="2800" dirty="0">
                <a:solidFill>
                  <a:srgbClr val="D0CCBE"/>
                </a:solidFill>
                <a:latin typeface="Bembo" panose="02020502050201020203" pitchFamily="18" charset="0"/>
              </a:rPr>
              <a:t>. 120-121</a:t>
            </a:r>
          </a:p>
        </p:txBody>
      </p:sp>
      <p:sp>
        <p:nvSpPr>
          <p:cNvPr id="2" name="Rectangle 1">
            <a:extLst>
              <a:ext uri="{FF2B5EF4-FFF2-40B4-BE49-F238E27FC236}">
                <a16:creationId xmlns:a16="http://schemas.microsoft.com/office/drawing/2014/main" id="{1325D952-9CFB-0D40-43AE-0613493508A8}"/>
              </a:ext>
            </a:extLst>
          </p:cNvPr>
          <p:cNvSpPr/>
          <p:nvPr/>
        </p:nvSpPr>
        <p:spPr>
          <a:xfrm>
            <a:off x="463311" y="4146485"/>
            <a:ext cx="5670700" cy="87208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err="1">
                <a:solidFill>
                  <a:srgbClr val="2C2C2C"/>
                </a:solidFill>
                <a:latin typeface="Bembo" panose="02020502050201020203" pitchFamily="18" charset="0"/>
              </a:rPr>
              <a:t>Ambubaiarum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collegia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pharmacopolae</a:t>
            </a:r>
            <a:r>
              <a:rPr lang="fr-FR" sz="2200" i="1" dirty="0">
                <a:solidFill>
                  <a:srgbClr val="2C2C2C"/>
                </a:solidFill>
                <a:latin typeface="Bembo" panose="02020502050201020203" pitchFamily="18" charset="0"/>
              </a:rPr>
              <a:t>…</a:t>
            </a:r>
          </a:p>
        </p:txBody>
      </p:sp>
      <p:sp>
        <p:nvSpPr>
          <p:cNvPr id="6" name="Rectangle 5">
            <a:extLst>
              <a:ext uri="{FF2B5EF4-FFF2-40B4-BE49-F238E27FC236}">
                <a16:creationId xmlns:a16="http://schemas.microsoft.com/office/drawing/2014/main" id="{FF53E3D3-BEFD-CB39-BA8D-4FB5C7E3D20F}"/>
              </a:ext>
            </a:extLst>
          </p:cNvPr>
          <p:cNvSpPr/>
          <p:nvPr/>
        </p:nvSpPr>
        <p:spPr>
          <a:xfrm>
            <a:off x="6320260" y="4146484"/>
            <a:ext cx="5484451" cy="872083"/>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Les collèges de joueuses de flûtes, les pharmacopoles...</a:t>
            </a:r>
          </a:p>
        </p:txBody>
      </p:sp>
      <p:sp>
        <p:nvSpPr>
          <p:cNvPr id="9" name="ZoneTexte 8">
            <a:extLst>
              <a:ext uri="{FF2B5EF4-FFF2-40B4-BE49-F238E27FC236}">
                <a16:creationId xmlns:a16="http://schemas.microsoft.com/office/drawing/2014/main" id="{21945A57-1CD9-088E-FDC1-96905845C3B4}"/>
              </a:ext>
            </a:extLst>
          </p:cNvPr>
          <p:cNvSpPr txBox="1"/>
          <p:nvPr/>
        </p:nvSpPr>
        <p:spPr>
          <a:xfrm>
            <a:off x="1040037" y="3518267"/>
            <a:ext cx="6190103"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Horace, </a:t>
            </a:r>
            <a:r>
              <a:rPr lang="fr-FR" sz="2800" i="1" dirty="0">
                <a:solidFill>
                  <a:srgbClr val="D0CCBE"/>
                </a:solidFill>
                <a:latin typeface="Bembo" panose="02020502050201020203" pitchFamily="18" charset="0"/>
              </a:rPr>
              <a:t>Satires</a:t>
            </a:r>
            <a:r>
              <a:rPr lang="fr-FR" sz="2800" dirty="0">
                <a:solidFill>
                  <a:srgbClr val="D0CCBE"/>
                </a:solidFill>
                <a:latin typeface="Bembo" panose="02020502050201020203" pitchFamily="18" charset="0"/>
              </a:rPr>
              <a:t>, I, 2, 1</a:t>
            </a:r>
          </a:p>
        </p:txBody>
      </p:sp>
      <p:sp>
        <p:nvSpPr>
          <p:cNvPr id="15" name="ZoneTexte 14">
            <a:extLst>
              <a:ext uri="{FF2B5EF4-FFF2-40B4-BE49-F238E27FC236}">
                <a16:creationId xmlns:a16="http://schemas.microsoft.com/office/drawing/2014/main" id="{26DF38F4-151B-F9CB-1BF4-8A29CF8839EF}"/>
              </a:ext>
            </a:extLst>
          </p:cNvPr>
          <p:cNvSpPr txBox="1"/>
          <p:nvPr/>
        </p:nvSpPr>
        <p:spPr>
          <a:xfrm>
            <a:off x="1890121" y="5698835"/>
            <a:ext cx="8487779" cy="523220"/>
          </a:xfrm>
          <a:prstGeom prst="rect">
            <a:avLst/>
          </a:prstGeom>
          <a:noFill/>
          <a:ln>
            <a:solidFill>
              <a:srgbClr val="C00000"/>
            </a:solidFill>
          </a:ln>
        </p:spPr>
        <p:txBody>
          <a:bodyPr wrap="square" rtlCol="0">
            <a:spAutoFit/>
          </a:bodyPr>
          <a:lstStyle/>
          <a:p>
            <a:pPr algn="ctr"/>
            <a:r>
              <a:rPr lang="fr-FR" sz="2800" b="1" u="sng" dirty="0" err="1">
                <a:solidFill>
                  <a:srgbClr val="D0CCBE"/>
                </a:solidFill>
                <a:latin typeface="Bembo" panose="02020502050201020203" pitchFamily="18" charset="0"/>
              </a:rPr>
              <a:t>Amp</a:t>
            </a:r>
            <a:r>
              <a:rPr lang="fr-FR" sz="2800" dirty="0" err="1">
                <a:solidFill>
                  <a:srgbClr val="D0CCBE"/>
                </a:solidFill>
                <a:latin typeface="Bembo" panose="02020502050201020203" pitchFamily="18" charset="0"/>
              </a:rPr>
              <a:t>l</a:t>
            </a:r>
            <a:r>
              <a:rPr lang="fr-FR" sz="2800" b="1" u="sng" dirty="0" err="1">
                <a:solidFill>
                  <a:srgbClr val="D0CCBE"/>
                </a:solidFill>
                <a:latin typeface="Bembo" panose="02020502050201020203" pitchFamily="18" charset="0"/>
              </a:rPr>
              <a:t>iu</a:t>
            </a:r>
            <a:r>
              <a:rPr lang="fr-FR" sz="2800" dirty="0" err="1">
                <a:solidFill>
                  <a:srgbClr val="D0CCBE"/>
                </a:solidFill>
                <a:latin typeface="Bembo" panose="02020502050201020203" pitchFamily="18" charset="0"/>
              </a:rPr>
              <a:t>s</a:t>
            </a:r>
            <a:r>
              <a:rPr lang="fr-FR" sz="2800" dirty="0">
                <a:solidFill>
                  <a:srgbClr val="D0CCBE"/>
                </a:solidFill>
                <a:latin typeface="Bembo" panose="02020502050201020203" pitchFamily="18" charset="0"/>
              </a:rPr>
              <a:t> </a:t>
            </a:r>
            <a:r>
              <a:rPr lang="fr-FR" sz="2800" b="1" u="sng" dirty="0" err="1">
                <a:solidFill>
                  <a:srgbClr val="D0CCBE"/>
                </a:solidFill>
                <a:latin typeface="Bembo" panose="02020502050201020203" pitchFamily="18" charset="0"/>
              </a:rPr>
              <a:t>a</a:t>
            </a:r>
            <a:r>
              <a:rPr lang="fr-FR" sz="2800" dirty="0" err="1">
                <a:solidFill>
                  <a:srgbClr val="D0CCBE"/>
                </a:solidFill>
                <a:latin typeface="Bembo" panose="02020502050201020203" pitchFamily="18" charset="0"/>
              </a:rPr>
              <a:t>dd</a:t>
            </a:r>
            <a:r>
              <a:rPr lang="fr-FR" sz="2800" b="1" u="sng" dirty="0" err="1">
                <a:solidFill>
                  <a:srgbClr val="D0CCBE"/>
                </a:solidFill>
                <a:latin typeface="Bembo" panose="02020502050201020203" pitchFamily="18" charset="0"/>
              </a:rPr>
              <a:t>am</a:t>
            </a:r>
            <a:r>
              <a:rPr lang="fr-FR" sz="2800" dirty="0">
                <a:solidFill>
                  <a:srgbClr val="D0CCBE"/>
                </a:solidFill>
                <a:latin typeface="Bembo" panose="02020502050201020203" pitchFamily="18" charset="0"/>
              </a:rPr>
              <a:t> - </a:t>
            </a:r>
            <a:r>
              <a:rPr lang="fr-FR" sz="2800" b="1" u="sng" dirty="0" err="1">
                <a:solidFill>
                  <a:srgbClr val="D0CCBE"/>
                </a:solidFill>
                <a:latin typeface="Bembo" panose="02020502050201020203" pitchFamily="18" charset="0"/>
              </a:rPr>
              <a:t>amb</a:t>
            </a:r>
            <a:r>
              <a:rPr lang="fr-FR" sz="2800" b="1" i="1" dirty="0" err="1">
                <a:solidFill>
                  <a:srgbClr val="D0CCBE"/>
                </a:solidFill>
                <a:latin typeface="Bembo" panose="02020502050201020203" pitchFamily="18" charset="0"/>
              </a:rPr>
              <a:t>uba</a:t>
            </a:r>
            <a:r>
              <a:rPr lang="fr-FR" sz="2800" dirty="0" err="1">
                <a:solidFill>
                  <a:srgbClr val="D0CCBE"/>
                </a:solidFill>
                <a:latin typeface="Bembo" panose="02020502050201020203" pitchFamily="18" charset="0"/>
              </a:rPr>
              <a:t>i</a:t>
            </a:r>
            <a:r>
              <a:rPr lang="fr-FR" sz="2800" b="1" u="sng" dirty="0" err="1">
                <a:solidFill>
                  <a:srgbClr val="D0CCBE"/>
                </a:solidFill>
                <a:latin typeface="Bembo" panose="02020502050201020203" pitchFamily="18" charset="0"/>
              </a:rPr>
              <a:t>a</a:t>
            </a:r>
            <a:r>
              <a:rPr lang="fr-FR" sz="2800" dirty="0" err="1">
                <a:solidFill>
                  <a:srgbClr val="D0CCBE"/>
                </a:solidFill>
                <a:latin typeface="Bembo" panose="02020502050201020203" pitchFamily="18" charset="0"/>
              </a:rPr>
              <a:t>ru</a:t>
            </a:r>
            <a:r>
              <a:rPr lang="fr-FR" sz="2800" b="1" u="sng" dirty="0" err="1">
                <a:solidFill>
                  <a:srgbClr val="D0CCBE"/>
                </a:solidFill>
                <a:latin typeface="Bembo" panose="02020502050201020203" pitchFamily="18" charset="0"/>
              </a:rPr>
              <a:t>m</a:t>
            </a:r>
            <a:endParaRPr lang="fr-FR" sz="2800" b="1" u="sng" dirty="0">
              <a:solidFill>
                <a:srgbClr val="D0CCBE"/>
              </a:solidFill>
              <a:latin typeface="Bembo" panose="02020502050201020203" pitchFamily="18" charset="0"/>
            </a:endParaRPr>
          </a:p>
        </p:txBody>
      </p:sp>
    </p:spTree>
    <p:extLst>
      <p:ext uri="{BB962C8B-B14F-4D97-AF65-F5344CB8AC3E}">
        <p14:creationId xmlns:p14="http://schemas.microsoft.com/office/powerpoint/2010/main" val="2698618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258A7F1F-902A-3113-0A15-729FDE72C7F3}"/>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18717FE3-3817-0172-4918-C83CA649BC59}"/>
              </a:ext>
            </a:extLst>
          </p:cNvPr>
          <p:cNvSpPr txBox="1"/>
          <p:nvPr/>
        </p:nvSpPr>
        <p:spPr>
          <a:xfrm>
            <a:off x="425300" y="191386"/>
            <a:ext cx="11589491" cy="646331"/>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p:txBody>
      </p:sp>
      <p:sp>
        <p:nvSpPr>
          <p:cNvPr id="7" name="ZoneTexte 6">
            <a:extLst>
              <a:ext uri="{FF2B5EF4-FFF2-40B4-BE49-F238E27FC236}">
                <a16:creationId xmlns:a16="http://schemas.microsoft.com/office/drawing/2014/main" id="{F2E8BCE3-2D5E-A020-D3E2-F5611BAF7A12}"/>
              </a:ext>
            </a:extLst>
          </p:cNvPr>
          <p:cNvSpPr txBox="1"/>
          <p:nvPr/>
        </p:nvSpPr>
        <p:spPr>
          <a:xfrm>
            <a:off x="1275910" y="1233635"/>
            <a:ext cx="3612614"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Empilement d’exemples</a:t>
            </a:r>
            <a:endParaRPr lang="fr-FR" sz="2800" i="1" dirty="0">
              <a:solidFill>
                <a:srgbClr val="D0CCBE"/>
              </a:solidFill>
              <a:latin typeface="Bembo" panose="02020502050201020203" pitchFamily="18" charset="0"/>
            </a:endParaRPr>
          </a:p>
        </p:txBody>
      </p:sp>
      <p:sp>
        <p:nvSpPr>
          <p:cNvPr id="8" name="ZoneTexte 7">
            <a:extLst>
              <a:ext uri="{FF2B5EF4-FFF2-40B4-BE49-F238E27FC236}">
                <a16:creationId xmlns:a16="http://schemas.microsoft.com/office/drawing/2014/main" id="{32FB623F-537A-F680-2C5F-CFFB5AF87323}"/>
              </a:ext>
            </a:extLst>
          </p:cNvPr>
          <p:cNvSpPr txBox="1"/>
          <p:nvPr/>
        </p:nvSpPr>
        <p:spPr>
          <a:xfrm>
            <a:off x="1275909" y="2370739"/>
            <a:ext cx="10738881"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121 : </a:t>
            </a:r>
            <a:r>
              <a:rPr lang="fr-FR" sz="2800" i="1" dirty="0" err="1">
                <a:solidFill>
                  <a:srgbClr val="D0CCBE"/>
                </a:solidFill>
                <a:latin typeface="Bembo" panose="02020502050201020203" pitchFamily="18" charset="0"/>
              </a:rPr>
              <a:t>uerbum</a:t>
            </a:r>
            <a:r>
              <a:rPr lang="fr-FR" sz="2800" i="1" dirty="0">
                <a:solidFill>
                  <a:srgbClr val="D0CCBE"/>
                </a:solidFill>
                <a:latin typeface="Bembo" panose="02020502050201020203" pitchFamily="18" charset="0"/>
              </a:rPr>
              <a:t> non </a:t>
            </a:r>
            <a:r>
              <a:rPr lang="fr-FR" sz="2800" i="1" dirty="0" err="1">
                <a:solidFill>
                  <a:srgbClr val="D0CCBE"/>
                </a:solidFill>
                <a:latin typeface="Bembo" panose="02020502050201020203" pitchFamily="18" charset="0"/>
              </a:rPr>
              <a:t>amplius</a:t>
            </a:r>
            <a:r>
              <a:rPr lang="fr-FR" sz="2800" i="1" dirty="0">
                <a:solidFill>
                  <a:srgbClr val="D0CCBE"/>
                </a:solidFill>
                <a:latin typeface="Bembo" panose="02020502050201020203" pitchFamily="18" charset="0"/>
              </a:rPr>
              <a:t> </a:t>
            </a:r>
            <a:r>
              <a:rPr lang="fr-FR" sz="2800" i="1" dirty="0" err="1">
                <a:solidFill>
                  <a:srgbClr val="D0CCBE"/>
                </a:solidFill>
                <a:latin typeface="Bembo" panose="02020502050201020203" pitchFamily="18" charset="0"/>
              </a:rPr>
              <a:t>addam</a:t>
            </a:r>
            <a:r>
              <a:rPr lang="fr-FR" sz="2800" i="1" dirty="0">
                <a:solidFill>
                  <a:srgbClr val="D0CCBE"/>
                </a:solidFill>
                <a:latin typeface="Bembo" panose="02020502050201020203" pitchFamily="18" charset="0"/>
              </a:rPr>
              <a:t>…</a:t>
            </a:r>
          </a:p>
        </p:txBody>
      </p:sp>
      <p:sp>
        <p:nvSpPr>
          <p:cNvPr id="9" name="ZoneTexte 8">
            <a:extLst>
              <a:ext uri="{FF2B5EF4-FFF2-40B4-BE49-F238E27FC236}">
                <a16:creationId xmlns:a16="http://schemas.microsoft.com/office/drawing/2014/main" id="{5D6F3242-6A63-033D-F39B-140762636869}"/>
              </a:ext>
            </a:extLst>
          </p:cNvPr>
          <p:cNvSpPr txBox="1"/>
          <p:nvPr/>
        </p:nvSpPr>
        <p:spPr>
          <a:xfrm>
            <a:off x="1275909" y="3465250"/>
            <a:ext cx="8931347" cy="523220"/>
          </a:xfrm>
          <a:prstGeom prst="rect">
            <a:avLst/>
          </a:prstGeom>
          <a:noFill/>
        </p:spPr>
        <p:txBody>
          <a:bodyPr wrap="square" rtlCol="0">
            <a:spAutoFit/>
          </a:bodyPr>
          <a:lstStyle/>
          <a:p>
            <a:r>
              <a:rPr lang="fr-FR" sz="2800" u="sng" dirty="0">
                <a:solidFill>
                  <a:srgbClr val="D0CCBE"/>
                </a:solidFill>
                <a:latin typeface="Bembo" panose="02020502050201020203" pitchFamily="18" charset="0"/>
              </a:rPr>
              <a:t>Additions et soustractions : une comptabilité poétique</a:t>
            </a:r>
          </a:p>
        </p:txBody>
      </p:sp>
      <p:sp>
        <p:nvSpPr>
          <p:cNvPr id="17" name="Flèche courbée vers la droite 16">
            <a:extLst>
              <a:ext uri="{FF2B5EF4-FFF2-40B4-BE49-F238E27FC236}">
                <a16:creationId xmlns:a16="http://schemas.microsoft.com/office/drawing/2014/main" id="{C46068C7-432F-4965-1800-F9D29A87EF62}"/>
              </a:ext>
            </a:extLst>
          </p:cNvPr>
          <p:cNvSpPr/>
          <p:nvPr/>
        </p:nvSpPr>
        <p:spPr>
          <a:xfrm rot="21408448">
            <a:off x="1317591" y="4525118"/>
            <a:ext cx="650818" cy="604539"/>
          </a:xfrm>
          <a:prstGeom prst="curvedRightArrow">
            <a:avLst>
              <a:gd name="adj1" fmla="val 18595"/>
              <a:gd name="adj2" fmla="val 50000"/>
              <a:gd name="adj3" fmla="val 6548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ZoneTexte 17">
            <a:extLst>
              <a:ext uri="{FF2B5EF4-FFF2-40B4-BE49-F238E27FC236}">
                <a16:creationId xmlns:a16="http://schemas.microsoft.com/office/drawing/2014/main" id="{05F9BCA9-FB5A-39F4-D124-3EF31E2F735B}"/>
              </a:ext>
            </a:extLst>
          </p:cNvPr>
          <p:cNvSpPr txBox="1"/>
          <p:nvPr/>
        </p:nvSpPr>
        <p:spPr>
          <a:xfrm>
            <a:off x="2402959" y="4670258"/>
            <a:ext cx="8487779" cy="954107"/>
          </a:xfrm>
          <a:prstGeom prst="rect">
            <a:avLst/>
          </a:prstGeom>
          <a:noFill/>
          <a:ln>
            <a:solidFill>
              <a:srgbClr val="C00000"/>
            </a:solidFill>
          </a:ln>
        </p:spPr>
        <p:txBody>
          <a:bodyPr wrap="square" rtlCol="0">
            <a:spAutoFit/>
          </a:bodyPr>
          <a:lstStyle/>
          <a:p>
            <a:pPr algn="ctr"/>
            <a:r>
              <a:rPr lang="fr-FR" sz="2800" b="1" i="1" dirty="0">
                <a:solidFill>
                  <a:srgbClr val="D0CCBE"/>
                </a:solidFill>
                <a:latin typeface="Bembo" panose="02020502050201020203" pitchFamily="18" charset="0"/>
              </a:rPr>
              <a:t>Le satiriste partage les anxiétés du miser </a:t>
            </a:r>
          </a:p>
          <a:p>
            <a:pPr algn="ctr"/>
            <a:r>
              <a:rPr lang="fr-FR" sz="2800" b="1" i="1" dirty="0">
                <a:solidFill>
                  <a:srgbClr val="D0CCBE"/>
                </a:solidFill>
                <a:latin typeface="Bembo" panose="02020502050201020203" pitchFamily="18" charset="0"/>
              </a:rPr>
              <a:t>quant à la quantité et la valeur de sa poésie. </a:t>
            </a:r>
          </a:p>
        </p:txBody>
      </p:sp>
    </p:spTree>
    <p:extLst>
      <p:ext uri="{BB962C8B-B14F-4D97-AF65-F5344CB8AC3E}">
        <p14:creationId xmlns:p14="http://schemas.microsoft.com/office/powerpoint/2010/main" val="2213622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8C4EA38B-B818-ACA1-E617-83C17C7326AE}"/>
              </a:ext>
            </a:extLst>
          </p:cNvPr>
          <p:cNvSpPr/>
          <p:nvPr/>
        </p:nvSpPr>
        <p:spPr>
          <a:xfrm>
            <a:off x="1864240" y="-439013"/>
            <a:ext cx="8463517" cy="8230436"/>
          </a:xfrm>
          <a:prstGeom prst="ellipse">
            <a:avLst/>
          </a:prstGeom>
          <a:solidFill>
            <a:srgbClr val="D0CCBE">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9871AF22-99ED-E798-648C-6612A4A676ED}"/>
              </a:ext>
            </a:extLst>
          </p:cNvPr>
          <p:cNvSpPr txBox="1"/>
          <p:nvPr/>
        </p:nvSpPr>
        <p:spPr>
          <a:xfrm>
            <a:off x="3416593" y="428178"/>
            <a:ext cx="5358809" cy="6001643"/>
          </a:xfrm>
          <a:prstGeom prst="rect">
            <a:avLst/>
          </a:prstGeom>
          <a:noFill/>
        </p:spPr>
        <p:txBody>
          <a:bodyPr wrap="square" rtlCol="0">
            <a:spAutoFit/>
          </a:bodyPr>
          <a:lstStyle/>
          <a:p>
            <a:r>
              <a:rPr lang="fr-FR" sz="2400" b="1" dirty="0">
                <a:solidFill>
                  <a:srgbClr val="2C2C2C"/>
                </a:solidFill>
                <a:latin typeface="Bembo" panose="02020502050201020203" pitchFamily="18" charset="0"/>
              </a:rPr>
              <a:t>		« </a:t>
            </a:r>
            <a:r>
              <a:rPr lang="fr-FR" sz="2400" b="1" dirty="0">
                <a:solidFill>
                  <a:srgbClr val="C00000"/>
                </a:solidFill>
                <a:latin typeface="Bembo" panose="02020502050201020203" pitchFamily="18" charset="0"/>
              </a:rPr>
              <a:t>£</a:t>
            </a:r>
            <a:r>
              <a:rPr lang="fr-FR" sz="2400" b="1" dirty="0" err="1">
                <a:solidFill>
                  <a:srgbClr val="C00000"/>
                </a:solidFill>
                <a:latin typeface="Bembo" panose="02020502050201020203" pitchFamily="18" charset="0"/>
              </a:rPr>
              <a:t>sd</a:t>
            </a:r>
            <a:r>
              <a:rPr lang="fr-FR" sz="2400" b="1" dirty="0">
                <a:solidFill>
                  <a:srgbClr val="2C2C2C"/>
                </a:solidFill>
                <a:latin typeface="Bembo" panose="02020502050201020203" pitchFamily="18" charset="0"/>
              </a:rPr>
              <a:t> »</a:t>
            </a:r>
            <a:endParaRPr lang="fr-FR" sz="2400" dirty="0">
              <a:solidFill>
                <a:srgbClr val="2C2C2C"/>
              </a:solidFill>
              <a:latin typeface="Bembo" panose="02020502050201020203" pitchFamily="18" charset="0"/>
            </a:endParaRPr>
          </a:p>
          <a:p>
            <a:r>
              <a:rPr lang="fr-FR" sz="2000" dirty="0" err="1">
                <a:solidFill>
                  <a:srgbClr val="2C2C2C"/>
                </a:solidFill>
                <a:latin typeface="Bembo" panose="02020502050201020203" pitchFamily="18" charset="0"/>
              </a:rPr>
              <a:t>When</a:t>
            </a:r>
            <a:r>
              <a:rPr lang="fr-FR" sz="2000" dirty="0">
                <a:solidFill>
                  <a:srgbClr val="2C2C2C"/>
                </a:solidFill>
                <a:latin typeface="Bembo" panose="02020502050201020203" pitchFamily="18" charset="0"/>
              </a:rPr>
              <a:t> </a:t>
            </a:r>
            <a:r>
              <a:rPr lang="fr-FR" sz="2000" b="1" i="1" dirty="0" err="1">
                <a:solidFill>
                  <a:srgbClr val="2C2C2C"/>
                </a:solidFill>
                <a:latin typeface="Bembo" panose="02020502050201020203" pitchFamily="18" charset="0"/>
              </a:rPr>
              <a:t>Libra</a:t>
            </a:r>
            <a:r>
              <a:rPr lang="fr-FR" sz="2000" dirty="0">
                <a:solidFill>
                  <a:srgbClr val="2C2C2C"/>
                </a:solidFill>
                <a:latin typeface="Bembo" panose="02020502050201020203" pitchFamily="18" charset="0"/>
              </a:rPr>
              <a:t>, </a:t>
            </a:r>
            <a:r>
              <a:rPr lang="fr-FR" sz="2000" b="1" i="1" dirty="0">
                <a:solidFill>
                  <a:srgbClr val="2C2C2C"/>
                </a:solidFill>
                <a:latin typeface="Bembo" panose="02020502050201020203" pitchFamily="18" charset="0"/>
              </a:rPr>
              <a:t>Solidus</a:t>
            </a:r>
            <a:r>
              <a:rPr lang="fr-FR" sz="2000" dirty="0">
                <a:solidFill>
                  <a:srgbClr val="2C2C2C"/>
                </a:solidFill>
                <a:latin typeface="Bembo" panose="02020502050201020203" pitchFamily="18" charset="0"/>
              </a:rPr>
              <a:t>, </a:t>
            </a:r>
            <a:r>
              <a:rPr lang="fr-FR" sz="2000" b="1" i="1" dirty="0" err="1">
                <a:solidFill>
                  <a:srgbClr val="2C2C2C"/>
                </a:solidFill>
                <a:latin typeface="Bembo" panose="02020502050201020203" pitchFamily="18" charset="0"/>
              </a:rPr>
              <a:t>Denarius</a:t>
            </a:r>
            <a:endParaRPr lang="fr-FR" sz="2000" b="1" i="1" dirty="0">
              <a:solidFill>
                <a:srgbClr val="2C2C2C"/>
              </a:solidFill>
              <a:latin typeface="Bembo" panose="02020502050201020203" pitchFamily="18" charset="0"/>
            </a:endParaRPr>
          </a:p>
          <a:p>
            <a:r>
              <a:rPr lang="fr-FR" sz="2000" dirty="0" err="1">
                <a:solidFill>
                  <a:srgbClr val="2C2C2C"/>
                </a:solidFill>
                <a:latin typeface="Bembo" panose="02020502050201020203" pitchFamily="18" charset="0"/>
              </a:rPr>
              <a:t>Ruled</a:t>
            </a:r>
            <a:r>
              <a:rPr lang="fr-FR" sz="2000" dirty="0">
                <a:solidFill>
                  <a:srgbClr val="2C2C2C"/>
                </a:solidFill>
                <a:latin typeface="Bembo" panose="02020502050201020203" pitchFamily="18" charset="0"/>
              </a:rPr>
              <a:t> out </a:t>
            </a:r>
            <a:r>
              <a:rPr lang="fr-FR" sz="2000" dirty="0" err="1">
                <a:solidFill>
                  <a:srgbClr val="2C2C2C"/>
                </a:solidFill>
                <a:latin typeface="Bembo" panose="02020502050201020203" pitchFamily="18" charset="0"/>
              </a:rPr>
              <a:t>metallic</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currency</a:t>
            </a:r>
            <a:r>
              <a:rPr lang="fr-FR" sz="2000" dirty="0">
                <a:solidFill>
                  <a:srgbClr val="2C2C2C"/>
                </a:solidFill>
                <a:latin typeface="Bembo" panose="02020502050201020203" pitchFamily="18" charset="0"/>
              </a:rPr>
              <a:t>, </a:t>
            </a:r>
          </a:p>
          <a:p>
            <a:r>
              <a:rPr lang="fr-FR" sz="2000" dirty="0" err="1">
                <a:solidFill>
                  <a:srgbClr val="2C2C2C"/>
                </a:solidFill>
                <a:latin typeface="Bembo" panose="02020502050201020203" pitchFamily="18" charset="0"/>
              </a:rPr>
              <a:t>They</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satisfied</a:t>
            </a:r>
            <a:r>
              <a:rPr lang="fr-FR" sz="2000" dirty="0">
                <a:solidFill>
                  <a:srgbClr val="2C2C2C"/>
                </a:solidFill>
                <a:latin typeface="Bembo" panose="02020502050201020203" pitchFamily="18" charset="0"/>
              </a:rPr>
              <a:t> and </a:t>
            </a:r>
            <a:r>
              <a:rPr lang="fr-FR" sz="2000" dirty="0" err="1">
                <a:solidFill>
                  <a:srgbClr val="2C2C2C"/>
                </a:solidFill>
                <a:latin typeface="Bembo" panose="02020502050201020203" pitchFamily="18" charset="0"/>
              </a:rPr>
              <a:t>steadied</a:t>
            </a:r>
            <a:r>
              <a:rPr lang="fr-FR" sz="2000" dirty="0">
                <a:solidFill>
                  <a:srgbClr val="2C2C2C"/>
                </a:solidFill>
                <a:latin typeface="Bembo" panose="02020502050201020203" pitchFamily="18" charset="0"/>
              </a:rPr>
              <a:t> us: —</a:t>
            </a:r>
          </a:p>
          <a:p>
            <a:r>
              <a:rPr lang="fr-FR" sz="2000" dirty="0">
                <a:solidFill>
                  <a:srgbClr val="2C2C2C"/>
                </a:solidFill>
                <a:latin typeface="Bembo" panose="02020502050201020203" pitchFamily="18" charset="0"/>
              </a:rPr>
              <a:t>Pounds, shillings, pence, all </a:t>
            </a:r>
            <a:r>
              <a:rPr lang="fr-FR" sz="2000" dirty="0" err="1">
                <a:solidFill>
                  <a:srgbClr val="2C2C2C"/>
                </a:solidFill>
                <a:latin typeface="Bembo" panose="02020502050201020203" pitchFamily="18" charset="0"/>
              </a:rPr>
              <a:t>honest</a:t>
            </a:r>
            <a:r>
              <a:rPr lang="fr-FR" sz="2000" dirty="0">
                <a:solidFill>
                  <a:srgbClr val="2C2C2C"/>
                </a:solidFill>
                <a:latin typeface="Bembo" panose="02020502050201020203" pitchFamily="18" charset="0"/>
              </a:rPr>
              <a:t> British money.</a:t>
            </a:r>
          </a:p>
          <a:p>
            <a:r>
              <a:rPr lang="fr-FR" sz="2000" dirty="0" err="1">
                <a:solidFill>
                  <a:srgbClr val="2C2C2C"/>
                </a:solidFill>
                <a:latin typeface="Bembo" panose="02020502050201020203" pitchFamily="18" charset="0"/>
              </a:rPr>
              <a:t>True</a:t>
            </a:r>
            <a:r>
              <a:rPr lang="fr-FR" sz="2000" dirty="0">
                <a:solidFill>
                  <a:srgbClr val="2C2C2C"/>
                </a:solidFill>
                <a:latin typeface="Bembo" panose="02020502050201020203" pitchFamily="18" charset="0"/>
              </a:rPr>
              <a:t>, the gold </a:t>
            </a:r>
            <a:r>
              <a:rPr lang="fr-FR" sz="2000" i="1" dirty="0" err="1">
                <a:solidFill>
                  <a:srgbClr val="2C2C2C"/>
                </a:solidFill>
                <a:latin typeface="Bembo" panose="02020502050201020203" pitchFamily="18" charset="0"/>
              </a:rPr>
              <a:t>libra</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weighed</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twelve</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ounces</a:t>
            </a:r>
            <a:r>
              <a:rPr lang="fr-FR" sz="2000" dirty="0">
                <a:solidFill>
                  <a:srgbClr val="2C2C2C"/>
                </a:solidFill>
                <a:latin typeface="Bembo" panose="02020502050201020203" pitchFamily="18" charset="0"/>
              </a:rPr>
              <a:t> once.</a:t>
            </a:r>
          </a:p>
          <a:p>
            <a:r>
              <a:rPr lang="fr-FR" sz="2000" dirty="0">
                <a:solidFill>
                  <a:srgbClr val="2C2C2C"/>
                </a:solidFill>
                <a:latin typeface="Bembo" panose="02020502050201020203" pitchFamily="18" charset="0"/>
              </a:rPr>
              <a:t>The </a:t>
            </a:r>
            <a:r>
              <a:rPr lang="fr-FR" sz="2000" i="1" dirty="0">
                <a:solidFill>
                  <a:srgbClr val="2C2C2C"/>
                </a:solidFill>
                <a:latin typeface="Bembo" panose="02020502050201020203" pitchFamily="18" charset="0"/>
              </a:rPr>
              <a:t>solidus</a:t>
            </a:r>
            <a:r>
              <a:rPr lang="fr-FR" sz="2000" dirty="0">
                <a:solidFill>
                  <a:srgbClr val="2C2C2C"/>
                </a:solidFill>
                <a:latin typeface="Bembo" panose="02020502050201020203" pitchFamily="18" charset="0"/>
              </a:rPr>
              <a:t>, gold </a:t>
            </a:r>
            <a:r>
              <a:rPr lang="fr-FR" sz="2000" dirty="0" err="1">
                <a:solidFill>
                  <a:srgbClr val="2C2C2C"/>
                </a:solidFill>
                <a:latin typeface="Bembo" panose="02020502050201020203" pitchFamily="18" charset="0"/>
              </a:rPr>
              <a:t>equally</a:t>
            </a:r>
            <a:r>
              <a:rPr lang="fr-FR" sz="2000" dirty="0">
                <a:solidFill>
                  <a:srgbClr val="2C2C2C"/>
                </a:solidFill>
                <a:latin typeface="Bembo" panose="02020502050201020203" pitchFamily="18" charset="0"/>
              </a:rPr>
              <a:t>,</a:t>
            </a:r>
          </a:p>
          <a:p>
            <a:r>
              <a:rPr lang="fr-FR" sz="2000" dirty="0">
                <a:solidFill>
                  <a:srgbClr val="2C2C2C"/>
                </a:solidFill>
                <a:latin typeface="Bembo" panose="02020502050201020203" pitchFamily="18" charset="0"/>
              </a:rPr>
              <a:t>Worth </a:t>
            </a:r>
            <a:r>
              <a:rPr lang="fr-FR" sz="2000" dirty="0" err="1">
                <a:solidFill>
                  <a:srgbClr val="2C2C2C"/>
                </a:solidFill>
                <a:latin typeface="Bembo" panose="02020502050201020203" pitchFamily="18" charset="0"/>
              </a:rPr>
              <a:t>twenty</a:t>
            </a:r>
            <a:r>
              <a:rPr lang="fr-FR" sz="2000" dirty="0">
                <a:solidFill>
                  <a:srgbClr val="2C2C2C"/>
                </a:solidFill>
                <a:latin typeface="Bembo" panose="02020502050201020203" pitchFamily="18" charset="0"/>
              </a:rPr>
              <a:t>-five </a:t>
            </a:r>
            <a:r>
              <a:rPr lang="fr-FR" sz="2000" i="1" dirty="0" err="1">
                <a:solidFill>
                  <a:srgbClr val="2C2C2C"/>
                </a:solidFill>
                <a:latin typeface="Bembo" panose="02020502050201020203" pitchFamily="18" charset="0"/>
              </a:rPr>
              <a:t>denarii</a:t>
            </a:r>
            <a:r>
              <a:rPr lang="fr-FR" sz="2000" dirty="0">
                <a:solidFill>
                  <a:srgbClr val="2C2C2C"/>
                </a:solidFill>
                <a:latin typeface="Bembo" panose="02020502050201020203" pitchFamily="18" charset="0"/>
              </a:rPr>
              <a:t> –</a:t>
            </a:r>
          </a:p>
          <a:p>
            <a:r>
              <a:rPr lang="fr-FR" sz="2000" dirty="0">
                <a:solidFill>
                  <a:srgbClr val="2C2C2C"/>
                </a:solidFill>
                <a:latin typeface="Bembo" panose="02020502050201020203" pitchFamily="18" charset="0"/>
              </a:rPr>
              <a:t>Money </a:t>
            </a:r>
            <a:r>
              <a:rPr lang="fr-FR" sz="2000" dirty="0" err="1">
                <a:solidFill>
                  <a:srgbClr val="2C2C2C"/>
                </a:solidFill>
                <a:latin typeface="Bembo" panose="02020502050201020203" pitchFamily="18" charset="0"/>
              </a:rPr>
              <a:t>that</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did</a:t>
            </a:r>
            <a:r>
              <a:rPr lang="fr-FR" sz="2000" dirty="0">
                <a:solidFill>
                  <a:srgbClr val="2C2C2C"/>
                </a:solidFill>
                <a:latin typeface="Bembo" panose="02020502050201020203" pitchFamily="18" charset="0"/>
              </a:rPr>
              <a:t> not </a:t>
            </a:r>
            <a:r>
              <a:rPr lang="fr-FR" sz="2000" dirty="0" err="1">
                <a:solidFill>
                  <a:srgbClr val="2C2C2C"/>
                </a:solidFill>
                <a:latin typeface="Bembo" panose="02020502050201020203" pitchFamily="18" charset="0"/>
              </a:rPr>
              <a:t>burn</a:t>
            </a:r>
            <a:r>
              <a:rPr lang="fr-FR" sz="2000" dirty="0">
                <a:solidFill>
                  <a:srgbClr val="2C2C2C"/>
                </a:solidFill>
                <a:latin typeface="Bembo" panose="02020502050201020203" pitchFamily="18" charset="0"/>
              </a:rPr>
              <a:t>,</a:t>
            </a:r>
          </a:p>
          <a:p>
            <a:r>
              <a:rPr lang="fr-FR" sz="2000" dirty="0">
                <a:solidFill>
                  <a:srgbClr val="2C2C2C"/>
                </a:solidFill>
                <a:latin typeface="Bembo" panose="02020502050201020203" pitchFamily="18" charset="0"/>
              </a:rPr>
              <a:t>Money </a:t>
            </a:r>
            <a:r>
              <a:rPr lang="fr-FR" sz="2000" dirty="0" err="1">
                <a:solidFill>
                  <a:srgbClr val="2C2C2C"/>
                </a:solidFill>
                <a:latin typeface="Bembo" panose="02020502050201020203" pitchFamily="18" charset="0"/>
              </a:rPr>
              <a:t>which</a:t>
            </a:r>
            <a:r>
              <a:rPr lang="fr-FR" sz="2000" dirty="0">
                <a:solidFill>
                  <a:srgbClr val="2C2C2C"/>
                </a:solidFill>
                <a:latin typeface="Bembo" panose="02020502050201020203" pitchFamily="18" charset="0"/>
              </a:rPr>
              <a:t> in </a:t>
            </a:r>
            <a:r>
              <a:rPr lang="fr-FR" sz="2000" dirty="0" err="1">
                <a:solidFill>
                  <a:srgbClr val="2C2C2C"/>
                </a:solidFill>
                <a:latin typeface="Bembo" panose="02020502050201020203" pitchFamily="18" charset="0"/>
              </a:rPr>
              <a:t>its</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turn</a:t>
            </a:r>
            <a:r>
              <a:rPr lang="fr-FR" sz="2000" dirty="0">
                <a:solidFill>
                  <a:srgbClr val="2C2C2C"/>
                </a:solidFill>
                <a:latin typeface="Bembo" panose="02020502050201020203" pitchFamily="18" charset="0"/>
              </a:rPr>
              <a:t>…</a:t>
            </a:r>
          </a:p>
          <a:p>
            <a:r>
              <a:rPr lang="fr-FR" sz="2000" dirty="0">
                <a:solidFill>
                  <a:srgbClr val="2C2C2C"/>
                </a:solidFill>
                <a:latin typeface="Bembo" panose="02020502050201020203" pitchFamily="18" charset="0"/>
              </a:rPr>
              <a:t>‘</a:t>
            </a:r>
            <a:r>
              <a:rPr lang="fr-FR" sz="2000" b="1" dirty="0" err="1">
                <a:solidFill>
                  <a:srgbClr val="2C2C2C"/>
                </a:solidFill>
                <a:latin typeface="Bembo" panose="02020502050201020203" pitchFamily="18" charset="0"/>
              </a:rPr>
              <a:t>What</a:t>
            </a:r>
            <a:r>
              <a:rPr lang="fr-FR" sz="2000" b="1" dirty="0">
                <a:solidFill>
                  <a:srgbClr val="2C2C2C"/>
                </a:solidFill>
                <a:latin typeface="Bembo" panose="02020502050201020203" pitchFamily="18" charset="0"/>
              </a:rPr>
              <a:t> </a:t>
            </a:r>
            <a:r>
              <a:rPr lang="fr-FR" sz="2000" b="1" dirty="0" err="1">
                <a:solidFill>
                  <a:srgbClr val="2C2C2C"/>
                </a:solidFill>
                <a:latin typeface="Bembo" panose="02020502050201020203" pitchFamily="18" charset="0"/>
              </a:rPr>
              <a:t>happened</a:t>
            </a:r>
            <a:r>
              <a:rPr lang="fr-FR" sz="2000" b="1" dirty="0">
                <a:solidFill>
                  <a:srgbClr val="2C2C2C"/>
                </a:solidFill>
                <a:latin typeface="Bembo" panose="02020502050201020203" pitchFamily="18" charset="0"/>
              </a:rPr>
              <a:t> to the </a:t>
            </a:r>
            <a:r>
              <a:rPr lang="fr-FR" sz="2000" b="1" i="1" dirty="0">
                <a:solidFill>
                  <a:srgbClr val="2C2C2C"/>
                </a:solidFill>
                <a:latin typeface="Bembo" panose="02020502050201020203" pitchFamily="18" charset="0"/>
              </a:rPr>
              <a:t>solidus</a:t>
            </a:r>
            <a:r>
              <a:rPr lang="fr-FR" sz="2000" b="1" dirty="0">
                <a:solidFill>
                  <a:srgbClr val="2C2C2C"/>
                </a:solidFill>
                <a:latin typeface="Bembo" panose="02020502050201020203" pitchFamily="18" charset="0"/>
              </a:rPr>
              <a:t>?</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you</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ask</a:t>
            </a:r>
            <a:r>
              <a:rPr lang="fr-FR" sz="2000" dirty="0">
                <a:solidFill>
                  <a:srgbClr val="2C2C2C"/>
                </a:solidFill>
                <a:latin typeface="Bembo" panose="02020502050201020203" pitchFamily="18" charset="0"/>
              </a:rPr>
              <a:t> me.</a:t>
            </a:r>
          </a:p>
          <a:p>
            <a:r>
              <a:rPr lang="fr-FR" sz="2000" dirty="0" err="1">
                <a:solidFill>
                  <a:srgbClr val="C00000"/>
                </a:solidFill>
                <a:latin typeface="Bembo" panose="02020502050201020203" pitchFamily="18" charset="0"/>
              </a:rPr>
              <a:t>Reduced</a:t>
            </a:r>
            <a:r>
              <a:rPr lang="fr-FR" sz="2000" dirty="0">
                <a:solidFill>
                  <a:srgbClr val="2C2C2C"/>
                </a:solidFill>
                <a:latin typeface="Bembo" panose="02020502050201020203" pitchFamily="18" charset="0"/>
              </a:rPr>
              <a:t> at last to an </a:t>
            </a:r>
            <a:r>
              <a:rPr lang="fr-FR" sz="2000" dirty="0" err="1">
                <a:solidFill>
                  <a:srgbClr val="2C2C2C"/>
                </a:solidFill>
                <a:latin typeface="Bembo" panose="02020502050201020203" pitchFamily="18" charset="0"/>
              </a:rPr>
              <a:t>unsilvered</a:t>
            </a:r>
            <a:r>
              <a:rPr lang="fr-FR" sz="2000" dirty="0">
                <a:solidFill>
                  <a:srgbClr val="2C2C2C"/>
                </a:solidFill>
                <a:latin typeface="Bembo" panose="02020502050201020203" pitchFamily="18" charset="0"/>
              </a:rPr>
              <a:t> shilling</a:t>
            </a:r>
          </a:p>
          <a:p>
            <a:r>
              <a:rPr lang="fr-FR" sz="2000" dirty="0">
                <a:solidFill>
                  <a:srgbClr val="2C2C2C"/>
                </a:solidFill>
                <a:latin typeface="Bembo" panose="02020502050201020203" pitchFamily="18" charset="0"/>
              </a:rPr>
              <a:t>Of </a:t>
            </a:r>
            <a:r>
              <a:rPr lang="fr-FR" sz="2000" dirty="0" err="1">
                <a:solidFill>
                  <a:srgbClr val="2C2C2C"/>
                </a:solidFill>
                <a:latin typeface="Bembo" panose="02020502050201020203" pitchFamily="18" charset="0"/>
              </a:rPr>
              <a:t>twelve</a:t>
            </a:r>
            <a:r>
              <a:rPr lang="fr-FR" sz="2000" dirty="0">
                <a:solidFill>
                  <a:srgbClr val="2C2C2C"/>
                </a:solidFill>
                <a:latin typeface="Bembo" panose="02020502050201020203" pitchFamily="18" charset="0"/>
              </a:rPr>
              <a:t> </a:t>
            </a:r>
            <a:r>
              <a:rPr lang="fr-FR" sz="2000" i="1" dirty="0" err="1">
                <a:solidFill>
                  <a:srgbClr val="2C2C2C"/>
                </a:solidFill>
                <a:latin typeface="Bembo" panose="02020502050201020203" pitchFamily="18" charset="0"/>
              </a:rPr>
              <a:t>denarii</a:t>
            </a:r>
            <a:r>
              <a:rPr lang="fr-FR" sz="2000" dirty="0">
                <a:solidFill>
                  <a:srgbClr val="2C2C2C"/>
                </a:solidFill>
                <a:latin typeface="Bembo" panose="02020502050201020203" pitchFamily="18" charset="0"/>
              </a:rPr>
              <a:t> – ‘pence’, or bronze money –</a:t>
            </a:r>
          </a:p>
          <a:p>
            <a:r>
              <a:rPr lang="fr-FR" sz="2000" dirty="0">
                <a:solidFill>
                  <a:srgbClr val="2C2C2C"/>
                </a:solidFill>
                <a:latin typeface="Bembo" panose="02020502050201020203" pitchFamily="18" charset="0"/>
              </a:rPr>
              <a:t>It </a:t>
            </a:r>
            <a:r>
              <a:rPr lang="fr-FR" sz="2000" dirty="0" err="1">
                <a:solidFill>
                  <a:srgbClr val="2C2C2C"/>
                </a:solidFill>
                <a:latin typeface="Bembo" panose="02020502050201020203" pitchFamily="18" charset="0"/>
              </a:rPr>
              <a:t>faded</a:t>
            </a:r>
            <a:r>
              <a:rPr lang="fr-FR" sz="2000" dirty="0">
                <a:solidFill>
                  <a:srgbClr val="2C2C2C"/>
                </a:solidFill>
                <a:latin typeface="Bembo" panose="02020502050201020203" pitchFamily="18" charset="0"/>
              </a:rPr>
              <a:t> </a:t>
            </a:r>
            <a:r>
              <a:rPr lang="fr-FR" sz="2000" dirty="0" err="1">
                <a:solidFill>
                  <a:srgbClr val="C00000"/>
                </a:solidFill>
                <a:latin typeface="Bembo" panose="02020502050201020203" pitchFamily="18" charset="0"/>
              </a:rPr>
              <a:t>pitifully</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into</a:t>
            </a:r>
            <a:r>
              <a:rPr lang="fr-FR" sz="2000" dirty="0">
                <a:solidFill>
                  <a:srgbClr val="2C2C2C"/>
                </a:solidFill>
                <a:latin typeface="Bembo" panose="02020502050201020203" pitchFamily="18" charset="0"/>
              </a:rPr>
              <a:t> the </a:t>
            </a:r>
            <a:r>
              <a:rPr lang="fr-FR" sz="2000" dirty="0" err="1">
                <a:solidFill>
                  <a:srgbClr val="2C2C2C"/>
                </a:solidFill>
                <a:latin typeface="Bembo" panose="02020502050201020203" pitchFamily="18" charset="0"/>
              </a:rPr>
              <a:t>blue</a:t>
            </a:r>
            <a:r>
              <a:rPr lang="fr-FR" sz="2000" dirty="0">
                <a:solidFill>
                  <a:srgbClr val="2C2C2C"/>
                </a:solidFill>
                <a:latin typeface="Bembo" panose="02020502050201020203" pitchFamily="18" charset="0"/>
              </a:rPr>
              <a:t>…</a:t>
            </a:r>
          </a:p>
          <a:p>
            <a:r>
              <a:rPr lang="fr-FR" sz="2000" dirty="0">
                <a:solidFill>
                  <a:srgbClr val="2C2C2C"/>
                </a:solidFill>
                <a:latin typeface="Bembo" panose="02020502050201020203" pitchFamily="18" charset="0"/>
              </a:rPr>
              <a:t>As for the </a:t>
            </a:r>
            <a:r>
              <a:rPr lang="fr-FR" sz="2000" i="1" dirty="0" err="1">
                <a:solidFill>
                  <a:srgbClr val="2C2C2C"/>
                </a:solidFill>
                <a:latin typeface="Bembo" panose="02020502050201020203" pitchFamily="18" charset="0"/>
              </a:rPr>
              <a:t>libra</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having</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done</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with</a:t>
            </a:r>
            <a:r>
              <a:rPr lang="fr-FR" sz="2000" dirty="0">
                <a:solidFill>
                  <a:srgbClr val="2C2C2C"/>
                </a:solidFill>
                <a:latin typeface="Bembo" panose="02020502050201020203" pitchFamily="18" charset="0"/>
              </a:rPr>
              <a:t> gold,</a:t>
            </a:r>
          </a:p>
          <a:p>
            <a:r>
              <a:rPr lang="fr-FR" sz="2000" dirty="0">
                <a:solidFill>
                  <a:srgbClr val="2C2C2C"/>
                </a:solidFill>
                <a:latin typeface="Bembo" panose="02020502050201020203" pitchFamily="18" charset="0"/>
              </a:rPr>
              <a:t>It </a:t>
            </a:r>
            <a:r>
              <a:rPr lang="fr-FR" sz="2000" dirty="0" err="1">
                <a:solidFill>
                  <a:srgbClr val="C00000"/>
                </a:solidFill>
                <a:latin typeface="Bembo" panose="02020502050201020203" pitchFamily="18" charset="0"/>
              </a:rPr>
              <a:t>languished</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among</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paper</a:t>
            </a:r>
            <a:r>
              <a:rPr lang="fr-FR" sz="2000" dirty="0">
                <a:solidFill>
                  <a:srgbClr val="2C2C2C"/>
                </a:solidFill>
                <a:latin typeface="Bembo" panose="02020502050201020203" pitchFamily="18" charset="0"/>
              </a:rPr>
              <a:t> promises</a:t>
            </a:r>
          </a:p>
          <a:p>
            <a:r>
              <a:rPr lang="fr-FR" sz="2000" dirty="0" err="1">
                <a:solidFill>
                  <a:srgbClr val="2C2C2C"/>
                </a:solidFill>
                <a:latin typeface="Bembo" panose="02020502050201020203" pitchFamily="18" charset="0"/>
              </a:rPr>
              <a:t>Based</a:t>
            </a:r>
            <a:r>
              <a:rPr lang="fr-FR" sz="2000" dirty="0">
                <a:solidFill>
                  <a:srgbClr val="2C2C2C"/>
                </a:solidFill>
                <a:latin typeface="Bembo" panose="02020502050201020203" pitchFamily="18" charset="0"/>
              </a:rPr>
              <a:t> on </a:t>
            </a:r>
            <a:r>
              <a:rPr lang="fr-FR" sz="2000" dirty="0" err="1">
                <a:solidFill>
                  <a:srgbClr val="2C2C2C"/>
                </a:solidFill>
                <a:latin typeface="Bembo" panose="02020502050201020203" pitchFamily="18" charset="0"/>
              </a:rPr>
              <a:t>hopes</a:t>
            </a:r>
            <a:r>
              <a:rPr lang="fr-FR" sz="2000" dirty="0">
                <a:solidFill>
                  <a:srgbClr val="2C2C2C"/>
                </a:solidFill>
                <a:latin typeface="Bembo" panose="02020502050201020203" pitchFamily="18" charset="0"/>
              </a:rPr>
              <a:t>, </a:t>
            </a:r>
            <a:r>
              <a:rPr lang="fr-FR" sz="2000" dirty="0">
                <a:solidFill>
                  <a:srgbClr val="C00000"/>
                </a:solidFill>
                <a:latin typeface="Bembo" panose="02020502050201020203" pitchFamily="18" charset="0"/>
              </a:rPr>
              <a:t>lies</a:t>
            </a:r>
            <a:r>
              <a:rPr lang="fr-FR" sz="2000" dirty="0">
                <a:solidFill>
                  <a:srgbClr val="2C2C2C"/>
                </a:solidFill>
                <a:latin typeface="Bembo" panose="02020502050201020203" pitchFamily="18" charset="0"/>
              </a:rPr>
              <a:t> and </a:t>
            </a:r>
            <a:r>
              <a:rPr lang="fr-FR" sz="2000" dirty="0" err="1">
                <a:solidFill>
                  <a:srgbClr val="C00000"/>
                </a:solidFill>
                <a:latin typeface="Bembo" panose="02020502050201020203" pitchFamily="18" charset="0"/>
              </a:rPr>
              <a:t>shrewd</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financial</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guesses</a:t>
            </a:r>
            <a:r>
              <a:rPr lang="fr-FR" sz="2000" dirty="0">
                <a:solidFill>
                  <a:srgbClr val="2C2C2C"/>
                </a:solidFill>
                <a:latin typeface="Bembo" panose="02020502050201020203" pitchFamily="18" charset="0"/>
              </a:rPr>
              <a:t>.</a:t>
            </a:r>
          </a:p>
          <a:p>
            <a:r>
              <a:rPr lang="fr-FR" sz="2000" dirty="0">
                <a:solidFill>
                  <a:srgbClr val="2C2C2C"/>
                </a:solidFill>
                <a:latin typeface="Bembo" panose="02020502050201020203" pitchFamily="18" charset="0"/>
              </a:rPr>
              <a:t>But </a:t>
            </a:r>
            <a:r>
              <a:rPr lang="fr-FR" sz="2000" dirty="0" err="1">
                <a:solidFill>
                  <a:srgbClr val="C00000"/>
                </a:solidFill>
                <a:latin typeface="Bembo" panose="02020502050201020203" pitchFamily="18" charset="0"/>
              </a:rPr>
              <a:t>mourn</a:t>
            </a:r>
            <a:r>
              <a:rPr lang="fr-FR" sz="2000" dirty="0">
                <a:solidFill>
                  <a:srgbClr val="2C2C2C"/>
                </a:solidFill>
                <a:latin typeface="Bembo" panose="02020502050201020203" pitchFamily="18" charset="0"/>
              </a:rPr>
              <a:t> for the French sou, as </a:t>
            </a:r>
            <a:r>
              <a:rPr lang="fr-FR" sz="2000" dirty="0" err="1">
                <a:solidFill>
                  <a:srgbClr val="2C2C2C"/>
                </a:solidFill>
                <a:latin typeface="Bembo" panose="02020502050201020203" pitchFamily="18" charset="0"/>
              </a:rPr>
              <a:t>is</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most</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proper</a:t>
            </a:r>
            <a:r>
              <a:rPr lang="fr-FR" sz="2000" dirty="0">
                <a:solidFill>
                  <a:srgbClr val="2C2C2C"/>
                </a:solidFill>
                <a:latin typeface="Bembo" panose="02020502050201020203" pitchFamily="18" charset="0"/>
              </a:rPr>
              <a:t>:</a:t>
            </a:r>
          </a:p>
          <a:p>
            <a:r>
              <a:rPr lang="fr-FR" sz="2000" dirty="0" err="1">
                <a:solidFill>
                  <a:srgbClr val="2C2C2C"/>
                </a:solidFill>
                <a:latin typeface="Bembo" panose="02020502050201020203" pitchFamily="18" charset="0"/>
              </a:rPr>
              <a:t>Three</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hundred</a:t>
            </a:r>
            <a:r>
              <a:rPr lang="fr-FR" sz="2000" dirty="0">
                <a:solidFill>
                  <a:srgbClr val="2C2C2C"/>
                </a:solidFill>
                <a:latin typeface="Bembo" panose="02020502050201020203" pitchFamily="18" charset="0"/>
              </a:rPr>
              <a:t> </a:t>
            </a:r>
            <a:r>
              <a:rPr lang="fr-FR" sz="2000" dirty="0" err="1">
                <a:solidFill>
                  <a:srgbClr val="2C2C2C"/>
                </a:solidFill>
                <a:latin typeface="Bembo" panose="02020502050201020203" pitchFamily="18" charset="0"/>
              </a:rPr>
              <a:t>ounces</a:t>
            </a:r>
            <a:r>
              <a:rPr lang="fr-FR" sz="2000" dirty="0">
                <a:solidFill>
                  <a:srgbClr val="2C2C2C"/>
                </a:solidFill>
                <a:latin typeface="Bembo" panose="02020502050201020203" pitchFamily="18" charset="0"/>
              </a:rPr>
              <a:t>, once, all of pure </a:t>
            </a:r>
            <a:r>
              <a:rPr lang="fr-FR" sz="2000" dirty="0" err="1">
                <a:solidFill>
                  <a:srgbClr val="2C2C2C"/>
                </a:solidFill>
                <a:latin typeface="Bembo" panose="02020502050201020203" pitchFamily="18" charset="0"/>
              </a:rPr>
              <a:t>copper</a:t>
            </a:r>
            <a:r>
              <a:rPr lang="fr-FR" sz="2000" dirty="0">
                <a:solidFill>
                  <a:srgbClr val="2C2C2C"/>
                </a:solidFill>
                <a:latin typeface="Bembo" panose="02020502050201020203" pitchFamily="18" charset="0"/>
              </a:rPr>
              <a:t>. </a:t>
            </a:r>
            <a:endParaRPr lang="fr-FR" dirty="0">
              <a:solidFill>
                <a:srgbClr val="2C2C2C"/>
              </a:solidFill>
              <a:latin typeface="Bembo" panose="02020502050201020203" pitchFamily="18" charset="0"/>
            </a:endParaRPr>
          </a:p>
        </p:txBody>
      </p:sp>
    </p:spTree>
    <p:extLst>
      <p:ext uri="{BB962C8B-B14F-4D97-AF65-F5344CB8AC3E}">
        <p14:creationId xmlns:p14="http://schemas.microsoft.com/office/powerpoint/2010/main" val="438655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6391D412-B765-A3B1-D4EC-769D726592C2}"/>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FFFE9854-627A-633D-6A25-9F499258A531}"/>
              </a:ext>
            </a:extLst>
          </p:cNvPr>
          <p:cNvSpPr txBox="1"/>
          <p:nvPr/>
        </p:nvSpPr>
        <p:spPr>
          <a:xfrm>
            <a:off x="425300" y="191386"/>
            <a:ext cx="11589491" cy="1077218"/>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a:p>
            <a:r>
              <a:rPr lang="fr-FR" sz="2800" b="1" dirty="0">
                <a:solidFill>
                  <a:srgbClr val="D0CCBE"/>
                </a:solidFill>
                <a:latin typeface="Bembo" panose="02020502050201020203" pitchFamily="18" charset="0"/>
              </a:rPr>
              <a:t>Additions et soustractions </a:t>
            </a:r>
            <a:r>
              <a:rPr lang="fr-FR" sz="2800" b="1" dirty="0">
                <a:solidFill>
                  <a:srgbClr val="C00000"/>
                </a:solidFill>
                <a:latin typeface="Bembo" panose="02020502050201020203" pitchFamily="18" charset="0"/>
              </a:rPr>
              <a:t>:</a:t>
            </a:r>
            <a:r>
              <a:rPr lang="fr-FR" sz="2800" b="1" dirty="0">
                <a:solidFill>
                  <a:srgbClr val="D0CCBE"/>
                </a:solidFill>
                <a:latin typeface="Bembo" panose="02020502050201020203" pitchFamily="18" charset="0"/>
              </a:rPr>
              <a:t> une comptabilité poétique</a:t>
            </a:r>
            <a:endParaRPr lang="fr-FR" sz="2800" b="1" dirty="0">
              <a:solidFill>
                <a:srgbClr val="C00000"/>
              </a:solidFill>
              <a:latin typeface="Bembo" panose="02020502050201020203" pitchFamily="18" charset="0"/>
            </a:endParaRPr>
          </a:p>
        </p:txBody>
      </p:sp>
      <p:sp>
        <p:nvSpPr>
          <p:cNvPr id="3" name="Rectangle 2">
            <a:extLst>
              <a:ext uri="{FF2B5EF4-FFF2-40B4-BE49-F238E27FC236}">
                <a16:creationId xmlns:a16="http://schemas.microsoft.com/office/drawing/2014/main" id="{5BD6A0C1-B07D-52A6-8913-C5B5CDA17714}"/>
              </a:ext>
            </a:extLst>
          </p:cNvPr>
          <p:cNvSpPr/>
          <p:nvPr/>
        </p:nvSpPr>
        <p:spPr>
          <a:xfrm>
            <a:off x="191386" y="1875323"/>
            <a:ext cx="5904614" cy="523220"/>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a:t>
            </a:r>
            <a:r>
              <a:rPr lang="fr-FR" sz="2200" i="1" dirty="0" err="1">
                <a:solidFill>
                  <a:srgbClr val="2C2C2C"/>
                </a:solidFill>
                <a:latin typeface="Bembo" panose="02020502050201020203" pitchFamily="18" charset="0"/>
              </a:rPr>
              <a:t>uerbum</a:t>
            </a:r>
            <a:r>
              <a:rPr lang="fr-FR" sz="2200" i="1" dirty="0">
                <a:solidFill>
                  <a:srgbClr val="2C2C2C"/>
                </a:solidFill>
                <a:latin typeface="Bembo" panose="02020502050201020203" pitchFamily="18" charset="0"/>
              </a:rPr>
              <a:t> non </a:t>
            </a:r>
            <a:r>
              <a:rPr lang="fr-FR" sz="2200" i="1" dirty="0" err="1">
                <a:solidFill>
                  <a:srgbClr val="2C2C2C"/>
                </a:solidFill>
                <a:latin typeface="Bembo" panose="02020502050201020203" pitchFamily="18" charset="0"/>
              </a:rPr>
              <a:t>amplius</a:t>
            </a:r>
            <a:r>
              <a:rPr lang="fr-FR" sz="2200" i="1" dirty="0">
                <a:solidFill>
                  <a:srgbClr val="2C2C2C"/>
                </a:solidFill>
                <a:latin typeface="Bembo" panose="02020502050201020203" pitchFamily="18" charset="0"/>
              </a:rPr>
              <a:t> </a:t>
            </a:r>
            <a:r>
              <a:rPr lang="fr-FR" sz="2200" b="1" i="1" dirty="0" err="1">
                <a:solidFill>
                  <a:srgbClr val="2C2C2C"/>
                </a:solidFill>
                <a:latin typeface="Bembo" panose="02020502050201020203" pitchFamily="18" charset="0"/>
              </a:rPr>
              <a:t>addam</a:t>
            </a:r>
            <a:r>
              <a:rPr lang="fr-FR" sz="2200" i="1" dirty="0">
                <a:solidFill>
                  <a:srgbClr val="2C2C2C"/>
                </a:solidFill>
                <a:latin typeface="Bembo" panose="02020502050201020203" pitchFamily="18" charset="0"/>
              </a:rPr>
              <a:t>. </a:t>
            </a:r>
          </a:p>
        </p:txBody>
      </p:sp>
      <p:sp>
        <p:nvSpPr>
          <p:cNvPr id="4" name="Rectangle 3">
            <a:extLst>
              <a:ext uri="{FF2B5EF4-FFF2-40B4-BE49-F238E27FC236}">
                <a16:creationId xmlns:a16="http://schemas.microsoft.com/office/drawing/2014/main" id="{CAB95C80-0127-A76E-DA8E-08AC46694E83}"/>
              </a:ext>
            </a:extLst>
          </p:cNvPr>
          <p:cNvSpPr/>
          <p:nvPr/>
        </p:nvSpPr>
        <p:spPr>
          <a:xfrm>
            <a:off x="6282249" y="1875322"/>
            <a:ext cx="5732541" cy="523221"/>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Je n’ajouterai pas un mot de plus. </a:t>
            </a:r>
          </a:p>
        </p:txBody>
      </p:sp>
      <p:sp>
        <p:nvSpPr>
          <p:cNvPr id="7" name="ZoneTexte 6">
            <a:extLst>
              <a:ext uri="{FF2B5EF4-FFF2-40B4-BE49-F238E27FC236}">
                <a16:creationId xmlns:a16="http://schemas.microsoft.com/office/drawing/2014/main" id="{1E68F980-4F34-F72D-565A-FC310199A798}"/>
              </a:ext>
            </a:extLst>
          </p:cNvPr>
          <p:cNvSpPr txBox="1"/>
          <p:nvPr/>
        </p:nvSpPr>
        <p:spPr>
          <a:xfrm>
            <a:off x="1002026" y="1247105"/>
            <a:ext cx="2296635" cy="523220"/>
          </a:xfrm>
          <a:prstGeom prst="rect">
            <a:avLst/>
          </a:prstGeom>
          <a:noFill/>
        </p:spPr>
        <p:txBody>
          <a:bodyPr wrap="square" rtlCol="0">
            <a:spAutoFit/>
          </a:bodyPr>
          <a:lstStyle/>
          <a:p>
            <a:r>
              <a:rPr lang="fr-FR" sz="2800" dirty="0">
                <a:solidFill>
                  <a:srgbClr val="D0CCBE"/>
                </a:solidFill>
                <a:latin typeface="Bembo" panose="02020502050201020203" pitchFamily="18" charset="0"/>
              </a:rPr>
              <a:t>v. 121</a:t>
            </a:r>
          </a:p>
        </p:txBody>
      </p:sp>
      <p:sp>
        <p:nvSpPr>
          <p:cNvPr id="2" name="Rectangle 1">
            <a:extLst>
              <a:ext uri="{FF2B5EF4-FFF2-40B4-BE49-F238E27FC236}">
                <a16:creationId xmlns:a16="http://schemas.microsoft.com/office/drawing/2014/main" id="{AC99B819-9EAA-9FDE-C9C4-7D29F7E00B68}"/>
              </a:ext>
            </a:extLst>
          </p:cNvPr>
          <p:cNvSpPr/>
          <p:nvPr/>
        </p:nvSpPr>
        <p:spPr>
          <a:xfrm>
            <a:off x="229397" y="3189559"/>
            <a:ext cx="5904614" cy="1077217"/>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panis </a:t>
            </a:r>
            <a:r>
              <a:rPr lang="fr-FR" sz="2200" i="1" dirty="0" err="1">
                <a:solidFill>
                  <a:srgbClr val="2C2C2C"/>
                </a:solidFill>
                <a:latin typeface="Bembo" panose="02020502050201020203" pitchFamily="18" charset="0"/>
              </a:rPr>
              <a:t>ematur</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holus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uini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sextarius</a:t>
            </a:r>
            <a:r>
              <a:rPr lang="fr-FR" sz="2200" i="1" dirty="0">
                <a:solidFill>
                  <a:srgbClr val="2C2C2C"/>
                </a:solidFill>
                <a:latin typeface="Bembo" panose="02020502050201020203" pitchFamily="18" charset="0"/>
              </a:rPr>
              <a:t>, </a:t>
            </a:r>
            <a:r>
              <a:rPr lang="fr-FR" sz="2200" b="1" i="1" dirty="0" err="1">
                <a:solidFill>
                  <a:srgbClr val="2C2C2C"/>
                </a:solidFill>
                <a:latin typeface="Bembo" panose="02020502050201020203" pitchFamily="18" charset="0"/>
              </a:rPr>
              <a:t>adde</a:t>
            </a:r>
            <a:r>
              <a:rPr lang="fr-FR" sz="2200" i="1" dirty="0">
                <a:solidFill>
                  <a:srgbClr val="2C2C2C"/>
                </a:solidFill>
                <a:latin typeface="Bembo" panose="02020502050201020203" pitchFamily="18" charset="0"/>
              </a:rPr>
              <a:t> </a:t>
            </a:r>
          </a:p>
          <a:p>
            <a:r>
              <a:rPr lang="fr-FR" sz="2200" i="1" dirty="0" err="1">
                <a:solidFill>
                  <a:srgbClr val="2C2C2C"/>
                </a:solidFill>
                <a:latin typeface="Bembo" panose="02020502050201020203" pitchFamily="18" charset="0"/>
              </a:rPr>
              <a:t>quis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humana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sibi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doleat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natura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negatis</a:t>
            </a:r>
            <a:r>
              <a:rPr lang="fr-FR" sz="2200" i="1" dirty="0">
                <a:solidFill>
                  <a:srgbClr val="2C2C2C"/>
                </a:solidFill>
                <a:latin typeface="Bembo" panose="02020502050201020203" pitchFamily="18" charset="0"/>
              </a:rPr>
              <a:t>. </a:t>
            </a:r>
          </a:p>
        </p:txBody>
      </p:sp>
      <p:sp>
        <p:nvSpPr>
          <p:cNvPr id="6" name="Rectangle 5">
            <a:extLst>
              <a:ext uri="{FF2B5EF4-FFF2-40B4-BE49-F238E27FC236}">
                <a16:creationId xmlns:a16="http://schemas.microsoft.com/office/drawing/2014/main" id="{E37241F1-432F-9A5F-7D9F-A66FD9A87EF0}"/>
              </a:ext>
            </a:extLst>
          </p:cNvPr>
          <p:cNvSpPr/>
          <p:nvPr/>
        </p:nvSpPr>
        <p:spPr>
          <a:xfrm>
            <a:off x="6320260" y="3189559"/>
            <a:ext cx="5732542" cy="1077218"/>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Achète un pain, des légumes, un setier de vin, ajoute ce dont souffre la nature humaine lorsqu’elle en est privée. </a:t>
            </a:r>
          </a:p>
        </p:txBody>
      </p:sp>
      <p:sp>
        <p:nvSpPr>
          <p:cNvPr id="9" name="ZoneTexte 8">
            <a:extLst>
              <a:ext uri="{FF2B5EF4-FFF2-40B4-BE49-F238E27FC236}">
                <a16:creationId xmlns:a16="http://schemas.microsoft.com/office/drawing/2014/main" id="{38192113-1EDD-4ECB-7DD5-9856F1FA31FF}"/>
              </a:ext>
            </a:extLst>
          </p:cNvPr>
          <p:cNvSpPr txBox="1"/>
          <p:nvPr/>
        </p:nvSpPr>
        <p:spPr>
          <a:xfrm>
            <a:off x="1040037" y="2561342"/>
            <a:ext cx="6190103" cy="523220"/>
          </a:xfrm>
          <a:prstGeom prst="rect">
            <a:avLst/>
          </a:prstGeom>
          <a:noFill/>
        </p:spPr>
        <p:txBody>
          <a:bodyPr wrap="square" rtlCol="0">
            <a:spAutoFit/>
          </a:bodyPr>
          <a:lstStyle/>
          <a:p>
            <a:r>
              <a:rPr lang="fr-FR" sz="2800" dirty="0" err="1">
                <a:solidFill>
                  <a:srgbClr val="D0CCBE"/>
                </a:solidFill>
                <a:latin typeface="Bembo" panose="02020502050201020203" pitchFamily="18" charset="0"/>
              </a:rPr>
              <a:t>vv</a:t>
            </a:r>
            <a:r>
              <a:rPr lang="fr-FR" sz="2800" dirty="0">
                <a:solidFill>
                  <a:srgbClr val="D0CCBE"/>
                </a:solidFill>
                <a:latin typeface="Bembo" panose="02020502050201020203" pitchFamily="18" charset="0"/>
              </a:rPr>
              <a:t>. 75-6</a:t>
            </a:r>
          </a:p>
        </p:txBody>
      </p:sp>
      <p:sp>
        <p:nvSpPr>
          <p:cNvPr id="11" name="Rectangle 10">
            <a:extLst>
              <a:ext uri="{FF2B5EF4-FFF2-40B4-BE49-F238E27FC236}">
                <a16:creationId xmlns:a16="http://schemas.microsoft.com/office/drawing/2014/main" id="{CC1AE233-88E3-0EFA-F67F-B5928CC3FD23}"/>
              </a:ext>
            </a:extLst>
          </p:cNvPr>
          <p:cNvSpPr/>
          <p:nvPr/>
        </p:nvSpPr>
        <p:spPr>
          <a:xfrm>
            <a:off x="191386" y="5079036"/>
            <a:ext cx="5904614" cy="1725803"/>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err="1">
                <a:solidFill>
                  <a:srgbClr val="2C2C2C"/>
                </a:solidFill>
                <a:latin typeface="Bembo" panose="02020502050201020203" pitchFamily="18" charset="0"/>
              </a:rPr>
              <a:t>sicut</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paruola</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nam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exemplo</a:t>
            </a:r>
            <a:r>
              <a:rPr lang="fr-FR" sz="2200" i="1" dirty="0">
                <a:solidFill>
                  <a:srgbClr val="2C2C2C"/>
                </a:solidFill>
                <a:latin typeface="Bembo" panose="02020502050201020203" pitchFamily="18" charset="0"/>
              </a:rPr>
              <a:t> est – </a:t>
            </a:r>
            <a:r>
              <a:rPr lang="fr-FR" sz="2200" i="1" dirty="0" err="1">
                <a:solidFill>
                  <a:srgbClr val="2C2C2C"/>
                </a:solidFill>
                <a:latin typeface="Bembo" panose="02020502050201020203" pitchFamily="18" charset="0"/>
              </a:rPr>
              <a:t>magni</a:t>
            </a:r>
            <a:r>
              <a:rPr lang="fr-FR" sz="2200" i="1" dirty="0">
                <a:solidFill>
                  <a:srgbClr val="2C2C2C"/>
                </a:solidFill>
                <a:latin typeface="Bembo" panose="02020502050201020203" pitchFamily="18" charset="0"/>
              </a:rPr>
              <a:t> formica </a:t>
            </a:r>
            <a:r>
              <a:rPr lang="fr-FR" sz="2200" i="1" dirty="0" err="1">
                <a:solidFill>
                  <a:srgbClr val="2C2C2C"/>
                </a:solidFill>
                <a:latin typeface="Bembo" panose="02020502050201020203" pitchFamily="18" charset="0"/>
              </a:rPr>
              <a:t>laboris</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ore trahit </a:t>
            </a:r>
            <a:r>
              <a:rPr lang="fr-FR" sz="2200" i="1" dirty="0" err="1">
                <a:solidFill>
                  <a:srgbClr val="2C2C2C"/>
                </a:solidFill>
                <a:latin typeface="Bembo" panose="02020502050201020203" pitchFamily="18" charset="0"/>
              </a:rPr>
              <a:t>quodqumeque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potest</a:t>
            </a:r>
            <a:r>
              <a:rPr lang="fr-FR" sz="2200" i="1" dirty="0">
                <a:solidFill>
                  <a:srgbClr val="2C2C2C"/>
                </a:solidFill>
                <a:latin typeface="Bembo" panose="02020502050201020203" pitchFamily="18" charset="0"/>
              </a:rPr>
              <a:t> </a:t>
            </a:r>
            <a:r>
              <a:rPr lang="fr-FR" sz="2200" i="1" dirty="0" err="1">
                <a:solidFill>
                  <a:srgbClr val="C00000"/>
                </a:solidFill>
                <a:latin typeface="Bembo" panose="02020502050201020203" pitchFamily="18" charset="0"/>
              </a:rPr>
              <a:t>a</a:t>
            </a:r>
            <a:r>
              <a:rPr lang="fr-FR" sz="2200" i="1" dirty="0" err="1">
                <a:solidFill>
                  <a:srgbClr val="2C2C2C"/>
                </a:solidFill>
                <a:latin typeface="Bembo" panose="02020502050201020203" pitchFamily="18" charset="0"/>
              </a:rPr>
              <a:t>tque</a:t>
            </a:r>
            <a:r>
              <a:rPr lang="fr-FR" sz="2200" i="1" dirty="0">
                <a:solidFill>
                  <a:srgbClr val="2C2C2C"/>
                </a:solidFill>
                <a:latin typeface="Bembo" panose="02020502050201020203" pitchFamily="18" charset="0"/>
              </a:rPr>
              <a:t> </a:t>
            </a:r>
            <a:r>
              <a:rPr lang="fr-FR" sz="2200" b="1" i="1" dirty="0" err="1">
                <a:solidFill>
                  <a:srgbClr val="C00000"/>
                </a:solidFill>
                <a:latin typeface="Bembo" panose="02020502050201020203" pitchFamily="18" charset="0"/>
              </a:rPr>
              <a:t>a</a:t>
            </a:r>
            <a:r>
              <a:rPr lang="fr-FR" sz="2200" b="1" i="1" dirty="0" err="1">
                <a:solidFill>
                  <a:srgbClr val="2C2C2C"/>
                </a:solidFill>
                <a:latin typeface="Bembo" panose="02020502050201020203" pitchFamily="18" charset="0"/>
              </a:rPr>
              <a:t>ddit</a:t>
            </a:r>
            <a:r>
              <a:rPr lang="fr-FR" sz="2200" i="1" dirty="0">
                <a:solidFill>
                  <a:srgbClr val="2C2C2C"/>
                </a:solidFill>
                <a:latin typeface="Bembo" panose="02020502050201020203" pitchFamily="18" charset="0"/>
              </a:rPr>
              <a:t> </a:t>
            </a:r>
            <a:r>
              <a:rPr lang="fr-FR" sz="2200" i="1" dirty="0" err="1">
                <a:solidFill>
                  <a:srgbClr val="C00000"/>
                </a:solidFill>
                <a:latin typeface="Bembo" panose="02020502050201020203" pitchFamily="18" charset="0"/>
              </a:rPr>
              <a:t>a</a:t>
            </a:r>
            <a:r>
              <a:rPr lang="fr-FR" sz="2200" i="1" dirty="0" err="1">
                <a:solidFill>
                  <a:srgbClr val="2C2C2C"/>
                </a:solidFill>
                <a:latin typeface="Bembo" panose="02020502050201020203" pitchFamily="18" charset="0"/>
              </a:rPr>
              <a:t>ceruo</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quem </a:t>
            </a:r>
            <a:r>
              <a:rPr lang="fr-FR" sz="2200" i="1" u="sng" dirty="0" err="1">
                <a:solidFill>
                  <a:srgbClr val="2C2C2C"/>
                </a:solidFill>
                <a:latin typeface="Bembo" panose="02020502050201020203" pitchFamily="18" charset="0"/>
              </a:rPr>
              <a:t>struit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haud</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ignara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ac</a:t>
            </a:r>
            <a:r>
              <a:rPr lang="fr-FR" sz="2200" i="1" dirty="0">
                <a:solidFill>
                  <a:srgbClr val="2C2C2C"/>
                </a:solidFill>
                <a:latin typeface="Bembo" panose="02020502050201020203" pitchFamily="18" charset="0"/>
              </a:rPr>
              <a:t> non </a:t>
            </a:r>
            <a:r>
              <a:rPr lang="fr-FR" sz="2200" i="1" dirty="0" err="1">
                <a:solidFill>
                  <a:srgbClr val="2C2C2C"/>
                </a:solidFill>
                <a:latin typeface="Bembo" panose="02020502050201020203" pitchFamily="18" charset="0"/>
              </a:rPr>
              <a:t>incauta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futuri</a:t>
            </a:r>
            <a:r>
              <a:rPr lang="fr-FR" sz="2200" i="1" dirty="0">
                <a:solidFill>
                  <a:srgbClr val="2C2C2C"/>
                </a:solidFill>
                <a:latin typeface="Bembo" panose="02020502050201020203" pitchFamily="18" charset="0"/>
              </a:rPr>
              <a:t>. </a:t>
            </a:r>
          </a:p>
        </p:txBody>
      </p:sp>
      <p:sp>
        <p:nvSpPr>
          <p:cNvPr id="12" name="Rectangle 11">
            <a:extLst>
              <a:ext uri="{FF2B5EF4-FFF2-40B4-BE49-F238E27FC236}">
                <a16:creationId xmlns:a16="http://schemas.microsoft.com/office/drawing/2014/main" id="{375269CC-CD72-F465-B21B-88A83659C56B}"/>
              </a:ext>
            </a:extLst>
          </p:cNvPr>
          <p:cNvSpPr/>
          <p:nvPr/>
        </p:nvSpPr>
        <p:spPr>
          <a:xfrm>
            <a:off x="6282249" y="5079035"/>
            <a:ext cx="5732542" cy="172580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Ainsi, la petite fourmi (en effet, elle est prise pour exemple) tire tout ce qu’elle peut avec sa bouche, dans un grand effort, et l’ajoute à l’amas qu’elle construit, car elle n’est ni ignorante, ni imprudente pour le futur. </a:t>
            </a:r>
          </a:p>
        </p:txBody>
      </p:sp>
      <p:sp>
        <p:nvSpPr>
          <p:cNvPr id="14" name="ZoneTexte 13">
            <a:extLst>
              <a:ext uri="{FF2B5EF4-FFF2-40B4-BE49-F238E27FC236}">
                <a16:creationId xmlns:a16="http://schemas.microsoft.com/office/drawing/2014/main" id="{9FC8F094-30BC-EF5B-55DA-CE7863D4C4C7}"/>
              </a:ext>
            </a:extLst>
          </p:cNvPr>
          <p:cNvSpPr txBox="1"/>
          <p:nvPr/>
        </p:nvSpPr>
        <p:spPr>
          <a:xfrm>
            <a:off x="1040037" y="4450819"/>
            <a:ext cx="6190103" cy="523220"/>
          </a:xfrm>
          <a:prstGeom prst="rect">
            <a:avLst/>
          </a:prstGeom>
          <a:noFill/>
        </p:spPr>
        <p:txBody>
          <a:bodyPr wrap="square" rtlCol="0">
            <a:spAutoFit/>
          </a:bodyPr>
          <a:lstStyle/>
          <a:p>
            <a:r>
              <a:rPr lang="fr-FR" sz="2800" dirty="0" err="1">
                <a:solidFill>
                  <a:srgbClr val="D0CCBE"/>
                </a:solidFill>
                <a:latin typeface="Bembo" panose="02020502050201020203" pitchFamily="18" charset="0"/>
              </a:rPr>
              <a:t>vv</a:t>
            </a:r>
            <a:r>
              <a:rPr lang="fr-FR" sz="2800" dirty="0">
                <a:solidFill>
                  <a:srgbClr val="D0CCBE"/>
                </a:solidFill>
                <a:latin typeface="Bembo" panose="02020502050201020203" pitchFamily="18" charset="0"/>
              </a:rPr>
              <a:t>. 32-5</a:t>
            </a:r>
          </a:p>
        </p:txBody>
      </p:sp>
    </p:spTree>
    <p:extLst>
      <p:ext uri="{BB962C8B-B14F-4D97-AF65-F5344CB8AC3E}">
        <p14:creationId xmlns:p14="http://schemas.microsoft.com/office/powerpoint/2010/main" val="1983960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F5A8AA2D-C583-B35F-5761-18D4D0273C48}"/>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C139E6F6-219F-3D58-0432-059698F7C795}"/>
              </a:ext>
            </a:extLst>
          </p:cNvPr>
          <p:cNvSpPr txBox="1"/>
          <p:nvPr/>
        </p:nvSpPr>
        <p:spPr>
          <a:xfrm>
            <a:off x="425300" y="191386"/>
            <a:ext cx="11589491" cy="1077218"/>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ambivalence du satiriste</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ou le miser poétique</a:t>
            </a:r>
          </a:p>
          <a:p>
            <a:r>
              <a:rPr lang="fr-FR" sz="2800" b="1" dirty="0">
                <a:solidFill>
                  <a:srgbClr val="D0CCBE"/>
                </a:solidFill>
                <a:latin typeface="Bembo" panose="02020502050201020203" pitchFamily="18" charset="0"/>
              </a:rPr>
              <a:t>Additions et soustractions </a:t>
            </a:r>
            <a:r>
              <a:rPr lang="fr-FR" sz="2800" b="1" dirty="0">
                <a:solidFill>
                  <a:srgbClr val="C00000"/>
                </a:solidFill>
                <a:latin typeface="Bembo" panose="02020502050201020203" pitchFamily="18" charset="0"/>
              </a:rPr>
              <a:t>:</a:t>
            </a:r>
            <a:r>
              <a:rPr lang="fr-FR" sz="2800" b="1" dirty="0">
                <a:solidFill>
                  <a:srgbClr val="D0CCBE"/>
                </a:solidFill>
                <a:latin typeface="Bembo" panose="02020502050201020203" pitchFamily="18" charset="0"/>
              </a:rPr>
              <a:t> une comptabilité poétique</a:t>
            </a:r>
            <a:endParaRPr lang="fr-FR" sz="2800" b="1" dirty="0">
              <a:solidFill>
                <a:srgbClr val="C00000"/>
              </a:solidFill>
              <a:latin typeface="Bembo" panose="02020502050201020203" pitchFamily="18" charset="0"/>
            </a:endParaRPr>
          </a:p>
        </p:txBody>
      </p:sp>
      <p:sp>
        <p:nvSpPr>
          <p:cNvPr id="7" name="ZoneTexte 6">
            <a:extLst>
              <a:ext uri="{FF2B5EF4-FFF2-40B4-BE49-F238E27FC236}">
                <a16:creationId xmlns:a16="http://schemas.microsoft.com/office/drawing/2014/main" id="{BD261123-2760-43DA-A6D9-CD59401A8B2C}"/>
              </a:ext>
            </a:extLst>
          </p:cNvPr>
          <p:cNvSpPr txBox="1"/>
          <p:nvPr/>
        </p:nvSpPr>
        <p:spPr>
          <a:xfrm>
            <a:off x="1002026" y="1481020"/>
            <a:ext cx="2296635" cy="523220"/>
          </a:xfrm>
          <a:prstGeom prst="rect">
            <a:avLst/>
          </a:prstGeom>
          <a:noFill/>
        </p:spPr>
        <p:txBody>
          <a:bodyPr wrap="square" rtlCol="0">
            <a:spAutoFit/>
          </a:bodyPr>
          <a:lstStyle/>
          <a:p>
            <a:r>
              <a:rPr lang="fr-FR" sz="2800" dirty="0" err="1">
                <a:solidFill>
                  <a:srgbClr val="D0CCBE"/>
                </a:solidFill>
                <a:latin typeface="Bembo" panose="02020502050201020203" pitchFamily="18" charset="0"/>
              </a:rPr>
              <a:t>vv</a:t>
            </a:r>
            <a:r>
              <a:rPr lang="fr-FR" sz="2800" dirty="0">
                <a:solidFill>
                  <a:srgbClr val="D0CCBE"/>
                </a:solidFill>
                <a:latin typeface="Bembo" panose="02020502050201020203" pitchFamily="18" charset="0"/>
              </a:rPr>
              <a:t>. 13-15</a:t>
            </a:r>
          </a:p>
        </p:txBody>
      </p:sp>
      <p:sp>
        <p:nvSpPr>
          <p:cNvPr id="11" name="Rectangle 10">
            <a:extLst>
              <a:ext uri="{FF2B5EF4-FFF2-40B4-BE49-F238E27FC236}">
                <a16:creationId xmlns:a16="http://schemas.microsoft.com/office/drawing/2014/main" id="{6C97F89A-A4DC-30A6-EBC1-C8427D896F15}"/>
              </a:ext>
            </a:extLst>
          </p:cNvPr>
          <p:cNvSpPr/>
          <p:nvPr/>
        </p:nvSpPr>
        <p:spPr>
          <a:xfrm>
            <a:off x="322394" y="5039835"/>
            <a:ext cx="5876512" cy="108664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 Quod, si </a:t>
            </a:r>
            <a:r>
              <a:rPr lang="fr-FR" sz="2200" b="1" i="1" dirty="0">
                <a:solidFill>
                  <a:srgbClr val="2C2C2C"/>
                </a:solidFill>
                <a:latin typeface="Bembo" panose="02020502050201020203" pitchFamily="18" charset="0"/>
              </a:rPr>
              <a:t>comminuas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uilem</a:t>
            </a:r>
            <a:r>
              <a:rPr lang="fr-FR" sz="2200" i="1" dirty="0">
                <a:solidFill>
                  <a:srgbClr val="2C2C2C"/>
                </a:solidFill>
                <a:latin typeface="Bembo" panose="02020502050201020203" pitchFamily="18" charset="0"/>
              </a:rPr>
              <a:t> </a:t>
            </a:r>
            <a:r>
              <a:rPr lang="fr-FR" sz="2200" b="1" i="1" dirty="0" err="1">
                <a:solidFill>
                  <a:srgbClr val="2C2C2C"/>
                </a:solidFill>
                <a:latin typeface="Bembo" panose="02020502050201020203" pitchFamily="18" charset="0"/>
              </a:rPr>
              <a:t>redigatur</a:t>
            </a:r>
            <a:r>
              <a:rPr lang="fr-FR" sz="2200" i="1" dirty="0">
                <a:solidFill>
                  <a:srgbClr val="2C2C2C"/>
                </a:solidFill>
                <a:latin typeface="Bembo" panose="02020502050201020203" pitchFamily="18" charset="0"/>
              </a:rPr>
              <a:t> ad </a:t>
            </a:r>
            <a:r>
              <a:rPr lang="fr-FR" sz="2200" i="1" dirty="0" err="1">
                <a:solidFill>
                  <a:srgbClr val="2C2C2C"/>
                </a:solidFill>
                <a:latin typeface="Bembo" panose="02020502050201020203" pitchFamily="18" charset="0"/>
              </a:rPr>
              <a:t>assem</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At ni id </a:t>
            </a:r>
            <a:r>
              <a:rPr lang="fr-FR" sz="2200" b="1" i="1" dirty="0">
                <a:solidFill>
                  <a:srgbClr val="C00000"/>
                </a:solidFill>
                <a:latin typeface="Bembo" panose="02020502050201020203" pitchFamily="18" charset="0"/>
              </a:rPr>
              <a:t>fit</a:t>
            </a:r>
            <a:r>
              <a:rPr lang="fr-FR" sz="2200" i="1" dirty="0">
                <a:solidFill>
                  <a:srgbClr val="2C2C2C"/>
                </a:solidFill>
                <a:latin typeface="Bembo" panose="02020502050201020203" pitchFamily="18" charset="0"/>
              </a:rPr>
              <a:t>, quid </a:t>
            </a:r>
            <a:r>
              <a:rPr lang="fr-FR" sz="2200" i="1" dirty="0" err="1">
                <a:solidFill>
                  <a:srgbClr val="2C2C2C"/>
                </a:solidFill>
                <a:latin typeface="Bembo" panose="02020502050201020203" pitchFamily="18" charset="0"/>
              </a:rPr>
              <a:t>habet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pulcri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constructus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aceruus</a:t>
            </a:r>
            <a:r>
              <a:rPr lang="fr-FR" sz="2200" i="1" dirty="0">
                <a:solidFill>
                  <a:srgbClr val="2C2C2C"/>
                </a:solidFill>
                <a:latin typeface="Bembo" panose="02020502050201020203" pitchFamily="18" charset="0"/>
              </a:rPr>
              <a:t>?</a:t>
            </a:r>
          </a:p>
        </p:txBody>
      </p:sp>
      <p:sp>
        <p:nvSpPr>
          <p:cNvPr id="12" name="Rectangle 11">
            <a:extLst>
              <a:ext uri="{FF2B5EF4-FFF2-40B4-BE49-F238E27FC236}">
                <a16:creationId xmlns:a16="http://schemas.microsoft.com/office/drawing/2014/main" id="{EFF221F5-45FA-4BA4-36DA-3AEEBE980FDE}"/>
              </a:ext>
            </a:extLst>
          </p:cNvPr>
          <p:cNvSpPr/>
          <p:nvPr/>
        </p:nvSpPr>
        <p:spPr>
          <a:xfrm>
            <a:off x="6385155" y="5039834"/>
            <a:ext cx="5484451" cy="1086645"/>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 Mais si on l’entame, il serait réduit à un vil as. » Mais si ce n’est pas fait, qu’a de beau cet amas ?</a:t>
            </a:r>
          </a:p>
        </p:txBody>
      </p:sp>
      <p:sp>
        <p:nvSpPr>
          <p:cNvPr id="15" name="Rectangle 14">
            <a:extLst>
              <a:ext uri="{FF2B5EF4-FFF2-40B4-BE49-F238E27FC236}">
                <a16:creationId xmlns:a16="http://schemas.microsoft.com/office/drawing/2014/main" id="{230F47DC-5817-74B0-5BE9-D8CBA03A9302}"/>
              </a:ext>
            </a:extLst>
          </p:cNvPr>
          <p:cNvSpPr/>
          <p:nvPr/>
        </p:nvSpPr>
        <p:spPr>
          <a:xfrm>
            <a:off x="322394" y="2214231"/>
            <a:ext cx="5876512" cy="144868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a:solidFill>
                  <a:srgbClr val="2C2C2C"/>
                </a:solidFill>
                <a:latin typeface="Bembo" panose="02020502050201020203" pitchFamily="18" charset="0"/>
              </a:rPr>
              <a:t>Cetera de </a:t>
            </a:r>
            <a:r>
              <a:rPr lang="fr-FR" sz="2200" i="1" dirty="0" err="1">
                <a:solidFill>
                  <a:srgbClr val="2C2C2C"/>
                </a:solidFill>
                <a:latin typeface="Bembo" panose="02020502050201020203" pitchFamily="18" charset="0"/>
              </a:rPr>
              <a:t>genere</a:t>
            </a:r>
            <a:r>
              <a:rPr lang="fr-FR" sz="2200" i="1" dirty="0">
                <a:solidFill>
                  <a:srgbClr val="2C2C2C"/>
                </a:solidFill>
                <a:latin typeface="Bembo" panose="02020502050201020203" pitchFamily="18" charset="0"/>
              </a:rPr>
              <a:t> hoc, </a:t>
            </a:r>
            <a:r>
              <a:rPr lang="fr-FR" sz="2200" i="1" dirty="0" err="1">
                <a:solidFill>
                  <a:srgbClr val="2C2C2C"/>
                </a:solidFill>
                <a:latin typeface="Bembo" panose="02020502050201020203" pitchFamily="18" charset="0"/>
              </a:rPr>
              <a:t>adeo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sunt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multa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loquacem</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delassare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ualent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Fabium</a:t>
            </a:r>
            <a:r>
              <a:rPr lang="fr-FR" sz="2200" i="1" dirty="0">
                <a:solidFill>
                  <a:srgbClr val="2C2C2C"/>
                </a:solidFill>
                <a:latin typeface="Bembo" panose="02020502050201020203" pitchFamily="18" charset="0"/>
              </a:rPr>
              <a:t>. Ne te </a:t>
            </a:r>
            <a:r>
              <a:rPr lang="fr-FR" sz="2200" i="1" dirty="0" err="1">
                <a:solidFill>
                  <a:srgbClr val="2C2C2C"/>
                </a:solidFill>
                <a:latin typeface="Bembo" panose="02020502050201020203" pitchFamily="18" charset="0"/>
              </a:rPr>
              <a:t>morer</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audi</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quo rem </a:t>
            </a:r>
            <a:r>
              <a:rPr lang="fr-FR" sz="2200" b="1" i="1" dirty="0" err="1">
                <a:solidFill>
                  <a:srgbClr val="2C2C2C"/>
                </a:solidFill>
                <a:latin typeface="Bembo" panose="02020502050201020203" pitchFamily="18" charset="0"/>
              </a:rPr>
              <a:t>deducam</a:t>
            </a:r>
            <a:r>
              <a:rPr lang="fr-FR" sz="2200" i="1" dirty="0">
                <a:solidFill>
                  <a:srgbClr val="2C2C2C"/>
                </a:solidFill>
                <a:latin typeface="Bembo" panose="02020502050201020203" pitchFamily="18" charset="0"/>
              </a:rPr>
              <a:t>. </a:t>
            </a:r>
          </a:p>
        </p:txBody>
      </p:sp>
      <p:sp>
        <p:nvSpPr>
          <p:cNvPr id="16" name="Rectangle 15">
            <a:extLst>
              <a:ext uri="{FF2B5EF4-FFF2-40B4-BE49-F238E27FC236}">
                <a16:creationId xmlns:a16="http://schemas.microsoft.com/office/drawing/2014/main" id="{7891E4B8-D81C-DDF1-4F7B-B42109205350}"/>
              </a:ext>
            </a:extLst>
          </p:cNvPr>
          <p:cNvSpPr/>
          <p:nvPr/>
        </p:nvSpPr>
        <p:spPr>
          <a:xfrm>
            <a:off x="6385155" y="2214231"/>
            <a:ext cx="5484451" cy="1448684"/>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200" dirty="0">
                <a:solidFill>
                  <a:srgbClr val="2C2C2C"/>
                </a:solidFill>
                <a:latin typeface="Bembo" panose="02020502050201020203" pitchFamily="18" charset="0"/>
              </a:rPr>
              <a:t>Le reste des exemples de ce genre pourraient fatiguer le loquace Fabius, tant il y en a. Pour que je ne te retarde pas, écoute la conclusion que j’en déduis.</a:t>
            </a:r>
          </a:p>
        </p:txBody>
      </p:sp>
      <p:sp>
        <p:nvSpPr>
          <p:cNvPr id="14" name="ZoneTexte 13">
            <a:extLst>
              <a:ext uri="{FF2B5EF4-FFF2-40B4-BE49-F238E27FC236}">
                <a16:creationId xmlns:a16="http://schemas.microsoft.com/office/drawing/2014/main" id="{4111C16D-3AE5-60E2-36E7-D313A38F0995}"/>
              </a:ext>
            </a:extLst>
          </p:cNvPr>
          <p:cNvSpPr txBox="1"/>
          <p:nvPr/>
        </p:nvSpPr>
        <p:spPr>
          <a:xfrm>
            <a:off x="1040038" y="4323229"/>
            <a:ext cx="1758026" cy="523220"/>
          </a:xfrm>
          <a:prstGeom prst="rect">
            <a:avLst/>
          </a:prstGeom>
          <a:noFill/>
        </p:spPr>
        <p:txBody>
          <a:bodyPr wrap="square" rtlCol="0">
            <a:spAutoFit/>
          </a:bodyPr>
          <a:lstStyle/>
          <a:p>
            <a:r>
              <a:rPr lang="fr-FR" sz="2800" dirty="0" err="1">
                <a:solidFill>
                  <a:srgbClr val="D0CCBE"/>
                </a:solidFill>
                <a:latin typeface="Bembo" panose="02020502050201020203" pitchFamily="18" charset="0"/>
              </a:rPr>
              <a:t>vv</a:t>
            </a:r>
            <a:r>
              <a:rPr lang="fr-FR" sz="2800" dirty="0">
                <a:solidFill>
                  <a:srgbClr val="D0CCBE"/>
                </a:solidFill>
                <a:latin typeface="Bembo" panose="02020502050201020203" pitchFamily="18" charset="0"/>
              </a:rPr>
              <a:t>. 43-44</a:t>
            </a:r>
          </a:p>
        </p:txBody>
      </p:sp>
    </p:spTree>
    <p:extLst>
      <p:ext uri="{BB962C8B-B14F-4D97-AF65-F5344CB8AC3E}">
        <p14:creationId xmlns:p14="http://schemas.microsoft.com/office/powerpoint/2010/main" val="2490098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D6F36CF7-D6C2-0ABD-A6EA-2E7D203AD340}"/>
            </a:ext>
          </a:extLst>
        </p:cNvPr>
        <p:cNvGrpSpPr/>
        <p:nvPr/>
      </p:nvGrpSpPr>
      <p:grpSpPr>
        <a:xfrm>
          <a:off x="0" y="0"/>
          <a:ext cx="0" cy="0"/>
          <a:chOff x="0" y="0"/>
          <a:chExt cx="0" cy="0"/>
        </a:xfrm>
      </p:grpSpPr>
      <p:sp>
        <p:nvSpPr>
          <p:cNvPr id="5" name="Sous-titre 2">
            <a:extLst>
              <a:ext uri="{FF2B5EF4-FFF2-40B4-BE49-F238E27FC236}">
                <a16:creationId xmlns:a16="http://schemas.microsoft.com/office/drawing/2014/main" id="{E0D6FBE8-142E-B951-96D1-5439F8B2D22E}"/>
              </a:ext>
            </a:extLst>
          </p:cNvPr>
          <p:cNvSpPr txBox="1">
            <a:spLocks/>
          </p:cNvSpPr>
          <p:nvPr/>
        </p:nvSpPr>
        <p:spPr>
          <a:xfrm>
            <a:off x="3558988" y="4991664"/>
            <a:ext cx="5571759" cy="1077832"/>
          </a:xfrm>
          <a:prstGeom prst="rect">
            <a:avLst/>
          </a:prstGeom>
          <a:effectLst>
            <a:outerShdw blurRad="38100" dist="12700" dir="2700000" algn="tl" rotWithShape="0">
              <a:prstClr val="black">
                <a:alpha val="40000"/>
              </a:prstClr>
            </a:outerShdw>
          </a:effectLst>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i="1" dirty="0">
                <a:solidFill>
                  <a:srgbClr val="D0CCBE"/>
                </a:solidFill>
                <a:latin typeface="Bembo" panose="02020502050201020203" pitchFamily="18" charset="0"/>
              </a:rPr>
              <a:t>Un programme poético-économique pour les Satires</a:t>
            </a:r>
            <a:r>
              <a:rPr lang="fr-FR" sz="2800" i="1" dirty="0">
                <a:solidFill>
                  <a:srgbClr val="C00000"/>
                </a:solidFill>
                <a:latin typeface="Bembo" panose="02020502050201020203" pitchFamily="18" charset="0"/>
              </a:rPr>
              <a:t>,</a:t>
            </a:r>
            <a:r>
              <a:rPr lang="fr-FR" sz="2800" i="1" dirty="0">
                <a:solidFill>
                  <a:srgbClr val="D0CCBE"/>
                </a:solidFill>
                <a:latin typeface="Bembo" panose="02020502050201020203" pitchFamily="18" charset="0"/>
              </a:rPr>
              <a:t> I. </a:t>
            </a:r>
          </a:p>
        </p:txBody>
      </p:sp>
      <p:sp>
        <p:nvSpPr>
          <p:cNvPr id="9" name="Sous-titre 2">
            <a:extLst>
              <a:ext uri="{FF2B5EF4-FFF2-40B4-BE49-F238E27FC236}">
                <a16:creationId xmlns:a16="http://schemas.microsoft.com/office/drawing/2014/main" id="{D4D6F935-F7B0-9100-5703-2C8FD7BEB497}"/>
              </a:ext>
            </a:extLst>
          </p:cNvPr>
          <p:cNvSpPr txBox="1">
            <a:spLocks/>
          </p:cNvSpPr>
          <p:nvPr/>
        </p:nvSpPr>
        <p:spPr>
          <a:xfrm>
            <a:off x="2119423" y="1509232"/>
            <a:ext cx="7953153" cy="701159"/>
          </a:xfrm>
          <a:prstGeom prst="rect">
            <a:avLst/>
          </a:prstGeom>
          <a:effectLst>
            <a:outerShdw blurRad="38100" dist="12700" dir="2700000" algn="tl" rotWithShape="0">
              <a:prstClr val="black">
                <a:alpha val="40000"/>
              </a:prstClr>
            </a:outerShdw>
          </a:effectLst>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4000" i="1" dirty="0">
                <a:solidFill>
                  <a:srgbClr val="D0CCBE"/>
                </a:solidFill>
                <a:latin typeface="Bembo" panose="02020502050201020203" pitchFamily="18" charset="0"/>
              </a:rPr>
              <a:t>CONCLUSION </a:t>
            </a:r>
          </a:p>
          <a:p>
            <a:endParaRPr lang="fr-FR" sz="4000" i="1" dirty="0">
              <a:solidFill>
                <a:srgbClr val="D0CCBE"/>
              </a:solidFill>
              <a:latin typeface="Bembo" panose="02020502050201020203" pitchFamily="18" charset="0"/>
            </a:endParaRPr>
          </a:p>
        </p:txBody>
      </p:sp>
    </p:spTree>
    <p:extLst>
      <p:ext uri="{BB962C8B-B14F-4D97-AF65-F5344CB8AC3E}">
        <p14:creationId xmlns:p14="http://schemas.microsoft.com/office/powerpoint/2010/main" val="2287009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E4560107-3309-C0C3-72A4-34A4A9ACBA18}"/>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20D13526-FD70-3CBE-8A3D-6F2F25C797E0}"/>
              </a:ext>
            </a:extLst>
          </p:cNvPr>
          <p:cNvSpPr txBox="1"/>
          <p:nvPr/>
        </p:nvSpPr>
        <p:spPr>
          <a:xfrm>
            <a:off x="7063567" y="4344648"/>
            <a:ext cx="4384154" cy="769441"/>
          </a:xfrm>
          <a:prstGeom prst="rect">
            <a:avLst/>
          </a:prstGeom>
          <a:noFill/>
        </p:spPr>
        <p:txBody>
          <a:bodyPr wrap="square" rtlCol="0">
            <a:spAutoFit/>
          </a:bodyPr>
          <a:lstStyle/>
          <a:p>
            <a:pPr algn="r"/>
            <a:r>
              <a:rPr lang="fr-FR" sz="4400" i="1" dirty="0">
                <a:solidFill>
                  <a:srgbClr val="D0CCBE"/>
                </a:solidFill>
                <a:latin typeface="Bembo" panose="02020502050201020203" pitchFamily="18" charset="0"/>
              </a:rPr>
              <a:t> </a:t>
            </a:r>
          </a:p>
        </p:txBody>
      </p:sp>
      <p:cxnSp>
        <p:nvCxnSpPr>
          <p:cNvPr id="10" name="Connecteur droit 9">
            <a:extLst>
              <a:ext uri="{FF2B5EF4-FFF2-40B4-BE49-F238E27FC236}">
                <a16:creationId xmlns:a16="http://schemas.microsoft.com/office/drawing/2014/main" id="{F9E4B4CE-B758-B188-2E6B-4F3DBC1199F3}"/>
              </a:ext>
            </a:extLst>
          </p:cNvPr>
          <p:cNvCxnSpPr>
            <a:cxnSpLocks/>
          </p:cNvCxnSpPr>
          <p:nvPr/>
        </p:nvCxnSpPr>
        <p:spPr>
          <a:xfrm>
            <a:off x="744279" y="0"/>
            <a:ext cx="0" cy="68580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A9085A2E-B38E-8996-E7F8-036E13999597}"/>
              </a:ext>
            </a:extLst>
          </p:cNvPr>
          <p:cNvCxnSpPr>
            <a:cxnSpLocks/>
          </p:cNvCxnSpPr>
          <p:nvPr/>
        </p:nvCxnSpPr>
        <p:spPr>
          <a:xfrm flipH="1">
            <a:off x="0" y="1066801"/>
            <a:ext cx="12192000" cy="0"/>
          </a:xfrm>
          <a:prstGeom prst="line">
            <a:avLst/>
          </a:prstGeom>
          <a:ln>
            <a:solidFill>
              <a:srgbClr val="D0CCBE"/>
            </a:solidFill>
          </a:ln>
        </p:spPr>
        <p:style>
          <a:lnRef idx="2">
            <a:schemeClr val="accent1"/>
          </a:lnRef>
          <a:fillRef idx="0">
            <a:schemeClr val="accent1"/>
          </a:fillRef>
          <a:effectRef idx="1">
            <a:schemeClr val="accent1"/>
          </a:effectRef>
          <a:fontRef idx="minor">
            <a:schemeClr val="tx1"/>
          </a:fontRef>
        </p:style>
      </p:cxnSp>
      <p:sp>
        <p:nvSpPr>
          <p:cNvPr id="2" name="ZoneTexte 1">
            <a:extLst>
              <a:ext uri="{FF2B5EF4-FFF2-40B4-BE49-F238E27FC236}">
                <a16:creationId xmlns:a16="http://schemas.microsoft.com/office/drawing/2014/main" id="{C2ABA399-0586-0A9D-883C-C5CC4946CBD3}"/>
              </a:ext>
            </a:extLst>
          </p:cNvPr>
          <p:cNvSpPr txBox="1"/>
          <p:nvPr/>
        </p:nvSpPr>
        <p:spPr>
          <a:xfrm>
            <a:off x="3661143" y="210235"/>
            <a:ext cx="4869714" cy="646331"/>
          </a:xfrm>
          <a:prstGeom prst="rect">
            <a:avLst/>
          </a:prstGeom>
          <a:noFill/>
        </p:spPr>
        <p:txBody>
          <a:bodyPr wrap="square" rtlCol="0">
            <a:spAutoFit/>
          </a:bodyPr>
          <a:lstStyle/>
          <a:p>
            <a:r>
              <a:rPr lang="fr-FR" sz="3600" b="1" dirty="0">
                <a:solidFill>
                  <a:srgbClr val="D0CCBE"/>
                </a:solidFill>
                <a:latin typeface="Bembo" panose="02020502050201020203" pitchFamily="18" charset="0"/>
              </a:rPr>
              <a:t>Bibliographie synthétique</a:t>
            </a:r>
          </a:p>
        </p:txBody>
      </p:sp>
      <p:sp>
        <p:nvSpPr>
          <p:cNvPr id="3" name="ZoneTexte 2">
            <a:extLst>
              <a:ext uri="{FF2B5EF4-FFF2-40B4-BE49-F238E27FC236}">
                <a16:creationId xmlns:a16="http://schemas.microsoft.com/office/drawing/2014/main" id="{550BA2F4-729E-561E-D714-34645420BE07}"/>
              </a:ext>
            </a:extLst>
          </p:cNvPr>
          <p:cNvSpPr txBox="1"/>
          <p:nvPr/>
        </p:nvSpPr>
        <p:spPr>
          <a:xfrm>
            <a:off x="1027817" y="1557141"/>
            <a:ext cx="10880645" cy="5016758"/>
          </a:xfrm>
          <a:prstGeom prst="rect">
            <a:avLst/>
          </a:prstGeom>
          <a:noFill/>
        </p:spPr>
        <p:txBody>
          <a:bodyPr wrap="square" rtlCol="0">
            <a:spAutoFit/>
          </a:bodyPr>
          <a:lstStyle/>
          <a:p>
            <a:r>
              <a:rPr lang="fr-FR" sz="2000" dirty="0" err="1">
                <a:solidFill>
                  <a:srgbClr val="D0CCBE"/>
                </a:solidFill>
                <a:latin typeface="Bembo" panose="02020502050201020203" pitchFamily="18" charset="0"/>
              </a:rPr>
              <a:t>Dell’Anno</a:t>
            </a:r>
            <a:r>
              <a:rPr lang="fr-FR" sz="2000" dirty="0">
                <a:solidFill>
                  <a:srgbClr val="D0CCBE"/>
                </a:solidFill>
                <a:latin typeface="Bembo" panose="02020502050201020203" pitchFamily="18" charset="0"/>
              </a:rPr>
              <a:t> Sina, </a:t>
            </a:r>
            <a:r>
              <a:rPr lang="fr-FR" sz="2000" i="1" dirty="0">
                <a:solidFill>
                  <a:srgbClr val="D0CCBE"/>
                </a:solidFill>
                <a:latin typeface="Bembo" panose="02020502050201020203" pitchFamily="18" charset="0"/>
              </a:rPr>
              <a:t>Satura. </a:t>
            </a:r>
            <a:r>
              <a:rPr lang="fr-FR" sz="2000" i="1" dirty="0" err="1">
                <a:solidFill>
                  <a:srgbClr val="D0CCBE"/>
                </a:solidFill>
                <a:latin typeface="Bembo" panose="02020502050201020203" pitchFamily="18" charset="0"/>
              </a:rPr>
              <a:t>Monströses</a:t>
            </a:r>
            <a:r>
              <a:rPr lang="fr-FR" sz="2000" i="1" dirty="0">
                <a:solidFill>
                  <a:srgbClr val="D0CCBE"/>
                </a:solidFill>
                <a:latin typeface="Bembo" panose="02020502050201020203" pitchFamily="18" charset="0"/>
              </a:rPr>
              <a:t> </a:t>
            </a:r>
            <a:r>
              <a:rPr lang="fr-FR" sz="2000" i="1" dirty="0" err="1">
                <a:solidFill>
                  <a:srgbClr val="D0CCBE"/>
                </a:solidFill>
                <a:latin typeface="Bembo" panose="02020502050201020203" pitchFamily="18" charset="0"/>
              </a:rPr>
              <a:t>schreiben</a:t>
            </a:r>
            <a:r>
              <a:rPr lang="fr-FR" sz="2000" i="1" dirty="0">
                <a:solidFill>
                  <a:srgbClr val="D0CCBE"/>
                </a:solidFill>
                <a:latin typeface="Bembo" panose="02020502050201020203" pitchFamily="18" charset="0"/>
              </a:rPr>
              <a:t> in </a:t>
            </a:r>
            <a:r>
              <a:rPr lang="fr-FR" sz="2000" i="1" dirty="0" err="1">
                <a:solidFill>
                  <a:srgbClr val="D0CCBE"/>
                </a:solidFill>
                <a:latin typeface="Bembo" panose="02020502050201020203" pitchFamily="18" charset="0"/>
              </a:rPr>
              <a:t>Antike</a:t>
            </a:r>
            <a:r>
              <a:rPr lang="fr-FR" sz="2000" i="1" dirty="0">
                <a:solidFill>
                  <a:srgbClr val="D0CCBE"/>
                </a:solidFill>
                <a:latin typeface="Bembo" panose="02020502050201020203" pitchFamily="18" charset="0"/>
              </a:rPr>
              <a:t> </a:t>
            </a:r>
            <a:r>
              <a:rPr lang="fr-FR" sz="2000" i="1" dirty="0" err="1">
                <a:solidFill>
                  <a:srgbClr val="D0CCBE"/>
                </a:solidFill>
                <a:latin typeface="Bembo" panose="02020502050201020203" pitchFamily="18" charset="0"/>
              </a:rPr>
              <a:t>und</a:t>
            </a:r>
            <a:r>
              <a:rPr lang="fr-FR" sz="2000" i="1" dirty="0">
                <a:solidFill>
                  <a:srgbClr val="D0CCBE"/>
                </a:solidFill>
                <a:latin typeface="Bembo" panose="02020502050201020203" pitchFamily="18" charset="0"/>
              </a:rPr>
              <a:t> Aufklärung</a:t>
            </a:r>
            <a:r>
              <a:rPr lang="fr-FR" sz="2000" dirty="0">
                <a:solidFill>
                  <a:srgbClr val="D0CCBE"/>
                </a:solidFill>
                <a:latin typeface="Bembo" panose="02020502050201020203" pitchFamily="18" charset="0"/>
              </a:rPr>
              <a:t>, Berlin, De </a:t>
            </a:r>
            <a:r>
              <a:rPr lang="fr-FR" sz="2000" dirty="0" err="1">
                <a:solidFill>
                  <a:srgbClr val="D0CCBE"/>
                </a:solidFill>
                <a:latin typeface="Bembo" panose="02020502050201020203" pitchFamily="18" charset="0"/>
              </a:rPr>
              <a:t>Gruyter</a:t>
            </a:r>
            <a:r>
              <a:rPr lang="fr-FR" sz="2000" dirty="0">
                <a:solidFill>
                  <a:srgbClr val="D0CCBE"/>
                </a:solidFill>
                <a:latin typeface="Bembo" panose="02020502050201020203" pitchFamily="18" charset="0"/>
              </a:rPr>
              <a:t>, 2023. </a:t>
            </a:r>
          </a:p>
          <a:p>
            <a:r>
              <a:rPr lang="fr-FR" sz="2000" dirty="0" err="1">
                <a:solidFill>
                  <a:srgbClr val="D0CCBE"/>
                </a:solidFill>
                <a:latin typeface="Bembo" panose="02020502050201020203" pitchFamily="18" charset="0"/>
              </a:rPr>
              <a:t>Dufallo</a:t>
            </a:r>
            <a:r>
              <a:rPr lang="fr-FR" sz="2000" dirty="0">
                <a:solidFill>
                  <a:srgbClr val="D0CCBE"/>
                </a:solidFill>
                <a:latin typeface="Bembo" panose="02020502050201020203" pitchFamily="18" charset="0"/>
              </a:rPr>
              <a:t> Basil, « ‘</a:t>
            </a:r>
            <a:r>
              <a:rPr lang="fr-FR" sz="2000" i="1" dirty="0">
                <a:solidFill>
                  <a:srgbClr val="D0CCBE"/>
                </a:solidFill>
                <a:latin typeface="Bembo" panose="02020502050201020203" pitchFamily="18" charset="0"/>
              </a:rPr>
              <a:t>Satis/Satura</a:t>
            </a:r>
            <a:r>
              <a:rPr lang="fr-FR" sz="2000" dirty="0">
                <a:solidFill>
                  <a:srgbClr val="D0CCBE"/>
                </a:solidFill>
                <a:latin typeface="Bembo" panose="02020502050201020203" pitchFamily="18" charset="0"/>
              </a:rPr>
              <a:t>’: </a:t>
            </a:r>
            <a:r>
              <a:rPr lang="fr-FR" sz="2000" dirty="0" err="1">
                <a:solidFill>
                  <a:srgbClr val="D0CCBE"/>
                </a:solidFill>
                <a:latin typeface="Bembo" panose="02020502050201020203" pitchFamily="18" charset="0"/>
              </a:rPr>
              <a:t>Reconsidering</a:t>
            </a:r>
            <a:r>
              <a:rPr lang="fr-FR" sz="2000" dirty="0">
                <a:solidFill>
                  <a:srgbClr val="D0CCBE"/>
                </a:solidFill>
                <a:latin typeface="Bembo" panose="02020502050201020203" pitchFamily="18" charset="0"/>
              </a:rPr>
              <a:t> the ‘</a:t>
            </a:r>
            <a:r>
              <a:rPr lang="fr-FR" sz="2000" dirty="0" err="1">
                <a:solidFill>
                  <a:srgbClr val="D0CCBE"/>
                </a:solidFill>
                <a:latin typeface="Bembo" panose="02020502050201020203" pitchFamily="18" charset="0"/>
              </a:rPr>
              <a:t>Programmatic</a:t>
            </a:r>
            <a:r>
              <a:rPr lang="fr-FR" sz="2000" dirty="0">
                <a:solidFill>
                  <a:srgbClr val="D0CCBE"/>
                </a:solidFill>
                <a:latin typeface="Bembo" panose="02020502050201020203" pitchFamily="18" charset="0"/>
              </a:rPr>
              <a:t> Intent’ of </a:t>
            </a:r>
            <a:r>
              <a:rPr lang="fr-FR" sz="2000" dirty="0" err="1">
                <a:solidFill>
                  <a:srgbClr val="D0CCBE"/>
                </a:solidFill>
                <a:latin typeface="Bembo" panose="02020502050201020203" pitchFamily="18" charset="0"/>
              </a:rPr>
              <a:t>Horace’s</a:t>
            </a:r>
            <a:r>
              <a:rPr lang="fr-FR" sz="2000" dirty="0">
                <a:solidFill>
                  <a:srgbClr val="D0CCBE"/>
                </a:solidFill>
                <a:latin typeface="Bembo" panose="02020502050201020203" pitchFamily="18" charset="0"/>
              </a:rPr>
              <a:t> ‘</a:t>
            </a:r>
            <a:r>
              <a:rPr lang="fr-FR" sz="2000" i="1" dirty="0">
                <a:solidFill>
                  <a:srgbClr val="D0CCBE"/>
                </a:solidFill>
                <a:latin typeface="Bembo" panose="02020502050201020203" pitchFamily="18" charset="0"/>
              </a:rPr>
              <a:t>Satires</a:t>
            </a:r>
            <a:r>
              <a:rPr lang="fr-FR" sz="2000" dirty="0">
                <a:solidFill>
                  <a:srgbClr val="D0CCBE"/>
                </a:solidFill>
                <a:latin typeface="Bembo" panose="02020502050201020203" pitchFamily="18" charset="0"/>
              </a:rPr>
              <a:t> 1.1’ » </a:t>
            </a:r>
            <a:r>
              <a:rPr lang="fr-FR" sz="2000" i="1" dirty="0">
                <a:solidFill>
                  <a:srgbClr val="D0CCBE"/>
                </a:solidFill>
                <a:latin typeface="Bembo" panose="02020502050201020203" pitchFamily="18" charset="0"/>
              </a:rPr>
              <a:t>in The </a:t>
            </a:r>
            <a:r>
              <a:rPr lang="fr-FR" sz="2000" i="1" dirty="0" err="1">
                <a:solidFill>
                  <a:srgbClr val="D0CCBE"/>
                </a:solidFill>
                <a:latin typeface="Bembo" panose="02020502050201020203" pitchFamily="18" charset="0"/>
              </a:rPr>
              <a:t>Classical</a:t>
            </a:r>
            <a:r>
              <a:rPr lang="fr-FR" sz="2000" i="1" dirty="0">
                <a:solidFill>
                  <a:srgbClr val="D0CCBE"/>
                </a:solidFill>
                <a:latin typeface="Bembo" panose="02020502050201020203" pitchFamily="18" charset="0"/>
              </a:rPr>
              <a:t> World</a:t>
            </a:r>
            <a:r>
              <a:rPr lang="fr-FR" sz="2000" dirty="0">
                <a:solidFill>
                  <a:srgbClr val="D0CCBE"/>
                </a:solidFill>
                <a:latin typeface="Bembo" panose="02020502050201020203" pitchFamily="18" charset="0"/>
              </a:rPr>
              <a:t>, 93 (2000), pp. 579-590. </a:t>
            </a:r>
            <a:endParaRPr lang="fr-FR" sz="2000" dirty="0">
              <a:solidFill>
                <a:srgbClr val="D0CCBE"/>
              </a:solidFill>
              <a:highlight>
                <a:srgbClr val="FF00FF"/>
              </a:highlight>
              <a:latin typeface="Bembo" panose="02020502050201020203" pitchFamily="18" charset="0"/>
            </a:endParaRPr>
          </a:p>
          <a:p>
            <a:r>
              <a:rPr lang="fr-FR" sz="2000" dirty="0" err="1">
                <a:solidFill>
                  <a:srgbClr val="D0CCBE"/>
                </a:solidFill>
                <a:latin typeface="Bembo" panose="02020502050201020203" pitchFamily="18" charset="0"/>
              </a:rPr>
              <a:t>Freudenburg</a:t>
            </a:r>
            <a:r>
              <a:rPr lang="fr-FR" sz="2000" dirty="0">
                <a:solidFill>
                  <a:srgbClr val="D0CCBE"/>
                </a:solidFill>
                <a:latin typeface="Bembo" panose="02020502050201020203" pitchFamily="18" charset="0"/>
              </a:rPr>
              <a:t> Kirk, </a:t>
            </a:r>
            <a:r>
              <a:rPr lang="fr-FR" sz="2000" i="1" dirty="0">
                <a:solidFill>
                  <a:srgbClr val="D0CCBE"/>
                </a:solidFill>
                <a:latin typeface="Bembo" panose="02020502050201020203" pitchFamily="18" charset="0"/>
              </a:rPr>
              <a:t>The Walking Muse. Horace on the Theory of Satire</a:t>
            </a:r>
            <a:r>
              <a:rPr lang="fr-FR" sz="2000" dirty="0">
                <a:solidFill>
                  <a:srgbClr val="D0CCBE"/>
                </a:solidFill>
                <a:latin typeface="Bembo" panose="02020502050201020203" pitchFamily="18" charset="0"/>
              </a:rPr>
              <a:t>, Princeton, Princeton </a:t>
            </a:r>
            <a:r>
              <a:rPr lang="fr-FR" sz="2000" dirty="0" err="1">
                <a:solidFill>
                  <a:srgbClr val="D0CCBE"/>
                </a:solidFill>
                <a:latin typeface="Bembo" panose="02020502050201020203" pitchFamily="18" charset="0"/>
              </a:rPr>
              <a:t>University</a:t>
            </a:r>
            <a:r>
              <a:rPr lang="fr-FR" sz="2000" dirty="0">
                <a:solidFill>
                  <a:srgbClr val="D0CCBE"/>
                </a:solidFill>
                <a:latin typeface="Bembo" panose="02020502050201020203" pitchFamily="18" charset="0"/>
              </a:rPr>
              <a:t> </a:t>
            </a:r>
            <a:r>
              <a:rPr lang="fr-FR" sz="2000" dirty="0" err="1">
                <a:solidFill>
                  <a:srgbClr val="D0CCBE"/>
                </a:solidFill>
                <a:latin typeface="Bembo" panose="02020502050201020203" pitchFamily="18" charset="0"/>
              </a:rPr>
              <a:t>Press</a:t>
            </a:r>
            <a:r>
              <a:rPr lang="fr-FR" sz="2000" dirty="0">
                <a:solidFill>
                  <a:srgbClr val="D0CCBE"/>
                </a:solidFill>
                <a:latin typeface="Bembo" panose="02020502050201020203" pitchFamily="18" charset="0"/>
              </a:rPr>
              <a:t>, 1993. </a:t>
            </a:r>
          </a:p>
          <a:p>
            <a:r>
              <a:rPr lang="fr-FR" sz="2000" dirty="0" err="1">
                <a:solidFill>
                  <a:srgbClr val="D0CCBE"/>
                </a:solidFill>
                <a:latin typeface="Bembo" panose="02020502050201020203" pitchFamily="18" charset="0"/>
              </a:rPr>
              <a:t>Freudenburg</a:t>
            </a:r>
            <a:r>
              <a:rPr lang="fr-FR" sz="2000" dirty="0">
                <a:solidFill>
                  <a:srgbClr val="D0CCBE"/>
                </a:solidFill>
                <a:latin typeface="Bembo" panose="02020502050201020203" pitchFamily="18" charset="0"/>
              </a:rPr>
              <a:t> Kirk, </a:t>
            </a:r>
            <a:r>
              <a:rPr lang="fr-FR" sz="2000" i="1" dirty="0">
                <a:solidFill>
                  <a:srgbClr val="D0CCBE"/>
                </a:solidFill>
                <a:latin typeface="Bembo" panose="02020502050201020203" pitchFamily="18" charset="0"/>
              </a:rPr>
              <a:t>Satires of Rome. </a:t>
            </a:r>
            <a:r>
              <a:rPr lang="fr-FR" sz="2000" i="1" dirty="0" err="1">
                <a:solidFill>
                  <a:srgbClr val="D0CCBE"/>
                </a:solidFill>
                <a:latin typeface="Bembo" panose="02020502050201020203" pitchFamily="18" charset="0"/>
              </a:rPr>
              <a:t>Threatening</a:t>
            </a:r>
            <a:r>
              <a:rPr lang="fr-FR" sz="2000" i="1" dirty="0">
                <a:solidFill>
                  <a:srgbClr val="D0CCBE"/>
                </a:solidFill>
                <a:latin typeface="Bembo" panose="02020502050201020203" pitchFamily="18" charset="0"/>
              </a:rPr>
              <a:t> Poses </a:t>
            </a:r>
            <a:r>
              <a:rPr lang="fr-FR" sz="2000" i="1" dirty="0" err="1">
                <a:solidFill>
                  <a:srgbClr val="D0CCBE"/>
                </a:solidFill>
                <a:latin typeface="Bembo" panose="02020502050201020203" pitchFamily="18" charset="0"/>
              </a:rPr>
              <a:t>from</a:t>
            </a:r>
            <a:r>
              <a:rPr lang="fr-FR" sz="2000" i="1" dirty="0">
                <a:solidFill>
                  <a:srgbClr val="D0CCBE"/>
                </a:solidFill>
                <a:latin typeface="Bembo" panose="02020502050201020203" pitchFamily="18" charset="0"/>
              </a:rPr>
              <a:t> Lucilius to </a:t>
            </a:r>
            <a:r>
              <a:rPr lang="fr-FR" sz="2000" i="1" dirty="0" err="1">
                <a:solidFill>
                  <a:srgbClr val="D0CCBE"/>
                </a:solidFill>
                <a:latin typeface="Bembo" panose="02020502050201020203" pitchFamily="18" charset="0"/>
              </a:rPr>
              <a:t>Juvenal</a:t>
            </a:r>
            <a:r>
              <a:rPr lang="fr-FR" sz="2000" dirty="0">
                <a:solidFill>
                  <a:srgbClr val="D0CCBE"/>
                </a:solidFill>
                <a:latin typeface="Bembo" panose="02020502050201020203" pitchFamily="18" charset="0"/>
              </a:rPr>
              <a:t>, Cambridge, CUP, 2001. </a:t>
            </a:r>
          </a:p>
          <a:p>
            <a:r>
              <a:rPr lang="fr-FR" sz="2000" dirty="0">
                <a:solidFill>
                  <a:srgbClr val="D0CCBE"/>
                </a:solidFill>
                <a:latin typeface="Bembo" panose="02020502050201020203" pitchFamily="18" charset="0"/>
              </a:rPr>
              <a:t>Graves Robert, </a:t>
            </a:r>
            <a:r>
              <a:rPr lang="fr-FR" sz="2000" i="1" dirty="0">
                <a:solidFill>
                  <a:srgbClr val="D0CCBE"/>
                </a:solidFill>
                <a:latin typeface="Bembo" panose="02020502050201020203" pitchFamily="18" charset="0"/>
              </a:rPr>
              <a:t>The Complete </a:t>
            </a:r>
            <a:r>
              <a:rPr lang="fr-FR" sz="2000" i="1" dirty="0" err="1">
                <a:solidFill>
                  <a:srgbClr val="D0CCBE"/>
                </a:solidFill>
                <a:latin typeface="Bembo" panose="02020502050201020203" pitchFamily="18" charset="0"/>
              </a:rPr>
              <a:t>Poems</a:t>
            </a:r>
            <a:r>
              <a:rPr lang="fr-FR" sz="2000" dirty="0">
                <a:solidFill>
                  <a:srgbClr val="D0CCBE"/>
                </a:solidFill>
                <a:latin typeface="Bembo" panose="02020502050201020203" pitchFamily="18" charset="0"/>
              </a:rPr>
              <a:t>, Londres, Penguin Books, 2003.</a:t>
            </a:r>
          </a:p>
          <a:p>
            <a:r>
              <a:rPr lang="fr-FR" sz="2000" dirty="0">
                <a:solidFill>
                  <a:srgbClr val="D0CCBE"/>
                </a:solidFill>
                <a:latin typeface="Bembo" panose="02020502050201020203" pitchFamily="18" charset="0"/>
              </a:rPr>
              <a:t>Guez Jean-Philippe, </a:t>
            </a:r>
            <a:r>
              <a:rPr lang="fr-FR" sz="2000" dirty="0" err="1">
                <a:solidFill>
                  <a:srgbClr val="D0CCBE"/>
                </a:solidFill>
                <a:latin typeface="Bembo" panose="02020502050201020203" pitchFamily="18" charset="0"/>
              </a:rPr>
              <a:t>Méry</a:t>
            </a:r>
            <a:r>
              <a:rPr lang="fr-FR" sz="2000" dirty="0">
                <a:solidFill>
                  <a:srgbClr val="D0CCBE"/>
                </a:solidFill>
                <a:latin typeface="Bembo" panose="02020502050201020203" pitchFamily="18" charset="0"/>
              </a:rPr>
              <a:t> Liza, Peigney Jocelyne, </a:t>
            </a:r>
            <a:r>
              <a:rPr lang="fr-FR" sz="2000" i="1" dirty="0">
                <a:solidFill>
                  <a:srgbClr val="D0CCBE"/>
                </a:solidFill>
                <a:latin typeface="Bembo" panose="02020502050201020203" pitchFamily="18" charset="0"/>
              </a:rPr>
              <a:t>Dépenser/dévorer dans le monde gréco-romain</a:t>
            </a:r>
            <a:r>
              <a:rPr lang="fr-FR" sz="2000" dirty="0">
                <a:solidFill>
                  <a:srgbClr val="D0CCBE"/>
                </a:solidFill>
                <a:latin typeface="Bembo" panose="02020502050201020203" pitchFamily="18" charset="0"/>
              </a:rPr>
              <a:t>, Bordeaux, </a:t>
            </a:r>
            <a:r>
              <a:rPr lang="fr-FR" sz="2000" dirty="0" err="1">
                <a:solidFill>
                  <a:srgbClr val="D0CCBE"/>
                </a:solidFill>
                <a:latin typeface="Bembo" panose="02020502050201020203" pitchFamily="18" charset="0"/>
              </a:rPr>
              <a:t>Ausonius</a:t>
            </a:r>
            <a:r>
              <a:rPr lang="fr-FR" sz="2000" dirty="0">
                <a:solidFill>
                  <a:srgbClr val="D0CCBE"/>
                </a:solidFill>
                <a:latin typeface="Bembo" panose="02020502050201020203" pitchFamily="18" charset="0"/>
              </a:rPr>
              <a:t>, 2020. </a:t>
            </a:r>
          </a:p>
          <a:p>
            <a:r>
              <a:rPr lang="fr-FR" sz="2000" dirty="0">
                <a:solidFill>
                  <a:srgbClr val="D0CCBE"/>
                </a:solidFill>
                <a:latin typeface="Bembo" panose="02020502050201020203" pitchFamily="18" charset="0"/>
              </a:rPr>
              <a:t>Horace, </a:t>
            </a:r>
            <a:r>
              <a:rPr lang="fr-FR" sz="2000" i="1" dirty="0">
                <a:solidFill>
                  <a:srgbClr val="D0CCBE"/>
                </a:solidFill>
                <a:latin typeface="Bembo" panose="02020502050201020203" pitchFamily="18" charset="0"/>
              </a:rPr>
              <a:t>Satires I</a:t>
            </a:r>
            <a:r>
              <a:rPr lang="fr-FR" sz="2000" dirty="0">
                <a:solidFill>
                  <a:srgbClr val="D0CCBE"/>
                </a:solidFill>
                <a:latin typeface="Bembo" panose="02020502050201020203" pitchFamily="18" charset="0"/>
              </a:rPr>
              <a:t>, </a:t>
            </a:r>
            <a:r>
              <a:rPr lang="fr-FR" sz="2000" dirty="0" err="1">
                <a:solidFill>
                  <a:srgbClr val="D0CCBE"/>
                </a:solidFill>
                <a:latin typeface="Bembo" panose="02020502050201020203" pitchFamily="18" charset="0"/>
              </a:rPr>
              <a:t>ed</a:t>
            </a:r>
            <a:r>
              <a:rPr lang="fr-FR" sz="2000" dirty="0">
                <a:solidFill>
                  <a:srgbClr val="D0CCBE"/>
                </a:solidFill>
                <a:latin typeface="Bembo" panose="02020502050201020203" pitchFamily="18" charset="0"/>
              </a:rPr>
              <a:t>. et com. </a:t>
            </a:r>
            <a:r>
              <a:rPr lang="fr-FR" sz="2000" dirty="0" err="1">
                <a:solidFill>
                  <a:srgbClr val="D0CCBE"/>
                </a:solidFill>
                <a:latin typeface="Bembo" panose="02020502050201020203" pitchFamily="18" charset="0"/>
              </a:rPr>
              <a:t>Gowers</a:t>
            </a:r>
            <a:r>
              <a:rPr lang="fr-FR" sz="2000" dirty="0">
                <a:solidFill>
                  <a:srgbClr val="D0CCBE"/>
                </a:solidFill>
                <a:latin typeface="Bembo" panose="02020502050201020203" pitchFamily="18" charset="0"/>
              </a:rPr>
              <a:t> Emily, Cambridge, CUP, 2012. </a:t>
            </a:r>
          </a:p>
          <a:p>
            <a:r>
              <a:rPr lang="fr-FR" sz="2000" dirty="0">
                <a:solidFill>
                  <a:srgbClr val="D0CCBE"/>
                </a:solidFill>
                <a:latin typeface="Bembo" panose="02020502050201020203" pitchFamily="18" charset="0"/>
              </a:rPr>
              <a:t>Horace, </a:t>
            </a:r>
            <a:r>
              <a:rPr lang="fr-FR" sz="2000" i="1" dirty="0" err="1">
                <a:solidFill>
                  <a:srgbClr val="D0CCBE"/>
                </a:solidFill>
                <a:latin typeface="Bembo" panose="02020502050201020203" pitchFamily="18" charset="0"/>
              </a:rPr>
              <a:t>Epistles</a:t>
            </a:r>
            <a:r>
              <a:rPr lang="fr-FR" sz="2000" i="1" dirty="0">
                <a:solidFill>
                  <a:srgbClr val="D0CCBE"/>
                </a:solidFill>
                <a:latin typeface="Bembo" panose="02020502050201020203" pitchFamily="18" charset="0"/>
              </a:rPr>
              <a:t>, book II and </a:t>
            </a:r>
            <a:r>
              <a:rPr lang="fr-FR" sz="2000" i="1" dirty="0" err="1">
                <a:solidFill>
                  <a:srgbClr val="D0CCBE"/>
                </a:solidFill>
                <a:latin typeface="Bembo" panose="02020502050201020203" pitchFamily="18" charset="0"/>
              </a:rPr>
              <a:t>Epistle</a:t>
            </a:r>
            <a:r>
              <a:rPr lang="fr-FR" sz="2000" i="1" dirty="0">
                <a:solidFill>
                  <a:srgbClr val="D0CCBE"/>
                </a:solidFill>
                <a:latin typeface="Bembo" panose="02020502050201020203" pitchFamily="18" charset="0"/>
              </a:rPr>
              <a:t> to the </a:t>
            </a:r>
            <a:r>
              <a:rPr lang="fr-FR" sz="2000" i="1" dirty="0" err="1">
                <a:solidFill>
                  <a:srgbClr val="D0CCBE"/>
                </a:solidFill>
                <a:latin typeface="Bembo" panose="02020502050201020203" pitchFamily="18" charset="0"/>
              </a:rPr>
              <a:t>Pisones</a:t>
            </a:r>
            <a:r>
              <a:rPr lang="fr-FR" sz="2000" i="1" dirty="0">
                <a:solidFill>
                  <a:srgbClr val="D0CCBE"/>
                </a:solidFill>
                <a:latin typeface="Bembo" panose="02020502050201020203" pitchFamily="18" charset="0"/>
              </a:rPr>
              <a:t> (‘Ars </a:t>
            </a:r>
            <a:r>
              <a:rPr lang="fr-FR" sz="2000" i="1" dirty="0" err="1">
                <a:solidFill>
                  <a:srgbClr val="D0CCBE"/>
                </a:solidFill>
                <a:latin typeface="Bembo" panose="02020502050201020203" pitchFamily="18" charset="0"/>
              </a:rPr>
              <a:t>Poetica</a:t>
            </a:r>
            <a:r>
              <a:rPr lang="fr-FR" sz="2000" i="1" dirty="0">
                <a:solidFill>
                  <a:srgbClr val="D0CCBE"/>
                </a:solidFill>
                <a:latin typeface="Bembo" panose="02020502050201020203" pitchFamily="18" charset="0"/>
              </a:rPr>
              <a:t>’)</a:t>
            </a:r>
            <a:r>
              <a:rPr lang="fr-FR" sz="2000" dirty="0">
                <a:solidFill>
                  <a:srgbClr val="D0CCBE"/>
                </a:solidFill>
                <a:latin typeface="Bembo" panose="02020502050201020203" pitchFamily="18" charset="0"/>
              </a:rPr>
              <a:t>, </a:t>
            </a:r>
            <a:r>
              <a:rPr lang="fr-FR" sz="2000" dirty="0" err="1">
                <a:solidFill>
                  <a:srgbClr val="D0CCBE"/>
                </a:solidFill>
                <a:latin typeface="Bembo" panose="02020502050201020203" pitchFamily="18" charset="0"/>
              </a:rPr>
              <a:t>ed</a:t>
            </a:r>
            <a:r>
              <a:rPr lang="fr-FR" sz="2000" dirty="0">
                <a:solidFill>
                  <a:srgbClr val="D0CCBE"/>
                </a:solidFill>
                <a:latin typeface="Bembo" panose="02020502050201020203" pitchFamily="18" charset="0"/>
              </a:rPr>
              <a:t>. et com. </a:t>
            </a:r>
            <a:r>
              <a:rPr lang="fr-FR" sz="2000" dirty="0" err="1">
                <a:solidFill>
                  <a:srgbClr val="D0CCBE"/>
                </a:solidFill>
                <a:latin typeface="Bembo" panose="02020502050201020203" pitchFamily="18" charset="0"/>
              </a:rPr>
              <a:t>Rudd</a:t>
            </a:r>
            <a:r>
              <a:rPr lang="fr-FR" sz="2000" dirty="0">
                <a:solidFill>
                  <a:srgbClr val="D0CCBE"/>
                </a:solidFill>
                <a:latin typeface="Bembo" panose="02020502050201020203" pitchFamily="18" charset="0"/>
              </a:rPr>
              <a:t> Niall, Cambridge, CUP, 1989. </a:t>
            </a:r>
          </a:p>
          <a:p>
            <a:r>
              <a:rPr lang="fr-FR" sz="2000" dirty="0" err="1">
                <a:solidFill>
                  <a:srgbClr val="D0CCBE"/>
                </a:solidFill>
                <a:latin typeface="Bembo" panose="02020502050201020203" pitchFamily="18" charset="0"/>
              </a:rPr>
              <a:t>Moatti</a:t>
            </a:r>
            <a:r>
              <a:rPr lang="fr-FR" sz="2000" dirty="0">
                <a:solidFill>
                  <a:srgbClr val="D0CCBE"/>
                </a:solidFill>
                <a:latin typeface="Bembo" panose="02020502050201020203" pitchFamily="18" charset="0"/>
              </a:rPr>
              <a:t> Claudia, </a:t>
            </a:r>
            <a:r>
              <a:rPr lang="fr-FR" sz="2000" i="1" dirty="0">
                <a:solidFill>
                  <a:srgbClr val="D0CCBE"/>
                </a:solidFill>
                <a:latin typeface="Bembo" panose="02020502050201020203" pitchFamily="18" charset="0"/>
              </a:rPr>
              <a:t>La Raison de Rome. Naissance de l’esprit critique à la fin de la République (IIe-Ier s. avant J.-C.)</a:t>
            </a:r>
            <a:r>
              <a:rPr lang="fr-FR" sz="2000" dirty="0">
                <a:solidFill>
                  <a:srgbClr val="D0CCBE"/>
                </a:solidFill>
                <a:latin typeface="Bembo" panose="02020502050201020203" pitchFamily="18" charset="0"/>
              </a:rPr>
              <a:t>, Paris, Seuil, 1997.  </a:t>
            </a:r>
          </a:p>
          <a:p>
            <a:r>
              <a:rPr lang="fr-FR" sz="2000" dirty="0">
                <a:solidFill>
                  <a:srgbClr val="D0CCBE"/>
                </a:solidFill>
                <a:latin typeface="Bembo" panose="02020502050201020203" pitchFamily="18" charset="0"/>
              </a:rPr>
              <a:t>Schlegel Catherine, </a:t>
            </a:r>
            <a:r>
              <a:rPr lang="fr-FR" sz="2000" i="1" dirty="0">
                <a:solidFill>
                  <a:srgbClr val="D0CCBE"/>
                </a:solidFill>
                <a:latin typeface="Bembo" panose="02020502050201020203" pitchFamily="18" charset="0"/>
              </a:rPr>
              <a:t>Satire and the </a:t>
            </a:r>
            <a:r>
              <a:rPr lang="fr-FR" sz="2000" i="1" dirty="0" err="1">
                <a:solidFill>
                  <a:srgbClr val="D0CCBE"/>
                </a:solidFill>
                <a:latin typeface="Bembo" panose="02020502050201020203" pitchFamily="18" charset="0"/>
              </a:rPr>
              <a:t>Threat</a:t>
            </a:r>
            <a:r>
              <a:rPr lang="fr-FR" sz="2000" i="1" dirty="0">
                <a:solidFill>
                  <a:srgbClr val="D0CCBE"/>
                </a:solidFill>
                <a:latin typeface="Bembo" panose="02020502050201020203" pitchFamily="18" charset="0"/>
              </a:rPr>
              <a:t> of Speech. </a:t>
            </a:r>
            <a:r>
              <a:rPr lang="fr-FR" sz="2000" i="1" dirty="0" err="1">
                <a:solidFill>
                  <a:srgbClr val="D0CCBE"/>
                </a:solidFill>
                <a:latin typeface="Bembo" panose="02020502050201020203" pitchFamily="18" charset="0"/>
              </a:rPr>
              <a:t>Horace’s</a:t>
            </a:r>
            <a:r>
              <a:rPr lang="fr-FR" sz="2000" i="1" dirty="0">
                <a:solidFill>
                  <a:srgbClr val="D0CCBE"/>
                </a:solidFill>
                <a:latin typeface="Bembo" panose="02020502050201020203" pitchFamily="18" charset="0"/>
              </a:rPr>
              <a:t> Satires, Book I</a:t>
            </a:r>
            <a:r>
              <a:rPr lang="fr-FR" sz="2000" dirty="0">
                <a:solidFill>
                  <a:srgbClr val="D0CCBE"/>
                </a:solidFill>
                <a:latin typeface="Bembo" panose="02020502050201020203" pitchFamily="18" charset="0"/>
              </a:rPr>
              <a:t>, Madison, </a:t>
            </a:r>
            <a:r>
              <a:rPr lang="fr-FR" sz="2000" dirty="0" err="1">
                <a:solidFill>
                  <a:srgbClr val="D0CCBE"/>
                </a:solidFill>
                <a:latin typeface="Bembo" panose="02020502050201020203" pitchFamily="18" charset="0"/>
              </a:rPr>
              <a:t>University</a:t>
            </a:r>
            <a:r>
              <a:rPr lang="fr-FR" sz="2000" dirty="0">
                <a:solidFill>
                  <a:srgbClr val="D0CCBE"/>
                </a:solidFill>
                <a:latin typeface="Bembo" panose="02020502050201020203" pitchFamily="18" charset="0"/>
              </a:rPr>
              <a:t> of Wisconsin </a:t>
            </a:r>
            <a:r>
              <a:rPr lang="fr-FR" sz="2000" dirty="0" err="1">
                <a:solidFill>
                  <a:srgbClr val="D0CCBE"/>
                </a:solidFill>
                <a:latin typeface="Bembo" panose="02020502050201020203" pitchFamily="18" charset="0"/>
              </a:rPr>
              <a:t>Press</a:t>
            </a:r>
            <a:r>
              <a:rPr lang="fr-FR" sz="2000" dirty="0">
                <a:solidFill>
                  <a:srgbClr val="D0CCBE"/>
                </a:solidFill>
                <a:latin typeface="Bembo" panose="02020502050201020203" pitchFamily="18" charset="0"/>
              </a:rPr>
              <a:t>, 2005. </a:t>
            </a:r>
          </a:p>
        </p:txBody>
      </p:sp>
    </p:spTree>
    <p:extLst>
      <p:ext uri="{BB962C8B-B14F-4D97-AF65-F5344CB8AC3E}">
        <p14:creationId xmlns:p14="http://schemas.microsoft.com/office/powerpoint/2010/main" val="4091716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1FE709B-EEB1-E635-3327-C2C098FB7F98}"/>
              </a:ext>
            </a:extLst>
          </p:cNvPr>
          <p:cNvSpPr txBox="1"/>
          <p:nvPr/>
        </p:nvSpPr>
        <p:spPr>
          <a:xfrm>
            <a:off x="425301" y="191386"/>
            <a:ext cx="7804298"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économie empêche la poésie ?</a:t>
            </a:r>
          </a:p>
          <a:p>
            <a:r>
              <a:rPr lang="fr-FR" sz="3200" b="1" dirty="0">
                <a:solidFill>
                  <a:srgbClr val="D0CCBE"/>
                </a:solidFill>
                <a:latin typeface="Bembo" panose="02020502050201020203" pitchFamily="18" charset="0"/>
              </a:rPr>
              <a:t>Horace, </a:t>
            </a:r>
            <a:r>
              <a:rPr lang="fr-FR" sz="3200" b="1" i="1" dirty="0">
                <a:solidFill>
                  <a:srgbClr val="D0CCBE"/>
                </a:solidFill>
                <a:latin typeface="Bembo" panose="02020502050201020203" pitchFamily="18" charset="0"/>
              </a:rPr>
              <a:t>Ars </a:t>
            </a:r>
            <a:r>
              <a:rPr lang="fr-FR" sz="3200" b="1" i="1" dirty="0" err="1">
                <a:solidFill>
                  <a:srgbClr val="D0CCBE"/>
                </a:solidFill>
                <a:latin typeface="Bembo" panose="02020502050201020203" pitchFamily="18" charset="0"/>
              </a:rPr>
              <a:t>Poetica</a:t>
            </a:r>
            <a:r>
              <a:rPr lang="fr-FR" sz="3200" b="1" dirty="0">
                <a:solidFill>
                  <a:srgbClr val="D0CCBE"/>
                </a:solidFill>
                <a:latin typeface="Bembo" panose="02020502050201020203" pitchFamily="18" charset="0"/>
              </a:rPr>
              <a:t>, 323-32</a:t>
            </a:r>
          </a:p>
        </p:txBody>
      </p:sp>
      <p:sp>
        <p:nvSpPr>
          <p:cNvPr id="4" name="Rectangle 3">
            <a:extLst>
              <a:ext uri="{FF2B5EF4-FFF2-40B4-BE49-F238E27FC236}">
                <a16:creationId xmlns:a16="http://schemas.microsoft.com/office/drawing/2014/main" id="{ACC814B0-DA19-168D-17AA-A0308C8F61FD}"/>
              </a:ext>
            </a:extLst>
          </p:cNvPr>
          <p:cNvSpPr/>
          <p:nvPr/>
        </p:nvSpPr>
        <p:spPr>
          <a:xfrm>
            <a:off x="42530" y="1637414"/>
            <a:ext cx="6213753" cy="4720858"/>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i="1" dirty="0" err="1">
                <a:solidFill>
                  <a:srgbClr val="2C2C2C"/>
                </a:solidFill>
                <a:latin typeface="Bembo" panose="02020502050201020203" pitchFamily="18" charset="0"/>
              </a:rPr>
              <a:t>Grais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ingenium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Grais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dedit</a:t>
            </a:r>
            <a:r>
              <a:rPr lang="fr-FR" sz="2200" i="1" dirty="0">
                <a:solidFill>
                  <a:srgbClr val="2C2C2C"/>
                </a:solidFill>
                <a:latin typeface="Bembo" panose="02020502050201020203" pitchFamily="18" charset="0"/>
              </a:rPr>
              <a:t> ore </a:t>
            </a:r>
            <a:r>
              <a:rPr lang="fr-FR" sz="2200" i="1" dirty="0" err="1">
                <a:solidFill>
                  <a:srgbClr val="2C2C2C"/>
                </a:solidFill>
                <a:latin typeface="Bembo" panose="02020502050201020203" pitchFamily="18" charset="0"/>
              </a:rPr>
              <a:t>rotundo</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Musa </a:t>
            </a:r>
            <a:r>
              <a:rPr lang="fr-FR" sz="2200" i="1" dirty="0" err="1">
                <a:solidFill>
                  <a:srgbClr val="2C2C2C"/>
                </a:solidFill>
                <a:latin typeface="Bembo" panose="02020502050201020203" pitchFamily="18" charset="0"/>
              </a:rPr>
              <a:t>loqui</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praeter</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laudem</a:t>
            </a:r>
            <a:r>
              <a:rPr lang="fr-FR" sz="2200" i="1" dirty="0">
                <a:solidFill>
                  <a:srgbClr val="2C2C2C"/>
                </a:solidFill>
                <a:latin typeface="Bembo" panose="02020502050201020203" pitchFamily="18" charset="0"/>
              </a:rPr>
              <a:t> nullius </a:t>
            </a:r>
            <a:r>
              <a:rPr lang="fr-FR" sz="2200" b="1" i="1" dirty="0" err="1">
                <a:solidFill>
                  <a:srgbClr val="2C2C2C"/>
                </a:solidFill>
                <a:latin typeface="Bembo" panose="02020502050201020203" pitchFamily="18" charset="0"/>
              </a:rPr>
              <a:t>auaris</a:t>
            </a:r>
            <a:r>
              <a:rPr lang="fr-FR" sz="2200" i="1" dirty="0">
                <a:solidFill>
                  <a:srgbClr val="2C2C2C"/>
                </a:solidFill>
                <a:latin typeface="Bembo" panose="02020502050201020203" pitchFamily="18" charset="0"/>
              </a:rPr>
              <a:t> ;</a:t>
            </a:r>
          </a:p>
          <a:p>
            <a:r>
              <a:rPr lang="fr-FR" sz="2200" i="1" dirty="0">
                <a:solidFill>
                  <a:srgbClr val="2C2C2C"/>
                </a:solidFill>
                <a:latin typeface="Bembo" panose="02020502050201020203" pitchFamily="18" charset="0"/>
              </a:rPr>
              <a:t>Romani </a:t>
            </a:r>
            <a:r>
              <a:rPr lang="fr-FR" sz="2200" i="1" dirty="0" err="1">
                <a:solidFill>
                  <a:srgbClr val="2C2C2C"/>
                </a:solidFill>
                <a:latin typeface="Bembo" panose="02020502050201020203" pitchFamily="18" charset="0"/>
              </a:rPr>
              <a:t>pueri</a:t>
            </a:r>
            <a:r>
              <a:rPr lang="fr-FR" sz="2200" i="1" dirty="0">
                <a:solidFill>
                  <a:srgbClr val="2C2C2C"/>
                </a:solidFill>
                <a:latin typeface="Bembo" panose="02020502050201020203" pitchFamily="18" charset="0"/>
              </a:rPr>
              <a:t> longis </a:t>
            </a:r>
            <a:r>
              <a:rPr lang="fr-FR" sz="2200" i="1" dirty="0" err="1">
                <a:solidFill>
                  <a:srgbClr val="2C2C2C"/>
                </a:solidFill>
                <a:latin typeface="Bembo" panose="02020502050201020203" pitchFamily="18" charset="0"/>
              </a:rPr>
              <a:t>rationibus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assem</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Discunt</a:t>
            </a:r>
            <a:r>
              <a:rPr lang="fr-FR" sz="2200" i="1" dirty="0">
                <a:solidFill>
                  <a:srgbClr val="2C2C2C"/>
                </a:solidFill>
                <a:latin typeface="Bembo" panose="02020502050201020203" pitchFamily="18" charset="0"/>
              </a:rPr>
              <a:t> in partis centum </a:t>
            </a:r>
            <a:r>
              <a:rPr lang="fr-FR" sz="2200" i="1" dirty="0" err="1">
                <a:solidFill>
                  <a:srgbClr val="2C2C2C"/>
                </a:solidFill>
                <a:latin typeface="Bembo" panose="02020502050201020203" pitchFamily="18" charset="0"/>
              </a:rPr>
              <a:t>diducere</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Dicat</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Filius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Albini</a:t>
            </a:r>
            <a:r>
              <a:rPr lang="fr-FR" sz="2200" i="1" dirty="0">
                <a:solidFill>
                  <a:srgbClr val="2C2C2C"/>
                </a:solidFill>
                <a:latin typeface="Bembo" panose="02020502050201020203" pitchFamily="18" charset="0"/>
              </a:rPr>
              <a:t> : si de </a:t>
            </a:r>
            <a:r>
              <a:rPr lang="fr-FR" sz="2200" i="1" dirty="0" err="1">
                <a:solidFill>
                  <a:srgbClr val="2C2C2C"/>
                </a:solidFill>
                <a:latin typeface="Bembo" panose="02020502050201020203" pitchFamily="18" charset="0"/>
              </a:rPr>
              <a:t>quincunce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remota</a:t>
            </a:r>
            <a:r>
              <a:rPr lang="fr-FR" sz="2200" i="1" dirty="0">
                <a:solidFill>
                  <a:srgbClr val="2C2C2C"/>
                </a:solidFill>
                <a:latin typeface="Bembo" panose="02020502050201020203" pitchFamily="18" charset="0"/>
              </a:rPr>
              <a:t> est</a:t>
            </a:r>
          </a:p>
          <a:p>
            <a:r>
              <a:rPr lang="fr-FR" sz="2200" i="1" dirty="0" err="1">
                <a:solidFill>
                  <a:srgbClr val="2C2C2C"/>
                </a:solidFill>
                <a:latin typeface="Bembo" panose="02020502050201020203" pitchFamily="18" charset="0"/>
              </a:rPr>
              <a:t>Uncia</a:t>
            </a:r>
            <a:r>
              <a:rPr lang="fr-FR" sz="2200" i="1" dirty="0">
                <a:solidFill>
                  <a:srgbClr val="2C2C2C"/>
                </a:solidFill>
                <a:latin typeface="Bembo" panose="02020502050201020203" pitchFamily="18" charset="0"/>
              </a:rPr>
              <a:t>, quid </a:t>
            </a:r>
            <a:r>
              <a:rPr lang="fr-FR" sz="2200" i="1" dirty="0" err="1">
                <a:solidFill>
                  <a:srgbClr val="2C2C2C"/>
                </a:solidFill>
                <a:latin typeface="Bembo" panose="02020502050201020203" pitchFamily="18" charset="0"/>
              </a:rPr>
              <a:t>superat</a:t>
            </a:r>
            <a:r>
              <a:rPr lang="fr-FR" sz="2200" i="1" dirty="0">
                <a:solidFill>
                  <a:srgbClr val="2C2C2C"/>
                </a:solidFill>
                <a:latin typeface="Bembo" panose="02020502050201020203" pitchFamily="18" charset="0"/>
              </a:rPr>
              <a:t> ? – </a:t>
            </a:r>
            <a:r>
              <a:rPr lang="fr-FR" sz="2200" i="1" dirty="0" err="1">
                <a:solidFill>
                  <a:srgbClr val="2C2C2C"/>
                </a:solidFill>
                <a:latin typeface="Bembo" panose="02020502050201020203" pitchFamily="18" charset="0"/>
              </a:rPr>
              <a:t>Poteras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dixisse</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Triens</a:t>
            </a:r>
            <a:r>
              <a:rPr lang="fr-FR" sz="2200" i="1" dirty="0">
                <a:solidFill>
                  <a:srgbClr val="2C2C2C"/>
                </a:solidFill>
                <a:latin typeface="Bembo" panose="02020502050201020203" pitchFamily="18" charset="0"/>
              </a:rPr>
              <a:t>. – Eu !</a:t>
            </a:r>
          </a:p>
          <a:p>
            <a:r>
              <a:rPr lang="fr-FR" sz="2200" i="1" dirty="0">
                <a:solidFill>
                  <a:srgbClr val="2C2C2C"/>
                </a:solidFill>
                <a:latin typeface="Bembo" panose="02020502050201020203" pitchFamily="18" charset="0"/>
              </a:rPr>
              <a:t>Rem </a:t>
            </a:r>
            <a:r>
              <a:rPr lang="fr-FR" sz="2200" i="1" dirty="0" err="1">
                <a:solidFill>
                  <a:srgbClr val="2C2C2C"/>
                </a:solidFill>
                <a:latin typeface="Bembo" panose="02020502050201020203" pitchFamily="18" charset="0"/>
              </a:rPr>
              <a:t>poteris</a:t>
            </a:r>
            <a:r>
              <a:rPr lang="fr-FR" sz="2200" i="1" dirty="0">
                <a:solidFill>
                  <a:srgbClr val="2C2C2C"/>
                </a:solidFill>
                <a:latin typeface="Bembo" panose="02020502050201020203" pitchFamily="18" charset="0"/>
              </a:rPr>
              <a:t> </a:t>
            </a:r>
            <a:r>
              <a:rPr lang="fr-FR" sz="2200" i="1" u="sng" dirty="0" err="1">
                <a:solidFill>
                  <a:srgbClr val="2C2C2C"/>
                </a:solidFill>
                <a:latin typeface="Bembo" panose="02020502050201020203" pitchFamily="18" charset="0"/>
              </a:rPr>
              <a:t>seruare</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tuam</a:t>
            </a:r>
            <a:r>
              <a:rPr lang="fr-FR" sz="2200" i="1" dirty="0">
                <a:solidFill>
                  <a:srgbClr val="2C2C2C"/>
                </a:solidFill>
                <a:latin typeface="Bembo" panose="02020502050201020203" pitchFamily="18" charset="0"/>
              </a:rPr>
              <a:t>. Redit </a:t>
            </a:r>
            <a:r>
              <a:rPr lang="fr-FR" sz="2200" i="1" dirty="0" err="1">
                <a:solidFill>
                  <a:srgbClr val="2C2C2C"/>
                </a:solidFill>
                <a:latin typeface="Bembo" panose="02020502050201020203" pitchFamily="18" charset="0"/>
              </a:rPr>
              <a:t>uncia</a:t>
            </a:r>
            <a:r>
              <a:rPr lang="fr-FR" sz="2200" i="1" dirty="0">
                <a:solidFill>
                  <a:srgbClr val="2C2C2C"/>
                </a:solidFill>
                <a:latin typeface="Bembo" panose="02020502050201020203" pitchFamily="18" charset="0"/>
              </a:rPr>
              <a:t>, </a:t>
            </a:r>
            <a:r>
              <a:rPr lang="fr-FR" sz="2200" b="1" i="1" dirty="0">
                <a:solidFill>
                  <a:srgbClr val="C00000"/>
                </a:solidFill>
                <a:latin typeface="Bembo" panose="02020502050201020203" pitchFamily="18" charset="0"/>
              </a:rPr>
              <a:t>quid fit ?</a:t>
            </a:r>
          </a:p>
          <a:p>
            <a:r>
              <a:rPr lang="fr-FR" sz="2200" i="1" dirty="0">
                <a:solidFill>
                  <a:srgbClr val="2C2C2C"/>
                </a:solidFill>
                <a:latin typeface="Bembo" panose="02020502050201020203" pitchFamily="18" charset="0"/>
              </a:rPr>
              <a:t>Semis. » An, </a:t>
            </a:r>
            <a:r>
              <a:rPr lang="fr-FR" sz="2200" i="1" dirty="0" err="1">
                <a:solidFill>
                  <a:srgbClr val="2C2C2C"/>
                </a:solidFill>
                <a:latin typeface="Bembo" panose="02020502050201020203" pitchFamily="18" charset="0"/>
              </a:rPr>
              <a:t>haec</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animos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aerugo</a:t>
            </a:r>
            <a:r>
              <a:rPr lang="fr-FR" sz="2200" i="1" dirty="0">
                <a:solidFill>
                  <a:srgbClr val="2C2C2C"/>
                </a:solidFill>
                <a:latin typeface="Bembo" panose="02020502050201020203" pitchFamily="18" charset="0"/>
              </a:rPr>
              <a:t> et cura </a:t>
            </a:r>
            <a:r>
              <a:rPr lang="fr-FR" sz="2200" i="1" dirty="0" err="1">
                <a:solidFill>
                  <a:srgbClr val="2C2C2C"/>
                </a:solidFill>
                <a:latin typeface="Bembo" panose="02020502050201020203" pitchFamily="18" charset="0"/>
              </a:rPr>
              <a:t>peculi</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Cum semel </a:t>
            </a:r>
            <a:r>
              <a:rPr lang="fr-FR" sz="2200" i="1" dirty="0" err="1">
                <a:solidFill>
                  <a:srgbClr val="2C2C2C"/>
                </a:solidFill>
                <a:latin typeface="Bembo" panose="02020502050201020203" pitchFamily="18" charset="0"/>
              </a:rPr>
              <a:t>imbuerit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speramus</a:t>
            </a:r>
            <a:r>
              <a:rPr lang="fr-FR" sz="2200" i="1" dirty="0">
                <a:solidFill>
                  <a:srgbClr val="2C2C2C"/>
                </a:solidFill>
                <a:latin typeface="Bembo" panose="02020502050201020203" pitchFamily="18" charset="0"/>
              </a:rPr>
              <a:t> carmina </a:t>
            </a:r>
            <a:r>
              <a:rPr lang="fr-FR" sz="2200" i="1" dirty="0" err="1">
                <a:solidFill>
                  <a:srgbClr val="2C2C2C"/>
                </a:solidFill>
                <a:latin typeface="Bembo" panose="02020502050201020203" pitchFamily="18" charset="0"/>
              </a:rPr>
              <a:t>fingi</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Posse </a:t>
            </a:r>
            <a:r>
              <a:rPr lang="fr-FR" sz="2200" i="1" dirty="0" err="1">
                <a:solidFill>
                  <a:srgbClr val="2C2C2C"/>
                </a:solidFill>
                <a:latin typeface="Bembo" panose="02020502050201020203" pitchFamily="18" charset="0"/>
              </a:rPr>
              <a:t>linenda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cedro</a:t>
            </a:r>
            <a:r>
              <a:rPr lang="fr-FR" sz="2200" i="1" dirty="0">
                <a:solidFill>
                  <a:srgbClr val="2C2C2C"/>
                </a:solidFill>
                <a:latin typeface="Bembo" panose="02020502050201020203" pitchFamily="18" charset="0"/>
              </a:rPr>
              <a:t> et </a:t>
            </a:r>
            <a:r>
              <a:rPr lang="fr-FR" sz="2200" i="1" dirty="0" err="1">
                <a:solidFill>
                  <a:srgbClr val="2C2C2C"/>
                </a:solidFill>
                <a:latin typeface="Bembo" panose="02020502050201020203" pitchFamily="18" charset="0"/>
              </a:rPr>
              <a:t>leui</a:t>
            </a:r>
            <a:r>
              <a:rPr lang="fr-FR" sz="2200" i="1" dirty="0">
                <a:solidFill>
                  <a:srgbClr val="2C2C2C"/>
                </a:solidFill>
                <a:latin typeface="Bembo" panose="02020502050201020203" pitchFamily="18" charset="0"/>
              </a:rPr>
              <a:t> </a:t>
            </a:r>
            <a:r>
              <a:rPr lang="fr-FR" sz="2200" i="1" u="sng" dirty="0" err="1">
                <a:solidFill>
                  <a:srgbClr val="2C2C2C"/>
                </a:solidFill>
                <a:latin typeface="Bembo" panose="02020502050201020203" pitchFamily="18" charset="0"/>
              </a:rPr>
              <a:t>seruanda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cupresso</a:t>
            </a:r>
            <a:r>
              <a:rPr lang="fr-FR" sz="2200" i="1" dirty="0">
                <a:solidFill>
                  <a:srgbClr val="2C2C2C"/>
                </a:solidFill>
                <a:latin typeface="Bembo" panose="02020502050201020203" pitchFamily="18" charset="0"/>
              </a:rPr>
              <a:t> ?</a:t>
            </a:r>
          </a:p>
        </p:txBody>
      </p:sp>
      <p:sp>
        <p:nvSpPr>
          <p:cNvPr id="5" name="Rectangle 4">
            <a:extLst>
              <a:ext uri="{FF2B5EF4-FFF2-40B4-BE49-F238E27FC236}">
                <a16:creationId xmlns:a16="http://schemas.microsoft.com/office/drawing/2014/main" id="{F7830825-7ADF-E7AB-0099-2B77FF674D5F}"/>
              </a:ext>
            </a:extLst>
          </p:cNvPr>
          <p:cNvSpPr/>
          <p:nvPr/>
        </p:nvSpPr>
        <p:spPr>
          <a:xfrm>
            <a:off x="6275954" y="1637413"/>
            <a:ext cx="5884946" cy="4720858"/>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FR" sz="2200" dirty="0">
                <a:solidFill>
                  <a:srgbClr val="2C2C2C"/>
                </a:solidFill>
                <a:latin typeface="Bembo" panose="02020502050201020203" pitchFamily="18" charset="0"/>
              </a:rPr>
              <a:t>Aux Grecs, la Muse donna le génie et l’élocution polie, eux qui ne sont avides que de louanges ; les enfants romains apprennent à diviser par de longs raisonnements l’as en cent parties. « Fils d’Albinus, dis-moi : si une once est enlevée de cinq onces, que reste-t-il ? – Tu aurais pu l’avoir déjà dit. – Un tiers d’as. – Ah ! Tu pourras bien préserver ton bien. Et si je gagne une once, qu’est-ce que ça fait ? – Un demi as. » Peut-on, alors que cette rouille et ce souci du gain imprègnent les esprits, encore espérer que puissent être façonnés des chants à oindre d’huile de cèdre et à conserver dans un coffre léger de cyprès ?</a:t>
            </a:r>
            <a:endParaRPr lang="fr-BE" sz="2200" dirty="0">
              <a:solidFill>
                <a:srgbClr val="2C2C2C"/>
              </a:solidFill>
              <a:latin typeface="Bembo" panose="02020502050201020203" pitchFamily="18" charset="0"/>
            </a:endParaRPr>
          </a:p>
        </p:txBody>
      </p:sp>
    </p:spTree>
    <p:extLst>
      <p:ext uri="{BB962C8B-B14F-4D97-AF65-F5344CB8AC3E}">
        <p14:creationId xmlns:p14="http://schemas.microsoft.com/office/powerpoint/2010/main" val="3399369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AD0B2AE-EDBE-45F7-F487-50E66A31C99F}"/>
              </a:ext>
            </a:extLst>
          </p:cNvPr>
          <p:cNvSpPr txBox="1"/>
          <p:nvPr/>
        </p:nvSpPr>
        <p:spPr>
          <a:xfrm>
            <a:off x="425301" y="191386"/>
            <a:ext cx="9441804"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poésie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économie,</a:t>
            </a:r>
          </a:p>
          <a:p>
            <a:r>
              <a:rPr lang="fr-FR" sz="3200" b="1" dirty="0">
                <a:solidFill>
                  <a:srgbClr val="D0CCBE"/>
                </a:solidFill>
                <a:latin typeface="Bembo" panose="02020502050201020203" pitchFamily="18" charset="0"/>
              </a:rPr>
              <a:t>La première satire d</a:t>
            </a:r>
            <a:r>
              <a:rPr lang="fr-FR" sz="3200" b="1" dirty="0">
                <a:solidFill>
                  <a:srgbClr val="C00000"/>
                </a:solidFill>
                <a:latin typeface="Bembo" panose="02020502050201020203" pitchFamily="18" charset="0"/>
              </a:rPr>
              <a:t>’</a:t>
            </a:r>
            <a:r>
              <a:rPr lang="fr-FR" sz="3200" b="1" dirty="0">
                <a:solidFill>
                  <a:srgbClr val="D0CCBE"/>
                </a:solidFill>
                <a:latin typeface="Bembo" panose="02020502050201020203" pitchFamily="18" charset="0"/>
              </a:rPr>
              <a:t>Horace</a:t>
            </a:r>
            <a:endParaRPr lang="fr-FR" sz="2800" b="1" dirty="0">
              <a:solidFill>
                <a:srgbClr val="D0CCBE"/>
              </a:solidFill>
              <a:latin typeface="Bembo" panose="02020502050201020203" pitchFamily="18" charset="0"/>
            </a:endParaRPr>
          </a:p>
        </p:txBody>
      </p:sp>
      <p:sp>
        <p:nvSpPr>
          <p:cNvPr id="4" name="ZoneTexte 3">
            <a:extLst>
              <a:ext uri="{FF2B5EF4-FFF2-40B4-BE49-F238E27FC236}">
                <a16:creationId xmlns:a16="http://schemas.microsoft.com/office/drawing/2014/main" id="{FAD956EF-9433-ECB6-79DD-DB8E6973E19C}"/>
              </a:ext>
            </a:extLst>
          </p:cNvPr>
          <p:cNvSpPr txBox="1"/>
          <p:nvPr/>
        </p:nvSpPr>
        <p:spPr>
          <a:xfrm>
            <a:off x="1786361" y="1950738"/>
            <a:ext cx="8080744" cy="954107"/>
          </a:xfrm>
          <a:prstGeom prst="rect">
            <a:avLst/>
          </a:prstGeom>
          <a:noFill/>
        </p:spPr>
        <p:txBody>
          <a:bodyPr wrap="square" rtlCol="0">
            <a:spAutoFit/>
          </a:bodyPr>
          <a:lstStyle/>
          <a:p>
            <a:r>
              <a:rPr lang="fr-FR" sz="2800" i="1" dirty="0">
                <a:solidFill>
                  <a:srgbClr val="D0CCBE"/>
                </a:solidFill>
                <a:latin typeface="Bembo" panose="02020502050201020203" pitchFamily="18" charset="0"/>
              </a:rPr>
              <a:t>Sujet : comportement économique excessif </a:t>
            </a:r>
          </a:p>
          <a:p>
            <a:r>
              <a:rPr lang="fr-FR" sz="2800" i="1" dirty="0">
                <a:solidFill>
                  <a:srgbClr val="D0CCBE"/>
                </a:solidFill>
                <a:latin typeface="Bembo" panose="02020502050201020203" pitchFamily="18" charset="0"/>
              </a:rPr>
              <a:t>et représentation de l’argent</a:t>
            </a:r>
          </a:p>
        </p:txBody>
      </p:sp>
      <p:sp>
        <p:nvSpPr>
          <p:cNvPr id="5" name="ZoneTexte 4">
            <a:extLst>
              <a:ext uri="{FF2B5EF4-FFF2-40B4-BE49-F238E27FC236}">
                <a16:creationId xmlns:a16="http://schemas.microsoft.com/office/drawing/2014/main" id="{DD8F84D6-647C-F6F2-FE5B-874DD9BEEE10}"/>
              </a:ext>
            </a:extLst>
          </p:cNvPr>
          <p:cNvSpPr txBox="1"/>
          <p:nvPr/>
        </p:nvSpPr>
        <p:spPr>
          <a:xfrm>
            <a:off x="1765009" y="3267153"/>
            <a:ext cx="4061724"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Caractère programmatique</a:t>
            </a:r>
          </a:p>
        </p:txBody>
      </p:sp>
      <p:sp>
        <p:nvSpPr>
          <p:cNvPr id="6" name="ZoneTexte 5">
            <a:extLst>
              <a:ext uri="{FF2B5EF4-FFF2-40B4-BE49-F238E27FC236}">
                <a16:creationId xmlns:a16="http://schemas.microsoft.com/office/drawing/2014/main" id="{F6A01E3F-328A-23B4-A643-267C1CABCC6B}"/>
              </a:ext>
            </a:extLst>
          </p:cNvPr>
          <p:cNvSpPr txBox="1"/>
          <p:nvPr/>
        </p:nvSpPr>
        <p:spPr>
          <a:xfrm>
            <a:off x="2105248" y="4696395"/>
            <a:ext cx="9505507" cy="954107"/>
          </a:xfrm>
          <a:prstGeom prst="rect">
            <a:avLst/>
          </a:prstGeom>
          <a:noFill/>
        </p:spPr>
        <p:txBody>
          <a:bodyPr wrap="square" rtlCol="0">
            <a:spAutoFit/>
          </a:bodyPr>
          <a:lstStyle/>
          <a:p>
            <a:r>
              <a:rPr lang="fr-FR" sz="2800" i="1" dirty="0">
                <a:solidFill>
                  <a:srgbClr val="D0CCBE"/>
                </a:solidFill>
                <a:latin typeface="Bembo" panose="02020502050201020203" pitchFamily="18" charset="0"/>
              </a:rPr>
              <a:t>Satire et économie vont de pair</a:t>
            </a:r>
            <a:r>
              <a:rPr lang="fr-FR" sz="2800" i="1" dirty="0">
                <a:solidFill>
                  <a:srgbClr val="FF0000"/>
                </a:solidFill>
                <a:latin typeface="Bembo" panose="02020502050201020203" pitchFamily="18" charset="0"/>
              </a:rPr>
              <a:t>,</a:t>
            </a:r>
            <a:r>
              <a:rPr lang="fr-FR" sz="2800" i="1" dirty="0">
                <a:solidFill>
                  <a:srgbClr val="D0CCBE"/>
                </a:solidFill>
                <a:latin typeface="Bembo" panose="02020502050201020203" pitchFamily="18" charset="0"/>
              </a:rPr>
              <a:t> incarnant les mêmes inquiétudes sur la quantité et la valeur. </a:t>
            </a:r>
          </a:p>
        </p:txBody>
      </p:sp>
      <p:sp>
        <p:nvSpPr>
          <p:cNvPr id="7" name="Flèche courbée vers la droite 6">
            <a:extLst>
              <a:ext uri="{FF2B5EF4-FFF2-40B4-BE49-F238E27FC236}">
                <a16:creationId xmlns:a16="http://schemas.microsoft.com/office/drawing/2014/main" id="{4C6F3B1E-833B-3C1E-A75A-6B05969E9EDD}"/>
              </a:ext>
            </a:extLst>
          </p:cNvPr>
          <p:cNvSpPr/>
          <p:nvPr/>
        </p:nvSpPr>
        <p:spPr>
          <a:xfrm rot="21408448">
            <a:off x="1095457" y="4375819"/>
            <a:ext cx="979737" cy="1106566"/>
          </a:xfrm>
          <a:prstGeom prst="curvedRightArrow">
            <a:avLst>
              <a:gd name="adj1" fmla="val 18595"/>
              <a:gd name="adj2" fmla="val 50000"/>
              <a:gd name="adj3" fmla="val 6548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734033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84B48AE-375A-4A4D-6F10-9381E867BC04}"/>
              </a:ext>
            </a:extLst>
          </p:cNvPr>
          <p:cNvSpPr txBox="1"/>
          <p:nvPr/>
        </p:nvSpPr>
        <p:spPr>
          <a:xfrm>
            <a:off x="425301" y="191386"/>
            <a:ext cx="5316280"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Une ouverture arithmétique</a:t>
            </a:r>
          </a:p>
          <a:p>
            <a:r>
              <a:rPr lang="fr-FR" sz="3200" b="1" dirty="0">
                <a:solidFill>
                  <a:srgbClr val="D0CCBE"/>
                </a:solidFill>
                <a:latin typeface="Bembo" panose="02020502050201020203" pitchFamily="18" charset="0"/>
              </a:rPr>
              <a:t>Horace, </a:t>
            </a:r>
            <a:r>
              <a:rPr lang="fr-FR" sz="3200" b="1" i="1" dirty="0">
                <a:solidFill>
                  <a:srgbClr val="D0CCBE"/>
                </a:solidFill>
                <a:latin typeface="Bembo" panose="02020502050201020203" pitchFamily="18" charset="0"/>
              </a:rPr>
              <a:t>Satires</a:t>
            </a:r>
            <a:r>
              <a:rPr lang="fr-FR" sz="3200" b="1" dirty="0">
                <a:solidFill>
                  <a:srgbClr val="D0CCBE"/>
                </a:solidFill>
                <a:latin typeface="Bembo" panose="02020502050201020203" pitchFamily="18" charset="0"/>
              </a:rPr>
              <a:t>, I, 1, </a:t>
            </a:r>
            <a:r>
              <a:rPr lang="fr-FR" sz="3200" b="1" dirty="0">
                <a:solidFill>
                  <a:srgbClr val="C00000"/>
                </a:solidFill>
                <a:latin typeface="Bembo" panose="02020502050201020203" pitchFamily="18" charset="0"/>
              </a:rPr>
              <a:t>1-9</a:t>
            </a:r>
            <a:endParaRPr lang="fr-FR" sz="2800" b="1" dirty="0">
              <a:solidFill>
                <a:srgbClr val="C00000"/>
              </a:solidFill>
              <a:latin typeface="Bembo" panose="02020502050201020203" pitchFamily="18" charset="0"/>
            </a:endParaRPr>
          </a:p>
        </p:txBody>
      </p:sp>
      <p:sp>
        <p:nvSpPr>
          <p:cNvPr id="3" name="Rectangle 2">
            <a:extLst>
              <a:ext uri="{FF2B5EF4-FFF2-40B4-BE49-F238E27FC236}">
                <a16:creationId xmlns:a16="http://schemas.microsoft.com/office/drawing/2014/main" id="{07483B65-D755-4CC3-EFA9-506027F1D422}"/>
              </a:ext>
            </a:extLst>
          </p:cNvPr>
          <p:cNvSpPr/>
          <p:nvPr/>
        </p:nvSpPr>
        <p:spPr>
          <a:xfrm>
            <a:off x="125994" y="2009554"/>
            <a:ext cx="5884946" cy="366823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b="1" i="1" dirty="0">
                <a:solidFill>
                  <a:srgbClr val="2C2C2C"/>
                </a:solidFill>
                <a:latin typeface="Bembo" panose="02020502050201020203" pitchFamily="18" charset="0"/>
              </a:rPr>
              <a:t>Qui </a:t>
            </a:r>
            <a:r>
              <a:rPr lang="fr-FR" sz="2200" b="1" i="1" dirty="0">
                <a:solidFill>
                  <a:srgbClr val="C00000"/>
                </a:solidFill>
                <a:latin typeface="Bembo" panose="02020502050201020203" pitchFamily="18" charset="0"/>
              </a:rPr>
              <a:t>fit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Maecenas</a:t>
            </a:r>
            <a:r>
              <a:rPr lang="fr-FR" sz="2200" i="1" dirty="0">
                <a:solidFill>
                  <a:srgbClr val="2C2C2C"/>
                </a:solidFill>
                <a:latin typeface="Bembo" panose="02020502050201020203" pitchFamily="18" charset="0"/>
              </a:rPr>
              <a:t>, ut </a:t>
            </a:r>
            <a:r>
              <a:rPr lang="fr-FR" sz="2200" i="1" dirty="0" err="1">
                <a:solidFill>
                  <a:srgbClr val="2C2C2C"/>
                </a:solidFill>
                <a:latin typeface="Bembo" panose="02020502050201020203" pitchFamily="18" charset="0"/>
              </a:rPr>
              <a:t>nemo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quam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sibi</a:t>
            </a:r>
            <a:r>
              <a:rPr lang="fr-FR" sz="2200" i="1" dirty="0">
                <a:solidFill>
                  <a:srgbClr val="2C2C2C"/>
                </a:solidFill>
                <a:latin typeface="Bembo" panose="02020502050201020203" pitchFamily="18" charset="0"/>
              </a:rPr>
              <a:t> </a:t>
            </a:r>
            <a:r>
              <a:rPr lang="fr-FR" sz="2200" b="1" i="1" dirty="0" err="1">
                <a:solidFill>
                  <a:srgbClr val="2C2C2C"/>
                </a:solidFill>
                <a:latin typeface="Bembo" panose="02020502050201020203" pitchFamily="18" charset="0"/>
              </a:rPr>
              <a:t>sortem</a:t>
            </a:r>
            <a:endParaRPr lang="fr-FR" sz="2200" b="1"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seu</a:t>
            </a:r>
            <a:r>
              <a:rPr lang="fr-FR" sz="2200" i="1" dirty="0">
                <a:solidFill>
                  <a:srgbClr val="2C2C2C"/>
                </a:solidFill>
                <a:latin typeface="Bembo" panose="02020502050201020203" pitchFamily="18" charset="0"/>
              </a:rPr>
              <a:t> </a:t>
            </a:r>
            <a:r>
              <a:rPr lang="fr-FR" sz="2200" b="1" i="1" dirty="0">
                <a:solidFill>
                  <a:srgbClr val="C00000"/>
                </a:solidFill>
                <a:latin typeface="Bembo" panose="02020502050201020203" pitchFamily="18" charset="0"/>
              </a:rPr>
              <a:t>ratio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dederit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seu</a:t>
            </a:r>
            <a:r>
              <a:rPr lang="fr-FR" sz="2200" i="1" dirty="0">
                <a:solidFill>
                  <a:srgbClr val="2C2C2C"/>
                </a:solidFill>
                <a:latin typeface="Bembo" panose="02020502050201020203" pitchFamily="18" charset="0"/>
              </a:rPr>
              <a:t> fors </a:t>
            </a:r>
            <a:r>
              <a:rPr lang="fr-FR" sz="2200" i="1" dirty="0" err="1">
                <a:solidFill>
                  <a:srgbClr val="2C2C2C"/>
                </a:solidFill>
                <a:latin typeface="Bembo" panose="02020502050201020203" pitchFamily="18" charset="0"/>
              </a:rPr>
              <a:t>obiecerit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illa</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contentus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uiuat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laudet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diuersa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sequentis</a:t>
            </a:r>
            <a:r>
              <a:rPr lang="fr-FR" sz="2200" i="1" dirty="0">
                <a:solidFill>
                  <a:srgbClr val="2C2C2C"/>
                </a:solidFill>
                <a:latin typeface="Bembo" panose="02020502050201020203" pitchFamily="18" charset="0"/>
              </a:rPr>
              <a:t> ? </a:t>
            </a:r>
          </a:p>
          <a:p>
            <a:r>
              <a:rPr lang="fr-FR" sz="2200" i="1" dirty="0">
                <a:solidFill>
                  <a:srgbClr val="2C2C2C"/>
                </a:solidFill>
                <a:latin typeface="Bembo" panose="02020502050201020203" pitchFamily="18" charset="0"/>
              </a:rPr>
              <a:t>« O </a:t>
            </a:r>
            <a:r>
              <a:rPr lang="fr-FR" sz="2200" b="1" i="1" dirty="0" err="1">
                <a:solidFill>
                  <a:srgbClr val="2C2C2C"/>
                </a:solidFill>
                <a:latin typeface="Bembo" panose="02020502050201020203" pitchFamily="18" charset="0"/>
              </a:rPr>
              <a:t>fortunati</a:t>
            </a:r>
            <a:r>
              <a:rPr lang="fr-FR" sz="2200" b="1" i="1" dirty="0">
                <a:solidFill>
                  <a:srgbClr val="2C2C2C"/>
                </a:solidFill>
                <a:latin typeface="Bembo" panose="02020502050201020203" pitchFamily="18" charset="0"/>
              </a:rPr>
              <a:t> </a:t>
            </a:r>
            <a:r>
              <a:rPr lang="fr-FR" sz="2200" b="1" i="1" dirty="0" err="1">
                <a:solidFill>
                  <a:srgbClr val="2C2C2C"/>
                </a:solidFill>
                <a:latin typeface="Bembo" panose="02020502050201020203" pitchFamily="18" charset="0"/>
              </a:rPr>
              <a:t>mercatores</a:t>
            </a:r>
            <a:r>
              <a:rPr lang="fr-FR" sz="2200" b="1" i="1" dirty="0">
                <a:solidFill>
                  <a:srgbClr val="2C2C2C"/>
                </a:solidFill>
                <a:latin typeface="Bembo" panose="02020502050201020203" pitchFamily="18" charset="0"/>
              </a:rPr>
              <a:t> </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grauis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annis</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miles ait, </a:t>
            </a:r>
            <a:r>
              <a:rPr lang="fr-FR" sz="2200" i="1" dirty="0" err="1">
                <a:solidFill>
                  <a:srgbClr val="2C2C2C"/>
                </a:solidFill>
                <a:latin typeface="Bembo" panose="02020502050201020203" pitchFamily="18" charset="0"/>
              </a:rPr>
              <a:t>multo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fractus</a:t>
            </a:r>
            <a:r>
              <a:rPr lang="fr-FR" sz="2200" i="1" dirty="0">
                <a:solidFill>
                  <a:srgbClr val="2C2C2C"/>
                </a:solidFill>
                <a:latin typeface="Bembo" panose="02020502050201020203" pitchFamily="18" charset="0"/>
              </a:rPr>
              <a:t> membra </a:t>
            </a:r>
            <a:r>
              <a:rPr lang="fr-FR" sz="2200" i="1" dirty="0" err="1">
                <a:solidFill>
                  <a:srgbClr val="2C2C2C"/>
                </a:solidFill>
                <a:latin typeface="Bembo" panose="02020502050201020203" pitchFamily="18" charset="0"/>
              </a:rPr>
              <a:t>labore</a:t>
            </a:r>
            <a:r>
              <a:rPr lang="fr-FR" sz="2200" i="1" dirty="0">
                <a:solidFill>
                  <a:srgbClr val="2C2C2C"/>
                </a:solidFill>
                <a:latin typeface="Bembo" panose="02020502050201020203" pitchFamily="18" charset="0"/>
              </a:rPr>
              <a:t> ; </a:t>
            </a:r>
          </a:p>
          <a:p>
            <a:r>
              <a:rPr lang="fr-FR" sz="2200" i="1" dirty="0">
                <a:solidFill>
                  <a:srgbClr val="2C2C2C"/>
                </a:solidFill>
                <a:latin typeface="Bembo" panose="02020502050201020203" pitchFamily="18" charset="0"/>
              </a:rPr>
              <a:t>contra </a:t>
            </a:r>
            <a:r>
              <a:rPr lang="fr-FR" sz="2200" b="1" i="1" dirty="0" err="1">
                <a:solidFill>
                  <a:srgbClr val="2C2C2C"/>
                </a:solidFill>
                <a:latin typeface="Bembo" panose="02020502050201020203" pitchFamily="18" charset="0"/>
              </a:rPr>
              <a:t>mercator</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nauim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iactantibus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Austris</a:t>
            </a:r>
            <a:r>
              <a:rPr lang="fr-FR" sz="2200" i="1" dirty="0">
                <a:solidFill>
                  <a:srgbClr val="2C2C2C"/>
                </a:solidFill>
                <a:latin typeface="Bembo" panose="02020502050201020203" pitchFamily="18" charset="0"/>
              </a:rPr>
              <a:t> : </a:t>
            </a:r>
          </a:p>
          <a:p>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militia</a:t>
            </a:r>
            <a:r>
              <a:rPr lang="fr-FR" sz="2200" i="1" dirty="0">
                <a:solidFill>
                  <a:srgbClr val="2C2C2C"/>
                </a:solidFill>
                <a:latin typeface="Bembo" panose="02020502050201020203" pitchFamily="18" charset="0"/>
              </a:rPr>
              <a:t> est </a:t>
            </a:r>
            <a:r>
              <a:rPr lang="fr-FR" sz="2200" i="1" dirty="0" err="1">
                <a:solidFill>
                  <a:srgbClr val="2C2C2C"/>
                </a:solidFill>
                <a:latin typeface="Bembo" panose="02020502050201020203" pitchFamily="18" charset="0"/>
              </a:rPr>
              <a:t>potior</a:t>
            </a:r>
            <a:r>
              <a:rPr lang="fr-FR" sz="2200" i="1" dirty="0">
                <a:solidFill>
                  <a:srgbClr val="2C2C2C"/>
                </a:solidFill>
                <a:latin typeface="Bembo" panose="02020502050201020203" pitchFamily="18" charset="0"/>
              </a:rPr>
              <a:t>. Quid </a:t>
            </a:r>
            <a:r>
              <a:rPr lang="fr-FR" sz="2200" i="1" dirty="0" err="1">
                <a:solidFill>
                  <a:srgbClr val="2C2C2C"/>
                </a:solidFill>
                <a:latin typeface="Bembo" panose="02020502050201020203" pitchFamily="18" charset="0"/>
              </a:rPr>
              <a:t>enim</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concurritur</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horae</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momento</a:t>
            </a:r>
            <a:r>
              <a:rPr lang="fr-FR" sz="2200" i="1" dirty="0">
                <a:solidFill>
                  <a:srgbClr val="2C2C2C"/>
                </a:solidFill>
                <a:latin typeface="Bembo" panose="02020502050201020203" pitchFamily="18" charset="0"/>
              </a:rPr>
              <a:t> cita mors </a:t>
            </a:r>
            <a:r>
              <a:rPr lang="fr-FR" sz="2200" i="1" dirty="0" err="1">
                <a:solidFill>
                  <a:srgbClr val="2C2C2C"/>
                </a:solidFill>
                <a:latin typeface="Bembo" panose="02020502050201020203" pitchFamily="18" charset="0"/>
              </a:rPr>
              <a:t>uenit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uictoria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laeta</a:t>
            </a:r>
            <a:r>
              <a:rPr lang="fr-FR" sz="2200" i="1" dirty="0">
                <a:solidFill>
                  <a:srgbClr val="2C2C2C"/>
                </a:solidFill>
                <a:latin typeface="Bembo" panose="02020502050201020203" pitchFamily="18" charset="0"/>
              </a:rPr>
              <a:t>. » </a:t>
            </a:r>
          </a:p>
        </p:txBody>
      </p:sp>
      <p:sp>
        <p:nvSpPr>
          <p:cNvPr id="4" name="Rectangle 3">
            <a:extLst>
              <a:ext uri="{FF2B5EF4-FFF2-40B4-BE49-F238E27FC236}">
                <a16:creationId xmlns:a16="http://schemas.microsoft.com/office/drawing/2014/main" id="{046A0698-EE94-CEA8-9BC1-00ECF3A6A260}"/>
              </a:ext>
            </a:extLst>
          </p:cNvPr>
          <p:cNvSpPr/>
          <p:nvPr/>
        </p:nvSpPr>
        <p:spPr>
          <a:xfrm>
            <a:off x="6221994" y="2009555"/>
            <a:ext cx="5884946" cy="366823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Comment se fait-il, Mécène, que personne ne vit content du sort que soit la raison lui a donné, soit le destin lui a jeté, et qu’il vante celui des autres ? « Ô heureux marchands ! » dit le soldat alourdi par les années, ses membres déjà brisés par de nombreux efforts ; à l’inverse, le marchand dit, l’Auster ballottant son navire : « être soldat vaut mieux. Quoi, en effet ? on se bat : en l’espace d’une heure vient une mort rapide ou une heureuse victoire. »</a:t>
            </a:r>
          </a:p>
        </p:txBody>
      </p:sp>
    </p:spTree>
    <p:extLst>
      <p:ext uri="{BB962C8B-B14F-4D97-AF65-F5344CB8AC3E}">
        <p14:creationId xmlns:p14="http://schemas.microsoft.com/office/powerpoint/2010/main" val="1137410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A0DE137-CB95-72FD-E9F6-9571AE97A20A}"/>
              </a:ext>
            </a:extLst>
          </p:cNvPr>
          <p:cNvSpPr txBox="1"/>
          <p:nvPr/>
        </p:nvSpPr>
        <p:spPr>
          <a:xfrm>
            <a:off x="425300" y="191386"/>
            <a:ext cx="7123815"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Une ouverture arithmétique</a:t>
            </a:r>
          </a:p>
          <a:p>
            <a:r>
              <a:rPr lang="fr-FR" sz="3200" b="1" dirty="0">
                <a:solidFill>
                  <a:srgbClr val="D0CCBE"/>
                </a:solidFill>
                <a:latin typeface="Bembo" panose="02020502050201020203" pitchFamily="18" charset="0"/>
              </a:rPr>
              <a:t>« sors » </a:t>
            </a:r>
            <a:r>
              <a:rPr lang="fr-FR" sz="3200" b="1" dirty="0">
                <a:solidFill>
                  <a:srgbClr val="C00000"/>
                </a:solidFill>
                <a:latin typeface="Bembo" panose="02020502050201020203" pitchFamily="18" charset="0"/>
              </a:rPr>
              <a:t>: </a:t>
            </a:r>
            <a:r>
              <a:rPr lang="fr-FR" sz="3200" b="1" dirty="0">
                <a:solidFill>
                  <a:srgbClr val="D0CCBE"/>
                </a:solidFill>
                <a:latin typeface="Bembo" panose="02020502050201020203" pitchFamily="18" charset="0"/>
              </a:rPr>
              <a:t>Varron, De Lingua Latina</a:t>
            </a:r>
            <a:r>
              <a:rPr lang="fr-FR" sz="3200" b="1" dirty="0">
                <a:solidFill>
                  <a:srgbClr val="C00000"/>
                </a:solidFill>
                <a:latin typeface="Bembo" panose="02020502050201020203" pitchFamily="18" charset="0"/>
              </a:rPr>
              <a:t>,</a:t>
            </a:r>
            <a:r>
              <a:rPr lang="fr-FR" sz="3200" b="1" dirty="0">
                <a:solidFill>
                  <a:srgbClr val="D0CCBE"/>
                </a:solidFill>
                <a:latin typeface="Bembo" panose="02020502050201020203" pitchFamily="18" charset="0"/>
              </a:rPr>
              <a:t> VI, 65</a:t>
            </a:r>
            <a:endParaRPr lang="fr-FR" sz="2800" b="1" dirty="0">
              <a:solidFill>
                <a:srgbClr val="C00000"/>
              </a:solidFill>
              <a:latin typeface="Bembo" panose="02020502050201020203" pitchFamily="18" charset="0"/>
            </a:endParaRPr>
          </a:p>
        </p:txBody>
      </p:sp>
      <p:sp>
        <p:nvSpPr>
          <p:cNvPr id="6" name="ZoneTexte 5">
            <a:extLst>
              <a:ext uri="{FF2B5EF4-FFF2-40B4-BE49-F238E27FC236}">
                <a16:creationId xmlns:a16="http://schemas.microsoft.com/office/drawing/2014/main" id="{43006053-3DE2-8015-D9B6-30FB174A4968}"/>
              </a:ext>
            </a:extLst>
          </p:cNvPr>
          <p:cNvSpPr txBox="1"/>
          <p:nvPr/>
        </p:nvSpPr>
        <p:spPr>
          <a:xfrm>
            <a:off x="425300" y="2439835"/>
            <a:ext cx="10930270"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…ab hoc </a:t>
            </a:r>
            <a:r>
              <a:rPr lang="fr-FR" sz="2800" i="1" dirty="0" err="1">
                <a:solidFill>
                  <a:srgbClr val="D0CCBE"/>
                </a:solidFill>
                <a:latin typeface="Bembo" panose="02020502050201020203" pitchFamily="18" charset="0"/>
              </a:rPr>
              <a:t>pecunia</a:t>
            </a:r>
            <a:r>
              <a:rPr lang="fr-FR" sz="2800" i="1" dirty="0">
                <a:solidFill>
                  <a:srgbClr val="D0CCBE"/>
                </a:solidFill>
                <a:latin typeface="Bembo" panose="02020502050201020203" pitchFamily="18" charset="0"/>
              </a:rPr>
              <a:t> </a:t>
            </a:r>
            <a:r>
              <a:rPr lang="fr-FR" sz="2800" i="1" dirty="0" err="1">
                <a:solidFill>
                  <a:srgbClr val="D0CCBE"/>
                </a:solidFill>
                <a:latin typeface="Bembo" panose="02020502050201020203" pitchFamily="18" charset="0"/>
              </a:rPr>
              <a:t>quae</a:t>
            </a:r>
            <a:r>
              <a:rPr lang="fr-FR" sz="2800" i="1" dirty="0">
                <a:solidFill>
                  <a:srgbClr val="D0CCBE"/>
                </a:solidFill>
                <a:latin typeface="Bembo" panose="02020502050201020203" pitchFamily="18" charset="0"/>
              </a:rPr>
              <a:t> </a:t>
            </a:r>
            <a:r>
              <a:rPr lang="fr-FR" sz="2800" b="1" i="1" dirty="0">
                <a:solidFill>
                  <a:srgbClr val="D0CCBE"/>
                </a:solidFill>
                <a:latin typeface="Bembo" panose="02020502050201020203" pitchFamily="18" charset="0"/>
              </a:rPr>
              <a:t>in </a:t>
            </a:r>
            <a:r>
              <a:rPr lang="fr-FR" sz="2800" b="1" i="1" dirty="0" err="1">
                <a:solidFill>
                  <a:srgbClr val="D0CCBE"/>
                </a:solidFill>
                <a:latin typeface="Bembo" panose="02020502050201020203" pitchFamily="18" charset="0"/>
              </a:rPr>
              <a:t>fenore</a:t>
            </a:r>
            <a:r>
              <a:rPr lang="fr-FR" sz="2800" b="1" i="1" dirty="0">
                <a:solidFill>
                  <a:srgbClr val="D0CCBE"/>
                </a:solidFill>
                <a:latin typeface="Bembo" panose="02020502050201020203" pitchFamily="18" charset="0"/>
              </a:rPr>
              <a:t> </a:t>
            </a:r>
            <a:r>
              <a:rPr lang="fr-FR" sz="2800" b="1" i="1" u="sng" dirty="0">
                <a:solidFill>
                  <a:srgbClr val="D0CCBE"/>
                </a:solidFill>
                <a:latin typeface="Bembo" panose="02020502050201020203" pitchFamily="18" charset="0"/>
              </a:rPr>
              <a:t>sors</a:t>
            </a:r>
            <a:r>
              <a:rPr lang="fr-FR" sz="2800" i="1" dirty="0">
                <a:solidFill>
                  <a:srgbClr val="D0CCBE"/>
                </a:solidFill>
                <a:latin typeface="Bembo" panose="02020502050201020203" pitchFamily="18" charset="0"/>
              </a:rPr>
              <a:t> est, </a:t>
            </a:r>
            <a:r>
              <a:rPr lang="fr-FR" sz="2800" b="1" i="1" dirty="0" err="1">
                <a:solidFill>
                  <a:srgbClr val="D0CCBE"/>
                </a:solidFill>
                <a:latin typeface="Bembo" panose="02020502050201020203" pitchFamily="18" charset="0"/>
              </a:rPr>
              <a:t>impendium</a:t>
            </a:r>
            <a:r>
              <a:rPr lang="fr-FR" sz="2800" i="1" dirty="0">
                <a:solidFill>
                  <a:srgbClr val="D0CCBE"/>
                </a:solidFill>
                <a:latin typeface="Bembo" panose="02020502050201020203" pitchFamily="18" charset="0"/>
              </a:rPr>
              <a:t> quod in se </a:t>
            </a:r>
            <a:r>
              <a:rPr lang="fr-FR" sz="2800" i="1" dirty="0" err="1">
                <a:solidFill>
                  <a:srgbClr val="D0CCBE"/>
                </a:solidFill>
                <a:latin typeface="Bembo" panose="02020502050201020203" pitchFamily="18" charset="0"/>
              </a:rPr>
              <a:t>iungat</a:t>
            </a:r>
            <a:r>
              <a:rPr lang="fr-FR" sz="2800" i="1" dirty="0">
                <a:solidFill>
                  <a:srgbClr val="D0CCBE"/>
                </a:solidFill>
                <a:latin typeface="Bembo" panose="02020502050201020203" pitchFamily="18" charset="0"/>
              </a:rPr>
              <a:t>.</a:t>
            </a:r>
          </a:p>
        </p:txBody>
      </p:sp>
      <p:sp>
        <p:nvSpPr>
          <p:cNvPr id="7" name="ZoneTexte 6">
            <a:extLst>
              <a:ext uri="{FF2B5EF4-FFF2-40B4-BE49-F238E27FC236}">
                <a16:creationId xmlns:a16="http://schemas.microsoft.com/office/drawing/2014/main" id="{94E76E94-86F2-1289-0667-DB2472A4224C}"/>
              </a:ext>
            </a:extLst>
          </p:cNvPr>
          <p:cNvSpPr txBox="1"/>
          <p:nvPr/>
        </p:nvSpPr>
        <p:spPr>
          <a:xfrm>
            <a:off x="1956391" y="3894946"/>
            <a:ext cx="9718158" cy="954107"/>
          </a:xfrm>
          <a:prstGeom prst="rect">
            <a:avLst/>
          </a:prstGeom>
          <a:noFill/>
        </p:spPr>
        <p:txBody>
          <a:bodyPr wrap="square" rtlCol="0">
            <a:spAutoFit/>
          </a:bodyPr>
          <a:lstStyle/>
          <a:p>
            <a:r>
              <a:rPr lang="fr-FR" sz="2800" i="1" dirty="0">
                <a:solidFill>
                  <a:srgbClr val="D0CCBE"/>
                </a:solidFill>
                <a:latin typeface="Bembo" panose="02020502050201020203" pitchFamily="18" charset="0"/>
              </a:rPr>
              <a:t>…l’argent prêté </a:t>
            </a:r>
            <a:r>
              <a:rPr lang="fr-FR" sz="2800" b="1" i="1" dirty="0">
                <a:solidFill>
                  <a:srgbClr val="D0CCBE"/>
                </a:solidFill>
                <a:latin typeface="Bembo" panose="02020502050201020203" pitchFamily="18" charset="0"/>
              </a:rPr>
              <a:t>à intérêt </a:t>
            </a:r>
            <a:r>
              <a:rPr lang="fr-FR" sz="2800" i="1" dirty="0">
                <a:solidFill>
                  <a:srgbClr val="D0CCBE"/>
                </a:solidFill>
                <a:latin typeface="Bembo" panose="02020502050201020203" pitchFamily="18" charset="0"/>
              </a:rPr>
              <a:t>est le </a:t>
            </a:r>
            <a:r>
              <a:rPr lang="fr-FR" sz="2800" b="1" i="1" u="sng" dirty="0">
                <a:solidFill>
                  <a:srgbClr val="D0CCBE"/>
                </a:solidFill>
                <a:latin typeface="Bembo" panose="02020502050201020203" pitchFamily="18" charset="0"/>
              </a:rPr>
              <a:t>capital</a:t>
            </a:r>
            <a:r>
              <a:rPr lang="fr-FR" sz="2800" i="1" dirty="0">
                <a:solidFill>
                  <a:srgbClr val="D0CCBE"/>
                </a:solidFill>
                <a:latin typeface="Bembo" panose="02020502050201020203" pitchFamily="18" charset="0"/>
              </a:rPr>
              <a:t>, pour cette raison qu’il réunit en lui le </a:t>
            </a:r>
            <a:r>
              <a:rPr lang="fr-FR" sz="2800" b="1" i="1" dirty="0">
                <a:solidFill>
                  <a:srgbClr val="D0CCBE"/>
                </a:solidFill>
                <a:latin typeface="Bembo" panose="02020502050201020203" pitchFamily="18" charset="0"/>
              </a:rPr>
              <a:t>revenu</a:t>
            </a:r>
            <a:r>
              <a:rPr lang="fr-FR" sz="2800" i="1" dirty="0">
                <a:solidFill>
                  <a:srgbClr val="D0CCBE"/>
                </a:solidFill>
                <a:latin typeface="Bembo" panose="02020502050201020203" pitchFamily="18" charset="0"/>
              </a:rPr>
              <a:t>. </a:t>
            </a:r>
          </a:p>
        </p:txBody>
      </p:sp>
      <p:sp>
        <p:nvSpPr>
          <p:cNvPr id="8" name="Flèche à angle droit 7">
            <a:extLst>
              <a:ext uri="{FF2B5EF4-FFF2-40B4-BE49-F238E27FC236}">
                <a16:creationId xmlns:a16="http://schemas.microsoft.com/office/drawing/2014/main" id="{9735ED20-C6A0-AC58-D853-3723185FDDE5}"/>
              </a:ext>
            </a:extLst>
          </p:cNvPr>
          <p:cNvSpPr/>
          <p:nvPr/>
        </p:nvSpPr>
        <p:spPr>
          <a:xfrm rot="5400000">
            <a:off x="978279" y="3790589"/>
            <a:ext cx="954106" cy="784151"/>
          </a:xfrm>
          <a:prstGeom prst="bentUpArrow">
            <a:avLst>
              <a:gd name="adj1" fmla="val 35848"/>
              <a:gd name="adj2" fmla="val 42627"/>
              <a:gd name="adj3" fmla="val 3855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24539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82C1F24E-4C58-FB8A-68B3-511D933FC5B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09E78FF-5602-4C76-8194-E6683B83E1D5}"/>
              </a:ext>
            </a:extLst>
          </p:cNvPr>
          <p:cNvSpPr txBox="1"/>
          <p:nvPr/>
        </p:nvSpPr>
        <p:spPr>
          <a:xfrm>
            <a:off x="425301" y="191386"/>
            <a:ext cx="5316280"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Une ouverture arithmétique</a:t>
            </a:r>
          </a:p>
          <a:p>
            <a:r>
              <a:rPr lang="fr-FR" sz="3200" b="1" dirty="0">
                <a:solidFill>
                  <a:srgbClr val="D0CCBE"/>
                </a:solidFill>
                <a:latin typeface="Bembo" panose="02020502050201020203" pitchFamily="18" charset="0"/>
              </a:rPr>
              <a:t>Horace, </a:t>
            </a:r>
            <a:r>
              <a:rPr lang="fr-FR" sz="3200" b="1" i="1" dirty="0">
                <a:solidFill>
                  <a:srgbClr val="D0CCBE"/>
                </a:solidFill>
                <a:latin typeface="Bembo" panose="02020502050201020203" pitchFamily="18" charset="0"/>
              </a:rPr>
              <a:t>Satires</a:t>
            </a:r>
            <a:r>
              <a:rPr lang="fr-FR" sz="3200" b="1" dirty="0">
                <a:solidFill>
                  <a:srgbClr val="D0CCBE"/>
                </a:solidFill>
                <a:latin typeface="Bembo" panose="02020502050201020203" pitchFamily="18" charset="0"/>
              </a:rPr>
              <a:t>, I, 1, </a:t>
            </a:r>
            <a:r>
              <a:rPr lang="fr-FR" sz="3200" b="1" dirty="0">
                <a:solidFill>
                  <a:srgbClr val="C00000"/>
                </a:solidFill>
                <a:latin typeface="Bembo" panose="02020502050201020203" pitchFamily="18" charset="0"/>
              </a:rPr>
              <a:t>1-9</a:t>
            </a:r>
            <a:endParaRPr lang="fr-FR" sz="2800" b="1" dirty="0">
              <a:solidFill>
                <a:srgbClr val="C00000"/>
              </a:solidFill>
              <a:latin typeface="Bembo" panose="02020502050201020203" pitchFamily="18" charset="0"/>
            </a:endParaRPr>
          </a:p>
        </p:txBody>
      </p:sp>
      <p:sp>
        <p:nvSpPr>
          <p:cNvPr id="3" name="Rectangle 2">
            <a:extLst>
              <a:ext uri="{FF2B5EF4-FFF2-40B4-BE49-F238E27FC236}">
                <a16:creationId xmlns:a16="http://schemas.microsoft.com/office/drawing/2014/main" id="{95C98C42-B930-5035-5CD1-767778438CDF}"/>
              </a:ext>
            </a:extLst>
          </p:cNvPr>
          <p:cNvSpPr/>
          <p:nvPr/>
        </p:nvSpPr>
        <p:spPr>
          <a:xfrm>
            <a:off x="125994" y="2009554"/>
            <a:ext cx="5884946" cy="366823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200" b="1" i="1" dirty="0">
                <a:solidFill>
                  <a:srgbClr val="2C2C2C"/>
                </a:solidFill>
                <a:latin typeface="Bembo" panose="02020502050201020203" pitchFamily="18" charset="0"/>
              </a:rPr>
              <a:t>Qui </a:t>
            </a:r>
            <a:r>
              <a:rPr lang="fr-FR" sz="2200" b="1" i="1" dirty="0">
                <a:solidFill>
                  <a:srgbClr val="C00000"/>
                </a:solidFill>
                <a:latin typeface="Bembo" panose="02020502050201020203" pitchFamily="18" charset="0"/>
              </a:rPr>
              <a:t>fit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Maecenas</a:t>
            </a:r>
            <a:r>
              <a:rPr lang="fr-FR" sz="2200" i="1" dirty="0">
                <a:solidFill>
                  <a:srgbClr val="2C2C2C"/>
                </a:solidFill>
                <a:latin typeface="Bembo" panose="02020502050201020203" pitchFamily="18" charset="0"/>
              </a:rPr>
              <a:t>, ut </a:t>
            </a:r>
            <a:r>
              <a:rPr lang="fr-FR" sz="2200" i="1" dirty="0" err="1">
                <a:solidFill>
                  <a:srgbClr val="2C2C2C"/>
                </a:solidFill>
                <a:latin typeface="Bembo" panose="02020502050201020203" pitchFamily="18" charset="0"/>
              </a:rPr>
              <a:t>nemo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quam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sibi</a:t>
            </a:r>
            <a:r>
              <a:rPr lang="fr-FR" sz="2200" i="1" dirty="0">
                <a:solidFill>
                  <a:srgbClr val="2C2C2C"/>
                </a:solidFill>
                <a:latin typeface="Bembo" panose="02020502050201020203" pitchFamily="18" charset="0"/>
              </a:rPr>
              <a:t> </a:t>
            </a:r>
            <a:r>
              <a:rPr lang="fr-FR" sz="2200" b="1" i="1" dirty="0" err="1">
                <a:solidFill>
                  <a:srgbClr val="2C2C2C"/>
                </a:solidFill>
                <a:latin typeface="Bembo" panose="02020502050201020203" pitchFamily="18" charset="0"/>
              </a:rPr>
              <a:t>sortem</a:t>
            </a:r>
            <a:endParaRPr lang="fr-FR" sz="2200" b="1"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seu</a:t>
            </a:r>
            <a:r>
              <a:rPr lang="fr-FR" sz="2200" i="1" dirty="0">
                <a:solidFill>
                  <a:srgbClr val="2C2C2C"/>
                </a:solidFill>
                <a:latin typeface="Bembo" panose="02020502050201020203" pitchFamily="18" charset="0"/>
              </a:rPr>
              <a:t> </a:t>
            </a:r>
            <a:r>
              <a:rPr lang="fr-FR" sz="2200" b="1" i="1" dirty="0">
                <a:solidFill>
                  <a:srgbClr val="C00000"/>
                </a:solidFill>
                <a:latin typeface="Bembo" panose="02020502050201020203" pitchFamily="18" charset="0"/>
              </a:rPr>
              <a:t>ratio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dederit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seu</a:t>
            </a:r>
            <a:r>
              <a:rPr lang="fr-FR" sz="2200" i="1" dirty="0">
                <a:solidFill>
                  <a:srgbClr val="2C2C2C"/>
                </a:solidFill>
                <a:latin typeface="Bembo" panose="02020502050201020203" pitchFamily="18" charset="0"/>
              </a:rPr>
              <a:t> fors </a:t>
            </a:r>
            <a:r>
              <a:rPr lang="fr-FR" sz="2200" i="1" dirty="0" err="1">
                <a:solidFill>
                  <a:srgbClr val="2C2C2C"/>
                </a:solidFill>
                <a:latin typeface="Bembo" panose="02020502050201020203" pitchFamily="18" charset="0"/>
              </a:rPr>
              <a:t>obiecerit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illa</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contentus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uiuat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laudet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diuersa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sequentis</a:t>
            </a:r>
            <a:r>
              <a:rPr lang="fr-FR" sz="2200" i="1" dirty="0">
                <a:solidFill>
                  <a:srgbClr val="2C2C2C"/>
                </a:solidFill>
                <a:latin typeface="Bembo" panose="02020502050201020203" pitchFamily="18" charset="0"/>
              </a:rPr>
              <a:t> ? </a:t>
            </a:r>
          </a:p>
          <a:p>
            <a:r>
              <a:rPr lang="fr-FR" sz="2200" i="1" dirty="0">
                <a:solidFill>
                  <a:srgbClr val="2C2C2C"/>
                </a:solidFill>
                <a:latin typeface="Bembo" panose="02020502050201020203" pitchFamily="18" charset="0"/>
              </a:rPr>
              <a:t>« O </a:t>
            </a:r>
            <a:r>
              <a:rPr lang="fr-FR" sz="2200" b="1" i="1" dirty="0" err="1">
                <a:solidFill>
                  <a:srgbClr val="2C2C2C"/>
                </a:solidFill>
                <a:latin typeface="Bembo" panose="02020502050201020203" pitchFamily="18" charset="0"/>
              </a:rPr>
              <a:t>fortunati</a:t>
            </a:r>
            <a:r>
              <a:rPr lang="fr-FR" sz="2200" b="1" i="1" dirty="0">
                <a:solidFill>
                  <a:srgbClr val="2C2C2C"/>
                </a:solidFill>
                <a:latin typeface="Bembo" panose="02020502050201020203" pitchFamily="18" charset="0"/>
              </a:rPr>
              <a:t> </a:t>
            </a:r>
            <a:r>
              <a:rPr lang="fr-FR" sz="2200" b="1" i="1" dirty="0" err="1">
                <a:solidFill>
                  <a:srgbClr val="2C2C2C"/>
                </a:solidFill>
                <a:latin typeface="Bembo" panose="02020502050201020203" pitchFamily="18" charset="0"/>
              </a:rPr>
              <a:t>mercatores</a:t>
            </a:r>
            <a:r>
              <a:rPr lang="fr-FR" sz="2200" b="1" i="1" dirty="0">
                <a:solidFill>
                  <a:srgbClr val="2C2C2C"/>
                </a:solidFill>
                <a:latin typeface="Bembo" panose="02020502050201020203" pitchFamily="18" charset="0"/>
              </a:rPr>
              <a:t> </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grauis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annis</a:t>
            </a:r>
            <a:endParaRPr lang="fr-FR" sz="2200" i="1" dirty="0">
              <a:solidFill>
                <a:srgbClr val="2C2C2C"/>
              </a:solidFill>
              <a:latin typeface="Bembo" panose="02020502050201020203" pitchFamily="18" charset="0"/>
            </a:endParaRPr>
          </a:p>
          <a:p>
            <a:r>
              <a:rPr lang="fr-FR" sz="2200" i="1" dirty="0">
                <a:solidFill>
                  <a:srgbClr val="2C2C2C"/>
                </a:solidFill>
                <a:latin typeface="Bembo" panose="02020502050201020203" pitchFamily="18" charset="0"/>
              </a:rPr>
              <a:t>miles ait, </a:t>
            </a:r>
            <a:r>
              <a:rPr lang="fr-FR" sz="2200" i="1" dirty="0" err="1">
                <a:solidFill>
                  <a:srgbClr val="2C2C2C"/>
                </a:solidFill>
                <a:latin typeface="Bembo" panose="02020502050201020203" pitchFamily="18" charset="0"/>
              </a:rPr>
              <a:t>multo</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iam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fractus</a:t>
            </a:r>
            <a:r>
              <a:rPr lang="fr-FR" sz="2200" i="1" dirty="0">
                <a:solidFill>
                  <a:srgbClr val="2C2C2C"/>
                </a:solidFill>
                <a:latin typeface="Bembo" panose="02020502050201020203" pitchFamily="18" charset="0"/>
              </a:rPr>
              <a:t> membra </a:t>
            </a:r>
            <a:r>
              <a:rPr lang="fr-FR" sz="2200" i="1" dirty="0" err="1">
                <a:solidFill>
                  <a:srgbClr val="2C2C2C"/>
                </a:solidFill>
                <a:latin typeface="Bembo" panose="02020502050201020203" pitchFamily="18" charset="0"/>
              </a:rPr>
              <a:t>labore</a:t>
            </a:r>
            <a:r>
              <a:rPr lang="fr-FR" sz="2200" i="1" dirty="0">
                <a:solidFill>
                  <a:srgbClr val="2C2C2C"/>
                </a:solidFill>
                <a:latin typeface="Bembo" panose="02020502050201020203" pitchFamily="18" charset="0"/>
              </a:rPr>
              <a:t> ; </a:t>
            </a:r>
          </a:p>
          <a:p>
            <a:r>
              <a:rPr lang="fr-FR" sz="2200" i="1" dirty="0">
                <a:solidFill>
                  <a:srgbClr val="2C2C2C"/>
                </a:solidFill>
                <a:latin typeface="Bembo" panose="02020502050201020203" pitchFamily="18" charset="0"/>
              </a:rPr>
              <a:t>contra </a:t>
            </a:r>
            <a:r>
              <a:rPr lang="fr-FR" sz="2200" b="1" i="1" dirty="0" err="1">
                <a:solidFill>
                  <a:srgbClr val="2C2C2C"/>
                </a:solidFill>
                <a:latin typeface="Bembo" panose="02020502050201020203" pitchFamily="18" charset="0"/>
              </a:rPr>
              <a:t>mercator</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nauim</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iactantibus</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Austris</a:t>
            </a:r>
            <a:r>
              <a:rPr lang="fr-FR" sz="2200" i="1" dirty="0">
                <a:solidFill>
                  <a:srgbClr val="2C2C2C"/>
                </a:solidFill>
                <a:latin typeface="Bembo" panose="02020502050201020203" pitchFamily="18" charset="0"/>
              </a:rPr>
              <a:t> : </a:t>
            </a:r>
          </a:p>
          <a:p>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militia</a:t>
            </a:r>
            <a:r>
              <a:rPr lang="fr-FR" sz="2200" i="1" dirty="0">
                <a:solidFill>
                  <a:srgbClr val="2C2C2C"/>
                </a:solidFill>
                <a:latin typeface="Bembo" panose="02020502050201020203" pitchFamily="18" charset="0"/>
              </a:rPr>
              <a:t> est </a:t>
            </a:r>
            <a:r>
              <a:rPr lang="fr-FR" sz="2200" i="1" dirty="0" err="1">
                <a:solidFill>
                  <a:srgbClr val="2C2C2C"/>
                </a:solidFill>
                <a:latin typeface="Bembo" panose="02020502050201020203" pitchFamily="18" charset="0"/>
              </a:rPr>
              <a:t>potior</a:t>
            </a:r>
            <a:r>
              <a:rPr lang="fr-FR" sz="2200" i="1" dirty="0">
                <a:solidFill>
                  <a:srgbClr val="2C2C2C"/>
                </a:solidFill>
                <a:latin typeface="Bembo" panose="02020502050201020203" pitchFamily="18" charset="0"/>
              </a:rPr>
              <a:t>. Quid </a:t>
            </a:r>
            <a:r>
              <a:rPr lang="fr-FR" sz="2200" i="1" dirty="0" err="1">
                <a:solidFill>
                  <a:srgbClr val="2C2C2C"/>
                </a:solidFill>
                <a:latin typeface="Bembo" panose="02020502050201020203" pitchFamily="18" charset="0"/>
              </a:rPr>
              <a:t>enim</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concurritur</a:t>
            </a:r>
            <a:r>
              <a:rPr lang="fr-FR" sz="2200" i="1" dirty="0">
                <a:solidFill>
                  <a:srgbClr val="2C2C2C"/>
                </a:solidFill>
                <a:latin typeface="Bembo" panose="02020502050201020203" pitchFamily="18" charset="0"/>
              </a:rPr>
              <a:t> : </a:t>
            </a:r>
            <a:r>
              <a:rPr lang="fr-FR" sz="2200" i="1" dirty="0" err="1">
                <a:solidFill>
                  <a:srgbClr val="2C2C2C"/>
                </a:solidFill>
                <a:latin typeface="Bembo" panose="02020502050201020203" pitchFamily="18" charset="0"/>
              </a:rPr>
              <a:t>horae</a:t>
            </a:r>
            <a:endParaRPr lang="fr-FR" sz="2200" i="1" dirty="0">
              <a:solidFill>
                <a:srgbClr val="2C2C2C"/>
              </a:solidFill>
              <a:latin typeface="Bembo" panose="02020502050201020203" pitchFamily="18" charset="0"/>
            </a:endParaRPr>
          </a:p>
          <a:p>
            <a:r>
              <a:rPr lang="fr-FR" sz="2200" i="1" dirty="0" err="1">
                <a:solidFill>
                  <a:srgbClr val="2C2C2C"/>
                </a:solidFill>
                <a:latin typeface="Bembo" panose="02020502050201020203" pitchFamily="18" charset="0"/>
              </a:rPr>
              <a:t>momento</a:t>
            </a:r>
            <a:r>
              <a:rPr lang="fr-FR" sz="2200" i="1" dirty="0">
                <a:solidFill>
                  <a:srgbClr val="2C2C2C"/>
                </a:solidFill>
                <a:latin typeface="Bembo" panose="02020502050201020203" pitchFamily="18" charset="0"/>
              </a:rPr>
              <a:t> cita mors </a:t>
            </a:r>
            <a:r>
              <a:rPr lang="fr-FR" sz="2200" i="1" dirty="0" err="1">
                <a:solidFill>
                  <a:srgbClr val="2C2C2C"/>
                </a:solidFill>
                <a:latin typeface="Bembo" panose="02020502050201020203" pitchFamily="18" charset="0"/>
              </a:rPr>
              <a:t>uenit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aut</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uictoria</a:t>
            </a:r>
            <a:r>
              <a:rPr lang="fr-FR" sz="2200" i="1" dirty="0">
                <a:solidFill>
                  <a:srgbClr val="2C2C2C"/>
                </a:solidFill>
                <a:latin typeface="Bembo" panose="02020502050201020203" pitchFamily="18" charset="0"/>
              </a:rPr>
              <a:t> </a:t>
            </a:r>
            <a:r>
              <a:rPr lang="fr-FR" sz="2200" i="1" dirty="0" err="1">
                <a:solidFill>
                  <a:srgbClr val="2C2C2C"/>
                </a:solidFill>
                <a:latin typeface="Bembo" panose="02020502050201020203" pitchFamily="18" charset="0"/>
              </a:rPr>
              <a:t>laeta</a:t>
            </a:r>
            <a:r>
              <a:rPr lang="fr-FR" sz="2200" i="1" dirty="0">
                <a:solidFill>
                  <a:srgbClr val="2C2C2C"/>
                </a:solidFill>
                <a:latin typeface="Bembo" panose="02020502050201020203" pitchFamily="18" charset="0"/>
              </a:rPr>
              <a:t>. » </a:t>
            </a:r>
          </a:p>
        </p:txBody>
      </p:sp>
      <p:sp>
        <p:nvSpPr>
          <p:cNvPr id="4" name="Rectangle 3">
            <a:extLst>
              <a:ext uri="{FF2B5EF4-FFF2-40B4-BE49-F238E27FC236}">
                <a16:creationId xmlns:a16="http://schemas.microsoft.com/office/drawing/2014/main" id="{2C531ACA-4245-C90A-5F4E-358C2A0BF965}"/>
              </a:ext>
            </a:extLst>
          </p:cNvPr>
          <p:cNvSpPr/>
          <p:nvPr/>
        </p:nvSpPr>
        <p:spPr>
          <a:xfrm>
            <a:off x="6221994" y="2009555"/>
            <a:ext cx="5884946" cy="3668232"/>
          </a:xfrm>
          <a:prstGeom prst="rect">
            <a:avLst/>
          </a:prstGeom>
          <a:solidFill>
            <a:srgbClr val="D0CC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Aft>
                <a:spcPts val="1000"/>
              </a:spcAft>
            </a:pPr>
            <a:r>
              <a:rPr lang="fr-BE" sz="2200" dirty="0">
                <a:solidFill>
                  <a:srgbClr val="2C2C2C"/>
                </a:solidFill>
                <a:latin typeface="Bembo" panose="02020502050201020203" pitchFamily="18" charset="0"/>
              </a:rPr>
              <a:t>Comment se fait-il, Mécène, que personne ne vit content du sort que soit la raison lui a donné, soit le destin lui a jeté, et qu’il vante celui des autres ? « Ô heureux marchands ! » dit le soldat alourdi par les années, ses membres déjà brisés par de nombreux efforts ; à l’inverse, le marchand dit, l’Auster ballottant son navire : « être soldat vaut mieux. Quoi, en effet ? on se bat : en l’espace d’une heure vient une mort rapide ou une heureuse victoire. »</a:t>
            </a:r>
          </a:p>
        </p:txBody>
      </p:sp>
    </p:spTree>
    <p:extLst>
      <p:ext uri="{BB962C8B-B14F-4D97-AF65-F5344CB8AC3E}">
        <p14:creationId xmlns:p14="http://schemas.microsoft.com/office/powerpoint/2010/main" val="3583308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C2C2C"/>
        </a:solidFill>
        <a:effectLst/>
      </p:bgPr>
    </p:bg>
    <p:spTree>
      <p:nvGrpSpPr>
        <p:cNvPr id="1" name="">
          <a:extLst>
            <a:ext uri="{FF2B5EF4-FFF2-40B4-BE49-F238E27FC236}">
              <a16:creationId xmlns:a16="http://schemas.microsoft.com/office/drawing/2014/main" id="{727ED724-E313-2B6A-FE41-E83FE40A5C5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FBD878D-DAC8-0937-F1B9-583704363AE5}"/>
              </a:ext>
            </a:extLst>
          </p:cNvPr>
          <p:cNvSpPr txBox="1"/>
          <p:nvPr/>
        </p:nvSpPr>
        <p:spPr>
          <a:xfrm>
            <a:off x="425300" y="191386"/>
            <a:ext cx="11589491" cy="1138773"/>
          </a:xfrm>
          <a:prstGeom prst="rect">
            <a:avLst/>
          </a:prstGeom>
          <a:noFill/>
        </p:spPr>
        <p:txBody>
          <a:bodyPr wrap="square" rtlCol="0">
            <a:spAutoFit/>
          </a:bodyPr>
          <a:lstStyle/>
          <a:p>
            <a:r>
              <a:rPr lang="fr-FR" sz="3600" b="1" dirty="0">
                <a:solidFill>
                  <a:srgbClr val="D0CCBE"/>
                </a:solidFill>
                <a:latin typeface="Bembo" panose="02020502050201020203" pitchFamily="18" charset="0"/>
              </a:rPr>
              <a:t>La représentation de l</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avidité dans la Satire I</a:t>
            </a:r>
            <a:r>
              <a:rPr lang="fr-FR" sz="3600" b="1" dirty="0">
                <a:solidFill>
                  <a:srgbClr val="C00000"/>
                </a:solidFill>
                <a:latin typeface="Bembo" panose="02020502050201020203" pitchFamily="18" charset="0"/>
              </a:rPr>
              <a:t>,</a:t>
            </a:r>
            <a:r>
              <a:rPr lang="fr-FR" sz="3600" b="1" dirty="0">
                <a:solidFill>
                  <a:srgbClr val="D0CCBE"/>
                </a:solidFill>
                <a:latin typeface="Bembo" panose="02020502050201020203" pitchFamily="18" charset="0"/>
              </a:rPr>
              <a:t> 1</a:t>
            </a:r>
          </a:p>
          <a:p>
            <a:r>
              <a:rPr lang="fr-FR" sz="3200" b="1" dirty="0">
                <a:solidFill>
                  <a:srgbClr val="D0CCBE"/>
                </a:solidFill>
                <a:latin typeface="Bembo" panose="02020502050201020203" pitchFamily="18" charset="0"/>
              </a:rPr>
              <a:t>Structure</a:t>
            </a:r>
            <a:endParaRPr lang="fr-FR" sz="2800" b="1" dirty="0">
              <a:solidFill>
                <a:srgbClr val="D0CCBE"/>
              </a:solidFill>
              <a:latin typeface="Bembo" panose="02020502050201020203" pitchFamily="18" charset="0"/>
            </a:endParaRPr>
          </a:p>
        </p:txBody>
      </p:sp>
      <p:sp>
        <p:nvSpPr>
          <p:cNvPr id="6" name="ZoneTexte 5">
            <a:extLst>
              <a:ext uri="{FF2B5EF4-FFF2-40B4-BE49-F238E27FC236}">
                <a16:creationId xmlns:a16="http://schemas.microsoft.com/office/drawing/2014/main" id="{CB9F3C82-D076-6864-7CCB-8881B3A5C9BC}"/>
              </a:ext>
            </a:extLst>
          </p:cNvPr>
          <p:cNvSpPr txBox="1"/>
          <p:nvPr/>
        </p:nvSpPr>
        <p:spPr>
          <a:xfrm>
            <a:off x="1956390" y="1903175"/>
            <a:ext cx="5656521"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32-38 – exemplum de la fourmi</a:t>
            </a:r>
          </a:p>
        </p:txBody>
      </p:sp>
      <p:sp>
        <p:nvSpPr>
          <p:cNvPr id="7" name="ZoneTexte 6">
            <a:extLst>
              <a:ext uri="{FF2B5EF4-FFF2-40B4-BE49-F238E27FC236}">
                <a16:creationId xmlns:a16="http://schemas.microsoft.com/office/drawing/2014/main" id="{203A779C-C50C-36B0-D83A-3C3035B3134F}"/>
              </a:ext>
            </a:extLst>
          </p:cNvPr>
          <p:cNvSpPr txBox="1"/>
          <p:nvPr/>
        </p:nvSpPr>
        <p:spPr>
          <a:xfrm>
            <a:off x="1956390" y="2659170"/>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38-64 – portrait de l’avide-type : le miser</a:t>
            </a:r>
          </a:p>
        </p:txBody>
      </p:sp>
      <p:sp>
        <p:nvSpPr>
          <p:cNvPr id="3" name="ZoneTexte 2">
            <a:extLst>
              <a:ext uri="{FF2B5EF4-FFF2-40B4-BE49-F238E27FC236}">
                <a16:creationId xmlns:a16="http://schemas.microsoft.com/office/drawing/2014/main" id="{A0044688-213D-D659-283E-45E6BD25D842}"/>
              </a:ext>
            </a:extLst>
          </p:cNvPr>
          <p:cNvSpPr txBox="1"/>
          <p:nvPr/>
        </p:nvSpPr>
        <p:spPr>
          <a:xfrm>
            <a:off x="1956390" y="3415165"/>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64-69 – exemple de l’Athénien</a:t>
            </a:r>
          </a:p>
        </p:txBody>
      </p:sp>
      <p:sp>
        <p:nvSpPr>
          <p:cNvPr id="4" name="ZoneTexte 3">
            <a:extLst>
              <a:ext uri="{FF2B5EF4-FFF2-40B4-BE49-F238E27FC236}">
                <a16:creationId xmlns:a16="http://schemas.microsoft.com/office/drawing/2014/main" id="{A16BA625-9CF3-ADF8-2A9B-77923EC0692A}"/>
              </a:ext>
            </a:extLst>
          </p:cNvPr>
          <p:cNvSpPr txBox="1"/>
          <p:nvPr/>
        </p:nvSpPr>
        <p:spPr>
          <a:xfrm>
            <a:off x="1956390" y="4171160"/>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69-94 – portrait de l’avide-type : le miser</a:t>
            </a:r>
          </a:p>
        </p:txBody>
      </p:sp>
      <p:sp>
        <p:nvSpPr>
          <p:cNvPr id="5" name="ZoneTexte 4">
            <a:extLst>
              <a:ext uri="{FF2B5EF4-FFF2-40B4-BE49-F238E27FC236}">
                <a16:creationId xmlns:a16="http://schemas.microsoft.com/office/drawing/2014/main" id="{4CE8DA98-068F-E7DD-CFFE-E8299E7AF409}"/>
              </a:ext>
            </a:extLst>
          </p:cNvPr>
          <p:cNvSpPr txBox="1"/>
          <p:nvPr/>
        </p:nvSpPr>
        <p:spPr>
          <a:xfrm>
            <a:off x="1956390" y="4927155"/>
            <a:ext cx="6549656" cy="523220"/>
          </a:xfrm>
          <a:prstGeom prst="rect">
            <a:avLst/>
          </a:prstGeom>
          <a:noFill/>
        </p:spPr>
        <p:txBody>
          <a:bodyPr wrap="square" rtlCol="0">
            <a:spAutoFit/>
          </a:bodyPr>
          <a:lstStyle/>
          <a:p>
            <a:r>
              <a:rPr lang="fr-FR" sz="2800" i="1" dirty="0">
                <a:solidFill>
                  <a:srgbClr val="D0CCBE"/>
                </a:solidFill>
                <a:latin typeface="Bembo" panose="02020502050201020203" pitchFamily="18" charset="0"/>
              </a:rPr>
              <a:t>94-100 – exemple d’</a:t>
            </a:r>
            <a:r>
              <a:rPr lang="fr-FR" sz="2800" i="1" dirty="0" err="1">
                <a:solidFill>
                  <a:srgbClr val="D0CCBE"/>
                </a:solidFill>
                <a:latin typeface="Bembo" panose="02020502050201020203" pitchFamily="18" charset="0"/>
              </a:rPr>
              <a:t>Ummidius</a:t>
            </a:r>
            <a:endParaRPr lang="fr-FR" sz="2800" i="1" dirty="0">
              <a:solidFill>
                <a:srgbClr val="D0CCBE"/>
              </a:solidFill>
              <a:latin typeface="Bembo" panose="02020502050201020203" pitchFamily="18" charset="0"/>
            </a:endParaRPr>
          </a:p>
        </p:txBody>
      </p:sp>
    </p:spTree>
    <p:extLst>
      <p:ext uri="{BB962C8B-B14F-4D97-AF65-F5344CB8AC3E}">
        <p14:creationId xmlns:p14="http://schemas.microsoft.com/office/powerpoint/2010/main" val="8642569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618</TotalTime>
  <Words>3129</Words>
  <Application>Microsoft Macintosh PowerPoint</Application>
  <PresentationFormat>Grand écran</PresentationFormat>
  <Paragraphs>302</Paragraphs>
  <Slides>33</Slides>
  <Notes>16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33</vt:i4>
      </vt:variant>
    </vt:vector>
  </HeadingPairs>
  <TitlesOfParts>
    <vt:vector size="38" baseType="lpstr">
      <vt:lpstr>Aptos</vt:lpstr>
      <vt:lpstr>Aptos Display</vt:lpstr>
      <vt:lpstr>Arial</vt:lpstr>
      <vt:lpstr>Bembo</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Lucie Corriat</dc:creator>
  <cp:lastModifiedBy>Lucie Corriat</cp:lastModifiedBy>
  <cp:revision>2</cp:revision>
  <dcterms:created xsi:type="dcterms:W3CDTF">2024-10-22T10:22:50Z</dcterms:created>
  <dcterms:modified xsi:type="dcterms:W3CDTF">2026-07-07T09:56:46Z</dcterms:modified>
</cp:coreProperties>
</file>