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theme/theme11.xml" ContentType="application/vnd.openxmlformats-officedocument.theme+xml"/>
  <Override PartName="/ppt/slideLayouts/slideLayout14.xml" ContentType="application/vnd.openxmlformats-officedocument.presentationml.slideLayout+xml"/>
  <Override PartName="/ppt/theme/theme12.xml" ContentType="application/vnd.openxmlformats-officedocument.theme+xml"/>
  <Override PartName="/ppt/slideLayouts/slideLayout15.xml" ContentType="application/vnd.openxmlformats-officedocument.presentationml.slideLayout+xml"/>
  <Override PartName="/ppt/theme/theme13.xml" ContentType="application/vnd.openxmlformats-officedocument.theme+xml"/>
  <Override PartName="/ppt/slideLayouts/slideLayout16.xml" ContentType="application/vnd.openxmlformats-officedocument.presentationml.slideLayout+xml"/>
  <Override PartName="/ppt/theme/theme14.xml" ContentType="application/vnd.openxmlformats-officedocument.theme+xml"/>
  <Override PartName="/ppt/slideLayouts/slideLayout17.xml" ContentType="application/vnd.openxmlformats-officedocument.presentationml.slideLayout+xml"/>
  <Override PartName="/ppt/theme/theme15.xml" ContentType="application/vnd.openxmlformats-officedocument.theme+xml"/>
  <Override PartName="/ppt/slideLayouts/slideLayout18.xml" ContentType="application/vnd.openxmlformats-officedocument.presentationml.slideLayout+xml"/>
  <Override PartName="/ppt/theme/theme16.xml" ContentType="application/vnd.openxmlformats-officedocument.theme+xml"/>
  <Override PartName="/ppt/slideLayouts/slideLayout19.xml" ContentType="application/vnd.openxmlformats-officedocument.presentationml.slideLayout+xml"/>
  <Override PartName="/ppt/theme/theme17.xml" ContentType="application/vnd.openxmlformats-officedocument.theme+xml"/>
  <Override PartName="/ppt/slideLayouts/slideLayout20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50" r:id="rId2"/>
    <p:sldMasterId id="2147483692" r:id="rId3"/>
    <p:sldMasterId id="2147483682" r:id="rId4"/>
    <p:sldMasterId id="2147483656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8" r:id="rId16"/>
    <p:sldMasterId id="2147483695" r:id="rId17"/>
    <p:sldMasterId id="2147483697" r:id="rId18"/>
  </p:sldMasterIdLst>
  <p:notesMasterIdLst>
    <p:notesMasterId r:id="rId38"/>
  </p:notesMasterIdLst>
  <p:sldIdLst>
    <p:sldId id="292" r:id="rId19"/>
    <p:sldId id="293" r:id="rId20"/>
    <p:sldId id="310" r:id="rId21"/>
    <p:sldId id="299" r:id="rId22"/>
    <p:sldId id="312" r:id="rId23"/>
    <p:sldId id="311" r:id="rId24"/>
    <p:sldId id="316" r:id="rId25"/>
    <p:sldId id="313" r:id="rId26"/>
    <p:sldId id="314" r:id="rId27"/>
    <p:sldId id="317" r:id="rId28"/>
    <p:sldId id="315" r:id="rId29"/>
    <p:sldId id="318" r:id="rId30"/>
    <p:sldId id="319" r:id="rId31"/>
    <p:sldId id="320" r:id="rId32"/>
    <p:sldId id="321" r:id="rId33"/>
    <p:sldId id="322" r:id="rId34"/>
    <p:sldId id="324" r:id="rId35"/>
    <p:sldId id="325" r:id="rId36"/>
    <p:sldId id="272" r:id="rId3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AD40"/>
    <a:srgbClr val="5DB3E6"/>
    <a:srgbClr val="00214E"/>
    <a:srgbClr val="00264A"/>
    <a:srgbClr val="6E0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7"/>
    <p:restoredTop sz="94674"/>
  </p:normalViewPr>
  <p:slideViewPr>
    <p:cSldViewPr snapToGrid="0" snapToObjects="1">
      <p:cViewPr varScale="1">
        <p:scale>
          <a:sx n="85" d="100"/>
          <a:sy n="85" d="100"/>
        </p:scale>
        <p:origin x="18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29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presProps" Target="presProps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E30511-BBF5-C549-AFE5-1787DEEBEDB6}" type="doc">
      <dgm:prSet loTypeId="urn:microsoft.com/office/officeart/2005/8/layout/arrow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DC903E58-E76E-FE45-9388-A1E53379114E}">
      <dgm:prSet phldrT="[Tekst]" custT="1"/>
      <dgm:spPr/>
      <dgm:t>
        <a:bodyPr/>
        <a:lstStyle/>
        <a:p>
          <a:pPr rtl="0"/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Exegesis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(anti-</a:t>
          </a:r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anthropomorphism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deviation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from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the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“correct” reading)</a:t>
          </a:r>
        </a:p>
      </dgm:t>
    </dgm:pt>
    <dgm:pt modelId="{F95CAF35-B4D7-1F4A-A70E-AED43AB6694C}" type="parTrans" cxnId="{2897C85E-939B-E54A-B920-5765C2C31B29}">
      <dgm:prSet/>
      <dgm:spPr/>
      <dgm:t>
        <a:bodyPr/>
        <a:lstStyle/>
        <a:p>
          <a:endParaRPr lang="nl-NL"/>
        </a:p>
      </dgm:t>
    </dgm:pt>
    <dgm:pt modelId="{724F9DCA-9BF9-5D4E-962E-B66319605F75}" type="sibTrans" cxnId="{2897C85E-939B-E54A-B920-5765C2C31B29}">
      <dgm:prSet/>
      <dgm:spPr/>
      <dgm:t>
        <a:bodyPr/>
        <a:lstStyle/>
        <a:p>
          <a:endParaRPr lang="nl-NL"/>
        </a:p>
      </dgm:t>
    </dgm:pt>
    <dgm:pt modelId="{80469550-E812-CF49-AAA7-F9432B01AE69}">
      <dgm:prSet phldrT="[Tekst]" custT="1"/>
      <dgm:spPr/>
      <dgm:t>
        <a:bodyPr/>
        <a:lstStyle/>
        <a:p>
          <a:pPr rtl="0"/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Minimalist </a:t>
          </a:r>
          <a:r>
            <a:rPr lang="nl-NL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ad </a:t>
          </a:r>
          <a:r>
            <a:rPr lang="nl-NL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sensum</a:t>
          </a:r>
          <a:r>
            <a:rPr lang="nl-NL" sz="20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(no anti-</a:t>
          </a:r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anthropomorphism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only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rendering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of </a:t>
          </a:r>
          <a:r>
            <a:rPr lang="nl-NL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the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meaning</a:t>
          </a:r>
          <a:r>
            <a:rPr lang="nl-NL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of X)</a:t>
          </a:r>
        </a:p>
      </dgm:t>
    </dgm:pt>
    <dgm:pt modelId="{755B1CEC-2C2C-974B-AA45-618F4AB5DD8E}" type="parTrans" cxnId="{9ADC2C7F-3078-0640-BBED-440AEFFE594E}">
      <dgm:prSet/>
      <dgm:spPr/>
      <dgm:t>
        <a:bodyPr/>
        <a:lstStyle/>
        <a:p>
          <a:endParaRPr lang="nl-NL"/>
        </a:p>
      </dgm:t>
    </dgm:pt>
    <dgm:pt modelId="{DA24E13A-A546-1E4F-B952-3DED6C252539}" type="sibTrans" cxnId="{9ADC2C7F-3078-0640-BBED-440AEFFE594E}">
      <dgm:prSet/>
      <dgm:spPr/>
      <dgm:t>
        <a:bodyPr/>
        <a:lstStyle/>
        <a:p>
          <a:endParaRPr lang="nl-NL"/>
        </a:p>
      </dgm:t>
    </dgm:pt>
    <dgm:pt modelId="{6645DB81-43C3-B542-9D01-D9EF812A38FE}" type="pres">
      <dgm:prSet presAssocID="{1FE30511-BBF5-C549-AFE5-1787DEEBEDB6}" presName="diagram" presStyleCnt="0">
        <dgm:presLayoutVars>
          <dgm:dir/>
          <dgm:resizeHandles val="exact"/>
        </dgm:presLayoutVars>
      </dgm:prSet>
      <dgm:spPr/>
    </dgm:pt>
    <dgm:pt modelId="{357206DD-C502-1F41-A0C8-AF014C225D94}" type="pres">
      <dgm:prSet presAssocID="{DC903E58-E76E-FE45-9388-A1E53379114E}" presName="arrow" presStyleLbl="node1" presStyleIdx="0" presStyleCnt="2" custRadScaleRad="100001" custRadScaleInc="-178">
        <dgm:presLayoutVars>
          <dgm:bulletEnabled val="1"/>
        </dgm:presLayoutVars>
      </dgm:prSet>
      <dgm:spPr/>
    </dgm:pt>
    <dgm:pt modelId="{928C0978-4943-1A4C-AB65-7149EE724EDB}" type="pres">
      <dgm:prSet presAssocID="{80469550-E812-CF49-AAA7-F9432B01AE69}" presName="arrow" presStyleLbl="node1" presStyleIdx="1" presStyleCnt="2">
        <dgm:presLayoutVars>
          <dgm:bulletEnabled val="1"/>
        </dgm:presLayoutVars>
      </dgm:prSet>
      <dgm:spPr/>
    </dgm:pt>
  </dgm:ptLst>
  <dgm:cxnLst>
    <dgm:cxn modelId="{C930E004-B895-BF44-B4D3-D4A430A0662F}" type="presOf" srcId="{DC903E58-E76E-FE45-9388-A1E53379114E}" destId="{357206DD-C502-1F41-A0C8-AF014C225D94}" srcOrd="0" destOrd="0" presId="urn:microsoft.com/office/officeart/2005/8/layout/arrow5"/>
    <dgm:cxn modelId="{2897C85E-939B-E54A-B920-5765C2C31B29}" srcId="{1FE30511-BBF5-C549-AFE5-1787DEEBEDB6}" destId="{DC903E58-E76E-FE45-9388-A1E53379114E}" srcOrd="0" destOrd="0" parTransId="{F95CAF35-B4D7-1F4A-A70E-AED43AB6694C}" sibTransId="{724F9DCA-9BF9-5D4E-962E-B66319605F75}"/>
    <dgm:cxn modelId="{9ADC2C7F-3078-0640-BBED-440AEFFE594E}" srcId="{1FE30511-BBF5-C549-AFE5-1787DEEBEDB6}" destId="{80469550-E812-CF49-AAA7-F9432B01AE69}" srcOrd="1" destOrd="0" parTransId="{755B1CEC-2C2C-974B-AA45-618F4AB5DD8E}" sibTransId="{DA24E13A-A546-1E4F-B952-3DED6C252539}"/>
    <dgm:cxn modelId="{664A19C0-D4D5-234A-8FB2-2901260961BE}" type="presOf" srcId="{1FE30511-BBF5-C549-AFE5-1787DEEBEDB6}" destId="{6645DB81-43C3-B542-9D01-D9EF812A38FE}" srcOrd="0" destOrd="0" presId="urn:microsoft.com/office/officeart/2005/8/layout/arrow5"/>
    <dgm:cxn modelId="{52A36EE5-6B01-2E40-A417-F16E0A5FECC1}" type="presOf" srcId="{80469550-E812-CF49-AAA7-F9432B01AE69}" destId="{928C0978-4943-1A4C-AB65-7149EE724EDB}" srcOrd="0" destOrd="0" presId="urn:microsoft.com/office/officeart/2005/8/layout/arrow5"/>
    <dgm:cxn modelId="{15BF6CDD-F49A-E544-AFC3-6CD64D0D980C}" type="presParOf" srcId="{6645DB81-43C3-B542-9D01-D9EF812A38FE}" destId="{357206DD-C502-1F41-A0C8-AF014C225D94}" srcOrd="0" destOrd="0" presId="urn:microsoft.com/office/officeart/2005/8/layout/arrow5"/>
    <dgm:cxn modelId="{02FABB6F-F025-E340-AF23-0DE2B218C09F}" type="presParOf" srcId="{6645DB81-43C3-B542-9D01-D9EF812A38FE}" destId="{928C0978-4943-1A4C-AB65-7149EE724ED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7206DD-C502-1F41-A0C8-AF014C225D94}">
      <dsp:nvSpPr>
        <dsp:cNvPr id="0" name=""/>
        <dsp:cNvSpPr/>
      </dsp:nvSpPr>
      <dsp:spPr>
        <a:xfrm rot="16200000">
          <a:off x="3555" y="3978"/>
          <a:ext cx="2904114" cy="2904114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Exegesis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(anti-</a:t>
          </a: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anthropomorphism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deviation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from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the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“correct” reading)</a:t>
          </a:r>
        </a:p>
      </dsp:txBody>
      <dsp:txXfrm rot="5400000">
        <a:off x="3556" y="730005"/>
        <a:ext cx="2395894" cy="1452057"/>
      </dsp:txXfrm>
    </dsp:sp>
    <dsp:sp modelId="{928C0978-4943-1A4C-AB65-7149EE724EDB}">
      <dsp:nvSpPr>
        <dsp:cNvPr id="0" name=""/>
        <dsp:cNvSpPr/>
      </dsp:nvSpPr>
      <dsp:spPr>
        <a:xfrm rot="5400000">
          <a:off x="6063126" y="1989"/>
          <a:ext cx="2904114" cy="2904114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Minimalist </a:t>
          </a:r>
          <a:r>
            <a:rPr lang="nl-NL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ad </a:t>
          </a:r>
          <a:r>
            <a:rPr lang="nl-NL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sensum</a:t>
          </a:r>
          <a:r>
            <a:rPr lang="nl-NL" sz="2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(no anti-</a:t>
          </a: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anthropomorphism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only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rendering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of </a:t>
          </a:r>
          <a:r>
            <a:rPr lang="nl-NL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the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nl-NL" sz="2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meaning</a:t>
          </a:r>
          <a:r>
            <a:rPr lang="nl-NL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of X)</a:t>
          </a:r>
        </a:p>
      </dsp:txBody>
      <dsp:txXfrm rot="-5400000">
        <a:off x="6571347" y="728018"/>
        <a:ext cx="2395894" cy="14520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E224E-2046-0D4F-8FAA-76DE18A2A064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A1156-54A9-994A-82BB-BC5A9BC7BA0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718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5878" y="1753024"/>
            <a:ext cx="10170960" cy="4335659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Arial Regular corps 24 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Aperum</a:t>
            </a:r>
            <a:r>
              <a:rPr lang="fr-BE" dirty="0"/>
              <a:t> </a:t>
            </a:r>
            <a:r>
              <a:rPr lang="fr-BE" dirty="0" err="1"/>
              <a:t>rero</a:t>
            </a:r>
            <a:r>
              <a:rPr lang="fr-BE" dirty="0"/>
              <a:t> con </a:t>
            </a:r>
            <a:r>
              <a:rPr lang="fr-BE" dirty="0" err="1"/>
              <a:t>pedi</a:t>
            </a:r>
            <a:r>
              <a:rPr lang="fr-BE" dirty="0"/>
              <a:t> </a:t>
            </a:r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voloren</a:t>
            </a:r>
            <a:r>
              <a:rPr lang="fr-BE" dirty="0"/>
              <a:t> </a:t>
            </a:r>
            <a:r>
              <a:rPr lang="fr-BE" dirty="0" err="1"/>
              <a:t>imaionsequi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Untoria</a:t>
            </a:r>
            <a:r>
              <a:rPr lang="fr-BE" dirty="0"/>
              <a:t> </a:t>
            </a:r>
            <a:r>
              <a:rPr lang="fr-BE" dirty="0" err="1"/>
              <a:t>eremquo</a:t>
            </a:r>
            <a:r>
              <a:rPr lang="fr-BE" dirty="0"/>
              <a:t> </a:t>
            </a:r>
            <a:r>
              <a:rPr lang="fr-BE" dirty="0" err="1"/>
              <a:t>ssimi</a:t>
            </a:r>
            <a:r>
              <a:rPr lang="fr-BE" dirty="0"/>
              <a:t>, </a:t>
            </a:r>
            <a:r>
              <a:rPr lang="fr-BE" dirty="0" err="1"/>
              <a:t>consequ</a:t>
            </a:r>
            <a:r>
              <a:rPr lang="fr-BE" dirty="0"/>
              <a:t> </a:t>
            </a:r>
            <a:r>
              <a:rPr lang="fr-BE" dirty="0" err="1"/>
              <a:t>aspiderum</a:t>
            </a:r>
            <a:r>
              <a:rPr lang="fr-BE" dirty="0"/>
              <a:t> </a:t>
            </a:r>
            <a:r>
              <a:rPr lang="fr-BE" dirty="0" err="1"/>
              <a:t>facipsunt</a:t>
            </a:r>
            <a:r>
              <a:rPr lang="fr-BE" dirty="0"/>
              <a:t> </a:t>
            </a:r>
            <a:r>
              <a:rPr lang="fr-BE" dirty="0" err="1"/>
              <a:t>fuga</a:t>
            </a:r>
            <a:r>
              <a:rPr lang="fr-BE" dirty="0"/>
              <a:t>. </a:t>
            </a:r>
            <a:r>
              <a:rPr lang="fr-BE" dirty="0" err="1"/>
              <a:t>Bero</a:t>
            </a:r>
            <a:r>
              <a:rPr lang="fr-BE" dirty="0"/>
              <a:t> ide </a:t>
            </a:r>
            <a:r>
              <a:rPr lang="fr-BE" dirty="0" err="1"/>
              <a:t>porepera</a:t>
            </a:r>
            <a:r>
              <a:rPr lang="fr-BE" dirty="0"/>
              <a:t> </a:t>
            </a:r>
            <a:r>
              <a:rPr lang="fr-BE" dirty="0" err="1"/>
              <a:t>quam</a:t>
            </a:r>
            <a:r>
              <a:rPr lang="fr-BE" dirty="0"/>
              <a:t> </a:t>
            </a:r>
            <a:r>
              <a:rPr lang="fr-BE" dirty="0" err="1"/>
              <a:t>doluptur</a:t>
            </a:r>
            <a:r>
              <a:rPr lang="fr-BE" dirty="0"/>
              <a:t>?</a:t>
            </a:r>
          </a:p>
          <a:p>
            <a:pPr lvl="0"/>
            <a:endParaRPr lang="fr-BE" dirty="0"/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8688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1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19148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41032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7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099476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21237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Quos</a:t>
            </a:r>
            <a:r>
              <a:rPr lang="fr-BE" dirty="0"/>
              <a:t> </a:t>
            </a:r>
            <a:r>
              <a:rPr lang="fr-BE" dirty="0" err="1"/>
              <a:t>sam</a:t>
            </a:r>
            <a:r>
              <a:rPr lang="fr-BE" dirty="0"/>
              <a:t> </a:t>
            </a:r>
            <a:r>
              <a:rPr lang="fr-BE" dirty="0" err="1"/>
              <a:t>aut</a:t>
            </a:r>
            <a:r>
              <a:rPr lang="fr-BE" dirty="0"/>
              <a:t> </a:t>
            </a:r>
            <a:r>
              <a:rPr lang="fr-BE" dirty="0" err="1"/>
              <a:t>quidusam</a:t>
            </a:r>
            <a:r>
              <a:rPr lang="fr-BE" dirty="0"/>
              <a:t>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61921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 startAt="4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10"/>
          <p:cNvSpPr>
            <a:spLocks noGrp="1"/>
          </p:cNvSpPr>
          <p:nvPr>
            <p:ph type="pic" sz="quarter" idx="10"/>
          </p:nvPr>
        </p:nvSpPr>
        <p:spPr>
          <a:xfrm>
            <a:off x="1344000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pour une image  10"/>
          <p:cNvSpPr>
            <a:spLocks noGrp="1"/>
          </p:cNvSpPr>
          <p:nvPr>
            <p:ph type="pic" sz="quarter" idx="11"/>
          </p:nvPr>
        </p:nvSpPr>
        <p:spPr>
          <a:xfrm>
            <a:off x="6240016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341968" y="2178242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1"/>
          <p:cNvSpPr>
            <a:spLocks noGrp="1"/>
          </p:cNvSpPr>
          <p:nvPr>
            <p:ph type="pic" sz="quarter" idx="11"/>
          </p:nvPr>
        </p:nvSpPr>
        <p:spPr>
          <a:xfrm>
            <a:off x="6239189" y="2176674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pour une image  11"/>
          <p:cNvSpPr>
            <a:spLocks noGrp="1"/>
          </p:cNvSpPr>
          <p:nvPr>
            <p:ph type="pic" sz="quarter" idx="12"/>
          </p:nvPr>
        </p:nvSpPr>
        <p:spPr>
          <a:xfrm>
            <a:off x="1343473" y="434449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13"/>
          </p:nvPr>
        </p:nvSpPr>
        <p:spPr>
          <a:xfrm>
            <a:off x="6240017" y="434625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103446" y="2048337"/>
            <a:ext cx="10473831" cy="411696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0"/>
          </p:nvPr>
        </p:nvSpPr>
        <p:spPr>
          <a:xfrm>
            <a:off x="6192000" y="2120793"/>
            <a:ext cx="4704000" cy="404240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1103446" y="3355782"/>
            <a:ext cx="4717279" cy="157242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Musdandis</a:t>
            </a:r>
            <a:r>
              <a:rPr lang="fr-BE" dirty="0"/>
              <a:t> </a:t>
            </a:r>
            <a:r>
              <a:rPr lang="fr-BE" dirty="0" err="1"/>
              <a:t>dolentia</a:t>
            </a:r>
            <a:r>
              <a:rPr lang="fr-BE" dirty="0"/>
              <a:t> qui </a:t>
            </a:r>
            <a:r>
              <a:rPr lang="fr-BE" dirty="0" err="1"/>
              <a:t>ditat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3"/>
          <p:cNvSpPr>
            <a:spLocks noGrp="1"/>
          </p:cNvSpPr>
          <p:nvPr>
            <p:ph type="pic" sz="quarter" idx="10"/>
          </p:nvPr>
        </p:nvSpPr>
        <p:spPr>
          <a:xfrm>
            <a:off x="1670602" y="1857628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3"/>
          <p:cNvSpPr>
            <a:spLocks noGrp="1"/>
          </p:cNvSpPr>
          <p:nvPr>
            <p:ph type="pic" sz="quarter" idx="11"/>
          </p:nvPr>
        </p:nvSpPr>
        <p:spPr>
          <a:xfrm>
            <a:off x="6382102" y="4196056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6382102" y="1854029"/>
            <a:ext cx="4384457" cy="2112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</a:t>
            </a:r>
            <a:r>
              <a:rPr lang="fr-BE" dirty="0" err="1"/>
              <a:t>rectem</a:t>
            </a:r>
            <a:r>
              <a:rPr lang="fr-BE" dirty="0"/>
              <a:t>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669990" y="4194313"/>
            <a:ext cx="4384457" cy="211204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rectem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65048" y="2988654"/>
            <a:ext cx="9776477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Merci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25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69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5697392" y="6234478"/>
            <a:ext cx="566420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218006" y="6234988"/>
            <a:ext cx="720460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344083" y="2068082"/>
            <a:ext cx="10847916" cy="4789918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2159563" y="4869160"/>
            <a:ext cx="6576731" cy="1548172"/>
          </a:xfrm>
          <a:prstGeom prst="rect">
            <a:avLst/>
          </a:prstGeom>
          <a:solidFill>
            <a:srgbClr val="5DB3E6">
              <a:alpha val="78824"/>
            </a:srgbClr>
          </a:solidFill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ln>
                  <a:noFill/>
                </a:ln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 dirty="0"/>
          </a:p>
        </p:txBody>
      </p:sp>
      <p:sp>
        <p:nvSpPr>
          <p:cNvPr id="9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56003" y="5096487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11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2256003" y="5539714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7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308043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83646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3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5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9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19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01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9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6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63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7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73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1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74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90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48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74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2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60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2" r:id="rId2"/>
    <p:sldLayoutId id="214748370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4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69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76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809469" y="1934546"/>
            <a:ext cx="11071951" cy="1019324"/>
          </a:xfrm>
        </p:spPr>
        <p:txBody>
          <a:bodyPr/>
          <a:lstStyle/>
          <a:p>
            <a:r>
              <a:rPr lang="fr-BE" dirty="0"/>
              <a:t>3. </a:t>
            </a:r>
            <a:r>
              <a:rPr lang="fr-BE" dirty="0" err="1"/>
              <a:t>Replacing</a:t>
            </a:r>
            <a:r>
              <a:rPr lang="fr-BE" dirty="0"/>
              <a:t> an </a:t>
            </a:r>
            <a:r>
              <a:rPr lang="fr-BE" dirty="0" err="1"/>
              <a:t>Anthropomorphism</a:t>
            </a:r>
            <a:r>
              <a:rPr lang="fr-BE" dirty="0"/>
              <a:t> </a:t>
            </a:r>
          </a:p>
          <a:p>
            <a:r>
              <a:rPr lang="fr-BE" dirty="0"/>
              <a:t>by </a:t>
            </a:r>
            <a:r>
              <a:rPr lang="fr-BE" dirty="0" err="1"/>
              <a:t>Another</a:t>
            </a:r>
            <a:r>
              <a:rPr lang="fr-BE" dirty="0"/>
              <a:t> One?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80917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561894" y="138254"/>
            <a:ext cx="6289695" cy="431800"/>
          </a:xfrm>
        </p:spPr>
        <p:txBody>
          <a:bodyPr/>
          <a:lstStyle/>
          <a:p>
            <a:r>
              <a:rPr lang="fr-BE" dirty="0" err="1"/>
              <a:t>Replacing</a:t>
            </a:r>
            <a:r>
              <a:rPr lang="fr-BE" dirty="0"/>
              <a:t> an </a:t>
            </a:r>
          </a:p>
          <a:p>
            <a:r>
              <a:rPr lang="fr-BE" dirty="0" err="1"/>
              <a:t>Anthropomorphism</a:t>
            </a:r>
            <a:r>
              <a:rPr lang="fr-BE" dirty="0"/>
              <a:t>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46176" y="1606224"/>
            <a:ext cx="532133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Peculiar rendering in LXX-Num 20:24!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Provocation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instead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mouth</a:t>
            </a: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 Dorival: “élimination d’un anthropomorphisme [par] création d’un anthropopathisme”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Παροξύνω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provocation, used for both man and God in LXX </a:t>
            </a:r>
            <a:endParaRPr lang="fr-F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would the translator substitute an anthropomorphism by an anthropopathism?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D7DAF316-E0E0-E185-C11C-92652BA29DAC}"/>
              </a:ext>
            </a:extLst>
          </p:cNvPr>
          <p:cNvGrpSpPr/>
          <p:nvPr/>
        </p:nvGrpSpPr>
        <p:grpSpPr>
          <a:xfrm>
            <a:off x="5882315" y="0"/>
            <a:ext cx="6289696" cy="4639262"/>
            <a:chOff x="5882315" y="0"/>
            <a:chExt cx="6289696" cy="4639262"/>
          </a:xfrm>
        </p:grpSpPr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id="{88C90023-9071-0D68-6574-6E998A813C0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8" r="4255"/>
            <a:stretch/>
          </p:blipFill>
          <p:spPr bwMode="auto">
            <a:xfrm>
              <a:off x="5882315" y="0"/>
              <a:ext cx="6289696" cy="4639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DAC5DE61-0F0B-ED9F-8B48-0A0A96D06BC1}"/>
                </a:ext>
              </a:extLst>
            </p:cNvPr>
            <p:cNvSpPr txBox="1"/>
            <p:nvPr/>
          </p:nvSpPr>
          <p:spPr>
            <a:xfrm>
              <a:off x="7923861" y="4331485"/>
              <a:ext cx="424815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BE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Moses at Meriba (Dura Europos)</a:t>
              </a: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9B59043-B971-3E54-0A19-9295408BE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67" y="4330047"/>
            <a:ext cx="8338075" cy="2496553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8AC81EA9-6404-2CF1-2F40-73D16CA01DD5}"/>
              </a:ext>
            </a:extLst>
          </p:cNvPr>
          <p:cNvSpPr/>
          <p:nvPr/>
        </p:nvSpPr>
        <p:spPr>
          <a:xfrm>
            <a:off x="1448813" y="4444105"/>
            <a:ext cx="1159476" cy="307777"/>
          </a:xfrm>
          <a:prstGeom prst="rect">
            <a:avLst/>
          </a:prstGeom>
          <a:solidFill>
            <a:schemeClr val="accent1">
              <a:alpha val="25052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EA060957-FE28-91E5-78B1-C9A69F3773B2}"/>
              </a:ext>
            </a:extLst>
          </p:cNvPr>
          <p:cNvSpPr/>
          <p:nvPr/>
        </p:nvSpPr>
        <p:spPr>
          <a:xfrm>
            <a:off x="960446" y="5109369"/>
            <a:ext cx="4707061" cy="284813"/>
          </a:xfrm>
          <a:prstGeom prst="rect">
            <a:avLst/>
          </a:prstGeom>
          <a:solidFill>
            <a:schemeClr val="accent1">
              <a:alpha val="25052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68528A6F-7751-03C8-5858-29EED114C492}"/>
              </a:ext>
            </a:extLst>
          </p:cNvPr>
          <p:cNvSpPr/>
          <p:nvPr/>
        </p:nvSpPr>
        <p:spPr>
          <a:xfrm>
            <a:off x="1448813" y="5751669"/>
            <a:ext cx="1264408" cy="284813"/>
          </a:xfrm>
          <a:prstGeom prst="rect">
            <a:avLst/>
          </a:prstGeom>
          <a:solidFill>
            <a:schemeClr val="accent1">
              <a:alpha val="25052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77071F2E-FC88-FB86-0AAB-1508AE3C202E}"/>
              </a:ext>
            </a:extLst>
          </p:cNvPr>
          <p:cNvSpPr/>
          <p:nvPr/>
        </p:nvSpPr>
        <p:spPr>
          <a:xfrm>
            <a:off x="2885370" y="6434933"/>
            <a:ext cx="1611680" cy="284813"/>
          </a:xfrm>
          <a:prstGeom prst="rect">
            <a:avLst/>
          </a:prstGeom>
          <a:solidFill>
            <a:schemeClr val="accent1">
              <a:alpha val="25052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740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561894" y="138254"/>
            <a:ext cx="6289695" cy="431800"/>
          </a:xfrm>
        </p:spPr>
        <p:txBody>
          <a:bodyPr/>
          <a:lstStyle/>
          <a:p>
            <a:r>
              <a:rPr lang="fr-BE" dirty="0" err="1"/>
              <a:t>Replacing</a:t>
            </a:r>
            <a:r>
              <a:rPr lang="fr-BE" dirty="0"/>
              <a:t> an </a:t>
            </a:r>
          </a:p>
          <a:p>
            <a:r>
              <a:rPr lang="fr-BE" dirty="0" err="1"/>
              <a:t>Anthropomorphism</a:t>
            </a:r>
            <a:r>
              <a:rPr lang="fr-BE" dirty="0"/>
              <a:t>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046075" y="1666185"/>
            <a:ext cx="5321331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nl-BE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Offensive connotation avoided?</a:t>
            </a:r>
          </a:p>
          <a:p>
            <a:endParaRPr lang="nl-BE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Hebrew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euphemistic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usage</a:t>
            </a:r>
            <a:endParaRPr lang="nl-B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he-I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פֶּה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female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of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metaphorical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network: 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EATING IS SEXUAL INTERCOURSE</a:t>
            </a:r>
            <a:endParaRPr lang="fr-F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LXX: similar euphemistic use of “mouth”</a:t>
            </a:r>
          </a:p>
          <a:p>
            <a:pPr marL="800100" lvl="1" indent="-342900">
              <a:buFont typeface="Wingdings" pitchFamily="2" charset="77"/>
              <a:buChar char="Ø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E.g., Sir 26:10</a:t>
            </a:r>
          </a:p>
          <a:p>
            <a:pPr marL="800100" lvl="1" indent="-342900">
              <a:buFont typeface="Wingdings" pitchFamily="2" charset="77"/>
              <a:buChar char="Ø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in Greek literature (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στόμα </a:t>
            </a: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stands for “opening” in general and can thus be similarly extended to the vulva)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BUT: Is the anthropopathic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παροξύνω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“offensive” than God’s mouth?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8" name="Picture 6" descr="Ant Face, 1936 - 1937 - Salvador Dali - WikiArt.org">
            <a:extLst>
              <a:ext uri="{FF2B5EF4-FFF2-40B4-BE49-F238E27FC236}">
                <a16:creationId xmlns:a16="http://schemas.microsoft.com/office/drawing/2014/main" id="{9D54111A-883E-A149-667C-A04EE7BD3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0"/>
            <a:ext cx="3886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F7E9094B-3655-4CD1-D821-477DB8D4DBB5}"/>
              </a:ext>
            </a:extLst>
          </p:cNvPr>
          <p:cNvSpPr txBox="1"/>
          <p:nvPr/>
        </p:nvSpPr>
        <p:spPr>
          <a:xfrm>
            <a:off x="8305800" y="6576100"/>
            <a:ext cx="427877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Salvador Dalí, Ant Face</a:t>
            </a:r>
          </a:p>
        </p:txBody>
      </p:sp>
    </p:spTree>
    <p:extLst>
      <p:ext uri="{BB962C8B-B14F-4D97-AF65-F5344CB8AC3E}">
        <p14:creationId xmlns:p14="http://schemas.microsoft.com/office/powerpoint/2010/main" val="319360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561894" y="138254"/>
            <a:ext cx="6289695" cy="431800"/>
          </a:xfrm>
        </p:spPr>
        <p:txBody>
          <a:bodyPr/>
          <a:lstStyle/>
          <a:p>
            <a:r>
              <a:rPr lang="fr-BE" dirty="0" err="1"/>
              <a:t>Replacing</a:t>
            </a:r>
            <a:r>
              <a:rPr lang="fr-BE" dirty="0"/>
              <a:t> an </a:t>
            </a:r>
          </a:p>
          <a:p>
            <a:r>
              <a:rPr lang="fr-BE" dirty="0" err="1"/>
              <a:t>Anthropomorphism</a:t>
            </a:r>
            <a:r>
              <a:rPr lang="fr-BE" dirty="0"/>
              <a:t>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206627" y="1216481"/>
            <a:ext cx="11680575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Two anomalies</a:t>
            </a:r>
          </a:p>
          <a:p>
            <a:endParaRPr lang="nl-BE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etiology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Meriba</a:t>
            </a: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Wordplay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מריבה 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ריב 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rebellion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or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מרה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rebell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Etiology in LXX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Wordplay preserved in Ex 17:7 (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Πειρασμὸς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πειράζειν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Λοιδόρησις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λοιδορίαν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LXX-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usually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preserved</a:t>
            </a:r>
            <a:endParaRPr lang="fr-F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20:24: no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phonetic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echo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semantic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link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παροξύνω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</a:p>
          <a:p>
            <a:pPr marL="800100" lvl="1" indent="-342900">
              <a:buFont typeface="Wingdings" pitchFamily="2" charset="77"/>
              <a:buChar char="Ø"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Versus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usual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rendering: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λοιδορέω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20:13!)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echoes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ὕδωρ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τῆς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λοιδορίας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corresponds semantically to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ὕδωρ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ἀντιλογίας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1C33FE6-0FB7-C292-1050-73E48B025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951" y="4361447"/>
            <a:ext cx="8338075" cy="2496553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86FA401-7624-06E7-DF8E-29FC31C4D813}"/>
              </a:ext>
            </a:extLst>
          </p:cNvPr>
          <p:cNvSpPr/>
          <p:nvPr/>
        </p:nvSpPr>
        <p:spPr>
          <a:xfrm>
            <a:off x="5681272" y="4482059"/>
            <a:ext cx="674558" cy="286051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C693B53-AB21-3D07-1C5E-437B71AB1EA6}"/>
              </a:ext>
            </a:extLst>
          </p:cNvPr>
          <p:cNvSpPr/>
          <p:nvPr/>
        </p:nvSpPr>
        <p:spPr>
          <a:xfrm>
            <a:off x="4214734" y="4483297"/>
            <a:ext cx="674558" cy="286051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8EAD36FF-76AB-5495-83D2-FEF0101E8404}"/>
              </a:ext>
            </a:extLst>
          </p:cNvPr>
          <p:cNvSpPr/>
          <p:nvPr/>
        </p:nvSpPr>
        <p:spPr>
          <a:xfrm>
            <a:off x="5065406" y="5820411"/>
            <a:ext cx="1030593" cy="286051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8EA084B-5CFC-EB43-E688-C225809E5185}"/>
              </a:ext>
            </a:extLst>
          </p:cNvPr>
          <p:cNvSpPr/>
          <p:nvPr/>
        </p:nvSpPr>
        <p:spPr>
          <a:xfrm>
            <a:off x="7078394" y="5786724"/>
            <a:ext cx="1765803" cy="286051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883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561894" y="138254"/>
            <a:ext cx="6289695" cy="431800"/>
          </a:xfrm>
        </p:spPr>
        <p:txBody>
          <a:bodyPr/>
          <a:lstStyle/>
          <a:p>
            <a:r>
              <a:rPr lang="fr-BE" dirty="0" err="1"/>
              <a:t>Replacing</a:t>
            </a:r>
            <a:r>
              <a:rPr lang="fr-BE" dirty="0"/>
              <a:t> an </a:t>
            </a:r>
          </a:p>
          <a:p>
            <a:r>
              <a:rPr lang="fr-BE" dirty="0" err="1"/>
              <a:t>Anthropomorphism</a:t>
            </a:r>
            <a:r>
              <a:rPr lang="fr-BE" dirty="0"/>
              <a:t>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206627" y="1216481"/>
            <a:ext cx="116805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Two anomalies</a:t>
            </a:r>
          </a:p>
          <a:p>
            <a:endParaRPr lang="nl-BE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translation of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God’s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mouth</a:t>
            </a: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LXX-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Pentateuch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פֶּה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translated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pronoun</a:t>
            </a:r>
            <a:endParaRPr lang="fr-F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expression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פֶּה + מרה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never translated in the LXX by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παροξύνω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pronoun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nl-BE" sz="1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 27:14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Deut 1:43: 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παραβαίνω +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ῥῆμα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acc.); Deut 1:26; 9:23 :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ἀπειθέω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ῥῆμα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dat.).</a:t>
            </a:r>
          </a:p>
          <a:p>
            <a:pPr marL="800100" lvl="1" indent="-342900">
              <a:buFont typeface="Wingdings" pitchFamily="2" charset="77"/>
              <a:buChar char="Ø"/>
            </a:pP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20:24: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simply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variatio</a:t>
            </a:r>
            <a:r>
              <a:rPr lang="fr-FR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fr-F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Font typeface="Wingdings" pitchFamily="2" charset="77"/>
              <a:buChar char="v"/>
            </a:pP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BUT: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expression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παρωξύνατε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με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different semantically and syntactically from preferred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παραβαίνω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ἀπειθέω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ῥῆμα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LXX-Pentateuch </a:t>
            </a:r>
            <a:endParaRPr lang="nl-BE" sz="2000" dirty="0"/>
          </a:p>
          <a:p>
            <a:pPr marL="800100" lvl="1" indent="-342900">
              <a:buFont typeface="Wingdings" pitchFamily="2" charset="77"/>
              <a:buChar char="Ø"/>
            </a:pPr>
            <a:endParaRPr lang="el-G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1C33FE6-0FB7-C292-1050-73E48B025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951" y="4361447"/>
            <a:ext cx="8338075" cy="2496553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C8EA084B-5CFC-EB43-E688-C225809E5185}"/>
              </a:ext>
            </a:extLst>
          </p:cNvPr>
          <p:cNvSpPr/>
          <p:nvPr/>
        </p:nvSpPr>
        <p:spPr>
          <a:xfrm>
            <a:off x="5189662" y="5820411"/>
            <a:ext cx="1166168" cy="286051"/>
          </a:xfrm>
          <a:prstGeom prst="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6949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575028" y="427984"/>
            <a:ext cx="6618395" cy="431800"/>
          </a:xfrm>
        </p:spPr>
        <p:txBody>
          <a:bodyPr/>
          <a:lstStyle/>
          <a:p>
            <a:r>
              <a:rPr lang="fr-BE" dirty="0" err="1"/>
              <a:t>Replacing</a:t>
            </a:r>
            <a:r>
              <a:rPr lang="fr-BE" dirty="0"/>
              <a:t> an </a:t>
            </a:r>
            <a:r>
              <a:rPr lang="fr-BE" dirty="0" err="1"/>
              <a:t>Anthropomorphism</a:t>
            </a:r>
            <a:r>
              <a:rPr lang="fr-BE" dirty="0"/>
              <a:t>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206627" y="1216481"/>
            <a:ext cx="1102119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nl-BE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anomalies</a:t>
            </a:r>
          </a:p>
          <a:p>
            <a:endParaRPr lang="nl-BE" sz="19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itchFamily="2" charset="77"/>
              <a:buChar char="Ø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Possibility of different </a:t>
            </a:r>
            <a:r>
              <a:rPr lang="nl-BE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Vorlage!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nl-BE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Vorlage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LXX: rather than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מריתם את פי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something like: </a:t>
            </a:r>
          </a:p>
          <a:p>
            <a:pPr lvl="1"/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“you rebelled against/provoked my anger.”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l-G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παροξύνω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irritation/ provocation = combination of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מרה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אַף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אנף</a:t>
            </a:r>
            <a:endParaRPr lang="fr-F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57300" lvl="2" indent="-342900">
              <a:buFont typeface="Wingdings" pitchFamily="2" charset="77"/>
              <a:buChar char="ü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Esd 9:14: </a:t>
            </a:r>
            <a:r>
              <a:rPr lang="el-G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παροξύνω 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renders the verb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אנף</a:t>
            </a:r>
            <a:endParaRPr lang="el-G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Probable that LXX had different </a:t>
            </a:r>
            <a:r>
              <a:rPr lang="nl-BE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Vorlage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Wingdings" pitchFamily="2" charset="77"/>
              <a:buChar char="Ø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itchFamily="2" charset="77"/>
              <a:buChar char="Ø"/>
            </a:pPr>
            <a:r>
              <a:rPr lang="nl-BE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translation in Num 20:24 does not provide evidence of a anti-anthropomorphism, but reveals a Vorlage where God’s mouth was absent</a:t>
            </a:r>
          </a:p>
          <a:p>
            <a:pPr marL="800100" lvl="1" indent="-342900">
              <a:buFont typeface="Wingdings" pitchFamily="2" charset="77"/>
              <a:buChar char="Ø"/>
            </a:pPr>
            <a:endParaRPr lang="nl-BE" sz="2000" dirty="0"/>
          </a:p>
          <a:p>
            <a:pPr marL="800100" lvl="1" indent="-342900">
              <a:buFont typeface="Wingdings" pitchFamily="2" charset="77"/>
              <a:buChar char="Ø"/>
            </a:pPr>
            <a:endParaRPr lang="el-G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4778836-7BD3-FAA2-A133-B04790152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17" y="2758813"/>
            <a:ext cx="3111500" cy="381000"/>
          </a:xfrm>
          <a:prstGeom prst="rect">
            <a:avLst/>
          </a:prstGeom>
        </p:spPr>
      </p:pic>
      <p:pic>
        <p:nvPicPr>
          <p:cNvPr id="11266" name="Picture 2" descr="Canvassing the Masterpiece: Magritte's “The Lovers“ | Rise Art">
            <a:extLst>
              <a:ext uri="{FF2B5EF4-FFF2-40B4-BE49-F238E27FC236}">
                <a16:creationId xmlns:a16="http://schemas.microsoft.com/office/drawing/2014/main" id="{1BE1FC8B-C03F-E0D0-FD10-16EECC5EC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824" y="-1"/>
            <a:ext cx="4630176" cy="275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F3B5CD8-3655-6EC8-263C-30A86DE0F9D3}"/>
              </a:ext>
            </a:extLst>
          </p:cNvPr>
          <p:cNvSpPr txBox="1"/>
          <p:nvPr/>
        </p:nvSpPr>
        <p:spPr>
          <a:xfrm>
            <a:off x="6821326" y="2762287"/>
            <a:ext cx="5604905" cy="3197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René Magritte, Les amants</a:t>
            </a:r>
          </a:p>
        </p:txBody>
      </p:sp>
    </p:spTree>
    <p:extLst>
      <p:ext uri="{BB962C8B-B14F-4D97-AF65-F5344CB8AC3E}">
        <p14:creationId xmlns:p14="http://schemas.microsoft.com/office/powerpoint/2010/main" val="100172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561894" y="138254"/>
            <a:ext cx="6289695" cy="431800"/>
          </a:xfrm>
        </p:spPr>
        <p:txBody>
          <a:bodyPr/>
          <a:lstStyle/>
          <a:p>
            <a:r>
              <a:rPr lang="fr-BE" dirty="0" err="1"/>
              <a:t>Replacing</a:t>
            </a:r>
            <a:r>
              <a:rPr lang="fr-BE" dirty="0"/>
              <a:t> an </a:t>
            </a:r>
          </a:p>
          <a:p>
            <a:r>
              <a:rPr lang="fr-BE" dirty="0" err="1"/>
              <a:t>Anthropomorphism</a:t>
            </a:r>
            <a:r>
              <a:rPr lang="fr-BE" dirty="0"/>
              <a:t>?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486944" y="1179522"/>
            <a:ext cx="11173529" cy="675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 </a:t>
            </a:r>
            <a:r>
              <a:rPr lang="nl-BE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Vorlage</a:t>
            </a:r>
            <a:r>
              <a:rPr lang="nl-BE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-centric approach</a:t>
            </a:r>
          </a:p>
          <a:p>
            <a:endParaRPr lang="nl-BE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different approach to evaluating the presence of anti- anthropomorphism in the LXX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Often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bipolar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division in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scholarship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77"/>
              <a:buChar char="Ø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 20:24: possibility of a different </a:t>
            </a:r>
            <a:r>
              <a:rPr lang="nl-B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Vorlage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Wingdings" pitchFamily="2" charset="77"/>
              <a:buChar char="ü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discredits the difficult theory of a substitution of an anthropomorphism by another one</a:t>
            </a:r>
          </a:p>
          <a:p>
            <a:pPr marL="742950" lvl="1" indent="-285750">
              <a:buFont typeface="Wingdings" pitchFamily="2" charset="77"/>
              <a:buChar char="ü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illustrates how the translator aspired to render the Hebrew into idiomatic Greek</a:t>
            </a:r>
          </a:p>
          <a:p>
            <a:pPr marL="742950" lvl="1" indent="-285750">
              <a:buFont typeface="Wingdings" pitchFamily="2" charset="77"/>
              <a:buChar char="ü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nl-BE" sz="20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scholars identify as an anti- anthropomorphism, might, for the Greek translator(s), constitute an authentic expression of what they thought their Vorlage meant</a:t>
            </a:r>
          </a:p>
          <a:p>
            <a:pPr marL="285750" indent="-285750">
              <a:buFont typeface="Wingdings" pitchFamily="2" charset="77"/>
              <a:buChar char="ü"/>
            </a:pPr>
            <a:endParaRPr lang="he-I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itchFamily="2" charset="77"/>
              <a:buChar char="Ø"/>
            </a:pPr>
            <a:endParaRPr lang="nl-BE" sz="2000" dirty="0"/>
          </a:p>
          <a:p>
            <a:pPr marL="800100" lvl="1" indent="-342900">
              <a:buFont typeface="Wingdings" pitchFamily="2" charset="77"/>
              <a:buChar char="Ø"/>
            </a:pPr>
            <a:endParaRPr lang="el-G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0ABE5A7-CE7D-5E65-E851-47DB74B037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384601"/>
              </p:ext>
            </p:extLst>
          </p:nvPr>
        </p:nvGraphicFramePr>
        <p:xfrm>
          <a:off x="2946400" y="1974953"/>
          <a:ext cx="8970780" cy="2908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kstvak 8">
            <a:extLst>
              <a:ext uri="{FF2B5EF4-FFF2-40B4-BE49-F238E27FC236}">
                <a16:creationId xmlns:a16="http://schemas.microsoft.com/office/drawing/2014/main" id="{EF86CA46-FE4F-ED95-9E2E-780EFB32AB63}"/>
              </a:ext>
            </a:extLst>
          </p:cNvPr>
          <p:cNvSpPr txBox="1"/>
          <p:nvPr/>
        </p:nvSpPr>
        <p:spPr>
          <a:xfrm>
            <a:off x="5966085" y="2353457"/>
            <a:ext cx="2788171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nl-BE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factors in evaluation of translation of anthropomorphisms: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different </a:t>
            </a:r>
            <a:r>
              <a:rPr lang="nl-BE" sz="18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Vorlage</a:t>
            </a:r>
            <a:r>
              <a:rPr lang="nl-BE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socio-historical context of the specific equivalent,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intertextual parallels,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stylistic features, etc. </a:t>
            </a: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899410" y="3103778"/>
            <a:ext cx="11071951" cy="1019324"/>
          </a:xfrm>
        </p:spPr>
        <p:txBody>
          <a:bodyPr/>
          <a:lstStyle/>
          <a:p>
            <a:r>
              <a:rPr lang="fr-BE" dirty="0"/>
              <a:t>Conclusion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85779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89973" y="468038"/>
            <a:ext cx="6289695" cy="431800"/>
          </a:xfrm>
        </p:spPr>
        <p:txBody>
          <a:bodyPr/>
          <a:lstStyle/>
          <a:p>
            <a:r>
              <a:rPr lang="fr-BE" dirty="0"/>
              <a:t>Conclusion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202135" y="1521048"/>
            <a:ext cx="7325514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God’s mouth in LXX: avoided?</a:t>
            </a:r>
          </a:p>
          <a:p>
            <a:pPr marL="800100" lvl="1" indent="-342900">
              <a:buFont typeface="Wingdings" pitchFamily="2" charset="77"/>
              <a:buChar char="Ø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LXX-Num: discrepancy human and divine mouth</a:t>
            </a:r>
          </a:p>
          <a:p>
            <a:pPr marL="800100" lvl="1" indent="-342900">
              <a:buFont typeface="Wingdings" pitchFamily="2" charset="77"/>
              <a:buChar char="Ø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 20:24: different </a:t>
            </a:r>
            <a:r>
              <a:rPr lang="nl-B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Vorlage 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instead of avoidance</a:t>
            </a:r>
          </a:p>
          <a:p>
            <a:pPr marL="800100" lvl="1" indent="-342900">
              <a:buFont typeface="Wingdings" pitchFamily="2" charset="77"/>
              <a:buChar char="Ø"/>
            </a:pPr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Necessity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careful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Greek translation of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anthropomorphisms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criteria: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BE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Carefulness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avoid label of anti-anthropomorphism as “easy solution” for unique rendering!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BE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immediate and broader context of the verse: intertextual interpolations, specific idioms, cultural images, place within translation-technique of book?</a:t>
            </a:r>
          </a:p>
          <a:p>
            <a:pPr marL="914400" lvl="1" indent="-457200">
              <a:buFont typeface="+mj-lt"/>
              <a:buAutoNum type="arabicPeriod"/>
            </a:pPr>
            <a:r>
              <a:rPr lang="nl-BE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anthropomorphism: likelihood of avoiding a particular anthropomorphism? If applicable, identify further, subtler instances of avoidance.</a:t>
            </a:r>
          </a:p>
        </p:txBody>
      </p:sp>
      <p:pic>
        <p:nvPicPr>
          <p:cNvPr id="14338" name="Picture 2" descr="Salvador Dalí (1904-1989), Bouche mystérieuse apparaissant sur le dos de ma  nurse | Christie's">
            <a:extLst>
              <a:ext uri="{FF2B5EF4-FFF2-40B4-BE49-F238E27FC236}">
                <a16:creationId xmlns:a16="http://schemas.microsoft.com/office/drawing/2014/main" id="{E4F663E5-5ADD-2F35-0245-769D6C210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649" y="-6223"/>
            <a:ext cx="4648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0AF3CDD-22A8-C456-41B5-1C31F140B9AF}"/>
              </a:ext>
            </a:extLst>
          </p:cNvPr>
          <p:cNvSpPr txBox="1"/>
          <p:nvPr/>
        </p:nvSpPr>
        <p:spPr>
          <a:xfrm>
            <a:off x="7314039" y="6588148"/>
            <a:ext cx="5604905" cy="3197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Salvador Dalí, Bouche mystérieuse</a:t>
            </a:r>
          </a:p>
        </p:txBody>
      </p:sp>
    </p:spTree>
    <p:extLst>
      <p:ext uri="{BB962C8B-B14F-4D97-AF65-F5344CB8AC3E}">
        <p14:creationId xmlns:p14="http://schemas.microsoft.com/office/powerpoint/2010/main" val="32134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outh (Mund) | The Art Institute of Chicago">
            <a:extLst>
              <a:ext uri="{FF2B5EF4-FFF2-40B4-BE49-F238E27FC236}">
                <a16:creationId xmlns:a16="http://schemas.microsoft.com/office/drawing/2014/main" id="{7811CF49-F909-67BB-C513-D9105BEB2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422" y="0"/>
            <a:ext cx="7616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44196" y="0"/>
            <a:ext cx="8303608" cy="933866"/>
          </a:xfrm>
        </p:spPr>
        <p:txBody>
          <a:bodyPr/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for </a:t>
            </a:r>
            <a:r>
              <a:rPr lang="fr-FR" dirty="0" err="1"/>
              <a:t>listening</a:t>
            </a:r>
            <a:r>
              <a:rPr lang="fr-FR" dirty="0"/>
              <a:t>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660B80F-758E-11D0-9C5B-62F7D236FC7C}"/>
              </a:ext>
            </a:extLst>
          </p:cNvPr>
          <p:cNvSpPr txBox="1"/>
          <p:nvPr/>
        </p:nvSpPr>
        <p:spPr>
          <a:xfrm>
            <a:off x="10020246" y="6595672"/>
            <a:ext cx="217175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Gerhard Richter, Mund</a:t>
            </a:r>
          </a:p>
        </p:txBody>
      </p:sp>
    </p:spTree>
    <p:extLst>
      <p:ext uri="{BB962C8B-B14F-4D97-AF65-F5344CB8AC3E}">
        <p14:creationId xmlns:p14="http://schemas.microsoft.com/office/powerpoint/2010/main" val="22844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Medusa by Caravaggio | Visit Tuscany">
            <a:extLst>
              <a:ext uri="{FF2B5EF4-FFF2-40B4-BE49-F238E27FC236}">
                <a16:creationId xmlns:a16="http://schemas.microsoft.com/office/drawing/2014/main" id="{C3599D8E-CD2D-7E89-2DF5-1835582D9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072" y="-22835"/>
            <a:ext cx="8192879" cy="575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809300" y="5072391"/>
            <a:ext cx="9400921" cy="1785609"/>
          </a:xfrm>
          <a:solidFill>
            <a:srgbClr val="5DB3E6"/>
          </a:solidFill>
        </p:spPr>
        <p:txBody>
          <a:bodyPr/>
          <a:lstStyle/>
          <a:p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2809301" y="5084259"/>
            <a:ext cx="9265186" cy="431800"/>
          </a:xfrm>
        </p:spPr>
        <p:txBody>
          <a:bodyPr/>
          <a:lstStyle/>
          <a:p>
            <a:pPr algn="ctr"/>
            <a:r>
              <a:rPr lang="fr-BE" dirty="0"/>
              <a:t>The Divine </a:t>
            </a:r>
            <a:r>
              <a:rPr lang="fr-BE" dirty="0" err="1"/>
              <a:t>Mouth</a:t>
            </a:r>
            <a:r>
              <a:rPr lang="fr-BE" dirty="0"/>
              <a:t> </a:t>
            </a:r>
            <a:r>
              <a:rPr lang="fr-BE" dirty="0" err="1"/>
              <a:t>Avoided</a:t>
            </a:r>
            <a:r>
              <a:rPr lang="fr-BE" dirty="0"/>
              <a:t> in LXX?</a:t>
            </a:r>
          </a:p>
          <a:p>
            <a:pPr algn="ctr"/>
            <a:r>
              <a:rPr lang="fr-BE" dirty="0"/>
              <a:t>￼A </a:t>
            </a:r>
            <a:r>
              <a:rPr lang="fr-BE" dirty="0" err="1"/>
              <a:t>Vorlage-Centric</a:t>
            </a:r>
            <a:r>
              <a:rPr lang="fr-BE" dirty="0"/>
              <a:t> </a:t>
            </a:r>
            <a:r>
              <a:rPr lang="fr-BE" dirty="0" err="1"/>
              <a:t>Analysis</a:t>
            </a:r>
            <a:r>
              <a:rPr lang="fr-BE" dirty="0"/>
              <a:t> of </a:t>
            </a:r>
            <a:r>
              <a:rPr lang="fr-BE" dirty="0" err="1"/>
              <a:t>Anthropomorphism</a:t>
            </a:r>
            <a:r>
              <a:rPr lang="fr-BE" dirty="0"/>
              <a:t> </a:t>
            </a:r>
            <a:r>
              <a:rPr lang="fr-BE" dirty="0" err="1"/>
              <a:t>with</a:t>
            </a:r>
            <a:r>
              <a:rPr lang="fr-BE" dirty="0"/>
              <a:t> a Focus on LXX-Numbers 20:24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2809300" y="6562823"/>
            <a:ext cx="9876426" cy="431800"/>
          </a:xfrm>
        </p:spPr>
        <p:txBody>
          <a:bodyPr/>
          <a:lstStyle/>
          <a:p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Ellen De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Doncker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         Midwest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Regional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Meeting for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Biblical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Studies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      16 March 2024</a:t>
            </a:r>
          </a:p>
        </p:txBody>
      </p:sp>
      <p:pic>
        <p:nvPicPr>
          <p:cNvPr id="1032" name="Picture 8" descr="FNRS | DYNAFAC">
            <a:extLst>
              <a:ext uri="{FF2B5EF4-FFF2-40B4-BE49-F238E27FC236}">
                <a16:creationId xmlns:a16="http://schemas.microsoft.com/office/drawing/2014/main" id="{5C19AC45-E01F-53BD-764D-393095247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39" y="909011"/>
            <a:ext cx="990057" cy="64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2A944213-76BE-840C-04A1-8BEE67D49241}"/>
              </a:ext>
            </a:extLst>
          </p:cNvPr>
          <p:cNvSpPr/>
          <p:nvPr/>
        </p:nvSpPr>
        <p:spPr>
          <a:xfrm>
            <a:off x="1023106" y="1049312"/>
            <a:ext cx="2927976" cy="361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41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/>
              <a:t>Introduction: Anti-</a:t>
            </a:r>
            <a:r>
              <a:rPr lang="fr-BE" dirty="0" err="1"/>
              <a:t>anthropomorphism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341523" y="1509331"/>
            <a:ext cx="575447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LXX-theology? (cf. Rösel, Ausloos &amp; Lemmelijn)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Anthropomorphisms: instances where human-like attributes are ascribed to God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Avoidance = part of LXX-theology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God’s mouth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Anthropomorphism of Pentateuch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LXX-Numbers: anti-anthropomorphic avoidance of mouth</a:t>
            </a:r>
          </a:p>
          <a:p>
            <a:pPr marL="1200150" lvl="2" indent="-285750">
              <a:buFont typeface="Wingdings" pitchFamily="2" charset="77"/>
              <a:buChar char="Ø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LXX-Num 20:24: strange translation of divine mouth = anti-anthropomorphism?</a:t>
            </a:r>
          </a:p>
        </p:txBody>
      </p:sp>
      <p:pic>
        <p:nvPicPr>
          <p:cNvPr id="2052" name="Picture 4" descr="The Veiled Virgin Is A Statue By A Italian Sculptor, 43% OFF">
            <a:extLst>
              <a:ext uri="{FF2B5EF4-FFF2-40B4-BE49-F238E27FC236}">
                <a16:creationId xmlns:a16="http://schemas.microsoft.com/office/drawing/2014/main" id="{7BBF7AD1-0557-8FFB-C780-B3B2C331D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7620000" y="6550223"/>
            <a:ext cx="457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Giovanni Strazza, Vergine Velata</a:t>
            </a:r>
          </a:p>
        </p:txBody>
      </p:sp>
    </p:spTree>
    <p:extLst>
      <p:ext uri="{BB962C8B-B14F-4D97-AF65-F5344CB8AC3E}">
        <p14:creationId xmlns:p14="http://schemas.microsoft.com/office/powerpoint/2010/main" val="22994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173164" y="2462454"/>
            <a:ext cx="10325415" cy="431800"/>
          </a:xfrm>
        </p:spPr>
        <p:txBody>
          <a:bodyPr/>
          <a:lstStyle/>
          <a:p>
            <a:r>
              <a:rPr lang="fr-BE" dirty="0" err="1"/>
              <a:t>Overview</a:t>
            </a:r>
            <a:endParaRPr lang="fr-BE" dirty="0"/>
          </a:p>
          <a:p>
            <a:pPr marL="514350" indent="-514350">
              <a:buAutoNum type="arabicPeriod"/>
            </a:pPr>
            <a:r>
              <a:rPr lang="fr-BE" dirty="0" err="1"/>
              <a:t>Designating</a:t>
            </a:r>
            <a:r>
              <a:rPr lang="fr-BE" dirty="0"/>
              <a:t> the “</a:t>
            </a:r>
            <a:r>
              <a:rPr lang="fr-BE" dirty="0" err="1"/>
              <a:t>Mouth</a:t>
            </a:r>
            <a:r>
              <a:rPr lang="fr-BE" dirty="0"/>
              <a:t>”</a:t>
            </a:r>
          </a:p>
          <a:p>
            <a:pPr marL="514350" indent="-514350">
              <a:buAutoNum type="arabicPeriod"/>
            </a:pPr>
            <a:r>
              <a:rPr lang="fr-BE" dirty="0"/>
              <a:t>Greek Equivalents for “</a:t>
            </a:r>
            <a:r>
              <a:rPr lang="fr-BE" dirty="0" err="1"/>
              <a:t>Mouth</a:t>
            </a:r>
            <a:r>
              <a:rPr lang="fr-BE" dirty="0"/>
              <a:t>” in the </a:t>
            </a:r>
            <a:r>
              <a:rPr lang="fr-BE" dirty="0" err="1"/>
              <a:t>Pentateuch</a:t>
            </a:r>
            <a:endParaRPr lang="fr-BE" dirty="0"/>
          </a:p>
          <a:p>
            <a:pPr marL="514350" indent="-514350">
              <a:buAutoNum type="arabicPeriod"/>
            </a:pPr>
            <a:r>
              <a:rPr lang="fr-BE" dirty="0" err="1"/>
              <a:t>Replacing</a:t>
            </a:r>
            <a:r>
              <a:rPr lang="fr-BE" dirty="0"/>
              <a:t> an </a:t>
            </a:r>
            <a:r>
              <a:rPr lang="fr-BE" dirty="0" err="1"/>
              <a:t>Anthropomorphism</a:t>
            </a:r>
            <a:r>
              <a:rPr lang="fr-BE" dirty="0"/>
              <a:t> by </a:t>
            </a:r>
            <a:r>
              <a:rPr lang="fr-BE" dirty="0" err="1"/>
              <a:t>Another</a:t>
            </a:r>
            <a:r>
              <a:rPr lang="fr-BE" dirty="0"/>
              <a:t> One?</a:t>
            </a:r>
          </a:p>
          <a:p>
            <a:pPr marL="1200150" lvl="1" indent="-514350">
              <a:buFont typeface="+mj-lt"/>
              <a:buAutoNum type="arabicParenR"/>
            </a:pPr>
            <a:r>
              <a:rPr lang="fr-BE" dirty="0"/>
              <a:t>Offensive </a:t>
            </a:r>
            <a:r>
              <a:rPr lang="fr-BE" dirty="0" err="1"/>
              <a:t>mouth</a:t>
            </a:r>
            <a:r>
              <a:rPr lang="fr-BE" dirty="0"/>
              <a:t>?</a:t>
            </a:r>
          </a:p>
          <a:p>
            <a:pPr marL="1200150" lvl="1" indent="-514350">
              <a:buFont typeface="+mj-lt"/>
              <a:buAutoNum type="arabicParenR"/>
            </a:pPr>
            <a:r>
              <a:rPr lang="fr-BE" dirty="0" err="1"/>
              <a:t>Two</a:t>
            </a:r>
            <a:r>
              <a:rPr lang="fr-BE" dirty="0"/>
              <a:t> anomalies</a:t>
            </a:r>
          </a:p>
          <a:p>
            <a:pPr marL="1200150" lvl="1" indent="-514350">
              <a:buFont typeface="+mj-lt"/>
              <a:buAutoNum type="arabicParenR"/>
            </a:pPr>
            <a:r>
              <a:rPr lang="fr-BE" dirty="0" err="1"/>
              <a:t>Vorlage-centric</a:t>
            </a:r>
            <a:r>
              <a:rPr lang="fr-BE" dirty="0"/>
              <a:t> </a:t>
            </a:r>
            <a:r>
              <a:rPr lang="fr-BE" dirty="0" err="1"/>
              <a:t>approach</a:t>
            </a:r>
            <a:endParaRPr lang="fr-BE" dirty="0"/>
          </a:p>
          <a:p>
            <a:pPr marL="514350" indent="-514350">
              <a:buAutoNum type="arabicPeriod"/>
            </a:pPr>
            <a:r>
              <a:rPr lang="fr-BE" dirty="0"/>
              <a:t>Conclusion</a:t>
            </a:r>
          </a:p>
          <a:p>
            <a:pPr marL="514350" indent="-514350">
              <a:buAutoNum type="arabicPeriod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2814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fr-BE" dirty="0" err="1"/>
              <a:t>Designating</a:t>
            </a:r>
            <a:r>
              <a:rPr lang="fr-BE" dirty="0"/>
              <a:t> the “</a:t>
            </a:r>
            <a:r>
              <a:rPr lang="fr-BE" dirty="0" err="1"/>
              <a:t>Mouth</a:t>
            </a:r>
            <a:r>
              <a:rPr lang="fr-BE" dirty="0"/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2221625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6289695" cy="431800"/>
          </a:xfrm>
        </p:spPr>
        <p:txBody>
          <a:bodyPr/>
          <a:lstStyle/>
          <a:p>
            <a:r>
              <a:rPr lang="fr-BE" dirty="0" err="1"/>
              <a:t>Designating</a:t>
            </a:r>
            <a:r>
              <a:rPr lang="fr-BE" dirty="0"/>
              <a:t> the “</a:t>
            </a:r>
            <a:r>
              <a:rPr lang="fr-BE" dirty="0" err="1"/>
              <a:t>Mouth</a:t>
            </a:r>
            <a:r>
              <a:rPr lang="fr-BE" dirty="0"/>
              <a:t>”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764672" y="1402519"/>
            <a:ext cx="740366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 for “mouth”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חֵךְ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שָׂפָם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לָשׁוֹן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פֶּה</a:t>
            </a: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in Pentateuch (esp. Num):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פֶּה</a:t>
            </a: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word: focus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Meanings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he-I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פֶּה</a:t>
            </a:r>
            <a:r>
              <a:rPr lang="fr-F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nl-BE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Originally: physical mouth -&gt; extension to speech &amp; openings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Multifunctional </a:t>
            </a:r>
          </a:p>
          <a:p>
            <a:pPr marL="1200150" lvl="2" indent="-285750">
              <a:buFont typeface="Wingdings" pitchFamily="2" charset="77"/>
              <a:buChar char="Ø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function: speech</a:t>
            </a:r>
          </a:p>
          <a:p>
            <a:pPr marL="1257300" lvl="2" indent="-342900">
              <a:buFont typeface="Wingdings" pitchFamily="2" charset="77"/>
              <a:buChar char="Ø"/>
            </a:pPr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Semiprepositions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fr-FR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mouth</a:t>
            </a:r>
            <a:r>
              <a:rPr lang="fr-F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fr-FR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Septuagint</a:t>
            </a:r>
            <a:r>
              <a:rPr lang="fr-F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Equivalents 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align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polysemy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he-IL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פֶּה</a:t>
            </a:r>
            <a:endParaRPr lang="fr-FR" sz="1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Pentateuch</a:t>
            </a:r>
            <a:r>
              <a:rPr lang="fr-F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God’s</a:t>
            </a:r>
            <a:r>
              <a:rPr lang="fr-F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9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mouth</a:t>
            </a:r>
            <a:r>
              <a:rPr lang="fr-FR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l-G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στόμα (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mouth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l-G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ῥῆμα</a:t>
            </a:r>
            <a:r>
              <a:rPr lang="el-G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word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thing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l-G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πρόσταγμα (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command), and </a:t>
            </a:r>
            <a:r>
              <a:rPr lang="el-G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φωνή (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voice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l-G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στόμα 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the (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most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fr-FR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literal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translation</a:t>
            </a:r>
            <a:endParaRPr lang="fr-FR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LXX-Pentateuch: only two instances where God’s </a:t>
            </a:r>
            <a:r>
              <a:rPr lang="he-IL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פֶּה</a:t>
            </a:r>
            <a:r>
              <a:rPr lang="fr-FR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e-IL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translated by </a:t>
            </a:r>
            <a:r>
              <a:rPr lang="el-GR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στόμα (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i.e., Num 12:8 and </a:t>
            </a:r>
            <a:r>
              <a:rPr lang="en-US" sz="19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Deut</a:t>
            </a: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8:3)</a:t>
            </a:r>
          </a:p>
        </p:txBody>
      </p:sp>
      <p:pic>
        <p:nvPicPr>
          <p:cNvPr id="3074" name="Picture 2" descr="Bocca Della Verita Stock Photos and Images - 123RF">
            <a:extLst>
              <a:ext uri="{FF2B5EF4-FFF2-40B4-BE49-F238E27FC236}">
                <a16:creationId xmlns:a16="http://schemas.microsoft.com/office/drawing/2014/main" id="{E19E098C-3776-D289-2E64-F52CEC12E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063" y="1222891"/>
            <a:ext cx="3802447" cy="5628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8336423" y="6538262"/>
            <a:ext cx="424815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Bocca della verità</a:t>
            </a:r>
          </a:p>
        </p:txBody>
      </p:sp>
    </p:spTree>
    <p:extLst>
      <p:ext uri="{BB962C8B-B14F-4D97-AF65-F5344CB8AC3E}">
        <p14:creationId xmlns:p14="http://schemas.microsoft.com/office/powerpoint/2010/main" val="267167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0" y="2878926"/>
            <a:ext cx="11071951" cy="1019324"/>
          </a:xfrm>
        </p:spPr>
        <p:txBody>
          <a:bodyPr/>
          <a:lstStyle/>
          <a:p>
            <a:r>
              <a:rPr lang="fr-BE" dirty="0"/>
              <a:t>2. Equivalents for “</a:t>
            </a:r>
            <a:r>
              <a:rPr lang="fr-BE" dirty="0" err="1"/>
              <a:t>Mouth</a:t>
            </a:r>
            <a:r>
              <a:rPr lang="fr-BE" dirty="0"/>
              <a:t>” in the </a:t>
            </a:r>
            <a:r>
              <a:rPr lang="fr-BE" dirty="0" err="1"/>
              <a:t>Pentateuch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823072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B3ACF3B-A64F-E19D-1AE2-2D58507C5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038" y="1892300"/>
            <a:ext cx="5892800" cy="4965700"/>
          </a:xfrm>
          <a:prstGeom prst="rect">
            <a:avLst/>
          </a:prstGeom>
        </p:spPr>
      </p:pic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9231199" cy="431800"/>
          </a:xfrm>
        </p:spPr>
        <p:txBody>
          <a:bodyPr/>
          <a:lstStyle/>
          <a:p>
            <a:r>
              <a:rPr lang="fr-BE" dirty="0"/>
              <a:t>Greek Equivalents for “</a:t>
            </a:r>
            <a:r>
              <a:rPr lang="fr-BE" dirty="0" err="1"/>
              <a:t>Mouth</a:t>
            </a:r>
            <a:r>
              <a:rPr lang="fr-BE" dirty="0"/>
              <a:t>” in the </a:t>
            </a:r>
            <a:r>
              <a:rPr lang="fr-BE" dirty="0" err="1"/>
              <a:t>Pentateuch</a:t>
            </a:r>
            <a:endParaRPr lang="fr-BE" dirty="0"/>
          </a:p>
          <a:p>
            <a:endParaRPr lang="fr-BE" dirty="0" err="1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454365" y="1222891"/>
            <a:ext cx="112061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categories:  a) physical mouth; b) “in between,” where it is not clear whether it refers to the organ of speech, or speech itself; c) “figurative mouth” as an opening in general; d) “semipreposition”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C9947A3-8A22-3F1C-E14D-9E719F37D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92300"/>
            <a:ext cx="5892800" cy="4965700"/>
          </a:xfrm>
          <a:prstGeom prst="rect">
            <a:avLst/>
          </a:prstGeom>
        </p:spPr>
      </p:pic>
      <p:grpSp>
        <p:nvGrpSpPr>
          <p:cNvPr id="13" name="Groep 12">
            <a:extLst>
              <a:ext uri="{FF2B5EF4-FFF2-40B4-BE49-F238E27FC236}">
                <a16:creationId xmlns:a16="http://schemas.microsoft.com/office/drawing/2014/main" id="{CDE31B8B-AF7E-9C33-849F-5073ECFDC7F2}"/>
              </a:ext>
            </a:extLst>
          </p:cNvPr>
          <p:cNvGrpSpPr/>
          <p:nvPr/>
        </p:nvGrpSpPr>
        <p:grpSpPr>
          <a:xfrm>
            <a:off x="0" y="1892301"/>
            <a:ext cx="5969963" cy="1379709"/>
            <a:chOff x="0" y="1892301"/>
            <a:chExt cx="5969963" cy="1379709"/>
          </a:xfrm>
        </p:grpSpPr>
        <p:sp>
          <p:nvSpPr>
            <p:cNvPr id="10" name="Ovaal 9">
              <a:extLst>
                <a:ext uri="{FF2B5EF4-FFF2-40B4-BE49-F238E27FC236}">
                  <a16:creationId xmlns:a16="http://schemas.microsoft.com/office/drawing/2014/main" id="{9EE1FCC0-A428-6F80-49F8-627486F49FD7}"/>
                </a:ext>
              </a:extLst>
            </p:cNvPr>
            <p:cNvSpPr/>
            <p:nvPr/>
          </p:nvSpPr>
          <p:spPr>
            <a:xfrm>
              <a:off x="0" y="2098623"/>
              <a:ext cx="1024569" cy="1173387"/>
            </a:xfrm>
            <a:prstGeom prst="ellipse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C8D8FDAA-7B3F-8542-65BF-797E06D97B7E}"/>
                </a:ext>
              </a:extLst>
            </p:cNvPr>
            <p:cNvSpPr/>
            <p:nvPr/>
          </p:nvSpPr>
          <p:spPr>
            <a:xfrm>
              <a:off x="1024569" y="2098623"/>
              <a:ext cx="1024569" cy="1173387"/>
            </a:xfrm>
            <a:prstGeom prst="ellipse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E17DE674-0BB8-B321-80F9-BDBF83F3BE3A}"/>
                </a:ext>
              </a:extLst>
            </p:cNvPr>
            <p:cNvSpPr/>
            <p:nvPr/>
          </p:nvSpPr>
          <p:spPr>
            <a:xfrm>
              <a:off x="4197894" y="1892301"/>
              <a:ext cx="1772069" cy="1379709"/>
            </a:xfrm>
            <a:prstGeom prst="ellipse">
              <a:avLst/>
            </a:prstGeom>
            <a:solidFill>
              <a:schemeClr val="accent1">
                <a:alpha val="2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16" name="Groep 15">
            <a:extLst>
              <a:ext uri="{FF2B5EF4-FFF2-40B4-BE49-F238E27FC236}">
                <a16:creationId xmlns:a16="http://schemas.microsoft.com/office/drawing/2014/main" id="{2947BB14-EBDD-9870-3F1C-7DBB10139002}"/>
              </a:ext>
            </a:extLst>
          </p:cNvPr>
          <p:cNvGrpSpPr/>
          <p:nvPr/>
        </p:nvGrpSpPr>
        <p:grpSpPr>
          <a:xfrm>
            <a:off x="0" y="4255399"/>
            <a:ext cx="5752303" cy="2590640"/>
            <a:chOff x="0" y="4255399"/>
            <a:chExt cx="5752303" cy="2590640"/>
          </a:xfrm>
        </p:grpSpPr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2A0C19A6-BF60-2EBE-B547-F52895715612}"/>
                </a:ext>
              </a:extLst>
            </p:cNvPr>
            <p:cNvSpPr/>
            <p:nvPr/>
          </p:nvSpPr>
          <p:spPr>
            <a:xfrm>
              <a:off x="3980234" y="4255400"/>
              <a:ext cx="1772069" cy="2590639"/>
            </a:xfrm>
            <a:prstGeom prst="ellipse">
              <a:avLst/>
            </a:prstGeom>
            <a:solidFill>
              <a:srgbClr val="FFC000">
                <a:alpha val="25000"/>
              </a:srgb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B6594EFE-E9CC-C27D-EC89-D4EF56AD59F1}"/>
                </a:ext>
              </a:extLst>
            </p:cNvPr>
            <p:cNvSpPr/>
            <p:nvPr/>
          </p:nvSpPr>
          <p:spPr>
            <a:xfrm>
              <a:off x="0" y="4255399"/>
              <a:ext cx="839449" cy="1036129"/>
            </a:xfrm>
            <a:prstGeom prst="ellipse">
              <a:avLst/>
            </a:prstGeom>
            <a:solidFill>
              <a:srgbClr val="FFC000">
                <a:alpha val="25000"/>
              </a:srgb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17" name="Tekstvak 16">
            <a:extLst>
              <a:ext uri="{FF2B5EF4-FFF2-40B4-BE49-F238E27FC236}">
                <a16:creationId xmlns:a16="http://schemas.microsoft.com/office/drawing/2014/main" id="{482D3F3B-F829-3A68-F305-DEF2B32963E0}"/>
              </a:ext>
            </a:extLst>
          </p:cNvPr>
          <p:cNvSpPr txBox="1"/>
          <p:nvPr/>
        </p:nvSpPr>
        <p:spPr>
          <a:xfrm>
            <a:off x="2233534" y="2431368"/>
            <a:ext cx="19643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accent1"/>
                </a:solidFill>
                <a:latin typeface="Times" pitchFamily="2" charset="0"/>
              </a:rPr>
              <a:t>Physical mouth</a:t>
            </a:r>
          </a:p>
          <a:p>
            <a:r>
              <a:rPr lang="nl-BE" dirty="0">
                <a:solidFill>
                  <a:schemeClr val="accent1"/>
                </a:solidFill>
                <a:latin typeface="Times" pitchFamily="2" charset="0"/>
              </a:rPr>
              <a:t>Literal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8B3E689A-FCCE-9B5F-927F-EC06692EC2D0}"/>
              </a:ext>
            </a:extLst>
          </p:cNvPr>
          <p:cNvSpPr txBox="1"/>
          <p:nvPr/>
        </p:nvSpPr>
        <p:spPr>
          <a:xfrm>
            <a:off x="269174" y="5657299"/>
            <a:ext cx="19643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chemeClr val="accent4">
                    <a:lumMod val="75000"/>
                  </a:schemeClr>
                </a:solidFill>
                <a:latin typeface="Times" pitchFamily="2" charset="0"/>
              </a:rPr>
              <a:t>Figurative mouth</a:t>
            </a:r>
          </a:p>
          <a:p>
            <a:r>
              <a:rPr lang="nl-BE" dirty="0">
                <a:solidFill>
                  <a:schemeClr val="accent4">
                    <a:lumMod val="75000"/>
                  </a:schemeClr>
                </a:solidFill>
                <a:latin typeface="Times" pitchFamily="2" charset="0"/>
              </a:rPr>
              <a:t>Variation</a:t>
            </a:r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6AD8AE36-CDB9-BC42-04EA-60DFC6F8E2B8}"/>
              </a:ext>
            </a:extLst>
          </p:cNvPr>
          <p:cNvGrpSpPr/>
          <p:nvPr/>
        </p:nvGrpSpPr>
        <p:grpSpPr>
          <a:xfrm>
            <a:off x="6036680" y="1741513"/>
            <a:ext cx="5588064" cy="4562117"/>
            <a:chOff x="6036680" y="1741513"/>
            <a:chExt cx="5588064" cy="4562117"/>
          </a:xfrm>
        </p:grpSpPr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9542A0FD-21E3-FBAC-9E2D-00B61863FC87}"/>
                </a:ext>
              </a:extLst>
            </p:cNvPr>
            <p:cNvSpPr/>
            <p:nvPr/>
          </p:nvSpPr>
          <p:spPr>
            <a:xfrm>
              <a:off x="6036680" y="1741513"/>
              <a:ext cx="1233441" cy="1379709"/>
            </a:xfrm>
            <a:prstGeom prst="ellipse">
              <a:avLst/>
            </a:prstGeom>
            <a:solidFill>
              <a:schemeClr val="accent6">
                <a:alpha val="25000"/>
              </a:schemeClr>
            </a:solidFill>
            <a:ln>
              <a:solidFill>
                <a:srgbClr val="69AD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330A75F0-EAAF-3CAA-4298-E8F16CE76DF4}"/>
                </a:ext>
              </a:extLst>
            </p:cNvPr>
            <p:cNvSpPr/>
            <p:nvPr/>
          </p:nvSpPr>
          <p:spPr>
            <a:xfrm>
              <a:off x="10391303" y="1741513"/>
              <a:ext cx="1233441" cy="4562117"/>
            </a:xfrm>
            <a:prstGeom prst="ellipse">
              <a:avLst/>
            </a:prstGeom>
            <a:solidFill>
              <a:schemeClr val="accent6">
                <a:alpha val="25000"/>
              </a:scheme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23" name="Tekstvak 22">
            <a:extLst>
              <a:ext uri="{FF2B5EF4-FFF2-40B4-BE49-F238E27FC236}">
                <a16:creationId xmlns:a16="http://schemas.microsoft.com/office/drawing/2014/main" id="{B48114EA-092A-6024-4CB0-7CB4A6A58656}"/>
              </a:ext>
            </a:extLst>
          </p:cNvPr>
          <p:cNvSpPr txBox="1"/>
          <p:nvPr/>
        </p:nvSpPr>
        <p:spPr>
          <a:xfrm>
            <a:off x="8627545" y="779916"/>
            <a:ext cx="184740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rgbClr val="69AD40"/>
                </a:solidFill>
                <a:latin typeface="Times" pitchFamily="2" charset="0"/>
              </a:rPr>
              <a:t>Semiprepositions</a:t>
            </a:r>
          </a:p>
          <a:p>
            <a:r>
              <a:rPr lang="nl-BE" dirty="0">
                <a:solidFill>
                  <a:srgbClr val="69AD40"/>
                </a:solidFill>
                <a:latin typeface="Times" pitchFamily="2" charset="0"/>
              </a:rPr>
              <a:t>Variation</a:t>
            </a:r>
          </a:p>
          <a:p>
            <a:r>
              <a:rPr lang="nl-BE" dirty="0">
                <a:solidFill>
                  <a:srgbClr val="FF0000"/>
                </a:solidFill>
                <a:latin typeface="Times" pitchFamily="2" charset="0"/>
              </a:rPr>
              <a:t>BUT: God: less literal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77E6D4E9-508C-79F8-D323-932379DB1A53}"/>
              </a:ext>
            </a:extLst>
          </p:cNvPr>
          <p:cNvSpPr/>
          <p:nvPr/>
        </p:nvSpPr>
        <p:spPr>
          <a:xfrm>
            <a:off x="10550822" y="3798199"/>
            <a:ext cx="1564015" cy="863742"/>
          </a:xfrm>
          <a:prstGeom prst="rect">
            <a:avLst/>
          </a:prstGeom>
          <a:solidFill>
            <a:srgbClr val="FF0000">
              <a:alpha val="1817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2FC6048E-66AB-FCFD-E01B-9403F0F9C904}"/>
              </a:ext>
            </a:extLst>
          </p:cNvPr>
          <p:cNvSpPr/>
          <p:nvPr/>
        </p:nvSpPr>
        <p:spPr>
          <a:xfrm>
            <a:off x="10479466" y="1925709"/>
            <a:ext cx="1564015" cy="205323"/>
          </a:xfrm>
          <a:prstGeom prst="rect">
            <a:avLst/>
          </a:prstGeom>
          <a:solidFill>
            <a:schemeClr val="accent6">
              <a:alpha val="32942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AAF98D95-C2FA-B30A-A555-E62913004398}"/>
              </a:ext>
            </a:extLst>
          </p:cNvPr>
          <p:cNvSpPr/>
          <p:nvPr/>
        </p:nvSpPr>
        <p:spPr>
          <a:xfrm>
            <a:off x="10445267" y="3121222"/>
            <a:ext cx="1564015" cy="205323"/>
          </a:xfrm>
          <a:prstGeom prst="rect">
            <a:avLst/>
          </a:prstGeom>
          <a:solidFill>
            <a:schemeClr val="accent6">
              <a:alpha val="32942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410BB9E1-F00D-8349-7406-D22C103AA262}"/>
              </a:ext>
            </a:extLst>
          </p:cNvPr>
          <p:cNvSpPr/>
          <p:nvPr/>
        </p:nvSpPr>
        <p:spPr>
          <a:xfrm>
            <a:off x="10479465" y="3458102"/>
            <a:ext cx="1564015" cy="205323"/>
          </a:xfrm>
          <a:prstGeom prst="rect">
            <a:avLst/>
          </a:prstGeom>
          <a:solidFill>
            <a:schemeClr val="accent6">
              <a:alpha val="32942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3ABDE116-D12C-09A8-8447-F4B4ABD45725}"/>
              </a:ext>
            </a:extLst>
          </p:cNvPr>
          <p:cNvSpPr/>
          <p:nvPr/>
        </p:nvSpPr>
        <p:spPr>
          <a:xfrm>
            <a:off x="10460498" y="3633136"/>
            <a:ext cx="1564015" cy="205323"/>
          </a:xfrm>
          <a:prstGeom prst="rect">
            <a:avLst/>
          </a:prstGeom>
          <a:solidFill>
            <a:schemeClr val="accent6">
              <a:alpha val="32942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1A209F72-0F24-1872-9E95-F44101DAA096}"/>
              </a:ext>
            </a:extLst>
          </p:cNvPr>
          <p:cNvSpPr/>
          <p:nvPr/>
        </p:nvSpPr>
        <p:spPr>
          <a:xfrm>
            <a:off x="10550822" y="5867342"/>
            <a:ext cx="1564015" cy="205323"/>
          </a:xfrm>
          <a:prstGeom prst="rect">
            <a:avLst/>
          </a:prstGeom>
          <a:solidFill>
            <a:schemeClr val="accent6">
              <a:alpha val="32942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F4C0A839-529A-5C62-6480-E3CA2B268634}"/>
              </a:ext>
            </a:extLst>
          </p:cNvPr>
          <p:cNvSpPr/>
          <p:nvPr/>
        </p:nvSpPr>
        <p:spPr>
          <a:xfrm>
            <a:off x="10479465" y="2448072"/>
            <a:ext cx="1564015" cy="205323"/>
          </a:xfrm>
          <a:prstGeom prst="rect">
            <a:avLst/>
          </a:prstGeom>
          <a:solidFill>
            <a:schemeClr val="accent6">
              <a:alpha val="32942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38" name="Groep 37">
            <a:extLst>
              <a:ext uri="{FF2B5EF4-FFF2-40B4-BE49-F238E27FC236}">
                <a16:creationId xmlns:a16="http://schemas.microsoft.com/office/drawing/2014/main" id="{4D3CB01C-BFC4-59DA-4587-C38EF803394C}"/>
              </a:ext>
            </a:extLst>
          </p:cNvPr>
          <p:cNvGrpSpPr/>
          <p:nvPr/>
        </p:nvGrpSpPr>
        <p:grpSpPr>
          <a:xfrm>
            <a:off x="-105556" y="2995441"/>
            <a:ext cx="5943056" cy="1379709"/>
            <a:chOff x="-105556" y="2995441"/>
            <a:chExt cx="5943056" cy="1379709"/>
          </a:xfrm>
        </p:grpSpPr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518370C6-E65C-8605-AEFE-921D0FED7736}"/>
                </a:ext>
              </a:extLst>
            </p:cNvPr>
            <p:cNvSpPr/>
            <p:nvPr/>
          </p:nvSpPr>
          <p:spPr>
            <a:xfrm>
              <a:off x="-105556" y="2995441"/>
              <a:ext cx="1233441" cy="1379709"/>
            </a:xfrm>
            <a:prstGeom prst="ellipse">
              <a:avLst/>
            </a:prstGeom>
            <a:solidFill>
              <a:schemeClr val="accent6">
                <a:alpha val="25000"/>
              </a:schemeClr>
            </a:solidFill>
            <a:ln>
              <a:solidFill>
                <a:srgbClr val="69AD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3FEBC841-5953-CE34-F1E7-BD97A9FC2DDB}"/>
                </a:ext>
              </a:extLst>
            </p:cNvPr>
            <p:cNvSpPr/>
            <p:nvPr/>
          </p:nvSpPr>
          <p:spPr>
            <a:xfrm>
              <a:off x="4089890" y="3272010"/>
              <a:ext cx="1747610" cy="983390"/>
            </a:xfrm>
            <a:prstGeom prst="ellipse">
              <a:avLst/>
            </a:prstGeom>
            <a:solidFill>
              <a:schemeClr val="accent6">
                <a:alpha val="25000"/>
              </a:schemeClr>
            </a:solidFill>
            <a:ln>
              <a:solidFill>
                <a:srgbClr val="69AD4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39" name="Tekstvak 38">
            <a:extLst>
              <a:ext uri="{FF2B5EF4-FFF2-40B4-BE49-F238E27FC236}">
                <a16:creationId xmlns:a16="http://schemas.microsoft.com/office/drawing/2014/main" id="{FAC3BDAC-946C-BF22-4ADC-F302DB3BA0B1}"/>
              </a:ext>
            </a:extLst>
          </p:cNvPr>
          <p:cNvSpPr txBox="1"/>
          <p:nvPr/>
        </p:nvSpPr>
        <p:spPr>
          <a:xfrm>
            <a:off x="5986479" y="5657671"/>
            <a:ext cx="184740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rgbClr val="69AD40"/>
                </a:solidFill>
                <a:latin typeface="Times" pitchFamily="2" charset="0"/>
              </a:rPr>
              <a:t>In between</a:t>
            </a:r>
          </a:p>
          <a:p>
            <a:r>
              <a:rPr lang="nl-BE" dirty="0">
                <a:solidFill>
                  <a:srgbClr val="69AD40"/>
                </a:solidFill>
                <a:latin typeface="Times" pitchFamily="2" charset="0"/>
              </a:rPr>
              <a:t>Variation</a:t>
            </a:r>
          </a:p>
          <a:p>
            <a:r>
              <a:rPr lang="nl-BE" dirty="0">
                <a:solidFill>
                  <a:srgbClr val="FF0000"/>
                </a:solidFill>
                <a:latin typeface="Times" pitchFamily="2" charset="0"/>
              </a:rPr>
              <a:t>BUT: God: less literal</a:t>
            </a: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5BC56CC1-B772-6CF2-D468-714191FFB56D}"/>
              </a:ext>
            </a:extLst>
          </p:cNvPr>
          <p:cNvSpPr/>
          <p:nvPr/>
        </p:nvSpPr>
        <p:spPr>
          <a:xfrm>
            <a:off x="4273485" y="3272009"/>
            <a:ext cx="1564015" cy="526190"/>
          </a:xfrm>
          <a:prstGeom prst="rect">
            <a:avLst/>
          </a:prstGeom>
          <a:solidFill>
            <a:srgbClr val="FF0000">
              <a:alpha val="1817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EE1146B9-2896-9AF0-3447-96BA91452EA3}"/>
              </a:ext>
            </a:extLst>
          </p:cNvPr>
          <p:cNvSpPr/>
          <p:nvPr/>
        </p:nvSpPr>
        <p:spPr>
          <a:xfrm>
            <a:off x="4321444" y="3983996"/>
            <a:ext cx="1564015" cy="271403"/>
          </a:xfrm>
          <a:prstGeom prst="rect">
            <a:avLst/>
          </a:prstGeom>
          <a:solidFill>
            <a:schemeClr val="accent6">
              <a:alpha val="32942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29CF1E0F-A184-DAF3-3FB5-622D13BAD61C}"/>
              </a:ext>
            </a:extLst>
          </p:cNvPr>
          <p:cNvCxnSpPr/>
          <p:nvPr/>
        </p:nvCxnSpPr>
        <p:spPr>
          <a:xfrm>
            <a:off x="9084039" y="3983996"/>
            <a:ext cx="53964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D3E9A49F-82D7-44A9-F89A-124A5786779E}"/>
              </a:ext>
            </a:extLst>
          </p:cNvPr>
          <p:cNvCxnSpPr>
            <a:cxnSpLocks/>
          </p:cNvCxnSpPr>
          <p:nvPr/>
        </p:nvCxnSpPr>
        <p:spPr>
          <a:xfrm>
            <a:off x="9084039" y="4151386"/>
            <a:ext cx="130726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5524093F-1A91-A70F-AC42-F5E3D95EC65F}"/>
              </a:ext>
            </a:extLst>
          </p:cNvPr>
          <p:cNvCxnSpPr>
            <a:cxnSpLocks/>
          </p:cNvCxnSpPr>
          <p:nvPr/>
        </p:nvCxnSpPr>
        <p:spPr>
          <a:xfrm>
            <a:off x="8486939" y="4301286"/>
            <a:ext cx="83694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48">
            <a:extLst>
              <a:ext uri="{FF2B5EF4-FFF2-40B4-BE49-F238E27FC236}">
                <a16:creationId xmlns:a16="http://schemas.microsoft.com/office/drawing/2014/main" id="{F31DF7F9-B77B-A81E-44AB-69D4801D0837}"/>
              </a:ext>
            </a:extLst>
          </p:cNvPr>
          <p:cNvCxnSpPr>
            <a:cxnSpLocks/>
          </p:cNvCxnSpPr>
          <p:nvPr/>
        </p:nvCxnSpPr>
        <p:spPr>
          <a:xfrm>
            <a:off x="8486939" y="4481166"/>
            <a:ext cx="195832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6C852568-AA83-A3C6-77BC-E054DEC7EDB1}"/>
              </a:ext>
            </a:extLst>
          </p:cNvPr>
          <p:cNvCxnSpPr>
            <a:cxnSpLocks/>
          </p:cNvCxnSpPr>
          <p:nvPr/>
        </p:nvCxnSpPr>
        <p:spPr>
          <a:xfrm>
            <a:off x="8531909" y="4676036"/>
            <a:ext cx="986845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53">
            <a:extLst>
              <a:ext uri="{FF2B5EF4-FFF2-40B4-BE49-F238E27FC236}">
                <a16:creationId xmlns:a16="http://schemas.microsoft.com/office/drawing/2014/main" id="{49B4513E-1615-5855-88EF-A5C2632DF3D9}"/>
              </a:ext>
            </a:extLst>
          </p:cNvPr>
          <p:cNvCxnSpPr>
            <a:cxnSpLocks/>
          </p:cNvCxnSpPr>
          <p:nvPr/>
        </p:nvCxnSpPr>
        <p:spPr>
          <a:xfrm>
            <a:off x="2233534" y="3429000"/>
            <a:ext cx="17467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E1EC506F-8AA8-313E-2D74-E97D7F57D988}"/>
              </a:ext>
            </a:extLst>
          </p:cNvPr>
          <p:cNvCxnSpPr/>
          <p:nvPr/>
        </p:nvCxnSpPr>
        <p:spPr>
          <a:xfrm>
            <a:off x="2233534" y="3777799"/>
            <a:ext cx="53964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32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8" grpId="1" animBg="1"/>
      <p:bldP spid="23" grpId="0" animBg="1"/>
      <p:bldP spid="24" grpId="0" animBg="1"/>
      <p:bldP spid="25" grpId="0" animBg="1"/>
      <p:bldP spid="26" grpId="0" animBg="1"/>
      <p:bldP spid="32" grpId="0" animBg="1"/>
      <p:bldP spid="33" grpId="0" animBg="1"/>
      <p:bldP spid="34" grpId="0" animBg="1"/>
      <p:bldP spid="35" grpId="0" animBg="1"/>
      <p:bldP spid="39" grpId="0" animBg="1"/>
      <p:bldP spid="40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ournal of Art in Society on X: &quot;From Botticelli's Primavera (1480s) ~ the  field nymph Chloris, with flowers growing from her mouth, is being  “possessed” by Zephyrus, representing the cool breeze of">
            <a:extLst>
              <a:ext uri="{FF2B5EF4-FFF2-40B4-BE49-F238E27FC236}">
                <a16:creationId xmlns:a16="http://schemas.microsoft.com/office/drawing/2014/main" id="{9827C8DB-60BD-374A-F857-8477DC3C0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25" y="0"/>
            <a:ext cx="5184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5" y="273166"/>
            <a:ext cx="6372804" cy="431800"/>
          </a:xfrm>
        </p:spPr>
        <p:txBody>
          <a:bodyPr/>
          <a:lstStyle/>
          <a:p>
            <a:r>
              <a:rPr lang="fr-BE" dirty="0"/>
              <a:t>Greek Equivalents for “</a:t>
            </a:r>
            <a:r>
              <a:rPr lang="fr-BE" dirty="0" err="1"/>
              <a:t>Mouth</a:t>
            </a:r>
            <a:r>
              <a:rPr lang="fr-BE" dirty="0"/>
              <a:t>” in the </a:t>
            </a:r>
            <a:r>
              <a:rPr lang="fr-BE" dirty="0" err="1"/>
              <a:t>Pentateuch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788904" y="1666776"/>
            <a:ext cx="56568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Equivalents for “mouth”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Exception for divine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mouth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semiprepositions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 “in </a:t>
            </a:r>
            <a:r>
              <a:rPr lang="fr-F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LXX-Numbers:</a:t>
            </a:r>
            <a:endParaRPr lang="nl-B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translations: unique</a:t>
            </a:r>
          </a:p>
          <a:p>
            <a:pPr marL="1257300" lvl="2" indent="-342900">
              <a:buFont typeface="Wingdings" pitchFamily="2" charset="77"/>
              <a:buChar char="Ø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Esp. Num 20:24</a:t>
            </a:r>
          </a:p>
          <a:p>
            <a:pPr marL="1257300" lvl="2" indent="-342900">
              <a:buFont typeface="Wingdings" pitchFamily="2" charset="77"/>
              <a:buChar char="Ø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Contrast with rendering of humuan mouth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Unicity </a:t>
            </a:r>
          </a:p>
          <a:p>
            <a:pPr lvl="1"/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anti-anthropomorphism?</a:t>
            </a:r>
          </a:p>
          <a:p>
            <a:pPr lvl="1"/>
            <a:r>
              <a:rPr lang="nl-B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focus on products of mouth?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6979668" y="6538262"/>
            <a:ext cx="5604905" cy="3197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 from Botticelli, Primavera</a:t>
            </a:r>
          </a:p>
        </p:txBody>
      </p:sp>
    </p:spTree>
    <p:extLst>
      <p:ext uri="{BB962C8B-B14F-4D97-AF65-F5344CB8AC3E}">
        <p14:creationId xmlns:p14="http://schemas.microsoft.com/office/powerpoint/2010/main" val="206118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7115</TotalTime>
  <Words>1086</Words>
  <Application>Microsoft Macintosh PowerPoint</Application>
  <PresentationFormat>Breedbeeld</PresentationFormat>
  <Paragraphs>165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18</vt:i4>
      </vt:variant>
      <vt:variant>
        <vt:lpstr>Diatitels</vt:lpstr>
      </vt:variant>
      <vt:variant>
        <vt:i4>19</vt:i4>
      </vt:variant>
    </vt:vector>
  </HeadingPairs>
  <TitlesOfParts>
    <vt:vector size="44" baseType="lpstr">
      <vt:lpstr>Arial</vt:lpstr>
      <vt:lpstr>Calibri</vt:lpstr>
      <vt:lpstr>Courier New</vt:lpstr>
      <vt:lpstr>SBL BibLit</vt:lpstr>
      <vt:lpstr>Times</vt:lpstr>
      <vt:lpstr>Times New Roman</vt:lpstr>
      <vt:lpstr>Wingdings</vt:lpstr>
      <vt:lpstr>3_Thème Office</vt:lpstr>
      <vt:lpstr>1_Thème Office</vt:lpstr>
      <vt:lpstr>1_Conception personnalisée</vt:lpstr>
      <vt:lpstr>2_Conception personnalisée</vt:lpstr>
      <vt:lpstr>4_Thème Office</vt:lpstr>
      <vt:lpstr>6_Thème Office</vt:lpstr>
      <vt:lpstr>7_Thème Office</vt:lpstr>
      <vt:lpstr>8_Thème Office</vt:lpstr>
      <vt:lpstr>9_Thème Office</vt:lpstr>
      <vt:lpstr>8_Conception personnalisée</vt:lpstr>
      <vt:lpstr>9_Conception personnalisée</vt:lpstr>
      <vt:lpstr>11_Conception personnalisée</vt:lpstr>
      <vt:lpstr>10_Conception personnalisée</vt:lpstr>
      <vt:lpstr>12_Conception personnalisée</vt:lpstr>
      <vt:lpstr>13_Conception personnalisée</vt:lpstr>
      <vt:lpstr>15_Conception personnalisée</vt:lpstr>
      <vt:lpstr>16_Conception personnalisée</vt:lpstr>
      <vt:lpstr>17_Conception personnalisée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Ippersiel</dc:creator>
  <cp:lastModifiedBy>Ellen De Doncker</cp:lastModifiedBy>
  <cp:revision>47</cp:revision>
  <dcterms:created xsi:type="dcterms:W3CDTF">2018-08-01T08:47:37Z</dcterms:created>
  <dcterms:modified xsi:type="dcterms:W3CDTF">2024-03-15T17:17:48Z</dcterms:modified>
</cp:coreProperties>
</file>