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3" r:id="rId12"/>
    <p:sldId id="267" r:id="rId13"/>
    <p:sldId id="269" r:id="rId14"/>
    <p:sldId id="268"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fr-FR"/>
              <a:t>Modifiez le style du titre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0578ACC-22D6-47C1-A373-4FD133E34F3C}" type="datetimeFigureOut">
              <a:rPr lang="en-US" dirty="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0322" y="3030008"/>
            <a:ext cx="4698355"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594123" y="3030008"/>
            <a:ext cx="4700059" cy="290617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331444B-B92B-4E27-8C94-BB93EAF5CB18}"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63EFA5E-FA76-400D-B3DC-F0BA90E6D107}"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446C117F-5CCF-4837-BE5F-2B92066CAFAF}"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84EB90BD-B6CE-46B7-997F-7313B992CCDC}"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DB9D11F-B188-461D-B23F-39381795C052}"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2E6D8D9-55A2-4063-B0F3-121F44549695}" type="datetimeFigureOut">
              <a:rPr lang="en-US" dirty="0"/>
              <a:t>12/15/2023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D4B24536-994D-4021-A283-9F449C0DB509}" type="datetimeFigureOut">
              <a:rPr lang="en-US" dirty="0"/>
              <a:t>12/15/2023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3CBBBB78-C96F-47B7-AB17-D852CA960AC9}" type="datetimeFigureOut">
              <a:rPr lang="en-US" dirty="0"/>
              <a:t>12/15/2023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12/15/2023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12/15/2023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justice.just.fgov.be/cgi_loi/loi_a1.pl?imgcn.x=27&amp;imgcn.y=5&amp;DETAIL=2014050511%2FF&amp;caller=list&amp;row_id=1&amp;numero=16&amp;rech=28&amp;cn=2014050511&amp;table_name=LOI&amp;nm=2014009316&amp;la=F&amp;chercher=t&amp;dt=LOI&amp;language=fr&amp;fr=f&amp;choix1=ET&amp;choix2=ET&amp;fromtab=loi_all&amp;sql=dt+contains++%27LOI%27+and+dd+%3D+date%272014-05-05%27and+actif+%3D+%27Y%27&amp;ddda=2014&amp;tri=dd+AS+RANK+&amp;trier=promulgation&amp;dddj=05&amp;dddm=05#Art.7" TargetMode="External"/><Relationship Id="rId2" Type="http://schemas.openxmlformats.org/officeDocument/2006/relationships/hyperlink" Target="http://www.ejustice.just.fgov.be/cgi_loi/loi_a1.pl?imgcn.x=27&amp;imgcn.y=5&amp;DETAIL=2014050511%2FF&amp;caller=list&amp;row_id=1&amp;numero=16&amp;rech=28&amp;cn=2014050511&amp;table_name=LOI&amp;nm=2014009316&amp;la=F&amp;chercher=t&amp;dt=LOI&amp;language=fr&amp;fr=f&amp;choix1=ET&amp;choix2=ET&amp;fromtab=loi_all&amp;sql=dt+contains++%27LOI%27+and+dd+%3D+date%272014-05-05%27and+actif+%3D+%27Y%27&amp;ddda=2014&amp;tri=dd+AS+RANK+&amp;trier=promulgation&amp;dddj=05&amp;dddm=05#Art.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justice.just.fgov.be/cgi_loi/loi_a1.pl?imgcn.x=27&amp;imgcn.y=5&amp;DETAIL=2014050511%2FF&amp;caller=list&amp;row_id=1&amp;numero=16&amp;rech=28&amp;cn=2014050511&amp;table_name=LOI&amp;nm=2014009316&amp;la=F&amp;chercher=t&amp;dt=LOI&amp;language=fr&amp;fr=f&amp;choix1=ET&amp;choix2=ET&amp;fromtab=loi_all&amp;sql=dt+contains++%27LOI%27+and+dd+%3D+date%272014-05-05%27and+actif+%3D+%27Y%27&amp;ddda=2014&amp;tri=dd+AS+RANK+&amp;trier=promulgation&amp;dddj=05&amp;dddm=05#Art.77/2" TargetMode="External"/><Relationship Id="rId2" Type="http://schemas.openxmlformats.org/officeDocument/2006/relationships/hyperlink" Target="http://www.ejustice.just.fgov.be/cgi_loi/loi_a1.pl?imgcn.x=27&amp;imgcn.y=5&amp;DETAIL=2014050511%2FF&amp;caller=list&amp;row_id=1&amp;numero=16&amp;rech=28&amp;cn=2014050511&amp;table_name=LOI&amp;nm=2014009316&amp;la=F&amp;chercher=t&amp;dt=LOI&amp;language=fr&amp;fr=f&amp;choix1=ET&amp;choix2=ET&amp;fromtab=loi_all&amp;sql=dt+contains++%27LOI%27+and+dd+%3D+date%272014-05-05%27and+actif+%3D+%27Y%27&amp;ddda=2014&amp;tri=dd+AS+RANK+&amp;trier=promulgation&amp;dddj=05&amp;dddm=05#Art.77"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justice.just.fgov.be/cgi_loi/loi_a1.pl?language=fr&amp;la=F&amp;cn=2005011239&amp;table_name=loi&amp;&amp;caller=list&amp;F&amp;fromtab=loi&amp;tri=dd+AS+RANK&amp;rech=1&amp;numero=1&amp;sql=(text+contains+(%27%27))#LNK0006" TargetMode="External"/><Relationship Id="rId2" Type="http://schemas.openxmlformats.org/officeDocument/2006/relationships/hyperlink" Target="https://www.ejustice.just.fgov.be/cgi_loi/loi_a1.pl?language=fr&amp;la=F&amp;cn=2005011239&amp;table_name=loi&amp;&amp;caller=list&amp;F&amp;fromtab=loi&amp;tri=dd+AS+RANK&amp;rech=1&amp;numero=1&amp;sql=(text+contains+(%27%27))#Art.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7F8B6-25AC-438F-8867-F80E37771DCC}"/>
              </a:ext>
            </a:extLst>
          </p:cNvPr>
          <p:cNvSpPr>
            <a:spLocks noGrp="1"/>
          </p:cNvSpPr>
          <p:nvPr>
            <p:ph type="ctrTitle"/>
          </p:nvPr>
        </p:nvSpPr>
        <p:spPr/>
        <p:txBody>
          <a:bodyPr/>
          <a:lstStyle/>
          <a:p>
            <a:br>
              <a:rPr lang="fr-FR" dirty="0"/>
            </a:br>
            <a:br>
              <a:rPr lang="fr-FR" dirty="0"/>
            </a:br>
            <a:br>
              <a:rPr lang="fr-FR" dirty="0"/>
            </a:br>
            <a:r>
              <a:rPr lang="fr-FR" sz="4000" dirty="0"/>
              <a:t>Le sort des internés et des détenus sans titre de séjour</a:t>
            </a:r>
            <a:endParaRPr lang="fr-BE" dirty="0"/>
          </a:p>
        </p:txBody>
      </p:sp>
      <p:sp>
        <p:nvSpPr>
          <p:cNvPr id="3" name="Sous-titre 2">
            <a:extLst>
              <a:ext uri="{FF2B5EF4-FFF2-40B4-BE49-F238E27FC236}">
                <a16:creationId xmlns:a16="http://schemas.microsoft.com/office/drawing/2014/main" id="{D974D61C-05E5-4E5C-8BC4-3D6D003FE0ED}"/>
              </a:ext>
            </a:extLst>
          </p:cNvPr>
          <p:cNvSpPr>
            <a:spLocks noGrp="1"/>
          </p:cNvSpPr>
          <p:nvPr>
            <p:ph type="subTitle" idx="1"/>
          </p:nvPr>
        </p:nvSpPr>
        <p:spPr/>
        <p:txBody>
          <a:bodyPr>
            <a:normAutofit lnSpcReduction="10000"/>
          </a:bodyPr>
          <a:lstStyle/>
          <a:p>
            <a:r>
              <a:rPr lang="fr-FR" dirty="0"/>
              <a:t>Agathe De Brouwer</a:t>
            </a:r>
          </a:p>
          <a:p>
            <a:r>
              <a:rPr lang="fr-FR" dirty="0"/>
              <a:t>Avocate et assistante à l’</a:t>
            </a:r>
            <a:r>
              <a:rPr lang="fr-FR" dirty="0" err="1"/>
              <a:t>UCLouvain</a:t>
            </a:r>
            <a:r>
              <a:rPr lang="fr-FR" dirty="0"/>
              <a:t> Saint-Louis Bruxelles</a:t>
            </a:r>
          </a:p>
          <a:p>
            <a:r>
              <a:rPr lang="fr-FR" dirty="0"/>
              <a:t>Membre </a:t>
            </a:r>
            <a:r>
              <a:rPr lang="fr-FR" dirty="0" err="1"/>
              <a:t>Grepec</a:t>
            </a:r>
            <a:r>
              <a:rPr lang="fr-FR" dirty="0"/>
              <a:t> et OIP</a:t>
            </a:r>
          </a:p>
          <a:p>
            <a:endParaRPr lang="fr-BE" dirty="0"/>
          </a:p>
        </p:txBody>
      </p:sp>
    </p:spTree>
    <p:extLst>
      <p:ext uri="{BB962C8B-B14F-4D97-AF65-F5344CB8AC3E}">
        <p14:creationId xmlns:p14="http://schemas.microsoft.com/office/powerpoint/2010/main" val="484840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AE4EED-FEAB-48F1-913A-AED21F5BC484}"/>
              </a:ext>
            </a:extLst>
          </p:cNvPr>
          <p:cNvSpPr>
            <a:spLocks noGrp="1"/>
          </p:cNvSpPr>
          <p:nvPr>
            <p:ph type="title"/>
          </p:nvPr>
        </p:nvSpPr>
        <p:spPr/>
        <p:txBody>
          <a:bodyPr/>
          <a:lstStyle/>
          <a:p>
            <a:r>
              <a:rPr lang="fr-FR" dirty="0"/>
              <a:t>Les laissés pour compte du village pénitentiaire ?  </a:t>
            </a:r>
            <a:endParaRPr lang="fr-BE" dirty="0"/>
          </a:p>
        </p:txBody>
      </p:sp>
      <p:sp>
        <p:nvSpPr>
          <p:cNvPr id="3" name="Espace réservé du contenu 2">
            <a:extLst>
              <a:ext uri="{FF2B5EF4-FFF2-40B4-BE49-F238E27FC236}">
                <a16:creationId xmlns:a16="http://schemas.microsoft.com/office/drawing/2014/main" id="{BC4BBE21-C274-4A88-92DB-0D447924FBE7}"/>
              </a:ext>
            </a:extLst>
          </p:cNvPr>
          <p:cNvSpPr>
            <a:spLocks noGrp="1"/>
          </p:cNvSpPr>
          <p:nvPr>
            <p:ph idx="1"/>
          </p:nvPr>
        </p:nvSpPr>
        <p:spPr/>
        <p:txBody>
          <a:bodyPr/>
          <a:lstStyle/>
          <a:p>
            <a:r>
              <a:rPr lang="fr-FR" dirty="0"/>
              <a:t>Deux catégories de personnes détenues dont le sort est encore incertain: </a:t>
            </a:r>
          </a:p>
          <a:p>
            <a:pPr lvl="1">
              <a:buFont typeface="Courier New" panose="02070309020205020404" pitchFamily="49" charset="0"/>
              <a:buChar char="o"/>
            </a:pPr>
            <a:r>
              <a:rPr lang="fr-FR" sz="2400" dirty="0"/>
              <a:t>Les détenus internés (hommes)</a:t>
            </a:r>
          </a:p>
          <a:p>
            <a:pPr lvl="1">
              <a:buFont typeface="Courier New" panose="02070309020205020404" pitchFamily="49" charset="0"/>
              <a:buChar char="o"/>
            </a:pPr>
            <a:r>
              <a:rPr lang="fr-FR" sz="2400" dirty="0"/>
              <a:t>Les détenus sans titre de séjour </a:t>
            </a:r>
          </a:p>
          <a:p>
            <a:pPr lvl="1">
              <a:buFont typeface="Courier New" panose="02070309020205020404" pitchFamily="49" charset="0"/>
              <a:buChar char="o"/>
            </a:pPr>
            <a:endParaRPr lang="fr-FR" sz="2400" dirty="0"/>
          </a:p>
          <a:p>
            <a:r>
              <a:rPr lang="fr-FR" dirty="0"/>
              <a:t>Vulnérabilité particulière : fragilité en raison d’un trouble mental / absence de repères, pas de maîtrise d’une langue nationale, pas ou peu d’aide d’un réseau extérieur, traumas antérieurs… </a:t>
            </a:r>
          </a:p>
        </p:txBody>
      </p:sp>
    </p:spTree>
    <p:extLst>
      <p:ext uri="{BB962C8B-B14F-4D97-AF65-F5344CB8AC3E}">
        <p14:creationId xmlns:p14="http://schemas.microsoft.com/office/powerpoint/2010/main" val="298642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5D9B37-9406-4A30-9B4F-AC39215B275B}"/>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948BAC40-F849-417C-8601-E9F704F2F7F8}"/>
              </a:ext>
            </a:extLst>
          </p:cNvPr>
          <p:cNvSpPr>
            <a:spLocks noGrp="1"/>
          </p:cNvSpPr>
          <p:nvPr>
            <p:ph idx="1"/>
          </p:nvPr>
        </p:nvSpPr>
        <p:spPr/>
        <p:txBody>
          <a:bodyPr/>
          <a:lstStyle/>
          <a:p>
            <a:r>
              <a:rPr lang="fr-FR" dirty="0"/>
              <a:t>Prison de Haren comporte une annexe psychiatrique – vide actuellement </a:t>
            </a:r>
          </a:p>
          <a:p>
            <a:r>
              <a:rPr lang="fr-FR" dirty="0"/>
              <a:t>Un déménagement à l’automne 2023 avait été annoncé – premiers départs sembleraient finalement reportés à janvier 2023 </a:t>
            </a:r>
          </a:p>
          <a:p>
            <a:r>
              <a:rPr lang="fr-FR" dirty="0"/>
              <a:t>Pour l’instant, flou règne – tensions </a:t>
            </a:r>
          </a:p>
          <a:p>
            <a:r>
              <a:rPr lang="fr-FR" dirty="0"/>
              <a:t>Cf. grève en septembre 2023 – visite CCSP </a:t>
            </a:r>
            <a:endParaRPr lang="fr-BE" dirty="0"/>
          </a:p>
        </p:txBody>
      </p:sp>
    </p:spTree>
    <p:extLst>
      <p:ext uri="{BB962C8B-B14F-4D97-AF65-F5344CB8AC3E}">
        <p14:creationId xmlns:p14="http://schemas.microsoft.com/office/powerpoint/2010/main" val="197762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56CD26-C384-4A35-AF56-6A9DE132916B}"/>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C625DC2E-B6D8-47EE-9265-C85F6F08290B}"/>
              </a:ext>
            </a:extLst>
          </p:cNvPr>
          <p:cNvSpPr>
            <a:spLocks noGrp="1"/>
          </p:cNvSpPr>
          <p:nvPr>
            <p:ph idx="1"/>
          </p:nvPr>
        </p:nvSpPr>
        <p:spPr>
          <a:xfrm>
            <a:off x="680321" y="1834166"/>
            <a:ext cx="9736298" cy="4764597"/>
          </a:xfrm>
        </p:spPr>
        <p:txBody>
          <a:bodyPr>
            <a:normAutofit fontScale="62500" lnSpcReduction="20000"/>
          </a:bodyPr>
          <a:lstStyle/>
          <a:p>
            <a:pPr marL="0" indent="0" algn="just">
              <a:buNone/>
            </a:pPr>
            <a:endParaRPr lang="fr-FR" dirty="0"/>
          </a:p>
          <a:p>
            <a:pPr marL="0" indent="0" algn="just">
              <a:buNone/>
            </a:pPr>
            <a:r>
              <a:rPr lang="fr-FR" dirty="0"/>
              <a:t>Visite </a:t>
            </a:r>
            <a:r>
              <a:rPr lang="fr-FR" i="1" dirty="0"/>
              <a:t>ad hoc </a:t>
            </a:r>
            <a:r>
              <a:rPr lang="fr-FR" dirty="0"/>
              <a:t>du CCSP le 11 septembre 2023 à l’établissement pénitentiaire de Saint-Gilles: </a:t>
            </a:r>
          </a:p>
          <a:p>
            <a:pPr marL="0" indent="0" algn="just">
              <a:buNone/>
            </a:pPr>
            <a:r>
              <a:rPr lang="fr-FR" sz="2600" dirty="0"/>
              <a:t>«  </a:t>
            </a:r>
            <a:r>
              <a:rPr lang="fr-FR" sz="2900" dirty="0"/>
              <a:t>Le 31 août 2023, les organisations syndicales ont envoyé au chef de l’établissement pénitentiaire de Saint-Gilles un préavis de grève pour le 11 septembre 2023. Les motifs repris dans le préavis de grève étaient : le manque de personnel, la sécurité de l’établissement et </a:t>
            </a:r>
            <a:r>
              <a:rPr lang="fr-FR" sz="2900" b="1" dirty="0"/>
              <a:t>la gestion des internés</a:t>
            </a:r>
            <a:r>
              <a:rPr lang="fr-FR" sz="2900" dirty="0"/>
              <a:t>. […]</a:t>
            </a:r>
          </a:p>
          <a:p>
            <a:pPr marL="0" indent="0" algn="just">
              <a:buNone/>
            </a:pPr>
            <a:r>
              <a:rPr lang="fr-FR" sz="2900" dirty="0"/>
              <a:t>La version des faits avancées par les organisations syndicales à l’appui du dépôt de leur préavis de grève </a:t>
            </a:r>
            <a:r>
              <a:rPr lang="fr-FR" sz="2900" b="1" dirty="0"/>
              <a:t>pointait dès lors de manière erronée les personnes internées et la nécessité du déménagement rapide de l’annexe psychiatrique de la prison de Saint-Gilles à Haren en vue, notamment, de garantir plus de sécurité au travail</a:t>
            </a:r>
            <a:r>
              <a:rPr lang="fr-FR" sz="2900" dirty="0"/>
              <a:t>. […] Aucun lien de cause à effet n’est donc établi entre les incidents et le motif de la grève dès lors que les faits concernés se sont déroulés dans le régime ordinaire </a:t>
            </a:r>
            <a:r>
              <a:rPr lang="fr-FR" sz="2900" b="1" dirty="0"/>
              <a:t>et n’impliquaient aucune personne internée</a:t>
            </a:r>
            <a:r>
              <a:rPr lang="fr-FR" sz="2900" dirty="0"/>
              <a:t>.</a:t>
            </a:r>
          </a:p>
          <a:p>
            <a:pPr marL="0" indent="0" algn="just">
              <a:buNone/>
            </a:pPr>
            <a:r>
              <a:rPr lang="fr-FR" sz="2900" dirty="0"/>
              <a:t>Un certain nombre de témoignages concordants de la part des membres du personnel présents le jour de la grève faisant état de leur insécurisation par rapport aux transferts de personnel vers la prison de Haren. Il semble en effet que les incertitudes liées notamment aux dates inconnues des départs, à la situation difficile sur place, aux problèmes de recrutement qui retardent notamment le transfert de l’annexe psychiatrique et l’ouverture d’autres unités à Haren, à la fermeture du centre médico-chirurgical (CMC) à Saint-Gilles et au départ de médecin-chef et de l’infirmière de nuit à Haren </a:t>
            </a:r>
            <a:r>
              <a:rPr lang="fr-FR" sz="2900" b="1" dirty="0"/>
              <a:t>génèrent des tensions et une atmosphère pesante</a:t>
            </a:r>
            <a:r>
              <a:rPr lang="fr-FR" sz="2900" dirty="0"/>
              <a:t>. La délégation confirme avoir </a:t>
            </a:r>
            <a:r>
              <a:rPr lang="fr-FR" sz="2900" b="1" dirty="0"/>
              <a:t>ressenti ce malaise dans le chef des personnes avec lesquelles elle s’est entretenue</a:t>
            </a:r>
            <a:r>
              <a:rPr lang="fr-FR" sz="2600" b="1" dirty="0"/>
              <a:t>.</a:t>
            </a:r>
            <a:endParaRPr lang="fr-BE" sz="2600" b="1" dirty="0"/>
          </a:p>
        </p:txBody>
      </p:sp>
    </p:spTree>
    <p:extLst>
      <p:ext uri="{BB962C8B-B14F-4D97-AF65-F5344CB8AC3E}">
        <p14:creationId xmlns:p14="http://schemas.microsoft.com/office/powerpoint/2010/main" val="3918900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5A60CF-C2F8-4911-876A-04FFF0F16519}"/>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61D8E988-1B70-4860-8DDA-B89B39D70471}"/>
              </a:ext>
            </a:extLst>
          </p:cNvPr>
          <p:cNvSpPr>
            <a:spLocks noGrp="1"/>
          </p:cNvSpPr>
          <p:nvPr>
            <p:ph idx="1"/>
          </p:nvPr>
        </p:nvSpPr>
        <p:spPr>
          <a:xfrm>
            <a:off x="680321" y="2336873"/>
            <a:ext cx="9613861" cy="4195902"/>
          </a:xfrm>
        </p:spPr>
        <p:txBody>
          <a:bodyPr>
            <a:normAutofit fontScale="92500" lnSpcReduction="10000"/>
          </a:bodyPr>
          <a:lstStyle/>
          <a:p>
            <a:pPr algn="just"/>
            <a:r>
              <a:rPr lang="fr-FR" dirty="0"/>
              <a:t>Déjà une dizaine de personnes internées à Haren – régime ordinaire (?)</a:t>
            </a:r>
          </a:p>
          <a:p>
            <a:pPr algn="just"/>
            <a:r>
              <a:rPr lang="fr-FR" dirty="0"/>
              <a:t>Actuellement: un peu plus d’une centaine d’internés à Saint-Gilles </a:t>
            </a:r>
          </a:p>
          <a:p>
            <a:pPr algn="just"/>
            <a:r>
              <a:rPr lang="fr-FR" dirty="0"/>
              <a:t>Capacité de Haren permettrait l’accueil de ce nombre – MAIS abandon du projet d’un centre psychiatrique de crise de 24 places pour accueillir détenus en décompensation </a:t>
            </a:r>
          </a:p>
          <a:p>
            <a:pPr algn="just"/>
            <a:r>
              <a:rPr lang="fr-FR" dirty="0"/>
              <a:t>Difficultés pour engagement de personnel qualifié </a:t>
            </a:r>
          </a:p>
          <a:p>
            <a:pPr algn="just"/>
            <a:r>
              <a:rPr lang="fr-FR" dirty="0"/>
              <a:t>Mentions d’un projet de faire travailler le personnel actuel en shift pour compenser ces difficultés </a:t>
            </a:r>
          </a:p>
          <a:p>
            <a:pPr algn="just"/>
            <a:r>
              <a:rPr lang="fr-FR" dirty="0"/>
              <a:t>À ce stade: on pare au plus pressé, « bricolage », où est la place pour une réflexion sur le soin et la philosophie à mettre en place? </a:t>
            </a:r>
          </a:p>
          <a:p>
            <a:pPr algn="just"/>
            <a:r>
              <a:rPr lang="fr-FR" dirty="0"/>
              <a:t>+ éventuelle inadéquation de certaines aspects de Haren pour personnes souffrant de troubles psychiatriques (haut-parleurs, oppression …) </a:t>
            </a:r>
            <a:endParaRPr lang="fr-BE" dirty="0"/>
          </a:p>
        </p:txBody>
      </p:sp>
    </p:spTree>
    <p:extLst>
      <p:ext uri="{BB962C8B-B14F-4D97-AF65-F5344CB8AC3E}">
        <p14:creationId xmlns:p14="http://schemas.microsoft.com/office/powerpoint/2010/main" val="1496212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C87F3-D026-4137-A198-56E9F00DE11B}"/>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F966C4BC-00FD-4DF1-9A43-33BCEC211F39}"/>
              </a:ext>
            </a:extLst>
          </p:cNvPr>
          <p:cNvSpPr>
            <a:spLocks noGrp="1"/>
          </p:cNvSpPr>
          <p:nvPr>
            <p:ph idx="1"/>
          </p:nvPr>
        </p:nvSpPr>
        <p:spPr>
          <a:xfrm>
            <a:off x="680321" y="2336872"/>
            <a:ext cx="9613861" cy="4299597"/>
          </a:xfrm>
        </p:spPr>
        <p:txBody>
          <a:bodyPr>
            <a:normAutofit fontScale="77500" lnSpcReduction="20000"/>
          </a:bodyPr>
          <a:lstStyle/>
          <a:p>
            <a:r>
              <a:rPr lang="fr-FR" dirty="0"/>
              <a:t>COCS : </a:t>
            </a:r>
            <a:r>
              <a:rPr lang="fr-BE" dirty="0"/>
              <a:t>centre d'observation clinique sécurisé - </a:t>
            </a:r>
            <a:r>
              <a:rPr lang="fr-FR" dirty="0"/>
              <a:t>Limiter le recours aux annexes psychiatriques </a:t>
            </a:r>
            <a:endParaRPr lang="fr-BE" dirty="0"/>
          </a:p>
          <a:p>
            <a:r>
              <a:rPr lang="fr-FR" dirty="0"/>
              <a:t>L</a:t>
            </a:r>
            <a:r>
              <a:rPr lang="fr-BE" dirty="0" err="1"/>
              <a:t>oi</a:t>
            </a:r>
            <a:r>
              <a:rPr lang="fr-BE" dirty="0"/>
              <a:t> 05.04.2014 relative à l’internement:</a:t>
            </a:r>
          </a:p>
          <a:p>
            <a:pPr lvl="1" algn="just"/>
            <a:r>
              <a:rPr lang="fr-FR" dirty="0">
                <a:hlinkClick r:id="rId2">
                  <a:extLst>
                    <a:ext uri="{A12FA001-AC4F-418D-AE19-62706E023703}">
                      <ahyp:hlinkClr xmlns:ahyp="http://schemas.microsoft.com/office/drawing/2018/hyperlinkcolor" val="tx"/>
                    </a:ext>
                  </a:extLst>
                </a:hlinkClick>
              </a:rPr>
              <a:t>Art.</a:t>
            </a:r>
            <a:r>
              <a:rPr lang="fr-FR" dirty="0"/>
              <a:t> </a:t>
            </a:r>
            <a:r>
              <a:rPr lang="fr-FR" dirty="0">
                <a:hlinkClick r:id="rId3">
                  <a:extLst>
                    <a:ext uri="{A12FA001-AC4F-418D-AE19-62706E023703}">
                      <ahyp:hlinkClr xmlns:ahyp="http://schemas.microsoft.com/office/drawing/2018/hyperlinkcolor" val="tx"/>
                    </a:ext>
                  </a:extLst>
                </a:hlinkClick>
              </a:rPr>
              <a:t>6</a:t>
            </a:r>
            <a:r>
              <a:rPr lang="fr-FR" dirty="0"/>
              <a:t>.§ 1er. Lorsqu'il existe des raisons de croire qu'une personne incarcérée en vertu de la loi du 20 juillet 1990 relative à la détention préventive se trouve dans un état visé à l'article 9 </a:t>
            </a:r>
            <a:r>
              <a:rPr lang="fr-FR" b="1" dirty="0"/>
              <a:t>et que l'expert indique dans son rapport qu'une expertise psychiatrie médicolégale avec mise en observation est nécessaire pour pouvoir se prononcer </a:t>
            </a:r>
            <a:r>
              <a:rPr lang="fr-FR" dirty="0"/>
              <a:t>sur les points mentionnés à l'article 5, § 1er, </a:t>
            </a:r>
            <a:r>
              <a:rPr lang="fr-FR" b="1" dirty="0"/>
              <a:t>le juge d'instruction et les juridictions d'instruction ou de jugement peuvent ordonner que l'inculpé fasse l'objet d'une telle expertise.</a:t>
            </a:r>
            <a:br>
              <a:rPr lang="fr-FR" dirty="0"/>
            </a:br>
            <a:r>
              <a:rPr lang="fr-FR" dirty="0"/>
              <a:t>Cette décision n'est susceptible d'aucun recours.</a:t>
            </a:r>
          </a:p>
          <a:p>
            <a:pPr lvl="1" algn="just"/>
            <a:r>
              <a:rPr lang="fr-FR" dirty="0"/>
              <a:t> </a:t>
            </a:r>
            <a:br>
              <a:rPr lang="fr-FR" dirty="0"/>
            </a:br>
            <a:r>
              <a:rPr lang="fr-FR" dirty="0"/>
              <a:t>  Dans ce cas, l'inculpé est </a:t>
            </a:r>
            <a:r>
              <a:rPr lang="fr-FR" b="1" dirty="0"/>
              <a:t>transféré pour mise en observation au centre d'observation clinique sécurisé créé par le Roi</a:t>
            </a:r>
            <a:r>
              <a:rPr lang="fr-FR" dirty="0"/>
              <a:t>. Le Roi détermine le nombre de places dans ce centre.</a:t>
            </a:r>
            <a:br>
              <a:rPr lang="fr-FR" dirty="0"/>
            </a:br>
            <a:r>
              <a:rPr lang="fr-FR" dirty="0"/>
              <a:t>  § 2. Durant la mise en observation, qui ne peut excéder deux mois, les dispositions de la loi du 20 juillet 1990 relative à la détention préventive restent applicables à l'inculpé.</a:t>
            </a:r>
            <a:br>
              <a:rPr lang="fr-FR" dirty="0"/>
            </a:br>
            <a:r>
              <a:rPr lang="fr-FR" dirty="0"/>
              <a:t>  § 3. A l'issue de la période d'observation, c'est-à-dire soit au plus tard à l'expiration du délai visé au § 2, soit lorsque cette période prend fin par décision de l'autorité judiciaire qui a ordonné la mise en observation, l'inculpé réintègre une prison et reste détenu en vertu du mandat d'arrêt, sauf si son internement avec incarcération immédiate est ordonné conformément à l'article 10.</a:t>
            </a:r>
          </a:p>
          <a:p>
            <a:pPr lvl="1" algn="just"/>
            <a:br>
              <a:rPr lang="fr-FR" dirty="0"/>
            </a:br>
            <a:r>
              <a:rPr lang="fr-FR" dirty="0"/>
              <a:t>  La mise en observation prend fin en cas de levée du mandat d'arrêt.</a:t>
            </a:r>
            <a:endParaRPr lang="fr-BE" dirty="0"/>
          </a:p>
        </p:txBody>
      </p:sp>
    </p:spTree>
    <p:extLst>
      <p:ext uri="{BB962C8B-B14F-4D97-AF65-F5344CB8AC3E}">
        <p14:creationId xmlns:p14="http://schemas.microsoft.com/office/powerpoint/2010/main" val="1341217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6EF443-6D16-4894-9AF5-823D59F9C4DE}"/>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02E68FE2-A949-4985-A542-812468E11B75}"/>
              </a:ext>
            </a:extLst>
          </p:cNvPr>
          <p:cNvSpPr>
            <a:spLocks noGrp="1"/>
          </p:cNvSpPr>
          <p:nvPr>
            <p:ph idx="1"/>
          </p:nvPr>
        </p:nvSpPr>
        <p:spPr>
          <a:xfrm>
            <a:off x="765162" y="2299166"/>
            <a:ext cx="9613861" cy="4384438"/>
          </a:xfrm>
        </p:spPr>
        <p:txBody>
          <a:bodyPr>
            <a:normAutofit fontScale="92500" lnSpcReduction="10000"/>
          </a:bodyPr>
          <a:lstStyle/>
          <a:p>
            <a:pPr algn="just"/>
            <a:r>
              <a:rPr lang="fr-FR" sz="1800" dirty="0"/>
              <a:t> </a:t>
            </a:r>
            <a:r>
              <a:rPr lang="fr-FR" sz="1800" dirty="0">
                <a:hlinkClick r:id="rId2"/>
              </a:rPr>
              <a:t>Art.</a:t>
            </a:r>
            <a:r>
              <a:rPr lang="fr-FR" sz="1800" dirty="0"/>
              <a:t> </a:t>
            </a:r>
            <a:r>
              <a:rPr lang="fr-FR" sz="1800" dirty="0">
                <a:hlinkClick r:id="rId3"/>
              </a:rPr>
              <a:t>77/1</a:t>
            </a:r>
            <a:r>
              <a:rPr lang="fr-FR" sz="1800" dirty="0"/>
              <a:t>. § 1er. Le condamné qui fait l'objet d'au moins une condamnation pour un crime ou un délit visé à l'article 9, § 1er, 1°, chez qui le psychiatre de la prison constate, a</a:t>
            </a:r>
            <a:r>
              <a:rPr lang="fr-FR" sz="1800" b="1" dirty="0"/>
              <a:t>u cours de la détention, un trouble mental ayant un caractère durable qui abolit ou altère gravement sa capacité de discernement ou de contrôle de ses actes et qui risque de commettre de nouvelles infractions</a:t>
            </a:r>
            <a:r>
              <a:rPr lang="fr-FR" sz="1800" dirty="0"/>
              <a:t>, telles que visées à l'article 9, § 1er, 1°, en raison de son trouble mental, peut être </a:t>
            </a:r>
            <a:r>
              <a:rPr lang="fr-FR" sz="1800" b="1" dirty="0"/>
              <a:t>interné, sur demande du directeur, par la chambre de protection sociale compétente</a:t>
            </a:r>
            <a:r>
              <a:rPr lang="fr-FR" sz="1800" dirty="0"/>
              <a:t>.</a:t>
            </a:r>
          </a:p>
          <a:p>
            <a:pPr marL="0" indent="0" algn="just">
              <a:buNone/>
            </a:pPr>
            <a:br>
              <a:rPr lang="fr-FR" sz="1800" dirty="0"/>
            </a:br>
            <a:r>
              <a:rPr lang="fr-FR" sz="1800" dirty="0"/>
              <a:t>   § 2. Si un état visé au paragraphe 1er est constaté chez cette personne, le directeur rédige un avis d'internement.</a:t>
            </a:r>
          </a:p>
          <a:p>
            <a:pPr marL="0" indent="0" algn="just">
              <a:buNone/>
            </a:pPr>
            <a:br>
              <a:rPr lang="fr-FR" sz="1800" dirty="0"/>
            </a:br>
            <a:r>
              <a:rPr lang="fr-FR" sz="1800" dirty="0"/>
              <a:t>  […]</a:t>
            </a:r>
          </a:p>
          <a:p>
            <a:pPr algn="just"/>
            <a:r>
              <a:rPr lang="fr-FR" sz="1800" dirty="0"/>
              <a:t>   § 3. Le directeur transmet le dossier à la chambre de protection sociale et le greffe en remet une copie au ministère public, au condamné et à son avocat. La chambre de protection sociale ordonne immédiatement une expertise psychiatrique médicolégale […]</a:t>
            </a:r>
            <a:br>
              <a:rPr lang="fr-FR" sz="1800" dirty="0"/>
            </a:br>
            <a:r>
              <a:rPr lang="fr-FR" sz="1800" dirty="0"/>
              <a:t>   La </a:t>
            </a:r>
            <a:r>
              <a:rPr lang="fr-FR" sz="1800" b="1" dirty="0"/>
              <a:t>chambre de protection sociale peut décider que le condamné sera mis en observation</a:t>
            </a:r>
            <a:r>
              <a:rPr lang="fr-FR" sz="1800" dirty="0"/>
              <a:t>. Dans ce cas, le condamné est transféré au centre d'observation clinique sécurisé créé par le Roi. La mise en observation ne peut excéder deux mois.</a:t>
            </a:r>
            <a:endParaRPr lang="fr-BE" sz="1800" dirty="0"/>
          </a:p>
        </p:txBody>
      </p:sp>
    </p:spTree>
    <p:extLst>
      <p:ext uri="{BB962C8B-B14F-4D97-AF65-F5344CB8AC3E}">
        <p14:creationId xmlns:p14="http://schemas.microsoft.com/office/powerpoint/2010/main" val="3239886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C2E47-173C-4C6E-BCA8-36E93F20B121}"/>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CE0D70CE-9015-4369-9058-F1D65BED89D4}"/>
              </a:ext>
            </a:extLst>
          </p:cNvPr>
          <p:cNvSpPr>
            <a:spLocks noGrp="1"/>
          </p:cNvSpPr>
          <p:nvPr>
            <p:ph idx="1"/>
          </p:nvPr>
        </p:nvSpPr>
        <p:spPr/>
        <p:txBody>
          <a:bodyPr>
            <a:normAutofit lnSpcReduction="10000"/>
          </a:bodyPr>
          <a:lstStyle/>
          <a:p>
            <a:r>
              <a:rPr lang="fr-FR" dirty="0"/>
              <a:t>AR 5 décembre 2019 – EV 1</a:t>
            </a:r>
            <a:r>
              <a:rPr lang="fr-FR" baseline="30000" dirty="0"/>
              <a:t>er</a:t>
            </a:r>
            <a:r>
              <a:rPr lang="fr-FR" dirty="0"/>
              <a:t> janvier 2020 </a:t>
            </a:r>
          </a:p>
          <a:p>
            <a:r>
              <a:rPr lang="fr-FR" dirty="0"/>
              <a:t>COCS de 30 places à la prison de Saint-Gilles – COCS reste au sein d’une prison et en pratique, difficile à distinguer de l’annexe … </a:t>
            </a:r>
          </a:p>
          <a:p>
            <a:r>
              <a:rPr lang="fr-FR" dirty="0"/>
              <a:t>Engagement de personnel à partir de 2021-2022 </a:t>
            </a:r>
          </a:p>
          <a:p>
            <a:pPr algn="just"/>
            <a:r>
              <a:rPr lang="fr-FR" dirty="0"/>
              <a:t>Réponse à une question parlementaire – 31.09.2023 </a:t>
            </a:r>
            <a:r>
              <a:rPr lang="fr-FR" sz="1800" dirty="0"/>
              <a:t>(Question de K. </a:t>
            </a:r>
            <a:r>
              <a:rPr lang="fr-FR" sz="1800" dirty="0" err="1"/>
              <a:t>Geens</a:t>
            </a:r>
            <a:r>
              <a:rPr lang="fr-FR" sz="1800" dirty="0"/>
              <a:t>, 26 juin 2023, </a:t>
            </a:r>
            <a:r>
              <a:rPr lang="fr-FR" sz="1800" i="1" dirty="0"/>
              <a:t>Q.R</a:t>
            </a:r>
            <a:r>
              <a:rPr lang="fr-FR" sz="1800" dirty="0"/>
              <a:t>., Ch., n°55/1959) </a:t>
            </a:r>
            <a:r>
              <a:rPr lang="fr-FR" dirty="0"/>
              <a:t>: « 1. Depuis l'ouverture du Centre d'Observation Clinique Sécurisé (COCS), </a:t>
            </a:r>
            <a:r>
              <a:rPr lang="fr-FR" b="1" dirty="0"/>
              <a:t>trois personnes y ont séjourné</a:t>
            </a:r>
            <a:r>
              <a:rPr lang="fr-FR" dirty="0"/>
              <a:t>. […] 3. Un placement a été effectué à la demande du parquet fédéral et deux, à la demande du président de la Chambre de Protection Sociale (CPS)».</a:t>
            </a:r>
          </a:p>
        </p:txBody>
      </p:sp>
    </p:spTree>
    <p:extLst>
      <p:ext uri="{BB962C8B-B14F-4D97-AF65-F5344CB8AC3E}">
        <p14:creationId xmlns:p14="http://schemas.microsoft.com/office/powerpoint/2010/main" val="4182879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5ED3B2-234A-478F-999B-617A5CD7EF47}"/>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DF6EB78F-C7AE-464D-83CD-216FE3B4FD9D}"/>
              </a:ext>
            </a:extLst>
          </p:cNvPr>
          <p:cNvSpPr>
            <a:spLocks noGrp="1"/>
          </p:cNvSpPr>
          <p:nvPr>
            <p:ph idx="1"/>
          </p:nvPr>
        </p:nvSpPr>
        <p:spPr/>
        <p:txBody>
          <a:bodyPr/>
          <a:lstStyle/>
          <a:p>
            <a:r>
              <a:rPr lang="fr-FR" dirty="0"/>
              <a:t>Cocs serait-il un… flop? </a:t>
            </a:r>
          </a:p>
          <a:p>
            <a:r>
              <a:rPr lang="fr-FR" dirty="0"/>
              <a:t>Intérêt difficile à percevoir – quelle distinction exacte de l’annexe si on reste dans le carcéral? </a:t>
            </a:r>
          </a:p>
          <a:p>
            <a:r>
              <a:rPr lang="fr-FR" dirty="0"/>
              <a:t>Haren : COCS de 24 places – bâtiment distinct de l’annexe </a:t>
            </a:r>
          </a:p>
          <a:p>
            <a:pPr marL="0" indent="0">
              <a:buNone/>
            </a:pPr>
            <a:r>
              <a:rPr lang="fr-FR" dirty="0"/>
              <a:t>	Au stade information/instruction - pas demandé par les 	experts </a:t>
            </a:r>
          </a:p>
          <a:p>
            <a:pPr marL="0" indent="0">
              <a:buNone/>
            </a:pPr>
            <a:r>
              <a:rPr lang="fr-FR" dirty="0"/>
              <a:t>	Pour les condamnés pour lesquels trouble mental envisagé : 	maintien d’une pratique de transfert vers une annexe 	psychiatrique – quel fondement légal? </a:t>
            </a:r>
          </a:p>
          <a:p>
            <a:endParaRPr lang="fr-BE" dirty="0"/>
          </a:p>
        </p:txBody>
      </p:sp>
    </p:spTree>
    <p:extLst>
      <p:ext uri="{BB962C8B-B14F-4D97-AF65-F5344CB8AC3E}">
        <p14:creationId xmlns:p14="http://schemas.microsoft.com/office/powerpoint/2010/main" val="3499553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BB15BB-E827-4C48-B616-C03D1305F24A}"/>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911863E5-EB73-4F2D-AB83-546A4C4066CA}"/>
              </a:ext>
            </a:extLst>
          </p:cNvPr>
          <p:cNvSpPr>
            <a:spLocks noGrp="1"/>
          </p:cNvSpPr>
          <p:nvPr>
            <p:ph idx="1"/>
          </p:nvPr>
        </p:nvSpPr>
        <p:spPr/>
        <p:txBody>
          <a:bodyPr>
            <a:normAutofit fontScale="92500" lnSpcReduction="10000"/>
          </a:bodyPr>
          <a:lstStyle/>
          <a:p>
            <a:pPr marL="0" indent="0">
              <a:buNone/>
            </a:pPr>
            <a:r>
              <a:rPr lang="fr-FR" dirty="0"/>
              <a:t>Transfert vers annexes psychiatriques: Commission d’appel francophone, 19.06.2023, CA/23-0074 </a:t>
            </a:r>
          </a:p>
          <a:p>
            <a:pPr marL="0" indent="0" algn="just">
              <a:buNone/>
            </a:pPr>
            <a:r>
              <a:rPr lang="fr-FR" dirty="0"/>
              <a:t>« Il ressort des éléments susmentionnés que la nécessité de transférer le plaignant vers une prison munie d’une annexe psychiatrique n’est pas objectivé. </a:t>
            </a:r>
          </a:p>
          <a:p>
            <a:pPr marL="0" indent="0" algn="just">
              <a:buNone/>
            </a:pPr>
            <a:r>
              <a:rPr lang="fr-FR" dirty="0"/>
              <a:t>De plus, selon la loi du 5 mai 2014, seule la Chambre de protection sociale est compétente pour se prononcer sur le placement au sein d’une annexe psychiatrique, d’un détenu présentant des troubles mentaux durables lors de sa détention, et ce, sur demande de la direction de l’établissement. Le cas échéant, le détenu est d’abord mis en observation dans un centre d’observation clinique sécurisé, avant d’être placé dans une aile spécialisée. »</a:t>
            </a:r>
            <a:endParaRPr lang="fr-BE" dirty="0"/>
          </a:p>
        </p:txBody>
      </p:sp>
    </p:spTree>
    <p:extLst>
      <p:ext uri="{BB962C8B-B14F-4D97-AF65-F5344CB8AC3E}">
        <p14:creationId xmlns:p14="http://schemas.microsoft.com/office/powerpoint/2010/main" val="595250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BEFD9F-A557-4217-804F-99F662E1FC71}"/>
              </a:ext>
            </a:extLst>
          </p:cNvPr>
          <p:cNvSpPr>
            <a:spLocks noGrp="1"/>
          </p:cNvSpPr>
          <p:nvPr>
            <p:ph type="title"/>
          </p:nvPr>
        </p:nvSpPr>
        <p:spPr/>
        <p:txBody>
          <a:bodyPr/>
          <a:lstStyle/>
          <a:p>
            <a:r>
              <a:rPr lang="fr-FR" dirty="0"/>
              <a:t>Les internés </a:t>
            </a:r>
            <a:endParaRPr lang="fr-BE" dirty="0"/>
          </a:p>
        </p:txBody>
      </p:sp>
      <p:sp>
        <p:nvSpPr>
          <p:cNvPr id="3" name="Espace réservé du contenu 2">
            <a:extLst>
              <a:ext uri="{FF2B5EF4-FFF2-40B4-BE49-F238E27FC236}">
                <a16:creationId xmlns:a16="http://schemas.microsoft.com/office/drawing/2014/main" id="{97518B3D-582E-4874-971B-3B1F1EB63930}"/>
              </a:ext>
            </a:extLst>
          </p:cNvPr>
          <p:cNvSpPr>
            <a:spLocks noGrp="1"/>
          </p:cNvSpPr>
          <p:nvPr>
            <p:ph idx="1"/>
          </p:nvPr>
        </p:nvSpPr>
        <p:spPr/>
        <p:txBody>
          <a:bodyPr/>
          <a:lstStyle/>
          <a:p>
            <a:r>
              <a:rPr lang="fr-FR" dirty="0"/>
              <a:t>En conclusion: </a:t>
            </a:r>
          </a:p>
          <a:p>
            <a:pPr marL="0" indent="0">
              <a:buNone/>
            </a:pPr>
            <a:r>
              <a:rPr lang="fr-FR" dirty="0"/>
              <a:t>	- un déménagement à la traîne, qui occasionne des tensions – 	comment mettre le soin au centre ? </a:t>
            </a:r>
          </a:p>
          <a:p>
            <a:pPr marL="0" indent="0">
              <a:buNone/>
            </a:pPr>
            <a:r>
              <a:rPr lang="fr-FR" dirty="0"/>
              <a:t>	- Logique aurait voulu une priorité pour les internés…? </a:t>
            </a:r>
            <a:endParaRPr lang="fr-BE" dirty="0"/>
          </a:p>
          <a:p>
            <a:pPr marL="0" indent="0">
              <a:buNone/>
            </a:pPr>
            <a:r>
              <a:rPr lang="fr-FR" dirty="0"/>
              <a:t>	</a:t>
            </a:r>
            <a:r>
              <a:rPr lang="fr-BE" dirty="0"/>
              <a:t>- un COCS à l’avenir incertain </a:t>
            </a:r>
          </a:p>
          <a:p>
            <a:pPr marL="0" indent="0">
              <a:buNone/>
            </a:pPr>
            <a:endParaRPr lang="fr-FR" dirty="0"/>
          </a:p>
          <a:p>
            <a:pPr marL="0" indent="0">
              <a:buNone/>
            </a:pPr>
            <a:r>
              <a:rPr lang="fr-FR" dirty="0"/>
              <a:t>À</a:t>
            </a:r>
            <a:r>
              <a:rPr lang="fr-BE" dirty="0"/>
              <a:t> suivre…</a:t>
            </a:r>
            <a:endParaRPr lang="fr-FR" dirty="0"/>
          </a:p>
        </p:txBody>
      </p:sp>
    </p:spTree>
    <p:extLst>
      <p:ext uri="{BB962C8B-B14F-4D97-AF65-F5344CB8AC3E}">
        <p14:creationId xmlns:p14="http://schemas.microsoft.com/office/powerpoint/2010/main" val="1260716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30947B-DAC1-474A-BD42-841F09960064}"/>
              </a:ext>
            </a:extLst>
          </p:cNvPr>
          <p:cNvSpPr>
            <a:spLocks noGrp="1"/>
          </p:cNvSpPr>
          <p:nvPr>
            <p:ph type="title"/>
          </p:nvPr>
        </p:nvSpPr>
        <p:spPr/>
        <p:txBody>
          <a:bodyPr>
            <a:normAutofit/>
          </a:bodyPr>
          <a:lstStyle/>
          <a:p>
            <a:r>
              <a:rPr lang="fr-FR" dirty="0"/>
              <a:t>Autre catégorie à part: les étrangers sans titre de séjour</a:t>
            </a:r>
            <a:endParaRPr lang="fr-BE" dirty="0"/>
          </a:p>
        </p:txBody>
      </p:sp>
      <p:pic>
        <p:nvPicPr>
          <p:cNvPr id="5" name="Tijdelijke aanduiding voor inhoud 3">
            <a:extLst>
              <a:ext uri="{FF2B5EF4-FFF2-40B4-BE49-F238E27FC236}">
                <a16:creationId xmlns:a16="http://schemas.microsoft.com/office/drawing/2014/main" id="{F153EB05-096A-4B4F-866A-6B26713A64E1}"/>
              </a:ext>
            </a:extLst>
          </p:cNvPr>
          <p:cNvPicPr>
            <a:picLocks noGrp="1" noChangeAspect="1"/>
          </p:cNvPicPr>
          <p:nvPr>
            <p:ph idx="1"/>
          </p:nvPr>
        </p:nvPicPr>
        <p:blipFill>
          <a:blip r:embed="rId2"/>
          <a:stretch>
            <a:fillRect/>
          </a:stretch>
        </p:blipFill>
        <p:spPr>
          <a:xfrm>
            <a:off x="1102698" y="2542526"/>
            <a:ext cx="8983982" cy="4157215"/>
          </a:xfrm>
          <a:prstGeom prst="rect">
            <a:avLst/>
          </a:prstGeom>
        </p:spPr>
      </p:pic>
      <p:sp>
        <p:nvSpPr>
          <p:cNvPr id="8" name="Rectangle 7">
            <a:extLst>
              <a:ext uri="{FF2B5EF4-FFF2-40B4-BE49-F238E27FC236}">
                <a16:creationId xmlns:a16="http://schemas.microsoft.com/office/drawing/2014/main" id="{E2A5BADD-8F3C-4894-9856-B7F4764F21D2}"/>
              </a:ext>
            </a:extLst>
          </p:cNvPr>
          <p:cNvSpPr/>
          <p:nvPr/>
        </p:nvSpPr>
        <p:spPr>
          <a:xfrm>
            <a:off x="680321" y="2073897"/>
            <a:ext cx="9924834" cy="646331"/>
          </a:xfrm>
          <a:prstGeom prst="rect">
            <a:avLst/>
          </a:prstGeom>
        </p:spPr>
        <p:txBody>
          <a:bodyPr wrap="square">
            <a:spAutoFit/>
          </a:bodyPr>
          <a:lstStyle/>
          <a:p>
            <a:r>
              <a:rPr lang="fr-FR" dirty="0" err="1"/>
              <a:t>Statisques</a:t>
            </a:r>
            <a:r>
              <a:rPr lang="fr-FR" dirty="0"/>
              <a:t> pénales annuelles 2022 du Conseil de l’Europe</a:t>
            </a:r>
            <a:endParaRPr lang="fr-BE" dirty="0"/>
          </a:p>
          <a:p>
            <a:endParaRPr lang="fr-BE" dirty="0"/>
          </a:p>
        </p:txBody>
      </p:sp>
    </p:spTree>
    <p:extLst>
      <p:ext uri="{BB962C8B-B14F-4D97-AF65-F5344CB8AC3E}">
        <p14:creationId xmlns:p14="http://schemas.microsoft.com/office/powerpoint/2010/main" val="369252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2B4EC0-EFA1-4933-9035-945A6C75D262}"/>
              </a:ext>
            </a:extLst>
          </p:cNvPr>
          <p:cNvSpPr>
            <a:spLocks noGrp="1"/>
          </p:cNvSpPr>
          <p:nvPr>
            <p:ph type="title"/>
          </p:nvPr>
        </p:nvSpPr>
        <p:spPr/>
        <p:txBody>
          <a:bodyPr/>
          <a:lstStyle/>
          <a:p>
            <a:r>
              <a:rPr lang="fr-FR" dirty="0"/>
              <a:t>Les étrangers sans titre de séjour</a:t>
            </a:r>
            <a:endParaRPr lang="fr-BE" dirty="0"/>
          </a:p>
        </p:txBody>
      </p:sp>
      <p:sp>
        <p:nvSpPr>
          <p:cNvPr id="3" name="Espace réservé du contenu 2">
            <a:extLst>
              <a:ext uri="{FF2B5EF4-FFF2-40B4-BE49-F238E27FC236}">
                <a16:creationId xmlns:a16="http://schemas.microsoft.com/office/drawing/2014/main" id="{00C3621B-0E2B-479B-B2FB-B21EDFE9EB2E}"/>
              </a:ext>
            </a:extLst>
          </p:cNvPr>
          <p:cNvSpPr>
            <a:spLocks noGrp="1"/>
          </p:cNvSpPr>
          <p:nvPr>
            <p:ph idx="1"/>
          </p:nvPr>
        </p:nvSpPr>
        <p:spPr/>
        <p:txBody>
          <a:bodyPr/>
          <a:lstStyle/>
          <a:p>
            <a:pPr algn="just"/>
            <a:r>
              <a:rPr lang="fr-FR" dirty="0"/>
              <a:t>Rumeur – par la suite confirmée à demi-mots: projet d’incarcération des détenus sans titre de séjour à la prison de Saint-Gilles </a:t>
            </a:r>
          </a:p>
          <a:p>
            <a:pPr algn="just"/>
            <a:r>
              <a:rPr lang="fr-FR" dirty="0"/>
              <a:t>Réponse à une question parlementaire de Mme C. Hugon sur occupation prison de Saint-Gilles : « </a:t>
            </a:r>
            <a:r>
              <a:rPr lang="fr-BE" dirty="0"/>
              <a:t>La piste est encore explorée et les détenus sans droit de séjour font partie des possibilités. L'avantage d'un groupe cible spécifique, quel qu'il soit, est de pouvoir développer une gamme de services et d'assistance ainsi qu'un régime adapté à ce groupe."</a:t>
            </a:r>
          </a:p>
          <a:p>
            <a:endParaRPr lang="fr-BE" dirty="0"/>
          </a:p>
        </p:txBody>
      </p:sp>
    </p:spTree>
    <p:extLst>
      <p:ext uri="{BB962C8B-B14F-4D97-AF65-F5344CB8AC3E}">
        <p14:creationId xmlns:p14="http://schemas.microsoft.com/office/powerpoint/2010/main" val="2070715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39D5AD-6B81-4C9A-A89A-0156759C456C}"/>
              </a:ext>
            </a:extLst>
          </p:cNvPr>
          <p:cNvSpPr>
            <a:spLocks noGrp="1"/>
          </p:cNvSpPr>
          <p:nvPr>
            <p:ph type="title"/>
          </p:nvPr>
        </p:nvSpPr>
        <p:spPr/>
        <p:txBody>
          <a:bodyPr/>
          <a:lstStyle/>
          <a:p>
            <a:r>
              <a:rPr lang="fr-FR" dirty="0"/>
              <a:t>Les étrangers</a:t>
            </a:r>
            <a:endParaRPr lang="fr-BE" dirty="0"/>
          </a:p>
        </p:txBody>
      </p:sp>
      <p:sp>
        <p:nvSpPr>
          <p:cNvPr id="3" name="Espace réservé du contenu 2">
            <a:extLst>
              <a:ext uri="{FF2B5EF4-FFF2-40B4-BE49-F238E27FC236}">
                <a16:creationId xmlns:a16="http://schemas.microsoft.com/office/drawing/2014/main" id="{7A0281B4-F001-4340-A928-195BD827FB8D}"/>
              </a:ext>
            </a:extLst>
          </p:cNvPr>
          <p:cNvSpPr>
            <a:spLocks noGrp="1"/>
          </p:cNvSpPr>
          <p:nvPr>
            <p:ph idx="1"/>
          </p:nvPr>
        </p:nvSpPr>
        <p:spPr/>
        <p:txBody>
          <a:bodyPr/>
          <a:lstStyle/>
          <a:p>
            <a:pPr algn="just"/>
            <a:r>
              <a:rPr lang="fr-FR" dirty="0"/>
              <a:t>Maintien de Saint-Gilles pour détenus sans titre de séjour envisagée – mais pas encore mis en œuvre vu surpopulation actuelle </a:t>
            </a:r>
          </a:p>
          <a:p>
            <a:pPr algn="just"/>
            <a:r>
              <a:rPr lang="fr-FR" dirty="0"/>
              <a:t>// Prison de Tongres: incarcération de détenus qui exécutent des peines égales ou inférieures à trois ans – </a:t>
            </a:r>
            <a:r>
              <a:rPr lang="fr-FR" b="1" dirty="0"/>
              <a:t>exclusivement détenus sans titre de séjour </a:t>
            </a:r>
          </a:p>
          <a:p>
            <a:pPr algn="just"/>
            <a:r>
              <a:rPr lang="fr-FR" dirty="0"/>
              <a:t>Visite du CCSP et </a:t>
            </a:r>
            <a:r>
              <a:rPr lang="fr-FR" dirty="0" err="1"/>
              <a:t>Myria</a:t>
            </a:r>
            <a:r>
              <a:rPr lang="fr-FR" dirty="0"/>
              <a:t> de la prison de Tongres fin août 2023 – rapport à paraître </a:t>
            </a:r>
          </a:p>
          <a:p>
            <a:endParaRPr lang="fr-BE" dirty="0"/>
          </a:p>
        </p:txBody>
      </p:sp>
    </p:spTree>
    <p:extLst>
      <p:ext uri="{BB962C8B-B14F-4D97-AF65-F5344CB8AC3E}">
        <p14:creationId xmlns:p14="http://schemas.microsoft.com/office/powerpoint/2010/main" val="3612021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5202AB-7601-42CB-960B-57BA1D1F484B}"/>
              </a:ext>
            </a:extLst>
          </p:cNvPr>
          <p:cNvSpPr>
            <a:spLocks noGrp="1"/>
          </p:cNvSpPr>
          <p:nvPr>
            <p:ph type="title"/>
          </p:nvPr>
        </p:nvSpPr>
        <p:spPr/>
        <p:txBody>
          <a:bodyPr/>
          <a:lstStyle/>
          <a:p>
            <a:r>
              <a:rPr lang="fr-FR" dirty="0"/>
              <a:t>Les étrangers</a:t>
            </a:r>
            <a:endParaRPr lang="fr-BE" dirty="0"/>
          </a:p>
        </p:txBody>
      </p:sp>
      <p:sp>
        <p:nvSpPr>
          <p:cNvPr id="3" name="Espace réservé du contenu 2">
            <a:extLst>
              <a:ext uri="{FF2B5EF4-FFF2-40B4-BE49-F238E27FC236}">
                <a16:creationId xmlns:a16="http://schemas.microsoft.com/office/drawing/2014/main" id="{52FD4399-6538-417F-86AD-FB4A0C4AB239}"/>
              </a:ext>
            </a:extLst>
          </p:cNvPr>
          <p:cNvSpPr>
            <a:spLocks noGrp="1"/>
          </p:cNvSpPr>
          <p:nvPr>
            <p:ph idx="1"/>
          </p:nvPr>
        </p:nvSpPr>
        <p:spPr/>
        <p:txBody>
          <a:bodyPr/>
          <a:lstStyle/>
          <a:p>
            <a:r>
              <a:rPr lang="fr-FR" dirty="0"/>
              <a:t>« </a:t>
            </a:r>
            <a:r>
              <a:rPr lang="fr-BE" dirty="0"/>
              <a:t>Gamme de services et d'assistance ainsi qu'un régime adapté à ce groupe » : à Tongres, </a:t>
            </a:r>
            <a:r>
              <a:rPr lang="fr-BE" b="1" dirty="0"/>
              <a:t>aucune</a:t>
            </a:r>
            <a:r>
              <a:rPr lang="fr-BE" dirty="0"/>
              <a:t> offre de formation – activités quasi inexistantes de manière générale </a:t>
            </a:r>
          </a:p>
          <a:p>
            <a:r>
              <a:rPr lang="fr-FR" dirty="0"/>
              <a:t>Risque: double standard? Modernité de Haren pour les uns, insalubrité de Saint-Gilles pour les autres? </a:t>
            </a:r>
          </a:p>
          <a:p>
            <a:r>
              <a:rPr lang="fr-FR" dirty="0"/>
              <a:t>&gt;&lt; Nouvelle maison de détention à Forest: situation de séjour n’est pas un facteur excluant, détenu sans titre de séjour pourrait donc être incarcéré dans les maisons de détention apparues récemment </a:t>
            </a:r>
          </a:p>
          <a:p>
            <a:pPr marL="0" indent="0">
              <a:buNone/>
            </a:pPr>
            <a:endParaRPr lang="fr-BE" dirty="0"/>
          </a:p>
        </p:txBody>
      </p:sp>
    </p:spTree>
    <p:extLst>
      <p:ext uri="{BB962C8B-B14F-4D97-AF65-F5344CB8AC3E}">
        <p14:creationId xmlns:p14="http://schemas.microsoft.com/office/powerpoint/2010/main" val="267081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4F180F-2879-4BFC-A377-ABA47F6F88DA}"/>
              </a:ext>
            </a:extLst>
          </p:cNvPr>
          <p:cNvSpPr>
            <a:spLocks noGrp="1"/>
          </p:cNvSpPr>
          <p:nvPr>
            <p:ph type="title"/>
          </p:nvPr>
        </p:nvSpPr>
        <p:spPr/>
        <p:txBody>
          <a:bodyPr/>
          <a:lstStyle/>
          <a:p>
            <a:r>
              <a:rPr lang="fr-FR" dirty="0"/>
              <a:t>Les étrangers </a:t>
            </a:r>
            <a:endParaRPr lang="fr-BE" dirty="0"/>
          </a:p>
        </p:txBody>
      </p:sp>
      <p:sp>
        <p:nvSpPr>
          <p:cNvPr id="3" name="Espace réservé du contenu 2">
            <a:extLst>
              <a:ext uri="{FF2B5EF4-FFF2-40B4-BE49-F238E27FC236}">
                <a16:creationId xmlns:a16="http://schemas.microsoft.com/office/drawing/2014/main" id="{D56D80DC-CB93-46A2-8183-E04195E4D610}"/>
              </a:ext>
            </a:extLst>
          </p:cNvPr>
          <p:cNvSpPr>
            <a:spLocks noGrp="1"/>
          </p:cNvSpPr>
          <p:nvPr>
            <p:ph idx="1"/>
          </p:nvPr>
        </p:nvSpPr>
        <p:spPr/>
        <p:txBody>
          <a:bodyPr>
            <a:normAutofit lnSpcReduction="10000"/>
          </a:bodyPr>
          <a:lstStyle/>
          <a:p>
            <a:pPr marL="0" indent="0" algn="just">
              <a:buNone/>
            </a:pPr>
            <a:r>
              <a:rPr lang="fr-FR" dirty="0" err="1"/>
              <a:t>Recommendation</a:t>
            </a:r>
            <a:r>
              <a:rPr lang="fr-FR" dirty="0"/>
              <a:t> CM/Rec(2012)12 du Comité des Ministres aux Etats membres du Conseil de l’Europe relative aux détenus étrangers</a:t>
            </a:r>
          </a:p>
          <a:p>
            <a:pPr marL="0" indent="0" algn="just">
              <a:buNone/>
            </a:pPr>
            <a:r>
              <a:rPr lang="fr-FR" dirty="0"/>
              <a:t>« Régime pénitentiaire</a:t>
            </a:r>
          </a:p>
          <a:p>
            <a:pPr marL="0" indent="0" algn="just">
              <a:buNone/>
            </a:pPr>
            <a:r>
              <a:rPr lang="fr-FR" dirty="0"/>
              <a:t>26.1. Afin de s’assurer que les détenus étrangers ont un égal accès à un programme d'activités équilibré, les autorités pénitentiaires doivent, le cas échéant, prendre des mesures spécifiques pour surmonter les difficultés auxquelles les détenus étrangers peuvent être confrontés.</a:t>
            </a:r>
          </a:p>
          <a:p>
            <a:pPr marL="0" indent="0" algn="just">
              <a:buNone/>
            </a:pPr>
            <a:r>
              <a:rPr lang="fr-FR" dirty="0"/>
              <a:t>26.2. L'accès aux activités ne doit pas être limité par le fait que les détenus concernés peuvent être transférés, extradés ou expulsés. »</a:t>
            </a:r>
            <a:endParaRPr lang="fr-BE" dirty="0"/>
          </a:p>
        </p:txBody>
      </p:sp>
    </p:spTree>
    <p:extLst>
      <p:ext uri="{BB962C8B-B14F-4D97-AF65-F5344CB8AC3E}">
        <p14:creationId xmlns:p14="http://schemas.microsoft.com/office/powerpoint/2010/main" val="92087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06B37C-06E9-4EFE-91C6-FC9AFF32935D}"/>
              </a:ext>
            </a:extLst>
          </p:cNvPr>
          <p:cNvSpPr>
            <a:spLocks noGrp="1"/>
          </p:cNvSpPr>
          <p:nvPr>
            <p:ph type="title"/>
          </p:nvPr>
        </p:nvSpPr>
        <p:spPr/>
        <p:txBody>
          <a:bodyPr/>
          <a:lstStyle/>
          <a:p>
            <a:r>
              <a:rPr lang="fr-FR" dirty="0"/>
              <a:t>Les étrangers</a:t>
            </a:r>
            <a:endParaRPr lang="fr-BE" dirty="0"/>
          </a:p>
        </p:txBody>
      </p:sp>
      <p:sp>
        <p:nvSpPr>
          <p:cNvPr id="3" name="Espace réservé du contenu 2">
            <a:extLst>
              <a:ext uri="{FF2B5EF4-FFF2-40B4-BE49-F238E27FC236}">
                <a16:creationId xmlns:a16="http://schemas.microsoft.com/office/drawing/2014/main" id="{DB64C1CB-24FB-4149-B8D5-326447D9707A}"/>
              </a:ext>
            </a:extLst>
          </p:cNvPr>
          <p:cNvSpPr>
            <a:spLocks noGrp="1"/>
          </p:cNvSpPr>
          <p:nvPr>
            <p:ph idx="1"/>
          </p:nvPr>
        </p:nvSpPr>
        <p:spPr>
          <a:xfrm>
            <a:off x="868857" y="2336873"/>
            <a:ext cx="9613861" cy="3599316"/>
          </a:xfrm>
        </p:spPr>
        <p:txBody>
          <a:bodyPr>
            <a:normAutofit fontScale="85000" lnSpcReduction="20000"/>
          </a:bodyPr>
          <a:lstStyle/>
          <a:p>
            <a:pPr algn="just"/>
            <a:r>
              <a:rPr lang="fr-FR" dirty="0"/>
              <a:t>Loi de principes du 12 janvier 2005, art. 9:</a:t>
            </a:r>
          </a:p>
          <a:p>
            <a:pPr marL="0" indent="0" algn="just">
              <a:buNone/>
            </a:pPr>
            <a:r>
              <a:rPr lang="fr-FR" dirty="0">
                <a:hlinkClick r:id="rId2">
                  <a:extLst>
                    <a:ext uri="{A12FA001-AC4F-418D-AE19-62706E023703}">
                      <ahyp:hlinkClr xmlns:ahyp="http://schemas.microsoft.com/office/drawing/2018/hyperlinkcolor" val="tx"/>
                    </a:ext>
                  </a:extLst>
                </a:hlinkClick>
              </a:rPr>
              <a:t>« Art.</a:t>
            </a:r>
            <a:r>
              <a:rPr lang="fr-FR" dirty="0"/>
              <a:t> </a:t>
            </a:r>
            <a:r>
              <a:rPr lang="fr-FR" dirty="0">
                <a:hlinkClick r:id="rId3">
                  <a:extLst>
                    <a:ext uri="{A12FA001-AC4F-418D-AE19-62706E023703}">
                      <ahyp:hlinkClr xmlns:ahyp="http://schemas.microsoft.com/office/drawing/2018/hyperlinkcolor" val="tx"/>
                    </a:ext>
                  </a:extLst>
                </a:hlinkClick>
              </a:rPr>
              <a:t>9</a:t>
            </a:r>
            <a:r>
              <a:rPr lang="fr-FR" dirty="0"/>
              <a:t>. § 1er. Le caractère punitif de la peine privative de liberté se traduit exclusivement par la perte totale ou partielle de la liberté de mouvement et les restrictions à la liberté qui y sont liées de manière indissociable.</a:t>
            </a:r>
          </a:p>
          <a:p>
            <a:pPr marL="0" indent="0" algn="just">
              <a:buNone/>
            </a:pPr>
            <a:br>
              <a:rPr lang="fr-FR" dirty="0"/>
            </a:br>
            <a:r>
              <a:rPr lang="fr-FR" dirty="0"/>
              <a:t>  § 2. L'exécution de la peine privative de liberté est axée sur la réparation du tort causé aux victimes par l'infraction, sur la réhabilitation du condamné et sur la préparation, de manière personnalisée, de sa </a:t>
            </a:r>
            <a:r>
              <a:rPr lang="fr-FR" b="1" dirty="0"/>
              <a:t>réinsertion dans la société libre</a:t>
            </a:r>
            <a:r>
              <a:rPr lang="fr-FR" dirty="0"/>
              <a:t>.</a:t>
            </a:r>
          </a:p>
          <a:p>
            <a:pPr marL="0" indent="0" algn="just">
              <a:buNone/>
            </a:pPr>
            <a:br>
              <a:rPr lang="fr-FR" dirty="0"/>
            </a:br>
            <a:r>
              <a:rPr lang="fr-FR" dirty="0"/>
              <a:t>  § 3. Le condamné se voit offrir la possibilité de collaborer de façon constructive à la réalisation du plan de détention individuel visé au titre IV, chapitre II, lequel est établi dans la perspective d'une exécution de la peine privative de liberté qui limite les effets préjudiciables, est axée sur </a:t>
            </a:r>
            <a:r>
              <a:rPr lang="fr-FR" b="1" dirty="0"/>
              <a:t>la réparation et la réinsertion, et se déroule en sécurité</a:t>
            </a:r>
            <a:r>
              <a:rPr lang="fr-FR" dirty="0"/>
              <a:t>. »</a:t>
            </a:r>
          </a:p>
          <a:p>
            <a:pPr marL="0" indent="0" algn="just">
              <a:buNone/>
            </a:pPr>
            <a:endParaRPr lang="fr-FR" dirty="0"/>
          </a:p>
        </p:txBody>
      </p:sp>
    </p:spTree>
    <p:extLst>
      <p:ext uri="{BB962C8B-B14F-4D97-AF65-F5344CB8AC3E}">
        <p14:creationId xmlns:p14="http://schemas.microsoft.com/office/powerpoint/2010/main" val="4096445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A28B43-C6E0-4C75-B84D-6A9073ACEC15}"/>
              </a:ext>
            </a:extLst>
          </p:cNvPr>
          <p:cNvSpPr>
            <a:spLocks noGrp="1"/>
          </p:cNvSpPr>
          <p:nvPr>
            <p:ph type="title"/>
          </p:nvPr>
        </p:nvSpPr>
        <p:spPr/>
        <p:txBody>
          <a:bodyPr/>
          <a:lstStyle/>
          <a:p>
            <a:r>
              <a:rPr lang="fr-FR" dirty="0"/>
              <a:t>Les étrangers </a:t>
            </a:r>
            <a:endParaRPr lang="fr-BE" dirty="0"/>
          </a:p>
        </p:txBody>
      </p:sp>
      <p:sp>
        <p:nvSpPr>
          <p:cNvPr id="3" name="Espace réservé du contenu 2">
            <a:extLst>
              <a:ext uri="{FF2B5EF4-FFF2-40B4-BE49-F238E27FC236}">
                <a16:creationId xmlns:a16="http://schemas.microsoft.com/office/drawing/2014/main" id="{EC22EC30-70D5-48EF-97C5-174AD6558E14}"/>
              </a:ext>
            </a:extLst>
          </p:cNvPr>
          <p:cNvSpPr>
            <a:spLocks noGrp="1"/>
          </p:cNvSpPr>
          <p:nvPr>
            <p:ph idx="1"/>
          </p:nvPr>
        </p:nvSpPr>
        <p:spPr/>
        <p:txBody>
          <a:bodyPr/>
          <a:lstStyle/>
          <a:p>
            <a:pPr algn="just"/>
            <a:r>
              <a:rPr lang="fr-FR" dirty="0"/>
              <a:t>Double régime à éviter:</a:t>
            </a:r>
          </a:p>
          <a:p>
            <a:pPr lvl="1" algn="just">
              <a:buFont typeface="Wingdings" panose="05000000000000000000" pitchFamily="2" charset="2"/>
              <a:buChar char="ü"/>
            </a:pPr>
            <a:r>
              <a:rPr lang="fr-FR" sz="2400" dirty="0"/>
              <a:t>Un étranger sans titre de séjour ne le restera pas forcément </a:t>
            </a:r>
          </a:p>
          <a:p>
            <a:pPr marL="457200" lvl="1" indent="0" algn="just">
              <a:buNone/>
            </a:pPr>
            <a:endParaRPr lang="fr-FR" sz="2400" dirty="0"/>
          </a:p>
          <a:p>
            <a:pPr lvl="1" algn="just">
              <a:buFont typeface="Wingdings" panose="05000000000000000000" pitchFamily="2" charset="2"/>
              <a:buChar char="ü"/>
            </a:pPr>
            <a:r>
              <a:rPr lang="fr-FR" sz="2400" dirty="0"/>
              <a:t>Étranger sortira de prison et devra réintégrer la société libre, que ce soit en Belgique ou ailleurs</a:t>
            </a:r>
          </a:p>
          <a:p>
            <a:pPr marL="457200" lvl="1" indent="0" algn="just">
              <a:buNone/>
            </a:pPr>
            <a:endParaRPr lang="fr-FR" sz="2400" dirty="0"/>
          </a:p>
          <a:p>
            <a:pPr lvl="1" algn="just">
              <a:buFont typeface="Wingdings" panose="05000000000000000000" pitchFamily="2" charset="2"/>
              <a:buChar char="ü"/>
            </a:pPr>
            <a:r>
              <a:rPr lang="fr-FR" sz="2400" dirty="0"/>
              <a:t>Tous les étrangers ne sont pas éloignés à la fin de leur peine – pour des raisons diplomatiques ou en lien avec le respect de leur droit fondamentaux </a:t>
            </a:r>
          </a:p>
        </p:txBody>
      </p:sp>
    </p:spTree>
    <p:extLst>
      <p:ext uri="{BB962C8B-B14F-4D97-AF65-F5344CB8AC3E}">
        <p14:creationId xmlns:p14="http://schemas.microsoft.com/office/powerpoint/2010/main" val="3021113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2EA90B9-9B01-4851-B89D-1D619E3B299E}"/>
              </a:ext>
            </a:extLst>
          </p:cNvPr>
          <p:cNvSpPr>
            <a:spLocks noGrp="1"/>
          </p:cNvSpPr>
          <p:nvPr>
            <p:ph type="ctrTitle"/>
          </p:nvPr>
        </p:nvSpPr>
        <p:spPr/>
        <p:txBody>
          <a:bodyPr/>
          <a:lstStyle/>
          <a:p>
            <a:r>
              <a:rPr lang="fr-FR" dirty="0"/>
              <a:t>Merci pour votre attention !</a:t>
            </a:r>
            <a:endParaRPr lang="fr-BE" dirty="0"/>
          </a:p>
        </p:txBody>
      </p:sp>
      <p:sp>
        <p:nvSpPr>
          <p:cNvPr id="5" name="Sous-titre 4">
            <a:extLst>
              <a:ext uri="{FF2B5EF4-FFF2-40B4-BE49-F238E27FC236}">
                <a16:creationId xmlns:a16="http://schemas.microsoft.com/office/drawing/2014/main" id="{D5C7F407-8E5A-410C-93E8-5BC1B10351BF}"/>
              </a:ext>
            </a:extLst>
          </p:cNvPr>
          <p:cNvSpPr>
            <a:spLocks noGrp="1"/>
          </p:cNvSpPr>
          <p:nvPr>
            <p:ph type="subTitle" idx="1"/>
          </p:nvPr>
        </p:nvSpPr>
        <p:spPr/>
        <p:txBody>
          <a:bodyPr/>
          <a:lstStyle/>
          <a:p>
            <a:endParaRPr lang="fr-BE"/>
          </a:p>
        </p:txBody>
      </p:sp>
    </p:spTree>
    <p:extLst>
      <p:ext uri="{BB962C8B-B14F-4D97-AF65-F5344CB8AC3E}">
        <p14:creationId xmlns:p14="http://schemas.microsoft.com/office/powerpoint/2010/main" val="164612363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3011</TotalTime>
  <Words>2056</Words>
  <Application>Microsoft Office PowerPoint</Application>
  <PresentationFormat>Grand écran</PresentationFormat>
  <Paragraphs>93</Paragraphs>
  <Slides>19</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19</vt:i4>
      </vt:variant>
    </vt:vector>
  </HeadingPairs>
  <TitlesOfParts>
    <vt:vector size="24" baseType="lpstr">
      <vt:lpstr>Arial</vt:lpstr>
      <vt:lpstr>Courier New</vt:lpstr>
      <vt:lpstr>Trebuchet MS</vt:lpstr>
      <vt:lpstr>Wingdings</vt:lpstr>
      <vt:lpstr>Berlin</vt:lpstr>
      <vt:lpstr>   Le sort des internés et des détenus sans titre de séjour</vt:lpstr>
      <vt:lpstr>Les laissés pour compte du village pénitentiaire ?  </vt:lpstr>
      <vt:lpstr>Les internés </vt:lpstr>
      <vt:lpstr>Les internés  </vt:lpstr>
      <vt:lpstr>Les internés  </vt:lpstr>
      <vt:lpstr>Les internés </vt:lpstr>
      <vt:lpstr>Les internés </vt:lpstr>
      <vt:lpstr>Les internés </vt:lpstr>
      <vt:lpstr>Les internés  </vt:lpstr>
      <vt:lpstr>Les internés </vt:lpstr>
      <vt:lpstr>Les internés </vt:lpstr>
      <vt:lpstr>Autre catégorie à part: les étrangers sans titre de séjour</vt:lpstr>
      <vt:lpstr>Les étrangers sans titre de séjour</vt:lpstr>
      <vt:lpstr>Les étrangers</vt:lpstr>
      <vt:lpstr>Les étrangers</vt:lpstr>
      <vt:lpstr>Les étrangers </vt:lpstr>
      <vt:lpstr>Les étrangers</vt:lpstr>
      <vt:lpstr>Les étrangers </vt:lpstr>
      <vt:lpstr>Merci pour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Agathe De Brouwer</dc:creator>
  <cp:lastModifiedBy>Agathe De Brouwer</cp:lastModifiedBy>
  <cp:revision>23</cp:revision>
  <dcterms:created xsi:type="dcterms:W3CDTF">2023-12-15T14:41:57Z</dcterms:created>
  <dcterms:modified xsi:type="dcterms:W3CDTF">2023-12-17T16:53:27Z</dcterms:modified>
</cp:coreProperties>
</file>