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tif" ContentType="image/tif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63" r:id="rId2"/>
    <p:sldId id="266" r:id="rId3"/>
    <p:sldId id="267" r:id="rId4"/>
    <p:sldId id="268" r:id="rId5"/>
    <p:sldId id="269" r:id="rId6"/>
    <p:sldId id="265" r:id="rId7"/>
    <p:sldId id="272" r:id="rId8"/>
    <p:sldId id="270" r:id="rId9"/>
    <p:sldId id="271" r:id="rId10"/>
    <p:sldId id="273" r:id="rId11"/>
    <p:sldId id="274" r:id="rId12"/>
    <p:sldId id="275" r:id="rId13"/>
    <p:sldId id="281" r:id="rId14"/>
    <p:sldId id="287" r:id="rId15"/>
    <p:sldId id="282" r:id="rId16"/>
    <p:sldId id="278" r:id="rId17"/>
    <p:sldId id="257" r:id="rId18"/>
    <p:sldId id="279" r:id="rId19"/>
    <p:sldId id="280" r:id="rId20"/>
    <p:sldId id="283" r:id="rId21"/>
    <p:sldId id="284" r:id="rId22"/>
    <p:sldId id="285" r:id="rId23"/>
    <p:sldId id="289" r:id="rId24"/>
    <p:sldId id="288" r:id="rId25"/>
    <p:sldId id="264" r:id="rId26"/>
  </p:sldIdLst>
  <p:sldSz cx="12192000" cy="6858000"/>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2943"/>
    <a:srgbClr val="81A3B4"/>
    <a:srgbClr val="F088EE"/>
    <a:srgbClr val="9F9F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9247"/>
    <p:restoredTop sz="94648"/>
  </p:normalViewPr>
  <p:slideViewPr>
    <p:cSldViewPr snapToGrid="0">
      <p:cViewPr varScale="1">
        <p:scale>
          <a:sx n="102" d="100"/>
          <a:sy n="102" d="100"/>
        </p:scale>
        <p:origin x="630" y="72"/>
      </p:cViewPr>
      <p:guideLst/>
    </p:cSldViewPr>
  </p:slideViewPr>
  <p:notesTextViewPr>
    <p:cViewPr>
      <p:scale>
        <a:sx n="1" d="1"/>
        <a:sy n="1" d="1"/>
      </p:scale>
      <p:origin x="0" y="0"/>
    </p:cViewPr>
  </p:notesTextViewPr>
  <p:notesViewPr>
    <p:cSldViewPr snapToGrid="0">
      <p:cViewPr>
        <p:scale>
          <a:sx n="100" d="100"/>
          <a:sy n="100" d="100"/>
        </p:scale>
        <p:origin x="3468" y="-8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nacina, Iacopo" userId="27201b78-ea86-4b02-936b-7393f9497e84" providerId="ADAL" clId="{5F4EFBC6-739F-4CB3-AF7A-A15EF3338A41}"/>
    <pc:docChg chg="delSld">
      <pc:chgData name="Carnacina, Iacopo" userId="27201b78-ea86-4b02-936b-7393f9497e84" providerId="ADAL" clId="{5F4EFBC6-739F-4CB3-AF7A-A15EF3338A41}" dt="2024-07-25T13:45:43.113" v="1" actId="47"/>
      <pc:docMkLst>
        <pc:docMk/>
      </pc:docMkLst>
      <pc:sldChg chg="del">
        <pc:chgData name="Carnacina, Iacopo" userId="27201b78-ea86-4b02-936b-7393f9497e84" providerId="ADAL" clId="{5F4EFBC6-739F-4CB3-AF7A-A15EF3338A41}" dt="2024-07-25T13:45:42.142" v="0" actId="47"/>
        <pc:sldMkLst>
          <pc:docMk/>
          <pc:sldMk cId="1996698533" sldId="261"/>
        </pc:sldMkLst>
      </pc:sldChg>
      <pc:sldChg chg="del">
        <pc:chgData name="Carnacina, Iacopo" userId="27201b78-ea86-4b02-936b-7393f9497e84" providerId="ADAL" clId="{5F4EFBC6-739F-4CB3-AF7A-A15EF3338A41}" dt="2024-07-25T13:45:43.113" v="1" actId="47"/>
        <pc:sldMkLst>
          <pc:docMk/>
          <pc:sldMk cId="2149798493" sldId="262"/>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D:\Flushing_LEMSC\UVP\Evolution_zb.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Flushing_LEMSC\LPT\Analyse%20LPT%20.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4"/>
          <c:order val="0"/>
          <c:tx>
            <c:v>Initial</c:v>
          </c:tx>
          <c:spPr>
            <a:ln w="12700" cap="rnd">
              <a:solidFill>
                <a:schemeClr val="tx1"/>
              </a:solidFill>
              <a:prstDash val="dash"/>
              <a:round/>
            </a:ln>
            <a:effectLst/>
          </c:spPr>
          <c:marker>
            <c:symbol val="none"/>
          </c:marker>
          <c:xVal>
            <c:numRef>
              <c:f>Feuil1!$I$3:$I$4</c:f>
              <c:numCache>
                <c:formatCode>General</c:formatCode>
                <c:ptCount val="2"/>
                <c:pt idx="0">
                  <c:v>0</c:v>
                </c:pt>
                <c:pt idx="1">
                  <c:v>450</c:v>
                </c:pt>
              </c:numCache>
            </c:numRef>
          </c:xVal>
          <c:yVal>
            <c:numRef>
              <c:f>Feuil1!$J$3:$J$4</c:f>
              <c:numCache>
                <c:formatCode>General</c:formatCode>
                <c:ptCount val="2"/>
                <c:pt idx="0">
                  <c:v>5.5E-2</c:v>
                </c:pt>
                <c:pt idx="1">
                  <c:v>5.5E-2</c:v>
                </c:pt>
              </c:numCache>
            </c:numRef>
          </c:yVal>
          <c:smooth val="0"/>
          <c:extLst>
            <c:ext xmlns:c16="http://schemas.microsoft.com/office/drawing/2014/chart" uri="{C3380CC4-5D6E-409C-BE32-E72D297353CC}">
              <c16:uniqueId val="{00000000-71DC-45BF-8AA4-EACC4FF477D7}"/>
            </c:ext>
          </c:extLst>
        </c:ser>
        <c:ser>
          <c:idx val="0"/>
          <c:order val="1"/>
          <c:tx>
            <c:v>Plancher</c:v>
          </c:tx>
          <c:spPr>
            <a:ln w="19050" cap="rnd">
              <a:noFill/>
              <a:round/>
            </a:ln>
            <a:effectLst/>
          </c:spPr>
          <c:marker>
            <c:symbol val="circle"/>
            <c:size val="5"/>
            <c:spPr>
              <a:solidFill>
                <a:schemeClr val="accent1"/>
              </a:solidFill>
              <a:ln w="9525">
                <a:solidFill>
                  <a:schemeClr val="accent1"/>
                </a:solidFill>
              </a:ln>
              <a:effectLst/>
            </c:spPr>
          </c:marker>
          <c:xVal>
            <c:numRef>
              <c:f>Feuil1!$A$3:$A$9</c:f>
              <c:numCache>
                <c:formatCode>General</c:formatCode>
                <c:ptCount val="7"/>
                <c:pt idx="0">
                  <c:v>4</c:v>
                </c:pt>
                <c:pt idx="1">
                  <c:v>5</c:v>
                </c:pt>
                <c:pt idx="2">
                  <c:v>6</c:v>
                </c:pt>
                <c:pt idx="3">
                  <c:v>7</c:v>
                </c:pt>
                <c:pt idx="4">
                  <c:v>16</c:v>
                </c:pt>
                <c:pt idx="5">
                  <c:v>20</c:v>
                </c:pt>
                <c:pt idx="6">
                  <c:v>100</c:v>
                </c:pt>
              </c:numCache>
            </c:numRef>
          </c:xVal>
          <c:yVal>
            <c:numRef>
              <c:f>Feuil1!$B$3:$B$9</c:f>
              <c:numCache>
                <c:formatCode>General</c:formatCode>
                <c:ptCount val="7"/>
                <c:pt idx="0">
                  <c:v>4.99E-2</c:v>
                </c:pt>
                <c:pt idx="1">
                  <c:v>4.4299999999999999E-2</c:v>
                </c:pt>
                <c:pt idx="2">
                  <c:v>3.9699999999999999E-2</c:v>
                </c:pt>
                <c:pt idx="3">
                  <c:v>3.0700000000000002E-2</c:v>
                </c:pt>
                <c:pt idx="4">
                  <c:v>4.5999999999999999E-3</c:v>
                </c:pt>
                <c:pt idx="5">
                  <c:v>2.8800000000000002E-3</c:v>
                </c:pt>
                <c:pt idx="6">
                  <c:v>2.8800000000000002E-3</c:v>
                </c:pt>
              </c:numCache>
            </c:numRef>
          </c:yVal>
          <c:smooth val="0"/>
          <c:extLst>
            <c:ext xmlns:c16="http://schemas.microsoft.com/office/drawing/2014/chart" uri="{C3380CC4-5D6E-409C-BE32-E72D297353CC}">
              <c16:uniqueId val="{00000001-71DC-45BF-8AA4-EACC4FF477D7}"/>
            </c:ext>
          </c:extLst>
        </c:ser>
        <c:ser>
          <c:idx val="1"/>
          <c:order val="2"/>
          <c:tx>
            <c:v>Milieu</c:v>
          </c:tx>
          <c:spPr>
            <a:ln w="25400" cap="rnd">
              <a:noFill/>
              <a:round/>
            </a:ln>
            <a:effectLst/>
          </c:spPr>
          <c:marker>
            <c:symbol val="x"/>
            <c:size val="5"/>
            <c:spPr>
              <a:noFill/>
              <a:ln w="9525">
                <a:solidFill>
                  <a:schemeClr val="accent2"/>
                </a:solidFill>
              </a:ln>
              <a:effectLst/>
            </c:spPr>
          </c:marker>
          <c:xVal>
            <c:numRef>
              <c:f>Feuil1!$C$3:$C$9</c:f>
              <c:numCache>
                <c:formatCode>General</c:formatCode>
                <c:ptCount val="7"/>
                <c:pt idx="0">
                  <c:v>30</c:v>
                </c:pt>
                <c:pt idx="1">
                  <c:v>40</c:v>
                </c:pt>
                <c:pt idx="2">
                  <c:v>50</c:v>
                </c:pt>
                <c:pt idx="3">
                  <c:v>60</c:v>
                </c:pt>
                <c:pt idx="4">
                  <c:v>80</c:v>
                </c:pt>
                <c:pt idx="5">
                  <c:v>100</c:v>
                </c:pt>
                <c:pt idx="6">
                  <c:v>150</c:v>
                </c:pt>
              </c:numCache>
            </c:numRef>
          </c:xVal>
          <c:yVal>
            <c:numRef>
              <c:f>Feuil1!$D$3:$D$9</c:f>
              <c:numCache>
                <c:formatCode>General</c:formatCode>
                <c:ptCount val="7"/>
                <c:pt idx="0">
                  <c:v>2.8999999999999998E-3</c:v>
                </c:pt>
                <c:pt idx="1">
                  <c:v>4.5999999999999999E-3</c:v>
                </c:pt>
                <c:pt idx="2">
                  <c:v>2.8999999999999998E-3</c:v>
                </c:pt>
                <c:pt idx="3">
                  <c:v>2.8999999999999998E-3</c:v>
                </c:pt>
                <c:pt idx="4">
                  <c:v>1.6999999999999999E-3</c:v>
                </c:pt>
                <c:pt idx="5">
                  <c:v>1.6999999999999999E-3</c:v>
                </c:pt>
                <c:pt idx="6">
                  <c:v>1.6999999999999999E-3</c:v>
                </c:pt>
              </c:numCache>
            </c:numRef>
          </c:yVal>
          <c:smooth val="0"/>
          <c:extLst>
            <c:ext xmlns:c16="http://schemas.microsoft.com/office/drawing/2014/chart" uri="{C3380CC4-5D6E-409C-BE32-E72D297353CC}">
              <c16:uniqueId val="{00000002-71DC-45BF-8AA4-EACC4FF477D7}"/>
            </c:ext>
          </c:extLst>
        </c:ser>
        <c:ser>
          <c:idx val="2"/>
          <c:order val="3"/>
          <c:tx>
            <c:v>Plafond</c:v>
          </c:tx>
          <c:spPr>
            <a:ln w="25400" cap="rnd">
              <a:noFill/>
              <a:round/>
            </a:ln>
            <a:effectLst/>
          </c:spPr>
          <c:marker>
            <c:symbol val="diamond"/>
            <c:size val="5"/>
            <c:spPr>
              <a:solidFill>
                <a:schemeClr val="accent3"/>
              </a:solidFill>
              <a:ln w="9525">
                <a:solidFill>
                  <a:schemeClr val="accent3"/>
                </a:solidFill>
              </a:ln>
              <a:effectLst/>
            </c:spPr>
          </c:marker>
          <c:xVal>
            <c:numRef>
              <c:f>Feuil1!$E$3:$E$16</c:f>
              <c:numCache>
                <c:formatCode>General</c:formatCode>
                <c:ptCount val="14"/>
                <c:pt idx="0">
                  <c:v>120</c:v>
                </c:pt>
                <c:pt idx="1">
                  <c:v>140</c:v>
                </c:pt>
                <c:pt idx="2">
                  <c:v>150</c:v>
                </c:pt>
                <c:pt idx="3">
                  <c:v>170</c:v>
                </c:pt>
                <c:pt idx="4">
                  <c:v>180</c:v>
                </c:pt>
                <c:pt idx="5">
                  <c:v>190</c:v>
                </c:pt>
                <c:pt idx="6">
                  <c:v>210</c:v>
                </c:pt>
                <c:pt idx="7">
                  <c:v>230</c:v>
                </c:pt>
                <c:pt idx="8">
                  <c:v>250</c:v>
                </c:pt>
                <c:pt idx="9">
                  <c:v>260</c:v>
                </c:pt>
                <c:pt idx="10">
                  <c:v>280</c:v>
                </c:pt>
                <c:pt idx="11">
                  <c:v>290</c:v>
                </c:pt>
                <c:pt idx="12">
                  <c:v>300</c:v>
                </c:pt>
              </c:numCache>
            </c:numRef>
          </c:xVal>
          <c:yVal>
            <c:numRef>
              <c:f>Feuil1!$F$3:$F$15</c:f>
              <c:numCache>
                <c:formatCode>General</c:formatCode>
                <c:ptCount val="13"/>
                <c:pt idx="0">
                  <c:v>2.7799999999999998E-2</c:v>
                </c:pt>
                <c:pt idx="1">
                  <c:v>2.6100000000000002E-2</c:v>
                </c:pt>
                <c:pt idx="2">
                  <c:v>0.03</c:v>
                </c:pt>
                <c:pt idx="3">
                  <c:v>3.6900000000000002E-2</c:v>
                </c:pt>
                <c:pt idx="4">
                  <c:v>4.3099999999999999E-2</c:v>
                </c:pt>
                <c:pt idx="5">
                  <c:v>5.28E-2</c:v>
                </c:pt>
                <c:pt idx="6">
                  <c:v>5.96E-2</c:v>
                </c:pt>
                <c:pt idx="7">
                  <c:v>7.0300000000000001E-2</c:v>
                </c:pt>
                <c:pt idx="8">
                  <c:v>6.6900000000000001E-2</c:v>
                </c:pt>
                <c:pt idx="9">
                  <c:v>7.0900000000000005E-2</c:v>
                </c:pt>
                <c:pt idx="10">
                  <c:v>6.6900000000000001E-2</c:v>
                </c:pt>
                <c:pt idx="11">
                  <c:v>6.9800000000000001E-2</c:v>
                </c:pt>
                <c:pt idx="12">
                  <c:v>7.3200000000000001E-2</c:v>
                </c:pt>
              </c:numCache>
            </c:numRef>
          </c:yVal>
          <c:smooth val="0"/>
          <c:extLst>
            <c:ext xmlns:c16="http://schemas.microsoft.com/office/drawing/2014/chart" uri="{C3380CC4-5D6E-409C-BE32-E72D297353CC}">
              <c16:uniqueId val="{00000003-71DC-45BF-8AA4-EACC4FF477D7}"/>
            </c:ext>
          </c:extLst>
        </c:ser>
        <c:ser>
          <c:idx val="3"/>
          <c:order val="4"/>
          <c:tx>
            <c:v>Maximum</c:v>
          </c:tx>
          <c:spPr>
            <a:ln w="25400" cap="rnd">
              <a:noFill/>
              <a:round/>
            </a:ln>
            <a:effectLst/>
          </c:spPr>
          <c:marker>
            <c:symbol val="triangle"/>
            <c:size val="5"/>
            <c:spPr>
              <a:solidFill>
                <a:schemeClr val="accent4"/>
              </a:solidFill>
              <a:ln w="9525">
                <a:solidFill>
                  <a:schemeClr val="accent4"/>
                </a:solidFill>
              </a:ln>
              <a:effectLst/>
            </c:spPr>
          </c:marker>
          <c:xVal>
            <c:numRef>
              <c:f>Feuil1!$G$3:$G$14</c:f>
              <c:numCache>
                <c:formatCode>General</c:formatCode>
                <c:ptCount val="12"/>
                <c:pt idx="0">
                  <c:v>120</c:v>
                </c:pt>
                <c:pt idx="1">
                  <c:v>140</c:v>
                </c:pt>
                <c:pt idx="2">
                  <c:v>160</c:v>
                </c:pt>
                <c:pt idx="3">
                  <c:v>180</c:v>
                </c:pt>
                <c:pt idx="4">
                  <c:v>210</c:v>
                </c:pt>
                <c:pt idx="5">
                  <c:v>230</c:v>
                </c:pt>
                <c:pt idx="6">
                  <c:v>250</c:v>
                </c:pt>
                <c:pt idx="7">
                  <c:v>280</c:v>
                </c:pt>
                <c:pt idx="8">
                  <c:v>290</c:v>
                </c:pt>
                <c:pt idx="9">
                  <c:v>300</c:v>
                </c:pt>
                <c:pt idx="10">
                  <c:v>350</c:v>
                </c:pt>
                <c:pt idx="11">
                  <c:v>400</c:v>
                </c:pt>
              </c:numCache>
            </c:numRef>
          </c:xVal>
          <c:yVal>
            <c:numRef>
              <c:f>Feuil1!$H$3:$H$14</c:f>
              <c:numCache>
                <c:formatCode>General</c:formatCode>
                <c:ptCount val="12"/>
                <c:pt idx="0">
                  <c:v>6.4600000000000005E-2</c:v>
                </c:pt>
                <c:pt idx="1">
                  <c:v>6.5799999999999997E-2</c:v>
                </c:pt>
                <c:pt idx="2">
                  <c:v>6.9199999999999998E-2</c:v>
                </c:pt>
                <c:pt idx="3">
                  <c:v>7.1999999999999995E-2</c:v>
                </c:pt>
                <c:pt idx="4">
                  <c:v>6.3500000000000001E-2</c:v>
                </c:pt>
                <c:pt idx="5">
                  <c:v>6.4100000000000004E-2</c:v>
                </c:pt>
                <c:pt idx="6">
                  <c:v>6.6299999999999998E-2</c:v>
                </c:pt>
                <c:pt idx="7">
                  <c:v>5.4399999999999997E-2</c:v>
                </c:pt>
                <c:pt idx="8">
                  <c:v>5.33E-2</c:v>
                </c:pt>
                <c:pt idx="9">
                  <c:v>5.3900000000000003E-2</c:v>
                </c:pt>
                <c:pt idx="10">
                  <c:v>5.5E-2</c:v>
                </c:pt>
                <c:pt idx="11">
                  <c:v>5.7299999999999997E-2</c:v>
                </c:pt>
              </c:numCache>
            </c:numRef>
          </c:yVal>
          <c:smooth val="0"/>
          <c:extLst>
            <c:ext xmlns:c16="http://schemas.microsoft.com/office/drawing/2014/chart" uri="{C3380CC4-5D6E-409C-BE32-E72D297353CC}">
              <c16:uniqueId val="{00000004-71DC-45BF-8AA4-EACC4FF477D7}"/>
            </c:ext>
          </c:extLst>
        </c:ser>
        <c:dLbls>
          <c:showLegendKey val="0"/>
          <c:showVal val="0"/>
          <c:showCatName val="0"/>
          <c:showSerName val="0"/>
          <c:showPercent val="0"/>
          <c:showBubbleSize val="0"/>
        </c:dLbls>
        <c:axId val="87283024"/>
        <c:axId val="87283352"/>
      </c:scatterChart>
      <c:valAx>
        <c:axId val="87283024"/>
        <c:scaling>
          <c:orientation val="minMax"/>
          <c:max val="45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Roboto" pitchFamily="2" charset="0"/>
                    <a:ea typeface="Roboto" pitchFamily="2" charset="0"/>
                    <a:cs typeface="Arial" panose="020B0604020202020204" pitchFamily="34" charset="0"/>
                  </a:defRPr>
                </a:pPr>
                <a:r>
                  <a:rPr lang="fr-BE" sz="1100">
                    <a:latin typeface="Roboto" pitchFamily="2" charset="0"/>
                    <a:ea typeface="Roboto" pitchFamily="2" charset="0"/>
                  </a:rPr>
                  <a:t>t (s)</a:t>
                </a:r>
              </a:p>
            </c:rich>
          </c:tx>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Roboto" pitchFamily="2" charset="0"/>
                  <a:ea typeface="Roboto" pitchFamily="2" charset="0"/>
                  <a:cs typeface="Arial" panose="020B0604020202020204" pitchFamily="34" charset="0"/>
                </a:defRPr>
              </a:pPr>
              <a:endParaRPr lang="fr-F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Roboto" pitchFamily="2" charset="0"/>
                <a:ea typeface="Roboto" pitchFamily="2" charset="0"/>
                <a:cs typeface="Arial" panose="020B0604020202020204" pitchFamily="34" charset="0"/>
              </a:defRPr>
            </a:pPr>
            <a:endParaRPr lang="fr-FR"/>
          </a:p>
        </c:txPr>
        <c:crossAx val="87283352"/>
        <c:crosses val="autoZero"/>
        <c:crossBetween val="midCat"/>
      </c:valAx>
      <c:valAx>
        <c:axId val="872833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lumMod val="65000"/>
                        <a:lumOff val="35000"/>
                      </a:schemeClr>
                    </a:solidFill>
                    <a:latin typeface="Roboto" pitchFamily="2" charset="0"/>
                    <a:ea typeface="Roboto" pitchFamily="2" charset="0"/>
                    <a:cs typeface="Arial" panose="020B0604020202020204" pitchFamily="34" charset="0"/>
                  </a:defRPr>
                </a:pPr>
                <a:r>
                  <a:rPr lang="fr-BE" sz="1100">
                    <a:latin typeface="Roboto" pitchFamily="2" charset="0"/>
                    <a:ea typeface="Roboto" pitchFamily="2" charset="0"/>
                  </a:rPr>
                  <a:t>z (m)</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tx1">
                      <a:lumMod val="65000"/>
                      <a:lumOff val="35000"/>
                    </a:schemeClr>
                  </a:solidFill>
                  <a:latin typeface="Roboto" pitchFamily="2" charset="0"/>
                  <a:ea typeface="Roboto" pitchFamily="2" charset="0"/>
                  <a:cs typeface="Arial" panose="020B0604020202020204" pitchFamily="34" charset="0"/>
                </a:defRPr>
              </a:pPr>
              <a:endParaRPr lang="fr-F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Roboto" pitchFamily="2" charset="0"/>
                <a:ea typeface="Roboto" pitchFamily="2" charset="0"/>
                <a:cs typeface="Arial" panose="020B0604020202020204" pitchFamily="34" charset="0"/>
              </a:defRPr>
            </a:pPr>
            <a:endParaRPr lang="fr-FR"/>
          </a:p>
        </c:txPr>
        <c:crossAx val="87283024"/>
        <c:crosses val="autoZero"/>
        <c:crossBetween val="midCat"/>
      </c:valAx>
      <c:spPr>
        <a:noFill/>
        <a:ln>
          <a:noFill/>
        </a:ln>
        <a:effectLst/>
      </c:spPr>
    </c:plotArea>
    <c:legend>
      <c:legendPos val="t"/>
      <c:layout>
        <c:manualLayout>
          <c:xMode val="edge"/>
          <c:yMode val="edge"/>
          <c:x val="2.8649633467742821E-2"/>
          <c:y val="2.3507701425020339E-3"/>
          <c:w val="0.93388954505686794"/>
          <c:h val="0.1586111111111111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Roboto" pitchFamily="2" charset="0"/>
              <a:ea typeface="Roboto" pitchFamily="2" charset="0"/>
              <a:cs typeface="Arial" panose="020B0604020202020204" pitchFamily="34" charset="0"/>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4"/>
          <c:order val="0"/>
          <c:tx>
            <c:v>245 s</c:v>
          </c:tx>
          <c:spPr>
            <a:ln w="19050" cap="rnd">
              <a:solidFill>
                <a:schemeClr val="accent5"/>
              </a:solidFill>
              <a:round/>
            </a:ln>
            <a:effectLst/>
          </c:spPr>
          <c:marker>
            <c:symbol val="none"/>
          </c:marker>
          <c:xVal>
            <c:numRef>
              <c:f>exp_37!$AN$4:$AN$18</c:f>
              <c:numCache>
                <c:formatCode>General</c:formatCode>
                <c:ptCount val="15"/>
                <c:pt idx="0">
                  <c:v>2349.2608103629791</c:v>
                </c:pt>
                <c:pt idx="1">
                  <c:v>2351.0690188970475</c:v>
                </c:pt>
                <c:pt idx="2">
                  <c:v>2352.3840796490967</c:v>
                </c:pt>
                <c:pt idx="3">
                  <c:v>2354.1922881831647</c:v>
                </c:pt>
                <c:pt idx="4">
                  <c:v>2355.342966341208</c:v>
                </c:pt>
                <c:pt idx="5">
                  <c:v>2356.9867922812696</c:v>
                </c:pt>
                <c:pt idx="6">
                  <c:v>2358.7950008153375</c:v>
                </c:pt>
                <c:pt idx="7">
                  <c:v>2360.7675919434118</c:v>
                </c:pt>
                <c:pt idx="8">
                  <c:v>2362.7401830714862</c:v>
                </c:pt>
                <c:pt idx="9">
                  <c:v>2364.2196264175418</c:v>
                </c:pt>
                <c:pt idx="10">
                  <c:v>2365.8634523576034</c:v>
                </c:pt>
                <c:pt idx="11">
                  <c:v>2367.5072782976649</c:v>
                </c:pt>
                <c:pt idx="12">
                  <c:v>2368.8223390497146</c:v>
                </c:pt>
                <c:pt idx="13">
                  <c:v>2369.9730172077579</c:v>
                </c:pt>
                <c:pt idx="14">
                  <c:v>2370.794930177789</c:v>
                </c:pt>
              </c:numCache>
            </c:numRef>
          </c:xVal>
          <c:yVal>
            <c:numRef>
              <c:f>exp_37!$AK$4:$AK$18</c:f>
              <c:numCache>
                <c:formatCode>General</c:formatCode>
                <c:ptCount val="15"/>
                <c:pt idx="0">
                  <c:v>27.770700636942681</c:v>
                </c:pt>
                <c:pt idx="1">
                  <c:v>27.414012738853518</c:v>
                </c:pt>
                <c:pt idx="2">
                  <c:v>27.23566878980893</c:v>
                </c:pt>
                <c:pt idx="3">
                  <c:v>26.878980891719753</c:v>
                </c:pt>
                <c:pt idx="4">
                  <c:v>26.343949044586001</c:v>
                </c:pt>
                <c:pt idx="5">
                  <c:v>25.630573248407647</c:v>
                </c:pt>
                <c:pt idx="6">
                  <c:v>25.095541401273895</c:v>
                </c:pt>
                <c:pt idx="7">
                  <c:v>24.738853503184718</c:v>
                </c:pt>
                <c:pt idx="8">
                  <c:v>24.203821656050966</c:v>
                </c:pt>
                <c:pt idx="9">
                  <c:v>23.847133757961789</c:v>
                </c:pt>
                <c:pt idx="10">
                  <c:v>23.490445859872612</c:v>
                </c:pt>
                <c:pt idx="11">
                  <c:v>23.312101910828037</c:v>
                </c:pt>
                <c:pt idx="12">
                  <c:v>22.95541401273886</c:v>
                </c:pt>
                <c:pt idx="13">
                  <c:v>22.598726114649679</c:v>
                </c:pt>
                <c:pt idx="14">
                  <c:v>22.242038216560534</c:v>
                </c:pt>
              </c:numCache>
            </c:numRef>
          </c:yVal>
          <c:smooth val="1"/>
          <c:extLst>
            <c:ext xmlns:c16="http://schemas.microsoft.com/office/drawing/2014/chart" uri="{C3380CC4-5D6E-409C-BE32-E72D297353CC}">
              <c16:uniqueId val="{00000000-E478-46A1-AB5A-8251E425137B}"/>
            </c:ext>
          </c:extLst>
        </c:ser>
        <c:ser>
          <c:idx val="3"/>
          <c:order val="1"/>
          <c:tx>
            <c:v>270 s</c:v>
          </c:tx>
          <c:spPr>
            <a:ln w="19050" cap="rnd">
              <a:solidFill>
                <a:schemeClr val="accent4"/>
              </a:solidFill>
              <a:round/>
            </a:ln>
            <a:effectLst/>
          </c:spPr>
          <c:marker>
            <c:symbol val="none"/>
          </c:marker>
          <c:xVal>
            <c:numRef>
              <c:f>exp_37!$AF$4:$AF$26</c:f>
              <c:numCache>
                <c:formatCode>General</c:formatCode>
                <c:ptCount val="23"/>
                <c:pt idx="0">
                  <c:v>2349.2608103629791</c:v>
                </c:pt>
                <c:pt idx="1">
                  <c:v>2350.5758711150288</c:v>
                </c:pt>
                <c:pt idx="2">
                  <c:v>2352.3840796490967</c:v>
                </c:pt>
                <c:pt idx="3">
                  <c:v>2354.8498185591893</c:v>
                </c:pt>
                <c:pt idx="4">
                  <c:v>2357.8087052513006</c:v>
                </c:pt>
                <c:pt idx="5">
                  <c:v>2360.2744441613931</c:v>
                </c:pt>
                <c:pt idx="6">
                  <c:v>2362.4114178834734</c:v>
                </c:pt>
                <c:pt idx="7">
                  <c:v>2365.3703045755847</c:v>
                </c:pt>
                <c:pt idx="8">
                  <c:v>2368.9867216437206</c:v>
                </c:pt>
                <c:pt idx="9">
                  <c:v>2371.7812257418259</c:v>
                </c:pt>
                <c:pt idx="10">
                  <c:v>2375.3976428099618</c:v>
                </c:pt>
                <c:pt idx="11">
                  <c:v>2378.356529502073</c:v>
                </c:pt>
                <c:pt idx="12">
                  <c:v>2381.6441813821966</c:v>
                </c:pt>
                <c:pt idx="13">
                  <c:v>2384.2743028862956</c:v>
                </c:pt>
                <c:pt idx="14">
                  <c:v>2387.5619547664191</c:v>
                </c:pt>
                <c:pt idx="15">
                  <c:v>2390.52084145853</c:v>
                </c:pt>
                <c:pt idx="16">
                  <c:v>2393.6441107446476</c:v>
                </c:pt>
                <c:pt idx="17">
                  <c:v>2396.6029974367589</c:v>
                </c:pt>
                <c:pt idx="18">
                  <c:v>2398.4112059708268</c:v>
                </c:pt>
                <c:pt idx="19">
                  <c:v>2400.7125622869135</c:v>
                </c:pt>
                <c:pt idx="20">
                  <c:v>2403.178301197006</c:v>
                </c:pt>
                <c:pt idx="21">
                  <c:v>2405.4796575130922</c:v>
                </c:pt>
                <c:pt idx="22">
                  <c:v>2406.9591008591478</c:v>
                </c:pt>
              </c:numCache>
            </c:numRef>
          </c:xVal>
          <c:yVal>
            <c:numRef>
              <c:f>exp_37!$AC$4:$AC$26</c:f>
              <c:numCache>
                <c:formatCode>General</c:formatCode>
                <c:ptCount val="23"/>
                <c:pt idx="0">
                  <c:v>34.90445859872613</c:v>
                </c:pt>
                <c:pt idx="1">
                  <c:v>34.547770700636953</c:v>
                </c:pt>
                <c:pt idx="2">
                  <c:v>34.19108280254779</c:v>
                </c:pt>
                <c:pt idx="3">
                  <c:v>33.477707006369428</c:v>
                </c:pt>
                <c:pt idx="4">
                  <c:v>32.942675159235677</c:v>
                </c:pt>
                <c:pt idx="5">
                  <c:v>32.229299363057336</c:v>
                </c:pt>
                <c:pt idx="6">
                  <c:v>31.872611464968163</c:v>
                </c:pt>
                <c:pt idx="7">
                  <c:v>30.98089171974523</c:v>
                </c:pt>
                <c:pt idx="8">
                  <c:v>30.267515923566894</c:v>
                </c:pt>
                <c:pt idx="9">
                  <c:v>29.375796178343965</c:v>
                </c:pt>
                <c:pt idx="10">
                  <c:v>28.66242038216561</c:v>
                </c:pt>
                <c:pt idx="11">
                  <c:v>27.94904458598727</c:v>
                </c:pt>
                <c:pt idx="12">
                  <c:v>27.414012738853518</c:v>
                </c:pt>
                <c:pt idx="13">
                  <c:v>26.700636942675178</c:v>
                </c:pt>
                <c:pt idx="14">
                  <c:v>25.987261146496827</c:v>
                </c:pt>
                <c:pt idx="15">
                  <c:v>25.452229299363072</c:v>
                </c:pt>
                <c:pt idx="16">
                  <c:v>24.738853503184718</c:v>
                </c:pt>
                <c:pt idx="17">
                  <c:v>24.203821656050966</c:v>
                </c:pt>
                <c:pt idx="18">
                  <c:v>23.847133757961789</c:v>
                </c:pt>
                <c:pt idx="19">
                  <c:v>23.312101910828037</c:v>
                </c:pt>
                <c:pt idx="20">
                  <c:v>23.133757961783463</c:v>
                </c:pt>
                <c:pt idx="21">
                  <c:v>22.598726114649679</c:v>
                </c:pt>
                <c:pt idx="22">
                  <c:v>22.242038216560534</c:v>
                </c:pt>
              </c:numCache>
            </c:numRef>
          </c:yVal>
          <c:smooth val="1"/>
          <c:extLst>
            <c:ext xmlns:c16="http://schemas.microsoft.com/office/drawing/2014/chart" uri="{C3380CC4-5D6E-409C-BE32-E72D297353CC}">
              <c16:uniqueId val="{00000001-E478-46A1-AB5A-8251E425137B}"/>
            </c:ext>
          </c:extLst>
        </c:ser>
        <c:ser>
          <c:idx val="1"/>
          <c:order val="2"/>
          <c:tx>
            <c:v>295 s</c:v>
          </c:tx>
          <c:spPr>
            <a:ln w="19050" cap="rnd">
              <a:solidFill>
                <a:schemeClr val="accent2"/>
              </a:solidFill>
              <a:round/>
            </a:ln>
            <a:effectLst/>
          </c:spPr>
          <c:marker>
            <c:symbol val="none"/>
          </c:marker>
          <c:xVal>
            <c:numRef>
              <c:f>exp_37!$P$4:$P$42</c:f>
              <c:numCache>
                <c:formatCode>General</c:formatCode>
                <c:ptCount val="39"/>
                <c:pt idx="0">
                  <c:v>2349.9183407390042</c:v>
                </c:pt>
                <c:pt idx="1">
                  <c:v>2351.8909318670781</c:v>
                </c:pt>
                <c:pt idx="2">
                  <c:v>2353.3703752131337</c:v>
                </c:pt>
                <c:pt idx="3">
                  <c:v>2356.164879311239</c:v>
                </c:pt>
                <c:pt idx="4">
                  <c:v>2359.1237660033503</c:v>
                </c:pt>
                <c:pt idx="5">
                  <c:v>2362.2470352894675</c:v>
                </c:pt>
                <c:pt idx="6">
                  <c:v>2364.71277419956</c:v>
                </c:pt>
                <c:pt idx="7">
                  <c:v>2367.342895703659</c:v>
                </c:pt>
                <c:pt idx="8">
                  <c:v>2369.9730172077579</c:v>
                </c:pt>
                <c:pt idx="9">
                  <c:v>2373.0962864938751</c:v>
                </c:pt>
                <c:pt idx="10">
                  <c:v>2375.5620254039677</c:v>
                </c:pt>
                <c:pt idx="11">
                  <c:v>2378.0277643140607</c:v>
                </c:pt>
                <c:pt idx="12">
                  <c:v>2380.4935032241533</c:v>
                </c:pt>
                <c:pt idx="13">
                  <c:v>2382.4660943522272</c:v>
                </c:pt>
                <c:pt idx="14">
                  <c:v>2384.4386854803015</c:v>
                </c:pt>
                <c:pt idx="15">
                  <c:v>2386.9044243903941</c:v>
                </c:pt>
                <c:pt idx="16">
                  <c:v>2389.8633110825053</c:v>
                </c:pt>
                <c:pt idx="17">
                  <c:v>2392.3290499925979</c:v>
                </c:pt>
                <c:pt idx="18">
                  <c:v>2395.7810844667279</c:v>
                </c:pt>
                <c:pt idx="19">
                  <c:v>2399.2331189408578</c:v>
                </c:pt>
                <c:pt idx="20">
                  <c:v>2402.8495360089937</c:v>
                </c:pt>
                <c:pt idx="21">
                  <c:v>2405.6440401070986</c:v>
                </c:pt>
                <c:pt idx="22">
                  <c:v>2408.4385442052035</c:v>
                </c:pt>
                <c:pt idx="23">
                  <c:v>2411.0686657093024</c:v>
                </c:pt>
                <c:pt idx="24">
                  <c:v>2414.0275524014137</c:v>
                </c:pt>
                <c:pt idx="25">
                  <c:v>2417.6439694695496</c:v>
                </c:pt>
                <c:pt idx="26">
                  <c:v>2419.4521780036175</c:v>
                </c:pt>
                <c:pt idx="27">
                  <c:v>2422.4110646957288</c:v>
                </c:pt>
                <c:pt idx="28">
                  <c:v>2425.6987165758524</c:v>
                </c:pt>
                <c:pt idx="29">
                  <c:v>2428.8219858619696</c:v>
                </c:pt>
                <c:pt idx="30">
                  <c:v>2431.6164899600749</c:v>
                </c:pt>
                <c:pt idx="31">
                  <c:v>2434.2466114641738</c:v>
                </c:pt>
                <c:pt idx="32">
                  <c:v>2436.54796778026</c:v>
                </c:pt>
                <c:pt idx="33">
                  <c:v>2439.3424718783654</c:v>
                </c:pt>
                <c:pt idx="34">
                  <c:v>2441.3150630064392</c:v>
                </c:pt>
                <c:pt idx="35">
                  <c:v>2443.2876541345136</c:v>
                </c:pt>
                <c:pt idx="36">
                  <c:v>2444.6027148865628</c:v>
                </c:pt>
                <c:pt idx="37">
                  <c:v>2445.7533930446061</c:v>
                </c:pt>
                <c:pt idx="38">
                  <c:v>2447.3972189846681</c:v>
                </c:pt>
              </c:numCache>
            </c:numRef>
          </c:xVal>
          <c:yVal>
            <c:numRef>
              <c:f>exp_37!$M$4:$M$42</c:f>
              <c:numCache>
                <c:formatCode>General</c:formatCode>
                <c:ptCount val="39"/>
                <c:pt idx="0">
                  <c:v>42.751592356687915</c:v>
                </c:pt>
                <c:pt idx="1">
                  <c:v>42.394904458598738</c:v>
                </c:pt>
                <c:pt idx="2">
                  <c:v>42.038216560509575</c:v>
                </c:pt>
                <c:pt idx="3">
                  <c:v>41.146496815286646</c:v>
                </c:pt>
                <c:pt idx="4">
                  <c:v>40.076433121019129</c:v>
                </c:pt>
                <c:pt idx="5">
                  <c:v>39.541401273885363</c:v>
                </c:pt>
                <c:pt idx="6">
                  <c:v>38.649681528662434</c:v>
                </c:pt>
                <c:pt idx="7">
                  <c:v>37.579617834394917</c:v>
                </c:pt>
                <c:pt idx="8">
                  <c:v>37.222929936305754</c:v>
                </c:pt>
                <c:pt idx="9">
                  <c:v>36.33121019108281</c:v>
                </c:pt>
                <c:pt idx="10">
                  <c:v>35.439490445859882</c:v>
                </c:pt>
                <c:pt idx="11">
                  <c:v>34.90445859872613</c:v>
                </c:pt>
                <c:pt idx="12">
                  <c:v>34.369426751592378</c:v>
                </c:pt>
                <c:pt idx="13">
                  <c:v>33.834394904458605</c:v>
                </c:pt>
                <c:pt idx="14">
                  <c:v>33.121019108280265</c:v>
                </c:pt>
                <c:pt idx="15">
                  <c:v>32.407643312101925</c:v>
                </c:pt>
                <c:pt idx="16">
                  <c:v>31.694267515923578</c:v>
                </c:pt>
                <c:pt idx="17">
                  <c:v>31.337579617834411</c:v>
                </c:pt>
                <c:pt idx="18">
                  <c:v>30.624203821656057</c:v>
                </c:pt>
                <c:pt idx="19">
                  <c:v>29.554140127388539</c:v>
                </c:pt>
                <c:pt idx="20">
                  <c:v>29.197452229299376</c:v>
                </c:pt>
                <c:pt idx="21">
                  <c:v>28.66242038216561</c:v>
                </c:pt>
                <c:pt idx="22">
                  <c:v>28.127388535031855</c:v>
                </c:pt>
                <c:pt idx="23">
                  <c:v>27.592356687898093</c:v>
                </c:pt>
                <c:pt idx="24">
                  <c:v>26.878980891719753</c:v>
                </c:pt>
                <c:pt idx="25">
                  <c:v>26.522292993630575</c:v>
                </c:pt>
                <c:pt idx="26">
                  <c:v>26.165605095541398</c:v>
                </c:pt>
                <c:pt idx="27">
                  <c:v>25.273885350318469</c:v>
                </c:pt>
                <c:pt idx="28">
                  <c:v>24.91719745222932</c:v>
                </c:pt>
                <c:pt idx="29">
                  <c:v>24.38216560509554</c:v>
                </c:pt>
                <c:pt idx="30">
                  <c:v>23.668789808917214</c:v>
                </c:pt>
                <c:pt idx="31">
                  <c:v>23.133757961783463</c:v>
                </c:pt>
                <c:pt idx="32">
                  <c:v>22.95541401273886</c:v>
                </c:pt>
                <c:pt idx="33">
                  <c:v>22.777070063694286</c:v>
                </c:pt>
                <c:pt idx="34">
                  <c:v>22.598726114649679</c:v>
                </c:pt>
                <c:pt idx="35">
                  <c:v>22.598726114649679</c:v>
                </c:pt>
                <c:pt idx="36">
                  <c:v>22.420382165605105</c:v>
                </c:pt>
                <c:pt idx="37">
                  <c:v>22.242038216560534</c:v>
                </c:pt>
                <c:pt idx="38">
                  <c:v>22.063694267515931</c:v>
                </c:pt>
              </c:numCache>
            </c:numRef>
          </c:yVal>
          <c:smooth val="1"/>
          <c:extLst>
            <c:ext xmlns:c16="http://schemas.microsoft.com/office/drawing/2014/chart" uri="{C3380CC4-5D6E-409C-BE32-E72D297353CC}">
              <c16:uniqueId val="{00000002-E478-46A1-AB5A-8251E425137B}"/>
            </c:ext>
          </c:extLst>
        </c:ser>
        <c:ser>
          <c:idx val="2"/>
          <c:order val="3"/>
          <c:tx>
            <c:v>320 s</c:v>
          </c:tx>
          <c:spPr>
            <a:ln w="19050" cap="rnd">
              <a:solidFill>
                <a:schemeClr val="accent3"/>
              </a:solidFill>
              <a:round/>
            </a:ln>
            <a:effectLst/>
          </c:spPr>
          <c:marker>
            <c:symbol val="none"/>
          </c:marker>
          <c:xVal>
            <c:numRef>
              <c:f>exp_37!$X$4:$X$53</c:f>
              <c:numCache>
                <c:formatCode>General</c:formatCode>
                <c:ptCount val="50"/>
                <c:pt idx="0">
                  <c:v>2349.4251929569855</c:v>
                </c:pt>
                <c:pt idx="1">
                  <c:v>2351.0690188970475</c:v>
                </c:pt>
                <c:pt idx="2">
                  <c:v>2352.5484622431031</c:v>
                </c:pt>
                <c:pt idx="3">
                  <c:v>2354.6854359651834</c:v>
                </c:pt>
                <c:pt idx="4">
                  <c:v>2357.151174875276</c:v>
                </c:pt>
                <c:pt idx="5">
                  <c:v>2359.2881485973562</c:v>
                </c:pt>
                <c:pt idx="6">
                  <c:v>2362.4114178834734</c:v>
                </c:pt>
                <c:pt idx="7">
                  <c:v>2364.8771567935664</c:v>
                </c:pt>
                <c:pt idx="8">
                  <c:v>2367.8360434856777</c:v>
                </c:pt>
                <c:pt idx="9">
                  <c:v>2370.3017823957703</c:v>
                </c:pt>
                <c:pt idx="10">
                  <c:v>2372.9319038998692</c:v>
                </c:pt>
                <c:pt idx="11">
                  <c:v>2376.2195557799928</c:v>
                </c:pt>
                <c:pt idx="12">
                  <c:v>2379.1784424721036</c:v>
                </c:pt>
                <c:pt idx="13">
                  <c:v>2382.3017117582212</c:v>
                </c:pt>
                <c:pt idx="14">
                  <c:v>2385.0962158563261</c:v>
                </c:pt>
                <c:pt idx="15">
                  <c:v>2387.5619547664191</c:v>
                </c:pt>
                <c:pt idx="16">
                  <c:v>2389.6989284884994</c:v>
                </c:pt>
                <c:pt idx="17">
                  <c:v>2392.8221977746166</c:v>
                </c:pt>
                <c:pt idx="18">
                  <c:v>2396.7673800307648</c:v>
                </c:pt>
                <c:pt idx="19">
                  <c:v>2400.0550319108884</c:v>
                </c:pt>
                <c:pt idx="20">
                  <c:v>2403.5070663850183</c:v>
                </c:pt>
                <c:pt idx="21">
                  <c:v>2406.3015704831232</c:v>
                </c:pt>
                <c:pt idx="22">
                  <c:v>2409.0960745812281</c:v>
                </c:pt>
                <c:pt idx="23">
                  <c:v>2412.3837264613521</c:v>
                </c:pt>
                <c:pt idx="24">
                  <c:v>2415.5069957474693</c:v>
                </c:pt>
                <c:pt idx="25">
                  <c:v>2419.1234128156052</c:v>
                </c:pt>
                <c:pt idx="26">
                  <c:v>2422.9042124777475</c:v>
                </c:pt>
                <c:pt idx="27">
                  <c:v>2426.0274817638647</c:v>
                </c:pt>
                <c:pt idx="28">
                  <c:v>2429.3151336439882</c:v>
                </c:pt>
                <c:pt idx="29">
                  <c:v>2432.4384029301054</c:v>
                </c:pt>
                <c:pt idx="30">
                  <c:v>2435.3972896222167</c:v>
                </c:pt>
                <c:pt idx="31">
                  <c:v>2438.191793720322</c:v>
                </c:pt>
                <c:pt idx="32">
                  <c:v>2441.3150630064392</c:v>
                </c:pt>
                <c:pt idx="33">
                  <c:v>2444.6027148865628</c:v>
                </c:pt>
                <c:pt idx="34">
                  <c:v>2448.0547493606928</c:v>
                </c:pt>
                <c:pt idx="35">
                  <c:v>2451.999931616841</c:v>
                </c:pt>
                <c:pt idx="36">
                  <c:v>2455.1232009029582</c:v>
                </c:pt>
                <c:pt idx="37">
                  <c:v>2458.4108527830817</c:v>
                </c:pt>
                <c:pt idx="38">
                  <c:v>2461.6985046632053</c:v>
                </c:pt>
                <c:pt idx="39">
                  <c:v>2464.3286261673043</c:v>
                </c:pt>
                <c:pt idx="40">
                  <c:v>2467.1231302654091</c:v>
                </c:pt>
                <c:pt idx="41">
                  <c:v>2469.5888691755022</c:v>
                </c:pt>
                <c:pt idx="42">
                  <c:v>2472.8765210556257</c:v>
                </c:pt>
                <c:pt idx="43">
                  <c:v>2476.3285555297552</c:v>
                </c:pt>
                <c:pt idx="44">
                  <c:v>2479.4518248158729</c:v>
                </c:pt>
                <c:pt idx="45">
                  <c:v>2481.7531811319591</c:v>
                </c:pt>
                <c:pt idx="46">
                  <c:v>2484.383302636058</c:v>
                </c:pt>
                <c:pt idx="47">
                  <c:v>2486.8490415461506</c:v>
                </c:pt>
                <c:pt idx="48">
                  <c:v>2488.9860152682309</c:v>
                </c:pt>
                <c:pt idx="49">
                  <c:v>2491.1229889903116</c:v>
                </c:pt>
              </c:numCache>
            </c:numRef>
          </c:xVal>
          <c:yVal>
            <c:numRef>
              <c:f>exp_37!$U$4:$U$53</c:f>
              <c:numCache>
                <c:formatCode>General</c:formatCode>
                <c:ptCount val="50"/>
                <c:pt idx="0">
                  <c:v>48.458598726114666</c:v>
                </c:pt>
                <c:pt idx="1">
                  <c:v>48.458598726114666</c:v>
                </c:pt>
                <c:pt idx="2">
                  <c:v>48.280254777070077</c:v>
                </c:pt>
                <c:pt idx="3">
                  <c:v>48.101910828025488</c:v>
                </c:pt>
                <c:pt idx="4">
                  <c:v>48.101910828025488</c:v>
                </c:pt>
                <c:pt idx="5">
                  <c:v>47.56687898089173</c:v>
                </c:pt>
                <c:pt idx="6">
                  <c:v>47.210191082802559</c:v>
                </c:pt>
                <c:pt idx="7">
                  <c:v>46.496815286624219</c:v>
                </c:pt>
                <c:pt idx="8">
                  <c:v>45.961783439490468</c:v>
                </c:pt>
                <c:pt idx="9">
                  <c:v>45.961783439490468</c:v>
                </c:pt>
                <c:pt idx="10">
                  <c:v>45.070063694267539</c:v>
                </c:pt>
                <c:pt idx="11">
                  <c:v>44.535031847133773</c:v>
                </c:pt>
                <c:pt idx="12">
                  <c:v>44.000000000000021</c:v>
                </c:pt>
                <c:pt idx="13">
                  <c:v>43.643312101910844</c:v>
                </c:pt>
                <c:pt idx="14">
                  <c:v>43.464968152866255</c:v>
                </c:pt>
                <c:pt idx="15">
                  <c:v>43.108280254777092</c:v>
                </c:pt>
                <c:pt idx="16">
                  <c:v>42.929936305732504</c:v>
                </c:pt>
                <c:pt idx="17">
                  <c:v>42.216560509554149</c:v>
                </c:pt>
                <c:pt idx="18">
                  <c:v>41.324840764331213</c:v>
                </c:pt>
                <c:pt idx="19">
                  <c:v>40.789808917197469</c:v>
                </c:pt>
                <c:pt idx="20">
                  <c:v>39.89808917197454</c:v>
                </c:pt>
                <c:pt idx="21">
                  <c:v>39.363057324840774</c:v>
                </c:pt>
                <c:pt idx="22">
                  <c:v>38.649681528662434</c:v>
                </c:pt>
                <c:pt idx="23">
                  <c:v>37.757961783439505</c:v>
                </c:pt>
                <c:pt idx="24">
                  <c:v>36.866242038216576</c:v>
                </c:pt>
                <c:pt idx="25">
                  <c:v>35.974522292993647</c:v>
                </c:pt>
                <c:pt idx="26">
                  <c:v>35.261146496815307</c:v>
                </c:pt>
                <c:pt idx="27">
                  <c:v>34.547770700636953</c:v>
                </c:pt>
                <c:pt idx="28">
                  <c:v>33.834394904458605</c:v>
                </c:pt>
                <c:pt idx="29">
                  <c:v>33.121019108280265</c:v>
                </c:pt>
                <c:pt idx="30">
                  <c:v>32.764331210191088</c:v>
                </c:pt>
                <c:pt idx="31">
                  <c:v>31.872611464968163</c:v>
                </c:pt>
                <c:pt idx="32">
                  <c:v>30.98089171974523</c:v>
                </c:pt>
                <c:pt idx="33">
                  <c:v>30.445859872611482</c:v>
                </c:pt>
                <c:pt idx="34">
                  <c:v>29.197452229299376</c:v>
                </c:pt>
                <c:pt idx="35">
                  <c:v>28.66242038216561</c:v>
                </c:pt>
                <c:pt idx="36">
                  <c:v>27.94904458598727</c:v>
                </c:pt>
                <c:pt idx="37">
                  <c:v>27.23566878980893</c:v>
                </c:pt>
                <c:pt idx="38">
                  <c:v>26.522292993630575</c:v>
                </c:pt>
                <c:pt idx="39">
                  <c:v>25.808917197452253</c:v>
                </c:pt>
                <c:pt idx="40">
                  <c:v>25.630573248407647</c:v>
                </c:pt>
                <c:pt idx="41">
                  <c:v>25.273885350318469</c:v>
                </c:pt>
                <c:pt idx="42">
                  <c:v>24.38216560509554</c:v>
                </c:pt>
                <c:pt idx="43">
                  <c:v>24.025477707006392</c:v>
                </c:pt>
                <c:pt idx="44">
                  <c:v>23.668789808917214</c:v>
                </c:pt>
                <c:pt idx="45">
                  <c:v>23.490445859872612</c:v>
                </c:pt>
                <c:pt idx="46">
                  <c:v>22.95541401273886</c:v>
                </c:pt>
                <c:pt idx="47">
                  <c:v>22.777070063694286</c:v>
                </c:pt>
                <c:pt idx="48">
                  <c:v>22.420382165605105</c:v>
                </c:pt>
                <c:pt idx="49">
                  <c:v>22.063694267515931</c:v>
                </c:pt>
              </c:numCache>
            </c:numRef>
          </c:yVal>
          <c:smooth val="1"/>
          <c:extLst>
            <c:ext xmlns:c16="http://schemas.microsoft.com/office/drawing/2014/chart" uri="{C3380CC4-5D6E-409C-BE32-E72D297353CC}">
              <c16:uniqueId val="{00000003-E478-46A1-AB5A-8251E425137B}"/>
            </c:ext>
          </c:extLst>
        </c:ser>
        <c:ser>
          <c:idx val="0"/>
          <c:order val="4"/>
          <c:tx>
            <c:v>345 s</c:v>
          </c:tx>
          <c:spPr>
            <a:ln w="19050" cap="rnd">
              <a:solidFill>
                <a:schemeClr val="accent1"/>
              </a:solidFill>
              <a:round/>
            </a:ln>
            <a:effectLst/>
          </c:spPr>
          <c:marker>
            <c:symbol val="none"/>
          </c:marker>
          <c:xVal>
            <c:numRef>
              <c:f>exp_37!$H$4:$H$1215</c:f>
              <c:numCache>
                <c:formatCode>General</c:formatCode>
                <c:ptCount val="1212"/>
                <c:pt idx="0">
                  <c:v>2349.0446967973994</c:v>
                </c:pt>
                <c:pt idx="1">
                  <c:v>2349.2062831226717</c:v>
                </c:pt>
                <c:pt idx="2">
                  <c:v>2349.3678694479445</c:v>
                </c:pt>
                <c:pt idx="3">
                  <c:v>2349.5294557732168</c:v>
                </c:pt>
                <c:pt idx="4">
                  <c:v>2349.6910420984891</c:v>
                </c:pt>
                <c:pt idx="5">
                  <c:v>2349.8526284237619</c:v>
                </c:pt>
                <c:pt idx="6">
                  <c:v>2350.0142147490342</c:v>
                </c:pt>
                <c:pt idx="7">
                  <c:v>2350.1758010743069</c:v>
                </c:pt>
                <c:pt idx="8">
                  <c:v>2350.3373873995793</c:v>
                </c:pt>
                <c:pt idx="9">
                  <c:v>2350.4989737248516</c:v>
                </c:pt>
                <c:pt idx="10">
                  <c:v>2350.6605600501243</c:v>
                </c:pt>
                <c:pt idx="11">
                  <c:v>2350.8221463753966</c:v>
                </c:pt>
                <c:pt idx="12">
                  <c:v>2350.983732700669</c:v>
                </c:pt>
                <c:pt idx="13">
                  <c:v>2351.1453190259417</c:v>
                </c:pt>
                <c:pt idx="14">
                  <c:v>2351.306905351214</c:v>
                </c:pt>
                <c:pt idx="15">
                  <c:v>2351.4684916764863</c:v>
                </c:pt>
                <c:pt idx="16">
                  <c:v>2351.6300780017591</c:v>
                </c:pt>
                <c:pt idx="17">
                  <c:v>2351.7916643270314</c:v>
                </c:pt>
                <c:pt idx="18">
                  <c:v>2351.9532506523037</c:v>
                </c:pt>
                <c:pt idx="19">
                  <c:v>2352.1148369775765</c:v>
                </c:pt>
                <c:pt idx="20">
                  <c:v>2352.2764233028488</c:v>
                </c:pt>
                <c:pt idx="21">
                  <c:v>2352.4380096281211</c:v>
                </c:pt>
                <c:pt idx="22">
                  <c:v>2352.5995959533939</c:v>
                </c:pt>
                <c:pt idx="23">
                  <c:v>2352.7611822786662</c:v>
                </c:pt>
                <c:pt idx="24">
                  <c:v>2352.9227686039385</c:v>
                </c:pt>
                <c:pt idx="25">
                  <c:v>2353.0843549292113</c:v>
                </c:pt>
                <c:pt idx="26">
                  <c:v>2353.2459412544836</c:v>
                </c:pt>
                <c:pt idx="27">
                  <c:v>2353.4075275797559</c:v>
                </c:pt>
                <c:pt idx="28">
                  <c:v>2353.5691139050286</c:v>
                </c:pt>
                <c:pt idx="29">
                  <c:v>2353.730700230301</c:v>
                </c:pt>
                <c:pt idx="30">
                  <c:v>2353.8922865555733</c:v>
                </c:pt>
                <c:pt idx="31">
                  <c:v>2354.053872880846</c:v>
                </c:pt>
                <c:pt idx="32">
                  <c:v>2354.2154592061183</c:v>
                </c:pt>
                <c:pt idx="33">
                  <c:v>2354.3770455313906</c:v>
                </c:pt>
                <c:pt idx="34">
                  <c:v>2354.5386318566634</c:v>
                </c:pt>
                <c:pt idx="35">
                  <c:v>2354.7002181819357</c:v>
                </c:pt>
                <c:pt idx="36">
                  <c:v>2354.861804507208</c:v>
                </c:pt>
                <c:pt idx="37">
                  <c:v>2355.0233908324808</c:v>
                </c:pt>
                <c:pt idx="38">
                  <c:v>2355.1849771577531</c:v>
                </c:pt>
                <c:pt idx="39">
                  <c:v>2355.3465634830254</c:v>
                </c:pt>
                <c:pt idx="40">
                  <c:v>2355.5081498082982</c:v>
                </c:pt>
                <c:pt idx="41">
                  <c:v>2355.6697361335705</c:v>
                </c:pt>
                <c:pt idx="42">
                  <c:v>2355.8313224588428</c:v>
                </c:pt>
                <c:pt idx="43">
                  <c:v>2355.9929087841156</c:v>
                </c:pt>
                <c:pt idx="44">
                  <c:v>2356.1544951093879</c:v>
                </c:pt>
                <c:pt idx="45">
                  <c:v>2356.3160814346602</c:v>
                </c:pt>
                <c:pt idx="46">
                  <c:v>2356.477667759933</c:v>
                </c:pt>
                <c:pt idx="47">
                  <c:v>2356.6392540852053</c:v>
                </c:pt>
                <c:pt idx="48">
                  <c:v>2356.8008404104776</c:v>
                </c:pt>
                <c:pt idx="49">
                  <c:v>2356.9624267357503</c:v>
                </c:pt>
                <c:pt idx="50">
                  <c:v>2357.1240130610227</c:v>
                </c:pt>
                <c:pt idx="51">
                  <c:v>2357.285599386295</c:v>
                </c:pt>
                <c:pt idx="52">
                  <c:v>2357.4471857115677</c:v>
                </c:pt>
                <c:pt idx="53">
                  <c:v>2357.60877203684</c:v>
                </c:pt>
                <c:pt idx="54">
                  <c:v>2357.7703583621123</c:v>
                </c:pt>
                <c:pt idx="55">
                  <c:v>2357.9319446873851</c:v>
                </c:pt>
                <c:pt idx="56">
                  <c:v>2358.0935310126574</c:v>
                </c:pt>
                <c:pt idx="57">
                  <c:v>2358.2551173379297</c:v>
                </c:pt>
                <c:pt idx="58">
                  <c:v>2358.4167036632025</c:v>
                </c:pt>
                <c:pt idx="59">
                  <c:v>2358.5782899884748</c:v>
                </c:pt>
                <c:pt idx="60">
                  <c:v>2358.7398763137471</c:v>
                </c:pt>
                <c:pt idx="61">
                  <c:v>2358.9014626390199</c:v>
                </c:pt>
                <c:pt idx="62">
                  <c:v>2359.0630489642922</c:v>
                </c:pt>
                <c:pt idx="63">
                  <c:v>2359.2246352895645</c:v>
                </c:pt>
                <c:pt idx="64">
                  <c:v>2359.3862216148373</c:v>
                </c:pt>
                <c:pt idx="65">
                  <c:v>2359.5478079401096</c:v>
                </c:pt>
                <c:pt idx="66">
                  <c:v>2359.7093942653819</c:v>
                </c:pt>
                <c:pt idx="67">
                  <c:v>2359.8709805906547</c:v>
                </c:pt>
                <c:pt idx="68">
                  <c:v>2360.032566915927</c:v>
                </c:pt>
                <c:pt idx="69">
                  <c:v>2360.1941532411993</c:v>
                </c:pt>
                <c:pt idx="70">
                  <c:v>2360.355739566472</c:v>
                </c:pt>
                <c:pt idx="71">
                  <c:v>2360.5173258917443</c:v>
                </c:pt>
                <c:pt idx="72">
                  <c:v>2360.6789122170171</c:v>
                </c:pt>
                <c:pt idx="73">
                  <c:v>2360.8404985422894</c:v>
                </c:pt>
                <c:pt idx="74">
                  <c:v>2361.0020848675617</c:v>
                </c:pt>
                <c:pt idx="75">
                  <c:v>2361.1636711928345</c:v>
                </c:pt>
                <c:pt idx="76">
                  <c:v>2361.3252575181068</c:v>
                </c:pt>
                <c:pt idx="77">
                  <c:v>2361.4868438433791</c:v>
                </c:pt>
                <c:pt idx="78">
                  <c:v>2361.6484301686519</c:v>
                </c:pt>
                <c:pt idx="79">
                  <c:v>2361.8100164939242</c:v>
                </c:pt>
                <c:pt idx="80">
                  <c:v>2361.9716028191965</c:v>
                </c:pt>
                <c:pt idx="81">
                  <c:v>2362.1331891444693</c:v>
                </c:pt>
                <c:pt idx="82">
                  <c:v>2362.2947754697416</c:v>
                </c:pt>
                <c:pt idx="83">
                  <c:v>2362.4563617950139</c:v>
                </c:pt>
                <c:pt idx="84">
                  <c:v>2362.6179481202867</c:v>
                </c:pt>
                <c:pt idx="85">
                  <c:v>2362.779534445559</c:v>
                </c:pt>
                <c:pt idx="86">
                  <c:v>2362.9411207708313</c:v>
                </c:pt>
                <c:pt idx="87">
                  <c:v>2363.102707096104</c:v>
                </c:pt>
                <c:pt idx="88">
                  <c:v>2363.2642934213764</c:v>
                </c:pt>
                <c:pt idx="89">
                  <c:v>2363.4258797466487</c:v>
                </c:pt>
                <c:pt idx="90">
                  <c:v>2363.5874660719214</c:v>
                </c:pt>
                <c:pt idx="91">
                  <c:v>2363.7490523971937</c:v>
                </c:pt>
                <c:pt idx="92">
                  <c:v>2363.910638722466</c:v>
                </c:pt>
                <c:pt idx="93">
                  <c:v>2364.0722250477388</c:v>
                </c:pt>
                <c:pt idx="94">
                  <c:v>2364.2338113730111</c:v>
                </c:pt>
                <c:pt idx="95">
                  <c:v>2364.3953976982834</c:v>
                </c:pt>
                <c:pt idx="96">
                  <c:v>2364.5569840235562</c:v>
                </c:pt>
                <c:pt idx="97">
                  <c:v>2364.7185703488285</c:v>
                </c:pt>
                <c:pt idx="98">
                  <c:v>2364.8801566741008</c:v>
                </c:pt>
                <c:pt idx="99">
                  <c:v>2365.0417429993736</c:v>
                </c:pt>
                <c:pt idx="100">
                  <c:v>2365.2033293246459</c:v>
                </c:pt>
                <c:pt idx="101">
                  <c:v>2365.3649156499187</c:v>
                </c:pt>
                <c:pt idx="102">
                  <c:v>2365.526501975191</c:v>
                </c:pt>
                <c:pt idx="103">
                  <c:v>2365.6880883004633</c:v>
                </c:pt>
                <c:pt idx="104">
                  <c:v>2365.849674625736</c:v>
                </c:pt>
                <c:pt idx="105">
                  <c:v>2366.0112609510084</c:v>
                </c:pt>
                <c:pt idx="106">
                  <c:v>2366.1728472762807</c:v>
                </c:pt>
                <c:pt idx="107">
                  <c:v>2366.3344336015534</c:v>
                </c:pt>
                <c:pt idx="108">
                  <c:v>2366.4960199268257</c:v>
                </c:pt>
                <c:pt idx="109">
                  <c:v>2366.657606252098</c:v>
                </c:pt>
                <c:pt idx="110">
                  <c:v>2366.8191925773708</c:v>
                </c:pt>
                <c:pt idx="111">
                  <c:v>2366.9807789026431</c:v>
                </c:pt>
                <c:pt idx="112">
                  <c:v>2367.1423652279154</c:v>
                </c:pt>
                <c:pt idx="113">
                  <c:v>2367.3039515531882</c:v>
                </c:pt>
                <c:pt idx="114">
                  <c:v>2367.4655378784605</c:v>
                </c:pt>
                <c:pt idx="115">
                  <c:v>2367.6271242037328</c:v>
                </c:pt>
                <c:pt idx="116">
                  <c:v>2367.7887105290056</c:v>
                </c:pt>
                <c:pt idx="117">
                  <c:v>2367.9502968542779</c:v>
                </c:pt>
                <c:pt idx="118">
                  <c:v>2368.1118831795502</c:v>
                </c:pt>
                <c:pt idx="119">
                  <c:v>2368.273469504823</c:v>
                </c:pt>
                <c:pt idx="120">
                  <c:v>2368.4350558300953</c:v>
                </c:pt>
                <c:pt idx="121">
                  <c:v>2368.5966421553676</c:v>
                </c:pt>
                <c:pt idx="122">
                  <c:v>2368.7582284806404</c:v>
                </c:pt>
                <c:pt idx="123">
                  <c:v>2368.9198148059127</c:v>
                </c:pt>
                <c:pt idx="124">
                  <c:v>2369.081401131185</c:v>
                </c:pt>
                <c:pt idx="125">
                  <c:v>2369.2429874564577</c:v>
                </c:pt>
                <c:pt idx="126">
                  <c:v>2369.4045737817301</c:v>
                </c:pt>
                <c:pt idx="127">
                  <c:v>2369.5661601070024</c:v>
                </c:pt>
                <c:pt idx="128">
                  <c:v>2369.7277464322751</c:v>
                </c:pt>
                <c:pt idx="129">
                  <c:v>2369.8893327575474</c:v>
                </c:pt>
                <c:pt idx="130">
                  <c:v>2370.0509190828197</c:v>
                </c:pt>
                <c:pt idx="131">
                  <c:v>2370.2125054080925</c:v>
                </c:pt>
                <c:pt idx="132">
                  <c:v>2370.3740917333648</c:v>
                </c:pt>
                <c:pt idx="133">
                  <c:v>2370.5356780586371</c:v>
                </c:pt>
                <c:pt idx="134">
                  <c:v>2370.6972643839099</c:v>
                </c:pt>
                <c:pt idx="135">
                  <c:v>2370.8588507091822</c:v>
                </c:pt>
                <c:pt idx="136">
                  <c:v>2371.0204370344545</c:v>
                </c:pt>
                <c:pt idx="137">
                  <c:v>2371.1820233597273</c:v>
                </c:pt>
                <c:pt idx="138">
                  <c:v>2371.3436096849996</c:v>
                </c:pt>
                <c:pt idx="139">
                  <c:v>2371.5051960102719</c:v>
                </c:pt>
                <c:pt idx="140">
                  <c:v>2371.6667823355447</c:v>
                </c:pt>
                <c:pt idx="141">
                  <c:v>2371.828368660817</c:v>
                </c:pt>
                <c:pt idx="142">
                  <c:v>2371.9899549860893</c:v>
                </c:pt>
                <c:pt idx="143">
                  <c:v>2372.1515413113621</c:v>
                </c:pt>
                <c:pt idx="144">
                  <c:v>2372.3131276366344</c:v>
                </c:pt>
                <c:pt idx="145">
                  <c:v>2372.4747139619067</c:v>
                </c:pt>
                <c:pt idx="146">
                  <c:v>2372.6363002871794</c:v>
                </c:pt>
                <c:pt idx="147">
                  <c:v>2372.7978866124517</c:v>
                </c:pt>
                <c:pt idx="148">
                  <c:v>2372.9594729377241</c:v>
                </c:pt>
                <c:pt idx="149">
                  <c:v>2373.1210592629968</c:v>
                </c:pt>
                <c:pt idx="150">
                  <c:v>2373.2826455882691</c:v>
                </c:pt>
                <c:pt idx="151">
                  <c:v>2373.4442319135414</c:v>
                </c:pt>
                <c:pt idx="152">
                  <c:v>2373.6058182388142</c:v>
                </c:pt>
                <c:pt idx="153">
                  <c:v>2373.7674045640865</c:v>
                </c:pt>
                <c:pt idx="154">
                  <c:v>2373.9289908893588</c:v>
                </c:pt>
                <c:pt idx="155">
                  <c:v>2374.0905772146316</c:v>
                </c:pt>
                <c:pt idx="156">
                  <c:v>2374.2521635399039</c:v>
                </c:pt>
                <c:pt idx="157">
                  <c:v>2374.4137498651762</c:v>
                </c:pt>
                <c:pt idx="158">
                  <c:v>2374.575336190449</c:v>
                </c:pt>
                <c:pt idx="159">
                  <c:v>2374.7369225157213</c:v>
                </c:pt>
                <c:pt idx="160">
                  <c:v>2374.8985088409936</c:v>
                </c:pt>
                <c:pt idx="161">
                  <c:v>2375.0600951662664</c:v>
                </c:pt>
                <c:pt idx="162">
                  <c:v>2375.2216814915387</c:v>
                </c:pt>
                <c:pt idx="163">
                  <c:v>2375.3832678168114</c:v>
                </c:pt>
                <c:pt idx="164">
                  <c:v>2375.5448541420838</c:v>
                </c:pt>
                <c:pt idx="165">
                  <c:v>2375.7064404673561</c:v>
                </c:pt>
                <c:pt idx="166">
                  <c:v>2375.8680267926288</c:v>
                </c:pt>
                <c:pt idx="167">
                  <c:v>2376.0296131179011</c:v>
                </c:pt>
                <c:pt idx="168">
                  <c:v>2376.1911994431734</c:v>
                </c:pt>
                <c:pt idx="169">
                  <c:v>2376.3527857684462</c:v>
                </c:pt>
                <c:pt idx="170">
                  <c:v>2376.5143720937185</c:v>
                </c:pt>
                <c:pt idx="171">
                  <c:v>2376.6759584189908</c:v>
                </c:pt>
                <c:pt idx="172">
                  <c:v>2376.8375447442631</c:v>
                </c:pt>
                <c:pt idx="173">
                  <c:v>2376.9991310695359</c:v>
                </c:pt>
                <c:pt idx="174">
                  <c:v>2377.1607173948082</c:v>
                </c:pt>
                <c:pt idx="175">
                  <c:v>2377.322303720081</c:v>
                </c:pt>
                <c:pt idx="176">
                  <c:v>2377.4838900453533</c:v>
                </c:pt>
                <c:pt idx="177">
                  <c:v>2377.6454763706256</c:v>
                </c:pt>
                <c:pt idx="178">
                  <c:v>2377.8070626958984</c:v>
                </c:pt>
                <c:pt idx="179">
                  <c:v>2377.9686490211707</c:v>
                </c:pt>
                <c:pt idx="180">
                  <c:v>2378.130235346443</c:v>
                </c:pt>
                <c:pt idx="181">
                  <c:v>2378.2918216717158</c:v>
                </c:pt>
                <c:pt idx="182">
                  <c:v>2378.4534079969881</c:v>
                </c:pt>
                <c:pt idx="183">
                  <c:v>2378.6149943222604</c:v>
                </c:pt>
                <c:pt idx="184">
                  <c:v>2378.7765806475331</c:v>
                </c:pt>
                <c:pt idx="185">
                  <c:v>2378.9381669728054</c:v>
                </c:pt>
                <c:pt idx="186">
                  <c:v>2379.0997532980778</c:v>
                </c:pt>
                <c:pt idx="187">
                  <c:v>2379.2613396233505</c:v>
                </c:pt>
                <c:pt idx="188">
                  <c:v>2379.4229259486228</c:v>
                </c:pt>
                <c:pt idx="189">
                  <c:v>2379.5845122738951</c:v>
                </c:pt>
                <c:pt idx="190">
                  <c:v>2379.7460985991679</c:v>
                </c:pt>
                <c:pt idx="191">
                  <c:v>2379.9076849244402</c:v>
                </c:pt>
                <c:pt idx="192">
                  <c:v>2380.0692712497125</c:v>
                </c:pt>
                <c:pt idx="193">
                  <c:v>2380.2308575749853</c:v>
                </c:pt>
                <c:pt idx="194">
                  <c:v>2380.3924439002576</c:v>
                </c:pt>
                <c:pt idx="195">
                  <c:v>2380.5540302255299</c:v>
                </c:pt>
                <c:pt idx="196">
                  <c:v>2380.7156165508027</c:v>
                </c:pt>
                <c:pt idx="197">
                  <c:v>2380.877202876075</c:v>
                </c:pt>
                <c:pt idx="198">
                  <c:v>2381.0387892013473</c:v>
                </c:pt>
                <c:pt idx="199">
                  <c:v>2381.2003755266201</c:v>
                </c:pt>
                <c:pt idx="200">
                  <c:v>2381.3619618518924</c:v>
                </c:pt>
                <c:pt idx="201">
                  <c:v>2381.5235481771647</c:v>
                </c:pt>
                <c:pt idx="202">
                  <c:v>2381.6851345024374</c:v>
                </c:pt>
                <c:pt idx="203">
                  <c:v>2381.8467208277098</c:v>
                </c:pt>
                <c:pt idx="204">
                  <c:v>2382.0083071529821</c:v>
                </c:pt>
                <c:pt idx="205">
                  <c:v>2382.1698934782548</c:v>
                </c:pt>
                <c:pt idx="206">
                  <c:v>2382.3314798035271</c:v>
                </c:pt>
                <c:pt idx="207">
                  <c:v>2382.4930661287995</c:v>
                </c:pt>
                <c:pt idx="208">
                  <c:v>2382.6546524540722</c:v>
                </c:pt>
                <c:pt idx="209">
                  <c:v>2382.8162387793445</c:v>
                </c:pt>
                <c:pt idx="210">
                  <c:v>2382.9778251046173</c:v>
                </c:pt>
                <c:pt idx="211">
                  <c:v>2383.1394114298896</c:v>
                </c:pt>
                <c:pt idx="212">
                  <c:v>2383.3009977551619</c:v>
                </c:pt>
                <c:pt idx="213">
                  <c:v>2383.4625840804347</c:v>
                </c:pt>
                <c:pt idx="214">
                  <c:v>2383.624170405707</c:v>
                </c:pt>
                <c:pt idx="215">
                  <c:v>2383.7857567309793</c:v>
                </c:pt>
                <c:pt idx="216">
                  <c:v>2383.9473430562521</c:v>
                </c:pt>
                <c:pt idx="217">
                  <c:v>2384.1089293815244</c:v>
                </c:pt>
                <c:pt idx="218">
                  <c:v>2384.2705157067967</c:v>
                </c:pt>
                <c:pt idx="219">
                  <c:v>2384.4321020320695</c:v>
                </c:pt>
                <c:pt idx="220">
                  <c:v>2384.5936883573418</c:v>
                </c:pt>
                <c:pt idx="221">
                  <c:v>2384.7552746826141</c:v>
                </c:pt>
                <c:pt idx="222">
                  <c:v>2384.9168610078868</c:v>
                </c:pt>
                <c:pt idx="223">
                  <c:v>2385.0784473331591</c:v>
                </c:pt>
                <c:pt idx="224">
                  <c:v>2385.2400336584315</c:v>
                </c:pt>
                <c:pt idx="225">
                  <c:v>2385.4016199837042</c:v>
                </c:pt>
                <c:pt idx="226">
                  <c:v>2385.5632063089765</c:v>
                </c:pt>
                <c:pt idx="227">
                  <c:v>2385.7247926342488</c:v>
                </c:pt>
                <c:pt idx="228">
                  <c:v>2385.8863789595216</c:v>
                </c:pt>
                <c:pt idx="229">
                  <c:v>2386.0479652847939</c:v>
                </c:pt>
                <c:pt idx="230">
                  <c:v>2386.2095516100662</c:v>
                </c:pt>
                <c:pt idx="231">
                  <c:v>2386.371137935339</c:v>
                </c:pt>
                <c:pt idx="232">
                  <c:v>2386.5327242606113</c:v>
                </c:pt>
                <c:pt idx="233">
                  <c:v>2386.6943105858836</c:v>
                </c:pt>
                <c:pt idx="234">
                  <c:v>2386.8558969111564</c:v>
                </c:pt>
                <c:pt idx="235">
                  <c:v>2387.0174832364287</c:v>
                </c:pt>
                <c:pt idx="236">
                  <c:v>2387.179069561701</c:v>
                </c:pt>
                <c:pt idx="237">
                  <c:v>2387.3406558869738</c:v>
                </c:pt>
                <c:pt idx="238">
                  <c:v>2387.5022422122461</c:v>
                </c:pt>
                <c:pt idx="239">
                  <c:v>2387.6638285375184</c:v>
                </c:pt>
                <c:pt idx="240">
                  <c:v>2387.8254148627911</c:v>
                </c:pt>
                <c:pt idx="241">
                  <c:v>2387.9870011880635</c:v>
                </c:pt>
                <c:pt idx="242">
                  <c:v>2388.1485875133358</c:v>
                </c:pt>
                <c:pt idx="243">
                  <c:v>2388.3101738386085</c:v>
                </c:pt>
                <c:pt idx="244">
                  <c:v>2388.4717601638808</c:v>
                </c:pt>
                <c:pt idx="245">
                  <c:v>2388.6333464891532</c:v>
                </c:pt>
                <c:pt idx="246">
                  <c:v>2388.7949328144259</c:v>
                </c:pt>
                <c:pt idx="247">
                  <c:v>2388.9565191396982</c:v>
                </c:pt>
                <c:pt idx="248">
                  <c:v>2389.1181054649705</c:v>
                </c:pt>
                <c:pt idx="249">
                  <c:v>2389.2796917902433</c:v>
                </c:pt>
                <c:pt idx="250">
                  <c:v>2389.4412781155156</c:v>
                </c:pt>
                <c:pt idx="251">
                  <c:v>2389.6028644407879</c:v>
                </c:pt>
                <c:pt idx="252">
                  <c:v>2389.7644507660607</c:v>
                </c:pt>
                <c:pt idx="253">
                  <c:v>2389.926037091333</c:v>
                </c:pt>
                <c:pt idx="254">
                  <c:v>2390.0876234166053</c:v>
                </c:pt>
                <c:pt idx="255">
                  <c:v>2390.2492097418781</c:v>
                </c:pt>
                <c:pt idx="256">
                  <c:v>2390.4107960671504</c:v>
                </c:pt>
                <c:pt idx="257">
                  <c:v>2390.5723823924227</c:v>
                </c:pt>
                <c:pt idx="258">
                  <c:v>2390.7339687176955</c:v>
                </c:pt>
                <c:pt idx="259">
                  <c:v>2390.8955550429678</c:v>
                </c:pt>
                <c:pt idx="260">
                  <c:v>2391.0571413682401</c:v>
                </c:pt>
                <c:pt idx="261">
                  <c:v>2391.2187276935128</c:v>
                </c:pt>
                <c:pt idx="262">
                  <c:v>2391.3803140187852</c:v>
                </c:pt>
                <c:pt idx="263">
                  <c:v>2391.5419003440579</c:v>
                </c:pt>
                <c:pt idx="264">
                  <c:v>2391.7034866693302</c:v>
                </c:pt>
                <c:pt idx="265">
                  <c:v>2391.8650729946025</c:v>
                </c:pt>
                <c:pt idx="266">
                  <c:v>2392.0266593198753</c:v>
                </c:pt>
                <c:pt idx="267">
                  <c:v>2392.1882456451476</c:v>
                </c:pt>
                <c:pt idx="268">
                  <c:v>2392.3498319704199</c:v>
                </c:pt>
                <c:pt idx="269">
                  <c:v>2392.5114182956927</c:v>
                </c:pt>
                <c:pt idx="270">
                  <c:v>2392.673004620965</c:v>
                </c:pt>
                <c:pt idx="271">
                  <c:v>2392.8345909462373</c:v>
                </c:pt>
                <c:pt idx="272">
                  <c:v>2392.9961772715101</c:v>
                </c:pt>
                <c:pt idx="273">
                  <c:v>2393.1577635967824</c:v>
                </c:pt>
                <c:pt idx="274">
                  <c:v>2393.3193499220547</c:v>
                </c:pt>
                <c:pt idx="275">
                  <c:v>2393.4809362473275</c:v>
                </c:pt>
                <c:pt idx="276">
                  <c:v>2393.6425225725998</c:v>
                </c:pt>
                <c:pt idx="277">
                  <c:v>2393.8041088978721</c:v>
                </c:pt>
                <c:pt idx="278">
                  <c:v>2393.9656952231448</c:v>
                </c:pt>
                <c:pt idx="279">
                  <c:v>2394.1272815484172</c:v>
                </c:pt>
                <c:pt idx="280">
                  <c:v>2394.2888678736895</c:v>
                </c:pt>
                <c:pt idx="281">
                  <c:v>2394.4504541989622</c:v>
                </c:pt>
                <c:pt idx="282">
                  <c:v>2394.6120405242345</c:v>
                </c:pt>
                <c:pt idx="283">
                  <c:v>2394.7736268495069</c:v>
                </c:pt>
                <c:pt idx="284">
                  <c:v>2394.9352131747796</c:v>
                </c:pt>
                <c:pt idx="285">
                  <c:v>2395.0967995000519</c:v>
                </c:pt>
                <c:pt idx="286">
                  <c:v>2395.2583858253242</c:v>
                </c:pt>
                <c:pt idx="287">
                  <c:v>2395.419972150597</c:v>
                </c:pt>
                <c:pt idx="288">
                  <c:v>2395.5815584758693</c:v>
                </c:pt>
                <c:pt idx="289">
                  <c:v>2395.7431448011416</c:v>
                </c:pt>
                <c:pt idx="290">
                  <c:v>2395.9047311264144</c:v>
                </c:pt>
                <c:pt idx="291">
                  <c:v>2396.0663174516867</c:v>
                </c:pt>
                <c:pt idx="292">
                  <c:v>2396.2279037769595</c:v>
                </c:pt>
                <c:pt idx="293">
                  <c:v>2396.3894901022318</c:v>
                </c:pt>
                <c:pt idx="294">
                  <c:v>2396.5510764275041</c:v>
                </c:pt>
                <c:pt idx="295">
                  <c:v>2396.7126627527769</c:v>
                </c:pt>
                <c:pt idx="296">
                  <c:v>2396.8742490780492</c:v>
                </c:pt>
                <c:pt idx="297">
                  <c:v>2397.0358354033215</c:v>
                </c:pt>
                <c:pt idx="298">
                  <c:v>2397.1974217285938</c:v>
                </c:pt>
                <c:pt idx="299">
                  <c:v>2397.3590080538665</c:v>
                </c:pt>
                <c:pt idx="300">
                  <c:v>2397.5205943791389</c:v>
                </c:pt>
                <c:pt idx="301">
                  <c:v>2397.6821807044112</c:v>
                </c:pt>
                <c:pt idx="302">
                  <c:v>2397.8437670296839</c:v>
                </c:pt>
                <c:pt idx="303">
                  <c:v>2398.0053533549562</c:v>
                </c:pt>
                <c:pt idx="304">
                  <c:v>2398.166939680229</c:v>
                </c:pt>
                <c:pt idx="305">
                  <c:v>2398.3285260055013</c:v>
                </c:pt>
                <c:pt idx="306">
                  <c:v>2398.4901123307736</c:v>
                </c:pt>
                <c:pt idx="307">
                  <c:v>2398.6516986560464</c:v>
                </c:pt>
                <c:pt idx="308">
                  <c:v>2398.8132849813187</c:v>
                </c:pt>
                <c:pt idx="309">
                  <c:v>2398.974871306591</c:v>
                </c:pt>
                <c:pt idx="310">
                  <c:v>2399.1364576318638</c:v>
                </c:pt>
                <c:pt idx="311">
                  <c:v>2399.2980439571361</c:v>
                </c:pt>
                <c:pt idx="312">
                  <c:v>2399.4596302824084</c:v>
                </c:pt>
                <c:pt idx="313">
                  <c:v>2399.6212166076812</c:v>
                </c:pt>
                <c:pt idx="314">
                  <c:v>2399.7828029329535</c:v>
                </c:pt>
                <c:pt idx="315">
                  <c:v>2399.9443892582258</c:v>
                </c:pt>
                <c:pt idx="316">
                  <c:v>2400.1059755834985</c:v>
                </c:pt>
                <c:pt idx="317">
                  <c:v>2400.2675619087709</c:v>
                </c:pt>
                <c:pt idx="318">
                  <c:v>2400.4291482340432</c:v>
                </c:pt>
                <c:pt idx="319">
                  <c:v>2400.5907345593159</c:v>
                </c:pt>
                <c:pt idx="320">
                  <c:v>2400.7523208845882</c:v>
                </c:pt>
                <c:pt idx="321">
                  <c:v>2400.9139072098606</c:v>
                </c:pt>
                <c:pt idx="322">
                  <c:v>2401.0754935351333</c:v>
                </c:pt>
                <c:pt idx="323">
                  <c:v>2401.2370798604056</c:v>
                </c:pt>
                <c:pt idx="324">
                  <c:v>2401.3986661856779</c:v>
                </c:pt>
                <c:pt idx="325">
                  <c:v>2401.5602525109507</c:v>
                </c:pt>
                <c:pt idx="326">
                  <c:v>2401.721838836223</c:v>
                </c:pt>
                <c:pt idx="327">
                  <c:v>2401.8834251614953</c:v>
                </c:pt>
                <c:pt idx="328">
                  <c:v>2402.0450114867681</c:v>
                </c:pt>
                <c:pt idx="329">
                  <c:v>2402.2065978120404</c:v>
                </c:pt>
                <c:pt idx="330">
                  <c:v>2402.3681841373127</c:v>
                </c:pt>
                <c:pt idx="331">
                  <c:v>2402.5297704625855</c:v>
                </c:pt>
                <c:pt idx="332">
                  <c:v>2402.6913567878578</c:v>
                </c:pt>
                <c:pt idx="333">
                  <c:v>2402.8529431131301</c:v>
                </c:pt>
                <c:pt idx="334">
                  <c:v>2403.0145294384029</c:v>
                </c:pt>
                <c:pt idx="335">
                  <c:v>2403.1761157636752</c:v>
                </c:pt>
                <c:pt idx="336">
                  <c:v>2403.3377020889475</c:v>
                </c:pt>
                <c:pt idx="337">
                  <c:v>2403.4992884142202</c:v>
                </c:pt>
                <c:pt idx="338">
                  <c:v>2403.6608747394926</c:v>
                </c:pt>
                <c:pt idx="339">
                  <c:v>2403.8224610647649</c:v>
                </c:pt>
                <c:pt idx="340">
                  <c:v>2403.9840473900376</c:v>
                </c:pt>
                <c:pt idx="341">
                  <c:v>2404.1456337153099</c:v>
                </c:pt>
                <c:pt idx="342">
                  <c:v>2404.3072200405823</c:v>
                </c:pt>
                <c:pt idx="343">
                  <c:v>2404.468806365855</c:v>
                </c:pt>
                <c:pt idx="344">
                  <c:v>2404.6303926911273</c:v>
                </c:pt>
                <c:pt idx="345">
                  <c:v>2404.7919790163996</c:v>
                </c:pt>
                <c:pt idx="346">
                  <c:v>2404.9535653416724</c:v>
                </c:pt>
                <c:pt idx="347">
                  <c:v>2405.1151516669447</c:v>
                </c:pt>
                <c:pt idx="348">
                  <c:v>2405.276737992217</c:v>
                </c:pt>
                <c:pt idx="349">
                  <c:v>2405.4383243174898</c:v>
                </c:pt>
                <c:pt idx="350">
                  <c:v>2405.5999106427621</c:v>
                </c:pt>
                <c:pt idx="351">
                  <c:v>2405.7614969680344</c:v>
                </c:pt>
                <c:pt idx="352">
                  <c:v>2405.9230832933072</c:v>
                </c:pt>
                <c:pt idx="353">
                  <c:v>2406.0846696185795</c:v>
                </c:pt>
                <c:pt idx="354">
                  <c:v>2406.2462559438518</c:v>
                </c:pt>
                <c:pt idx="355">
                  <c:v>2406.4078422691246</c:v>
                </c:pt>
                <c:pt idx="356">
                  <c:v>2406.5694285943969</c:v>
                </c:pt>
                <c:pt idx="357">
                  <c:v>2406.7310149196692</c:v>
                </c:pt>
                <c:pt idx="358">
                  <c:v>2406.8926012449419</c:v>
                </c:pt>
                <c:pt idx="359">
                  <c:v>2407.0541875702143</c:v>
                </c:pt>
                <c:pt idx="360">
                  <c:v>2407.2157738954866</c:v>
                </c:pt>
                <c:pt idx="361">
                  <c:v>2407.3773602207593</c:v>
                </c:pt>
                <c:pt idx="362">
                  <c:v>2407.5389465460316</c:v>
                </c:pt>
                <c:pt idx="363">
                  <c:v>2407.7005328713039</c:v>
                </c:pt>
                <c:pt idx="364">
                  <c:v>2407.8621191965767</c:v>
                </c:pt>
                <c:pt idx="365">
                  <c:v>2408.023705521849</c:v>
                </c:pt>
                <c:pt idx="366">
                  <c:v>2408.1852918471213</c:v>
                </c:pt>
                <c:pt idx="367">
                  <c:v>2408.3468781723941</c:v>
                </c:pt>
                <c:pt idx="368">
                  <c:v>2408.5084644976664</c:v>
                </c:pt>
                <c:pt idx="369">
                  <c:v>2408.6700508229387</c:v>
                </c:pt>
                <c:pt idx="370">
                  <c:v>2408.8316371482115</c:v>
                </c:pt>
                <c:pt idx="371">
                  <c:v>2408.9932234734838</c:v>
                </c:pt>
                <c:pt idx="372">
                  <c:v>2409.1548097987561</c:v>
                </c:pt>
                <c:pt idx="373">
                  <c:v>2409.3163961240289</c:v>
                </c:pt>
                <c:pt idx="374">
                  <c:v>2409.4779824493012</c:v>
                </c:pt>
                <c:pt idx="375">
                  <c:v>2409.6395687745735</c:v>
                </c:pt>
                <c:pt idx="376">
                  <c:v>2409.8011550998463</c:v>
                </c:pt>
                <c:pt idx="377">
                  <c:v>2409.9627414251186</c:v>
                </c:pt>
                <c:pt idx="378">
                  <c:v>2410.1243277503913</c:v>
                </c:pt>
                <c:pt idx="379">
                  <c:v>2410.2859140756636</c:v>
                </c:pt>
                <c:pt idx="380">
                  <c:v>2410.447500400936</c:v>
                </c:pt>
                <c:pt idx="381">
                  <c:v>2410.6090867262087</c:v>
                </c:pt>
                <c:pt idx="382">
                  <c:v>2410.770673051481</c:v>
                </c:pt>
                <c:pt idx="383">
                  <c:v>2410.9322593767533</c:v>
                </c:pt>
                <c:pt idx="384">
                  <c:v>2411.0938457020261</c:v>
                </c:pt>
                <c:pt idx="385">
                  <c:v>2411.2554320272984</c:v>
                </c:pt>
                <c:pt idx="386">
                  <c:v>2411.4170183525707</c:v>
                </c:pt>
                <c:pt idx="387">
                  <c:v>2411.5786046778435</c:v>
                </c:pt>
                <c:pt idx="388">
                  <c:v>2411.7401910031158</c:v>
                </c:pt>
                <c:pt idx="389">
                  <c:v>2411.9017773283881</c:v>
                </c:pt>
                <c:pt idx="390">
                  <c:v>2412.0633636536609</c:v>
                </c:pt>
                <c:pt idx="391">
                  <c:v>2412.2249499789332</c:v>
                </c:pt>
                <c:pt idx="392">
                  <c:v>2412.3865363042055</c:v>
                </c:pt>
                <c:pt idx="393">
                  <c:v>2412.5481226294783</c:v>
                </c:pt>
                <c:pt idx="394">
                  <c:v>2412.7097089547506</c:v>
                </c:pt>
                <c:pt idx="395">
                  <c:v>2412.8712952800229</c:v>
                </c:pt>
                <c:pt idx="396">
                  <c:v>2413.0328816052956</c:v>
                </c:pt>
                <c:pt idx="397">
                  <c:v>2413.194467930568</c:v>
                </c:pt>
                <c:pt idx="398">
                  <c:v>2413.3560542558407</c:v>
                </c:pt>
                <c:pt idx="399">
                  <c:v>2413.517640581113</c:v>
                </c:pt>
                <c:pt idx="400">
                  <c:v>2413.6792269063853</c:v>
                </c:pt>
                <c:pt idx="401">
                  <c:v>2413.8408132316581</c:v>
                </c:pt>
                <c:pt idx="402">
                  <c:v>2414.0023995569304</c:v>
                </c:pt>
                <c:pt idx="403">
                  <c:v>2414.1639858822027</c:v>
                </c:pt>
                <c:pt idx="404">
                  <c:v>2414.3255722074755</c:v>
                </c:pt>
                <c:pt idx="405">
                  <c:v>2414.4871585327478</c:v>
                </c:pt>
                <c:pt idx="406">
                  <c:v>2414.6487448580201</c:v>
                </c:pt>
                <c:pt idx="407">
                  <c:v>2414.8103311832929</c:v>
                </c:pt>
                <c:pt idx="408">
                  <c:v>2414.9719175085652</c:v>
                </c:pt>
                <c:pt idx="409">
                  <c:v>2415.1335038338375</c:v>
                </c:pt>
                <c:pt idx="410">
                  <c:v>2415.2950901591103</c:v>
                </c:pt>
                <c:pt idx="411">
                  <c:v>2415.4566764843826</c:v>
                </c:pt>
                <c:pt idx="412">
                  <c:v>2415.6182628096549</c:v>
                </c:pt>
                <c:pt idx="413">
                  <c:v>2415.7798491349276</c:v>
                </c:pt>
                <c:pt idx="414">
                  <c:v>2415.9414354602</c:v>
                </c:pt>
                <c:pt idx="415">
                  <c:v>2416.1030217854723</c:v>
                </c:pt>
                <c:pt idx="416">
                  <c:v>2416.264608110745</c:v>
                </c:pt>
                <c:pt idx="417">
                  <c:v>2416.4261944360173</c:v>
                </c:pt>
                <c:pt idx="418">
                  <c:v>2416.5877807612897</c:v>
                </c:pt>
                <c:pt idx="419">
                  <c:v>2416.7493670865624</c:v>
                </c:pt>
                <c:pt idx="420">
                  <c:v>2416.9109534118347</c:v>
                </c:pt>
                <c:pt idx="421">
                  <c:v>2417.072539737107</c:v>
                </c:pt>
                <c:pt idx="422">
                  <c:v>2417.2341260623798</c:v>
                </c:pt>
                <c:pt idx="423">
                  <c:v>2417.3957123876521</c:v>
                </c:pt>
                <c:pt idx="424">
                  <c:v>2417.5572987129244</c:v>
                </c:pt>
                <c:pt idx="425">
                  <c:v>2417.7188850381972</c:v>
                </c:pt>
                <c:pt idx="426">
                  <c:v>2417.8804713634695</c:v>
                </c:pt>
                <c:pt idx="427">
                  <c:v>2418.0420576887418</c:v>
                </c:pt>
                <c:pt idx="428">
                  <c:v>2418.2036440140146</c:v>
                </c:pt>
                <c:pt idx="429">
                  <c:v>2418.3652303392869</c:v>
                </c:pt>
                <c:pt idx="430">
                  <c:v>2418.5268166645592</c:v>
                </c:pt>
                <c:pt idx="431">
                  <c:v>2418.688402989832</c:v>
                </c:pt>
                <c:pt idx="432">
                  <c:v>2418.8499893151043</c:v>
                </c:pt>
                <c:pt idx="433">
                  <c:v>2419.0115756403766</c:v>
                </c:pt>
                <c:pt idx="434">
                  <c:v>2419.1731619656493</c:v>
                </c:pt>
                <c:pt idx="435">
                  <c:v>2419.3347482909217</c:v>
                </c:pt>
                <c:pt idx="436">
                  <c:v>2419.496334616194</c:v>
                </c:pt>
                <c:pt idx="437">
                  <c:v>2419.6579209414667</c:v>
                </c:pt>
                <c:pt idx="438">
                  <c:v>2419.819507266739</c:v>
                </c:pt>
                <c:pt idx="439">
                  <c:v>2419.9810935920113</c:v>
                </c:pt>
                <c:pt idx="440">
                  <c:v>2420.1426799172841</c:v>
                </c:pt>
                <c:pt idx="441">
                  <c:v>2420.3042662425564</c:v>
                </c:pt>
                <c:pt idx="442">
                  <c:v>2420.4658525678287</c:v>
                </c:pt>
                <c:pt idx="443">
                  <c:v>2420.6274388931015</c:v>
                </c:pt>
                <c:pt idx="444">
                  <c:v>2420.7890252183738</c:v>
                </c:pt>
                <c:pt idx="445">
                  <c:v>2420.9506115436461</c:v>
                </c:pt>
                <c:pt idx="446">
                  <c:v>2421.1121978689189</c:v>
                </c:pt>
                <c:pt idx="447">
                  <c:v>2421.2737841941912</c:v>
                </c:pt>
                <c:pt idx="448">
                  <c:v>2421.4353705194635</c:v>
                </c:pt>
                <c:pt idx="449">
                  <c:v>2421.5969568447363</c:v>
                </c:pt>
                <c:pt idx="450">
                  <c:v>2421.7585431700086</c:v>
                </c:pt>
                <c:pt idx="451">
                  <c:v>2421.9201294952809</c:v>
                </c:pt>
                <c:pt idx="452">
                  <c:v>2422.0817158205537</c:v>
                </c:pt>
                <c:pt idx="453">
                  <c:v>2422.243302145826</c:v>
                </c:pt>
                <c:pt idx="454">
                  <c:v>2422.4048884710983</c:v>
                </c:pt>
                <c:pt idx="455">
                  <c:v>2422.566474796371</c:v>
                </c:pt>
                <c:pt idx="456">
                  <c:v>2422.7280611216433</c:v>
                </c:pt>
                <c:pt idx="457">
                  <c:v>2422.8896474469157</c:v>
                </c:pt>
                <c:pt idx="458">
                  <c:v>2423.0512337721884</c:v>
                </c:pt>
                <c:pt idx="459">
                  <c:v>2423.2128200974607</c:v>
                </c:pt>
                <c:pt idx="460">
                  <c:v>2423.374406422733</c:v>
                </c:pt>
                <c:pt idx="461">
                  <c:v>2423.5359927480058</c:v>
                </c:pt>
                <c:pt idx="462">
                  <c:v>2423.6975790732781</c:v>
                </c:pt>
                <c:pt idx="463">
                  <c:v>2423.8591653985504</c:v>
                </c:pt>
                <c:pt idx="464">
                  <c:v>2424.0207517238232</c:v>
                </c:pt>
                <c:pt idx="465">
                  <c:v>2424.1823380490955</c:v>
                </c:pt>
                <c:pt idx="466">
                  <c:v>2424.3439243743678</c:v>
                </c:pt>
                <c:pt idx="467">
                  <c:v>2424.5055106996406</c:v>
                </c:pt>
                <c:pt idx="468">
                  <c:v>2424.6670970249129</c:v>
                </c:pt>
                <c:pt idx="469">
                  <c:v>2424.8286833501852</c:v>
                </c:pt>
                <c:pt idx="470">
                  <c:v>2424.990269675458</c:v>
                </c:pt>
                <c:pt idx="471">
                  <c:v>2425.1518560007303</c:v>
                </c:pt>
                <c:pt idx="472">
                  <c:v>2425.3134423260026</c:v>
                </c:pt>
                <c:pt idx="473">
                  <c:v>2425.4750286512754</c:v>
                </c:pt>
                <c:pt idx="474">
                  <c:v>2425.6366149765477</c:v>
                </c:pt>
                <c:pt idx="475">
                  <c:v>2425.79820130182</c:v>
                </c:pt>
                <c:pt idx="476">
                  <c:v>2425.9597876270927</c:v>
                </c:pt>
                <c:pt idx="477">
                  <c:v>2426.121373952365</c:v>
                </c:pt>
                <c:pt idx="478">
                  <c:v>2426.2829602776374</c:v>
                </c:pt>
                <c:pt idx="479">
                  <c:v>2426.4445466029101</c:v>
                </c:pt>
                <c:pt idx="480">
                  <c:v>2426.6061329281824</c:v>
                </c:pt>
                <c:pt idx="481">
                  <c:v>2426.7677192534552</c:v>
                </c:pt>
                <c:pt idx="482">
                  <c:v>2426.9293055787275</c:v>
                </c:pt>
                <c:pt idx="483">
                  <c:v>2427.0908919039998</c:v>
                </c:pt>
                <c:pt idx="484">
                  <c:v>2427.2524782292726</c:v>
                </c:pt>
                <c:pt idx="485">
                  <c:v>2427.4140645545449</c:v>
                </c:pt>
                <c:pt idx="486">
                  <c:v>2427.5756508798172</c:v>
                </c:pt>
                <c:pt idx="487">
                  <c:v>2427.73723720509</c:v>
                </c:pt>
                <c:pt idx="488">
                  <c:v>2427.8988235303623</c:v>
                </c:pt>
                <c:pt idx="489">
                  <c:v>2428.0604098556346</c:v>
                </c:pt>
                <c:pt idx="490">
                  <c:v>2428.2219961809074</c:v>
                </c:pt>
                <c:pt idx="491">
                  <c:v>2428.3835825061797</c:v>
                </c:pt>
                <c:pt idx="492">
                  <c:v>2428.545168831452</c:v>
                </c:pt>
                <c:pt idx="493">
                  <c:v>2428.7067551567247</c:v>
                </c:pt>
                <c:pt idx="494">
                  <c:v>2428.868341481997</c:v>
                </c:pt>
                <c:pt idx="495">
                  <c:v>2429.0299278072694</c:v>
                </c:pt>
                <c:pt idx="496">
                  <c:v>2429.1915141325421</c:v>
                </c:pt>
                <c:pt idx="497">
                  <c:v>2429.3531004578144</c:v>
                </c:pt>
                <c:pt idx="498">
                  <c:v>2429.5146867830867</c:v>
                </c:pt>
                <c:pt idx="499">
                  <c:v>2429.6762731083595</c:v>
                </c:pt>
                <c:pt idx="500">
                  <c:v>2429.8378594336318</c:v>
                </c:pt>
                <c:pt idx="501">
                  <c:v>2429.9994457589046</c:v>
                </c:pt>
                <c:pt idx="502">
                  <c:v>2430.1610320841769</c:v>
                </c:pt>
                <c:pt idx="503">
                  <c:v>2430.3226184094492</c:v>
                </c:pt>
                <c:pt idx="504">
                  <c:v>2430.484204734722</c:v>
                </c:pt>
                <c:pt idx="505">
                  <c:v>2430.6457910599943</c:v>
                </c:pt>
                <c:pt idx="506">
                  <c:v>2430.8073773852666</c:v>
                </c:pt>
                <c:pt idx="507">
                  <c:v>2430.9689637105394</c:v>
                </c:pt>
                <c:pt idx="508">
                  <c:v>2431.1305500358117</c:v>
                </c:pt>
                <c:pt idx="509">
                  <c:v>2431.292136361084</c:v>
                </c:pt>
                <c:pt idx="510">
                  <c:v>2431.4537226863567</c:v>
                </c:pt>
                <c:pt idx="511">
                  <c:v>2431.6153090116291</c:v>
                </c:pt>
                <c:pt idx="512">
                  <c:v>2431.7768953369014</c:v>
                </c:pt>
                <c:pt idx="513">
                  <c:v>2431.9384816621741</c:v>
                </c:pt>
                <c:pt idx="514">
                  <c:v>2432.1000679874464</c:v>
                </c:pt>
                <c:pt idx="515">
                  <c:v>2432.2616543127187</c:v>
                </c:pt>
                <c:pt idx="516">
                  <c:v>2432.4232406379915</c:v>
                </c:pt>
                <c:pt idx="517">
                  <c:v>2432.5848269632638</c:v>
                </c:pt>
                <c:pt idx="518">
                  <c:v>2432.7464132885361</c:v>
                </c:pt>
                <c:pt idx="519">
                  <c:v>2432.9079996138089</c:v>
                </c:pt>
                <c:pt idx="520">
                  <c:v>2433.0695859390812</c:v>
                </c:pt>
                <c:pt idx="521">
                  <c:v>2433.2311722643535</c:v>
                </c:pt>
                <c:pt idx="522">
                  <c:v>2433.3927585896263</c:v>
                </c:pt>
                <c:pt idx="523">
                  <c:v>2433.5543449148986</c:v>
                </c:pt>
                <c:pt idx="524">
                  <c:v>2433.7159312401709</c:v>
                </c:pt>
                <c:pt idx="525">
                  <c:v>2433.8775175654437</c:v>
                </c:pt>
                <c:pt idx="526">
                  <c:v>2434.039103890716</c:v>
                </c:pt>
                <c:pt idx="527">
                  <c:v>2434.2006902159883</c:v>
                </c:pt>
                <c:pt idx="528">
                  <c:v>2434.3622765412611</c:v>
                </c:pt>
                <c:pt idx="529">
                  <c:v>2434.5238628665334</c:v>
                </c:pt>
                <c:pt idx="530">
                  <c:v>2434.6854491918057</c:v>
                </c:pt>
                <c:pt idx="531">
                  <c:v>2434.8470355170784</c:v>
                </c:pt>
                <c:pt idx="532">
                  <c:v>2435.0086218423507</c:v>
                </c:pt>
                <c:pt idx="533">
                  <c:v>2435.1702081676231</c:v>
                </c:pt>
                <c:pt idx="534">
                  <c:v>2435.3317944928958</c:v>
                </c:pt>
                <c:pt idx="535">
                  <c:v>2435.4933808181681</c:v>
                </c:pt>
                <c:pt idx="536">
                  <c:v>2435.6549671434404</c:v>
                </c:pt>
                <c:pt idx="537">
                  <c:v>2435.8165534687132</c:v>
                </c:pt>
                <c:pt idx="538">
                  <c:v>2435.9781397939855</c:v>
                </c:pt>
                <c:pt idx="539">
                  <c:v>2436.1397261192578</c:v>
                </c:pt>
                <c:pt idx="540">
                  <c:v>2436.3013124445306</c:v>
                </c:pt>
                <c:pt idx="541">
                  <c:v>2436.4628987698029</c:v>
                </c:pt>
                <c:pt idx="542">
                  <c:v>2436.6244850950752</c:v>
                </c:pt>
                <c:pt idx="543">
                  <c:v>2436.786071420348</c:v>
                </c:pt>
                <c:pt idx="544">
                  <c:v>2436.9476577456203</c:v>
                </c:pt>
                <c:pt idx="545">
                  <c:v>2437.1092440708926</c:v>
                </c:pt>
                <c:pt idx="546">
                  <c:v>2437.2708303961654</c:v>
                </c:pt>
                <c:pt idx="547">
                  <c:v>2437.4324167214377</c:v>
                </c:pt>
                <c:pt idx="548">
                  <c:v>2437.59400304671</c:v>
                </c:pt>
                <c:pt idx="549">
                  <c:v>2437.7555893719828</c:v>
                </c:pt>
                <c:pt idx="550">
                  <c:v>2437.9171756972551</c:v>
                </c:pt>
                <c:pt idx="551">
                  <c:v>2438.0787620225274</c:v>
                </c:pt>
                <c:pt idx="552">
                  <c:v>2438.2403483478001</c:v>
                </c:pt>
                <c:pt idx="553">
                  <c:v>2438.4019346730724</c:v>
                </c:pt>
                <c:pt idx="554">
                  <c:v>2438.5635209983448</c:v>
                </c:pt>
                <c:pt idx="555">
                  <c:v>2438.7251073236175</c:v>
                </c:pt>
                <c:pt idx="556">
                  <c:v>2438.8866936488898</c:v>
                </c:pt>
                <c:pt idx="557">
                  <c:v>2439.0482799741621</c:v>
                </c:pt>
                <c:pt idx="558">
                  <c:v>2439.2098662994349</c:v>
                </c:pt>
                <c:pt idx="559">
                  <c:v>2439.3714526247072</c:v>
                </c:pt>
                <c:pt idx="560">
                  <c:v>2439.5330389499795</c:v>
                </c:pt>
                <c:pt idx="561">
                  <c:v>2439.6946252752523</c:v>
                </c:pt>
                <c:pt idx="562">
                  <c:v>2439.8562116005246</c:v>
                </c:pt>
                <c:pt idx="563">
                  <c:v>2440.0177979257969</c:v>
                </c:pt>
                <c:pt idx="564">
                  <c:v>2440.1793842510697</c:v>
                </c:pt>
                <c:pt idx="565">
                  <c:v>2440.340970576342</c:v>
                </c:pt>
                <c:pt idx="566">
                  <c:v>2440.5025569016143</c:v>
                </c:pt>
                <c:pt idx="567">
                  <c:v>2440.6641432268871</c:v>
                </c:pt>
                <c:pt idx="568">
                  <c:v>2440.8257295521594</c:v>
                </c:pt>
                <c:pt idx="569">
                  <c:v>2440.9873158774317</c:v>
                </c:pt>
                <c:pt idx="570">
                  <c:v>2441.1489022027044</c:v>
                </c:pt>
                <c:pt idx="571">
                  <c:v>2441.3104885279768</c:v>
                </c:pt>
                <c:pt idx="572">
                  <c:v>2441.4720748532491</c:v>
                </c:pt>
                <c:pt idx="573">
                  <c:v>2441.6336611785218</c:v>
                </c:pt>
                <c:pt idx="574">
                  <c:v>2441.7952475037941</c:v>
                </c:pt>
                <c:pt idx="575">
                  <c:v>2441.9568338290669</c:v>
                </c:pt>
                <c:pt idx="576">
                  <c:v>2442.1184201543392</c:v>
                </c:pt>
                <c:pt idx="577">
                  <c:v>2442.2800064796115</c:v>
                </c:pt>
                <c:pt idx="578">
                  <c:v>2442.4415928048843</c:v>
                </c:pt>
                <c:pt idx="579">
                  <c:v>2442.6031791301566</c:v>
                </c:pt>
                <c:pt idx="580">
                  <c:v>2442.7647654554289</c:v>
                </c:pt>
                <c:pt idx="581">
                  <c:v>2442.9263517807017</c:v>
                </c:pt>
                <c:pt idx="582">
                  <c:v>2443.087938105974</c:v>
                </c:pt>
                <c:pt idx="583">
                  <c:v>2443.2495244312463</c:v>
                </c:pt>
                <c:pt idx="584">
                  <c:v>2443.4111107565191</c:v>
                </c:pt>
                <c:pt idx="585">
                  <c:v>2443.5726970817914</c:v>
                </c:pt>
                <c:pt idx="586">
                  <c:v>2443.7342834070637</c:v>
                </c:pt>
                <c:pt idx="587">
                  <c:v>2443.8958697323365</c:v>
                </c:pt>
                <c:pt idx="588">
                  <c:v>2444.0574560576088</c:v>
                </c:pt>
                <c:pt idx="589">
                  <c:v>2444.2190423828811</c:v>
                </c:pt>
                <c:pt idx="590">
                  <c:v>2444.3806287081538</c:v>
                </c:pt>
                <c:pt idx="591">
                  <c:v>2444.5422150334261</c:v>
                </c:pt>
                <c:pt idx="592">
                  <c:v>2444.7038013586985</c:v>
                </c:pt>
                <c:pt idx="593">
                  <c:v>2444.8653876839712</c:v>
                </c:pt>
                <c:pt idx="594">
                  <c:v>2445.0269740092435</c:v>
                </c:pt>
                <c:pt idx="595">
                  <c:v>2445.1885603345163</c:v>
                </c:pt>
                <c:pt idx="596">
                  <c:v>2445.3501466597886</c:v>
                </c:pt>
                <c:pt idx="597">
                  <c:v>2445.5117329850609</c:v>
                </c:pt>
                <c:pt idx="598">
                  <c:v>2445.6733193103337</c:v>
                </c:pt>
                <c:pt idx="599">
                  <c:v>2445.834905635606</c:v>
                </c:pt>
                <c:pt idx="600">
                  <c:v>2445.9964919608783</c:v>
                </c:pt>
                <c:pt idx="601">
                  <c:v>2446.1580782861511</c:v>
                </c:pt>
                <c:pt idx="602">
                  <c:v>2446.3196646114234</c:v>
                </c:pt>
                <c:pt idx="603">
                  <c:v>2446.4812509366957</c:v>
                </c:pt>
                <c:pt idx="604">
                  <c:v>2446.6428372619685</c:v>
                </c:pt>
                <c:pt idx="605">
                  <c:v>2446.8044235872408</c:v>
                </c:pt>
                <c:pt idx="606">
                  <c:v>2446.9660099125131</c:v>
                </c:pt>
                <c:pt idx="607">
                  <c:v>2447.1275962377858</c:v>
                </c:pt>
                <c:pt idx="608">
                  <c:v>2447.2891825630581</c:v>
                </c:pt>
                <c:pt idx="609">
                  <c:v>2447.4507688883305</c:v>
                </c:pt>
                <c:pt idx="610">
                  <c:v>2447.6123552136032</c:v>
                </c:pt>
                <c:pt idx="611">
                  <c:v>2447.7739415388755</c:v>
                </c:pt>
                <c:pt idx="612">
                  <c:v>2447.9355278641478</c:v>
                </c:pt>
                <c:pt idx="613">
                  <c:v>2448.0971141894206</c:v>
                </c:pt>
                <c:pt idx="614">
                  <c:v>2448.2587005146929</c:v>
                </c:pt>
                <c:pt idx="615">
                  <c:v>2448.4202868399652</c:v>
                </c:pt>
                <c:pt idx="616">
                  <c:v>2448.581873165238</c:v>
                </c:pt>
                <c:pt idx="617">
                  <c:v>2448.7434594905103</c:v>
                </c:pt>
                <c:pt idx="618">
                  <c:v>2448.9050458157826</c:v>
                </c:pt>
                <c:pt idx="619">
                  <c:v>2449.0666321410554</c:v>
                </c:pt>
                <c:pt idx="620">
                  <c:v>2449.2282184663277</c:v>
                </c:pt>
                <c:pt idx="621">
                  <c:v>2449.3898047916</c:v>
                </c:pt>
                <c:pt idx="622">
                  <c:v>2449.5513911168728</c:v>
                </c:pt>
                <c:pt idx="623">
                  <c:v>2449.7129774421451</c:v>
                </c:pt>
                <c:pt idx="624">
                  <c:v>2449.8745637674174</c:v>
                </c:pt>
                <c:pt idx="625">
                  <c:v>2450.0361500926901</c:v>
                </c:pt>
                <c:pt idx="626">
                  <c:v>2450.1977364179625</c:v>
                </c:pt>
                <c:pt idx="627">
                  <c:v>2450.3593227432348</c:v>
                </c:pt>
                <c:pt idx="628">
                  <c:v>2450.5209090685075</c:v>
                </c:pt>
                <c:pt idx="629">
                  <c:v>2450.6824953937798</c:v>
                </c:pt>
                <c:pt idx="630">
                  <c:v>2450.8440817190522</c:v>
                </c:pt>
                <c:pt idx="631">
                  <c:v>2451.0056680443249</c:v>
                </c:pt>
                <c:pt idx="632">
                  <c:v>2451.1672543695972</c:v>
                </c:pt>
                <c:pt idx="633">
                  <c:v>2451.3288406948695</c:v>
                </c:pt>
                <c:pt idx="634">
                  <c:v>2451.4904270201423</c:v>
                </c:pt>
                <c:pt idx="635">
                  <c:v>2451.6520133454146</c:v>
                </c:pt>
                <c:pt idx="636">
                  <c:v>2451.8135996706869</c:v>
                </c:pt>
                <c:pt idx="637">
                  <c:v>2451.9751859959597</c:v>
                </c:pt>
                <c:pt idx="638">
                  <c:v>2452.136772321232</c:v>
                </c:pt>
                <c:pt idx="639">
                  <c:v>2452.2983586465043</c:v>
                </c:pt>
                <c:pt idx="640">
                  <c:v>2452.4599449717771</c:v>
                </c:pt>
                <c:pt idx="641">
                  <c:v>2452.6215312970494</c:v>
                </c:pt>
                <c:pt idx="642">
                  <c:v>2452.7831176223217</c:v>
                </c:pt>
                <c:pt idx="643">
                  <c:v>2452.9447039475945</c:v>
                </c:pt>
                <c:pt idx="644">
                  <c:v>2453.1062902728668</c:v>
                </c:pt>
                <c:pt idx="645">
                  <c:v>2453.2678765981391</c:v>
                </c:pt>
                <c:pt idx="646">
                  <c:v>2453.4294629234118</c:v>
                </c:pt>
                <c:pt idx="647">
                  <c:v>2453.5910492486842</c:v>
                </c:pt>
                <c:pt idx="648">
                  <c:v>2453.7526355739565</c:v>
                </c:pt>
                <c:pt idx="649">
                  <c:v>2453.9142218992292</c:v>
                </c:pt>
                <c:pt idx="650">
                  <c:v>2454.0758082245015</c:v>
                </c:pt>
                <c:pt idx="651">
                  <c:v>2454.2373945497739</c:v>
                </c:pt>
                <c:pt idx="652">
                  <c:v>2454.3989808750466</c:v>
                </c:pt>
                <c:pt idx="653">
                  <c:v>2454.5605672003189</c:v>
                </c:pt>
                <c:pt idx="654">
                  <c:v>2454.7221535255912</c:v>
                </c:pt>
                <c:pt idx="655">
                  <c:v>2454.883739850864</c:v>
                </c:pt>
                <c:pt idx="656">
                  <c:v>2455.0453261761363</c:v>
                </c:pt>
                <c:pt idx="657">
                  <c:v>2455.2069125014086</c:v>
                </c:pt>
                <c:pt idx="658">
                  <c:v>2455.3684988266814</c:v>
                </c:pt>
                <c:pt idx="659">
                  <c:v>2455.5300851519537</c:v>
                </c:pt>
                <c:pt idx="660">
                  <c:v>2455.691671477226</c:v>
                </c:pt>
                <c:pt idx="661">
                  <c:v>2455.8532578024988</c:v>
                </c:pt>
                <c:pt idx="662">
                  <c:v>2456.0148441277711</c:v>
                </c:pt>
                <c:pt idx="663">
                  <c:v>2456.1764304530434</c:v>
                </c:pt>
                <c:pt idx="664">
                  <c:v>2456.3380167783162</c:v>
                </c:pt>
                <c:pt idx="665">
                  <c:v>2456.4996031035885</c:v>
                </c:pt>
                <c:pt idx="666">
                  <c:v>2456.6611894288608</c:v>
                </c:pt>
                <c:pt idx="667">
                  <c:v>2456.8227757541335</c:v>
                </c:pt>
                <c:pt idx="668">
                  <c:v>2456.9843620794059</c:v>
                </c:pt>
                <c:pt idx="669">
                  <c:v>2457.1459484046782</c:v>
                </c:pt>
                <c:pt idx="670">
                  <c:v>2457.3075347299509</c:v>
                </c:pt>
                <c:pt idx="671">
                  <c:v>2457.4691210552232</c:v>
                </c:pt>
                <c:pt idx="672">
                  <c:v>2457.6307073804956</c:v>
                </c:pt>
                <c:pt idx="673">
                  <c:v>2457.7922937057683</c:v>
                </c:pt>
                <c:pt idx="674">
                  <c:v>2457.9538800310406</c:v>
                </c:pt>
                <c:pt idx="675">
                  <c:v>2458.1154663563129</c:v>
                </c:pt>
                <c:pt idx="676">
                  <c:v>2458.2770526815857</c:v>
                </c:pt>
                <c:pt idx="677">
                  <c:v>2458.438639006858</c:v>
                </c:pt>
                <c:pt idx="678">
                  <c:v>2458.6002253321308</c:v>
                </c:pt>
                <c:pt idx="679">
                  <c:v>2458.7618116574031</c:v>
                </c:pt>
                <c:pt idx="680">
                  <c:v>2458.9233979826754</c:v>
                </c:pt>
                <c:pt idx="681">
                  <c:v>2459.0849843079482</c:v>
                </c:pt>
                <c:pt idx="682">
                  <c:v>2459.2465706332205</c:v>
                </c:pt>
                <c:pt idx="683">
                  <c:v>2459.4081569584928</c:v>
                </c:pt>
                <c:pt idx="684">
                  <c:v>2459.5697432837655</c:v>
                </c:pt>
                <c:pt idx="685">
                  <c:v>2459.7313296090379</c:v>
                </c:pt>
                <c:pt idx="686">
                  <c:v>2459.8929159343102</c:v>
                </c:pt>
                <c:pt idx="687">
                  <c:v>2460.0545022595829</c:v>
                </c:pt>
                <c:pt idx="688">
                  <c:v>2460.2160885848552</c:v>
                </c:pt>
                <c:pt idx="689">
                  <c:v>2460.3776749101276</c:v>
                </c:pt>
                <c:pt idx="690">
                  <c:v>2460.5392612354003</c:v>
                </c:pt>
                <c:pt idx="691">
                  <c:v>2460.7008475606726</c:v>
                </c:pt>
                <c:pt idx="692">
                  <c:v>2460.8624338859449</c:v>
                </c:pt>
                <c:pt idx="693">
                  <c:v>2461.0240202112177</c:v>
                </c:pt>
                <c:pt idx="694">
                  <c:v>2461.18560653649</c:v>
                </c:pt>
                <c:pt idx="695">
                  <c:v>2461.3471928617623</c:v>
                </c:pt>
                <c:pt idx="696">
                  <c:v>2461.5087791870351</c:v>
                </c:pt>
                <c:pt idx="697">
                  <c:v>2461.6703655123074</c:v>
                </c:pt>
                <c:pt idx="698">
                  <c:v>2461.8319518375802</c:v>
                </c:pt>
                <c:pt idx="699">
                  <c:v>2461.9935381628525</c:v>
                </c:pt>
                <c:pt idx="700">
                  <c:v>2462.1551244881248</c:v>
                </c:pt>
                <c:pt idx="701">
                  <c:v>2462.3167108133975</c:v>
                </c:pt>
                <c:pt idx="702">
                  <c:v>2462.4782971386699</c:v>
                </c:pt>
                <c:pt idx="703">
                  <c:v>2462.6398834639422</c:v>
                </c:pt>
                <c:pt idx="704">
                  <c:v>2462.8014697892149</c:v>
                </c:pt>
                <c:pt idx="705">
                  <c:v>2462.9630561144872</c:v>
                </c:pt>
                <c:pt idx="706">
                  <c:v>2463.1246424397596</c:v>
                </c:pt>
                <c:pt idx="707">
                  <c:v>2463.2862287650323</c:v>
                </c:pt>
                <c:pt idx="708">
                  <c:v>2463.4478150903046</c:v>
                </c:pt>
                <c:pt idx="709">
                  <c:v>2463.6094014155769</c:v>
                </c:pt>
                <c:pt idx="710">
                  <c:v>2463.7709877408497</c:v>
                </c:pt>
                <c:pt idx="711">
                  <c:v>2463.932574066122</c:v>
                </c:pt>
                <c:pt idx="712">
                  <c:v>2464.0941603913943</c:v>
                </c:pt>
                <c:pt idx="713">
                  <c:v>2464.2557467166671</c:v>
                </c:pt>
                <c:pt idx="714">
                  <c:v>2464.4173330419394</c:v>
                </c:pt>
                <c:pt idx="715">
                  <c:v>2464.5789193672117</c:v>
                </c:pt>
                <c:pt idx="716">
                  <c:v>2464.7405056924845</c:v>
                </c:pt>
                <c:pt idx="717">
                  <c:v>2464.9020920177568</c:v>
                </c:pt>
                <c:pt idx="718">
                  <c:v>2465.0636783430291</c:v>
                </c:pt>
                <c:pt idx="719">
                  <c:v>2465.2252646683019</c:v>
                </c:pt>
                <c:pt idx="720">
                  <c:v>2465.3868509935742</c:v>
                </c:pt>
                <c:pt idx="721">
                  <c:v>2465.5484373188465</c:v>
                </c:pt>
                <c:pt idx="722">
                  <c:v>2465.7100236441192</c:v>
                </c:pt>
                <c:pt idx="723">
                  <c:v>2465.8716099693916</c:v>
                </c:pt>
                <c:pt idx="724">
                  <c:v>2466.0331962946639</c:v>
                </c:pt>
                <c:pt idx="725">
                  <c:v>2466.1947826199366</c:v>
                </c:pt>
                <c:pt idx="726">
                  <c:v>2466.3563689452089</c:v>
                </c:pt>
                <c:pt idx="727">
                  <c:v>2466.5179552704813</c:v>
                </c:pt>
                <c:pt idx="728">
                  <c:v>2466.679541595754</c:v>
                </c:pt>
                <c:pt idx="729">
                  <c:v>2466.8411279210263</c:v>
                </c:pt>
                <c:pt idx="730">
                  <c:v>2467.0027142462986</c:v>
                </c:pt>
                <c:pt idx="731">
                  <c:v>2467.1643005715714</c:v>
                </c:pt>
                <c:pt idx="732">
                  <c:v>2467.3258868968437</c:v>
                </c:pt>
                <c:pt idx="733">
                  <c:v>2467.487473222116</c:v>
                </c:pt>
                <c:pt idx="734">
                  <c:v>2467.6490595473888</c:v>
                </c:pt>
                <c:pt idx="735">
                  <c:v>2467.8106458726611</c:v>
                </c:pt>
                <c:pt idx="736">
                  <c:v>2467.9722321979334</c:v>
                </c:pt>
                <c:pt idx="737">
                  <c:v>2468.1338185232062</c:v>
                </c:pt>
                <c:pt idx="738">
                  <c:v>2468.2954048484785</c:v>
                </c:pt>
                <c:pt idx="739">
                  <c:v>2468.4569911737508</c:v>
                </c:pt>
                <c:pt idx="740">
                  <c:v>2468.6185774990236</c:v>
                </c:pt>
                <c:pt idx="741">
                  <c:v>2468.7801638242959</c:v>
                </c:pt>
                <c:pt idx="742">
                  <c:v>2468.9417501495682</c:v>
                </c:pt>
                <c:pt idx="743">
                  <c:v>2469.1033364748409</c:v>
                </c:pt>
                <c:pt idx="744">
                  <c:v>2469.2649228001133</c:v>
                </c:pt>
                <c:pt idx="745">
                  <c:v>2469.4265091253856</c:v>
                </c:pt>
                <c:pt idx="746">
                  <c:v>2469.5880954506583</c:v>
                </c:pt>
                <c:pt idx="747">
                  <c:v>2469.7496817759306</c:v>
                </c:pt>
                <c:pt idx="748">
                  <c:v>2469.9112681012029</c:v>
                </c:pt>
                <c:pt idx="749">
                  <c:v>2470.0728544264757</c:v>
                </c:pt>
                <c:pt idx="750">
                  <c:v>2470.234440751748</c:v>
                </c:pt>
                <c:pt idx="751">
                  <c:v>2470.3960270770203</c:v>
                </c:pt>
                <c:pt idx="752">
                  <c:v>2470.5576134022931</c:v>
                </c:pt>
                <c:pt idx="753">
                  <c:v>2470.7191997275654</c:v>
                </c:pt>
                <c:pt idx="754">
                  <c:v>2470.8807860528377</c:v>
                </c:pt>
                <c:pt idx="755">
                  <c:v>2471.0423723781105</c:v>
                </c:pt>
                <c:pt idx="756">
                  <c:v>2471.2039587033828</c:v>
                </c:pt>
                <c:pt idx="757">
                  <c:v>2471.3655450286551</c:v>
                </c:pt>
                <c:pt idx="758">
                  <c:v>2471.5271313539279</c:v>
                </c:pt>
                <c:pt idx="759">
                  <c:v>2471.6887176792002</c:v>
                </c:pt>
                <c:pt idx="760">
                  <c:v>2471.8503040044725</c:v>
                </c:pt>
                <c:pt idx="761">
                  <c:v>2472.0118903297453</c:v>
                </c:pt>
                <c:pt idx="762">
                  <c:v>2472.1734766550176</c:v>
                </c:pt>
                <c:pt idx="763">
                  <c:v>2472.3350629802899</c:v>
                </c:pt>
                <c:pt idx="764">
                  <c:v>2472.4966493055626</c:v>
                </c:pt>
                <c:pt idx="765">
                  <c:v>2472.658235630835</c:v>
                </c:pt>
                <c:pt idx="766">
                  <c:v>2472.8198219561073</c:v>
                </c:pt>
                <c:pt idx="767">
                  <c:v>2472.98140828138</c:v>
                </c:pt>
                <c:pt idx="768">
                  <c:v>2473.1429946066523</c:v>
                </c:pt>
                <c:pt idx="769">
                  <c:v>2473.3045809319246</c:v>
                </c:pt>
                <c:pt idx="770">
                  <c:v>2473.4661672571974</c:v>
                </c:pt>
                <c:pt idx="771">
                  <c:v>2473.6277535824697</c:v>
                </c:pt>
                <c:pt idx="772">
                  <c:v>2473.7893399077425</c:v>
                </c:pt>
                <c:pt idx="773">
                  <c:v>2473.9509262330148</c:v>
                </c:pt>
                <c:pt idx="774">
                  <c:v>2474.1125125582871</c:v>
                </c:pt>
                <c:pt idx="775">
                  <c:v>2474.2740988835599</c:v>
                </c:pt>
                <c:pt idx="776">
                  <c:v>2474.4356852088322</c:v>
                </c:pt>
                <c:pt idx="777">
                  <c:v>2474.5972715341045</c:v>
                </c:pt>
                <c:pt idx="778">
                  <c:v>2474.7588578593773</c:v>
                </c:pt>
                <c:pt idx="779">
                  <c:v>2474.9204441846496</c:v>
                </c:pt>
                <c:pt idx="780">
                  <c:v>2475.0820305099219</c:v>
                </c:pt>
                <c:pt idx="781">
                  <c:v>2475.2436168351946</c:v>
                </c:pt>
                <c:pt idx="782">
                  <c:v>2475.405203160467</c:v>
                </c:pt>
                <c:pt idx="783">
                  <c:v>2475.5667894857393</c:v>
                </c:pt>
                <c:pt idx="784">
                  <c:v>2475.728375811012</c:v>
                </c:pt>
                <c:pt idx="785">
                  <c:v>2475.8899621362843</c:v>
                </c:pt>
                <c:pt idx="786">
                  <c:v>2476.0515484615566</c:v>
                </c:pt>
                <c:pt idx="787">
                  <c:v>2476.2131347868294</c:v>
                </c:pt>
                <c:pt idx="788">
                  <c:v>2476.3747211121017</c:v>
                </c:pt>
                <c:pt idx="789">
                  <c:v>2476.536307437374</c:v>
                </c:pt>
                <c:pt idx="790">
                  <c:v>2476.6978937626468</c:v>
                </c:pt>
                <c:pt idx="791">
                  <c:v>2476.8594800879191</c:v>
                </c:pt>
                <c:pt idx="792">
                  <c:v>2477.0210664131914</c:v>
                </c:pt>
                <c:pt idx="793">
                  <c:v>2477.1826527384642</c:v>
                </c:pt>
                <c:pt idx="794">
                  <c:v>2477.3442390637365</c:v>
                </c:pt>
                <c:pt idx="795">
                  <c:v>2477.5058253890088</c:v>
                </c:pt>
                <c:pt idx="796">
                  <c:v>2477.6674117142816</c:v>
                </c:pt>
                <c:pt idx="797">
                  <c:v>2477.8289980395539</c:v>
                </c:pt>
                <c:pt idx="798">
                  <c:v>2477.9905843648266</c:v>
                </c:pt>
                <c:pt idx="799">
                  <c:v>2478.152170690099</c:v>
                </c:pt>
                <c:pt idx="800">
                  <c:v>2478.3137570153713</c:v>
                </c:pt>
                <c:pt idx="801">
                  <c:v>2478.475343340644</c:v>
                </c:pt>
                <c:pt idx="802">
                  <c:v>2478.6369296659163</c:v>
                </c:pt>
                <c:pt idx="803">
                  <c:v>2478.7985159911887</c:v>
                </c:pt>
                <c:pt idx="804">
                  <c:v>2478.9601023164614</c:v>
                </c:pt>
                <c:pt idx="805">
                  <c:v>2479.1216886417337</c:v>
                </c:pt>
                <c:pt idx="806">
                  <c:v>2479.283274967006</c:v>
                </c:pt>
                <c:pt idx="807">
                  <c:v>2479.4448612922788</c:v>
                </c:pt>
                <c:pt idx="808">
                  <c:v>2479.6064476175511</c:v>
                </c:pt>
                <c:pt idx="809">
                  <c:v>2479.7680339428234</c:v>
                </c:pt>
                <c:pt idx="810">
                  <c:v>2479.9296202680962</c:v>
                </c:pt>
                <c:pt idx="811">
                  <c:v>2480.0912065933685</c:v>
                </c:pt>
                <c:pt idx="812">
                  <c:v>2480.2527929186408</c:v>
                </c:pt>
                <c:pt idx="813">
                  <c:v>2480.4143792439136</c:v>
                </c:pt>
                <c:pt idx="814">
                  <c:v>2480.5759655691859</c:v>
                </c:pt>
                <c:pt idx="815">
                  <c:v>2480.7375518944582</c:v>
                </c:pt>
                <c:pt idx="816">
                  <c:v>2480.899138219731</c:v>
                </c:pt>
                <c:pt idx="817">
                  <c:v>2481.0607245450033</c:v>
                </c:pt>
                <c:pt idx="818">
                  <c:v>2481.2223108702756</c:v>
                </c:pt>
                <c:pt idx="819">
                  <c:v>2481.3838971955483</c:v>
                </c:pt>
                <c:pt idx="820">
                  <c:v>2481.5454835208207</c:v>
                </c:pt>
                <c:pt idx="821">
                  <c:v>2481.707069846093</c:v>
                </c:pt>
                <c:pt idx="822">
                  <c:v>2481.8686561713657</c:v>
                </c:pt>
                <c:pt idx="823">
                  <c:v>2482.030242496638</c:v>
                </c:pt>
                <c:pt idx="824">
                  <c:v>2482.1918288219103</c:v>
                </c:pt>
                <c:pt idx="825">
                  <c:v>2482.3534151471831</c:v>
                </c:pt>
                <c:pt idx="826">
                  <c:v>2482.5150014724554</c:v>
                </c:pt>
                <c:pt idx="827">
                  <c:v>2482.6765877977277</c:v>
                </c:pt>
                <c:pt idx="828">
                  <c:v>2482.8381741230005</c:v>
                </c:pt>
                <c:pt idx="829">
                  <c:v>2482.9997604482728</c:v>
                </c:pt>
                <c:pt idx="830">
                  <c:v>2483.1613467735451</c:v>
                </c:pt>
                <c:pt idx="831">
                  <c:v>2483.3229330988179</c:v>
                </c:pt>
                <c:pt idx="832">
                  <c:v>2483.4845194240902</c:v>
                </c:pt>
                <c:pt idx="833">
                  <c:v>2483.6461057493625</c:v>
                </c:pt>
                <c:pt idx="834">
                  <c:v>2483.8076920746353</c:v>
                </c:pt>
                <c:pt idx="835">
                  <c:v>2483.9692783999076</c:v>
                </c:pt>
                <c:pt idx="836">
                  <c:v>2484.1308647251799</c:v>
                </c:pt>
                <c:pt idx="837">
                  <c:v>2484.2924510504527</c:v>
                </c:pt>
                <c:pt idx="838">
                  <c:v>2484.454037375725</c:v>
                </c:pt>
                <c:pt idx="839">
                  <c:v>2484.6156237009973</c:v>
                </c:pt>
                <c:pt idx="840">
                  <c:v>2484.77721002627</c:v>
                </c:pt>
                <c:pt idx="841">
                  <c:v>2484.9387963515424</c:v>
                </c:pt>
                <c:pt idx="842">
                  <c:v>2485.1003826768147</c:v>
                </c:pt>
                <c:pt idx="843">
                  <c:v>2485.2619690020874</c:v>
                </c:pt>
                <c:pt idx="844">
                  <c:v>2485.4235553273597</c:v>
                </c:pt>
                <c:pt idx="845">
                  <c:v>2485.585141652632</c:v>
                </c:pt>
                <c:pt idx="846">
                  <c:v>2485.7467279779048</c:v>
                </c:pt>
                <c:pt idx="847">
                  <c:v>2485.9083143031771</c:v>
                </c:pt>
                <c:pt idx="848">
                  <c:v>2486.0699006284494</c:v>
                </c:pt>
                <c:pt idx="849">
                  <c:v>2486.2314869537222</c:v>
                </c:pt>
                <c:pt idx="850">
                  <c:v>2486.3930732789945</c:v>
                </c:pt>
                <c:pt idx="851">
                  <c:v>2486.5546596042668</c:v>
                </c:pt>
                <c:pt idx="852">
                  <c:v>2486.7162459295396</c:v>
                </c:pt>
                <c:pt idx="853">
                  <c:v>2486.8778322548119</c:v>
                </c:pt>
                <c:pt idx="854">
                  <c:v>2487.0394185800842</c:v>
                </c:pt>
                <c:pt idx="855">
                  <c:v>2487.201004905357</c:v>
                </c:pt>
                <c:pt idx="856">
                  <c:v>2487.3625912306293</c:v>
                </c:pt>
                <c:pt idx="857">
                  <c:v>2487.5241775559016</c:v>
                </c:pt>
                <c:pt idx="858">
                  <c:v>2487.6857638811744</c:v>
                </c:pt>
                <c:pt idx="859">
                  <c:v>2487.8473502064467</c:v>
                </c:pt>
                <c:pt idx="860">
                  <c:v>2488.008936531719</c:v>
                </c:pt>
                <c:pt idx="861">
                  <c:v>2488.1705228569917</c:v>
                </c:pt>
                <c:pt idx="862">
                  <c:v>2488.332109182264</c:v>
                </c:pt>
                <c:pt idx="863">
                  <c:v>2488.4936955075364</c:v>
                </c:pt>
                <c:pt idx="864">
                  <c:v>2488.6552818328091</c:v>
                </c:pt>
                <c:pt idx="865">
                  <c:v>2488.8168681580814</c:v>
                </c:pt>
                <c:pt idx="866">
                  <c:v>2488.9784544833537</c:v>
                </c:pt>
                <c:pt idx="867">
                  <c:v>2489.1400408086265</c:v>
                </c:pt>
                <c:pt idx="868">
                  <c:v>2489.3016271338988</c:v>
                </c:pt>
                <c:pt idx="869">
                  <c:v>2489.4632134591711</c:v>
                </c:pt>
                <c:pt idx="870">
                  <c:v>2489.6247997844439</c:v>
                </c:pt>
                <c:pt idx="871">
                  <c:v>2489.7863861097162</c:v>
                </c:pt>
                <c:pt idx="872">
                  <c:v>2489.9479724349885</c:v>
                </c:pt>
                <c:pt idx="873">
                  <c:v>2490.1095587602613</c:v>
                </c:pt>
                <c:pt idx="874">
                  <c:v>2490.2711450855336</c:v>
                </c:pt>
                <c:pt idx="875">
                  <c:v>2490.4327314108064</c:v>
                </c:pt>
                <c:pt idx="876">
                  <c:v>2490.5943177360787</c:v>
                </c:pt>
                <c:pt idx="877">
                  <c:v>2490.755904061351</c:v>
                </c:pt>
                <c:pt idx="878">
                  <c:v>2490.9174903866237</c:v>
                </c:pt>
                <c:pt idx="879">
                  <c:v>2491.0790767118961</c:v>
                </c:pt>
                <c:pt idx="880">
                  <c:v>2491.2406630371684</c:v>
                </c:pt>
                <c:pt idx="881">
                  <c:v>2491.4022493624411</c:v>
                </c:pt>
                <c:pt idx="882">
                  <c:v>2491.5638356877134</c:v>
                </c:pt>
                <c:pt idx="883">
                  <c:v>2491.7254220129857</c:v>
                </c:pt>
                <c:pt idx="884">
                  <c:v>2491.8870083382585</c:v>
                </c:pt>
                <c:pt idx="885">
                  <c:v>2492.0485946635308</c:v>
                </c:pt>
                <c:pt idx="886">
                  <c:v>2492.2101809888031</c:v>
                </c:pt>
                <c:pt idx="887">
                  <c:v>2492.3717673140759</c:v>
                </c:pt>
                <c:pt idx="888">
                  <c:v>2492.5333536393482</c:v>
                </c:pt>
                <c:pt idx="889">
                  <c:v>2492.6949399646205</c:v>
                </c:pt>
                <c:pt idx="890">
                  <c:v>2492.8565262898933</c:v>
                </c:pt>
                <c:pt idx="891">
                  <c:v>2493.0181126151656</c:v>
                </c:pt>
                <c:pt idx="892">
                  <c:v>2493.1796989404379</c:v>
                </c:pt>
                <c:pt idx="893">
                  <c:v>2493.3412852657107</c:v>
                </c:pt>
                <c:pt idx="894">
                  <c:v>2493.502871590983</c:v>
                </c:pt>
                <c:pt idx="895">
                  <c:v>2493.6644579162557</c:v>
                </c:pt>
                <c:pt idx="896">
                  <c:v>2493.8260442415281</c:v>
                </c:pt>
                <c:pt idx="897">
                  <c:v>2493.9876305668004</c:v>
                </c:pt>
                <c:pt idx="898">
                  <c:v>2494.1492168920731</c:v>
                </c:pt>
                <c:pt idx="899">
                  <c:v>2494.3108032173454</c:v>
                </c:pt>
                <c:pt idx="900">
                  <c:v>2494.4723895426177</c:v>
                </c:pt>
                <c:pt idx="901">
                  <c:v>2494.6339758678905</c:v>
                </c:pt>
                <c:pt idx="902">
                  <c:v>2494.7955621931628</c:v>
                </c:pt>
                <c:pt idx="903">
                  <c:v>2494.9571485184351</c:v>
                </c:pt>
                <c:pt idx="904">
                  <c:v>2495.1187348437079</c:v>
                </c:pt>
                <c:pt idx="905">
                  <c:v>2495.2803211689802</c:v>
                </c:pt>
                <c:pt idx="906">
                  <c:v>2495.4419074942525</c:v>
                </c:pt>
                <c:pt idx="907">
                  <c:v>2495.6034938195253</c:v>
                </c:pt>
                <c:pt idx="908">
                  <c:v>2495.7650801447976</c:v>
                </c:pt>
                <c:pt idx="909">
                  <c:v>2495.9266664700699</c:v>
                </c:pt>
                <c:pt idx="910">
                  <c:v>2496.0882527953427</c:v>
                </c:pt>
                <c:pt idx="911">
                  <c:v>2496.249839120615</c:v>
                </c:pt>
                <c:pt idx="912">
                  <c:v>2496.4114254458873</c:v>
                </c:pt>
                <c:pt idx="913">
                  <c:v>2496.5730117711601</c:v>
                </c:pt>
                <c:pt idx="914">
                  <c:v>2496.7345980964324</c:v>
                </c:pt>
                <c:pt idx="915">
                  <c:v>2496.8961844217047</c:v>
                </c:pt>
                <c:pt idx="916">
                  <c:v>2497.0577707469774</c:v>
                </c:pt>
                <c:pt idx="917">
                  <c:v>2497.2193570722497</c:v>
                </c:pt>
                <c:pt idx="918">
                  <c:v>2497.3809433975221</c:v>
                </c:pt>
                <c:pt idx="919">
                  <c:v>2497.5425297227948</c:v>
                </c:pt>
                <c:pt idx="920">
                  <c:v>2497.7041160480671</c:v>
                </c:pt>
                <c:pt idx="921">
                  <c:v>2497.8657023733394</c:v>
                </c:pt>
                <c:pt idx="922">
                  <c:v>2498.0272886986122</c:v>
                </c:pt>
                <c:pt idx="923">
                  <c:v>2498.1888750238845</c:v>
                </c:pt>
                <c:pt idx="924">
                  <c:v>2498.3504613491568</c:v>
                </c:pt>
                <c:pt idx="925">
                  <c:v>2498.5120476744296</c:v>
                </c:pt>
                <c:pt idx="926">
                  <c:v>2498.6736339997019</c:v>
                </c:pt>
                <c:pt idx="927">
                  <c:v>2498.8352203249742</c:v>
                </c:pt>
                <c:pt idx="928">
                  <c:v>2498.996806650247</c:v>
                </c:pt>
                <c:pt idx="929">
                  <c:v>2499.1583929755193</c:v>
                </c:pt>
                <c:pt idx="930">
                  <c:v>2499.3199793007916</c:v>
                </c:pt>
                <c:pt idx="931">
                  <c:v>2499.4815656260644</c:v>
                </c:pt>
                <c:pt idx="932">
                  <c:v>2499.6431519513367</c:v>
                </c:pt>
                <c:pt idx="933">
                  <c:v>2499.804738276609</c:v>
                </c:pt>
                <c:pt idx="934">
                  <c:v>2499.9663246018818</c:v>
                </c:pt>
                <c:pt idx="935">
                  <c:v>2500.1279109271541</c:v>
                </c:pt>
                <c:pt idx="936">
                  <c:v>2500.2894972524264</c:v>
                </c:pt>
                <c:pt idx="937">
                  <c:v>2500.4510835776991</c:v>
                </c:pt>
                <c:pt idx="938">
                  <c:v>2500.6126699029714</c:v>
                </c:pt>
                <c:pt idx="939">
                  <c:v>2500.7742562282438</c:v>
                </c:pt>
                <c:pt idx="940">
                  <c:v>2500.9358425535165</c:v>
                </c:pt>
                <c:pt idx="941">
                  <c:v>2501.0974288787888</c:v>
                </c:pt>
                <c:pt idx="942">
                  <c:v>2501.2590152040611</c:v>
                </c:pt>
                <c:pt idx="943">
                  <c:v>2501.4206015293339</c:v>
                </c:pt>
                <c:pt idx="944">
                  <c:v>2501.5821878546062</c:v>
                </c:pt>
                <c:pt idx="945">
                  <c:v>2501.7437741798785</c:v>
                </c:pt>
                <c:pt idx="946">
                  <c:v>2501.9053605051513</c:v>
                </c:pt>
                <c:pt idx="947">
                  <c:v>2502.0669468304236</c:v>
                </c:pt>
                <c:pt idx="948">
                  <c:v>2502.2285331556959</c:v>
                </c:pt>
                <c:pt idx="949">
                  <c:v>2502.3901194809687</c:v>
                </c:pt>
                <c:pt idx="950">
                  <c:v>2502.551705806241</c:v>
                </c:pt>
                <c:pt idx="951">
                  <c:v>2502.7132921315133</c:v>
                </c:pt>
                <c:pt idx="952">
                  <c:v>2502.8748784567861</c:v>
                </c:pt>
                <c:pt idx="953">
                  <c:v>2503.0364647820584</c:v>
                </c:pt>
                <c:pt idx="954">
                  <c:v>2503.1980511073307</c:v>
                </c:pt>
                <c:pt idx="955">
                  <c:v>2503.3596374326034</c:v>
                </c:pt>
                <c:pt idx="956">
                  <c:v>2503.5212237578758</c:v>
                </c:pt>
                <c:pt idx="957">
                  <c:v>2503.6828100831481</c:v>
                </c:pt>
                <c:pt idx="958">
                  <c:v>2503.8443964084208</c:v>
                </c:pt>
                <c:pt idx="959">
                  <c:v>2504.0059827336931</c:v>
                </c:pt>
                <c:pt idx="960">
                  <c:v>2504.1675690589655</c:v>
                </c:pt>
                <c:pt idx="961">
                  <c:v>2504.3291553842382</c:v>
                </c:pt>
                <c:pt idx="962">
                  <c:v>2504.4907417095105</c:v>
                </c:pt>
                <c:pt idx="963">
                  <c:v>2504.6523280347828</c:v>
                </c:pt>
                <c:pt idx="964">
                  <c:v>2504.8139143600556</c:v>
                </c:pt>
                <c:pt idx="965">
                  <c:v>2504.9755006853279</c:v>
                </c:pt>
                <c:pt idx="966">
                  <c:v>2505.1370870106002</c:v>
                </c:pt>
                <c:pt idx="967">
                  <c:v>2505.298673335873</c:v>
                </c:pt>
                <c:pt idx="968">
                  <c:v>2505.4602596611453</c:v>
                </c:pt>
                <c:pt idx="969">
                  <c:v>2505.6218459864176</c:v>
                </c:pt>
                <c:pt idx="970">
                  <c:v>2505.7834323116904</c:v>
                </c:pt>
                <c:pt idx="971">
                  <c:v>2505.9450186369627</c:v>
                </c:pt>
                <c:pt idx="972">
                  <c:v>2506.1066049622355</c:v>
                </c:pt>
                <c:pt idx="973">
                  <c:v>2506.2681912875078</c:v>
                </c:pt>
                <c:pt idx="974">
                  <c:v>2506.4297776127801</c:v>
                </c:pt>
                <c:pt idx="975">
                  <c:v>2506.5913639380528</c:v>
                </c:pt>
                <c:pt idx="976">
                  <c:v>2506.7529502633251</c:v>
                </c:pt>
                <c:pt idx="977">
                  <c:v>2506.9145365885975</c:v>
                </c:pt>
                <c:pt idx="978">
                  <c:v>2507.0761229138702</c:v>
                </c:pt>
                <c:pt idx="979">
                  <c:v>2507.2377092391425</c:v>
                </c:pt>
                <c:pt idx="980">
                  <c:v>2507.3992955644148</c:v>
                </c:pt>
                <c:pt idx="981">
                  <c:v>2507.5608818896876</c:v>
                </c:pt>
                <c:pt idx="982">
                  <c:v>2507.7224682149599</c:v>
                </c:pt>
                <c:pt idx="983">
                  <c:v>2507.8840545402322</c:v>
                </c:pt>
                <c:pt idx="984">
                  <c:v>2508.045640865505</c:v>
                </c:pt>
                <c:pt idx="985">
                  <c:v>2508.2072271907773</c:v>
                </c:pt>
                <c:pt idx="986">
                  <c:v>2508.3688135160496</c:v>
                </c:pt>
                <c:pt idx="987">
                  <c:v>2508.5303998413224</c:v>
                </c:pt>
                <c:pt idx="988">
                  <c:v>2508.6919861665947</c:v>
                </c:pt>
                <c:pt idx="989">
                  <c:v>2508.853572491867</c:v>
                </c:pt>
                <c:pt idx="990">
                  <c:v>2509.0151588171398</c:v>
                </c:pt>
                <c:pt idx="991">
                  <c:v>2509.1767451424121</c:v>
                </c:pt>
                <c:pt idx="992">
                  <c:v>2509.3383314676844</c:v>
                </c:pt>
                <c:pt idx="993">
                  <c:v>2509.4999177929571</c:v>
                </c:pt>
                <c:pt idx="994">
                  <c:v>2509.6615041182295</c:v>
                </c:pt>
                <c:pt idx="995">
                  <c:v>2509.8230904435018</c:v>
                </c:pt>
                <c:pt idx="996">
                  <c:v>2509.9846767687745</c:v>
                </c:pt>
                <c:pt idx="997">
                  <c:v>2510.1462630940468</c:v>
                </c:pt>
                <c:pt idx="998">
                  <c:v>2510.3078494193196</c:v>
                </c:pt>
                <c:pt idx="999">
                  <c:v>2510.4694357445919</c:v>
                </c:pt>
                <c:pt idx="1000">
                  <c:v>2510.6310220698642</c:v>
                </c:pt>
                <c:pt idx="1001">
                  <c:v>2510.792608395137</c:v>
                </c:pt>
                <c:pt idx="1002">
                  <c:v>2510.9541947204093</c:v>
                </c:pt>
                <c:pt idx="1003">
                  <c:v>2511.1157810456816</c:v>
                </c:pt>
                <c:pt idx="1004">
                  <c:v>2511.2773673709544</c:v>
                </c:pt>
                <c:pt idx="1005">
                  <c:v>2511.4389536962267</c:v>
                </c:pt>
                <c:pt idx="1006">
                  <c:v>2511.600540021499</c:v>
                </c:pt>
                <c:pt idx="1007">
                  <c:v>2511.7621263467718</c:v>
                </c:pt>
                <c:pt idx="1008">
                  <c:v>2511.9237126720441</c:v>
                </c:pt>
                <c:pt idx="1009">
                  <c:v>2512.0852989973164</c:v>
                </c:pt>
                <c:pt idx="1010">
                  <c:v>2512.2468853225892</c:v>
                </c:pt>
                <c:pt idx="1011">
                  <c:v>2512.4084716478615</c:v>
                </c:pt>
                <c:pt idx="1012">
                  <c:v>2512.5700579731338</c:v>
                </c:pt>
                <c:pt idx="1013">
                  <c:v>2512.7316442984065</c:v>
                </c:pt>
                <c:pt idx="1014">
                  <c:v>2512.8932306236788</c:v>
                </c:pt>
                <c:pt idx="1015">
                  <c:v>2513.0548169489512</c:v>
                </c:pt>
                <c:pt idx="1016">
                  <c:v>2513.2164032742239</c:v>
                </c:pt>
                <c:pt idx="1017">
                  <c:v>2513.3779895994962</c:v>
                </c:pt>
                <c:pt idx="1018">
                  <c:v>2513.5395759247685</c:v>
                </c:pt>
                <c:pt idx="1019">
                  <c:v>2513.7011622500413</c:v>
                </c:pt>
                <c:pt idx="1020">
                  <c:v>2513.8627485753136</c:v>
                </c:pt>
                <c:pt idx="1021">
                  <c:v>2514.0243349005859</c:v>
                </c:pt>
                <c:pt idx="1022">
                  <c:v>2514.1859212258587</c:v>
                </c:pt>
                <c:pt idx="1023">
                  <c:v>2514.347507551131</c:v>
                </c:pt>
                <c:pt idx="1024">
                  <c:v>2514.5090938764033</c:v>
                </c:pt>
                <c:pt idx="1025">
                  <c:v>2514.6706802016761</c:v>
                </c:pt>
                <c:pt idx="1026">
                  <c:v>2514.8322665269484</c:v>
                </c:pt>
                <c:pt idx="1027">
                  <c:v>2514.9938528522207</c:v>
                </c:pt>
                <c:pt idx="1028">
                  <c:v>2515.1554391774935</c:v>
                </c:pt>
                <c:pt idx="1029">
                  <c:v>2515.3170255027658</c:v>
                </c:pt>
                <c:pt idx="1030">
                  <c:v>2515.4786118280381</c:v>
                </c:pt>
                <c:pt idx="1031">
                  <c:v>2515.6401981533108</c:v>
                </c:pt>
                <c:pt idx="1032">
                  <c:v>2515.8017844785832</c:v>
                </c:pt>
                <c:pt idx="1033">
                  <c:v>2515.9633708038555</c:v>
                </c:pt>
                <c:pt idx="1034">
                  <c:v>2516.1249571291282</c:v>
                </c:pt>
                <c:pt idx="1035">
                  <c:v>2516.2865434544005</c:v>
                </c:pt>
                <c:pt idx="1036">
                  <c:v>2516.4481297796729</c:v>
                </c:pt>
                <c:pt idx="1037">
                  <c:v>2516.6097161049456</c:v>
                </c:pt>
                <c:pt idx="1038">
                  <c:v>2516.7713024302179</c:v>
                </c:pt>
                <c:pt idx="1039">
                  <c:v>2516.9328887554902</c:v>
                </c:pt>
                <c:pt idx="1040">
                  <c:v>2517.094475080763</c:v>
                </c:pt>
                <c:pt idx="1041">
                  <c:v>2517.2560614060353</c:v>
                </c:pt>
                <c:pt idx="1042">
                  <c:v>2517.4176477313076</c:v>
                </c:pt>
                <c:pt idx="1043">
                  <c:v>2517.5792340565804</c:v>
                </c:pt>
                <c:pt idx="1044">
                  <c:v>2517.7408203818527</c:v>
                </c:pt>
                <c:pt idx="1045">
                  <c:v>2517.902406707125</c:v>
                </c:pt>
                <c:pt idx="1046">
                  <c:v>2518.0639930323978</c:v>
                </c:pt>
                <c:pt idx="1047">
                  <c:v>2518.2255793576701</c:v>
                </c:pt>
                <c:pt idx="1048">
                  <c:v>2518.3871656829424</c:v>
                </c:pt>
                <c:pt idx="1049">
                  <c:v>2518.5487520082152</c:v>
                </c:pt>
                <c:pt idx="1050">
                  <c:v>2518.7103383334875</c:v>
                </c:pt>
                <c:pt idx="1051">
                  <c:v>2518.8719246587598</c:v>
                </c:pt>
                <c:pt idx="1052">
                  <c:v>2519.0335109840325</c:v>
                </c:pt>
                <c:pt idx="1053">
                  <c:v>2519.1950973093049</c:v>
                </c:pt>
                <c:pt idx="1054">
                  <c:v>2519.3566836345772</c:v>
                </c:pt>
                <c:pt idx="1055">
                  <c:v>2519.5182699598499</c:v>
                </c:pt>
                <c:pt idx="1056">
                  <c:v>2519.6798562851222</c:v>
                </c:pt>
                <c:pt idx="1057">
                  <c:v>2519.8414426103946</c:v>
                </c:pt>
                <c:pt idx="1058">
                  <c:v>2520.0030289356673</c:v>
                </c:pt>
                <c:pt idx="1059">
                  <c:v>2520.1646152609396</c:v>
                </c:pt>
                <c:pt idx="1060">
                  <c:v>2520.3262015862119</c:v>
                </c:pt>
                <c:pt idx="1061">
                  <c:v>2520.4877879114847</c:v>
                </c:pt>
                <c:pt idx="1062">
                  <c:v>2520.649374236757</c:v>
                </c:pt>
                <c:pt idx="1063">
                  <c:v>2520.8109605620293</c:v>
                </c:pt>
                <c:pt idx="1064">
                  <c:v>2520.9725468873021</c:v>
                </c:pt>
                <c:pt idx="1065">
                  <c:v>2521.1341332125744</c:v>
                </c:pt>
                <c:pt idx="1066">
                  <c:v>2521.2957195378467</c:v>
                </c:pt>
                <c:pt idx="1067">
                  <c:v>2521.4573058631195</c:v>
                </c:pt>
                <c:pt idx="1068">
                  <c:v>2521.6188921883918</c:v>
                </c:pt>
                <c:pt idx="1069">
                  <c:v>2521.7804785136641</c:v>
                </c:pt>
                <c:pt idx="1070">
                  <c:v>2521.9420648389369</c:v>
                </c:pt>
                <c:pt idx="1071">
                  <c:v>2522.1036511642092</c:v>
                </c:pt>
                <c:pt idx="1072">
                  <c:v>2522.2652374894819</c:v>
                </c:pt>
                <c:pt idx="1073">
                  <c:v>2522.4268238147542</c:v>
                </c:pt>
                <c:pt idx="1074">
                  <c:v>2522.5884101400266</c:v>
                </c:pt>
                <c:pt idx="1075">
                  <c:v>2522.7499964652993</c:v>
                </c:pt>
                <c:pt idx="1076">
                  <c:v>2522.9115827905716</c:v>
                </c:pt>
                <c:pt idx="1077">
                  <c:v>2523.0731691158439</c:v>
                </c:pt>
                <c:pt idx="1078">
                  <c:v>2523.2347554411167</c:v>
                </c:pt>
                <c:pt idx="1079">
                  <c:v>2523.396341766389</c:v>
                </c:pt>
                <c:pt idx="1080">
                  <c:v>2523.5579280916613</c:v>
                </c:pt>
                <c:pt idx="1081">
                  <c:v>2523.7195144169341</c:v>
                </c:pt>
                <c:pt idx="1082">
                  <c:v>2523.8811007422064</c:v>
                </c:pt>
                <c:pt idx="1083">
                  <c:v>2524.0426870674787</c:v>
                </c:pt>
                <c:pt idx="1084">
                  <c:v>2524.2042733927515</c:v>
                </c:pt>
                <c:pt idx="1085">
                  <c:v>2524.3658597180238</c:v>
                </c:pt>
                <c:pt idx="1086">
                  <c:v>2524.5274460432961</c:v>
                </c:pt>
                <c:pt idx="1087">
                  <c:v>2524.6890323685689</c:v>
                </c:pt>
                <c:pt idx="1088">
                  <c:v>2524.8506186938412</c:v>
                </c:pt>
                <c:pt idx="1089">
                  <c:v>2525.0122050191135</c:v>
                </c:pt>
                <c:pt idx="1090">
                  <c:v>2525.1737913443862</c:v>
                </c:pt>
                <c:pt idx="1091">
                  <c:v>2525.3353776696586</c:v>
                </c:pt>
                <c:pt idx="1092">
                  <c:v>2525.4969639949309</c:v>
                </c:pt>
                <c:pt idx="1093">
                  <c:v>2525.6585503202036</c:v>
                </c:pt>
                <c:pt idx="1094">
                  <c:v>2525.8201366454759</c:v>
                </c:pt>
                <c:pt idx="1095">
                  <c:v>2525.9817229707487</c:v>
                </c:pt>
                <c:pt idx="1096">
                  <c:v>2526.143309296021</c:v>
                </c:pt>
                <c:pt idx="1097">
                  <c:v>2526.3048956212933</c:v>
                </c:pt>
                <c:pt idx="1098">
                  <c:v>2526.4664819465661</c:v>
                </c:pt>
                <c:pt idx="1099">
                  <c:v>2526.6280682718384</c:v>
                </c:pt>
                <c:pt idx="1100">
                  <c:v>2526.7896545971107</c:v>
                </c:pt>
                <c:pt idx="1101">
                  <c:v>2526.9512409223835</c:v>
                </c:pt>
                <c:pt idx="1102">
                  <c:v>2527.1128272476558</c:v>
                </c:pt>
                <c:pt idx="1103">
                  <c:v>2527.2744135729281</c:v>
                </c:pt>
                <c:pt idx="1104">
                  <c:v>2527.4359998982009</c:v>
                </c:pt>
                <c:pt idx="1105">
                  <c:v>2527.5975862234732</c:v>
                </c:pt>
                <c:pt idx="1106">
                  <c:v>2527.7591725487455</c:v>
                </c:pt>
                <c:pt idx="1107">
                  <c:v>2527.9207588740182</c:v>
                </c:pt>
                <c:pt idx="1108">
                  <c:v>2528.0823451992906</c:v>
                </c:pt>
                <c:pt idx="1109">
                  <c:v>2528.2439315245629</c:v>
                </c:pt>
                <c:pt idx="1110">
                  <c:v>2528.4055178498356</c:v>
                </c:pt>
                <c:pt idx="1111">
                  <c:v>2528.5671041751079</c:v>
                </c:pt>
                <c:pt idx="1112">
                  <c:v>2528.7286905003803</c:v>
                </c:pt>
                <c:pt idx="1113">
                  <c:v>2528.890276825653</c:v>
                </c:pt>
                <c:pt idx="1114">
                  <c:v>2529.0518631509253</c:v>
                </c:pt>
                <c:pt idx="1115">
                  <c:v>2529.2134494761976</c:v>
                </c:pt>
                <c:pt idx="1116">
                  <c:v>2529.3750358014704</c:v>
                </c:pt>
                <c:pt idx="1117">
                  <c:v>2529.5366221267427</c:v>
                </c:pt>
                <c:pt idx="1118">
                  <c:v>2529.698208452015</c:v>
                </c:pt>
                <c:pt idx="1119">
                  <c:v>2529.8597947772878</c:v>
                </c:pt>
                <c:pt idx="1120">
                  <c:v>2530.0213811025601</c:v>
                </c:pt>
                <c:pt idx="1121">
                  <c:v>2530.1829674278324</c:v>
                </c:pt>
                <c:pt idx="1122">
                  <c:v>2530.3445537531052</c:v>
                </c:pt>
                <c:pt idx="1123">
                  <c:v>2530.5061400783775</c:v>
                </c:pt>
                <c:pt idx="1124">
                  <c:v>2530.6677264036498</c:v>
                </c:pt>
                <c:pt idx="1125">
                  <c:v>2530.8293127289226</c:v>
                </c:pt>
                <c:pt idx="1126">
                  <c:v>2530.9908990541949</c:v>
                </c:pt>
                <c:pt idx="1127">
                  <c:v>2531.1524853794672</c:v>
                </c:pt>
                <c:pt idx="1128">
                  <c:v>2531.3140717047399</c:v>
                </c:pt>
                <c:pt idx="1129">
                  <c:v>2531.4756580300123</c:v>
                </c:pt>
                <c:pt idx="1130">
                  <c:v>2531.6372443552846</c:v>
                </c:pt>
                <c:pt idx="1131">
                  <c:v>2531.7988306805573</c:v>
                </c:pt>
                <c:pt idx="1132">
                  <c:v>2531.9604170058296</c:v>
                </c:pt>
                <c:pt idx="1133">
                  <c:v>2532.122003331102</c:v>
                </c:pt>
                <c:pt idx="1134">
                  <c:v>2532.2835896563747</c:v>
                </c:pt>
                <c:pt idx="1135">
                  <c:v>2532.445175981647</c:v>
                </c:pt>
                <c:pt idx="1136">
                  <c:v>2532.6067623069193</c:v>
                </c:pt>
                <c:pt idx="1137">
                  <c:v>2532.7683486321921</c:v>
                </c:pt>
                <c:pt idx="1138">
                  <c:v>2532.9299349574644</c:v>
                </c:pt>
                <c:pt idx="1139">
                  <c:v>2533.0915212827367</c:v>
                </c:pt>
                <c:pt idx="1140">
                  <c:v>2533.2531076080095</c:v>
                </c:pt>
                <c:pt idx="1141">
                  <c:v>2533.4146939332818</c:v>
                </c:pt>
                <c:pt idx="1142">
                  <c:v>2533.5762802585541</c:v>
                </c:pt>
                <c:pt idx="1143">
                  <c:v>2533.7378665838269</c:v>
                </c:pt>
                <c:pt idx="1144">
                  <c:v>2533.8994529090992</c:v>
                </c:pt>
                <c:pt idx="1145">
                  <c:v>2534.0610392343715</c:v>
                </c:pt>
                <c:pt idx="1146">
                  <c:v>2534.2226255596443</c:v>
                </c:pt>
                <c:pt idx="1147">
                  <c:v>2534.3842118849166</c:v>
                </c:pt>
                <c:pt idx="1148">
                  <c:v>2534.5457982101889</c:v>
                </c:pt>
                <c:pt idx="1149">
                  <c:v>2534.7073845354616</c:v>
                </c:pt>
                <c:pt idx="1150">
                  <c:v>2534.868970860734</c:v>
                </c:pt>
                <c:pt idx="1151">
                  <c:v>2535.0305571860063</c:v>
                </c:pt>
                <c:pt idx="1152">
                  <c:v>2535.192143511279</c:v>
                </c:pt>
                <c:pt idx="1153">
                  <c:v>2535.3537298365513</c:v>
                </c:pt>
                <c:pt idx="1154">
                  <c:v>2535.5153161618236</c:v>
                </c:pt>
                <c:pt idx="1155">
                  <c:v>2535.6769024870964</c:v>
                </c:pt>
                <c:pt idx="1156">
                  <c:v>2535.8384888123687</c:v>
                </c:pt>
                <c:pt idx="1157">
                  <c:v>2536.000075137641</c:v>
                </c:pt>
                <c:pt idx="1158">
                  <c:v>2536.1616614629138</c:v>
                </c:pt>
                <c:pt idx="1159">
                  <c:v>2536.3232477881861</c:v>
                </c:pt>
                <c:pt idx="1160">
                  <c:v>2536.4848341134584</c:v>
                </c:pt>
                <c:pt idx="1161">
                  <c:v>2536.6464204387312</c:v>
                </c:pt>
                <c:pt idx="1162">
                  <c:v>2536.8080067640035</c:v>
                </c:pt>
                <c:pt idx="1163">
                  <c:v>2536.9695930892758</c:v>
                </c:pt>
                <c:pt idx="1164">
                  <c:v>2537.1311794145486</c:v>
                </c:pt>
                <c:pt idx="1165">
                  <c:v>2537.2927657398209</c:v>
                </c:pt>
                <c:pt idx="1166">
                  <c:v>2537.4543520650932</c:v>
                </c:pt>
                <c:pt idx="1167">
                  <c:v>2537.615938390366</c:v>
                </c:pt>
                <c:pt idx="1168">
                  <c:v>2537.7775247156383</c:v>
                </c:pt>
                <c:pt idx="1169">
                  <c:v>2537.939111040911</c:v>
                </c:pt>
                <c:pt idx="1170">
                  <c:v>2538.1006973661833</c:v>
                </c:pt>
                <c:pt idx="1171">
                  <c:v>2538.2622836914557</c:v>
                </c:pt>
                <c:pt idx="1172">
                  <c:v>2538.4238700167284</c:v>
                </c:pt>
                <c:pt idx="1173">
                  <c:v>2538.5854563420007</c:v>
                </c:pt>
                <c:pt idx="1174">
                  <c:v>2538.747042667273</c:v>
                </c:pt>
                <c:pt idx="1175">
                  <c:v>2538.9086289925458</c:v>
                </c:pt>
                <c:pt idx="1176">
                  <c:v>2539.0702153178181</c:v>
                </c:pt>
                <c:pt idx="1177">
                  <c:v>2539.2318016430904</c:v>
                </c:pt>
                <c:pt idx="1178">
                  <c:v>2539.3933879683632</c:v>
                </c:pt>
                <c:pt idx="1179">
                  <c:v>2539.5549742936355</c:v>
                </c:pt>
                <c:pt idx="1180">
                  <c:v>2539.7165606189078</c:v>
                </c:pt>
                <c:pt idx="1181">
                  <c:v>2539.8781469441806</c:v>
                </c:pt>
                <c:pt idx="1182">
                  <c:v>2540.0397332694529</c:v>
                </c:pt>
                <c:pt idx="1183">
                  <c:v>2540.2013195947252</c:v>
                </c:pt>
                <c:pt idx="1184">
                  <c:v>2540.362905919998</c:v>
                </c:pt>
                <c:pt idx="1185">
                  <c:v>2540.5244922452703</c:v>
                </c:pt>
                <c:pt idx="1186">
                  <c:v>2540.6860785705426</c:v>
                </c:pt>
                <c:pt idx="1187">
                  <c:v>2540.8476648958153</c:v>
                </c:pt>
                <c:pt idx="1188">
                  <c:v>2541.0092512210877</c:v>
                </c:pt>
                <c:pt idx="1189">
                  <c:v>2541.17083754636</c:v>
                </c:pt>
                <c:pt idx="1190">
                  <c:v>2541.3324238716327</c:v>
                </c:pt>
                <c:pt idx="1191">
                  <c:v>2541.494010196905</c:v>
                </c:pt>
                <c:pt idx="1192">
                  <c:v>2541.6555965221773</c:v>
                </c:pt>
                <c:pt idx="1193">
                  <c:v>2541.8171828474501</c:v>
                </c:pt>
                <c:pt idx="1194">
                  <c:v>2541.9787691727224</c:v>
                </c:pt>
                <c:pt idx="1195">
                  <c:v>2542.1403554979947</c:v>
                </c:pt>
                <c:pt idx="1196">
                  <c:v>2542.3019418232675</c:v>
                </c:pt>
                <c:pt idx="1197">
                  <c:v>2542.4635281485398</c:v>
                </c:pt>
                <c:pt idx="1198">
                  <c:v>2542.6251144738121</c:v>
                </c:pt>
                <c:pt idx="1199">
                  <c:v>2542.7867007990849</c:v>
                </c:pt>
                <c:pt idx="1200">
                  <c:v>2542.9482871243572</c:v>
                </c:pt>
                <c:pt idx="1201">
                  <c:v>2543.10987344963</c:v>
                </c:pt>
                <c:pt idx="1202">
                  <c:v>2543.2714597749023</c:v>
                </c:pt>
                <c:pt idx="1203">
                  <c:v>2543.4330461001746</c:v>
                </c:pt>
                <c:pt idx="1204">
                  <c:v>2543.5946324254473</c:v>
                </c:pt>
                <c:pt idx="1205">
                  <c:v>2543.7562187507197</c:v>
                </c:pt>
                <c:pt idx="1206">
                  <c:v>2543.917805075992</c:v>
                </c:pt>
                <c:pt idx="1207">
                  <c:v>2544.0793914012647</c:v>
                </c:pt>
                <c:pt idx="1208">
                  <c:v>2544.240977726537</c:v>
                </c:pt>
                <c:pt idx="1209">
                  <c:v>2544.4025640518093</c:v>
                </c:pt>
                <c:pt idx="1210">
                  <c:v>2544.5641503770821</c:v>
                </c:pt>
                <c:pt idx="1211">
                  <c:v>2544.7257367023544</c:v>
                </c:pt>
              </c:numCache>
            </c:numRef>
          </c:xVal>
          <c:yVal>
            <c:numRef>
              <c:f>exp_37!$E$4:$E$1215</c:f>
              <c:numCache>
                <c:formatCode>General</c:formatCode>
                <c:ptCount val="1212"/>
                <c:pt idx="0">
                  <c:v>51.189189189189193</c:v>
                </c:pt>
                <c:pt idx="1">
                  <c:v>51.189189189189193</c:v>
                </c:pt>
                <c:pt idx="2">
                  <c:v>51.189189189189193</c:v>
                </c:pt>
                <c:pt idx="3">
                  <c:v>51.189189189189193</c:v>
                </c:pt>
                <c:pt idx="4">
                  <c:v>51.189189189189193</c:v>
                </c:pt>
                <c:pt idx="5">
                  <c:v>51.189189189189193</c:v>
                </c:pt>
                <c:pt idx="6">
                  <c:v>51.189189189189193</c:v>
                </c:pt>
                <c:pt idx="7">
                  <c:v>51.189189189189193</c:v>
                </c:pt>
                <c:pt idx="8">
                  <c:v>51.189189189189193</c:v>
                </c:pt>
                <c:pt idx="9">
                  <c:v>51.19039674126401</c:v>
                </c:pt>
                <c:pt idx="10">
                  <c:v>51.192400361006477</c:v>
                </c:pt>
                <c:pt idx="11">
                  <c:v>51.189189189189193</c:v>
                </c:pt>
                <c:pt idx="12">
                  <c:v>51.189189189189193</c:v>
                </c:pt>
                <c:pt idx="13">
                  <c:v>51.189189189189193</c:v>
                </c:pt>
                <c:pt idx="14">
                  <c:v>51.189189189189193</c:v>
                </c:pt>
                <c:pt idx="15">
                  <c:v>51.189189189189193</c:v>
                </c:pt>
                <c:pt idx="16">
                  <c:v>51.189189189189193</c:v>
                </c:pt>
                <c:pt idx="17">
                  <c:v>51.189189189189193</c:v>
                </c:pt>
                <c:pt idx="18">
                  <c:v>51.189189189189193</c:v>
                </c:pt>
                <c:pt idx="19">
                  <c:v>51.189189189189193</c:v>
                </c:pt>
                <c:pt idx="20">
                  <c:v>51.189189189189193</c:v>
                </c:pt>
                <c:pt idx="21">
                  <c:v>51.189189189189193</c:v>
                </c:pt>
                <c:pt idx="22">
                  <c:v>51.189189189189193</c:v>
                </c:pt>
                <c:pt idx="23">
                  <c:v>51.189189189189193</c:v>
                </c:pt>
                <c:pt idx="24">
                  <c:v>51.297297297297298</c:v>
                </c:pt>
                <c:pt idx="25">
                  <c:v>51.297297297297298</c:v>
                </c:pt>
                <c:pt idx="26">
                  <c:v>51.297297297297298</c:v>
                </c:pt>
                <c:pt idx="27">
                  <c:v>51.405405405405403</c:v>
                </c:pt>
                <c:pt idx="28">
                  <c:v>51.405405405405403</c:v>
                </c:pt>
                <c:pt idx="29">
                  <c:v>51.405405405405403</c:v>
                </c:pt>
                <c:pt idx="30">
                  <c:v>51.513513513513516</c:v>
                </c:pt>
                <c:pt idx="31">
                  <c:v>51.513513513513516</c:v>
                </c:pt>
                <c:pt idx="32">
                  <c:v>51.513513513513516</c:v>
                </c:pt>
                <c:pt idx="33">
                  <c:v>51.513513513513516</c:v>
                </c:pt>
                <c:pt idx="34">
                  <c:v>51.513513513513516</c:v>
                </c:pt>
                <c:pt idx="35">
                  <c:v>51.513513513513516</c:v>
                </c:pt>
                <c:pt idx="36">
                  <c:v>51.513513513513516</c:v>
                </c:pt>
                <c:pt idx="37">
                  <c:v>51.513513513513516</c:v>
                </c:pt>
                <c:pt idx="38">
                  <c:v>51.513513513513516</c:v>
                </c:pt>
                <c:pt idx="39">
                  <c:v>51.513513513513516</c:v>
                </c:pt>
                <c:pt idx="40">
                  <c:v>51.513513513513516</c:v>
                </c:pt>
                <c:pt idx="41">
                  <c:v>51.513513513513516</c:v>
                </c:pt>
                <c:pt idx="42">
                  <c:v>51.513513513513516</c:v>
                </c:pt>
                <c:pt idx="43">
                  <c:v>51.513513513513516</c:v>
                </c:pt>
                <c:pt idx="44">
                  <c:v>51.513513513513516</c:v>
                </c:pt>
                <c:pt idx="45">
                  <c:v>51.513513513513516</c:v>
                </c:pt>
                <c:pt idx="46">
                  <c:v>51.513513513513516</c:v>
                </c:pt>
                <c:pt idx="47">
                  <c:v>51.513513513513516</c:v>
                </c:pt>
                <c:pt idx="48">
                  <c:v>51.513513513513516</c:v>
                </c:pt>
                <c:pt idx="49">
                  <c:v>51.513513513513516</c:v>
                </c:pt>
                <c:pt idx="50">
                  <c:v>51.513513513513516</c:v>
                </c:pt>
                <c:pt idx="51">
                  <c:v>51.516260071079572</c:v>
                </c:pt>
                <c:pt idx="52">
                  <c:v>51.51771812753168</c:v>
                </c:pt>
                <c:pt idx="53">
                  <c:v>51.520730473141256</c:v>
                </c:pt>
                <c:pt idx="54">
                  <c:v>51.526000204528351</c:v>
                </c:pt>
                <c:pt idx="55">
                  <c:v>51.53344673264958</c:v>
                </c:pt>
                <c:pt idx="56">
                  <c:v>51.541134326754886</c:v>
                </c:pt>
                <c:pt idx="57">
                  <c:v>51.545355570300075</c:v>
                </c:pt>
                <c:pt idx="58">
                  <c:v>51.543206351512197</c:v>
                </c:pt>
                <c:pt idx="59">
                  <c:v>51.535046818535946</c:v>
                </c:pt>
                <c:pt idx="60">
                  <c:v>51.523590875200753</c:v>
                </c:pt>
                <c:pt idx="61">
                  <c:v>51.511500313736533</c:v>
                </c:pt>
                <c:pt idx="62">
                  <c:v>51.500257830314638</c:v>
                </c:pt>
                <c:pt idx="63">
                  <c:v>51.490351875384121</c:v>
                </c:pt>
                <c:pt idx="64">
                  <c:v>51.481871174972063</c:v>
                </c:pt>
                <c:pt idx="65">
                  <c:v>51.474966140612295</c:v>
                </c:pt>
                <c:pt idx="66">
                  <c:v>51.469978517457292</c:v>
                </c:pt>
                <c:pt idx="67">
                  <c:v>51.467226856687631</c:v>
                </c:pt>
                <c:pt idx="68">
                  <c:v>51.466447578504187</c:v>
                </c:pt>
                <c:pt idx="69">
                  <c:v>51.465966959527123</c:v>
                </c:pt>
                <c:pt idx="70">
                  <c:v>51.462731352842788</c:v>
                </c:pt>
                <c:pt idx="71">
                  <c:v>51.455266134789525</c:v>
                </c:pt>
                <c:pt idx="72">
                  <c:v>51.442871031997939</c:v>
                </c:pt>
                <c:pt idx="73">
                  <c:v>51.425634828466471</c:v>
                </c:pt>
                <c:pt idx="74">
                  <c:v>51.405992823616387</c:v>
                </c:pt>
                <c:pt idx="75">
                  <c:v>51.387428005673677</c:v>
                </c:pt>
                <c:pt idx="76">
                  <c:v>51.372867969990281</c:v>
                </c:pt>
                <c:pt idx="77">
                  <c:v>51.363510124222927</c:v>
                </c:pt>
                <c:pt idx="78">
                  <c:v>51.359018006691116</c:v>
                </c:pt>
                <c:pt idx="79">
                  <c:v>51.358429851708948</c:v>
                </c:pt>
                <c:pt idx="80">
                  <c:v>51.360820859776915</c:v>
                </c:pt>
                <c:pt idx="81">
                  <c:v>51.365464480044409</c:v>
                </c:pt>
                <c:pt idx="82">
                  <c:v>51.371671149446193</c:v>
                </c:pt>
                <c:pt idx="83">
                  <c:v>51.378576095279705</c:v>
                </c:pt>
                <c:pt idx="84">
                  <c:v>51.385133107970063</c:v>
                </c:pt>
                <c:pt idx="85">
                  <c:v>51.390369009752789</c:v>
                </c:pt>
                <c:pt idx="86">
                  <c:v>51.393682857480108</c:v>
                </c:pt>
                <c:pt idx="87">
                  <c:v>51.39501175736936</c:v>
                </c:pt>
                <c:pt idx="88">
                  <c:v>51.394891397732202</c:v>
                </c:pt>
                <c:pt idx="89">
                  <c:v>51.394446135599125</c:v>
                </c:pt>
                <c:pt idx="90">
                  <c:v>51.395236264313311</c:v>
                </c:pt>
                <c:pt idx="91">
                  <c:v>51.398861650782756</c:v>
                </c:pt>
                <c:pt idx="92">
                  <c:v>51.406294747901157</c:v>
                </c:pt>
                <c:pt idx="93">
                  <c:v>51.417154752767644</c:v>
                </c:pt>
                <c:pt idx="94">
                  <c:v>51.429490012295055</c:v>
                </c:pt>
                <c:pt idx="95">
                  <c:v>51.440507370525424</c:v>
                </c:pt>
                <c:pt idx="96">
                  <c:v>51.447781743623807</c:v>
                </c:pt>
                <c:pt idx="97">
                  <c:v>51.450037429273493</c:v>
                </c:pt>
                <c:pt idx="98">
                  <c:v>51.447385156749817</c:v>
                </c:pt>
                <c:pt idx="99">
                  <c:v>51.441429661073371</c:v>
                </c:pt>
                <c:pt idx="100">
                  <c:v>51.434901042600814</c:v>
                </c:pt>
                <c:pt idx="101">
                  <c:v>51.430311361280047</c:v>
                </c:pt>
                <c:pt idx="102">
                  <c:v>51.428798946002317</c:v>
                </c:pt>
                <c:pt idx="103">
                  <c:v>51.430301741754157</c:v>
                </c:pt>
                <c:pt idx="104">
                  <c:v>51.434305575824496</c:v>
                </c:pt>
                <c:pt idx="105">
                  <c:v>51.44026412082134</c:v>
                </c:pt>
                <c:pt idx="106">
                  <c:v>51.447643875314967</c:v>
                </c:pt>
                <c:pt idx="107">
                  <c:v>51.45581901693815</c:v>
                </c:pt>
                <c:pt idx="108">
                  <c:v>51.464454166539497</c:v>
                </c:pt>
                <c:pt idx="109">
                  <c:v>51.472834252083558</c:v>
                </c:pt>
                <c:pt idx="110">
                  <c:v>51.479573255388893</c:v>
                </c:pt>
                <c:pt idx="111">
                  <c:v>51.484197628978023</c:v>
                </c:pt>
                <c:pt idx="112">
                  <c:v>51.487216627582306</c:v>
                </c:pt>
                <c:pt idx="113">
                  <c:v>51.48961161633774</c:v>
                </c:pt>
                <c:pt idx="114">
                  <c:v>51.492104697612341</c:v>
                </c:pt>
                <c:pt idx="115">
                  <c:v>51.494852536047745</c:v>
                </c:pt>
                <c:pt idx="116">
                  <c:v>51.497606637535227</c:v>
                </c:pt>
                <c:pt idx="117">
                  <c:v>51.500138644733916</c:v>
                </c:pt>
                <c:pt idx="118">
                  <c:v>51.50266335507763</c:v>
                </c:pt>
                <c:pt idx="119">
                  <c:v>51.505910237975471</c:v>
                </c:pt>
                <c:pt idx="120">
                  <c:v>51.510717532905886</c:v>
                </c:pt>
                <c:pt idx="121">
                  <c:v>51.517451076239382</c:v>
                </c:pt>
                <c:pt idx="122">
                  <c:v>51.525599430257678</c:v>
                </c:pt>
                <c:pt idx="123">
                  <c:v>51.533624388376545</c:v>
                </c:pt>
                <c:pt idx="124">
                  <c:v>51.539097088688408</c:v>
                </c:pt>
                <c:pt idx="125">
                  <c:v>51.539361611376975</c:v>
                </c:pt>
                <c:pt idx="126">
                  <c:v>51.53284466480288</c:v>
                </c:pt>
                <c:pt idx="127">
                  <c:v>51.520275652489509</c:v>
                </c:pt>
                <c:pt idx="128">
                  <c:v>51.504617332437789</c:v>
                </c:pt>
                <c:pt idx="129">
                  <c:v>51.48970679338953</c:v>
                </c:pt>
                <c:pt idx="130">
                  <c:v>51.4788360172344</c:v>
                </c:pt>
                <c:pt idx="131">
                  <c:v>51.474079393195623</c:v>
                </c:pt>
                <c:pt idx="132">
                  <c:v>51.476257343033808</c:v>
                </c:pt>
                <c:pt idx="133">
                  <c:v>51.485046968642813</c:v>
                </c:pt>
                <c:pt idx="134">
                  <c:v>51.498809373919585</c:v>
                </c:pt>
                <c:pt idx="135">
                  <c:v>51.514203593000794</c:v>
                </c:pt>
                <c:pt idx="136">
                  <c:v>51.526564322557498</c:v>
                </c:pt>
                <c:pt idx="137">
                  <c:v>51.531923044991004</c:v>
                </c:pt>
                <c:pt idx="138">
                  <c:v>51.529104483353237</c:v>
                </c:pt>
                <c:pt idx="139">
                  <c:v>51.51940698551121</c:v>
                </c:pt>
                <c:pt idx="140">
                  <c:v>51.504656417483091</c:v>
                </c:pt>
                <c:pt idx="141">
                  <c:v>51.485951237547937</c:v>
                </c:pt>
                <c:pt idx="142">
                  <c:v>51.463564110718714</c:v>
                </c:pt>
                <c:pt idx="143">
                  <c:v>51.440760364150549</c:v>
                </c:pt>
                <c:pt idx="144">
                  <c:v>51.416264227554294</c:v>
                </c:pt>
                <c:pt idx="145">
                  <c:v>51.391143507531758</c:v>
                </c:pt>
                <c:pt idx="146">
                  <c:v>51.36773161740723</c:v>
                </c:pt>
                <c:pt idx="147">
                  <c:v>51.349692787748708</c:v>
                </c:pt>
                <c:pt idx="148">
                  <c:v>51.342445069429097</c:v>
                </c:pt>
                <c:pt idx="149">
                  <c:v>51.342953689379996</c:v>
                </c:pt>
                <c:pt idx="150">
                  <c:v>51.351344457843744</c:v>
                </c:pt>
                <c:pt idx="151">
                  <c:v>51.372546496903851</c:v>
                </c:pt>
                <c:pt idx="152">
                  <c:v>51.395093724959722</c:v>
                </c:pt>
                <c:pt idx="153">
                  <c:v>51.412003159976628</c:v>
                </c:pt>
                <c:pt idx="154">
                  <c:v>51.420470118923348</c:v>
                </c:pt>
                <c:pt idx="155">
                  <c:v>51.421405117548851</c:v>
                </c:pt>
                <c:pt idx="156">
                  <c:v>51.416854470271588</c:v>
                </c:pt>
                <c:pt idx="157">
                  <c:v>51.40849546631955</c:v>
                </c:pt>
                <c:pt idx="158">
                  <c:v>51.397599680233881</c:v>
                </c:pt>
                <c:pt idx="159">
                  <c:v>51.385497214795627</c:v>
                </c:pt>
                <c:pt idx="160">
                  <c:v>51.373797880964162</c:v>
                </c:pt>
                <c:pt idx="161">
                  <c:v>51.364178051680213</c:v>
                </c:pt>
                <c:pt idx="162">
                  <c:v>51.357927290467188</c:v>
                </c:pt>
                <c:pt idx="163">
                  <c:v>51.355570508037729</c:v>
                </c:pt>
                <c:pt idx="164">
                  <c:v>51.356807379345128</c:v>
                </c:pt>
                <c:pt idx="165">
                  <c:v>51.360852391447182</c:v>
                </c:pt>
                <c:pt idx="166">
                  <c:v>51.367050782275712</c:v>
                </c:pt>
                <c:pt idx="167">
                  <c:v>51.375429275645004</c:v>
                </c:pt>
                <c:pt idx="168">
                  <c:v>51.386789077360433</c:v>
                </c:pt>
                <c:pt idx="169">
                  <c:v>51.402221569442425</c:v>
                </c:pt>
                <c:pt idx="170">
                  <c:v>51.422374897397916</c:v>
                </c:pt>
                <c:pt idx="171">
                  <c:v>51.447001188025347</c:v>
                </c:pt>
                <c:pt idx="172">
                  <c:v>51.477661560292432</c:v>
                </c:pt>
                <c:pt idx="173">
                  <c:v>51.510999157100215</c:v>
                </c:pt>
                <c:pt idx="174">
                  <c:v>51.543106654843626</c:v>
                </c:pt>
                <c:pt idx="175">
                  <c:v>51.574596588852117</c:v>
                </c:pt>
                <c:pt idx="176">
                  <c:v>51.606719588846985</c:v>
                </c:pt>
                <c:pt idx="177">
                  <c:v>51.636144892313645</c:v>
                </c:pt>
                <c:pt idx="178">
                  <c:v>51.663703413486061</c:v>
                </c:pt>
                <c:pt idx="179">
                  <c:v>51.690437710703307</c:v>
                </c:pt>
                <c:pt idx="180">
                  <c:v>51.714909076712431</c:v>
                </c:pt>
                <c:pt idx="181">
                  <c:v>51.736356127887589</c:v>
                </c:pt>
                <c:pt idx="182">
                  <c:v>51.755620613310796</c:v>
                </c:pt>
                <c:pt idx="183">
                  <c:v>51.774146383738497</c:v>
                </c:pt>
                <c:pt idx="184">
                  <c:v>51.794461273327428</c:v>
                </c:pt>
                <c:pt idx="185">
                  <c:v>51.817489174192886</c:v>
                </c:pt>
                <c:pt idx="186">
                  <c:v>51.842404219276332</c:v>
                </c:pt>
                <c:pt idx="187">
                  <c:v>51.867891252442455</c:v>
                </c:pt>
                <c:pt idx="188">
                  <c:v>51.891494893840402</c:v>
                </c:pt>
                <c:pt idx="189">
                  <c:v>51.911034239914997</c:v>
                </c:pt>
                <c:pt idx="190">
                  <c:v>51.92300929128794</c:v>
                </c:pt>
                <c:pt idx="191">
                  <c:v>51.927795270879699</c:v>
                </c:pt>
                <c:pt idx="192">
                  <c:v>51.927309056890948</c:v>
                </c:pt>
                <c:pt idx="193">
                  <c:v>51.92451426640055</c:v>
                </c:pt>
                <c:pt idx="194">
                  <c:v>51.922545398690133</c:v>
                </c:pt>
                <c:pt idx="195">
                  <c:v>51.923811245909306</c:v>
                </c:pt>
                <c:pt idx="196">
                  <c:v>51.929460851575655</c:v>
                </c:pt>
                <c:pt idx="197">
                  <c:v>51.939221769595036</c:v>
                </c:pt>
                <c:pt idx="198">
                  <c:v>51.951404053328389</c:v>
                </c:pt>
                <c:pt idx="199">
                  <c:v>51.963058507304751</c:v>
                </c:pt>
                <c:pt idx="200">
                  <c:v>51.970578790152416</c:v>
                </c:pt>
                <c:pt idx="201">
                  <c:v>51.970956061020082</c:v>
                </c:pt>
                <c:pt idx="202">
                  <c:v>51.963282547354787</c:v>
                </c:pt>
                <c:pt idx="203">
                  <c:v>51.949508683301474</c:v>
                </c:pt>
                <c:pt idx="204">
                  <c:v>51.933710797591949</c:v>
                </c:pt>
                <c:pt idx="205">
                  <c:v>51.920221580323357</c:v>
                </c:pt>
                <c:pt idx="206">
                  <c:v>51.911848713081056</c:v>
                </c:pt>
                <c:pt idx="207">
                  <c:v>51.909190679832051</c:v>
                </c:pt>
                <c:pt idx="208">
                  <c:v>51.911110570389894</c:v>
                </c:pt>
                <c:pt idx="209">
                  <c:v>51.915719574546372</c:v>
                </c:pt>
                <c:pt idx="210">
                  <c:v>51.921213073540855</c:v>
                </c:pt>
                <c:pt idx="211">
                  <c:v>51.926311068035687</c:v>
                </c:pt>
                <c:pt idx="212">
                  <c:v>51.930394053674306</c:v>
                </c:pt>
                <c:pt idx="213">
                  <c:v>51.933482840647031</c:v>
                </c:pt>
                <c:pt idx="214">
                  <c:v>51.936078295363011</c:v>
                </c:pt>
                <c:pt idx="215">
                  <c:v>51.938815104577657</c:v>
                </c:pt>
                <c:pt idx="216">
                  <c:v>51.942086369433198</c:v>
                </c:pt>
                <c:pt idx="217">
                  <c:v>51.945950473792522</c:v>
                </c:pt>
                <c:pt idx="218">
                  <c:v>51.95032291638644</c:v>
                </c:pt>
                <c:pt idx="219">
                  <c:v>51.955137515915403</c:v>
                </c:pt>
                <c:pt idx="220">
                  <c:v>51.960301594325514</c:v>
                </c:pt>
                <c:pt idx="221">
                  <c:v>51.965514085556634</c:v>
                </c:pt>
                <c:pt idx="222">
                  <c:v>51.970077135087628</c:v>
                </c:pt>
                <c:pt idx="223">
                  <c:v>51.97282930857736</c:v>
                </c:pt>
                <c:pt idx="224">
                  <c:v>51.972362332095813</c:v>
                </c:pt>
                <c:pt idx="225">
                  <c:v>51.967644249930764</c:v>
                </c:pt>
                <c:pt idx="226">
                  <c:v>51.958865578082339</c:v>
                </c:pt>
                <c:pt idx="227">
                  <c:v>51.947892757646855</c:v>
                </c:pt>
                <c:pt idx="228">
                  <c:v>51.937807422072993</c:v>
                </c:pt>
                <c:pt idx="229">
                  <c:v>51.931811304844359</c:v>
                </c:pt>
                <c:pt idx="230">
                  <c:v>51.932297489445347</c:v>
                </c:pt>
                <c:pt idx="231">
                  <c:v>51.940463190337752</c:v>
                </c:pt>
                <c:pt idx="232">
                  <c:v>51.956163647179238</c:v>
                </c:pt>
                <c:pt idx="233">
                  <c:v>51.97764032573037</c:v>
                </c:pt>
                <c:pt idx="234">
                  <c:v>52.001544213524184</c:v>
                </c:pt>
                <c:pt idx="235">
                  <c:v>52.024448958933384</c:v>
                </c:pt>
                <c:pt idx="236">
                  <c:v>52.039449011562077</c:v>
                </c:pt>
                <c:pt idx="237">
                  <c:v>52.045672800112712</c:v>
                </c:pt>
                <c:pt idx="238">
                  <c:v>52.042770433325629</c:v>
                </c:pt>
                <c:pt idx="239">
                  <c:v>52.029910053150545</c:v>
                </c:pt>
                <c:pt idx="240">
                  <c:v>52.005717164260709</c:v>
                </c:pt>
                <c:pt idx="241">
                  <c:v>51.97150710331438</c:v>
                </c:pt>
                <c:pt idx="242">
                  <c:v>51.929690431583161</c:v>
                </c:pt>
                <c:pt idx="243">
                  <c:v>51.886008484246489</c:v>
                </c:pt>
                <c:pt idx="244">
                  <c:v>51.853632079624695</c:v>
                </c:pt>
                <c:pt idx="245">
                  <c:v>51.832506014827374</c:v>
                </c:pt>
                <c:pt idx="246">
                  <c:v>51.824567398137248</c:v>
                </c:pt>
                <c:pt idx="247">
                  <c:v>51.829508476777463</c:v>
                </c:pt>
                <c:pt idx="248">
                  <c:v>51.844889407114124</c:v>
                </c:pt>
                <c:pt idx="249">
                  <c:v>51.866678186365476</c:v>
                </c:pt>
                <c:pt idx="250">
                  <c:v>51.890102158135619</c:v>
                </c:pt>
                <c:pt idx="251">
                  <c:v>51.913797461704284</c:v>
                </c:pt>
                <c:pt idx="252">
                  <c:v>51.929678029642083</c:v>
                </c:pt>
                <c:pt idx="253">
                  <c:v>51.936769801261917</c:v>
                </c:pt>
                <c:pt idx="254">
                  <c:v>51.936554675162249</c:v>
                </c:pt>
                <c:pt idx="255">
                  <c:v>51.932058536402408</c:v>
                </c:pt>
                <c:pt idx="256">
                  <c:v>51.927052226398935</c:v>
                </c:pt>
                <c:pt idx="257">
                  <c:v>51.925035566789688</c:v>
                </c:pt>
                <c:pt idx="258">
                  <c:v>51.928282158728287</c:v>
                </c:pt>
                <c:pt idx="259">
                  <c:v>51.937472212204028</c:v>
                </c:pt>
                <c:pt idx="260">
                  <c:v>51.952137000592614</c:v>
                </c:pt>
                <c:pt idx="261">
                  <c:v>51.971405577717476</c:v>
                </c:pt>
                <c:pt idx="262">
                  <c:v>51.994329655650439</c:v>
                </c:pt>
                <c:pt idx="263">
                  <c:v>52.022078008689846</c:v>
                </c:pt>
                <c:pt idx="264">
                  <c:v>52.048607879881963</c:v>
                </c:pt>
                <c:pt idx="265">
                  <c:v>52.070527586076949</c:v>
                </c:pt>
                <c:pt idx="266">
                  <c:v>52.08684991174259</c:v>
                </c:pt>
                <c:pt idx="267">
                  <c:v>52.098712320426699</c:v>
                </c:pt>
                <c:pt idx="268">
                  <c:v>52.108716085838878</c:v>
                </c:pt>
                <c:pt idx="269">
                  <c:v>52.119919504044333</c:v>
                </c:pt>
                <c:pt idx="270">
                  <c:v>52.132284027942802</c:v>
                </c:pt>
                <c:pt idx="271">
                  <c:v>52.144543966531415</c:v>
                </c:pt>
                <c:pt idx="272">
                  <c:v>52.154143501062038</c:v>
                </c:pt>
                <c:pt idx="273">
                  <c:v>52.158612715914636</c:v>
                </c:pt>
                <c:pt idx="274">
                  <c:v>52.156262307893371</c:v>
                </c:pt>
                <c:pt idx="275">
                  <c:v>52.145911112289696</c:v>
                </c:pt>
                <c:pt idx="276">
                  <c:v>52.126267937698501</c:v>
                </c:pt>
                <c:pt idx="277">
                  <c:v>52.095852469650737</c:v>
                </c:pt>
                <c:pt idx="278">
                  <c:v>52.056139363310848</c:v>
                </c:pt>
                <c:pt idx="279">
                  <c:v>52.009486252000237</c:v>
                </c:pt>
                <c:pt idx="280">
                  <c:v>51.96522932447354</c:v>
                </c:pt>
                <c:pt idx="281">
                  <c:v>51.927581257097678</c:v>
                </c:pt>
                <c:pt idx="282">
                  <c:v>51.89629672392882</c:v>
                </c:pt>
                <c:pt idx="283">
                  <c:v>51.874112041901817</c:v>
                </c:pt>
                <c:pt idx="284">
                  <c:v>51.857320917526522</c:v>
                </c:pt>
                <c:pt idx="285">
                  <c:v>51.84401801529043</c:v>
                </c:pt>
                <c:pt idx="286">
                  <c:v>51.833341910027229</c:v>
                </c:pt>
                <c:pt idx="287">
                  <c:v>51.824714818367823</c:v>
                </c:pt>
                <c:pt idx="288">
                  <c:v>51.817870396503132</c:v>
                </c:pt>
                <c:pt idx="289">
                  <c:v>51.813069761457442</c:v>
                </c:pt>
                <c:pt idx="290">
                  <c:v>51.811290428679726</c:v>
                </c:pt>
                <c:pt idx="291">
                  <c:v>51.814067568090159</c:v>
                </c:pt>
                <c:pt idx="292">
                  <c:v>51.822830948942162</c:v>
                </c:pt>
                <c:pt idx="293">
                  <c:v>51.838142735901698</c:v>
                </c:pt>
                <c:pt idx="294">
                  <c:v>51.859524762940282</c:v>
                </c:pt>
                <c:pt idx="295">
                  <c:v>51.885839211103573</c:v>
                </c:pt>
                <c:pt idx="296">
                  <c:v>51.921347608007252</c:v>
                </c:pt>
                <c:pt idx="297">
                  <c:v>51.956334769848901</c:v>
                </c:pt>
                <c:pt idx="298">
                  <c:v>51.987425609463742</c:v>
                </c:pt>
                <c:pt idx="299">
                  <c:v>52.013964610425198</c:v>
                </c:pt>
                <c:pt idx="300">
                  <c:v>52.033261686318433</c:v>
                </c:pt>
                <c:pt idx="301">
                  <c:v>52.045082375156341</c:v>
                </c:pt>
                <c:pt idx="302">
                  <c:v>52.050748965592717</c:v>
                </c:pt>
                <c:pt idx="303">
                  <c:v>52.052264132291342</c:v>
                </c:pt>
                <c:pt idx="304">
                  <c:v>52.052161952223486</c:v>
                </c:pt>
                <c:pt idx="305">
                  <c:v>52.05272675569033</c:v>
                </c:pt>
                <c:pt idx="306">
                  <c:v>52.054997395460759</c:v>
                </c:pt>
                <c:pt idx="307">
                  <c:v>52.058224703109587</c:v>
                </c:pt>
                <c:pt idx="308">
                  <c:v>52.06006673524746</c:v>
                </c:pt>
                <c:pt idx="309">
                  <c:v>52.057292253482004</c:v>
                </c:pt>
                <c:pt idx="310">
                  <c:v>52.046734760533276</c:v>
                </c:pt>
                <c:pt idx="311">
                  <c:v>52.026614836594455</c:v>
                </c:pt>
                <c:pt idx="312">
                  <c:v>51.998334427095465</c:v>
                </c:pt>
                <c:pt idx="313">
                  <c:v>51.969557026169269</c:v>
                </c:pt>
                <c:pt idx="314">
                  <c:v>51.943384749010718</c:v>
                </c:pt>
                <c:pt idx="315">
                  <c:v>51.920056253244525</c:v>
                </c:pt>
                <c:pt idx="316">
                  <c:v>51.896721526189573</c:v>
                </c:pt>
                <c:pt idx="317">
                  <c:v>51.873311564567786</c:v>
                </c:pt>
                <c:pt idx="318">
                  <c:v>51.845982168717683</c:v>
                </c:pt>
                <c:pt idx="319">
                  <c:v>51.813057909821595</c:v>
                </c:pt>
                <c:pt idx="320">
                  <c:v>51.775659626789434</c:v>
                </c:pt>
                <c:pt idx="321">
                  <c:v>51.739316442447453</c:v>
                </c:pt>
                <c:pt idx="322">
                  <c:v>51.700691161160179</c:v>
                </c:pt>
                <c:pt idx="323">
                  <c:v>51.663095963905022</c:v>
                </c:pt>
                <c:pt idx="324">
                  <c:v>51.631469827203695</c:v>
                </c:pt>
                <c:pt idx="325">
                  <c:v>51.602970921345687</c:v>
                </c:pt>
                <c:pt idx="326">
                  <c:v>51.577823861636631</c:v>
                </c:pt>
                <c:pt idx="327">
                  <c:v>51.557809366708895</c:v>
                </c:pt>
                <c:pt idx="328">
                  <c:v>51.540670659897991</c:v>
                </c:pt>
                <c:pt idx="329">
                  <c:v>51.522539488987192</c:v>
                </c:pt>
                <c:pt idx="330">
                  <c:v>51.502958655016968</c:v>
                </c:pt>
                <c:pt idx="331">
                  <c:v>51.48289145526509</c:v>
                </c:pt>
                <c:pt idx="332">
                  <c:v>51.464713204502715</c:v>
                </c:pt>
                <c:pt idx="333">
                  <c:v>51.454025420824578</c:v>
                </c:pt>
                <c:pt idx="334">
                  <c:v>51.451867318748029</c:v>
                </c:pt>
                <c:pt idx="335">
                  <c:v>51.458969359340202</c:v>
                </c:pt>
                <c:pt idx="336">
                  <c:v>51.484079550894386</c:v>
                </c:pt>
                <c:pt idx="337">
                  <c:v>51.523095411344087</c:v>
                </c:pt>
                <c:pt idx="338">
                  <c:v>51.570993421238434</c:v>
                </c:pt>
                <c:pt idx="339">
                  <c:v>51.633471972160599</c:v>
                </c:pt>
                <c:pt idx="340">
                  <c:v>51.679982400103988</c:v>
                </c:pt>
                <c:pt idx="341">
                  <c:v>51.712185923518788</c:v>
                </c:pt>
                <c:pt idx="342">
                  <c:v>51.721233758687262</c:v>
                </c:pt>
                <c:pt idx="343">
                  <c:v>51.709515349600252</c:v>
                </c:pt>
                <c:pt idx="344">
                  <c:v>51.680216996005811</c:v>
                </c:pt>
                <c:pt idx="345">
                  <c:v>51.65399361878751</c:v>
                </c:pt>
                <c:pt idx="346">
                  <c:v>51.632293336401915</c:v>
                </c:pt>
                <c:pt idx="347">
                  <c:v>51.616777167797103</c:v>
                </c:pt>
                <c:pt idx="348">
                  <c:v>51.605824046394815</c:v>
                </c:pt>
                <c:pt idx="349">
                  <c:v>51.593989271272662</c:v>
                </c:pt>
                <c:pt idx="350">
                  <c:v>51.575638424093995</c:v>
                </c:pt>
                <c:pt idx="351">
                  <c:v>51.55651616450438</c:v>
                </c:pt>
                <c:pt idx="352">
                  <c:v>51.537206863695715</c:v>
                </c:pt>
                <c:pt idx="353">
                  <c:v>51.517025603863068</c:v>
                </c:pt>
                <c:pt idx="354">
                  <c:v>51.499113028867527</c:v>
                </c:pt>
                <c:pt idx="355">
                  <c:v>51.485872793834133</c:v>
                </c:pt>
                <c:pt idx="356">
                  <c:v>51.477555396015106</c:v>
                </c:pt>
                <c:pt idx="357">
                  <c:v>51.471670709435763</c:v>
                </c:pt>
                <c:pt idx="358">
                  <c:v>51.464313715719186</c:v>
                </c:pt>
                <c:pt idx="359">
                  <c:v>51.453724856507122</c:v>
                </c:pt>
                <c:pt idx="360">
                  <c:v>51.439446158561822</c:v>
                </c:pt>
                <c:pt idx="361">
                  <c:v>51.421382116085169</c:v>
                </c:pt>
                <c:pt idx="362">
                  <c:v>51.400761470689162</c:v>
                </c:pt>
                <c:pt idx="363">
                  <c:v>51.37832154468731</c:v>
                </c:pt>
                <c:pt idx="364">
                  <c:v>51.354183382029106</c:v>
                </c:pt>
                <c:pt idx="365">
                  <c:v>51.331672579550926</c:v>
                </c:pt>
                <c:pt idx="366">
                  <c:v>51.309808458540914</c:v>
                </c:pt>
                <c:pt idx="367">
                  <c:v>51.28991553898507</c:v>
                </c:pt>
                <c:pt idx="368">
                  <c:v>51.27457279259702</c:v>
                </c:pt>
                <c:pt idx="369">
                  <c:v>51.266465909487358</c:v>
                </c:pt>
                <c:pt idx="370">
                  <c:v>51.266667067159915</c:v>
                </c:pt>
                <c:pt idx="371">
                  <c:v>51.273023803053917</c:v>
                </c:pt>
                <c:pt idx="372">
                  <c:v>51.280660823676143</c:v>
                </c:pt>
                <c:pt idx="373">
                  <c:v>51.284769247563418</c:v>
                </c:pt>
                <c:pt idx="374">
                  <c:v>51.282980744228382</c:v>
                </c:pt>
                <c:pt idx="375">
                  <c:v>51.275490389369892</c:v>
                </c:pt>
                <c:pt idx="376">
                  <c:v>51.263798305828253</c:v>
                </c:pt>
                <c:pt idx="377">
                  <c:v>51.249461220697569</c:v>
                </c:pt>
                <c:pt idx="378">
                  <c:v>51.233918287636783</c:v>
                </c:pt>
                <c:pt idx="379">
                  <c:v>51.216826596629268</c:v>
                </c:pt>
                <c:pt idx="380">
                  <c:v>51.197480454420941</c:v>
                </c:pt>
                <c:pt idx="381">
                  <c:v>51.175369869833091</c:v>
                </c:pt>
                <c:pt idx="382">
                  <c:v>51.1500183640551</c:v>
                </c:pt>
                <c:pt idx="383">
                  <c:v>51.121986691106635</c:v>
                </c:pt>
                <c:pt idx="384">
                  <c:v>51.090280340274688</c:v>
                </c:pt>
                <c:pt idx="385">
                  <c:v>51.054294620861853</c:v>
                </c:pt>
                <c:pt idx="386">
                  <c:v>51.016707665976952</c:v>
                </c:pt>
                <c:pt idx="387">
                  <c:v>50.979697746426012</c:v>
                </c:pt>
                <c:pt idx="388">
                  <c:v>50.944577862052114</c:v>
                </c:pt>
                <c:pt idx="389">
                  <c:v>50.91654646169637</c:v>
                </c:pt>
                <c:pt idx="390">
                  <c:v>50.899985506630571</c:v>
                </c:pt>
                <c:pt idx="391">
                  <c:v>50.89338849995481</c:v>
                </c:pt>
                <c:pt idx="392">
                  <c:v>50.895329462798728</c:v>
                </c:pt>
                <c:pt idx="393">
                  <c:v>50.90230469318206</c:v>
                </c:pt>
                <c:pt idx="394">
                  <c:v>50.91074584485122</c:v>
                </c:pt>
                <c:pt idx="395">
                  <c:v>50.918277831728822</c:v>
                </c:pt>
                <c:pt idx="396">
                  <c:v>50.924155987192989</c:v>
                </c:pt>
                <c:pt idx="397">
                  <c:v>50.928742288571001</c:v>
                </c:pt>
                <c:pt idx="398">
                  <c:v>50.933682541469331</c:v>
                </c:pt>
                <c:pt idx="399">
                  <c:v>50.941076887418816</c:v>
                </c:pt>
                <c:pt idx="400">
                  <c:v>50.952143982599388</c:v>
                </c:pt>
                <c:pt idx="401">
                  <c:v>50.966021210031968</c:v>
                </c:pt>
                <c:pt idx="402">
                  <c:v>50.980063876996269</c:v>
                </c:pt>
                <c:pt idx="403">
                  <c:v>50.991499823390129</c:v>
                </c:pt>
                <c:pt idx="404">
                  <c:v>50.998702384886229</c:v>
                </c:pt>
                <c:pt idx="405">
                  <c:v>51.001275519320501</c:v>
                </c:pt>
                <c:pt idx="406">
                  <c:v>50.999548766882299</c:v>
                </c:pt>
                <c:pt idx="407">
                  <c:v>50.994128110234968</c:v>
                </c:pt>
                <c:pt idx="408">
                  <c:v>50.985665057573762</c:v>
                </c:pt>
                <c:pt idx="409">
                  <c:v>50.974763322061605</c:v>
                </c:pt>
                <c:pt idx="410">
                  <c:v>50.961932784109138</c:v>
                </c:pt>
                <c:pt idx="411">
                  <c:v>50.947576378588664</c:v>
                </c:pt>
                <c:pt idx="412">
                  <c:v>50.932082990834616</c:v>
                </c:pt>
                <c:pt idx="413">
                  <c:v>50.915910482736678</c:v>
                </c:pt>
                <c:pt idx="414">
                  <c:v>50.897590541864041</c:v>
                </c:pt>
                <c:pt idx="415">
                  <c:v>50.877291406292741</c:v>
                </c:pt>
                <c:pt idx="416">
                  <c:v>50.856162432900589</c:v>
                </c:pt>
                <c:pt idx="417">
                  <c:v>50.835855498000342</c:v>
                </c:pt>
                <c:pt idx="418">
                  <c:v>50.81781440090927</c:v>
                </c:pt>
                <c:pt idx="419">
                  <c:v>50.802106503882996</c:v>
                </c:pt>
                <c:pt idx="420">
                  <c:v>50.785449220140322</c:v>
                </c:pt>
                <c:pt idx="421">
                  <c:v>50.767482493700442</c:v>
                </c:pt>
                <c:pt idx="422">
                  <c:v>50.748626342159199</c:v>
                </c:pt>
                <c:pt idx="423">
                  <c:v>50.729816080373979</c:v>
                </c:pt>
                <c:pt idx="424">
                  <c:v>50.712327172248898</c:v>
                </c:pt>
                <c:pt idx="425">
                  <c:v>50.69698958826595</c:v>
                </c:pt>
                <c:pt idx="426">
                  <c:v>50.679789332617744</c:v>
                </c:pt>
                <c:pt idx="427">
                  <c:v>50.659434811355183</c:v>
                </c:pt>
                <c:pt idx="428">
                  <c:v>50.636695975499777</c:v>
                </c:pt>
                <c:pt idx="429">
                  <c:v>50.613312499578363</c:v>
                </c:pt>
                <c:pt idx="430">
                  <c:v>50.591828829611117</c:v>
                </c:pt>
                <c:pt idx="431">
                  <c:v>50.568225385847654</c:v>
                </c:pt>
                <c:pt idx="432">
                  <c:v>50.541984286136298</c:v>
                </c:pt>
                <c:pt idx="433">
                  <c:v>50.519610639056054</c:v>
                </c:pt>
                <c:pt idx="434">
                  <c:v>50.505093671504213</c:v>
                </c:pt>
                <c:pt idx="435">
                  <c:v>50.497234513996332</c:v>
                </c:pt>
                <c:pt idx="436">
                  <c:v>50.492484373092942</c:v>
                </c:pt>
                <c:pt idx="437">
                  <c:v>50.488078147181227</c:v>
                </c:pt>
                <c:pt idx="438">
                  <c:v>50.482852197784197</c:v>
                </c:pt>
                <c:pt idx="439">
                  <c:v>50.475995951892386</c:v>
                </c:pt>
                <c:pt idx="440">
                  <c:v>50.467317260154914</c:v>
                </c:pt>
                <c:pt idx="441">
                  <c:v>50.456818594367427</c:v>
                </c:pt>
                <c:pt idx="442">
                  <c:v>50.444433113211268</c:v>
                </c:pt>
                <c:pt idx="443">
                  <c:v>50.429905795608697</c:v>
                </c:pt>
                <c:pt idx="444">
                  <c:v>50.412924666080642</c:v>
                </c:pt>
                <c:pt idx="445">
                  <c:v>50.393962207841788</c:v>
                </c:pt>
                <c:pt idx="446">
                  <c:v>50.375304640953473</c:v>
                </c:pt>
                <c:pt idx="447">
                  <c:v>50.354691715766471</c:v>
                </c:pt>
                <c:pt idx="448">
                  <c:v>50.332173353318126</c:v>
                </c:pt>
                <c:pt idx="449">
                  <c:v>50.311935086735446</c:v>
                </c:pt>
                <c:pt idx="450">
                  <c:v>50.295833182419756</c:v>
                </c:pt>
                <c:pt idx="451">
                  <c:v>50.283111993095673</c:v>
                </c:pt>
                <c:pt idx="452">
                  <c:v>50.27221002774975</c:v>
                </c:pt>
                <c:pt idx="453">
                  <c:v>50.261482715316276</c:v>
                </c:pt>
                <c:pt idx="454">
                  <c:v>50.246098438969454</c:v>
                </c:pt>
                <c:pt idx="455">
                  <c:v>50.222268834363945</c:v>
                </c:pt>
                <c:pt idx="456">
                  <c:v>50.188115097699708</c:v>
                </c:pt>
                <c:pt idx="457">
                  <c:v>50.150440467077061</c:v>
                </c:pt>
                <c:pt idx="458">
                  <c:v>50.09982985114452</c:v>
                </c:pt>
                <c:pt idx="459">
                  <c:v>50.048492378179532</c:v>
                </c:pt>
                <c:pt idx="460">
                  <c:v>49.99831120845726</c:v>
                </c:pt>
                <c:pt idx="461">
                  <c:v>49.951233175227081</c:v>
                </c:pt>
                <c:pt idx="462">
                  <c:v>49.915314983121398</c:v>
                </c:pt>
                <c:pt idx="463">
                  <c:v>49.877000495134041</c:v>
                </c:pt>
                <c:pt idx="464">
                  <c:v>49.844715529476225</c:v>
                </c:pt>
                <c:pt idx="465">
                  <c:v>49.817306265391082</c:v>
                </c:pt>
                <c:pt idx="466">
                  <c:v>49.783460066485127</c:v>
                </c:pt>
                <c:pt idx="467">
                  <c:v>49.749224738041363</c:v>
                </c:pt>
                <c:pt idx="468">
                  <c:v>49.721259643857451</c:v>
                </c:pt>
                <c:pt idx="469">
                  <c:v>49.689590876536165</c:v>
                </c:pt>
                <c:pt idx="470">
                  <c:v>49.657232910462199</c:v>
                </c:pt>
                <c:pt idx="471">
                  <c:v>49.631270676381313</c:v>
                </c:pt>
                <c:pt idx="472">
                  <c:v>49.612312115770251</c:v>
                </c:pt>
                <c:pt idx="473">
                  <c:v>49.590337314590386</c:v>
                </c:pt>
                <c:pt idx="474">
                  <c:v>49.562916555072505</c:v>
                </c:pt>
                <c:pt idx="475">
                  <c:v>49.533247231190259</c:v>
                </c:pt>
                <c:pt idx="476">
                  <c:v>49.50787957247897</c:v>
                </c:pt>
                <c:pt idx="477">
                  <c:v>49.481403210348631</c:v>
                </c:pt>
                <c:pt idx="478">
                  <c:v>49.452335846069161</c:v>
                </c:pt>
                <c:pt idx="479">
                  <c:v>49.427092310037366</c:v>
                </c:pt>
                <c:pt idx="480">
                  <c:v>49.408151769066947</c:v>
                </c:pt>
                <c:pt idx="481">
                  <c:v>49.393542480993041</c:v>
                </c:pt>
                <c:pt idx="482">
                  <c:v>49.376819480670235</c:v>
                </c:pt>
                <c:pt idx="483">
                  <c:v>49.356700671009534</c:v>
                </c:pt>
                <c:pt idx="484">
                  <c:v>49.333255123155226</c:v>
                </c:pt>
                <c:pt idx="485">
                  <c:v>49.30895698250805</c:v>
                </c:pt>
                <c:pt idx="486">
                  <c:v>49.286667111449752</c:v>
                </c:pt>
                <c:pt idx="487">
                  <c:v>49.258460857712208</c:v>
                </c:pt>
                <c:pt idx="488">
                  <c:v>49.2260710431826</c:v>
                </c:pt>
                <c:pt idx="489">
                  <c:v>49.196750568602624</c:v>
                </c:pt>
                <c:pt idx="490">
                  <c:v>49.172012806553319</c:v>
                </c:pt>
                <c:pt idx="491">
                  <c:v>49.135135135135137</c:v>
                </c:pt>
                <c:pt idx="492">
                  <c:v>49.135135135135137</c:v>
                </c:pt>
                <c:pt idx="493">
                  <c:v>49.073846266861736</c:v>
                </c:pt>
                <c:pt idx="494">
                  <c:v>49.036256908829742</c:v>
                </c:pt>
                <c:pt idx="495">
                  <c:v>48.990145789273626</c:v>
                </c:pt>
                <c:pt idx="496">
                  <c:v>48.950726843233582</c:v>
                </c:pt>
                <c:pt idx="497">
                  <c:v>48.900385052959571</c:v>
                </c:pt>
                <c:pt idx="498">
                  <c:v>48.858785550484583</c:v>
                </c:pt>
                <c:pt idx="499">
                  <c:v>48.816541202781046</c:v>
                </c:pt>
                <c:pt idx="500">
                  <c:v>48.77663531259136</c:v>
                </c:pt>
                <c:pt idx="501">
                  <c:v>48.702702702702709</c:v>
                </c:pt>
                <c:pt idx="502">
                  <c:v>48.702702702702709</c:v>
                </c:pt>
                <c:pt idx="503">
                  <c:v>48.702702702702709</c:v>
                </c:pt>
                <c:pt idx="504">
                  <c:v>48.702702702702709</c:v>
                </c:pt>
                <c:pt idx="505">
                  <c:v>48.702702702702709</c:v>
                </c:pt>
                <c:pt idx="506">
                  <c:v>48.594594594594597</c:v>
                </c:pt>
                <c:pt idx="507">
                  <c:v>48.594594594594597</c:v>
                </c:pt>
                <c:pt idx="508">
                  <c:v>48.594594594594597</c:v>
                </c:pt>
                <c:pt idx="509">
                  <c:v>48.486486486486484</c:v>
                </c:pt>
                <c:pt idx="510">
                  <c:v>48.486486486486484</c:v>
                </c:pt>
                <c:pt idx="511">
                  <c:v>48.378378378378379</c:v>
                </c:pt>
                <c:pt idx="512">
                  <c:v>48.378378378378379</c:v>
                </c:pt>
                <c:pt idx="513">
                  <c:v>48.378378378378379</c:v>
                </c:pt>
                <c:pt idx="514">
                  <c:v>48.270270270270274</c:v>
                </c:pt>
                <c:pt idx="515">
                  <c:v>48.270270270270274</c:v>
                </c:pt>
                <c:pt idx="516">
                  <c:v>48.270270270270274</c:v>
                </c:pt>
                <c:pt idx="517">
                  <c:v>48.270270270270274</c:v>
                </c:pt>
                <c:pt idx="518">
                  <c:v>48.270270270270274</c:v>
                </c:pt>
                <c:pt idx="519">
                  <c:v>48.223314218725079</c:v>
                </c:pt>
                <c:pt idx="520">
                  <c:v>48.212605385665398</c:v>
                </c:pt>
                <c:pt idx="521">
                  <c:v>48.199884156705266</c:v>
                </c:pt>
                <c:pt idx="522">
                  <c:v>48.182747138056378</c:v>
                </c:pt>
                <c:pt idx="523">
                  <c:v>48.161204456743263</c:v>
                </c:pt>
                <c:pt idx="524">
                  <c:v>48.136886836275806</c:v>
                </c:pt>
                <c:pt idx="525">
                  <c:v>48.11315887959239</c:v>
                </c:pt>
                <c:pt idx="526">
                  <c:v>48.087962190226655</c:v>
                </c:pt>
                <c:pt idx="527">
                  <c:v>48.048862749674903</c:v>
                </c:pt>
                <c:pt idx="528">
                  <c:v>48.007261715103866</c:v>
                </c:pt>
                <c:pt idx="529">
                  <c:v>47.967081253923467</c:v>
                </c:pt>
                <c:pt idx="530">
                  <c:v>47.916814282180923</c:v>
                </c:pt>
                <c:pt idx="531">
                  <c:v>47.879023733912064</c:v>
                </c:pt>
                <c:pt idx="532">
                  <c:v>47.837837837837839</c:v>
                </c:pt>
                <c:pt idx="533">
                  <c:v>47.804693814748283</c:v>
                </c:pt>
                <c:pt idx="534">
                  <c:v>47.782518536632253</c:v>
                </c:pt>
                <c:pt idx="535">
                  <c:v>47.762335902905477</c:v>
                </c:pt>
                <c:pt idx="536">
                  <c:v>47.734507558633965</c:v>
                </c:pt>
                <c:pt idx="537">
                  <c:v>47.700209727942067</c:v>
                </c:pt>
                <c:pt idx="538">
                  <c:v>47.668383094004888</c:v>
                </c:pt>
                <c:pt idx="539">
                  <c:v>47.630657666320126</c:v>
                </c:pt>
                <c:pt idx="540">
                  <c:v>47.587824312213122</c:v>
                </c:pt>
                <c:pt idx="541">
                  <c:v>47.554903850168685</c:v>
                </c:pt>
                <c:pt idx="542">
                  <c:v>47.517478947032401</c:v>
                </c:pt>
                <c:pt idx="543">
                  <c:v>47.47957125040616</c:v>
                </c:pt>
                <c:pt idx="544">
                  <c:v>47.449965615074284</c:v>
                </c:pt>
                <c:pt idx="545">
                  <c:v>47.413665267438148</c:v>
                </c:pt>
                <c:pt idx="546">
                  <c:v>47.374689227668043</c:v>
                </c:pt>
                <c:pt idx="547">
                  <c:v>47.340982212113317</c:v>
                </c:pt>
                <c:pt idx="548">
                  <c:v>47.297297297297298</c:v>
                </c:pt>
                <c:pt idx="549">
                  <c:v>47.189189189189193</c:v>
                </c:pt>
                <c:pt idx="550">
                  <c:v>47.189189189189193</c:v>
                </c:pt>
                <c:pt idx="551">
                  <c:v>47.081081081081081</c:v>
                </c:pt>
                <c:pt idx="552">
                  <c:v>47.081081081081081</c:v>
                </c:pt>
                <c:pt idx="553">
                  <c:v>46.972972972972975</c:v>
                </c:pt>
                <c:pt idx="554">
                  <c:v>46.972972972972975</c:v>
                </c:pt>
                <c:pt idx="555">
                  <c:v>46.86486486486487</c:v>
                </c:pt>
                <c:pt idx="556">
                  <c:v>46.86486486486487</c:v>
                </c:pt>
                <c:pt idx="557">
                  <c:v>46.756756756756758</c:v>
                </c:pt>
                <c:pt idx="558">
                  <c:v>46.756756756756758</c:v>
                </c:pt>
                <c:pt idx="559">
                  <c:v>46.756756756756758</c:v>
                </c:pt>
                <c:pt idx="560">
                  <c:v>46.648648648648646</c:v>
                </c:pt>
                <c:pt idx="561">
                  <c:v>46.648648648648646</c:v>
                </c:pt>
                <c:pt idx="562">
                  <c:v>46.54054054054054</c:v>
                </c:pt>
                <c:pt idx="563">
                  <c:v>46.54054054054054</c:v>
                </c:pt>
                <c:pt idx="564">
                  <c:v>46.432432432432435</c:v>
                </c:pt>
                <c:pt idx="565">
                  <c:v>46.376417145521572</c:v>
                </c:pt>
                <c:pt idx="566">
                  <c:v>46.322865247305515</c:v>
                </c:pt>
                <c:pt idx="567">
                  <c:v>46.270149594378282</c:v>
                </c:pt>
                <c:pt idx="568">
                  <c:v>46.222499121947934</c:v>
                </c:pt>
                <c:pt idx="569">
                  <c:v>46.172636417237449</c:v>
                </c:pt>
                <c:pt idx="570">
                  <c:v>46.12965695212538</c:v>
                </c:pt>
                <c:pt idx="571">
                  <c:v>46.076126122139499</c:v>
                </c:pt>
                <c:pt idx="572">
                  <c:v>46.027810998435747</c:v>
                </c:pt>
                <c:pt idx="573">
                  <c:v>45.963916386214692</c:v>
                </c:pt>
                <c:pt idx="574">
                  <c:v>45.902327556134409</c:v>
                </c:pt>
                <c:pt idx="575">
                  <c:v>45.833754908869281</c:v>
                </c:pt>
                <c:pt idx="576">
                  <c:v>45.78378378378379</c:v>
                </c:pt>
                <c:pt idx="577">
                  <c:v>45.675675675675677</c:v>
                </c:pt>
                <c:pt idx="578">
                  <c:v>45.567567567567565</c:v>
                </c:pt>
                <c:pt idx="579">
                  <c:v>45.567567567567565</c:v>
                </c:pt>
                <c:pt idx="580">
                  <c:v>45.45945945945946</c:v>
                </c:pt>
                <c:pt idx="581">
                  <c:v>45.45945945945946</c:v>
                </c:pt>
                <c:pt idx="582">
                  <c:v>45.351351351351354</c:v>
                </c:pt>
                <c:pt idx="583">
                  <c:v>45.243243243243242</c:v>
                </c:pt>
                <c:pt idx="584">
                  <c:v>45.243243243243242</c:v>
                </c:pt>
                <c:pt idx="585">
                  <c:v>45.135135135135137</c:v>
                </c:pt>
                <c:pt idx="586">
                  <c:v>45.135135135135137</c:v>
                </c:pt>
                <c:pt idx="587">
                  <c:v>45.027027027027032</c:v>
                </c:pt>
                <c:pt idx="588">
                  <c:v>44.918918918918919</c:v>
                </c:pt>
                <c:pt idx="589">
                  <c:v>44.918918918918919</c:v>
                </c:pt>
                <c:pt idx="590">
                  <c:v>44.810810810810807</c:v>
                </c:pt>
                <c:pt idx="591">
                  <c:v>44.702702702702709</c:v>
                </c:pt>
                <c:pt idx="592">
                  <c:v>44.702702702702709</c:v>
                </c:pt>
                <c:pt idx="593">
                  <c:v>44.594594594594597</c:v>
                </c:pt>
                <c:pt idx="594">
                  <c:v>44.594594594594597</c:v>
                </c:pt>
                <c:pt idx="595">
                  <c:v>44.486486486486484</c:v>
                </c:pt>
                <c:pt idx="596">
                  <c:v>44.486486486486484</c:v>
                </c:pt>
                <c:pt idx="597">
                  <c:v>44.385494325990592</c:v>
                </c:pt>
                <c:pt idx="598">
                  <c:v>44.323620878121162</c:v>
                </c:pt>
                <c:pt idx="599">
                  <c:v>44.267473815496643</c:v>
                </c:pt>
                <c:pt idx="600">
                  <c:v>44.204569759821219</c:v>
                </c:pt>
                <c:pt idx="601">
                  <c:v>44.134636968981539</c:v>
                </c:pt>
                <c:pt idx="602">
                  <c:v>44.062215427368535</c:v>
                </c:pt>
                <c:pt idx="603">
                  <c:v>43.977709059490408</c:v>
                </c:pt>
                <c:pt idx="604">
                  <c:v>43.884524201005959</c:v>
                </c:pt>
                <c:pt idx="605">
                  <c:v>43.788280989455885</c:v>
                </c:pt>
                <c:pt idx="606">
                  <c:v>43.692390633251989</c:v>
                </c:pt>
                <c:pt idx="607">
                  <c:v>43.598417948656362</c:v>
                </c:pt>
                <c:pt idx="608">
                  <c:v>43.508303193621188</c:v>
                </c:pt>
                <c:pt idx="609">
                  <c:v>43.422643652843611</c:v>
                </c:pt>
                <c:pt idx="610">
                  <c:v>43.33934114452299</c:v>
                </c:pt>
                <c:pt idx="611">
                  <c:v>43.25360028046309</c:v>
                </c:pt>
                <c:pt idx="612">
                  <c:v>43.169189751699463</c:v>
                </c:pt>
                <c:pt idx="613">
                  <c:v>43.08680910966482</c:v>
                </c:pt>
                <c:pt idx="614">
                  <c:v>43.001985403583191</c:v>
                </c:pt>
                <c:pt idx="615">
                  <c:v>42.910609380790461</c:v>
                </c:pt>
                <c:pt idx="616">
                  <c:v>42.811679241943821</c:v>
                </c:pt>
                <c:pt idx="617">
                  <c:v>42.706869698724908</c:v>
                </c:pt>
                <c:pt idx="618">
                  <c:v>42.602190915428338</c:v>
                </c:pt>
                <c:pt idx="619">
                  <c:v>42.508817871306427</c:v>
                </c:pt>
                <c:pt idx="620">
                  <c:v>42.430453303160192</c:v>
                </c:pt>
                <c:pt idx="621">
                  <c:v>42.359162550753126</c:v>
                </c:pt>
                <c:pt idx="622">
                  <c:v>42.285001301003305</c:v>
                </c:pt>
                <c:pt idx="623">
                  <c:v>42.204726826024242</c:v>
                </c:pt>
                <c:pt idx="624">
                  <c:v>42.104745358204731</c:v>
                </c:pt>
                <c:pt idx="625">
                  <c:v>41.977994316438711</c:v>
                </c:pt>
                <c:pt idx="626">
                  <c:v>41.830966705418817</c:v>
                </c:pt>
                <c:pt idx="627">
                  <c:v>41.686558886115364</c:v>
                </c:pt>
                <c:pt idx="628">
                  <c:v>41.550746305677755</c:v>
                </c:pt>
                <c:pt idx="629">
                  <c:v>41.434840161359311</c:v>
                </c:pt>
                <c:pt idx="630">
                  <c:v>41.337958369767101</c:v>
                </c:pt>
                <c:pt idx="631">
                  <c:v>41.255144389567448</c:v>
                </c:pt>
                <c:pt idx="632">
                  <c:v>41.183616260819633</c:v>
                </c:pt>
                <c:pt idx="633">
                  <c:v>41.120901300667946</c:v>
                </c:pt>
                <c:pt idx="634">
                  <c:v>41.069097755859772</c:v>
                </c:pt>
                <c:pt idx="635">
                  <c:v>41.024446402635277</c:v>
                </c:pt>
                <c:pt idx="636">
                  <c:v>40.989248291209321</c:v>
                </c:pt>
                <c:pt idx="637">
                  <c:v>40.96303614629835</c:v>
                </c:pt>
                <c:pt idx="638">
                  <c:v>40.940647443751558</c:v>
                </c:pt>
                <c:pt idx="639">
                  <c:v>40.91623411539036</c:v>
                </c:pt>
                <c:pt idx="640">
                  <c:v>40.882252269543962</c:v>
                </c:pt>
                <c:pt idx="641">
                  <c:v>40.838216369158786</c:v>
                </c:pt>
                <c:pt idx="642">
                  <c:v>40.775746665213617</c:v>
                </c:pt>
                <c:pt idx="643">
                  <c:v>40.711512480241772</c:v>
                </c:pt>
                <c:pt idx="644">
                  <c:v>40.635841271334471</c:v>
                </c:pt>
                <c:pt idx="645">
                  <c:v>40.55529876108637</c:v>
                </c:pt>
                <c:pt idx="646">
                  <c:v>40.473368595691966</c:v>
                </c:pt>
                <c:pt idx="647">
                  <c:v>40.385798874977567</c:v>
                </c:pt>
                <c:pt idx="648">
                  <c:v>40.293199397663273</c:v>
                </c:pt>
                <c:pt idx="649">
                  <c:v>40.19558532511634</c:v>
                </c:pt>
                <c:pt idx="650">
                  <c:v>40.09267783981889</c:v>
                </c:pt>
                <c:pt idx="651">
                  <c:v>39.983329439499592</c:v>
                </c:pt>
                <c:pt idx="652">
                  <c:v>39.863696025784691</c:v>
                </c:pt>
                <c:pt idx="653">
                  <c:v>39.727021700788256</c:v>
                </c:pt>
                <c:pt idx="654">
                  <c:v>39.570169837301975</c:v>
                </c:pt>
                <c:pt idx="655">
                  <c:v>39.418628208543709</c:v>
                </c:pt>
                <c:pt idx="656">
                  <c:v>39.28224560573554</c:v>
                </c:pt>
                <c:pt idx="657">
                  <c:v>39.166126809216621</c:v>
                </c:pt>
                <c:pt idx="658">
                  <c:v>39.06511567255032</c:v>
                </c:pt>
                <c:pt idx="659">
                  <c:v>38.972370205304756</c:v>
                </c:pt>
                <c:pt idx="660">
                  <c:v>38.882762960137256</c:v>
                </c:pt>
                <c:pt idx="661">
                  <c:v>38.791447433256934</c:v>
                </c:pt>
                <c:pt idx="662">
                  <c:v>38.690809234353779</c:v>
                </c:pt>
                <c:pt idx="663">
                  <c:v>38.569910836919071</c:v>
                </c:pt>
                <c:pt idx="664">
                  <c:v>38.426201317667164</c:v>
                </c:pt>
                <c:pt idx="665">
                  <c:v>38.278828763036252</c:v>
                </c:pt>
                <c:pt idx="666">
                  <c:v>38.145981759156172</c:v>
                </c:pt>
                <c:pt idx="667">
                  <c:v>38.024755938962144</c:v>
                </c:pt>
                <c:pt idx="668">
                  <c:v>37.912298468392777</c:v>
                </c:pt>
                <c:pt idx="669">
                  <c:v>37.810132332619965</c:v>
                </c:pt>
                <c:pt idx="670">
                  <c:v>37.716903895169693</c:v>
                </c:pt>
                <c:pt idx="671">
                  <c:v>37.626295366920573</c:v>
                </c:pt>
                <c:pt idx="672">
                  <c:v>37.528616220691021</c:v>
                </c:pt>
                <c:pt idx="673">
                  <c:v>37.416198597056905</c:v>
                </c:pt>
                <c:pt idx="674">
                  <c:v>37.286976425237512</c:v>
                </c:pt>
                <c:pt idx="675">
                  <c:v>37.149398514711194</c:v>
                </c:pt>
                <c:pt idx="676">
                  <c:v>37.011824317982381</c:v>
                </c:pt>
                <c:pt idx="677">
                  <c:v>36.871374492962296</c:v>
                </c:pt>
                <c:pt idx="678">
                  <c:v>36.738848546055074</c:v>
                </c:pt>
                <c:pt idx="679">
                  <c:v>36.633175264910165</c:v>
                </c:pt>
                <c:pt idx="680">
                  <c:v>36.555157565499755</c:v>
                </c:pt>
                <c:pt idx="681">
                  <c:v>36.495461371216102</c:v>
                </c:pt>
                <c:pt idx="682">
                  <c:v>36.445276749591116</c:v>
                </c:pt>
                <c:pt idx="683">
                  <c:v>36.39945648994707</c:v>
                </c:pt>
                <c:pt idx="684">
                  <c:v>36.353944990247328</c:v>
                </c:pt>
                <c:pt idx="685">
                  <c:v>36.304745261069826</c:v>
                </c:pt>
                <c:pt idx="686">
                  <c:v>36.25383335794514</c:v>
                </c:pt>
                <c:pt idx="687">
                  <c:v>36.198872451685546</c:v>
                </c:pt>
                <c:pt idx="688">
                  <c:v>36.143705221578465</c:v>
                </c:pt>
                <c:pt idx="689">
                  <c:v>36.086546175636073</c:v>
                </c:pt>
                <c:pt idx="690">
                  <c:v>36.030789772732604</c:v>
                </c:pt>
                <c:pt idx="691">
                  <c:v>35.975674016661671</c:v>
                </c:pt>
                <c:pt idx="692">
                  <c:v>35.924239742659651</c:v>
                </c:pt>
                <c:pt idx="693">
                  <c:v>35.874026335579856</c:v>
                </c:pt>
                <c:pt idx="694">
                  <c:v>35.823191351609722</c:v>
                </c:pt>
                <c:pt idx="695">
                  <c:v>35.759944566688205</c:v>
                </c:pt>
                <c:pt idx="696">
                  <c:v>35.667036851346047</c:v>
                </c:pt>
                <c:pt idx="697">
                  <c:v>35.510016416244746</c:v>
                </c:pt>
                <c:pt idx="698">
                  <c:v>35.305954857629651</c:v>
                </c:pt>
                <c:pt idx="699">
                  <c:v>35.173805477346306</c:v>
                </c:pt>
                <c:pt idx="700">
                  <c:v>35.095812275036984</c:v>
                </c:pt>
                <c:pt idx="701">
                  <c:v>35.040336062245878</c:v>
                </c:pt>
                <c:pt idx="702">
                  <c:v>34.993235749680004</c:v>
                </c:pt>
                <c:pt idx="703">
                  <c:v>34.94949154981208</c:v>
                </c:pt>
                <c:pt idx="704">
                  <c:v>34.90512865475781</c:v>
                </c:pt>
                <c:pt idx="705">
                  <c:v>34.86162334630535</c:v>
                </c:pt>
                <c:pt idx="706">
                  <c:v>34.816548357459553</c:v>
                </c:pt>
                <c:pt idx="707">
                  <c:v>34.769972605768217</c:v>
                </c:pt>
                <c:pt idx="708">
                  <c:v>34.718651527857318</c:v>
                </c:pt>
                <c:pt idx="709">
                  <c:v>34.6560478076359</c:v>
                </c:pt>
                <c:pt idx="710">
                  <c:v>34.570356298042697</c:v>
                </c:pt>
                <c:pt idx="711">
                  <c:v>34.43523028613297</c:v>
                </c:pt>
                <c:pt idx="712">
                  <c:v>34.218285141582392</c:v>
                </c:pt>
                <c:pt idx="713">
                  <c:v>34.024180318147387</c:v>
                </c:pt>
                <c:pt idx="714">
                  <c:v>33.914853045718147</c:v>
                </c:pt>
                <c:pt idx="715">
                  <c:v>33.847592505931921</c:v>
                </c:pt>
                <c:pt idx="716">
                  <c:v>33.79994356612967</c:v>
                </c:pt>
                <c:pt idx="717">
                  <c:v>33.761504628862134</c:v>
                </c:pt>
                <c:pt idx="718">
                  <c:v>33.725495934423293</c:v>
                </c:pt>
                <c:pt idx="719">
                  <c:v>33.6899189588393</c:v>
                </c:pt>
                <c:pt idx="720">
                  <c:v>33.653525660485833</c:v>
                </c:pt>
                <c:pt idx="721">
                  <c:v>33.615625829448319</c:v>
                </c:pt>
                <c:pt idx="722">
                  <c:v>33.57938423918727</c:v>
                </c:pt>
                <c:pt idx="723">
                  <c:v>33.546980393454874</c:v>
                </c:pt>
                <c:pt idx="724">
                  <c:v>33.518244159171324</c:v>
                </c:pt>
                <c:pt idx="725">
                  <c:v>33.493060004965677</c:v>
                </c:pt>
                <c:pt idx="726">
                  <c:v>33.469221261398012</c:v>
                </c:pt>
                <c:pt idx="727">
                  <c:v>33.442229918788172</c:v>
                </c:pt>
                <c:pt idx="728">
                  <c:v>33.406450992322675</c:v>
                </c:pt>
                <c:pt idx="729">
                  <c:v>33.361233588055235</c:v>
                </c:pt>
                <c:pt idx="730">
                  <c:v>33.302245090760941</c:v>
                </c:pt>
                <c:pt idx="731">
                  <c:v>33.237436461052425</c:v>
                </c:pt>
                <c:pt idx="732">
                  <c:v>33.168661275534063</c:v>
                </c:pt>
                <c:pt idx="733">
                  <c:v>33.102679330110327</c:v>
                </c:pt>
                <c:pt idx="734">
                  <c:v>33.037558745927441</c:v>
                </c:pt>
                <c:pt idx="735">
                  <c:v>32.970490675313712</c:v>
                </c:pt>
                <c:pt idx="736">
                  <c:v>32.903859903909449</c:v>
                </c:pt>
                <c:pt idx="737">
                  <c:v>32.83288154833599</c:v>
                </c:pt>
                <c:pt idx="738">
                  <c:v>32.758218450169096</c:v>
                </c:pt>
                <c:pt idx="739">
                  <c:v>32.683207862666173</c:v>
                </c:pt>
                <c:pt idx="740">
                  <c:v>32.606912781260533</c:v>
                </c:pt>
                <c:pt idx="741">
                  <c:v>32.535146516038132</c:v>
                </c:pt>
                <c:pt idx="742">
                  <c:v>32.47875523814195</c:v>
                </c:pt>
                <c:pt idx="743">
                  <c:v>32.432345762097441</c:v>
                </c:pt>
                <c:pt idx="744">
                  <c:v>32.402600613718043</c:v>
                </c:pt>
                <c:pt idx="745">
                  <c:v>32.381741703777607</c:v>
                </c:pt>
                <c:pt idx="746">
                  <c:v>32.365820651235694</c:v>
                </c:pt>
                <c:pt idx="747">
                  <c:v>32.348677094846266</c:v>
                </c:pt>
                <c:pt idx="748">
                  <c:v>32.320785747654888</c:v>
                </c:pt>
                <c:pt idx="749">
                  <c:v>32.271800146688904</c:v>
                </c:pt>
                <c:pt idx="750">
                  <c:v>32.183303897163348</c:v>
                </c:pt>
                <c:pt idx="751">
                  <c:v>32.052198363152115</c:v>
                </c:pt>
                <c:pt idx="752">
                  <c:v>31.904246107164823</c:v>
                </c:pt>
                <c:pt idx="753">
                  <c:v>31.784341701075967</c:v>
                </c:pt>
                <c:pt idx="754">
                  <c:v>31.701379789675919</c:v>
                </c:pt>
                <c:pt idx="755">
                  <c:v>31.637209318940616</c:v>
                </c:pt>
                <c:pt idx="756">
                  <c:v>31.582920030030422</c:v>
                </c:pt>
                <c:pt idx="757">
                  <c:v>31.531213606253718</c:v>
                </c:pt>
                <c:pt idx="758">
                  <c:v>31.474308164773127</c:v>
                </c:pt>
                <c:pt idx="759">
                  <c:v>31.404763753347147</c:v>
                </c:pt>
                <c:pt idx="760">
                  <c:v>31.31792454123142</c:v>
                </c:pt>
                <c:pt idx="761">
                  <c:v>31.226477501968734</c:v>
                </c:pt>
                <c:pt idx="762">
                  <c:v>31.153155290987847</c:v>
                </c:pt>
                <c:pt idx="763">
                  <c:v>31.101668060837589</c:v>
                </c:pt>
                <c:pt idx="764">
                  <c:v>31.066952485052852</c:v>
                </c:pt>
                <c:pt idx="765">
                  <c:v>31.040901012817777</c:v>
                </c:pt>
                <c:pt idx="766">
                  <c:v>31.019279123336723</c:v>
                </c:pt>
                <c:pt idx="767">
                  <c:v>30.998188039812824</c:v>
                </c:pt>
                <c:pt idx="768">
                  <c:v>30.973070948461405</c:v>
                </c:pt>
                <c:pt idx="769">
                  <c:v>30.941526040509011</c:v>
                </c:pt>
                <c:pt idx="770">
                  <c:v>30.901628933459541</c:v>
                </c:pt>
                <c:pt idx="771">
                  <c:v>30.853628678159506</c:v>
                </c:pt>
                <c:pt idx="772">
                  <c:v>30.792682653761318</c:v>
                </c:pt>
                <c:pt idx="773">
                  <c:v>30.701112479882156</c:v>
                </c:pt>
                <c:pt idx="774">
                  <c:v>30.529905008722466</c:v>
                </c:pt>
                <c:pt idx="775">
                  <c:v>30.334644680998675</c:v>
                </c:pt>
                <c:pt idx="776">
                  <c:v>30.207420304027647</c:v>
                </c:pt>
                <c:pt idx="777">
                  <c:v>30.119079397900926</c:v>
                </c:pt>
                <c:pt idx="778">
                  <c:v>30.047822719811922</c:v>
                </c:pt>
                <c:pt idx="779">
                  <c:v>29.989272035705532</c:v>
                </c:pt>
                <c:pt idx="780">
                  <c:v>29.9299642094131</c:v>
                </c:pt>
                <c:pt idx="781">
                  <c:v>29.873624179172296</c:v>
                </c:pt>
                <c:pt idx="782">
                  <c:v>29.814770192027062</c:v>
                </c:pt>
                <c:pt idx="783">
                  <c:v>29.757436431617556</c:v>
                </c:pt>
                <c:pt idx="784">
                  <c:v>29.699000398965126</c:v>
                </c:pt>
                <c:pt idx="785">
                  <c:v>29.642664901901398</c:v>
                </c:pt>
                <c:pt idx="786">
                  <c:v>29.586933256968258</c:v>
                </c:pt>
                <c:pt idx="787">
                  <c:v>29.533546909480155</c:v>
                </c:pt>
                <c:pt idx="788">
                  <c:v>29.478909864417506</c:v>
                </c:pt>
                <c:pt idx="789">
                  <c:v>29.421894595377655</c:v>
                </c:pt>
                <c:pt idx="790">
                  <c:v>29.357987475166603</c:v>
                </c:pt>
                <c:pt idx="791">
                  <c:v>29.285918272833662</c:v>
                </c:pt>
                <c:pt idx="792">
                  <c:v>29.209356647108581</c:v>
                </c:pt>
                <c:pt idx="793">
                  <c:v>29.133488868277944</c:v>
                </c:pt>
                <c:pt idx="794">
                  <c:v>29.065526087936622</c:v>
                </c:pt>
                <c:pt idx="795">
                  <c:v>29.011371948385598</c:v>
                </c:pt>
                <c:pt idx="796">
                  <c:v>28.968661251186234</c:v>
                </c:pt>
                <c:pt idx="797">
                  <c:v>28.937142453917009</c:v>
                </c:pt>
                <c:pt idx="798">
                  <c:v>28.913593648992201</c:v>
                </c:pt>
                <c:pt idx="799">
                  <c:v>28.894408571500307</c:v>
                </c:pt>
                <c:pt idx="800">
                  <c:v>28.87635321766939</c:v>
                </c:pt>
                <c:pt idx="801">
                  <c:v>28.85623824990472</c:v>
                </c:pt>
                <c:pt idx="802">
                  <c:v>28.831632027074143</c:v>
                </c:pt>
                <c:pt idx="803">
                  <c:v>28.800025304666203</c:v>
                </c:pt>
                <c:pt idx="804">
                  <c:v>28.757821079299632</c:v>
                </c:pt>
                <c:pt idx="805">
                  <c:v>28.702062898347961</c:v>
                </c:pt>
                <c:pt idx="806">
                  <c:v>28.631611061338734</c:v>
                </c:pt>
                <c:pt idx="807">
                  <c:v>28.548941291204191</c:v>
                </c:pt>
                <c:pt idx="808">
                  <c:v>28.459640696097217</c:v>
                </c:pt>
                <c:pt idx="809">
                  <c:v>28.371797893600935</c:v>
                </c:pt>
                <c:pt idx="810">
                  <c:v>28.292714327609332</c:v>
                </c:pt>
                <c:pt idx="811">
                  <c:v>28.22676457182137</c:v>
                </c:pt>
                <c:pt idx="812">
                  <c:v>28.174476295666139</c:v>
                </c:pt>
                <c:pt idx="813">
                  <c:v>28.133232483730168</c:v>
                </c:pt>
                <c:pt idx="814">
                  <c:v>28.097866189769135</c:v>
                </c:pt>
                <c:pt idx="815">
                  <c:v>28.064808480472173</c:v>
                </c:pt>
                <c:pt idx="816">
                  <c:v>28.027836826322563</c:v>
                </c:pt>
                <c:pt idx="817">
                  <c:v>27.985241814000901</c:v>
                </c:pt>
                <c:pt idx="818">
                  <c:v>27.941082835311835</c:v>
                </c:pt>
                <c:pt idx="819">
                  <c:v>27.895540129967884</c:v>
                </c:pt>
                <c:pt idx="820">
                  <c:v>27.856851561747259</c:v>
                </c:pt>
                <c:pt idx="821">
                  <c:v>27.82523093695287</c:v>
                </c:pt>
                <c:pt idx="822">
                  <c:v>27.801065526959029</c:v>
                </c:pt>
                <c:pt idx="823">
                  <c:v>27.784922386813367</c:v>
                </c:pt>
                <c:pt idx="824">
                  <c:v>27.777584996599746</c:v>
                </c:pt>
                <c:pt idx="825">
                  <c:v>27.777626153364853</c:v>
                </c:pt>
                <c:pt idx="826">
                  <c:v>27.782712867736496</c:v>
                </c:pt>
                <c:pt idx="827">
                  <c:v>27.787699083894005</c:v>
                </c:pt>
                <c:pt idx="828">
                  <c:v>27.785136948973928</c:v>
                </c:pt>
                <c:pt idx="829">
                  <c:v>27.768597056187964</c:v>
                </c:pt>
                <c:pt idx="830">
                  <c:v>27.735811782522973</c:v>
                </c:pt>
                <c:pt idx="831">
                  <c:v>27.687622087874608</c:v>
                </c:pt>
                <c:pt idx="832">
                  <c:v>27.624741011344202</c:v>
                </c:pt>
                <c:pt idx="833">
                  <c:v>27.550469222980375</c:v>
                </c:pt>
                <c:pt idx="834">
                  <c:v>27.463889848871396</c:v>
                </c:pt>
                <c:pt idx="835">
                  <c:v>27.361674094055971</c:v>
                </c:pt>
                <c:pt idx="836">
                  <c:v>27.25293055905739</c:v>
                </c:pt>
                <c:pt idx="837">
                  <c:v>27.156647242635319</c:v>
                </c:pt>
                <c:pt idx="838">
                  <c:v>27.086709232818791</c:v>
                </c:pt>
                <c:pt idx="839">
                  <c:v>27.036933851018308</c:v>
                </c:pt>
                <c:pt idx="840">
                  <c:v>26.999383990538362</c:v>
                </c:pt>
                <c:pt idx="841">
                  <c:v>26.96895033539651</c:v>
                </c:pt>
                <c:pt idx="842">
                  <c:v>26.94395738796284</c:v>
                </c:pt>
                <c:pt idx="843">
                  <c:v>26.924897648223897</c:v>
                </c:pt>
                <c:pt idx="844">
                  <c:v>26.912951394568303</c:v>
                </c:pt>
                <c:pt idx="845">
                  <c:v>26.908338205611766</c:v>
                </c:pt>
                <c:pt idx="846">
                  <c:v>26.910401107866694</c:v>
                </c:pt>
                <c:pt idx="847">
                  <c:v>26.916956277519628</c:v>
                </c:pt>
                <c:pt idx="848">
                  <c:v>26.92400063180385</c:v>
                </c:pt>
                <c:pt idx="849">
                  <c:v>26.926507227174305</c:v>
                </c:pt>
                <c:pt idx="850">
                  <c:v>26.919341068586938</c:v>
                </c:pt>
                <c:pt idx="851">
                  <c:v>26.900098891610668</c:v>
                </c:pt>
                <c:pt idx="852">
                  <c:v>26.868511805247845</c:v>
                </c:pt>
                <c:pt idx="853">
                  <c:v>26.82674272346765</c:v>
                </c:pt>
                <c:pt idx="854">
                  <c:v>26.774054718396116</c:v>
                </c:pt>
                <c:pt idx="855">
                  <c:v>26.715614107996622</c:v>
                </c:pt>
                <c:pt idx="856">
                  <c:v>26.647947940917895</c:v>
                </c:pt>
                <c:pt idx="857">
                  <c:v>26.585869848616298</c:v>
                </c:pt>
                <c:pt idx="858">
                  <c:v>26.53279886880993</c:v>
                </c:pt>
                <c:pt idx="859">
                  <c:v>26.49277156712748</c:v>
                </c:pt>
                <c:pt idx="860">
                  <c:v>26.458646399701532</c:v>
                </c:pt>
                <c:pt idx="861">
                  <c:v>26.424446938486874</c:v>
                </c:pt>
                <c:pt idx="862">
                  <c:v>26.385894789957817</c:v>
                </c:pt>
                <c:pt idx="863">
                  <c:v>26.339891363747139</c:v>
                </c:pt>
                <c:pt idx="864">
                  <c:v>26.285523534285872</c:v>
                </c:pt>
                <c:pt idx="865">
                  <c:v>26.223371067772799</c:v>
                </c:pt>
                <c:pt idx="866">
                  <c:v>26.158923239532299</c:v>
                </c:pt>
                <c:pt idx="867">
                  <c:v>26.096826917564748</c:v>
                </c:pt>
                <c:pt idx="868">
                  <c:v>26.043303949840634</c:v>
                </c:pt>
                <c:pt idx="869">
                  <c:v>26.000202032107033</c:v>
                </c:pt>
                <c:pt idx="870">
                  <c:v>25.970860135656373</c:v>
                </c:pt>
                <c:pt idx="871">
                  <c:v>25.955614091313976</c:v>
                </c:pt>
                <c:pt idx="872">
                  <c:v>25.951063758898652</c:v>
                </c:pt>
                <c:pt idx="873">
                  <c:v>25.949981198739572</c:v>
                </c:pt>
                <c:pt idx="874">
                  <c:v>25.94486364615079</c:v>
                </c:pt>
                <c:pt idx="875">
                  <c:v>25.930391534418</c:v>
                </c:pt>
                <c:pt idx="876">
                  <c:v>25.905905356665233</c:v>
                </c:pt>
                <c:pt idx="877">
                  <c:v>25.871985632041472</c:v>
                </c:pt>
                <c:pt idx="878">
                  <c:v>25.828999515410203</c:v>
                </c:pt>
                <c:pt idx="879">
                  <c:v>25.779790068102802</c:v>
                </c:pt>
                <c:pt idx="880">
                  <c:v>25.729968654503519</c:v>
                </c:pt>
                <c:pt idx="881">
                  <c:v>25.681894836017129</c:v>
                </c:pt>
                <c:pt idx="882">
                  <c:v>25.639223001235973</c:v>
                </c:pt>
                <c:pt idx="883">
                  <c:v>25.599134194286332</c:v>
                </c:pt>
                <c:pt idx="884">
                  <c:v>25.561091258838747</c:v>
                </c:pt>
                <c:pt idx="885">
                  <c:v>25.522514170498923</c:v>
                </c:pt>
                <c:pt idx="886">
                  <c:v>25.479511807539328</c:v>
                </c:pt>
                <c:pt idx="887">
                  <c:v>25.434178456504409</c:v>
                </c:pt>
                <c:pt idx="888">
                  <c:v>25.385030082307857</c:v>
                </c:pt>
                <c:pt idx="889">
                  <c:v>25.334285025509121</c:v>
                </c:pt>
                <c:pt idx="890">
                  <c:v>25.282583848300099</c:v>
                </c:pt>
                <c:pt idx="891">
                  <c:v>25.230061877765081</c:v>
                </c:pt>
                <c:pt idx="892">
                  <c:v>25.176529962801887</c:v>
                </c:pt>
                <c:pt idx="893">
                  <c:v>25.12047503778912</c:v>
                </c:pt>
                <c:pt idx="894">
                  <c:v>25.061526378992102</c:v>
                </c:pt>
                <c:pt idx="895">
                  <c:v>24.998232162722996</c:v>
                </c:pt>
                <c:pt idx="896">
                  <c:v>24.93063397393151</c:v>
                </c:pt>
                <c:pt idx="897">
                  <c:v>24.863681572385303</c:v>
                </c:pt>
                <c:pt idx="898">
                  <c:v>24.799339244070975</c:v>
                </c:pt>
                <c:pt idx="899">
                  <c:v>24.745011426224494</c:v>
                </c:pt>
                <c:pt idx="900">
                  <c:v>24.699363178263546</c:v>
                </c:pt>
                <c:pt idx="901">
                  <c:v>24.66298427645097</c:v>
                </c:pt>
                <c:pt idx="902">
                  <c:v>24.633929678530851</c:v>
                </c:pt>
                <c:pt idx="903">
                  <c:v>24.610998601191483</c:v>
                </c:pt>
                <c:pt idx="904">
                  <c:v>24.59402034046515</c:v>
                </c:pt>
                <c:pt idx="905">
                  <c:v>24.580655530519735</c:v>
                </c:pt>
                <c:pt idx="906">
                  <c:v>24.567037572410964</c:v>
                </c:pt>
                <c:pt idx="907">
                  <c:v>24.549881449770584</c:v>
                </c:pt>
                <c:pt idx="908">
                  <c:v>24.527968108697213</c:v>
                </c:pt>
                <c:pt idx="909">
                  <c:v>24.502169867290142</c:v>
                </c:pt>
                <c:pt idx="910">
                  <c:v>24.474844301390451</c:v>
                </c:pt>
                <c:pt idx="911">
                  <c:v>24.44802729182306</c:v>
                </c:pt>
                <c:pt idx="912">
                  <c:v>24.422792207920828</c:v>
                </c:pt>
                <c:pt idx="913">
                  <c:v>24.399902017817617</c:v>
                </c:pt>
                <c:pt idx="914">
                  <c:v>24.380495334884877</c:v>
                </c:pt>
                <c:pt idx="915">
                  <c:v>24.364464376059619</c:v>
                </c:pt>
                <c:pt idx="916">
                  <c:v>24.351009360753128</c:v>
                </c:pt>
                <c:pt idx="917">
                  <c:v>24.338782694988197</c:v>
                </c:pt>
                <c:pt idx="918">
                  <c:v>24.32616672063326</c:v>
                </c:pt>
                <c:pt idx="919">
                  <c:v>24.311652415025147</c:v>
                </c:pt>
                <c:pt idx="920">
                  <c:v>24.294306567862105</c:v>
                </c:pt>
                <c:pt idx="921">
                  <c:v>24.272949282219212</c:v>
                </c:pt>
                <c:pt idx="922">
                  <c:v>24.24605946933627</c:v>
                </c:pt>
                <c:pt idx="923">
                  <c:v>24.211315669350604</c:v>
                </c:pt>
                <c:pt idx="924">
                  <c:v>24.167486372618932</c:v>
                </c:pt>
                <c:pt idx="925">
                  <c:v>24.114299833456759</c:v>
                </c:pt>
                <c:pt idx="926">
                  <c:v>24.049874161304455</c:v>
                </c:pt>
                <c:pt idx="927">
                  <c:v>23.979398675756318</c:v>
                </c:pt>
                <c:pt idx="928">
                  <c:v>23.908779361906944</c:v>
                </c:pt>
                <c:pt idx="929">
                  <c:v>23.84310749306924</c:v>
                </c:pt>
                <c:pt idx="930">
                  <c:v>23.786910809971847</c:v>
                </c:pt>
                <c:pt idx="931">
                  <c:v>23.739804928250223</c:v>
                </c:pt>
                <c:pt idx="932">
                  <c:v>23.701449339177557</c:v>
                </c:pt>
                <c:pt idx="933">
                  <c:v>23.669502687690045</c:v>
                </c:pt>
                <c:pt idx="934">
                  <c:v>23.643424718109355</c:v>
                </c:pt>
                <c:pt idx="935">
                  <c:v>23.622528557469639</c:v>
                </c:pt>
                <c:pt idx="936">
                  <c:v>23.605165399220269</c:v>
                </c:pt>
                <c:pt idx="937">
                  <c:v>23.589422562397395</c:v>
                </c:pt>
                <c:pt idx="938">
                  <c:v>23.573151978003377</c:v>
                </c:pt>
                <c:pt idx="939">
                  <c:v>23.554283828696928</c:v>
                </c:pt>
                <c:pt idx="940">
                  <c:v>23.532166707743677</c:v>
                </c:pt>
                <c:pt idx="941">
                  <c:v>23.506975425311353</c:v>
                </c:pt>
                <c:pt idx="942">
                  <c:v>23.479929986966109</c:v>
                </c:pt>
                <c:pt idx="943">
                  <c:v>23.452917843734298</c:v>
                </c:pt>
                <c:pt idx="944">
                  <c:v>23.428254655669342</c:v>
                </c:pt>
                <c:pt idx="945">
                  <c:v>23.408471688414846</c:v>
                </c:pt>
                <c:pt idx="946">
                  <c:v>23.394194876466631</c:v>
                </c:pt>
                <c:pt idx="947">
                  <c:v>23.384276028755437</c:v>
                </c:pt>
                <c:pt idx="948">
                  <c:v>23.374924572702369</c:v>
                </c:pt>
                <c:pt idx="949">
                  <c:v>23.359524168736883</c:v>
                </c:pt>
                <c:pt idx="950">
                  <c:v>23.331880663283066</c:v>
                </c:pt>
                <c:pt idx="951">
                  <c:v>23.289009627041121</c:v>
                </c:pt>
                <c:pt idx="952">
                  <c:v>23.235700957733091</c:v>
                </c:pt>
                <c:pt idx="953">
                  <c:v>23.18311388003065</c:v>
                </c:pt>
                <c:pt idx="954">
                  <c:v>23.132175920007519</c:v>
                </c:pt>
                <c:pt idx="955">
                  <c:v>23.09044503153806</c:v>
                </c:pt>
                <c:pt idx="956">
                  <c:v>23.053986411610587</c:v>
                </c:pt>
                <c:pt idx="957">
                  <c:v>23.023643832378848</c:v>
                </c:pt>
                <c:pt idx="958">
                  <c:v>23.000748442654984</c:v>
                </c:pt>
                <c:pt idx="959">
                  <c:v>22.983439206921368</c:v>
                </c:pt>
                <c:pt idx="960">
                  <c:v>22.971421089573926</c:v>
                </c:pt>
                <c:pt idx="961">
                  <c:v>22.963643150878607</c:v>
                </c:pt>
                <c:pt idx="962">
                  <c:v>22.958130700950584</c:v>
                </c:pt>
                <c:pt idx="963">
                  <c:v>22.952151280096107</c:v>
                </c:pt>
                <c:pt idx="964">
                  <c:v>22.942702486668512</c:v>
                </c:pt>
                <c:pt idx="965">
                  <c:v>22.927012731295335</c:v>
                </c:pt>
                <c:pt idx="966">
                  <c:v>22.904716518254805</c:v>
                </c:pt>
                <c:pt idx="967">
                  <c:v>22.875281269405519</c:v>
                </c:pt>
                <c:pt idx="968">
                  <c:v>22.83740348829992</c:v>
                </c:pt>
                <c:pt idx="969">
                  <c:v>22.794593418688727</c:v>
                </c:pt>
                <c:pt idx="970">
                  <c:v>22.752303964204412</c:v>
                </c:pt>
                <c:pt idx="971">
                  <c:v>22.708968452869058</c:v>
                </c:pt>
                <c:pt idx="972">
                  <c:v>22.673861734278145</c:v>
                </c:pt>
                <c:pt idx="973">
                  <c:v>22.644573793567826</c:v>
                </c:pt>
                <c:pt idx="974">
                  <c:v>22.620520361800903</c:v>
                </c:pt>
                <c:pt idx="975">
                  <c:v>22.600627929809693</c:v>
                </c:pt>
                <c:pt idx="976">
                  <c:v>22.585112126690202</c:v>
                </c:pt>
                <c:pt idx="977">
                  <c:v>22.570848355500527</c:v>
                </c:pt>
                <c:pt idx="978">
                  <c:v>22.555845051443132</c:v>
                </c:pt>
                <c:pt idx="979">
                  <c:v>22.540413508930289</c:v>
                </c:pt>
                <c:pt idx="980">
                  <c:v>22.525324256739992</c:v>
                </c:pt>
                <c:pt idx="981">
                  <c:v>22.511143925583628</c:v>
                </c:pt>
                <c:pt idx="982">
                  <c:v>22.497928441291705</c:v>
                </c:pt>
                <c:pt idx="983">
                  <c:v>22.485557652601429</c:v>
                </c:pt>
                <c:pt idx="984">
                  <c:v>22.475918204072439</c:v>
                </c:pt>
                <c:pt idx="985">
                  <c:v>22.466120243498374</c:v>
                </c:pt>
                <c:pt idx="986">
                  <c:v>22.45611293977888</c:v>
                </c:pt>
                <c:pt idx="987">
                  <c:v>22.446038316677789</c:v>
                </c:pt>
                <c:pt idx="988">
                  <c:v>22.436097122852686</c:v>
                </c:pt>
                <c:pt idx="989">
                  <c:v>22.42643886058827</c:v>
                </c:pt>
                <c:pt idx="990">
                  <c:v>22.417145869380789</c:v>
                </c:pt>
                <c:pt idx="991">
                  <c:v>22.408289288305546</c:v>
                </c:pt>
                <c:pt idx="992">
                  <c:v>22.399984017791471</c:v>
                </c:pt>
                <c:pt idx="993">
                  <c:v>22.392390779337607</c:v>
                </c:pt>
                <c:pt idx="994">
                  <c:v>22.385674040143435</c:v>
                </c:pt>
                <c:pt idx="995">
                  <c:v>22.379966319503747</c:v>
                </c:pt>
                <c:pt idx="996">
                  <c:v>22.376108729739201</c:v>
                </c:pt>
                <c:pt idx="997">
                  <c:v>22.37362460416205</c:v>
                </c:pt>
                <c:pt idx="998">
                  <c:v>22.372183993544315</c:v>
                </c:pt>
                <c:pt idx="999">
                  <c:v>22.371786799521253</c:v>
                </c:pt>
                <c:pt idx="1000">
                  <c:v>22.372322736489608</c:v>
                </c:pt>
                <c:pt idx="1001">
                  <c:v>22.373538885356119</c:v>
                </c:pt>
                <c:pt idx="1002">
                  <c:v>22.375082028521209</c:v>
                </c:pt>
                <c:pt idx="1003">
                  <c:v>22.376595343451605</c:v>
                </c:pt>
                <c:pt idx="1004">
                  <c:v>22.377807124437737</c:v>
                </c:pt>
                <c:pt idx="1005">
                  <c:v>22.378629207541138</c:v>
                </c:pt>
                <c:pt idx="1006">
                  <c:v>22.378990888031399</c:v>
                </c:pt>
                <c:pt idx="1007">
                  <c:v>22.378781040354525</c:v>
                </c:pt>
                <c:pt idx="1008">
                  <c:v>22.37819831657637</c:v>
                </c:pt>
                <c:pt idx="1009">
                  <c:v>22.3774886876685</c:v>
                </c:pt>
                <c:pt idx="1010">
                  <c:v>22.376565264269335</c:v>
                </c:pt>
                <c:pt idx="1011">
                  <c:v>22.375304647878753</c:v>
                </c:pt>
                <c:pt idx="1012">
                  <c:v>22.373506139797733</c:v>
                </c:pt>
                <c:pt idx="1013">
                  <c:v>22.37105351830769</c:v>
                </c:pt>
                <c:pt idx="1014">
                  <c:v>22.368068640757528</c:v>
                </c:pt>
                <c:pt idx="1015">
                  <c:v>22.364911960784081</c:v>
                </c:pt>
                <c:pt idx="1016">
                  <c:v>22.362004850455733</c:v>
                </c:pt>
                <c:pt idx="1017">
                  <c:v>22.359603782620425</c:v>
                </c:pt>
                <c:pt idx="1018">
                  <c:v>22.357682782295967</c:v>
                </c:pt>
                <c:pt idx="1019">
                  <c:v>22.355980518149458</c:v>
                </c:pt>
                <c:pt idx="1020">
                  <c:v>22.354155290548533</c:v>
                </c:pt>
                <c:pt idx="1021">
                  <c:v>22.351938061714659</c:v>
                </c:pt>
                <c:pt idx="1022">
                  <c:v>22.349194475305502</c:v>
                </c:pt>
                <c:pt idx="1023">
                  <c:v>22.345884070050278</c:v>
                </c:pt>
                <c:pt idx="1024">
                  <c:v>22.341988564915447</c:v>
                </c:pt>
                <c:pt idx="1025">
                  <c:v>22.337503424303726</c:v>
                </c:pt>
                <c:pt idx="1026">
                  <c:v>22.332522119840363</c:v>
                </c:pt>
                <c:pt idx="1027">
                  <c:v>22.327350617390248</c:v>
                </c:pt>
                <c:pt idx="1028">
                  <c:v>22.322554666336416</c:v>
                </c:pt>
                <c:pt idx="1029">
                  <c:v>22.318875034471958</c:v>
                </c:pt>
                <c:pt idx="1030">
                  <c:v>22.317001254570741</c:v>
                </c:pt>
                <c:pt idx="1031">
                  <c:v>22.317256297857437</c:v>
                </c:pt>
                <c:pt idx="1032">
                  <c:v>22.319326093917709</c:v>
                </c:pt>
                <c:pt idx="1033">
                  <c:v>22.322230252286452</c:v>
                </c:pt>
                <c:pt idx="1034">
                  <c:v>22.324657253631123</c:v>
                </c:pt>
                <c:pt idx="1035">
                  <c:v>22.325543355324584</c:v>
                </c:pt>
                <c:pt idx="1036">
                  <c:v>22.324567120931817</c:v>
                </c:pt>
                <c:pt idx="1037">
                  <c:v>22.322294702898994</c:v>
                </c:pt>
                <c:pt idx="1038">
                  <c:v>22.319958219518671</c:v>
                </c:pt>
                <c:pt idx="1039">
                  <c:v>22.319015071092888</c:v>
                </c:pt>
                <c:pt idx="1040">
                  <c:v>22.320644666077246</c:v>
                </c:pt>
                <c:pt idx="1041">
                  <c:v>22.325310125729125</c:v>
                </c:pt>
                <c:pt idx="1042">
                  <c:v>22.332530493549182</c:v>
                </c:pt>
                <c:pt idx="1043">
                  <c:v>22.341021470599696</c:v>
                </c:pt>
                <c:pt idx="1044">
                  <c:v>22.349250670847585</c:v>
                </c:pt>
                <c:pt idx="1045">
                  <c:v>22.356182921679022</c:v>
                </c:pt>
                <c:pt idx="1046">
                  <c:v>22.361753726099433</c:v>
                </c:pt>
                <c:pt idx="1047">
                  <c:v>22.36672068353904</c:v>
                </c:pt>
                <c:pt idx="1048">
                  <c:v>22.372010191353123</c:v>
                </c:pt>
                <c:pt idx="1049">
                  <c:v>22.378054758521657</c:v>
                </c:pt>
                <c:pt idx="1050">
                  <c:v>22.388269688683117</c:v>
                </c:pt>
                <c:pt idx="1051">
                  <c:v>22.397575013145907</c:v>
                </c:pt>
                <c:pt idx="1052">
                  <c:v>22.404911294756598</c:v>
                </c:pt>
                <c:pt idx="1053">
                  <c:v>22.410051737338502</c:v>
                </c:pt>
                <c:pt idx="1054">
                  <c:v>22.413304906998242</c:v>
                </c:pt>
                <c:pt idx="1055">
                  <c:v>22.415271593424542</c:v>
                </c:pt>
                <c:pt idx="1056">
                  <c:v>22.416645145967788</c:v>
                </c:pt>
                <c:pt idx="1057">
                  <c:v>22.4180976133411</c:v>
                </c:pt>
                <c:pt idx="1058">
                  <c:v>22.420202388441179</c:v>
                </c:pt>
                <c:pt idx="1059">
                  <c:v>22.423352925435836</c:v>
                </c:pt>
                <c:pt idx="1060">
                  <c:v>22.42768508858256</c:v>
                </c:pt>
                <c:pt idx="1061">
                  <c:v>22.43303574489363</c:v>
                </c:pt>
                <c:pt idx="1062">
                  <c:v>22.438975673473614</c:v>
                </c:pt>
                <c:pt idx="1063">
                  <c:v>22.444950943023322</c:v>
                </c:pt>
                <c:pt idx="1064">
                  <c:v>22.450509720340321</c:v>
                </c:pt>
                <c:pt idx="1065">
                  <c:v>22.455473090199426</c:v>
                </c:pt>
                <c:pt idx="1066">
                  <c:v>22.45987051040828</c:v>
                </c:pt>
                <c:pt idx="1067">
                  <c:v>22.46364811181213</c:v>
                </c:pt>
                <c:pt idx="1068">
                  <c:v>22.466428595905644</c:v>
                </c:pt>
                <c:pt idx="1069">
                  <c:v>22.467618430082723</c:v>
                </c:pt>
                <c:pt idx="1070">
                  <c:v>22.466839037663988</c:v>
                </c:pt>
                <c:pt idx="1071">
                  <c:v>22.464336355733494</c:v>
                </c:pt>
                <c:pt idx="1072">
                  <c:v>22.461049807578217</c:v>
                </c:pt>
                <c:pt idx="1073">
                  <c:v>22.458310310341663</c:v>
                </c:pt>
                <c:pt idx="1074">
                  <c:v>22.457344183193072</c:v>
                </c:pt>
                <c:pt idx="1075">
                  <c:v>22.458802617820936</c:v>
                </c:pt>
                <c:pt idx="1076">
                  <c:v>22.462549483690225</c:v>
                </c:pt>
                <c:pt idx="1077">
                  <c:v>22.467860077262536</c:v>
                </c:pt>
                <c:pt idx="1078">
                  <c:v>22.47386764739386</c:v>
                </c:pt>
                <c:pt idx="1079">
                  <c:v>22.479845608973012</c:v>
                </c:pt>
                <c:pt idx="1080">
                  <c:v>22.485128875292379</c:v>
                </c:pt>
                <c:pt idx="1081">
                  <c:v>22.490847961331728</c:v>
                </c:pt>
                <c:pt idx="1082">
                  <c:v>22.493223421163378</c:v>
                </c:pt>
                <c:pt idx="1083">
                  <c:v>22.489827663652125</c:v>
                </c:pt>
                <c:pt idx="1084">
                  <c:v>22.483259619187855</c:v>
                </c:pt>
                <c:pt idx="1085">
                  <c:v>22.475900814291585</c:v>
                </c:pt>
                <c:pt idx="1086">
                  <c:v>22.467587806809121</c:v>
                </c:pt>
                <c:pt idx="1087">
                  <c:v>22.459679094915497</c:v>
                </c:pt>
                <c:pt idx="1088">
                  <c:v>22.453308598459873</c:v>
                </c:pt>
                <c:pt idx="1089">
                  <c:v>22.449408256782664</c:v>
                </c:pt>
                <c:pt idx="1090">
                  <c:v>22.448733375025498</c:v>
                </c:pt>
                <c:pt idx="1091">
                  <c:v>22.451648934272761</c:v>
                </c:pt>
                <c:pt idx="1092">
                  <c:v>22.457665249696845</c:v>
                </c:pt>
                <c:pt idx="1093">
                  <c:v>22.465092512078503</c:v>
                </c:pt>
                <c:pt idx="1094">
                  <c:v>22.471396811281465</c:v>
                </c:pt>
                <c:pt idx="1095">
                  <c:v>22.474343578394642</c:v>
                </c:pt>
                <c:pt idx="1096">
                  <c:v>22.473092147922252</c:v>
                </c:pt>
                <c:pt idx="1097">
                  <c:v>22.46837766916601</c:v>
                </c:pt>
                <c:pt idx="1098">
                  <c:v>22.46189901865171</c:v>
                </c:pt>
                <c:pt idx="1099">
                  <c:v>22.455583131054016</c:v>
                </c:pt>
                <c:pt idx="1100">
                  <c:v>22.451088879161244</c:v>
                </c:pt>
                <c:pt idx="1101">
                  <c:v>22.449526055302613</c:v>
                </c:pt>
                <c:pt idx="1102">
                  <c:v>22.451301364242781</c:v>
                </c:pt>
                <c:pt idx="1103">
                  <c:v>22.456093503162805</c:v>
                </c:pt>
                <c:pt idx="1104">
                  <c:v>22.462996373632389</c:v>
                </c:pt>
                <c:pt idx="1105">
                  <c:v>22.470807707476439</c:v>
                </c:pt>
                <c:pt idx="1106">
                  <c:v>22.478350025912473</c:v>
                </c:pt>
                <c:pt idx="1107">
                  <c:v>22.484698096756592</c:v>
                </c:pt>
                <c:pt idx="1108">
                  <c:v>22.491763547091118</c:v>
                </c:pt>
                <c:pt idx="1109">
                  <c:v>22.496380452677396</c:v>
                </c:pt>
                <c:pt idx="1110">
                  <c:v>22.497651450470549</c:v>
                </c:pt>
                <c:pt idx="1111">
                  <c:v>22.496712988912559</c:v>
                </c:pt>
                <c:pt idx="1112">
                  <c:v>22.494712001143927</c:v>
                </c:pt>
                <c:pt idx="1113">
                  <c:v>22.49260943203809</c:v>
                </c:pt>
                <c:pt idx="1114">
                  <c:v>22.491140580522075</c:v>
                </c:pt>
                <c:pt idx="1115">
                  <c:v>22.490909688079658</c:v>
                </c:pt>
                <c:pt idx="1116">
                  <c:v>22.492493210497212</c:v>
                </c:pt>
                <c:pt idx="1117">
                  <c:v>22.496410293149562</c:v>
                </c:pt>
                <c:pt idx="1118">
                  <c:v>22.502938563234668</c:v>
                </c:pt>
                <c:pt idx="1119">
                  <c:v>22.511911266071671</c:v>
                </c:pt>
                <c:pt idx="1120">
                  <c:v>22.522676274313199</c:v>
                </c:pt>
                <c:pt idx="1121">
                  <c:v>22.534280995545611</c:v>
                </c:pt>
                <c:pt idx="1122">
                  <c:v>22.545749562565586</c:v>
                </c:pt>
                <c:pt idx="1123">
                  <c:v>22.556233502898952</c:v>
                </c:pt>
                <c:pt idx="1124">
                  <c:v>22.564987489553854</c:v>
                </c:pt>
                <c:pt idx="1125">
                  <c:v>22.571341969274442</c:v>
                </c:pt>
                <c:pt idx="1126">
                  <c:v>22.57480935786236</c:v>
                </c:pt>
                <c:pt idx="1127">
                  <c:v>22.575253971512041</c:v>
                </c:pt>
                <c:pt idx="1128">
                  <c:v>22.572962111265781</c:v>
                </c:pt>
                <c:pt idx="1129">
                  <c:v>22.568541449528372</c:v>
                </c:pt>
                <c:pt idx="1130">
                  <c:v>22.562713534658162</c:v>
                </c:pt>
                <c:pt idx="1131">
                  <c:v>22.556096886012931</c:v>
                </c:pt>
                <c:pt idx="1132">
                  <c:v>22.549030156131082</c:v>
                </c:pt>
                <c:pt idx="1133">
                  <c:v>22.541472623794007</c:v>
                </c:pt>
                <c:pt idx="1134">
                  <c:v>22.533053050506709</c:v>
                </c:pt>
                <c:pt idx="1135">
                  <c:v>22.523315206432152</c:v>
                </c:pt>
                <c:pt idx="1136">
                  <c:v>22.512101239128302</c:v>
                </c:pt>
                <c:pt idx="1137">
                  <c:v>22.499907670756659</c:v>
                </c:pt>
                <c:pt idx="1138">
                  <c:v>22.488036643866693</c:v>
                </c:pt>
                <c:pt idx="1139">
                  <c:v>22.482106286694229</c:v>
                </c:pt>
                <c:pt idx="1140">
                  <c:v>22.47946049199162</c:v>
                </c:pt>
                <c:pt idx="1141">
                  <c:v>22.48006916803978</c:v>
                </c:pt>
                <c:pt idx="1142">
                  <c:v>22.484042120419247</c:v>
                </c:pt>
                <c:pt idx="1143">
                  <c:v>22.494656955284857</c:v>
                </c:pt>
                <c:pt idx="1144">
                  <c:v>22.51026811798738</c:v>
                </c:pt>
                <c:pt idx="1145">
                  <c:v>22.526065305195836</c:v>
                </c:pt>
                <c:pt idx="1146">
                  <c:v>22.540077022318805</c:v>
                </c:pt>
                <c:pt idx="1147">
                  <c:v>22.551301772148125</c:v>
                </c:pt>
                <c:pt idx="1148">
                  <c:v>22.559611664829994</c:v>
                </c:pt>
                <c:pt idx="1149">
                  <c:v>22.565506030961032</c:v>
                </c:pt>
                <c:pt idx="1150">
                  <c:v>22.569802188193645</c:v>
                </c:pt>
                <c:pt idx="1151">
                  <c:v>22.573251933590889</c:v>
                </c:pt>
                <c:pt idx="1152">
                  <c:v>22.576166205334371</c:v>
                </c:pt>
                <c:pt idx="1153">
                  <c:v>22.578268959480909</c:v>
                </c:pt>
                <c:pt idx="1154">
                  <c:v>22.578909305424087</c:v>
                </c:pt>
                <c:pt idx="1155">
                  <c:v>22.577432415073638</c:v>
                </c:pt>
                <c:pt idx="1156">
                  <c:v>22.573384394877479</c:v>
                </c:pt>
                <c:pt idx="1157">
                  <c:v>22.566489950241273</c:v>
                </c:pt>
                <c:pt idx="1158">
                  <c:v>22.556585382477266</c:v>
                </c:pt>
                <c:pt idx="1159">
                  <c:v>22.543653536337153</c:v>
                </c:pt>
                <c:pt idx="1160">
                  <c:v>22.527975526422619</c:v>
                </c:pt>
                <c:pt idx="1161">
                  <c:v>22.510373415118615</c:v>
                </c:pt>
                <c:pt idx="1162">
                  <c:v>22.492533160739136</c:v>
                </c:pt>
                <c:pt idx="1163">
                  <c:v>22.48171734368043</c:v>
                </c:pt>
                <c:pt idx="1164">
                  <c:v>22.477733992949911</c:v>
                </c:pt>
                <c:pt idx="1165">
                  <c:v>22.479726455552036</c:v>
                </c:pt>
                <c:pt idx="1166">
                  <c:v>22.492278825274468</c:v>
                </c:pt>
                <c:pt idx="1167">
                  <c:v>22.531266394342776</c:v>
                </c:pt>
                <c:pt idx="1168">
                  <c:v>22.590243035747335</c:v>
                </c:pt>
                <c:pt idx="1169">
                  <c:v>23.10487171917022</c:v>
                </c:pt>
                <c:pt idx="1170">
                  <c:v>23.121865440511101</c:v>
                </c:pt>
                <c:pt idx="1171">
                  <c:v>23.113487987622573</c:v>
                </c:pt>
                <c:pt idx="1172">
                  <c:v>23.090280900016381</c:v>
                </c:pt>
                <c:pt idx="1173">
                  <c:v>23.056228905709514</c:v>
                </c:pt>
                <c:pt idx="1174">
                  <c:v>23.009342177859743</c:v>
                </c:pt>
                <c:pt idx="1175">
                  <c:v>22.952093537199239</c:v>
                </c:pt>
                <c:pt idx="1176">
                  <c:v>22.889143576883715</c:v>
                </c:pt>
                <c:pt idx="1177">
                  <c:v>22.827528157312337</c:v>
                </c:pt>
                <c:pt idx="1178">
                  <c:v>22.768743470720622</c:v>
                </c:pt>
                <c:pt idx="1179">
                  <c:v>22.71579725878896</c:v>
                </c:pt>
                <c:pt idx="1180">
                  <c:v>22.669286277623602</c:v>
                </c:pt>
                <c:pt idx="1181">
                  <c:v>22.628877434140133</c:v>
                </c:pt>
                <c:pt idx="1182">
                  <c:v>22.593993698347841</c:v>
                </c:pt>
                <c:pt idx="1183">
                  <c:v>22.577771742864829</c:v>
                </c:pt>
                <c:pt idx="1184">
                  <c:v>22.57081869694618</c:v>
                </c:pt>
                <c:pt idx="1185">
                  <c:v>22.571591540771955</c:v>
                </c:pt>
                <c:pt idx="1186">
                  <c:v>22.576588298347804</c:v>
                </c:pt>
                <c:pt idx="1187">
                  <c:v>22.581743091424315</c:v>
                </c:pt>
                <c:pt idx="1188">
                  <c:v>22.584155151096589</c:v>
                </c:pt>
                <c:pt idx="1189">
                  <c:v>22.582766923998456</c:v>
                </c:pt>
                <c:pt idx="1190">
                  <c:v>22.577860660654206</c:v>
                </c:pt>
                <c:pt idx="1191">
                  <c:v>22.570057306997853</c:v>
                </c:pt>
                <c:pt idx="1192">
                  <c:v>22.55955469730511</c:v>
                </c:pt>
                <c:pt idx="1193">
                  <c:v>22.546187866114391</c:v>
                </c:pt>
                <c:pt idx="1194">
                  <c:v>22.530355631870567</c:v>
                </c:pt>
                <c:pt idx="1195">
                  <c:v>22.513873176972368</c:v>
                </c:pt>
                <c:pt idx="1196">
                  <c:v>22.499587585041144</c:v>
                </c:pt>
                <c:pt idx="1197">
                  <c:v>22.48986690268147</c:v>
                </c:pt>
                <c:pt idx="1198">
                  <c:v>22.485831996529448</c:v>
                </c:pt>
                <c:pt idx="1199">
                  <c:v>22.485236727035964</c:v>
                </c:pt>
                <c:pt idx="1200">
                  <c:v>22.485039209952841</c:v>
                </c:pt>
                <c:pt idx="1201">
                  <c:v>22.483784750030971</c:v>
                </c:pt>
                <c:pt idx="1202">
                  <c:v>22.480689343103528</c:v>
                </c:pt>
                <c:pt idx="1203">
                  <c:v>22.476018984264112</c:v>
                </c:pt>
                <c:pt idx="1204">
                  <c:v>22.470932987118776</c:v>
                </c:pt>
                <c:pt idx="1205">
                  <c:v>22.466972470067368</c:v>
                </c:pt>
                <c:pt idx="1206">
                  <c:v>22.465505026748335</c:v>
                </c:pt>
                <c:pt idx="1207">
                  <c:v>22.467300986047331</c:v>
                </c:pt>
                <c:pt idx="1208">
                  <c:v>22.472290261471059</c:v>
                </c:pt>
                <c:pt idx="1209">
                  <c:v>22.47956573185105</c:v>
                </c:pt>
                <c:pt idx="1210">
                  <c:v>22.488846248020888</c:v>
                </c:pt>
                <c:pt idx="1211">
                  <c:v>22.503469410825101</c:v>
                </c:pt>
              </c:numCache>
            </c:numRef>
          </c:yVal>
          <c:smooth val="1"/>
          <c:extLst>
            <c:ext xmlns:c16="http://schemas.microsoft.com/office/drawing/2014/chart" uri="{C3380CC4-5D6E-409C-BE32-E72D297353CC}">
              <c16:uniqueId val="{00000004-E478-46A1-AB5A-8251E425137B}"/>
            </c:ext>
          </c:extLst>
        </c:ser>
        <c:ser>
          <c:idx val="5"/>
          <c:order val="5"/>
          <c:tx>
            <c:v>370 s</c:v>
          </c:tx>
          <c:spPr>
            <a:ln w="19050" cap="rnd">
              <a:solidFill>
                <a:schemeClr val="accent6"/>
              </a:solidFill>
              <a:round/>
            </a:ln>
            <a:effectLst/>
          </c:spPr>
          <c:marker>
            <c:symbol val="none"/>
          </c:marker>
          <c:xVal>
            <c:numRef>
              <c:f>exp_37!$AV$4:$AV$88</c:f>
              <c:numCache>
                <c:formatCode>General</c:formatCode>
                <c:ptCount val="85"/>
                <c:pt idx="0">
                  <c:v>2350.5758711150288</c:v>
                </c:pt>
                <c:pt idx="1">
                  <c:v>2352.7128448371091</c:v>
                </c:pt>
                <c:pt idx="2">
                  <c:v>2354.3566707771706</c:v>
                </c:pt>
                <c:pt idx="3">
                  <c:v>2356.6580270932573</c:v>
                </c:pt>
                <c:pt idx="4">
                  <c:v>2358.9593834093439</c:v>
                </c:pt>
                <c:pt idx="5">
                  <c:v>2361.4251223194365</c:v>
                </c:pt>
                <c:pt idx="6">
                  <c:v>2363.7264786355231</c:v>
                </c:pt>
                <c:pt idx="7">
                  <c:v>2366.520982733628</c:v>
                </c:pt>
                <c:pt idx="8">
                  <c:v>2368.8223390497146</c:v>
                </c:pt>
                <c:pt idx="9">
                  <c:v>2371.4524605538136</c:v>
                </c:pt>
                <c:pt idx="10">
                  <c:v>2375.7264079979741</c:v>
                </c:pt>
                <c:pt idx="11">
                  <c:v>2378.6852946900854</c:v>
                </c:pt>
                <c:pt idx="12">
                  <c:v>2381.1510336001779</c:v>
                </c:pt>
                <c:pt idx="13">
                  <c:v>2383.9455376982828</c:v>
                </c:pt>
                <c:pt idx="14">
                  <c:v>2386.9044243903941</c:v>
                </c:pt>
                <c:pt idx="15">
                  <c:v>2390.356458864524</c:v>
                </c:pt>
                <c:pt idx="16">
                  <c:v>2393.9728759326599</c:v>
                </c:pt>
                <c:pt idx="17">
                  <c:v>2396.1098496547402</c:v>
                </c:pt>
                <c:pt idx="18">
                  <c:v>2398.0824407828145</c:v>
                </c:pt>
                <c:pt idx="19">
                  <c:v>2400.0550319108884</c:v>
                </c:pt>
                <c:pt idx="20">
                  <c:v>2402.356388226975</c:v>
                </c:pt>
                <c:pt idx="21">
                  <c:v>2404.8221271370676</c:v>
                </c:pt>
                <c:pt idx="22">
                  <c:v>2407.1234834531542</c:v>
                </c:pt>
                <c:pt idx="23">
                  <c:v>2408.7673093932158</c:v>
                </c:pt>
                <c:pt idx="24">
                  <c:v>2411.3974308973147</c:v>
                </c:pt>
                <c:pt idx="25">
                  <c:v>2413.6987872134014</c:v>
                </c:pt>
                <c:pt idx="26">
                  <c:v>2416.8220564995186</c:v>
                </c:pt>
                <c:pt idx="27">
                  <c:v>2419.6165605976239</c:v>
                </c:pt>
                <c:pt idx="28">
                  <c:v>2421.4247691316918</c:v>
                </c:pt>
                <c:pt idx="29">
                  <c:v>2423.3973602597657</c:v>
                </c:pt>
                <c:pt idx="30">
                  <c:v>2425.0411861998277</c:v>
                </c:pt>
                <c:pt idx="31">
                  <c:v>2427.3425425159139</c:v>
                </c:pt>
                <c:pt idx="32">
                  <c:v>2429.3151336439882</c:v>
                </c:pt>
                <c:pt idx="33">
                  <c:v>2430.7945769900439</c:v>
                </c:pt>
                <c:pt idx="34">
                  <c:v>2432.6027855241118</c:v>
                </c:pt>
                <c:pt idx="35">
                  <c:v>2434.9041418401985</c:v>
                </c:pt>
                <c:pt idx="36">
                  <c:v>2437.369880750291</c:v>
                </c:pt>
                <c:pt idx="37">
                  <c:v>2439.0137066903526</c:v>
                </c:pt>
                <c:pt idx="38">
                  <c:v>2440.821915224421</c:v>
                </c:pt>
                <c:pt idx="39">
                  <c:v>2442.6301237584885</c:v>
                </c:pt>
                <c:pt idx="40">
                  <c:v>2445.2602452625874</c:v>
                </c:pt>
                <c:pt idx="41">
                  <c:v>2447.5616015786741</c:v>
                </c:pt>
                <c:pt idx="42">
                  <c:v>2450.356105676779</c:v>
                </c:pt>
                <c:pt idx="43">
                  <c:v>2452.6574619928656</c:v>
                </c:pt>
                <c:pt idx="44">
                  <c:v>2454.6300531209399</c:v>
                </c:pt>
                <c:pt idx="45">
                  <c:v>2456.4382616550079</c:v>
                </c:pt>
                <c:pt idx="46">
                  <c:v>2457.917705001063</c:v>
                </c:pt>
                <c:pt idx="47">
                  <c:v>2459.7259135351314</c:v>
                </c:pt>
                <c:pt idx="48">
                  <c:v>2461.6985046632053</c:v>
                </c:pt>
                <c:pt idx="49">
                  <c:v>2464.4930087613102</c:v>
                </c:pt>
                <c:pt idx="50">
                  <c:v>2466.3012172953786</c:v>
                </c:pt>
                <c:pt idx="51">
                  <c:v>2467.9450432354402</c:v>
                </c:pt>
                <c:pt idx="52">
                  <c:v>2469.4244865814958</c:v>
                </c:pt>
                <c:pt idx="53">
                  <c:v>2470.9039299275514</c:v>
                </c:pt>
                <c:pt idx="54">
                  <c:v>2473.0409036496317</c:v>
                </c:pt>
                <c:pt idx="55">
                  <c:v>2475.5066425597242</c:v>
                </c:pt>
                <c:pt idx="56">
                  <c:v>2477.9723814698173</c:v>
                </c:pt>
                <c:pt idx="57">
                  <c:v>2480.6025029739158</c:v>
                </c:pt>
                <c:pt idx="58">
                  <c:v>2483.0682418840088</c:v>
                </c:pt>
                <c:pt idx="59">
                  <c:v>2485.205215606089</c:v>
                </c:pt>
                <c:pt idx="60">
                  <c:v>2487.6709545161816</c:v>
                </c:pt>
                <c:pt idx="61">
                  <c:v>2489.9723108322682</c:v>
                </c:pt>
                <c:pt idx="62">
                  <c:v>2491.4517541783239</c:v>
                </c:pt>
                <c:pt idx="63">
                  <c:v>2494.5750234644411</c:v>
                </c:pt>
                <c:pt idx="64">
                  <c:v>2497.5339101565523</c:v>
                </c:pt>
                <c:pt idx="65">
                  <c:v>2500.4927968486636</c:v>
                </c:pt>
                <c:pt idx="66">
                  <c:v>2504.4379791048118</c:v>
                </c:pt>
                <c:pt idx="67">
                  <c:v>2507.2324832029167</c:v>
                </c:pt>
                <c:pt idx="68">
                  <c:v>2510.5201350830403</c:v>
                </c:pt>
                <c:pt idx="69">
                  <c:v>2513.3146391811456</c:v>
                </c:pt>
                <c:pt idx="70">
                  <c:v>2515.6159954972318</c:v>
                </c:pt>
                <c:pt idx="71">
                  <c:v>2518.2461170013307</c:v>
                </c:pt>
                <c:pt idx="72">
                  <c:v>2520.8762385054297</c:v>
                </c:pt>
                <c:pt idx="73">
                  <c:v>2523.8351251975409</c:v>
                </c:pt>
                <c:pt idx="74">
                  <c:v>2527.6159248596832</c:v>
                </c:pt>
                <c:pt idx="75">
                  <c:v>2531.0679593338127</c:v>
                </c:pt>
                <c:pt idx="76">
                  <c:v>2535.3419067779732</c:v>
                </c:pt>
                <c:pt idx="77">
                  <c:v>2538.3007934700845</c:v>
                </c:pt>
                <c:pt idx="78">
                  <c:v>2541.0952975681898</c:v>
                </c:pt>
                <c:pt idx="79">
                  <c:v>2543.8898016662947</c:v>
                </c:pt>
                <c:pt idx="80">
                  <c:v>2546.3555405763873</c:v>
                </c:pt>
                <c:pt idx="81">
                  <c:v>2548.8212794864803</c:v>
                </c:pt>
                <c:pt idx="82">
                  <c:v>2550.6294880205478</c:v>
                </c:pt>
                <c:pt idx="83">
                  <c:v>2552.6020791486221</c:v>
                </c:pt>
                <c:pt idx="84">
                  <c:v>2553.9171399006718</c:v>
                </c:pt>
              </c:numCache>
            </c:numRef>
          </c:xVal>
          <c:yVal>
            <c:numRef>
              <c:f>exp_37!$AS$4:$AS$88</c:f>
              <c:numCache>
                <c:formatCode>General</c:formatCode>
                <c:ptCount val="85"/>
                <c:pt idx="0">
                  <c:v>51.133757961783452</c:v>
                </c:pt>
                <c:pt idx="1">
                  <c:v>50.955414012738864</c:v>
                </c:pt>
                <c:pt idx="2">
                  <c:v>50.955414012738864</c:v>
                </c:pt>
                <c:pt idx="3">
                  <c:v>51.312101910828041</c:v>
                </c:pt>
                <c:pt idx="4">
                  <c:v>51.668789808917218</c:v>
                </c:pt>
                <c:pt idx="5">
                  <c:v>52.382165605095558</c:v>
                </c:pt>
                <c:pt idx="6">
                  <c:v>52.560509554140147</c:v>
                </c:pt>
                <c:pt idx="7">
                  <c:v>53.095541401273898</c:v>
                </c:pt>
                <c:pt idx="8">
                  <c:v>53.630573248407664</c:v>
                </c:pt>
                <c:pt idx="9">
                  <c:v>53.987261146496827</c:v>
                </c:pt>
                <c:pt idx="10">
                  <c:v>55.414012738853522</c:v>
                </c:pt>
                <c:pt idx="11">
                  <c:v>56.127388535031855</c:v>
                </c:pt>
                <c:pt idx="12">
                  <c:v>56.484076433121039</c:v>
                </c:pt>
                <c:pt idx="13">
                  <c:v>57.19745222929938</c:v>
                </c:pt>
                <c:pt idx="14">
                  <c:v>57.554140127388557</c:v>
                </c:pt>
                <c:pt idx="15">
                  <c:v>57.732484076433131</c:v>
                </c:pt>
                <c:pt idx="16">
                  <c:v>58.624203821656074</c:v>
                </c:pt>
                <c:pt idx="17">
                  <c:v>58.98089171974523</c:v>
                </c:pt>
                <c:pt idx="18">
                  <c:v>59.159235668789826</c:v>
                </c:pt>
                <c:pt idx="19">
                  <c:v>59.337579617834415</c:v>
                </c:pt>
                <c:pt idx="20">
                  <c:v>59.694267515923578</c:v>
                </c:pt>
                <c:pt idx="21">
                  <c:v>59.337579617834415</c:v>
                </c:pt>
                <c:pt idx="22">
                  <c:v>59.337579617834415</c:v>
                </c:pt>
                <c:pt idx="23">
                  <c:v>59.337579617834415</c:v>
                </c:pt>
                <c:pt idx="24">
                  <c:v>59.337579617834415</c:v>
                </c:pt>
                <c:pt idx="25">
                  <c:v>59.337579617834415</c:v>
                </c:pt>
                <c:pt idx="26">
                  <c:v>58.624203821656074</c:v>
                </c:pt>
                <c:pt idx="27">
                  <c:v>57.732484076433131</c:v>
                </c:pt>
                <c:pt idx="28">
                  <c:v>57.019108280254791</c:v>
                </c:pt>
                <c:pt idx="29">
                  <c:v>56.484076433121039</c:v>
                </c:pt>
                <c:pt idx="30">
                  <c:v>55.414012738853522</c:v>
                </c:pt>
                <c:pt idx="31">
                  <c:v>54.522292993630593</c:v>
                </c:pt>
                <c:pt idx="32">
                  <c:v>53.987261146496827</c:v>
                </c:pt>
                <c:pt idx="33">
                  <c:v>53.095541401273898</c:v>
                </c:pt>
                <c:pt idx="34">
                  <c:v>52.382165605095558</c:v>
                </c:pt>
                <c:pt idx="35">
                  <c:v>51.312101910828041</c:v>
                </c:pt>
                <c:pt idx="36">
                  <c:v>50.5987261146497</c:v>
                </c:pt>
                <c:pt idx="37">
                  <c:v>50.242038216560523</c:v>
                </c:pt>
                <c:pt idx="38">
                  <c:v>49.707006369426772</c:v>
                </c:pt>
                <c:pt idx="39">
                  <c:v>49.350318471337594</c:v>
                </c:pt>
                <c:pt idx="40">
                  <c:v>48.636942675159254</c:v>
                </c:pt>
                <c:pt idx="41">
                  <c:v>47.56687898089173</c:v>
                </c:pt>
                <c:pt idx="42">
                  <c:v>46.318471337579631</c:v>
                </c:pt>
                <c:pt idx="43">
                  <c:v>45.426751592356702</c:v>
                </c:pt>
                <c:pt idx="44">
                  <c:v>44.535031847133773</c:v>
                </c:pt>
                <c:pt idx="45">
                  <c:v>43.643312101910844</c:v>
                </c:pt>
                <c:pt idx="46">
                  <c:v>42.573248407643327</c:v>
                </c:pt>
                <c:pt idx="47">
                  <c:v>41.324840764331213</c:v>
                </c:pt>
                <c:pt idx="48">
                  <c:v>40.076433121019129</c:v>
                </c:pt>
                <c:pt idx="49">
                  <c:v>38.649681528662434</c:v>
                </c:pt>
                <c:pt idx="50">
                  <c:v>37.757961783439505</c:v>
                </c:pt>
                <c:pt idx="51">
                  <c:v>36.509554140127399</c:v>
                </c:pt>
                <c:pt idx="52">
                  <c:v>35.796178343949059</c:v>
                </c:pt>
                <c:pt idx="53">
                  <c:v>35.082802547770719</c:v>
                </c:pt>
                <c:pt idx="54">
                  <c:v>33.834394904458605</c:v>
                </c:pt>
                <c:pt idx="55">
                  <c:v>32.585987261146499</c:v>
                </c:pt>
                <c:pt idx="56">
                  <c:v>31.872611464968163</c:v>
                </c:pt>
                <c:pt idx="57">
                  <c:v>30.98089171974523</c:v>
                </c:pt>
                <c:pt idx="58">
                  <c:v>29.910828025477716</c:v>
                </c:pt>
                <c:pt idx="59">
                  <c:v>29.019108280254788</c:v>
                </c:pt>
                <c:pt idx="60">
                  <c:v>28.840764331210202</c:v>
                </c:pt>
                <c:pt idx="61">
                  <c:v>28.127388535031855</c:v>
                </c:pt>
                <c:pt idx="62">
                  <c:v>27.770700636942681</c:v>
                </c:pt>
                <c:pt idx="63">
                  <c:v>27.057324840764341</c:v>
                </c:pt>
                <c:pt idx="64">
                  <c:v>26.522292993630575</c:v>
                </c:pt>
                <c:pt idx="65">
                  <c:v>25.987261146496827</c:v>
                </c:pt>
                <c:pt idx="66">
                  <c:v>25.630573248407647</c:v>
                </c:pt>
                <c:pt idx="67">
                  <c:v>25.630573248407647</c:v>
                </c:pt>
                <c:pt idx="68">
                  <c:v>24.91719745222932</c:v>
                </c:pt>
                <c:pt idx="69">
                  <c:v>24.738853503184718</c:v>
                </c:pt>
                <c:pt idx="70">
                  <c:v>24.560509554140143</c:v>
                </c:pt>
                <c:pt idx="71">
                  <c:v>24.560509554140143</c:v>
                </c:pt>
                <c:pt idx="72">
                  <c:v>24.38216560509554</c:v>
                </c:pt>
                <c:pt idx="73">
                  <c:v>24.025477707006392</c:v>
                </c:pt>
                <c:pt idx="74">
                  <c:v>23.668789808917214</c:v>
                </c:pt>
                <c:pt idx="75">
                  <c:v>23.490445859872612</c:v>
                </c:pt>
                <c:pt idx="76">
                  <c:v>23.312101910828037</c:v>
                </c:pt>
                <c:pt idx="77">
                  <c:v>22.777070063694286</c:v>
                </c:pt>
                <c:pt idx="78">
                  <c:v>22.95541401273886</c:v>
                </c:pt>
                <c:pt idx="79">
                  <c:v>22.598726114649679</c:v>
                </c:pt>
                <c:pt idx="80">
                  <c:v>22.420382165605105</c:v>
                </c:pt>
                <c:pt idx="81">
                  <c:v>22.063694267515931</c:v>
                </c:pt>
                <c:pt idx="82">
                  <c:v>22.420382165605105</c:v>
                </c:pt>
                <c:pt idx="83">
                  <c:v>22.420382165605105</c:v>
                </c:pt>
                <c:pt idx="84">
                  <c:v>22.420382165605105</c:v>
                </c:pt>
              </c:numCache>
            </c:numRef>
          </c:yVal>
          <c:smooth val="1"/>
          <c:extLst>
            <c:ext xmlns:c16="http://schemas.microsoft.com/office/drawing/2014/chart" uri="{C3380CC4-5D6E-409C-BE32-E72D297353CC}">
              <c16:uniqueId val="{00000005-E478-46A1-AB5A-8251E425137B}"/>
            </c:ext>
          </c:extLst>
        </c:ser>
        <c:dLbls>
          <c:showLegendKey val="0"/>
          <c:showVal val="0"/>
          <c:showCatName val="0"/>
          <c:showSerName val="0"/>
          <c:showPercent val="0"/>
          <c:showBubbleSize val="0"/>
        </c:dLbls>
        <c:axId val="547681551"/>
        <c:axId val="547680591"/>
      </c:scatterChart>
      <c:valAx>
        <c:axId val="547681551"/>
        <c:scaling>
          <c:orientation val="minMax"/>
          <c:min val="234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fr-BE" sz="1200">
                    <a:latin typeface="Arial" panose="020B0604020202020204" pitchFamily="34" charset="0"/>
                    <a:cs typeface="Arial" panose="020B0604020202020204" pitchFamily="34" charset="0"/>
                  </a:rPr>
                  <a:t>x (mm)</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fr-F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fr-FR"/>
          </a:p>
        </c:txPr>
        <c:crossAx val="547680591"/>
        <c:crosses val="autoZero"/>
        <c:crossBetween val="midCat"/>
      </c:valAx>
      <c:valAx>
        <c:axId val="5476805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fr-BE" sz="1200">
                    <a:latin typeface="Arial" panose="020B0604020202020204" pitchFamily="34" charset="0"/>
                    <a:cs typeface="Arial" panose="020B0604020202020204" pitchFamily="34" charset="0"/>
                  </a:rPr>
                  <a:t>z (mm)</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fr-F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fr-FR"/>
          </a:p>
        </c:txPr>
        <c:crossAx val="547681551"/>
        <c:crosses val="autoZero"/>
        <c:crossBetween val="midCat"/>
      </c:valAx>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977392-B55B-4201-A8C0-D57C6155E2EE}" type="datetimeFigureOut">
              <a:rPr lang="en-GB" smtClean="0"/>
              <a:t>23/09/2024</a:t>
            </a:fld>
            <a:endParaRPr lang="en-GB"/>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32ED1F-DAE6-4930-8301-C8772D2E32B8}" type="slidenum">
              <a:rPr lang="en-GB" smtClean="0"/>
              <a:t>‹N°›</a:t>
            </a:fld>
            <a:endParaRPr lang="en-GB"/>
          </a:p>
        </p:txBody>
      </p:sp>
    </p:spTree>
    <p:extLst>
      <p:ext uri="{BB962C8B-B14F-4D97-AF65-F5344CB8AC3E}">
        <p14:creationId xmlns:p14="http://schemas.microsoft.com/office/powerpoint/2010/main" val="3220160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1</a:t>
            </a:fld>
            <a:endParaRPr lang="en-GB"/>
          </a:p>
        </p:txBody>
      </p:sp>
    </p:spTree>
    <p:extLst>
      <p:ext uri="{BB962C8B-B14F-4D97-AF65-F5344CB8AC3E}">
        <p14:creationId xmlns:p14="http://schemas.microsoft.com/office/powerpoint/2010/main" val="3218105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10</a:t>
            </a:fld>
            <a:endParaRPr lang="en-GB"/>
          </a:p>
        </p:txBody>
      </p:sp>
    </p:spTree>
    <p:extLst>
      <p:ext uri="{BB962C8B-B14F-4D97-AF65-F5344CB8AC3E}">
        <p14:creationId xmlns:p14="http://schemas.microsoft.com/office/powerpoint/2010/main" val="2839025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sz="1100" dirty="0"/>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11</a:t>
            </a:fld>
            <a:endParaRPr lang="en-GB"/>
          </a:p>
        </p:txBody>
      </p:sp>
    </p:spTree>
    <p:extLst>
      <p:ext uri="{BB962C8B-B14F-4D97-AF65-F5344CB8AC3E}">
        <p14:creationId xmlns:p14="http://schemas.microsoft.com/office/powerpoint/2010/main" val="4263360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12</a:t>
            </a:fld>
            <a:endParaRPr lang="en-GB"/>
          </a:p>
        </p:txBody>
      </p:sp>
    </p:spTree>
    <p:extLst>
      <p:ext uri="{BB962C8B-B14F-4D97-AF65-F5344CB8AC3E}">
        <p14:creationId xmlns:p14="http://schemas.microsoft.com/office/powerpoint/2010/main" val="3538676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13</a:t>
            </a:fld>
            <a:endParaRPr lang="en-GB"/>
          </a:p>
        </p:txBody>
      </p:sp>
    </p:spTree>
    <p:extLst>
      <p:ext uri="{BB962C8B-B14F-4D97-AF65-F5344CB8AC3E}">
        <p14:creationId xmlns:p14="http://schemas.microsoft.com/office/powerpoint/2010/main" val="3993332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14</a:t>
            </a:fld>
            <a:endParaRPr lang="en-GB"/>
          </a:p>
        </p:txBody>
      </p:sp>
    </p:spTree>
    <p:extLst>
      <p:ext uri="{BB962C8B-B14F-4D97-AF65-F5344CB8AC3E}">
        <p14:creationId xmlns:p14="http://schemas.microsoft.com/office/powerpoint/2010/main" val="11532350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15</a:t>
            </a:fld>
            <a:endParaRPr lang="en-GB"/>
          </a:p>
        </p:txBody>
      </p:sp>
    </p:spTree>
    <p:extLst>
      <p:ext uri="{BB962C8B-B14F-4D97-AF65-F5344CB8AC3E}">
        <p14:creationId xmlns:p14="http://schemas.microsoft.com/office/powerpoint/2010/main" val="27693979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16</a:t>
            </a:fld>
            <a:endParaRPr lang="en-GB"/>
          </a:p>
        </p:txBody>
      </p:sp>
    </p:spTree>
    <p:extLst>
      <p:ext uri="{BB962C8B-B14F-4D97-AF65-F5344CB8AC3E}">
        <p14:creationId xmlns:p14="http://schemas.microsoft.com/office/powerpoint/2010/main" val="12625128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a:t>That’s the objective but first, let us first define what a flush is and explain why we proceed to flushes. </a:t>
            </a:r>
          </a:p>
          <a:p>
            <a:endParaRPr lang="en-GB" dirty="0"/>
          </a:p>
          <a:p>
            <a:r>
              <a:rPr lang="en-GB" dirty="0"/>
              <a:t>As you probably know, damming a river hinders sediment transport. The solid load is blocked and eventually deposes upstream of the dam, which is called sedimentation.</a:t>
            </a:r>
          </a:p>
          <a:p>
            <a:endParaRPr lang="en-GB" dirty="0"/>
          </a:p>
          <a:p>
            <a:r>
              <a:rPr lang="en-GB" dirty="0"/>
              <a:t>As time goes by, the capacity of the reservoir reduces, which may pose management issues. In some cases, the reservoir may be completely filled with sediment so that the dam becomes completely useless despite the major disturbance caused </a:t>
            </a:r>
            <a:r>
              <a:rPr lang="en-GB"/>
              <a:t>to environment.</a:t>
            </a:r>
            <a:endParaRPr lang="en-GB" dirty="0"/>
          </a:p>
          <a:p>
            <a:endParaRPr lang="en-GB" dirty="0"/>
          </a:p>
          <a:p>
            <a:r>
              <a:rPr lang="en-GB" dirty="0"/>
              <a:t>Downstream of the dam, the reduction of the solid load often leads to incision of the bed. Besides, the composition of the bed changes because the residual solid load going through the dam is mostly made of fines as coarse particles depose faster. </a:t>
            </a:r>
          </a:p>
          <a:p>
            <a:endParaRPr lang="en-GB" dirty="0"/>
          </a:p>
          <a:p>
            <a:r>
              <a:rPr lang="en-GB" dirty="0"/>
              <a:t>Very briefly, damming a river breaks its sediment continuity.</a:t>
            </a:r>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17</a:t>
            </a:fld>
            <a:endParaRPr lang="en-GB"/>
          </a:p>
        </p:txBody>
      </p:sp>
    </p:spTree>
    <p:extLst>
      <p:ext uri="{BB962C8B-B14F-4D97-AF65-F5344CB8AC3E}">
        <p14:creationId xmlns:p14="http://schemas.microsoft.com/office/powerpoint/2010/main" val="32717702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a:t>The ABS method is handy because it can provide bed level estimations even in turbulent and turbid conditions. But unfortunately, it gives only point information. To complement this, we projected a laser in the erosion pit, at a section of the ABS sensor which is represented by the brown square here. On the right picture, you can see a picture that was captured by the camera outside the flume. Unfortunately, only some part of the laser is visible at this moment because the lateral deposit are in the forefront. In brown, you can see the ABS sensor and in red the laser projection. The green arrow indicates the flow direction.</a:t>
            </a:r>
          </a:p>
          <a:p>
            <a:endParaRPr lang="en-GB" dirty="0"/>
          </a:p>
          <a:p>
            <a:r>
              <a:rPr lang="en-GB" dirty="0"/>
              <a:t>Provided an appropriate calibration using a chequerboard, the coordinates of the laser can be retrieved easily. On the right graph, you can see the evolution of the laser profile, and hence the bed surface with time, for the floor configuration. As </a:t>
            </a:r>
            <a:r>
              <a:rPr lang="en-GB" dirty="0" err="1"/>
              <a:t>mentionned</a:t>
            </a:r>
            <a:r>
              <a:rPr lang="en-GB" dirty="0"/>
              <a:t> before, we cannot see the whole profile but only this part here. We see that the topography quickly evolves and stabilises around 90 s. Interestingly, the bank of the erosion pit looks to stabilise around an angle of 35°, close to the friction angle. The same </a:t>
            </a:r>
            <a:r>
              <a:rPr lang="en-GB" dirty="0" err="1"/>
              <a:t>exercice</a:t>
            </a:r>
            <a:r>
              <a:rPr lang="en-GB" dirty="0"/>
              <a:t> can be done for the other configurations and I invite you to have a glance at my thesis if you are interested. </a:t>
            </a:r>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19</a:t>
            </a:fld>
            <a:endParaRPr lang="en-GB"/>
          </a:p>
        </p:txBody>
      </p:sp>
    </p:spTree>
    <p:extLst>
      <p:ext uri="{BB962C8B-B14F-4D97-AF65-F5344CB8AC3E}">
        <p14:creationId xmlns:p14="http://schemas.microsoft.com/office/powerpoint/2010/main" val="37980369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a:t>By applying these reference concentrations as an upper boundary condition, it is then possible to obtain the concentration profile with depth. </a:t>
            </a:r>
          </a:p>
          <a:p>
            <a:endParaRPr lang="en-GB" dirty="0"/>
          </a:p>
          <a:p>
            <a:r>
              <a:rPr lang="en-GB" dirty="0"/>
              <a:t>In the floor configuration, we see that the concentration tends to rise closer to the bed as expected and to decline with time. In the ceiling configuration, it is a bit more tricky. We can actually also see a concentration increase closer to the bed, for example at 50 s, but we must remember that the bed level rises with time. While it is close to the wooden floor at 50s, it levels around 7 cm after 300s. Of course, the concentration level at the peak and under it are unphysical. And contrary to the floor configuration, the concentration globally rises in drawdown. </a:t>
            </a:r>
          </a:p>
          <a:p>
            <a:endParaRPr lang="en-GB" dirty="0"/>
          </a:p>
          <a:p>
            <a:r>
              <a:rPr lang="en-GB" dirty="0"/>
              <a:t>Unfortunately, this concentration measurement method could not be compared with vastly acknowledged methods and the results should be considered with caution. Yet, they look coherent and do provide some information about the evolution of the flow.</a:t>
            </a:r>
          </a:p>
          <a:p>
            <a:endParaRPr lang="en-GB" dirty="0"/>
          </a:p>
          <a:p>
            <a:endParaRPr lang="en-GB" dirty="0"/>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23</a:t>
            </a:fld>
            <a:endParaRPr lang="en-GB"/>
          </a:p>
        </p:txBody>
      </p:sp>
    </p:spTree>
    <p:extLst>
      <p:ext uri="{BB962C8B-B14F-4D97-AF65-F5344CB8AC3E}">
        <p14:creationId xmlns:p14="http://schemas.microsoft.com/office/powerpoint/2010/main" val="4246861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2</a:t>
            </a:fld>
            <a:endParaRPr lang="en-GB"/>
          </a:p>
        </p:txBody>
      </p:sp>
    </p:spTree>
    <p:extLst>
      <p:ext uri="{BB962C8B-B14F-4D97-AF65-F5344CB8AC3E}">
        <p14:creationId xmlns:p14="http://schemas.microsoft.com/office/powerpoint/2010/main" val="27180280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a:t>I am coming to the end of this presentation. With these experiments, we wanted to better understand the sedimentary processes downstream of a flushed dam. We tried to reproduce flush conditions in a laboratory flume and monitored bed levels and concentrations, using a new calibration method combining acoustic backscattering and laser profilometry. </a:t>
            </a:r>
          </a:p>
          <a:p>
            <a:endParaRPr lang="en-GB" dirty="0"/>
          </a:p>
          <a:p>
            <a:r>
              <a:rPr lang="en-GB" dirty="0"/>
              <a:t>We observed different and even adverse morphological impacts depending on the configurations and flushing phases. We noticed that, all other things being equal, the higher the upstream initial deposit depth, the sooner the pressure-drawdown transition. Consequently, the downstream sediment layer was also less remobilised by the flush in these conditions since the pressure phase essentially leads to erosion downstream. Higher </a:t>
            </a:r>
            <a:r>
              <a:rPr lang="en-GB" dirty="0" err="1"/>
              <a:t>hs</a:t>
            </a:r>
            <a:r>
              <a:rPr lang="en-GB" dirty="0"/>
              <a:t> also tended to increase the concentration downstream. Finally, it appears that the drawdown phase leads to higher concentrations provided there is enough sediment upstream to pass downstream. </a:t>
            </a:r>
          </a:p>
          <a:p>
            <a:endParaRPr lang="en-GB" dirty="0"/>
          </a:p>
          <a:p>
            <a:r>
              <a:rPr lang="en-GB" dirty="0"/>
              <a:t>These experiments were only preliminary and their results are more helpful qualitatively than quantitatively. Normally, they should be complemented this year by another </a:t>
            </a:r>
            <a:r>
              <a:rPr lang="en-GB" dirty="0" err="1"/>
              <a:t>Phd</a:t>
            </a:r>
            <a:r>
              <a:rPr lang="en-GB" dirty="0"/>
              <a:t> student. However, these observations already point towards one key take home message : if we want to limit the impacts downstream of a flushed dam that are strongly linked with the concentration, regular flushes simply appear necessary. </a:t>
            </a:r>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24</a:t>
            </a:fld>
            <a:endParaRPr lang="en-GB"/>
          </a:p>
        </p:txBody>
      </p:sp>
    </p:spTree>
    <p:extLst>
      <p:ext uri="{BB962C8B-B14F-4D97-AF65-F5344CB8AC3E}">
        <p14:creationId xmlns:p14="http://schemas.microsoft.com/office/powerpoint/2010/main" val="1365399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3</a:t>
            </a:fld>
            <a:endParaRPr lang="en-GB"/>
          </a:p>
        </p:txBody>
      </p:sp>
    </p:spTree>
    <p:extLst>
      <p:ext uri="{BB962C8B-B14F-4D97-AF65-F5344CB8AC3E}">
        <p14:creationId xmlns:p14="http://schemas.microsoft.com/office/powerpoint/2010/main" val="510818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4</a:t>
            </a:fld>
            <a:endParaRPr lang="en-GB"/>
          </a:p>
        </p:txBody>
      </p:sp>
    </p:spTree>
    <p:extLst>
      <p:ext uri="{BB962C8B-B14F-4D97-AF65-F5344CB8AC3E}">
        <p14:creationId xmlns:p14="http://schemas.microsoft.com/office/powerpoint/2010/main" val="2138585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5</a:t>
            </a:fld>
            <a:endParaRPr lang="en-GB"/>
          </a:p>
        </p:txBody>
      </p:sp>
    </p:spTree>
    <p:extLst>
      <p:ext uri="{BB962C8B-B14F-4D97-AF65-F5344CB8AC3E}">
        <p14:creationId xmlns:p14="http://schemas.microsoft.com/office/powerpoint/2010/main" val="2093063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6</a:t>
            </a:fld>
            <a:endParaRPr lang="en-GB"/>
          </a:p>
        </p:txBody>
      </p:sp>
    </p:spTree>
    <p:extLst>
      <p:ext uri="{BB962C8B-B14F-4D97-AF65-F5344CB8AC3E}">
        <p14:creationId xmlns:p14="http://schemas.microsoft.com/office/powerpoint/2010/main" val="2134439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7</a:t>
            </a:fld>
            <a:endParaRPr lang="en-GB"/>
          </a:p>
        </p:txBody>
      </p:sp>
    </p:spTree>
    <p:extLst>
      <p:ext uri="{BB962C8B-B14F-4D97-AF65-F5344CB8AC3E}">
        <p14:creationId xmlns:p14="http://schemas.microsoft.com/office/powerpoint/2010/main" val="2723563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8</a:t>
            </a:fld>
            <a:endParaRPr lang="en-GB"/>
          </a:p>
        </p:txBody>
      </p:sp>
    </p:spTree>
    <p:extLst>
      <p:ext uri="{BB962C8B-B14F-4D97-AF65-F5344CB8AC3E}">
        <p14:creationId xmlns:p14="http://schemas.microsoft.com/office/powerpoint/2010/main" val="3710704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fld id="{2832ED1F-DAE6-4930-8301-C8772D2E32B8}" type="slidenum">
              <a:rPr lang="en-GB" smtClean="0"/>
              <a:t>9</a:t>
            </a:fld>
            <a:endParaRPr lang="en-GB"/>
          </a:p>
        </p:txBody>
      </p:sp>
    </p:spTree>
    <p:extLst>
      <p:ext uri="{BB962C8B-B14F-4D97-AF65-F5344CB8AC3E}">
        <p14:creationId xmlns:p14="http://schemas.microsoft.com/office/powerpoint/2010/main" val="90666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46758-3685-03DE-B276-10C6F1CA18E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1E52B74-939A-2279-A2A1-1EB72CA096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9E631D9-0007-573A-A70A-9A7A1E86785E}"/>
              </a:ext>
            </a:extLst>
          </p:cNvPr>
          <p:cNvSpPr>
            <a:spLocks noGrp="1"/>
          </p:cNvSpPr>
          <p:nvPr>
            <p:ph type="dt" sz="half" idx="10"/>
          </p:nvPr>
        </p:nvSpPr>
        <p:spPr/>
        <p:txBody>
          <a:bodyPr/>
          <a:lstStyle/>
          <a:p>
            <a:fld id="{FB0C9766-650E-41A1-B23C-D4EE05C47D35}" type="datetime1">
              <a:rPr lang="en-US" smtClean="0"/>
              <a:t>9/23/2024</a:t>
            </a:fld>
            <a:endParaRPr lang="en-US"/>
          </a:p>
        </p:txBody>
      </p:sp>
      <p:sp>
        <p:nvSpPr>
          <p:cNvPr id="5" name="Footer Placeholder 4">
            <a:extLst>
              <a:ext uri="{FF2B5EF4-FFF2-40B4-BE49-F238E27FC236}">
                <a16:creationId xmlns:a16="http://schemas.microsoft.com/office/drawing/2014/main" id="{8A53E498-2344-7576-1CE4-447C38AB2C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22D241-ABE2-7DB7-3CE9-37C656170381}"/>
              </a:ext>
            </a:extLst>
          </p:cNvPr>
          <p:cNvSpPr>
            <a:spLocks noGrp="1"/>
          </p:cNvSpPr>
          <p:nvPr>
            <p:ph type="sldNum" sz="quarter" idx="12"/>
          </p:nvPr>
        </p:nvSpPr>
        <p:spPr/>
        <p:txBody>
          <a:bodyPr/>
          <a:lstStyle/>
          <a:p>
            <a:fld id="{B924A028-FDD9-F94D-A333-97FF199AADE2}" type="slidenum">
              <a:rPr lang="en-US" smtClean="0"/>
              <a:t>‹N°›</a:t>
            </a:fld>
            <a:endParaRPr lang="en-US"/>
          </a:p>
        </p:txBody>
      </p:sp>
    </p:spTree>
    <p:extLst>
      <p:ext uri="{BB962C8B-B14F-4D97-AF65-F5344CB8AC3E}">
        <p14:creationId xmlns:p14="http://schemas.microsoft.com/office/powerpoint/2010/main" val="47117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C25F5-D94B-FBD4-A550-130C9FFCCF6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4623597-81A4-FD75-F5B5-77870455D1C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8791E79-F20F-D0C2-5278-2F42EA64D07F}"/>
              </a:ext>
            </a:extLst>
          </p:cNvPr>
          <p:cNvSpPr>
            <a:spLocks noGrp="1"/>
          </p:cNvSpPr>
          <p:nvPr>
            <p:ph type="dt" sz="half" idx="10"/>
          </p:nvPr>
        </p:nvSpPr>
        <p:spPr/>
        <p:txBody>
          <a:bodyPr/>
          <a:lstStyle/>
          <a:p>
            <a:fld id="{9C6399EE-76CA-45CF-94AA-B311D8782BE2}" type="datetime1">
              <a:rPr lang="en-US" smtClean="0"/>
              <a:t>9/23/2024</a:t>
            </a:fld>
            <a:endParaRPr lang="en-US"/>
          </a:p>
        </p:txBody>
      </p:sp>
      <p:sp>
        <p:nvSpPr>
          <p:cNvPr id="5" name="Footer Placeholder 4">
            <a:extLst>
              <a:ext uri="{FF2B5EF4-FFF2-40B4-BE49-F238E27FC236}">
                <a16:creationId xmlns:a16="http://schemas.microsoft.com/office/drawing/2014/main" id="{932F66BB-5C39-91B2-6982-9584A07866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E1659A-0B0D-9F68-D1C4-AD9584BDB2C9}"/>
              </a:ext>
            </a:extLst>
          </p:cNvPr>
          <p:cNvSpPr>
            <a:spLocks noGrp="1"/>
          </p:cNvSpPr>
          <p:nvPr>
            <p:ph type="sldNum" sz="quarter" idx="12"/>
          </p:nvPr>
        </p:nvSpPr>
        <p:spPr/>
        <p:txBody>
          <a:bodyPr/>
          <a:lstStyle/>
          <a:p>
            <a:fld id="{B924A028-FDD9-F94D-A333-97FF199AADE2}" type="slidenum">
              <a:rPr lang="en-US" smtClean="0"/>
              <a:t>‹N°›</a:t>
            </a:fld>
            <a:endParaRPr lang="en-US"/>
          </a:p>
        </p:txBody>
      </p:sp>
    </p:spTree>
    <p:extLst>
      <p:ext uri="{BB962C8B-B14F-4D97-AF65-F5344CB8AC3E}">
        <p14:creationId xmlns:p14="http://schemas.microsoft.com/office/powerpoint/2010/main" val="2114081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10B7F3-C1BA-7A5C-A88B-54240F47726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C0B0DA7-8DC7-0706-8ADE-F1908ADB418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0BBBFA3-D467-B138-D59C-6412EF4BAD1D}"/>
              </a:ext>
            </a:extLst>
          </p:cNvPr>
          <p:cNvSpPr>
            <a:spLocks noGrp="1"/>
          </p:cNvSpPr>
          <p:nvPr>
            <p:ph type="dt" sz="half" idx="10"/>
          </p:nvPr>
        </p:nvSpPr>
        <p:spPr/>
        <p:txBody>
          <a:bodyPr/>
          <a:lstStyle/>
          <a:p>
            <a:fld id="{058D3220-A1F9-4074-8F44-A0A6FFDC90B1}" type="datetime1">
              <a:rPr lang="en-US" smtClean="0"/>
              <a:t>9/23/2024</a:t>
            </a:fld>
            <a:endParaRPr lang="en-US"/>
          </a:p>
        </p:txBody>
      </p:sp>
      <p:sp>
        <p:nvSpPr>
          <p:cNvPr id="5" name="Footer Placeholder 4">
            <a:extLst>
              <a:ext uri="{FF2B5EF4-FFF2-40B4-BE49-F238E27FC236}">
                <a16:creationId xmlns:a16="http://schemas.microsoft.com/office/drawing/2014/main" id="{0ABFFC61-35A6-748D-4793-1C750C4D80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5ABCB1-0616-8E53-51B6-91709188BCB3}"/>
              </a:ext>
            </a:extLst>
          </p:cNvPr>
          <p:cNvSpPr>
            <a:spLocks noGrp="1"/>
          </p:cNvSpPr>
          <p:nvPr>
            <p:ph type="sldNum" sz="quarter" idx="12"/>
          </p:nvPr>
        </p:nvSpPr>
        <p:spPr/>
        <p:txBody>
          <a:bodyPr/>
          <a:lstStyle/>
          <a:p>
            <a:fld id="{B924A028-FDD9-F94D-A333-97FF199AADE2}" type="slidenum">
              <a:rPr lang="en-US" smtClean="0"/>
              <a:t>‹N°›</a:t>
            </a:fld>
            <a:endParaRPr lang="en-US"/>
          </a:p>
        </p:txBody>
      </p:sp>
    </p:spTree>
    <p:extLst>
      <p:ext uri="{BB962C8B-B14F-4D97-AF65-F5344CB8AC3E}">
        <p14:creationId xmlns:p14="http://schemas.microsoft.com/office/powerpoint/2010/main" val="274533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45758-845E-41B9-EE35-061C1626F7E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54AD41E-3C13-DB04-6853-0E0F8C6DFEA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BBB03B8-6E4C-10C8-8C2A-B6134036B9E9}"/>
              </a:ext>
            </a:extLst>
          </p:cNvPr>
          <p:cNvSpPr>
            <a:spLocks noGrp="1"/>
          </p:cNvSpPr>
          <p:nvPr>
            <p:ph type="dt" sz="half" idx="10"/>
          </p:nvPr>
        </p:nvSpPr>
        <p:spPr/>
        <p:txBody>
          <a:bodyPr/>
          <a:lstStyle/>
          <a:p>
            <a:fld id="{369D40EC-095E-47D4-8599-BDE635FAD293}" type="datetime1">
              <a:rPr lang="en-US" smtClean="0"/>
              <a:t>9/23/2024</a:t>
            </a:fld>
            <a:endParaRPr lang="en-US"/>
          </a:p>
        </p:txBody>
      </p:sp>
      <p:sp>
        <p:nvSpPr>
          <p:cNvPr id="5" name="Footer Placeholder 4">
            <a:extLst>
              <a:ext uri="{FF2B5EF4-FFF2-40B4-BE49-F238E27FC236}">
                <a16:creationId xmlns:a16="http://schemas.microsoft.com/office/drawing/2014/main" id="{55706320-E0F1-51F0-DA57-6680C1647F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7FF3A7-1807-29A6-ACD0-C67937E0A025}"/>
              </a:ext>
            </a:extLst>
          </p:cNvPr>
          <p:cNvSpPr>
            <a:spLocks noGrp="1"/>
          </p:cNvSpPr>
          <p:nvPr>
            <p:ph type="sldNum" sz="quarter" idx="12"/>
          </p:nvPr>
        </p:nvSpPr>
        <p:spPr/>
        <p:txBody>
          <a:bodyPr/>
          <a:lstStyle/>
          <a:p>
            <a:fld id="{B924A028-FDD9-F94D-A333-97FF199AADE2}" type="slidenum">
              <a:rPr lang="en-US" smtClean="0"/>
              <a:t>‹N°›</a:t>
            </a:fld>
            <a:endParaRPr lang="en-US"/>
          </a:p>
        </p:txBody>
      </p:sp>
    </p:spTree>
    <p:extLst>
      <p:ext uri="{BB962C8B-B14F-4D97-AF65-F5344CB8AC3E}">
        <p14:creationId xmlns:p14="http://schemas.microsoft.com/office/powerpoint/2010/main" val="3424735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B9C1E-D702-6131-1EDA-AB535AFDEE3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E0F5FF7-1B15-E818-5284-B8A876E86E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DDB0021-246D-BB09-4C32-C54E49600184}"/>
              </a:ext>
            </a:extLst>
          </p:cNvPr>
          <p:cNvSpPr>
            <a:spLocks noGrp="1"/>
          </p:cNvSpPr>
          <p:nvPr>
            <p:ph type="dt" sz="half" idx="10"/>
          </p:nvPr>
        </p:nvSpPr>
        <p:spPr/>
        <p:txBody>
          <a:bodyPr/>
          <a:lstStyle/>
          <a:p>
            <a:fld id="{99133A68-1CE0-46EE-9939-9273A44DD7D9}" type="datetime1">
              <a:rPr lang="en-US" smtClean="0"/>
              <a:t>9/23/2024</a:t>
            </a:fld>
            <a:endParaRPr lang="en-US"/>
          </a:p>
        </p:txBody>
      </p:sp>
      <p:sp>
        <p:nvSpPr>
          <p:cNvPr id="5" name="Footer Placeholder 4">
            <a:extLst>
              <a:ext uri="{FF2B5EF4-FFF2-40B4-BE49-F238E27FC236}">
                <a16:creationId xmlns:a16="http://schemas.microsoft.com/office/drawing/2014/main" id="{D3B7FA36-4F5E-422B-B5EC-5B5757663E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4F3745-C1F1-8B4A-35A4-441230465AEC}"/>
              </a:ext>
            </a:extLst>
          </p:cNvPr>
          <p:cNvSpPr>
            <a:spLocks noGrp="1"/>
          </p:cNvSpPr>
          <p:nvPr>
            <p:ph type="sldNum" sz="quarter" idx="12"/>
          </p:nvPr>
        </p:nvSpPr>
        <p:spPr/>
        <p:txBody>
          <a:bodyPr/>
          <a:lstStyle/>
          <a:p>
            <a:fld id="{B924A028-FDD9-F94D-A333-97FF199AADE2}" type="slidenum">
              <a:rPr lang="en-US" smtClean="0"/>
              <a:t>‹N°›</a:t>
            </a:fld>
            <a:endParaRPr lang="en-US"/>
          </a:p>
        </p:txBody>
      </p:sp>
    </p:spTree>
    <p:extLst>
      <p:ext uri="{BB962C8B-B14F-4D97-AF65-F5344CB8AC3E}">
        <p14:creationId xmlns:p14="http://schemas.microsoft.com/office/powerpoint/2010/main" val="917944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FE959-206F-1A47-6094-4CDB2F0EB29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76F0EE9-1A81-CE8D-AB1D-13856FABF81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7B2B7DF-0124-A603-C700-D5A7FA4B703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2CD54CF-DB43-5F4B-7B37-6CB15203BCF1}"/>
              </a:ext>
            </a:extLst>
          </p:cNvPr>
          <p:cNvSpPr>
            <a:spLocks noGrp="1"/>
          </p:cNvSpPr>
          <p:nvPr>
            <p:ph type="dt" sz="half" idx="10"/>
          </p:nvPr>
        </p:nvSpPr>
        <p:spPr/>
        <p:txBody>
          <a:bodyPr/>
          <a:lstStyle/>
          <a:p>
            <a:fld id="{8DF844BC-EEC7-46F0-96CC-3E6602922E76}" type="datetime1">
              <a:rPr lang="en-US" smtClean="0"/>
              <a:t>9/23/2024</a:t>
            </a:fld>
            <a:endParaRPr lang="en-US"/>
          </a:p>
        </p:txBody>
      </p:sp>
      <p:sp>
        <p:nvSpPr>
          <p:cNvPr id="6" name="Footer Placeholder 5">
            <a:extLst>
              <a:ext uri="{FF2B5EF4-FFF2-40B4-BE49-F238E27FC236}">
                <a16:creationId xmlns:a16="http://schemas.microsoft.com/office/drawing/2014/main" id="{0E58A804-6052-C86B-77A6-A3DEBED4FF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AA79AB-F7E1-8E33-E002-9B0A9D74B200}"/>
              </a:ext>
            </a:extLst>
          </p:cNvPr>
          <p:cNvSpPr>
            <a:spLocks noGrp="1"/>
          </p:cNvSpPr>
          <p:nvPr>
            <p:ph type="sldNum" sz="quarter" idx="12"/>
          </p:nvPr>
        </p:nvSpPr>
        <p:spPr/>
        <p:txBody>
          <a:bodyPr/>
          <a:lstStyle/>
          <a:p>
            <a:fld id="{B924A028-FDD9-F94D-A333-97FF199AADE2}" type="slidenum">
              <a:rPr lang="en-US" smtClean="0"/>
              <a:t>‹N°›</a:t>
            </a:fld>
            <a:endParaRPr lang="en-US"/>
          </a:p>
        </p:txBody>
      </p:sp>
    </p:spTree>
    <p:extLst>
      <p:ext uri="{BB962C8B-B14F-4D97-AF65-F5344CB8AC3E}">
        <p14:creationId xmlns:p14="http://schemas.microsoft.com/office/powerpoint/2010/main" val="32558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506AB-5A37-933C-D716-ACB2F500F92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8E95E38-CDE9-31E6-365A-8C03E10752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BB9D4F2-127A-A2FD-4604-4D44A8EAF2A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7714B15-3CB9-557D-E1B9-BC40CD4291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D0DDCA0-43C7-605D-94B5-CF82F6550F9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1941DE8-AE52-676D-8969-4B0E94DAB53E}"/>
              </a:ext>
            </a:extLst>
          </p:cNvPr>
          <p:cNvSpPr>
            <a:spLocks noGrp="1"/>
          </p:cNvSpPr>
          <p:nvPr>
            <p:ph type="dt" sz="half" idx="10"/>
          </p:nvPr>
        </p:nvSpPr>
        <p:spPr/>
        <p:txBody>
          <a:bodyPr/>
          <a:lstStyle/>
          <a:p>
            <a:fld id="{E509848B-8376-4466-BC9A-30041009231D}" type="datetime1">
              <a:rPr lang="en-US" smtClean="0"/>
              <a:t>9/23/2024</a:t>
            </a:fld>
            <a:endParaRPr lang="en-US"/>
          </a:p>
        </p:txBody>
      </p:sp>
      <p:sp>
        <p:nvSpPr>
          <p:cNvPr id="8" name="Footer Placeholder 7">
            <a:extLst>
              <a:ext uri="{FF2B5EF4-FFF2-40B4-BE49-F238E27FC236}">
                <a16:creationId xmlns:a16="http://schemas.microsoft.com/office/drawing/2014/main" id="{706703A6-8D38-3EBA-05AC-F8C83D7081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771B1D-7184-6FF2-10FA-F2B8C24EE0DE}"/>
              </a:ext>
            </a:extLst>
          </p:cNvPr>
          <p:cNvSpPr>
            <a:spLocks noGrp="1"/>
          </p:cNvSpPr>
          <p:nvPr>
            <p:ph type="sldNum" sz="quarter" idx="12"/>
          </p:nvPr>
        </p:nvSpPr>
        <p:spPr/>
        <p:txBody>
          <a:bodyPr/>
          <a:lstStyle/>
          <a:p>
            <a:fld id="{B924A028-FDD9-F94D-A333-97FF199AADE2}" type="slidenum">
              <a:rPr lang="en-US" smtClean="0"/>
              <a:t>‹N°›</a:t>
            </a:fld>
            <a:endParaRPr lang="en-US"/>
          </a:p>
        </p:txBody>
      </p:sp>
    </p:spTree>
    <p:extLst>
      <p:ext uri="{BB962C8B-B14F-4D97-AF65-F5344CB8AC3E}">
        <p14:creationId xmlns:p14="http://schemas.microsoft.com/office/powerpoint/2010/main" val="3611117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2FE80-201B-6EC9-6510-D6B70EBBD8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180BFBA-3B75-A828-4BAF-5E5E303564E2}"/>
              </a:ext>
            </a:extLst>
          </p:cNvPr>
          <p:cNvSpPr>
            <a:spLocks noGrp="1"/>
          </p:cNvSpPr>
          <p:nvPr>
            <p:ph type="dt" sz="half" idx="10"/>
          </p:nvPr>
        </p:nvSpPr>
        <p:spPr/>
        <p:txBody>
          <a:bodyPr/>
          <a:lstStyle/>
          <a:p>
            <a:fld id="{E1D1BB11-EA54-418F-B685-041F7ABDDC4A}" type="datetime1">
              <a:rPr lang="en-US" smtClean="0"/>
              <a:t>9/23/2024</a:t>
            </a:fld>
            <a:endParaRPr lang="en-US"/>
          </a:p>
        </p:txBody>
      </p:sp>
      <p:sp>
        <p:nvSpPr>
          <p:cNvPr id="4" name="Footer Placeholder 3">
            <a:extLst>
              <a:ext uri="{FF2B5EF4-FFF2-40B4-BE49-F238E27FC236}">
                <a16:creationId xmlns:a16="http://schemas.microsoft.com/office/drawing/2014/main" id="{AD4B1B04-ED4F-E0A8-2096-20A0BEEE353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7E7016-2112-6C7A-EF14-226AAB455E91}"/>
              </a:ext>
            </a:extLst>
          </p:cNvPr>
          <p:cNvSpPr>
            <a:spLocks noGrp="1"/>
          </p:cNvSpPr>
          <p:nvPr>
            <p:ph type="sldNum" sz="quarter" idx="12"/>
          </p:nvPr>
        </p:nvSpPr>
        <p:spPr/>
        <p:txBody>
          <a:bodyPr/>
          <a:lstStyle/>
          <a:p>
            <a:fld id="{B924A028-FDD9-F94D-A333-97FF199AADE2}" type="slidenum">
              <a:rPr lang="en-US" smtClean="0"/>
              <a:t>‹N°›</a:t>
            </a:fld>
            <a:endParaRPr lang="en-US"/>
          </a:p>
        </p:txBody>
      </p:sp>
    </p:spTree>
    <p:extLst>
      <p:ext uri="{BB962C8B-B14F-4D97-AF65-F5344CB8AC3E}">
        <p14:creationId xmlns:p14="http://schemas.microsoft.com/office/powerpoint/2010/main" val="739026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5AF9B6-EAB0-FB81-93D3-4EBAC8DABC98}"/>
              </a:ext>
            </a:extLst>
          </p:cNvPr>
          <p:cNvSpPr>
            <a:spLocks noGrp="1"/>
          </p:cNvSpPr>
          <p:nvPr>
            <p:ph type="dt" sz="half" idx="10"/>
          </p:nvPr>
        </p:nvSpPr>
        <p:spPr/>
        <p:txBody>
          <a:bodyPr/>
          <a:lstStyle/>
          <a:p>
            <a:fld id="{C6EE9E91-730C-4748-8CBE-457D1B05CADD}" type="datetime1">
              <a:rPr lang="en-US" smtClean="0"/>
              <a:t>9/23/2024</a:t>
            </a:fld>
            <a:endParaRPr lang="en-US"/>
          </a:p>
        </p:txBody>
      </p:sp>
      <p:sp>
        <p:nvSpPr>
          <p:cNvPr id="3" name="Footer Placeholder 2">
            <a:extLst>
              <a:ext uri="{FF2B5EF4-FFF2-40B4-BE49-F238E27FC236}">
                <a16:creationId xmlns:a16="http://schemas.microsoft.com/office/drawing/2014/main" id="{FC6DA742-A2C8-473C-787E-6909CA142DD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F23D6C-AB9D-2CD5-4F93-291323339756}"/>
              </a:ext>
            </a:extLst>
          </p:cNvPr>
          <p:cNvSpPr>
            <a:spLocks noGrp="1"/>
          </p:cNvSpPr>
          <p:nvPr>
            <p:ph type="sldNum" sz="quarter" idx="12"/>
          </p:nvPr>
        </p:nvSpPr>
        <p:spPr/>
        <p:txBody>
          <a:bodyPr/>
          <a:lstStyle/>
          <a:p>
            <a:fld id="{B924A028-FDD9-F94D-A333-97FF199AADE2}" type="slidenum">
              <a:rPr lang="en-US" smtClean="0"/>
              <a:t>‹N°›</a:t>
            </a:fld>
            <a:endParaRPr lang="en-US"/>
          </a:p>
        </p:txBody>
      </p:sp>
    </p:spTree>
    <p:extLst>
      <p:ext uri="{BB962C8B-B14F-4D97-AF65-F5344CB8AC3E}">
        <p14:creationId xmlns:p14="http://schemas.microsoft.com/office/powerpoint/2010/main" val="1202140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6AC77-B0B4-06E7-96E7-8365D01CE8B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9738D63-65C6-27CA-E46A-20603E3C35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EA0F84B-0B94-2871-A2CB-2257A41E2A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439C8F6-951F-DA44-1895-92982E23D26A}"/>
              </a:ext>
            </a:extLst>
          </p:cNvPr>
          <p:cNvSpPr>
            <a:spLocks noGrp="1"/>
          </p:cNvSpPr>
          <p:nvPr>
            <p:ph type="dt" sz="half" idx="10"/>
          </p:nvPr>
        </p:nvSpPr>
        <p:spPr/>
        <p:txBody>
          <a:bodyPr/>
          <a:lstStyle/>
          <a:p>
            <a:fld id="{E3B870BE-F785-4522-9C0E-6483E3486BB4}" type="datetime1">
              <a:rPr lang="en-US" smtClean="0"/>
              <a:t>9/23/2024</a:t>
            </a:fld>
            <a:endParaRPr lang="en-US"/>
          </a:p>
        </p:txBody>
      </p:sp>
      <p:sp>
        <p:nvSpPr>
          <p:cNvPr id="6" name="Footer Placeholder 5">
            <a:extLst>
              <a:ext uri="{FF2B5EF4-FFF2-40B4-BE49-F238E27FC236}">
                <a16:creationId xmlns:a16="http://schemas.microsoft.com/office/drawing/2014/main" id="{5577BD07-19A9-A19E-6EE7-CE64EAB00A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E235E4-90FA-9BBC-F877-AF073FE7BC9C}"/>
              </a:ext>
            </a:extLst>
          </p:cNvPr>
          <p:cNvSpPr>
            <a:spLocks noGrp="1"/>
          </p:cNvSpPr>
          <p:nvPr>
            <p:ph type="sldNum" sz="quarter" idx="12"/>
          </p:nvPr>
        </p:nvSpPr>
        <p:spPr/>
        <p:txBody>
          <a:bodyPr/>
          <a:lstStyle/>
          <a:p>
            <a:fld id="{B924A028-FDD9-F94D-A333-97FF199AADE2}" type="slidenum">
              <a:rPr lang="en-US" smtClean="0"/>
              <a:t>‹N°›</a:t>
            </a:fld>
            <a:endParaRPr lang="en-US"/>
          </a:p>
        </p:txBody>
      </p:sp>
    </p:spTree>
    <p:extLst>
      <p:ext uri="{BB962C8B-B14F-4D97-AF65-F5344CB8AC3E}">
        <p14:creationId xmlns:p14="http://schemas.microsoft.com/office/powerpoint/2010/main" val="1503027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176D8-5DAB-A860-24EB-69C6CC7D8EA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661A5A3-A33F-9B82-9C3D-99D088B969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22E1675-3D4A-3BE4-863A-427160EFEA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D1A0B86-0936-7006-345A-BCA03F801BE7}"/>
              </a:ext>
            </a:extLst>
          </p:cNvPr>
          <p:cNvSpPr>
            <a:spLocks noGrp="1"/>
          </p:cNvSpPr>
          <p:nvPr>
            <p:ph type="dt" sz="half" idx="10"/>
          </p:nvPr>
        </p:nvSpPr>
        <p:spPr/>
        <p:txBody>
          <a:bodyPr/>
          <a:lstStyle/>
          <a:p>
            <a:fld id="{9F29ACB9-EB84-4882-9406-C5A2449A95F1}" type="datetime1">
              <a:rPr lang="en-US" smtClean="0"/>
              <a:t>9/23/2024</a:t>
            </a:fld>
            <a:endParaRPr lang="en-US"/>
          </a:p>
        </p:txBody>
      </p:sp>
      <p:sp>
        <p:nvSpPr>
          <p:cNvPr id="6" name="Footer Placeholder 5">
            <a:extLst>
              <a:ext uri="{FF2B5EF4-FFF2-40B4-BE49-F238E27FC236}">
                <a16:creationId xmlns:a16="http://schemas.microsoft.com/office/drawing/2014/main" id="{DC422FFD-F5D9-8590-2901-1B59CEAE26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E75787-C0F0-246E-347F-1AB330CDE034}"/>
              </a:ext>
            </a:extLst>
          </p:cNvPr>
          <p:cNvSpPr>
            <a:spLocks noGrp="1"/>
          </p:cNvSpPr>
          <p:nvPr>
            <p:ph type="sldNum" sz="quarter" idx="12"/>
          </p:nvPr>
        </p:nvSpPr>
        <p:spPr/>
        <p:txBody>
          <a:bodyPr/>
          <a:lstStyle/>
          <a:p>
            <a:fld id="{B924A028-FDD9-F94D-A333-97FF199AADE2}" type="slidenum">
              <a:rPr lang="en-US" smtClean="0"/>
              <a:t>‹N°›</a:t>
            </a:fld>
            <a:endParaRPr lang="en-US"/>
          </a:p>
        </p:txBody>
      </p:sp>
    </p:spTree>
    <p:extLst>
      <p:ext uri="{BB962C8B-B14F-4D97-AF65-F5344CB8AC3E}">
        <p14:creationId xmlns:p14="http://schemas.microsoft.com/office/powerpoint/2010/main" val="1971619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F1B2CA-4EAF-B5E6-9EFF-B607CB9B0E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AB17458-6C0A-1C07-E2BD-CE4A91891B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DC3B323-9813-A67D-EFE0-355E3E0CA339}"/>
              </a:ext>
            </a:extLst>
          </p:cNvPr>
          <p:cNvSpPr>
            <a:spLocks noGrp="1"/>
          </p:cNvSpPr>
          <p:nvPr>
            <p:ph type="dt" sz="half" idx="2"/>
          </p:nvPr>
        </p:nvSpPr>
        <p:spPr>
          <a:xfrm>
            <a:off x="8610600" y="6356349"/>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25CA64-BB7B-478D-8FE7-CF0121CA9EB7}" type="datetime1">
              <a:rPr lang="en-US" smtClean="0"/>
              <a:t>9/23/2024</a:t>
            </a:fld>
            <a:endParaRPr lang="en-US"/>
          </a:p>
        </p:txBody>
      </p:sp>
      <p:sp>
        <p:nvSpPr>
          <p:cNvPr id="5" name="Footer Placeholder 4">
            <a:extLst>
              <a:ext uri="{FF2B5EF4-FFF2-40B4-BE49-F238E27FC236}">
                <a16:creationId xmlns:a16="http://schemas.microsoft.com/office/drawing/2014/main" id="{A1323CE4-04A4-95B7-8CD1-B64A7FDDF1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C20B9A0-EBBE-3337-0173-A754998B2E0F}"/>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B924A028-FDD9-F94D-A333-97FF199AADE2}" type="slidenum">
              <a:rPr lang="en-US" smtClean="0"/>
              <a:pPr/>
              <a:t>‹N°›</a:t>
            </a:fld>
            <a:endParaRPr lang="en-US" dirty="0"/>
          </a:p>
        </p:txBody>
      </p:sp>
    </p:spTree>
    <p:extLst>
      <p:ext uri="{BB962C8B-B14F-4D97-AF65-F5344CB8AC3E}">
        <p14:creationId xmlns:p14="http://schemas.microsoft.com/office/powerpoint/2010/main" val="68617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4.png"/><Relationship Id="rId12" Type="http://schemas.microsoft.com/office/2007/relationships/hdphoto" Target="../media/hdphoto3.wdp"/><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7.png"/><Relationship Id="rId5" Type="http://schemas.openxmlformats.org/officeDocument/2006/relationships/image" Target="../media/image3.png"/><Relationship Id="rId15" Type="http://schemas.openxmlformats.org/officeDocument/2006/relationships/image" Target="../media/image10.png"/><Relationship Id="rId10" Type="http://schemas.openxmlformats.org/officeDocument/2006/relationships/image" Target="../media/image6.png"/><Relationship Id="rId4" Type="http://schemas.openxmlformats.org/officeDocument/2006/relationships/image" Target="../media/image2.png"/><Relationship Id="rId9" Type="http://schemas.microsoft.com/office/2007/relationships/hdphoto" Target="../media/hdphoto2.wdp"/><Relationship Id="rId1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5.jp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jpg"/><Relationship Id="rId5" Type="http://schemas.openxmlformats.org/officeDocument/2006/relationships/image" Target="../media/image29.tiff"/><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8.jpg"/><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4.png"/><Relationship Id="rId12" Type="http://schemas.microsoft.com/office/2007/relationships/hdphoto" Target="../media/hdphoto3.wdp"/><Relationship Id="rId2" Type="http://schemas.openxmlformats.org/officeDocument/2006/relationships/notesSlide" Target="../notesSlides/notesSlide15.xml"/><Relationship Id="rId16" Type="http://schemas.openxmlformats.org/officeDocument/2006/relationships/image" Target="../media/image35.png"/><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7.png"/><Relationship Id="rId5" Type="http://schemas.openxmlformats.org/officeDocument/2006/relationships/image" Target="../media/image3.png"/><Relationship Id="rId15" Type="http://schemas.openxmlformats.org/officeDocument/2006/relationships/image" Target="../media/image10.png"/><Relationship Id="rId10" Type="http://schemas.openxmlformats.org/officeDocument/2006/relationships/image" Target="../media/image6.png"/><Relationship Id="rId4" Type="http://schemas.openxmlformats.org/officeDocument/2006/relationships/image" Target="../media/image2.png"/><Relationship Id="rId9" Type="http://schemas.microsoft.com/office/2007/relationships/hdphoto" Target="../media/hdphoto2.wdp"/><Relationship Id="rId1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36.png"/><Relationship Id="rId5" Type="http://schemas.openxmlformats.org/officeDocument/2006/relationships/image" Target="../media/image11.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37.tif"/><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8.tiff"/><Relationship Id="rId5" Type="http://schemas.openxmlformats.org/officeDocument/2006/relationships/image" Target="../media/image29.tiff"/><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38.tiff"/></Relationships>
</file>

<file path=ppt/slides/_rels/slide2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image" Target="../media/image28.jpg"/><Relationship Id="rId7"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1.png"/><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1.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0.jp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2.jp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silhouette of a building&#10;&#10;Description automatically generated">
            <a:extLst>
              <a:ext uri="{FF2B5EF4-FFF2-40B4-BE49-F238E27FC236}">
                <a16:creationId xmlns:a16="http://schemas.microsoft.com/office/drawing/2014/main" id="{F0D9CFBC-DB9F-0D40-901C-869086CBBB31}"/>
              </a:ext>
            </a:extLst>
          </p:cNvPr>
          <p:cNvPicPr>
            <a:picLocks noChangeAspect="1"/>
          </p:cNvPicPr>
          <p:nvPr/>
        </p:nvPicPr>
        <p:blipFill>
          <a:blip r:embed="rId3"/>
          <a:stretch>
            <a:fillRect/>
          </a:stretch>
        </p:blipFill>
        <p:spPr>
          <a:xfrm>
            <a:off x="9334500" y="6085808"/>
            <a:ext cx="2857500" cy="513762"/>
          </a:xfrm>
          <a:prstGeom prst="rect">
            <a:avLst/>
          </a:prstGeom>
        </p:spPr>
      </p:pic>
      <p:pic>
        <p:nvPicPr>
          <p:cNvPr id="9" name="Picture 2" descr="Liverpool Maritime Mercantile City, 2011: Panorama of the Merseyside... |  Download Scientific Diagram">
            <a:extLst>
              <a:ext uri="{FF2B5EF4-FFF2-40B4-BE49-F238E27FC236}">
                <a16:creationId xmlns:a16="http://schemas.microsoft.com/office/drawing/2014/main" id="{9F7F4544-EF26-2939-1DA6-7A576A8E2C76}"/>
              </a:ext>
            </a:extLst>
          </p:cNvPr>
          <p:cNvPicPr>
            <a:picLocks noChangeAspect="1" noChangeArrowheads="1"/>
          </p:cNvPicPr>
          <p:nvPr/>
        </p:nvPicPr>
        <p:blipFill rotWithShape="1">
          <a:blip r:embed="rId4">
            <a:alphaModFix amt="21000"/>
            <a:extLst>
              <a:ext uri="{28A0092B-C50C-407E-A947-70E740481C1C}">
                <a14:useLocalDpi xmlns:a14="http://schemas.microsoft.com/office/drawing/2010/main" val="0"/>
              </a:ext>
            </a:extLst>
          </a:blip>
          <a:srcRect t="71390" b="4698"/>
          <a:stretch/>
        </p:blipFill>
        <p:spPr bwMode="auto">
          <a:xfrm>
            <a:off x="0" y="2591642"/>
            <a:ext cx="12223734" cy="4282887"/>
          </a:xfrm>
          <a:prstGeom prst="rect">
            <a:avLst/>
          </a:prstGeom>
          <a:noFill/>
          <a:effectLst>
            <a:outerShdw blurRad="1270000" dist="50800" dir="5400000" algn="ctr" rotWithShape="0">
              <a:srgbClr val="000000">
                <a:alpha val="6000"/>
              </a:srgbClr>
            </a:outerShdw>
          </a:effectLst>
          <a:extLst>
            <a:ext uri="{909E8E84-426E-40DD-AFC4-6F175D3DCCD1}">
              <a14:hiddenFill xmlns:a14="http://schemas.microsoft.com/office/drawing/2010/main">
                <a:solidFill>
                  <a:srgbClr val="FFFFFF"/>
                </a:solidFill>
              </a14:hiddenFill>
            </a:ext>
          </a:extLst>
        </p:spPr>
      </p:pic>
      <p:pic>
        <p:nvPicPr>
          <p:cNvPr id="1026" name="Picture 2" descr="Liverpool Maritime Mercantile City, 2011: Panorama of the Merseyside... |  Download Scientific Diagram">
            <a:extLst>
              <a:ext uri="{FF2B5EF4-FFF2-40B4-BE49-F238E27FC236}">
                <a16:creationId xmlns:a16="http://schemas.microsoft.com/office/drawing/2014/main" id="{38D5FCDF-D058-6AB4-FBF7-8A114D3B1C06}"/>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Cutout/>
                    </a14:imgEffect>
                  </a14:imgLayer>
                </a14:imgProps>
              </a:ext>
              <a:ext uri="{28A0092B-C50C-407E-A947-70E740481C1C}">
                <a14:useLocalDpi xmlns:a14="http://schemas.microsoft.com/office/drawing/2010/main" val="0"/>
              </a:ext>
            </a:extLst>
          </a:blip>
          <a:srcRect t="26725" b="14316"/>
          <a:stretch/>
        </p:blipFill>
        <p:spPr bwMode="auto">
          <a:xfrm>
            <a:off x="0" y="-1"/>
            <a:ext cx="12223734" cy="256907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3168E03-FE3A-3CC2-18FC-C0780BE736A5}"/>
              </a:ext>
            </a:extLst>
          </p:cNvPr>
          <p:cNvSpPr/>
          <p:nvPr/>
        </p:nvSpPr>
        <p:spPr>
          <a:xfrm>
            <a:off x="31734" y="1811004"/>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7D1DD96-8BEC-5072-7C12-136A5CA99457}"/>
              </a:ext>
            </a:extLst>
          </p:cNvPr>
          <p:cNvSpPr txBox="1"/>
          <p:nvPr/>
        </p:nvSpPr>
        <p:spPr>
          <a:xfrm>
            <a:off x="2180454" y="1861186"/>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sp>
        <p:nvSpPr>
          <p:cNvPr id="4" name="Rectangle 3">
            <a:extLst>
              <a:ext uri="{FF2B5EF4-FFF2-40B4-BE49-F238E27FC236}">
                <a16:creationId xmlns:a16="http://schemas.microsoft.com/office/drawing/2014/main" id="{2DDF2A1C-CA91-59FD-665A-EBF80DF661A9}"/>
              </a:ext>
            </a:extLst>
          </p:cNvPr>
          <p:cNvSpPr/>
          <p:nvPr/>
        </p:nvSpPr>
        <p:spPr>
          <a:xfrm>
            <a:off x="15692" y="1811003"/>
            <a:ext cx="2253343" cy="78063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white text on a black background&#10;&#10;Description automatically generated">
            <a:extLst>
              <a:ext uri="{FF2B5EF4-FFF2-40B4-BE49-F238E27FC236}">
                <a16:creationId xmlns:a16="http://schemas.microsoft.com/office/drawing/2014/main" id="{5E5D924E-BDA0-F5AA-AB19-E970DF9D56C2}"/>
              </a:ext>
            </a:extLst>
          </p:cNvPr>
          <p:cNvPicPr>
            <a:picLocks noChangeAspect="1"/>
          </p:cNvPicPr>
          <p:nvPr/>
        </p:nvPicPr>
        <p:blipFill rotWithShape="1">
          <a:blip r:embed="rId7"/>
          <a:srcRect l="2695" t="5015" r="1587" b="7948"/>
          <a:stretch/>
        </p:blipFill>
        <p:spPr>
          <a:xfrm>
            <a:off x="202247" y="1890693"/>
            <a:ext cx="1880232" cy="597120"/>
          </a:xfrm>
          <a:prstGeom prst="rect">
            <a:avLst/>
          </a:prstGeom>
        </p:spPr>
      </p:pic>
      <p:sp>
        <p:nvSpPr>
          <p:cNvPr id="8" name="TextBox 7">
            <a:extLst>
              <a:ext uri="{FF2B5EF4-FFF2-40B4-BE49-F238E27FC236}">
                <a16:creationId xmlns:a16="http://schemas.microsoft.com/office/drawing/2014/main" id="{B9AC0755-FE47-3A7F-324F-D8B1FDCDD3D6}"/>
              </a:ext>
            </a:extLst>
          </p:cNvPr>
          <p:cNvSpPr txBox="1"/>
          <p:nvPr/>
        </p:nvSpPr>
        <p:spPr>
          <a:xfrm>
            <a:off x="70121" y="2618842"/>
            <a:ext cx="6074229" cy="369332"/>
          </a:xfrm>
          <a:prstGeom prst="rect">
            <a:avLst/>
          </a:prstGeom>
          <a:noFill/>
        </p:spPr>
        <p:txBody>
          <a:bodyPr wrap="square" rtlCol="0">
            <a:spAutoFit/>
          </a:bodyPr>
          <a:lstStyle/>
          <a:p>
            <a:r>
              <a:rPr lang="en-US" dirty="0">
                <a:solidFill>
                  <a:srgbClr val="1F2943"/>
                </a:solidFill>
                <a:latin typeface="Aptos" panose="020B0004020202020204" pitchFamily="34" charset="0"/>
              </a:rPr>
              <a:t>River morphodynamics and management</a:t>
            </a:r>
          </a:p>
        </p:txBody>
      </p:sp>
      <p:sp>
        <p:nvSpPr>
          <p:cNvPr id="10" name="Rectangle 9">
            <a:extLst>
              <a:ext uri="{FF2B5EF4-FFF2-40B4-BE49-F238E27FC236}">
                <a16:creationId xmlns:a16="http://schemas.microsoft.com/office/drawing/2014/main" id="{A5C740EF-A36B-3A44-B928-EBC6506287BE}"/>
              </a:ext>
            </a:extLst>
          </p:cNvPr>
          <p:cNvSpPr/>
          <p:nvPr/>
        </p:nvSpPr>
        <p:spPr>
          <a:xfrm flipV="1">
            <a:off x="-21771" y="6599570"/>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sp>
        <p:nvSpPr>
          <p:cNvPr id="12" name="TextBox 11">
            <a:extLst>
              <a:ext uri="{FF2B5EF4-FFF2-40B4-BE49-F238E27FC236}">
                <a16:creationId xmlns:a16="http://schemas.microsoft.com/office/drawing/2014/main" id="{882EC238-309B-1E34-C3A0-AA8051333A69}"/>
              </a:ext>
            </a:extLst>
          </p:cNvPr>
          <p:cNvSpPr txBox="1"/>
          <p:nvPr/>
        </p:nvSpPr>
        <p:spPr>
          <a:xfrm>
            <a:off x="9334500" y="6602379"/>
            <a:ext cx="2857500"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sp>
        <p:nvSpPr>
          <p:cNvPr id="19" name="TextBox 18">
            <a:extLst>
              <a:ext uri="{FF2B5EF4-FFF2-40B4-BE49-F238E27FC236}">
                <a16:creationId xmlns:a16="http://schemas.microsoft.com/office/drawing/2014/main" id="{A87DE3F0-FB1B-02C1-E6C6-77670F1575B7}"/>
              </a:ext>
            </a:extLst>
          </p:cNvPr>
          <p:cNvSpPr txBox="1"/>
          <p:nvPr/>
        </p:nvSpPr>
        <p:spPr>
          <a:xfrm>
            <a:off x="1169409" y="3260882"/>
            <a:ext cx="9949881" cy="1323439"/>
          </a:xfrm>
          <a:prstGeom prst="rect">
            <a:avLst/>
          </a:prstGeom>
          <a:noFill/>
        </p:spPr>
        <p:txBody>
          <a:bodyPr wrap="square" rtlCol="0">
            <a:spAutoFit/>
          </a:bodyPr>
          <a:lstStyle/>
          <a:p>
            <a:pPr algn="ctr"/>
            <a:r>
              <a:rPr lang="en-US" sz="4000" b="1" dirty="0">
                <a:solidFill>
                  <a:srgbClr val="1F2943"/>
                </a:solidFill>
                <a:latin typeface="Aptos" panose="020B0004020202020204" pitchFamily="34" charset="0"/>
              </a:rPr>
              <a:t>What happens downstream of a dam during a flush? Insight through laboratory experiments</a:t>
            </a:r>
          </a:p>
        </p:txBody>
      </p:sp>
      <p:sp>
        <p:nvSpPr>
          <p:cNvPr id="20" name="TextBox 19">
            <a:extLst>
              <a:ext uri="{FF2B5EF4-FFF2-40B4-BE49-F238E27FC236}">
                <a16:creationId xmlns:a16="http://schemas.microsoft.com/office/drawing/2014/main" id="{A1AF43C9-5CB6-7471-F87E-0C3DEEABB275}"/>
              </a:ext>
            </a:extLst>
          </p:cNvPr>
          <p:cNvSpPr txBox="1"/>
          <p:nvPr/>
        </p:nvSpPr>
        <p:spPr>
          <a:xfrm>
            <a:off x="2001617" y="4690008"/>
            <a:ext cx="8285466" cy="584775"/>
          </a:xfrm>
          <a:prstGeom prst="rect">
            <a:avLst/>
          </a:prstGeom>
          <a:noFill/>
        </p:spPr>
        <p:txBody>
          <a:bodyPr wrap="square" rtlCol="0">
            <a:spAutoFit/>
          </a:bodyPr>
          <a:lstStyle/>
          <a:p>
            <a:pPr algn="ctr"/>
            <a:r>
              <a:rPr lang="en-US" sz="3200" b="1" dirty="0">
                <a:solidFill>
                  <a:srgbClr val="1F2943"/>
                </a:solidFill>
                <a:latin typeface="Aptos" panose="020B0004020202020204" pitchFamily="34" charset="0"/>
              </a:rPr>
              <a:t>R. Meurice</a:t>
            </a:r>
            <a:r>
              <a:rPr lang="en-US" sz="3200" dirty="0">
                <a:solidFill>
                  <a:srgbClr val="1F2943"/>
                </a:solidFill>
                <a:latin typeface="Aptos" panose="020B0004020202020204" pitchFamily="34" charset="0"/>
              </a:rPr>
              <a:t>, B. </a:t>
            </a:r>
            <a:r>
              <a:rPr lang="en-US" sz="3200" dirty="0" err="1">
                <a:solidFill>
                  <a:srgbClr val="1F2943"/>
                </a:solidFill>
                <a:latin typeface="Aptos" panose="020B0004020202020204" pitchFamily="34" charset="0"/>
              </a:rPr>
              <a:t>Bosseler</a:t>
            </a:r>
            <a:r>
              <a:rPr lang="en-US" sz="3200" dirty="0">
                <a:solidFill>
                  <a:srgbClr val="1F2943"/>
                </a:solidFill>
                <a:latin typeface="Aptos" panose="020B0004020202020204" pitchFamily="34" charset="0"/>
              </a:rPr>
              <a:t>, G. Noël, S. Soares-Frazão</a:t>
            </a:r>
          </a:p>
        </p:txBody>
      </p:sp>
      <p:sp>
        <p:nvSpPr>
          <p:cNvPr id="21" name="TextBox 20">
            <a:extLst>
              <a:ext uri="{FF2B5EF4-FFF2-40B4-BE49-F238E27FC236}">
                <a16:creationId xmlns:a16="http://schemas.microsoft.com/office/drawing/2014/main" id="{F4472E00-5241-E9EF-3580-9C6B04F935F9}"/>
              </a:ext>
            </a:extLst>
          </p:cNvPr>
          <p:cNvSpPr txBox="1"/>
          <p:nvPr/>
        </p:nvSpPr>
        <p:spPr>
          <a:xfrm>
            <a:off x="4901210" y="5390256"/>
            <a:ext cx="2694753" cy="461665"/>
          </a:xfrm>
          <a:prstGeom prst="rect">
            <a:avLst/>
          </a:prstGeom>
          <a:noFill/>
        </p:spPr>
        <p:txBody>
          <a:bodyPr wrap="square" rtlCol="0">
            <a:spAutoFit/>
          </a:bodyPr>
          <a:lstStyle/>
          <a:p>
            <a:pPr algn="ctr"/>
            <a:r>
              <a:rPr lang="en-US" sz="2400" dirty="0">
                <a:solidFill>
                  <a:srgbClr val="1F2943"/>
                </a:solidFill>
              </a:rPr>
              <a:t>UCLouvain, Belgium</a:t>
            </a:r>
          </a:p>
        </p:txBody>
      </p:sp>
      <p:pic>
        <p:nvPicPr>
          <p:cNvPr id="22" name="Picture 2" descr="https://www.ljmu.ac.uk/-/media/ljmu/conferences/river-flow/hrwallingford.png?h=108&amp;w=200&amp;hash=81A75585B26F16295D5494218A978B47"/>
          <p:cNvPicPr>
            <a:picLocks noChangeAspect="1" noChangeArrowheads="1"/>
          </p:cNvPicPr>
          <p:nvPr/>
        </p:nvPicPr>
        <p:blipFill>
          <a:blip r:embed="rId8">
            <a:duotone>
              <a:schemeClr val="bg2">
                <a:shade val="45000"/>
                <a:satMod val="135000"/>
              </a:schemeClr>
              <a:prstClr val="white"/>
            </a:duotone>
            <a:extLst>
              <a:ext uri="{BEBA8EAE-BF5A-486C-A8C5-ECC9F3942E4B}">
                <a14:imgProps xmlns:a14="http://schemas.microsoft.com/office/drawing/2010/main">
                  <a14:imgLayer r:embed="rId9">
                    <a14:imgEffect>
                      <a14:saturation sat="0"/>
                    </a14:imgEffect>
                    <a14:imgEffect>
                      <a14:brightnessContrast bright="73000"/>
                    </a14:imgEffect>
                  </a14:imgLayer>
                </a14:imgProps>
              </a:ext>
              <a:ext uri="{28A0092B-C50C-407E-A947-70E740481C1C}">
                <a14:useLocalDpi xmlns:a14="http://schemas.microsoft.com/office/drawing/2010/main" val="0"/>
              </a:ext>
            </a:extLst>
          </a:blip>
          <a:srcRect/>
          <a:stretch>
            <a:fillRect/>
          </a:stretch>
        </p:blipFill>
        <p:spPr bwMode="auto">
          <a:xfrm>
            <a:off x="11014950" y="1872543"/>
            <a:ext cx="1172999" cy="63342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https://www.ljmu.ac.uk/-/media/ljmu/conferences/river-flow/international-association-for-hydro-environment-engineering-and-research.png?h=80&amp;w=200&amp;hash=BBC331A16D33D406EB8B1CE53CA5479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78908" y="1807072"/>
            <a:ext cx="1905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Liverpool John Moores University"/>
          <p:cNvPicPr>
            <a:picLocks noChangeAspect="1" noChangeArrowheads="1"/>
          </p:cNvPicPr>
          <p:nvPr/>
        </p:nvPicPr>
        <p:blipFill>
          <a:blip r:embed="rId11">
            <a:lum bright="70000" contrast="-70000"/>
            <a:extLst>
              <a:ext uri="{BEBA8EAE-BF5A-486C-A8C5-ECC9F3942E4B}">
                <a14:imgProps xmlns:a14="http://schemas.microsoft.com/office/drawing/2010/main">
                  <a14:imgLayer r:embed="rId12">
                    <a14:imgEffect>
                      <a14:colorTemperature colorTemp="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877534" y="1838476"/>
            <a:ext cx="2170332" cy="772638"/>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A197C1FF-64B5-46AE-B252-179D421BBCD7}"/>
              </a:ext>
            </a:extLst>
          </p:cNvPr>
          <p:cNvPicPr>
            <a:picLocks noChangeAspect="1"/>
          </p:cNvPicPr>
          <p:nvPr/>
        </p:nvPicPr>
        <p:blipFill>
          <a:blip r:embed="rId13"/>
          <a:stretch>
            <a:fillRect/>
          </a:stretch>
        </p:blipFill>
        <p:spPr>
          <a:xfrm>
            <a:off x="2584927" y="5933402"/>
            <a:ext cx="2567583" cy="593236"/>
          </a:xfrm>
          <a:prstGeom prst="roundRect">
            <a:avLst/>
          </a:prstGeom>
        </p:spPr>
      </p:pic>
      <p:pic>
        <p:nvPicPr>
          <p:cNvPr id="25" name="Image 24">
            <a:extLst>
              <a:ext uri="{FF2B5EF4-FFF2-40B4-BE49-F238E27FC236}">
                <a16:creationId xmlns:a16="http://schemas.microsoft.com/office/drawing/2014/main" id="{9461C5EC-5068-4BC7-A7FC-411F58FA1313}"/>
              </a:ext>
            </a:extLst>
          </p:cNvPr>
          <p:cNvPicPr>
            <a:picLocks noChangeAspect="1"/>
          </p:cNvPicPr>
          <p:nvPr/>
        </p:nvPicPr>
        <p:blipFill>
          <a:blip r:embed="rId14"/>
          <a:stretch>
            <a:fillRect/>
          </a:stretch>
        </p:blipFill>
        <p:spPr>
          <a:xfrm>
            <a:off x="1273647" y="6013825"/>
            <a:ext cx="1240167" cy="422784"/>
          </a:xfrm>
          <a:prstGeom prst="rect">
            <a:avLst/>
          </a:prstGeom>
        </p:spPr>
      </p:pic>
      <p:pic>
        <p:nvPicPr>
          <p:cNvPr id="27" name="Image 26">
            <a:extLst>
              <a:ext uri="{FF2B5EF4-FFF2-40B4-BE49-F238E27FC236}">
                <a16:creationId xmlns:a16="http://schemas.microsoft.com/office/drawing/2014/main" id="{490753F6-A924-4123-A306-047C2E5AE690}"/>
              </a:ext>
            </a:extLst>
          </p:cNvPr>
          <p:cNvPicPr>
            <a:picLocks noChangeAspect="1"/>
          </p:cNvPicPr>
          <p:nvPr/>
        </p:nvPicPr>
        <p:blipFill>
          <a:blip r:embed="rId15"/>
          <a:stretch>
            <a:fillRect/>
          </a:stretch>
        </p:blipFill>
        <p:spPr>
          <a:xfrm>
            <a:off x="202247" y="6013825"/>
            <a:ext cx="768274" cy="485640"/>
          </a:xfrm>
          <a:prstGeom prst="rect">
            <a:avLst/>
          </a:prstGeom>
        </p:spPr>
      </p:pic>
    </p:spTree>
    <p:extLst>
      <p:ext uri="{BB962C8B-B14F-4D97-AF65-F5344CB8AC3E}">
        <p14:creationId xmlns:p14="http://schemas.microsoft.com/office/powerpoint/2010/main" val="3112331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78512"/>
            <a:ext cx="11913976" cy="523220"/>
          </a:xfrm>
          <a:prstGeom prst="rect">
            <a:avLst/>
          </a:prstGeom>
          <a:noFill/>
        </p:spPr>
        <p:txBody>
          <a:bodyPr wrap="square" rtlCol="0">
            <a:spAutoFit/>
          </a:bodyPr>
          <a:lstStyle/>
          <a:p>
            <a:pPr algn="r"/>
            <a:r>
              <a:rPr lang="en-GB" sz="2800" dirty="0">
                <a:solidFill>
                  <a:schemeClr val="bg1"/>
                </a:solidFill>
                <a:latin typeface="Aptos" panose="020B0004020202020204" pitchFamily="34" charset="0"/>
              </a:rPr>
              <a:t>Measuring the bed level evolution</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3"/>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grpSp>
        <p:nvGrpSpPr>
          <p:cNvPr id="7" name="Groupe 6">
            <a:extLst>
              <a:ext uri="{FF2B5EF4-FFF2-40B4-BE49-F238E27FC236}">
                <a16:creationId xmlns:a16="http://schemas.microsoft.com/office/drawing/2014/main" id="{BF2FEDD4-BDBD-4B78-8A50-B73D2D18CC34}"/>
              </a:ext>
            </a:extLst>
          </p:cNvPr>
          <p:cNvGrpSpPr>
            <a:grpSpLocks noChangeAspect="1"/>
          </p:cNvGrpSpPr>
          <p:nvPr/>
        </p:nvGrpSpPr>
        <p:grpSpPr>
          <a:xfrm>
            <a:off x="1695780" y="1572069"/>
            <a:ext cx="3260341" cy="4467203"/>
            <a:chOff x="7657676" y="1253237"/>
            <a:chExt cx="3680884" cy="5043415"/>
          </a:xfrm>
        </p:grpSpPr>
        <p:pic>
          <p:nvPicPr>
            <p:cNvPr id="8" name="Image 7" descr="Une image contenant bâtiment, Matériau composite, sol, construction&#10;&#10;Description générée automatiquement">
              <a:extLst>
                <a:ext uri="{FF2B5EF4-FFF2-40B4-BE49-F238E27FC236}">
                  <a16:creationId xmlns:a16="http://schemas.microsoft.com/office/drawing/2014/main" id="{1BA5D4FD-E365-43F2-8488-B61F5E5B83C7}"/>
                </a:ext>
              </a:extLst>
            </p:cNvPr>
            <p:cNvPicPr>
              <a:picLocks noChangeAspect="1"/>
            </p:cNvPicPr>
            <p:nvPr/>
          </p:nvPicPr>
          <p:blipFill rotWithShape="1">
            <a:blip r:embed="rId4">
              <a:extLst>
                <a:ext uri="{28A0092B-C50C-407E-A947-70E740481C1C}">
                  <a14:useLocalDpi xmlns:a14="http://schemas.microsoft.com/office/drawing/2010/main" val="0"/>
                </a:ext>
              </a:extLst>
            </a:blip>
            <a:srcRect l="15952" t="18560" r="22199" b="17748"/>
            <a:stretch/>
          </p:blipFill>
          <p:spPr>
            <a:xfrm flipH="1">
              <a:off x="7657676" y="1253237"/>
              <a:ext cx="3673048" cy="5043415"/>
            </a:xfrm>
            <a:prstGeom prst="rect">
              <a:avLst/>
            </a:prstGeom>
          </p:spPr>
        </p:pic>
        <p:sp>
          <p:nvSpPr>
            <p:cNvPr id="9" name="Forme libre : forme 8">
              <a:extLst>
                <a:ext uri="{FF2B5EF4-FFF2-40B4-BE49-F238E27FC236}">
                  <a16:creationId xmlns:a16="http://schemas.microsoft.com/office/drawing/2014/main" id="{19F06209-8B26-45B4-84E1-978414A9427F}"/>
                </a:ext>
              </a:extLst>
            </p:cNvPr>
            <p:cNvSpPr/>
            <p:nvPr/>
          </p:nvSpPr>
          <p:spPr>
            <a:xfrm>
              <a:off x="7660640" y="4582160"/>
              <a:ext cx="3677920" cy="30480"/>
            </a:xfrm>
            <a:custGeom>
              <a:avLst/>
              <a:gdLst>
                <a:gd name="connsiteX0" fmla="*/ 0 w 3677920"/>
                <a:gd name="connsiteY0" fmla="*/ 30480 h 30480"/>
                <a:gd name="connsiteX1" fmla="*/ 598976 w 3677920"/>
                <a:gd name="connsiteY1" fmla="*/ 25516 h 30480"/>
                <a:gd name="connsiteX2" fmla="*/ 1197951 w 3677920"/>
                <a:gd name="connsiteY2" fmla="*/ 20552 h 30480"/>
                <a:gd name="connsiteX3" fmla="*/ 1796927 w 3677920"/>
                <a:gd name="connsiteY3" fmla="*/ 15588 h 30480"/>
                <a:gd name="connsiteX4" fmla="*/ 2359123 w 3677920"/>
                <a:gd name="connsiteY4" fmla="*/ 10929 h 30480"/>
                <a:gd name="connsiteX5" fmla="*/ 2774203 w 3677920"/>
                <a:gd name="connsiteY5" fmla="*/ 7489 h 30480"/>
                <a:gd name="connsiteX6" fmla="*/ 3677920 w 3677920"/>
                <a:gd name="connsiteY6" fmla="*/ 0 h 3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7920" h="30480" extrusionOk="0">
                  <a:moveTo>
                    <a:pt x="0" y="30480"/>
                  </a:moveTo>
                  <a:cubicBezTo>
                    <a:pt x="279854" y="-13314"/>
                    <a:pt x="408431" y="49278"/>
                    <a:pt x="598976" y="25516"/>
                  </a:cubicBezTo>
                  <a:cubicBezTo>
                    <a:pt x="789521" y="1754"/>
                    <a:pt x="1069568" y="50424"/>
                    <a:pt x="1197951" y="20552"/>
                  </a:cubicBezTo>
                  <a:cubicBezTo>
                    <a:pt x="1326334" y="-9320"/>
                    <a:pt x="1521795" y="84646"/>
                    <a:pt x="1796927" y="15588"/>
                  </a:cubicBezTo>
                  <a:cubicBezTo>
                    <a:pt x="2072059" y="-53470"/>
                    <a:pt x="2192884" y="36760"/>
                    <a:pt x="2359123" y="10929"/>
                  </a:cubicBezTo>
                  <a:cubicBezTo>
                    <a:pt x="2525362" y="-14902"/>
                    <a:pt x="2632798" y="26986"/>
                    <a:pt x="2774203" y="7489"/>
                  </a:cubicBezTo>
                  <a:cubicBezTo>
                    <a:pt x="2915608" y="-12008"/>
                    <a:pt x="3364850" y="50266"/>
                    <a:pt x="3677920" y="0"/>
                  </a:cubicBezTo>
                </a:path>
              </a:pathLst>
            </a:custGeom>
            <a:noFill/>
            <a:ln w="76200">
              <a:solidFill>
                <a:schemeClr val="accent1">
                  <a:lumMod val="75000"/>
                </a:schemeClr>
              </a:solidFill>
              <a:extLst>
                <a:ext uri="{C807C97D-BFC1-408E-A445-0C87EB9F89A2}">
                  <ask:lineSketchStyleProps xmlns="" xmlns:ask="http://schemas.microsoft.com/office/drawing/2018/sketchyshapes" sd="4159561521">
                    <a:custGeom>
                      <a:avLst/>
                      <a:gdLst>
                        <a:gd name="connsiteX0" fmla="*/ 0 w 3677920"/>
                        <a:gd name="connsiteY0" fmla="*/ 30480 h 30480"/>
                        <a:gd name="connsiteX1" fmla="*/ 3677920 w 3677920"/>
                        <a:gd name="connsiteY1" fmla="*/ 0 h 30480"/>
                      </a:gdLst>
                      <a:ahLst/>
                      <a:cxnLst>
                        <a:cxn ang="0">
                          <a:pos x="connsiteX0" y="connsiteY0"/>
                        </a:cxn>
                        <a:cxn ang="0">
                          <a:pos x="connsiteX1" y="connsiteY1"/>
                        </a:cxn>
                      </a:cxnLst>
                      <a:rect l="l" t="t" r="r" b="b"/>
                      <a:pathLst>
                        <a:path w="3677920" h="30480">
                          <a:moveTo>
                            <a:pt x="0" y="30480"/>
                          </a:moveTo>
                          <a:lnTo>
                            <a:pt x="3677920" y="0"/>
                          </a:lnTo>
                        </a:path>
                      </a:pathLst>
                    </a:cu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grpSp>
      <p:cxnSp>
        <p:nvCxnSpPr>
          <p:cNvPr id="11" name="Connecteur droit avec flèche 10">
            <a:extLst>
              <a:ext uri="{FF2B5EF4-FFF2-40B4-BE49-F238E27FC236}">
                <a16:creationId xmlns:a16="http://schemas.microsoft.com/office/drawing/2014/main" id="{C582CF44-119F-4609-BB13-58660374E36E}"/>
              </a:ext>
            </a:extLst>
          </p:cNvPr>
          <p:cNvCxnSpPr>
            <a:cxnSpLocks/>
          </p:cNvCxnSpPr>
          <p:nvPr/>
        </p:nvCxnSpPr>
        <p:spPr>
          <a:xfrm flipH="1" flipV="1">
            <a:off x="3592489" y="4660010"/>
            <a:ext cx="269243" cy="335604"/>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FCDD712E-72E8-476C-89F6-F3FABC3A3756}"/>
              </a:ext>
            </a:extLst>
          </p:cNvPr>
          <p:cNvCxnSpPr>
            <a:cxnSpLocks/>
          </p:cNvCxnSpPr>
          <p:nvPr/>
        </p:nvCxnSpPr>
        <p:spPr>
          <a:xfrm>
            <a:off x="3592489" y="4659975"/>
            <a:ext cx="269243" cy="335639"/>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4" name="Ellipse 13">
            <a:extLst>
              <a:ext uri="{FF2B5EF4-FFF2-40B4-BE49-F238E27FC236}">
                <a16:creationId xmlns:a16="http://schemas.microsoft.com/office/drawing/2014/main" id="{345E156F-A2D4-4FCC-8F26-1CFA4CA13397}"/>
              </a:ext>
            </a:extLst>
          </p:cNvPr>
          <p:cNvSpPr/>
          <p:nvPr/>
        </p:nvSpPr>
        <p:spPr>
          <a:xfrm>
            <a:off x="-3748748" y="5155376"/>
            <a:ext cx="99647" cy="105517"/>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Ellipse 14">
            <a:extLst>
              <a:ext uri="{FF2B5EF4-FFF2-40B4-BE49-F238E27FC236}">
                <a16:creationId xmlns:a16="http://schemas.microsoft.com/office/drawing/2014/main" id="{325585C2-3B80-4A9B-B6DE-0A9A8D17BB6A}"/>
              </a:ext>
            </a:extLst>
          </p:cNvPr>
          <p:cNvSpPr/>
          <p:nvPr/>
        </p:nvSpPr>
        <p:spPr>
          <a:xfrm>
            <a:off x="-3534436" y="5364926"/>
            <a:ext cx="99647" cy="105517"/>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Ellipse 15">
            <a:extLst>
              <a:ext uri="{FF2B5EF4-FFF2-40B4-BE49-F238E27FC236}">
                <a16:creationId xmlns:a16="http://schemas.microsoft.com/office/drawing/2014/main" id="{4162298C-DACD-4C6E-B59F-DD1C4A05F167}"/>
              </a:ext>
            </a:extLst>
          </p:cNvPr>
          <p:cNvSpPr/>
          <p:nvPr/>
        </p:nvSpPr>
        <p:spPr>
          <a:xfrm>
            <a:off x="-5545334" y="5161940"/>
            <a:ext cx="99647" cy="105517"/>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Ellipse 16">
            <a:extLst>
              <a:ext uri="{FF2B5EF4-FFF2-40B4-BE49-F238E27FC236}">
                <a16:creationId xmlns:a16="http://schemas.microsoft.com/office/drawing/2014/main" id="{024BDC35-EFC5-4FBA-84E9-E195DAF2211D}"/>
              </a:ext>
            </a:extLst>
          </p:cNvPr>
          <p:cNvSpPr/>
          <p:nvPr/>
        </p:nvSpPr>
        <p:spPr>
          <a:xfrm>
            <a:off x="-5033578" y="5392127"/>
            <a:ext cx="99647" cy="105517"/>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Ellipse 17">
            <a:extLst>
              <a:ext uri="{FF2B5EF4-FFF2-40B4-BE49-F238E27FC236}">
                <a16:creationId xmlns:a16="http://schemas.microsoft.com/office/drawing/2014/main" id="{51F0B5B3-4CC5-4E41-8516-C7D3ACE33108}"/>
              </a:ext>
            </a:extLst>
          </p:cNvPr>
          <p:cNvSpPr/>
          <p:nvPr/>
        </p:nvSpPr>
        <p:spPr>
          <a:xfrm>
            <a:off x="-4783334" y="5038277"/>
            <a:ext cx="99647" cy="105517"/>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Ellipse 18">
            <a:extLst>
              <a:ext uri="{FF2B5EF4-FFF2-40B4-BE49-F238E27FC236}">
                <a16:creationId xmlns:a16="http://schemas.microsoft.com/office/drawing/2014/main" id="{A7C0F438-1FC2-4CAA-9F05-7A2356F2E21F}"/>
              </a:ext>
            </a:extLst>
          </p:cNvPr>
          <p:cNvSpPr/>
          <p:nvPr/>
        </p:nvSpPr>
        <p:spPr>
          <a:xfrm>
            <a:off x="-4375984" y="5515880"/>
            <a:ext cx="99647" cy="105517"/>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Ellipse 20">
            <a:extLst>
              <a:ext uri="{FF2B5EF4-FFF2-40B4-BE49-F238E27FC236}">
                <a16:creationId xmlns:a16="http://schemas.microsoft.com/office/drawing/2014/main" id="{F3C7E822-13D1-461E-A1E1-20DEE235F086}"/>
              </a:ext>
            </a:extLst>
          </p:cNvPr>
          <p:cNvSpPr/>
          <p:nvPr/>
        </p:nvSpPr>
        <p:spPr>
          <a:xfrm>
            <a:off x="-3389034" y="5750202"/>
            <a:ext cx="94046" cy="101241"/>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Ellipse 21">
            <a:extLst>
              <a:ext uri="{FF2B5EF4-FFF2-40B4-BE49-F238E27FC236}">
                <a16:creationId xmlns:a16="http://schemas.microsoft.com/office/drawing/2014/main" id="{CC323EF0-B0B0-4ADF-97E0-603944D7456D}"/>
              </a:ext>
            </a:extLst>
          </p:cNvPr>
          <p:cNvSpPr/>
          <p:nvPr/>
        </p:nvSpPr>
        <p:spPr>
          <a:xfrm>
            <a:off x="-4288571" y="5229157"/>
            <a:ext cx="99647" cy="105517"/>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Ellipse 22">
            <a:extLst>
              <a:ext uri="{FF2B5EF4-FFF2-40B4-BE49-F238E27FC236}">
                <a16:creationId xmlns:a16="http://schemas.microsoft.com/office/drawing/2014/main" id="{B1E3A595-001C-4930-82D4-DEAE2130DD75}"/>
              </a:ext>
            </a:extLst>
          </p:cNvPr>
          <p:cNvSpPr/>
          <p:nvPr/>
        </p:nvSpPr>
        <p:spPr>
          <a:xfrm>
            <a:off x="-5519833" y="5773127"/>
            <a:ext cx="99647" cy="105517"/>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 coins arrondis 23">
            <a:extLst>
              <a:ext uri="{FF2B5EF4-FFF2-40B4-BE49-F238E27FC236}">
                <a16:creationId xmlns:a16="http://schemas.microsoft.com/office/drawing/2014/main" id="{B0EA7D4E-73C9-4234-8505-C319D928E8E6}"/>
              </a:ext>
            </a:extLst>
          </p:cNvPr>
          <p:cNvSpPr/>
          <p:nvPr/>
        </p:nvSpPr>
        <p:spPr>
          <a:xfrm>
            <a:off x="548960" y="787740"/>
            <a:ext cx="5547040" cy="869005"/>
          </a:xfrm>
          <a:prstGeom prst="round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800"/>
              </a:spcAft>
            </a:pPr>
            <a:r>
              <a:rPr lang="en-GB" sz="2400" dirty="0">
                <a:solidFill>
                  <a:schemeClr val="tx1"/>
                </a:solidFill>
                <a:latin typeface="Roboto" pitchFamily="2" charset="0"/>
                <a:ea typeface="Roboto" pitchFamily="2" charset="0"/>
              </a:rPr>
              <a:t>Acoustic backscattering (ABS)</a:t>
            </a:r>
          </a:p>
        </p:txBody>
      </p:sp>
      <p:pic>
        <p:nvPicPr>
          <p:cNvPr id="26" name="Image 25">
            <a:extLst>
              <a:ext uri="{FF2B5EF4-FFF2-40B4-BE49-F238E27FC236}">
                <a16:creationId xmlns:a16="http://schemas.microsoft.com/office/drawing/2014/main" id="{631365E7-FCB6-431E-A123-0E28F44528E0}"/>
              </a:ext>
            </a:extLst>
          </p:cNvPr>
          <p:cNvPicPr>
            <a:picLocks noChangeAspect="1"/>
          </p:cNvPicPr>
          <p:nvPr/>
        </p:nvPicPr>
        <p:blipFill rotWithShape="1">
          <a:blip r:embed="rId5"/>
          <a:srcRect r="51635"/>
          <a:stretch/>
        </p:blipFill>
        <p:spPr>
          <a:xfrm>
            <a:off x="6856737" y="1456265"/>
            <a:ext cx="3381696" cy="2120708"/>
          </a:xfrm>
          <a:prstGeom prst="rect">
            <a:avLst/>
          </a:prstGeom>
        </p:spPr>
      </p:pic>
      <p:pic>
        <p:nvPicPr>
          <p:cNvPr id="27" name="Image 26">
            <a:extLst>
              <a:ext uri="{FF2B5EF4-FFF2-40B4-BE49-F238E27FC236}">
                <a16:creationId xmlns:a16="http://schemas.microsoft.com/office/drawing/2014/main" id="{7E98154D-16A2-4A41-9D7E-296F7159D002}"/>
              </a:ext>
            </a:extLst>
          </p:cNvPr>
          <p:cNvPicPr>
            <a:picLocks noChangeAspect="1"/>
          </p:cNvPicPr>
          <p:nvPr/>
        </p:nvPicPr>
        <p:blipFill rotWithShape="1">
          <a:blip r:embed="rId5"/>
          <a:srcRect l="50189"/>
          <a:stretch/>
        </p:blipFill>
        <p:spPr>
          <a:xfrm>
            <a:off x="6806170" y="3767237"/>
            <a:ext cx="3482830" cy="2120708"/>
          </a:xfrm>
          <a:prstGeom prst="rect">
            <a:avLst/>
          </a:prstGeom>
        </p:spPr>
      </p:pic>
      <p:sp>
        <p:nvSpPr>
          <p:cNvPr id="28" name="Rectangle : coins arrondis 27">
            <a:extLst>
              <a:ext uri="{FF2B5EF4-FFF2-40B4-BE49-F238E27FC236}">
                <a16:creationId xmlns:a16="http://schemas.microsoft.com/office/drawing/2014/main" id="{93DE985D-F64E-4453-9E16-64EE123513EB}"/>
              </a:ext>
            </a:extLst>
          </p:cNvPr>
          <p:cNvSpPr/>
          <p:nvPr/>
        </p:nvSpPr>
        <p:spPr>
          <a:xfrm>
            <a:off x="5679529" y="823402"/>
            <a:ext cx="5547040" cy="869005"/>
          </a:xfrm>
          <a:prstGeom prst="round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800"/>
              </a:spcAft>
            </a:pPr>
            <a:r>
              <a:rPr lang="en-GB" sz="2400" dirty="0">
                <a:solidFill>
                  <a:schemeClr val="tx1"/>
                </a:solidFill>
                <a:latin typeface="Roboto" pitchFamily="2" charset="0"/>
                <a:ea typeface="Roboto" pitchFamily="2" charset="0"/>
              </a:rPr>
              <a:t>Laser profilometry</a:t>
            </a:r>
          </a:p>
        </p:txBody>
      </p:sp>
      <p:sp>
        <p:nvSpPr>
          <p:cNvPr id="25" name="ZoneTexte 24">
            <a:extLst>
              <a:ext uri="{FF2B5EF4-FFF2-40B4-BE49-F238E27FC236}">
                <a16:creationId xmlns:a16="http://schemas.microsoft.com/office/drawing/2014/main" id="{535A7360-E5D9-4073-A4F7-9811AA7EC2B6}"/>
              </a:ext>
            </a:extLst>
          </p:cNvPr>
          <p:cNvSpPr txBox="1"/>
          <p:nvPr/>
        </p:nvSpPr>
        <p:spPr>
          <a:xfrm>
            <a:off x="11651226" y="6489358"/>
            <a:ext cx="519003" cy="369332"/>
          </a:xfrm>
          <a:prstGeom prst="rect">
            <a:avLst/>
          </a:prstGeom>
          <a:noFill/>
        </p:spPr>
        <p:txBody>
          <a:bodyPr wrap="square" rtlCol="0">
            <a:spAutoFit/>
          </a:bodyPr>
          <a:lstStyle/>
          <a:p>
            <a:pPr algn="ctr"/>
            <a:r>
              <a:rPr lang="en-GB" dirty="0"/>
              <a:t>11</a:t>
            </a:r>
          </a:p>
        </p:txBody>
      </p:sp>
      <p:sp>
        <p:nvSpPr>
          <p:cNvPr id="4" name="ZoneTexte 3">
            <a:extLst>
              <a:ext uri="{FF2B5EF4-FFF2-40B4-BE49-F238E27FC236}">
                <a16:creationId xmlns:a16="http://schemas.microsoft.com/office/drawing/2014/main" id="{373886B1-7017-4D03-AF3F-FE29C944890D}"/>
              </a:ext>
            </a:extLst>
          </p:cNvPr>
          <p:cNvSpPr txBox="1"/>
          <p:nvPr/>
        </p:nvSpPr>
        <p:spPr>
          <a:xfrm rot="20719459">
            <a:off x="5997797" y="3328618"/>
            <a:ext cx="5404616" cy="523220"/>
          </a:xfrm>
          <a:prstGeom prst="rect">
            <a:avLst/>
          </a:prstGeom>
          <a:noFill/>
        </p:spPr>
        <p:txBody>
          <a:bodyPr wrap="square" rtlCol="0">
            <a:spAutoFit/>
          </a:bodyPr>
          <a:lstStyle/>
          <a:p>
            <a:pPr algn="ctr"/>
            <a:r>
              <a:rPr lang="en-GB" sz="2800" dirty="0">
                <a:latin typeface="Roboto" pitchFamily="2" charset="0"/>
                <a:ea typeface="Roboto" pitchFamily="2" charset="0"/>
              </a:rPr>
              <a:t>Look at the paper or my thesis!</a:t>
            </a:r>
          </a:p>
        </p:txBody>
      </p:sp>
      <p:cxnSp>
        <p:nvCxnSpPr>
          <p:cNvPr id="34" name="Connecteur droit avec flèche 33">
            <a:extLst>
              <a:ext uri="{FF2B5EF4-FFF2-40B4-BE49-F238E27FC236}">
                <a16:creationId xmlns:a16="http://schemas.microsoft.com/office/drawing/2014/main" id="{5F4C3245-FAFE-4306-8083-E219B548325F}"/>
              </a:ext>
            </a:extLst>
          </p:cNvPr>
          <p:cNvCxnSpPr>
            <a:cxnSpLocks/>
          </p:cNvCxnSpPr>
          <p:nvPr/>
        </p:nvCxnSpPr>
        <p:spPr>
          <a:xfrm flipH="1" flipV="1">
            <a:off x="3449773" y="4933994"/>
            <a:ext cx="363198" cy="84481"/>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0155F103-B165-4C96-8AD1-E17858DFE52D}"/>
              </a:ext>
            </a:extLst>
          </p:cNvPr>
          <p:cNvCxnSpPr>
            <a:cxnSpLocks/>
          </p:cNvCxnSpPr>
          <p:nvPr/>
        </p:nvCxnSpPr>
        <p:spPr>
          <a:xfrm flipH="1">
            <a:off x="3550003" y="5071627"/>
            <a:ext cx="280295" cy="198865"/>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8" name="Connecteur droit avec flèche 37">
            <a:extLst>
              <a:ext uri="{FF2B5EF4-FFF2-40B4-BE49-F238E27FC236}">
                <a16:creationId xmlns:a16="http://schemas.microsoft.com/office/drawing/2014/main" id="{979C4F80-93F5-4065-8111-6487C0D4DBE1}"/>
              </a:ext>
            </a:extLst>
          </p:cNvPr>
          <p:cNvCxnSpPr>
            <a:cxnSpLocks/>
          </p:cNvCxnSpPr>
          <p:nvPr/>
        </p:nvCxnSpPr>
        <p:spPr>
          <a:xfrm flipH="1">
            <a:off x="3744043" y="5089142"/>
            <a:ext cx="139225" cy="350532"/>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2955FF10-5AE1-4369-9007-30E213555F2C}"/>
              </a:ext>
            </a:extLst>
          </p:cNvPr>
          <p:cNvCxnSpPr>
            <a:cxnSpLocks/>
          </p:cNvCxnSpPr>
          <p:nvPr/>
        </p:nvCxnSpPr>
        <p:spPr>
          <a:xfrm>
            <a:off x="3913857" y="5077838"/>
            <a:ext cx="240520" cy="310222"/>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7" name="Connecteur droit avec flèche 46">
            <a:extLst>
              <a:ext uri="{FF2B5EF4-FFF2-40B4-BE49-F238E27FC236}">
                <a16:creationId xmlns:a16="http://schemas.microsoft.com/office/drawing/2014/main" id="{A4C801DF-ACA7-4329-9F57-745301DBD5F0}"/>
              </a:ext>
            </a:extLst>
          </p:cNvPr>
          <p:cNvCxnSpPr>
            <a:cxnSpLocks/>
          </p:cNvCxnSpPr>
          <p:nvPr/>
        </p:nvCxnSpPr>
        <p:spPr>
          <a:xfrm flipV="1">
            <a:off x="3949390" y="4789622"/>
            <a:ext cx="285049" cy="224322"/>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51" name="Connecteur droit avec flèche 50">
            <a:extLst>
              <a:ext uri="{FF2B5EF4-FFF2-40B4-BE49-F238E27FC236}">
                <a16:creationId xmlns:a16="http://schemas.microsoft.com/office/drawing/2014/main" id="{2E347770-57A1-4E25-A710-40B3E6A4FC57}"/>
              </a:ext>
            </a:extLst>
          </p:cNvPr>
          <p:cNvCxnSpPr>
            <a:cxnSpLocks/>
          </p:cNvCxnSpPr>
          <p:nvPr/>
        </p:nvCxnSpPr>
        <p:spPr>
          <a:xfrm flipV="1">
            <a:off x="3909053" y="4642768"/>
            <a:ext cx="143633" cy="333467"/>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69" name="Connecteur droit avec flèche 68">
            <a:extLst>
              <a:ext uri="{FF2B5EF4-FFF2-40B4-BE49-F238E27FC236}">
                <a16:creationId xmlns:a16="http://schemas.microsoft.com/office/drawing/2014/main" id="{080A2523-50CF-4572-BAB1-3E9A34960893}"/>
              </a:ext>
            </a:extLst>
          </p:cNvPr>
          <p:cNvCxnSpPr>
            <a:cxnSpLocks/>
          </p:cNvCxnSpPr>
          <p:nvPr/>
        </p:nvCxnSpPr>
        <p:spPr>
          <a:xfrm>
            <a:off x="3934482" y="5049296"/>
            <a:ext cx="372716" cy="111138"/>
          </a:xfrm>
          <a:prstGeom prst="straightConnector1">
            <a:avLst/>
          </a:prstGeom>
          <a:ln w="28575">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74" name="Connecteur droit avec flèche 73">
            <a:extLst>
              <a:ext uri="{FF2B5EF4-FFF2-40B4-BE49-F238E27FC236}">
                <a16:creationId xmlns:a16="http://schemas.microsoft.com/office/drawing/2014/main" id="{0F60DF09-F083-4A4D-912A-8686AC238C21}"/>
              </a:ext>
            </a:extLst>
          </p:cNvPr>
          <p:cNvCxnSpPr>
            <a:cxnSpLocks/>
          </p:cNvCxnSpPr>
          <p:nvPr/>
        </p:nvCxnSpPr>
        <p:spPr>
          <a:xfrm flipH="1" flipV="1">
            <a:off x="3591775" y="4659789"/>
            <a:ext cx="269243" cy="335604"/>
          </a:xfrm>
          <a:prstGeom prst="straightConnector1">
            <a:avLst/>
          </a:prstGeom>
          <a:ln w="28575">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81" name="TextBox 2">
            <a:extLst>
              <a:ext uri="{FF2B5EF4-FFF2-40B4-BE49-F238E27FC236}">
                <a16:creationId xmlns:a16="http://schemas.microsoft.com/office/drawing/2014/main" id="{AF5370A4-91CC-4D38-9323-8398CBE7CE23}"/>
              </a:ext>
            </a:extLst>
          </p:cNvPr>
          <p:cNvSpPr txBox="1"/>
          <p:nvPr/>
        </p:nvSpPr>
        <p:spPr>
          <a:xfrm>
            <a:off x="2113991" y="79854"/>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pic>
        <p:nvPicPr>
          <p:cNvPr id="82" name="Picture 4" descr="A white text on a black background&#10;&#10;Description automatically generated">
            <a:extLst>
              <a:ext uri="{FF2B5EF4-FFF2-40B4-BE49-F238E27FC236}">
                <a16:creationId xmlns:a16="http://schemas.microsoft.com/office/drawing/2014/main" id="{C0CBFB7C-1DCD-41B2-9820-9A99951269FE}"/>
              </a:ext>
            </a:extLst>
          </p:cNvPr>
          <p:cNvPicPr>
            <a:picLocks noChangeAspect="1"/>
          </p:cNvPicPr>
          <p:nvPr/>
        </p:nvPicPr>
        <p:blipFill rotWithShape="1">
          <a:blip r:embed="rId6"/>
          <a:srcRect l="2695" t="5015" r="1587" b="7948"/>
          <a:stretch/>
        </p:blipFill>
        <p:spPr>
          <a:xfrm>
            <a:off x="135784" y="109361"/>
            <a:ext cx="1880232" cy="597120"/>
          </a:xfrm>
          <a:prstGeom prst="rect">
            <a:avLst/>
          </a:prstGeom>
        </p:spPr>
      </p:pic>
    </p:spTree>
    <p:extLst>
      <p:ext uri="{BB962C8B-B14F-4D97-AF65-F5344CB8AC3E}">
        <p14:creationId xmlns:p14="http://schemas.microsoft.com/office/powerpoint/2010/main" val="3153226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grpId="0" nodeType="clickEffect">
                                  <p:stCondLst>
                                    <p:cond delay="0"/>
                                  </p:stCondLst>
                                  <p:childTnLst>
                                    <p:animMotion origin="layout" path="M 1.875E-6 1.48148E-6 L 0.62252 -0.02639 " pathEditMode="relative" rAng="0" ptsTypes="AA">
                                      <p:cBhvr>
                                        <p:cTn id="38" dur="1500" fill="hold"/>
                                        <p:tgtEl>
                                          <p:spTgt spid="14"/>
                                        </p:tgtEl>
                                        <p:attrNameLst>
                                          <p:attrName>ppt_x</p:attrName>
                                          <p:attrName>ppt_y</p:attrName>
                                        </p:attrNameLst>
                                      </p:cBhvr>
                                      <p:rCtr x="31120" y="-1319"/>
                                    </p:animMotion>
                                  </p:childTnLst>
                                </p:cTn>
                              </p:par>
                              <p:par>
                                <p:cTn id="39" presetID="42" presetClass="path" presetSubtype="0" accel="50000" decel="50000" fill="hold" grpId="0" nodeType="withEffect">
                                  <p:stCondLst>
                                    <p:cond delay="0"/>
                                  </p:stCondLst>
                                  <p:childTnLst>
                                    <p:animMotion origin="layout" path="M 3.75E-6 -4.07407E-6 L 0.647 -0.01713 " pathEditMode="relative" rAng="0" ptsTypes="AA">
                                      <p:cBhvr>
                                        <p:cTn id="40" dur="1500" fill="hold"/>
                                        <p:tgtEl>
                                          <p:spTgt spid="15"/>
                                        </p:tgtEl>
                                        <p:attrNameLst>
                                          <p:attrName>ppt_x</p:attrName>
                                          <p:attrName>ppt_y</p:attrName>
                                        </p:attrNameLst>
                                      </p:cBhvr>
                                      <p:rCtr x="32344" y="-856"/>
                                    </p:animMotion>
                                  </p:childTnLst>
                                </p:cTn>
                              </p:par>
                              <p:par>
                                <p:cTn id="41" presetID="42" presetClass="path" presetSubtype="0" accel="50000" decel="50000" fill="hold" grpId="0" nodeType="withEffect">
                                  <p:stCondLst>
                                    <p:cond delay="0"/>
                                  </p:stCondLst>
                                  <p:childTnLst>
                                    <p:animMotion origin="layout" path="M -5E-6 -1.11111E-6 L 0.65847 -0.02639 " pathEditMode="relative" rAng="0" ptsTypes="AA">
                                      <p:cBhvr>
                                        <p:cTn id="42" dur="1500" fill="hold"/>
                                        <p:tgtEl>
                                          <p:spTgt spid="21"/>
                                        </p:tgtEl>
                                        <p:attrNameLst>
                                          <p:attrName>ppt_x</p:attrName>
                                          <p:attrName>ppt_y</p:attrName>
                                        </p:attrNameLst>
                                      </p:cBhvr>
                                      <p:rCtr x="32917" y="-1319"/>
                                    </p:animMotion>
                                  </p:childTnLst>
                                </p:cTn>
                              </p:par>
                              <p:par>
                                <p:cTn id="43" presetID="42" presetClass="path" presetSubtype="0" accel="50000" decel="50000" fill="hold" grpId="0" nodeType="withEffect">
                                  <p:stCondLst>
                                    <p:cond delay="0"/>
                                  </p:stCondLst>
                                  <p:childTnLst>
                                    <p:animMotion origin="layout" path="M 4.16667E-6 -4.81481E-6 L 0.6651 -0.00138 " pathEditMode="relative" rAng="0" ptsTypes="AA">
                                      <p:cBhvr>
                                        <p:cTn id="44" dur="1500" fill="hold"/>
                                        <p:tgtEl>
                                          <p:spTgt spid="19"/>
                                        </p:tgtEl>
                                        <p:attrNameLst>
                                          <p:attrName>ppt_x</p:attrName>
                                          <p:attrName>ppt_y</p:attrName>
                                        </p:attrNameLst>
                                      </p:cBhvr>
                                      <p:rCtr x="33255" y="-69"/>
                                    </p:animMotion>
                                  </p:childTnLst>
                                </p:cTn>
                              </p:par>
                              <p:par>
                                <p:cTn id="45" presetID="42" presetClass="path" presetSubtype="0" accel="50000" decel="50000" fill="hold" grpId="0" nodeType="withEffect">
                                  <p:stCondLst>
                                    <p:cond delay="0"/>
                                  </p:stCondLst>
                                  <p:childTnLst>
                                    <p:animMotion origin="layout" path="M 2.70833E-6 3.33333E-6 L 0.62799 -0.00139 " pathEditMode="relative" rAng="0" ptsTypes="AA">
                                      <p:cBhvr>
                                        <p:cTn id="46" dur="1500" fill="hold"/>
                                        <p:tgtEl>
                                          <p:spTgt spid="22"/>
                                        </p:tgtEl>
                                        <p:attrNameLst>
                                          <p:attrName>ppt_x</p:attrName>
                                          <p:attrName>ppt_y</p:attrName>
                                        </p:attrNameLst>
                                      </p:cBhvr>
                                      <p:rCtr x="31393" y="-69"/>
                                    </p:animMotion>
                                  </p:childTnLst>
                                </p:cTn>
                              </p:par>
                              <p:par>
                                <p:cTn id="47" presetID="42" presetClass="path" presetSubtype="0" accel="50000" decel="50000" fill="hold" grpId="0" nodeType="withEffect">
                                  <p:stCondLst>
                                    <p:cond delay="0"/>
                                  </p:stCondLst>
                                  <p:childTnLst>
                                    <p:animMotion origin="layout" path="M -2.5E-6 1.11111E-6 L 0.63099 -0.00833 " pathEditMode="relative" rAng="0" ptsTypes="AA">
                                      <p:cBhvr>
                                        <p:cTn id="48" dur="1500" fill="hold"/>
                                        <p:tgtEl>
                                          <p:spTgt spid="18"/>
                                        </p:tgtEl>
                                        <p:attrNameLst>
                                          <p:attrName>ppt_x</p:attrName>
                                          <p:attrName>ppt_y</p:attrName>
                                        </p:attrNameLst>
                                      </p:cBhvr>
                                      <p:rCtr x="31549" y="-417"/>
                                    </p:animMotion>
                                  </p:childTnLst>
                                </p:cTn>
                              </p:par>
                              <p:par>
                                <p:cTn id="49" presetID="42" presetClass="path" presetSubtype="0" accel="50000" decel="50000" fill="hold" grpId="0" nodeType="withEffect">
                                  <p:stCondLst>
                                    <p:cond delay="0"/>
                                  </p:stCondLst>
                                  <p:childTnLst>
                                    <p:animMotion origin="layout" path="M 4.16667E-7 7.40741E-7 L 0.64115 0.00301 " pathEditMode="relative" rAng="0" ptsTypes="AA">
                                      <p:cBhvr>
                                        <p:cTn id="50" dur="1500" fill="hold"/>
                                        <p:tgtEl>
                                          <p:spTgt spid="17"/>
                                        </p:tgtEl>
                                        <p:attrNameLst>
                                          <p:attrName>ppt_x</p:attrName>
                                          <p:attrName>ppt_y</p:attrName>
                                        </p:attrNameLst>
                                      </p:cBhvr>
                                      <p:rCtr x="32057" y="139"/>
                                    </p:animMotion>
                                  </p:childTnLst>
                                </p:cTn>
                              </p:par>
                              <p:par>
                                <p:cTn id="51" presetID="42" presetClass="path" presetSubtype="0" accel="50000" decel="50000" fill="hold" grpId="0" nodeType="withEffect">
                                  <p:stCondLst>
                                    <p:cond delay="0"/>
                                  </p:stCondLst>
                                  <p:childTnLst>
                                    <p:animMotion origin="layout" path="M -2.5E-6 -4.44444E-6 L 0.62266 -0.00439 " pathEditMode="relative" rAng="0" ptsTypes="AA">
                                      <p:cBhvr>
                                        <p:cTn id="52" dur="1500" fill="hold"/>
                                        <p:tgtEl>
                                          <p:spTgt spid="16"/>
                                        </p:tgtEl>
                                        <p:attrNameLst>
                                          <p:attrName>ppt_x</p:attrName>
                                          <p:attrName>ppt_y</p:attrName>
                                        </p:attrNameLst>
                                      </p:cBhvr>
                                      <p:rCtr x="31133" y="-231"/>
                                    </p:animMotion>
                                  </p:childTnLst>
                                </p:cTn>
                              </p:par>
                              <p:par>
                                <p:cTn id="53" presetID="42" presetClass="path" presetSubtype="0" accel="50000" decel="50000" fill="hold" grpId="0" nodeType="withEffect">
                                  <p:stCondLst>
                                    <p:cond delay="0"/>
                                  </p:stCondLst>
                                  <p:childTnLst>
                                    <p:animMotion origin="layout" path="M 4.16667E-6 -4.81481E-6 L 0.63828 -0.00092 " pathEditMode="relative" rAng="0" ptsTypes="AA">
                                      <p:cBhvr>
                                        <p:cTn id="54" dur="1500" fill="hold"/>
                                        <p:tgtEl>
                                          <p:spTgt spid="23"/>
                                        </p:tgtEl>
                                        <p:attrNameLst>
                                          <p:attrName>ppt_x</p:attrName>
                                          <p:attrName>ppt_y</p:attrName>
                                        </p:attrNameLst>
                                      </p:cBhvr>
                                      <p:rCtr x="31914" y="-46"/>
                                    </p:animMotion>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13"/>
                                        </p:tgtEl>
                                        <p:attrNameLst>
                                          <p:attrName>style.visibility</p:attrName>
                                        </p:attrNameLst>
                                      </p:cBhvr>
                                      <p:to>
                                        <p:strVal val="hidden"/>
                                      </p:to>
                                    </p:set>
                                  </p:childTnLst>
                                </p:cTn>
                              </p:par>
                              <p:par>
                                <p:cTn id="59" presetID="1" presetClass="entr" presetSubtype="0" fill="hold" nodeType="withEffect">
                                  <p:stCondLst>
                                    <p:cond delay="0"/>
                                  </p:stCondLst>
                                  <p:childTnLst>
                                    <p:set>
                                      <p:cBhvr>
                                        <p:cTn id="60" dur="1" fill="hold">
                                          <p:stCondLst>
                                            <p:cond delay="0"/>
                                          </p:stCondLst>
                                        </p:cTn>
                                        <p:tgtEl>
                                          <p:spTgt spid="11"/>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6"/>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8"/>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7"/>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51"/>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69"/>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74"/>
                                        </p:tgtEl>
                                        <p:attrNameLst>
                                          <p:attrName>style.visibility</p:attrName>
                                        </p:attrNameLst>
                                      </p:cBhvr>
                                      <p:to>
                                        <p:strVal val="visible"/>
                                      </p:to>
                                    </p:set>
                                    <p:animEffect transition="in" filter="fade">
                                      <p:cBhvr>
                                        <p:cTn id="79" dur="500"/>
                                        <p:tgtEl>
                                          <p:spTgt spid="74"/>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fade">
                                      <p:cBhvr>
                                        <p:cTn id="84" dur="500"/>
                                        <p:tgtEl>
                                          <p:spTgt spid="28"/>
                                        </p:tgtEl>
                                      </p:cBhvr>
                                    </p:animEffect>
                                  </p:childTnLst>
                                </p:cTn>
                              </p:par>
                              <p:par>
                                <p:cTn id="85" presetID="10" presetClass="entr" presetSubtype="0" fill="hold" nodeType="withEffect">
                                  <p:stCondLst>
                                    <p:cond delay="0"/>
                                  </p:stCondLst>
                                  <p:childTnLst>
                                    <p:set>
                                      <p:cBhvr>
                                        <p:cTn id="86" dur="1" fill="hold">
                                          <p:stCondLst>
                                            <p:cond delay="0"/>
                                          </p:stCondLst>
                                        </p:cTn>
                                        <p:tgtEl>
                                          <p:spTgt spid="26"/>
                                        </p:tgtEl>
                                        <p:attrNameLst>
                                          <p:attrName>style.visibility</p:attrName>
                                        </p:attrNameLst>
                                      </p:cBhvr>
                                      <p:to>
                                        <p:strVal val="visible"/>
                                      </p:to>
                                    </p:set>
                                    <p:animEffect transition="in" filter="fade">
                                      <p:cBhvr>
                                        <p:cTn id="87" dur="500"/>
                                        <p:tgtEl>
                                          <p:spTgt spid="26"/>
                                        </p:tgtEl>
                                      </p:cBhvr>
                                    </p:animEffect>
                                  </p:childTnLst>
                                </p:cTn>
                              </p:par>
                              <p:par>
                                <p:cTn id="88" presetID="10" presetClass="entr" presetSubtype="0" fill="hold" nodeType="withEffect">
                                  <p:stCondLst>
                                    <p:cond delay="0"/>
                                  </p:stCondLst>
                                  <p:childTnLst>
                                    <p:set>
                                      <p:cBhvr>
                                        <p:cTn id="89" dur="1" fill="hold">
                                          <p:stCondLst>
                                            <p:cond delay="0"/>
                                          </p:stCondLst>
                                        </p:cTn>
                                        <p:tgtEl>
                                          <p:spTgt spid="27"/>
                                        </p:tgtEl>
                                        <p:attrNameLst>
                                          <p:attrName>style.visibility</p:attrName>
                                        </p:attrNameLst>
                                      </p:cBhvr>
                                      <p:to>
                                        <p:strVal val="visible"/>
                                      </p:to>
                                    </p:set>
                                    <p:animEffect transition="in" filter="fade">
                                      <p:cBhvr>
                                        <p:cTn id="90" dur="500"/>
                                        <p:tgtEl>
                                          <p:spTgt spid="27"/>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1" nodeType="clickEffect">
                                  <p:stCondLst>
                                    <p:cond delay="0"/>
                                  </p:stCondLst>
                                  <p:childTnLst>
                                    <p:set>
                                      <p:cBhvr>
                                        <p:cTn id="94" dur="1" fill="hold">
                                          <p:stCondLst>
                                            <p:cond delay="0"/>
                                          </p:stCondLst>
                                        </p:cTn>
                                        <p:tgtEl>
                                          <p:spTgt spid="4"/>
                                        </p:tgtEl>
                                        <p:attrNameLst>
                                          <p:attrName>style.visibility</p:attrName>
                                        </p:attrNameLst>
                                      </p:cBhvr>
                                      <p:to>
                                        <p:strVal val="visible"/>
                                      </p:to>
                                    </p:set>
                                    <p:animEffect transition="in" filter="fade">
                                      <p:cBhvr>
                                        <p:cTn id="95" dur="500"/>
                                        <p:tgtEl>
                                          <p:spTgt spid="4"/>
                                        </p:tgtEl>
                                      </p:cBhvr>
                                    </p:animEffect>
                                  </p:childTnLst>
                                </p:cTn>
                              </p:par>
                              <p:par>
                                <p:cTn id="96" presetID="8" presetClass="emph" presetSubtype="0" fill="hold" grpId="0" nodeType="withEffect">
                                  <p:stCondLst>
                                    <p:cond delay="0"/>
                                  </p:stCondLst>
                                  <p:childTnLst>
                                    <p:animRot by="21600000">
                                      <p:cBhvr>
                                        <p:cTn id="97" dur="5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1" grpId="0" animBg="1"/>
      <p:bldP spid="21" grpId="1" animBg="1"/>
      <p:bldP spid="22" grpId="0" animBg="1"/>
      <p:bldP spid="22" grpId="1" animBg="1"/>
      <p:bldP spid="23" grpId="0" animBg="1"/>
      <p:bldP spid="23" grpId="1" animBg="1"/>
      <p:bldP spid="24" grpId="0"/>
      <p:bldP spid="28" grpId="0"/>
      <p:bldP spid="4" grpId="0"/>
      <p:bldP spid="4"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79078"/>
            <a:ext cx="9662733" cy="523220"/>
          </a:xfrm>
          <a:prstGeom prst="rect">
            <a:avLst/>
          </a:prstGeom>
          <a:noFill/>
        </p:spPr>
        <p:txBody>
          <a:bodyPr wrap="square" rtlCol="0">
            <a:spAutoFit/>
          </a:bodyPr>
          <a:lstStyle/>
          <a:p>
            <a:r>
              <a:rPr lang="en-GB" sz="2800" dirty="0">
                <a:solidFill>
                  <a:schemeClr val="bg1"/>
                </a:solidFill>
                <a:latin typeface="Aptos" panose="020B0004020202020204" pitchFamily="34" charset="0"/>
              </a:rPr>
              <a:t>Bed level evolution – ABS</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3"/>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graphicFrame>
        <p:nvGraphicFramePr>
          <p:cNvPr id="7" name="Graphique 6">
            <a:extLst>
              <a:ext uri="{FF2B5EF4-FFF2-40B4-BE49-F238E27FC236}">
                <a16:creationId xmlns:a16="http://schemas.microsoft.com/office/drawing/2014/main" id="{AE7F535C-3EB2-4CA1-9047-C313633444C0}"/>
              </a:ext>
            </a:extLst>
          </p:cNvPr>
          <p:cNvGraphicFramePr>
            <a:graphicFrameLocks/>
          </p:cNvGraphicFramePr>
          <p:nvPr>
            <p:extLst>
              <p:ext uri="{D42A27DB-BD31-4B8C-83A1-F6EECF244321}">
                <p14:modId xmlns:p14="http://schemas.microsoft.com/office/powerpoint/2010/main" val="849447574"/>
              </p:ext>
            </p:extLst>
          </p:nvPr>
        </p:nvGraphicFramePr>
        <p:xfrm>
          <a:off x="6585625" y="910089"/>
          <a:ext cx="4901737" cy="3434434"/>
        </p:xfrm>
        <a:graphic>
          <a:graphicData uri="http://schemas.openxmlformats.org/drawingml/2006/chart">
            <c:chart xmlns:c="http://schemas.openxmlformats.org/drawingml/2006/chart" xmlns:r="http://schemas.openxmlformats.org/officeDocument/2006/relationships" r:id="rId4"/>
          </a:graphicData>
        </a:graphic>
      </p:graphicFrame>
      <p:pic>
        <p:nvPicPr>
          <p:cNvPr id="8" name="Image 7">
            <a:extLst>
              <a:ext uri="{FF2B5EF4-FFF2-40B4-BE49-F238E27FC236}">
                <a16:creationId xmlns:a16="http://schemas.microsoft.com/office/drawing/2014/main" id="{421206F6-19CF-46ED-8F59-0B215D3C10F1}"/>
              </a:ext>
            </a:extLst>
          </p:cNvPr>
          <p:cNvPicPr>
            <a:picLocks noChangeAspect="1"/>
          </p:cNvPicPr>
          <p:nvPr/>
        </p:nvPicPr>
        <p:blipFill rotWithShape="1">
          <a:blip r:embed="rId5">
            <a:extLst>
              <a:ext uri="{28A0092B-C50C-407E-A947-70E740481C1C}">
                <a14:useLocalDpi xmlns:a14="http://schemas.microsoft.com/office/drawing/2010/main" val="0"/>
              </a:ext>
            </a:extLst>
          </a:blip>
          <a:srcRect l="3121" t="21101" r="6456" b="13195"/>
          <a:stretch/>
        </p:blipFill>
        <p:spPr>
          <a:xfrm>
            <a:off x="466547" y="1306419"/>
            <a:ext cx="5507923" cy="3002834"/>
          </a:xfrm>
          <a:prstGeom prst="rect">
            <a:avLst/>
          </a:prstGeom>
        </p:spPr>
      </p:pic>
      <p:pic>
        <p:nvPicPr>
          <p:cNvPr id="9" name="Image 8">
            <a:extLst>
              <a:ext uri="{FF2B5EF4-FFF2-40B4-BE49-F238E27FC236}">
                <a16:creationId xmlns:a16="http://schemas.microsoft.com/office/drawing/2014/main" id="{B315BF29-2B73-4872-872B-DDE39C18258A}"/>
              </a:ext>
            </a:extLst>
          </p:cNvPr>
          <p:cNvPicPr>
            <a:picLocks noChangeAspect="1"/>
          </p:cNvPicPr>
          <p:nvPr/>
        </p:nvPicPr>
        <p:blipFill rotWithShape="1">
          <a:blip r:embed="rId6">
            <a:extLst>
              <a:ext uri="{28A0092B-C50C-407E-A947-70E740481C1C}">
                <a14:useLocalDpi xmlns:a14="http://schemas.microsoft.com/office/drawing/2010/main" val="0"/>
              </a:ext>
            </a:extLst>
          </a:blip>
          <a:srcRect t="20034" b="12232"/>
          <a:stretch/>
        </p:blipFill>
        <p:spPr>
          <a:xfrm>
            <a:off x="274432" y="1254975"/>
            <a:ext cx="6079377" cy="3089548"/>
          </a:xfrm>
          <a:prstGeom prst="rect">
            <a:avLst/>
          </a:prstGeom>
        </p:spPr>
      </p:pic>
      <p:pic>
        <p:nvPicPr>
          <p:cNvPr id="11" name="Espace réservé du contenu 5">
            <a:extLst>
              <a:ext uri="{FF2B5EF4-FFF2-40B4-BE49-F238E27FC236}">
                <a16:creationId xmlns:a16="http://schemas.microsoft.com/office/drawing/2014/main" id="{89424294-5E56-443D-903A-0947637600B4}"/>
              </a:ext>
            </a:extLst>
          </p:cNvPr>
          <p:cNvPicPr>
            <a:picLocks noChangeAspect="1"/>
          </p:cNvPicPr>
          <p:nvPr/>
        </p:nvPicPr>
        <p:blipFill rotWithShape="1">
          <a:blip r:embed="rId7">
            <a:extLst>
              <a:ext uri="{28A0092B-C50C-407E-A947-70E740481C1C}">
                <a14:useLocalDpi xmlns:a14="http://schemas.microsoft.com/office/drawing/2010/main" val="0"/>
              </a:ext>
            </a:extLst>
          </a:blip>
          <a:srcRect l="5796" t="3356" r="54248" b="76505"/>
          <a:stretch/>
        </p:blipFill>
        <p:spPr>
          <a:xfrm>
            <a:off x="4476749" y="1067344"/>
            <a:ext cx="1463659" cy="876300"/>
          </a:xfrm>
          <a:prstGeom prst="rect">
            <a:avLst/>
          </a:prstGeom>
        </p:spPr>
      </p:pic>
      <p:sp>
        <p:nvSpPr>
          <p:cNvPr id="13" name="ZoneTexte 12">
            <a:extLst>
              <a:ext uri="{FF2B5EF4-FFF2-40B4-BE49-F238E27FC236}">
                <a16:creationId xmlns:a16="http://schemas.microsoft.com/office/drawing/2014/main" id="{B5E7F099-F3CD-4948-92C2-436375C29953}"/>
              </a:ext>
            </a:extLst>
          </p:cNvPr>
          <p:cNvSpPr txBox="1"/>
          <p:nvPr/>
        </p:nvSpPr>
        <p:spPr>
          <a:xfrm>
            <a:off x="2824080" y="3213187"/>
            <a:ext cx="1173901" cy="369332"/>
          </a:xfrm>
          <a:prstGeom prst="rect">
            <a:avLst/>
          </a:prstGeom>
          <a:solidFill>
            <a:schemeClr val="bg1">
              <a:lumMod val="85000"/>
            </a:schemeClr>
          </a:solidFill>
          <a:ln>
            <a:solidFill>
              <a:schemeClr val="tx1">
                <a:lumMod val="65000"/>
                <a:lumOff val="35000"/>
              </a:schemeClr>
            </a:solidFill>
          </a:ln>
        </p:spPr>
        <p:txBody>
          <a:bodyPr wrap="square" rtlCol="0">
            <a:spAutoFit/>
          </a:bodyPr>
          <a:lstStyle/>
          <a:p>
            <a:pPr algn="ctr"/>
            <a:r>
              <a:rPr lang="en-GB" dirty="0">
                <a:latin typeface="Roboto" pitchFamily="2" charset="0"/>
                <a:ea typeface="Roboto" pitchFamily="2" charset="0"/>
              </a:rPr>
              <a:t>Floor</a:t>
            </a:r>
          </a:p>
        </p:txBody>
      </p:sp>
      <p:sp>
        <p:nvSpPr>
          <p:cNvPr id="14" name="Flèche : droite 13">
            <a:extLst>
              <a:ext uri="{FF2B5EF4-FFF2-40B4-BE49-F238E27FC236}">
                <a16:creationId xmlns:a16="http://schemas.microsoft.com/office/drawing/2014/main" id="{373014DD-B3D8-485A-9177-B10AE4ACE43E}"/>
              </a:ext>
            </a:extLst>
          </p:cNvPr>
          <p:cNvSpPr/>
          <p:nvPr/>
        </p:nvSpPr>
        <p:spPr>
          <a:xfrm>
            <a:off x="6061755" y="2328917"/>
            <a:ext cx="543924" cy="410165"/>
          </a:xfrm>
          <a:prstGeom prst="rightArrow">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 coins arrondis 14">
            <a:extLst>
              <a:ext uri="{FF2B5EF4-FFF2-40B4-BE49-F238E27FC236}">
                <a16:creationId xmlns:a16="http://schemas.microsoft.com/office/drawing/2014/main" id="{77B8F788-33CC-4726-A6C2-3DE4109D37CC}"/>
              </a:ext>
            </a:extLst>
          </p:cNvPr>
          <p:cNvSpPr/>
          <p:nvPr/>
        </p:nvSpPr>
        <p:spPr>
          <a:xfrm>
            <a:off x="1329680" y="4532338"/>
            <a:ext cx="4110446" cy="1284055"/>
          </a:xfrm>
          <a:prstGeom prst="roundRect">
            <a:avLst/>
          </a:prstGeom>
          <a:solidFill>
            <a:srgbClr val="E8EB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GB" dirty="0">
                <a:solidFill>
                  <a:schemeClr val="tx1"/>
                </a:solidFill>
                <a:latin typeface="Roboto" pitchFamily="2" charset="0"/>
                <a:ea typeface="Roboto" pitchFamily="2" charset="0"/>
              </a:rPr>
              <a:t>Signal weakens with depth</a:t>
            </a:r>
          </a:p>
          <a:p>
            <a:pPr marL="285750" indent="-285750">
              <a:buFont typeface="Wingdings" panose="05000000000000000000" pitchFamily="2" charset="2"/>
              <a:buChar char="Ø"/>
            </a:pPr>
            <a:r>
              <a:rPr lang="en-GB" dirty="0">
                <a:solidFill>
                  <a:schemeClr val="tx1"/>
                </a:solidFill>
                <a:latin typeface="Roboto" pitchFamily="2" charset="0"/>
                <a:ea typeface="Roboto" pitchFamily="2" charset="0"/>
              </a:rPr>
              <a:t>Signal peaks at the bed</a:t>
            </a:r>
          </a:p>
        </p:txBody>
      </p:sp>
      <p:sp>
        <p:nvSpPr>
          <p:cNvPr id="16" name="Rectangle : coins arrondis 15">
            <a:extLst>
              <a:ext uri="{FF2B5EF4-FFF2-40B4-BE49-F238E27FC236}">
                <a16:creationId xmlns:a16="http://schemas.microsoft.com/office/drawing/2014/main" id="{544DC0F3-8A88-4850-885C-D09D170390F7}"/>
              </a:ext>
            </a:extLst>
          </p:cNvPr>
          <p:cNvSpPr/>
          <p:nvPr/>
        </p:nvSpPr>
        <p:spPr>
          <a:xfrm>
            <a:off x="7229737" y="4516861"/>
            <a:ext cx="4110446" cy="1284055"/>
          </a:xfrm>
          <a:prstGeom prst="roundRect">
            <a:avLst/>
          </a:prstGeom>
          <a:solidFill>
            <a:srgbClr val="E8EB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dirty="0">
                <a:solidFill>
                  <a:schemeClr val="tx1"/>
                </a:solidFill>
                <a:latin typeface="Roboto" pitchFamily="2" charset="0"/>
                <a:ea typeface="Roboto" pitchFamily="2" charset="0"/>
              </a:rPr>
              <a:t>Evolutions vary according to</a:t>
            </a:r>
          </a:p>
          <a:p>
            <a:pPr marL="360000" indent="-285750">
              <a:buFont typeface="Wingdings" panose="05000000000000000000" pitchFamily="2" charset="2"/>
              <a:buChar char="Ø"/>
            </a:pPr>
            <a:r>
              <a:rPr lang="en-GB" dirty="0">
                <a:solidFill>
                  <a:schemeClr val="tx1"/>
                </a:solidFill>
                <a:latin typeface="Roboto" pitchFamily="2" charset="0"/>
                <a:ea typeface="Roboto" pitchFamily="2" charset="0"/>
              </a:rPr>
              <a:t>The configurations</a:t>
            </a:r>
          </a:p>
          <a:p>
            <a:pPr marL="360000" indent="-285750">
              <a:buFont typeface="Wingdings" panose="05000000000000000000" pitchFamily="2" charset="2"/>
              <a:buChar char="Ø"/>
            </a:pPr>
            <a:r>
              <a:rPr lang="en-GB" dirty="0">
                <a:solidFill>
                  <a:schemeClr val="tx1"/>
                </a:solidFill>
                <a:latin typeface="Roboto" pitchFamily="2" charset="0"/>
                <a:ea typeface="Roboto" pitchFamily="2" charset="0"/>
              </a:rPr>
              <a:t>The phases</a:t>
            </a:r>
          </a:p>
        </p:txBody>
      </p:sp>
      <p:cxnSp>
        <p:nvCxnSpPr>
          <p:cNvPr id="17" name="Connecteur droit 16">
            <a:extLst>
              <a:ext uri="{FF2B5EF4-FFF2-40B4-BE49-F238E27FC236}">
                <a16:creationId xmlns:a16="http://schemas.microsoft.com/office/drawing/2014/main" id="{7A0A82C6-2DD8-4F35-AFD1-8D7D208B21F5}"/>
              </a:ext>
            </a:extLst>
          </p:cNvPr>
          <p:cNvCxnSpPr/>
          <p:nvPr/>
        </p:nvCxnSpPr>
        <p:spPr>
          <a:xfrm>
            <a:off x="3727269" y="2404926"/>
            <a:ext cx="374468" cy="0"/>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503521E8-3CB6-4EBD-87DB-F565DC9A9AD0}"/>
              </a:ext>
            </a:extLst>
          </p:cNvPr>
          <p:cNvCxnSpPr/>
          <p:nvPr/>
        </p:nvCxnSpPr>
        <p:spPr>
          <a:xfrm>
            <a:off x="3540035" y="2574743"/>
            <a:ext cx="374468" cy="0"/>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1A45C284-76FD-4639-AEC1-D1E5ACF15685}"/>
              </a:ext>
            </a:extLst>
          </p:cNvPr>
          <p:cNvCxnSpPr/>
          <p:nvPr/>
        </p:nvCxnSpPr>
        <p:spPr>
          <a:xfrm>
            <a:off x="2824080" y="2678118"/>
            <a:ext cx="374468" cy="0"/>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56FF5671-D6DB-4D0C-88AD-6F79403EDF6C}"/>
              </a:ext>
            </a:extLst>
          </p:cNvPr>
          <p:cNvCxnSpPr/>
          <p:nvPr/>
        </p:nvCxnSpPr>
        <p:spPr>
          <a:xfrm>
            <a:off x="1443771" y="2908896"/>
            <a:ext cx="374468" cy="0"/>
          </a:xfrm>
          <a:prstGeom prst="line">
            <a:avLst/>
          </a:prstGeom>
          <a:ln w="28575">
            <a:solidFill>
              <a:srgbClr val="A078A7"/>
            </a:solidFill>
            <a:prstDash val="sysDot"/>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377E0D87-8665-4D7D-A6A4-5CB573A7CEF4}"/>
              </a:ext>
            </a:extLst>
          </p:cNvPr>
          <p:cNvCxnSpPr/>
          <p:nvPr/>
        </p:nvCxnSpPr>
        <p:spPr>
          <a:xfrm>
            <a:off x="1329680" y="3594455"/>
            <a:ext cx="374468" cy="0"/>
          </a:xfrm>
          <a:prstGeom prst="line">
            <a:avLst/>
          </a:prstGeom>
          <a:ln w="28575">
            <a:solidFill>
              <a:schemeClr val="accent6"/>
            </a:solidFill>
            <a:prstDash val="sysDot"/>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AB6734E2-9696-462E-84E0-F1DC3E9253B1}"/>
              </a:ext>
            </a:extLst>
          </p:cNvPr>
          <p:cNvCxnSpPr/>
          <p:nvPr/>
        </p:nvCxnSpPr>
        <p:spPr>
          <a:xfrm>
            <a:off x="1631005" y="3659769"/>
            <a:ext cx="374468" cy="0"/>
          </a:xfrm>
          <a:prstGeom prst="line">
            <a:avLst/>
          </a:prstGeom>
          <a:ln w="28575">
            <a:solidFill>
              <a:schemeClr val="accent5">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39E6410C-9240-47B4-B0DD-971EB8617921}"/>
              </a:ext>
            </a:extLst>
          </p:cNvPr>
          <p:cNvCxnSpPr/>
          <p:nvPr/>
        </p:nvCxnSpPr>
        <p:spPr>
          <a:xfrm>
            <a:off x="2062078" y="3659769"/>
            <a:ext cx="374468" cy="0"/>
          </a:xfrm>
          <a:prstGeom prst="line">
            <a:avLst/>
          </a:prstGeom>
          <a:ln w="28575">
            <a:solidFill>
              <a:srgbClr val="AF6876"/>
            </a:solidFill>
            <a:prstDash val="sysDot"/>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CB3628AC-1C1D-40F2-B8B9-083F09A77FDB}"/>
              </a:ext>
            </a:extLst>
          </p:cNvPr>
          <p:cNvCxnSpPr>
            <a:cxnSpLocks/>
          </p:cNvCxnSpPr>
          <p:nvPr/>
        </p:nvCxnSpPr>
        <p:spPr>
          <a:xfrm flipV="1">
            <a:off x="8677072" y="1363980"/>
            <a:ext cx="0" cy="2371442"/>
          </a:xfrm>
          <a:prstGeom prst="line">
            <a:avLst/>
          </a:prstGeom>
          <a:ln w="28575">
            <a:prstDash val="sysDot"/>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D8D44886-613C-4EDE-A3EF-A57FC0EFC526}"/>
              </a:ext>
            </a:extLst>
          </p:cNvPr>
          <p:cNvCxnSpPr>
            <a:cxnSpLocks/>
          </p:cNvCxnSpPr>
          <p:nvPr/>
        </p:nvCxnSpPr>
        <p:spPr>
          <a:xfrm flipV="1">
            <a:off x="8440366" y="1361440"/>
            <a:ext cx="0" cy="2373982"/>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9E74CC2F-98C0-4522-BF9E-E2A36936F7D9}"/>
              </a:ext>
            </a:extLst>
          </p:cNvPr>
          <p:cNvCxnSpPr>
            <a:cxnSpLocks/>
          </p:cNvCxnSpPr>
          <p:nvPr/>
        </p:nvCxnSpPr>
        <p:spPr>
          <a:xfrm flipV="1">
            <a:off x="7941013" y="1361440"/>
            <a:ext cx="0" cy="2373982"/>
          </a:xfrm>
          <a:prstGeom prst="line">
            <a:avLst/>
          </a:prstGeom>
          <a:ln w="28575">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9E95619E-A266-4381-A4A6-4EFA3B2DD814}"/>
              </a:ext>
            </a:extLst>
          </p:cNvPr>
          <p:cNvCxnSpPr>
            <a:cxnSpLocks/>
          </p:cNvCxnSpPr>
          <p:nvPr/>
        </p:nvCxnSpPr>
        <p:spPr>
          <a:xfrm flipV="1">
            <a:off x="7422205" y="1353820"/>
            <a:ext cx="0" cy="2381602"/>
          </a:xfrm>
          <a:prstGeom prst="line">
            <a:avLst/>
          </a:prstGeom>
          <a:ln w="28575">
            <a:solidFill>
              <a:schemeClr val="accent4"/>
            </a:solidFill>
            <a:prstDash val="sysDot"/>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22ACEFF0-BE0A-4A4C-A90B-59DC24DDF58E}"/>
              </a:ext>
            </a:extLst>
          </p:cNvPr>
          <p:cNvSpPr/>
          <p:nvPr/>
        </p:nvSpPr>
        <p:spPr>
          <a:xfrm>
            <a:off x="4562948" y="1370493"/>
            <a:ext cx="540617" cy="222916"/>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ZoneTexte 3">
            <a:extLst>
              <a:ext uri="{FF2B5EF4-FFF2-40B4-BE49-F238E27FC236}">
                <a16:creationId xmlns:a16="http://schemas.microsoft.com/office/drawing/2014/main" id="{D8C680F2-7BC0-4616-947E-1C4DDDB6973F}"/>
              </a:ext>
            </a:extLst>
          </p:cNvPr>
          <p:cNvSpPr txBox="1"/>
          <p:nvPr/>
        </p:nvSpPr>
        <p:spPr>
          <a:xfrm>
            <a:off x="7841225" y="1041206"/>
            <a:ext cx="683797" cy="276999"/>
          </a:xfrm>
          <a:prstGeom prst="rect">
            <a:avLst/>
          </a:prstGeom>
          <a:solidFill>
            <a:schemeClr val="bg1"/>
          </a:solidFill>
          <a:ln>
            <a:noFill/>
          </a:ln>
        </p:spPr>
        <p:txBody>
          <a:bodyPr wrap="square" rtlCol="0">
            <a:spAutoFit/>
          </a:bodyPr>
          <a:lstStyle/>
          <a:p>
            <a:r>
              <a:rPr lang="en-GB" sz="1200" dirty="0">
                <a:solidFill>
                  <a:schemeClr val="tx1">
                    <a:lumMod val="85000"/>
                    <a:lumOff val="15000"/>
                  </a:schemeClr>
                </a:solidFill>
              </a:rPr>
              <a:t>Floor</a:t>
            </a:r>
            <a:endParaRPr lang="en-GB" sz="1400" dirty="0">
              <a:solidFill>
                <a:schemeClr val="tx1">
                  <a:lumMod val="85000"/>
                  <a:lumOff val="15000"/>
                </a:schemeClr>
              </a:solidFill>
            </a:endParaRPr>
          </a:p>
        </p:txBody>
      </p:sp>
      <p:sp>
        <p:nvSpPr>
          <p:cNvPr id="30" name="ZoneTexte 29">
            <a:extLst>
              <a:ext uri="{FF2B5EF4-FFF2-40B4-BE49-F238E27FC236}">
                <a16:creationId xmlns:a16="http://schemas.microsoft.com/office/drawing/2014/main" id="{161FEB41-FF51-420B-A02D-EB8C35A6B833}"/>
              </a:ext>
            </a:extLst>
          </p:cNvPr>
          <p:cNvSpPr txBox="1"/>
          <p:nvPr/>
        </p:nvSpPr>
        <p:spPr>
          <a:xfrm>
            <a:off x="8820249" y="1041206"/>
            <a:ext cx="564741" cy="276999"/>
          </a:xfrm>
          <a:prstGeom prst="rect">
            <a:avLst/>
          </a:prstGeom>
          <a:solidFill>
            <a:schemeClr val="bg1"/>
          </a:solidFill>
          <a:ln>
            <a:noFill/>
          </a:ln>
        </p:spPr>
        <p:txBody>
          <a:bodyPr wrap="square" rtlCol="0">
            <a:spAutoFit/>
          </a:bodyPr>
          <a:lstStyle/>
          <a:p>
            <a:r>
              <a:rPr lang="en-GB" sz="1200" dirty="0">
                <a:solidFill>
                  <a:schemeClr val="tx1">
                    <a:lumMod val="85000"/>
                    <a:lumOff val="15000"/>
                  </a:schemeClr>
                </a:solidFill>
              </a:rPr>
              <a:t>Mid</a:t>
            </a:r>
            <a:endParaRPr lang="en-GB" sz="1400" dirty="0">
              <a:solidFill>
                <a:schemeClr val="tx1">
                  <a:lumMod val="85000"/>
                  <a:lumOff val="15000"/>
                </a:schemeClr>
              </a:solidFill>
            </a:endParaRPr>
          </a:p>
        </p:txBody>
      </p:sp>
      <p:sp>
        <p:nvSpPr>
          <p:cNvPr id="31" name="ZoneTexte 30">
            <a:extLst>
              <a:ext uri="{FF2B5EF4-FFF2-40B4-BE49-F238E27FC236}">
                <a16:creationId xmlns:a16="http://schemas.microsoft.com/office/drawing/2014/main" id="{4937F04B-BE35-4410-97CC-A9E4A8160F68}"/>
              </a:ext>
            </a:extLst>
          </p:cNvPr>
          <p:cNvSpPr txBox="1"/>
          <p:nvPr/>
        </p:nvSpPr>
        <p:spPr>
          <a:xfrm>
            <a:off x="9628661" y="1047593"/>
            <a:ext cx="683793" cy="276999"/>
          </a:xfrm>
          <a:prstGeom prst="rect">
            <a:avLst/>
          </a:prstGeom>
          <a:solidFill>
            <a:schemeClr val="bg1"/>
          </a:solidFill>
          <a:ln>
            <a:noFill/>
          </a:ln>
        </p:spPr>
        <p:txBody>
          <a:bodyPr wrap="square" rtlCol="0">
            <a:spAutoFit/>
          </a:bodyPr>
          <a:lstStyle/>
          <a:p>
            <a:r>
              <a:rPr lang="en-GB" sz="1200" dirty="0">
                <a:solidFill>
                  <a:schemeClr val="tx1">
                    <a:lumMod val="85000"/>
                    <a:lumOff val="15000"/>
                  </a:schemeClr>
                </a:solidFill>
              </a:rPr>
              <a:t>Ceiling</a:t>
            </a:r>
          </a:p>
        </p:txBody>
      </p:sp>
      <p:sp>
        <p:nvSpPr>
          <p:cNvPr id="32" name="ZoneTexte 31">
            <a:extLst>
              <a:ext uri="{FF2B5EF4-FFF2-40B4-BE49-F238E27FC236}">
                <a16:creationId xmlns:a16="http://schemas.microsoft.com/office/drawing/2014/main" id="{C9BF647C-ED04-461E-AAB6-1CBEBECBEBC0}"/>
              </a:ext>
            </a:extLst>
          </p:cNvPr>
          <p:cNvSpPr txBox="1"/>
          <p:nvPr/>
        </p:nvSpPr>
        <p:spPr>
          <a:xfrm>
            <a:off x="10522451" y="1047593"/>
            <a:ext cx="939364" cy="276999"/>
          </a:xfrm>
          <a:prstGeom prst="rect">
            <a:avLst/>
          </a:prstGeom>
          <a:solidFill>
            <a:schemeClr val="bg1"/>
          </a:solidFill>
          <a:ln>
            <a:noFill/>
          </a:ln>
        </p:spPr>
        <p:txBody>
          <a:bodyPr wrap="square" rtlCol="0">
            <a:spAutoFit/>
          </a:bodyPr>
          <a:lstStyle/>
          <a:p>
            <a:r>
              <a:rPr lang="en-GB" sz="1200" dirty="0">
                <a:solidFill>
                  <a:schemeClr val="tx1">
                    <a:lumMod val="85000"/>
                    <a:lumOff val="15000"/>
                  </a:schemeClr>
                </a:solidFill>
              </a:rPr>
              <a:t>Maximum</a:t>
            </a:r>
            <a:endParaRPr lang="en-GB" sz="1400" dirty="0">
              <a:solidFill>
                <a:schemeClr val="tx1">
                  <a:lumMod val="85000"/>
                  <a:lumOff val="15000"/>
                </a:schemeClr>
              </a:solidFill>
            </a:endParaRPr>
          </a:p>
        </p:txBody>
      </p:sp>
      <p:sp>
        <p:nvSpPr>
          <p:cNvPr id="33" name="ZoneTexte 32">
            <a:extLst>
              <a:ext uri="{FF2B5EF4-FFF2-40B4-BE49-F238E27FC236}">
                <a16:creationId xmlns:a16="http://schemas.microsoft.com/office/drawing/2014/main" id="{0BBC86B2-FD7D-4D40-BACE-022049D8F704}"/>
              </a:ext>
            </a:extLst>
          </p:cNvPr>
          <p:cNvSpPr txBox="1"/>
          <p:nvPr/>
        </p:nvSpPr>
        <p:spPr>
          <a:xfrm>
            <a:off x="7186852" y="1041207"/>
            <a:ext cx="561736" cy="276999"/>
          </a:xfrm>
          <a:prstGeom prst="rect">
            <a:avLst/>
          </a:prstGeom>
          <a:solidFill>
            <a:schemeClr val="bg1"/>
          </a:solidFill>
          <a:ln>
            <a:noFill/>
          </a:ln>
        </p:spPr>
        <p:txBody>
          <a:bodyPr wrap="square" rtlCol="0">
            <a:spAutoFit/>
          </a:bodyPr>
          <a:lstStyle/>
          <a:p>
            <a:r>
              <a:rPr lang="en-GB" sz="1200" dirty="0">
                <a:solidFill>
                  <a:schemeClr val="tx1">
                    <a:lumMod val="85000"/>
                    <a:lumOff val="15000"/>
                  </a:schemeClr>
                </a:solidFill>
              </a:rPr>
              <a:t>Initial</a:t>
            </a:r>
          </a:p>
        </p:txBody>
      </p:sp>
      <p:sp>
        <p:nvSpPr>
          <p:cNvPr id="5" name="ZoneTexte 4">
            <a:extLst>
              <a:ext uri="{FF2B5EF4-FFF2-40B4-BE49-F238E27FC236}">
                <a16:creationId xmlns:a16="http://schemas.microsoft.com/office/drawing/2014/main" id="{C2C7F098-6263-4051-A62F-B219AA227A2A}"/>
              </a:ext>
            </a:extLst>
          </p:cNvPr>
          <p:cNvSpPr txBox="1"/>
          <p:nvPr/>
        </p:nvSpPr>
        <p:spPr>
          <a:xfrm flipH="1">
            <a:off x="64435" y="888136"/>
            <a:ext cx="1556939" cy="369332"/>
          </a:xfrm>
          <a:prstGeom prst="rect">
            <a:avLst/>
          </a:prstGeom>
          <a:noFill/>
        </p:spPr>
        <p:txBody>
          <a:bodyPr wrap="square" rtlCol="0">
            <a:spAutoFit/>
          </a:bodyPr>
          <a:lstStyle/>
          <a:p>
            <a:r>
              <a:rPr lang="en-GB" dirty="0"/>
              <a:t>Water surface</a:t>
            </a:r>
          </a:p>
        </p:txBody>
      </p:sp>
      <p:sp>
        <p:nvSpPr>
          <p:cNvPr id="35" name="Flèche : angle droit 34">
            <a:extLst>
              <a:ext uri="{FF2B5EF4-FFF2-40B4-BE49-F238E27FC236}">
                <a16:creationId xmlns:a16="http://schemas.microsoft.com/office/drawing/2014/main" id="{8044D75E-AA3C-4578-8E0B-3F38FE101AAB}"/>
              </a:ext>
            </a:extLst>
          </p:cNvPr>
          <p:cNvSpPr/>
          <p:nvPr/>
        </p:nvSpPr>
        <p:spPr>
          <a:xfrm rot="5400000">
            <a:off x="727741" y="1191921"/>
            <a:ext cx="173654" cy="278596"/>
          </a:xfrm>
          <a:prstGeom prst="bentUpArrow">
            <a:avLst/>
          </a:prstGeom>
          <a:solidFill>
            <a:srgbClr val="1F29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ZoneTexte 33">
            <a:extLst>
              <a:ext uri="{FF2B5EF4-FFF2-40B4-BE49-F238E27FC236}">
                <a16:creationId xmlns:a16="http://schemas.microsoft.com/office/drawing/2014/main" id="{DFD23D75-D9A0-43ED-9609-1BF69126AD7B}"/>
              </a:ext>
            </a:extLst>
          </p:cNvPr>
          <p:cNvSpPr txBox="1"/>
          <p:nvPr/>
        </p:nvSpPr>
        <p:spPr>
          <a:xfrm>
            <a:off x="11651226" y="6489358"/>
            <a:ext cx="519003" cy="369332"/>
          </a:xfrm>
          <a:prstGeom prst="rect">
            <a:avLst/>
          </a:prstGeom>
          <a:noFill/>
        </p:spPr>
        <p:txBody>
          <a:bodyPr wrap="square" rtlCol="0">
            <a:spAutoFit/>
          </a:bodyPr>
          <a:lstStyle/>
          <a:p>
            <a:pPr algn="ctr"/>
            <a:r>
              <a:rPr lang="en-GB" dirty="0"/>
              <a:t>12</a:t>
            </a:r>
          </a:p>
        </p:txBody>
      </p:sp>
    </p:spTree>
    <p:extLst>
      <p:ext uri="{BB962C8B-B14F-4D97-AF65-F5344CB8AC3E}">
        <p14:creationId xmlns:p14="http://schemas.microsoft.com/office/powerpoint/2010/main" val="1479548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5">
                                            <p:txEl>
                                              <p:pRg st="1" end="1"/>
                                            </p:txEl>
                                          </p:spTgt>
                                        </p:tgtEl>
                                        <p:attrNameLst>
                                          <p:attrName>style.visibility</p:attrName>
                                        </p:attrNameLst>
                                      </p:cBhvr>
                                      <p:to>
                                        <p:strVal val="visible"/>
                                      </p:to>
                                    </p:set>
                                    <p:animEffect transition="in" filter="fade">
                                      <p:cBhvr>
                                        <p:cTn id="10" dur="500"/>
                                        <p:tgtEl>
                                          <p:spTgt spid="1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par>
                                <p:cTn id="25" presetID="10"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par>
                                <p:cTn id="28" presetID="10" presetClass="entr" presetSubtype="0" fill="hold"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par>
                                <p:cTn id="31" presetID="10"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childTnLst>
                                </p:cTn>
                              </p:par>
                              <p:par>
                                <p:cTn id="45" presetID="10" presetClass="entr" presetSubtype="0" fill="hold" nodeType="withEffect">
                                  <p:stCondLst>
                                    <p:cond delay="0"/>
                                  </p:stCondLst>
                                  <p:childTnLst>
                                    <p:set>
                                      <p:cBhvr>
                                        <p:cTn id="46" dur="1" fill="hold">
                                          <p:stCondLst>
                                            <p:cond delay="0"/>
                                          </p:stCondLst>
                                        </p:cTn>
                                        <p:tgtEl>
                                          <p:spTgt spid="16">
                                            <p:txEl>
                                              <p:pRg st="0" end="0"/>
                                            </p:txEl>
                                          </p:spTgt>
                                        </p:tgtEl>
                                        <p:attrNameLst>
                                          <p:attrName>style.visibility</p:attrName>
                                        </p:attrNameLst>
                                      </p:cBhvr>
                                      <p:to>
                                        <p:strVal val="visible"/>
                                      </p:to>
                                    </p:set>
                                    <p:animEffect transition="in" filter="fade">
                                      <p:cBhvr>
                                        <p:cTn id="47" dur="500"/>
                                        <p:tgtEl>
                                          <p:spTgt spid="16">
                                            <p:txEl>
                                              <p:pRg st="0" end="0"/>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16">
                                            <p:txEl>
                                              <p:pRg st="1" end="1"/>
                                            </p:txEl>
                                          </p:spTgt>
                                        </p:tgtEl>
                                        <p:attrNameLst>
                                          <p:attrName>style.visibility</p:attrName>
                                        </p:attrNameLst>
                                      </p:cBhvr>
                                      <p:to>
                                        <p:strVal val="visible"/>
                                      </p:to>
                                    </p:set>
                                    <p:animEffect transition="in" filter="fade">
                                      <p:cBhvr>
                                        <p:cTn id="50" dur="500"/>
                                        <p:tgtEl>
                                          <p:spTgt spid="16">
                                            <p:txEl>
                                              <p:pRg st="1" end="1"/>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4"/>
                                        </p:tgtEl>
                                        <p:attrNameLst>
                                          <p:attrName>style.visibility</p:attrName>
                                        </p:attrNameLst>
                                      </p:cBhvr>
                                      <p:to>
                                        <p:strVal val="visible"/>
                                      </p:to>
                                    </p:set>
                                    <p:animEffect transition="in" filter="fade">
                                      <p:cBhvr>
                                        <p:cTn id="53" dur="500"/>
                                        <p:tgtEl>
                                          <p:spTgt spid="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500"/>
                                        <p:tgtEl>
                                          <p:spTgt spid="30"/>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fade">
                                      <p:cBhvr>
                                        <p:cTn id="59" dur="500"/>
                                        <p:tgtEl>
                                          <p:spTgt spid="31"/>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fade">
                                      <p:cBhvr>
                                        <p:cTn id="62" dur="500"/>
                                        <p:tgtEl>
                                          <p:spTgt spid="32"/>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3"/>
                                        </p:tgtEl>
                                        <p:attrNameLst>
                                          <p:attrName>style.visibility</p:attrName>
                                        </p:attrNameLst>
                                      </p:cBhvr>
                                      <p:to>
                                        <p:strVal val="visible"/>
                                      </p:to>
                                    </p:set>
                                    <p:animEffect transition="in" filter="fade">
                                      <p:cBhvr>
                                        <p:cTn id="65" dur="500"/>
                                        <p:tgtEl>
                                          <p:spTgt spid="33"/>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fade">
                                      <p:cBhvr>
                                        <p:cTn id="70" dur="500"/>
                                        <p:tgtEl>
                                          <p:spTgt spid="2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fade">
                                      <p:cBhvr>
                                        <p:cTn id="75" dur="500"/>
                                        <p:tgtEl>
                                          <p:spTgt spid="27"/>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16">
                                            <p:txEl>
                                              <p:pRg st="2" end="2"/>
                                            </p:txEl>
                                          </p:spTgt>
                                        </p:tgtEl>
                                        <p:attrNameLst>
                                          <p:attrName>style.visibility</p:attrName>
                                        </p:attrNameLst>
                                      </p:cBhvr>
                                      <p:to>
                                        <p:strVal val="visible"/>
                                      </p:to>
                                    </p:set>
                                    <p:animEffect transition="in" filter="fade">
                                      <p:cBhvr>
                                        <p:cTn id="80" dur="500"/>
                                        <p:tgtEl>
                                          <p:spTgt spid="16">
                                            <p:txEl>
                                              <p:pRg st="2" end="2"/>
                                            </p:txEl>
                                          </p:spTgt>
                                        </p:tgtEl>
                                      </p:cBhvr>
                                    </p:animEffect>
                                  </p:childTnLst>
                                </p:cTn>
                              </p:par>
                              <p:par>
                                <p:cTn id="81" presetID="10" presetClass="entr" presetSubtype="0" fill="hold" nodeType="with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fade">
                                      <p:cBhvr>
                                        <p:cTn id="83" dur="500"/>
                                        <p:tgtEl>
                                          <p:spTgt spid="25"/>
                                        </p:tgtEl>
                                      </p:cBhvr>
                                    </p:animEffect>
                                  </p:childTnLst>
                                </p:cTn>
                              </p:par>
                              <p:par>
                                <p:cTn id="84" presetID="10" presetClass="entr" presetSubtype="0" fill="hold" nodeType="withEffect">
                                  <p:stCondLst>
                                    <p:cond delay="0"/>
                                  </p:stCondLst>
                                  <p:childTnLst>
                                    <p:set>
                                      <p:cBhvr>
                                        <p:cTn id="85" dur="1" fill="hold">
                                          <p:stCondLst>
                                            <p:cond delay="0"/>
                                          </p:stCondLst>
                                        </p:cTn>
                                        <p:tgtEl>
                                          <p:spTgt spid="26"/>
                                        </p:tgtEl>
                                        <p:attrNameLst>
                                          <p:attrName>style.visibility</p:attrName>
                                        </p:attrNameLst>
                                      </p:cBhvr>
                                      <p:to>
                                        <p:strVal val="visible"/>
                                      </p:to>
                                    </p:set>
                                    <p:animEffect transition="in" filter="fade">
                                      <p:cBhvr>
                                        <p:cTn id="8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14" grpId="0" animBg="1"/>
      <p:bldP spid="16" grpId="0" animBg="1"/>
      <p:bldP spid="4" grpId="0" animBg="1"/>
      <p:bldP spid="30" grpId="0" animBg="1"/>
      <p:bldP spid="31" grpId="0" animBg="1"/>
      <p:bldP spid="32" grpId="0" animBg="1"/>
      <p:bldP spid="3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a:extLst>
              <a:ext uri="{FF2B5EF4-FFF2-40B4-BE49-F238E27FC236}">
                <a16:creationId xmlns:a16="http://schemas.microsoft.com/office/drawing/2014/main" id="{22A62755-45B2-4EA6-9C96-2AE4DCF0178C}"/>
              </a:ext>
            </a:extLst>
          </p:cNvPr>
          <p:cNvGrpSpPr/>
          <p:nvPr/>
        </p:nvGrpSpPr>
        <p:grpSpPr>
          <a:xfrm>
            <a:off x="5448333" y="1706913"/>
            <a:ext cx="6721896" cy="3594348"/>
            <a:chOff x="5448333" y="1706913"/>
            <a:chExt cx="6721896" cy="3594348"/>
          </a:xfrm>
        </p:grpSpPr>
        <p:pic>
          <p:nvPicPr>
            <p:cNvPr id="8" name="Image 7">
              <a:extLst>
                <a:ext uri="{FF2B5EF4-FFF2-40B4-BE49-F238E27FC236}">
                  <a16:creationId xmlns:a16="http://schemas.microsoft.com/office/drawing/2014/main" id="{BD010E11-78C2-4072-822E-05FC6EDBBB87}"/>
                </a:ext>
              </a:extLst>
            </p:cNvPr>
            <p:cNvPicPr>
              <a:picLocks noChangeAspect="1"/>
            </p:cNvPicPr>
            <p:nvPr/>
          </p:nvPicPr>
          <p:blipFill rotWithShape="1">
            <a:blip r:embed="rId3"/>
            <a:srcRect l="1291" t="19972" r="5774" b="13795"/>
            <a:stretch/>
          </p:blipFill>
          <p:spPr>
            <a:xfrm>
              <a:off x="5448333" y="1706913"/>
              <a:ext cx="6721896" cy="3594348"/>
            </a:xfrm>
            <a:prstGeom prst="rect">
              <a:avLst/>
            </a:prstGeom>
          </p:spPr>
        </p:pic>
        <p:cxnSp>
          <p:nvCxnSpPr>
            <p:cNvPr id="23" name="Connecteur droit 22">
              <a:extLst>
                <a:ext uri="{FF2B5EF4-FFF2-40B4-BE49-F238E27FC236}">
                  <a16:creationId xmlns:a16="http://schemas.microsoft.com/office/drawing/2014/main" id="{72F00A8F-D72A-4279-8652-C352F36A8C0D}"/>
                </a:ext>
              </a:extLst>
            </p:cNvPr>
            <p:cNvCxnSpPr>
              <a:cxnSpLocks/>
            </p:cNvCxnSpPr>
            <p:nvPr/>
          </p:nvCxnSpPr>
          <p:spPr>
            <a:xfrm flipV="1">
              <a:off x="7228096" y="1837030"/>
              <a:ext cx="0" cy="2787615"/>
            </a:xfrm>
            <a:prstGeom prst="line">
              <a:avLst/>
            </a:prstGeom>
            <a:ln w="31750">
              <a:solidFill>
                <a:schemeClr val="accent4"/>
              </a:solidFill>
              <a:prstDash val="sysDot"/>
            </a:ln>
          </p:spPr>
          <p:style>
            <a:lnRef idx="1">
              <a:schemeClr val="accent1"/>
            </a:lnRef>
            <a:fillRef idx="0">
              <a:schemeClr val="accent1"/>
            </a:fillRef>
            <a:effectRef idx="0">
              <a:schemeClr val="accent1"/>
            </a:effectRef>
            <a:fontRef idx="minor">
              <a:schemeClr val="tx1"/>
            </a:fontRef>
          </p:style>
        </p:cxnSp>
      </p:grpSp>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79078"/>
            <a:ext cx="11846666" cy="523220"/>
          </a:xfrm>
          <a:prstGeom prst="rect">
            <a:avLst/>
          </a:prstGeom>
          <a:noFill/>
        </p:spPr>
        <p:txBody>
          <a:bodyPr wrap="square" rtlCol="0">
            <a:spAutoFit/>
          </a:bodyPr>
          <a:lstStyle/>
          <a:p>
            <a:pPr algn="r"/>
            <a:r>
              <a:rPr lang="en-GB" sz="2800" dirty="0">
                <a:solidFill>
                  <a:schemeClr val="bg1"/>
                </a:solidFill>
                <a:latin typeface="Aptos" panose="020B0004020202020204" pitchFamily="34" charset="0"/>
              </a:rPr>
              <a:t>Concentrations</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4"/>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pic>
        <p:nvPicPr>
          <p:cNvPr id="14" name="Image 13">
            <a:extLst>
              <a:ext uri="{FF2B5EF4-FFF2-40B4-BE49-F238E27FC236}">
                <a16:creationId xmlns:a16="http://schemas.microsoft.com/office/drawing/2014/main" id="{3B582E3A-43DA-419F-B7AC-6CC6B4A8FC05}"/>
              </a:ext>
            </a:extLst>
          </p:cNvPr>
          <p:cNvPicPr>
            <a:picLocks noChangeAspect="1"/>
          </p:cNvPicPr>
          <p:nvPr/>
        </p:nvPicPr>
        <p:blipFill>
          <a:blip r:embed="rId5"/>
          <a:stretch>
            <a:fillRect/>
          </a:stretch>
        </p:blipFill>
        <p:spPr>
          <a:xfrm>
            <a:off x="514813" y="1157472"/>
            <a:ext cx="4743120" cy="1897248"/>
          </a:xfrm>
          <a:prstGeom prst="rect">
            <a:avLst/>
          </a:prstGeom>
        </p:spPr>
      </p:pic>
      <p:pic>
        <p:nvPicPr>
          <p:cNvPr id="6" name="Image 5">
            <a:extLst>
              <a:ext uri="{FF2B5EF4-FFF2-40B4-BE49-F238E27FC236}">
                <a16:creationId xmlns:a16="http://schemas.microsoft.com/office/drawing/2014/main" id="{35129778-08A7-43BE-B623-18C3951FE3FC}"/>
              </a:ext>
            </a:extLst>
          </p:cNvPr>
          <p:cNvPicPr>
            <a:picLocks noChangeAspect="1"/>
          </p:cNvPicPr>
          <p:nvPr/>
        </p:nvPicPr>
        <p:blipFill rotWithShape="1">
          <a:blip r:embed="rId6"/>
          <a:srcRect l="11518" t="26000" r="8651" b="30220"/>
          <a:stretch/>
        </p:blipFill>
        <p:spPr>
          <a:xfrm>
            <a:off x="796190" y="3540383"/>
            <a:ext cx="4443985" cy="1828556"/>
          </a:xfrm>
          <a:prstGeom prst="rect">
            <a:avLst/>
          </a:prstGeom>
        </p:spPr>
      </p:pic>
      <p:cxnSp>
        <p:nvCxnSpPr>
          <p:cNvPr id="15" name="Connecteur droit avec flèche 14">
            <a:extLst>
              <a:ext uri="{FF2B5EF4-FFF2-40B4-BE49-F238E27FC236}">
                <a16:creationId xmlns:a16="http://schemas.microsoft.com/office/drawing/2014/main" id="{7286F551-106B-4D75-89CD-8C7532F2CC51}"/>
              </a:ext>
            </a:extLst>
          </p:cNvPr>
          <p:cNvCxnSpPr>
            <a:cxnSpLocks/>
          </p:cNvCxnSpPr>
          <p:nvPr/>
        </p:nvCxnSpPr>
        <p:spPr>
          <a:xfrm flipH="1">
            <a:off x="3152775" y="2162601"/>
            <a:ext cx="847725" cy="156734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86217A4B-0B02-4060-A937-7DA31B2EB476}"/>
              </a:ext>
            </a:extLst>
          </p:cNvPr>
          <p:cNvSpPr txBox="1"/>
          <p:nvPr/>
        </p:nvSpPr>
        <p:spPr>
          <a:xfrm>
            <a:off x="11651226" y="6489358"/>
            <a:ext cx="519003" cy="369332"/>
          </a:xfrm>
          <a:prstGeom prst="rect">
            <a:avLst/>
          </a:prstGeom>
          <a:noFill/>
        </p:spPr>
        <p:txBody>
          <a:bodyPr wrap="square" rtlCol="0">
            <a:spAutoFit/>
          </a:bodyPr>
          <a:lstStyle/>
          <a:p>
            <a:pPr algn="ctr"/>
            <a:r>
              <a:rPr lang="en-GB" dirty="0"/>
              <a:t>13</a:t>
            </a:r>
          </a:p>
        </p:txBody>
      </p:sp>
      <p:sp>
        <p:nvSpPr>
          <p:cNvPr id="19" name="TextBox 2">
            <a:extLst>
              <a:ext uri="{FF2B5EF4-FFF2-40B4-BE49-F238E27FC236}">
                <a16:creationId xmlns:a16="http://schemas.microsoft.com/office/drawing/2014/main" id="{B4FFEF29-0B96-4C98-9B68-F4F906E311A0}"/>
              </a:ext>
            </a:extLst>
          </p:cNvPr>
          <p:cNvSpPr txBox="1"/>
          <p:nvPr/>
        </p:nvSpPr>
        <p:spPr>
          <a:xfrm>
            <a:off x="2113991" y="79854"/>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pic>
        <p:nvPicPr>
          <p:cNvPr id="21" name="Picture 4" descr="A white text on a black background&#10;&#10;Description automatically generated">
            <a:extLst>
              <a:ext uri="{FF2B5EF4-FFF2-40B4-BE49-F238E27FC236}">
                <a16:creationId xmlns:a16="http://schemas.microsoft.com/office/drawing/2014/main" id="{7BC5EC2F-6DF2-4E95-AD7D-7AE1BB82A357}"/>
              </a:ext>
            </a:extLst>
          </p:cNvPr>
          <p:cNvPicPr>
            <a:picLocks noChangeAspect="1"/>
          </p:cNvPicPr>
          <p:nvPr/>
        </p:nvPicPr>
        <p:blipFill rotWithShape="1">
          <a:blip r:embed="rId7"/>
          <a:srcRect l="2695" t="5015" r="1587" b="7948"/>
          <a:stretch/>
        </p:blipFill>
        <p:spPr>
          <a:xfrm>
            <a:off x="135784" y="109361"/>
            <a:ext cx="1880232" cy="597120"/>
          </a:xfrm>
          <a:prstGeom prst="rect">
            <a:avLst/>
          </a:prstGeom>
        </p:spPr>
      </p:pic>
      <p:cxnSp>
        <p:nvCxnSpPr>
          <p:cNvPr id="22" name="Connecteur droit avec flèche 21">
            <a:extLst>
              <a:ext uri="{FF2B5EF4-FFF2-40B4-BE49-F238E27FC236}">
                <a16:creationId xmlns:a16="http://schemas.microsoft.com/office/drawing/2014/main" id="{4EAC4773-AB26-46A6-923C-D1EB356AA48C}"/>
              </a:ext>
            </a:extLst>
          </p:cNvPr>
          <p:cNvCxnSpPr>
            <a:stCxn id="6" idx="3"/>
          </p:cNvCxnSpPr>
          <p:nvPr/>
        </p:nvCxnSpPr>
        <p:spPr>
          <a:xfrm flipV="1">
            <a:off x="5240175" y="4114800"/>
            <a:ext cx="652625" cy="33986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325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e 26">
            <a:extLst>
              <a:ext uri="{FF2B5EF4-FFF2-40B4-BE49-F238E27FC236}">
                <a16:creationId xmlns:a16="http://schemas.microsoft.com/office/drawing/2014/main" id="{3BCB0CB4-954E-447B-A24A-6ED047BFB03E}"/>
              </a:ext>
            </a:extLst>
          </p:cNvPr>
          <p:cNvGrpSpPr>
            <a:grpSpLocks noChangeAspect="1"/>
          </p:cNvGrpSpPr>
          <p:nvPr/>
        </p:nvGrpSpPr>
        <p:grpSpPr>
          <a:xfrm>
            <a:off x="632893" y="898867"/>
            <a:ext cx="5177562" cy="2768558"/>
            <a:chOff x="5448333" y="1706913"/>
            <a:chExt cx="6721896" cy="3594348"/>
          </a:xfrm>
        </p:grpSpPr>
        <p:pic>
          <p:nvPicPr>
            <p:cNvPr id="28" name="Image 27">
              <a:extLst>
                <a:ext uri="{FF2B5EF4-FFF2-40B4-BE49-F238E27FC236}">
                  <a16:creationId xmlns:a16="http://schemas.microsoft.com/office/drawing/2014/main" id="{8D325173-81D3-4D7E-A63D-6340BCA51FBD}"/>
                </a:ext>
              </a:extLst>
            </p:cNvPr>
            <p:cNvPicPr>
              <a:picLocks noChangeAspect="1"/>
            </p:cNvPicPr>
            <p:nvPr/>
          </p:nvPicPr>
          <p:blipFill rotWithShape="1">
            <a:blip r:embed="rId3"/>
            <a:srcRect l="1291" t="19972" r="5774" b="13795"/>
            <a:stretch/>
          </p:blipFill>
          <p:spPr>
            <a:xfrm>
              <a:off x="5448333" y="1706913"/>
              <a:ext cx="6721896" cy="3594348"/>
            </a:xfrm>
            <a:prstGeom prst="rect">
              <a:avLst/>
            </a:prstGeom>
          </p:spPr>
        </p:pic>
        <p:cxnSp>
          <p:nvCxnSpPr>
            <p:cNvPr id="29" name="Connecteur droit 28">
              <a:extLst>
                <a:ext uri="{FF2B5EF4-FFF2-40B4-BE49-F238E27FC236}">
                  <a16:creationId xmlns:a16="http://schemas.microsoft.com/office/drawing/2014/main" id="{BC862E8F-91C1-4049-A3D2-73F627183773}"/>
                </a:ext>
              </a:extLst>
            </p:cNvPr>
            <p:cNvCxnSpPr>
              <a:cxnSpLocks/>
            </p:cNvCxnSpPr>
            <p:nvPr/>
          </p:nvCxnSpPr>
          <p:spPr>
            <a:xfrm flipV="1">
              <a:off x="7228096" y="1837030"/>
              <a:ext cx="0" cy="2787615"/>
            </a:xfrm>
            <a:prstGeom prst="line">
              <a:avLst/>
            </a:prstGeom>
            <a:ln w="31750">
              <a:solidFill>
                <a:schemeClr val="accent4"/>
              </a:solidFill>
              <a:prstDash val="sysDot"/>
            </a:ln>
          </p:spPr>
          <p:style>
            <a:lnRef idx="1">
              <a:schemeClr val="accent1"/>
            </a:lnRef>
            <a:fillRef idx="0">
              <a:schemeClr val="accent1"/>
            </a:fillRef>
            <a:effectRef idx="0">
              <a:schemeClr val="accent1"/>
            </a:effectRef>
            <a:fontRef idx="minor">
              <a:schemeClr val="tx1"/>
            </a:fontRef>
          </p:style>
        </p:cxnSp>
      </p:gr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4"/>
          <a:stretch>
            <a:fillRect/>
          </a:stretch>
        </p:blipFill>
        <p:spPr>
          <a:xfrm>
            <a:off x="9334500" y="5922231"/>
            <a:ext cx="2857500" cy="513762"/>
          </a:xfrm>
          <a:prstGeom prst="rect">
            <a:avLst/>
          </a:prstGeom>
        </p:spPr>
      </p:pic>
      <p:pic>
        <p:nvPicPr>
          <p:cNvPr id="6" name="Image 5">
            <a:extLst>
              <a:ext uri="{FF2B5EF4-FFF2-40B4-BE49-F238E27FC236}">
                <a16:creationId xmlns:a16="http://schemas.microsoft.com/office/drawing/2014/main" id="{FAC926DC-A0CD-47C5-8D03-254CAE787020}"/>
              </a:ext>
            </a:extLst>
          </p:cNvPr>
          <p:cNvPicPr>
            <a:picLocks noChangeAspect="1"/>
          </p:cNvPicPr>
          <p:nvPr/>
        </p:nvPicPr>
        <p:blipFill rotWithShape="1">
          <a:blip r:embed="rId5"/>
          <a:srcRect t="20150" r="6963" b="14312"/>
          <a:stretch/>
        </p:blipFill>
        <p:spPr>
          <a:xfrm>
            <a:off x="5944010" y="904353"/>
            <a:ext cx="5217505" cy="2757586"/>
          </a:xfrm>
          <a:prstGeom prst="rect">
            <a:avLst/>
          </a:prstGeom>
        </p:spPr>
      </p:pic>
      <p:pic>
        <p:nvPicPr>
          <p:cNvPr id="16" name="Image 15">
            <a:extLst>
              <a:ext uri="{FF2B5EF4-FFF2-40B4-BE49-F238E27FC236}">
                <a16:creationId xmlns:a16="http://schemas.microsoft.com/office/drawing/2014/main" id="{C7191D8D-8FDB-4234-B91A-07B7697F0A3D}"/>
              </a:ext>
            </a:extLst>
          </p:cNvPr>
          <p:cNvPicPr>
            <a:picLocks noChangeAspect="1"/>
          </p:cNvPicPr>
          <p:nvPr/>
        </p:nvPicPr>
        <p:blipFill rotWithShape="1">
          <a:blip r:embed="rId6"/>
          <a:srcRect t="20945" r="7380" b="14874"/>
          <a:stretch/>
        </p:blipFill>
        <p:spPr>
          <a:xfrm>
            <a:off x="5965781" y="3661939"/>
            <a:ext cx="5195734" cy="2701330"/>
          </a:xfrm>
          <a:prstGeom prst="rect">
            <a:avLst/>
          </a:prstGeom>
        </p:spPr>
      </p:pic>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79078"/>
            <a:ext cx="11913976" cy="523220"/>
          </a:xfrm>
          <a:prstGeom prst="rect">
            <a:avLst/>
          </a:prstGeom>
          <a:noFill/>
        </p:spPr>
        <p:txBody>
          <a:bodyPr wrap="square" rtlCol="0">
            <a:spAutoFit/>
          </a:bodyPr>
          <a:lstStyle/>
          <a:p>
            <a:pPr algn="r"/>
            <a:r>
              <a:rPr lang="en-GB" sz="2800" dirty="0">
                <a:solidFill>
                  <a:schemeClr val="bg1"/>
                </a:solidFill>
                <a:latin typeface="Aptos" panose="020B0004020202020204" pitchFamily="34" charset="0"/>
              </a:rPr>
              <a:t>Concentrations</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sp>
        <p:nvSpPr>
          <p:cNvPr id="11" name="ZoneTexte 10">
            <a:extLst>
              <a:ext uri="{FF2B5EF4-FFF2-40B4-BE49-F238E27FC236}">
                <a16:creationId xmlns:a16="http://schemas.microsoft.com/office/drawing/2014/main" id="{2C2EF404-D503-4A41-AAA4-09BC09AC3163}"/>
              </a:ext>
            </a:extLst>
          </p:cNvPr>
          <p:cNvSpPr txBox="1"/>
          <p:nvPr/>
        </p:nvSpPr>
        <p:spPr>
          <a:xfrm>
            <a:off x="9720303" y="2470794"/>
            <a:ext cx="1175657" cy="369332"/>
          </a:xfrm>
          <a:prstGeom prst="rect">
            <a:avLst/>
          </a:prstGeom>
          <a:solidFill>
            <a:srgbClr val="E8EBF0"/>
          </a:solidFill>
          <a:ln>
            <a:solidFill>
              <a:schemeClr val="tx1">
                <a:lumMod val="65000"/>
                <a:lumOff val="35000"/>
              </a:schemeClr>
            </a:solidFill>
          </a:ln>
        </p:spPr>
        <p:txBody>
          <a:bodyPr wrap="square" rtlCol="0">
            <a:spAutoFit/>
          </a:bodyPr>
          <a:lstStyle/>
          <a:p>
            <a:pPr algn="ctr"/>
            <a:r>
              <a:rPr lang="en-GB" dirty="0">
                <a:latin typeface="Roboto" pitchFamily="2" charset="0"/>
                <a:ea typeface="Roboto" pitchFamily="2" charset="0"/>
              </a:rPr>
              <a:t>Floor</a:t>
            </a:r>
          </a:p>
        </p:txBody>
      </p:sp>
      <p:sp>
        <p:nvSpPr>
          <p:cNvPr id="15" name="ZoneTexte 14">
            <a:extLst>
              <a:ext uri="{FF2B5EF4-FFF2-40B4-BE49-F238E27FC236}">
                <a16:creationId xmlns:a16="http://schemas.microsoft.com/office/drawing/2014/main" id="{C579FFFE-1E02-4269-8EB6-9DDC9F2DD09E}"/>
              </a:ext>
            </a:extLst>
          </p:cNvPr>
          <p:cNvSpPr txBox="1"/>
          <p:nvPr/>
        </p:nvSpPr>
        <p:spPr>
          <a:xfrm>
            <a:off x="9748878" y="5288101"/>
            <a:ext cx="1175657" cy="369332"/>
          </a:xfrm>
          <a:prstGeom prst="rect">
            <a:avLst/>
          </a:prstGeom>
          <a:solidFill>
            <a:srgbClr val="E8EBF0"/>
          </a:solidFill>
          <a:ln>
            <a:solidFill>
              <a:schemeClr val="tx1">
                <a:lumMod val="65000"/>
                <a:lumOff val="35000"/>
              </a:schemeClr>
            </a:solidFill>
          </a:ln>
        </p:spPr>
        <p:txBody>
          <a:bodyPr wrap="square" rtlCol="0">
            <a:spAutoFit/>
          </a:bodyPr>
          <a:lstStyle/>
          <a:p>
            <a:pPr algn="ctr"/>
            <a:r>
              <a:rPr lang="en-GB" dirty="0">
                <a:latin typeface="Roboto" pitchFamily="2" charset="0"/>
                <a:ea typeface="Roboto" pitchFamily="2" charset="0"/>
              </a:rPr>
              <a:t>Ceiling</a:t>
            </a:r>
          </a:p>
        </p:txBody>
      </p:sp>
      <p:sp>
        <p:nvSpPr>
          <p:cNvPr id="17" name="Ellipse 16">
            <a:extLst>
              <a:ext uri="{FF2B5EF4-FFF2-40B4-BE49-F238E27FC236}">
                <a16:creationId xmlns:a16="http://schemas.microsoft.com/office/drawing/2014/main" id="{5DE402F9-C088-4836-95AB-75A477E864A7}"/>
              </a:ext>
            </a:extLst>
          </p:cNvPr>
          <p:cNvSpPr/>
          <p:nvPr/>
        </p:nvSpPr>
        <p:spPr>
          <a:xfrm>
            <a:off x="6096000" y="981075"/>
            <a:ext cx="2362200" cy="438214"/>
          </a:xfrm>
          <a:prstGeom prst="ellipse">
            <a:avLst/>
          </a:prstGeom>
          <a:noFill/>
          <a:ln w="19050">
            <a:solidFill>
              <a:srgbClr val="1F29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Connecteur droit avec flèche 18">
            <a:extLst>
              <a:ext uri="{FF2B5EF4-FFF2-40B4-BE49-F238E27FC236}">
                <a16:creationId xmlns:a16="http://schemas.microsoft.com/office/drawing/2014/main" id="{19E0EB26-AC76-4A85-89A5-C9FD40D5D171}"/>
              </a:ext>
            </a:extLst>
          </p:cNvPr>
          <p:cNvCxnSpPr/>
          <p:nvPr/>
        </p:nvCxnSpPr>
        <p:spPr>
          <a:xfrm flipV="1">
            <a:off x="5676900" y="1419289"/>
            <a:ext cx="714375" cy="685736"/>
          </a:xfrm>
          <a:prstGeom prst="straightConnector1">
            <a:avLst/>
          </a:prstGeom>
          <a:ln w="19050">
            <a:solidFill>
              <a:srgbClr val="1F2943"/>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74886C46-09EF-4FF5-A1FA-74B059C1C787}"/>
              </a:ext>
            </a:extLst>
          </p:cNvPr>
          <p:cNvSpPr txBox="1"/>
          <p:nvPr/>
        </p:nvSpPr>
        <p:spPr>
          <a:xfrm>
            <a:off x="11651226" y="6489358"/>
            <a:ext cx="519003" cy="369332"/>
          </a:xfrm>
          <a:prstGeom prst="rect">
            <a:avLst/>
          </a:prstGeom>
          <a:noFill/>
        </p:spPr>
        <p:txBody>
          <a:bodyPr wrap="square" rtlCol="0">
            <a:spAutoFit/>
          </a:bodyPr>
          <a:lstStyle/>
          <a:p>
            <a:pPr algn="ctr"/>
            <a:r>
              <a:rPr lang="en-GB" dirty="0"/>
              <a:t>14</a:t>
            </a:r>
          </a:p>
        </p:txBody>
      </p:sp>
      <mc:AlternateContent xmlns:mc="http://schemas.openxmlformats.org/markup-compatibility/2006" xmlns:a14="http://schemas.microsoft.com/office/drawing/2010/main">
        <mc:Choice Requires="a14">
          <p:sp>
            <p:nvSpPr>
              <p:cNvPr id="23" name="Rectangle : coins arrondis 22">
                <a:extLst>
                  <a:ext uri="{FF2B5EF4-FFF2-40B4-BE49-F238E27FC236}">
                    <a16:creationId xmlns:a16="http://schemas.microsoft.com/office/drawing/2014/main" id="{E460178E-E156-45D9-ADD3-8396AF94F214}"/>
                  </a:ext>
                </a:extLst>
              </p:cNvPr>
              <p:cNvSpPr/>
              <p:nvPr/>
            </p:nvSpPr>
            <p:spPr>
              <a:xfrm>
                <a:off x="853440" y="3768568"/>
                <a:ext cx="5090570" cy="2238084"/>
              </a:xfrm>
              <a:prstGeom prst="roundRect">
                <a:avLst/>
              </a:prstGeom>
              <a:solidFill>
                <a:srgbClr val="E8EBF0"/>
              </a:solidFill>
              <a:ln w="12700">
                <a:solidFill>
                  <a:srgbClr val="2038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sz="2400" dirty="0">
                    <a:solidFill>
                      <a:schemeClr val="tx1"/>
                    </a:solidFill>
                    <a:latin typeface="Roboto" pitchFamily="2" charset="0"/>
                    <a:ea typeface="Roboto" pitchFamily="2" charset="0"/>
                  </a:rPr>
                  <a:t>Concentration </a:t>
                </a:r>
                <a:r>
                  <a:rPr lang="en-GB" sz="2400" dirty="0">
                    <a:solidFill>
                      <a:schemeClr val="tx1"/>
                    </a:solidFill>
                    <a:latin typeface="Cambria Math" panose="02040503050406030204" pitchFamily="18" charset="0"/>
                    <a:ea typeface="Cambria Math" panose="02040503050406030204" pitchFamily="18" charset="0"/>
                  </a:rPr>
                  <a:t>↗</a:t>
                </a:r>
                <a:r>
                  <a:rPr lang="en-GB" sz="2400" dirty="0">
                    <a:solidFill>
                      <a:schemeClr val="tx1"/>
                    </a:solidFill>
                  </a:rPr>
                  <a:t> </a:t>
                </a:r>
              </a:p>
              <a:p>
                <a:pPr marL="742950" lvl="1" indent="-285750">
                  <a:buFont typeface="Wingdings" panose="05000000000000000000" pitchFamily="2" charset="2"/>
                  <a:buChar char="Ø"/>
                </a:pPr>
                <a:r>
                  <a:rPr lang="en-GB" sz="2400" dirty="0">
                    <a:solidFill>
                      <a:schemeClr val="tx1"/>
                    </a:solidFill>
                    <a:latin typeface="Roboto" pitchFamily="2" charset="0"/>
                    <a:ea typeface="Roboto" pitchFamily="2" charset="0"/>
                  </a:rPr>
                  <a:t>With </a:t>
                </a:r>
                <a14:m>
                  <m:oMath xmlns:m="http://schemas.openxmlformats.org/officeDocument/2006/math">
                    <m:sSub>
                      <m:sSubPr>
                        <m:ctrlPr>
                          <a:rPr lang="fr-FR" sz="2400" b="0" i="1" smtClean="0">
                            <a:solidFill>
                              <a:schemeClr val="tx1"/>
                            </a:solidFill>
                            <a:latin typeface="Cambria Math" panose="02040503050406030204" pitchFamily="18" charset="0"/>
                          </a:rPr>
                        </m:ctrlPr>
                      </m:sSubPr>
                      <m:e>
                        <m:r>
                          <a:rPr lang="fr-FR" sz="2400" b="0" i="1" smtClean="0">
                            <a:solidFill>
                              <a:schemeClr val="tx1"/>
                            </a:solidFill>
                            <a:latin typeface="Cambria Math" panose="02040503050406030204" pitchFamily="18" charset="0"/>
                          </a:rPr>
                          <m:t>h</m:t>
                        </m:r>
                      </m:e>
                      <m:sub>
                        <m:r>
                          <a:rPr lang="fr-FR" sz="2400" b="0" i="1" smtClean="0">
                            <a:solidFill>
                              <a:schemeClr val="tx1"/>
                            </a:solidFill>
                            <a:latin typeface="Cambria Math" panose="02040503050406030204" pitchFamily="18" charset="0"/>
                          </a:rPr>
                          <m:t>𝑠</m:t>
                        </m:r>
                      </m:sub>
                    </m:sSub>
                  </m:oMath>
                </a14:m>
                <a:endParaRPr lang="en-GB" sz="2400" dirty="0">
                  <a:solidFill>
                    <a:schemeClr val="tx1"/>
                  </a:solidFill>
                  <a:latin typeface="Roboto" pitchFamily="2" charset="0"/>
                  <a:ea typeface="Roboto" pitchFamily="2" charset="0"/>
                </a:endParaRPr>
              </a:p>
              <a:p>
                <a:pPr marL="742950" lvl="1" indent="-285750">
                  <a:buFont typeface="Wingdings" panose="05000000000000000000" pitchFamily="2" charset="2"/>
                  <a:buChar char="Ø"/>
                </a:pPr>
                <a:r>
                  <a:rPr lang="en-GB" sz="2400" dirty="0">
                    <a:solidFill>
                      <a:schemeClr val="tx1"/>
                    </a:solidFill>
                    <a:latin typeface="Roboto" pitchFamily="2" charset="0"/>
                    <a:ea typeface="Roboto" pitchFamily="2" charset="0"/>
                  </a:rPr>
                  <a:t>In drawdown</a:t>
                </a:r>
                <a:r>
                  <a:rPr lang="en-GB" sz="2400" i="1" dirty="0">
                    <a:solidFill>
                      <a:schemeClr val="tx1"/>
                    </a:solidFill>
                    <a:latin typeface="Roboto" pitchFamily="2" charset="0"/>
                    <a:ea typeface="Roboto" pitchFamily="2" charset="0"/>
                  </a:rPr>
                  <a:t>...</a:t>
                </a:r>
                <a:r>
                  <a:rPr lang="en-GB" sz="2400" dirty="0">
                    <a:solidFill>
                      <a:schemeClr val="tx1"/>
                    </a:solidFill>
                    <a:latin typeface="Roboto" pitchFamily="2" charset="0"/>
                    <a:ea typeface="Roboto" pitchFamily="2" charset="0"/>
                  </a:rPr>
                  <a:t>provided there is still stock</a:t>
                </a:r>
              </a:p>
              <a:p>
                <a:pPr marL="742950" lvl="1" indent="-285750">
                  <a:buFont typeface="Wingdings" panose="05000000000000000000" pitchFamily="2" charset="2"/>
                  <a:buChar char="Ø"/>
                </a:pPr>
                <a:r>
                  <a:rPr lang="en-GB" sz="2400" dirty="0">
                    <a:solidFill>
                      <a:schemeClr val="tx1"/>
                    </a:solidFill>
                    <a:latin typeface="Roboto" pitchFamily="2" charset="0"/>
                    <a:ea typeface="Roboto" pitchFamily="2" charset="0"/>
                  </a:rPr>
                  <a:t>With depth</a:t>
                </a:r>
              </a:p>
            </p:txBody>
          </p:sp>
        </mc:Choice>
        <mc:Fallback xmlns="">
          <p:sp>
            <p:nvSpPr>
              <p:cNvPr id="23" name="Rectangle : coins arrondis 22">
                <a:extLst>
                  <a:ext uri="{FF2B5EF4-FFF2-40B4-BE49-F238E27FC236}">
                    <a16:creationId xmlns:a16="http://schemas.microsoft.com/office/drawing/2014/main" id="{E460178E-E156-45D9-ADD3-8396AF94F214}"/>
                  </a:ext>
                </a:extLst>
              </p:cNvPr>
              <p:cNvSpPr>
                <a:spLocks noRot="1" noChangeAspect="1" noMove="1" noResize="1" noEditPoints="1" noAdjustHandles="1" noChangeArrowheads="1" noChangeShapeType="1" noTextEdit="1"/>
              </p:cNvSpPr>
              <p:nvPr/>
            </p:nvSpPr>
            <p:spPr>
              <a:xfrm>
                <a:off x="853440" y="3768568"/>
                <a:ext cx="5090570" cy="2238084"/>
              </a:xfrm>
              <a:prstGeom prst="roundRect">
                <a:avLst/>
              </a:prstGeom>
              <a:blipFill>
                <a:blip r:embed="rId7"/>
                <a:stretch>
                  <a:fillRect b="-813"/>
                </a:stretch>
              </a:blipFill>
              <a:ln w="12700">
                <a:solidFill>
                  <a:srgbClr val="203864"/>
                </a:solidFill>
              </a:ln>
            </p:spPr>
            <p:txBody>
              <a:bodyPr/>
              <a:lstStyle/>
              <a:p>
                <a:r>
                  <a:rPr lang="en-GB">
                    <a:noFill/>
                  </a:rPr>
                  <a:t> </a:t>
                </a:r>
              </a:p>
            </p:txBody>
          </p:sp>
        </mc:Fallback>
      </mc:AlternateContent>
      <p:sp>
        <p:nvSpPr>
          <p:cNvPr id="24" name="TextBox 2">
            <a:extLst>
              <a:ext uri="{FF2B5EF4-FFF2-40B4-BE49-F238E27FC236}">
                <a16:creationId xmlns:a16="http://schemas.microsoft.com/office/drawing/2014/main" id="{6C0C9041-F2FD-4670-94E1-C0F6860DC7E0}"/>
              </a:ext>
            </a:extLst>
          </p:cNvPr>
          <p:cNvSpPr txBox="1"/>
          <p:nvPr/>
        </p:nvSpPr>
        <p:spPr>
          <a:xfrm>
            <a:off x="2113991" y="79854"/>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pic>
        <p:nvPicPr>
          <p:cNvPr id="25" name="Picture 4" descr="A white text on a black background&#10;&#10;Description automatically generated">
            <a:extLst>
              <a:ext uri="{FF2B5EF4-FFF2-40B4-BE49-F238E27FC236}">
                <a16:creationId xmlns:a16="http://schemas.microsoft.com/office/drawing/2014/main" id="{1B256B73-7734-4F36-8D28-16A5D76FB57A}"/>
              </a:ext>
            </a:extLst>
          </p:cNvPr>
          <p:cNvPicPr>
            <a:picLocks noChangeAspect="1"/>
          </p:cNvPicPr>
          <p:nvPr/>
        </p:nvPicPr>
        <p:blipFill rotWithShape="1">
          <a:blip r:embed="rId8"/>
          <a:srcRect l="2695" t="5015" r="1587" b="7948"/>
          <a:stretch/>
        </p:blipFill>
        <p:spPr>
          <a:xfrm>
            <a:off x="135784" y="109361"/>
            <a:ext cx="1880232" cy="597120"/>
          </a:xfrm>
          <a:prstGeom prst="rect">
            <a:avLst/>
          </a:prstGeom>
        </p:spPr>
      </p:pic>
    </p:spTree>
    <p:extLst>
      <p:ext uri="{BB962C8B-B14F-4D97-AF65-F5344CB8AC3E}">
        <p14:creationId xmlns:p14="http://schemas.microsoft.com/office/powerpoint/2010/main" val="11490521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23">
                                            <p:txEl>
                                              <p:pRg st="0" end="0"/>
                                            </p:txEl>
                                          </p:spTgt>
                                        </p:tgtEl>
                                        <p:attrNameLst>
                                          <p:attrName>style.visibility</p:attrName>
                                        </p:attrNameLst>
                                      </p:cBhvr>
                                      <p:to>
                                        <p:strVal val="visible"/>
                                      </p:to>
                                    </p:set>
                                    <p:animEffect transition="in" filter="fade">
                                      <p:cBhvr>
                                        <p:cTn id="10" dur="500"/>
                                        <p:tgtEl>
                                          <p:spTgt spid="23">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3">
                                            <p:txEl>
                                              <p:pRg st="1" end="1"/>
                                            </p:txEl>
                                          </p:spTgt>
                                        </p:tgtEl>
                                        <p:attrNameLst>
                                          <p:attrName>style.visibility</p:attrName>
                                        </p:attrNameLst>
                                      </p:cBhvr>
                                      <p:to>
                                        <p:strVal val="visible"/>
                                      </p:to>
                                    </p:set>
                                    <p:animEffect transition="in" filter="fade">
                                      <p:cBhvr>
                                        <p:cTn id="13" dur="500"/>
                                        <p:tgtEl>
                                          <p:spTgt spid="23">
                                            <p:txEl>
                                              <p:p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3">
                                            <p:txEl>
                                              <p:pRg st="2" end="2"/>
                                            </p:txEl>
                                          </p:spTgt>
                                        </p:tgtEl>
                                        <p:attrNameLst>
                                          <p:attrName>style.visibility</p:attrName>
                                        </p:attrNameLst>
                                      </p:cBhvr>
                                      <p:to>
                                        <p:strVal val="visible"/>
                                      </p:to>
                                    </p:set>
                                    <p:animEffect transition="in" filter="fade">
                                      <p:cBhvr>
                                        <p:cTn id="16" dur="500"/>
                                        <p:tgtEl>
                                          <p:spTgt spid="2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3">
                                            <p:txEl>
                                              <p:pRg st="3" end="3"/>
                                            </p:txEl>
                                          </p:spTgt>
                                        </p:tgtEl>
                                        <p:attrNameLst>
                                          <p:attrName>style.visibility</p:attrName>
                                        </p:attrNameLst>
                                      </p:cBhvr>
                                      <p:to>
                                        <p:strVal val="visible"/>
                                      </p:to>
                                    </p:set>
                                    <p:animEffect transition="in" filter="fade">
                                      <p:cBhvr>
                                        <p:cTn id="41" dur="500"/>
                                        <p:tgtEl>
                                          <p:spTgt spid="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17" grpId="0" animBg="1"/>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79078"/>
            <a:ext cx="11924136" cy="523220"/>
          </a:xfrm>
          <a:prstGeom prst="rect">
            <a:avLst/>
          </a:prstGeom>
          <a:noFill/>
        </p:spPr>
        <p:txBody>
          <a:bodyPr wrap="square" rtlCol="0">
            <a:spAutoFit/>
          </a:bodyPr>
          <a:lstStyle/>
          <a:p>
            <a:pPr algn="r"/>
            <a:r>
              <a:rPr lang="en-GB" sz="2800" dirty="0">
                <a:solidFill>
                  <a:schemeClr val="bg1"/>
                </a:solidFill>
                <a:latin typeface="Aptos" panose="020B0004020202020204" pitchFamily="34" charset="0"/>
              </a:rPr>
              <a:t>Conclusions and future work</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3"/>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sp>
        <p:nvSpPr>
          <p:cNvPr id="14" name="ZoneTexte 13">
            <a:extLst>
              <a:ext uri="{FF2B5EF4-FFF2-40B4-BE49-F238E27FC236}">
                <a16:creationId xmlns:a16="http://schemas.microsoft.com/office/drawing/2014/main" id="{46F1AAA3-70F2-469D-B466-54215024DAD4}"/>
              </a:ext>
            </a:extLst>
          </p:cNvPr>
          <p:cNvSpPr txBox="1"/>
          <p:nvPr/>
        </p:nvSpPr>
        <p:spPr>
          <a:xfrm>
            <a:off x="11651226" y="6489358"/>
            <a:ext cx="519003" cy="369332"/>
          </a:xfrm>
          <a:prstGeom prst="rect">
            <a:avLst/>
          </a:prstGeom>
          <a:noFill/>
        </p:spPr>
        <p:txBody>
          <a:bodyPr wrap="square" rtlCol="0">
            <a:spAutoFit/>
          </a:bodyPr>
          <a:lstStyle/>
          <a:p>
            <a:pPr algn="ctr"/>
            <a:r>
              <a:rPr lang="en-GB" dirty="0"/>
              <a:t>15</a:t>
            </a:r>
          </a:p>
        </p:txBody>
      </p:sp>
      <p:sp>
        <p:nvSpPr>
          <p:cNvPr id="17" name="TextBox 2">
            <a:extLst>
              <a:ext uri="{FF2B5EF4-FFF2-40B4-BE49-F238E27FC236}">
                <a16:creationId xmlns:a16="http://schemas.microsoft.com/office/drawing/2014/main" id="{8E1019F4-6F15-4C85-9EE6-BEFBA5FDCA4D}"/>
              </a:ext>
            </a:extLst>
          </p:cNvPr>
          <p:cNvSpPr txBox="1"/>
          <p:nvPr/>
        </p:nvSpPr>
        <p:spPr>
          <a:xfrm>
            <a:off x="2113991" y="79854"/>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pic>
        <p:nvPicPr>
          <p:cNvPr id="18" name="Picture 4" descr="A white text on a black background&#10;&#10;Description automatically generated">
            <a:extLst>
              <a:ext uri="{FF2B5EF4-FFF2-40B4-BE49-F238E27FC236}">
                <a16:creationId xmlns:a16="http://schemas.microsoft.com/office/drawing/2014/main" id="{582FF761-2D2C-4F8A-A93A-2E96D675D17B}"/>
              </a:ext>
            </a:extLst>
          </p:cNvPr>
          <p:cNvPicPr>
            <a:picLocks noChangeAspect="1"/>
          </p:cNvPicPr>
          <p:nvPr/>
        </p:nvPicPr>
        <p:blipFill rotWithShape="1">
          <a:blip r:embed="rId4"/>
          <a:srcRect l="2695" t="5015" r="1587" b="7948"/>
          <a:stretch/>
        </p:blipFill>
        <p:spPr>
          <a:xfrm>
            <a:off x="135784" y="109361"/>
            <a:ext cx="1880232" cy="597120"/>
          </a:xfrm>
          <a:prstGeom prst="rect">
            <a:avLst/>
          </a:prstGeom>
        </p:spPr>
      </p:pic>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FBA8C67B-5264-48FB-BC1E-30CD3830286B}"/>
                  </a:ext>
                </a:extLst>
              </p:cNvPr>
              <p:cNvGraphicFramePr>
                <a:graphicFrameLocks noGrp="1"/>
              </p:cNvGraphicFramePr>
              <p:nvPr>
                <p:extLst>
                  <p:ext uri="{D42A27DB-BD31-4B8C-83A1-F6EECF244321}">
                    <p14:modId xmlns:p14="http://schemas.microsoft.com/office/powerpoint/2010/main" val="2252218217"/>
                  </p:ext>
                </p:extLst>
              </p:nvPr>
            </p:nvGraphicFramePr>
            <p:xfrm>
              <a:off x="239161" y="1201581"/>
              <a:ext cx="11633199" cy="3657600"/>
            </p:xfrm>
            <a:graphic>
              <a:graphicData uri="http://schemas.openxmlformats.org/drawingml/2006/table">
                <a:tbl>
                  <a:tblPr firstRow="1" bandRow="1">
                    <a:tableStyleId>{2D5ABB26-0587-4C30-8999-92F81FD0307C}</a:tableStyleId>
                  </a:tblPr>
                  <a:tblGrid>
                    <a:gridCol w="1594396">
                      <a:extLst>
                        <a:ext uri="{9D8B030D-6E8A-4147-A177-3AD203B41FA5}">
                          <a16:colId xmlns:a16="http://schemas.microsoft.com/office/drawing/2014/main" val="246637356"/>
                        </a:ext>
                      </a:extLst>
                    </a:gridCol>
                    <a:gridCol w="10038803">
                      <a:extLst>
                        <a:ext uri="{9D8B030D-6E8A-4147-A177-3AD203B41FA5}">
                          <a16:colId xmlns:a16="http://schemas.microsoft.com/office/drawing/2014/main" val="3633830190"/>
                        </a:ext>
                      </a:extLst>
                    </a:gridCol>
                  </a:tblGrid>
                  <a:tr h="370840">
                    <a:tc>
                      <a:txBody>
                        <a:bodyPr/>
                        <a:lstStyle/>
                        <a:p>
                          <a:pPr algn="ctr"/>
                          <a:r>
                            <a:rPr lang="en-GB" sz="2400" b="1" dirty="0">
                              <a:latin typeface="Roboto" pitchFamily="2" charset="0"/>
                              <a:ea typeface="Roboto" pitchFamily="2" charset="0"/>
                            </a:rPr>
                            <a:t>Goal</a:t>
                          </a:r>
                        </a:p>
                      </a:txBody>
                      <a:tcPr anchor="ctr">
                        <a:lnB w="12700" cap="flat" cmpd="sng" algn="ctr">
                          <a:solidFill>
                            <a:schemeClr val="tx1">
                              <a:lumMod val="65000"/>
                              <a:lumOff val="35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latin typeface="Roboto" pitchFamily="2" charset="0"/>
                              <a:ea typeface="Roboto" pitchFamily="2" charset="0"/>
                            </a:rPr>
                            <a:t>Gain insight into the downstream sedimentary processes of a dam flush</a:t>
                          </a:r>
                        </a:p>
                      </a:txBody>
                      <a:tcPr anchor="ctr">
                        <a:lnB w="12700"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134167843"/>
                      </a:ext>
                    </a:extLst>
                  </a:tr>
                  <a:tr h="370840">
                    <a:tc rowSpan="2">
                      <a:txBody>
                        <a:bodyPr/>
                        <a:lstStyle/>
                        <a:p>
                          <a:pPr algn="ctr"/>
                          <a:r>
                            <a:rPr lang="en-GB" sz="2400" b="1" dirty="0">
                              <a:latin typeface="Roboto" pitchFamily="2" charset="0"/>
                              <a:ea typeface="Roboto" pitchFamily="2" charset="0"/>
                            </a:rPr>
                            <a:t>Novelties</a:t>
                          </a:r>
                        </a:p>
                      </a:txBody>
                      <a:tcPr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l"/>
                          <a:r>
                            <a:rPr lang="en-GB" sz="2400" dirty="0">
                              <a:latin typeface="Roboto" pitchFamily="2" charset="0"/>
                              <a:ea typeface="Roboto" pitchFamily="2" charset="0"/>
                            </a:rPr>
                            <a:t>Lab experiment focusing on the downstream morphodynamical impacts</a:t>
                          </a:r>
                        </a:p>
                      </a:txBody>
                      <a:tcPr anchor="ctr">
                        <a:lnT w="12700" cap="flat" cmpd="sng" algn="ctr">
                          <a:solidFill>
                            <a:schemeClr val="tx1">
                              <a:lumMod val="65000"/>
                              <a:lumOff val="35000"/>
                            </a:schemeClr>
                          </a:solidFill>
                          <a:prstDash val="solid"/>
                          <a:round/>
                          <a:headEnd type="none" w="med" len="med"/>
                          <a:tailEnd type="none" w="med" len="med"/>
                        </a:lnT>
                      </a:tcPr>
                    </a:tc>
                    <a:extLst>
                      <a:ext uri="{0D108BD9-81ED-4DB2-BD59-A6C34878D82A}">
                        <a16:rowId xmlns:a16="http://schemas.microsoft.com/office/drawing/2014/main" val="356554575"/>
                      </a:ext>
                    </a:extLst>
                  </a:tr>
                  <a:tr h="370840">
                    <a:tc vMerge="1">
                      <a:txBody>
                        <a:bodyPr/>
                        <a:lstStyle/>
                        <a:p>
                          <a:endParaRPr lang="en-GB" dirty="0"/>
                        </a:p>
                      </a:txBody>
                      <a:tcPr/>
                    </a:tc>
                    <a:tc>
                      <a:txBody>
                        <a:bodyPr/>
                        <a:lstStyle/>
                        <a:p>
                          <a:pPr algn="l"/>
                          <a:r>
                            <a:rPr lang="en-GB" sz="2400" dirty="0">
                              <a:latin typeface="Roboto" pitchFamily="2" charset="0"/>
                              <a:ea typeface="Roboto" pitchFamily="2" charset="0"/>
                            </a:rPr>
                            <a:t>Optical calibration of the ABS concentration inversion method</a:t>
                          </a:r>
                        </a:p>
                      </a:txBody>
                      <a:tcPr anchor="ctr">
                        <a:lnB w="12700"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3832647631"/>
                      </a:ext>
                    </a:extLst>
                  </a:tr>
                  <a:tr h="370840">
                    <a:tc rowSpan="5">
                      <a:txBody>
                        <a:bodyPr/>
                        <a:lstStyle/>
                        <a:p>
                          <a:pPr algn="ctr"/>
                          <a:r>
                            <a:rPr lang="en-GB" sz="2400" b="1" dirty="0">
                              <a:latin typeface="Roboto" pitchFamily="2" charset="0"/>
                              <a:ea typeface="Roboto" pitchFamily="2" charset="0"/>
                            </a:rPr>
                            <a:t>Key findings</a:t>
                          </a:r>
                        </a:p>
                      </a:txBody>
                      <a:tcPr anchor="ctr">
                        <a:lnT w="12700" cap="flat" cmpd="sng" algn="ctr">
                          <a:solidFill>
                            <a:schemeClr val="tx1">
                              <a:lumMod val="65000"/>
                              <a:lumOff val="35000"/>
                            </a:schemeClr>
                          </a:solidFill>
                          <a:prstDash val="solid"/>
                          <a:round/>
                          <a:headEnd type="none" w="med" len="med"/>
                          <a:tailEnd type="none" w="med" len="med"/>
                        </a:lnT>
                      </a:tcPr>
                    </a:tc>
                    <a:tc>
                      <a:txBody>
                        <a:bodyPr/>
                        <a:lstStyle/>
                        <a:p>
                          <a:pPr algn="l"/>
                          <a:r>
                            <a:rPr lang="en-GB" sz="2400" dirty="0">
                              <a:latin typeface="Roboto" pitchFamily="2" charset="0"/>
                              <a:ea typeface="Roboto" pitchFamily="2" charset="0"/>
                            </a:rPr>
                            <a:t>Adverse downstream morphological changes in pressure/drawdown</a:t>
                          </a:r>
                        </a:p>
                      </a:txBody>
                      <a:tcPr anchor="ctr">
                        <a:lnT w="12700" cap="flat" cmpd="sng" algn="ctr">
                          <a:solidFill>
                            <a:schemeClr val="tx1">
                              <a:lumMod val="65000"/>
                              <a:lumOff val="35000"/>
                            </a:schemeClr>
                          </a:solidFill>
                          <a:prstDash val="solid"/>
                          <a:round/>
                          <a:headEnd type="none" w="med" len="med"/>
                          <a:tailEnd type="none" w="med" len="med"/>
                        </a:lnT>
                      </a:tcPr>
                    </a:tc>
                    <a:extLst>
                      <a:ext uri="{0D108BD9-81ED-4DB2-BD59-A6C34878D82A}">
                        <a16:rowId xmlns:a16="http://schemas.microsoft.com/office/drawing/2014/main" val="2344467001"/>
                      </a:ext>
                    </a:extLst>
                  </a:tr>
                  <a:tr h="370840">
                    <a:tc vMerge="1">
                      <a:txBody>
                        <a:bodyPr/>
                        <a:lstStyle/>
                        <a:p>
                          <a:pPr algn="ctr"/>
                          <a:endParaRPr lang="en-GB" sz="2400" b="1" dirty="0">
                            <a:latin typeface="Roboto" pitchFamily="2" charset="0"/>
                            <a:ea typeface="Roboto" pitchFamily="2" charset="0"/>
                          </a:endParaRPr>
                        </a:p>
                      </a:txBody>
                      <a:tcPr anchor="ctr"/>
                    </a:tc>
                    <a:tc>
                      <a:txBody>
                        <a:bodyPr/>
                        <a:lstStyle/>
                        <a:p>
                          <a:pPr algn="l"/>
                          <a:r>
                            <a:rPr lang="en-GB" sz="2400" dirty="0">
                              <a:latin typeface="Roboto" pitchFamily="2" charset="0"/>
                              <a:ea typeface="Roboto" pitchFamily="2" charset="0"/>
                            </a:rPr>
                            <a:t>If</a:t>
                          </a:r>
                          <a:r>
                            <a:rPr lang="en-GB" sz="2400" dirty="0"/>
                            <a:t> </a:t>
                          </a:r>
                          <a14:m>
                            <m:oMath xmlns:m="http://schemas.openxmlformats.org/officeDocument/2006/math">
                              <m:sSub>
                                <m:sSubPr>
                                  <m:ctrlPr>
                                    <a:rPr lang="fr-FR" sz="2400" i="1" smtClean="0">
                                      <a:latin typeface="Cambria Math" panose="02040503050406030204" pitchFamily="18" charset="0"/>
                                    </a:rPr>
                                  </m:ctrlPr>
                                </m:sSubPr>
                                <m:e>
                                  <m:r>
                                    <a:rPr lang="fr-FR" sz="2400" smtClean="0">
                                      <a:latin typeface="Cambria Math" panose="02040503050406030204" pitchFamily="18" charset="0"/>
                                    </a:rPr>
                                    <m:t>h</m:t>
                                  </m:r>
                                </m:e>
                                <m:sub>
                                  <m:r>
                                    <a:rPr lang="fr-FR" sz="2400" smtClean="0">
                                      <a:latin typeface="Cambria Math" panose="02040503050406030204" pitchFamily="18" charset="0"/>
                                    </a:rPr>
                                    <m:t>𝑠</m:t>
                                  </m:r>
                                </m:sub>
                              </m:sSub>
                              <m:r>
                                <a:rPr lang="fr-FR" sz="2400" b="0" i="1" smtClean="0">
                                  <a:latin typeface="Cambria Math" panose="02040503050406030204" pitchFamily="18" charset="0"/>
                                  <a:ea typeface="Cambria Math" panose="02040503050406030204" pitchFamily="18" charset="0"/>
                                </a:rPr>
                                <m:t>↗</m:t>
                              </m:r>
                            </m:oMath>
                          </a14:m>
                          <a:r>
                            <a:rPr lang="en-GB" sz="2400" dirty="0">
                              <a:latin typeface="Roboto" pitchFamily="2" charset="0"/>
                              <a:ea typeface="Roboto" pitchFamily="2" charset="0"/>
                            </a:rPr>
                            <a:t>, the pressure-drawdown transition occurs sooner</a:t>
                          </a:r>
                        </a:p>
                      </a:txBody>
                      <a:tcPr anchor="ctr"/>
                    </a:tc>
                    <a:extLst>
                      <a:ext uri="{0D108BD9-81ED-4DB2-BD59-A6C34878D82A}">
                        <a16:rowId xmlns:a16="http://schemas.microsoft.com/office/drawing/2014/main" val="4114218959"/>
                      </a:ext>
                    </a:extLst>
                  </a:tr>
                  <a:tr h="370840">
                    <a:tc vMerge="1">
                      <a:txBody>
                        <a:bodyPr/>
                        <a:lstStyle/>
                        <a:p>
                          <a:pPr algn="ctr"/>
                          <a:endParaRPr lang="en-GB" sz="2400" b="1" dirty="0">
                            <a:latin typeface="Roboto" pitchFamily="2" charset="0"/>
                            <a:ea typeface="Roboto" pitchFamily="2" charset="0"/>
                          </a:endParaRPr>
                        </a:p>
                      </a:txBody>
                      <a:tcPr anchor="ctr"/>
                    </a:tc>
                    <a:tc>
                      <a:txBody>
                        <a:bodyPr/>
                        <a:lstStyle/>
                        <a:p>
                          <a:pPr algn="l"/>
                          <a:r>
                            <a:rPr lang="en-GB" sz="2400" dirty="0">
                              <a:latin typeface="Roboto" pitchFamily="2" charset="0"/>
                              <a:ea typeface="Roboto" pitchFamily="2" charset="0"/>
                            </a:rPr>
                            <a:t>If</a:t>
                          </a:r>
                          <a:r>
                            <a:rPr lang="en-GB" sz="2400" dirty="0"/>
                            <a:t> </a:t>
                          </a:r>
                          <a14:m>
                            <m:oMath xmlns:m="http://schemas.openxmlformats.org/officeDocument/2006/math">
                              <m:sSub>
                                <m:sSubPr>
                                  <m:ctrlPr>
                                    <a:rPr lang="fr-FR" sz="2400" i="1" smtClean="0">
                                      <a:latin typeface="Cambria Math" panose="02040503050406030204" pitchFamily="18" charset="0"/>
                                    </a:rPr>
                                  </m:ctrlPr>
                                </m:sSubPr>
                                <m:e>
                                  <m:r>
                                    <a:rPr lang="fr-FR" sz="2400" smtClean="0">
                                      <a:latin typeface="Cambria Math" panose="02040503050406030204" pitchFamily="18" charset="0"/>
                                    </a:rPr>
                                    <m:t>h</m:t>
                                  </m:r>
                                </m:e>
                                <m:sub>
                                  <m:r>
                                    <a:rPr lang="fr-FR" sz="2400" smtClean="0">
                                      <a:latin typeface="Cambria Math" panose="02040503050406030204" pitchFamily="18" charset="0"/>
                                    </a:rPr>
                                    <m:t>𝑠</m:t>
                                  </m:r>
                                </m:sub>
                              </m:sSub>
                            </m:oMath>
                          </a14:m>
                          <a:r>
                            <a:rPr lang="en-GB" sz="2400" dirty="0"/>
                            <a:t> </a:t>
                          </a:r>
                          <a14:m>
                            <m:oMath xmlns:m="http://schemas.openxmlformats.org/officeDocument/2006/math">
                              <m:r>
                                <a:rPr lang="fr-FR" sz="2400" b="0" i="1" smtClean="0">
                                  <a:latin typeface="Cambria Math" panose="02040503050406030204" pitchFamily="18" charset="0"/>
                                  <a:ea typeface="Cambria Math" panose="02040503050406030204" pitchFamily="18" charset="0"/>
                                </a:rPr>
                                <m:t>↗</m:t>
                              </m:r>
                            </m:oMath>
                          </a14:m>
                          <a:r>
                            <a:rPr lang="en-GB" sz="2400" dirty="0">
                              <a:latin typeface="Roboto" pitchFamily="2" charset="0"/>
                              <a:ea typeface="Roboto" pitchFamily="2" charset="0"/>
                            </a:rPr>
                            <a:t>, downstream</a:t>
                          </a:r>
                          <a:r>
                            <a:rPr lang="en-GB" sz="2400" baseline="0" dirty="0">
                              <a:latin typeface="Roboto" pitchFamily="2" charset="0"/>
                              <a:ea typeface="Roboto" pitchFamily="2" charset="0"/>
                            </a:rPr>
                            <a:t> remobilisation </a:t>
                          </a:r>
                          <a:r>
                            <a:rPr lang="en-GB" sz="2400" baseline="0" dirty="0">
                              <a:latin typeface="Cambria Math" panose="02040503050406030204" pitchFamily="18" charset="0"/>
                              <a:ea typeface="Cambria Math" panose="02040503050406030204" pitchFamily="18" charset="0"/>
                            </a:rPr>
                            <a:t>↘</a:t>
                          </a:r>
                          <a:endParaRPr lang="en-GB" sz="2400" dirty="0">
                            <a:latin typeface="Roboto" pitchFamily="2" charset="0"/>
                            <a:ea typeface="Roboto" pitchFamily="2" charset="0"/>
                          </a:endParaRPr>
                        </a:p>
                      </a:txBody>
                      <a:tcPr anchor="ctr"/>
                    </a:tc>
                    <a:extLst>
                      <a:ext uri="{0D108BD9-81ED-4DB2-BD59-A6C34878D82A}">
                        <a16:rowId xmlns:a16="http://schemas.microsoft.com/office/drawing/2014/main" val="3335816095"/>
                      </a:ext>
                    </a:extLst>
                  </a:tr>
                  <a:tr h="370840">
                    <a:tc vMerge="1">
                      <a:txBody>
                        <a:bodyPr/>
                        <a:lstStyle/>
                        <a:p>
                          <a:pPr algn="ctr"/>
                          <a:endParaRPr lang="en-GB" sz="2400" b="1" dirty="0">
                            <a:latin typeface="Roboto" pitchFamily="2" charset="0"/>
                            <a:ea typeface="Roboto" pitchFamily="2" charset="0"/>
                          </a:endParaRPr>
                        </a:p>
                      </a:txBody>
                      <a:tcPr anchor="ctr"/>
                    </a:tc>
                    <a:tc>
                      <a:txBody>
                        <a:bodyPr/>
                        <a:lstStyle/>
                        <a:p>
                          <a:pPr algn="l"/>
                          <a:r>
                            <a:rPr lang="en-GB" sz="2400" dirty="0">
                              <a:latin typeface="Roboto" pitchFamily="2" charset="0"/>
                              <a:ea typeface="Roboto" pitchFamily="2" charset="0"/>
                            </a:rPr>
                            <a:t>If</a:t>
                          </a:r>
                          <a:r>
                            <a:rPr lang="en-GB" sz="2400" dirty="0"/>
                            <a:t> </a:t>
                          </a:r>
                          <a14:m>
                            <m:oMath xmlns:m="http://schemas.openxmlformats.org/officeDocument/2006/math">
                              <m:sSub>
                                <m:sSubPr>
                                  <m:ctrlPr>
                                    <a:rPr lang="fr-FR" sz="2400" i="1" smtClean="0">
                                      <a:latin typeface="Cambria Math" panose="02040503050406030204" pitchFamily="18" charset="0"/>
                                    </a:rPr>
                                  </m:ctrlPr>
                                </m:sSubPr>
                                <m:e>
                                  <m:r>
                                    <a:rPr lang="fr-FR" sz="2400" smtClean="0">
                                      <a:latin typeface="Cambria Math" panose="02040503050406030204" pitchFamily="18" charset="0"/>
                                    </a:rPr>
                                    <m:t>h</m:t>
                                  </m:r>
                                </m:e>
                                <m:sub>
                                  <m:r>
                                    <a:rPr lang="fr-FR" sz="2400" smtClean="0">
                                      <a:latin typeface="Cambria Math" panose="02040503050406030204" pitchFamily="18" charset="0"/>
                                    </a:rPr>
                                    <m:t>𝑠</m:t>
                                  </m:r>
                                </m:sub>
                              </m:sSub>
                            </m:oMath>
                          </a14:m>
                          <a:r>
                            <a:rPr lang="en-GB" sz="2400" dirty="0"/>
                            <a:t> </a:t>
                          </a:r>
                          <a14:m>
                            <m:oMath xmlns:m="http://schemas.openxmlformats.org/officeDocument/2006/math">
                              <m:r>
                                <a:rPr lang="fr-FR" sz="2400" b="0" i="1" smtClean="0">
                                  <a:latin typeface="Cambria Math" panose="02040503050406030204" pitchFamily="18" charset="0"/>
                                  <a:ea typeface="Cambria Math" panose="02040503050406030204" pitchFamily="18" charset="0"/>
                                </a:rPr>
                                <m:t>↗</m:t>
                              </m:r>
                            </m:oMath>
                          </a14:m>
                          <a:r>
                            <a:rPr lang="en-GB" sz="2400" dirty="0">
                              <a:latin typeface="Roboto" pitchFamily="2" charset="0"/>
                              <a:ea typeface="Roboto" pitchFamily="2" charset="0"/>
                            </a:rPr>
                            <a:t>, concentration </a:t>
                          </a:r>
                          <a14:m>
                            <m:oMath xmlns:m="http://schemas.openxmlformats.org/officeDocument/2006/math">
                              <m:r>
                                <a:rPr lang="fr-FR" sz="2400" b="0" i="1" smtClean="0">
                                  <a:latin typeface="Cambria Math" panose="02040503050406030204" pitchFamily="18" charset="0"/>
                                  <a:ea typeface="Cambria Math" panose="02040503050406030204" pitchFamily="18" charset="0"/>
                                </a:rPr>
                                <m:t>↗</m:t>
                              </m:r>
                            </m:oMath>
                          </a14:m>
                          <a:endParaRPr lang="en-GB" sz="2400" dirty="0">
                            <a:latin typeface="Roboto" pitchFamily="2" charset="0"/>
                            <a:ea typeface="Roboto" pitchFamily="2" charset="0"/>
                          </a:endParaRPr>
                        </a:p>
                      </a:txBody>
                      <a:tcPr anchor="ctr"/>
                    </a:tc>
                    <a:extLst>
                      <a:ext uri="{0D108BD9-81ED-4DB2-BD59-A6C34878D82A}">
                        <a16:rowId xmlns:a16="http://schemas.microsoft.com/office/drawing/2014/main" val="2252021334"/>
                      </a:ext>
                    </a:extLst>
                  </a:tr>
                  <a:tr h="370840">
                    <a:tc vMerge="1">
                      <a:txBody>
                        <a:bodyPr/>
                        <a:lstStyle/>
                        <a:p>
                          <a:pPr algn="ctr"/>
                          <a:endParaRPr lang="en-GB" sz="2400" b="1" dirty="0">
                            <a:latin typeface="Roboto" pitchFamily="2" charset="0"/>
                            <a:ea typeface="Roboto" pitchFamily="2" charset="0"/>
                          </a:endParaRPr>
                        </a:p>
                      </a:txBody>
                      <a:tcPr anchor="ctr"/>
                    </a:tc>
                    <a:tc>
                      <a:txBody>
                        <a:bodyPr/>
                        <a:lstStyle/>
                        <a:p>
                          <a:pPr algn="l"/>
                          <a:r>
                            <a:rPr lang="en-GB" sz="2400" dirty="0">
                              <a:latin typeface="Roboto" pitchFamily="2" charset="0"/>
                              <a:ea typeface="Roboto" pitchFamily="2" charset="0"/>
                            </a:rPr>
                            <a:t>In drawdown, concentration </a:t>
                          </a:r>
                          <a14:m>
                            <m:oMath xmlns:m="http://schemas.openxmlformats.org/officeDocument/2006/math">
                              <m:r>
                                <a:rPr lang="fr-FR" sz="2400" b="0" i="1" smtClean="0">
                                  <a:latin typeface="Cambria Math" panose="02040503050406030204" pitchFamily="18" charset="0"/>
                                  <a:ea typeface="Cambria Math" panose="02040503050406030204" pitchFamily="18" charset="0"/>
                                </a:rPr>
                                <m:t>↗</m:t>
                              </m:r>
                            </m:oMath>
                          </a14:m>
                          <a:endParaRPr lang="en-GB" sz="2400" dirty="0">
                            <a:latin typeface="Roboto" pitchFamily="2" charset="0"/>
                            <a:ea typeface="Roboto" pitchFamily="2" charset="0"/>
                          </a:endParaRPr>
                        </a:p>
                      </a:txBody>
                      <a:tcPr anchor="ctr"/>
                    </a:tc>
                    <a:extLst>
                      <a:ext uri="{0D108BD9-81ED-4DB2-BD59-A6C34878D82A}">
                        <a16:rowId xmlns:a16="http://schemas.microsoft.com/office/drawing/2014/main" val="1020150319"/>
                      </a:ext>
                    </a:extLst>
                  </a:tr>
                </a:tbl>
              </a:graphicData>
            </a:graphic>
          </p:graphicFrame>
        </mc:Choice>
        <mc:Fallback xmlns="">
          <p:graphicFrame>
            <p:nvGraphicFramePr>
              <p:cNvPr id="6" name="Tableau 5">
                <a:extLst>
                  <a:ext uri="{FF2B5EF4-FFF2-40B4-BE49-F238E27FC236}">
                    <a16:creationId xmlns:a16="http://schemas.microsoft.com/office/drawing/2014/main" id="{FBA8C67B-5264-48FB-BC1E-30CD3830286B}"/>
                  </a:ext>
                </a:extLst>
              </p:cNvPr>
              <p:cNvGraphicFramePr>
                <a:graphicFrameLocks noGrp="1"/>
              </p:cNvGraphicFramePr>
              <p:nvPr>
                <p:extLst>
                  <p:ext uri="{D42A27DB-BD31-4B8C-83A1-F6EECF244321}">
                    <p14:modId xmlns:p14="http://schemas.microsoft.com/office/powerpoint/2010/main" val="2252218217"/>
                  </p:ext>
                </p:extLst>
              </p:nvPr>
            </p:nvGraphicFramePr>
            <p:xfrm>
              <a:off x="239161" y="1201581"/>
              <a:ext cx="11633199" cy="3657600"/>
            </p:xfrm>
            <a:graphic>
              <a:graphicData uri="http://schemas.openxmlformats.org/drawingml/2006/table">
                <a:tbl>
                  <a:tblPr firstRow="1" bandRow="1">
                    <a:tableStyleId>{2D5ABB26-0587-4C30-8999-92F81FD0307C}</a:tableStyleId>
                  </a:tblPr>
                  <a:tblGrid>
                    <a:gridCol w="1594396">
                      <a:extLst>
                        <a:ext uri="{9D8B030D-6E8A-4147-A177-3AD203B41FA5}">
                          <a16:colId xmlns:a16="http://schemas.microsoft.com/office/drawing/2014/main" val="246637356"/>
                        </a:ext>
                      </a:extLst>
                    </a:gridCol>
                    <a:gridCol w="10038803">
                      <a:extLst>
                        <a:ext uri="{9D8B030D-6E8A-4147-A177-3AD203B41FA5}">
                          <a16:colId xmlns:a16="http://schemas.microsoft.com/office/drawing/2014/main" val="3633830190"/>
                        </a:ext>
                      </a:extLst>
                    </a:gridCol>
                  </a:tblGrid>
                  <a:tr h="457200">
                    <a:tc>
                      <a:txBody>
                        <a:bodyPr/>
                        <a:lstStyle/>
                        <a:p>
                          <a:pPr algn="ctr"/>
                          <a:r>
                            <a:rPr lang="en-GB" sz="2400" b="1" dirty="0">
                              <a:latin typeface="Roboto" pitchFamily="2" charset="0"/>
                              <a:ea typeface="Roboto" pitchFamily="2" charset="0"/>
                            </a:rPr>
                            <a:t>Goal</a:t>
                          </a:r>
                        </a:p>
                      </a:txBody>
                      <a:tcPr anchor="ctr">
                        <a:lnB w="12700" cap="flat" cmpd="sng" algn="ctr">
                          <a:solidFill>
                            <a:schemeClr val="tx1">
                              <a:lumMod val="65000"/>
                              <a:lumOff val="35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latin typeface="Roboto" pitchFamily="2" charset="0"/>
                              <a:ea typeface="Roboto" pitchFamily="2" charset="0"/>
                            </a:rPr>
                            <a:t>Gain insight into the downstream sedimentary processes of a dam flush</a:t>
                          </a:r>
                        </a:p>
                      </a:txBody>
                      <a:tcPr anchor="ctr">
                        <a:lnB w="12700"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134167843"/>
                      </a:ext>
                    </a:extLst>
                  </a:tr>
                  <a:tr h="457200">
                    <a:tc rowSpan="2">
                      <a:txBody>
                        <a:bodyPr/>
                        <a:lstStyle/>
                        <a:p>
                          <a:pPr algn="ctr"/>
                          <a:r>
                            <a:rPr lang="en-GB" sz="2400" b="1" dirty="0">
                              <a:latin typeface="Roboto" pitchFamily="2" charset="0"/>
                              <a:ea typeface="Roboto" pitchFamily="2" charset="0"/>
                            </a:rPr>
                            <a:t>Novelties</a:t>
                          </a:r>
                        </a:p>
                      </a:txBody>
                      <a:tcPr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l"/>
                          <a:r>
                            <a:rPr lang="en-GB" sz="2400" dirty="0">
                              <a:latin typeface="Roboto" pitchFamily="2" charset="0"/>
                              <a:ea typeface="Roboto" pitchFamily="2" charset="0"/>
                            </a:rPr>
                            <a:t>Lab experiment focusing on the downstream morphodynamical impacts</a:t>
                          </a:r>
                        </a:p>
                      </a:txBody>
                      <a:tcPr anchor="ctr">
                        <a:lnT w="12700" cap="flat" cmpd="sng" algn="ctr">
                          <a:solidFill>
                            <a:schemeClr val="tx1">
                              <a:lumMod val="65000"/>
                              <a:lumOff val="35000"/>
                            </a:schemeClr>
                          </a:solidFill>
                          <a:prstDash val="solid"/>
                          <a:round/>
                          <a:headEnd type="none" w="med" len="med"/>
                          <a:tailEnd type="none" w="med" len="med"/>
                        </a:lnT>
                      </a:tcPr>
                    </a:tc>
                    <a:extLst>
                      <a:ext uri="{0D108BD9-81ED-4DB2-BD59-A6C34878D82A}">
                        <a16:rowId xmlns:a16="http://schemas.microsoft.com/office/drawing/2014/main" val="356554575"/>
                      </a:ext>
                    </a:extLst>
                  </a:tr>
                  <a:tr h="457200">
                    <a:tc vMerge="1">
                      <a:txBody>
                        <a:bodyPr/>
                        <a:lstStyle/>
                        <a:p>
                          <a:endParaRPr lang="en-GB" dirty="0"/>
                        </a:p>
                      </a:txBody>
                      <a:tcPr/>
                    </a:tc>
                    <a:tc>
                      <a:txBody>
                        <a:bodyPr/>
                        <a:lstStyle/>
                        <a:p>
                          <a:pPr algn="l"/>
                          <a:r>
                            <a:rPr lang="en-GB" sz="2400" dirty="0">
                              <a:latin typeface="Roboto" pitchFamily="2" charset="0"/>
                              <a:ea typeface="Roboto" pitchFamily="2" charset="0"/>
                            </a:rPr>
                            <a:t>Optical calibration of the ABS concentration inversion method</a:t>
                          </a:r>
                        </a:p>
                      </a:txBody>
                      <a:tcPr anchor="ctr">
                        <a:lnB w="12700"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3832647631"/>
                      </a:ext>
                    </a:extLst>
                  </a:tr>
                  <a:tr h="457200">
                    <a:tc rowSpan="5">
                      <a:txBody>
                        <a:bodyPr/>
                        <a:lstStyle/>
                        <a:p>
                          <a:pPr algn="ctr"/>
                          <a:r>
                            <a:rPr lang="en-GB" sz="2400" b="1" dirty="0">
                              <a:latin typeface="Roboto" pitchFamily="2" charset="0"/>
                              <a:ea typeface="Roboto" pitchFamily="2" charset="0"/>
                            </a:rPr>
                            <a:t>Key findings</a:t>
                          </a:r>
                        </a:p>
                      </a:txBody>
                      <a:tcPr anchor="ctr">
                        <a:lnT w="12700" cap="flat" cmpd="sng" algn="ctr">
                          <a:solidFill>
                            <a:schemeClr val="tx1">
                              <a:lumMod val="65000"/>
                              <a:lumOff val="35000"/>
                            </a:schemeClr>
                          </a:solidFill>
                          <a:prstDash val="solid"/>
                          <a:round/>
                          <a:headEnd type="none" w="med" len="med"/>
                          <a:tailEnd type="none" w="med" len="med"/>
                        </a:lnT>
                      </a:tcPr>
                    </a:tc>
                    <a:tc>
                      <a:txBody>
                        <a:bodyPr/>
                        <a:lstStyle/>
                        <a:p>
                          <a:pPr algn="l"/>
                          <a:r>
                            <a:rPr lang="en-GB" sz="2400" dirty="0">
                              <a:latin typeface="Roboto" pitchFamily="2" charset="0"/>
                              <a:ea typeface="Roboto" pitchFamily="2" charset="0"/>
                            </a:rPr>
                            <a:t>Adverse downstream morphological changes in pressure/drawdown</a:t>
                          </a:r>
                        </a:p>
                      </a:txBody>
                      <a:tcPr anchor="ctr">
                        <a:lnT w="12700" cap="flat" cmpd="sng" algn="ctr">
                          <a:solidFill>
                            <a:schemeClr val="tx1">
                              <a:lumMod val="65000"/>
                              <a:lumOff val="35000"/>
                            </a:schemeClr>
                          </a:solidFill>
                          <a:prstDash val="solid"/>
                          <a:round/>
                          <a:headEnd type="none" w="med" len="med"/>
                          <a:tailEnd type="none" w="med" len="med"/>
                        </a:lnT>
                      </a:tcPr>
                    </a:tc>
                    <a:extLst>
                      <a:ext uri="{0D108BD9-81ED-4DB2-BD59-A6C34878D82A}">
                        <a16:rowId xmlns:a16="http://schemas.microsoft.com/office/drawing/2014/main" val="2344467001"/>
                      </a:ext>
                    </a:extLst>
                  </a:tr>
                  <a:tr h="457200">
                    <a:tc vMerge="1">
                      <a:txBody>
                        <a:bodyPr/>
                        <a:lstStyle/>
                        <a:p>
                          <a:pPr algn="ctr"/>
                          <a:endParaRPr lang="en-GB" sz="2400" b="1" dirty="0">
                            <a:latin typeface="Roboto" pitchFamily="2" charset="0"/>
                            <a:ea typeface="Roboto" pitchFamily="2" charset="0"/>
                          </a:endParaRPr>
                        </a:p>
                      </a:txBody>
                      <a:tcPr anchor="ctr"/>
                    </a:tc>
                    <a:tc>
                      <a:txBody>
                        <a:bodyPr/>
                        <a:lstStyle/>
                        <a:p>
                          <a:endParaRPr lang="fr-FR"/>
                        </a:p>
                      </a:txBody>
                      <a:tcPr anchor="ctr">
                        <a:blipFill>
                          <a:blip r:embed="rId5"/>
                          <a:stretch>
                            <a:fillRect l="-15908" t="-410667" r="-61" b="-330667"/>
                          </a:stretch>
                        </a:blipFill>
                      </a:tcPr>
                    </a:tc>
                    <a:extLst>
                      <a:ext uri="{0D108BD9-81ED-4DB2-BD59-A6C34878D82A}">
                        <a16:rowId xmlns:a16="http://schemas.microsoft.com/office/drawing/2014/main" val="4114218959"/>
                      </a:ext>
                    </a:extLst>
                  </a:tr>
                  <a:tr h="457200">
                    <a:tc vMerge="1">
                      <a:txBody>
                        <a:bodyPr/>
                        <a:lstStyle/>
                        <a:p>
                          <a:pPr algn="ctr"/>
                          <a:endParaRPr lang="en-GB" sz="2400" b="1" dirty="0">
                            <a:latin typeface="Roboto" pitchFamily="2" charset="0"/>
                            <a:ea typeface="Roboto" pitchFamily="2" charset="0"/>
                          </a:endParaRPr>
                        </a:p>
                      </a:txBody>
                      <a:tcPr anchor="ctr"/>
                    </a:tc>
                    <a:tc>
                      <a:txBody>
                        <a:bodyPr/>
                        <a:lstStyle/>
                        <a:p>
                          <a:endParaRPr lang="fr-FR"/>
                        </a:p>
                      </a:txBody>
                      <a:tcPr anchor="ctr">
                        <a:blipFill>
                          <a:blip r:embed="rId5"/>
                          <a:stretch>
                            <a:fillRect l="-15908" t="-510667" r="-61" b="-230667"/>
                          </a:stretch>
                        </a:blipFill>
                      </a:tcPr>
                    </a:tc>
                    <a:extLst>
                      <a:ext uri="{0D108BD9-81ED-4DB2-BD59-A6C34878D82A}">
                        <a16:rowId xmlns:a16="http://schemas.microsoft.com/office/drawing/2014/main" val="3335816095"/>
                      </a:ext>
                    </a:extLst>
                  </a:tr>
                  <a:tr h="457200">
                    <a:tc vMerge="1">
                      <a:txBody>
                        <a:bodyPr/>
                        <a:lstStyle/>
                        <a:p>
                          <a:pPr algn="ctr"/>
                          <a:endParaRPr lang="en-GB" sz="2400" b="1" dirty="0">
                            <a:latin typeface="Roboto" pitchFamily="2" charset="0"/>
                            <a:ea typeface="Roboto" pitchFamily="2" charset="0"/>
                          </a:endParaRPr>
                        </a:p>
                      </a:txBody>
                      <a:tcPr anchor="ctr"/>
                    </a:tc>
                    <a:tc>
                      <a:txBody>
                        <a:bodyPr/>
                        <a:lstStyle/>
                        <a:p>
                          <a:endParaRPr lang="fr-FR"/>
                        </a:p>
                      </a:txBody>
                      <a:tcPr anchor="ctr">
                        <a:blipFill>
                          <a:blip r:embed="rId5"/>
                          <a:stretch>
                            <a:fillRect l="-15908" t="-610667" r="-61" b="-130667"/>
                          </a:stretch>
                        </a:blipFill>
                      </a:tcPr>
                    </a:tc>
                    <a:extLst>
                      <a:ext uri="{0D108BD9-81ED-4DB2-BD59-A6C34878D82A}">
                        <a16:rowId xmlns:a16="http://schemas.microsoft.com/office/drawing/2014/main" val="2252021334"/>
                      </a:ext>
                    </a:extLst>
                  </a:tr>
                  <a:tr h="457200">
                    <a:tc vMerge="1">
                      <a:txBody>
                        <a:bodyPr/>
                        <a:lstStyle/>
                        <a:p>
                          <a:pPr algn="ctr"/>
                          <a:endParaRPr lang="en-GB" sz="2400" b="1" dirty="0">
                            <a:latin typeface="Roboto" pitchFamily="2" charset="0"/>
                            <a:ea typeface="Roboto" pitchFamily="2" charset="0"/>
                          </a:endParaRPr>
                        </a:p>
                      </a:txBody>
                      <a:tcPr anchor="ctr"/>
                    </a:tc>
                    <a:tc>
                      <a:txBody>
                        <a:bodyPr/>
                        <a:lstStyle/>
                        <a:p>
                          <a:endParaRPr lang="fr-FR"/>
                        </a:p>
                      </a:txBody>
                      <a:tcPr anchor="ctr">
                        <a:blipFill>
                          <a:blip r:embed="rId5"/>
                          <a:stretch>
                            <a:fillRect l="-15908" t="-710667" r="-61" b="-30667"/>
                          </a:stretch>
                        </a:blipFill>
                      </a:tcPr>
                    </a:tc>
                    <a:extLst>
                      <a:ext uri="{0D108BD9-81ED-4DB2-BD59-A6C34878D82A}">
                        <a16:rowId xmlns:a16="http://schemas.microsoft.com/office/drawing/2014/main" val="1020150319"/>
                      </a:ext>
                    </a:extLst>
                  </a:tr>
                </a:tbl>
              </a:graphicData>
            </a:graphic>
          </p:graphicFrame>
        </mc:Fallback>
      </mc:AlternateContent>
      <p:grpSp>
        <p:nvGrpSpPr>
          <p:cNvPr id="19" name="Groupe 18">
            <a:extLst>
              <a:ext uri="{FF2B5EF4-FFF2-40B4-BE49-F238E27FC236}">
                <a16:creationId xmlns:a16="http://schemas.microsoft.com/office/drawing/2014/main" id="{6D20454E-A524-45A2-8AD1-DC5A94E21177}"/>
              </a:ext>
            </a:extLst>
          </p:cNvPr>
          <p:cNvGrpSpPr/>
          <p:nvPr/>
        </p:nvGrpSpPr>
        <p:grpSpPr>
          <a:xfrm>
            <a:off x="2233856" y="5032227"/>
            <a:ext cx="8172131" cy="1056967"/>
            <a:chOff x="2264970" y="5001431"/>
            <a:chExt cx="8172131" cy="1056967"/>
          </a:xfrm>
        </p:grpSpPr>
        <p:sp>
          <p:nvSpPr>
            <p:cNvPr id="21" name="Flèche : droite 20">
              <a:extLst>
                <a:ext uri="{FF2B5EF4-FFF2-40B4-BE49-F238E27FC236}">
                  <a16:creationId xmlns:a16="http://schemas.microsoft.com/office/drawing/2014/main" id="{215B4ECF-7653-4F61-B7A7-258C4FB544F1}"/>
                </a:ext>
              </a:extLst>
            </p:cNvPr>
            <p:cNvSpPr/>
            <p:nvPr/>
          </p:nvSpPr>
          <p:spPr>
            <a:xfrm>
              <a:off x="2264970" y="5042123"/>
              <a:ext cx="704676" cy="411061"/>
            </a:xfrm>
            <a:prstGeom prst="rightArrow">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ZoneTexte 21">
              <a:extLst>
                <a:ext uri="{FF2B5EF4-FFF2-40B4-BE49-F238E27FC236}">
                  <a16:creationId xmlns:a16="http://schemas.microsoft.com/office/drawing/2014/main" id="{0DB420AF-9739-4267-855F-4F5282131FDF}"/>
                </a:ext>
              </a:extLst>
            </p:cNvPr>
            <p:cNvSpPr txBox="1"/>
            <p:nvPr/>
          </p:nvSpPr>
          <p:spPr>
            <a:xfrm>
              <a:off x="3103401" y="5590567"/>
              <a:ext cx="7333699" cy="461665"/>
            </a:xfrm>
            <a:prstGeom prst="rect">
              <a:avLst/>
            </a:prstGeom>
            <a:noFill/>
          </p:spPr>
          <p:txBody>
            <a:bodyPr wrap="square" rtlCol="0">
              <a:spAutoFit/>
            </a:bodyPr>
            <a:lstStyle/>
            <a:p>
              <a:r>
                <a:rPr lang="en-GB" sz="2400" dirty="0">
                  <a:latin typeface="Roboto" pitchFamily="2" charset="0"/>
                  <a:ea typeface="Roboto" pitchFamily="2" charset="0"/>
                </a:rPr>
                <a:t>These results advocate for regular flushes</a:t>
              </a:r>
            </a:p>
          </p:txBody>
        </p:sp>
        <p:sp>
          <p:nvSpPr>
            <p:cNvPr id="23" name="Flèche : droite 22">
              <a:extLst>
                <a:ext uri="{FF2B5EF4-FFF2-40B4-BE49-F238E27FC236}">
                  <a16:creationId xmlns:a16="http://schemas.microsoft.com/office/drawing/2014/main" id="{BC546DD0-5C38-4351-8578-70A048DA5348}"/>
                </a:ext>
              </a:extLst>
            </p:cNvPr>
            <p:cNvSpPr/>
            <p:nvPr/>
          </p:nvSpPr>
          <p:spPr>
            <a:xfrm>
              <a:off x="2264970" y="5647337"/>
              <a:ext cx="704676" cy="411061"/>
            </a:xfrm>
            <a:prstGeom prst="rightArrow">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ZoneTexte 23">
              <a:extLst>
                <a:ext uri="{FF2B5EF4-FFF2-40B4-BE49-F238E27FC236}">
                  <a16:creationId xmlns:a16="http://schemas.microsoft.com/office/drawing/2014/main" id="{84121DB8-3705-44CB-BCE0-00AE757B8D95}"/>
                </a:ext>
              </a:extLst>
            </p:cNvPr>
            <p:cNvSpPr txBox="1"/>
            <p:nvPr/>
          </p:nvSpPr>
          <p:spPr>
            <a:xfrm>
              <a:off x="3103402" y="5001431"/>
              <a:ext cx="7333699" cy="461665"/>
            </a:xfrm>
            <a:prstGeom prst="rect">
              <a:avLst/>
            </a:prstGeom>
            <a:noFill/>
          </p:spPr>
          <p:txBody>
            <a:bodyPr wrap="square" rtlCol="0">
              <a:spAutoFit/>
            </a:bodyPr>
            <a:lstStyle/>
            <a:p>
              <a:r>
                <a:rPr lang="en-GB" sz="2400" dirty="0">
                  <a:latin typeface="Roboto" pitchFamily="2" charset="0"/>
                  <a:ea typeface="Roboto" pitchFamily="2" charset="0"/>
                </a:rPr>
                <a:t>More experiments to come</a:t>
              </a:r>
            </a:p>
          </p:txBody>
        </p:sp>
      </p:grpSp>
      <p:sp>
        <p:nvSpPr>
          <p:cNvPr id="26" name="Rectangle 25">
            <a:extLst>
              <a:ext uri="{FF2B5EF4-FFF2-40B4-BE49-F238E27FC236}">
                <a16:creationId xmlns:a16="http://schemas.microsoft.com/office/drawing/2014/main" id="{E3EBA75B-A10C-400D-A25A-20EE7659649E}"/>
              </a:ext>
            </a:extLst>
          </p:cNvPr>
          <p:cNvSpPr/>
          <p:nvPr/>
        </p:nvSpPr>
        <p:spPr>
          <a:xfrm>
            <a:off x="-28626" y="2555482"/>
            <a:ext cx="11924136" cy="2424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908CDE6F-542F-457A-8D31-7CAD48FDD050}"/>
              </a:ext>
            </a:extLst>
          </p:cNvPr>
          <p:cNvSpPr/>
          <p:nvPr/>
        </p:nvSpPr>
        <p:spPr>
          <a:xfrm>
            <a:off x="135784" y="1619729"/>
            <a:ext cx="11924136" cy="315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267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7"/>
                                        </p:tgtEl>
                                      </p:cBhvr>
                                    </p:animEffect>
                                    <p:set>
                                      <p:cBhvr>
                                        <p:cTn id="7" dur="1" fill="hold">
                                          <p:stCondLst>
                                            <p:cond delay="499"/>
                                          </p:stCondLst>
                                        </p:cTn>
                                        <p:tgtEl>
                                          <p:spTgt spid="2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6"/>
                                        </p:tgtEl>
                                      </p:cBhvr>
                                    </p:animEffect>
                                    <p:set>
                                      <p:cBhvr>
                                        <p:cTn id="12" dur="1" fill="hold">
                                          <p:stCondLst>
                                            <p:cond delay="499"/>
                                          </p:stCondLst>
                                        </p:cTn>
                                        <p:tgtEl>
                                          <p:spTgt spid="2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silhouette of a building&#10;&#10;Description automatically generated">
            <a:extLst>
              <a:ext uri="{FF2B5EF4-FFF2-40B4-BE49-F238E27FC236}">
                <a16:creationId xmlns:a16="http://schemas.microsoft.com/office/drawing/2014/main" id="{F0D9CFBC-DB9F-0D40-901C-869086CBBB31}"/>
              </a:ext>
            </a:extLst>
          </p:cNvPr>
          <p:cNvPicPr>
            <a:picLocks noChangeAspect="1"/>
          </p:cNvPicPr>
          <p:nvPr/>
        </p:nvPicPr>
        <p:blipFill>
          <a:blip r:embed="rId3"/>
          <a:stretch>
            <a:fillRect/>
          </a:stretch>
        </p:blipFill>
        <p:spPr>
          <a:xfrm>
            <a:off x="9334500" y="6085808"/>
            <a:ext cx="2857500" cy="513762"/>
          </a:xfrm>
          <a:prstGeom prst="rect">
            <a:avLst/>
          </a:prstGeom>
        </p:spPr>
      </p:pic>
      <p:pic>
        <p:nvPicPr>
          <p:cNvPr id="9" name="Picture 2" descr="Liverpool Maritime Mercantile City, 2011: Panorama of the Merseyside... |  Download Scientific Diagram">
            <a:extLst>
              <a:ext uri="{FF2B5EF4-FFF2-40B4-BE49-F238E27FC236}">
                <a16:creationId xmlns:a16="http://schemas.microsoft.com/office/drawing/2014/main" id="{9F7F4544-EF26-2939-1DA6-7A576A8E2C76}"/>
              </a:ext>
            </a:extLst>
          </p:cNvPr>
          <p:cNvPicPr>
            <a:picLocks noChangeAspect="1" noChangeArrowheads="1"/>
          </p:cNvPicPr>
          <p:nvPr/>
        </p:nvPicPr>
        <p:blipFill rotWithShape="1">
          <a:blip r:embed="rId4">
            <a:alphaModFix amt="21000"/>
            <a:extLst>
              <a:ext uri="{28A0092B-C50C-407E-A947-70E740481C1C}">
                <a14:useLocalDpi xmlns:a14="http://schemas.microsoft.com/office/drawing/2010/main" val="0"/>
              </a:ext>
            </a:extLst>
          </a:blip>
          <a:srcRect t="71390" b="4698"/>
          <a:stretch/>
        </p:blipFill>
        <p:spPr bwMode="auto">
          <a:xfrm>
            <a:off x="0" y="2591642"/>
            <a:ext cx="12223734" cy="4282887"/>
          </a:xfrm>
          <a:prstGeom prst="rect">
            <a:avLst/>
          </a:prstGeom>
          <a:noFill/>
          <a:effectLst>
            <a:outerShdw blurRad="1270000" dist="50800" dir="5400000" algn="ctr" rotWithShape="0">
              <a:srgbClr val="000000">
                <a:alpha val="6000"/>
              </a:srgbClr>
            </a:outerShdw>
          </a:effectLst>
          <a:extLst>
            <a:ext uri="{909E8E84-426E-40DD-AFC4-6F175D3DCCD1}">
              <a14:hiddenFill xmlns:a14="http://schemas.microsoft.com/office/drawing/2010/main">
                <a:solidFill>
                  <a:srgbClr val="FFFFFF"/>
                </a:solidFill>
              </a14:hiddenFill>
            </a:ext>
          </a:extLst>
        </p:spPr>
      </p:pic>
      <p:pic>
        <p:nvPicPr>
          <p:cNvPr id="1026" name="Picture 2" descr="Liverpool Maritime Mercantile City, 2011: Panorama of the Merseyside... |  Download Scientific Diagram">
            <a:extLst>
              <a:ext uri="{FF2B5EF4-FFF2-40B4-BE49-F238E27FC236}">
                <a16:creationId xmlns:a16="http://schemas.microsoft.com/office/drawing/2014/main" id="{38D5FCDF-D058-6AB4-FBF7-8A114D3B1C06}"/>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Cutout/>
                    </a14:imgEffect>
                  </a14:imgLayer>
                </a14:imgProps>
              </a:ext>
              <a:ext uri="{28A0092B-C50C-407E-A947-70E740481C1C}">
                <a14:useLocalDpi xmlns:a14="http://schemas.microsoft.com/office/drawing/2010/main" val="0"/>
              </a:ext>
            </a:extLst>
          </a:blip>
          <a:srcRect t="26725" b="14316"/>
          <a:stretch/>
        </p:blipFill>
        <p:spPr bwMode="auto">
          <a:xfrm>
            <a:off x="0" y="-1"/>
            <a:ext cx="12223734" cy="256907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3168E03-FE3A-3CC2-18FC-C0780BE736A5}"/>
              </a:ext>
            </a:extLst>
          </p:cNvPr>
          <p:cNvSpPr/>
          <p:nvPr/>
        </p:nvSpPr>
        <p:spPr>
          <a:xfrm>
            <a:off x="31734" y="1811004"/>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7D1DD96-8BEC-5072-7C12-136A5CA99457}"/>
              </a:ext>
            </a:extLst>
          </p:cNvPr>
          <p:cNvSpPr txBox="1"/>
          <p:nvPr/>
        </p:nvSpPr>
        <p:spPr>
          <a:xfrm>
            <a:off x="2180454" y="1861186"/>
            <a:ext cx="4497296" cy="707886"/>
          </a:xfrm>
          <a:prstGeom prst="rect">
            <a:avLst/>
          </a:prstGeom>
          <a:noFill/>
        </p:spPr>
        <p:txBody>
          <a:bodyPr wrap="square" rtlCol="0">
            <a:spAutoFit/>
          </a:bodyPr>
          <a:lstStyle/>
          <a:p>
            <a:r>
              <a:rPr lang="en-GB" sz="2000">
                <a:solidFill>
                  <a:schemeClr val="bg1"/>
                </a:solidFill>
                <a:latin typeface="Aptos" panose="020B0004020202020204" pitchFamily="34" charset="0"/>
              </a:rPr>
              <a:t>12</a:t>
            </a:r>
            <a:r>
              <a:rPr lang="en-GB" sz="2000" baseline="30000">
                <a:solidFill>
                  <a:schemeClr val="bg1"/>
                </a:solidFill>
                <a:latin typeface="Aptos" panose="020B0004020202020204" pitchFamily="34" charset="0"/>
              </a:rPr>
              <a:t>TH</a:t>
            </a:r>
            <a:r>
              <a:rPr lang="en-GB" sz="2000">
                <a:solidFill>
                  <a:schemeClr val="bg1"/>
                </a:solidFill>
                <a:latin typeface="Aptos" panose="020B0004020202020204" pitchFamily="34" charset="0"/>
              </a:rPr>
              <a:t> INTERNATIONAL CONFERENCE ON FLUVIAL HYDRAULICS </a:t>
            </a:r>
            <a:endParaRPr lang="en-GB" sz="2000" dirty="0">
              <a:solidFill>
                <a:schemeClr val="bg1"/>
              </a:solidFill>
              <a:latin typeface="Aptos" panose="020B0004020202020204" pitchFamily="34" charset="0"/>
            </a:endParaRPr>
          </a:p>
        </p:txBody>
      </p:sp>
      <p:sp>
        <p:nvSpPr>
          <p:cNvPr id="4" name="Rectangle 3">
            <a:extLst>
              <a:ext uri="{FF2B5EF4-FFF2-40B4-BE49-F238E27FC236}">
                <a16:creationId xmlns:a16="http://schemas.microsoft.com/office/drawing/2014/main" id="{2DDF2A1C-CA91-59FD-665A-EBF80DF661A9}"/>
              </a:ext>
            </a:extLst>
          </p:cNvPr>
          <p:cNvSpPr/>
          <p:nvPr/>
        </p:nvSpPr>
        <p:spPr>
          <a:xfrm>
            <a:off x="15692" y="1811003"/>
            <a:ext cx="2253343" cy="78063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white text on a black background&#10;&#10;Description automatically generated">
            <a:extLst>
              <a:ext uri="{FF2B5EF4-FFF2-40B4-BE49-F238E27FC236}">
                <a16:creationId xmlns:a16="http://schemas.microsoft.com/office/drawing/2014/main" id="{5E5D924E-BDA0-F5AA-AB19-E970DF9D56C2}"/>
              </a:ext>
            </a:extLst>
          </p:cNvPr>
          <p:cNvPicPr>
            <a:picLocks noChangeAspect="1"/>
          </p:cNvPicPr>
          <p:nvPr/>
        </p:nvPicPr>
        <p:blipFill rotWithShape="1">
          <a:blip r:embed="rId7"/>
          <a:srcRect l="2695" t="5015" r="1587" b="7948"/>
          <a:stretch/>
        </p:blipFill>
        <p:spPr>
          <a:xfrm>
            <a:off x="202247" y="1890693"/>
            <a:ext cx="1880232" cy="597120"/>
          </a:xfrm>
          <a:prstGeom prst="rect">
            <a:avLst/>
          </a:prstGeom>
        </p:spPr>
      </p:pic>
      <p:sp>
        <p:nvSpPr>
          <p:cNvPr id="8" name="TextBox 7">
            <a:extLst>
              <a:ext uri="{FF2B5EF4-FFF2-40B4-BE49-F238E27FC236}">
                <a16:creationId xmlns:a16="http://schemas.microsoft.com/office/drawing/2014/main" id="{B9AC0755-FE47-3A7F-324F-D8B1FDCDD3D6}"/>
              </a:ext>
            </a:extLst>
          </p:cNvPr>
          <p:cNvSpPr txBox="1"/>
          <p:nvPr/>
        </p:nvSpPr>
        <p:spPr>
          <a:xfrm>
            <a:off x="70121" y="2618842"/>
            <a:ext cx="6074229" cy="369332"/>
          </a:xfrm>
          <a:prstGeom prst="rect">
            <a:avLst/>
          </a:prstGeom>
          <a:noFill/>
        </p:spPr>
        <p:txBody>
          <a:bodyPr wrap="square" rtlCol="0">
            <a:spAutoFit/>
          </a:bodyPr>
          <a:lstStyle/>
          <a:p>
            <a:r>
              <a:rPr lang="en-US" dirty="0">
                <a:solidFill>
                  <a:srgbClr val="1F2943"/>
                </a:solidFill>
                <a:latin typeface="Aptos" panose="020B0004020202020204" pitchFamily="34" charset="0"/>
              </a:rPr>
              <a:t>River morphodynamics and management</a:t>
            </a:r>
          </a:p>
        </p:txBody>
      </p:sp>
      <p:sp>
        <p:nvSpPr>
          <p:cNvPr id="10" name="Rectangle 9">
            <a:extLst>
              <a:ext uri="{FF2B5EF4-FFF2-40B4-BE49-F238E27FC236}">
                <a16:creationId xmlns:a16="http://schemas.microsoft.com/office/drawing/2014/main" id="{A5C740EF-A36B-3A44-B928-EBC6506287BE}"/>
              </a:ext>
            </a:extLst>
          </p:cNvPr>
          <p:cNvSpPr/>
          <p:nvPr/>
        </p:nvSpPr>
        <p:spPr>
          <a:xfrm flipV="1">
            <a:off x="-21771" y="6599570"/>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sp>
        <p:nvSpPr>
          <p:cNvPr id="12" name="TextBox 11">
            <a:extLst>
              <a:ext uri="{FF2B5EF4-FFF2-40B4-BE49-F238E27FC236}">
                <a16:creationId xmlns:a16="http://schemas.microsoft.com/office/drawing/2014/main" id="{882EC238-309B-1E34-C3A0-AA8051333A69}"/>
              </a:ext>
            </a:extLst>
          </p:cNvPr>
          <p:cNvSpPr txBox="1"/>
          <p:nvPr/>
        </p:nvSpPr>
        <p:spPr>
          <a:xfrm>
            <a:off x="9334500" y="6602379"/>
            <a:ext cx="2857500"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sp>
        <p:nvSpPr>
          <p:cNvPr id="19" name="TextBox 18">
            <a:extLst>
              <a:ext uri="{FF2B5EF4-FFF2-40B4-BE49-F238E27FC236}">
                <a16:creationId xmlns:a16="http://schemas.microsoft.com/office/drawing/2014/main" id="{A87DE3F0-FB1B-02C1-E6C6-77670F1575B7}"/>
              </a:ext>
            </a:extLst>
          </p:cNvPr>
          <p:cNvSpPr txBox="1"/>
          <p:nvPr/>
        </p:nvSpPr>
        <p:spPr>
          <a:xfrm>
            <a:off x="3548269" y="3300671"/>
            <a:ext cx="7968542" cy="2400657"/>
          </a:xfrm>
          <a:prstGeom prst="rect">
            <a:avLst/>
          </a:prstGeom>
          <a:noFill/>
        </p:spPr>
        <p:txBody>
          <a:bodyPr wrap="square" rtlCol="0">
            <a:spAutoFit/>
          </a:bodyPr>
          <a:lstStyle/>
          <a:p>
            <a:r>
              <a:rPr lang="en-US" sz="2800" b="1" dirty="0">
                <a:solidFill>
                  <a:srgbClr val="1F2943"/>
                </a:solidFill>
                <a:latin typeface="Aptos" panose="020B0004020202020204" pitchFamily="34" charset="0"/>
              </a:rPr>
              <a:t>What happens downstream of a dam during a flush? Insight through laboratory experiments</a:t>
            </a:r>
          </a:p>
          <a:p>
            <a:r>
              <a:rPr lang="en-US" sz="2800" b="1" dirty="0">
                <a:solidFill>
                  <a:srgbClr val="1F2943"/>
                </a:solidFill>
                <a:latin typeface="Aptos" panose="020B0004020202020204" pitchFamily="34" charset="0"/>
              </a:rPr>
              <a:t>R. Meurice</a:t>
            </a:r>
            <a:r>
              <a:rPr lang="en-US" sz="2800" dirty="0">
                <a:solidFill>
                  <a:srgbClr val="1F2943"/>
                </a:solidFill>
                <a:latin typeface="Aptos" panose="020B0004020202020204" pitchFamily="34" charset="0"/>
              </a:rPr>
              <a:t>, B. </a:t>
            </a:r>
            <a:r>
              <a:rPr lang="en-US" sz="2800" dirty="0" err="1">
                <a:solidFill>
                  <a:srgbClr val="1F2943"/>
                </a:solidFill>
                <a:latin typeface="Aptos" panose="020B0004020202020204" pitchFamily="34" charset="0"/>
              </a:rPr>
              <a:t>Bosseler</a:t>
            </a:r>
            <a:r>
              <a:rPr lang="en-US" sz="2800" dirty="0">
                <a:solidFill>
                  <a:srgbClr val="1F2943"/>
                </a:solidFill>
                <a:latin typeface="Aptos" panose="020B0004020202020204" pitchFamily="34" charset="0"/>
              </a:rPr>
              <a:t>, G. Noël, S. Soares-Frazão</a:t>
            </a:r>
          </a:p>
          <a:p>
            <a:r>
              <a:rPr lang="en-US" sz="2800" i="1" dirty="0">
                <a:solidFill>
                  <a:srgbClr val="1F2943"/>
                </a:solidFill>
                <a:latin typeface="Aptos" panose="020B0004020202020204" pitchFamily="34" charset="0"/>
              </a:rPr>
              <a:t>Conference paper in the proceedings</a:t>
            </a:r>
          </a:p>
          <a:p>
            <a:pPr>
              <a:lnSpc>
                <a:spcPts val="1200"/>
              </a:lnSpc>
            </a:pPr>
            <a:endParaRPr lang="en-US" sz="2800" dirty="0">
              <a:solidFill>
                <a:srgbClr val="1F2943"/>
              </a:solidFill>
              <a:latin typeface="Aptos" panose="020B0004020202020204" pitchFamily="34" charset="0"/>
            </a:endParaRPr>
          </a:p>
          <a:p>
            <a:r>
              <a:rPr lang="en-US" sz="2800" dirty="0">
                <a:solidFill>
                  <a:srgbClr val="1F2943"/>
                </a:solidFill>
              </a:rPr>
              <a:t>Contact: sandra.soares-frazao@uclouvain.be</a:t>
            </a:r>
            <a:endParaRPr lang="en-US" sz="2800" i="1" dirty="0">
              <a:solidFill>
                <a:srgbClr val="1F2943"/>
              </a:solidFill>
              <a:latin typeface="Aptos" panose="020B0004020202020204" pitchFamily="34" charset="0"/>
            </a:endParaRPr>
          </a:p>
        </p:txBody>
      </p:sp>
      <p:pic>
        <p:nvPicPr>
          <p:cNvPr id="22" name="Picture 2" descr="https://www.ljmu.ac.uk/-/media/ljmu/conferences/river-flow/hrwallingford.png?h=108&amp;w=200&amp;hash=81A75585B26F16295D5494218A978B47"/>
          <p:cNvPicPr>
            <a:picLocks noChangeAspect="1" noChangeArrowheads="1"/>
          </p:cNvPicPr>
          <p:nvPr/>
        </p:nvPicPr>
        <p:blipFill>
          <a:blip r:embed="rId8">
            <a:duotone>
              <a:schemeClr val="bg2">
                <a:shade val="45000"/>
                <a:satMod val="135000"/>
              </a:schemeClr>
              <a:prstClr val="white"/>
            </a:duotone>
            <a:extLst>
              <a:ext uri="{BEBA8EAE-BF5A-486C-A8C5-ECC9F3942E4B}">
                <a14:imgProps xmlns:a14="http://schemas.microsoft.com/office/drawing/2010/main">
                  <a14:imgLayer r:embed="rId9">
                    <a14:imgEffect>
                      <a14:saturation sat="0"/>
                    </a14:imgEffect>
                    <a14:imgEffect>
                      <a14:brightnessContrast bright="73000"/>
                    </a14:imgEffect>
                  </a14:imgLayer>
                </a14:imgProps>
              </a:ext>
              <a:ext uri="{28A0092B-C50C-407E-A947-70E740481C1C}">
                <a14:useLocalDpi xmlns:a14="http://schemas.microsoft.com/office/drawing/2010/main" val="0"/>
              </a:ext>
            </a:extLst>
          </a:blip>
          <a:srcRect/>
          <a:stretch>
            <a:fillRect/>
          </a:stretch>
        </p:blipFill>
        <p:spPr bwMode="auto">
          <a:xfrm>
            <a:off x="11014950" y="1872543"/>
            <a:ext cx="1172999" cy="63342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https://www.ljmu.ac.uk/-/media/ljmu/conferences/river-flow/international-association-for-hydro-environment-engineering-and-research.png?h=80&amp;w=200&amp;hash=BBC331A16D33D406EB8B1CE53CA5479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78908" y="1807072"/>
            <a:ext cx="1905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Liverpool John Moores University"/>
          <p:cNvPicPr>
            <a:picLocks noChangeAspect="1" noChangeArrowheads="1"/>
          </p:cNvPicPr>
          <p:nvPr/>
        </p:nvPicPr>
        <p:blipFill>
          <a:blip r:embed="rId11">
            <a:lum bright="70000" contrast="-70000"/>
            <a:extLst>
              <a:ext uri="{BEBA8EAE-BF5A-486C-A8C5-ECC9F3942E4B}">
                <a14:imgProps xmlns:a14="http://schemas.microsoft.com/office/drawing/2010/main">
                  <a14:imgLayer r:embed="rId12">
                    <a14:imgEffect>
                      <a14:colorTemperature colorTemp="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877534" y="1838476"/>
            <a:ext cx="2170332" cy="772638"/>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A197C1FF-64B5-46AE-B252-179D421BBCD7}"/>
              </a:ext>
            </a:extLst>
          </p:cNvPr>
          <p:cNvPicPr>
            <a:picLocks noChangeAspect="1"/>
          </p:cNvPicPr>
          <p:nvPr/>
        </p:nvPicPr>
        <p:blipFill>
          <a:blip r:embed="rId13"/>
          <a:stretch>
            <a:fillRect/>
          </a:stretch>
        </p:blipFill>
        <p:spPr>
          <a:xfrm>
            <a:off x="2584927" y="5933402"/>
            <a:ext cx="2567583" cy="593236"/>
          </a:xfrm>
          <a:prstGeom prst="roundRect">
            <a:avLst/>
          </a:prstGeom>
        </p:spPr>
      </p:pic>
      <p:pic>
        <p:nvPicPr>
          <p:cNvPr id="25" name="Image 24">
            <a:extLst>
              <a:ext uri="{FF2B5EF4-FFF2-40B4-BE49-F238E27FC236}">
                <a16:creationId xmlns:a16="http://schemas.microsoft.com/office/drawing/2014/main" id="{9461C5EC-5068-4BC7-A7FC-411F58FA1313}"/>
              </a:ext>
            </a:extLst>
          </p:cNvPr>
          <p:cNvPicPr>
            <a:picLocks noChangeAspect="1"/>
          </p:cNvPicPr>
          <p:nvPr/>
        </p:nvPicPr>
        <p:blipFill>
          <a:blip r:embed="rId14"/>
          <a:stretch>
            <a:fillRect/>
          </a:stretch>
        </p:blipFill>
        <p:spPr>
          <a:xfrm>
            <a:off x="1273647" y="6013825"/>
            <a:ext cx="1240167" cy="422784"/>
          </a:xfrm>
          <a:prstGeom prst="rect">
            <a:avLst/>
          </a:prstGeom>
        </p:spPr>
      </p:pic>
      <p:pic>
        <p:nvPicPr>
          <p:cNvPr id="27" name="Image 26">
            <a:extLst>
              <a:ext uri="{FF2B5EF4-FFF2-40B4-BE49-F238E27FC236}">
                <a16:creationId xmlns:a16="http://schemas.microsoft.com/office/drawing/2014/main" id="{490753F6-A924-4123-A306-047C2E5AE690}"/>
              </a:ext>
            </a:extLst>
          </p:cNvPr>
          <p:cNvPicPr>
            <a:picLocks noChangeAspect="1"/>
          </p:cNvPicPr>
          <p:nvPr/>
        </p:nvPicPr>
        <p:blipFill>
          <a:blip r:embed="rId15"/>
          <a:stretch>
            <a:fillRect/>
          </a:stretch>
        </p:blipFill>
        <p:spPr>
          <a:xfrm>
            <a:off x="202247" y="6013825"/>
            <a:ext cx="768274" cy="485640"/>
          </a:xfrm>
          <a:prstGeom prst="rect">
            <a:avLst/>
          </a:prstGeom>
        </p:spPr>
      </p:pic>
      <p:grpSp>
        <p:nvGrpSpPr>
          <p:cNvPr id="14" name="Groupe 13">
            <a:extLst>
              <a:ext uri="{FF2B5EF4-FFF2-40B4-BE49-F238E27FC236}">
                <a16:creationId xmlns:a16="http://schemas.microsoft.com/office/drawing/2014/main" id="{BD5725C9-8F67-486F-9E08-239CE0D6EB34}"/>
              </a:ext>
            </a:extLst>
          </p:cNvPr>
          <p:cNvGrpSpPr/>
          <p:nvPr/>
        </p:nvGrpSpPr>
        <p:grpSpPr>
          <a:xfrm>
            <a:off x="1273647" y="3300671"/>
            <a:ext cx="1915987" cy="2379499"/>
            <a:chOff x="586383" y="3328638"/>
            <a:chExt cx="1915987" cy="2379499"/>
          </a:xfrm>
        </p:grpSpPr>
        <p:pic>
          <p:nvPicPr>
            <p:cNvPr id="13" name="Image 12">
              <a:extLst>
                <a:ext uri="{FF2B5EF4-FFF2-40B4-BE49-F238E27FC236}">
                  <a16:creationId xmlns:a16="http://schemas.microsoft.com/office/drawing/2014/main" id="{363C582C-E20B-46E2-A968-06712DF3D556}"/>
                </a:ext>
              </a:extLst>
            </p:cNvPr>
            <p:cNvPicPr>
              <a:picLocks noChangeAspect="1"/>
            </p:cNvPicPr>
            <p:nvPr/>
          </p:nvPicPr>
          <p:blipFill>
            <a:blip r:embed="rId16"/>
            <a:stretch>
              <a:fillRect/>
            </a:stretch>
          </p:blipFill>
          <p:spPr>
            <a:xfrm>
              <a:off x="586384" y="3328638"/>
              <a:ext cx="1915986" cy="1915986"/>
            </a:xfrm>
            <a:prstGeom prst="rect">
              <a:avLst/>
            </a:prstGeom>
          </p:spPr>
        </p:pic>
        <p:sp>
          <p:nvSpPr>
            <p:cNvPr id="6" name="ZoneTexte 5">
              <a:extLst>
                <a:ext uri="{FF2B5EF4-FFF2-40B4-BE49-F238E27FC236}">
                  <a16:creationId xmlns:a16="http://schemas.microsoft.com/office/drawing/2014/main" id="{0CB7C684-95E7-4000-87E4-003C2A92929F}"/>
                </a:ext>
              </a:extLst>
            </p:cNvPr>
            <p:cNvSpPr txBox="1"/>
            <p:nvPr/>
          </p:nvSpPr>
          <p:spPr>
            <a:xfrm>
              <a:off x="586383" y="5246472"/>
              <a:ext cx="1904701" cy="461665"/>
            </a:xfrm>
            <a:prstGeom prst="rect">
              <a:avLst/>
            </a:prstGeom>
            <a:solidFill>
              <a:srgbClr val="1F2943"/>
            </a:solidFill>
          </p:spPr>
          <p:txBody>
            <a:bodyPr wrap="square" rtlCol="0">
              <a:spAutoFit/>
            </a:bodyPr>
            <a:lstStyle/>
            <a:p>
              <a:pPr algn="ctr"/>
              <a:r>
                <a:rPr lang="en-GB" sz="2400" dirty="0">
                  <a:solidFill>
                    <a:schemeClr val="bg1"/>
                  </a:solidFill>
                  <a:latin typeface="Aptos" panose="020B0004020202020204"/>
                </a:rPr>
                <a:t>SCAN ME</a:t>
              </a:r>
            </a:p>
          </p:txBody>
        </p:sp>
      </p:grpSp>
    </p:spTree>
    <p:extLst>
      <p:ext uri="{BB962C8B-B14F-4D97-AF65-F5344CB8AC3E}">
        <p14:creationId xmlns:p14="http://schemas.microsoft.com/office/powerpoint/2010/main" val="539631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9669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69934"/>
            <a:ext cx="11913976" cy="523220"/>
          </a:xfrm>
          <a:prstGeom prst="rect">
            <a:avLst/>
          </a:prstGeom>
          <a:noFill/>
        </p:spPr>
        <p:txBody>
          <a:bodyPr wrap="square" rtlCol="0">
            <a:spAutoFit/>
          </a:bodyPr>
          <a:lstStyle/>
          <a:p>
            <a:pPr algn="r"/>
            <a:r>
              <a:rPr lang="en-GB" sz="2800" dirty="0">
                <a:solidFill>
                  <a:schemeClr val="bg1"/>
                </a:solidFill>
                <a:latin typeface="Aptos" panose="020B0004020202020204" pitchFamily="34" charset="0"/>
              </a:rPr>
              <a:t>Sedimentation</a:t>
            </a:r>
            <a:endParaRPr lang="en-GB" sz="2000" dirty="0">
              <a:solidFill>
                <a:schemeClr val="bg1"/>
              </a:solidFill>
              <a:latin typeface="Aptos" panose="020B0004020202020204" pitchFamily="34" charset="0"/>
            </a:endParaRP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5"/>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pic>
        <p:nvPicPr>
          <p:cNvPr id="7" name="disSed">
            <a:hlinkClick r:id="" action="ppaction://media"/>
            <a:extLst>
              <a:ext uri="{FF2B5EF4-FFF2-40B4-BE49-F238E27FC236}">
                <a16:creationId xmlns:a16="http://schemas.microsoft.com/office/drawing/2014/main" id="{E9757200-DB90-41A6-A515-D82688ECBE0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585426" y="851468"/>
            <a:ext cx="9014691" cy="5070763"/>
          </a:xfrm>
          <a:prstGeom prst="rect">
            <a:avLst/>
          </a:prstGeom>
          <a:noFill/>
        </p:spPr>
      </p:pic>
      <p:sp>
        <p:nvSpPr>
          <p:cNvPr id="8" name="Rectangle : coins arrondis 7">
            <a:extLst>
              <a:ext uri="{FF2B5EF4-FFF2-40B4-BE49-F238E27FC236}">
                <a16:creationId xmlns:a16="http://schemas.microsoft.com/office/drawing/2014/main" id="{F4DE6EFC-FDA4-4F11-ABBE-5341A6D7EBF8}"/>
              </a:ext>
            </a:extLst>
          </p:cNvPr>
          <p:cNvSpPr/>
          <p:nvPr/>
        </p:nvSpPr>
        <p:spPr>
          <a:xfrm>
            <a:off x="6989410" y="972889"/>
            <a:ext cx="3797342" cy="2135994"/>
          </a:xfrm>
          <a:prstGeom prst="round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GB" sz="2400" dirty="0">
                <a:solidFill>
                  <a:schemeClr val="tx1"/>
                </a:solidFill>
                <a:latin typeface="Aptos" panose="020B0004020202020204"/>
                <a:ea typeface="Roboto" pitchFamily="2" charset="0"/>
              </a:rPr>
              <a:t>Transport hindered</a:t>
            </a:r>
          </a:p>
          <a:p>
            <a:pPr>
              <a:spcAft>
                <a:spcPts val="1200"/>
              </a:spcAft>
            </a:pPr>
            <a:r>
              <a:rPr lang="en-GB" sz="2400" dirty="0">
                <a:solidFill>
                  <a:schemeClr val="tx1"/>
                </a:solidFill>
                <a:latin typeface="Aptos" panose="020B0004020202020204"/>
                <a:ea typeface="Roboto" pitchFamily="2" charset="0"/>
              </a:rPr>
              <a:t>Sedimentation upstream</a:t>
            </a:r>
          </a:p>
          <a:p>
            <a:pPr>
              <a:spcAft>
                <a:spcPts val="1200"/>
              </a:spcAft>
            </a:pPr>
            <a:r>
              <a:rPr lang="en-GB" sz="2400" dirty="0">
                <a:solidFill>
                  <a:schemeClr val="tx1"/>
                </a:solidFill>
                <a:latin typeface="Aptos" panose="020B0004020202020204"/>
                <a:ea typeface="Roboto" pitchFamily="2" charset="0"/>
              </a:rPr>
              <a:t>Morphological changes</a:t>
            </a:r>
          </a:p>
          <a:p>
            <a:pPr>
              <a:spcAft>
                <a:spcPts val="1200"/>
              </a:spcAft>
            </a:pPr>
            <a:r>
              <a:rPr lang="en-GB" sz="2400" dirty="0">
                <a:solidFill>
                  <a:schemeClr val="tx1"/>
                </a:solidFill>
                <a:latin typeface="Aptos" panose="020B0004020202020204"/>
                <a:ea typeface="Roboto" pitchFamily="2" charset="0"/>
              </a:rPr>
              <a:t>Incision downstream</a:t>
            </a:r>
          </a:p>
        </p:txBody>
      </p:sp>
      <p:sp>
        <p:nvSpPr>
          <p:cNvPr id="9" name="Flèche : droite 8">
            <a:extLst>
              <a:ext uri="{FF2B5EF4-FFF2-40B4-BE49-F238E27FC236}">
                <a16:creationId xmlns:a16="http://schemas.microsoft.com/office/drawing/2014/main" id="{3225BCB3-5D33-4FDF-B2FF-33BEAEF89F43}"/>
              </a:ext>
            </a:extLst>
          </p:cNvPr>
          <p:cNvSpPr/>
          <p:nvPr/>
        </p:nvSpPr>
        <p:spPr>
          <a:xfrm rot="21060309">
            <a:off x="1938543" y="5534004"/>
            <a:ext cx="419100" cy="228600"/>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èche : droite 10">
            <a:extLst>
              <a:ext uri="{FF2B5EF4-FFF2-40B4-BE49-F238E27FC236}">
                <a16:creationId xmlns:a16="http://schemas.microsoft.com/office/drawing/2014/main" id="{0A7079E4-C1B8-4DA4-8C1D-E0419FEF4F64}"/>
              </a:ext>
            </a:extLst>
          </p:cNvPr>
          <p:cNvSpPr/>
          <p:nvPr/>
        </p:nvSpPr>
        <p:spPr>
          <a:xfrm rot="5400000">
            <a:off x="8215518" y="5388347"/>
            <a:ext cx="419100" cy="228600"/>
          </a:xfrm>
          <a:prstGeom prst="rightArrow">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ZoneTexte 3">
            <a:extLst>
              <a:ext uri="{FF2B5EF4-FFF2-40B4-BE49-F238E27FC236}">
                <a16:creationId xmlns:a16="http://schemas.microsoft.com/office/drawing/2014/main" id="{E185A9FF-7C9E-41F9-9B54-A2BAD000C544}"/>
              </a:ext>
            </a:extLst>
          </p:cNvPr>
          <p:cNvSpPr txBox="1"/>
          <p:nvPr/>
        </p:nvSpPr>
        <p:spPr>
          <a:xfrm>
            <a:off x="11757274" y="6489358"/>
            <a:ext cx="412955" cy="369332"/>
          </a:xfrm>
          <a:prstGeom prst="rect">
            <a:avLst/>
          </a:prstGeom>
          <a:noFill/>
        </p:spPr>
        <p:txBody>
          <a:bodyPr wrap="square" rtlCol="0">
            <a:spAutoFit/>
          </a:bodyPr>
          <a:lstStyle/>
          <a:p>
            <a:pPr algn="ctr"/>
            <a:r>
              <a:rPr lang="en-GB" dirty="0"/>
              <a:t>2</a:t>
            </a:r>
          </a:p>
        </p:txBody>
      </p:sp>
      <p:sp>
        <p:nvSpPr>
          <p:cNvPr id="21" name="TextBox 2">
            <a:extLst>
              <a:ext uri="{FF2B5EF4-FFF2-40B4-BE49-F238E27FC236}">
                <a16:creationId xmlns:a16="http://schemas.microsoft.com/office/drawing/2014/main" id="{34B7EECE-C815-41A0-BE8E-99F8F6BAE24E}"/>
              </a:ext>
            </a:extLst>
          </p:cNvPr>
          <p:cNvSpPr txBox="1"/>
          <p:nvPr/>
        </p:nvSpPr>
        <p:spPr>
          <a:xfrm>
            <a:off x="2113991" y="79854"/>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pic>
        <p:nvPicPr>
          <p:cNvPr id="22" name="Picture 4" descr="A white text on a black background&#10;&#10;Description automatically generated">
            <a:extLst>
              <a:ext uri="{FF2B5EF4-FFF2-40B4-BE49-F238E27FC236}">
                <a16:creationId xmlns:a16="http://schemas.microsoft.com/office/drawing/2014/main" id="{5DA2D3F3-5B9D-4AE3-AFD6-7642C1F10668}"/>
              </a:ext>
            </a:extLst>
          </p:cNvPr>
          <p:cNvPicPr>
            <a:picLocks noChangeAspect="1"/>
          </p:cNvPicPr>
          <p:nvPr/>
        </p:nvPicPr>
        <p:blipFill rotWithShape="1">
          <a:blip r:embed="rId7"/>
          <a:srcRect l="2695" t="5015" r="1587" b="7948"/>
          <a:stretch/>
        </p:blipFill>
        <p:spPr>
          <a:xfrm>
            <a:off x="135784" y="109361"/>
            <a:ext cx="1880232" cy="597120"/>
          </a:xfrm>
          <a:prstGeom prst="rect">
            <a:avLst/>
          </a:prstGeom>
        </p:spPr>
      </p:pic>
    </p:spTree>
    <p:extLst>
      <p:ext uri="{BB962C8B-B14F-4D97-AF65-F5344CB8AC3E}">
        <p14:creationId xmlns:p14="http://schemas.microsoft.com/office/powerpoint/2010/main" val="239216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59" fill="hold"/>
                                        <p:tgtEl>
                                          <p:spTgt spid="7"/>
                                        </p:tgtEl>
                                      </p:cBhvr>
                                    </p:cmd>
                                  </p:childTnLst>
                                </p:cTn>
                              </p:par>
                              <p:par>
                                <p:cTn id="7" presetID="42" presetClass="path" presetSubtype="0" repeatCount="indefinite" decel="40000" fill="remove" grpId="0" nodeType="withEffect">
                                  <p:stCondLst>
                                    <p:cond delay="0"/>
                                  </p:stCondLst>
                                  <p:childTnLst>
                                    <p:animMotion origin="layout" path="M -6.25E-7 -4.44444E-6 L 0.21367 -0.05625 " pathEditMode="relative" rAng="0" ptsTypes="AA">
                                      <p:cBhvr>
                                        <p:cTn id="8" dur="5500" fill="hold"/>
                                        <p:tgtEl>
                                          <p:spTgt spid="9"/>
                                        </p:tgtEl>
                                        <p:attrNameLst>
                                          <p:attrName>ppt_x</p:attrName>
                                          <p:attrName>ppt_y</p:attrName>
                                        </p:attrNameLst>
                                      </p:cBhvr>
                                      <p:rCtr x="10677" y="-2824"/>
                                    </p:animMotion>
                                  </p:childTnLst>
                                </p:cTn>
                              </p:par>
                              <p:par>
                                <p:cTn id="9" presetID="42" presetClass="path" presetSubtype="0" repeatCount="indefinite" decel="40000" fill="remove" grpId="0" nodeType="withEffect">
                                  <p:stCondLst>
                                    <p:cond delay="0"/>
                                  </p:stCondLst>
                                  <p:childTnLst>
                                    <p:animMotion origin="layout" path="M -4.375E-6 1.85185E-6 L 0.00118 0.06713 " pathEditMode="relative" rAng="0" ptsTypes="AA">
                                      <p:cBhvr>
                                        <p:cTn id="10" dur="5500" fill="hold"/>
                                        <p:tgtEl>
                                          <p:spTgt spid="11"/>
                                        </p:tgtEl>
                                        <p:attrNameLst>
                                          <p:attrName>ppt_x</p:attrName>
                                          <p:attrName>ppt_y</p:attrName>
                                        </p:attrNameLst>
                                      </p:cBhvr>
                                      <p:rCtr x="52" y="3356"/>
                                    </p:animMotion>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7"/>
                </p:tgtEl>
              </p:cMediaNode>
            </p:video>
          </p:childTnLst>
        </p:cTn>
      </p:par>
    </p:tnLst>
    <p:bldLst>
      <p:bldP spid="9"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80432"/>
            <a:ext cx="9662733" cy="523220"/>
          </a:xfrm>
          <a:prstGeom prst="rect">
            <a:avLst/>
          </a:prstGeom>
          <a:noFill/>
        </p:spPr>
        <p:txBody>
          <a:bodyPr wrap="square" rtlCol="0">
            <a:spAutoFit/>
          </a:bodyPr>
          <a:lstStyle/>
          <a:p>
            <a:r>
              <a:rPr lang="en-GB" sz="2800" dirty="0">
                <a:solidFill>
                  <a:schemeClr val="bg1"/>
                </a:solidFill>
                <a:latin typeface="Aptos" panose="020B0004020202020204" pitchFamily="34" charset="0"/>
              </a:rPr>
              <a:t>Grain size distribution</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2"/>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pic>
        <p:nvPicPr>
          <p:cNvPr id="5" name="Image 4">
            <a:extLst>
              <a:ext uri="{FF2B5EF4-FFF2-40B4-BE49-F238E27FC236}">
                <a16:creationId xmlns:a16="http://schemas.microsoft.com/office/drawing/2014/main" id="{E19BC1DD-E77B-4892-BF2C-806C1830D4C9}"/>
              </a:ext>
            </a:extLst>
          </p:cNvPr>
          <p:cNvPicPr>
            <a:picLocks noChangeAspect="1"/>
          </p:cNvPicPr>
          <p:nvPr/>
        </p:nvPicPr>
        <p:blipFill rotWithShape="1">
          <a:blip r:embed="rId3"/>
          <a:srcRect l="7181" t="6908" r="8644" b="1786"/>
          <a:stretch/>
        </p:blipFill>
        <p:spPr>
          <a:xfrm>
            <a:off x="1720595" y="1214244"/>
            <a:ext cx="8750809" cy="4760960"/>
          </a:xfrm>
          <a:prstGeom prst="rect">
            <a:avLst/>
          </a:prstGeom>
        </p:spPr>
      </p:pic>
    </p:spTree>
    <p:extLst>
      <p:ext uri="{BB962C8B-B14F-4D97-AF65-F5344CB8AC3E}">
        <p14:creationId xmlns:p14="http://schemas.microsoft.com/office/powerpoint/2010/main" val="3354809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79078"/>
            <a:ext cx="9662733" cy="523220"/>
          </a:xfrm>
          <a:prstGeom prst="rect">
            <a:avLst/>
          </a:prstGeom>
          <a:noFill/>
        </p:spPr>
        <p:txBody>
          <a:bodyPr wrap="square" rtlCol="0">
            <a:spAutoFit/>
          </a:bodyPr>
          <a:lstStyle/>
          <a:p>
            <a:r>
              <a:rPr lang="en-GB" sz="2800" dirty="0">
                <a:solidFill>
                  <a:schemeClr val="bg1"/>
                </a:solidFill>
                <a:latin typeface="Aptos" panose="020B0004020202020204" pitchFamily="34" charset="0"/>
              </a:rPr>
              <a:t>Bed level evolution – laser profilometry</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3"/>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mc:AlternateContent xmlns:mc="http://schemas.openxmlformats.org/markup-compatibility/2006" xmlns:a14="http://schemas.microsoft.com/office/drawing/2010/main">
        <mc:Choice Requires="a14">
          <p:sp>
            <p:nvSpPr>
              <p:cNvPr id="16" name="Rectangle : coins arrondis 15">
                <a:extLst>
                  <a:ext uri="{FF2B5EF4-FFF2-40B4-BE49-F238E27FC236}">
                    <a16:creationId xmlns:a16="http://schemas.microsoft.com/office/drawing/2014/main" id="{544DC0F3-8A88-4850-885C-D09D170390F7}"/>
                  </a:ext>
                </a:extLst>
              </p:cNvPr>
              <p:cNvSpPr/>
              <p:nvPr/>
            </p:nvSpPr>
            <p:spPr>
              <a:xfrm>
                <a:off x="3464632" y="4539494"/>
                <a:ext cx="5059935" cy="1284055"/>
              </a:xfrm>
              <a:prstGeom prst="roundRect">
                <a:avLst/>
              </a:prstGeom>
              <a:solidFill>
                <a:srgbClr val="E8EB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0" indent="-285750">
                  <a:buFont typeface="Wingdings" panose="05000000000000000000" pitchFamily="2" charset="2"/>
                  <a:buChar char="Ø"/>
                </a:pPr>
                <a:r>
                  <a:rPr lang="en-GB" sz="2400" dirty="0">
                    <a:solidFill>
                      <a:schemeClr val="tx1"/>
                    </a:solidFill>
                    <a:latin typeface="Roboto" pitchFamily="2" charset="0"/>
                    <a:ea typeface="Roboto" pitchFamily="2" charset="0"/>
                  </a:rPr>
                  <a:t>Laser partly visible</a:t>
                </a:r>
              </a:p>
              <a:p>
                <a:pPr marL="360000" indent="-285750">
                  <a:buFont typeface="Wingdings" panose="05000000000000000000" pitchFamily="2" charset="2"/>
                  <a:buChar char="Ø"/>
                </a:pPr>
                <a:r>
                  <a:rPr lang="en-GB" sz="2400" dirty="0">
                    <a:solidFill>
                      <a:schemeClr val="tx1"/>
                    </a:solidFill>
                    <a:latin typeface="Roboto" pitchFamily="2" charset="0"/>
                    <a:ea typeface="Roboto" pitchFamily="2" charset="0"/>
                  </a:rPr>
                  <a:t>Bank stabilises around </a:t>
                </a:r>
                <a14:m>
                  <m:oMath xmlns:m="http://schemas.openxmlformats.org/officeDocument/2006/math">
                    <m:r>
                      <a:rPr lang="fr-FR" sz="2400" b="0" i="1" smtClean="0">
                        <a:solidFill>
                          <a:schemeClr val="tx1"/>
                        </a:solidFill>
                        <a:latin typeface="Cambria Math" panose="02040503050406030204" pitchFamily="18" charset="0"/>
                        <a:ea typeface="Roboto" pitchFamily="2" charset="0"/>
                      </a:rPr>
                      <m:t>𝛼</m:t>
                    </m:r>
                    <m:r>
                      <a:rPr lang="fr-FR" sz="2400" i="1">
                        <a:solidFill>
                          <a:schemeClr val="tx1"/>
                        </a:solidFill>
                        <a:latin typeface="Cambria Math" panose="02040503050406030204" pitchFamily="18" charset="0"/>
                        <a:ea typeface="Cambria Math" panose="02040503050406030204" pitchFamily="18" charset="0"/>
                      </a:rPr>
                      <m:t>∼</m:t>
                    </m:r>
                    <m:r>
                      <a:rPr lang="fr-FR" sz="2400" b="0" i="1" smtClean="0">
                        <a:solidFill>
                          <a:schemeClr val="tx1"/>
                        </a:solidFill>
                        <a:latin typeface="Cambria Math" panose="02040503050406030204" pitchFamily="18" charset="0"/>
                        <a:ea typeface="Cambria Math" panose="02040503050406030204" pitchFamily="18" charset="0"/>
                      </a:rPr>
                      <m:t>35°</m:t>
                    </m:r>
                  </m:oMath>
                </a14:m>
                <a:endParaRPr lang="en-GB" sz="2400" dirty="0">
                  <a:solidFill>
                    <a:schemeClr val="tx1"/>
                  </a:solidFill>
                  <a:latin typeface="Roboto" pitchFamily="2" charset="0"/>
                  <a:ea typeface="Roboto" pitchFamily="2" charset="0"/>
                </a:endParaRPr>
              </a:p>
            </p:txBody>
          </p:sp>
        </mc:Choice>
        <mc:Fallback xmlns="">
          <p:sp>
            <p:nvSpPr>
              <p:cNvPr id="16" name="Rectangle : coins arrondis 15">
                <a:extLst>
                  <a:ext uri="{FF2B5EF4-FFF2-40B4-BE49-F238E27FC236}">
                    <a16:creationId xmlns:a16="http://schemas.microsoft.com/office/drawing/2014/main" id="{544DC0F3-8A88-4850-885C-D09D170390F7}"/>
                  </a:ext>
                </a:extLst>
              </p:cNvPr>
              <p:cNvSpPr>
                <a:spLocks noRot="1" noChangeAspect="1" noMove="1" noResize="1" noEditPoints="1" noAdjustHandles="1" noChangeArrowheads="1" noChangeShapeType="1" noTextEdit="1"/>
              </p:cNvSpPr>
              <p:nvPr/>
            </p:nvSpPr>
            <p:spPr>
              <a:xfrm>
                <a:off x="3464632" y="4539494"/>
                <a:ext cx="5059935" cy="1284055"/>
              </a:xfrm>
              <a:prstGeom prst="roundRect">
                <a:avLst/>
              </a:prstGeom>
              <a:blipFill>
                <a:blip r:embed="rId4"/>
                <a:stretch>
                  <a:fillRect/>
                </a:stretch>
              </a:blipFill>
            </p:spPr>
            <p:txBody>
              <a:bodyPr/>
              <a:lstStyle/>
              <a:p>
                <a:r>
                  <a:rPr lang="en-GB">
                    <a:noFill/>
                  </a:rPr>
                  <a:t> </a:t>
                </a:r>
              </a:p>
            </p:txBody>
          </p:sp>
        </mc:Fallback>
      </mc:AlternateContent>
      <p:pic>
        <p:nvPicPr>
          <p:cNvPr id="6" name="Image 5">
            <a:extLst>
              <a:ext uri="{FF2B5EF4-FFF2-40B4-BE49-F238E27FC236}">
                <a16:creationId xmlns:a16="http://schemas.microsoft.com/office/drawing/2014/main" id="{4BF93D02-08B1-47F5-BD12-EA5F34A43593}"/>
              </a:ext>
            </a:extLst>
          </p:cNvPr>
          <p:cNvPicPr>
            <a:picLocks noChangeAspect="1"/>
          </p:cNvPicPr>
          <p:nvPr/>
        </p:nvPicPr>
        <p:blipFill>
          <a:blip r:embed="rId5"/>
          <a:stretch>
            <a:fillRect/>
          </a:stretch>
        </p:blipFill>
        <p:spPr>
          <a:xfrm>
            <a:off x="135784" y="1943344"/>
            <a:ext cx="4938298" cy="1975319"/>
          </a:xfrm>
          <a:prstGeom prst="rect">
            <a:avLst/>
          </a:prstGeom>
        </p:spPr>
      </p:pic>
      <p:grpSp>
        <p:nvGrpSpPr>
          <p:cNvPr id="37" name="Groupe 36">
            <a:extLst>
              <a:ext uri="{FF2B5EF4-FFF2-40B4-BE49-F238E27FC236}">
                <a16:creationId xmlns:a16="http://schemas.microsoft.com/office/drawing/2014/main" id="{F99B8245-E247-472A-A284-D1B0258B5B41}"/>
              </a:ext>
            </a:extLst>
          </p:cNvPr>
          <p:cNvGrpSpPr>
            <a:grpSpLocks noChangeAspect="1"/>
          </p:cNvGrpSpPr>
          <p:nvPr/>
        </p:nvGrpSpPr>
        <p:grpSpPr>
          <a:xfrm>
            <a:off x="5801650" y="1310650"/>
            <a:ext cx="6117771" cy="3220457"/>
            <a:chOff x="5610225" y="1377098"/>
            <a:chExt cx="5877629" cy="3094044"/>
          </a:xfrm>
        </p:grpSpPr>
        <p:pic>
          <p:nvPicPr>
            <p:cNvPr id="35" name="Image 34">
              <a:extLst>
                <a:ext uri="{FF2B5EF4-FFF2-40B4-BE49-F238E27FC236}">
                  <a16:creationId xmlns:a16="http://schemas.microsoft.com/office/drawing/2014/main" id="{DEAC3977-4A33-49FC-89A5-091B41064C3F}"/>
                </a:ext>
              </a:extLst>
            </p:cNvPr>
            <p:cNvPicPr>
              <a:picLocks noChangeAspect="1"/>
            </p:cNvPicPr>
            <p:nvPr/>
          </p:nvPicPr>
          <p:blipFill rotWithShape="1">
            <a:blip r:embed="rId6"/>
            <a:srcRect l="45859"/>
            <a:stretch/>
          </p:blipFill>
          <p:spPr>
            <a:xfrm>
              <a:off x="5610225" y="1377098"/>
              <a:ext cx="5877629" cy="3094044"/>
            </a:xfrm>
            <a:prstGeom prst="rect">
              <a:avLst/>
            </a:prstGeom>
          </p:spPr>
        </p:pic>
        <p:sp>
          <p:nvSpPr>
            <p:cNvPr id="36" name="Rectangle 35">
              <a:extLst>
                <a:ext uri="{FF2B5EF4-FFF2-40B4-BE49-F238E27FC236}">
                  <a16:creationId xmlns:a16="http://schemas.microsoft.com/office/drawing/2014/main" id="{4E8C03B9-F347-4D05-9C36-95119C4F4F4B}"/>
                </a:ext>
              </a:extLst>
            </p:cNvPr>
            <p:cNvSpPr/>
            <p:nvPr/>
          </p:nvSpPr>
          <p:spPr>
            <a:xfrm>
              <a:off x="6219825" y="2000250"/>
              <a:ext cx="323850" cy="266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8" name="Flèche : droite 37">
            <a:extLst>
              <a:ext uri="{FF2B5EF4-FFF2-40B4-BE49-F238E27FC236}">
                <a16:creationId xmlns:a16="http://schemas.microsoft.com/office/drawing/2014/main" id="{924EC654-AE0E-4DB7-822A-FB0D3FF8F7C6}"/>
              </a:ext>
            </a:extLst>
          </p:cNvPr>
          <p:cNvSpPr/>
          <p:nvPr/>
        </p:nvSpPr>
        <p:spPr>
          <a:xfrm>
            <a:off x="5247894" y="2721149"/>
            <a:ext cx="543924" cy="410165"/>
          </a:xfrm>
          <a:prstGeom prst="rightArrow">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ZoneTexte 38">
            <a:extLst>
              <a:ext uri="{FF2B5EF4-FFF2-40B4-BE49-F238E27FC236}">
                <a16:creationId xmlns:a16="http://schemas.microsoft.com/office/drawing/2014/main" id="{3A7FF1CA-F29E-4483-9E7D-2A9D4416AEF0}"/>
              </a:ext>
            </a:extLst>
          </p:cNvPr>
          <p:cNvSpPr txBox="1"/>
          <p:nvPr/>
        </p:nvSpPr>
        <p:spPr>
          <a:xfrm>
            <a:off x="6604697" y="3549907"/>
            <a:ext cx="1173901" cy="369332"/>
          </a:xfrm>
          <a:prstGeom prst="rect">
            <a:avLst/>
          </a:prstGeom>
          <a:solidFill>
            <a:schemeClr val="bg1">
              <a:lumMod val="85000"/>
            </a:schemeClr>
          </a:solidFill>
          <a:ln>
            <a:solidFill>
              <a:schemeClr val="tx1">
                <a:lumMod val="65000"/>
                <a:lumOff val="35000"/>
              </a:schemeClr>
            </a:solidFill>
          </a:ln>
        </p:spPr>
        <p:txBody>
          <a:bodyPr wrap="square" rtlCol="0">
            <a:spAutoFit/>
          </a:bodyPr>
          <a:lstStyle/>
          <a:p>
            <a:pPr algn="ctr"/>
            <a:r>
              <a:rPr lang="en-GB" dirty="0">
                <a:latin typeface="Roboto" pitchFamily="2" charset="0"/>
                <a:ea typeface="Roboto" pitchFamily="2" charset="0"/>
              </a:rPr>
              <a:t>Floor</a:t>
            </a:r>
          </a:p>
        </p:txBody>
      </p:sp>
      <p:sp>
        <p:nvSpPr>
          <p:cNvPr id="14" name="ZoneTexte 13">
            <a:extLst>
              <a:ext uri="{FF2B5EF4-FFF2-40B4-BE49-F238E27FC236}">
                <a16:creationId xmlns:a16="http://schemas.microsoft.com/office/drawing/2014/main" id="{DB34D273-0EA9-4405-8163-29E0B8CA4F97}"/>
              </a:ext>
            </a:extLst>
          </p:cNvPr>
          <p:cNvSpPr txBox="1"/>
          <p:nvPr/>
        </p:nvSpPr>
        <p:spPr>
          <a:xfrm>
            <a:off x="11651226" y="6489358"/>
            <a:ext cx="519003" cy="369332"/>
          </a:xfrm>
          <a:prstGeom prst="rect">
            <a:avLst/>
          </a:prstGeom>
          <a:noFill/>
        </p:spPr>
        <p:txBody>
          <a:bodyPr wrap="square" rtlCol="0">
            <a:spAutoFit/>
          </a:bodyPr>
          <a:lstStyle/>
          <a:p>
            <a:pPr algn="ctr"/>
            <a:r>
              <a:rPr lang="en-GB" dirty="0"/>
              <a:t>12</a:t>
            </a:r>
          </a:p>
        </p:txBody>
      </p:sp>
      <p:sp>
        <p:nvSpPr>
          <p:cNvPr id="15" name="TextBox 2">
            <a:extLst>
              <a:ext uri="{FF2B5EF4-FFF2-40B4-BE49-F238E27FC236}">
                <a16:creationId xmlns:a16="http://schemas.microsoft.com/office/drawing/2014/main" id="{F066EBE4-B5CE-4FD7-BF85-96DE3401A1F6}"/>
              </a:ext>
            </a:extLst>
          </p:cNvPr>
          <p:cNvSpPr txBox="1"/>
          <p:nvPr/>
        </p:nvSpPr>
        <p:spPr>
          <a:xfrm>
            <a:off x="7672933" y="58556"/>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pic>
        <p:nvPicPr>
          <p:cNvPr id="17" name="Picture 4" descr="A white text on a black background&#10;&#10;Description automatically generated">
            <a:extLst>
              <a:ext uri="{FF2B5EF4-FFF2-40B4-BE49-F238E27FC236}">
                <a16:creationId xmlns:a16="http://schemas.microsoft.com/office/drawing/2014/main" id="{FE88F337-ED5A-4721-86F5-57D4CA963FF0}"/>
              </a:ext>
            </a:extLst>
          </p:cNvPr>
          <p:cNvPicPr>
            <a:picLocks noChangeAspect="1"/>
          </p:cNvPicPr>
          <p:nvPr/>
        </p:nvPicPr>
        <p:blipFill rotWithShape="1">
          <a:blip r:embed="rId7"/>
          <a:srcRect l="2695" t="5015" r="1587" b="7948"/>
          <a:stretch/>
        </p:blipFill>
        <p:spPr>
          <a:xfrm>
            <a:off x="5694726" y="88063"/>
            <a:ext cx="1880232" cy="597120"/>
          </a:xfrm>
          <a:prstGeom prst="rect">
            <a:avLst/>
          </a:prstGeom>
        </p:spPr>
      </p:pic>
    </p:spTree>
    <p:extLst>
      <p:ext uri="{BB962C8B-B14F-4D97-AF65-F5344CB8AC3E}">
        <p14:creationId xmlns:p14="http://schemas.microsoft.com/office/powerpoint/2010/main" val="123981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Effect transition="in" filter="fade">
                                      <p:cBhvr>
                                        <p:cTn id="13" dur="500"/>
                                        <p:tgtEl>
                                          <p:spTgt spid="16">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xEl>
                                              <p:pRg st="1" end="1"/>
                                            </p:txEl>
                                          </p:spTgt>
                                        </p:tgtEl>
                                        <p:attrNameLst>
                                          <p:attrName>style.visibility</p:attrName>
                                        </p:attrNameLst>
                                      </p:cBhvr>
                                      <p:to>
                                        <p:strVal val="visible"/>
                                      </p:to>
                                    </p:set>
                                    <p:animEffect transition="in" filter="fade">
                                      <p:cBhvr>
                                        <p:cTn id="16" dur="500"/>
                                        <p:tgtEl>
                                          <p:spTgt spid="1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8" grpId="0" animBg="1"/>
      <p:bldP spid="3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79078"/>
            <a:ext cx="11893656" cy="523220"/>
          </a:xfrm>
          <a:prstGeom prst="rect">
            <a:avLst/>
          </a:prstGeom>
          <a:noFill/>
        </p:spPr>
        <p:txBody>
          <a:bodyPr wrap="square" rtlCol="0">
            <a:spAutoFit/>
          </a:bodyPr>
          <a:lstStyle/>
          <a:p>
            <a:pPr algn="r"/>
            <a:r>
              <a:rPr lang="en-GB" sz="2800" dirty="0">
                <a:solidFill>
                  <a:schemeClr val="bg1"/>
                </a:solidFill>
                <a:latin typeface="Aptos" panose="020B0004020202020204" pitchFamily="34" charset="0"/>
              </a:rPr>
              <a:t>Pressure flushing</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5"/>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pic>
        <p:nvPicPr>
          <p:cNvPr id="7" name="chassePressure">
            <a:hlinkClick r:id="" action="ppaction://media"/>
            <a:extLst>
              <a:ext uri="{FF2B5EF4-FFF2-40B4-BE49-F238E27FC236}">
                <a16:creationId xmlns:a16="http://schemas.microsoft.com/office/drawing/2014/main" id="{7F0D51FA-C328-48B8-A1D5-F5755F2885CE}"/>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678876" y="918680"/>
            <a:ext cx="8834248" cy="4969265"/>
          </a:xfrm>
          <a:prstGeom prst="rect">
            <a:avLst/>
          </a:prstGeom>
        </p:spPr>
      </p:pic>
      <p:sp>
        <p:nvSpPr>
          <p:cNvPr id="8" name="Rectangle : coins arrondis 7">
            <a:extLst>
              <a:ext uri="{FF2B5EF4-FFF2-40B4-BE49-F238E27FC236}">
                <a16:creationId xmlns:a16="http://schemas.microsoft.com/office/drawing/2014/main" id="{1BACD112-505F-4CAA-9A08-06375A282AD5}"/>
              </a:ext>
            </a:extLst>
          </p:cNvPr>
          <p:cNvSpPr/>
          <p:nvPr/>
        </p:nvSpPr>
        <p:spPr>
          <a:xfrm>
            <a:off x="6711860" y="1196622"/>
            <a:ext cx="3999722" cy="220669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GB" sz="2400" dirty="0">
                <a:solidFill>
                  <a:schemeClr val="tx1"/>
                </a:solidFill>
                <a:latin typeface="Aptos" panose="020B0004020202020204"/>
                <a:ea typeface="Roboto" pitchFamily="2" charset="0"/>
              </a:rPr>
              <a:t>First phase</a:t>
            </a:r>
          </a:p>
          <a:p>
            <a:pPr>
              <a:spcAft>
                <a:spcPts val="1200"/>
              </a:spcAft>
            </a:pPr>
            <a:r>
              <a:rPr lang="en-GB" sz="2400" dirty="0">
                <a:solidFill>
                  <a:schemeClr val="tx1"/>
                </a:solidFill>
                <a:latin typeface="Aptos" panose="020B0004020202020204"/>
                <a:ea typeface="Roboto" pitchFamily="2" charset="0"/>
              </a:rPr>
              <a:t>Progressive water level decrease</a:t>
            </a:r>
          </a:p>
          <a:p>
            <a:pPr>
              <a:spcAft>
                <a:spcPts val="1200"/>
              </a:spcAft>
            </a:pPr>
            <a:r>
              <a:rPr lang="en-GB" sz="2400" dirty="0">
                <a:solidFill>
                  <a:schemeClr val="tx1"/>
                </a:solidFill>
                <a:latin typeface="Aptos" panose="020B0004020202020204"/>
                <a:ea typeface="Roboto" pitchFamily="2" charset="0"/>
              </a:rPr>
              <a:t>Scouring of the sediment close to the dam heel</a:t>
            </a:r>
          </a:p>
        </p:txBody>
      </p:sp>
      <p:sp>
        <p:nvSpPr>
          <p:cNvPr id="9" name="ZoneTexte 8">
            <a:extLst>
              <a:ext uri="{FF2B5EF4-FFF2-40B4-BE49-F238E27FC236}">
                <a16:creationId xmlns:a16="http://schemas.microsoft.com/office/drawing/2014/main" id="{7EA2BEA7-92EF-4A43-87F1-1A98A62FF62F}"/>
              </a:ext>
            </a:extLst>
          </p:cNvPr>
          <p:cNvSpPr txBox="1"/>
          <p:nvPr/>
        </p:nvSpPr>
        <p:spPr>
          <a:xfrm>
            <a:off x="11757274" y="6489358"/>
            <a:ext cx="412955" cy="369332"/>
          </a:xfrm>
          <a:prstGeom prst="rect">
            <a:avLst/>
          </a:prstGeom>
          <a:noFill/>
        </p:spPr>
        <p:txBody>
          <a:bodyPr wrap="square" rtlCol="0">
            <a:spAutoFit/>
          </a:bodyPr>
          <a:lstStyle/>
          <a:p>
            <a:pPr algn="ctr"/>
            <a:r>
              <a:rPr lang="en-GB" dirty="0"/>
              <a:t>3</a:t>
            </a:r>
          </a:p>
        </p:txBody>
      </p:sp>
      <p:sp>
        <p:nvSpPr>
          <p:cNvPr id="14" name="TextBox 2">
            <a:extLst>
              <a:ext uri="{FF2B5EF4-FFF2-40B4-BE49-F238E27FC236}">
                <a16:creationId xmlns:a16="http://schemas.microsoft.com/office/drawing/2014/main" id="{1574C3EB-0FA7-468C-9BC9-2F8678F542D7}"/>
              </a:ext>
            </a:extLst>
          </p:cNvPr>
          <p:cNvSpPr txBox="1"/>
          <p:nvPr/>
        </p:nvSpPr>
        <p:spPr>
          <a:xfrm>
            <a:off x="2113991" y="79854"/>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pic>
        <p:nvPicPr>
          <p:cNvPr id="15" name="Picture 4" descr="A white text on a black background&#10;&#10;Description automatically generated">
            <a:extLst>
              <a:ext uri="{FF2B5EF4-FFF2-40B4-BE49-F238E27FC236}">
                <a16:creationId xmlns:a16="http://schemas.microsoft.com/office/drawing/2014/main" id="{EE4EEEFB-6174-40E0-976F-450E27046608}"/>
              </a:ext>
            </a:extLst>
          </p:cNvPr>
          <p:cNvPicPr>
            <a:picLocks noChangeAspect="1"/>
          </p:cNvPicPr>
          <p:nvPr/>
        </p:nvPicPr>
        <p:blipFill rotWithShape="1">
          <a:blip r:embed="rId7"/>
          <a:srcRect l="2695" t="5015" r="1587" b="7948"/>
          <a:stretch/>
        </p:blipFill>
        <p:spPr>
          <a:xfrm>
            <a:off x="135784" y="109361"/>
            <a:ext cx="1880232" cy="597120"/>
          </a:xfrm>
          <a:prstGeom prst="rect">
            <a:avLst/>
          </a:prstGeom>
        </p:spPr>
      </p:pic>
    </p:spTree>
    <p:extLst>
      <p:ext uri="{BB962C8B-B14F-4D97-AF65-F5344CB8AC3E}">
        <p14:creationId xmlns:p14="http://schemas.microsoft.com/office/powerpoint/2010/main" val="3032318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9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80432"/>
            <a:ext cx="9662733" cy="523220"/>
          </a:xfrm>
          <a:prstGeom prst="rect">
            <a:avLst/>
          </a:prstGeom>
          <a:noFill/>
        </p:spPr>
        <p:txBody>
          <a:bodyPr wrap="square" rtlCol="0">
            <a:spAutoFit/>
          </a:bodyPr>
          <a:lstStyle/>
          <a:p>
            <a:r>
              <a:rPr lang="en-GB" sz="2800" dirty="0">
                <a:solidFill>
                  <a:schemeClr val="bg1"/>
                </a:solidFill>
                <a:latin typeface="Aptos" panose="020B0004020202020204" pitchFamily="34" charset="0"/>
              </a:rPr>
              <a:t>Laser </a:t>
            </a:r>
            <a:r>
              <a:rPr lang="en-GB" sz="2800" dirty="0" err="1">
                <a:solidFill>
                  <a:schemeClr val="bg1"/>
                </a:solidFill>
                <a:latin typeface="Aptos" panose="020B0004020202020204" pitchFamily="34" charset="0"/>
              </a:rPr>
              <a:t>profilomtry</a:t>
            </a:r>
            <a:endParaRPr lang="en-GB" sz="2800" dirty="0">
              <a:solidFill>
                <a:schemeClr val="bg1"/>
              </a:solidFill>
              <a:latin typeface="Aptos" panose="020B0004020202020204" pitchFamily="34" charset="0"/>
            </a:endParaRP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2"/>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graphicFrame>
        <p:nvGraphicFramePr>
          <p:cNvPr id="9" name="Graphique 8">
            <a:extLst>
              <a:ext uri="{FF2B5EF4-FFF2-40B4-BE49-F238E27FC236}">
                <a16:creationId xmlns:a16="http://schemas.microsoft.com/office/drawing/2014/main" id="{586832EF-D1C5-421A-958C-B31B92A44A24}"/>
              </a:ext>
            </a:extLst>
          </p:cNvPr>
          <p:cNvGraphicFramePr>
            <a:graphicFrameLocks/>
          </p:cNvGraphicFramePr>
          <p:nvPr>
            <p:extLst>
              <p:ext uri="{D42A27DB-BD31-4B8C-83A1-F6EECF244321}">
                <p14:modId xmlns:p14="http://schemas.microsoft.com/office/powerpoint/2010/main" val="1118576062"/>
              </p:ext>
            </p:extLst>
          </p:nvPr>
        </p:nvGraphicFramePr>
        <p:xfrm>
          <a:off x="6096000" y="3158379"/>
          <a:ext cx="5734116" cy="3074458"/>
        </p:xfrm>
        <a:graphic>
          <a:graphicData uri="http://schemas.openxmlformats.org/drawingml/2006/chart">
            <c:chart xmlns:c="http://schemas.openxmlformats.org/drawingml/2006/chart" xmlns:r="http://schemas.openxmlformats.org/officeDocument/2006/relationships" r:id="rId3"/>
          </a:graphicData>
        </a:graphic>
      </p:graphicFrame>
      <p:grpSp>
        <p:nvGrpSpPr>
          <p:cNvPr id="11" name="Groupe 10">
            <a:extLst>
              <a:ext uri="{FF2B5EF4-FFF2-40B4-BE49-F238E27FC236}">
                <a16:creationId xmlns:a16="http://schemas.microsoft.com/office/drawing/2014/main" id="{C47FE01E-BD32-4496-831D-F233F4158A37}"/>
              </a:ext>
            </a:extLst>
          </p:cNvPr>
          <p:cNvGrpSpPr>
            <a:grpSpLocks noChangeAspect="1"/>
          </p:cNvGrpSpPr>
          <p:nvPr/>
        </p:nvGrpSpPr>
        <p:grpSpPr>
          <a:xfrm>
            <a:off x="135784" y="990896"/>
            <a:ext cx="6117771" cy="3220457"/>
            <a:chOff x="5610225" y="1377098"/>
            <a:chExt cx="5877629" cy="3094044"/>
          </a:xfrm>
        </p:grpSpPr>
        <p:pic>
          <p:nvPicPr>
            <p:cNvPr id="13" name="Image 12">
              <a:extLst>
                <a:ext uri="{FF2B5EF4-FFF2-40B4-BE49-F238E27FC236}">
                  <a16:creationId xmlns:a16="http://schemas.microsoft.com/office/drawing/2014/main" id="{C8BCF60B-C98D-43BD-9C56-1B35DF5DEED4}"/>
                </a:ext>
              </a:extLst>
            </p:cNvPr>
            <p:cNvPicPr>
              <a:picLocks noChangeAspect="1"/>
            </p:cNvPicPr>
            <p:nvPr/>
          </p:nvPicPr>
          <p:blipFill rotWithShape="1">
            <a:blip r:embed="rId4"/>
            <a:srcRect l="45859"/>
            <a:stretch/>
          </p:blipFill>
          <p:spPr>
            <a:xfrm>
              <a:off x="5610225" y="1377098"/>
              <a:ext cx="5877629" cy="3094044"/>
            </a:xfrm>
            <a:prstGeom prst="rect">
              <a:avLst/>
            </a:prstGeom>
          </p:spPr>
        </p:pic>
        <p:sp>
          <p:nvSpPr>
            <p:cNvPr id="14" name="Rectangle 13">
              <a:extLst>
                <a:ext uri="{FF2B5EF4-FFF2-40B4-BE49-F238E27FC236}">
                  <a16:creationId xmlns:a16="http://schemas.microsoft.com/office/drawing/2014/main" id="{889C3C47-5EBA-41D0-8608-9C60788FD352}"/>
                </a:ext>
              </a:extLst>
            </p:cNvPr>
            <p:cNvSpPr/>
            <p:nvPr/>
          </p:nvSpPr>
          <p:spPr>
            <a:xfrm>
              <a:off x="6219825" y="2000250"/>
              <a:ext cx="323850" cy="266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ZoneTexte 14">
            <a:extLst>
              <a:ext uri="{FF2B5EF4-FFF2-40B4-BE49-F238E27FC236}">
                <a16:creationId xmlns:a16="http://schemas.microsoft.com/office/drawing/2014/main" id="{A9636939-E056-4E9B-93E1-446F85AFA8D2}"/>
              </a:ext>
            </a:extLst>
          </p:cNvPr>
          <p:cNvSpPr txBox="1"/>
          <p:nvPr/>
        </p:nvSpPr>
        <p:spPr>
          <a:xfrm>
            <a:off x="938831" y="3230153"/>
            <a:ext cx="1173901" cy="369332"/>
          </a:xfrm>
          <a:prstGeom prst="rect">
            <a:avLst/>
          </a:prstGeom>
          <a:solidFill>
            <a:schemeClr val="bg1">
              <a:lumMod val="85000"/>
            </a:schemeClr>
          </a:solidFill>
          <a:ln>
            <a:solidFill>
              <a:schemeClr val="tx1">
                <a:lumMod val="65000"/>
                <a:lumOff val="35000"/>
              </a:schemeClr>
            </a:solidFill>
          </a:ln>
        </p:spPr>
        <p:txBody>
          <a:bodyPr wrap="square" rtlCol="0">
            <a:spAutoFit/>
          </a:bodyPr>
          <a:lstStyle/>
          <a:p>
            <a:pPr algn="ctr"/>
            <a:r>
              <a:rPr lang="en-GB" dirty="0">
                <a:latin typeface="Roboto" pitchFamily="2" charset="0"/>
                <a:ea typeface="Roboto" pitchFamily="2" charset="0"/>
              </a:rPr>
              <a:t>Floor</a:t>
            </a:r>
          </a:p>
        </p:txBody>
      </p:sp>
      <p:sp>
        <p:nvSpPr>
          <p:cNvPr id="16" name="ZoneTexte 15">
            <a:extLst>
              <a:ext uri="{FF2B5EF4-FFF2-40B4-BE49-F238E27FC236}">
                <a16:creationId xmlns:a16="http://schemas.microsoft.com/office/drawing/2014/main" id="{E654A41A-8D52-49CF-A525-1A187A48D0B6}"/>
              </a:ext>
            </a:extLst>
          </p:cNvPr>
          <p:cNvSpPr txBox="1"/>
          <p:nvPr/>
        </p:nvSpPr>
        <p:spPr>
          <a:xfrm>
            <a:off x="6899365" y="5157092"/>
            <a:ext cx="1173901" cy="369332"/>
          </a:xfrm>
          <a:prstGeom prst="rect">
            <a:avLst/>
          </a:prstGeom>
          <a:solidFill>
            <a:schemeClr val="bg1">
              <a:lumMod val="85000"/>
            </a:schemeClr>
          </a:solidFill>
          <a:ln>
            <a:solidFill>
              <a:schemeClr val="tx1">
                <a:lumMod val="65000"/>
                <a:lumOff val="35000"/>
              </a:schemeClr>
            </a:solidFill>
          </a:ln>
        </p:spPr>
        <p:txBody>
          <a:bodyPr wrap="square" rtlCol="0">
            <a:spAutoFit/>
          </a:bodyPr>
          <a:lstStyle/>
          <a:p>
            <a:pPr algn="ctr"/>
            <a:r>
              <a:rPr lang="en-GB" dirty="0">
                <a:latin typeface="Roboto" pitchFamily="2" charset="0"/>
                <a:ea typeface="Roboto" pitchFamily="2" charset="0"/>
              </a:rPr>
              <a:t>Ceiling</a:t>
            </a:r>
          </a:p>
        </p:txBody>
      </p:sp>
    </p:spTree>
    <p:extLst>
      <p:ext uri="{BB962C8B-B14F-4D97-AF65-F5344CB8AC3E}">
        <p14:creationId xmlns:p14="http://schemas.microsoft.com/office/powerpoint/2010/main" val="3926564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80432"/>
            <a:ext cx="9662733" cy="523220"/>
          </a:xfrm>
          <a:prstGeom prst="rect">
            <a:avLst/>
          </a:prstGeom>
          <a:noFill/>
        </p:spPr>
        <p:txBody>
          <a:bodyPr wrap="square" rtlCol="0">
            <a:spAutoFit/>
          </a:bodyPr>
          <a:lstStyle/>
          <a:p>
            <a:r>
              <a:rPr lang="en-GB" sz="2800" dirty="0">
                <a:solidFill>
                  <a:schemeClr val="bg1"/>
                </a:solidFill>
                <a:latin typeface="Aptos" panose="020B0004020202020204" pitchFamily="34" charset="0"/>
              </a:rPr>
              <a:t>Hydrograph – measurement method</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2"/>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pic>
        <p:nvPicPr>
          <p:cNvPr id="7" name="Image 6">
            <a:extLst>
              <a:ext uri="{FF2B5EF4-FFF2-40B4-BE49-F238E27FC236}">
                <a16:creationId xmlns:a16="http://schemas.microsoft.com/office/drawing/2014/main" id="{4C6E5C5B-81B1-4D13-9D9F-9F4B4219CE21}"/>
              </a:ext>
            </a:extLst>
          </p:cNvPr>
          <p:cNvPicPr>
            <a:picLocks noChangeAspect="1"/>
          </p:cNvPicPr>
          <p:nvPr/>
        </p:nvPicPr>
        <p:blipFill>
          <a:blip r:embed="rId3"/>
          <a:stretch>
            <a:fillRect/>
          </a:stretch>
        </p:blipFill>
        <p:spPr>
          <a:xfrm>
            <a:off x="686615" y="1550331"/>
            <a:ext cx="10818770" cy="3197975"/>
          </a:xfrm>
          <a:prstGeom prst="rect">
            <a:avLst/>
          </a:prstGeom>
        </p:spPr>
      </p:pic>
      <mc:AlternateContent xmlns:mc="http://schemas.openxmlformats.org/markup-compatibility/2006" xmlns:a14="http://schemas.microsoft.com/office/drawing/2010/main">
        <mc:Choice Requires="a14">
          <p:sp>
            <p:nvSpPr>
              <p:cNvPr id="8" name="ZoneTexte 7">
                <a:extLst>
                  <a:ext uri="{FF2B5EF4-FFF2-40B4-BE49-F238E27FC236}">
                    <a16:creationId xmlns:a16="http://schemas.microsoft.com/office/drawing/2014/main" id="{FDED3F67-EDF4-46A6-913E-420F78AA3254}"/>
                  </a:ext>
                </a:extLst>
              </p:cNvPr>
              <p:cNvSpPr txBox="1"/>
              <p:nvPr/>
            </p:nvSpPr>
            <p:spPr>
              <a:xfrm>
                <a:off x="3960293" y="5168117"/>
                <a:ext cx="4227871" cy="53957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sz="2400" b="0" i="1" smtClean="0">
                          <a:latin typeface="Cambria Math" panose="02040503050406030204" pitchFamily="18" charset="0"/>
                        </a:rPr>
                        <m:t>𝑄</m:t>
                      </m:r>
                      <m:r>
                        <a:rPr lang="fr-FR" sz="2400" b="0" i="1" smtClean="0">
                          <a:latin typeface="Cambria Math" panose="02040503050406030204" pitchFamily="18" charset="0"/>
                        </a:rPr>
                        <m:t>=</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𝜇</m:t>
                          </m:r>
                        </m:e>
                        <m:sub>
                          <m:r>
                            <a:rPr lang="fr-FR" sz="2400" b="0" i="1" smtClean="0">
                              <a:latin typeface="Cambria Math" panose="02040503050406030204" pitchFamily="18" charset="0"/>
                            </a:rPr>
                            <m:t>𝑜</m:t>
                          </m:r>
                        </m:sub>
                      </m:sSub>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𝑤</m:t>
                          </m:r>
                        </m:e>
                        <m:sub>
                          <m:r>
                            <a:rPr lang="fr-FR" sz="2400" b="0" i="1" smtClean="0">
                              <a:latin typeface="Cambria Math" panose="02040503050406030204" pitchFamily="18" charset="0"/>
                            </a:rPr>
                            <m:t>𝑜</m:t>
                          </m:r>
                        </m:sub>
                      </m:sSub>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h</m:t>
                          </m:r>
                        </m:e>
                        <m:sub>
                          <m:r>
                            <a:rPr lang="fr-FR" sz="2400" b="0" i="1" smtClean="0">
                              <a:latin typeface="Cambria Math" panose="02040503050406030204" pitchFamily="18" charset="0"/>
                            </a:rPr>
                            <m:t>𝑜</m:t>
                          </m:r>
                        </m:sub>
                      </m:sSub>
                      <m:rad>
                        <m:radPr>
                          <m:degHide m:val="on"/>
                          <m:ctrlPr>
                            <a:rPr lang="fr-FR" sz="2400" b="0" i="1" smtClean="0">
                              <a:latin typeface="Cambria Math" panose="02040503050406030204" pitchFamily="18" charset="0"/>
                            </a:rPr>
                          </m:ctrlPr>
                        </m:radPr>
                        <m:deg/>
                        <m:e>
                          <m:r>
                            <a:rPr lang="fr-FR" sz="2400" b="0" i="1" smtClean="0">
                              <a:latin typeface="Cambria Math" panose="02040503050406030204" pitchFamily="18" charset="0"/>
                            </a:rPr>
                            <m:t>2</m:t>
                          </m:r>
                          <m:r>
                            <a:rPr lang="fr-FR" sz="2400" b="0" i="1" smtClean="0">
                              <a:latin typeface="Cambria Math" panose="02040503050406030204" pitchFamily="18" charset="0"/>
                            </a:rPr>
                            <m:t>𝑔</m:t>
                          </m:r>
                          <m:r>
                            <a:rPr lang="fr-FR" sz="2400" b="0" i="1" smtClean="0">
                              <a:latin typeface="Cambria Math" panose="02040503050406030204" pitchFamily="18" charset="0"/>
                            </a:rPr>
                            <m:t>(</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𝑧</m:t>
                              </m:r>
                            </m:e>
                            <m:sub>
                              <m:r>
                                <a:rPr lang="fr-FR" sz="2400" b="0" i="1" smtClean="0">
                                  <a:latin typeface="Cambria Math" panose="02040503050406030204" pitchFamily="18" charset="0"/>
                                </a:rPr>
                                <m:t>𝐵</m:t>
                              </m:r>
                              <m:r>
                                <a:rPr lang="fr-FR" sz="2400" b="0" i="1" smtClean="0">
                                  <a:latin typeface="Cambria Math" panose="02040503050406030204" pitchFamily="18" charset="0"/>
                                </a:rPr>
                                <m:t>2</m:t>
                              </m:r>
                            </m:sub>
                          </m:sSub>
                        </m:e>
                      </m:rad>
                      <m:r>
                        <a:rPr lang="fr-FR" sz="2400" b="0" i="1" smtClean="0">
                          <a:latin typeface="Cambria Math" panose="02040503050406030204" pitchFamily="18" charset="0"/>
                        </a:rPr>
                        <m:t>−</m:t>
                      </m:r>
                      <m:sSub>
                        <m:sSubPr>
                          <m:ctrlPr>
                            <a:rPr lang="fr-FR" sz="2400" b="0" i="1" smtClean="0">
                              <a:latin typeface="Cambria Math" panose="02040503050406030204" pitchFamily="18" charset="0"/>
                            </a:rPr>
                          </m:ctrlPr>
                        </m:sSubPr>
                        <m:e>
                          <m:r>
                            <a:rPr lang="fr-FR" sz="2400" b="0" i="1" smtClean="0">
                              <a:latin typeface="Cambria Math" panose="02040503050406030204" pitchFamily="18" charset="0"/>
                            </a:rPr>
                            <m:t>𝑧</m:t>
                          </m:r>
                        </m:e>
                        <m:sub>
                          <m:r>
                            <a:rPr lang="fr-FR" sz="2400" b="0" i="1" smtClean="0">
                              <a:latin typeface="Cambria Math" panose="02040503050406030204" pitchFamily="18" charset="0"/>
                            </a:rPr>
                            <m:t>𝐵</m:t>
                          </m:r>
                          <m:r>
                            <a:rPr lang="fr-FR" sz="2400" b="0" i="1" smtClean="0">
                              <a:latin typeface="Cambria Math" panose="02040503050406030204" pitchFamily="18" charset="0"/>
                            </a:rPr>
                            <m:t>3</m:t>
                          </m:r>
                        </m:sub>
                      </m:sSub>
                      <m:r>
                        <a:rPr lang="fr-FR" sz="2400" b="0" i="1" smtClean="0">
                          <a:latin typeface="Cambria Math" panose="02040503050406030204" pitchFamily="18" charset="0"/>
                        </a:rPr>
                        <m:t>)</m:t>
                      </m:r>
                    </m:oMath>
                  </m:oMathPara>
                </a14:m>
                <a:endParaRPr lang="en-GB" sz="2400" dirty="0"/>
              </a:p>
            </p:txBody>
          </p:sp>
        </mc:Choice>
        <mc:Fallback xmlns="">
          <p:sp>
            <p:nvSpPr>
              <p:cNvPr id="8" name="ZoneTexte 7">
                <a:extLst>
                  <a:ext uri="{FF2B5EF4-FFF2-40B4-BE49-F238E27FC236}">
                    <a16:creationId xmlns:a16="http://schemas.microsoft.com/office/drawing/2014/main" id="{FDED3F67-EDF4-46A6-913E-420F78AA3254}"/>
                  </a:ext>
                </a:extLst>
              </p:cNvPr>
              <p:cNvSpPr txBox="1">
                <a:spLocks noRot="1" noChangeAspect="1" noMove="1" noResize="1" noEditPoints="1" noAdjustHandles="1" noChangeArrowheads="1" noChangeShapeType="1" noTextEdit="1"/>
              </p:cNvSpPr>
              <p:nvPr/>
            </p:nvSpPr>
            <p:spPr>
              <a:xfrm>
                <a:off x="3960293" y="5168117"/>
                <a:ext cx="4227871" cy="539571"/>
              </a:xfrm>
              <a:prstGeom prst="rect">
                <a:avLst/>
              </a:prstGeom>
              <a:blipFill>
                <a:blip r:embed="rId4"/>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6062987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80432"/>
            <a:ext cx="9662733" cy="523220"/>
          </a:xfrm>
          <a:prstGeom prst="rect">
            <a:avLst/>
          </a:prstGeom>
          <a:noFill/>
        </p:spPr>
        <p:txBody>
          <a:bodyPr wrap="square" rtlCol="0">
            <a:spAutoFit/>
          </a:bodyPr>
          <a:lstStyle/>
          <a:p>
            <a:r>
              <a:rPr lang="en-GB" sz="2800" dirty="0">
                <a:solidFill>
                  <a:schemeClr val="bg1"/>
                </a:solidFill>
                <a:latin typeface="Aptos" panose="020B0004020202020204" pitchFamily="34" charset="0"/>
              </a:rPr>
              <a:t>Hydrograph – results</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2"/>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pic>
        <p:nvPicPr>
          <p:cNvPr id="5" name="Image 4">
            <a:extLst>
              <a:ext uri="{FF2B5EF4-FFF2-40B4-BE49-F238E27FC236}">
                <a16:creationId xmlns:a16="http://schemas.microsoft.com/office/drawing/2014/main" id="{D99E037E-593C-434B-85BF-BB49ADF3E2EA}"/>
              </a:ext>
            </a:extLst>
          </p:cNvPr>
          <p:cNvPicPr>
            <a:picLocks noChangeAspect="1"/>
          </p:cNvPicPr>
          <p:nvPr/>
        </p:nvPicPr>
        <p:blipFill rotWithShape="1">
          <a:blip r:embed="rId3"/>
          <a:srcRect l="4716" t="17475" r="5201" b="14450"/>
          <a:stretch/>
        </p:blipFill>
        <p:spPr>
          <a:xfrm>
            <a:off x="1955008" y="1226502"/>
            <a:ext cx="8281984" cy="4695729"/>
          </a:xfrm>
          <a:prstGeom prst="rect">
            <a:avLst/>
          </a:prstGeom>
        </p:spPr>
      </p:pic>
    </p:spTree>
    <p:extLst>
      <p:ext uri="{BB962C8B-B14F-4D97-AF65-F5344CB8AC3E}">
        <p14:creationId xmlns:p14="http://schemas.microsoft.com/office/powerpoint/2010/main" val="3566674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e 26">
            <a:extLst>
              <a:ext uri="{FF2B5EF4-FFF2-40B4-BE49-F238E27FC236}">
                <a16:creationId xmlns:a16="http://schemas.microsoft.com/office/drawing/2014/main" id="{3BCB0CB4-954E-447B-A24A-6ED047BFB03E}"/>
              </a:ext>
            </a:extLst>
          </p:cNvPr>
          <p:cNvGrpSpPr>
            <a:grpSpLocks noChangeAspect="1"/>
          </p:cNvGrpSpPr>
          <p:nvPr/>
        </p:nvGrpSpPr>
        <p:grpSpPr>
          <a:xfrm>
            <a:off x="632893" y="898867"/>
            <a:ext cx="5177562" cy="2768558"/>
            <a:chOff x="5448333" y="1706913"/>
            <a:chExt cx="6721896" cy="3594348"/>
          </a:xfrm>
        </p:grpSpPr>
        <p:pic>
          <p:nvPicPr>
            <p:cNvPr id="28" name="Image 27">
              <a:extLst>
                <a:ext uri="{FF2B5EF4-FFF2-40B4-BE49-F238E27FC236}">
                  <a16:creationId xmlns:a16="http://schemas.microsoft.com/office/drawing/2014/main" id="{8D325173-81D3-4D7E-A63D-6340BCA51FBD}"/>
                </a:ext>
              </a:extLst>
            </p:cNvPr>
            <p:cNvPicPr>
              <a:picLocks noChangeAspect="1"/>
            </p:cNvPicPr>
            <p:nvPr/>
          </p:nvPicPr>
          <p:blipFill rotWithShape="1">
            <a:blip r:embed="rId3"/>
            <a:srcRect l="1291" t="19972" r="5774" b="13795"/>
            <a:stretch/>
          </p:blipFill>
          <p:spPr>
            <a:xfrm>
              <a:off x="5448333" y="1706913"/>
              <a:ext cx="6721896" cy="3594348"/>
            </a:xfrm>
            <a:prstGeom prst="rect">
              <a:avLst/>
            </a:prstGeom>
          </p:spPr>
        </p:pic>
        <p:cxnSp>
          <p:nvCxnSpPr>
            <p:cNvPr id="29" name="Connecteur droit 28">
              <a:extLst>
                <a:ext uri="{FF2B5EF4-FFF2-40B4-BE49-F238E27FC236}">
                  <a16:creationId xmlns:a16="http://schemas.microsoft.com/office/drawing/2014/main" id="{BC862E8F-91C1-4049-A3D2-73F627183773}"/>
                </a:ext>
              </a:extLst>
            </p:cNvPr>
            <p:cNvCxnSpPr>
              <a:cxnSpLocks/>
            </p:cNvCxnSpPr>
            <p:nvPr/>
          </p:nvCxnSpPr>
          <p:spPr>
            <a:xfrm flipV="1">
              <a:off x="7228096" y="1837030"/>
              <a:ext cx="0" cy="2787615"/>
            </a:xfrm>
            <a:prstGeom prst="line">
              <a:avLst/>
            </a:prstGeom>
            <a:ln w="31750">
              <a:solidFill>
                <a:schemeClr val="accent4"/>
              </a:solidFill>
              <a:prstDash val="sysDot"/>
            </a:ln>
          </p:spPr>
          <p:style>
            <a:lnRef idx="1">
              <a:schemeClr val="accent1"/>
            </a:lnRef>
            <a:fillRef idx="0">
              <a:schemeClr val="accent1"/>
            </a:fillRef>
            <a:effectRef idx="0">
              <a:schemeClr val="accent1"/>
            </a:effectRef>
            <a:fontRef idx="minor">
              <a:schemeClr val="tx1"/>
            </a:fontRef>
          </p:style>
        </p:cxnSp>
      </p:gr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4"/>
          <a:stretch>
            <a:fillRect/>
          </a:stretch>
        </p:blipFill>
        <p:spPr>
          <a:xfrm>
            <a:off x="9334500" y="5922231"/>
            <a:ext cx="2857500" cy="513762"/>
          </a:xfrm>
          <a:prstGeom prst="rect">
            <a:avLst/>
          </a:prstGeom>
        </p:spPr>
      </p:pic>
      <p:pic>
        <p:nvPicPr>
          <p:cNvPr id="6" name="Image 5">
            <a:extLst>
              <a:ext uri="{FF2B5EF4-FFF2-40B4-BE49-F238E27FC236}">
                <a16:creationId xmlns:a16="http://schemas.microsoft.com/office/drawing/2014/main" id="{FAC926DC-A0CD-47C5-8D03-254CAE787020}"/>
              </a:ext>
            </a:extLst>
          </p:cNvPr>
          <p:cNvPicPr>
            <a:picLocks noChangeAspect="1"/>
          </p:cNvPicPr>
          <p:nvPr/>
        </p:nvPicPr>
        <p:blipFill rotWithShape="1">
          <a:blip r:embed="rId5"/>
          <a:srcRect t="20150" r="6963" b="14312"/>
          <a:stretch/>
        </p:blipFill>
        <p:spPr>
          <a:xfrm>
            <a:off x="5944010" y="904353"/>
            <a:ext cx="5217505" cy="2757586"/>
          </a:xfrm>
          <a:prstGeom prst="rect">
            <a:avLst/>
          </a:prstGeom>
        </p:spPr>
      </p:pic>
      <p:pic>
        <p:nvPicPr>
          <p:cNvPr id="16" name="Image 15">
            <a:extLst>
              <a:ext uri="{FF2B5EF4-FFF2-40B4-BE49-F238E27FC236}">
                <a16:creationId xmlns:a16="http://schemas.microsoft.com/office/drawing/2014/main" id="{C7191D8D-8FDB-4234-B91A-07B7697F0A3D}"/>
              </a:ext>
            </a:extLst>
          </p:cNvPr>
          <p:cNvPicPr>
            <a:picLocks noChangeAspect="1"/>
          </p:cNvPicPr>
          <p:nvPr/>
        </p:nvPicPr>
        <p:blipFill rotWithShape="1">
          <a:blip r:embed="rId6"/>
          <a:srcRect t="20945" r="7380" b="14874"/>
          <a:stretch/>
        </p:blipFill>
        <p:spPr>
          <a:xfrm>
            <a:off x="5965781" y="3661939"/>
            <a:ext cx="5195734" cy="2701330"/>
          </a:xfrm>
          <a:prstGeom prst="rect">
            <a:avLst/>
          </a:prstGeom>
        </p:spPr>
      </p:pic>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79078"/>
            <a:ext cx="11913976" cy="523220"/>
          </a:xfrm>
          <a:prstGeom prst="rect">
            <a:avLst/>
          </a:prstGeom>
          <a:noFill/>
        </p:spPr>
        <p:txBody>
          <a:bodyPr wrap="square" rtlCol="0">
            <a:spAutoFit/>
          </a:bodyPr>
          <a:lstStyle/>
          <a:p>
            <a:pPr algn="r"/>
            <a:r>
              <a:rPr lang="en-GB" sz="2800" dirty="0">
                <a:solidFill>
                  <a:schemeClr val="bg1"/>
                </a:solidFill>
                <a:latin typeface="Aptos" panose="020B0004020202020204" pitchFamily="34" charset="0"/>
              </a:rPr>
              <a:t>Concentrations</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sp>
        <p:nvSpPr>
          <p:cNvPr id="11" name="ZoneTexte 10">
            <a:extLst>
              <a:ext uri="{FF2B5EF4-FFF2-40B4-BE49-F238E27FC236}">
                <a16:creationId xmlns:a16="http://schemas.microsoft.com/office/drawing/2014/main" id="{2C2EF404-D503-4A41-AAA4-09BC09AC3163}"/>
              </a:ext>
            </a:extLst>
          </p:cNvPr>
          <p:cNvSpPr txBox="1"/>
          <p:nvPr/>
        </p:nvSpPr>
        <p:spPr>
          <a:xfrm>
            <a:off x="9720303" y="2470794"/>
            <a:ext cx="1175657" cy="369332"/>
          </a:xfrm>
          <a:prstGeom prst="rect">
            <a:avLst/>
          </a:prstGeom>
          <a:solidFill>
            <a:srgbClr val="E8EBF0"/>
          </a:solidFill>
          <a:ln>
            <a:solidFill>
              <a:schemeClr val="tx1">
                <a:lumMod val="65000"/>
                <a:lumOff val="35000"/>
              </a:schemeClr>
            </a:solidFill>
          </a:ln>
        </p:spPr>
        <p:txBody>
          <a:bodyPr wrap="square" rtlCol="0">
            <a:spAutoFit/>
          </a:bodyPr>
          <a:lstStyle/>
          <a:p>
            <a:pPr algn="ctr"/>
            <a:r>
              <a:rPr lang="en-GB" dirty="0">
                <a:latin typeface="Roboto" pitchFamily="2" charset="0"/>
                <a:ea typeface="Roboto" pitchFamily="2" charset="0"/>
              </a:rPr>
              <a:t>Floor</a:t>
            </a:r>
          </a:p>
        </p:txBody>
      </p:sp>
      <p:sp>
        <p:nvSpPr>
          <p:cNvPr id="15" name="ZoneTexte 14">
            <a:extLst>
              <a:ext uri="{FF2B5EF4-FFF2-40B4-BE49-F238E27FC236}">
                <a16:creationId xmlns:a16="http://schemas.microsoft.com/office/drawing/2014/main" id="{C579FFFE-1E02-4269-8EB6-9DDC9F2DD09E}"/>
              </a:ext>
            </a:extLst>
          </p:cNvPr>
          <p:cNvSpPr txBox="1"/>
          <p:nvPr/>
        </p:nvSpPr>
        <p:spPr>
          <a:xfrm>
            <a:off x="9748878" y="5288101"/>
            <a:ext cx="1175657" cy="369332"/>
          </a:xfrm>
          <a:prstGeom prst="rect">
            <a:avLst/>
          </a:prstGeom>
          <a:solidFill>
            <a:srgbClr val="E8EBF0"/>
          </a:solidFill>
          <a:ln>
            <a:solidFill>
              <a:schemeClr val="tx1">
                <a:lumMod val="65000"/>
                <a:lumOff val="35000"/>
              </a:schemeClr>
            </a:solidFill>
          </a:ln>
        </p:spPr>
        <p:txBody>
          <a:bodyPr wrap="square" rtlCol="0">
            <a:spAutoFit/>
          </a:bodyPr>
          <a:lstStyle/>
          <a:p>
            <a:pPr algn="ctr"/>
            <a:r>
              <a:rPr lang="en-GB" dirty="0">
                <a:latin typeface="Roboto" pitchFamily="2" charset="0"/>
                <a:ea typeface="Roboto" pitchFamily="2" charset="0"/>
              </a:rPr>
              <a:t>Ceiling</a:t>
            </a:r>
          </a:p>
        </p:txBody>
      </p:sp>
      <p:sp>
        <p:nvSpPr>
          <p:cNvPr id="17" name="Ellipse 16">
            <a:extLst>
              <a:ext uri="{FF2B5EF4-FFF2-40B4-BE49-F238E27FC236}">
                <a16:creationId xmlns:a16="http://schemas.microsoft.com/office/drawing/2014/main" id="{5DE402F9-C088-4836-95AB-75A477E864A7}"/>
              </a:ext>
            </a:extLst>
          </p:cNvPr>
          <p:cNvSpPr/>
          <p:nvPr/>
        </p:nvSpPr>
        <p:spPr>
          <a:xfrm>
            <a:off x="6096000" y="981075"/>
            <a:ext cx="2362200" cy="438214"/>
          </a:xfrm>
          <a:prstGeom prst="ellipse">
            <a:avLst/>
          </a:prstGeom>
          <a:noFill/>
          <a:ln w="19050">
            <a:solidFill>
              <a:srgbClr val="1F29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Connecteur droit avec flèche 18">
            <a:extLst>
              <a:ext uri="{FF2B5EF4-FFF2-40B4-BE49-F238E27FC236}">
                <a16:creationId xmlns:a16="http://schemas.microsoft.com/office/drawing/2014/main" id="{19E0EB26-AC76-4A85-89A5-C9FD40D5D171}"/>
              </a:ext>
            </a:extLst>
          </p:cNvPr>
          <p:cNvCxnSpPr/>
          <p:nvPr/>
        </p:nvCxnSpPr>
        <p:spPr>
          <a:xfrm flipV="1">
            <a:off x="5676900" y="1419289"/>
            <a:ext cx="714375" cy="685736"/>
          </a:xfrm>
          <a:prstGeom prst="straightConnector1">
            <a:avLst/>
          </a:prstGeom>
          <a:ln w="19050">
            <a:solidFill>
              <a:srgbClr val="1F2943"/>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74886C46-09EF-4FF5-A1FA-74B059C1C787}"/>
              </a:ext>
            </a:extLst>
          </p:cNvPr>
          <p:cNvSpPr txBox="1"/>
          <p:nvPr/>
        </p:nvSpPr>
        <p:spPr>
          <a:xfrm>
            <a:off x="11651226" y="6489358"/>
            <a:ext cx="519003" cy="369332"/>
          </a:xfrm>
          <a:prstGeom prst="rect">
            <a:avLst/>
          </a:prstGeom>
          <a:noFill/>
        </p:spPr>
        <p:txBody>
          <a:bodyPr wrap="square" rtlCol="0">
            <a:spAutoFit/>
          </a:bodyPr>
          <a:lstStyle/>
          <a:p>
            <a:pPr algn="ctr"/>
            <a:r>
              <a:rPr lang="en-GB" dirty="0"/>
              <a:t>14</a:t>
            </a:r>
          </a:p>
        </p:txBody>
      </p:sp>
      <p:sp>
        <p:nvSpPr>
          <p:cNvPr id="24" name="TextBox 2">
            <a:extLst>
              <a:ext uri="{FF2B5EF4-FFF2-40B4-BE49-F238E27FC236}">
                <a16:creationId xmlns:a16="http://schemas.microsoft.com/office/drawing/2014/main" id="{6C0C9041-F2FD-4670-94E1-C0F6860DC7E0}"/>
              </a:ext>
            </a:extLst>
          </p:cNvPr>
          <p:cNvSpPr txBox="1"/>
          <p:nvPr/>
        </p:nvSpPr>
        <p:spPr>
          <a:xfrm>
            <a:off x="2113991" y="79854"/>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pic>
        <p:nvPicPr>
          <p:cNvPr id="25" name="Picture 4" descr="A white text on a black background&#10;&#10;Description automatically generated">
            <a:extLst>
              <a:ext uri="{FF2B5EF4-FFF2-40B4-BE49-F238E27FC236}">
                <a16:creationId xmlns:a16="http://schemas.microsoft.com/office/drawing/2014/main" id="{1B256B73-7734-4F36-8D28-16A5D76FB57A}"/>
              </a:ext>
            </a:extLst>
          </p:cNvPr>
          <p:cNvPicPr>
            <a:picLocks noChangeAspect="1"/>
          </p:cNvPicPr>
          <p:nvPr/>
        </p:nvPicPr>
        <p:blipFill rotWithShape="1">
          <a:blip r:embed="rId7"/>
          <a:srcRect l="2695" t="5015" r="1587" b="7948"/>
          <a:stretch/>
        </p:blipFill>
        <p:spPr>
          <a:xfrm>
            <a:off x="135784" y="109361"/>
            <a:ext cx="1880232" cy="597120"/>
          </a:xfrm>
          <a:prstGeom prst="rect">
            <a:avLst/>
          </a:prstGeom>
        </p:spPr>
      </p:pic>
      <p:pic>
        <p:nvPicPr>
          <p:cNvPr id="5" name="Image 4">
            <a:extLst>
              <a:ext uri="{FF2B5EF4-FFF2-40B4-BE49-F238E27FC236}">
                <a16:creationId xmlns:a16="http://schemas.microsoft.com/office/drawing/2014/main" id="{B392372E-53A6-4C34-90B5-35C6FC18473F}"/>
              </a:ext>
            </a:extLst>
          </p:cNvPr>
          <p:cNvPicPr>
            <a:picLocks noChangeAspect="1"/>
          </p:cNvPicPr>
          <p:nvPr/>
        </p:nvPicPr>
        <p:blipFill rotWithShape="1">
          <a:blip r:embed="rId8"/>
          <a:srcRect t="20116" b="14312"/>
          <a:stretch/>
        </p:blipFill>
        <p:spPr>
          <a:xfrm>
            <a:off x="469146" y="3633811"/>
            <a:ext cx="5605083" cy="2757586"/>
          </a:xfrm>
          <a:prstGeom prst="rect">
            <a:avLst/>
          </a:prstGeom>
        </p:spPr>
      </p:pic>
      <p:sp>
        <p:nvSpPr>
          <p:cNvPr id="22" name="ZoneTexte 21">
            <a:extLst>
              <a:ext uri="{FF2B5EF4-FFF2-40B4-BE49-F238E27FC236}">
                <a16:creationId xmlns:a16="http://schemas.microsoft.com/office/drawing/2014/main" id="{469B46FF-C984-4D91-94EA-BB01AFD12639}"/>
              </a:ext>
            </a:extLst>
          </p:cNvPr>
          <p:cNvSpPr txBox="1"/>
          <p:nvPr/>
        </p:nvSpPr>
        <p:spPr>
          <a:xfrm>
            <a:off x="4237710" y="5264951"/>
            <a:ext cx="1175657" cy="369332"/>
          </a:xfrm>
          <a:prstGeom prst="rect">
            <a:avLst/>
          </a:prstGeom>
          <a:solidFill>
            <a:srgbClr val="E8EBF0"/>
          </a:solidFill>
          <a:ln>
            <a:solidFill>
              <a:schemeClr val="tx1">
                <a:lumMod val="65000"/>
                <a:lumOff val="35000"/>
              </a:schemeClr>
            </a:solidFill>
          </a:ln>
        </p:spPr>
        <p:txBody>
          <a:bodyPr wrap="square" rtlCol="0">
            <a:spAutoFit/>
          </a:bodyPr>
          <a:lstStyle/>
          <a:p>
            <a:pPr algn="ctr"/>
            <a:r>
              <a:rPr lang="en-GB" dirty="0">
                <a:latin typeface="Roboto" pitchFamily="2" charset="0"/>
                <a:ea typeface="Roboto" pitchFamily="2" charset="0"/>
              </a:rPr>
              <a:t>Mid</a:t>
            </a:r>
          </a:p>
        </p:txBody>
      </p:sp>
    </p:spTree>
    <p:extLst>
      <p:ext uri="{BB962C8B-B14F-4D97-AF65-F5344CB8AC3E}">
        <p14:creationId xmlns:p14="http://schemas.microsoft.com/office/powerpoint/2010/main" val="21797926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79078"/>
            <a:ext cx="11924136" cy="523220"/>
          </a:xfrm>
          <a:prstGeom prst="rect">
            <a:avLst/>
          </a:prstGeom>
          <a:noFill/>
        </p:spPr>
        <p:txBody>
          <a:bodyPr wrap="square" rtlCol="0">
            <a:spAutoFit/>
          </a:bodyPr>
          <a:lstStyle/>
          <a:p>
            <a:pPr algn="r"/>
            <a:r>
              <a:rPr lang="en-GB" sz="2800" dirty="0">
                <a:solidFill>
                  <a:schemeClr val="bg1"/>
                </a:solidFill>
                <a:latin typeface="Aptos" panose="020B0004020202020204" pitchFamily="34" charset="0"/>
              </a:rPr>
              <a:t>Conclusions and future work</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3"/>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sp>
        <p:nvSpPr>
          <p:cNvPr id="14" name="ZoneTexte 13">
            <a:extLst>
              <a:ext uri="{FF2B5EF4-FFF2-40B4-BE49-F238E27FC236}">
                <a16:creationId xmlns:a16="http://schemas.microsoft.com/office/drawing/2014/main" id="{46F1AAA3-70F2-469D-B466-54215024DAD4}"/>
              </a:ext>
            </a:extLst>
          </p:cNvPr>
          <p:cNvSpPr txBox="1"/>
          <p:nvPr/>
        </p:nvSpPr>
        <p:spPr>
          <a:xfrm>
            <a:off x="11651226" y="6489358"/>
            <a:ext cx="519003" cy="369332"/>
          </a:xfrm>
          <a:prstGeom prst="rect">
            <a:avLst/>
          </a:prstGeom>
          <a:noFill/>
        </p:spPr>
        <p:txBody>
          <a:bodyPr wrap="square" rtlCol="0">
            <a:spAutoFit/>
          </a:bodyPr>
          <a:lstStyle/>
          <a:p>
            <a:pPr algn="ctr"/>
            <a:r>
              <a:rPr lang="en-GB" dirty="0"/>
              <a:t>15</a:t>
            </a:r>
          </a:p>
        </p:txBody>
      </p:sp>
      <p:sp>
        <p:nvSpPr>
          <p:cNvPr id="17" name="TextBox 2">
            <a:extLst>
              <a:ext uri="{FF2B5EF4-FFF2-40B4-BE49-F238E27FC236}">
                <a16:creationId xmlns:a16="http://schemas.microsoft.com/office/drawing/2014/main" id="{8E1019F4-6F15-4C85-9EE6-BEFBA5FDCA4D}"/>
              </a:ext>
            </a:extLst>
          </p:cNvPr>
          <p:cNvSpPr txBox="1"/>
          <p:nvPr/>
        </p:nvSpPr>
        <p:spPr>
          <a:xfrm>
            <a:off x="2113991" y="79854"/>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pic>
        <p:nvPicPr>
          <p:cNvPr id="18" name="Picture 4" descr="A white text on a black background&#10;&#10;Description automatically generated">
            <a:extLst>
              <a:ext uri="{FF2B5EF4-FFF2-40B4-BE49-F238E27FC236}">
                <a16:creationId xmlns:a16="http://schemas.microsoft.com/office/drawing/2014/main" id="{582FF761-2D2C-4F8A-A93A-2E96D675D17B}"/>
              </a:ext>
            </a:extLst>
          </p:cNvPr>
          <p:cNvPicPr>
            <a:picLocks noChangeAspect="1"/>
          </p:cNvPicPr>
          <p:nvPr/>
        </p:nvPicPr>
        <p:blipFill rotWithShape="1">
          <a:blip r:embed="rId4"/>
          <a:srcRect l="2695" t="5015" r="1587" b="7948"/>
          <a:stretch/>
        </p:blipFill>
        <p:spPr>
          <a:xfrm>
            <a:off x="135784" y="109361"/>
            <a:ext cx="1880232" cy="597120"/>
          </a:xfrm>
          <a:prstGeom prst="rect">
            <a:avLst/>
          </a:prstGeom>
        </p:spPr>
      </p:pic>
      <mc:AlternateContent xmlns:mc="http://schemas.openxmlformats.org/markup-compatibility/2006" xmlns:a14="http://schemas.microsoft.com/office/drawing/2010/main">
        <mc:Choice Requires="a14">
          <p:graphicFrame>
            <p:nvGraphicFramePr>
              <p:cNvPr id="6" name="Tableau 5">
                <a:extLst>
                  <a:ext uri="{FF2B5EF4-FFF2-40B4-BE49-F238E27FC236}">
                    <a16:creationId xmlns:a16="http://schemas.microsoft.com/office/drawing/2014/main" id="{FBA8C67B-5264-48FB-BC1E-30CD3830286B}"/>
                  </a:ext>
                </a:extLst>
              </p:cNvPr>
              <p:cNvGraphicFramePr>
                <a:graphicFrameLocks noGrp="1"/>
              </p:cNvGraphicFramePr>
              <p:nvPr/>
            </p:nvGraphicFramePr>
            <p:xfrm>
              <a:off x="239161" y="1201581"/>
              <a:ext cx="11633199" cy="3657600"/>
            </p:xfrm>
            <a:graphic>
              <a:graphicData uri="http://schemas.openxmlformats.org/drawingml/2006/table">
                <a:tbl>
                  <a:tblPr firstRow="1" bandRow="1">
                    <a:tableStyleId>{2D5ABB26-0587-4C30-8999-92F81FD0307C}</a:tableStyleId>
                  </a:tblPr>
                  <a:tblGrid>
                    <a:gridCol w="1594396">
                      <a:extLst>
                        <a:ext uri="{9D8B030D-6E8A-4147-A177-3AD203B41FA5}">
                          <a16:colId xmlns:a16="http://schemas.microsoft.com/office/drawing/2014/main" val="246637356"/>
                        </a:ext>
                      </a:extLst>
                    </a:gridCol>
                    <a:gridCol w="10038803">
                      <a:extLst>
                        <a:ext uri="{9D8B030D-6E8A-4147-A177-3AD203B41FA5}">
                          <a16:colId xmlns:a16="http://schemas.microsoft.com/office/drawing/2014/main" val="3633830190"/>
                        </a:ext>
                      </a:extLst>
                    </a:gridCol>
                  </a:tblGrid>
                  <a:tr h="370840">
                    <a:tc>
                      <a:txBody>
                        <a:bodyPr/>
                        <a:lstStyle/>
                        <a:p>
                          <a:pPr algn="ctr"/>
                          <a:r>
                            <a:rPr lang="en-GB" sz="2400" b="1" dirty="0">
                              <a:latin typeface="Roboto" pitchFamily="2" charset="0"/>
                              <a:ea typeface="Roboto" pitchFamily="2" charset="0"/>
                            </a:rPr>
                            <a:t>Goal</a:t>
                          </a:r>
                        </a:p>
                      </a:txBody>
                      <a:tcPr anchor="ctr">
                        <a:lnB w="12700" cap="flat" cmpd="sng" algn="ctr">
                          <a:solidFill>
                            <a:schemeClr val="tx1">
                              <a:lumMod val="65000"/>
                              <a:lumOff val="35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latin typeface="Roboto" pitchFamily="2" charset="0"/>
                              <a:ea typeface="Roboto" pitchFamily="2" charset="0"/>
                            </a:rPr>
                            <a:t>Gain insight into the downstream sedimentary processes of a dam flush</a:t>
                          </a:r>
                        </a:p>
                      </a:txBody>
                      <a:tcPr anchor="ctr">
                        <a:lnB w="12700"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134167843"/>
                      </a:ext>
                    </a:extLst>
                  </a:tr>
                  <a:tr h="370840">
                    <a:tc rowSpan="2">
                      <a:txBody>
                        <a:bodyPr/>
                        <a:lstStyle/>
                        <a:p>
                          <a:pPr algn="ctr"/>
                          <a:r>
                            <a:rPr lang="en-GB" sz="2400" b="1" dirty="0">
                              <a:latin typeface="Roboto" pitchFamily="2" charset="0"/>
                              <a:ea typeface="Roboto" pitchFamily="2" charset="0"/>
                            </a:rPr>
                            <a:t>Novelties</a:t>
                          </a:r>
                        </a:p>
                      </a:txBody>
                      <a:tcPr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l"/>
                          <a:r>
                            <a:rPr lang="en-GB" sz="2400" dirty="0">
                              <a:latin typeface="Roboto" pitchFamily="2" charset="0"/>
                              <a:ea typeface="Roboto" pitchFamily="2" charset="0"/>
                            </a:rPr>
                            <a:t>Lab experiment focusing on the downstream morphodynamical impacts</a:t>
                          </a:r>
                        </a:p>
                      </a:txBody>
                      <a:tcPr anchor="ctr">
                        <a:lnT w="12700" cap="flat" cmpd="sng" algn="ctr">
                          <a:solidFill>
                            <a:schemeClr val="tx1">
                              <a:lumMod val="65000"/>
                              <a:lumOff val="35000"/>
                            </a:schemeClr>
                          </a:solidFill>
                          <a:prstDash val="solid"/>
                          <a:round/>
                          <a:headEnd type="none" w="med" len="med"/>
                          <a:tailEnd type="none" w="med" len="med"/>
                        </a:lnT>
                      </a:tcPr>
                    </a:tc>
                    <a:extLst>
                      <a:ext uri="{0D108BD9-81ED-4DB2-BD59-A6C34878D82A}">
                        <a16:rowId xmlns:a16="http://schemas.microsoft.com/office/drawing/2014/main" val="356554575"/>
                      </a:ext>
                    </a:extLst>
                  </a:tr>
                  <a:tr h="370840">
                    <a:tc vMerge="1">
                      <a:txBody>
                        <a:bodyPr/>
                        <a:lstStyle/>
                        <a:p>
                          <a:endParaRPr lang="en-GB" dirty="0"/>
                        </a:p>
                      </a:txBody>
                      <a:tcPr/>
                    </a:tc>
                    <a:tc>
                      <a:txBody>
                        <a:bodyPr/>
                        <a:lstStyle/>
                        <a:p>
                          <a:pPr algn="l"/>
                          <a:r>
                            <a:rPr lang="en-GB" sz="2400" dirty="0">
                              <a:latin typeface="Roboto" pitchFamily="2" charset="0"/>
                              <a:ea typeface="Roboto" pitchFamily="2" charset="0"/>
                            </a:rPr>
                            <a:t>Optical calibration of the ABS concentration inversion method</a:t>
                          </a:r>
                        </a:p>
                      </a:txBody>
                      <a:tcPr anchor="ctr">
                        <a:lnB w="12700"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3832647631"/>
                      </a:ext>
                    </a:extLst>
                  </a:tr>
                  <a:tr h="370840">
                    <a:tc rowSpan="5">
                      <a:txBody>
                        <a:bodyPr/>
                        <a:lstStyle/>
                        <a:p>
                          <a:pPr algn="ctr"/>
                          <a:r>
                            <a:rPr lang="en-GB" sz="2400" b="1" dirty="0">
                              <a:latin typeface="Roboto" pitchFamily="2" charset="0"/>
                              <a:ea typeface="Roboto" pitchFamily="2" charset="0"/>
                            </a:rPr>
                            <a:t>Key findings</a:t>
                          </a:r>
                        </a:p>
                      </a:txBody>
                      <a:tcPr anchor="ctr">
                        <a:lnT w="12700" cap="flat" cmpd="sng" algn="ctr">
                          <a:solidFill>
                            <a:schemeClr val="tx1">
                              <a:lumMod val="65000"/>
                              <a:lumOff val="35000"/>
                            </a:schemeClr>
                          </a:solidFill>
                          <a:prstDash val="solid"/>
                          <a:round/>
                          <a:headEnd type="none" w="med" len="med"/>
                          <a:tailEnd type="none" w="med" len="med"/>
                        </a:lnT>
                      </a:tcPr>
                    </a:tc>
                    <a:tc>
                      <a:txBody>
                        <a:bodyPr/>
                        <a:lstStyle/>
                        <a:p>
                          <a:pPr algn="l"/>
                          <a:r>
                            <a:rPr lang="en-GB" sz="2400" dirty="0">
                              <a:latin typeface="Roboto" pitchFamily="2" charset="0"/>
                              <a:ea typeface="Roboto" pitchFamily="2" charset="0"/>
                            </a:rPr>
                            <a:t>Adverse downstream morphological impacts in pressure/drawdown</a:t>
                          </a:r>
                        </a:p>
                      </a:txBody>
                      <a:tcPr anchor="ctr">
                        <a:lnT w="12700" cap="flat" cmpd="sng" algn="ctr">
                          <a:solidFill>
                            <a:schemeClr val="tx1">
                              <a:lumMod val="65000"/>
                              <a:lumOff val="35000"/>
                            </a:schemeClr>
                          </a:solidFill>
                          <a:prstDash val="solid"/>
                          <a:round/>
                          <a:headEnd type="none" w="med" len="med"/>
                          <a:tailEnd type="none" w="med" len="med"/>
                        </a:lnT>
                      </a:tcPr>
                    </a:tc>
                    <a:extLst>
                      <a:ext uri="{0D108BD9-81ED-4DB2-BD59-A6C34878D82A}">
                        <a16:rowId xmlns:a16="http://schemas.microsoft.com/office/drawing/2014/main" val="2344467001"/>
                      </a:ext>
                    </a:extLst>
                  </a:tr>
                  <a:tr h="370840">
                    <a:tc vMerge="1">
                      <a:txBody>
                        <a:bodyPr/>
                        <a:lstStyle/>
                        <a:p>
                          <a:pPr algn="ctr"/>
                          <a:endParaRPr lang="en-GB" sz="2400" b="1" dirty="0">
                            <a:latin typeface="Roboto" pitchFamily="2" charset="0"/>
                            <a:ea typeface="Roboto" pitchFamily="2" charset="0"/>
                          </a:endParaRPr>
                        </a:p>
                      </a:txBody>
                      <a:tcPr anchor="ctr"/>
                    </a:tc>
                    <a:tc>
                      <a:txBody>
                        <a:bodyPr/>
                        <a:lstStyle/>
                        <a:p>
                          <a:pPr algn="l"/>
                          <a:r>
                            <a:rPr lang="en-GB" sz="2400" dirty="0">
                              <a:latin typeface="Roboto" pitchFamily="2" charset="0"/>
                              <a:ea typeface="Roboto" pitchFamily="2" charset="0"/>
                            </a:rPr>
                            <a:t>If</a:t>
                          </a:r>
                          <a:r>
                            <a:rPr lang="en-GB" sz="2400" dirty="0"/>
                            <a:t> </a:t>
                          </a:r>
                          <a14:m>
                            <m:oMath xmlns:m="http://schemas.openxmlformats.org/officeDocument/2006/math">
                              <m:sSub>
                                <m:sSubPr>
                                  <m:ctrlPr>
                                    <a:rPr lang="fr-FR" sz="2400" i="1" smtClean="0">
                                      <a:latin typeface="Cambria Math" panose="02040503050406030204" pitchFamily="18" charset="0"/>
                                    </a:rPr>
                                  </m:ctrlPr>
                                </m:sSubPr>
                                <m:e>
                                  <m:r>
                                    <a:rPr lang="fr-FR" sz="2400" smtClean="0">
                                      <a:latin typeface="Cambria Math" panose="02040503050406030204" pitchFamily="18" charset="0"/>
                                    </a:rPr>
                                    <m:t>h</m:t>
                                  </m:r>
                                </m:e>
                                <m:sub>
                                  <m:r>
                                    <a:rPr lang="fr-FR" sz="2400" smtClean="0">
                                      <a:latin typeface="Cambria Math" panose="02040503050406030204" pitchFamily="18" charset="0"/>
                                    </a:rPr>
                                    <m:t>𝑠</m:t>
                                  </m:r>
                                </m:sub>
                              </m:sSub>
                              <m:r>
                                <a:rPr lang="fr-FR" sz="2400" b="0" i="1" smtClean="0">
                                  <a:latin typeface="Cambria Math" panose="02040503050406030204" pitchFamily="18" charset="0"/>
                                  <a:ea typeface="Cambria Math" panose="02040503050406030204" pitchFamily="18" charset="0"/>
                                </a:rPr>
                                <m:t>↗</m:t>
                              </m:r>
                            </m:oMath>
                          </a14:m>
                          <a:r>
                            <a:rPr lang="en-GB" sz="2400" dirty="0">
                              <a:latin typeface="Roboto" pitchFamily="2" charset="0"/>
                              <a:ea typeface="Roboto" pitchFamily="2" charset="0"/>
                            </a:rPr>
                            <a:t>, the pressure-drawdown transition occurs sooner</a:t>
                          </a:r>
                        </a:p>
                      </a:txBody>
                      <a:tcPr anchor="ctr"/>
                    </a:tc>
                    <a:extLst>
                      <a:ext uri="{0D108BD9-81ED-4DB2-BD59-A6C34878D82A}">
                        <a16:rowId xmlns:a16="http://schemas.microsoft.com/office/drawing/2014/main" val="4114218959"/>
                      </a:ext>
                    </a:extLst>
                  </a:tr>
                  <a:tr h="370840">
                    <a:tc vMerge="1">
                      <a:txBody>
                        <a:bodyPr/>
                        <a:lstStyle/>
                        <a:p>
                          <a:pPr algn="ctr"/>
                          <a:endParaRPr lang="en-GB" sz="2400" b="1" dirty="0">
                            <a:latin typeface="Roboto" pitchFamily="2" charset="0"/>
                            <a:ea typeface="Roboto" pitchFamily="2" charset="0"/>
                          </a:endParaRPr>
                        </a:p>
                      </a:txBody>
                      <a:tcPr anchor="ctr"/>
                    </a:tc>
                    <a:tc>
                      <a:txBody>
                        <a:bodyPr/>
                        <a:lstStyle/>
                        <a:p>
                          <a:pPr algn="l"/>
                          <a:r>
                            <a:rPr lang="en-GB" sz="2400" dirty="0">
                              <a:latin typeface="Roboto" pitchFamily="2" charset="0"/>
                              <a:ea typeface="Roboto" pitchFamily="2" charset="0"/>
                            </a:rPr>
                            <a:t>If</a:t>
                          </a:r>
                          <a:r>
                            <a:rPr lang="en-GB" sz="2400" dirty="0"/>
                            <a:t> </a:t>
                          </a:r>
                          <a14:m>
                            <m:oMath xmlns:m="http://schemas.openxmlformats.org/officeDocument/2006/math">
                              <m:sSub>
                                <m:sSubPr>
                                  <m:ctrlPr>
                                    <a:rPr lang="fr-FR" sz="2400" i="1" smtClean="0">
                                      <a:latin typeface="Cambria Math" panose="02040503050406030204" pitchFamily="18" charset="0"/>
                                    </a:rPr>
                                  </m:ctrlPr>
                                </m:sSubPr>
                                <m:e>
                                  <m:r>
                                    <a:rPr lang="fr-FR" sz="2400" smtClean="0">
                                      <a:latin typeface="Cambria Math" panose="02040503050406030204" pitchFamily="18" charset="0"/>
                                    </a:rPr>
                                    <m:t>h</m:t>
                                  </m:r>
                                </m:e>
                                <m:sub>
                                  <m:r>
                                    <a:rPr lang="fr-FR" sz="2400" smtClean="0">
                                      <a:latin typeface="Cambria Math" panose="02040503050406030204" pitchFamily="18" charset="0"/>
                                    </a:rPr>
                                    <m:t>𝑠</m:t>
                                  </m:r>
                                </m:sub>
                              </m:sSub>
                            </m:oMath>
                          </a14:m>
                          <a:r>
                            <a:rPr lang="en-GB" sz="2400" dirty="0"/>
                            <a:t> </a:t>
                          </a:r>
                          <a14:m>
                            <m:oMath xmlns:m="http://schemas.openxmlformats.org/officeDocument/2006/math">
                              <m:r>
                                <a:rPr lang="fr-FR" sz="2400" b="0" i="1" smtClean="0">
                                  <a:latin typeface="Cambria Math" panose="02040503050406030204" pitchFamily="18" charset="0"/>
                                  <a:ea typeface="Cambria Math" panose="02040503050406030204" pitchFamily="18" charset="0"/>
                                </a:rPr>
                                <m:t>↗</m:t>
                              </m:r>
                            </m:oMath>
                          </a14:m>
                          <a:r>
                            <a:rPr lang="en-GB" sz="2400" dirty="0">
                              <a:latin typeface="Roboto" pitchFamily="2" charset="0"/>
                              <a:ea typeface="Roboto" pitchFamily="2" charset="0"/>
                            </a:rPr>
                            <a:t>, downstream</a:t>
                          </a:r>
                          <a:r>
                            <a:rPr lang="en-GB" sz="2400" baseline="0" dirty="0">
                              <a:latin typeface="Roboto" pitchFamily="2" charset="0"/>
                              <a:ea typeface="Roboto" pitchFamily="2" charset="0"/>
                            </a:rPr>
                            <a:t> remobilisation </a:t>
                          </a:r>
                          <a:r>
                            <a:rPr lang="en-GB" sz="2400" baseline="0" dirty="0">
                              <a:latin typeface="Cambria Math" panose="02040503050406030204" pitchFamily="18" charset="0"/>
                              <a:ea typeface="Cambria Math" panose="02040503050406030204" pitchFamily="18" charset="0"/>
                            </a:rPr>
                            <a:t>↘</a:t>
                          </a:r>
                          <a:endParaRPr lang="en-GB" sz="2400" dirty="0">
                            <a:latin typeface="Roboto" pitchFamily="2" charset="0"/>
                            <a:ea typeface="Roboto" pitchFamily="2" charset="0"/>
                          </a:endParaRPr>
                        </a:p>
                      </a:txBody>
                      <a:tcPr anchor="ctr"/>
                    </a:tc>
                    <a:extLst>
                      <a:ext uri="{0D108BD9-81ED-4DB2-BD59-A6C34878D82A}">
                        <a16:rowId xmlns:a16="http://schemas.microsoft.com/office/drawing/2014/main" val="3335816095"/>
                      </a:ext>
                    </a:extLst>
                  </a:tr>
                  <a:tr h="370840">
                    <a:tc vMerge="1">
                      <a:txBody>
                        <a:bodyPr/>
                        <a:lstStyle/>
                        <a:p>
                          <a:pPr algn="ctr"/>
                          <a:endParaRPr lang="en-GB" sz="2400" b="1" dirty="0">
                            <a:latin typeface="Roboto" pitchFamily="2" charset="0"/>
                            <a:ea typeface="Roboto" pitchFamily="2" charset="0"/>
                          </a:endParaRPr>
                        </a:p>
                      </a:txBody>
                      <a:tcPr anchor="ctr"/>
                    </a:tc>
                    <a:tc>
                      <a:txBody>
                        <a:bodyPr/>
                        <a:lstStyle/>
                        <a:p>
                          <a:pPr algn="l"/>
                          <a:r>
                            <a:rPr lang="en-GB" sz="2400" dirty="0">
                              <a:latin typeface="Roboto" pitchFamily="2" charset="0"/>
                              <a:ea typeface="Roboto" pitchFamily="2" charset="0"/>
                            </a:rPr>
                            <a:t>If</a:t>
                          </a:r>
                          <a:r>
                            <a:rPr lang="en-GB" sz="2400" dirty="0"/>
                            <a:t> </a:t>
                          </a:r>
                          <a14:m>
                            <m:oMath xmlns:m="http://schemas.openxmlformats.org/officeDocument/2006/math">
                              <m:sSub>
                                <m:sSubPr>
                                  <m:ctrlPr>
                                    <a:rPr lang="fr-FR" sz="2400" i="1" smtClean="0">
                                      <a:latin typeface="Cambria Math" panose="02040503050406030204" pitchFamily="18" charset="0"/>
                                    </a:rPr>
                                  </m:ctrlPr>
                                </m:sSubPr>
                                <m:e>
                                  <m:r>
                                    <a:rPr lang="fr-FR" sz="2400" smtClean="0">
                                      <a:latin typeface="Cambria Math" panose="02040503050406030204" pitchFamily="18" charset="0"/>
                                    </a:rPr>
                                    <m:t>h</m:t>
                                  </m:r>
                                </m:e>
                                <m:sub>
                                  <m:r>
                                    <a:rPr lang="fr-FR" sz="2400" smtClean="0">
                                      <a:latin typeface="Cambria Math" panose="02040503050406030204" pitchFamily="18" charset="0"/>
                                    </a:rPr>
                                    <m:t>𝑠</m:t>
                                  </m:r>
                                </m:sub>
                              </m:sSub>
                            </m:oMath>
                          </a14:m>
                          <a:r>
                            <a:rPr lang="en-GB" sz="2400" dirty="0"/>
                            <a:t> </a:t>
                          </a:r>
                          <a14:m>
                            <m:oMath xmlns:m="http://schemas.openxmlformats.org/officeDocument/2006/math">
                              <m:r>
                                <a:rPr lang="fr-FR" sz="2400" b="0" i="1" smtClean="0">
                                  <a:latin typeface="Cambria Math" panose="02040503050406030204" pitchFamily="18" charset="0"/>
                                  <a:ea typeface="Cambria Math" panose="02040503050406030204" pitchFamily="18" charset="0"/>
                                </a:rPr>
                                <m:t>↗</m:t>
                              </m:r>
                            </m:oMath>
                          </a14:m>
                          <a:r>
                            <a:rPr lang="en-GB" sz="2400" dirty="0">
                              <a:latin typeface="Roboto" pitchFamily="2" charset="0"/>
                              <a:ea typeface="Roboto" pitchFamily="2" charset="0"/>
                            </a:rPr>
                            <a:t>, concentration </a:t>
                          </a:r>
                          <a14:m>
                            <m:oMath xmlns:m="http://schemas.openxmlformats.org/officeDocument/2006/math">
                              <m:r>
                                <a:rPr lang="fr-FR" sz="2400" b="0" i="1" smtClean="0">
                                  <a:latin typeface="Cambria Math" panose="02040503050406030204" pitchFamily="18" charset="0"/>
                                  <a:ea typeface="Cambria Math" panose="02040503050406030204" pitchFamily="18" charset="0"/>
                                </a:rPr>
                                <m:t>↗</m:t>
                              </m:r>
                            </m:oMath>
                          </a14:m>
                          <a:endParaRPr lang="en-GB" sz="2400" dirty="0">
                            <a:latin typeface="Roboto" pitchFamily="2" charset="0"/>
                            <a:ea typeface="Roboto" pitchFamily="2" charset="0"/>
                          </a:endParaRPr>
                        </a:p>
                      </a:txBody>
                      <a:tcPr anchor="ctr"/>
                    </a:tc>
                    <a:extLst>
                      <a:ext uri="{0D108BD9-81ED-4DB2-BD59-A6C34878D82A}">
                        <a16:rowId xmlns:a16="http://schemas.microsoft.com/office/drawing/2014/main" val="2252021334"/>
                      </a:ext>
                    </a:extLst>
                  </a:tr>
                  <a:tr h="370840">
                    <a:tc vMerge="1">
                      <a:txBody>
                        <a:bodyPr/>
                        <a:lstStyle/>
                        <a:p>
                          <a:pPr algn="ctr"/>
                          <a:endParaRPr lang="en-GB" sz="2400" b="1" dirty="0">
                            <a:latin typeface="Roboto" pitchFamily="2" charset="0"/>
                            <a:ea typeface="Roboto" pitchFamily="2" charset="0"/>
                          </a:endParaRPr>
                        </a:p>
                      </a:txBody>
                      <a:tcPr anchor="ctr"/>
                    </a:tc>
                    <a:tc>
                      <a:txBody>
                        <a:bodyPr/>
                        <a:lstStyle/>
                        <a:p>
                          <a:pPr algn="l"/>
                          <a:r>
                            <a:rPr lang="en-GB" sz="2400" dirty="0">
                              <a:latin typeface="Roboto" pitchFamily="2" charset="0"/>
                              <a:ea typeface="Roboto" pitchFamily="2" charset="0"/>
                            </a:rPr>
                            <a:t>In drawdown, concentration </a:t>
                          </a:r>
                          <a14:m>
                            <m:oMath xmlns:m="http://schemas.openxmlformats.org/officeDocument/2006/math">
                              <m:r>
                                <a:rPr lang="fr-FR" sz="2400" b="0" i="1" smtClean="0">
                                  <a:latin typeface="Cambria Math" panose="02040503050406030204" pitchFamily="18" charset="0"/>
                                  <a:ea typeface="Cambria Math" panose="02040503050406030204" pitchFamily="18" charset="0"/>
                                </a:rPr>
                                <m:t>↗</m:t>
                              </m:r>
                            </m:oMath>
                          </a14:m>
                          <a:endParaRPr lang="en-GB" sz="2400" dirty="0">
                            <a:latin typeface="Roboto" pitchFamily="2" charset="0"/>
                            <a:ea typeface="Roboto" pitchFamily="2" charset="0"/>
                          </a:endParaRPr>
                        </a:p>
                      </a:txBody>
                      <a:tcPr anchor="ctr"/>
                    </a:tc>
                    <a:extLst>
                      <a:ext uri="{0D108BD9-81ED-4DB2-BD59-A6C34878D82A}">
                        <a16:rowId xmlns:a16="http://schemas.microsoft.com/office/drawing/2014/main" val="1020150319"/>
                      </a:ext>
                    </a:extLst>
                  </a:tr>
                </a:tbl>
              </a:graphicData>
            </a:graphic>
          </p:graphicFrame>
        </mc:Choice>
        <mc:Fallback xmlns="">
          <p:graphicFrame>
            <p:nvGraphicFramePr>
              <p:cNvPr id="6" name="Tableau 5">
                <a:extLst>
                  <a:ext uri="{FF2B5EF4-FFF2-40B4-BE49-F238E27FC236}">
                    <a16:creationId xmlns:a16="http://schemas.microsoft.com/office/drawing/2014/main" id="{FBA8C67B-5264-48FB-BC1E-30CD3830286B}"/>
                  </a:ext>
                </a:extLst>
              </p:cNvPr>
              <p:cNvGraphicFramePr>
                <a:graphicFrameLocks noGrp="1"/>
              </p:cNvGraphicFramePr>
              <p:nvPr/>
            </p:nvGraphicFramePr>
            <p:xfrm>
              <a:off x="239161" y="1201581"/>
              <a:ext cx="11633199" cy="3657600"/>
            </p:xfrm>
            <a:graphic>
              <a:graphicData uri="http://schemas.openxmlformats.org/drawingml/2006/table">
                <a:tbl>
                  <a:tblPr firstRow="1" bandRow="1">
                    <a:tableStyleId>{2D5ABB26-0587-4C30-8999-92F81FD0307C}</a:tableStyleId>
                  </a:tblPr>
                  <a:tblGrid>
                    <a:gridCol w="1594396">
                      <a:extLst>
                        <a:ext uri="{9D8B030D-6E8A-4147-A177-3AD203B41FA5}">
                          <a16:colId xmlns:a16="http://schemas.microsoft.com/office/drawing/2014/main" val="246637356"/>
                        </a:ext>
                      </a:extLst>
                    </a:gridCol>
                    <a:gridCol w="10038803">
                      <a:extLst>
                        <a:ext uri="{9D8B030D-6E8A-4147-A177-3AD203B41FA5}">
                          <a16:colId xmlns:a16="http://schemas.microsoft.com/office/drawing/2014/main" val="3633830190"/>
                        </a:ext>
                      </a:extLst>
                    </a:gridCol>
                  </a:tblGrid>
                  <a:tr h="457200">
                    <a:tc>
                      <a:txBody>
                        <a:bodyPr/>
                        <a:lstStyle/>
                        <a:p>
                          <a:pPr algn="ctr"/>
                          <a:r>
                            <a:rPr lang="en-GB" sz="2400" b="1" dirty="0">
                              <a:latin typeface="Roboto" pitchFamily="2" charset="0"/>
                              <a:ea typeface="Roboto" pitchFamily="2" charset="0"/>
                            </a:rPr>
                            <a:t>Goal</a:t>
                          </a:r>
                        </a:p>
                      </a:txBody>
                      <a:tcPr anchor="ctr">
                        <a:lnB w="12700" cap="flat" cmpd="sng" algn="ctr">
                          <a:solidFill>
                            <a:schemeClr val="tx1">
                              <a:lumMod val="65000"/>
                              <a:lumOff val="35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latin typeface="Roboto" pitchFamily="2" charset="0"/>
                              <a:ea typeface="Roboto" pitchFamily="2" charset="0"/>
                            </a:rPr>
                            <a:t>Gain insight into the downstream sedimentary processes of a dam flush</a:t>
                          </a:r>
                        </a:p>
                      </a:txBody>
                      <a:tcPr anchor="ctr">
                        <a:lnB w="12700"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134167843"/>
                      </a:ext>
                    </a:extLst>
                  </a:tr>
                  <a:tr h="457200">
                    <a:tc rowSpan="2">
                      <a:txBody>
                        <a:bodyPr/>
                        <a:lstStyle/>
                        <a:p>
                          <a:pPr algn="ctr"/>
                          <a:r>
                            <a:rPr lang="en-GB" sz="2400" b="1" dirty="0">
                              <a:latin typeface="Roboto" pitchFamily="2" charset="0"/>
                              <a:ea typeface="Roboto" pitchFamily="2" charset="0"/>
                            </a:rPr>
                            <a:t>Novelties</a:t>
                          </a:r>
                        </a:p>
                      </a:txBody>
                      <a:tcPr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tcPr>
                    </a:tc>
                    <a:tc>
                      <a:txBody>
                        <a:bodyPr/>
                        <a:lstStyle/>
                        <a:p>
                          <a:pPr algn="l"/>
                          <a:r>
                            <a:rPr lang="en-GB" sz="2400" dirty="0">
                              <a:latin typeface="Roboto" pitchFamily="2" charset="0"/>
                              <a:ea typeface="Roboto" pitchFamily="2" charset="0"/>
                            </a:rPr>
                            <a:t>Lab experiment focusing on the downstream morphodynamical impacts</a:t>
                          </a:r>
                        </a:p>
                      </a:txBody>
                      <a:tcPr anchor="ctr">
                        <a:lnT w="12700" cap="flat" cmpd="sng" algn="ctr">
                          <a:solidFill>
                            <a:schemeClr val="tx1">
                              <a:lumMod val="65000"/>
                              <a:lumOff val="35000"/>
                            </a:schemeClr>
                          </a:solidFill>
                          <a:prstDash val="solid"/>
                          <a:round/>
                          <a:headEnd type="none" w="med" len="med"/>
                          <a:tailEnd type="none" w="med" len="med"/>
                        </a:lnT>
                      </a:tcPr>
                    </a:tc>
                    <a:extLst>
                      <a:ext uri="{0D108BD9-81ED-4DB2-BD59-A6C34878D82A}">
                        <a16:rowId xmlns:a16="http://schemas.microsoft.com/office/drawing/2014/main" val="356554575"/>
                      </a:ext>
                    </a:extLst>
                  </a:tr>
                  <a:tr h="457200">
                    <a:tc vMerge="1">
                      <a:txBody>
                        <a:bodyPr/>
                        <a:lstStyle/>
                        <a:p>
                          <a:endParaRPr lang="en-GB" dirty="0"/>
                        </a:p>
                      </a:txBody>
                      <a:tcPr/>
                    </a:tc>
                    <a:tc>
                      <a:txBody>
                        <a:bodyPr/>
                        <a:lstStyle/>
                        <a:p>
                          <a:pPr algn="l"/>
                          <a:r>
                            <a:rPr lang="en-GB" sz="2400" dirty="0">
                              <a:latin typeface="Roboto" pitchFamily="2" charset="0"/>
                              <a:ea typeface="Roboto" pitchFamily="2" charset="0"/>
                            </a:rPr>
                            <a:t>Optical calibration of the ABS concentration inversion method</a:t>
                          </a:r>
                        </a:p>
                      </a:txBody>
                      <a:tcPr anchor="ctr">
                        <a:lnB w="12700" cap="flat" cmpd="sng" algn="ctr">
                          <a:solidFill>
                            <a:schemeClr val="tx1">
                              <a:lumMod val="65000"/>
                              <a:lumOff val="35000"/>
                            </a:schemeClr>
                          </a:solidFill>
                          <a:prstDash val="solid"/>
                          <a:round/>
                          <a:headEnd type="none" w="med" len="med"/>
                          <a:tailEnd type="none" w="med" len="med"/>
                        </a:lnB>
                      </a:tcPr>
                    </a:tc>
                    <a:extLst>
                      <a:ext uri="{0D108BD9-81ED-4DB2-BD59-A6C34878D82A}">
                        <a16:rowId xmlns:a16="http://schemas.microsoft.com/office/drawing/2014/main" val="3832647631"/>
                      </a:ext>
                    </a:extLst>
                  </a:tr>
                  <a:tr h="457200">
                    <a:tc rowSpan="5">
                      <a:txBody>
                        <a:bodyPr/>
                        <a:lstStyle/>
                        <a:p>
                          <a:pPr algn="ctr"/>
                          <a:r>
                            <a:rPr lang="en-GB" sz="2400" b="1" dirty="0">
                              <a:latin typeface="Roboto" pitchFamily="2" charset="0"/>
                              <a:ea typeface="Roboto" pitchFamily="2" charset="0"/>
                            </a:rPr>
                            <a:t>Key findings</a:t>
                          </a:r>
                        </a:p>
                      </a:txBody>
                      <a:tcPr anchor="ctr">
                        <a:lnT w="12700" cap="flat" cmpd="sng" algn="ctr">
                          <a:solidFill>
                            <a:schemeClr val="tx1">
                              <a:lumMod val="65000"/>
                              <a:lumOff val="35000"/>
                            </a:schemeClr>
                          </a:solidFill>
                          <a:prstDash val="solid"/>
                          <a:round/>
                          <a:headEnd type="none" w="med" len="med"/>
                          <a:tailEnd type="none" w="med" len="med"/>
                        </a:lnT>
                      </a:tcPr>
                    </a:tc>
                    <a:tc>
                      <a:txBody>
                        <a:bodyPr/>
                        <a:lstStyle/>
                        <a:p>
                          <a:pPr algn="l"/>
                          <a:r>
                            <a:rPr lang="en-GB" sz="2400" dirty="0">
                              <a:latin typeface="Roboto" pitchFamily="2" charset="0"/>
                              <a:ea typeface="Roboto" pitchFamily="2" charset="0"/>
                            </a:rPr>
                            <a:t>Adverse downstream morphological impacts in pressure/drawdown</a:t>
                          </a:r>
                        </a:p>
                      </a:txBody>
                      <a:tcPr anchor="ctr">
                        <a:lnT w="12700" cap="flat" cmpd="sng" algn="ctr">
                          <a:solidFill>
                            <a:schemeClr val="tx1">
                              <a:lumMod val="65000"/>
                              <a:lumOff val="35000"/>
                            </a:schemeClr>
                          </a:solidFill>
                          <a:prstDash val="solid"/>
                          <a:round/>
                          <a:headEnd type="none" w="med" len="med"/>
                          <a:tailEnd type="none" w="med" len="med"/>
                        </a:lnT>
                      </a:tcPr>
                    </a:tc>
                    <a:extLst>
                      <a:ext uri="{0D108BD9-81ED-4DB2-BD59-A6C34878D82A}">
                        <a16:rowId xmlns:a16="http://schemas.microsoft.com/office/drawing/2014/main" val="2344467001"/>
                      </a:ext>
                    </a:extLst>
                  </a:tr>
                  <a:tr h="457200">
                    <a:tc vMerge="1">
                      <a:txBody>
                        <a:bodyPr/>
                        <a:lstStyle/>
                        <a:p>
                          <a:pPr algn="ctr"/>
                          <a:endParaRPr lang="en-GB" sz="2400" b="1" dirty="0">
                            <a:latin typeface="Roboto" pitchFamily="2" charset="0"/>
                            <a:ea typeface="Roboto" pitchFamily="2" charset="0"/>
                          </a:endParaRPr>
                        </a:p>
                      </a:txBody>
                      <a:tcPr anchor="ctr"/>
                    </a:tc>
                    <a:tc>
                      <a:txBody>
                        <a:bodyPr/>
                        <a:lstStyle/>
                        <a:p>
                          <a:endParaRPr lang="fr-FR"/>
                        </a:p>
                      </a:txBody>
                      <a:tcPr anchor="ctr">
                        <a:blipFill>
                          <a:blip r:embed="rId5"/>
                          <a:stretch>
                            <a:fillRect l="-15908" t="-410667" r="-61" b="-330667"/>
                          </a:stretch>
                        </a:blipFill>
                      </a:tcPr>
                    </a:tc>
                    <a:extLst>
                      <a:ext uri="{0D108BD9-81ED-4DB2-BD59-A6C34878D82A}">
                        <a16:rowId xmlns:a16="http://schemas.microsoft.com/office/drawing/2014/main" val="4114218959"/>
                      </a:ext>
                    </a:extLst>
                  </a:tr>
                  <a:tr h="457200">
                    <a:tc vMerge="1">
                      <a:txBody>
                        <a:bodyPr/>
                        <a:lstStyle/>
                        <a:p>
                          <a:pPr algn="ctr"/>
                          <a:endParaRPr lang="en-GB" sz="2400" b="1" dirty="0">
                            <a:latin typeface="Roboto" pitchFamily="2" charset="0"/>
                            <a:ea typeface="Roboto" pitchFamily="2" charset="0"/>
                          </a:endParaRPr>
                        </a:p>
                      </a:txBody>
                      <a:tcPr anchor="ctr"/>
                    </a:tc>
                    <a:tc>
                      <a:txBody>
                        <a:bodyPr/>
                        <a:lstStyle/>
                        <a:p>
                          <a:endParaRPr lang="fr-FR"/>
                        </a:p>
                      </a:txBody>
                      <a:tcPr anchor="ctr">
                        <a:blipFill>
                          <a:blip r:embed="rId5"/>
                          <a:stretch>
                            <a:fillRect l="-15908" t="-510667" r="-61" b="-230667"/>
                          </a:stretch>
                        </a:blipFill>
                      </a:tcPr>
                    </a:tc>
                    <a:extLst>
                      <a:ext uri="{0D108BD9-81ED-4DB2-BD59-A6C34878D82A}">
                        <a16:rowId xmlns:a16="http://schemas.microsoft.com/office/drawing/2014/main" val="3335816095"/>
                      </a:ext>
                    </a:extLst>
                  </a:tr>
                  <a:tr h="457200">
                    <a:tc vMerge="1">
                      <a:txBody>
                        <a:bodyPr/>
                        <a:lstStyle/>
                        <a:p>
                          <a:pPr algn="ctr"/>
                          <a:endParaRPr lang="en-GB" sz="2400" b="1" dirty="0">
                            <a:latin typeface="Roboto" pitchFamily="2" charset="0"/>
                            <a:ea typeface="Roboto" pitchFamily="2" charset="0"/>
                          </a:endParaRPr>
                        </a:p>
                      </a:txBody>
                      <a:tcPr anchor="ctr"/>
                    </a:tc>
                    <a:tc>
                      <a:txBody>
                        <a:bodyPr/>
                        <a:lstStyle/>
                        <a:p>
                          <a:endParaRPr lang="fr-FR"/>
                        </a:p>
                      </a:txBody>
                      <a:tcPr anchor="ctr">
                        <a:blipFill>
                          <a:blip r:embed="rId5"/>
                          <a:stretch>
                            <a:fillRect l="-15908" t="-610667" r="-61" b="-130667"/>
                          </a:stretch>
                        </a:blipFill>
                      </a:tcPr>
                    </a:tc>
                    <a:extLst>
                      <a:ext uri="{0D108BD9-81ED-4DB2-BD59-A6C34878D82A}">
                        <a16:rowId xmlns:a16="http://schemas.microsoft.com/office/drawing/2014/main" val="2252021334"/>
                      </a:ext>
                    </a:extLst>
                  </a:tr>
                  <a:tr h="457200">
                    <a:tc vMerge="1">
                      <a:txBody>
                        <a:bodyPr/>
                        <a:lstStyle/>
                        <a:p>
                          <a:pPr algn="ctr"/>
                          <a:endParaRPr lang="en-GB" sz="2400" b="1" dirty="0">
                            <a:latin typeface="Roboto" pitchFamily="2" charset="0"/>
                            <a:ea typeface="Roboto" pitchFamily="2" charset="0"/>
                          </a:endParaRPr>
                        </a:p>
                      </a:txBody>
                      <a:tcPr anchor="ctr"/>
                    </a:tc>
                    <a:tc>
                      <a:txBody>
                        <a:bodyPr/>
                        <a:lstStyle/>
                        <a:p>
                          <a:endParaRPr lang="fr-FR"/>
                        </a:p>
                      </a:txBody>
                      <a:tcPr anchor="ctr">
                        <a:blipFill>
                          <a:blip r:embed="rId5"/>
                          <a:stretch>
                            <a:fillRect l="-15908" t="-710667" r="-61" b="-30667"/>
                          </a:stretch>
                        </a:blipFill>
                      </a:tcPr>
                    </a:tc>
                    <a:extLst>
                      <a:ext uri="{0D108BD9-81ED-4DB2-BD59-A6C34878D82A}">
                        <a16:rowId xmlns:a16="http://schemas.microsoft.com/office/drawing/2014/main" val="1020150319"/>
                      </a:ext>
                    </a:extLst>
                  </a:tr>
                </a:tbl>
              </a:graphicData>
            </a:graphic>
          </p:graphicFrame>
        </mc:Fallback>
      </mc:AlternateContent>
      <p:grpSp>
        <p:nvGrpSpPr>
          <p:cNvPr id="19" name="Groupe 18">
            <a:extLst>
              <a:ext uri="{FF2B5EF4-FFF2-40B4-BE49-F238E27FC236}">
                <a16:creationId xmlns:a16="http://schemas.microsoft.com/office/drawing/2014/main" id="{6D20454E-A524-45A2-8AD1-DC5A94E21177}"/>
              </a:ext>
            </a:extLst>
          </p:cNvPr>
          <p:cNvGrpSpPr/>
          <p:nvPr/>
        </p:nvGrpSpPr>
        <p:grpSpPr>
          <a:xfrm>
            <a:off x="2233856" y="5032227"/>
            <a:ext cx="8172131" cy="1056967"/>
            <a:chOff x="2264970" y="5001431"/>
            <a:chExt cx="8172131" cy="1056967"/>
          </a:xfrm>
        </p:grpSpPr>
        <p:sp>
          <p:nvSpPr>
            <p:cNvPr id="21" name="Flèche : droite 20">
              <a:extLst>
                <a:ext uri="{FF2B5EF4-FFF2-40B4-BE49-F238E27FC236}">
                  <a16:creationId xmlns:a16="http://schemas.microsoft.com/office/drawing/2014/main" id="{215B4ECF-7653-4F61-B7A7-258C4FB544F1}"/>
                </a:ext>
              </a:extLst>
            </p:cNvPr>
            <p:cNvSpPr/>
            <p:nvPr/>
          </p:nvSpPr>
          <p:spPr>
            <a:xfrm>
              <a:off x="2264970" y="5042123"/>
              <a:ext cx="704676" cy="411061"/>
            </a:xfrm>
            <a:prstGeom prst="rightArrow">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ZoneTexte 21">
              <a:extLst>
                <a:ext uri="{FF2B5EF4-FFF2-40B4-BE49-F238E27FC236}">
                  <a16:creationId xmlns:a16="http://schemas.microsoft.com/office/drawing/2014/main" id="{0DB420AF-9739-4267-855F-4F5282131FDF}"/>
                </a:ext>
              </a:extLst>
            </p:cNvPr>
            <p:cNvSpPr txBox="1"/>
            <p:nvPr/>
          </p:nvSpPr>
          <p:spPr>
            <a:xfrm>
              <a:off x="3103401" y="5590567"/>
              <a:ext cx="7333699" cy="461665"/>
            </a:xfrm>
            <a:prstGeom prst="rect">
              <a:avLst/>
            </a:prstGeom>
            <a:noFill/>
          </p:spPr>
          <p:txBody>
            <a:bodyPr wrap="square" rtlCol="0">
              <a:spAutoFit/>
            </a:bodyPr>
            <a:lstStyle/>
            <a:p>
              <a:r>
                <a:rPr lang="en-GB" sz="2400" dirty="0">
                  <a:latin typeface="Roboto" pitchFamily="2" charset="0"/>
                  <a:ea typeface="Roboto" pitchFamily="2" charset="0"/>
                </a:rPr>
                <a:t>These results advocate for regular flushes</a:t>
              </a:r>
            </a:p>
          </p:txBody>
        </p:sp>
        <p:sp>
          <p:nvSpPr>
            <p:cNvPr id="23" name="Flèche : droite 22">
              <a:extLst>
                <a:ext uri="{FF2B5EF4-FFF2-40B4-BE49-F238E27FC236}">
                  <a16:creationId xmlns:a16="http://schemas.microsoft.com/office/drawing/2014/main" id="{BC546DD0-5C38-4351-8578-70A048DA5348}"/>
                </a:ext>
              </a:extLst>
            </p:cNvPr>
            <p:cNvSpPr/>
            <p:nvPr/>
          </p:nvSpPr>
          <p:spPr>
            <a:xfrm>
              <a:off x="2264970" y="5647337"/>
              <a:ext cx="704676" cy="411061"/>
            </a:xfrm>
            <a:prstGeom prst="rightArrow">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ZoneTexte 23">
              <a:extLst>
                <a:ext uri="{FF2B5EF4-FFF2-40B4-BE49-F238E27FC236}">
                  <a16:creationId xmlns:a16="http://schemas.microsoft.com/office/drawing/2014/main" id="{84121DB8-3705-44CB-BCE0-00AE757B8D95}"/>
                </a:ext>
              </a:extLst>
            </p:cNvPr>
            <p:cNvSpPr txBox="1"/>
            <p:nvPr/>
          </p:nvSpPr>
          <p:spPr>
            <a:xfrm>
              <a:off x="3103402" y="5001431"/>
              <a:ext cx="7333699" cy="461665"/>
            </a:xfrm>
            <a:prstGeom prst="rect">
              <a:avLst/>
            </a:prstGeom>
            <a:noFill/>
          </p:spPr>
          <p:txBody>
            <a:bodyPr wrap="square" rtlCol="0">
              <a:spAutoFit/>
            </a:bodyPr>
            <a:lstStyle/>
            <a:p>
              <a:r>
                <a:rPr lang="en-GB" sz="2400" dirty="0">
                  <a:latin typeface="Roboto" pitchFamily="2" charset="0"/>
                  <a:ea typeface="Roboto" pitchFamily="2" charset="0"/>
                </a:rPr>
                <a:t>More experiments to come</a:t>
              </a:r>
            </a:p>
          </p:txBody>
        </p:sp>
      </p:grpSp>
    </p:spTree>
    <p:extLst>
      <p:ext uri="{BB962C8B-B14F-4D97-AF65-F5344CB8AC3E}">
        <p14:creationId xmlns:p14="http://schemas.microsoft.com/office/powerpoint/2010/main" val="1530802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2164762" y="57284"/>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sp>
        <p:nvSpPr>
          <p:cNvPr id="25" name="Rectangle 24">
            <a:extLst>
              <a:ext uri="{FF2B5EF4-FFF2-40B4-BE49-F238E27FC236}">
                <a16:creationId xmlns:a16="http://schemas.microsoft.com/office/drawing/2014/main" id="{4642EDF4-16B8-AB85-E4BB-4CA65C13CCFC}"/>
              </a:ext>
            </a:extLst>
          </p:cNvPr>
          <p:cNvSpPr/>
          <p:nvPr/>
        </p:nvSpPr>
        <p:spPr>
          <a:xfrm>
            <a:off x="0" y="7101"/>
            <a:ext cx="2253343" cy="78063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descr="A white text on a black background&#10;&#10;Description automatically generated">
            <a:extLst>
              <a:ext uri="{FF2B5EF4-FFF2-40B4-BE49-F238E27FC236}">
                <a16:creationId xmlns:a16="http://schemas.microsoft.com/office/drawing/2014/main" id="{9D6F2A48-7804-1775-A1F0-AFAB3A8F08E3}"/>
              </a:ext>
            </a:extLst>
          </p:cNvPr>
          <p:cNvPicPr>
            <a:picLocks noChangeAspect="1"/>
          </p:cNvPicPr>
          <p:nvPr/>
        </p:nvPicPr>
        <p:blipFill rotWithShape="1">
          <a:blip r:embed="rId2"/>
          <a:srcRect l="2695" t="5015" r="1587" b="7948"/>
          <a:stretch/>
        </p:blipFill>
        <p:spPr>
          <a:xfrm>
            <a:off x="186555" y="86791"/>
            <a:ext cx="1880232" cy="597120"/>
          </a:xfrm>
          <a:prstGeom prst="rect">
            <a:avLst/>
          </a:prstGeom>
        </p:spPr>
      </p:pic>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3"/>
          <a:stretch>
            <a:fillRect/>
          </a:stretch>
        </p:blipFill>
        <p:spPr>
          <a:xfrm>
            <a:off x="9334500" y="5922231"/>
            <a:ext cx="2857500" cy="513762"/>
          </a:xfrm>
          <a:prstGeom prst="rect">
            <a:avLst/>
          </a:prstGeom>
        </p:spPr>
      </p:pic>
      <p:sp>
        <p:nvSpPr>
          <p:cNvPr id="4" name="Rounded Rectangle 3">
            <a:extLst>
              <a:ext uri="{FF2B5EF4-FFF2-40B4-BE49-F238E27FC236}">
                <a16:creationId xmlns:a16="http://schemas.microsoft.com/office/drawing/2014/main" id="{E1D4B7B2-18F6-5BB5-54BA-2E7743F52631}"/>
              </a:ext>
            </a:extLst>
          </p:cNvPr>
          <p:cNvSpPr/>
          <p:nvPr/>
        </p:nvSpPr>
        <p:spPr>
          <a:xfrm>
            <a:off x="1273647" y="6129903"/>
            <a:ext cx="642877" cy="705282"/>
          </a:xfrm>
          <a:prstGeom prst="roundRect">
            <a:avLst/>
          </a:prstGeom>
          <a:solidFill>
            <a:schemeClr val="bg1"/>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F2943"/>
              </a:solidFill>
            </a:endParaRPr>
          </a:p>
        </p:txBody>
      </p:sp>
      <p:sp>
        <p:nvSpPr>
          <p:cNvPr id="5" name="TextBox 4">
            <a:extLst>
              <a:ext uri="{FF2B5EF4-FFF2-40B4-BE49-F238E27FC236}">
                <a16:creationId xmlns:a16="http://schemas.microsoft.com/office/drawing/2014/main" id="{7F93C688-1BAD-EBA8-5F57-373AA1A91E82}"/>
              </a:ext>
            </a:extLst>
          </p:cNvPr>
          <p:cNvSpPr txBox="1"/>
          <p:nvPr/>
        </p:nvSpPr>
        <p:spPr>
          <a:xfrm>
            <a:off x="1916524" y="6195131"/>
            <a:ext cx="1441737" cy="523220"/>
          </a:xfrm>
          <a:prstGeom prst="rect">
            <a:avLst/>
          </a:prstGeom>
          <a:noFill/>
        </p:spPr>
        <p:txBody>
          <a:bodyPr wrap="square" rtlCol="0">
            <a:spAutoFit/>
          </a:bodyPr>
          <a:lstStyle/>
          <a:p>
            <a:r>
              <a:rPr lang="en-US" sz="1400">
                <a:solidFill>
                  <a:srgbClr val="1F2943"/>
                </a:solidFill>
              </a:rPr>
              <a:t>Institutions/ funding councils</a:t>
            </a:r>
            <a:endParaRPr lang="en-US" sz="1400" dirty="0">
              <a:solidFill>
                <a:srgbClr val="1F2943"/>
              </a:solidFill>
            </a:endParaRPr>
          </a:p>
        </p:txBody>
      </p:sp>
      <p:sp>
        <p:nvSpPr>
          <p:cNvPr id="7" name="Rounded Rectangle 6">
            <a:extLst>
              <a:ext uri="{FF2B5EF4-FFF2-40B4-BE49-F238E27FC236}">
                <a16:creationId xmlns:a16="http://schemas.microsoft.com/office/drawing/2014/main" id="{7470C944-9254-6B9B-FC2F-1831B3AC37C8}"/>
              </a:ext>
            </a:extLst>
          </p:cNvPr>
          <p:cNvSpPr/>
          <p:nvPr/>
        </p:nvSpPr>
        <p:spPr>
          <a:xfrm>
            <a:off x="320464" y="6131243"/>
            <a:ext cx="642877" cy="705282"/>
          </a:xfrm>
          <a:prstGeom prst="roundRect">
            <a:avLst/>
          </a:prstGeom>
          <a:solidFill>
            <a:schemeClr val="bg1"/>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F2943"/>
              </a:solidFill>
            </a:endParaRPr>
          </a:p>
        </p:txBody>
      </p:sp>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sp>
        <p:nvSpPr>
          <p:cNvPr id="16" name="TextBox 15">
            <a:extLst>
              <a:ext uri="{FF2B5EF4-FFF2-40B4-BE49-F238E27FC236}">
                <a16:creationId xmlns:a16="http://schemas.microsoft.com/office/drawing/2014/main" id="{48222757-8456-DA7D-80B1-A08DF3B7D64E}"/>
              </a:ext>
            </a:extLst>
          </p:cNvPr>
          <p:cNvSpPr txBox="1"/>
          <p:nvPr/>
        </p:nvSpPr>
        <p:spPr>
          <a:xfrm>
            <a:off x="285705" y="6285613"/>
            <a:ext cx="791981" cy="369332"/>
          </a:xfrm>
          <a:prstGeom prst="rect">
            <a:avLst/>
          </a:prstGeom>
          <a:noFill/>
        </p:spPr>
        <p:txBody>
          <a:bodyPr wrap="square" rtlCol="0">
            <a:spAutoFit/>
          </a:bodyPr>
          <a:lstStyle/>
          <a:p>
            <a:r>
              <a:rPr lang="en-US" dirty="0">
                <a:solidFill>
                  <a:srgbClr val="1F2943"/>
                </a:solidFill>
              </a:rPr>
              <a:t>LOGO</a:t>
            </a:r>
          </a:p>
        </p:txBody>
      </p:sp>
      <p:sp>
        <p:nvSpPr>
          <p:cNvPr id="17" name="TextBox 16">
            <a:extLst>
              <a:ext uri="{FF2B5EF4-FFF2-40B4-BE49-F238E27FC236}">
                <a16:creationId xmlns:a16="http://schemas.microsoft.com/office/drawing/2014/main" id="{75D62711-6FA1-0F99-B64D-CA27E0483C8A}"/>
              </a:ext>
            </a:extLst>
          </p:cNvPr>
          <p:cNvSpPr txBox="1"/>
          <p:nvPr/>
        </p:nvSpPr>
        <p:spPr>
          <a:xfrm>
            <a:off x="1215424" y="6272075"/>
            <a:ext cx="791981" cy="369332"/>
          </a:xfrm>
          <a:prstGeom prst="rect">
            <a:avLst/>
          </a:prstGeom>
          <a:noFill/>
        </p:spPr>
        <p:txBody>
          <a:bodyPr wrap="square" rtlCol="0">
            <a:spAutoFit/>
          </a:bodyPr>
          <a:lstStyle/>
          <a:p>
            <a:r>
              <a:rPr lang="en-US" dirty="0">
                <a:solidFill>
                  <a:srgbClr val="1F2943"/>
                </a:solidFill>
              </a:rPr>
              <a:t>LOGO</a:t>
            </a:r>
          </a:p>
        </p:txBody>
      </p:sp>
      <p:pic>
        <p:nvPicPr>
          <p:cNvPr id="18" name="Picture 2" descr="https://www.ljmu.ac.uk/-/media/ljmu/conferences/river-flow/hrwallingford.png?h=108&amp;w=200&amp;hash=81A75585B26F16295D5494218A978B47"/>
          <p:cNvPicPr>
            <a:picLocks noChangeAspect="1" noChangeArrowheads="1"/>
          </p:cNvPicPr>
          <p:nvPr/>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saturation sat="0"/>
                    </a14:imgEffect>
                    <a14:imgEffect>
                      <a14:brightnessContrast bright="73000"/>
                    </a14:imgEffect>
                  </a14:imgLayer>
                </a14:imgProps>
              </a:ext>
              <a:ext uri="{28A0092B-C50C-407E-A947-70E740481C1C}">
                <a14:useLocalDpi xmlns:a14="http://schemas.microsoft.com/office/drawing/2010/main" val="0"/>
              </a:ext>
            </a:extLst>
          </a:blip>
          <a:srcRect/>
          <a:stretch>
            <a:fillRect/>
          </a:stretch>
        </p:blipFill>
        <p:spPr bwMode="auto">
          <a:xfrm>
            <a:off x="10909237" y="91351"/>
            <a:ext cx="1172999" cy="63342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https://www.ljmu.ac.uk/-/media/ljmu/conferences/river-flow/international-association-for-hydro-environment-engineering-and-research.png?h=80&amp;w=200&amp;hash=BBC331A16D33D406EB8B1CE53CA5479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73195" y="25880"/>
            <a:ext cx="1905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Liverpool John Moores University"/>
          <p:cNvPicPr>
            <a:picLocks noChangeAspect="1" noChangeArrowheads="1"/>
          </p:cNvPicPr>
          <p:nvPr/>
        </p:nvPicPr>
        <p:blipFill>
          <a:blip r:embed="rId7">
            <a:lum bright="70000" contrast="-70000"/>
            <a:extLst>
              <a:ext uri="{BEBA8EAE-BF5A-486C-A8C5-ECC9F3942E4B}">
                <a14:imgProps xmlns:a14="http://schemas.microsoft.com/office/drawing/2010/main">
                  <a14:imgLayer r:embed="rId8">
                    <a14:imgEffect>
                      <a14:colorTemperature colorTemp="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771821" y="57284"/>
            <a:ext cx="2170332" cy="772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1564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79078"/>
            <a:ext cx="11913976" cy="523220"/>
          </a:xfrm>
          <a:prstGeom prst="rect">
            <a:avLst/>
          </a:prstGeom>
          <a:noFill/>
        </p:spPr>
        <p:txBody>
          <a:bodyPr wrap="square" rtlCol="0">
            <a:spAutoFit/>
          </a:bodyPr>
          <a:lstStyle/>
          <a:p>
            <a:pPr algn="r"/>
            <a:r>
              <a:rPr lang="en-GB" sz="2800" dirty="0">
                <a:solidFill>
                  <a:schemeClr val="bg1"/>
                </a:solidFill>
                <a:latin typeface="Aptos" panose="020B0004020202020204" pitchFamily="34" charset="0"/>
              </a:rPr>
              <a:t>Drawdown flushing</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5"/>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pic>
        <p:nvPicPr>
          <p:cNvPr id="7" name="chasseDrawdown">
            <a:hlinkClick r:id="" action="ppaction://media"/>
            <a:extLst>
              <a:ext uri="{FF2B5EF4-FFF2-40B4-BE49-F238E27FC236}">
                <a16:creationId xmlns:a16="http://schemas.microsoft.com/office/drawing/2014/main" id="{19DE0FB2-EAB3-4796-91DD-335FC69A1A1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596919" y="826479"/>
            <a:ext cx="8998162" cy="5061466"/>
          </a:xfrm>
          <a:prstGeom prst="rect">
            <a:avLst/>
          </a:prstGeom>
        </p:spPr>
      </p:pic>
      <p:sp>
        <p:nvSpPr>
          <p:cNvPr id="8" name="Rectangle : coins arrondis 7">
            <a:extLst>
              <a:ext uri="{FF2B5EF4-FFF2-40B4-BE49-F238E27FC236}">
                <a16:creationId xmlns:a16="http://schemas.microsoft.com/office/drawing/2014/main" id="{217CB87A-F8B9-4249-A18C-E2CAFB7F31E6}"/>
              </a:ext>
            </a:extLst>
          </p:cNvPr>
          <p:cNvSpPr/>
          <p:nvPr/>
        </p:nvSpPr>
        <p:spPr>
          <a:xfrm>
            <a:off x="6820678" y="1455392"/>
            <a:ext cx="4099985" cy="1782147"/>
          </a:xfrm>
          <a:prstGeom prst="round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pPr>
            <a:r>
              <a:rPr lang="en-GB" sz="2400" dirty="0">
                <a:solidFill>
                  <a:schemeClr val="tx1"/>
                </a:solidFill>
                <a:latin typeface="Aptos" panose="020B0004020202020204"/>
                <a:ea typeface="Roboto" pitchFamily="2" charset="0"/>
              </a:rPr>
              <a:t>Second phase</a:t>
            </a:r>
          </a:p>
          <a:p>
            <a:pPr>
              <a:spcAft>
                <a:spcPts val="1200"/>
              </a:spcAft>
            </a:pPr>
            <a:r>
              <a:rPr lang="en-GB" sz="2400" dirty="0">
                <a:solidFill>
                  <a:schemeClr val="tx1"/>
                </a:solidFill>
                <a:latin typeface="Aptos" panose="020B0004020202020204"/>
                <a:ea typeface="Roboto" pitchFamily="2" charset="0"/>
              </a:rPr>
              <a:t>Open-channel flow</a:t>
            </a:r>
          </a:p>
          <a:p>
            <a:pPr>
              <a:spcAft>
                <a:spcPts val="1200"/>
              </a:spcAft>
            </a:pPr>
            <a:r>
              <a:rPr lang="en-GB" sz="2400" dirty="0">
                <a:solidFill>
                  <a:schemeClr val="tx1"/>
                </a:solidFill>
                <a:latin typeface="Aptos" panose="020B0004020202020204"/>
                <a:ea typeface="Roboto" pitchFamily="2" charset="0"/>
              </a:rPr>
              <a:t>Erosion further upstream</a:t>
            </a:r>
          </a:p>
        </p:txBody>
      </p:sp>
      <p:sp>
        <p:nvSpPr>
          <p:cNvPr id="9" name="ZoneTexte 8">
            <a:extLst>
              <a:ext uri="{FF2B5EF4-FFF2-40B4-BE49-F238E27FC236}">
                <a16:creationId xmlns:a16="http://schemas.microsoft.com/office/drawing/2014/main" id="{2AC8EA0A-D003-4220-A042-CCC4A8A33C2F}"/>
              </a:ext>
            </a:extLst>
          </p:cNvPr>
          <p:cNvSpPr txBox="1"/>
          <p:nvPr/>
        </p:nvSpPr>
        <p:spPr>
          <a:xfrm>
            <a:off x="11757274" y="6489358"/>
            <a:ext cx="412955" cy="369332"/>
          </a:xfrm>
          <a:prstGeom prst="rect">
            <a:avLst/>
          </a:prstGeom>
          <a:noFill/>
        </p:spPr>
        <p:txBody>
          <a:bodyPr wrap="square" rtlCol="0">
            <a:spAutoFit/>
          </a:bodyPr>
          <a:lstStyle/>
          <a:p>
            <a:pPr algn="ctr"/>
            <a:r>
              <a:rPr lang="en-GB" dirty="0"/>
              <a:t>4</a:t>
            </a:r>
          </a:p>
        </p:txBody>
      </p:sp>
      <p:sp>
        <p:nvSpPr>
          <p:cNvPr id="14" name="TextBox 2">
            <a:extLst>
              <a:ext uri="{FF2B5EF4-FFF2-40B4-BE49-F238E27FC236}">
                <a16:creationId xmlns:a16="http://schemas.microsoft.com/office/drawing/2014/main" id="{25C34FD5-E052-4186-8189-2E7DC6D85C36}"/>
              </a:ext>
            </a:extLst>
          </p:cNvPr>
          <p:cNvSpPr txBox="1"/>
          <p:nvPr/>
        </p:nvSpPr>
        <p:spPr>
          <a:xfrm>
            <a:off x="2113991" y="79854"/>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pic>
        <p:nvPicPr>
          <p:cNvPr id="15" name="Picture 4" descr="A white text on a black background&#10;&#10;Description automatically generated">
            <a:extLst>
              <a:ext uri="{FF2B5EF4-FFF2-40B4-BE49-F238E27FC236}">
                <a16:creationId xmlns:a16="http://schemas.microsoft.com/office/drawing/2014/main" id="{3B0BCD01-1A2F-4695-8F14-405232D59C2C}"/>
              </a:ext>
            </a:extLst>
          </p:cNvPr>
          <p:cNvPicPr>
            <a:picLocks noChangeAspect="1"/>
          </p:cNvPicPr>
          <p:nvPr/>
        </p:nvPicPr>
        <p:blipFill rotWithShape="1">
          <a:blip r:embed="rId7"/>
          <a:srcRect l="2695" t="5015" r="1587" b="7948"/>
          <a:stretch/>
        </p:blipFill>
        <p:spPr>
          <a:xfrm>
            <a:off x="135784" y="109361"/>
            <a:ext cx="1880232" cy="597120"/>
          </a:xfrm>
          <a:prstGeom prst="rect">
            <a:avLst/>
          </a:prstGeom>
        </p:spPr>
      </p:pic>
    </p:spTree>
    <p:extLst>
      <p:ext uri="{BB962C8B-B14F-4D97-AF65-F5344CB8AC3E}">
        <p14:creationId xmlns:p14="http://schemas.microsoft.com/office/powerpoint/2010/main" val="164874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2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79078"/>
            <a:ext cx="11913976" cy="523220"/>
          </a:xfrm>
          <a:prstGeom prst="rect">
            <a:avLst/>
          </a:prstGeom>
          <a:noFill/>
        </p:spPr>
        <p:txBody>
          <a:bodyPr wrap="square" rtlCol="0">
            <a:spAutoFit/>
          </a:bodyPr>
          <a:lstStyle/>
          <a:p>
            <a:pPr algn="r"/>
            <a:r>
              <a:rPr lang="en-GB" sz="2800" dirty="0">
                <a:solidFill>
                  <a:schemeClr val="bg1"/>
                </a:solidFill>
                <a:latin typeface="Aptos" panose="020B0004020202020204" pitchFamily="34" charset="0"/>
              </a:rPr>
              <a:t>Filling</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5"/>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pic>
        <p:nvPicPr>
          <p:cNvPr id="7" name="chasseFill">
            <a:hlinkClick r:id="" action="ppaction://media"/>
            <a:extLst>
              <a:ext uri="{FF2B5EF4-FFF2-40B4-BE49-F238E27FC236}">
                <a16:creationId xmlns:a16="http://schemas.microsoft.com/office/drawing/2014/main" id="{F41C583F-3E8D-4C70-80AA-84CC5F4176E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573868" y="834833"/>
            <a:ext cx="9044263" cy="5087398"/>
          </a:xfrm>
          <a:prstGeom prst="rect">
            <a:avLst/>
          </a:prstGeom>
          <a:noFill/>
          <a:ln>
            <a:noFill/>
          </a:ln>
        </p:spPr>
      </p:pic>
      <p:sp>
        <p:nvSpPr>
          <p:cNvPr id="8" name="Rectangle : coins arrondis 7">
            <a:extLst>
              <a:ext uri="{FF2B5EF4-FFF2-40B4-BE49-F238E27FC236}">
                <a16:creationId xmlns:a16="http://schemas.microsoft.com/office/drawing/2014/main" id="{62416F28-A781-4095-A972-FA837F88F2DB}"/>
              </a:ext>
            </a:extLst>
          </p:cNvPr>
          <p:cNvSpPr/>
          <p:nvPr/>
        </p:nvSpPr>
        <p:spPr>
          <a:xfrm>
            <a:off x="7057555" y="1894664"/>
            <a:ext cx="3797342" cy="905070"/>
          </a:xfrm>
          <a:prstGeom prst="round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GB" sz="2400" dirty="0">
                <a:solidFill>
                  <a:schemeClr val="tx1"/>
                </a:solidFill>
                <a:latin typeface="Aptos" panose="020B0004020202020204"/>
                <a:ea typeface="Roboto" pitchFamily="2" charset="0"/>
              </a:rPr>
              <a:t>Third phase</a:t>
            </a:r>
          </a:p>
          <a:p>
            <a:pPr>
              <a:lnSpc>
                <a:spcPct val="150000"/>
              </a:lnSpc>
            </a:pPr>
            <a:r>
              <a:rPr lang="en-GB" sz="2400" dirty="0">
                <a:solidFill>
                  <a:schemeClr val="tx1"/>
                </a:solidFill>
                <a:latin typeface="Aptos" panose="020B0004020202020204"/>
                <a:ea typeface="Roboto" pitchFamily="2" charset="0"/>
              </a:rPr>
              <a:t>Lower concentrations</a:t>
            </a:r>
          </a:p>
        </p:txBody>
      </p:sp>
      <p:sp>
        <p:nvSpPr>
          <p:cNvPr id="9" name="ZoneTexte 8">
            <a:extLst>
              <a:ext uri="{FF2B5EF4-FFF2-40B4-BE49-F238E27FC236}">
                <a16:creationId xmlns:a16="http://schemas.microsoft.com/office/drawing/2014/main" id="{6E5E5AE4-529A-4E70-9A60-50CE6E786BBF}"/>
              </a:ext>
            </a:extLst>
          </p:cNvPr>
          <p:cNvSpPr txBox="1"/>
          <p:nvPr/>
        </p:nvSpPr>
        <p:spPr>
          <a:xfrm>
            <a:off x="11757274" y="6489358"/>
            <a:ext cx="412955" cy="369332"/>
          </a:xfrm>
          <a:prstGeom prst="rect">
            <a:avLst/>
          </a:prstGeom>
          <a:noFill/>
        </p:spPr>
        <p:txBody>
          <a:bodyPr wrap="square" rtlCol="0">
            <a:spAutoFit/>
          </a:bodyPr>
          <a:lstStyle/>
          <a:p>
            <a:pPr algn="ctr"/>
            <a:r>
              <a:rPr lang="en-GB" dirty="0"/>
              <a:t>5</a:t>
            </a:r>
          </a:p>
        </p:txBody>
      </p:sp>
      <p:sp>
        <p:nvSpPr>
          <p:cNvPr id="14" name="TextBox 2">
            <a:extLst>
              <a:ext uri="{FF2B5EF4-FFF2-40B4-BE49-F238E27FC236}">
                <a16:creationId xmlns:a16="http://schemas.microsoft.com/office/drawing/2014/main" id="{278157F5-34F1-4438-B5AB-15723A99360E}"/>
              </a:ext>
            </a:extLst>
          </p:cNvPr>
          <p:cNvSpPr txBox="1"/>
          <p:nvPr/>
        </p:nvSpPr>
        <p:spPr>
          <a:xfrm>
            <a:off x="2113991" y="79854"/>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pic>
        <p:nvPicPr>
          <p:cNvPr id="15" name="Picture 4" descr="A white text on a black background&#10;&#10;Description automatically generated">
            <a:extLst>
              <a:ext uri="{FF2B5EF4-FFF2-40B4-BE49-F238E27FC236}">
                <a16:creationId xmlns:a16="http://schemas.microsoft.com/office/drawing/2014/main" id="{0B405372-5C20-41AB-A56D-9425A0C50601}"/>
              </a:ext>
            </a:extLst>
          </p:cNvPr>
          <p:cNvPicPr>
            <a:picLocks noChangeAspect="1"/>
          </p:cNvPicPr>
          <p:nvPr/>
        </p:nvPicPr>
        <p:blipFill rotWithShape="1">
          <a:blip r:embed="rId7"/>
          <a:srcRect l="2695" t="5015" r="1587" b="7948"/>
          <a:stretch/>
        </p:blipFill>
        <p:spPr>
          <a:xfrm>
            <a:off x="135784" y="109361"/>
            <a:ext cx="1880232" cy="597120"/>
          </a:xfrm>
          <a:prstGeom prst="rect">
            <a:avLst/>
          </a:prstGeom>
        </p:spPr>
      </p:pic>
    </p:spTree>
    <p:extLst>
      <p:ext uri="{BB962C8B-B14F-4D97-AF65-F5344CB8AC3E}">
        <p14:creationId xmlns:p14="http://schemas.microsoft.com/office/powerpoint/2010/main" val="160763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5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79078"/>
            <a:ext cx="11913976" cy="523220"/>
          </a:xfrm>
          <a:prstGeom prst="rect">
            <a:avLst/>
          </a:prstGeom>
          <a:noFill/>
        </p:spPr>
        <p:txBody>
          <a:bodyPr wrap="square" rtlCol="0">
            <a:spAutoFit/>
          </a:bodyPr>
          <a:lstStyle/>
          <a:p>
            <a:pPr algn="r"/>
            <a:r>
              <a:rPr lang="en-GB" sz="2800" dirty="0">
                <a:solidFill>
                  <a:schemeClr val="bg1"/>
                </a:solidFill>
                <a:latin typeface="Aptos" panose="020B0004020202020204" pitchFamily="34" charset="0"/>
              </a:rPr>
              <a:t>Downstream impacts</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3"/>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pic>
        <p:nvPicPr>
          <p:cNvPr id="17" name="Picture 6">
            <a:extLst>
              <a:ext uri="{FF2B5EF4-FFF2-40B4-BE49-F238E27FC236}">
                <a16:creationId xmlns:a16="http://schemas.microsoft.com/office/drawing/2014/main" id="{8E6F4D81-46A5-46A4-8659-D65254F9BD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09739" y="1109273"/>
            <a:ext cx="2131784" cy="4390637"/>
          </a:xfrm>
          <a:prstGeom prst="rect">
            <a:avLst/>
          </a:prstGeom>
        </p:spPr>
      </p:pic>
      <p:pic>
        <p:nvPicPr>
          <p:cNvPr id="18" name="Content Placeholder 5">
            <a:extLst>
              <a:ext uri="{FF2B5EF4-FFF2-40B4-BE49-F238E27FC236}">
                <a16:creationId xmlns:a16="http://schemas.microsoft.com/office/drawing/2014/main" id="{A0691C13-7E5C-41DE-9C44-89655F81AD08}"/>
              </a:ext>
            </a:extLst>
          </p:cNvPr>
          <p:cNvPicPr>
            <a:picLocks noChangeAspect="1"/>
          </p:cNvPicPr>
          <p:nvPr/>
        </p:nvPicPr>
        <p:blipFill rotWithShape="1">
          <a:blip r:embed="rId5">
            <a:extLst>
              <a:ext uri="{28A0092B-C50C-407E-A947-70E740481C1C}">
                <a14:useLocalDpi xmlns:a14="http://schemas.microsoft.com/office/drawing/2010/main" val="0"/>
              </a:ext>
            </a:extLst>
          </a:blip>
          <a:srcRect r="25834"/>
          <a:stretch/>
        </p:blipFill>
        <p:spPr>
          <a:xfrm>
            <a:off x="6556855" y="1123466"/>
            <a:ext cx="2439521" cy="4385706"/>
          </a:xfrm>
          <a:prstGeom prst="rect">
            <a:avLst/>
          </a:prstGeom>
        </p:spPr>
      </p:pic>
      <p:sp>
        <p:nvSpPr>
          <p:cNvPr id="19" name="TextBox 8">
            <a:extLst>
              <a:ext uri="{FF2B5EF4-FFF2-40B4-BE49-F238E27FC236}">
                <a16:creationId xmlns:a16="http://schemas.microsoft.com/office/drawing/2014/main" id="{F5C868BE-D6C4-4822-B52E-CB17D117442D}"/>
              </a:ext>
            </a:extLst>
          </p:cNvPr>
          <p:cNvSpPr txBox="1"/>
          <p:nvPr/>
        </p:nvSpPr>
        <p:spPr>
          <a:xfrm>
            <a:off x="6125745" y="5610438"/>
            <a:ext cx="5214678" cy="307777"/>
          </a:xfrm>
          <a:prstGeom prst="rect">
            <a:avLst/>
          </a:prstGeom>
          <a:noFill/>
        </p:spPr>
        <p:txBody>
          <a:bodyPr wrap="square" rtlCol="0">
            <a:spAutoFit/>
          </a:bodyPr>
          <a:lstStyle/>
          <a:p>
            <a:pPr algn="r"/>
            <a:r>
              <a:rPr lang="fr-FR" sz="1400" dirty="0">
                <a:latin typeface="Roboto Lt" pitchFamily="2" charset="0"/>
                <a:ea typeface="Roboto Lt" pitchFamily="2" charset="0"/>
              </a:rPr>
              <a:t>Durance (2022), Fédération de Pêche des Hautes-Alpes</a:t>
            </a:r>
            <a:endParaRPr lang="en-GB" sz="1400" dirty="0">
              <a:latin typeface="Roboto Lt" pitchFamily="2" charset="0"/>
              <a:ea typeface="Roboto Lt" pitchFamily="2" charset="0"/>
            </a:endParaRPr>
          </a:p>
        </p:txBody>
      </p:sp>
      <p:pic>
        <p:nvPicPr>
          <p:cNvPr id="21" name="Image 20">
            <a:extLst>
              <a:ext uri="{FF2B5EF4-FFF2-40B4-BE49-F238E27FC236}">
                <a16:creationId xmlns:a16="http://schemas.microsoft.com/office/drawing/2014/main" id="{0C22C320-F40E-4412-988B-39A8E0A9B524}"/>
              </a:ext>
            </a:extLst>
          </p:cNvPr>
          <p:cNvPicPr>
            <a:picLocks noChangeAspect="1"/>
          </p:cNvPicPr>
          <p:nvPr/>
        </p:nvPicPr>
        <p:blipFill rotWithShape="1">
          <a:blip r:embed="rId6">
            <a:extLst>
              <a:ext uri="{28A0092B-C50C-407E-A947-70E740481C1C}">
                <a14:useLocalDpi xmlns:a14="http://schemas.microsoft.com/office/drawing/2010/main" val="0"/>
              </a:ext>
            </a:extLst>
          </a:blip>
          <a:srcRect t="32409" b="25216"/>
          <a:stretch/>
        </p:blipFill>
        <p:spPr>
          <a:xfrm>
            <a:off x="780292" y="4132591"/>
            <a:ext cx="4922391" cy="1380861"/>
          </a:xfrm>
          <a:prstGeom prst="rect">
            <a:avLst/>
          </a:prstGeom>
        </p:spPr>
      </p:pic>
      <p:sp>
        <p:nvSpPr>
          <p:cNvPr id="22" name="TextBox 8">
            <a:extLst>
              <a:ext uri="{FF2B5EF4-FFF2-40B4-BE49-F238E27FC236}">
                <a16:creationId xmlns:a16="http://schemas.microsoft.com/office/drawing/2014/main" id="{810F7B43-61AB-4A69-A6E2-980932AA6F27}"/>
              </a:ext>
            </a:extLst>
          </p:cNvPr>
          <p:cNvSpPr txBox="1"/>
          <p:nvPr/>
        </p:nvSpPr>
        <p:spPr>
          <a:xfrm>
            <a:off x="780291" y="5201395"/>
            <a:ext cx="4245528" cy="307777"/>
          </a:xfrm>
          <a:prstGeom prst="rect">
            <a:avLst/>
          </a:prstGeom>
          <a:noFill/>
        </p:spPr>
        <p:txBody>
          <a:bodyPr wrap="square" rtlCol="0">
            <a:spAutoFit/>
          </a:bodyPr>
          <a:lstStyle/>
          <a:p>
            <a:r>
              <a:rPr lang="fr-FR" sz="1400" dirty="0">
                <a:solidFill>
                  <a:schemeClr val="bg1"/>
                </a:solidFill>
                <a:latin typeface="Roboto Lt" pitchFamily="2" charset="0"/>
                <a:ea typeface="Roboto Lt" pitchFamily="2" charset="0"/>
              </a:rPr>
              <a:t>RTS</a:t>
            </a:r>
            <a:endParaRPr lang="en-GB" sz="1400" dirty="0">
              <a:solidFill>
                <a:schemeClr val="bg1"/>
              </a:solidFill>
              <a:latin typeface="Roboto Lt" pitchFamily="2" charset="0"/>
              <a:ea typeface="Roboto Lt" pitchFamily="2" charset="0"/>
            </a:endParaRPr>
          </a:p>
        </p:txBody>
      </p:sp>
      <p:pic>
        <p:nvPicPr>
          <p:cNvPr id="23" name="Image 22">
            <a:extLst>
              <a:ext uri="{FF2B5EF4-FFF2-40B4-BE49-F238E27FC236}">
                <a16:creationId xmlns:a16="http://schemas.microsoft.com/office/drawing/2014/main" id="{62E49212-3F34-4955-A9C4-4F494DA054C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0291" y="1130139"/>
            <a:ext cx="4922393" cy="2918526"/>
          </a:xfrm>
          <a:prstGeom prst="rect">
            <a:avLst/>
          </a:prstGeom>
        </p:spPr>
      </p:pic>
      <p:sp>
        <p:nvSpPr>
          <p:cNvPr id="24" name="TextBox 8">
            <a:extLst>
              <a:ext uri="{FF2B5EF4-FFF2-40B4-BE49-F238E27FC236}">
                <a16:creationId xmlns:a16="http://schemas.microsoft.com/office/drawing/2014/main" id="{87486159-D5EA-413B-9606-D614627F29E6}"/>
              </a:ext>
            </a:extLst>
          </p:cNvPr>
          <p:cNvSpPr txBox="1"/>
          <p:nvPr/>
        </p:nvSpPr>
        <p:spPr>
          <a:xfrm>
            <a:off x="780291" y="3713148"/>
            <a:ext cx="4245528" cy="307777"/>
          </a:xfrm>
          <a:prstGeom prst="rect">
            <a:avLst/>
          </a:prstGeom>
          <a:noFill/>
        </p:spPr>
        <p:txBody>
          <a:bodyPr wrap="square" rtlCol="0">
            <a:spAutoFit/>
          </a:bodyPr>
          <a:lstStyle/>
          <a:p>
            <a:r>
              <a:rPr lang="fr-FR" sz="1400" dirty="0" err="1">
                <a:solidFill>
                  <a:schemeClr val="bg1"/>
                </a:solidFill>
                <a:latin typeface="Roboto Lt" pitchFamily="2" charset="0"/>
                <a:ea typeface="Roboto Lt" pitchFamily="2" charset="0"/>
              </a:rPr>
              <a:t>Grimardias</a:t>
            </a:r>
            <a:r>
              <a:rPr lang="fr-FR" sz="1400" dirty="0">
                <a:solidFill>
                  <a:schemeClr val="bg1"/>
                </a:solidFill>
                <a:latin typeface="Roboto Lt" pitchFamily="2" charset="0"/>
                <a:ea typeface="Roboto Lt" pitchFamily="2" charset="0"/>
              </a:rPr>
              <a:t> </a:t>
            </a:r>
            <a:r>
              <a:rPr lang="fr-FR" sz="1400" i="1" dirty="0">
                <a:solidFill>
                  <a:schemeClr val="bg1"/>
                </a:solidFill>
                <a:latin typeface="Roboto Lt" pitchFamily="2" charset="0"/>
                <a:ea typeface="Roboto Lt" pitchFamily="2" charset="0"/>
              </a:rPr>
              <a:t>et al.</a:t>
            </a:r>
            <a:r>
              <a:rPr lang="fr-FR" sz="1400" dirty="0">
                <a:solidFill>
                  <a:schemeClr val="bg1"/>
                </a:solidFill>
                <a:latin typeface="Roboto Lt" pitchFamily="2" charset="0"/>
                <a:ea typeface="Roboto Lt" pitchFamily="2" charset="0"/>
              </a:rPr>
              <a:t> (2012)</a:t>
            </a:r>
            <a:endParaRPr lang="en-GB" sz="1400" dirty="0">
              <a:solidFill>
                <a:schemeClr val="bg1"/>
              </a:solidFill>
              <a:latin typeface="Roboto Lt" pitchFamily="2" charset="0"/>
              <a:ea typeface="Roboto Lt" pitchFamily="2" charset="0"/>
            </a:endParaRPr>
          </a:p>
        </p:txBody>
      </p:sp>
      <p:sp>
        <p:nvSpPr>
          <p:cNvPr id="25" name="TextBox 8">
            <a:extLst>
              <a:ext uri="{FF2B5EF4-FFF2-40B4-BE49-F238E27FC236}">
                <a16:creationId xmlns:a16="http://schemas.microsoft.com/office/drawing/2014/main" id="{2DEFBB70-265D-4F15-8C22-98DA3451F3BA}"/>
              </a:ext>
            </a:extLst>
          </p:cNvPr>
          <p:cNvSpPr txBox="1"/>
          <p:nvPr/>
        </p:nvSpPr>
        <p:spPr>
          <a:xfrm>
            <a:off x="686985" y="5610438"/>
            <a:ext cx="4245528" cy="307777"/>
          </a:xfrm>
          <a:prstGeom prst="rect">
            <a:avLst/>
          </a:prstGeom>
          <a:noFill/>
        </p:spPr>
        <p:txBody>
          <a:bodyPr wrap="square" rtlCol="0">
            <a:spAutoFit/>
          </a:bodyPr>
          <a:lstStyle/>
          <a:p>
            <a:r>
              <a:rPr lang="fr-FR" sz="1400" dirty="0">
                <a:latin typeface="Roboto Lt" pitchFamily="2" charset="0"/>
                <a:ea typeface="Roboto Lt" pitchFamily="2" charset="0"/>
              </a:rPr>
              <a:t>Rhône (2012)</a:t>
            </a:r>
          </a:p>
        </p:txBody>
      </p:sp>
      <p:sp>
        <p:nvSpPr>
          <p:cNvPr id="15" name="ZoneTexte 14">
            <a:extLst>
              <a:ext uri="{FF2B5EF4-FFF2-40B4-BE49-F238E27FC236}">
                <a16:creationId xmlns:a16="http://schemas.microsoft.com/office/drawing/2014/main" id="{26E5547C-F9D8-49CF-9D16-6023EE2798BF}"/>
              </a:ext>
            </a:extLst>
          </p:cNvPr>
          <p:cNvSpPr txBox="1"/>
          <p:nvPr/>
        </p:nvSpPr>
        <p:spPr>
          <a:xfrm>
            <a:off x="11757274" y="6489358"/>
            <a:ext cx="412955" cy="369332"/>
          </a:xfrm>
          <a:prstGeom prst="rect">
            <a:avLst/>
          </a:prstGeom>
          <a:noFill/>
        </p:spPr>
        <p:txBody>
          <a:bodyPr wrap="square" rtlCol="0">
            <a:spAutoFit/>
          </a:bodyPr>
          <a:lstStyle/>
          <a:p>
            <a:pPr algn="ctr"/>
            <a:r>
              <a:rPr lang="en-GB" dirty="0"/>
              <a:t>6</a:t>
            </a:r>
          </a:p>
        </p:txBody>
      </p:sp>
      <p:sp>
        <p:nvSpPr>
          <p:cNvPr id="27" name="TextBox 2">
            <a:extLst>
              <a:ext uri="{FF2B5EF4-FFF2-40B4-BE49-F238E27FC236}">
                <a16:creationId xmlns:a16="http://schemas.microsoft.com/office/drawing/2014/main" id="{638268FF-C419-4F0B-B820-A281C482DD4D}"/>
              </a:ext>
            </a:extLst>
          </p:cNvPr>
          <p:cNvSpPr txBox="1"/>
          <p:nvPr/>
        </p:nvSpPr>
        <p:spPr>
          <a:xfrm>
            <a:off x="2113991" y="79854"/>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pic>
        <p:nvPicPr>
          <p:cNvPr id="28" name="Picture 4" descr="A white text on a black background&#10;&#10;Description automatically generated">
            <a:extLst>
              <a:ext uri="{FF2B5EF4-FFF2-40B4-BE49-F238E27FC236}">
                <a16:creationId xmlns:a16="http://schemas.microsoft.com/office/drawing/2014/main" id="{72C47A15-18A4-4E90-8A77-CA24A9C79B27}"/>
              </a:ext>
            </a:extLst>
          </p:cNvPr>
          <p:cNvPicPr>
            <a:picLocks noChangeAspect="1"/>
          </p:cNvPicPr>
          <p:nvPr/>
        </p:nvPicPr>
        <p:blipFill rotWithShape="1">
          <a:blip r:embed="rId8"/>
          <a:srcRect l="2695" t="5015" r="1587" b="7948"/>
          <a:stretch/>
        </p:blipFill>
        <p:spPr>
          <a:xfrm>
            <a:off x="135784" y="109361"/>
            <a:ext cx="1880232" cy="597120"/>
          </a:xfrm>
          <a:prstGeom prst="rect">
            <a:avLst/>
          </a:prstGeom>
        </p:spPr>
      </p:pic>
    </p:spTree>
    <p:extLst>
      <p:ext uri="{BB962C8B-B14F-4D97-AF65-F5344CB8AC3E}">
        <p14:creationId xmlns:p14="http://schemas.microsoft.com/office/powerpoint/2010/main" val="982124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79078"/>
            <a:ext cx="11913976" cy="523220"/>
          </a:xfrm>
          <a:prstGeom prst="rect">
            <a:avLst/>
          </a:prstGeom>
          <a:noFill/>
        </p:spPr>
        <p:txBody>
          <a:bodyPr wrap="square" rtlCol="0">
            <a:spAutoFit/>
          </a:bodyPr>
          <a:lstStyle/>
          <a:p>
            <a:pPr algn="r"/>
            <a:r>
              <a:rPr lang="en-GB" sz="2800" dirty="0">
                <a:solidFill>
                  <a:schemeClr val="bg1"/>
                </a:solidFill>
                <a:latin typeface="Aptos" panose="020B0004020202020204" pitchFamily="34" charset="0"/>
              </a:rPr>
              <a:t>Presentation plan</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3"/>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sp>
        <p:nvSpPr>
          <p:cNvPr id="4" name="ZoneTexte 3">
            <a:extLst>
              <a:ext uri="{FF2B5EF4-FFF2-40B4-BE49-F238E27FC236}">
                <a16:creationId xmlns:a16="http://schemas.microsoft.com/office/drawing/2014/main" id="{1958E34D-F245-45CE-882B-F691D71FB571}"/>
              </a:ext>
            </a:extLst>
          </p:cNvPr>
          <p:cNvSpPr txBox="1"/>
          <p:nvPr/>
        </p:nvSpPr>
        <p:spPr>
          <a:xfrm>
            <a:off x="1707006" y="1974435"/>
            <a:ext cx="8734445" cy="2909130"/>
          </a:xfrm>
          <a:prstGeom prst="rect">
            <a:avLst/>
          </a:prstGeom>
          <a:noFill/>
        </p:spPr>
        <p:txBody>
          <a:bodyPr wrap="square" rtlCol="0">
            <a:spAutoFit/>
          </a:bodyPr>
          <a:lstStyle/>
          <a:p>
            <a:pPr marL="514350" indent="-514350" algn="ctr">
              <a:lnSpc>
                <a:spcPct val="200000"/>
              </a:lnSpc>
              <a:buFont typeface="+mj-lt"/>
              <a:buAutoNum type="arabicPeriod"/>
            </a:pPr>
            <a:r>
              <a:rPr lang="en-GB" sz="3200" dirty="0">
                <a:latin typeface="Aptos" panose="020B0004020202020204"/>
              </a:rPr>
              <a:t>Flume and experimental configurations</a:t>
            </a:r>
          </a:p>
          <a:p>
            <a:pPr marL="514350" indent="-514350" algn="ctr">
              <a:lnSpc>
                <a:spcPct val="200000"/>
              </a:lnSpc>
              <a:buFont typeface="+mj-lt"/>
              <a:buAutoNum type="arabicPeriod"/>
            </a:pPr>
            <a:r>
              <a:rPr lang="en-GB" sz="3200" dirty="0">
                <a:latin typeface="Aptos" panose="020B0004020202020204"/>
              </a:rPr>
              <a:t>Bed level and concentration evolution methods</a:t>
            </a:r>
          </a:p>
          <a:p>
            <a:pPr marL="514350" indent="-514350" algn="ctr">
              <a:lnSpc>
                <a:spcPct val="200000"/>
              </a:lnSpc>
              <a:buFont typeface="+mj-lt"/>
              <a:buAutoNum type="arabicPeriod"/>
            </a:pPr>
            <a:r>
              <a:rPr lang="en-GB" sz="3200" dirty="0">
                <a:latin typeface="Aptos" panose="020B0004020202020204"/>
              </a:rPr>
              <a:t>Results</a:t>
            </a:r>
          </a:p>
        </p:txBody>
      </p:sp>
      <p:sp>
        <p:nvSpPr>
          <p:cNvPr id="8" name="ZoneTexte 7">
            <a:extLst>
              <a:ext uri="{FF2B5EF4-FFF2-40B4-BE49-F238E27FC236}">
                <a16:creationId xmlns:a16="http://schemas.microsoft.com/office/drawing/2014/main" id="{4A61912E-3AE6-4B97-9E41-A5CF75689F6C}"/>
              </a:ext>
            </a:extLst>
          </p:cNvPr>
          <p:cNvSpPr txBox="1"/>
          <p:nvPr/>
        </p:nvSpPr>
        <p:spPr>
          <a:xfrm>
            <a:off x="11757274" y="6489358"/>
            <a:ext cx="412955" cy="369332"/>
          </a:xfrm>
          <a:prstGeom prst="rect">
            <a:avLst/>
          </a:prstGeom>
          <a:noFill/>
        </p:spPr>
        <p:txBody>
          <a:bodyPr wrap="square" rtlCol="0">
            <a:spAutoFit/>
          </a:bodyPr>
          <a:lstStyle/>
          <a:p>
            <a:pPr algn="ctr"/>
            <a:r>
              <a:rPr lang="en-GB" dirty="0"/>
              <a:t>7</a:t>
            </a:r>
          </a:p>
        </p:txBody>
      </p:sp>
      <p:sp>
        <p:nvSpPr>
          <p:cNvPr id="13" name="TextBox 2">
            <a:extLst>
              <a:ext uri="{FF2B5EF4-FFF2-40B4-BE49-F238E27FC236}">
                <a16:creationId xmlns:a16="http://schemas.microsoft.com/office/drawing/2014/main" id="{74CC345A-15EC-4956-81F5-34C4E213A398}"/>
              </a:ext>
            </a:extLst>
          </p:cNvPr>
          <p:cNvSpPr txBox="1"/>
          <p:nvPr/>
        </p:nvSpPr>
        <p:spPr>
          <a:xfrm>
            <a:off x="2113991" y="79854"/>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pic>
        <p:nvPicPr>
          <p:cNvPr id="14" name="Picture 4" descr="A white text on a black background&#10;&#10;Description automatically generated">
            <a:extLst>
              <a:ext uri="{FF2B5EF4-FFF2-40B4-BE49-F238E27FC236}">
                <a16:creationId xmlns:a16="http://schemas.microsoft.com/office/drawing/2014/main" id="{7E34217C-1C3F-4E40-A5E2-3A62F5FD60F6}"/>
              </a:ext>
            </a:extLst>
          </p:cNvPr>
          <p:cNvPicPr>
            <a:picLocks noChangeAspect="1"/>
          </p:cNvPicPr>
          <p:nvPr/>
        </p:nvPicPr>
        <p:blipFill rotWithShape="1">
          <a:blip r:embed="rId4"/>
          <a:srcRect l="2695" t="5015" r="1587" b="7948"/>
          <a:stretch/>
        </p:blipFill>
        <p:spPr>
          <a:xfrm>
            <a:off x="135784" y="109361"/>
            <a:ext cx="1880232" cy="597120"/>
          </a:xfrm>
          <a:prstGeom prst="rect">
            <a:avLst/>
          </a:prstGeom>
        </p:spPr>
      </p:pic>
    </p:spTree>
    <p:extLst>
      <p:ext uri="{BB962C8B-B14F-4D97-AF65-F5344CB8AC3E}">
        <p14:creationId xmlns:p14="http://schemas.microsoft.com/office/powerpoint/2010/main" val="402984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 22">
            <a:extLst>
              <a:ext uri="{FF2B5EF4-FFF2-40B4-BE49-F238E27FC236}">
                <a16:creationId xmlns:a16="http://schemas.microsoft.com/office/drawing/2014/main" id="{F16A6FAC-BC33-44AE-8B48-E86CB0A18BE1}"/>
              </a:ext>
            </a:extLst>
          </p:cNvPr>
          <p:cNvPicPr>
            <a:picLocks noChangeAspect="1"/>
          </p:cNvPicPr>
          <p:nvPr/>
        </p:nvPicPr>
        <p:blipFill>
          <a:blip r:embed="rId3"/>
          <a:stretch>
            <a:fillRect/>
          </a:stretch>
        </p:blipFill>
        <p:spPr>
          <a:xfrm>
            <a:off x="5952335" y="959716"/>
            <a:ext cx="5364594" cy="5155336"/>
          </a:xfrm>
          <a:prstGeom prst="rect">
            <a:avLst/>
          </a:prstGeom>
        </p:spPr>
      </p:pic>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79078"/>
            <a:ext cx="11903816" cy="523220"/>
          </a:xfrm>
          <a:prstGeom prst="rect">
            <a:avLst/>
          </a:prstGeom>
          <a:noFill/>
        </p:spPr>
        <p:txBody>
          <a:bodyPr wrap="square" rtlCol="0">
            <a:spAutoFit/>
          </a:bodyPr>
          <a:lstStyle/>
          <a:p>
            <a:pPr algn="r"/>
            <a:r>
              <a:rPr lang="en-GB" sz="2800" dirty="0">
                <a:solidFill>
                  <a:schemeClr val="bg1"/>
                </a:solidFill>
                <a:latin typeface="Aptos" panose="020B0004020202020204" pitchFamily="34" charset="0"/>
              </a:rPr>
              <a:t>Experimental flume</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4"/>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pic>
        <p:nvPicPr>
          <p:cNvPr id="14" name="Image 13" descr="Une image contenant habits, bâtiment, personne, homme&#10;&#10;Description générée automatiquement">
            <a:extLst>
              <a:ext uri="{FF2B5EF4-FFF2-40B4-BE49-F238E27FC236}">
                <a16:creationId xmlns:a16="http://schemas.microsoft.com/office/drawing/2014/main" id="{840CAE6B-0362-4759-847F-4140FACF61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6564" y="1524922"/>
            <a:ext cx="5077540" cy="3808155"/>
          </a:xfrm>
          <a:prstGeom prst="rect">
            <a:avLst/>
          </a:prstGeom>
        </p:spPr>
      </p:pic>
      <p:cxnSp>
        <p:nvCxnSpPr>
          <p:cNvPr id="18" name="Connecteur droit avec flèche 17">
            <a:extLst>
              <a:ext uri="{FF2B5EF4-FFF2-40B4-BE49-F238E27FC236}">
                <a16:creationId xmlns:a16="http://schemas.microsoft.com/office/drawing/2014/main" id="{6E1AC548-C5BF-4AAB-A443-315F02431238}"/>
              </a:ext>
            </a:extLst>
          </p:cNvPr>
          <p:cNvCxnSpPr>
            <a:cxnSpLocks/>
          </p:cNvCxnSpPr>
          <p:nvPr/>
        </p:nvCxnSpPr>
        <p:spPr>
          <a:xfrm>
            <a:off x="787774" y="4676353"/>
            <a:ext cx="918049" cy="0"/>
          </a:xfrm>
          <a:prstGeom prst="straightConnector1">
            <a:avLst/>
          </a:prstGeom>
          <a:ln>
            <a:solidFill>
              <a:srgbClr val="E8EBF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77A29C27-282D-4539-8B86-0D6F3BFE0914}"/>
              </a:ext>
            </a:extLst>
          </p:cNvPr>
          <p:cNvSpPr txBox="1"/>
          <p:nvPr/>
        </p:nvSpPr>
        <p:spPr>
          <a:xfrm>
            <a:off x="1065917" y="4963745"/>
            <a:ext cx="753732" cy="369332"/>
          </a:xfrm>
          <a:prstGeom prst="rect">
            <a:avLst/>
          </a:prstGeom>
          <a:noFill/>
        </p:spPr>
        <p:txBody>
          <a:bodyPr wrap="none" rtlCol="0">
            <a:spAutoFit/>
          </a:bodyPr>
          <a:lstStyle/>
          <a:p>
            <a:r>
              <a:rPr lang="en-GB" dirty="0"/>
              <a:t>50 cm</a:t>
            </a:r>
          </a:p>
        </p:txBody>
      </p:sp>
      <p:sp>
        <p:nvSpPr>
          <p:cNvPr id="11" name="ZoneTexte 10">
            <a:extLst>
              <a:ext uri="{FF2B5EF4-FFF2-40B4-BE49-F238E27FC236}">
                <a16:creationId xmlns:a16="http://schemas.microsoft.com/office/drawing/2014/main" id="{8A167EDB-B332-4A2D-8EDE-FB989A80768A}"/>
              </a:ext>
            </a:extLst>
          </p:cNvPr>
          <p:cNvSpPr txBox="1"/>
          <p:nvPr/>
        </p:nvSpPr>
        <p:spPr>
          <a:xfrm>
            <a:off x="8790717" y="1736767"/>
            <a:ext cx="2361017" cy="307777"/>
          </a:xfrm>
          <a:prstGeom prst="rect">
            <a:avLst/>
          </a:prstGeom>
          <a:noFill/>
          <a:ln>
            <a:noFill/>
          </a:ln>
        </p:spPr>
        <p:txBody>
          <a:bodyPr wrap="square" rtlCol="0">
            <a:spAutoFit/>
          </a:bodyPr>
          <a:lstStyle/>
          <a:p>
            <a:pPr algn="ctr"/>
            <a:r>
              <a:rPr lang="en-GB" sz="1400" dirty="0">
                <a:solidFill>
                  <a:schemeClr val="tx1">
                    <a:lumMod val="65000"/>
                    <a:lumOff val="35000"/>
                  </a:schemeClr>
                </a:solidFill>
                <a:latin typeface="Times New Roman" panose="02020603050405020304" pitchFamily="18" charset="0"/>
                <a:ea typeface="Roboto" pitchFamily="2" charset="0"/>
                <a:cs typeface="Times New Roman" panose="02020603050405020304" pitchFamily="18" charset="0"/>
              </a:rPr>
              <a:t>Plan view</a:t>
            </a:r>
          </a:p>
        </p:txBody>
      </p:sp>
      <p:sp>
        <p:nvSpPr>
          <p:cNvPr id="13" name="ZoneTexte 12">
            <a:extLst>
              <a:ext uri="{FF2B5EF4-FFF2-40B4-BE49-F238E27FC236}">
                <a16:creationId xmlns:a16="http://schemas.microsoft.com/office/drawing/2014/main" id="{C462D4EE-B3F4-46F8-BE38-2A238F2CEF89}"/>
              </a:ext>
            </a:extLst>
          </p:cNvPr>
          <p:cNvSpPr txBox="1"/>
          <p:nvPr/>
        </p:nvSpPr>
        <p:spPr>
          <a:xfrm>
            <a:off x="9412372" y="4056765"/>
            <a:ext cx="1190978" cy="523220"/>
          </a:xfrm>
          <a:prstGeom prst="rect">
            <a:avLst/>
          </a:prstGeom>
          <a:noFill/>
          <a:ln>
            <a:noFill/>
          </a:ln>
        </p:spPr>
        <p:txBody>
          <a:bodyPr wrap="square" rtlCol="0">
            <a:spAutoFit/>
          </a:bodyPr>
          <a:lstStyle/>
          <a:p>
            <a:pPr algn="ctr"/>
            <a:r>
              <a:rPr lang="en-GB" sz="1400" dirty="0">
                <a:solidFill>
                  <a:schemeClr val="tx1">
                    <a:lumMod val="65000"/>
                    <a:lumOff val="35000"/>
                  </a:schemeClr>
                </a:solidFill>
                <a:latin typeface="Times New Roman" panose="02020603050405020304" pitchFamily="18" charset="0"/>
                <a:ea typeface="Roboto" pitchFamily="2" charset="0"/>
                <a:cs typeface="Times New Roman" panose="02020603050405020304" pitchFamily="18" charset="0"/>
              </a:rPr>
              <a:t>Elevation view</a:t>
            </a:r>
          </a:p>
        </p:txBody>
      </p:sp>
      <p:sp>
        <p:nvSpPr>
          <p:cNvPr id="4" name="ZoneTexte 3">
            <a:extLst>
              <a:ext uri="{FF2B5EF4-FFF2-40B4-BE49-F238E27FC236}">
                <a16:creationId xmlns:a16="http://schemas.microsoft.com/office/drawing/2014/main" id="{0C3164B4-D7A2-4016-A316-80F1FD00720A}"/>
              </a:ext>
            </a:extLst>
          </p:cNvPr>
          <p:cNvSpPr txBox="1"/>
          <p:nvPr/>
        </p:nvSpPr>
        <p:spPr>
          <a:xfrm>
            <a:off x="1442781" y="989689"/>
            <a:ext cx="1250663" cy="400110"/>
          </a:xfrm>
          <a:prstGeom prst="rect">
            <a:avLst/>
          </a:prstGeom>
          <a:noFill/>
        </p:spPr>
        <p:txBody>
          <a:bodyPr wrap="none" rtlCol="0">
            <a:spAutoFit/>
          </a:bodyPr>
          <a:lstStyle/>
          <a:p>
            <a:r>
              <a:rPr lang="en-GB" sz="2000" dirty="0"/>
              <a:t>Guillaume</a:t>
            </a:r>
          </a:p>
        </p:txBody>
      </p:sp>
      <p:sp>
        <p:nvSpPr>
          <p:cNvPr id="16" name="ZoneTexte 15">
            <a:extLst>
              <a:ext uri="{FF2B5EF4-FFF2-40B4-BE49-F238E27FC236}">
                <a16:creationId xmlns:a16="http://schemas.microsoft.com/office/drawing/2014/main" id="{DE202CED-ADD9-42B0-8855-838B4710AD90}"/>
              </a:ext>
            </a:extLst>
          </p:cNvPr>
          <p:cNvSpPr txBox="1"/>
          <p:nvPr/>
        </p:nvSpPr>
        <p:spPr>
          <a:xfrm>
            <a:off x="3768219" y="1031394"/>
            <a:ext cx="777777" cy="369332"/>
          </a:xfrm>
          <a:prstGeom prst="rect">
            <a:avLst/>
          </a:prstGeom>
          <a:noFill/>
        </p:spPr>
        <p:txBody>
          <a:bodyPr wrap="none" rtlCol="0">
            <a:spAutoFit/>
          </a:bodyPr>
          <a:lstStyle/>
          <a:p>
            <a:r>
              <a:rPr lang="en-GB" dirty="0" err="1"/>
              <a:t>Brieuc</a:t>
            </a:r>
            <a:endParaRPr lang="en-GB" dirty="0"/>
          </a:p>
        </p:txBody>
      </p:sp>
      <p:cxnSp>
        <p:nvCxnSpPr>
          <p:cNvPr id="6" name="Connecteur droit avec flèche 5">
            <a:extLst>
              <a:ext uri="{FF2B5EF4-FFF2-40B4-BE49-F238E27FC236}">
                <a16:creationId xmlns:a16="http://schemas.microsoft.com/office/drawing/2014/main" id="{7F016BAE-FFA2-48CE-92F3-480BFECBFAD8}"/>
              </a:ext>
            </a:extLst>
          </p:cNvPr>
          <p:cNvCxnSpPr>
            <a:stCxn id="4" idx="2"/>
          </p:cNvCxnSpPr>
          <p:nvPr/>
        </p:nvCxnSpPr>
        <p:spPr>
          <a:xfrm>
            <a:off x="2068113" y="1389799"/>
            <a:ext cx="641441" cy="81989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7A6E09DA-229B-4A1C-913E-DEF482330BAC}"/>
              </a:ext>
            </a:extLst>
          </p:cNvPr>
          <p:cNvCxnSpPr>
            <a:cxnSpLocks/>
            <a:stCxn id="16" idx="2"/>
          </p:cNvCxnSpPr>
          <p:nvPr/>
        </p:nvCxnSpPr>
        <p:spPr>
          <a:xfrm flipH="1">
            <a:off x="3567662" y="1400726"/>
            <a:ext cx="589446" cy="70739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6137FEAB-F38D-4D82-B1E3-C1E033D7FA51}"/>
              </a:ext>
            </a:extLst>
          </p:cNvPr>
          <p:cNvSpPr txBox="1"/>
          <p:nvPr/>
        </p:nvSpPr>
        <p:spPr>
          <a:xfrm>
            <a:off x="11757274" y="6489358"/>
            <a:ext cx="412955" cy="369332"/>
          </a:xfrm>
          <a:prstGeom prst="rect">
            <a:avLst/>
          </a:prstGeom>
          <a:noFill/>
        </p:spPr>
        <p:txBody>
          <a:bodyPr wrap="square" rtlCol="0">
            <a:spAutoFit/>
          </a:bodyPr>
          <a:lstStyle/>
          <a:p>
            <a:pPr algn="ctr"/>
            <a:r>
              <a:rPr lang="en-GB" dirty="0"/>
              <a:t>8</a:t>
            </a:r>
          </a:p>
        </p:txBody>
      </p:sp>
      <p:sp>
        <p:nvSpPr>
          <p:cNvPr id="26" name="TextBox 2">
            <a:extLst>
              <a:ext uri="{FF2B5EF4-FFF2-40B4-BE49-F238E27FC236}">
                <a16:creationId xmlns:a16="http://schemas.microsoft.com/office/drawing/2014/main" id="{BDCC40C7-544A-4766-A6A1-2A2901552C58}"/>
              </a:ext>
            </a:extLst>
          </p:cNvPr>
          <p:cNvSpPr txBox="1"/>
          <p:nvPr/>
        </p:nvSpPr>
        <p:spPr>
          <a:xfrm>
            <a:off x="2113991" y="79854"/>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pic>
        <p:nvPicPr>
          <p:cNvPr id="27" name="Picture 4" descr="A white text on a black background&#10;&#10;Description automatically generated">
            <a:extLst>
              <a:ext uri="{FF2B5EF4-FFF2-40B4-BE49-F238E27FC236}">
                <a16:creationId xmlns:a16="http://schemas.microsoft.com/office/drawing/2014/main" id="{4E7259C6-FC5D-4FB6-B113-EFFA9F7E2256}"/>
              </a:ext>
            </a:extLst>
          </p:cNvPr>
          <p:cNvPicPr>
            <a:picLocks noChangeAspect="1"/>
          </p:cNvPicPr>
          <p:nvPr/>
        </p:nvPicPr>
        <p:blipFill rotWithShape="1">
          <a:blip r:embed="rId6"/>
          <a:srcRect l="2695" t="5015" r="1587" b="7948"/>
          <a:stretch/>
        </p:blipFill>
        <p:spPr>
          <a:xfrm>
            <a:off x="135784" y="109361"/>
            <a:ext cx="1880232" cy="597120"/>
          </a:xfrm>
          <a:prstGeom prst="rect">
            <a:avLst/>
          </a:prstGeom>
        </p:spPr>
      </p:pic>
    </p:spTree>
    <p:extLst>
      <p:ext uri="{BB962C8B-B14F-4D97-AF65-F5344CB8AC3E}">
        <p14:creationId xmlns:p14="http://schemas.microsoft.com/office/powerpoint/2010/main" val="1212608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79078"/>
            <a:ext cx="11913976" cy="523220"/>
          </a:xfrm>
          <a:prstGeom prst="rect">
            <a:avLst/>
          </a:prstGeom>
          <a:noFill/>
        </p:spPr>
        <p:txBody>
          <a:bodyPr wrap="square" rtlCol="0">
            <a:spAutoFit/>
          </a:bodyPr>
          <a:lstStyle/>
          <a:p>
            <a:pPr algn="r"/>
            <a:r>
              <a:rPr lang="en-GB" sz="2800" dirty="0">
                <a:solidFill>
                  <a:schemeClr val="bg1"/>
                </a:solidFill>
                <a:latin typeface="Aptos" panose="020B0004020202020204" pitchFamily="34" charset="0"/>
              </a:rPr>
              <a:t>Experimental configurations</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3"/>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pic>
        <p:nvPicPr>
          <p:cNvPr id="9" name="Image 8">
            <a:extLst>
              <a:ext uri="{FF2B5EF4-FFF2-40B4-BE49-F238E27FC236}">
                <a16:creationId xmlns:a16="http://schemas.microsoft.com/office/drawing/2014/main" id="{35A13138-2D51-4905-AFE2-9401AA6BAF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9067" y="3390698"/>
            <a:ext cx="3352555" cy="2513912"/>
          </a:xfrm>
          <a:prstGeom prst="rect">
            <a:avLst/>
          </a:prstGeom>
        </p:spPr>
      </p:pic>
      <p:sp>
        <p:nvSpPr>
          <p:cNvPr id="11" name="Forme libre : forme 10">
            <a:extLst>
              <a:ext uri="{FF2B5EF4-FFF2-40B4-BE49-F238E27FC236}">
                <a16:creationId xmlns:a16="http://schemas.microsoft.com/office/drawing/2014/main" id="{C2935007-2D51-402F-B4C3-F2CC60FD12FA}"/>
              </a:ext>
            </a:extLst>
          </p:cNvPr>
          <p:cNvSpPr/>
          <p:nvPr/>
        </p:nvSpPr>
        <p:spPr>
          <a:xfrm>
            <a:off x="7113383" y="5009407"/>
            <a:ext cx="2452686" cy="891552"/>
          </a:xfrm>
          <a:custGeom>
            <a:avLst/>
            <a:gdLst>
              <a:gd name="connsiteX0" fmla="*/ 0 w 2474752"/>
              <a:gd name="connsiteY0" fmla="*/ 897622 h 914400"/>
              <a:gd name="connsiteX1" fmla="*/ 461395 w 2474752"/>
              <a:gd name="connsiteY1" fmla="*/ 0 h 914400"/>
              <a:gd name="connsiteX2" fmla="*/ 2097248 w 2474752"/>
              <a:gd name="connsiteY2" fmla="*/ 8389 h 914400"/>
              <a:gd name="connsiteX3" fmla="*/ 2474752 w 2474752"/>
              <a:gd name="connsiteY3" fmla="*/ 914400 h 914400"/>
              <a:gd name="connsiteX4" fmla="*/ 0 w 2474752"/>
              <a:gd name="connsiteY4" fmla="*/ 897622 h 914400"/>
              <a:gd name="connsiteX0" fmla="*/ 0 w 2469960"/>
              <a:gd name="connsiteY0" fmla="*/ 897622 h 904785"/>
              <a:gd name="connsiteX1" fmla="*/ 461395 w 2469960"/>
              <a:gd name="connsiteY1" fmla="*/ 0 h 904785"/>
              <a:gd name="connsiteX2" fmla="*/ 2097248 w 2469960"/>
              <a:gd name="connsiteY2" fmla="*/ 8389 h 904785"/>
              <a:gd name="connsiteX3" fmla="*/ 2469960 w 2469960"/>
              <a:gd name="connsiteY3" fmla="*/ 904785 h 904785"/>
              <a:gd name="connsiteX4" fmla="*/ 0 w 2469960"/>
              <a:gd name="connsiteY4" fmla="*/ 897622 h 904785"/>
              <a:gd name="connsiteX0" fmla="*/ 0 w 2467564"/>
              <a:gd name="connsiteY0" fmla="*/ 897622 h 899978"/>
              <a:gd name="connsiteX1" fmla="*/ 461395 w 2467564"/>
              <a:gd name="connsiteY1" fmla="*/ 0 h 899978"/>
              <a:gd name="connsiteX2" fmla="*/ 2097248 w 2467564"/>
              <a:gd name="connsiteY2" fmla="*/ 8389 h 899978"/>
              <a:gd name="connsiteX3" fmla="*/ 2467564 w 2467564"/>
              <a:gd name="connsiteY3" fmla="*/ 899978 h 899978"/>
              <a:gd name="connsiteX4" fmla="*/ 0 w 2467564"/>
              <a:gd name="connsiteY4" fmla="*/ 897622 h 899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7564" h="899978">
                <a:moveTo>
                  <a:pt x="0" y="897622"/>
                </a:moveTo>
                <a:lnTo>
                  <a:pt x="461395" y="0"/>
                </a:lnTo>
                <a:lnTo>
                  <a:pt x="2097248" y="8389"/>
                </a:lnTo>
                <a:lnTo>
                  <a:pt x="2467564" y="899978"/>
                </a:lnTo>
                <a:lnTo>
                  <a:pt x="0" y="897622"/>
                </a:lnTo>
                <a:close/>
              </a:path>
            </a:pathLst>
          </a:cu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orme libre : forme 12">
            <a:extLst>
              <a:ext uri="{FF2B5EF4-FFF2-40B4-BE49-F238E27FC236}">
                <a16:creationId xmlns:a16="http://schemas.microsoft.com/office/drawing/2014/main" id="{034CA6DD-10BE-45E9-8622-E086A0BD0F6D}"/>
              </a:ext>
            </a:extLst>
          </p:cNvPr>
          <p:cNvSpPr/>
          <p:nvPr/>
        </p:nvSpPr>
        <p:spPr>
          <a:xfrm>
            <a:off x="6895750" y="4808072"/>
            <a:ext cx="2885813" cy="1090569"/>
          </a:xfrm>
          <a:custGeom>
            <a:avLst/>
            <a:gdLst>
              <a:gd name="connsiteX0" fmla="*/ 637564 w 2885813"/>
              <a:gd name="connsiteY0" fmla="*/ 0 h 1090569"/>
              <a:gd name="connsiteX1" fmla="*/ 0 w 2885813"/>
              <a:gd name="connsiteY1" fmla="*/ 1082180 h 1090569"/>
              <a:gd name="connsiteX2" fmla="*/ 2885813 w 2885813"/>
              <a:gd name="connsiteY2" fmla="*/ 1090569 h 1090569"/>
              <a:gd name="connsiteX3" fmla="*/ 2306973 w 2885813"/>
              <a:gd name="connsiteY3" fmla="*/ 16778 h 1090569"/>
              <a:gd name="connsiteX4" fmla="*/ 637564 w 2885813"/>
              <a:gd name="connsiteY4" fmla="*/ 0 h 1090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5813" h="1090569">
                <a:moveTo>
                  <a:pt x="637564" y="0"/>
                </a:moveTo>
                <a:lnTo>
                  <a:pt x="0" y="1082180"/>
                </a:lnTo>
                <a:lnTo>
                  <a:pt x="2885813" y="1090569"/>
                </a:lnTo>
                <a:lnTo>
                  <a:pt x="2306973" y="16778"/>
                </a:lnTo>
                <a:lnTo>
                  <a:pt x="637564" y="0"/>
                </a:lnTo>
                <a:close/>
              </a:path>
            </a:pathLst>
          </a:cu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orme libre : forme 13">
            <a:extLst>
              <a:ext uri="{FF2B5EF4-FFF2-40B4-BE49-F238E27FC236}">
                <a16:creationId xmlns:a16="http://schemas.microsoft.com/office/drawing/2014/main" id="{E92E54BE-614C-4F26-9621-5D3377C8F9D2}"/>
              </a:ext>
            </a:extLst>
          </p:cNvPr>
          <p:cNvSpPr/>
          <p:nvPr/>
        </p:nvSpPr>
        <p:spPr>
          <a:xfrm>
            <a:off x="6746670" y="4708452"/>
            <a:ext cx="3190875" cy="1190625"/>
          </a:xfrm>
          <a:custGeom>
            <a:avLst/>
            <a:gdLst>
              <a:gd name="connsiteX0" fmla="*/ 765175 w 3200400"/>
              <a:gd name="connsiteY0" fmla="*/ 0 h 1193800"/>
              <a:gd name="connsiteX1" fmla="*/ 0 w 3200400"/>
              <a:gd name="connsiteY1" fmla="*/ 1190625 h 1193800"/>
              <a:gd name="connsiteX2" fmla="*/ 3200400 w 3200400"/>
              <a:gd name="connsiteY2" fmla="*/ 1193800 h 1193800"/>
              <a:gd name="connsiteX3" fmla="*/ 2466975 w 3200400"/>
              <a:gd name="connsiteY3" fmla="*/ 0 h 1193800"/>
              <a:gd name="connsiteX4" fmla="*/ 765175 w 3200400"/>
              <a:gd name="connsiteY4" fmla="*/ 0 h 1193800"/>
              <a:gd name="connsiteX0" fmla="*/ 765175 w 3190875"/>
              <a:gd name="connsiteY0" fmla="*/ 0 h 1190625"/>
              <a:gd name="connsiteX1" fmla="*/ 0 w 3190875"/>
              <a:gd name="connsiteY1" fmla="*/ 1190625 h 1190625"/>
              <a:gd name="connsiteX2" fmla="*/ 3190875 w 3190875"/>
              <a:gd name="connsiteY2" fmla="*/ 1186657 h 1190625"/>
              <a:gd name="connsiteX3" fmla="*/ 2466975 w 3190875"/>
              <a:gd name="connsiteY3" fmla="*/ 0 h 1190625"/>
              <a:gd name="connsiteX4" fmla="*/ 765175 w 3190875"/>
              <a:gd name="connsiteY4" fmla="*/ 0 h 1190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0875" h="1190625">
                <a:moveTo>
                  <a:pt x="765175" y="0"/>
                </a:moveTo>
                <a:lnTo>
                  <a:pt x="0" y="1190625"/>
                </a:lnTo>
                <a:lnTo>
                  <a:pt x="3190875" y="1186657"/>
                </a:lnTo>
                <a:lnTo>
                  <a:pt x="2466975" y="0"/>
                </a:lnTo>
                <a:lnTo>
                  <a:pt x="765175" y="0"/>
                </a:lnTo>
                <a:close/>
              </a:path>
            </a:pathLst>
          </a:cu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Espace réservé du contenu 4">
            <a:extLst>
              <a:ext uri="{FF2B5EF4-FFF2-40B4-BE49-F238E27FC236}">
                <a16:creationId xmlns:a16="http://schemas.microsoft.com/office/drawing/2014/main" id="{BD6D7AF7-D04B-4735-A490-7B0D9CDBC9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2418" y="1465576"/>
            <a:ext cx="10327164" cy="1784004"/>
          </a:xfrm>
          <a:prstGeom prst="rect">
            <a:avLst/>
          </a:prstGeom>
        </p:spPr>
      </p:pic>
      <mc:AlternateContent xmlns:mc="http://schemas.openxmlformats.org/markup-compatibility/2006" xmlns:a14="http://schemas.microsoft.com/office/drawing/2010/main">
        <mc:Choice Requires="a14">
          <p:graphicFrame>
            <p:nvGraphicFramePr>
              <p:cNvPr id="16" name="Tableau 15">
                <a:extLst>
                  <a:ext uri="{FF2B5EF4-FFF2-40B4-BE49-F238E27FC236}">
                    <a16:creationId xmlns:a16="http://schemas.microsoft.com/office/drawing/2014/main" id="{52C9C560-7228-45F0-96FE-9ED98041204C}"/>
                  </a:ext>
                </a:extLst>
              </p:cNvPr>
              <p:cNvGraphicFramePr>
                <a:graphicFrameLocks noGrp="1"/>
              </p:cNvGraphicFramePr>
              <p:nvPr>
                <p:extLst>
                  <p:ext uri="{D42A27DB-BD31-4B8C-83A1-F6EECF244321}">
                    <p14:modId xmlns:p14="http://schemas.microsoft.com/office/powerpoint/2010/main" val="517611638"/>
                  </p:ext>
                </p:extLst>
              </p:nvPr>
            </p:nvGraphicFramePr>
            <p:xfrm>
              <a:off x="1352902" y="3442603"/>
              <a:ext cx="4004734" cy="1828800"/>
            </p:xfrm>
            <a:graphic>
              <a:graphicData uri="http://schemas.openxmlformats.org/drawingml/2006/table">
                <a:tbl>
                  <a:tblPr firstRow="1" bandRow="1">
                    <a:tableStyleId>{2D5ABB26-0587-4C30-8999-92F81FD0307C}</a:tableStyleId>
                  </a:tblPr>
                  <a:tblGrid>
                    <a:gridCol w="2002367">
                      <a:extLst>
                        <a:ext uri="{9D8B030D-6E8A-4147-A177-3AD203B41FA5}">
                          <a16:colId xmlns:a16="http://schemas.microsoft.com/office/drawing/2014/main" val="272666272"/>
                        </a:ext>
                      </a:extLst>
                    </a:gridCol>
                    <a:gridCol w="2002367">
                      <a:extLst>
                        <a:ext uri="{9D8B030D-6E8A-4147-A177-3AD203B41FA5}">
                          <a16:colId xmlns:a16="http://schemas.microsoft.com/office/drawing/2014/main" val="1549649387"/>
                        </a:ext>
                      </a:extLst>
                    </a:gridCol>
                  </a:tblGrid>
                  <a:tr h="300831">
                    <a:tc>
                      <a:txBody>
                        <a:bodyPr/>
                        <a:lstStyle/>
                        <a:p>
                          <a:pPr algn="ctr"/>
                          <a:r>
                            <a:rPr lang="en-GB" b="1" dirty="0">
                              <a:latin typeface="Roboto" pitchFamily="2" charset="0"/>
                              <a:ea typeface="Roboto" pitchFamily="2" charset="0"/>
                            </a:rPr>
                            <a:t>Configuration</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sSub>
                                  <m:sSubPr>
                                    <m:ctrlPr>
                                      <a:rPr lang="fr-FR" i="1" smtClean="0">
                                        <a:latin typeface="Cambria Math" panose="02040503050406030204" pitchFamily="18" charset="0"/>
                                      </a:rPr>
                                    </m:ctrlPr>
                                  </m:sSubPr>
                                  <m:e>
                                    <m:r>
                                      <a:rPr lang="fr-FR" smtClean="0">
                                        <a:latin typeface="Cambria Math" panose="02040503050406030204" pitchFamily="18" charset="0"/>
                                      </a:rPr>
                                      <m:t>𝒉</m:t>
                                    </m:r>
                                  </m:e>
                                  <m:sub>
                                    <m:r>
                                      <a:rPr lang="fr-FR" smtClean="0">
                                        <a:latin typeface="Cambria Math" panose="02040503050406030204" pitchFamily="18" charset="0"/>
                                      </a:rPr>
                                      <m:t>𝒔</m:t>
                                    </m:r>
                                  </m:sub>
                                </m:sSub>
                                <m:r>
                                  <a:rPr lang="fr-FR" smtClean="0">
                                    <a:latin typeface="Cambria Math" panose="02040503050406030204" pitchFamily="18" charset="0"/>
                                  </a:rPr>
                                  <m:t> (</m:t>
                                </m:r>
                                <m:r>
                                  <a:rPr lang="fr-FR" smtClean="0">
                                    <a:latin typeface="Cambria Math" panose="02040503050406030204" pitchFamily="18" charset="0"/>
                                  </a:rPr>
                                  <m:t>𝐜𝐦</m:t>
                                </m:r>
                                <m:r>
                                  <a:rPr lang="fr-FR" smtClean="0">
                                    <a:latin typeface="Cambria Math" panose="02040503050406030204" pitchFamily="18" charset="0"/>
                                  </a:rPr>
                                  <m:t>)</m:t>
                                </m:r>
                              </m:oMath>
                            </m:oMathPara>
                          </a14:m>
                          <a:endParaRPr lang="en-GB" dirty="0">
                            <a:latin typeface="Roboto" pitchFamily="2" charset="0"/>
                            <a:ea typeface="Roboto" pitchFamily="2"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7217405"/>
                      </a:ext>
                    </a:extLst>
                  </a:tr>
                  <a:tr h="300831">
                    <a:tc>
                      <a:txBody>
                        <a:bodyPr/>
                        <a:lstStyle/>
                        <a:p>
                          <a:pPr algn="ctr"/>
                          <a:r>
                            <a:rPr lang="en-GB" dirty="0">
                              <a:latin typeface="Roboto" pitchFamily="2" charset="0"/>
                              <a:ea typeface="Roboto" pitchFamily="2" charset="0"/>
                            </a:rPr>
                            <a:t>Floor</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14:m>
                            <m:oMathPara xmlns:m="http://schemas.openxmlformats.org/officeDocument/2006/math">
                              <m:oMathParaPr>
                                <m:jc m:val="centerGroup"/>
                              </m:oMathParaPr>
                              <m:oMath xmlns:m="http://schemas.openxmlformats.org/officeDocument/2006/math">
                                <m:r>
                                  <a:rPr lang="fr-FR" smtClean="0">
                                    <a:latin typeface="Cambria Math" panose="02040503050406030204" pitchFamily="18" charset="0"/>
                                  </a:rPr>
                                  <m:t>0</m:t>
                                </m:r>
                              </m:oMath>
                            </m:oMathPara>
                          </a14:m>
                          <a:endParaRPr lang="en-GB" dirty="0">
                            <a:latin typeface="Roboto" pitchFamily="2" charset="0"/>
                            <a:ea typeface="Roboto" pitchFamily="2"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754305116"/>
                      </a:ext>
                    </a:extLst>
                  </a:tr>
                  <a:tr h="3008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Roboto" pitchFamily="2" charset="0"/>
                              <a:ea typeface="Roboto" pitchFamily="2" charset="0"/>
                            </a:rPr>
                            <a:t>Mid</a:t>
                          </a:r>
                        </a:p>
                      </a:txBody>
                      <a:tcPr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mtClean="0">
                                    <a:latin typeface="Cambria Math" panose="02040503050406030204" pitchFamily="18" charset="0"/>
                                  </a:rPr>
                                  <m:t>9</m:t>
                                </m:r>
                              </m:oMath>
                            </m:oMathPara>
                          </a14:m>
                          <a:endParaRPr lang="en-GB" dirty="0">
                            <a:latin typeface="Roboto" pitchFamily="2" charset="0"/>
                            <a:ea typeface="Roboto" pitchFamily="2" charset="0"/>
                          </a:endParaRP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834830380"/>
                      </a:ext>
                    </a:extLst>
                  </a:tr>
                  <a:tr h="3008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Roboto" pitchFamily="2" charset="0"/>
                              <a:ea typeface="Roboto" pitchFamily="2" charset="0"/>
                            </a:rPr>
                            <a:t>Ceiling</a:t>
                          </a:r>
                        </a:p>
                      </a:txBody>
                      <a:tcPr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mtClean="0">
                                    <a:latin typeface="Cambria Math" panose="02040503050406030204" pitchFamily="18" charset="0"/>
                                  </a:rPr>
                                  <m:t>12.5</m:t>
                                </m:r>
                              </m:oMath>
                            </m:oMathPara>
                          </a14:m>
                          <a:endParaRPr lang="en-GB" dirty="0">
                            <a:latin typeface="Roboto" pitchFamily="2" charset="0"/>
                            <a:ea typeface="Roboto" pitchFamily="2" charset="0"/>
                          </a:endParaRP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55569581"/>
                      </a:ext>
                    </a:extLst>
                  </a:tr>
                  <a:tr h="3008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Roboto" pitchFamily="2" charset="0"/>
                              <a:ea typeface="Roboto" pitchFamily="2" charset="0"/>
                            </a:rPr>
                            <a:t>Maximum</a:t>
                          </a:r>
                        </a:p>
                      </a:txBody>
                      <a:tcPr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FR" smtClean="0">
                                    <a:latin typeface="Cambria Math" panose="02040503050406030204" pitchFamily="18" charset="0"/>
                                  </a:rPr>
                                  <m:t>16</m:t>
                                </m:r>
                              </m:oMath>
                            </m:oMathPara>
                          </a14:m>
                          <a:endParaRPr lang="en-GB" dirty="0">
                            <a:latin typeface="Roboto" pitchFamily="2" charset="0"/>
                            <a:ea typeface="Roboto" pitchFamily="2" charset="0"/>
                          </a:endParaRP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659762609"/>
                      </a:ext>
                    </a:extLst>
                  </a:tr>
                </a:tbl>
              </a:graphicData>
            </a:graphic>
          </p:graphicFrame>
        </mc:Choice>
        <mc:Fallback xmlns="">
          <p:graphicFrame>
            <p:nvGraphicFramePr>
              <p:cNvPr id="16" name="Tableau 15">
                <a:extLst>
                  <a:ext uri="{FF2B5EF4-FFF2-40B4-BE49-F238E27FC236}">
                    <a16:creationId xmlns:a16="http://schemas.microsoft.com/office/drawing/2014/main" id="{52C9C560-7228-45F0-96FE-9ED98041204C}"/>
                  </a:ext>
                </a:extLst>
              </p:cNvPr>
              <p:cNvGraphicFramePr>
                <a:graphicFrameLocks noGrp="1"/>
              </p:cNvGraphicFramePr>
              <p:nvPr>
                <p:extLst>
                  <p:ext uri="{D42A27DB-BD31-4B8C-83A1-F6EECF244321}">
                    <p14:modId xmlns:p14="http://schemas.microsoft.com/office/powerpoint/2010/main" val="517611638"/>
                  </p:ext>
                </p:extLst>
              </p:nvPr>
            </p:nvGraphicFramePr>
            <p:xfrm>
              <a:off x="1352902" y="3442603"/>
              <a:ext cx="4004734" cy="1828800"/>
            </p:xfrm>
            <a:graphic>
              <a:graphicData uri="http://schemas.openxmlformats.org/drawingml/2006/table">
                <a:tbl>
                  <a:tblPr firstRow="1" bandRow="1">
                    <a:tableStyleId>{2D5ABB26-0587-4C30-8999-92F81FD0307C}</a:tableStyleId>
                  </a:tblPr>
                  <a:tblGrid>
                    <a:gridCol w="2002367">
                      <a:extLst>
                        <a:ext uri="{9D8B030D-6E8A-4147-A177-3AD203B41FA5}">
                          <a16:colId xmlns:a16="http://schemas.microsoft.com/office/drawing/2014/main" val="272666272"/>
                        </a:ext>
                      </a:extLst>
                    </a:gridCol>
                    <a:gridCol w="2002367">
                      <a:extLst>
                        <a:ext uri="{9D8B030D-6E8A-4147-A177-3AD203B41FA5}">
                          <a16:colId xmlns:a16="http://schemas.microsoft.com/office/drawing/2014/main" val="1549649387"/>
                        </a:ext>
                      </a:extLst>
                    </a:gridCol>
                  </a:tblGrid>
                  <a:tr h="365760">
                    <a:tc>
                      <a:txBody>
                        <a:bodyPr/>
                        <a:lstStyle/>
                        <a:p>
                          <a:pPr algn="ctr"/>
                          <a:r>
                            <a:rPr lang="en-GB" b="1" dirty="0">
                              <a:latin typeface="Roboto" pitchFamily="2" charset="0"/>
                              <a:ea typeface="Roboto" pitchFamily="2" charset="0"/>
                            </a:rPr>
                            <a:t>Configuration</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endParaRPr lang="fr-F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blipFill>
                          <a:blip r:embed="rId6"/>
                          <a:stretch>
                            <a:fillRect l="-100000" t="-6667" r="-304" b="-430000"/>
                          </a:stretch>
                        </a:blipFill>
                      </a:tcPr>
                    </a:tc>
                    <a:extLst>
                      <a:ext uri="{0D108BD9-81ED-4DB2-BD59-A6C34878D82A}">
                        <a16:rowId xmlns:a16="http://schemas.microsoft.com/office/drawing/2014/main" val="407217405"/>
                      </a:ext>
                    </a:extLst>
                  </a:tr>
                  <a:tr h="365760">
                    <a:tc>
                      <a:txBody>
                        <a:bodyPr/>
                        <a:lstStyle/>
                        <a:p>
                          <a:pPr algn="ctr"/>
                          <a:r>
                            <a:rPr lang="en-GB" dirty="0">
                              <a:latin typeface="Roboto" pitchFamily="2" charset="0"/>
                              <a:ea typeface="Roboto" pitchFamily="2" charset="0"/>
                            </a:rPr>
                            <a:t>Floor</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fr-F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blipFill>
                          <a:blip r:embed="rId6"/>
                          <a:stretch>
                            <a:fillRect l="-100000" t="-106667" r="-304" b="-330000"/>
                          </a:stretch>
                        </a:blipFill>
                      </a:tcPr>
                    </a:tc>
                    <a:extLst>
                      <a:ext uri="{0D108BD9-81ED-4DB2-BD59-A6C34878D82A}">
                        <a16:rowId xmlns:a16="http://schemas.microsoft.com/office/drawing/2014/main" val="3754305116"/>
                      </a:ext>
                    </a:extLst>
                  </a:tr>
                  <a:tr h="3657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Roboto" pitchFamily="2" charset="0"/>
                              <a:ea typeface="Roboto" pitchFamily="2" charset="0"/>
                            </a:rPr>
                            <a:t>Mid</a:t>
                          </a:r>
                        </a:p>
                      </a:txBody>
                      <a:tcPr anchor="ctr">
                        <a:lnR w="12700" cap="flat" cmpd="sng" algn="ctr">
                          <a:solidFill>
                            <a:schemeClr val="tx1"/>
                          </a:solidFill>
                          <a:prstDash val="solid"/>
                          <a:round/>
                          <a:headEnd type="none" w="med" len="med"/>
                          <a:tailEnd type="none" w="med" len="med"/>
                        </a:lnR>
                      </a:tcPr>
                    </a:tc>
                    <a:tc>
                      <a:txBody>
                        <a:bodyPr/>
                        <a:lstStyle/>
                        <a:p>
                          <a:endParaRPr lang="fr-FR"/>
                        </a:p>
                      </a:txBody>
                      <a:tcPr anchor="ctr">
                        <a:lnL w="12700" cap="flat" cmpd="sng" algn="ctr">
                          <a:solidFill>
                            <a:schemeClr val="tx1"/>
                          </a:solidFill>
                          <a:prstDash val="solid"/>
                          <a:round/>
                          <a:headEnd type="none" w="med" len="med"/>
                          <a:tailEnd type="none" w="med" len="med"/>
                        </a:lnL>
                        <a:blipFill>
                          <a:blip r:embed="rId6"/>
                          <a:stretch>
                            <a:fillRect l="-100000" t="-203279" r="-304" b="-224590"/>
                          </a:stretch>
                        </a:blipFill>
                      </a:tcPr>
                    </a:tc>
                    <a:extLst>
                      <a:ext uri="{0D108BD9-81ED-4DB2-BD59-A6C34878D82A}">
                        <a16:rowId xmlns:a16="http://schemas.microsoft.com/office/drawing/2014/main" val="2834830380"/>
                      </a:ext>
                    </a:extLst>
                  </a:tr>
                  <a:tr h="3657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Roboto" pitchFamily="2" charset="0"/>
                              <a:ea typeface="Roboto" pitchFamily="2" charset="0"/>
                            </a:rPr>
                            <a:t>Ceiling</a:t>
                          </a:r>
                        </a:p>
                      </a:txBody>
                      <a:tcPr anchor="ctr">
                        <a:lnR w="12700" cap="flat" cmpd="sng" algn="ctr">
                          <a:solidFill>
                            <a:schemeClr val="tx1"/>
                          </a:solidFill>
                          <a:prstDash val="solid"/>
                          <a:round/>
                          <a:headEnd type="none" w="med" len="med"/>
                          <a:tailEnd type="none" w="med" len="med"/>
                        </a:lnR>
                      </a:tcPr>
                    </a:tc>
                    <a:tc>
                      <a:txBody>
                        <a:bodyPr/>
                        <a:lstStyle/>
                        <a:p>
                          <a:endParaRPr lang="fr-FR"/>
                        </a:p>
                      </a:txBody>
                      <a:tcPr anchor="ctr">
                        <a:lnL w="12700" cap="flat" cmpd="sng" algn="ctr">
                          <a:solidFill>
                            <a:schemeClr val="tx1"/>
                          </a:solidFill>
                          <a:prstDash val="solid"/>
                          <a:round/>
                          <a:headEnd type="none" w="med" len="med"/>
                          <a:tailEnd type="none" w="med" len="med"/>
                        </a:lnL>
                        <a:blipFill>
                          <a:blip r:embed="rId6"/>
                          <a:stretch>
                            <a:fillRect l="-100000" t="-308333" r="-304" b="-128333"/>
                          </a:stretch>
                        </a:blipFill>
                      </a:tcPr>
                    </a:tc>
                    <a:extLst>
                      <a:ext uri="{0D108BD9-81ED-4DB2-BD59-A6C34878D82A}">
                        <a16:rowId xmlns:a16="http://schemas.microsoft.com/office/drawing/2014/main" val="1155569581"/>
                      </a:ext>
                    </a:extLst>
                  </a:tr>
                  <a:tr h="3657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latin typeface="Roboto" pitchFamily="2" charset="0"/>
                              <a:ea typeface="Roboto" pitchFamily="2" charset="0"/>
                            </a:rPr>
                            <a:t>Maximum</a:t>
                          </a:r>
                        </a:p>
                      </a:txBody>
                      <a:tcPr anchor="ctr">
                        <a:lnR w="12700" cap="flat" cmpd="sng" algn="ctr">
                          <a:solidFill>
                            <a:schemeClr val="tx1"/>
                          </a:solidFill>
                          <a:prstDash val="solid"/>
                          <a:round/>
                          <a:headEnd type="none" w="med" len="med"/>
                          <a:tailEnd type="none" w="med" len="med"/>
                        </a:lnR>
                      </a:tcPr>
                    </a:tc>
                    <a:tc>
                      <a:txBody>
                        <a:bodyPr/>
                        <a:lstStyle/>
                        <a:p>
                          <a:endParaRPr lang="fr-FR"/>
                        </a:p>
                      </a:txBody>
                      <a:tcPr anchor="ctr">
                        <a:lnL w="12700" cap="flat" cmpd="sng" algn="ctr">
                          <a:solidFill>
                            <a:schemeClr val="tx1"/>
                          </a:solidFill>
                          <a:prstDash val="solid"/>
                          <a:round/>
                          <a:headEnd type="none" w="med" len="med"/>
                          <a:tailEnd type="none" w="med" len="med"/>
                        </a:lnL>
                        <a:blipFill>
                          <a:blip r:embed="rId6"/>
                          <a:stretch>
                            <a:fillRect l="-100000" t="-408333" r="-304" b="-28333"/>
                          </a:stretch>
                        </a:blipFill>
                      </a:tcPr>
                    </a:tc>
                    <a:extLst>
                      <a:ext uri="{0D108BD9-81ED-4DB2-BD59-A6C34878D82A}">
                        <a16:rowId xmlns:a16="http://schemas.microsoft.com/office/drawing/2014/main" val="2659762609"/>
                      </a:ext>
                    </a:extLst>
                  </a:tr>
                </a:tbl>
              </a:graphicData>
            </a:graphic>
          </p:graphicFrame>
        </mc:Fallback>
      </mc:AlternateContent>
      <p:sp>
        <p:nvSpPr>
          <p:cNvPr id="17" name="Flèche : droite 16">
            <a:extLst>
              <a:ext uri="{FF2B5EF4-FFF2-40B4-BE49-F238E27FC236}">
                <a16:creationId xmlns:a16="http://schemas.microsoft.com/office/drawing/2014/main" id="{1506A78F-4F4D-4EAE-B7D6-45A7E8A81AEA}"/>
              </a:ext>
            </a:extLst>
          </p:cNvPr>
          <p:cNvSpPr/>
          <p:nvPr/>
        </p:nvSpPr>
        <p:spPr>
          <a:xfrm>
            <a:off x="5053011" y="1062428"/>
            <a:ext cx="962025" cy="412750"/>
          </a:xfrm>
          <a:prstGeom prst="rightArrow">
            <a:avLst/>
          </a:prstGeom>
          <a:solidFill>
            <a:srgbClr val="203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ZoneTexte 17">
            <a:extLst>
              <a:ext uri="{FF2B5EF4-FFF2-40B4-BE49-F238E27FC236}">
                <a16:creationId xmlns:a16="http://schemas.microsoft.com/office/drawing/2014/main" id="{5655F3E7-7165-4C07-80F5-1B9DA1011D8F}"/>
              </a:ext>
            </a:extLst>
          </p:cNvPr>
          <p:cNvSpPr txBox="1"/>
          <p:nvPr/>
        </p:nvSpPr>
        <p:spPr>
          <a:xfrm>
            <a:off x="4352466" y="717430"/>
            <a:ext cx="2394204" cy="461665"/>
          </a:xfrm>
          <a:prstGeom prst="rect">
            <a:avLst/>
          </a:prstGeom>
          <a:noFill/>
        </p:spPr>
        <p:txBody>
          <a:bodyPr wrap="square" rtlCol="0">
            <a:spAutoFit/>
          </a:bodyPr>
          <a:lstStyle/>
          <a:p>
            <a:pPr algn="ctr"/>
            <a:r>
              <a:rPr lang="en-GB" sz="2400" dirty="0">
                <a:latin typeface="Aptos" panose="020B0004020202020204"/>
                <a:ea typeface="Roboto" pitchFamily="2" charset="0"/>
              </a:rPr>
              <a:t>Flow direction</a:t>
            </a:r>
          </a:p>
        </p:txBody>
      </p:sp>
      <p:cxnSp>
        <p:nvCxnSpPr>
          <p:cNvPr id="19" name="Connecteur droit avec flèche 18">
            <a:extLst>
              <a:ext uri="{FF2B5EF4-FFF2-40B4-BE49-F238E27FC236}">
                <a16:creationId xmlns:a16="http://schemas.microsoft.com/office/drawing/2014/main" id="{49CD2BFF-6050-40F0-A721-CFF4D4DE9E1F}"/>
              </a:ext>
            </a:extLst>
          </p:cNvPr>
          <p:cNvCxnSpPr>
            <a:cxnSpLocks/>
          </p:cNvCxnSpPr>
          <p:nvPr/>
        </p:nvCxnSpPr>
        <p:spPr>
          <a:xfrm>
            <a:off x="5502934" y="2863650"/>
            <a:ext cx="1964666" cy="142842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Forme libre : forme 20">
            <a:extLst>
              <a:ext uri="{FF2B5EF4-FFF2-40B4-BE49-F238E27FC236}">
                <a16:creationId xmlns:a16="http://schemas.microsoft.com/office/drawing/2014/main" id="{F739F323-5E41-4B70-A9BB-863488E5097D}"/>
              </a:ext>
            </a:extLst>
          </p:cNvPr>
          <p:cNvSpPr/>
          <p:nvPr/>
        </p:nvSpPr>
        <p:spPr>
          <a:xfrm>
            <a:off x="6686346" y="4556053"/>
            <a:ext cx="3359150" cy="1349375"/>
          </a:xfrm>
          <a:custGeom>
            <a:avLst/>
            <a:gdLst>
              <a:gd name="connsiteX0" fmla="*/ 800100 w 3359150"/>
              <a:gd name="connsiteY0" fmla="*/ 3175 h 1349375"/>
              <a:gd name="connsiteX1" fmla="*/ 0 w 3359150"/>
              <a:gd name="connsiteY1" fmla="*/ 1168400 h 1349375"/>
              <a:gd name="connsiteX2" fmla="*/ 9525 w 3359150"/>
              <a:gd name="connsiteY2" fmla="*/ 1349375 h 1349375"/>
              <a:gd name="connsiteX3" fmla="*/ 3359150 w 3359150"/>
              <a:gd name="connsiteY3" fmla="*/ 1336675 h 1349375"/>
              <a:gd name="connsiteX4" fmla="*/ 3352800 w 3359150"/>
              <a:gd name="connsiteY4" fmla="*/ 1209675 h 1349375"/>
              <a:gd name="connsiteX5" fmla="*/ 2540000 w 3359150"/>
              <a:gd name="connsiteY5" fmla="*/ 0 h 1349375"/>
              <a:gd name="connsiteX6" fmla="*/ 800100 w 3359150"/>
              <a:gd name="connsiteY6" fmla="*/ 3175 h 1349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9150" h="1349375">
                <a:moveTo>
                  <a:pt x="800100" y="3175"/>
                </a:moveTo>
                <a:lnTo>
                  <a:pt x="0" y="1168400"/>
                </a:lnTo>
                <a:lnTo>
                  <a:pt x="9525" y="1349375"/>
                </a:lnTo>
                <a:lnTo>
                  <a:pt x="3359150" y="1336675"/>
                </a:lnTo>
                <a:lnTo>
                  <a:pt x="3352800" y="1209675"/>
                </a:lnTo>
                <a:lnTo>
                  <a:pt x="2540000" y="0"/>
                </a:lnTo>
                <a:lnTo>
                  <a:pt x="800100" y="3175"/>
                </a:lnTo>
                <a:close/>
              </a:path>
            </a:pathLst>
          </a:cu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ZoneTexte 21">
            <a:extLst>
              <a:ext uri="{FF2B5EF4-FFF2-40B4-BE49-F238E27FC236}">
                <a16:creationId xmlns:a16="http://schemas.microsoft.com/office/drawing/2014/main" id="{3AB62730-FE0F-46D5-81E7-8A26276CC530}"/>
              </a:ext>
            </a:extLst>
          </p:cNvPr>
          <p:cNvSpPr txBox="1"/>
          <p:nvPr/>
        </p:nvSpPr>
        <p:spPr>
          <a:xfrm>
            <a:off x="8070980" y="1988246"/>
            <a:ext cx="2361017" cy="369332"/>
          </a:xfrm>
          <a:prstGeom prst="rect">
            <a:avLst/>
          </a:prstGeom>
          <a:noFill/>
          <a:ln>
            <a:noFill/>
          </a:ln>
        </p:spPr>
        <p:txBody>
          <a:bodyPr wrap="square" rtlCol="0">
            <a:spAutoFit/>
          </a:bodyPr>
          <a:lstStyle/>
          <a:p>
            <a:pPr algn="ctr"/>
            <a:r>
              <a:rPr lang="en-GB" dirty="0">
                <a:solidFill>
                  <a:schemeClr val="bg1">
                    <a:lumMod val="50000"/>
                  </a:schemeClr>
                </a:solidFill>
                <a:latin typeface="Roboto" pitchFamily="2" charset="0"/>
                <a:ea typeface="Roboto" pitchFamily="2" charset="0"/>
              </a:rPr>
              <a:t>Longitudinal cut</a:t>
            </a:r>
          </a:p>
        </p:txBody>
      </p:sp>
      <p:sp>
        <p:nvSpPr>
          <p:cNvPr id="23" name="Rectangle 22">
            <a:extLst>
              <a:ext uri="{FF2B5EF4-FFF2-40B4-BE49-F238E27FC236}">
                <a16:creationId xmlns:a16="http://schemas.microsoft.com/office/drawing/2014/main" id="{9B4AC1C5-384A-4319-948C-48682085AAB1}"/>
              </a:ext>
            </a:extLst>
          </p:cNvPr>
          <p:cNvSpPr/>
          <p:nvPr/>
        </p:nvSpPr>
        <p:spPr>
          <a:xfrm>
            <a:off x="1790890" y="3832904"/>
            <a:ext cx="1109443" cy="317241"/>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Connecteur droit 23">
            <a:extLst>
              <a:ext uri="{FF2B5EF4-FFF2-40B4-BE49-F238E27FC236}">
                <a16:creationId xmlns:a16="http://schemas.microsoft.com/office/drawing/2014/main" id="{F127BD5E-81C6-440D-8AA6-B40275C294E4}"/>
              </a:ext>
            </a:extLst>
          </p:cNvPr>
          <p:cNvCxnSpPr/>
          <p:nvPr/>
        </p:nvCxnSpPr>
        <p:spPr>
          <a:xfrm flipV="1">
            <a:off x="5534024" y="1465576"/>
            <a:ext cx="0" cy="139807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E9804FB4-86F4-40A6-B52F-C74768F7E376}"/>
              </a:ext>
            </a:extLst>
          </p:cNvPr>
          <p:cNvSpPr txBox="1"/>
          <p:nvPr/>
        </p:nvSpPr>
        <p:spPr>
          <a:xfrm>
            <a:off x="11757274" y="6489358"/>
            <a:ext cx="412955" cy="369332"/>
          </a:xfrm>
          <a:prstGeom prst="rect">
            <a:avLst/>
          </a:prstGeom>
          <a:noFill/>
        </p:spPr>
        <p:txBody>
          <a:bodyPr wrap="square" rtlCol="0">
            <a:spAutoFit/>
          </a:bodyPr>
          <a:lstStyle/>
          <a:p>
            <a:pPr algn="ctr"/>
            <a:r>
              <a:rPr lang="en-GB" dirty="0"/>
              <a:t>9</a:t>
            </a:r>
          </a:p>
        </p:txBody>
      </p:sp>
      <p:sp>
        <p:nvSpPr>
          <p:cNvPr id="28" name="TextBox 2">
            <a:extLst>
              <a:ext uri="{FF2B5EF4-FFF2-40B4-BE49-F238E27FC236}">
                <a16:creationId xmlns:a16="http://schemas.microsoft.com/office/drawing/2014/main" id="{B52F2050-1803-4CB3-899B-02BC962DF91A}"/>
              </a:ext>
            </a:extLst>
          </p:cNvPr>
          <p:cNvSpPr txBox="1"/>
          <p:nvPr/>
        </p:nvSpPr>
        <p:spPr>
          <a:xfrm>
            <a:off x="2113991" y="79854"/>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pic>
        <p:nvPicPr>
          <p:cNvPr id="29" name="Picture 4" descr="A white text on a black background&#10;&#10;Description automatically generated">
            <a:extLst>
              <a:ext uri="{FF2B5EF4-FFF2-40B4-BE49-F238E27FC236}">
                <a16:creationId xmlns:a16="http://schemas.microsoft.com/office/drawing/2014/main" id="{B5A53D03-3137-4E71-A99A-F8BA3425A7DF}"/>
              </a:ext>
            </a:extLst>
          </p:cNvPr>
          <p:cNvPicPr>
            <a:picLocks noChangeAspect="1"/>
          </p:cNvPicPr>
          <p:nvPr/>
        </p:nvPicPr>
        <p:blipFill rotWithShape="1">
          <a:blip r:embed="rId7"/>
          <a:srcRect l="2695" t="5015" r="1587" b="7948"/>
          <a:stretch/>
        </p:blipFill>
        <p:spPr>
          <a:xfrm>
            <a:off x="135784" y="109361"/>
            <a:ext cx="1880232" cy="597120"/>
          </a:xfrm>
          <a:prstGeom prst="rect">
            <a:avLst/>
          </a:prstGeom>
        </p:spPr>
      </p:pic>
    </p:spTree>
    <p:extLst>
      <p:ext uri="{BB962C8B-B14F-4D97-AF65-F5344CB8AC3E}">
        <p14:creationId xmlns:p14="http://schemas.microsoft.com/office/powerpoint/2010/main" val="1960628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1" nodeType="clickEffect">
                                  <p:stCondLst>
                                    <p:cond delay="0"/>
                                  </p:stCondLst>
                                  <p:childTnLst>
                                    <p:animMotion origin="layout" path="M 2.29167E-6 2.22222E-6 L 2.29167E-6 0.05416 " pathEditMode="relative" rAng="0" ptsTypes="AA">
                                      <p:cBhvr>
                                        <p:cTn id="14" dur="500" fill="hold"/>
                                        <p:tgtEl>
                                          <p:spTgt spid="23"/>
                                        </p:tgtEl>
                                        <p:attrNameLst>
                                          <p:attrName>ppt_x</p:attrName>
                                          <p:attrName>ppt_y</p:attrName>
                                        </p:attrNameLst>
                                      </p:cBhvr>
                                      <p:rCtr x="0" y="2708"/>
                                    </p:animMotion>
                                  </p:childTnLst>
                                </p:cTn>
                              </p:par>
                              <p:par>
                                <p:cTn id="15" presetID="10"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42" presetClass="path" presetSubtype="0" accel="50000" decel="50000" fill="hold" grpId="2" nodeType="withEffect">
                                  <p:stCondLst>
                                    <p:cond delay="0"/>
                                  </p:stCondLst>
                                  <p:childTnLst>
                                    <p:animMotion origin="layout" path="M 2.29167E-6 0.05416 L -0.00013 0.10787 " pathEditMode="relative" rAng="0" ptsTypes="AA">
                                      <p:cBhvr>
                                        <p:cTn id="24" dur="500" fill="hold"/>
                                        <p:tgtEl>
                                          <p:spTgt spid="23"/>
                                        </p:tgtEl>
                                        <p:attrNameLst>
                                          <p:attrName>ppt_x</p:attrName>
                                          <p:attrName>ppt_y</p:attrName>
                                        </p:attrNameLst>
                                      </p:cBhvr>
                                      <p:rCtr x="-13" y="2685"/>
                                    </p:animMotion>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par>
                                <p:cTn id="30" presetID="42" presetClass="path" presetSubtype="0" accel="50000" decel="50000" fill="hold" grpId="3" nodeType="withEffect">
                                  <p:stCondLst>
                                    <p:cond delay="0"/>
                                  </p:stCondLst>
                                  <p:childTnLst>
                                    <p:animMotion origin="layout" path="M -0.00013 0.10787 L 0.00026 0.16296 " pathEditMode="relative" rAng="0" ptsTypes="AA">
                                      <p:cBhvr>
                                        <p:cTn id="31" dur="500" fill="hold"/>
                                        <p:tgtEl>
                                          <p:spTgt spid="23"/>
                                        </p:tgtEl>
                                        <p:attrNameLst>
                                          <p:attrName>ppt_x</p:attrName>
                                          <p:attrName>ppt_y</p:attrName>
                                        </p:attrNameLst>
                                      </p:cBhvr>
                                      <p:rCtr x="13" y="275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21" grpId="0" animBg="1"/>
      <p:bldP spid="23" grpId="0" animBg="1"/>
      <p:bldP spid="23" grpId="1" animBg="1"/>
      <p:bldP spid="23" grpId="2" animBg="1"/>
      <p:bldP spid="23" grpId="3"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DE0EA5D-6FCD-C409-8217-54CF13B99F7E}"/>
              </a:ext>
            </a:extLst>
          </p:cNvPr>
          <p:cNvSpPr/>
          <p:nvPr/>
        </p:nvSpPr>
        <p:spPr>
          <a:xfrm>
            <a:off x="0" y="7102"/>
            <a:ext cx="12192000" cy="780638"/>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D88FC1-D549-C3D1-7624-4FEDFBDE850F}"/>
              </a:ext>
            </a:extLst>
          </p:cNvPr>
          <p:cNvSpPr txBox="1"/>
          <p:nvPr/>
        </p:nvSpPr>
        <p:spPr>
          <a:xfrm>
            <a:off x="135784" y="179078"/>
            <a:ext cx="11903816" cy="523220"/>
          </a:xfrm>
          <a:prstGeom prst="rect">
            <a:avLst/>
          </a:prstGeom>
          <a:noFill/>
        </p:spPr>
        <p:txBody>
          <a:bodyPr wrap="square" rtlCol="0">
            <a:spAutoFit/>
          </a:bodyPr>
          <a:lstStyle/>
          <a:p>
            <a:pPr algn="r"/>
            <a:r>
              <a:rPr lang="en-GB" sz="2800" dirty="0">
                <a:solidFill>
                  <a:schemeClr val="bg1"/>
                </a:solidFill>
                <a:latin typeface="Aptos" panose="020B0004020202020204" pitchFamily="34" charset="0"/>
              </a:rPr>
              <a:t>Final topography</a:t>
            </a:r>
          </a:p>
        </p:txBody>
      </p:sp>
      <p:sp>
        <p:nvSpPr>
          <p:cNvPr id="2" name="Rectangle 1">
            <a:extLst>
              <a:ext uri="{FF2B5EF4-FFF2-40B4-BE49-F238E27FC236}">
                <a16:creationId xmlns:a16="http://schemas.microsoft.com/office/drawing/2014/main" id="{FB2B922E-9999-12FD-D024-9355A3D43A14}"/>
              </a:ext>
            </a:extLst>
          </p:cNvPr>
          <p:cNvSpPr/>
          <p:nvPr/>
        </p:nvSpPr>
        <p:spPr>
          <a:xfrm flipV="1">
            <a:off x="-21771" y="6435993"/>
            <a:ext cx="12192000" cy="45719"/>
          </a:xfrm>
          <a:prstGeom prst="rect">
            <a:avLst/>
          </a:prstGeom>
          <a:solidFill>
            <a:srgbClr val="1F2943"/>
          </a:solidFill>
          <a:ln>
            <a:solidFill>
              <a:srgbClr val="1F29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F2943"/>
              </a:solidFill>
            </a:endParaRPr>
          </a:p>
        </p:txBody>
      </p:sp>
      <p:pic>
        <p:nvPicPr>
          <p:cNvPr id="3" name="Picture 2" descr="A silhouette of a building&#10;&#10;Description automatically generated">
            <a:extLst>
              <a:ext uri="{FF2B5EF4-FFF2-40B4-BE49-F238E27FC236}">
                <a16:creationId xmlns:a16="http://schemas.microsoft.com/office/drawing/2014/main" id="{583B7217-8433-E531-4545-7CD312D521F8}"/>
              </a:ext>
            </a:extLst>
          </p:cNvPr>
          <p:cNvPicPr>
            <a:picLocks noChangeAspect="1"/>
          </p:cNvPicPr>
          <p:nvPr/>
        </p:nvPicPr>
        <p:blipFill>
          <a:blip r:embed="rId3"/>
          <a:stretch>
            <a:fillRect/>
          </a:stretch>
        </p:blipFill>
        <p:spPr>
          <a:xfrm>
            <a:off x="9334500" y="5922231"/>
            <a:ext cx="2857500" cy="513762"/>
          </a:xfrm>
          <a:prstGeom prst="rect">
            <a:avLst/>
          </a:prstGeom>
        </p:spPr>
      </p:pic>
      <p:sp>
        <p:nvSpPr>
          <p:cNvPr id="10" name="TextBox 9">
            <a:extLst>
              <a:ext uri="{FF2B5EF4-FFF2-40B4-BE49-F238E27FC236}">
                <a16:creationId xmlns:a16="http://schemas.microsoft.com/office/drawing/2014/main" id="{4877F0C3-B3DD-5AFC-FF05-81DE94E899A4}"/>
              </a:ext>
            </a:extLst>
          </p:cNvPr>
          <p:cNvSpPr txBox="1"/>
          <p:nvPr/>
        </p:nvSpPr>
        <p:spPr>
          <a:xfrm>
            <a:off x="9412372" y="6470279"/>
            <a:ext cx="3478725" cy="276999"/>
          </a:xfrm>
          <a:prstGeom prst="rect">
            <a:avLst/>
          </a:prstGeom>
          <a:noFill/>
        </p:spPr>
        <p:txBody>
          <a:bodyPr wrap="square">
            <a:spAutoFit/>
          </a:bodyPr>
          <a:lstStyle/>
          <a:p>
            <a:r>
              <a:rPr lang="en-GB" sz="1200" dirty="0">
                <a:solidFill>
                  <a:srgbClr val="1F2943"/>
                </a:solidFill>
                <a:latin typeface="Aptos Light" panose="020B0004020202020204" pitchFamily="34" charset="0"/>
              </a:rPr>
              <a:t>LIVERPOOL, 2</a:t>
            </a:r>
            <a:r>
              <a:rPr lang="en-GB" sz="1200" baseline="30000" dirty="0">
                <a:solidFill>
                  <a:srgbClr val="1F2943"/>
                </a:solidFill>
                <a:latin typeface="Aptos Light" panose="020B0004020202020204" pitchFamily="34" charset="0"/>
              </a:rPr>
              <a:t>ND</a:t>
            </a:r>
            <a:r>
              <a:rPr lang="en-GB" sz="1200" dirty="0">
                <a:solidFill>
                  <a:srgbClr val="1F2943"/>
                </a:solidFill>
                <a:latin typeface="Aptos Light" panose="020B0004020202020204" pitchFamily="34" charset="0"/>
              </a:rPr>
              <a:t> – 6</a:t>
            </a:r>
            <a:r>
              <a:rPr lang="en-GB" sz="1200" baseline="30000" dirty="0">
                <a:solidFill>
                  <a:srgbClr val="1F2943"/>
                </a:solidFill>
                <a:latin typeface="Aptos Light" panose="020B0004020202020204" pitchFamily="34" charset="0"/>
              </a:rPr>
              <a:t>TH</a:t>
            </a:r>
            <a:r>
              <a:rPr lang="en-GB" sz="1200" dirty="0">
                <a:solidFill>
                  <a:srgbClr val="1F2943"/>
                </a:solidFill>
                <a:latin typeface="Aptos Light" panose="020B0004020202020204" pitchFamily="34" charset="0"/>
              </a:rPr>
              <a:t> SEPTEMBER</a:t>
            </a:r>
          </a:p>
        </p:txBody>
      </p:sp>
      <p:sp>
        <p:nvSpPr>
          <p:cNvPr id="25" name="Rectangle 24">
            <a:extLst>
              <a:ext uri="{FF2B5EF4-FFF2-40B4-BE49-F238E27FC236}">
                <a16:creationId xmlns:a16="http://schemas.microsoft.com/office/drawing/2014/main" id="{11B05849-B007-44B1-A597-10A2E67AD7C0}"/>
              </a:ext>
            </a:extLst>
          </p:cNvPr>
          <p:cNvSpPr/>
          <p:nvPr/>
        </p:nvSpPr>
        <p:spPr>
          <a:xfrm>
            <a:off x="614608" y="3749858"/>
            <a:ext cx="2261355" cy="53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Espace réservé du contenu 5">
            <a:extLst>
              <a:ext uri="{FF2B5EF4-FFF2-40B4-BE49-F238E27FC236}">
                <a16:creationId xmlns:a16="http://schemas.microsoft.com/office/drawing/2014/main" id="{0D84BDD7-7E4E-4C5A-A68D-A20788D7BD2D}"/>
              </a:ext>
            </a:extLst>
          </p:cNvPr>
          <p:cNvPicPr>
            <a:picLocks noChangeAspect="1"/>
          </p:cNvPicPr>
          <p:nvPr/>
        </p:nvPicPr>
        <p:blipFill rotWithShape="1">
          <a:blip r:embed="rId4">
            <a:extLst>
              <a:ext uri="{28A0092B-C50C-407E-A947-70E740481C1C}">
                <a14:useLocalDpi xmlns:a14="http://schemas.microsoft.com/office/drawing/2010/main" val="0"/>
              </a:ext>
            </a:extLst>
          </a:blip>
          <a:srcRect t="53" b="77039"/>
          <a:stretch/>
        </p:blipFill>
        <p:spPr>
          <a:xfrm>
            <a:off x="347910" y="1265521"/>
            <a:ext cx="5748089" cy="1583187"/>
          </a:xfrm>
          <a:prstGeom prst="rect">
            <a:avLst/>
          </a:prstGeom>
        </p:spPr>
      </p:pic>
      <p:pic>
        <p:nvPicPr>
          <p:cNvPr id="27" name="Espace réservé du contenu 5">
            <a:extLst>
              <a:ext uri="{FF2B5EF4-FFF2-40B4-BE49-F238E27FC236}">
                <a16:creationId xmlns:a16="http://schemas.microsoft.com/office/drawing/2014/main" id="{2F809360-E039-4C06-97D1-8ADEFE00A7D0}"/>
              </a:ext>
            </a:extLst>
          </p:cNvPr>
          <p:cNvPicPr>
            <a:picLocks noChangeAspect="1"/>
          </p:cNvPicPr>
          <p:nvPr/>
        </p:nvPicPr>
        <p:blipFill rotWithShape="1">
          <a:blip r:embed="rId4">
            <a:extLst>
              <a:ext uri="{28A0092B-C50C-407E-A947-70E740481C1C}">
                <a14:useLocalDpi xmlns:a14="http://schemas.microsoft.com/office/drawing/2010/main" val="0"/>
              </a:ext>
            </a:extLst>
          </a:blip>
          <a:srcRect t="43652" b="35593"/>
          <a:stretch/>
        </p:blipFill>
        <p:spPr>
          <a:xfrm>
            <a:off x="6128940" y="1442159"/>
            <a:ext cx="5748089" cy="1417146"/>
          </a:xfrm>
          <a:prstGeom prst="rect">
            <a:avLst/>
          </a:prstGeom>
        </p:spPr>
      </p:pic>
      <p:pic>
        <p:nvPicPr>
          <p:cNvPr id="28" name="Espace réservé du contenu 5">
            <a:extLst>
              <a:ext uri="{FF2B5EF4-FFF2-40B4-BE49-F238E27FC236}">
                <a16:creationId xmlns:a16="http://schemas.microsoft.com/office/drawing/2014/main" id="{2E42B788-91F0-40EA-8FDB-6B07C6F1E3D1}"/>
              </a:ext>
            </a:extLst>
          </p:cNvPr>
          <p:cNvPicPr>
            <a:picLocks noChangeAspect="1"/>
          </p:cNvPicPr>
          <p:nvPr/>
        </p:nvPicPr>
        <p:blipFill rotWithShape="1">
          <a:blip r:embed="rId4">
            <a:extLst>
              <a:ext uri="{28A0092B-C50C-407E-A947-70E740481C1C}">
                <a14:useLocalDpi xmlns:a14="http://schemas.microsoft.com/office/drawing/2010/main" val="0"/>
              </a:ext>
            </a:extLst>
          </a:blip>
          <a:srcRect l="4004" t="-1032" r="87195" b="96242"/>
          <a:stretch/>
        </p:blipFill>
        <p:spPr>
          <a:xfrm>
            <a:off x="6382797" y="1164929"/>
            <a:ext cx="505904" cy="327171"/>
          </a:xfrm>
          <a:prstGeom prst="rect">
            <a:avLst/>
          </a:prstGeom>
        </p:spPr>
      </p:pic>
      <p:sp>
        <p:nvSpPr>
          <p:cNvPr id="29" name="ZoneTexte 28">
            <a:extLst>
              <a:ext uri="{FF2B5EF4-FFF2-40B4-BE49-F238E27FC236}">
                <a16:creationId xmlns:a16="http://schemas.microsoft.com/office/drawing/2014/main" id="{089C4318-0D66-4070-9B78-4E3742CDC03A}"/>
              </a:ext>
            </a:extLst>
          </p:cNvPr>
          <p:cNvSpPr txBox="1"/>
          <p:nvPr/>
        </p:nvSpPr>
        <p:spPr>
          <a:xfrm>
            <a:off x="4294416" y="1566478"/>
            <a:ext cx="1175657" cy="369332"/>
          </a:xfrm>
          <a:prstGeom prst="rect">
            <a:avLst/>
          </a:prstGeom>
          <a:solidFill>
            <a:schemeClr val="bg1">
              <a:lumMod val="85000"/>
            </a:schemeClr>
          </a:solidFill>
          <a:ln>
            <a:solidFill>
              <a:schemeClr val="tx1">
                <a:lumMod val="65000"/>
                <a:lumOff val="35000"/>
              </a:schemeClr>
            </a:solidFill>
          </a:ln>
        </p:spPr>
        <p:txBody>
          <a:bodyPr wrap="square" rtlCol="0">
            <a:spAutoFit/>
          </a:bodyPr>
          <a:lstStyle/>
          <a:p>
            <a:pPr algn="ctr"/>
            <a:r>
              <a:rPr lang="en-GB" dirty="0">
                <a:latin typeface="Roboto" pitchFamily="2" charset="0"/>
                <a:ea typeface="Roboto" pitchFamily="2" charset="0"/>
              </a:rPr>
              <a:t>Floor</a:t>
            </a:r>
          </a:p>
        </p:txBody>
      </p:sp>
      <p:sp>
        <p:nvSpPr>
          <p:cNvPr id="30" name="ZoneTexte 29">
            <a:extLst>
              <a:ext uri="{FF2B5EF4-FFF2-40B4-BE49-F238E27FC236}">
                <a16:creationId xmlns:a16="http://schemas.microsoft.com/office/drawing/2014/main" id="{833D2C4E-BA16-49D8-80C1-7DB79E724F1A}"/>
              </a:ext>
            </a:extLst>
          </p:cNvPr>
          <p:cNvSpPr txBox="1"/>
          <p:nvPr/>
        </p:nvSpPr>
        <p:spPr>
          <a:xfrm>
            <a:off x="10080720" y="1533182"/>
            <a:ext cx="1175657" cy="369332"/>
          </a:xfrm>
          <a:prstGeom prst="rect">
            <a:avLst/>
          </a:prstGeom>
          <a:solidFill>
            <a:schemeClr val="bg1">
              <a:lumMod val="85000"/>
            </a:schemeClr>
          </a:solidFill>
          <a:ln>
            <a:solidFill>
              <a:schemeClr val="tx1">
                <a:lumMod val="65000"/>
                <a:lumOff val="35000"/>
              </a:schemeClr>
            </a:solidFill>
          </a:ln>
        </p:spPr>
        <p:txBody>
          <a:bodyPr wrap="square" rtlCol="0">
            <a:spAutoFit/>
          </a:bodyPr>
          <a:lstStyle/>
          <a:p>
            <a:pPr algn="ctr"/>
            <a:r>
              <a:rPr lang="en-GB" dirty="0">
                <a:latin typeface="Roboto" pitchFamily="2" charset="0"/>
                <a:ea typeface="Roboto" pitchFamily="2" charset="0"/>
              </a:rPr>
              <a:t>Ceiling</a:t>
            </a:r>
          </a:p>
        </p:txBody>
      </p:sp>
      <p:pic>
        <p:nvPicPr>
          <p:cNvPr id="31" name="Espace réservé du contenu 5">
            <a:extLst>
              <a:ext uri="{FF2B5EF4-FFF2-40B4-BE49-F238E27FC236}">
                <a16:creationId xmlns:a16="http://schemas.microsoft.com/office/drawing/2014/main" id="{B8C764AD-F31E-462E-B917-042BD847BF03}"/>
              </a:ext>
            </a:extLst>
          </p:cNvPr>
          <p:cNvPicPr>
            <a:picLocks noChangeAspect="1"/>
          </p:cNvPicPr>
          <p:nvPr/>
        </p:nvPicPr>
        <p:blipFill rotWithShape="1">
          <a:blip r:embed="rId4">
            <a:extLst>
              <a:ext uri="{28A0092B-C50C-407E-A947-70E740481C1C}">
                <a14:useLocalDpi xmlns:a14="http://schemas.microsoft.com/office/drawing/2010/main" val="0"/>
              </a:ext>
            </a:extLst>
          </a:blip>
          <a:srcRect t="83817" b="5472"/>
          <a:stretch/>
        </p:blipFill>
        <p:spPr>
          <a:xfrm>
            <a:off x="314970" y="2859305"/>
            <a:ext cx="5748089" cy="731321"/>
          </a:xfrm>
          <a:prstGeom prst="rect">
            <a:avLst/>
          </a:prstGeom>
        </p:spPr>
      </p:pic>
      <p:pic>
        <p:nvPicPr>
          <p:cNvPr id="32" name="Espace réservé du contenu 5">
            <a:extLst>
              <a:ext uri="{FF2B5EF4-FFF2-40B4-BE49-F238E27FC236}">
                <a16:creationId xmlns:a16="http://schemas.microsoft.com/office/drawing/2014/main" id="{A7CA01F3-4B7C-4618-9272-759480D719B2}"/>
              </a:ext>
            </a:extLst>
          </p:cNvPr>
          <p:cNvPicPr>
            <a:picLocks noChangeAspect="1"/>
          </p:cNvPicPr>
          <p:nvPr/>
        </p:nvPicPr>
        <p:blipFill rotWithShape="1">
          <a:blip r:embed="rId4">
            <a:extLst>
              <a:ext uri="{28A0092B-C50C-407E-A947-70E740481C1C}">
                <a14:useLocalDpi xmlns:a14="http://schemas.microsoft.com/office/drawing/2010/main" val="0"/>
              </a:ext>
            </a:extLst>
          </a:blip>
          <a:srcRect t="23516" b="56146"/>
          <a:stretch/>
        </p:blipFill>
        <p:spPr>
          <a:xfrm>
            <a:off x="380851" y="3749858"/>
            <a:ext cx="5748089" cy="1388636"/>
          </a:xfrm>
          <a:prstGeom prst="rect">
            <a:avLst/>
          </a:prstGeom>
        </p:spPr>
      </p:pic>
      <p:pic>
        <p:nvPicPr>
          <p:cNvPr id="33" name="Espace réservé du contenu 5">
            <a:extLst>
              <a:ext uri="{FF2B5EF4-FFF2-40B4-BE49-F238E27FC236}">
                <a16:creationId xmlns:a16="http://schemas.microsoft.com/office/drawing/2014/main" id="{D4402D9E-1F95-4D14-8341-6A23FABE0368}"/>
              </a:ext>
            </a:extLst>
          </p:cNvPr>
          <p:cNvPicPr>
            <a:picLocks noChangeAspect="1"/>
          </p:cNvPicPr>
          <p:nvPr/>
        </p:nvPicPr>
        <p:blipFill rotWithShape="1">
          <a:blip r:embed="rId4">
            <a:extLst>
              <a:ext uri="{28A0092B-C50C-407E-A947-70E740481C1C}">
                <a14:useLocalDpi xmlns:a14="http://schemas.microsoft.com/office/drawing/2010/main" val="0"/>
              </a:ext>
            </a:extLst>
          </a:blip>
          <a:srcRect l="4004" t="-1032" r="87195" b="96242"/>
          <a:stretch/>
        </p:blipFill>
        <p:spPr>
          <a:xfrm>
            <a:off x="595554" y="3449668"/>
            <a:ext cx="505904" cy="327171"/>
          </a:xfrm>
          <a:prstGeom prst="rect">
            <a:avLst/>
          </a:prstGeom>
        </p:spPr>
      </p:pic>
      <p:pic>
        <p:nvPicPr>
          <p:cNvPr id="34" name="Espace réservé du contenu 5">
            <a:extLst>
              <a:ext uri="{FF2B5EF4-FFF2-40B4-BE49-F238E27FC236}">
                <a16:creationId xmlns:a16="http://schemas.microsoft.com/office/drawing/2014/main" id="{E90ACF53-212B-4A65-8D8B-5081EC1DFA26}"/>
              </a:ext>
            </a:extLst>
          </p:cNvPr>
          <p:cNvPicPr>
            <a:picLocks noChangeAspect="1"/>
          </p:cNvPicPr>
          <p:nvPr/>
        </p:nvPicPr>
        <p:blipFill rotWithShape="1">
          <a:blip r:embed="rId4">
            <a:extLst>
              <a:ext uri="{28A0092B-C50C-407E-A947-70E740481C1C}">
                <a14:useLocalDpi xmlns:a14="http://schemas.microsoft.com/office/drawing/2010/main" val="0"/>
              </a:ext>
            </a:extLst>
          </a:blip>
          <a:srcRect t="64483" b="5472"/>
          <a:stretch/>
        </p:blipFill>
        <p:spPr>
          <a:xfrm>
            <a:off x="6147994" y="3749858"/>
            <a:ext cx="5748089" cy="2051507"/>
          </a:xfrm>
          <a:prstGeom prst="rect">
            <a:avLst/>
          </a:prstGeom>
        </p:spPr>
      </p:pic>
      <p:pic>
        <p:nvPicPr>
          <p:cNvPr id="35" name="Espace réservé du contenu 5">
            <a:extLst>
              <a:ext uri="{FF2B5EF4-FFF2-40B4-BE49-F238E27FC236}">
                <a16:creationId xmlns:a16="http://schemas.microsoft.com/office/drawing/2014/main" id="{D0DA0153-CA1A-45D3-A294-1F00AE41D10B}"/>
              </a:ext>
            </a:extLst>
          </p:cNvPr>
          <p:cNvPicPr>
            <a:picLocks noChangeAspect="1"/>
          </p:cNvPicPr>
          <p:nvPr/>
        </p:nvPicPr>
        <p:blipFill rotWithShape="1">
          <a:blip r:embed="rId4">
            <a:extLst>
              <a:ext uri="{28A0092B-C50C-407E-A947-70E740481C1C}">
                <a14:useLocalDpi xmlns:a14="http://schemas.microsoft.com/office/drawing/2010/main" val="0"/>
              </a:ext>
            </a:extLst>
          </a:blip>
          <a:srcRect t="83817" b="5472"/>
          <a:stretch/>
        </p:blipFill>
        <p:spPr>
          <a:xfrm>
            <a:off x="6128939" y="2831980"/>
            <a:ext cx="5748089" cy="731321"/>
          </a:xfrm>
          <a:prstGeom prst="rect">
            <a:avLst/>
          </a:prstGeom>
        </p:spPr>
      </p:pic>
      <p:pic>
        <p:nvPicPr>
          <p:cNvPr id="36" name="Espace réservé du contenu 5">
            <a:extLst>
              <a:ext uri="{FF2B5EF4-FFF2-40B4-BE49-F238E27FC236}">
                <a16:creationId xmlns:a16="http://schemas.microsoft.com/office/drawing/2014/main" id="{6069BD08-0B40-45F7-9C70-C140A4500559}"/>
              </a:ext>
            </a:extLst>
          </p:cNvPr>
          <p:cNvPicPr>
            <a:picLocks noChangeAspect="1"/>
          </p:cNvPicPr>
          <p:nvPr/>
        </p:nvPicPr>
        <p:blipFill rotWithShape="1">
          <a:blip r:embed="rId4">
            <a:extLst>
              <a:ext uri="{28A0092B-C50C-407E-A947-70E740481C1C}">
                <a14:useLocalDpi xmlns:a14="http://schemas.microsoft.com/office/drawing/2010/main" val="0"/>
              </a:ext>
            </a:extLst>
          </a:blip>
          <a:srcRect l="4004" t="-1032" r="87195" b="96242"/>
          <a:stretch/>
        </p:blipFill>
        <p:spPr>
          <a:xfrm>
            <a:off x="6362697" y="3440143"/>
            <a:ext cx="505904" cy="327171"/>
          </a:xfrm>
          <a:prstGeom prst="rect">
            <a:avLst/>
          </a:prstGeom>
        </p:spPr>
      </p:pic>
      <p:pic>
        <p:nvPicPr>
          <p:cNvPr id="37" name="Espace réservé du contenu 5">
            <a:extLst>
              <a:ext uri="{FF2B5EF4-FFF2-40B4-BE49-F238E27FC236}">
                <a16:creationId xmlns:a16="http://schemas.microsoft.com/office/drawing/2014/main" id="{3C1F1FDD-8FEB-4977-9661-F7BD90F5C6DA}"/>
              </a:ext>
            </a:extLst>
          </p:cNvPr>
          <p:cNvPicPr>
            <a:picLocks noChangeAspect="1"/>
          </p:cNvPicPr>
          <p:nvPr/>
        </p:nvPicPr>
        <p:blipFill rotWithShape="1">
          <a:blip r:embed="rId4">
            <a:extLst>
              <a:ext uri="{28A0092B-C50C-407E-A947-70E740481C1C}">
                <a14:useLocalDpi xmlns:a14="http://schemas.microsoft.com/office/drawing/2010/main" val="0"/>
              </a:ext>
            </a:extLst>
          </a:blip>
          <a:srcRect t="83817" b="5472"/>
          <a:stretch/>
        </p:blipFill>
        <p:spPr>
          <a:xfrm>
            <a:off x="347911" y="5097313"/>
            <a:ext cx="5748089" cy="731321"/>
          </a:xfrm>
          <a:prstGeom prst="rect">
            <a:avLst/>
          </a:prstGeom>
        </p:spPr>
      </p:pic>
      <p:sp>
        <p:nvSpPr>
          <p:cNvPr id="38" name="ZoneTexte 37">
            <a:extLst>
              <a:ext uri="{FF2B5EF4-FFF2-40B4-BE49-F238E27FC236}">
                <a16:creationId xmlns:a16="http://schemas.microsoft.com/office/drawing/2014/main" id="{F83E66F2-9F91-477C-A1F3-A6B42A344E2E}"/>
              </a:ext>
            </a:extLst>
          </p:cNvPr>
          <p:cNvSpPr txBox="1"/>
          <p:nvPr/>
        </p:nvSpPr>
        <p:spPr>
          <a:xfrm>
            <a:off x="4327447" y="3831055"/>
            <a:ext cx="1175657" cy="369332"/>
          </a:xfrm>
          <a:prstGeom prst="rect">
            <a:avLst/>
          </a:prstGeom>
          <a:solidFill>
            <a:schemeClr val="bg1">
              <a:lumMod val="85000"/>
            </a:schemeClr>
          </a:solidFill>
          <a:ln>
            <a:solidFill>
              <a:schemeClr val="tx1">
                <a:lumMod val="65000"/>
                <a:lumOff val="35000"/>
              </a:schemeClr>
            </a:solidFill>
          </a:ln>
        </p:spPr>
        <p:txBody>
          <a:bodyPr wrap="square" rtlCol="0">
            <a:spAutoFit/>
          </a:bodyPr>
          <a:lstStyle/>
          <a:p>
            <a:pPr algn="ctr"/>
            <a:r>
              <a:rPr lang="en-GB" dirty="0">
                <a:latin typeface="Roboto" pitchFamily="2" charset="0"/>
                <a:ea typeface="Roboto" pitchFamily="2" charset="0"/>
              </a:rPr>
              <a:t>Mid</a:t>
            </a:r>
          </a:p>
        </p:txBody>
      </p:sp>
      <p:sp>
        <p:nvSpPr>
          <p:cNvPr id="39" name="ZoneTexte 38">
            <a:extLst>
              <a:ext uri="{FF2B5EF4-FFF2-40B4-BE49-F238E27FC236}">
                <a16:creationId xmlns:a16="http://schemas.microsoft.com/office/drawing/2014/main" id="{A12408A1-8EEC-4AE6-AF4E-9E3B1ADCB1AD}"/>
              </a:ext>
            </a:extLst>
          </p:cNvPr>
          <p:cNvSpPr txBox="1"/>
          <p:nvPr/>
        </p:nvSpPr>
        <p:spPr>
          <a:xfrm>
            <a:off x="10075536" y="3822404"/>
            <a:ext cx="1210085" cy="369332"/>
          </a:xfrm>
          <a:prstGeom prst="rect">
            <a:avLst/>
          </a:prstGeom>
          <a:solidFill>
            <a:schemeClr val="bg1">
              <a:lumMod val="85000"/>
            </a:schemeClr>
          </a:solidFill>
          <a:ln>
            <a:solidFill>
              <a:schemeClr val="tx1">
                <a:lumMod val="65000"/>
                <a:lumOff val="35000"/>
              </a:schemeClr>
            </a:solidFill>
          </a:ln>
        </p:spPr>
        <p:txBody>
          <a:bodyPr wrap="square" rtlCol="0">
            <a:spAutoFit/>
          </a:bodyPr>
          <a:lstStyle/>
          <a:p>
            <a:pPr algn="ctr"/>
            <a:r>
              <a:rPr lang="en-GB" dirty="0">
                <a:latin typeface="Roboto" pitchFamily="2" charset="0"/>
                <a:ea typeface="Roboto" pitchFamily="2" charset="0"/>
              </a:rPr>
              <a:t>Maximum</a:t>
            </a:r>
          </a:p>
        </p:txBody>
      </p:sp>
      <p:sp>
        <p:nvSpPr>
          <p:cNvPr id="40" name="TextBox 2">
            <a:extLst>
              <a:ext uri="{FF2B5EF4-FFF2-40B4-BE49-F238E27FC236}">
                <a16:creationId xmlns:a16="http://schemas.microsoft.com/office/drawing/2014/main" id="{409041FA-5097-486C-86AB-A07DD9D209DD}"/>
              </a:ext>
            </a:extLst>
          </p:cNvPr>
          <p:cNvSpPr txBox="1"/>
          <p:nvPr/>
        </p:nvSpPr>
        <p:spPr>
          <a:xfrm>
            <a:off x="2113991" y="79854"/>
            <a:ext cx="4497296" cy="707886"/>
          </a:xfrm>
          <a:prstGeom prst="rect">
            <a:avLst/>
          </a:prstGeom>
          <a:noFill/>
        </p:spPr>
        <p:txBody>
          <a:bodyPr wrap="square" rtlCol="0">
            <a:spAutoFit/>
          </a:bodyPr>
          <a:lstStyle/>
          <a:p>
            <a:r>
              <a:rPr lang="en-GB" sz="2000" dirty="0">
                <a:solidFill>
                  <a:schemeClr val="bg1"/>
                </a:solidFill>
                <a:latin typeface="Aptos" panose="020B0004020202020204" pitchFamily="34" charset="0"/>
              </a:rPr>
              <a:t>12</a:t>
            </a:r>
            <a:r>
              <a:rPr lang="en-GB" sz="2000" baseline="30000" dirty="0">
                <a:solidFill>
                  <a:schemeClr val="bg1"/>
                </a:solidFill>
                <a:latin typeface="Aptos" panose="020B0004020202020204" pitchFamily="34" charset="0"/>
              </a:rPr>
              <a:t>TH</a:t>
            </a:r>
            <a:r>
              <a:rPr lang="en-GB" sz="2000" dirty="0">
                <a:solidFill>
                  <a:schemeClr val="bg1"/>
                </a:solidFill>
                <a:latin typeface="Aptos" panose="020B0004020202020204" pitchFamily="34" charset="0"/>
              </a:rPr>
              <a:t> INTERNATIONAL CONFERENCE ON FLUVIAL HYDRAULICS </a:t>
            </a:r>
          </a:p>
        </p:txBody>
      </p:sp>
      <p:pic>
        <p:nvPicPr>
          <p:cNvPr id="41" name="Picture 4" descr="A white text on a black background&#10;&#10;Description automatically generated">
            <a:extLst>
              <a:ext uri="{FF2B5EF4-FFF2-40B4-BE49-F238E27FC236}">
                <a16:creationId xmlns:a16="http://schemas.microsoft.com/office/drawing/2014/main" id="{EA226CA6-18AF-4968-B58B-929A75F6AB0B}"/>
              </a:ext>
            </a:extLst>
          </p:cNvPr>
          <p:cNvPicPr>
            <a:picLocks noChangeAspect="1"/>
          </p:cNvPicPr>
          <p:nvPr/>
        </p:nvPicPr>
        <p:blipFill rotWithShape="1">
          <a:blip r:embed="rId5"/>
          <a:srcRect l="2695" t="5015" r="1587" b="7948"/>
          <a:stretch/>
        </p:blipFill>
        <p:spPr>
          <a:xfrm>
            <a:off x="135784" y="109361"/>
            <a:ext cx="1880232" cy="597120"/>
          </a:xfrm>
          <a:prstGeom prst="rect">
            <a:avLst/>
          </a:prstGeom>
        </p:spPr>
      </p:pic>
      <p:sp>
        <p:nvSpPr>
          <p:cNvPr id="42" name="ZoneTexte 41">
            <a:extLst>
              <a:ext uri="{FF2B5EF4-FFF2-40B4-BE49-F238E27FC236}">
                <a16:creationId xmlns:a16="http://schemas.microsoft.com/office/drawing/2014/main" id="{C2A063B0-3B2B-44A7-A17D-7D8F73374C8D}"/>
              </a:ext>
            </a:extLst>
          </p:cNvPr>
          <p:cNvSpPr txBox="1"/>
          <p:nvPr/>
        </p:nvSpPr>
        <p:spPr>
          <a:xfrm>
            <a:off x="11651226" y="6489358"/>
            <a:ext cx="519003" cy="369332"/>
          </a:xfrm>
          <a:prstGeom prst="rect">
            <a:avLst/>
          </a:prstGeom>
          <a:noFill/>
        </p:spPr>
        <p:txBody>
          <a:bodyPr wrap="square" rtlCol="0">
            <a:spAutoFit/>
          </a:bodyPr>
          <a:lstStyle/>
          <a:p>
            <a:pPr algn="ctr"/>
            <a:r>
              <a:rPr lang="en-GB" dirty="0"/>
              <a:t>10</a:t>
            </a:r>
          </a:p>
        </p:txBody>
      </p:sp>
    </p:spTree>
    <p:extLst>
      <p:ext uri="{BB962C8B-B14F-4D97-AF65-F5344CB8AC3E}">
        <p14:creationId xmlns:p14="http://schemas.microsoft.com/office/powerpoint/2010/main" val="267281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0" grpId="0" animBg="1"/>
      <p:bldP spid="38" grpId="0" animBg="1"/>
      <p:bldP spid="3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RESGUID" val="d805b88f-d3cb-4aac-8014-3cf4eef4c16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2999</TotalTime>
  <Words>1588</Words>
  <Application>Microsoft Office PowerPoint</Application>
  <PresentationFormat>Grand écran</PresentationFormat>
  <Paragraphs>237</Paragraphs>
  <Slides>25</Slides>
  <Notes>20</Notes>
  <HiddenSlides>0</HiddenSlides>
  <MMClips>4</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25</vt:i4>
      </vt:variant>
    </vt:vector>
  </HeadingPairs>
  <TitlesOfParts>
    <vt:vector size="36" baseType="lpstr">
      <vt:lpstr>Aptos</vt:lpstr>
      <vt:lpstr>Aptos Light</vt:lpstr>
      <vt:lpstr>Arial</vt:lpstr>
      <vt:lpstr>Calibri</vt:lpstr>
      <vt:lpstr>Calibri Light</vt:lpstr>
      <vt:lpstr>Cambria Math</vt:lpstr>
      <vt:lpstr>Roboto</vt:lpstr>
      <vt:lpstr>Roboto Lt</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Manolia Andredaki</dc:creator>
  <cp:lastModifiedBy>Robin Meurice</cp:lastModifiedBy>
  <cp:revision>214</cp:revision>
  <dcterms:created xsi:type="dcterms:W3CDTF">2024-07-11T17:33:21Z</dcterms:created>
  <dcterms:modified xsi:type="dcterms:W3CDTF">2024-09-23T09:08:09Z</dcterms:modified>
</cp:coreProperties>
</file>