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tiff" ContentType="image/tiff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embeddings/oleObject1.bin" ContentType="application/vnd.openxmlformats-officedocument.oleObject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embeddings/oleObject2.bin" ContentType="application/vnd.openxmlformats-officedocument.oleObject"/>
  <Override PartName="/ppt/tags/tag14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306" r:id="rId2"/>
    <p:sldId id="307" r:id="rId3"/>
    <p:sldId id="308" r:id="rId4"/>
  </p:sldIdLst>
  <p:sldSz cx="9144000" cy="5143500" type="screen16x9"/>
  <p:notesSz cx="6858000" cy="9945688"/>
  <p:custDataLst>
    <p:tags r:id="rId8"/>
  </p:custDataLst>
  <p:defaultTextStyle>
    <a:defPPr>
      <a:defRPr lang="fr-B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1pPr>
    <a:lvl2pPr marL="407872" indent="-3254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2pPr>
    <a:lvl3pPr marL="816031" indent="-65116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3pPr>
    <a:lvl4pPr marL="1223903" indent="-97660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4pPr>
    <a:lvl5pPr marL="1632062" indent="-130232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5pPr>
    <a:lvl6pPr marL="412166" algn="l" defTabSz="164866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6pPr>
    <a:lvl7pPr marL="494599" algn="l" defTabSz="164866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7pPr>
    <a:lvl8pPr marL="577032" algn="l" defTabSz="164866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8pPr>
    <a:lvl9pPr marL="659465" algn="l" defTabSz="164866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98E2"/>
    <a:srgbClr val="1D5CA5"/>
    <a:srgbClr val="009DE0"/>
    <a:srgbClr val="8A0079"/>
    <a:srgbClr val="005CA9"/>
    <a:srgbClr val="002442"/>
    <a:srgbClr val="ABC9E2"/>
    <a:srgbClr val="B700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Style léger 2 - Accentuation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7E9639D4-E3E2-4D34-9284-5A2195B3D0D7}" styleName="Style clair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8841" autoAdjust="0"/>
  </p:normalViewPr>
  <p:slideViewPr>
    <p:cSldViewPr snapToGrid="0">
      <p:cViewPr varScale="1">
        <p:scale>
          <a:sx n="140" d="100"/>
          <a:sy n="140" d="100"/>
        </p:scale>
        <p:origin x="-632" y="-10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020"/>
    </p:cViewPr>
  </p:sorterViewPr>
  <p:notesViewPr>
    <p:cSldViewPr snapToGrid="0">
      <p:cViewPr varScale="1">
        <p:scale>
          <a:sx n="84" d="100"/>
          <a:sy n="84" d="100"/>
        </p:scale>
        <p:origin x="-1968" y="-72"/>
      </p:cViewPr>
      <p:guideLst>
        <p:guide orient="horz" pos="313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6" Type="http://schemas.openxmlformats.org/officeDocument/2006/relationships/handoutMaster" Target="handoutMasters/handoutMaster1.xml"/><Relationship Id="rId7" Type="http://schemas.openxmlformats.org/officeDocument/2006/relationships/printerSettings" Target="printerSettings/printerSettings1.bin"/><Relationship Id="rId8" Type="http://schemas.openxmlformats.org/officeDocument/2006/relationships/tags" Target="tags/tag1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Arial" pitchFamily="34" charset="0"/>
              </a:defRPr>
            </a:lvl1pPr>
          </a:lstStyle>
          <a:p>
            <a:fld id="{8CC63005-3111-42CD-97D6-A835C8D6B4C6}" type="datetimeFigureOut">
              <a:rPr lang="fr-BE"/>
              <a:pPr/>
              <a:t>8/09/14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Arial" pitchFamily="34" charset="0"/>
              </a:defRPr>
            </a:lvl1pPr>
          </a:lstStyle>
          <a:p>
            <a:fld id="{0DFFDA20-8F1A-491A-8653-389F837C11F1}" type="slidenum">
              <a:rPr lang="fr-BE"/>
              <a:pPr/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1427122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Arial" pitchFamily="34" charset="0"/>
              </a:defRPr>
            </a:lvl1pPr>
          </a:lstStyle>
          <a:p>
            <a:fld id="{1586E4B1-0763-4393-A6A5-4DD6AA73E228}" type="datetimeFigureOut">
              <a:rPr lang="fr-FR"/>
              <a:pPr/>
              <a:t>8/09/14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" y="746125"/>
            <a:ext cx="662940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400"/>
            <a:ext cx="5486400" cy="44751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fr-FR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Arial" pitchFamily="34" charset="0"/>
              </a:defRPr>
            </a:lvl1pPr>
          </a:lstStyle>
          <a:p>
            <a:fld id="{A73F1AA5-2ADA-4F01-8002-1CB68BDFC0EF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30073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07872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816031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223903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632062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040262" algn="l" defTabSz="81610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48314" algn="l" defTabSz="81610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56367" algn="l" defTabSz="81610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64419" algn="l" defTabSz="81610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" y="746125"/>
            <a:ext cx="6629400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dirty="0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4" Type="http://schemas.openxmlformats.org/officeDocument/2006/relationships/tags" Target="../tags/tag13.xml"/><Relationship Id="rId5" Type="http://schemas.openxmlformats.org/officeDocument/2006/relationships/slideMaster" Target="../slideMasters/slideMaster1.xml"/><Relationship Id="rId6" Type="http://schemas.openxmlformats.org/officeDocument/2006/relationships/oleObject" Target="../embeddings/oleObject2.bin"/><Relationship Id="rId7" Type="http://schemas.openxmlformats.org/officeDocument/2006/relationships/image" Target="../media/image1.emf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" Type="http://schemas.openxmlformats.org/officeDocument/2006/relationships/vmlDrawing" Target="../drawings/vmlDrawing2.vml"/><Relationship Id="rId2" Type="http://schemas.openxmlformats.org/officeDocument/2006/relationships/tags" Target="../tags/tag1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Relationship Id="rId3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tags" Target="../tags/tag14.xml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4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58574" cy="1191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3" name="think-cell Slide" r:id="rId6" imgW="360" imgH="360" progId="">
                  <p:embed/>
                </p:oleObj>
              </mc:Choice>
              <mc:Fallback>
                <p:oleObj name="think-cell Slide" r:id="rId6" imgW="360" imgH="360" progId="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574" cy="11914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81" descr="C:\Users\Sophie Rizzo\Desktop\Saint Luc\Logos\feuille entière.png"/>
          <p:cNvPicPr>
            <a:picLocks noChangeArrowheads="1"/>
          </p:cNvPicPr>
          <p:nvPr>
            <p:custDataLst>
              <p:tags r:id="rId3"/>
            </p:custDataLst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222183" y="0"/>
            <a:ext cx="9378726" cy="5413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:\Users\Sophie Rizzo\Desktop\Saint Luc\Logos\logo + feuille blanche.pn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07134" y="3080169"/>
            <a:ext cx="2849409" cy="1989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331640" y="1275606"/>
            <a:ext cx="6696744" cy="55399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l">
              <a:defRPr sz="3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fr-FR" smtClean="0"/>
              <a:t>Modifiez le style du titre</a:t>
            </a:r>
            <a:endParaRPr lang="fr-BE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31640" y="4088951"/>
            <a:ext cx="2912368" cy="553998"/>
          </a:xfrm>
        </p:spPr>
        <p:txBody>
          <a:bodyPr rtlCol="0" anchor="ctr"/>
          <a:lstStyle>
            <a:lvl1pPr marL="0" indent="0">
              <a:defRPr lang="fr-BE" sz="1800" b="0" dirty="0">
                <a:solidFill>
                  <a:srgbClr val="575656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fr-FR" smtClean="0"/>
              <a:t>Modifiez le style des sous-titres du masque</a:t>
            </a:r>
            <a:endParaRPr lang="fr-BE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Page 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0" y="188051"/>
            <a:ext cx="9134593" cy="5019819"/>
            <a:chOff x="0" y="250825"/>
            <a:chExt cx="9134475" cy="6692900"/>
          </a:xfrm>
        </p:grpSpPr>
        <p:grpSp>
          <p:nvGrpSpPr>
            <p:cNvPr id="5" name="Group 34"/>
            <p:cNvGrpSpPr>
              <a:grpSpLocks/>
            </p:cNvGrpSpPr>
            <p:nvPr/>
          </p:nvGrpSpPr>
          <p:grpSpPr bwMode="auto">
            <a:xfrm>
              <a:off x="2232659" y="6631940"/>
              <a:ext cx="6257291" cy="0"/>
              <a:chOff x="2232659" y="6631940"/>
              <a:chExt cx="6257291" cy="0"/>
            </a:xfrm>
          </p:grpSpPr>
          <p:cxnSp>
            <p:nvCxnSpPr>
              <p:cNvPr id="8" name="Straight Connector 45"/>
              <p:cNvCxnSpPr/>
              <p:nvPr/>
            </p:nvCxnSpPr>
            <p:spPr>
              <a:xfrm>
                <a:off x="2232105" y="2108850428"/>
                <a:ext cx="567993" cy="0"/>
              </a:xfrm>
              <a:prstGeom prst="line">
                <a:avLst/>
              </a:prstGeom>
              <a:ln w="9525">
                <a:solidFill>
                  <a:srgbClr val="47074A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46"/>
              <p:cNvCxnSpPr/>
              <p:nvPr/>
            </p:nvCxnSpPr>
            <p:spPr>
              <a:xfrm>
                <a:off x="2800098" y="2108850428"/>
                <a:ext cx="570233" cy="0"/>
              </a:xfrm>
              <a:prstGeom prst="line">
                <a:avLst/>
              </a:prstGeom>
              <a:ln w="9525">
                <a:solidFill>
                  <a:srgbClr val="941981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47"/>
              <p:cNvCxnSpPr/>
              <p:nvPr/>
            </p:nvCxnSpPr>
            <p:spPr>
              <a:xfrm>
                <a:off x="3370331" y="2108850428"/>
                <a:ext cx="567993" cy="0"/>
              </a:xfrm>
              <a:prstGeom prst="line">
                <a:avLst/>
              </a:prstGeom>
              <a:ln w="9525">
                <a:solidFill>
                  <a:srgbClr val="DE007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48"/>
              <p:cNvCxnSpPr/>
              <p:nvPr/>
            </p:nvCxnSpPr>
            <p:spPr>
              <a:xfrm>
                <a:off x="3938324" y="2108850428"/>
                <a:ext cx="568441" cy="0"/>
              </a:xfrm>
              <a:prstGeom prst="line">
                <a:avLst/>
              </a:prstGeom>
              <a:ln w="9525">
                <a:solidFill>
                  <a:srgbClr val="EDBCD8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49"/>
              <p:cNvCxnSpPr/>
              <p:nvPr/>
            </p:nvCxnSpPr>
            <p:spPr>
              <a:xfrm>
                <a:off x="4506765" y="2108850428"/>
                <a:ext cx="569785" cy="0"/>
              </a:xfrm>
              <a:prstGeom prst="line">
                <a:avLst/>
              </a:prstGeom>
              <a:ln w="9525">
                <a:solidFill>
                  <a:srgbClr val="FBB9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50"/>
              <p:cNvCxnSpPr/>
              <p:nvPr/>
            </p:nvCxnSpPr>
            <p:spPr>
              <a:xfrm>
                <a:off x="5076550" y="2108850428"/>
                <a:ext cx="568441" cy="0"/>
              </a:xfrm>
              <a:prstGeom prst="line">
                <a:avLst/>
              </a:prstGeom>
              <a:ln w="9525">
                <a:solidFill>
                  <a:srgbClr val="EF7C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51"/>
              <p:cNvCxnSpPr/>
              <p:nvPr/>
            </p:nvCxnSpPr>
            <p:spPr>
              <a:xfrm>
                <a:off x="5644991" y="2108850428"/>
                <a:ext cx="569785" cy="0"/>
              </a:xfrm>
              <a:prstGeom prst="line">
                <a:avLst/>
              </a:prstGeom>
              <a:ln w="9525">
                <a:solidFill>
                  <a:srgbClr val="E3000F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52"/>
              <p:cNvCxnSpPr/>
              <p:nvPr/>
            </p:nvCxnSpPr>
            <p:spPr>
              <a:xfrm>
                <a:off x="6214776" y="2108850428"/>
                <a:ext cx="568441" cy="0"/>
              </a:xfrm>
              <a:prstGeom prst="line">
                <a:avLst/>
              </a:prstGeom>
              <a:ln w="9525">
                <a:solidFill>
                  <a:srgbClr val="0AA537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53"/>
              <p:cNvCxnSpPr/>
              <p:nvPr/>
            </p:nvCxnSpPr>
            <p:spPr>
              <a:xfrm>
                <a:off x="6783217" y="2108850428"/>
                <a:ext cx="568441" cy="0"/>
              </a:xfrm>
              <a:prstGeom prst="line">
                <a:avLst/>
              </a:prstGeom>
              <a:ln w="9525">
                <a:solidFill>
                  <a:srgbClr val="94C11C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54"/>
              <p:cNvCxnSpPr/>
              <p:nvPr/>
            </p:nvCxnSpPr>
            <p:spPr>
              <a:xfrm>
                <a:off x="7351658" y="2108850428"/>
                <a:ext cx="569785" cy="0"/>
              </a:xfrm>
              <a:prstGeom prst="line">
                <a:avLst/>
              </a:prstGeom>
              <a:ln w="9525">
                <a:solidFill>
                  <a:srgbClr val="DCE169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55"/>
              <p:cNvCxnSpPr/>
              <p:nvPr/>
            </p:nvCxnSpPr>
            <p:spPr>
              <a:xfrm>
                <a:off x="7921443" y="2108850428"/>
                <a:ext cx="568441" cy="0"/>
              </a:xfrm>
              <a:prstGeom prst="line">
                <a:avLst/>
              </a:prstGeom>
              <a:ln w="9525">
                <a:solidFill>
                  <a:srgbClr val="005CA9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6" name="Picture 2" descr="C:\Users\Sophie Rizzo\Desktop\Saint Luc\Logos\feuille entière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250825"/>
              <a:ext cx="3500438" cy="6692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2" descr="C:\Users\Sophie Rizzo\Desktop\Saint Luc\Logos\feuille entière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466142" y="6200845"/>
              <a:ext cx="668333" cy="668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8100" dir="2700000" algn="tl" rotWithShape="0">
                <a:srgbClr val="808080">
                  <a:alpha val="39998"/>
                </a:srgbClr>
              </a:outerShdw>
            </a:effectLst>
          </p:spPr>
        </p:pic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47864" y="685800"/>
            <a:ext cx="5338936" cy="1249573"/>
          </a:xfrm>
        </p:spPr>
        <p:txBody>
          <a:bodyPr/>
          <a:lstStyle>
            <a:lvl1pPr>
              <a:defRPr>
                <a:solidFill>
                  <a:srgbClr val="575656"/>
                </a:solidFill>
              </a:defRPr>
            </a:lvl1pPr>
            <a:lvl2pPr>
              <a:defRPr>
                <a:solidFill>
                  <a:srgbClr val="575656"/>
                </a:solidFill>
              </a:defRPr>
            </a:lvl2pPr>
            <a:lvl3pPr>
              <a:buClr>
                <a:schemeClr val="tx1"/>
              </a:buClr>
              <a:defRPr>
                <a:solidFill>
                  <a:srgbClr val="575656"/>
                </a:solidFill>
              </a:defRPr>
            </a:lvl3pPr>
            <a:lvl4pPr>
              <a:buClr>
                <a:schemeClr val="tx1"/>
              </a:buClr>
              <a:defRPr>
                <a:solidFill>
                  <a:srgbClr val="575656"/>
                </a:solidFill>
              </a:defRPr>
            </a:lvl4pPr>
            <a:lvl5pPr>
              <a:buClr>
                <a:schemeClr val="tx1"/>
              </a:buClr>
              <a:defRPr>
                <a:solidFill>
                  <a:srgbClr val="575656"/>
                </a:solidFill>
              </a:defRPr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 dirty="0"/>
          </a:p>
        </p:txBody>
      </p:sp>
      <p:sp>
        <p:nvSpPr>
          <p:cNvPr id="19" name="Espace réservé du numéro de diapositive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86B43FD-3209-4FE4-8FE8-C72121C8401A}" type="slidenum">
              <a:rPr lang="fr-BE"/>
              <a:pPr/>
              <a:t>‹#›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 de ba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80505"/>
            <a:ext cx="7643688" cy="32316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5" name="Espace réservé du texte 2"/>
          <p:cNvSpPr>
            <a:spLocks noGrp="1"/>
          </p:cNvSpPr>
          <p:nvPr>
            <p:ph idx="1"/>
          </p:nvPr>
        </p:nvSpPr>
        <p:spPr>
          <a:xfrm>
            <a:off x="179388" y="642938"/>
            <a:ext cx="8856538" cy="1249573"/>
          </a:xfrm>
          <a:prstGeom prst="rect">
            <a:avLst/>
          </a:prstGeom>
        </p:spPr>
        <p:txBody>
          <a:bodyPr rtlCol="0"/>
          <a:lstStyle>
            <a:lvl1pPr>
              <a:defRPr sz="14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sz="140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sz="1400"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BE" dirty="0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33D3CFD0-0576-46A8-9611-CEB1FA092661}" type="slidenum">
              <a:rPr lang="fr-BE"/>
              <a:pPr/>
              <a:t>‹#›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ags" Target="../tags/tag5.xml"/><Relationship Id="rId20" Type="http://schemas.openxmlformats.org/officeDocument/2006/relationships/image" Target="../media/image5.png"/><Relationship Id="rId21" Type="http://schemas.openxmlformats.org/officeDocument/2006/relationships/image" Target="../media/image6.png"/><Relationship Id="rId10" Type="http://schemas.openxmlformats.org/officeDocument/2006/relationships/tags" Target="../tags/tag6.xml"/><Relationship Id="rId11" Type="http://schemas.openxmlformats.org/officeDocument/2006/relationships/tags" Target="../tags/tag7.xml"/><Relationship Id="rId12" Type="http://schemas.openxmlformats.org/officeDocument/2006/relationships/tags" Target="../tags/tag8.xml"/><Relationship Id="rId13" Type="http://schemas.openxmlformats.org/officeDocument/2006/relationships/tags" Target="../tags/tag9.xml"/><Relationship Id="rId14" Type="http://schemas.openxmlformats.org/officeDocument/2006/relationships/tags" Target="../tags/tag10.xml"/><Relationship Id="rId15" Type="http://schemas.openxmlformats.org/officeDocument/2006/relationships/oleObject" Target="../embeddings/oleObject1.bin"/><Relationship Id="rId16" Type="http://schemas.openxmlformats.org/officeDocument/2006/relationships/image" Target="../media/image1.emf"/><Relationship Id="rId17" Type="http://schemas.openxmlformats.org/officeDocument/2006/relationships/image" Target="../media/image2.png"/><Relationship Id="rId18" Type="http://schemas.openxmlformats.org/officeDocument/2006/relationships/image" Target="../media/image3.png"/><Relationship Id="rId19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5" Type="http://schemas.openxmlformats.org/officeDocument/2006/relationships/vmlDrawing" Target="../drawings/vmlDrawing1.vml"/><Relationship Id="rId6" Type="http://schemas.openxmlformats.org/officeDocument/2006/relationships/tags" Target="../tags/tag2.xml"/><Relationship Id="rId7" Type="http://schemas.openxmlformats.org/officeDocument/2006/relationships/tags" Target="../tags/tag3.xml"/><Relationship Id="rId8" Type="http://schemas.openxmlformats.org/officeDocument/2006/relationships/tags" Target="../tags/tag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124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0" y="0"/>
          <a:ext cx="158574" cy="1191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think-cell Slide" r:id="rId15" imgW="360" imgH="360" progId="">
                  <p:embed/>
                </p:oleObj>
              </mc:Choice>
              <mc:Fallback>
                <p:oleObj name="think-cell Slide" r:id="rId15" imgW="360" imgH="360" progId="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574" cy="11914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27" name="Group 7"/>
          <p:cNvGrpSpPr>
            <a:grpSpLocks/>
          </p:cNvGrpSpPr>
          <p:nvPr/>
        </p:nvGrpSpPr>
        <p:grpSpPr bwMode="auto">
          <a:xfrm>
            <a:off x="-222183" y="0"/>
            <a:ext cx="9366183" cy="5413715"/>
            <a:chOff x="-221742" y="-1"/>
            <a:chExt cx="9365742" cy="7219043"/>
          </a:xfrm>
        </p:grpSpPr>
        <p:pic>
          <p:nvPicPr>
            <p:cNvPr id="1032" name="Picture 79" descr="C:\Users\Sophie Rizzo\Desktop\Saint Luc\Logos\feuille entière 5%.png"/>
            <p:cNvPicPr>
              <a:picLocks noChangeArrowheads="1"/>
            </p:cNvPicPr>
            <p:nvPr>
              <p:custDataLst>
                <p:tags r:id="rId11"/>
              </p:custDataLst>
            </p:nvPr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-221742" y="-1"/>
              <a:ext cx="9365742" cy="72190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3" name="Picture 56" descr="C:\Users\Sophie Rizzo\Desktop\Saint Luc\Logos\Feuille extract.png"/>
            <p:cNvPicPr>
              <a:picLocks noChangeAspect="1" noChangeArrowheads="1"/>
            </p:cNvPicPr>
            <p:nvPr>
              <p:custDataLst>
                <p:tags r:id="rId12"/>
              </p:custDataLst>
            </p:nvPr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-1" y="5749133"/>
              <a:ext cx="981867" cy="10961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4" name="Picture 2" descr="C:\Users\Sophie Rizzo\Desktop\Saint Luc\Logos\feuille entière.png"/>
            <p:cNvPicPr>
              <a:picLocks noChangeAspect="1" noChangeArrowheads="1"/>
            </p:cNvPicPr>
            <p:nvPr>
              <p:custDataLst>
                <p:tags r:id="rId13"/>
              </p:custDataLst>
            </p:nvPr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8464492" y="6201342"/>
              <a:ext cx="670101" cy="6683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8100" dir="2700000" algn="tl" rotWithShape="0">
                <a:srgbClr val="808080">
                  <a:alpha val="39998"/>
                </a:srgbClr>
              </a:outerShdw>
            </a:effectLst>
          </p:spPr>
        </p:pic>
        <p:grpSp>
          <p:nvGrpSpPr>
            <p:cNvPr id="1035" name="Group 3"/>
            <p:cNvGrpSpPr>
              <a:grpSpLocks/>
            </p:cNvGrpSpPr>
            <p:nvPr>
              <p:custDataLst>
                <p:tags r:id="rId14"/>
              </p:custDataLst>
            </p:nvPr>
          </p:nvGrpSpPr>
          <p:grpSpPr bwMode="auto">
            <a:xfrm>
              <a:off x="650080" y="6631938"/>
              <a:ext cx="7851775" cy="85567"/>
              <a:chOff x="598489" y="6631940"/>
              <a:chExt cx="7891462" cy="0"/>
            </a:xfrm>
          </p:grpSpPr>
          <p:cxnSp>
            <p:nvCxnSpPr>
              <p:cNvPr id="22" name="Straight Connector 21"/>
              <p:cNvCxnSpPr/>
              <p:nvPr/>
            </p:nvCxnSpPr>
            <p:spPr>
              <a:xfrm>
                <a:off x="597886" y="2108855813"/>
                <a:ext cx="718057" cy="0"/>
              </a:xfrm>
              <a:prstGeom prst="line">
                <a:avLst/>
              </a:prstGeom>
              <a:ln w="9525">
                <a:solidFill>
                  <a:srgbClr val="47074A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/>
              <p:nvPr/>
            </p:nvCxnSpPr>
            <p:spPr>
              <a:xfrm>
                <a:off x="1315943" y="2108855813"/>
                <a:ext cx="716257" cy="0"/>
              </a:xfrm>
              <a:prstGeom prst="line">
                <a:avLst/>
              </a:prstGeom>
              <a:ln w="9525">
                <a:solidFill>
                  <a:srgbClr val="941981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>
                <a:off x="2032200" y="2108855813"/>
                <a:ext cx="718057" cy="0"/>
              </a:xfrm>
              <a:prstGeom prst="line">
                <a:avLst/>
              </a:prstGeom>
              <a:ln w="9525">
                <a:solidFill>
                  <a:srgbClr val="DE007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>
                <a:off x="2750257" y="2108855813"/>
                <a:ext cx="718058" cy="0"/>
              </a:xfrm>
              <a:prstGeom prst="line">
                <a:avLst/>
              </a:prstGeom>
              <a:ln w="9525">
                <a:solidFill>
                  <a:srgbClr val="EDBCD8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3468315" y="2108855813"/>
                <a:ext cx="716257" cy="0"/>
              </a:xfrm>
              <a:prstGeom prst="line">
                <a:avLst/>
              </a:prstGeom>
              <a:ln w="9525">
                <a:solidFill>
                  <a:srgbClr val="FBB9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>
                <a:off x="4184571" y="2108855813"/>
                <a:ext cx="718058" cy="0"/>
              </a:xfrm>
              <a:prstGeom prst="line">
                <a:avLst/>
              </a:prstGeom>
              <a:ln w="9525">
                <a:solidFill>
                  <a:srgbClr val="EF7C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4902629" y="2108855813"/>
                <a:ext cx="716257" cy="0"/>
              </a:xfrm>
              <a:prstGeom prst="line">
                <a:avLst/>
              </a:prstGeom>
              <a:ln w="9525">
                <a:solidFill>
                  <a:srgbClr val="E3000F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5618886" y="2108855813"/>
                <a:ext cx="718058" cy="0"/>
              </a:xfrm>
              <a:prstGeom prst="line">
                <a:avLst/>
              </a:prstGeom>
              <a:ln w="9525">
                <a:solidFill>
                  <a:srgbClr val="0AA537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6336943" y="2108855813"/>
                <a:ext cx="717607" cy="0"/>
              </a:xfrm>
              <a:prstGeom prst="line">
                <a:avLst/>
              </a:prstGeom>
              <a:ln w="9525">
                <a:solidFill>
                  <a:srgbClr val="94C11C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7054551" y="2108855813"/>
                <a:ext cx="716707" cy="0"/>
              </a:xfrm>
              <a:prstGeom prst="line">
                <a:avLst/>
              </a:prstGeom>
              <a:ln w="9525">
                <a:solidFill>
                  <a:srgbClr val="DCE169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7771258" y="2108855813"/>
                <a:ext cx="717607" cy="0"/>
              </a:xfrm>
              <a:prstGeom prst="line">
                <a:avLst/>
              </a:prstGeom>
              <a:ln w="9525">
                <a:solidFill>
                  <a:srgbClr val="005CA9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028" name="Espace réservé du titre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 bwMode="auto">
          <a:xfrm>
            <a:off x="179180" y="80942"/>
            <a:ext cx="8856864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fr-BE" smtClean="0"/>
              <a:t>Modifiez le style du titre</a:t>
            </a:r>
          </a:p>
        </p:txBody>
      </p:sp>
      <p:sp>
        <p:nvSpPr>
          <p:cNvPr id="1029" name="Espace réservé du texte 2"/>
          <p:cNvSpPr>
            <a:spLocks noGrp="1"/>
          </p:cNvSpPr>
          <p:nvPr>
            <p:ph type="body" idx="1"/>
            <p:custDataLst>
              <p:tags r:id="rId8"/>
            </p:custDataLst>
          </p:nvPr>
        </p:nvSpPr>
        <p:spPr bwMode="auto">
          <a:xfrm>
            <a:off x="179180" y="643003"/>
            <a:ext cx="8856864" cy="1249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fr-BE" smtClean="0"/>
              <a:t>Modifiez les styles du texte du masque</a:t>
            </a:r>
          </a:p>
          <a:p>
            <a:pPr lvl="1"/>
            <a:r>
              <a:rPr lang="fr-BE" smtClean="0"/>
              <a:t>Deuxième niveau</a:t>
            </a:r>
          </a:p>
          <a:p>
            <a:pPr lvl="2"/>
            <a:r>
              <a:rPr lang="fr-BE" smtClean="0"/>
              <a:t>Troisième niveau</a:t>
            </a:r>
          </a:p>
          <a:p>
            <a:pPr lvl="3"/>
            <a:r>
              <a:rPr lang="fr-BE" smtClean="0"/>
              <a:t>Quatrième niveau</a:t>
            </a:r>
          </a:p>
          <a:p>
            <a:pPr lvl="4"/>
            <a:r>
              <a:rPr lang="fr-BE" smtClean="0"/>
              <a:t>Cinquième niveau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  <p:custDataLst>
              <p:tags r:id="rId9"/>
            </p:custDataLst>
          </p:nvPr>
        </p:nvSpPr>
        <p:spPr>
          <a:xfrm>
            <a:off x="8532996" y="4831386"/>
            <a:ext cx="503048" cy="169277"/>
          </a:xfrm>
          <a:prstGeom prst="rect">
            <a:avLst/>
          </a:prstGeom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ctr">
              <a:defRPr sz="1100">
                <a:solidFill>
                  <a:srgbClr val="575656"/>
                </a:solidFill>
                <a:latin typeface="Calibri" pitchFamily="34" charset="0"/>
                <a:cs typeface="Arial" pitchFamily="34" charset="0"/>
              </a:defRPr>
            </a:lvl1pPr>
          </a:lstStyle>
          <a:p>
            <a:fld id="{66C4A733-4164-4DB4-92D9-332269A201FB}" type="slidenum">
              <a:rPr lang="fr-BE"/>
              <a:pPr/>
              <a:t>‹#›</a:t>
            </a:fld>
            <a:endParaRPr lang="fr-BE"/>
          </a:p>
        </p:txBody>
      </p:sp>
      <p:sp>
        <p:nvSpPr>
          <p:cNvPr id="34" name="Espace réservé du texte 2"/>
          <p:cNvSpPr txBox="1">
            <a:spLocks/>
          </p:cNvSpPr>
          <p:nvPr>
            <p:custDataLst>
              <p:tags r:id="rId10"/>
            </p:custDataLst>
          </p:nvPr>
        </p:nvSpPr>
        <p:spPr>
          <a:xfrm>
            <a:off x="179180" y="5003072"/>
            <a:ext cx="8856864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fr-BE" sz="900" dirty="0" smtClean="0">
                <a:ea typeface="+mn-ea"/>
                <a:cs typeface="Arial" charset="0"/>
              </a:rPr>
              <a:t>Cliniques universitaires Saint-Luc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6" r:id="rId3"/>
  </p:sldLayoutIdLst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1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100" b="1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100" b="1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100" b="1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100" b="1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5pPr>
      <a:lvl6pPr marL="408052" algn="l" rtl="0" eaLnBrk="1" fontAlgn="base" hangingPunct="1">
        <a:spcBef>
          <a:spcPct val="0"/>
        </a:spcBef>
        <a:spcAft>
          <a:spcPct val="0"/>
        </a:spcAft>
        <a:defRPr sz="2100" b="1">
          <a:solidFill>
            <a:schemeClr val="tx1"/>
          </a:solidFill>
          <a:latin typeface="Calibri" pitchFamily="34" charset="0"/>
        </a:defRPr>
      </a:lvl6pPr>
      <a:lvl7pPr marL="816105" algn="l" rtl="0" eaLnBrk="1" fontAlgn="base" hangingPunct="1">
        <a:spcBef>
          <a:spcPct val="0"/>
        </a:spcBef>
        <a:spcAft>
          <a:spcPct val="0"/>
        </a:spcAft>
        <a:defRPr sz="2100" b="1">
          <a:solidFill>
            <a:schemeClr val="tx1"/>
          </a:solidFill>
          <a:latin typeface="Calibri" pitchFamily="34" charset="0"/>
        </a:defRPr>
      </a:lvl7pPr>
      <a:lvl8pPr marL="1224157" algn="l" rtl="0" eaLnBrk="1" fontAlgn="base" hangingPunct="1">
        <a:spcBef>
          <a:spcPct val="0"/>
        </a:spcBef>
        <a:spcAft>
          <a:spcPct val="0"/>
        </a:spcAft>
        <a:defRPr sz="2100" b="1">
          <a:solidFill>
            <a:schemeClr val="tx1"/>
          </a:solidFill>
          <a:latin typeface="Calibri" pitchFamily="34" charset="0"/>
        </a:defRPr>
      </a:lvl8pPr>
      <a:lvl9pPr marL="1632210" algn="l" rtl="0" eaLnBrk="1" fontAlgn="base" hangingPunct="1">
        <a:spcBef>
          <a:spcPct val="0"/>
        </a:spcBef>
        <a:spcAft>
          <a:spcPct val="0"/>
        </a:spcAft>
        <a:defRPr sz="2100" b="1">
          <a:solidFill>
            <a:schemeClr val="tx1"/>
          </a:solidFill>
          <a:latin typeface="Calibri" pitchFamily="34" charset="0"/>
        </a:defRPr>
      </a:lvl9pPr>
    </p:titleStyle>
    <p:bodyStyle>
      <a:lvl1pPr marL="305976" indent="-305976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defRPr sz="1400" kern="1200">
          <a:solidFill>
            <a:srgbClr val="005CA9"/>
          </a:solidFill>
          <a:latin typeface="+mn-lt"/>
          <a:ea typeface="ＭＳ Ｐゴシック" charset="0"/>
          <a:cs typeface="ＭＳ Ｐゴシック" charset="0"/>
        </a:defRPr>
      </a:lvl1pPr>
      <a:lvl2pPr marL="255028" indent="-255028" algn="l" rtl="0" eaLnBrk="0" fontAlgn="base" hangingPunct="0">
        <a:spcBef>
          <a:spcPct val="20000"/>
        </a:spcBef>
        <a:spcAft>
          <a:spcPct val="0"/>
        </a:spcAft>
        <a:buBlip>
          <a:blip r:embed="rId20"/>
        </a:buBlip>
        <a:defRPr sz="1400" kern="1200">
          <a:solidFill>
            <a:srgbClr val="005CA9"/>
          </a:solidFill>
          <a:latin typeface="+mn-lt"/>
          <a:ea typeface="ＭＳ Ｐゴシック" charset="0"/>
          <a:cs typeface="+mn-cs"/>
        </a:defRPr>
      </a:lvl2pPr>
      <a:lvl3pPr marL="501468" indent="-20379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Blip>
          <a:blip r:embed="rId21"/>
        </a:buBlip>
        <a:defRPr sz="1400" kern="1200">
          <a:solidFill>
            <a:srgbClr val="005CA9"/>
          </a:solidFill>
          <a:latin typeface="+mn-lt"/>
          <a:ea typeface="ＭＳ Ｐゴシック" charset="0"/>
          <a:cs typeface="+mn-cs"/>
        </a:defRPr>
      </a:lvl3pPr>
      <a:lvl4pPr marL="747909" indent="-20379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Arial" pitchFamily="34" charset="0"/>
        <a:buChar char="‒"/>
        <a:defRPr sz="1400" kern="1200">
          <a:solidFill>
            <a:srgbClr val="005CA9"/>
          </a:solidFill>
          <a:latin typeface="+mn-lt"/>
          <a:ea typeface="ＭＳ Ｐゴシック" charset="0"/>
          <a:cs typeface="+mn-cs"/>
        </a:defRPr>
      </a:lvl4pPr>
      <a:lvl5pPr marL="994350" indent="-20379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" pitchFamily="2" charset="2"/>
        <a:buChar char="§"/>
        <a:defRPr sz="1400" kern="1200">
          <a:solidFill>
            <a:srgbClr val="005CA9"/>
          </a:solidFill>
          <a:latin typeface="+mn-lt"/>
          <a:ea typeface="ＭＳ Ｐゴシック" charset="0"/>
          <a:cs typeface="+mn-cs"/>
        </a:defRPr>
      </a:lvl5pPr>
      <a:lvl6pPr marL="2244288" indent="-204026" algn="l" defTabSz="81610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52340" indent="-204026" algn="l" defTabSz="81610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60393" indent="-204026" algn="l" defTabSz="81610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68445" indent="-204026" algn="l" defTabSz="81610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161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8052" algn="l" defTabSz="8161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6105" algn="l" defTabSz="8161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4157" algn="l" defTabSz="8161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210" algn="l" defTabSz="8161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0262" algn="l" defTabSz="8161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48314" algn="l" defTabSz="8161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6367" algn="l" defTabSz="8161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64419" algn="l" defTabSz="8161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4" Type="http://schemas.openxmlformats.org/officeDocument/2006/relationships/image" Target="../media/image11.tiff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1.tiff"/><Relationship Id="rId3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4" descr="Logo_Saint-Luc_quadri_Vertica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732" y="210607"/>
            <a:ext cx="1025805" cy="437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8158510" y="4589290"/>
            <a:ext cx="1006543" cy="562409"/>
          </a:xfrm>
          <a:prstGeom prst="rect">
            <a:avLst/>
          </a:prstGeom>
          <a:solidFill>
            <a:schemeClr val="bg2"/>
          </a:solidFill>
          <a:ln w="25400">
            <a:noFill/>
            <a:miter lim="800000"/>
            <a:headEnd/>
            <a:tailEnd/>
          </a:ln>
          <a:effectLst>
            <a:outerShdw dist="38100" dir="2700000" algn="tl" rotWithShape="0">
              <a:srgbClr val="808080">
                <a:alpha val="39998"/>
              </a:srgbClr>
            </a:outerShdw>
          </a:effectLst>
        </p:spPr>
        <p:txBody>
          <a:bodyPr lIns="16487" tIns="8243" rIns="16487" bIns="8243" anchor="ctr"/>
          <a:lstStyle/>
          <a:p>
            <a:pPr algn="ctr">
              <a:defRPr/>
            </a:pPr>
            <a:endParaRPr lang="fr-FR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1439315" y="148072"/>
            <a:ext cx="6579487" cy="170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6487" tIns="8243" rIns="16487" bIns="8243">
            <a:spAutoFit/>
          </a:bodyPr>
          <a:lstStyle/>
          <a:p>
            <a:pPr algn="ctr"/>
            <a:r>
              <a:rPr lang="fr-BE" sz="1000" b="1" dirty="0" smtClean="0">
                <a:latin typeface="Eras Medium ITC" pitchFamily="34" charset="0"/>
              </a:rPr>
              <a:t>Evolution à long terme et prise en charge </a:t>
            </a:r>
            <a:r>
              <a:rPr lang="fr-BE" sz="1000" b="1" dirty="0" err="1" smtClean="0">
                <a:latin typeface="Eras Medium ITC" pitchFamily="34" charset="0"/>
              </a:rPr>
              <a:t>périopératoire</a:t>
            </a:r>
            <a:r>
              <a:rPr lang="fr-BE" sz="1000" b="1" dirty="0" smtClean="0">
                <a:latin typeface="Eras Medium ITC" pitchFamily="34" charset="0"/>
              </a:rPr>
              <a:t> après intervention de </a:t>
            </a:r>
            <a:r>
              <a:rPr lang="fr-BE" sz="1000" b="1" dirty="0" err="1" smtClean="0">
                <a:latin typeface="Eras Medium ITC" pitchFamily="34" charset="0"/>
              </a:rPr>
              <a:t>Fontan</a:t>
            </a:r>
            <a:r>
              <a:rPr lang="fr-BE" sz="1000" b="1" dirty="0" smtClean="0">
                <a:latin typeface="Eras Medium ITC" pitchFamily="34" charset="0"/>
              </a:rPr>
              <a:t>: analyse rétrospective</a:t>
            </a:r>
            <a:endParaRPr lang="fr-BE" sz="1000" b="1" dirty="0">
              <a:latin typeface="Eras Medium ITC" pitchFamily="34" charset="0"/>
            </a:endParaRPr>
          </a:p>
        </p:txBody>
      </p:sp>
      <p:sp>
        <p:nvSpPr>
          <p:cNvPr id="7172" name="TextBox 5"/>
          <p:cNvSpPr txBox="1">
            <a:spLocks noChangeArrowheads="1"/>
          </p:cNvSpPr>
          <p:nvPr/>
        </p:nvSpPr>
        <p:spPr bwMode="auto">
          <a:xfrm>
            <a:off x="922587" y="343457"/>
            <a:ext cx="7797463" cy="498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6487" tIns="8243" rIns="16487" bIns="8243">
            <a:spAutoFit/>
          </a:bodyPr>
          <a:lstStyle/>
          <a:p>
            <a:pPr algn="ctr"/>
            <a:r>
              <a:rPr lang="fr-BE" sz="700" dirty="0" smtClean="0">
                <a:latin typeface="Eras Medium ITC" pitchFamily="34" charset="0"/>
              </a:rPr>
              <a:t>PALUMBO Thomas</a:t>
            </a:r>
            <a:r>
              <a:rPr lang="fr-BE" sz="700" baseline="30000" dirty="0" smtClean="0">
                <a:latin typeface="Eras Medium ITC" pitchFamily="34" charset="0"/>
              </a:rPr>
              <a:t>1</a:t>
            </a:r>
            <a:r>
              <a:rPr lang="fr-BE" sz="700" dirty="0" smtClean="0">
                <a:latin typeface="Eras Medium ITC" pitchFamily="34" charset="0"/>
              </a:rPr>
              <a:t>, SLUYSMANS Thierry</a:t>
            </a:r>
            <a:r>
              <a:rPr lang="fr-BE" sz="700" baseline="30000" dirty="0" smtClean="0">
                <a:latin typeface="Eras Medium ITC" pitchFamily="34" charset="0"/>
              </a:rPr>
              <a:t>3</a:t>
            </a:r>
            <a:r>
              <a:rPr lang="fr-BE" sz="700" dirty="0" smtClean="0">
                <a:latin typeface="Eras Medium ITC" pitchFamily="34" charset="0"/>
              </a:rPr>
              <a:t>,RUBAY Jean</a:t>
            </a:r>
            <a:r>
              <a:rPr lang="fr-BE" sz="700" baseline="30000" dirty="0" smtClean="0">
                <a:latin typeface="Eras Medium ITC" pitchFamily="34" charset="0"/>
              </a:rPr>
              <a:t>2</a:t>
            </a:r>
            <a:r>
              <a:rPr lang="fr-BE" sz="700" dirty="0" smtClean="0">
                <a:latin typeface="Eras Medium ITC" pitchFamily="34" charset="0"/>
              </a:rPr>
              <a:t>, MOMENI </a:t>
            </a:r>
            <a:r>
              <a:rPr lang="fr-BE" sz="700" dirty="0">
                <a:latin typeface="Eras Medium ITC" pitchFamily="34" charset="0"/>
              </a:rPr>
              <a:t>Mona</a:t>
            </a:r>
            <a:r>
              <a:rPr lang="fr-BE" sz="700" baseline="30000" dirty="0">
                <a:latin typeface="Eras Medium ITC" pitchFamily="34" charset="0"/>
              </a:rPr>
              <a:t>1</a:t>
            </a:r>
            <a:r>
              <a:rPr lang="fr-BE" sz="700" dirty="0">
                <a:latin typeface="Eras Medium ITC" pitchFamily="34" charset="0"/>
              </a:rPr>
              <a:t>,</a:t>
            </a:r>
            <a:r>
              <a:rPr lang="fr-BE" sz="700" baseline="30000" dirty="0">
                <a:latin typeface="Eras Medium ITC" pitchFamily="34" charset="0"/>
              </a:rPr>
              <a:t> </a:t>
            </a:r>
          </a:p>
          <a:p>
            <a:pPr algn="ctr"/>
            <a:r>
              <a:rPr lang="fr-BE" sz="700" i="1" baseline="30000" dirty="0">
                <a:latin typeface="Eras Medium ITC" pitchFamily="34" charset="0"/>
              </a:rPr>
              <a:t>1</a:t>
            </a:r>
            <a:r>
              <a:rPr lang="fr-BE" sz="700" i="1" dirty="0">
                <a:latin typeface="Eras Medium ITC" pitchFamily="34" charset="0"/>
              </a:rPr>
              <a:t> : Cliniques Universitaires Saint-Luc, </a:t>
            </a:r>
            <a:r>
              <a:rPr lang="fr-BE" sz="700" i="1" dirty="0" smtClean="0">
                <a:latin typeface="Eras Medium ITC" pitchFamily="34" charset="0"/>
              </a:rPr>
              <a:t>Département d’anesthésiologie, Bruxelles, Belgique</a:t>
            </a:r>
            <a:endParaRPr lang="fr-BE" sz="700" i="1" dirty="0">
              <a:latin typeface="Eras Medium ITC" pitchFamily="34" charset="0"/>
            </a:endParaRPr>
          </a:p>
          <a:p>
            <a:pPr algn="ctr"/>
            <a:r>
              <a:rPr lang="fr-BE" sz="700" i="1" dirty="0">
                <a:latin typeface="Eras Medium ITC" pitchFamily="34" charset="0"/>
              </a:rPr>
              <a:t>² : Cliniques Universitaires Saint-Luc, </a:t>
            </a:r>
            <a:r>
              <a:rPr lang="fr-BE" sz="700" i="1" dirty="0" smtClean="0">
                <a:latin typeface="Eras Medium ITC" pitchFamily="34" charset="0"/>
              </a:rPr>
              <a:t>Département de chirurgie cardiaque, Bruxelles, Belgique</a:t>
            </a:r>
          </a:p>
          <a:p>
            <a:pPr algn="ctr"/>
            <a:r>
              <a:rPr lang="fr-BE" sz="700" i="1" dirty="0" smtClean="0">
                <a:latin typeface="Eras Medium ITC" pitchFamily="34" charset="0"/>
              </a:rPr>
              <a:t> ³ :Cliniques Universitaires Saint-Luc, Département de pédiatrie, Bruxelles, Belgique</a:t>
            </a:r>
          </a:p>
          <a:p>
            <a:pPr algn="ctr"/>
            <a:endParaRPr lang="fr-BE" sz="500" i="1" baseline="30000" dirty="0">
              <a:latin typeface="Eras Medium ITC" pitchFamily="34" charset="0"/>
            </a:endParaRPr>
          </a:p>
        </p:txBody>
      </p:sp>
      <p:sp>
        <p:nvSpPr>
          <p:cNvPr id="5126" name="TextBox 6"/>
          <p:cNvSpPr txBox="1">
            <a:spLocks noChangeArrowheads="1"/>
          </p:cNvSpPr>
          <p:nvPr/>
        </p:nvSpPr>
        <p:spPr bwMode="auto">
          <a:xfrm>
            <a:off x="524351" y="844312"/>
            <a:ext cx="8079322" cy="144901"/>
          </a:xfrm>
          <a:prstGeom prst="rect">
            <a:avLst/>
          </a:prstGeom>
          <a:noFill/>
          <a:ln w="25400">
            <a:solidFill>
              <a:schemeClr val="accent4">
                <a:lumMod val="90000"/>
                <a:lumOff val="10000"/>
              </a:schemeClr>
            </a:solidFill>
            <a:miter lim="800000"/>
            <a:headEnd/>
            <a:tailEnd/>
          </a:ln>
        </p:spPr>
        <p:txBody>
          <a:bodyPr wrap="square" lIns="16487" tIns="8243" rIns="16487" bIns="8243">
            <a:spAutoFit/>
          </a:bodyPr>
          <a:lstStyle/>
          <a:p>
            <a:pPr>
              <a:defRPr/>
            </a:pPr>
            <a:r>
              <a:rPr lang="fr-BE" sz="800" b="1" dirty="0">
                <a:latin typeface="Eras Medium ITC" pitchFamily="34" charset="0"/>
              </a:rPr>
              <a:t>    </a:t>
            </a:r>
            <a:r>
              <a:rPr lang="fr-BE" sz="800" b="1" dirty="0" smtClean="0">
                <a:latin typeface="Eras Medium ITC" pitchFamily="34" charset="0"/>
              </a:rPr>
              <a:t>Introduction</a:t>
            </a:r>
            <a:endParaRPr lang="fr-BE" sz="800" b="1" dirty="0">
              <a:latin typeface="Eras Medium ITC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5540" y="1039737"/>
            <a:ext cx="8103412" cy="201313"/>
          </a:xfrm>
          <a:prstGeom prst="rect">
            <a:avLst/>
          </a:prstGeom>
          <a:noFill/>
        </p:spPr>
        <p:txBody>
          <a:bodyPr wrap="square" lIns="16487" tIns="8243" rIns="16487" bIns="8243">
            <a:spAutoFit/>
          </a:bodyPr>
          <a:lstStyle/>
          <a:p>
            <a:r>
              <a:rPr lang="fr-BE" sz="600" dirty="0" smtClean="0"/>
              <a:t>Ces </a:t>
            </a:r>
            <a:r>
              <a:rPr lang="fr-BE" sz="600" dirty="0"/>
              <a:t>dernières années, de nombreux progrès ont été réalisés dans la prise en charge des patients opérés d’une chirurgie de </a:t>
            </a:r>
            <a:r>
              <a:rPr lang="fr-BE" sz="600" dirty="0" err="1"/>
              <a:t>Fontan</a:t>
            </a:r>
            <a:r>
              <a:rPr lang="fr-BE" sz="600" dirty="0"/>
              <a:t>. Le but des cette étude </a:t>
            </a:r>
            <a:r>
              <a:rPr lang="fr-BE" sz="600" dirty="0" smtClean="0"/>
              <a:t>était </a:t>
            </a:r>
            <a:r>
              <a:rPr lang="fr-BE" sz="600" dirty="0"/>
              <a:t>d’une part, d’évaluer l’évolution à long terme des patients opérés selon les techniques chirurgicales les plus récentes, et d’autre part, d’évaluer l’incidence et le </a:t>
            </a:r>
            <a:r>
              <a:rPr lang="fr-BE" sz="600" dirty="0" smtClean="0"/>
              <a:t>décours </a:t>
            </a:r>
            <a:r>
              <a:rPr lang="fr-BE" sz="600" dirty="0"/>
              <a:t>péri-opératoire après anesthésie générale pour procédures non cardiaques.</a:t>
            </a: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515790" y="1274615"/>
            <a:ext cx="8087883" cy="139758"/>
          </a:xfrm>
          <a:prstGeom prst="rect">
            <a:avLst/>
          </a:prstGeom>
          <a:noFill/>
          <a:ln w="25400">
            <a:solidFill>
              <a:schemeClr val="accent4">
                <a:lumMod val="90000"/>
                <a:lumOff val="10000"/>
              </a:schemeClr>
            </a:solidFill>
            <a:miter lim="800000"/>
            <a:headEnd/>
            <a:tailEnd/>
          </a:ln>
        </p:spPr>
        <p:txBody>
          <a:bodyPr wrap="square" lIns="16487" tIns="8243" rIns="16487" bIns="8243">
            <a:spAutoFit/>
          </a:bodyPr>
          <a:lstStyle/>
          <a:p>
            <a:pPr>
              <a:defRPr/>
            </a:pPr>
            <a:r>
              <a:rPr lang="fr-BE" sz="800" b="1" dirty="0">
                <a:latin typeface="Eras Medium ITC" pitchFamily="34" charset="0"/>
              </a:rPr>
              <a:t>    </a:t>
            </a:r>
            <a:r>
              <a:rPr lang="fr-BE" sz="800" b="1" dirty="0" smtClean="0">
                <a:latin typeface="Eras Medium ITC" pitchFamily="34" charset="0"/>
              </a:rPr>
              <a:t>Matériel et Méthodes</a:t>
            </a:r>
            <a:endParaRPr lang="fr-BE" sz="800" b="1" dirty="0">
              <a:latin typeface="Eras Medium ITC" pitchFamily="34" charset="0"/>
            </a:endParaRPr>
          </a:p>
        </p:txBody>
      </p:sp>
      <p:sp>
        <p:nvSpPr>
          <p:cNvPr id="7176" name="TextBox 8"/>
          <p:cNvSpPr txBox="1">
            <a:spLocks noChangeArrowheads="1"/>
          </p:cNvSpPr>
          <p:nvPr/>
        </p:nvSpPr>
        <p:spPr bwMode="auto">
          <a:xfrm>
            <a:off x="523702" y="1452187"/>
            <a:ext cx="8130440" cy="47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6487" tIns="8243" rIns="16487" bIns="8243">
            <a:spAutoFit/>
          </a:bodyPr>
          <a:lstStyle/>
          <a:p>
            <a:r>
              <a:rPr lang="fr-BE" sz="600" dirty="0"/>
              <a:t>Les </a:t>
            </a:r>
            <a:r>
              <a:rPr lang="fr-BE" sz="600" dirty="0" smtClean="0"/>
              <a:t>données </a:t>
            </a:r>
            <a:r>
              <a:rPr lang="fr-BE" sz="600" dirty="0"/>
              <a:t>concernent les patients opérés d’un </a:t>
            </a:r>
            <a:r>
              <a:rPr lang="fr-BE" sz="600" dirty="0" err="1"/>
              <a:t>Fontan</a:t>
            </a:r>
            <a:r>
              <a:rPr lang="fr-BE" sz="600" dirty="0"/>
              <a:t> entre 1996 et 2008 et ont été récoltées jusqu’en juin 2013. 58 patients furent </a:t>
            </a:r>
            <a:r>
              <a:rPr lang="fr-BE" sz="600" dirty="0" smtClean="0"/>
              <a:t>éligibles. Cette étude a été approuvée par le comité d’éthique local (2013/30JUL/408). </a:t>
            </a:r>
            <a:r>
              <a:rPr lang="fr-BE" sz="600" dirty="0"/>
              <a:t>La survie a été analysée par méthode de </a:t>
            </a:r>
            <a:r>
              <a:rPr lang="fr-BE" sz="600" dirty="0" smtClean="0"/>
              <a:t>Kaplan-Meier. Le test du Log Rank a été utilisé pour comparer les différentes groupes. P&lt;0.05 était considéré comme significatif. Mann-Whitney U test a été utilisé pour comparer les variables quantitatives entre les groupes, le test du Chi-carré ou le test exact de Fischer pour les variables dichotomiques</a:t>
            </a:r>
            <a:r>
              <a:rPr lang="fr-BE" sz="600" dirty="0"/>
              <a:t>. P&lt;0.05 était considéré comme significatif</a:t>
            </a:r>
            <a:endParaRPr lang="fr-BE" sz="600" dirty="0" smtClean="0"/>
          </a:p>
          <a:p>
            <a:endParaRPr lang="fr-BE" sz="600" dirty="0"/>
          </a:p>
          <a:p>
            <a:endParaRPr lang="fr-BE" altLang="ja-JP" sz="600" dirty="0">
              <a:latin typeface="Eras Medium ITC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531416" y="1775984"/>
            <a:ext cx="8084599" cy="139758"/>
          </a:xfrm>
          <a:prstGeom prst="rect">
            <a:avLst/>
          </a:prstGeom>
          <a:noFill/>
          <a:ln w="25400">
            <a:solidFill>
              <a:schemeClr val="accent4">
                <a:lumMod val="90000"/>
                <a:lumOff val="10000"/>
              </a:schemeClr>
            </a:solidFill>
            <a:miter lim="800000"/>
            <a:headEnd/>
            <a:tailEnd/>
          </a:ln>
        </p:spPr>
        <p:txBody>
          <a:bodyPr wrap="square" lIns="16487" tIns="8243" rIns="16487" bIns="8243">
            <a:spAutoFit/>
          </a:bodyPr>
          <a:lstStyle/>
          <a:p>
            <a:pPr>
              <a:defRPr/>
            </a:pPr>
            <a:r>
              <a:rPr lang="fr-BE" sz="800" b="1" dirty="0">
                <a:latin typeface="Eras Medium ITC" pitchFamily="34" charset="0"/>
              </a:rPr>
              <a:t>    </a:t>
            </a:r>
            <a:r>
              <a:rPr lang="fr-BE" sz="800" b="1" dirty="0" smtClean="0">
                <a:latin typeface="Eras Medium ITC" pitchFamily="34" charset="0"/>
              </a:rPr>
              <a:t>Résultats</a:t>
            </a:r>
            <a:endParaRPr lang="fr-BE" sz="800" b="1" dirty="0">
              <a:latin typeface="Eras Medium ITC" pitchFamily="34" charset="0"/>
            </a:endParaRPr>
          </a:p>
        </p:txBody>
      </p:sp>
      <p:sp>
        <p:nvSpPr>
          <p:cNvPr id="28" name="TextBox 6"/>
          <p:cNvSpPr txBox="1">
            <a:spLocks noChangeArrowheads="1"/>
          </p:cNvSpPr>
          <p:nvPr/>
        </p:nvSpPr>
        <p:spPr bwMode="auto">
          <a:xfrm>
            <a:off x="537732" y="4354997"/>
            <a:ext cx="7982466" cy="139758"/>
          </a:xfrm>
          <a:prstGeom prst="rect">
            <a:avLst/>
          </a:prstGeom>
          <a:noFill/>
          <a:ln w="25400">
            <a:solidFill>
              <a:schemeClr val="accent4">
                <a:lumMod val="90000"/>
                <a:lumOff val="10000"/>
              </a:schemeClr>
            </a:solidFill>
            <a:miter lim="800000"/>
            <a:headEnd/>
            <a:tailEnd/>
          </a:ln>
        </p:spPr>
        <p:txBody>
          <a:bodyPr wrap="square" lIns="16487" tIns="8243" rIns="16487" bIns="8243">
            <a:spAutoFit/>
          </a:bodyPr>
          <a:lstStyle/>
          <a:p>
            <a:pPr>
              <a:defRPr/>
            </a:pPr>
            <a:r>
              <a:rPr lang="fr-BE" sz="800" b="1" dirty="0">
                <a:latin typeface="Eras Medium ITC" pitchFamily="34" charset="0"/>
              </a:rPr>
              <a:t> </a:t>
            </a:r>
            <a:r>
              <a:rPr lang="fr-BE" sz="800" b="1" dirty="0" smtClean="0">
                <a:latin typeface="Eras Medium ITC" pitchFamily="34" charset="0"/>
              </a:rPr>
              <a:t>Discussion</a:t>
            </a:r>
            <a:endParaRPr lang="fr-BE" sz="800" b="1" dirty="0">
              <a:latin typeface="Eras Medium ITC" pitchFamily="34" charset="0"/>
            </a:endParaRPr>
          </a:p>
        </p:txBody>
      </p:sp>
      <p:sp>
        <p:nvSpPr>
          <p:cNvPr id="7179" name="TextBox 28"/>
          <p:cNvSpPr txBox="1">
            <a:spLocks noChangeArrowheads="1"/>
          </p:cNvSpPr>
          <p:nvPr/>
        </p:nvSpPr>
        <p:spPr bwMode="auto">
          <a:xfrm>
            <a:off x="529169" y="4568441"/>
            <a:ext cx="7764762" cy="20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6487" tIns="8243" rIns="16487" bIns="8243">
            <a:spAutoFit/>
          </a:bodyPr>
          <a:lstStyle/>
          <a:p>
            <a:r>
              <a:rPr lang="fr-BE" sz="600" dirty="0"/>
              <a:t>Malgré une survie à long </a:t>
            </a:r>
            <a:r>
              <a:rPr lang="fr-BE" sz="600" dirty="0" smtClean="0"/>
              <a:t>terme </a:t>
            </a:r>
            <a:r>
              <a:rPr lang="fr-BE" sz="600" dirty="0"/>
              <a:t>importante, les </a:t>
            </a:r>
            <a:r>
              <a:rPr lang="fr-BE" sz="600" dirty="0" err="1"/>
              <a:t>co</a:t>
            </a:r>
            <a:r>
              <a:rPr lang="fr-BE" sz="600" dirty="0"/>
              <a:t>-morbidités cardio-vasculaires restent élevées avec surtout des complications arythmiques et </a:t>
            </a:r>
            <a:r>
              <a:rPr lang="fr-BE" sz="600" dirty="0" err="1"/>
              <a:t>thrombo-emboliques</a:t>
            </a:r>
            <a:r>
              <a:rPr lang="fr-BE" sz="600" dirty="0"/>
              <a:t>. Cette étude montre un taux important </a:t>
            </a:r>
            <a:r>
              <a:rPr lang="fr-BE" sz="600" dirty="0" smtClean="0"/>
              <a:t>d’anesthésies générales </a:t>
            </a:r>
            <a:r>
              <a:rPr lang="fr-BE" sz="600" dirty="0"/>
              <a:t>pour procédures non cardiaques. Une prise en charge par des médecins familiarisés avec ce type de cardiopathie reste indispensable.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52234" y="4819382"/>
            <a:ext cx="6961140" cy="170535"/>
          </a:xfrm>
          <a:prstGeom prst="rect">
            <a:avLst/>
          </a:prstGeom>
          <a:noFill/>
        </p:spPr>
        <p:txBody>
          <a:bodyPr lIns="16487" tIns="8243" rIns="16487" bIns="8243">
            <a:spAutoFit/>
          </a:bodyPr>
          <a:lstStyle/>
          <a:p>
            <a:endParaRPr lang="fr-BE" sz="500" u="sng" dirty="0">
              <a:latin typeface="Eras Medium ITC" pitchFamily="34" charset="0"/>
            </a:endParaRPr>
          </a:p>
          <a:p>
            <a:endParaRPr lang="fr-BE" sz="500" u="sng" dirty="0">
              <a:latin typeface="Eras Medium ITC" pitchFamily="34" charset="0"/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523600" y="1954784"/>
            <a:ext cx="8111476" cy="201313"/>
          </a:xfrm>
          <a:prstGeom prst="rect">
            <a:avLst/>
          </a:prstGeom>
          <a:noFill/>
        </p:spPr>
        <p:txBody>
          <a:bodyPr wrap="square" lIns="16487" tIns="8243" rIns="16487" bIns="8243">
            <a:spAutoFit/>
          </a:bodyPr>
          <a:lstStyle/>
          <a:p>
            <a:r>
              <a:rPr lang="fr-BE" sz="600" dirty="0"/>
              <a:t>La malformation la plus fréquente était l’atrésie tricuspide. En ce qui concerne le type de morphologie ventriculaire, 72% étaient de morphologie gauche et 26% de morphologie droite. Au total, 5 patients sont décédés dans le décours </a:t>
            </a:r>
            <a:r>
              <a:rPr lang="fr-BE" sz="600" dirty="0" err="1"/>
              <a:t>post-opératoire</a:t>
            </a:r>
            <a:r>
              <a:rPr lang="fr-BE" sz="600" dirty="0"/>
              <a:t> précoce et 1 après démontage du </a:t>
            </a:r>
            <a:r>
              <a:rPr lang="fr-BE" sz="600" dirty="0" err="1"/>
              <a:t>Fontan</a:t>
            </a:r>
            <a:r>
              <a:rPr lang="fr-BE" sz="600" dirty="0"/>
              <a:t>. La survie cumulée des 52 patients restant était de 81%. Il n’y avait pas de différence de survie selon le type de morphologie ventriculaire (P=0.56) et le type de </a:t>
            </a:r>
            <a:r>
              <a:rPr lang="fr-BE" sz="600" dirty="0" err="1"/>
              <a:t>Fontan</a:t>
            </a:r>
            <a:r>
              <a:rPr lang="fr-BE" sz="600" dirty="0"/>
              <a:t> (P=0.9).</a:t>
            </a:r>
          </a:p>
        </p:txBody>
      </p:sp>
      <p:sp>
        <p:nvSpPr>
          <p:cNvPr id="7219" name="ZoneTexte 3"/>
          <p:cNvSpPr txBox="1">
            <a:spLocks noChangeArrowheads="1"/>
          </p:cNvSpPr>
          <p:nvPr/>
        </p:nvSpPr>
        <p:spPr bwMode="auto">
          <a:xfrm>
            <a:off x="3954949" y="3815802"/>
            <a:ext cx="154991" cy="185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6487" tIns="8243" rIns="16487" bIns="8243">
            <a:spAutoFit/>
          </a:bodyPr>
          <a:lstStyle/>
          <a:p>
            <a:endParaRPr lang="fr-FR" sz="500" dirty="0" smtClean="0">
              <a:latin typeface="Zapf Dingbats" charset="2"/>
              <a:sym typeface="Zapf Dingbats" charset="2"/>
            </a:endParaRPr>
          </a:p>
          <a:p>
            <a:r>
              <a:rPr lang="fr-FR" sz="600" dirty="0" smtClean="0">
                <a:latin typeface="Zapf Dingbats" charset="2"/>
                <a:sym typeface="Zapf Dingbats" charset="2"/>
              </a:rPr>
              <a:t>  </a:t>
            </a:r>
            <a:endParaRPr lang="fr-FR" sz="600" dirty="0"/>
          </a:p>
        </p:txBody>
      </p:sp>
      <p:sp>
        <p:nvSpPr>
          <p:cNvPr id="7220" name="ZoneTexte 25"/>
          <p:cNvSpPr txBox="1">
            <a:spLocks noChangeArrowheads="1"/>
          </p:cNvSpPr>
          <p:nvPr/>
        </p:nvSpPr>
        <p:spPr bwMode="auto">
          <a:xfrm>
            <a:off x="4137713" y="3824175"/>
            <a:ext cx="211432" cy="93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6487" tIns="8243" rIns="16487" bIns="8243">
            <a:spAutoFit/>
          </a:bodyPr>
          <a:lstStyle/>
          <a:p>
            <a:r>
              <a:rPr lang="fr-FR" sz="500" dirty="0" smtClean="0">
                <a:latin typeface="Zapf Dingbats" charset="2"/>
                <a:sym typeface="Zapf Dingbats" charset="2"/>
              </a:rPr>
              <a:t>  </a:t>
            </a:r>
            <a:endParaRPr lang="fr-FR" sz="500" dirty="0"/>
          </a:p>
        </p:txBody>
      </p:sp>
      <p:sp>
        <p:nvSpPr>
          <p:cNvPr id="7221" name="ZoneTexte 26"/>
          <p:cNvSpPr txBox="1">
            <a:spLocks noChangeArrowheads="1"/>
          </p:cNvSpPr>
          <p:nvPr/>
        </p:nvSpPr>
        <p:spPr bwMode="auto">
          <a:xfrm>
            <a:off x="3773081" y="3817547"/>
            <a:ext cx="163502" cy="108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6487" tIns="8243" rIns="16487" bIns="8243">
            <a:spAutoFit/>
          </a:bodyPr>
          <a:lstStyle/>
          <a:p>
            <a:r>
              <a:rPr lang="fr-FR" sz="600" dirty="0" smtClean="0">
                <a:latin typeface="Zapf Dingbats" charset="2"/>
                <a:sym typeface="Zapf Dingbats" charset="2"/>
              </a:rPr>
              <a:t>  </a:t>
            </a:r>
            <a:endParaRPr lang="fr-FR" sz="600" dirty="0"/>
          </a:p>
        </p:txBody>
      </p:sp>
      <p:sp>
        <p:nvSpPr>
          <p:cNvPr id="7222" name="ZoneTexte 28"/>
          <p:cNvSpPr txBox="1">
            <a:spLocks noChangeArrowheads="1"/>
          </p:cNvSpPr>
          <p:nvPr/>
        </p:nvSpPr>
        <p:spPr bwMode="auto">
          <a:xfrm>
            <a:off x="3594798" y="3822954"/>
            <a:ext cx="194858" cy="93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6487" tIns="8243" rIns="16487" bIns="8243">
            <a:spAutoFit/>
          </a:bodyPr>
          <a:lstStyle/>
          <a:p>
            <a:r>
              <a:rPr lang="fr-FR" sz="500" dirty="0" smtClean="0">
                <a:latin typeface="Zapf Dingbats" charset="2"/>
                <a:sym typeface="Zapf Dingbats" charset="2"/>
              </a:rPr>
              <a:t>  </a:t>
            </a:r>
            <a:endParaRPr lang="fr-FR" sz="500" dirty="0"/>
          </a:p>
        </p:txBody>
      </p:sp>
      <p:graphicFrame>
        <p:nvGraphicFramePr>
          <p:cNvPr id="31" name="Tableau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3101580"/>
              </p:ext>
            </p:extLst>
          </p:nvPr>
        </p:nvGraphicFramePr>
        <p:xfrm>
          <a:off x="2402530" y="2347581"/>
          <a:ext cx="2975807" cy="1722713"/>
        </p:xfrm>
        <a:graphic>
          <a:graphicData uri="http://schemas.openxmlformats.org/drawingml/2006/table">
            <a:tbl>
              <a:tblPr/>
              <a:tblGrid>
                <a:gridCol w="788515"/>
                <a:gridCol w="612226"/>
                <a:gridCol w="786551"/>
                <a:gridCol w="788515"/>
              </a:tblGrid>
              <a:tr h="2309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" b="1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Cohorte</a:t>
                      </a:r>
                      <a:r>
                        <a:rPr lang="en-US" sz="4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400" b="1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globale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" b="1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Intracardiaque</a:t>
                      </a:r>
                      <a:r>
                        <a:rPr lang="en-US" sz="400" b="1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4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/</a:t>
                      </a:r>
                      <a:r>
                        <a:rPr lang="en-US" sz="400" b="1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Conduit </a:t>
                      </a:r>
                      <a:r>
                        <a:rPr lang="en-US" sz="400" b="1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Extracardiaque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(23 / 29)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" b="1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Ventricule</a:t>
                      </a:r>
                      <a:r>
                        <a:rPr lang="en-US" sz="400" b="1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G</a:t>
                      </a:r>
                      <a:r>
                        <a:rPr lang="en-US" sz="4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4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/ </a:t>
                      </a:r>
                      <a:r>
                        <a:rPr lang="en-US" sz="400" b="1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Ventricule</a:t>
                      </a:r>
                      <a:r>
                        <a:rPr lang="en-US" sz="400" b="1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D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(39 / 13)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4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Arythmies</a:t>
                      </a:r>
                      <a:r>
                        <a:rPr lang="en-US" sz="4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400" baseline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chroniques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13 (25%)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 (30%) / 6 (21%) ; P = 0.80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 (21%) / 5 (38%</a:t>
                      </a:r>
                      <a:r>
                        <a:rPr lang="fr-FR" sz="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) ; P = 0.27</a:t>
                      </a:r>
                      <a:endParaRPr lang="fr-BE" sz="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6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Dyspnée</a:t>
                      </a:r>
                      <a:r>
                        <a:rPr lang="fr-FR" sz="4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et / ou fatigue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21 (40%)</a:t>
                      </a:r>
                      <a:endParaRPr lang="fr-BE" sz="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 (43%) / 11 (38%) ; P = 0.33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13 (33%) / 8 (62%) ; P = 0.07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64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Complications</a:t>
                      </a:r>
                      <a:r>
                        <a:rPr lang="fr-FR" sz="4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thrombotiques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Manifestations</a:t>
                      </a:r>
                      <a:r>
                        <a:rPr lang="fr-FR" sz="4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précoces</a:t>
                      </a:r>
                      <a:endParaRPr lang="fr-BE" sz="400" baseline="0" dirty="0" smtClean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Manifestations tardives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 (19%)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 (30%) / 3 (10%) ; P = 0.48</a:t>
                      </a:r>
                      <a:endParaRPr lang="fr-BE" sz="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 (18%) / 3 (23%) ; P = 0.70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64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Complications emboliques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Manifestations précoces</a:t>
                      </a:r>
                      <a:endParaRPr lang="fr-BE" sz="4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BE" sz="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</a:t>
                      </a:r>
                      <a:r>
                        <a:rPr lang="fr-FR" sz="40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anifestations</a:t>
                      </a:r>
                      <a:r>
                        <a:rPr lang="fr-FR" sz="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tardives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 (10%)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 (13%) / 2 (7%) ; P = 1.0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 (13%) / 0 ; P = 0.31</a:t>
                      </a:r>
                      <a:endParaRPr lang="fr-BE" sz="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9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Prise</a:t>
                      </a:r>
                      <a:r>
                        <a:rPr lang="fr-FR" sz="4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chronique d’aspirine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48 (92%)</a:t>
                      </a:r>
                      <a:endParaRPr lang="fr-BE" sz="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BE" sz="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BE"/>
                    </a:p>
                  </a:txBody>
                  <a:tcPr/>
                </a:tc>
              </a:tr>
              <a:tr h="33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AG pour </a:t>
                      </a:r>
                      <a:r>
                        <a:rPr lang="en-US" sz="40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cathétérisme</a:t>
                      </a:r>
                      <a:r>
                        <a:rPr lang="en-US" sz="4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400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cardiaque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 </a:t>
                      </a:r>
                      <a:r>
                        <a:rPr lang="en-US" sz="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AG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 </a:t>
                      </a:r>
                      <a:r>
                        <a:rPr lang="en-US" sz="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AG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 </a:t>
                      </a:r>
                      <a:r>
                        <a:rPr lang="fr-FR" sz="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AG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48 (92%)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42 (81%)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 (12%)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 (2%)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BE" sz="4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BE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2" name="Tableau 31"/>
          <p:cNvGraphicFramePr>
            <a:graphicFrameLocks noGrp="1"/>
          </p:cNvGraphicFramePr>
          <p:nvPr/>
        </p:nvGraphicFramePr>
        <p:xfrm>
          <a:off x="5536277" y="2349222"/>
          <a:ext cx="3200401" cy="1745347"/>
        </p:xfrm>
        <a:graphic>
          <a:graphicData uri="http://schemas.openxmlformats.org/drawingml/2006/table">
            <a:tbl>
              <a:tblPr/>
              <a:tblGrid>
                <a:gridCol w="2148335"/>
                <a:gridCol w="1052066"/>
              </a:tblGrid>
              <a:tr h="1102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Nombre</a:t>
                      </a:r>
                      <a:r>
                        <a:rPr lang="en-US" sz="4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de patients </a:t>
                      </a:r>
                      <a:r>
                        <a:rPr lang="en-US" sz="400" baseline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ayant</a:t>
                      </a:r>
                      <a:r>
                        <a:rPr lang="en-US" sz="4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400" baseline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subit</a:t>
                      </a:r>
                      <a:r>
                        <a:rPr lang="en-US" sz="4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400" baseline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une</a:t>
                      </a:r>
                      <a:r>
                        <a:rPr lang="en-US" sz="4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400" baseline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chirurgie</a:t>
                      </a:r>
                      <a:r>
                        <a:rPr lang="en-US" sz="4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non </a:t>
                      </a:r>
                      <a:r>
                        <a:rPr lang="en-US" sz="400" baseline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cardiaque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26 (50%)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55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Nombre</a:t>
                      </a:r>
                      <a:r>
                        <a:rPr lang="fr-FR" sz="400" b="1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d’</a:t>
                      </a:r>
                      <a:r>
                        <a:rPr lang="fr-FR" sz="4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interventions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 intervention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 interventions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 interventions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 interventions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45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12 (46%)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 (38%)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 (12%)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 (4%)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Age</a:t>
                      </a:r>
                      <a:r>
                        <a:rPr lang="en-US" sz="4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au moment de la </a:t>
                      </a:r>
                      <a:r>
                        <a:rPr lang="en-US" sz="400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chir</a:t>
                      </a:r>
                      <a:r>
                        <a:rPr lang="en-US" sz="4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 Non </a:t>
                      </a:r>
                      <a:r>
                        <a:rPr lang="en-US" sz="400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cardiaque</a:t>
                      </a:r>
                      <a:r>
                        <a:rPr lang="en-US" sz="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;</a:t>
                      </a:r>
                      <a:r>
                        <a:rPr lang="en-US" sz="4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400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années</a:t>
                      </a:r>
                      <a:r>
                        <a:rPr lang="en-US" sz="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; </a:t>
                      </a:r>
                      <a:r>
                        <a:rPr lang="en-US" sz="40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médiane</a:t>
                      </a:r>
                      <a:r>
                        <a:rPr lang="en-US" sz="4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(P25 - P75) 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11(6 - 18)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7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Chirurgie</a:t>
                      </a:r>
                      <a:r>
                        <a:rPr lang="fr-FR" sz="4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en urgence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 (7%)</a:t>
                      </a:r>
                      <a:endParaRPr lang="fr-BE" sz="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7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Chirurgie en</a:t>
                      </a:r>
                      <a:r>
                        <a:rPr lang="fr-FR" sz="4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hôpital de jour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 (22%)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2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Nombre</a:t>
                      </a:r>
                      <a:r>
                        <a:rPr lang="en-US" sz="4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de patients </a:t>
                      </a:r>
                      <a:r>
                        <a:rPr lang="en-US" sz="400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ayant</a:t>
                      </a:r>
                      <a:r>
                        <a:rPr lang="en-US" sz="4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400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séjournés</a:t>
                      </a:r>
                      <a:r>
                        <a:rPr lang="en-US" sz="4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en USI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 (19%)</a:t>
                      </a:r>
                      <a:endParaRPr lang="fr-BE" sz="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7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Durée</a:t>
                      </a:r>
                      <a:r>
                        <a:rPr lang="en-US" sz="4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d’ </a:t>
                      </a:r>
                      <a:r>
                        <a:rPr lang="en-US" sz="40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hospitalisation</a:t>
                      </a:r>
                      <a:r>
                        <a:rPr lang="en-US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; </a:t>
                      </a:r>
                      <a:r>
                        <a:rPr lang="en-US" sz="40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médiane</a:t>
                      </a:r>
                      <a:r>
                        <a:rPr lang="en-US" sz="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(P25 - P75)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1(0 - 2)</a:t>
                      </a:r>
                      <a:endParaRPr lang="fr-BE" sz="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7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Anesthésie</a:t>
                      </a:r>
                      <a:r>
                        <a:rPr lang="en-US" sz="4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loco-</a:t>
                      </a:r>
                      <a:r>
                        <a:rPr lang="en-US" sz="400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régionale</a:t>
                      </a:r>
                      <a:r>
                        <a:rPr lang="en-US" sz="4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+ </a:t>
                      </a:r>
                      <a:r>
                        <a:rPr lang="en-US" sz="400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anesthésie</a:t>
                      </a:r>
                      <a:r>
                        <a:rPr lang="en-US" sz="4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400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générale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 (7%)</a:t>
                      </a:r>
                      <a:endParaRPr lang="fr-BE" sz="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5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Management des </a:t>
                      </a:r>
                      <a:r>
                        <a:rPr lang="en-US" sz="400" b="1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voies</a:t>
                      </a:r>
                      <a:r>
                        <a:rPr lang="en-US" sz="400" b="1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400" b="1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aériennes</a:t>
                      </a:r>
                      <a:endParaRPr lang="fr-BE" sz="400" b="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BE" sz="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Tube</a:t>
                      </a:r>
                      <a:r>
                        <a:rPr lang="fr-BE" sz="400" b="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fr-BE" sz="400" b="0" baseline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endotrachéal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Masque</a:t>
                      </a:r>
                      <a:r>
                        <a:rPr lang="en-US" sz="4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400" baseline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laryngé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Masque</a:t>
                      </a:r>
                      <a:r>
                        <a:rPr lang="fr-FR" sz="4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en respiration spontanée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33 (73%)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 (13%)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 (13%)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33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Monitoring invasif pression</a:t>
                      </a:r>
                      <a:r>
                        <a:rPr lang="fr-FR" sz="4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artérielle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 (13%)</a:t>
                      </a:r>
                      <a:endParaRPr lang="fr-BE" sz="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6" name="ZoneTexte 35"/>
          <p:cNvSpPr txBox="1"/>
          <p:nvPr/>
        </p:nvSpPr>
        <p:spPr>
          <a:xfrm>
            <a:off x="2402279" y="2213489"/>
            <a:ext cx="2531812" cy="93591"/>
          </a:xfrm>
          <a:prstGeom prst="rect">
            <a:avLst/>
          </a:prstGeom>
          <a:noFill/>
        </p:spPr>
        <p:txBody>
          <a:bodyPr wrap="square" lIns="16487" tIns="8243" rIns="16487" bIns="8243" rtlCol="0">
            <a:spAutoFit/>
          </a:bodyPr>
          <a:lstStyle/>
          <a:p>
            <a:r>
              <a:rPr lang="fr-BE" sz="500" dirty="0" smtClean="0"/>
              <a:t>Tableau I: Données de suivi des patients (N=52)</a:t>
            </a:r>
            <a:endParaRPr lang="fr-BE" sz="500" dirty="0"/>
          </a:p>
        </p:txBody>
      </p:sp>
      <p:sp>
        <p:nvSpPr>
          <p:cNvPr id="37" name="ZoneTexte 36"/>
          <p:cNvSpPr txBox="1"/>
          <p:nvPr/>
        </p:nvSpPr>
        <p:spPr>
          <a:xfrm>
            <a:off x="5519500" y="2053244"/>
            <a:ext cx="3466558" cy="293646"/>
          </a:xfrm>
          <a:prstGeom prst="rect">
            <a:avLst/>
          </a:prstGeom>
          <a:noFill/>
        </p:spPr>
        <p:txBody>
          <a:bodyPr wrap="square" lIns="16487" tIns="8243" rIns="16487" bIns="8243" rtlCol="0">
            <a:spAutoFit/>
          </a:bodyPr>
          <a:lstStyle/>
          <a:p>
            <a:r>
              <a:rPr lang="fr-BE" sz="500" dirty="0" smtClean="0"/>
              <a:t>Tableau II: Données </a:t>
            </a:r>
            <a:r>
              <a:rPr lang="fr-BE" sz="500" dirty="0" err="1" smtClean="0"/>
              <a:t>périopératoires</a:t>
            </a:r>
            <a:r>
              <a:rPr lang="fr-BE" sz="500" dirty="0" smtClean="0"/>
              <a:t> concernant les interventions non cardiaques</a:t>
            </a:r>
            <a:r>
              <a:rPr lang="fr-BE" dirty="0" smtClean="0"/>
              <a:t> </a:t>
            </a:r>
            <a:endParaRPr lang="fr-BE" dirty="0"/>
          </a:p>
        </p:txBody>
      </p:sp>
      <p:pic>
        <p:nvPicPr>
          <p:cNvPr id="12290" name="Picture 2" descr="C:\Users\Thomas\Downloads\img1a (4).tif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4073" y="2310938"/>
            <a:ext cx="1986742" cy="1970117"/>
          </a:xfrm>
          <a:prstGeom prst="rect">
            <a:avLst/>
          </a:prstGeom>
          <a:noFill/>
        </p:spPr>
      </p:pic>
      <p:sp>
        <p:nvSpPr>
          <p:cNvPr id="29" name="ZoneTexte 28"/>
          <p:cNvSpPr txBox="1"/>
          <p:nvPr/>
        </p:nvSpPr>
        <p:spPr>
          <a:xfrm>
            <a:off x="465514" y="2169621"/>
            <a:ext cx="12522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500" dirty="0" smtClean="0"/>
              <a:t>Courbe de survie selon Kaplan- Meier</a:t>
            </a:r>
            <a:endParaRPr lang="fr-BE" sz="500" dirty="0"/>
          </a:p>
        </p:txBody>
      </p:sp>
      <p:sp>
        <p:nvSpPr>
          <p:cNvPr id="26" name="ZoneTexte 25"/>
          <p:cNvSpPr txBox="1"/>
          <p:nvPr/>
        </p:nvSpPr>
        <p:spPr>
          <a:xfrm>
            <a:off x="174568" y="640081"/>
            <a:ext cx="397866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700" dirty="0" smtClean="0"/>
              <a:t>R142</a:t>
            </a:r>
            <a:endParaRPr lang="fr-BE" sz="7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D3CFD0-0576-46A8-9611-CEB1FA092661}" type="slidenum">
              <a:rPr lang="fr-BE" smtClean="0"/>
              <a:pPr/>
              <a:t>2</a:t>
            </a:fld>
            <a:endParaRPr lang="fr-BE"/>
          </a:p>
        </p:txBody>
      </p:sp>
      <p:sp>
        <p:nvSpPr>
          <p:cNvPr id="5" name="ZoneTexte 3"/>
          <p:cNvSpPr txBox="1">
            <a:spLocks noChangeArrowheads="1"/>
          </p:cNvSpPr>
          <p:nvPr/>
        </p:nvSpPr>
        <p:spPr bwMode="auto">
          <a:xfrm>
            <a:off x="3954949" y="3815802"/>
            <a:ext cx="154991" cy="185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6487" tIns="8243" rIns="16487" bIns="8243">
            <a:spAutoFit/>
          </a:bodyPr>
          <a:lstStyle/>
          <a:p>
            <a:endParaRPr lang="fr-FR" sz="500" dirty="0" smtClean="0">
              <a:latin typeface="Zapf Dingbats" charset="2"/>
              <a:sym typeface="Zapf Dingbats" charset="2"/>
            </a:endParaRPr>
          </a:p>
          <a:p>
            <a:r>
              <a:rPr lang="fr-FR" sz="600" dirty="0" smtClean="0">
                <a:latin typeface="Zapf Dingbats" charset="2"/>
                <a:sym typeface="Zapf Dingbats" charset="2"/>
              </a:rPr>
              <a:t>  </a:t>
            </a:r>
            <a:endParaRPr lang="fr-FR" sz="600" dirty="0"/>
          </a:p>
        </p:txBody>
      </p:sp>
      <p:sp>
        <p:nvSpPr>
          <p:cNvPr id="6" name="ZoneTexte 25"/>
          <p:cNvSpPr txBox="1">
            <a:spLocks noChangeArrowheads="1"/>
          </p:cNvSpPr>
          <p:nvPr/>
        </p:nvSpPr>
        <p:spPr bwMode="auto">
          <a:xfrm>
            <a:off x="4137713" y="3824175"/>
            <a:ext cx="211432" cy="93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6487" tIns="8243" rIns="16487" bIns="8243">
            <a:spAutoFit/>
          </a:bodyPr>
          <a:lstStyle/>
          <a:p>
            <a:r>
              <a:rPr lang="fr-FR" sz="500" dirty="0" smtClean="0">
                <a:latin typeface="Zapf Dingbats" charset="2"/>
                <a:sym typeface="Zapf Dingbats" charset="2"/>
              </a:rPr>
              <a:t>  </a:t>
            </a:r>
            <a:endParaRPr lang="fr-FR" sz="500" dirty="0"/>
          </a:p>
        </p:txBody>
      </p:sp>
      <p:sp>
        <p:nvSpPr>
          <p:cNvPr id="7" name="ZoneTexte 26"/>
          <p:cNvSpPr txBox="1">
            <a:spLocks noChangeArrowheads="1"/>
          </p:cNvSpPr>
          <p:nvPr/>
        </p:nvSpPr>
        <p:spPr bwMode="auto">
          <a:xfrm>
            <a:off x="3773081" y="3817547"/>
            <a:ext cx="163502" cy="108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6487" tIns="8243" rIns="16487" bIns="8243">
            <a:spAutoFit/>
          </a:bodyPr>
          <a:lstStyle/>
          <a:p>
            <a:r>
              <a:rPr lang="fr-FR" sz="600" dirty="0" smtClean="0">
                <a:latin typeface="Zapf Dingbats" charset="2"/>
                <a:sym typeface="Zapf Dingbats" charset="2"/>
              </a:rPr>
              <a:t>  </a:t>
            </a:r>
            <a:endParaRPr lang="fr-FR" sz="600" dirty="0"/>
          </a:p>
        </p:txBody>
      </p:sp>
      <p:sp>
        <p:nvSpPr>
          <p:cNvPr id="8" name="ZoneTexte 28"/>
          <p:cNvSpPr txBox="1">
            <a:spLocks noChangeArrowheads="1"/>
          </p:cNvSpPr>
          <p:nvPr/>
        </p:nvSpPr>
        <p:spPr bwMode="auto">
          <a:xfrm>
            <a:off x="3594798" y="3822954"/>
            <a:ext cx="194858" cy="93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6487" tIns="8243" rIns="16487" bIns="8243">
            <a:spAutoFit/>
          </a:bodyPr>
          <a:lstStyle/>
          <a:p>
            <a:r>
              <a:rPr lang="fr-FR" sz="500" dirty="0" smtClean="0">
                <a:latin typeface="Zapf Dingbats" charset="2"/>
                <a:sym typeface="Zapf Dingbats" charset="2"/>
              </a:rPr>
              <a:t>  </a:t>
            </a:r>
            <a:endParaRPr lang="fr-FR" sz="500" dirty="0"/>
          </a:p>
        </p:txBody>
      </p:sp>
      <p:pic>
        <p:nvPicPr>
          <p:cNvPr id="15" name="Picture 2" descr="C:\Users\Thomas\Downloads\img1a (4).tif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7802" y="789930"/>
            <a:ext cx="3285366" cy="3790162"/>
          </a:xfrm>
          <a:prstGeom prst="rect">
            <a:avLst/>
          </a:prstGeom>
          <a:noFill/>
        </p:spPr>
      </p:pic>
      <p:sp>
        <p:nvSpPr>
          <p:cNvPr id="16" name="ZoneTexte 15"/>
          <p:cNvSpPr txBox="1"/>
          <p:nvPr/>
        </p:nvSpPr>
        <p:spPr>
          <a:xfrm>
            <a:off x="3408218" y="541210"/>
            <a:ext cx="24261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800" dirty="0" smtClean="0"/>
              <a:t>Courbe de survie globale selon Kaplan- Meier   </a:t>
            </a:r>
            <a:endParaRPr lang="fr-BE" sz="800" dirty="0"/>
          </a:p>
        </p:txBody>
      </p:sp>
      <p:pic>
        <p:nvPicPr>
          <p:cNvPr id="17" name="Picture 4" descr="Logo_Saint-Luc_quadri_Vertica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732" y="210607"/>
            <a:ext cx="1025805" cy="437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D3CFD0-0576-46A8-9611-CEB1FA092661}" type="slidenum">
              <a:rPr lang="fr-BE" smtClean="0"/>
              <a:pPr/>
              <a:t>3</a:t>
            </a:fld>
            <a:endParaRPr lang="fr-BE"/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984739"/>
              </p:ext>
            </p:extLst>
          </p:nvPr>
        </p:nvGraphicFramePr>
        <p:xfrm>
          <a:off x="332223" y="1292759"/>
          <a:ext cx="4660901" cy="2559050"/>
        </p:xfrm>
        <a:graphic>
          <a:graphicData uri="http://schemas.openxmlformats.org/drawingml/2006/table">
            <a:tbl>
              <a:tblPr/>
              <a:tblGrid>
                <a:gridCol w="1361392"/>
                <a:gridCol w="689658"/>
                <a:gridCol w="1250950"/>
                <a:gridCol w="1358901"/>
              </a:tblGrid>
              <a:tr h="4322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7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Cohorte</a:t>
                      </a:r>
                      <a:r>
                        <a:rPr lang="en-US" sz="7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700" b="1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globale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Intracardiaque</a:t>
                      </a:r>
                      <a:r>
                        <a:rPr lang="en-US" sz="7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r>
                        <a:rPr lang="en-US" sz="7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/ conduit </a:t>
                      </a:r>
                      <a:r>
                        <a:rPr lang="en-US" sz="700" b="1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extracardiaque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(23 / 29)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Ventricule</a:t>
                      </a:r>
                      <a:r>
                        <a:rPr lang="en-US" sz="700" b="1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G</a:t>
                      </a:r>
                      <a:r>
                        <a:rPr lang="en-US" sz="7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7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/ </a:t>
                      </a:r>
                      <a:r>
                        <a:rPr lang="en-US" sz="700" b="1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Ventricule</a:t>
                      </a:r>
                      <a:r>
                        <a:rPr lang="en-US" sz="700" b="1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D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(39 / 13)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86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Arythmies</a:t>
                      </a:r>
                      <a:r>
                        <a:rPr lang="en-US" sz="7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700" baseline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chroniques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13 (25%)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 (30%) / 6 (21%) ; P = 0.80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 (21%) / 5 (38%</a:t>
                      </a:r>
                      <a:r>
                        <a:rPr lang="fr-FR" sz="7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) ; P = 0.27</a:t>
                      </a:r>
                      <a:endParaRPr lang="fr-BE" sz="7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1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Dyspnée</a:t>
                      </a:r>
                      <a:r>
                        <a:rPr lang="fr-FR" sz="7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et / ou fatigue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21 (40%)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 (43%) / 11 (38%) ; P = 0.33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13 (33%) / 8 (62%) ; P = 0.07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8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Complications</a:t>
                      </a:r>
                      <a:r>
                        <a:rPr lang="fr-FR" sz="7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thrombotiques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Manifestations</a:t>
                      </a:r>
                      <a:r>
                        <a:rPr lang="fr-FR" sz="7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précoces</a:t>
                      </a:r>
                      <a:endParaRPr lang="fr-BE" sz="700" baseline="0" dirty="0" smtClean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Manifestations tardives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 (19%)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 (30%) / 3 (10%) ; P = 0.48</a:t>
                      </a:r>
                      <a:endParaRPr lang="fr-BE" sz="7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 (18%) / 3 (23%) ; P = 0.70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8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Complications emboliques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Manifestations précoces</a:t>
                      </a:r>
                      <a:endParaRPr lang="fr-BE" sz="7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BE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</a:t>
                      </a:r>
                      <a:r>
                        <a:rPr lang="fr-FR" sz="70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anifestations</a:t>
                      </a:r>
                      <a:r>
                        <a:rPr lang="fr-FR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tardives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 (10%)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 (13%) / 2 (7%) ; P = 1.0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 (13%) / 0 ; P = 0.31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6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Prise</a:t>
                      </a:r>
                      <a:r>
                        <a:rPr lang="fr-FR" sz="7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chronique d’aspirine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48 (92%)</a:t>
                      </a:r>
                      <a:endParaRPr lang="fr-BE" sz="7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BE" sz="7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BE"/>
                    </a:p>
                  </a:txBody>
                  <a:tcPr/>
                </a:tc>
              </a:tr>
              <a:tr h="6337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AG pour </a:t>
                      </a:r>
                      <a:r>
                        <a:rPr lang="en-US" sz="70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cathétérisme</a:t>
                      </a:r>
                      <a:r>
                        <a:rPr lang="en-US" sz="7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700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cardiaque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 </a:t>
                      </a:r>
                      <a:r>
                        <a:rPr lang="en-US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AG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 </a:t>
                      </a:r>
                      <a:r>
                        <a:rPr lang="en-US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AG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 </a:t>
                      </a:r>
                      <a:r>
                        <a:rPr lang="fr-FR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AG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48 (92</a:t>
                      </a:r>
                      <a:r>
                        <a:rPr lang="fr-FR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%)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42 </a:t>
                      </a: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(81%)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 (12%)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 (2%)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BE" sz="7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BE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leau 6"/>
          <p:cNvGraphicFramePr>
            <a:graphicFrameLocks noGrp="1"/>
          </p:cNvGraphicFramePr>
          <p:nvPr/>
        </p:nvGraphicFramePr>
        <p:xfrm>
          <a:off x="5241686" y="1298731"/>
          <a:ext cx="3563910" cy="2625904"/>
        </p:xfrm>
        <a:graphic>
          <a:graphicData uri="http://schemas.openxmlformats.org/drawingml/2006/table">
            <a:tbl>
              <a:tblPr/>
              <a:tblGrid>
                <a:gridCol w="2392346"/>
                <a:gridCol w="1171564"/>
              </a:tblGrid>
              <a:tr h="2639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Nombre</a:t>
                      </a:r>
                      <a:r>
                        <a:rPr lang="en-US" sz="7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de patients </a:t>
                      </a:r>
                      <a:r>
                        <a:rPr lang="en-US" sz="700" baseline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ayant</a:t>
                      </a:r>
                      <a:r>
                        <a:rPr lang="en-US" sz="7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700" baseline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subit</a:t>
                      </a:r>
                      <a:r>
                        <a:rPr lang="en-US" sz="7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700" baseline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une</a:t>
                      </a:r>
                      <a:r>
                        <a:rPr lang="en-US" sz="7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700" baseline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chirurgie</a:t>
                      </a:r>
                      <a:r>
                        <a:rPr lang="en-US" sz="7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non </a:t>
                      </a:r>
                      <a:r>
                        <a:rPr lang="en-US" sz="700" baseline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cardiaque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26 (50%)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93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Nombre</a:t>
                      </a:r>
                      <a:r>
                        <a:rPr lang="fr-FR" sz="700" b="1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d’</a:t>
                      </a:r>
                      <a:r>
                        <a:rPr lang="fr-FR" sz="7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interventions</a:t>
                      </a:r>
                      <a:endParaRPr lang="fr-BE" sz="700" b="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 </a:t>
                      </a: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intervention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 interventions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 interventions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 interventions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45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12 (46%)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 (38%)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 (12%)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 (4%)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7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Age</a:t>
                      </a:r>
                      <a:r>
                        <a:rPr lang="en-US" sz="7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au moment de la </a:t>
                      </a:r>
                      <a:r>
                        <a:rPr lang="en-US" sz="700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chir</a:t>
                      </a:r>
                      <a:r>
                        <a:rPr lang="en-US" sz="7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 Non </a:t>
                      </a:r>
                      <a:r>
                        <a:rPr lang="en-US" sz="700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cardiaque</a:t>
                      </a:r>
                      <a:r>
                        <a:rPr lang="en-US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;</a:t>
                      </a:r>
                      <a:r>
                        <a:rPr lang="en-US" sz="7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700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années</a:t>
                      </a:r>
                      <a:r>
                        <a:rPr lang="en-US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; </a:t>
                      </a:r>
                      <a:r>
                        <a:rPr lang="en-US" sz="70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médiane</a:t>
                      </a:r>
                      <a:r>
                        <a:rPr lang="en-US" sz="7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(P25 - P75) 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11(6 - 18)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8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Chirurgie</a:t>
                      </a:r>
                      <a:r>
                        <a:rPr lang="fr-FR" sz="7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en urgence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 (7%)</a:t>
                      </a:r>
                      <a:endParaRPr lang="fr-BE" sz="7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8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Chirurgie en</a:t>
                      </a:r>
                      <a:r>
                        <a:rPr lang="fr-FR" sz="7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hôpital de jour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 (22%)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8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Nombre</a:t>
                      </a:r>
                      <a:r>
                        <a:rPr lang="en-US" sz="7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de patients </a:t>
                      </a:r>
                      <a:r>
                        <a:rPr lang="en-US" sz="700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ayant</a:t>
                      </a:r>
                      <a:r>
                        <a:rPr lang="en-US" sz="7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700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séjournés</a:t>
                      </a:r>
                      <a:r>
                        <a:rPr lang="en-US" sz="7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en USI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 (19%)</a:t>
                      </a:r>
                      <a:endParaRPr lang="fr-BE" sz="7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8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Durée</a:t>
                      </a:r>
                      <a:r>
                        <a:rPr lang="en-US" sz="7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d’ </a:t>
                      </a:r>
                      <a:r>
                        <a:rPr lang="en-US" sz="70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hospitalisation</a:t>
                      </a:r>
                      <a:r>
                        <a:rPr lang="en-US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; </a:t>
                      </a:r>
                      <a:r>
                        <a:rPr lang="en-US" sz="70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médiane</a:t>
                      </a:r>
                      <a:r>
                        <a:rPr lang="en-US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(P25 - P75)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1(0 - 2)</a:t>
                      </a:r>
                      <a:endParaRPr lang="fr-BE" sz="7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8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Anesthésie</a:t>
                      </a:r>
                      <a:r>
                        <a:rPr lang="en-US" sz="7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loco-</a:t>
                      </a:r>
                      <a:r>
                        <a:rPr lang="en-US" sz="700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régionale</a:t>
                      </a:r>
                      <a:r>
                        <a:rPr lang="en-US" sz="7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+ </a:t>
                      </a:r>
                      <a:r>
                        <a:rPr lang="en-US" sz="700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anesthésie</a:t>
                      </a:r>
                      <a:r>
                        <a:rPr lang="en-US" sz="7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700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générale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 (7%)</a:t>
                      </a:r>
                      <a:endParaRPr lang="fr-BE" sz="7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74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Management des </a:t>
                      </a:r>
                      <a:r>
                        <a:rPr lang="en-US" sz="700" b="1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voies</a:t>
                      </a:r>
                      <a:r>
                        <a:rPr lang="en-US" sz="700" b="1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700" b="1" baseline="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aériennes</a:t>
                      </a:r>
                      <a:endParaRPr lang="fr-BE" sz="700" b="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BE" sz="7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Tube</a:t>
                      </a:r>
                      <a:r>
                        <a:rPr lang="fr-BE" sz="700" b="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fr-BE" sz="700" b="0" baseline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endotrachéal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Masque</a:t>
                      </a:r>
                      <a:r>
                        <a:rPr lang="en-US" sz="7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700" baseline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laryngé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Masque</a:t>
                      </a:r>
                      <a:r>
                        <a:rPr lang="fr-FR" sz="70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en respiration spontanée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r-FR" sz="7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33 (73%)</a:t>
                      </a:r>
                      <a:endParaRPr lang="fr-BE" sz="7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 (13%)</a:t>
                      </a:r>
                      <a:endParaRPr lang="fr-BE" sz="7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 (13%)</a:t>
                      </a:r>
                      <a:endParaRPr lang="fr-BE" sz="7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1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Monitoring invasif pression</a:t>
                      </a:r>
                      <a:r>
                        <a:rPr lang="fr-FR" sz="7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artérielle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7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 (13%)</a:t>
                      </a:r>
                      <a:endParaRPr lang="fr-BE" sz="7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9351" marR="1935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ZoneTexte 8"/>
          <p:cNvSpPr txBox="1"/>
          <p:nvPr/>
        </p:nvSpPr>
        <p:spPr>
          <a:xfrm>
            <a:off x="338148" y="972947"/>
            <a:ext cx="2531812" cy="139758"/>
          </a:xfrm>
          <a:prstGeom prst="rect">
            <a:avLst/>
          </a:prstGeom>
          <a:noFill/>
        </p:spPr>
        <p:txBody>
          <a:bodyPr wrap="square" lIns="16487" tIns="8243" rIns="16487" bIns="8243" rtlCol="0">
            <a:spAutoFit/>
          </a:bodyPr>
          <a:lstStyle/>
          <a:p>
            <a:r>
              <a:rPr lang="fr-BE" sz="800" dirty="0" smtClean="0"/>
              <a:t>Tableau I: Données de suivi des patients (N=52)</a:t>
            </a:r>
            <a:endParaRPr lang="fr-BE" sz="500" dirty="0"/>
          </a:p>
        </p:txBody>
      </p:sp>
      <p:sp>
        <p:nvSpPr>
          <p:cNvPr id="11" name="ZoneTexte 10"/>
          <p:cNvSpPr txBox="1"/>
          <p:nvPr/>
        </p:nvSpPr>
        <p:spPr>
          <a:xfrm>
            <a:off x="5254778" y="966397"/>
            <a:ext cx="3451005" cy="139758"/>
          </a:xfrm>
          <a:prstGeom prst="rect">
            <a:avLst/>
          </a:prstGeom>
          <a:noFill/>
        </p:spPr>
        <p:txBody>
          <a:bodyPr wrap="square" lIns="16487" tIns="8243" rIns="16487" bIns="8243" rtlCol="0">
            <a:spAutoFit/>
          </a:bodyPr>
          <a:lstStyle/>
          <a:p>
            <a:r>
              <a:rPr lang="fr-BE" sz="800" dirty="0" smtClean="0"/>
              <a:t>Tableau</a:t>
            </a:r>
            <a:r>
              <a:rPr lang="fr-BE" sz="700" dirty="0" smtClean="0"/>
              <a:t> II: Données </a:t>
            </a:r>
            <a:r>
              <a:rPr lang="fr-BE" sz="700" dirty="0" err="1" smtClean="0"/>
              <a:t>périopératoires</a:t>
            </a:r>
            <a:r>
              <a:rPr lang="fr-BE" sz="700" dirty="0" smtClean="0"/>
              <a:t> concernant les interventions non cardiaques. </a:t>
            </a:r>
            <a:endParaRPr lang="fr-BE" sz="700" dirty="0"/>
          </a:p>
        </p:txBody>
      </p:sp>
      <p:pic>
        <p:nvPicPr>
          <p:cNvPr id="12" name="Picture 4" descr="Logo_Saint-Luc_quadri_Vertic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732" y="210607"/>
            <a:ext cx="1025805" cy="437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1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iLjeyMt.U2SawTTVOquY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_k7rphMFb0ujn5VGrTaGcA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2Io_6LtLkCCTZBwGHvFFQ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8_6Yf1qiUaQD0c1x3nFtA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_8M53HnlYU.yur309JbIeQ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_0Y1p2G31U6AQBksEtCQqQ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A5X4nW56EyozOR0dp.OkQ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OhLpjF3LUylykpRpwQyAQ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9h9z.eOdk.51H6aqKmiCA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rs6yCPo80.U9mk7SmUomA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2Io_6LtLkCCTZBwGHvFFQ"/>
</p:tagLst>
</file>

<file path=ppt/theme/theme1.xml><?xml version="1.0" encoding="utf-8"?>
<a:theme xmlns:a="http://schemas.openxmlformats.org/drawingml/2006/main" name="saint-luc">
  <a:themeElements>
    <a:clrScheme name="General Template">
      <a:dk1>
        <a:srgbClr val="005CA9"/>
      </a:dk1>
      <a:lt1>
        <a:sysClr val="window" lastClr="FFFFFF"/>
      </a:lt1>
      <a:dk2>
        <a:srgbClr val="7F7F7F"/>
      </a:dk2>
      <a:lt2>
        <a:srgbClr val="FFFFFF"/>
      </a:lt2>
      <a:accent1>
        <a:srgbClr val="F2F2F2"/>
      </a:accent1>
      <a:accent2>
        <a:srgbClr val="C1E3FF"/>
      </a:accent2>
      <a:accent3>
        <a:srgbClr val="47ACFF"/>
      </a:accent3>
      <a:accent4>
        <a:srgbClr val="002A4C"/>
      </a:accent4>
      <a:accent5>
        <a:srgbClr val="5F5F5F"/>
      </a:accent5>
      <a:accent6>
        <a:srgbClr val="EAEAEA"/>
      </a:accent6>
      <a:hlink>
        <a:srgbClr val="DE007D"/>
      </a:hlink>
      <a:folHlink>
        <a:srgbClr val="FF6DC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solidFill>
            <a:schemeClr val="tx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saint-luc</Template>
  <TotalTime>2662</TotalTime>
  <Words>1151</Words>
  <Application>Microsoft Macintosh PowerPoint</Application>
  <PresentationFormat>Présentation à l'écran (16:9)</PresentationFormat>
  <Paragraphs>182</Paragraphs>
  <Slides>3</Slides>
  <Notes>1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5" baseType="lpstr">
      <vt:lpstr>saint-luc</vt:lpstr>
      <vt:lpstr>think-cell Slide</vt:lpstr>
      <vt:lpstr>Présentation PowerPoint</vt:lpstr>
      <vt:lpstr>Présentation PowerPoint</vt:lpstr>
      <vt:lpstr>Présentation PowerPoint</vt:lpstr>
    </vt:vector>
  </TitlesOfParts>
  <Company>Cliniques universitaires St. LUC (UCL)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BLEUS Caroline</dc:creator>
  <cp:lastModifiedBy>Mona Momeni</cp:lastModifiedBy>
  <cp:revision>248</cp:revision>
  <dcterms:created xsi:type="dcterms:W3CDTF">2013-06-10T13:26:09Z</dcterms:created>
  <dcterms:modified xsi:type="dcterms:W3CDTF">2014-09-08T12:45:06Z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ffice2010EditCount">
    <vt:lpwstr>1</vt:lpwstr>
  </property>
  <property fmtid="{D5CDD505-2E9C-101B-9397-08002B2CF9AE}" pid="3" name="Office2003EditCount">
    <vt:lpwstr>0</vt:lpwstr>
  </property>
  <property fmtid="{D5CDD505-2E9C-101B-9397-08002B2CF9AE}" pid="4" name="LastEditedOfficeVersion">
    <vt:lpwstr>Office2010</vt:lpwstr>
  </property>
  <property fmtid="{D5CDD505-2E9C-101B-9397-08002B2CF9AE}" pid="5" name="Office2010WasSaved">
    <vt:lpwstr>1</vt:lpwstr>
  </property>
</Properties>
</file>