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5.xml" ContentType="application/vnd.openxmlformats-officedocument.theme+xml"/>
  <Override PartName="/ppt/slideLayouts/slideLayout8.xml" ContentType="application/vnd.openxmlformats-officedocument.presentationml.slideLayout+xml"/>
  <Override PartName="/ppt/theme/theme6.xml" ContentType="application/vnd.openxmlformats-officedocument.theme+xml"/>
  <Override PartName="/ppt/slideLayouts/slideLayout9.xml" ContentType="application/vnd.openxmlformats-officedocument.presentationml.slideLayout+xml"/>
  <Override PartName="/ppt/theme/theme7.xml" ContentType="application/vnd.openxmlformats-officedocument.theme+xml"/>
  <Override PartName="/ppt/slideLayouts/slideLayout10.xml" ContentType="application/vnd.openxmlformats-officedocument.presentationml.slideLayout+xml"/>
  <Override PartName="/ppt/theme/theme8.xml" ContentType="application/vnd.openxmlformats-officedocument.theme+xml"/>
  <Override PartName="/ppt/slideLayouts/slideLayout11.xml" ContentType="application/vnd.openxmlformats-officedocument.presentationml.slideLayout+xml"/>
  <Override PartName="/ppt/theme/theme9.xml" ContentType="application/vnd.openxmlformats-officedocument.theme+xml"/>
  <Override PartName="/ppt/slideLayouts/slideLayout12.xml" ContentType="application/vnd.openxmlformats-officedocument.presentationml.slideLayout+xml"/>
  <Override PartName="/ppt/theme/theme10.xml" ContentType="application/vnd.openxmlformats-officedocument.theme+xml"/>
  <Override PartName="/ppt/slideLayouts/slideLayout13.xml" ContentType="application/vnd.openxmlformats-officedocument.presentationml.slideLayout+xml"/>
  <Override PartName="/ppt/theme/theme11.xml" ContentType="application/vnd.openxmlformats-officedocument.theme+xml"/>
  <Override PartName="/ppt/slideLayouts/slideLayout14.xml" ContentType="application/vnd.openxmlformats-officedocument.presentationml.slideLayout+xml"/>
  <Override PartName="/ppt/theme/theme12.xml" ContentType="application/vnd.openxmlformats-officedocument.theme+xml"/>
  <Override PartName="/ppt/slideLayouts/slideLayout15.xml" ContentType="application/vnd.openxmlformats-officedocument.presentationml.slideLayout+xml"/>
  <Override PartName="/ppt/theme/theme13.xml" ContentType="application/vnd.openxmlformats-officedocument.theme+xml"/>
  <Override PartName="/ppt/slideLayouts/slideLayout16.xml" ContentType="application/vnd.openxmlformats-officedocument.presentationml.slideLayout+xml"/>
  <Override PartName="/ppt/theme/theme14.xml" ContentType="application/vnd.openxmlformats-officedocument.theme+xml"/>
  <Override PartName="/ppt/slideLayouts/slideLayout17.xml" ContentType="application/vnd.openxmlformats-officedocument.presentationml.slideLayout+xml"/>
  <Override PartName="/ppt/theme/theme15.xml" ContentType="application/vnd.openxmlformats-officedocument.theme+xml"/>
  <Override PartName="/ppt/slideLayouts/slideLayout18.xml" ContentType="application/vnd.openxmlformats-officedocument.presentationml.slideLayout+xml"/>
  <Override PartName="/ppt/theme/theme16.xml" ContentType="application/vnd.openxmlformats-officedocument.theme+xml"/>
  <Override PartName="/ppt/slideLayouts/slideLayout19.xml" ContentType="application/vnd.openxmlformats-officedocument.presentationml.slideLayout+xml"/>
  <Override PartName="/ppt/theme/theme17.xml" ContentType="application/vnd.openxmlformats-officedocument.theme+xml"/>
  <Override PartName="/ppt/slideLayouts/slideLayout20.xml" ContentType="application/vnd.openxmlformats-officedocument.presentationml.slideLayout+xml"/>
  <Override PartName="/ppt/theme/theme18.xml" ContentType="application/vnd.openxmlformats-officedocument.theme+xml"/>
  <Override PartName="/ppt/theme/theme19.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 id="2147483650" r:id="rId2"/>
    <p:sldMasterId id="2147483692" r:id="rId3"/>
    <p:sldMasterId id="2147483682" r:id="rId4"/>
    <p:sldMasterId id="2147483656" r:id="rId5"/>
    <p:sldMasterId id="2147483660" r:id="rId6"/>
    <p:sldMasterId id="2147483662" r:id="rId7"/>
    <p:sldMasterId id="2147483664" r:id="rId8"/>
    <p:sldMasterId id="2147483666" r:id="rId9"/>
    <p:sldMasterId id="2147483668" r:id="rId10"/>
    <p:sldMasterId id="2147483670" r:id="rId11"/>
    <p:sldMasterId id="2147483672" r:id="rId12"/>
    <p:sldMasterId id="2147483674" r:id="rId13"/>
    <p:sldMasterId id="2147483676" r:id="rId14"/>
    <p:sldMasterId id="2147483678" r:id="rId15"/>
    <p:sldMasterId id="2147483688" r:id="rId16"/>
    <p:sldMasterId id="2147483695" r:id="rId17"/>
    <p:sldMasterId id="2147483697" r:id="rId18"/>
  </p:sldMasterIdLst>
  <p:notesMasterIdLst>
    <p:notesMasterId r:id="rId41"/>
  </p:notesMasterIdLst>
  <p:sldIdLst>
    <p:sldId id="292" r:id="rId19"/>
    <p:sldId id="293" r:id="rId20"/>
    <p:sldId id="299" r:id="rId21"/>
    <p:sldId id="295" r:id="rId22"/>
    <p:sldId id="310" r:id="rId23"/>
    <p:sldId id="312" r:id="rId24"/>
    <p:sldId id="311" r:id="rId25"/>
    <p:sldId id="313" r:id="rId26"/>
    <p:sldId id="314" r:id="rId27"/>
    <p:sldId id="315" r:id="rId28"/>
    <p:sldId id="316" r:id="rId29"/>
    <p:sldId id="317" r:id="rId30"/>
    <p:sldId id="318" r:id="rId31"/>
    <p:sldId id="319" r:id="rId32"/>
    <p:sldId id="320" r:id="rId33"/>
    <p:sldId id="321" r:id="rId34"/>
    <p:sldId id="322" r:id="rId35"/>
    <p:sldId id="323" r:id="rId36"/>
    <p:sldId id="324" r:id="rId37"/>
    <p:sldId id="325" r:id="rId38"/>
    <p:sldId id="326" r:id="rId39"/>
    <p:sldId id="272" r:id="rId4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DB3E6"/>
    <a:srgbClr val="00214E"/>
    <a:srgbClr val="00264A"/>
    <a:srgbClr val="69AD40"/>
    <a:srgbClr val="6E0E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355"/>
    <p:restoredTop sz="94674"/>
  </p:normalViewPr>
  <p:slideViewPr>
    <p:cSldViewPr snapToGrid="0" snapToObjects="1">
      <p:cViewPr varScale="1">
        <p:scale>
          <a:sx n="108" d="100"/>
          <a:sy n="108" d="100"/>
        </p:scale>
        <p:origin x="232" y="600"/>
      </p:cViewPr>
      <p:guideLst/>
    </p:cSldViewPr>
  </p:slideViewPr>
  <p:notesTextViewPr>
    <p:cViewPr>
      <p:scale>
        <a:sx n="1" d="1"/>
        <a:sy n="1" d="1"/>
      </p:scale>
      <p:origin x="0" y="0"/>
    </p:cViewPr>
  </p:notesTextViewPr>
  <p:notesViewPr>
    <p:cSldViewPr snapToGrid="0" snapToObjects="1">
      <p:cViewPr varScale="1">
        <p:scale>
          <a:sx n="85" d="100"/>
          <a:sy n="85" d="100"/>
        </p:scale>
        <p:origin x="2952"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8.xml"/><Relationship Id="rId39" Type="http://schemas.openxmlformats.org/officeDocument/2006/relationships/slide" Target="slides/slide21.xml"/><Relationship Id="rId21" Type="http://schemas.openxmlformats.org/officeDocument/2006/relationships/slide" Target="slides/slide3.xml"/><Relationship Id="rId34" Type="http://schemas.openxmlformats.org/officeDocument/2006/relationships/slide" Target="slides/slide16.xml"/><Relationship Id="rId42"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6.xml"/><Relationship Id="rId32" Type="http://schemas.openxmlformats.org/officeDocument/2006/relationships/slide" Target="slides/slide14.xml"/><Relationship Id="rId37" Type="http://schemas.openxmlformats.org/officeDocument/2006/relationships/slide" Target="slides/slide19.xml"/><Relationship Id="rId40" Type="http://schemas.openxmlformats.org/officeDocument/2006/relationships/slide" Target="slides/slide22.xml"/><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10" Type="http://schemas.openxmlformats.org/officeDocument/2006/relationships/slideMaster" Target="slideMasters/slideMaster10.xml"/><Relationship Id="rId19" Type="http://schemas.openxmlformats.org/officeDocument/2006/relationships/slide" Target="slides/slide1.xml"/><Relationship Id="rId31" Type="http://schemas.openxmlformats.org/officeDocument/2006/relationships/slide" Target="slides/slide13.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slide" Target="slides/slide17.xml"/><Relationship Id="rId43" Type="http://schemas.openxmlformats.org/officeDocument/2006/relationships/viewProps" Target="viewProp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slide" Target="slides/slide20.xml"/><Relationship Id="rId20" Type="http://schemas.openxmlformats.org/officeDocument/2006/relationships/slide" Target="slides/slide2.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7E224E-2046-0D4F-8FAA-76DE18A2A064}" type="datetimeFigureOut">
              <a:rPr lang="fr-FR" smtClean="0"/>
              <a:t>19/01/2023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8A1156-54A9-994A-82BB-BC5A9BC7BA0A}" type="slidenum">
              <a:rPr lang="fr-FR" smtClean="0"/>
              <a:t>‹nr.›</a:t>
            </a:fld>
            <a:endParaRPr lang="fr-FR"/>
          </a:p>
        </p:txBody>
      </p:sp>
    </p:spTree>
    <p:extLst>
      <p:ext uri="{BB962C8B-B14F-4D97-AF65-F5344CB8AC3E}">
        <p14:creationId xmlns:p14="http://schemas.microsoft.com/office/powerpoint/2010/main" val="16477189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5.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6.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7.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8.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Espace réservé du texte 3"/>
          <p:cNvSpPr>
            <a:spLocks noGrp="1"/>
          </p:cNvSpPr>
          <p:nvPr>
            <p:ph type="body" sz="quarter" idx="12" hasCustomPrompt="1"/>
          </p:nvPr>
        </p:nvSpPr>
        <p:spPr>
          <a:xfrm>
            <a:off x="1055878" y="1753024"/>
            <a:ext cx="10170960" cy="4335659"/>
          </a:xfrm>
          <a:prstGeom prst="rect">
            <a:avLst/>
          </a:prstGeom>
        </p:spPr>
        <p:txBody>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400">
                <a:solidFill>
                  <a:srgbClr val="00214E"/>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Arial Regular corps 24 pts</a:t>
            </a:r>
          </a:p>
          <a:p>
            <a:pPr marL="342900" marR="0" lvl="0" indent="-342900" algn="l" defTabSz="914400" rtl="0" eaLnBrk="1" fontAlgn="auto" latinLnBrk="0" hangingPunct="1">
              <a:lnSpc>
                <a:spcPct val="90000"/>
              </a:lnSpc>
              <a:spcBef>
                <a:spcPts val="1000"/>
              </a:spcBef>
              <a:spcAft>
                <a:spcPts val="0"/>
              </a:spcAft>
              <a:buClrTx/>
              <a:buSzTx/>
              <a:tabLst/>
              <a:defRPr/>
            </a:pPr>
            <a:r>
              <a:rPr lang="fr-BE" dirty="0" err="1"/>
              <a:t>Aperum</a:t>
            </a:r>
            <a:r>
              <a:rPr lang="fr-BE" dirty="0"/>
              <a:t> </a:t>
            </a:r>
            <a:r>
              <a:rPr lang="fr-BE" dirty="0" err="1"/>
              <a:t>rero</a:t>
            </a:r>
            <a:r>
              <a:rPr lang="fr-BE" dirty="0"/>
              <a:t> con </a:t>
            </a:r>
            <a:r>
              <a:rPr lang="fr-BE" dirty="0" err="1"/>
              <a:t>pedi</a:t>
            </a:r>
            <a:r>
              <a:rPr lang="fr-BE" dirty="0"/>
              <a:t> </a:t>
            </a:r>
            <a:r>
              <a:rPr lang="fr-BE" dirty="0" err="1"/>
              <a:t>temporerita</a:t>
            </a:r>
            <a:r>
              <a:rPr lang="fr-BE" dirty="0"/>
              <a:t> </a:t>
            </a:r>
            <a:r>
              <a:rPr lang="fr-BE" dirty="0" err="1"/>
              <a:t>venimpore</a:t>
            </a:r>
            <a:r>
              <a:rPr lang="fr-BE" dirty="0"/>
              <a:t> </a:t>
            </a:r>
            <a:r>
              <a:rPr lang="fr-BE" dirty="0" err="1"/>
              <a:t>sandandit</a:t>
            </a:r>
            <a:r>
              <a:rPr lang="fr-BE" dirty="0"/>
              <a:t> </a:t>
            </a:r>
            <a:r>
              <a:rPr lang="fr-BE" dirty="0" err="1"/>
              <a:t>abo</a:t>
            </a:r>
            <a:r>
              <a:rPr lang="fr-BE" dirty="0"/>
              <a:t>. </a:t>
            </a:r>
          </a:p>
          <a:p>
            <a:pPr marL="342900" marR="0" lvl="0" indent="-342900" algn="l" defTabSz="914400" rtl="0" eaLnBrk="1" fontAlgn="auto" latinLnBrk="0" hangingPunct="1">
              <a:lnSpc>
                <a:spcPct val="90000"/>
              </a:lnSpc>
              <a:spcBef>
                <a:spcPts val="1000"/>
              </a:spcBef>
              <a:spcAft>
                <a:spcPts val="0"/>
              </a:spcAft>
              <a:buClrTx/>
              <a:buSzTx/>
              <a:tabLst/>
              <a:defRPr/>
            </a:pPr>
            <a:r>
              <a:rPr lang="fr-BE" dirty="0"/>
              <a:t>Ut que </a:t>
            </a:r>
            <a:r>
              <a:rPr lang="fr-BE" dirty="0" err="1"/>
              <a:t>verrovi</a:t>
            </a:r>
            <a:r>
              <a:rPr lang="fr-BE" dirty="0"/>
              <a:t> </a:t>
            </a:r>
            <a:r>
              <a:rPr lang="fr-BE" dirty="0" err="1"/>
              <a:t>debist</a:t>
            </a:r>
            <a:r>
              <a:rPr lang="fr-BE" dirty="0"/>
              <a:t> </a:t>
            </a:r>
            <a:r>
              <a:rPr lang="fr-BE" dirty="0" err="1"/>
              <a:t>hiliquae</a:t>
            </a:r>
            <a:r>
              <a:rPr lang="fr-BE" dirty="0"/>
              <a:t> </a:t>
            </a:r>
            <a:r>
              <a:rPr lang="fr-BE" dirty="0" err="1"/>
              <a:t>conet</a:t>
            </a:r>
            <a:r>
              <a:rPr lang="fr-BE" dirty="0"/>
              <a:t> </a:t>
            </a:r>
            <a:r>
              <a:rPr lang="fr-BE" dirty="0" err="1"/>
              <a:t>essequi</a:t>
            </a:r>
            <a:r>
              <a:rPr lang="fr-BE" dirty="0"/>
              <a:t> </a:t>
            </a:r>
            <a:r>
              <a:rPr lang="fr-BE" dirty="0" err="1"/>
              <a:t>illo</a:t>
            </a:r>
            <a:r>
              <a:rPr lang="fr-BE" dirty="0"/>
              <a:t> </a:t>
            </a:r>
            <a:r>
              <a:rPr lang="fr-BE" dirty="0" err="1"/>
              <a:t>dolestem</a:t>
            </a:r>
            <a:r>
              <a:rPr lang="fr-BE" dirty="0"/>
              <a:t> </a:t>
            </a:r>
            <a:r>
              <a:rPr lang="fr-BE" dirty="0" err="1"/>
              <a:t>voloren</a:t>
            </a:r>
            <a:r>
              <a:rPr lang="fr-BE" dirty="0"/>
              <a:t> </a:t>
            </a:r>
            <a:r>
              <a:rPr lang="fr-BE" dirty="0" err="1"/>
              <a:t>imaionsequi</a:t>
            </a:r>
            <a:r>
              <a:rPr lang="fr-BE" dirty="0"/>
              <a:t> </a:t>
            </a:r>
            <a:r>
              <a:rPr lang="fr-BE" dirty="0" err="1"/>
              <a:t>aceptae</a:t>
            </a:r>
            <a:r>
              <a:rPr lang="fr-BE" dirty="0"/>
              <a:t> nus </a:t>
            </a:r>
            <a:r>
              <a:rPr lang="fr-BE" dirty="0" err="1"/>
              <a:t>autatincti</a:t>
            </a:r>
            <a:r>
              <a:rPr lang="fr-BE" dirty="0"/>
              <a:t> to </a:t>
            </a:r>
            <a:r>
              <a:rPr lang="fr-BE" dirty="0" err="1"/>
              <a:t>velestiurit</a:t>
            </a:r>
            <a:r>
              <a:rPr lang="fr-BE" dirty="0"/>
              <a:t> que </a:t>
            </a:r>
            <a:r>
              <a:rPr lang="fr-BE" dirty="0" err="1"/>
              <a:t>eiunt</a:t>
            </a:r>
            <a:r>
              <a:rPr lang="fr-BE" dirty="0"/>
              <a:t> </a:t>
            </a:r>
            <a:r>
              <a:rPr lang="fr-BE" dirty="0" err="1"/>
              <a:t>vellabo</a:t>
            </a:r>
            <a:r>
              <a:rPr lang="fr-BE" dirty="0"/>
              <a:t>. </a:t>
            </a:r>
          </a:p>
          <a:p>
            <a:pPr marL="342900" marR="0" lvl="0" indent="-342900" algn="l" defTabSz="914400" rtl="0" eaLnBrk="1" fontAlgn="auto" latinLnBrk="0" hangingPunct="1">
              <a:lnSpc>
                <a:spcPct val="90000"/>
              </a:lnSpc>
              <a:spcBef>
                <a:spcPts val="1000"/>
              </a:spcBef>
              <a:spcAft>
                <a:spcPts val="0"/>
              </a:spcAft>
              <a:buClrTx/>
              <a:buSzTx/>
              <a:tabLst/>
              <a:defRPr/>
            </a:pPr>
            <a:r>
              <a:rPr lang="fr-BE" dirty="0" err="1"/>
              <a:t>Untoria</a:t>
            </a:r>
            <a:r>
              <a:rPr lang="fr-BE" dirty="0"/>
              <a:t> </a:t>
            </a:r>
            <a:r>
              <a:rPr lang="fr-BE" dirty="0" err="1"/>
              <a:t>eremquo</a:t>
            </a:r>
            <a:r>
              <a:rPr lang="fr-BE" dirty="0"/>
              <a:t> </a:t>
            </a:r>
            <a:r>
              <a:rPr lang="fr-BE" dirty="0" err="1"/>
              <a:t>ssimi</a:t>
            </a:r>
            <a:r>
              <a:rPr lang="fr-BE" dirty="0"/>
              <a:t>, </a:t>
            </a:r>
            <a:r>
              <a:rPr lang="fr-BE" dirty="0" err="1"/>
              <a:t>consequ</a:t>
            </a:r>
            <a:r>
              <a:rPr lang="fr-BE" dirty="0"/>
              <a:t> </a:t>
            </a:r>
            <a:r>
              <a:rPr lang="fr-BE" dirty="0" err="1"/>
              <a:t>aspiderum</a:t>
            </a:r>
            <a:r>
              <a:rPr lang="fr-BE" dirty="0"/>
              <a:t> </a:t>
            </a:r>
            <a:r>
              <a:rPr lang="fr-BE" dirty="0" err="1"/>
              <a:t>facipsunt</a:t>
            </a:r>
            <a:r>
              <a:rPr lang="fr-BE" dirty="0"/>
              <a:t> </a:t>
            </a:r>
            <a:r>
              <a:rPr lang="fr-BE" dirty="0" err="1"/>
              <a:t>fuga</a:t>
            </a:r>
            <a:r>
              <a:rPr lang="fr-BE" dirty="0"/>
              <a:t>. </a:t>
            </a:r>
            <a:r>
              <a:rPr lang="fr-BE" dirty="0" err="1"/>
              <a:t>Bero</a:t>
            </a:r>
            <a:r>
              <a:rPr lang="fr-BE" dirty="0"/>
              <a:t> ide </a:t>
            </a:r>
            <a:r>
              <a:rPr lang="fr-BE" dirty="0" err="1"/>
              <a:t>porepera</a:t>
            </a:r>
            <a:r>
              <a:rPr lang="fr-BE" dirty="0"/>
              <a:t> </a:t>
            </a:r>
            <a:r>
              <a:rPr lang="fr-BE" dirty="0" err="1"/>
              <a:t>quam</a:t>
            </a:r>
            <a:r>
              <a:rPr lang="fr-BE" dirty="0"/>
              <a:t> </a:t>
            </a:r>
            <a:r>
              <a:rPr lang="fr-BE" dirty="0" err="1"/>
              <a:t>doluptur</a:t>
            </a:r>
            <a:r>
              <a:rPr lang="fr-BE" dirty="0"/>
              <a:t>?</a:t>
            </a:r>
          </a:p>
          <a:p>
            <a:pPr lvl="0"/>
            <a:endParaRPr lang="fr-BE" dirty="0"/>
          </a:p>
        </p:txBody>
      </p:sp>
      <p:sp>
        <p:nvSpPr>
          <p:cNvPr id="10" name="Espace réservé du texte 19"/>
          <p:cNvSpPr>
            <a:spLocks noGrp="1"/>
          </p:cNvSpPr>
          <p:nvPr>
            <p:ph type="body" sz="quarter" idx="10" hasCustomPrompt="1"/>
          </p:nvPr>
        </p:nvSpPr>
        <p:spPr>
          <a:xfrm>
            <a:off x="6978688" y="6088174"/>
            <a:ext cx="4248150" cy="431800"/>
          </a:xfrm>
          <a:prstGeom prst="rect">
            <a:avLst/>
          </a:prstGeom>
        </p:spPr>
        <p:txBody>
          <a:bodyPr/>
          <a:lstStyle>
            <a:lvl1pPr marL="0" indent="0" algn="r">
              <a:buNone/>
              <a:defRPr sz="1500" baseline="0">
                <a:solidFill>
                  <a:srgbClr val="00214E"/>
                </a:solidFill>
                <a:latin typeface="Arial" panose="020B0604020202020204" pitchFamily="34" charset="0"/>
                <a:cs typeface="Arial" panose="020B0604020202020204" pitchFamily="34" charset="0"/>
              </a:defRPr>
            </a:lvl1pPr>
          </a:lstStyle>
          <a:p>
            <a:pPr lvl="0"/>
            <a:r>
              <a:rPr lang="fr-BE" dirty="0"/>
              <a:t>Titre de la présentation</a:t>
            </a:r>
          </a:p>
        </p:txBody>
      </p:sp>
      <p:sp>
        <p:nvSpPr>
          <p:cNvPr id="11" name="Espace réservé du texte 21"/>
          <p:cNvSpPr>
            <a:spLocks noGrp="1"/>
          </p:cNvSpPr>
          <p:nvPr>
            <p:ph type="body" sz="quarter" idx="11" hasCustomPrompt="1"/>
          </p:nvPr>
        </p:nvSpPr>
        <p:spPr>
          <a:xfrm>
            <a:off x="11119148" y="6088683"/>
            <a:ext cx="540345" cy="431291"/>
          </a:xfrm>
          <a:prstGeom prst="rect">
            <a:avLst/>
          </a:prstGeom>
        </p:spPr>
        <p:txBody>
          <a:bodyPr/>
          <a:lstStyle>
            <a:lvl1pPr marL="0" indent="0">
              <a:buNone/>
              <a:defRPr sz="1500">
                <a:solidFill>
                  <a:srgbClr val="00214E"/>
                </a:solidFill>
                <a:latin typeface="Arial" panose="020B0604020202020204" pitchFamily="34" charset="0"/>
                <a:cs typeface="Arial" panose="020B0604020202020204" pitchFamily="34" charset="0"/>
              </a:defRPr>
            </a:lvl1pPr>
          </a:lstStyle>
          <a:p>
            <a:pPr lvl="0"/>
            <a:r>
              <a:rPr lang="fr-BE" dirty="0"/>
              <a:t>n°</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Espace réservé du texte 19"/>
          <p:cNvSpPr>
            <a:spLocks noGrp="1"/>
          </p:cNvSpPr>
          <p:nvPr>
            <p:ph type="body" sz="quarter" idx="10" hasCustomPrompt="1"/>
          </p:nvPr>
        </p:nvSpPr>
        <p:spPr>
          <a:xfrm>
            <a:off x="6841032" y="6088174"/>
            <a:ext cx="4248150" cy="431800"/>
          </a:xfrm>
          <a:prstGeom prst="rect">
            <a:avLst/>
          </a:prstGeom>
        </p:spPr>
        <p:txBody>
          <a:bodyPr/>
          <a:lstStyle>
            <a:lvl1pPr marL="0" indent="0" algn="r">
              <a:buNone/>
              <a:defRPr sz="1500" baseline="0">
                <a:solidFill>
                  <a:srgbClr val="00214E"/>
                </a:solidFill>
                <a:latin typeface="Arial" panose="020B0604020202020204" pitchFamily="34" charset="0"/>
                <a:cs typeface="Arial" panose="020B0604020202020204" pitchFamily="34" charset="0"/>
              </a:defRPr>
            </a:lvl1pPr>
          </a:lstStyle>
          <a:p>
            <a:pPr lvl="0"/>
            <a:r>
              <a:rPr lang="fr-BE" dirty="0"/>
              <a:t>Titre de la présentation</a:t>
            </a:r>
          </a:p>
        </p:txBody>
      </p:sp>
      <p:sp>
        <p:nvSpPr>
          <p:cNvPr id="7" name="Espace réservé du texte 21"/>
          <p:cNvSpPr>
            <a:spLocks noGrp="1"/>
          </p:cNvSpPr>
          <p:nvPr>
            <p:ph type="body" sz="quarter" idx="11" hasCustomPrompt="1"/>
          </p:nvPr>
        </p:nvSpPr>
        <p:spPr>
          <a:xfrm>
            <a:off x="11099476" y="6088683"/>
            <a:ext cx="540345" cy="431291"/>
          </a:xfrm>
          <a:prstGeom prst="rect">
            <a:avLst/>
          </a:prstGeom>
        </p:spPr>
        <p:txBody>
          <a:bodyPr/>
          <a:lstStyle>
            <a:lvl1pPr marL="0" indent="0">
              <a:buNone/>
              <a:defRPr sz="1500">
                <a:solidFill>
                  <a:srgbClr val="00214E"/>
                </a:solidFill>
                <a:latin typeface="Arial" panose="020B0604020202020204" pitchFamily="34" charset="0"/>
                <a:cs typeface="Arial" panose="020B0604020202020204" pitchFamily="34" charset="0"/>
              </a:defRPr>
            </a:lvl1pPr>
          </a:lstStyle>
          <a:p>
            <a:pPr lvl="0"/>
            <a:r>
              <a:rPr lang="fr-BE" dirty="0"/>
              <a:t>n°</a:t>
            </a:r>
          </a:p>
        </p:txBody>
      </p:sp>
      <p:sp>
        <p:nvSpPr>
          <p:cNvPr id="8" name="Espace réservé du texte 7"/>
          <p:cNvSpPr>
            <a:spLocks noGrp="1"/>
          </p:cNvSpPr>
          <p:nvPr>
            <p:ph type="body" sz="quarter" idx="12" hasCustomPrompt="1"/>
          </p:nvPr>
        </p:nvSpPr>
        <p:spPr>
          <a:xfrm>
            <a:off x="2123744" y="1902033"/>
            <a:ext cx="3600000" cy="4186142"/>
          </a:xfrm>
          <a:prstGeom prst="rect">
            <a:avLst/>
          </a:prstGeom>
        </p:spPr>
        <p:txBody>
          <a:bodyPr/>
          <a:lstStyle>
            <a:lvl1pPr marL="342900" indent="-342900">
              <a:buFont typeface="+mj-lt"/>
              <a:buAutoNum type="arabicPeriod"/>
              <a:defRPr sz="2000">
                <a:solidFill>
                  <a:srgbClr val="00214E"/>
                </a:solidFill>
                <a:latin typeface="Arial" panose="020B0604020202020204" pitchFamily="34" charset="0"/>
                <a:cs typeface="Arial" panose="020B0604020202020204" pitchFamily="34" charset="0"/>
              </a:defRPr>
            </a:lvl1pPr>
          </a:lstStyle>
          <a:p>
            <a:pPr lvl="0"/>
            <a:r>
              <a:rPr lang="fr-BE" dirty="0" err="1"/>
              <a:t>Temporerita</a:t>
            </a:r>
            <a:r>
              <a:rPr lang="fr-BE" dirty="0"/>
              <a:t> </a:t>
            </a:r>
            <a:r>
              <a:rPr lang="fr-BE" dirty="0" err="1"/>
              <a:t>venimpore</a:t>
            </a:r>
            <a:r>
              <a:rPr lang="fr-BE" dirty="0"/>
              <a:t> </a:t>
            </a:r>
            <a:r>
              <a:rPr lang="fr-BE" dirty="0" err="1"/>
              <a:t>sandandit</a:t>
            </a:r>
            <a:r>
              <a:rPr lang="fr-BE" dirty="0"/>
              <a:t> </a:t>
            </a:r>
            <a:r>
              <a:rPr lang="fr-BE" dirty="0" err="1"/>
              <a:t>abo</a:t>
            </a:r>
            <a:r>
              <a:rPr lang="fr-BE" dirty="0"/>
              <a:t>. </a:t>
            </a:r>
            <a:br>
              <a:rPr lang="fr-BE" dirty="0"/>
            </a:br>
            <a:r>
              <a:rPr lang="fr-BE" dirty="0" err="1"/>
              <a:t>Tiatusandunt</a:t>
            </a:r>
            <a:r>
              <a:rPr lang="fr-BE" dirty="0"/>
              <a:t> </a:t>
            </a:r>
            <a:r>
              <a:rPr lang="fr-BE" dirty="0" err="1"/>
              <a:t>illecta</a:t>
            </a:r>
            <a:br>
              <a:rPr lang="fr-BE" dirty="0"/>
            </a:br>
            <a:endParaRPr lang="fr-BE" dirty="0"/>
          </a:p>
          <a:p>
            <a:pPr lvl="0"/>
            <a:r>
              <a:rPr lang="fr-BE" dirty="0"/>
              <a:t>Ut que </a:t>
            </a:r>
            <a:r>
              <a:rPr lang="fr-BE" dirty="0" err="1"/>
              <a:t>verrovi</a:t>
            </a:r>
            <a:r>
              <a:rPr lang="fr-BE" dirty="0"/>
              <a:t> </a:t>
            </a:r>
            <a:r>
              <a:rPr lang="fr-BE" dirty="0" err="1"/>
              <a:t>debist</a:t>
            </a:r>
            <a:r>
              <a:rPr lang="fr-BE" dirty="0"/>
              <a:t> </a:t>
            </a:r>
            <a:r>
              <a:rPr lang="fr-BE" dirty="0" err="1"/>
              <a:t>hiliquae</a:t>
            </a:r>
            <a:r>
              <a:rPr lang="fr-BE" dirty="0"/>
              <a:t> </a:t>
            </a:r>
            <a:r>
              <a:rPr lang="fr-BE" dirty="0" err="1"/>
              <a:t>conet</a:t>
            </a:r>
            <a:r>
              <a:rPr lang="fr-BE" dirty="0"/>
              <a:t> </a:t>
            </a:r>
            <a:r>
              <a:rPr lang="fr-BE" dirty="0" err="1"/>
              <a:t>essequi</a:t>
            </a:r>
            <a:r>
              <a:rPr lang="fr-BE" dirty="0"/>
              <a:t> </a:t>
            </a:r>
            <a:r>
              <a:rPr lang="fr-BE" dirty="0" err="1"/>
              <a:t>illo</a:t>
            </a:r>
            <a:r>
              <a:rPr lang="fr-BE" dirty="0"/>
              <a:t> </a:t>
            </a:r>
            <a:r>
              <a:rPr lang="fr-BE" dirty="0" err="1"/>
              <a:t>dolestem</a:t>
            </a:r>
            <a:r>
              <a:rPr lang="fr-BE" dirty="0"/>
              <a:t> </a:t>
            </a:r>
            <a:r>
              <a:rPr lang="fr-BE" dirty="0" err="1"/>
              <a:t>Quos</a:t>
            </a:r>
            <a:r>
              <a:rPr lang="fr-BE" dirty="0"/>
              <a:t> </a:t>
            </a:r>
            <a:r>
              <a:rPr lang="fr-BE" dirty="0" err="1"/>
              <a:t>sam</a:t>
            </a:r>
            <a:r>
              <a:rPr lang="fr-BE" dirty="0"/>
              <a:t> </a:t>
            </a:r>
            <a:r>
              <a:rPr lang="fr-BE" dirty="0" err="1"/>
              <a:t>aut</a:t>
            </a:r>
            <a:r>
              <a:rPr lang="fr-BE" dirty="0"/>
              <a:t> </a:t>
            </a:r>
            <a:r>
              <a:rPr lang="fr-BE" dirty="0" err="1"/>
              <a:t>quidusam</a:t>
            </a:r>
            <a:r>
              <a:rPr lang="fr-BE" dirty="0"/>
              <a:t> </a:t>
            </a:r>
            <a:br>
              <a:rPr lang="fr-BE" dirty="0"/>
            </a:br>
            <a:endParaRPr lang="fr-BE" dirty="0"/>
          </a:p>
          <a:p>
            <a:pPr lvl="0"/>
            <a:r>
              <a:rPr lang="fr-BE" dirty="0" err="1"/>
              <a:t>Maionsequi</a:t>
            </a:r>
            <a:r>
              <a:rPr lang="fr-BE" dirty="0"/>
              <a:t> </a:t>
            </a:r>
            <a:r>
              <a:rPr lang="fr-BE" dirty="0" err="1"/>
              <a:t>aceptae</a:t>
            </a:r>
            <a:r>
              <a:rPr lang="fr-BE" dirty="0"/>
              <a:t> nus </a:t>
            </a:r>
            <a:r>
              <a:rPr lang="fr-BE" dirty="0" err="1"/>
              <a:t>autatincti</a:t>
            </a:r>
            <a:r>
              <a:rPr lang="fr-BE" dirty="0"/>
              <a:t> to </a:t>
            </a:r>
            <a:r>
              <a:rPr lang="fr-BE" dirty="0" err="1"/>
              <a:t>velestiurit</a:t>
            </a:r>
            <a:r>
              <a:rPr lang="fr-BE" dirty="0"/>
              <a:t> que </a:t>
            </a:r>
            <a:r>
              <a:rPr lang="fr-BE" dirty="0" err="1"/>
              <a:t>eiunt</a:t>
            </a:r>
            <a:r>
              <a:rPr lang="fr-BE" dirty="0"/>
              <a:t> </a:t>
            </a:r>
            <a:r>
              <a:rPr lang="fr-BE" dirty="0" err="1"/>
              <a:t>vellabo</a:t>
            </a:r>
            <a:r>
              <a:rPr lang="fr-BE" dirty="0"/>
              <a:t>. </a:t>
            </a:r>
            <a:br>
              <a:rPr lang="fr-BE" dirty="0"/>
            </a:br>
            <a:r>
              <a:rPr lang="fr-BE" dirty="0" err="1"/>
              <a:t>Tiatusandunt</a:t>
            </a:r>
            <a:r>
              <a:rPr lang="fr-BE" dirty="0"/>
              <a:t> </a:t>
            </a:r>
            <a:r>
              <a:rPr lang="fr-BE" dirty="0" err="1"/>
              <a:t>illecta</a:t>
            </a:r>
            <a:endParaRPr lang="fr-BE" dirty="0"/>
          </a:p>
          <a:p>
            <a:pPr lvl="0"/>
            <a:endParaRPr lang="fr-BE" dirty="0"/>
          </a:p>
        </p:txBody>
      </p:sp>
      <p:sp>
        <p:nvSpPr>
          <p:cNvPr id="9" name="Espace réservé du texte 7"/>
          <p:cNvSpPr>
            <a:spLocks noGrp="1"/>
          </p:cNvSpPr>
          <p:nvPr>
            <p:ph type="body" sz="quarter" idx="13" hasCustomPrompt="1"/>
          </p:nvPr>
        </p:nvSpPr>
        <p:spPr>
          <a:xfrm>
            <a:off x="6192144" y="1902033"/>
            <a:ext cx="3600000" cy="4186142"/>
          </a:xfrm>
          <a:prstGeom prst="rect">
            <a:avLst/>
          </a:prstGeom>
        </p:spPr>
        <p:txBody>
          <a:bodyPr/>
          <a:lstStyle>
            <a:lvl1pPr marL="342900" indent="-342900">
              <a:buFont typeface="+mj-lt"/>
              <a:buAutoNum type="arabicPeriod" startAt="4"/>
              <a:defRPr sz="2000">
                <a:solidFill>
                  <a:srgbClr val="00214E"/>
                </a:solidFill>
                <a:latin typeface="Arial" panose="020B0604020202020204" pitchFamily="34" charset="0"/>
                <a:cs typeface="Arial" panose="020B0604020202020204" pitchFamily="34" charset="0"/>
              </a:defRPr>
            </a:lvl1pPr>
          </a:lstStyle>
          <a:p>
            <a:pPr lvl="0"/>
            <a:r>
              <a:rPr lang="fr-BE" dirty="0" err="1"/>
              <a:t>Temporerita</a:t>
            </a:r>
            <a:r>
              <a:rPr lang="fr-BE" dirty="0"/>
              <a:t> </a:t>
            </a:r>
            <a:r>
              <a:rPr lang="fr-BE" dirty="0" err="1"/>
              <a:t>venimpore</a:t>
            </a:r>
            <a:r>
              <a:rPr lang="fr-BE" dirty="0"/>
              <a:t> </a:t>
            </a:r>
            <a:r>
              <a:rPr lang="fr-BE" dirty="0" err="1"/>
              <a:t>sandandit</a:t>
            </a:r>
            <a:r>
              <a:rPr lang="fr-BE" dirty="0"/>
              <a:t> </a:t>
            </a:r>
            <a:r>
              <a:rPr lang="fr-BE" dirty="0" err="1"/>
              <a:t>abo</a:t>
            </a:r>
            <a:r>
              <a:rPr lang="fr-BE" dirty="0"/>
              <a:t>. </a:t>
            </a:r>
            <a:br>
              <a:rPr lang="fr-BE" dirty="0"/>
            </a:br>
            <a:endParaRPr lang="fr-BE" dirty="0"/>
          </a:p>
          <a:p>
            <a:pPr lvl="0"/>
            <a:r>
              <a:rPr lang="fr-BE" dirty="0"/>
              <a:t>Ut que </a:t>
            </a:r>
            <a:r>
              <a:rPr lang="fr-BE" dirty="0" err="1"/>
              <a:t>verrovi</a:t>
            </a:r>
            <a:r>
              <a:rPr lang="fr-BE" dirty="0"/>
              <a:t> </a:t>
            </a:r>
            <a:r>
              <a:rPr lang="fr-BE" dirty="0" err="1"/>
              <a:t>debist</a:t>
            </a:r>
            <a:r>
              <a:rPr lang="fr-BE" dirty="0"/>
              <a:t> </a:t>
            </a:r>
            <a:r>
              <a:rPr lang="fr-BE" dirty="0" err="1"/>
              <a:t>hiliquae</a:t>
            </a:r>
            <a:r>
              <a:rPr lang="fr-BE" dirty="0"/>
              <a:t> </a:t>
            </a:r>
            <a:r>
              <a:rPr lang="fr-BE" dirty="0" err="1"/>
              <a:t>conet</a:t>
            </a:r>
            <a:r>
              <a:rPr lang="fr-BE" dirty="0"/>
              <a:t> </a:t>
            </a:r>
            <a:r>
              <a:rPr lang="fr-BE" dirty="0" err="1"/>
              <a:t>essequi</a:t>
            </a:r>
            <a:r>
              <a:rPr lang="fr-BE" dirty="0"/>
              <a:t> </a:t>
            </a:r>
            <a:r>
              <a:rPr lang="fr-BE" dirty="0" err="1"/>
              <a:t>illo</a:t>
            </a:r>
            <a:r>
              <a:rPr lang="fr-BE" dirty="0"/>
              <a:t> </a:t>
            </a:r>
            <a:r>
              <a:rPr lang="fr-BE" dirty="0" err="1"/>
              <a:t>dolestem</a:t>
            </a:r>
            <a:br>
              <a:rPr lang="fr-BE" dirty="0"/>
            </a:br>
            <a:endParaRPr lang="fr-BE" dirty="0"/>
          </a:p>
          <a:p>
            <a:pPr lvl="0"/>
            <a:r>
              <a:rPr lang="fr-BE" dirty="0" err="1"/>
              <a:t>Maionsequi</a:t>
            </a:r>
            <a:r>
              <a:rPr lang="fr-BE" dirty="0"/>
              <a:t> </a:t>
            </a:r>
            <a:r>
              <a:rPr lang="fr-BE" dirty="0" err="1"/>
              <a:t>aceptae</a:t>
            </a:r>
            <a:r>
              <a:rPr lang="fr-BE" dirty="0"/>
              <a:t> nus </a:t>
            </a:r>
            <a:r>
              <a:rPr lang="fr-BE" dirty="0" err="1"/>
              <a:t>autatincti</a:t>
            </a:r>
            <a:r>
              <a:rPr lang="fr-BE" dirty="0"/>
              <a:t> to </a:t>
            </a:r>
            <a:r>
              <a:rPr lang="fr-BE" dirty="0" err="1"/>
              <a:t>velestiurit</a:t>
            </a:r>
            <a:r>
              <a:rPr lang="fr-BE" dirty="0"/>
              <a:t> que </a:t>
            </a:r>
            <a:r>
              <a:rPr lang="fr-BE" dirty="0" err="1"/>
              <a:t>eiunt</a:t>
            </a:r>
            <a:r>
              <a:rPr lang="fr-BE" dirty="0"/>
              <a:t> </a:t>
            </a:r>
            <a:r>
              <a:rPr lang="fr-BE" dirty="0" err="1"/>
              <a:t>vellabo</a:t>
            </a:r>
            <a:r>
              <a:rPr lang="fr-BE" dirty="0"/>
              <a:t>. </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pour une image  10"/>
          <p:cNvSpPr>
            <a:spLocks noGrp="1"/>
          </p:cNvSpPr>
          <p:nvPr>
            <p:ph type="pic" sz="quarter" idx="10"/>
          </p:nvPr>
        </p:nvSpPr>
        <p:spPr>
          <a:xfrm>
            <a:off x="1344000" y="2048337"/>
            <a:ext cx="4608000" cy="4114863"/>
          </a:xfrm>
          <a:prstGeom prst="rect">
            <a:avLst/>
          </a:prstGeom>
        </p:spPr>
        <p:txBody>
          <a:bodyPr/>
          <a:lstStyle/>
          <a:p>
            <a:endParaRPr lang="fr-BE"/>
          </a:p>
        </p:txBody>
      </p:sp>
      <p:sp>
        <p:nvSpPr>
          <p:cNvPr id="8" name="Espace réservé pour une image  10"/>
          <p:cNvSpPr>
            <a:spLocks noGrp="1"/>
          </p:cNvSpPr>
          <p:nvPr>
            <p:ph type="pic" sz="quarter" idx="11"/>
          </p:nvPr>
        </p:nvSpPr>
        <p:spPr>
          <a:xfrm>
            <a:off x="6240016" y="2048337"/>
            <a:ext cx="4608000" cy="4114863"/>
          </a:xfrm>
          <a:prstGeom prst="rect">
            <a:avLst/>
          </a:prstGeom>
        </p:spPr>
        <p:txBody>
          <a:bodyPr/>
          <a:lstStyle/>
          <a:p>
            <a:endParaRPr lang="fr-B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Espace réservé pour une image  11"/>
          <p:cNvSpPr>
            <a:spLocks noGrp="1"/>
          </p:cNvSpPr>
          <p:nvPr>
            <p:ph type="pic" sz="quarter" idx="10"/>
          </p:nvPr>
        </p:nvSpPr>
        <p:spPr>
          <a:xfrm>
            <a:off x="1341968" y="2178242"/>
            <a:ext cx="4436529" cy="1823808"/>
          </a:xfrm>
          <a:prstGeom prst="rect">
            <a:avLst/>
          </a:prstGeom>
        </p:spPr>
        <p:txBody>
          <a:bodyPr/>
          <a:lstStyle/>
          <a:p>
            <a:endParaRPr lang="fr-BE"/>
          </a:p>
        </p:txBody>
      </p:sp>
      <p:sp>
        <p:nvSpPr>
          <p:cNvPr id="5" name="Espace réservé pour une image  11"/>
          <p:cNvSpPr>
            <a:spLocks noGrp="1"/>
          </p:cNvSpPr>
          <p:nvPr>
            <p:ph type="pic" sz="quarter" idx="11"/>
          </p:nvPr>
        </p:nvSpPr>
        <p:spPr>
          <a:xfrm>
            <a:off x="6239189" y="2176674"/>
            <a:ext cx="4436529" cy="1823808"/>
          </a:xfrm>
          <a:prstGeom prst="rect">
            <a:avLst/>
          </a:prstGeom>
        </p:spPr>
        <p:txBody>
          <a:bodyPr/>
          <a:lstStyle/>
          <a:p>
            <a:endParaRPr lang="fr-BE"/>
          </a:p>
        </p:txBody>
      </p:sp>
      <p:sp>
        <p:nvSpPr>
          <p:cNvPr id="6" name="Espace réservé pour une image  11"/>
          <p:cNvSpPr>
            <a:spLocks noGrp="1"/>
          </p:cNvSpPr>
          <p:nvPr>
            <p:ph type="pic" sz="quarter" idx="12"/>
          </p:nvPr>
        </p:nvSpPr>
        <p:spPr>
          <a:xfrm>
            <a:off x="1343473" y="4344497"/>
            <a:ext cx="4436529" cy="1823808"/>
          </a:xfrm>
          <a:prstGeom prst="rect">
            <a:avLst/>
          </a:prstGeom>
        </p:spPr>
        <p:txBody>
          <a:bodyPr/>
          <a:lstStyle/>
          <a:p>
            <a:endParaRPr lang="fr-BE"/>
          </a:p>
        </p:txBody>
      </p:sp>
      <p:sp>
        <p:nvSpPr>
          <p:cNvPr id="9" name="Espace réservé pour une image  11"/>
          <p:cNvSpPr>
            <a:spLocks noGrp="1"/>
          </p:cNvSpPr>
          <p:nvPr>
            <p:ph type="pic" sz="quarter" idx="13"/>
          </p:nvPr>
        </p:nvSpPr>
        <p:spPr>
          <a:xfrm>
            <a:off x="6240017" y="4346257"/>
            <a:ext cx="4436529" cy="1823808"/>
          </a:xfrm>
          <a:prstGeom prst="rect">
            <a:avLst/>
          </a:prstGeom>
        </p:spPr>
        <p:txBody>
          <a:bodyPr/>
          <a:lstStyle/>
          <a:p>
            <a:endParaRPr lang="fr-B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pour une image  8"/>
          <p:cNvSpPr>
            <a:spLocks noGrp="1"/>
          </p:cNvSpPr>
          <p:nvPr>
            <p:ph type="pic" sz="quarter" idx="10"/>
          </p:nvPr>
        </p:nvSpPr>
        <p:spPr>
          <a:xfrm>
            <a:off x="1103446" y="2048337"/>
            <a:ext cx="10473831" cy="4116967"/>
          </a:xfrm>
          <a:prstGeom prst="rect">
            <a:avLst/>
          </a:prstGeom>
        </p:spPr>
        <p:txBody>
          <a:bodyPr/>
          <a:lstStyle/>
          <a:p>
            <a:endParaRPr lang="fr-B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pour une image  9"/>
          <p:cNvSpPr>
            <a:spLocks noGrp="1"/>
          </p:cNvSpPr>
          <p:nvPr>
            <p:ph type="pic" sz="quarter" idx="10"/>
          </p:nvPr>
        </p:nvSpPr>
        <p:spPr>
          <a:xfrm>
            <a:off x="6192000" y="2120793"/>
            <a:ext cx="4704000" cy="4042407"/>
          </a:xfrm>
          <a:prstGeom prst="rect">
            <a:avLst/>
          </a:prstGeom>
        </p:spPr>
        <p:txBody>
          <a:bodyPr/>
          <a:lstStyle/>
          <a:p>
            <a:endParaRPr lang="fr-BE"/>
          </a:p>
        </p:txBody>
      </p:sp>
      <p:sp>
        <p:nvSpPr>
          <p:cNvPr id="8" name="Espace réservé du texte 11"/>
          <p:cNvSpPr>
            <a:spLocks noGrp="1"/>
          </p:cNvSpPr>
          <p:nvPr>
            <p:ph type="body" sz="quarter" idx="11" hasCustomPrompt="1"/>
          </p:nvPr>
        </p:nvSpPr>
        <p:spPr>
          <a:xfrm>
            <a:off x="1103446" y="3355782"/>
            <a:ext cx="4717279" cy="1572426"/>
          </a:xfrm>
          <a:prstGeom prst="rect">
            <a:avLst/>
          </a:prstGeom>
        </p:spPr>
        <p:txBody>
          <a:bodyPr/>
          <a:lstStyle>
            <a:lvl1pPr marL="0" marR="0" indent="0" algn="r" defTabSz="914400" rtl="0" eaLnBrk="1" fontAlgn="auto" latinLnBrk="0" hangingPunct="1">
              <a:lnSpc>
                <a:spcPct val="100000"/>
              </a:lnSpc>
              <a:spcBef>
                <a:spcPct val="20000"/>
              </a:spcBef>
              <a:spcAft>
                <a:spcPts val="0"/>
              </a:spcAft>
              <a:buClrTx/>
              <a:buSzTx/>
              <a:buFont typeface="Arial" panose="020B0604020202020204" pitchFamily="34" charset="0"/>
              <a:buNone/>
              <a:tabLst/>
              <a:defRPr sz="3400" baseline="0">
                <a:solidFill>
                  <a:srgbClr val="00214E"/>
                </a:solidFill>
                <a:latin typeface="Arial" panose="020B0604020202020204" pitchFamily="34" charset="0"/>
                <a:cs typeface="Arial" panose="020B0604020202020204" pitchFamily="34" charset="0"/>
              </a:defRPr>
            </a:lvl1pPr>
          </a:lstStyle>
          <a:p>
            <a:pPr lvl="0"/>
            <a:r>
              <a:rPr lang="fr-BE" dirty="0" err="1"/>
              <a:t>Musdandis</a:t>
            </a:r>
            <a:r>
              <a:rPr lang="fr-BE" dirty="0"/>
              <a:t> </a:t>
            </a:r>
            <a:r>
              <a:rPr lang="fr-BE" dirty="0" err="1"/>
              <a:t>dolentia</a:t>
            </a:r>
            <a:r>
              <a:rPr lang="fr-BE" dirty="0"/>
              <a:t> qui </a:t>
            </a:r>
            <a:r>
              <a:rPr lang="fr-BE" dirty="0" err="1"/>
              <a:t>ditat</a:t>
            </a:r>
            <a:endParaRPr lang="fr-BE" dirty="0"/>
          </a:p>
          <a:p>
            <a:pPr lvl="0"/>
            <a:endParaRPr lang="fr-BE"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Espace réservé pour une image  13"/>
          <p:cNvSpPr>
            <a:spLocks noGrp="1"/>
          </p:cNvSpPr>
          <p:nvPr>
            <p:ph type="pic" sz="quarter" idx="10"/>
          </p:nvPr>
        </p:nvSpPr>
        <p:spPr>
          <a:xfrm>
            <a:off x="1670602" y="1857628"/>
            <a:ext cx="4384457" cy="2112536"/>
          </a:xfrm>
          <a:prstGeom prst="rect">
            <a:avLst/>
          </a:prstGeom>
        </p:spPr>
        <p:txBody>
          <a:bodyPr/>
          <a:lstStyle/>
          <a:p>
            <a:endParaRPr lang="fr-BE"/>
          </a:p>
        </p:txBody>
      </p:sp>
      <p:sp>
        <p:nvSpPr>
          <p:cNvPr id="5" name="Espace réservé pour une image  13"/>
          <p:cNvSpPr>
            <a:spLocks noGrp="1"/>
          </p:cNvSpPr>
          <p:nvPr>
            <p:ph type="pic" sz="quarter" idx="11"/>
          </p:nvPr>
        </p:nvSpPr>
        <p:spPr>
          <a:xfrm>
            <a:off x="6382102" y="4196056"/>
            <a:ext cx="4384457" cy="2112536"/>
          </a:xfrm>
          <a:prstGeom prst="rect">
            <a:avLst/>
          </a:prstGeom>
        </p:spPr>
        <p:txBody>
          <a:bodyPr/>
          <a:lstStyle/>
          <a:p>
            <a:endParaRPr lang="fr-BE" dirty="0"/>
          </a:p>
        </p:txBody>
      </p:sp>
      <p:sp>
        <p:nvSpPr>
          <p:cNvPr id="6" name="Espace réservé du texte 16"/>
          <p:cNvSpPr>
            <a:spLocks noGrp="1"/>
          </p:cNvSpPr>
          <p:nvPr>
            <p:ph type="body" sz="quarter" idx="12" hasCustomPrompt="1"/>
          </p:nvPr>
        </p:nvSpPr>
        <p:spPr>
          <a:xfrm>
            <a:off x="6382102" y="1854029"/>
            <a:ext cx="4384457" cy="2112043"/>
          </a:xfrm>
          <a:prstGeom prst="rect">
            <a:avLst/>
          </a:prstGeom>
        </p:spPr>
        <p:txBody>
          <a:bodyPr/>
          <a:lstStyle>
            <a:lvl1pPr marL="0" indent="0">
              <a:buNone/>
              <a:defRPr sz="2100">
                <a:solidFill>
                  <a:srgbClr val="00214E"/>
                </a:solidFill>
                <a:latin typeface="Arial" panose="020B0604020202020204" pitchFamily="34" charset="0"/>
                <a:cs typeface="Arial" panose="020B0604020202020204" pitchFamily="34" charset="0"/>
              </a:defRPr>
            </a:lvl1pPr>
          </a:lstStyle>
          <a:p>
            <a:pPr lvl="0"/>
            <a:r>
              <a:rPr lang="fr-BE" dirty="0" err="1"/>
              <a:t>Dolentia</a:t>
            </a:r>
            <a:r>
              <a:rPr lang="fr-BE" dirty="0"/>
              <a:t> </a:t>
            </a:r>
            <a:r>
              <a:rPr lang="fr-BE" dirty="0" err="1"/>
              <a:t>musdandis</a:t>
            </a:r>
            <a:r>
              <a:rPr lang="fr-BE" dirty="0"/>
              <a:t> qui </a:t>
            </a:r>
            <a:r>
              <a:rPr lang="fr-BE" dirty="0" err="1"/>
              <a:t>ditat</a:t>
            </a:r>
            <a:r>
              <a:rPr lang="fr-BE" dirty="0"/>
              <a:t> </a:t>
            </a:r>
            <a:r>
              <a:rPr lang="fr-BE" dirty="0" err="1"/>
              <a:t>orrores</a:t>
            </a:r>
            <a:r>
              <a:rPr lang="fr-BE" dirty="0"/>
              <a:t> </a:t>
            </a:r>
            <a:r>
              <a:rPr lang="fr-BE" dirty="0" err="1"/>
              <a:t>tiatur</a:t>
            </a:r>
            <a:r>
              <a:rPr lang="fr-BE" dirty="0"/>
              <a:t> </a:t>
            </a:r>
            <a:r>
              <a:rPr lang="fr-BE" dirty="0" err="1"/>
              <a:t>rectem</a:t>
            </a:r>
            <a:r>
              <a:rPr lang="fr-BE" dirty="0"/>
              <a:t> </a:t>
            </a:r>
            <a:r>
              <a:rPr lang="fr-BE" dirty="0" err="1"/>
              <a:t>laborunt</a:t>
            </a:r>
            <a:r>
              <a:rPr lang="fr-BE" dirty="0"/>
              <a:t> </a:t>
            </a:r>
            <a:r>
              <a:rPr lang="fr-BE" dirty="0" err="1"/>
              <a:t>exeaque</a:t>
            </a:r>
            <a:r>
              <a:rPr lang="fr-BE" dirty="0"/>
              <a:t> </a:t>
            </a:r>
            <a:r>
              <a:rPr lang="fr-BE" dirty="0" err="1"/>
              <a:t>eos</a:t>
            </a:r>
            <a:r>
              <a:rPr lang="fr-BE" dirty="0"/>
              <a:t> </a:t>
            </a:r>
            <a:r>
              <a:rPr lang="fr-BE" dirty="0" err="1"/>
              <a:t>ius</a:t>
            </a:r>
            <a:r>
              <a:rPr lang="fr-BE" dirty="0"/>
              <a:t>, con </a:t>
            </a:r>
            <a:r>
              <a:rPr lang="fr-BE" dirty="0" err="1"/>
              <a:t>nihillaboria</a:t>
            </a:r>
            <a:endParaRPr lang="fr-BE" dirty="0"/>
          </a:p>
          <a:p>
            <a:pPr lvl="0"/>
            <a:endParaRPr lang="fr-BE" dirty="0"/>
          </a:p>
        </p:txBody>
      </p:sp>
      <p:sp>
        <p:nvSpPr>
          <p:cNvPr id="9" name="Espace réservé du texte 16"/>
          <p:cNvSpPr>
            <a:spLocks noGrp="1"/>
          </p:cNvSpPr>
          <p:nvPr>
            <p:ph type="body" sz="quarter" idx="13" hasCustomPrompt="1"/>
          </p:nvPr>
        </p:nvSpPr>
        <p:spPr>
          <a:xfrm>
            <a:off x="1669990" y="4194313"/>
            <a:ext cx="4384457" cy="2112043"/>
          </a:xfrm>
          <a:prstGeom prst="rect">
            <a:avLst/>
          </a:prstGeom>
        </p:spPr>
        <p:txBody>
          <a:bodyPr/>
          <a:lstStyle>
            <a:lvl1pPr marL="0" indent="0" algn="r">
              <a:buNone/>
              <a:defRPr sz="2100">
                <a:solidFill>
                  <a:srgbClr val="00214E"/>
                </a:solidFill>
                <a:latin typeface="Arial" panose="020B0604020202020204" pitchFamily="34" charset="0"/>
                <a:cs typeface="Arial" panose="020B0604020202020204" pitchFamily="34" charset="0"/>
              </a:defRPr>
            </a:lvl1pPr>
          </a:lstStyle>
          <a:p>
            <a:pPr lvl="0"/>
            <a:r>
              <a:rPr lang="fr-BE" dirty="0" err="1"/>
              <a:t>Dolentia</a:t>
            </a:r>
            <a:r>
              <a:rPr lang="fr-BE" dirty="0"/>
              <a:t> </a:t>
            </a:r>
            <a:r>
              <a:rPr lang="fr-BE" dirty="0" err="1"/>
              <a:t>musdandis</a:t>
            </a:r>
            <a:r>
              <a:rPr lang="fr-BE" dirty="0"/>
              <a:t> qui </a:t>
            </a:r>
            <a:r>
              <a:rPr lang="fr-BE" dirty="0" err="1"/>
              <a:t>ditat</a:t>
            </a:r>
            <a:r>
              <a:rPr lang="fr-BE" dirty="0"/>
              <a:t> </a:t>
            </a:r>
            <a:r>
              <a:rPr lang="fr-BE" dirty="0" err="1"/>
              <a:t>orrores</a:t>
            </a:r>
            <a:r>
              <a:rPr lang="fr-BE" dirty="0"/>
              <a:t> </a:t>
            </a:r>
            <a:r>
              <a:rPr lang="fr-BE" dirty="0" err="1"/>
              <a:t>tiatur</a:t>
            </a:r>
            <a:r>
              <a:rPr lang="fr-BE" dirty="0"/>
              <a:t> rectem </a:t>
            </a:r>
            <a:r>
              <a:rPr lang="fr-BE" dirty="0" err="1"/>
              <a:t>laborunt</a:t>
            </a:r>
            <a:r>
              <a:rPr lang="fr-BE" dirty="0"/>
              <a:t> </a:t>
            </a:r>
            <a:r>
              <a:rPr lang="fr-BE" dirty="0" err="1"/>
              <a:t>exeaque</a:t>
            </a:r>
            <a:r>
              <a:rPr lang="fr-BE" dirty="0"/>
              <a:t> </a:t>
            </a:r>
            <a:r>
              <a:rPr lang="fr-BE" dirty="0" err="1"/>
              <a:t>eos</a:t>
            </a:r>
            <a:r>
              <a:rPr lang="fr-BE" dirty="0"/>
              <a:t> </a:t>
            </a:r>
            <a:r>
              <a:rPr lang="fr-BE" dirty="0" err="1"/>
              <a:t>ius</a:t>
            </a:r>
            <a:r>
              <a:rPr lang="fr-BE" dirty="0"/>
              <a:t>, con </a:t>
            </a:r>
            <a:r>
              <a:rPr lang="fr-BE" dirty="0" err="1"/>
              <a:t>nihillaboria</a:t>
            </a:r>
            <a:endParaRPr lang="fr-BE" dirty="0"/>
          </a:p>
          <a:p>
            <a:pPr lvl="0"/>
            <a:endParaRPr lang="fr-BE"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Espace réservé du texte 19"/>
          <p:cNvSpPr>
            <a:spLocks noGrp="1"/>
          </p:cNvSpPr>
          <p:nvPr>
            <p:ph type="body" sz="quarter" idx="11" hasCustomPrompt="1"/>
          </p:nvPr>
        </p:nvSpPr>
        <p:spPr>
          <a:xfrm>
            <a:off x="1365048" y="2988654"/>
            <a:ext cx="9776477" cy="933866"/>
          </a:xfrm>
          <a:prstGeom prst="rect">
            <a:avLst/>
          </a:prstGeom>
        </p:spPr>
        <p:txBody>
          <a:bodyPr/>
          <a:lstStyle>
            <a:lvl1pPr marL="0" indent="0" algn="ctr">
              <a:buNone/>
              <a:tabLst>
                <a:tab pos="179388" algn="l"/>
              </a:tabLst>
              <a:defRPr sz="6600" b="1" baseline="0">
                <a:solidFill>
                  <a:schemeClr val="bg1"/>
                </a:solidFill>
                <a:latin typeface="Arial" panose="020B0604020202020204" pitchFamily="34" charset="0"/>
                <a:cs typeface="Arial" panose="020B0604020202020204" pitchFamily="34" charset="0"/>
              </a:defRPr>
            </a:lvl1pPr>
          </a:lstStyle>
          <a:p>
            <a:pPr lvl="0"/>
            <a:r>
              <a:rPr lang="fr-BE" dirty="0"/>
              <a:t>Merci</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9258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869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Espace réservé du texte 19"/>
          <p:cNvSpPr>
            <a:spLocks noGrp="1"/>
          </p:cNvSpPr>
          <p:nvPr>
            <p:ph type="body" sz="quarter" idx="10" hasCustomPrompt="1"/>
          </p:nvPr>
        </p:nvSpPr>
        <p:spPr>
          <a:xfrm>
            <a:off x="5697392" y="6234478"/>
            <a:ext cx="5664200" cy="431800"/>
          </a:xfrm>
          <a:prstGeom prst="rect">
            <a:avLst/>
          </a:prstGeom>
        </p:spPr>
        <p:txBody>
          <a:bodyPr/>
          <a:lstStyle>
            <a:lvl1pPr marL="0" indent="0" algn="r">
              <a:buNone/>
              <a:defRPr sz="1500" baseline="0">
                <a:solidFill>
                  <a:srgbClr val="00214E"/>
                </a:solidFill>
                <a:latin typeface="Arial" panose="020B0604020202020204" pitchFamily="34" charset="0"/>
                <a:cs typeface="Arial" panose="020B0604020202020204" pitchFamily="34" charset="0"/>
              </a:defRPr>
            </a:lvl1pPr>
          </a:lstStyle>
          <a:p>
            <a:pPr lvl="0"/>
            <a:r>
              <a:rPr lang="fr-BE" dirty="0"/>
              <a:t>Titre de la présentation</a:t>
            </a:r>
          </a:p>
        </p:txBody>
      </p:sp>
      <p:sp>
        <p:nvSpPr>
          <p:cNvPr id="10" name="Espace réservé du texte 21"/>
          <p:cNvSpPr>
            <a:spLocks noGrp="1"/>
          </p:cNvSpPr>
          <p:nvPr>
            <p:ph type="body" sz="quarter" idx="11" hasCustomPrompt="1"/>
          </p:nvPr>
        </p:nvSpPr>
        <p:spPr>
          <a:xfrm>
            <a:off x="11218006" y="6234988"/>
            <a:ext cx="720460" cy="431291"/>
          </a:xfrm>
          <a:prstGeom prst="rect">
            <a:avLst/>
          </a:prstGeom>
        </p:spPr>
        <p:txBody>
          <a:bodyPr/>
          <a:lstStyle>
            <a:lvl1pPr marL="0" indent="0">
              <a:buNone/>
              <a:defRPr sz="1500">
                <a:solidFill>
                  <a:srgbClr val="00214E"/>
                </a:solidFill>
                <a:latin typeface="Arial" panose="020B0604020202020204" pitchFamily="34" charset="0"/>
                <a:cs typeface="Arial" panose="020B0604020202020204" pitchFamily="34" charset="0"/>
              </a:defRPr>
            </a:lvl1pPr>
          </a:lstStyle>
          <a:p>
            <a:pPr lvl="0"/>
            <a:r>
              <a:rPr lang="fr-BE" dirty="0"/>
              <a:t>n°</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pour une image  8"/>
          <p:cNvSpPr>
            <a:spLocks noGrp="1"/>
          </p:cNvSpPr>
          <p:nvPr>
            <p:ph type="pic" sz="quarter" idx="10"/>
          </p:nvPr>
        </p:nvSpPr>
        <p:spPr>
          <a:xfrm>
            <a:off x="1344083" y="2068082"/>
            <a:ext cx="10847916" cy="4789918"/>
          </a:xfrm>
          <a:prstGeom prst="rect">
            <a:avLst/>
          </a:prstGeom>
        </p:spPr>
        <p:txBody>
          <a:bodyPr/>
          <a:lstStyle/>
          <a:p>
            <a:endParaRPr lang="fr-BE" dirty="0"/>
          </a:p>
        </p:txBody>
      </p:sp>
      <p:sp>
        <p:nvSpPr>
          <p:cNvPr id="6" name="Espace réservé du texte 19"/>
          <p:cNvSpPr>
            <a:spLocks noGrp="1"/>
          </p:cNvSpPr>
          <p:nvPr>
            <p:ph type="body" sz="quarter" idx="13"/>
          </p:nvPr>
        </p:nvSpPr>
        <p:spPr>
          <a:xfrm>
            <a:off x="2159563" y="4869160"/>
            <a:ext cx="6576731" cy="1548172"/>
          </a:xfrm>
          <a:prstGeom prst="rect">
            <a:avLst/>
          </a:prstGeom>
          <a:solidFill>
            <a:srgbClr val="5DB3E6">
              <a:alpha val="78824"/>
            </a:srgbClr>
          </a:solidFill>
        </p:spPr>
        <p:txBody>
          <a:bodyPr/>
          <a:lstStyle>
            <a:lvl1pPr marL="0" indent="0" algn="l">
              <a:buNone/>
              <a:tabLst>
                <a:tab pos="179388" algn="l"/>
              </a:tabLst>
              <a:defRPr sz="2800" b="1" baseline="0">
                <a:ln>
                  <a:noFill/>
                </a:ln>
                <a:noFill/>
                <a:latin typeface="Arial" panose="020B0604020202020204" pitchFamily="34" charset="0"/>
                <a:cs typeface="Arial" panose="020B0604020202020204" pitchFamily="34" charset="0"/>
              </a:defRPr>
            </a:lvl1pPr>
          </a:lstStyle>
          <a:p>
            <a:pPr lvl="0"/>
            <a:endParaRPr lang="fr-BE" dirty="0"/>
          </a:p>
        </p:txBody>
      </p:sp>
      <p:sp>
        <p:nvSpPr>
          <p:cNvPr id="9" name="Espace réservé du texte 19"/>
          <p:cNvSpPr>
            <a:spLocks noGrp="1"/>
          </p:cNvSpPr>
          <p:nvPr>
            <p:ph type="body" sz="quarter" idx="11" hasCustomPrompt="1"/>
          </p:nvPr>
        </p:nvSpPr>
        <p:spPr>
          <a:xfrm>
            <a:off x="2256003" y="5096487"/>
            <a:ext cx="6255608" cy="431800"/>
          </a:xfrm>
          <a:prstGeom prst="rect">
            <a:avLst/>
          </a:prstGeom>
        </p:spPr>
        <p:txBody>
          <a:bodyPr/>
          <a:lstStyle>
            <a:lvl1pPr marL="0" indent="0" algn="l">
              <a:buNone/>
              <a:tabLst>
                <a:tab pos="179388" algn="l"/>
              </a:tabLst>
              <a:defRPr sz="2800" b="1" baseline="0">
                <a:solidFill>
                  <a:schemeClr val="bg1"/>
                </a:solidFill>
                <a:latin typeface="Arial" panose="020B0604020202020204" pitchFamily="34" charset="0"/>
                <a:cs typeface="Arial" panose="020B0604020202020204" pitchFamily="34" charset="0"/>
              </a:defRPr>
            </a:lvl1pPr>
          </a:lstStyle>
          <a:p>
            <a:pPr lvl="0"/>
            <a:r>
              <a:rPr lang="fr-BE" dirty="0"/>
              <a:t>	Titre de la présentation</a:t>
            </a:r>
          </a:p>
        </p:txBody>
      </p:sp>
      <p:sp>
        <p:nvSpPr>
          <p:cNvPr id="11" name="Espace réservé du texte 19"/>
          <p:cNvSpPr>
            <a:spLocks noGrp="1"/>
          </p:cNvSpPr>
          <p:nvPr>
            <p:ph type="body" sz="quarter" idx="12" hasCustomPrompt="1"/>
          </p:nvPr>
        </p:nvSpPr>
        <p:spPr>
          <a:xfrm>
            <a:off x="2256003" y="5539714"/>
            <a:ext cx="6255608" cy="431800"/>
          </a:xfrm>
          <a:prstGeom prst="rect">
            <a:avLst/>
          </a:prstGeom>
        </p:spPr>
        <p:txBody>
          <a:bodyPr/>
          <a:lstStyle>
            <a:lvl1pPr marL="0" indent="0" algn="l">
              <a:buNone/>
              <a:tabLst>
                <a:tab pos="179388" algn="l"/>
              </a:tabLst>
              <a:defRPr sz="2000" b="0" baseline="0">
                <a:solidFill>
                  <a:schemeClr val="bg1"/>
                </a:solidFill>
                <a:latin typeface="Arial" panose="020B0604020202020204" pitchFamily="34" charset="0"/>
                <a:cs typeface="Arial" panose="020B0604020202020204" pitchFamily="34" charset="0"/>
              </a:defRPr>
            </a:lvl1pPr>
          </a:lstStyle>
          <a:p>
            <a:pPr lvl="0"/>
            <a:r>
              <a:rPr lang="fr-BE" dirty="0"/>
              <a:t>	DATE 2018</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Espace réservé du texte 19"/>
          <p:cNvSpPr>
            <a:spLocks noGrp="1"/>
          </p:cNvSpPr>
          <p:nvPr>
            <p:ph type="body" sz="quarter" idx="11" hasCustomPrompt="1"/>
          </p:nvPr>
        </p:nvSpPr>
        <p:spPr>
          <a:xfrm>
            <a:off x="1298895" y="5742864"/>
            <a:ext cx="4691706" cy="431800"/>
          </a:xfrm>
          <a:prstGeom prst="rect">
            <a:avLst/>
          </a:prstGeom>
        </p:spPr>
        <p:txBody>
          <a:bodyPr/>
          <a:lstStyle>
            <a:lvl1pPr marL="0" indent="0" algn="l">
              <a:buNone/>
              <a:tabLst>
                <a:tab pos="179388" algn="l"/>
              </a:tabLst>
              <a:defRPr sz="2800" b="1" baseline="0">
                <a:solidFill>
                  <a:schemeClr val="bg1"/>
                </a:solidFill>
                <a:latin typeface="Arial" panose="020B0604020202020204" pitchFamily="34" charset="0"/>
                <a:cs typeface="Arial" panose="020B0604020202020204" pitchFamily="34" charset="0"/>
              </a:defRPr>
            </a:lvl1pPr>
          </a:lstStyle>
          <a:p>
            <a:pPr lvl="0"/>
            <a:r>
              <a:rPr lang="fr-BE" dirty="0"/>
              <a:t>	Titre de la présentation</a:t>
            </a:r>
          </a:p>
        </p:txBody>
      </p:sp>
      <p:sp>
        <p:nvSpPr>
          <p:cNvPr id="7" name="Espace réservé du texte 19"/>
          <p:cNvSpPr>
            <a:spLocks noGrp="1"/>
          </p:cNvSpPr>
          <p:nvPr>
            <p:ph type="body" sz="quarter" idx="12" hasCustomPrompt="1"/>
          </p:nvPr>
        </p:nvSpPr>
        <p:spPr>
          <a:xfrm>
            <a:off x="1298895" y="6186091"/>
            <a:ext cx="4691706" cy="431800"/>
          </a:xfrm>
          <a:prstGeom prst="rect">
            <a:avLst/>
          </a:prstGeom>
        </p:spPr>
        <p:txBody>
          <a:bodyPr/>
          <a:lstStyle>
            <a:lvl1pPr marL="0" indent="0" algn="l">
              <a:buNone/>
              <a:tabLst>
                <a:tab pos="179388" algn="l"/>
              </a:tabLst>
              <a:defRPr sz="2000" b="0" baseline="0">
                <a:solidFill>
                  <a:schemeClr val="bg1"/>
                </a:solidFill>
                <a:latin typeface="Arial" panose="020B0604020202020204" pitchFamily="34" charset="0"/>
                <a:cs typeface="Arial" panose="020B0604020202020204" pitchFamily="34" charset="0"/>
              </a:defRPr>
            </a:lvl1pPr>
          </a:lstStyle>
          <a:p>
            <a:pPr lvl="0"/>
            <a:r>
              <a:rPr lang="fr-BE" dirty="0"/>
              <a:t>	DATE 2018</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Espace réservé du texte 19"/>
          <p:cNvSpPr>
            <a:spLocks noGrp="1"/>
          </p:cNvSpPr>
          <p:nvPr>
            <p:ph type="body" sz="quarter" idx="13" hasCustomPrompt="1"/>
          </p:nvPr>
        </p:nvSpPr>
        <p:spPr>
          <a:xfrm>
            <a:off x="606865" y="348116"/>
            <a:ext cx="5761144" cy="431800"/>
          </a:xfrm>
          <a:prstGeom prst="rect">
            <a:avLst/>
          </a:prstGeom>
        </p:spPr>
        <p:txBody>
          <a:bodyPr/>
          <a:lstStyle>
            <a:lvl1pPr marL="0" indent="0" algn="l">
              <a:buNone/>
              <a:defRPr sz="2800" b="1" baseline="0">
                <a:solidFill>
                  <a:srgbClr val="00214E"/>
                </a:solidFill>
                <a:latin typeface="Arial" panose="020B0604020202020204" pitchFamily="34" charset="0"/>
                <a:cs typeface="Arial" panose="020B0604020202020204" pitchFamily="34" charset="0"/>
              </a:defRPr>
            </a:lvl1pPr>
          </a:lstStyle>
          <a:p>
            <a:pPr lvl="0"/>
            <a:r>
              <a:rPr lang="fr-BE" dirty="0"/>
              <a:t>Titre du slide Arial Bold 28 pts</a:t>
            </a:r>
          </a:p>
        </p:txBody>
      </p:sp>
      <p:sp>
        <p:nvSpPr>
          <p:cNvPr id="4" name="Espace réservé du texte 19"/>
          <p:cNvSpPr>
            <a:spLocks noGrp="1"/>
          </p:cNvSpPr>
          <p:nvPr>
            <p:ph type="body" sz="quarter" idx="10" hasCustomPrompt="1"/>
          </p:nvPr>
        </p:nvSpPr>
        <p:spPr>
          <a:xfrm>
            <a:off x="6979668" y="6106462"/>
            <a:ext cx="4248150" cy="431800"/>
          </a:xfrm>
          <a:prstGeom prst="rect">
            <a:avLst/>
          </a:prstGeom>
        </p:spPr>
        <p:txBody>
          <a:bodyPr/>
          <a:lstStyle>
            <a:lvl1pPr marL="0" indent="0" algn="r">
              <a:buNone/>
              <a:defRPr sz="1500" baseline="0">
                <a:solidFill>
                  <a:srgbClr val="00214E"/>
                </a:solidFill>
                <a:latin typeface="Arial" panose="020B0604020202020204" pitchFamily="34" charset="0"/>
                <a:cs typeface="Arial" panose="020B0604020202020204" pitchFamily="34" charset="0"/>
              </a:defRPr>
            </a:lvl1pPr>
          </a:lstStyle>
          <a:p>
            <a:pPr lvl="0"/>
            <a:r>
              <a:rPr lang="fr-BE" dirty="0"/>
              <a:t>Titre de la présentation</a:t>
            </a:r>
          </a:p>
        </p:txBody>
      </p:sp>
      <p:sp>
        <p:nvSpPr>
          <p:cNvPr id="6" name="Espace réservé du texte 21"/>
          <p:cNvSpPr>
            <a:spLocks noGrp="1"/>
          </p:cNvSpPr>
          <p:nvPr>
            <p:ph type="body" sz="quarter" idx="11" hasCustomPrompt="1"/>
          </p:nvPr>
        </p:nvSpPr>
        <p:spPr>
          <a:xfrm>
            <a:off x="11120128" y="6106971"/>
            <a:ext cx="540345" cy="431291"/>
          </a:xfrm>
          <a:prstGeom prst="rect">
            <a:avLst/>
          </a:prstGeom>
        </p:spPr>
        <p:txBody>
          <a:bodyPr/>
          <a:lstStyle>
            <a:lvl1pPr marL="0" indent="0">
              <a:buNone/>
              <a:defRPr sz="1500">
                <a:solidFill>
                  <a:srgbClr val="00214E"/>
                </a:solidFill>
                <a:latin typeface="Arial" panose="020B0604020202020204" pitchFamily="34" charset="0"/>
                <a:cs typeface="Arial" panose="020B0604020202020204" pitchFamily="34" charset="0"/>
              </a:defRPr>
            </a:lvl1pPr>
          </a:lstStyle>
          <a:p>
            <a:pPr lvl="0"/>
            <a:r>
              <a:rPr lang="fr-BE" dirty="0"/>
              <a:t>n°</a:t>
            </a:r>
          </a:p>
        </p:txBody>
      </p:sp>
    </p:spTree>
    <p:extLst>
      <p:ext uri="{BB962C8B-B14F-4D97-AF65-F5344CB8AC3E}">
        <p14:creationId xmlns:p14="http://schemas.microsoft.com/office/powerpoint/2010/main" val="3080432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_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Espace réservé du texte 19"/>
          <p:cNvSpPr>
            <a:spLocks noGrp="1"/>
          </p:cNvSpPr>
          <p:nvPr>
            <p:ph type="body" sz="quarter" idx="11" hasCustomPrompt="1"/>
          </p:nvPr>
        </p:nvSpPr>
        <p:spPr>
          <a:xfrm>
            <a:off x="2285658" y="2878926"/>
            <a:ext cx="7332358" cy="1019324"/>
          </a:xfrm>
          <a:prstGeom prst="rect">
            <a:avLst/>
          </a:prstGeom>
        </p:spPr>
        <p:txBody>
          <a:bodyPr/>
          <a:lstStyle>
            <a:lvl1pPr marL="0" indent="0" algn="l">
              <a:buNone/>
              <a:tabLst>
                <a:tab pos="179388" algn="l"/>
              </a:tabLst>
              <a:defRPr sz="6600" b="1" baseline="0">
                <a:solidFill>
                  <a:schemeClr val="bg1"/>
                </a:solidFill>
                <a:latin typeface="Arial" panose="020B0604020202020204" pitchFamily="34" charset="0"/>
                <a:cs typeface="Arial" panose="020B0604020202020204" pitchFamily="34" charset="0"/>
              </a:defRPr>
            </a:lvl1pPr>
          </a:lstStyle>
          <a:p>
            <a:pPr lvl="0"/>
            <a:r>
              <a:rPr lang="fr-BE" dirty="0"/>
              <a:t>	Titre du chapitre</a:t>
            </a:r>
          </a:p>
        </p:txBody>
      </p:sp>
    </p:spTree>
    <p:extLst>
      <p:ext uri="{BB962C8B-B14F-4D97-AF65-F5344CB8AC3E}">
        <p14:creationId xmlns:p14="http://schemas.microsoft.com/office/powerpoint/2010/main" val="836460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Espace réservé du texte 19"/>
          <p:cNvSpPr>
            <a:spLocks noGrp="1"/>
          </p:cNvSpPr>
          <p:nvPr>
            <p:ph type="body" sz="quarter" idx="11" hasCustomPrompt="1"/>
          </p:nvPr>
        </p:nvSpPr>
        <p:spPr>
          <a:xfrm>
            <a:off x="2285658" y="2878926"/>
            <a:ext cx="7332358" cy="1019324"/>
          </a:xfrm>
          <a:prstGeom prst="rect">
            <a:avLst/>
          </a:prstGeom>
        </p:spPr>
        <p:txBody>
          <a:bodyPr/>
          <a:lstStyle>
            <a:lvl1pPr marL="0" indent="0" algn="l">
              <a:buNone/>
              <a:tabLst>
                <a:tab pos="179388" algn="l"/>
              </a:tabLst>
              <a:defRPr sz="6600" b="1" baseline="0">
                <a:solidFill>
                  <a:schemeClr val="bg1"/>
                </a:solidFill>
                <a:latin typeface="Arial" panose="020B0604020202020204" pitchFamily="34" charset="0"/>
                <a:cs typeface="Arial" panose="020B0604020202020204" pitchFamily="34" charset="0"/>
              </a:defRPr>
            </a:lvl1pPr>
          </a:lstStyle>
          <a:p>
            <a:pPr lvl="0"/>
            <a:r>
              <a:rPr lang="fr-BE" dirty="0"/>
              <a:t>	Titre du chapitre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Espace réservé du texte 19"/>
          <p:cNvSpPr>
            <a:spLocks noGrp="1"/>
          </p:cNvSpPr>
          <p:nvPr>
            <p:ph type="body" sz="quarter" idx="13" hasCustomPrompt="1"/>
          </p:nvPr>
        </p:nvSpPr>
        <p:spPr>
          <a:xfrm>
            <a:off x="606865" y="348116"/>
            <a:ext cx="5761144" cy="431800"/>
          </a:xfrm>
          <a:prstGeom prst="rect">
            <a:avLst/>
          </a:prstGeom>
        </p:spPr>
        <p:txBody>
          <a:bodyPr/>
          <a:lstStyle>
            <a:lvl1pPr marL="0" indent="0" algn="l">
              <a:buNone/>
              <a:defRPr sz="2800" b="1" baseline="0">
                <a:solidFill>
                  <a:srgbClr val="00214E"/>
                </a:solidFill>
                <a:latin typeface="Arial" panose="020B0604020202020204" pitchFamily="34" charset="0"/>
                <a:cs typeface="Arial" panose="020B0604020202020204" pitchFamily="34" charset="0"/>
              </a:defRPr>
            </a:lvl1pPr>
          </a:lstStyle>
          <a:p>
            <a:pPr lvl="0"/>
            <a:r>
              <a:rPr lang="fr-BE" dirty="0"/>
              <a:t>Titre du slide Arial Bold 28 pts</a:t>
            </a:r>
          </a:p>
        </p:txBody>
      </p:sp>
      <p:sp>
        <p:nvSpPr>
          <p:cNvPr id="4" name="Espace réservé du texte 19"/>
          <p:cNvSpPr>
            <a:spLocks noGrp="1"/>
          </p:cNvSpPr>
          <p:nvPr>
            <p:ph type="body" sz="quarter" idx="10" hasCustomPrompt="1"/>
          </p:nvPr>
        </p:nvSpPr>
        <p:spPr>
          <a:xfrm>
            <a:off x="6979668" y="6106462"/>
            <a:ext cx="4248150" cy="431800"/>
          </a:xfrm>
          <a:prstGeom prst="rect">
            <a:avLst/>
          </a:prstGeom>
        </p:spPr>
        <p:txBody>
          <a:bodyPr/>
          <a:lstStyle>
            <a:lvl1pPr marL="0" indent="0" algn="r">
              <a:buNone/>
              <a:defRPr sz="1500" baseline="0">
                <a:solidFill>
                  <a:srgbClr val="00214E"/>
                </a:solidFill>
                <a:latin typeface="Arial" panose="020B0604020202020204" pitchFamily="34" charset="0"/>
                <a:cs typeface="Arial" panose="020B0604020202020204" pitchFamily="34" charset="0"/>
              </a:defRPr>
            </a:lvl1pPr>
          </a:lstStyle>
          <a:p>
            <a:pPr lvl="0"/>
            <a:r>
              <a:rPr lang="fr-BE" dirty="0"/>
              <a:t>Titre de la présentation</a:t>
            </a:r>
          </a:p>
        </p:txBody>
      </p:sp>
      <p:sp>
        <p:nvSpPr>
          <p:cNvPr id="6" name="Espace réservé du texte 21"/>
          <p:cNvSpPr>
            <a:spLocks noGrp="1"/>
          </p:cNvSpPr>
          <p:nvPr>
            <p:ph type="body" sz="quarter" idx="11" hasCustomPrompt="1"/>
          </p:nvPr>
        </p:nvSpPr>
        <p:spPr>
          <a:xfrm>
            <a:off x="11120128" y="6106971"/>
            <a:ext cx="540345" cy="431291"/>
          </a:xfrm>
          <a:prstGeom prst="rect">
            <a:avLst/>
          </a:prstGeom>
        </p:spPr>
        <p:txBody>
          <a:bodyPr/>
          <a:lstStyle>
            <a:lvl1pPr marL="0" indent="0">
              <a:buNone/>
              <a:defRPr sz="1500">
                <a:solidFill>
                  <a:srgbClr val="00214E"/>
                </a:solidFill>
                <a:latin typeface="Arial" panose="020B0604020202020204" pitchFamily="34" charset="0"/>
                <a:cs typeface="Arial" panose="020B0604020202020204" pitchFamily="34" charset="0"/>
              </a:defRPr>
            </a:lvl1pPr>
          </a:lstStyle>
          <a:p>
            <a:pPr lvl="0"/>
            <a:r>
              <a:rPr lang="fr-BE" dirty="0"/>
              <a:t>n°</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2.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13.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4.xml"/></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15.xml"/></Relationships>
</file>

<file path=ppt/slideMasters/_rels/slideMaster14.xml.rels><?xml version="1.0" encoding="UTF-8" standalone="yes"?>
<Relationships xmlns="http://schemas.openxmlformats.org/package/2006/relationships"><Relationship Id="rId2" Type="http://schemas.openxmlformats.org/officeDocument/2006/relationships/theme" Target="../theme/theme14.xml"/><Relationship Id="rId1" Type="http://schemas.openxmlformats.org/officeDocument/2006/relationships/slideLayout" Target="../slideLayouts/slideLayout16.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17.xml"/></Relationships>
</file>

<file path=ppt/slideMasters/_rels/slideMaster16.xml.rels><?xml version="1.0" encoding="UTF-8" standalone="yes"?>
<Relationships xmlns="http://schemas.openxmlformats.org/package/2006/relationships"><Relationship Id="rId2" Type="http://schemas.openxmlformats.org/officeDocument/2006/relationships/theme" Target="../theme/theme16.xml"/><Relationship Id="rId1" Type="http://schemas.openxmlformats.org/officeDocument/2006/relationships/slideLayout" Target="../slideLayouts/slideLayout18.xml"/></Relationships>
</file>

<file path=ppt/slideMasters/_rels/slideMaster17.xml.rels><?xml version="1.0" encoding="UTF-8" standalone="yes"?>
<Relationships xmlns="http://schemas.openxmlformats.org/package/2006/relationships"><Relationship Id="rId2" Type="http://schemas.openxmlformats.org/officeDocument/2006/relationships/theme" Target="../theme/theme17.xml"/><Relationship Id="rId1" Type="http://schemas.openxmlformats.org/officeDocument/2006/relationships/slideLayout" Target="../slideLayouts/slideLayout19.xml"/></Relationships>
</file>

<file path=ppt/slideMasters/_rels/slideMaster18.xml.rels><?xml version="1.0" encoding="UTF-8" standalone="yes"?>
<Relationships xmlns="http://schemas.openxmlformats.org/package/2006/relationships"><Relationship Id="rId2" Type="http://schemas.openxmlformats.org/officeDocument/2006/relationships/theme" Target="../theme/theme18.xml"/><Relationship Id="rId1" Type="http://schemas.openxmlformats.org/officeDocument/2006/relationships/slideLayout" Target="../slideLayouts/slideLayout20.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image" Target="../media/image1.jp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theme" Target="../theme/theme6.xml"/><Relationship Id="rId1" Type="http://schemas.openxmlformats.org/officeDocument/2006/relationships/slideLayout" Target="../slideLayouts/slideLayout8.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theme" Target="../theme/theme7.xml"/><Relationship Id="rId1" Type="http://schemas.openxmlformats.org/officeDocument/2006/relationships/slideLayout" Target="../slideLayouts/slideLayout9.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8.xml"/><Relationship Id="rId1" Type="http://schemas.openxmlformats.org/officeDocument/2006/relationships/slideLayout" Target="../slideLayouts/slideLayout10.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9.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7196424"/>
      </p:ext>
    </p:extLst>
  </p:cSld>
  <p:clrMap bg1="lt1" tx1="dk1" bg2="lt2" tx2="dk2" accent1="accent1" accent2="accent2" accent3="accent3" accent4="accent4" accent5="accent5" accent6="accent6" hlink="hlink" folHlink="folHlink"/>
  <p:sldLayoutIdLst>
    <p:sldLayoutId id="214748368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1010325"/>
      </p:ext>
    </p:extLst>
  </p:cSld>
  <p:clrMap bg1="lt1" tx1="dk1" bg2="lt2" tx2="dk2" accent1="accent1" accent2="accent2" accent3="accent3" accent4="accent4" accent5="accent5" accent6="accent6" hlink="hlink" folHlink="folHlink"/>
  <p:sldLayoutIdLst>
    <p:sldLayoutId id="214748366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54893988"/>
      </p:ext>
    </p:extLst>
  </p:cSld>
  <p:clrMap bg1="lt1" tx1="dk1" bg2="lt2" tx2="dk2" accent1="accent1" accent2="accent2" accent3="accent3" accent4="accent4" accent5="accent5" accent6="accent6" hlink="hlink" folHlink="folHlink"/>
  <p:sldLayoutIdLst>
    <p:sldLayoutId id="214748367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869840"/>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96634017"/>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5477119"/>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54738196"/>
      </p:ext>
    </p:extLst>
  </p:cSld>
  <p:clrMap bg1="lt1" tx1="dk1" bg2="lt2" tx2="dk2" accent1="accent1" accent2="accent2" accent3="accent3" accent4="accent4" accent5="accent5" accent6="accent6" hlink="hlink" folHlink="folHlink"/>
  <p:sldLayoutIdLst>
    <p:sldLayoutId id="214748367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7148933"/>
      </p:ext>
    </p:extLst>
  </p:cSld>
  <p:clrMap bg1="lt1" tx1="dk1" bg2="lt2" tx2="dk2" accent1="accent1" accent2="accent2" accent3="accent3" accent4="accent4" accent5="accent5" accent6="accent6" hlink="hlink" folHlink="folHlink"/>
  <p:sldLayoutIdLst>
    <p:sldLayoutId id="214748368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9742298"/>
      </p:ext>
    </p:extLst>
  </p:cSld>
  <p:clrMap bg1="lt1" tx1="dk1" bg2="lt2" tx2="dk2" accent1="accent1" accent2="accent2" accent3="accent3" accent4="accent4" accent5="accent5" accent6="accent6" hlink="hlink" folHlink="folHlink"/>
  <p:sldLayoutIdLst>
    <p:sldLayoutId id="214748369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5904450"/>
      </p:ext>
    </p:extLst>
  </p:cSld>
  <p:clrMap bg1="lt1" tx1="dk1" bg2="lt2" tx2="dk2" accent1="accent1" accent2="accent2" accent3="accent3" accent4="accent4" accent5="accent5" accent6="accent6" hlink="hlink" folHlink="folHlink"/>
  <p:sldLayoutIdLst>
    <p:sldLayoutId id="214748369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1487286"/>
      </p:ext>
    </p:extLst>
  </p:cSld>
  <p:clrMap bg1="lt1" tx1="dk1" bg2="lt2" tx2="dk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23749616"/>
      </p:ext>
    </p:extLst>
  </p:cSld>
  <p:clrMap bg1="lt1" tx1="dk1" bg2="lt2" tx2="dk2" accent1="accent1" accent2="accent2" accent3="accent3" accent4="accent4" accent5="accent5" accent6="accent6" hlink="hlink" folHlink="folHlink"/>
  <p:sldLayoutIdLst>
    <p:sldLayoutId id="214748369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9624103"/>
      </p:ext>
    </p:extLst>
  </p:cSld>
  <p:clrMap bg1="lt1" tx1="dk1" bg2="lt2" tx2="dk2" accent1="accent1" accent2="accent2" accent3="accent3" accent4="accent4" accent5="accent5" accent6="accent6" hlink="hlink" folHlink="folHlink"/>
  <p:sldLayoutIdLst>
    <p:sldLayoutId id="214748368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4602571"/>
      </p:ext>
    </p:extLst>
  </p:cSld>
  <p:clrMap bg1="lt1" tx1="dk1" bg2="lt2" tx2="dk2" accent1="accent1" accent2="accent2" accent3="accent3" accent4="accent4" accent5="accent5" accent6="accent6" hlink="hlink" folHlink="folHlink"/>
  <p:sldLayoutIdLst>
    <p:sldLayoutId id="2147483657" r:id="rId1"/>
    <p:sldLayoutId id="2147483702" r:id="rId2"/>
    <p:sldLayoutId id="2147483703"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53678822"/>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25347809"/>
      </p:ext>
    </p:extLst>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96419"/>
      </p:ext>
    </p:extLst>
  </p:cSld>
  <p:clrMap bg1="lt1" tx1="dk1" bg2="lt2" tx2="dk2" accent1="accent1" accent2="accent2" accent3="accent3" accent4="accent4" accent5="accent5" accent6="accent6" hlink="hlink" folHlink="folHlink"/>
  <p:sldLayoutIdLst>
    <p:sldLayoutId id="214748366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3696103"/>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0762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a:xfrm>
            <a:off x="606864" y="348116"/>
            <a:ext cx="7771325" cy="431800"/>
          </a:xfrm>
        </p:spPr>
        <p:txBody>
          <a:bodyPr/>
          <a:lstStyle/>
          <a:p>
            <a:r>
              <a:rPr lang="fr-BE" dirty="0" err="1"/>
              <a:t>Gods</a:t>
            </a:r>
            <a:r>
              <a:rPr lang="fr-BE" dirty="0"/>
              <a:t> </a:t>
            </a:r>
            <a:r>
              <a:rPr lang="fr-BE" dirty="0" err="1"/>
              <a:t>voedsel</a:t>
            </a:r>
            <a:endParaRPr lang="fr-BE" dirty="0"/>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5" name="Tekstvak 4">
            <a:extLst>
              <a:ext uri="{FF2B5EF4-FFF2-40B4-BE49-F238E27FC236}">
                <a16:creationId xmlns:a16="http://schemas.microsoft.com/office/drawing/2014/main" id="{8F98BC85-B7A4-DAF7-4D5E-E138E2FB7E93}"/>
              </a:ext>
            </a:extLst>
          </p:cNvPr>
          <p:cNvSpPr txBox="1"/>
          <p:nvPr/>
        </p:nvSpPr>
        <p:spPr>
          <a:xfrm>
            <a:off x="397961" y="1319134"/>
            <a:ext cx="5698040" cy="5355312"/>
          </a:xfrm>
          <a:prstGeom prst="rect">
            <a:avLst/>
          </a:prstGeom>
          <a:noFill/>
        </p:spPr>
        <p:txBody>
          <a:bodyPr wrap="square" rtlCol="0">
            <a:spAutoFit/>
          </a:bodyPr>
          <a:lstStyle/>
          <a:p>
            <a:r>
              <a:rPr lang="nl-BE" b="1" u="sng" dirty="0">
                <a:latin typeface="Times New Roman" panose="02020603050405020304" pitchFamily="18" charset="0"/>
                <a:cs typeface="Times New Roman" panose="02020603050405020304" pitchFamily="18" charset="0"/>
              </a:rPr>
              <a:t>Vermijding?</a:t>
            </a:r>
          </a:p>
          <a:p>
            <a:pPr marL="285750" indent="-285750">
              <a:buFont typeface="Arial" panose="020B0604020202020204" pitchFamily="34" charset="0"/>
              <a:buChar char="•"/>
            </a:pPr>
            <a:r>
              <a:rPr lang="nl-BE" dirty="0">
                <a:latin typeface="Times New Roman" panose="02020603050405020304" pitchFamily="18" charset="0"/>
                <a:cs typeface="Times New Roman" panose="02020603050405020304" pitchFamily="18" charset="0"/>
              </a:rPr>
              <a:t>Drie grote varianten</a:t>
            </a:r>
          </a:p>
          <a:p>
            <a:pPr marL="742950" lvl="1" indent="-285750">
              <a:buFont typeface="Courier New" panose="02070309020205020404" pitchFamily="49" charset="0"/>
              <a:buChar char="o"/>
            </a:pPr>
            <a:r>
              <a:rPr lang="nl-BE" dirty="0">
                <a:latin typeface="Times New Roman" panose="02020603050405020304" pitchFamily="18" charset="0"/>
                <a:cs typeface="Times New Roman" panose="02020603050405020304" pitchFamily="18" charset="0"/>
              </a:rPr>
              <a:t>Anti-anthropomorfisten: “drie maal vermijding”!</a:t>
            </a:r>
          </a:p>
          <a:p>
            <a:pPr lvl="1"/>
            <a:r>
              <a:rPr lang="nl-BE" dirty="0">
                <a:latin typeface="Times New Roman" panose="02020603050405020304" pitchFamily="18" charset="0"/>
                <a:cs typeface="Times New Roman" panose="02020603050405020304" pitchFamily="18" charset="0"/>
              </a:rPr>
              <a:t>Benadrukken dat YHWH iets anders ontvangt dan het vet d.m.v.:</a:t>
            </a:r>
          </a:p>
          <a:p>
            <a:pPr lvl="1"/>
            <a:endParaRPr lang="nl-BE" dirty="0">
              <a:latin typeface="Times New Roman" panose="02020603050405020304" pitchFamily="18" charset="0"/>
              <a:cs typeface="Times New Roman" panose="02020603050405020304" pitchFamily="18" charset="0"/>
            </a:endParaRPr>
          </a:p>
          <a:p>
            <a:pPr marL="800100" lvl="1" indent="-342900">
              <a:buAutoNum type="arabicParenR"/>
            </a:pPr>
            <a:r>
              <a:rPr lang="nl-BE" dirty="0">
                <a:latin typeface="Times New Roman" panose="02020603050405020304" pitchFamily="18" charset="0"/>
                <a:cs typeface="Times New Roman" panose="02020603050405020304" pitchFamily="18" charset="0"/>
              </a:rPr>
              <a:t>Suffix</a:t>
            </a:r>
          </a:p>
          <a:p>
            <a:pPr marL="800100" lvl="1" indent="-342900">
              <a:buAutoNum type="arabicParenR"/>
            </a:pPr>
            <a:r>
              <a:rPr lang="nl-BE" dirty="0">
                <a:latin typeface="Times New Roman" panose="02020603050405020304" pitchFamily="18" charset="0"/>
                <a:cs typeface="Times New Roman" panose="02020603050405020304" pitchFamily="18" charset="0"/>
              </a:rPr>
              <a:t>Lamed v. 16</a:t>
            </a:r>
          </a:p>
          <a:p>
            <a:pPr marL="800100" lvl="1" indent="-342900">
              <a:buAutoNum type="arabicParenR"/>
            </a:pPr>
            <a:r>
              <a:rPr lang="nl-BE" i="1" dirty="0">
                <a:latin typeface="Times New Roman" panose="02020603050405020304" pitchFamily="18" charset="0"/>
                <a:cs typeface="Times New Roman" panose="02020603050405020304" pitchFamily="18" charset="0"/>
              </a:rPr>
              <a:t>minus </a:t>
            </a:r>
            <a:r>
              <a:rPr lang="nl-BE" dirty="0">
                <a:latin typeface="Times New Roman" panose="02020603050405020304" pitchFamily="18" charset="0"/>
                <a:cs typeface="Times New Roman" panose="02020603050405020304" pitchFamily="18" charset="0"/>
              </a:rPr>
              <a:t>van </a:t>
            </a:r>
            <a:r>
              <a:rPr lang="he-IL" dirty="0">
                <a:latin typeface="Times New Roman" panose="02020603050405020304" pitchFamily="18" charset="0"/>
                <a:cs typeface="Times New Roman" panose="02020603050405020304" pitchFamily="18" charset="0"/>
              </a:rPr>
              <a:t>לחם</a:t>
            </a:r>
            <a:endParaRPr lang="fr-FR" dirty="0">
              <a:latin typeface="Times New Roman" panose="02020603050405020304" pitchFamily="18" charset="0"/>
              <a:cs typeface="Times New Roman" panose="02020603050405020304" pitchFamily="18" charset="0"/>
            </a:endParaRPr>
          </a:p>
          <a:p>
            <a:pPr marL="800100" lvl="1" indent="-342900">
              <a:buAutoNum type="arabicParenR"/>
            </a:pPr>
            <a:endParaRPr lang="nl-BE"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nl-BE" dirty="0">
                <a:latin typeface="Times New Roman" panose="02020603050405020304" pitchFamily="18" charset="0"/>
                <a:cs typeface="Times New Roman" panose="02020603050405020304" pitchFamily="18" charset="0"/>
              </a:rPr>
              <a:t>Komen deze ‘minussen’ werkelijk voort uit vermijding?</a:t>
            </a:r>
          </a:p>
          <a:p>
            <a:pPr marL="342900" indent="-342900">
              <a:buFont typeface="Arial" panose="020B0604020202020204" pitchFamily="34" charset="0"/>
              <a:buChar char="•"/>
            </a:pPr>
            <a:r>
              <a:rPr lang="nl-BE" dirty="0">
                <a:latin typeface="Times New Roman" panose="02020603050405020304" pitchFamily="18" charset="0"/>
                <a:cs typeface="Times New Roman" panose="02020603050405020304" pitchFamily="18" charset="0"/>
              </a:rPr>
              <a:t>Mogelijkheid van een andere </a:t>
            </a:r>
            <a:r>
              <a:rPr lang="nl-BE" i="1" dirty="0">
                <a:latin typeface="Times New Roman" panose="02020603050405020304" pitchFamily="18" charset="0"/>
                <a:cs typeface="Times New Roman" panose="02020603050405020304" pitchFamily="18" charset="0"/>
              </a:rPr>
              <a:t>Vorlage?</a:t>
            </a:r>
            <a:endParaRPr lang="nl-BE" dirty="0">
              <a:latin typeface="Times New Roman" panose="02020603050405020304" pitchFamily="18" charset="0"/>
              <a:cs typeface="Times New Roman" panose="02020603050405020304" pitchFamily="18" charset="0"/>
            </a:endParaRPr>
          </a:p>
          <a:p>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p:txBody>
      </p:sp>
      <p:pic>
        <p:nvPicPr>
          <p:cNvPr id="7170" name="Picture 2" descr="The Bread Eater, 1616 - Pieter Brueghel the Younger">
            <a:extLst>
              <a:ext uri="{FF2B5EF4-FFF2-40B4-BE49-F238E27FC236}">
                <a16:creationId xmlns:a16="http://schemas.microsoft.com/office/drawing/2014/main" id="{2C8702F9-D78D-134E-0E6F-CF76FECC24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46826" y="3312826"/>
            <a:ext cx="3545174" cy="3545174"/>
          </a:xfrm>
          <a:prstGeom prst="rect">
            <a:avLst/>
          </a:prstGeom>
          <a:noFill/>
          <a:extLst>
            <a:ext uri="{909E8E84-426E-40DD-AFC4-6F175D3DCCD1}">
              <a14:hiddenFill xmlns:a14="http://schemas.microsoft.com/office/drawing/2010/main">
                <a:solidFill>
                  <a:srgbClr val="FFFFFF"/>
                </a:solidFill>
              </a14:hiddenFill>
            </a:ext>
          </a:extLst>
        </p:spPr>
      </p:pic>
      <p:sp>
        <p:nvSpPr>
          <p:cNvPr id="6" name="Tekstvak 5">
            <a:extLst>
              <a:ext uri="{FF2B5EF4-FFF2-40B4-BE49-F238E27FC236}">
                <a16:creationId xmlns:a16="http://schemas.microsoft.com/office/drawing/2014/main" id="{E1E981E6-3707-FF61-FA8F-575F4D3CBE9E}"/>
              </a:ext>
            </a:extLst>
          </p:cNvPr>
          <p:cNvSpPr txBox="1"/>
          <p:nvPr/>
        </p:nvSpPr>
        <p:spPr>
          <a:xfrm>
            <a:off x="8209636" y="6550223"/>
            <a:ext cx="4419554" cy="307777"/>
          </a:xfrm>
          <a:prstGeom prst="rect">
            <a:avLst/>
          </a:prstGeom>
          <a:solidFill>
            <a:schemeClr val="bg1"/>
          </a:solidFill>
        </p:spPr>
        <p:txBody>
          <a:bodyPr wrap="square" rtlCol="0">
            <a:spAutoFit/>
          </a:bodyPr>
          <a:lstStyle/>
          <a:p>
            <a:pPr algn="ctr"/>
            <a:r>
              <a:rPr lang="nl-BE" sz="1400" i="1" dirty="0">
                <a:latin typeface="Times New Roman" panose="02020603050405020304" pitchFamily="18" charset="0"/>
                <a:cs typeface="Times New Roman" panose="02020603050405020304" pitchFamily="18" charset="0"/>
              </a:rPr>
              <a:t>Pieter Brueghel de Jongere, De Broodeter, 1616</a:t>
            </a:r>
          </a:p>
        </p:txBody>
      </p:sp>
      <p:grpSp>
        <p:nvGrpSpPr>
          <p:cNvPr id="11" name="Groep 10">
            <a:extLst>
              <a:ext uri="{FF2B5EF4-FFF2-40B4-BE49-F238E27FC236}">
                <a16:creationId xmlns:a16="http://schemas.microsoft.com/office/drawing/2014/main" id="{22D765F8-329E-68F3-85BD-E8275AA9AA20}"/>
              </a:ext>
            </a:extLst>
          </p:cNvPr>
          <p:cNvGrpSpPr/>
          <p:nvPr/>
        </p:nvGrpSpPr>
        <p:grpSpPr>
          <a:xfrm>
            <a:off x="5726243" y="1229193"/>
            <a:ext cx="6102795" cy="2199807"/>
            <a:chOff x="5726243" y="1229193"/>
            <a:chExt cx="6102795" cy="2199807"/>
          </a:xfrm>
        </p:grpSpPr>
        <p:pic>
          <p:nvPicPr>
            <p:cNvPr id="8" name="Afbeelding 7">
              <a:extLst>
                <a:ext uri="{FF2B5EF4-FFF2-40B4-BE49-F238E27FC236}">
                  <a16:creationId xmlns:a16="http://schemas.microsoft.com/office/drawing/2014/main" id="{4C212C75-36CB-474A-8120-4C4BE8C7A1C8}"/>
                </a:ext>
              </a:extLst>
            </p:cNvPr>
            <p:cNvPicPr>
              <a:picLocks noChangeAspect="1"/>
            </p:cNvPicPr>
            <p:nvPr/>
          </p:nvPicPr>
          <p:blipFill>
            <a:blip r:embed="rId3"/>
            <a:stretch>
              <a:fillRect/>
            </a:stretch>
          </p:blipFill>
          <p:spPr>
            <a:xfrm>
              <a:off x="5726243" y="1229193"/>
              <a:ext cx="6102795" cy="2199807"/>
            </a:xfrm>
            <a:prstGeom prst="rect">
              <a:avLst/>
            </a:prstGeom>
          </p:spPr>
        </p:pic>
        <p:sp>
          <p:nvSpPr>
            <p:cNvPr id="9" name="Ovaal 8">
              <a:extLst>
                <a:ext uri="{FF2B5EF4-FFF2-40B4-BE49-F238E27FC236}">
                  <a16:creationId xmlns:a16="http://schemas.microsoft.com/office/drawing/2014/main" id="{42A6D5D7-4505-12BA-DF50-9D4C8238B84C}"/>
                </a:ext>
              </a:extLst>
            </p:cNvPr>
            <p:cNvSpPr/>
            <p:nvPr/>
          </p:nvSpPr>
          <p:spPr>
            <a:xfrm>
              <a:off x="8850614" y="1288598"/>
              <a:ext cx="145855" cy="10190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Ovaal 9">
              <a:extLst>
                <a:ext uri="{FF2B5EF4-FFF2-40B4-BE49-F238E27FC236}">
                  <a16:creationId xmlns:a16="http://schemas.microsoft.com/office/drawing/2014/main" id="{411ABAEF-1A7F-29FC-A94E-2BAE54741687}"/>
                </a:ext>
              </a:extLst>
            </p:cNvPr>
            <p:cNvSpPr/>
            <p:nvPr/>
          </p:nvSpPr>
          <p:spPr>
            <a:xfrm>
              <a:off x="6096000" y="1268183"/>
              <a:ext cx="145855" cy="10190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grpSp>
    </p:spTree>
    <p:extLst>
      <p:ext uri="{BB962C8B-B14F-4D97-AF65-F5344CB8AC3E}">
        <p14:creationId xmlns:p14="http://schemas.microsoft.com/office/powerpoint/2010/main" val="2450201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a:xfrm>
            <a:off x="606864" y="348116"/>
            <a:ext cx="7771325" cy="431800"/>
          </a:xfrm>
        </p:spPr>
        <p:txBody>
          <a:bodyPr/>
          <a:lstStyle/>
          <a:p>
            <a:r>
              <a:rPr lang="fr-BE" dirty="0" err="1"/>
              <a:t>Gods</a:t>
            </a:r>
            <a:r>
              <a:rPr lang="fr-BE" dirty="0"/>
              <a:t> </a:t>
            </a:r>
            <a:r>
              <a:rPr lang="fr-BE" dirty="0" err="1"/>
              <a:t>voedsel</a:t>
            </a:r>
            <a:endParaRPr lang="fr-BE" dirty="0"/>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5" name="Tekstvak 4">
            <a:extLst>
              <a:ext uri="{FF2B5EF4-FFF2-40B4-BE49-F238E27FC236}">
                <a16:creationId xmlns:a16="http://schemas.microsoft.com/office/drawing/2014/main" id="{8F98BC85-B7A4-DAF7-4D5E-E138E2FB7E93}"/>
              </a:ext>
            </a:extLst>
          </p:cNvPr>
          <p:cNvSpPr txBox="1"/>
          <p:nvPr/>
        </p:nvSpPr>
        <p:spPr>
          <a:xfrm>
            <a:off x="233071" y="1319134"/>
            <a:ext cx="5698040" cy="6740307"/>
          </a:xfrm>
          <a:prstGeom prst="rect">
            <a:avLst/>
          </a:prstGeom>
          <a:noFill/>
        </p:spPr>
        <p:txBody>
          <a:bodyPr wrap="square" rtlCol="0">
            <a:spAutoFit/>
          </a:bodyPr>
          <a:lstStyle/>
          <a:p>
            <a:r>
              <a:rPr lang="nl-BE" b="1" u="sng" dirty="0">
                <a:latin typeface="Times New Roman" panose="02020603050405020304" pitchFamily="18" charset="0"/>
                <a:cs typeface="Times New Roman" panose="02020603050405020304" pitchFamily="18" charset="0"/>
              </a:rPr>
              <a:t>Vermijding?</a:t>
            </a:r>
          </a:p>
          <a:p>
            <a:pPr marL="285750" indent="-285750">
              <a:buFont typeface="Arial" panose="020B0604020202020204" pitchFamily="34" charset="0"/>
              <a:buChar char="•"/>
            </a:pPr>
            <a:r>
              <a:rPr lang="nl-BE" dirty="0">
                <a:latin typeface="Times New Roman" panose="02020603050405020304" pitchFamily="18" charset="0"/>
                <a:cs typeface="Times New Roman" panose="02020603050405020304" pitchFamily="18" charset="0"/>
              </a:rPr>
              <a:t>Mogelijkheid </a:t>
            </a:r>
            <a:r>
              <a:rPr lang="nl-BE" i="1" dirty="0">
                <a:latin typeface="Times New Roman" panose="02020603050405020304" pitchFamily="18" charset="0"/>
                <a:cs typeface="Times New Roman" panose="02020603050405020304" pitchFamily="18" charset="0"/>
              </a:rPr>
              <a:t>Vorlage: </a:t>
            </a:r>
            <a:r>
              <a:rPr lang="nl-BE" dirty="0">
                <a:latin typeface="Times New Roman" panose="02020603050405020304" pitchFamily="18" charset="0"/>
                <a:cs typeface="Times New Roman" panose="02020603050405020304" pitchFamily="18" charset="0"/>
              </a:rPr>
              <a:t>tekstgetuigen:</a:t>
            </a:r>
          </a:p>
          <a:p>
            <a:pPr lvl="1"/>
            <a:r>
              <a:rPr lang="nl-BE" u="sng" dirty="0">
                <a:latin typeface="Times New Roman" panose="02020603050405020304" pitchFamily="18" charset="0"/>
                <a:cs typeface="Times New Roman" panose="02020603050405020304" pitchFamily="18" charset="0"/>
              </a:rPr>
              <a:t>1) Suffix:</a:t>
            </a:r>
          </a:p>
          <a:p>
            <a:pPr lvl="1"/>
            <a:r>
              <a:rPr lang="nl-BE" dirty="0">
                <a:latin typeface="Times New Roman" panose="02020603050405020304" pitchFamily="18" charset="0"/>
                <a:cs typeface="Times New Roman" panose="02020603050405020304" pitchFamily="18" charset="0"/>
              </a:rPr>
              <a:t>SamP v. 11</a:t>
            </a:r>
          </a:p>
          <a:p>
            <a:pPr lvl="1"/>
            <a:r>
              <a:rPr lang="nl-BE" dirty="0">
                <a:latin typeface="Times New Roman" panose="02020603050405020304" pitchFamily="18" charset="0"/>
                <a:cs typeface="Times New Roman" panose="02020603050405020304" pitchFamily="18" charset="0"/>
              </a:rPr>
              <a:t>In Pentateuch, </a:t>
            </a:r>
            <a:r>
              <a:rPr lang="he-IL" dirty="0">
                <a:latin typeface="Times New Roman" panose="02020603050405020304" pitchFamily="18" charset="0"/>
                <a:cs typeface="Times New Roman" panose="02020603050405020304" pitchFamily="18" charset="0"/>
              </a:rPr>
              <a:t>קטר</a:t>
            </a:r>
            <a:r>
              <a:rPr lang="fr-FR" dirty="0">
                <a:latin typeface="Times New Roman" panose="02020603050405020304" pitchFamily="18" charset="0"/>
                <a:cs typeface="Times New Roman" panose="02020603050405020304" pitchFamily="18" charset="0"/>
              </a:rPr>
              <a:t> </a:t>
            </a:r>
            <a:r>
              <a:rPr lang="nl-BE" dirty="0">
                <a:latin typeface="Times New Roman" panose="02020603050405020304" pitchFamily="18" charset="0"/>
                <a:cs typeface="Times New Roman" panose="02020603050405020304" pitchFamily="18" charset="0"/>
              </a:rPr>
              <a:t>5x met suffix (Ex 30:7.8; Lev 3:11.16; 4:10) -&gt; hier is suffix nooit vertaald als lijdend voorwerp!</a:t>
            </a:r>
          </a:p>
          <a:p>
            <a:pPr lvl="1"/>
            <a:r>
              <a:rPr lang="nl-BE" u="sng" dirty="0">
                <a:latin typeface="Times New Roman" panose="02020603050405020304" pitchFamily="18" charset="0"/>
                <a:cs typeface="Times New Roman" panose="02020603050405020304" pitchFamily="18" charset="0"/>
              </a:rPr>
              <a:t>2) Lamed v. 16</a:t>
            </a:r>
          </a:p>
          <a:p>
            <a:pPr lvl="1"/>
            <a:r>
              <a:rPr lang="nl-BE" dirty="0">
                <a:latin typeface="Times New Roman" panose="02020603050405020304" pitchFamily="18" charset="0"/>
                <a:cs typeface="Times New Roman" panose="02020603050405020304" pitchFamily="18" charset="0"/>
              </a:rPr>
              <a:t>Idem MT Lev 3:5</a:t>
            </a:r>
          </a:p>
          <a:p>
            <a:pPr lvl="1"/>
            <a:r>
              <a:rPr lang="nl-BE" i="1" dirty="0">
                <a:latin typeface="Times New Roman" panose="02020603050405020304" pitchFamily="18" charset="0"/>
                <a:cs typeface="Times New Roman" panose="02020603050405020304" pitchFamily="18" charset="0"/>
              </a:rPr>
              <a:t>Lamed</a:t>
            </a:r>
            <a:r>
              <a:rPr lang="nl-BE" dirty="0">
                <a:latin typeface="Times New Roman" panose="02020603050405020304" pitchFamily="18" charset="0"/>
                <a:cs typeface="Times New Roman" panose="02020603050405020304" pitchFamily="18" charset="0"/>
              </a:rPr>
              <a:t> niet vertaald in LXX-Lev 3:6</a:t>
            </a:r>
          </a:p>
          <a:p>
            <a:pPr lvl="1"/>
            <a:r>
              <a:rPr lang="en-US" dirty="0">
                <a:latin typeface="Times New Roman" panose="02020603050405020304" pitchFamily="18" charset="0"/>
                <a:cs typeface="Times New Roman" panose="02020603050405020304" pitchFamily="18" charset="0"/>
              </a:rPr>
              <a:t>De </a:t>
            </a:r>
            <a:r>
              <a:rPr lang="en-US" dirty="0" err="1">
                <a:latin typeface="Times New Roman" panose="02020603050405020304" pitchFamily="18" charset="0"/>
                <a:cs typeface="Times New Roman" panose="02020603050405020304" pitchFamily="18" charset="0"/>
              </a:rPr>
              <a:t>formule</a:t>
            </a:r>
            <a:r>
              <a:rPr lang="en-US" dirty="0">
                <a:latin typeface="Times New Roman" panose="02020603050405020304" pitchFamily="18" charset="0"/>
                <a:cs typeface="Times New Roman" panose="02020603050405020304" pitchFamily="18" charset="0"/>
              </a:rPr>
              <a:t> </a:t>
            </a:r>
            <a:r>
              <a:rPr lang="he-IL" dirty="0" err="1">
                <a:latin typeface="Times New Roman" panose="02020603050405020304" pitchFamily="18" charset="0"/>
                <a:cs typeface="Times New Roman" panose="02020603050405020304" pitchFamily="18" charset="0"/>
              </a:rPr>
              <a:t>אשׁה</a:t>
            </a:r>
            <a:r>
              <a:rPr lang="he-IL" dirty="0">
                <a:latin typeface="Times New Roman" panose="02020603050405020304" pitchFamily="18" charset="0"/>
                <a:cs typeface="Times New Roman" panose="02020603050405020304" pitchFamily="18" charset="0"/>
              </a:rPr>
              <a:t> ריח </a:t>
            </a:r>
            <a:r>
              <a:rPr lang="he-IL" dirty="0" err="1">
                <a:latin typeface="Times New Roman" panose="02020603050405020304" pitchFamily="18" charset="0"/>
                <a:cs typeface="Times New Roman" panose="02020603050405020304" pitchFamily="18" charset="0"/>
              </a:rPr>
              <a:t>ניחח</a:t>
            </a:r>
            <a:r>
              <a:rPr lang="en-US" dirty="0">
                <a:latin typeface="Times New Roman" panose="02020603050405020304" pitchFamily="18" charset="0"/>
                <a:cs typeface="Times New Roman" panose="02020603050405020304" pitchFamily="18" charset="0"/>
              </a:rPr>
              <a:t> (i.e., </a:t>
            </a:r>
            <a:r>
              <a:rPr lang="en-US" dirty="0" err="1">
                <a:latin typeface="Times New Roman" panose="02020603050405020304" pitchFamily="18" charset="0"/>
                <a:cs typeface="Times New Roman" panose="02020603050405020304" pitchFamily="18" charset="0"/>
              </a:rPr>
              <a:t>zonder</a:t>
            </a:r>
            <a:r>
              <a:rPr lang="en-US"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lamed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verschijnt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vaak</a:t>
            </a:r>
            <a:r>
              <a:rPr lang="en-US" dirty="0">
                <a:latin typeface="Times New Roman" panose="02020603050405020304" pitchFamily="18" charset="0"/>
                <a:cs typeface="Times New Roman" panose="02020603050405020304" pitchFamily="18" charset="0"/>
              </a:rPr>
              <a:t> in Leviticus (Lev 1:9.13.17; 2:2.9; 3:5; 23:18)</a:t>
            </a:r>
            <a:r>
              <a:rPr lang="nl-BE" dirty="0">
                <a:latin typeface="Times New Roman" panose="02020603050405020304" pitchFamily="18" charset="0"/>
                <a:cs typeface="Times New Roman" panose="02020603050405020304" pitchFamily="18" charset="0"/>
              </a:rPr>
              <a:t> </a:t>
            </a:r>
            <a:endParaRPr lang="nl-BE" i="1" dirty="0">
              <a:latin typeface="Times New Roman" panose="02020603050405020304" pitchFamily="18" charset="0"/>
              <a:cs typeface="Times New Roman" panose="02020603050405020304" pitchFamily="18" charset="0"/>
            </a:endParaRPr>
          </a:p>
          <a:p>
            <a:pPr lvl="1"/>
            <a:r>
              <a:rPr lang="nl-BE" u="sng" dirty="0">
                <a:latin typeface="Times New Roman" panose="02020603050405020304" pitchFamily="18" charset="0"/>
                <a:cs typeface="Times New Roman" panose="02020603050405020304" pitchFamily="18" charset="0"/>
              </a:rPr>
              <a:t>3) </a:t>
            </a:r>
            <a:r>
              <a:rPr lang="nl-BE" i="1" u="sng" dirty="0">
                <a:latin typeface="Times New Roman" panose="02020603050405020304" pitchFamily="18" charset="0"/>
                <a:cs typeface="Times New Roman" panose="02020603050405020304" pitchFamily="18" charset="0"/>
              </a:rPr>
              <a:t>minus </a:t>
            </a:r>
            <a:r>
              <a:rPr lang="nl-BE" u="sng" dirty="0">
                <a:latin typeface="Times New Roman" panose="02020603050405020304" pitchFamily="18" charset="0"/>
                <a:cs typeface="Times New Roman" panose="02020603050405020304" pitchFamily="18" charset="0"/>
              </a:rPr>
              <a:t>van </a:t>
            </a:r>
            <a:r>
              <a:rPr lang="he-IL" u="sng" dirty="0">
                <a:latin typeface="Times New Roman" panose="02020603050405020304" pitchFamily="18" charset="0"/>
                <a:cs typeface="Times New Roman" panose="02020603050405020304" pitchFamily="18" charset="0"/>
              </a:rPr>
              <a:t>לחם</a:t>
            </a:r>
            <a:endParaRPr lang="fr-FR" u="sng" dirty="0">
              <a:latin typeface="Times New Roman" panose="02020603050405020304" pitchFamily="18" charset="0"/>
              <a:cs typeface="Times New Roman" panose="02020603050405020304" pitchFamily="18" charset="0"/>
            </a:endParaRPr>
          </a:p>
          <a:p>
            <a:pPr lvl="1"/>
            <a:r>
              <a:rPr lang="nl-BE" dirty="0">
                <a:latin typeface="Times New Roman" panose="02020603050405020304" pitchFamily="18" charset="0"/>
                <a:cs typeface="Times New Roman" panose="02020603050405020304" pitchFamily="18" charset="0"/>
              </a:rPr>
              <a:t>v. 11: </a:t>
            </a:r>
            <a:r>
              <a:rPr lang="nl-BE" i="1" dirty="0">
                <a:latin typeface="Times New Roman" panose="02020603050405020304" pitchFamily="18" charset="0"/>
                <a:cs typeface="Times New Roman" panose="02020603050405020304" pitchFamily="18" charset="0"/>
              </a:rPr>
              <a:t>Vorlage?</a:t>
            </a:r>
          </a:p>
          <a:p>
            <a:pPr lvl="1"/>
            <a:r>
              <a:rPr lang="nl-BE" dirty="0">
                <a:latin typeface="Times New Roman" panose="02020603050405020304" pitchFamily="18" charset="0"/>
                <a:cs typeface="Times New Roman" panose="02020603050405020304" pitchFamily="18" charset="0"/>
              </a:rPr>
              <a:t>v. 16 harmonisation with v. 11?</a:t>
            </a:r>
          </a:p>
          <a:p>
            <a:pPr lvl="1"/>
            <a:endParaRPr lang="nl-BE" dirty="0">
              <a:latin typeface="Times New Roman" panose="02020603050405020304" pitchFamily="18" charset="0"/>
              <a:cs typeface="Times New Roman" panose="02020603050405020304" pitchFamily="18" charset="0"/>
            </a:endParaRPr>
          </a:p>
          <a:p>
            <a:pPr marL="1200150" lvl="2" indent="-285750">
              <a:buFont typeface="Wingdings" pitchFamily="2" charset="2"/>
              <a:buChar char="Ø"/>
            </a:pPr>
            <a:r>
              <a:rPr lang="nl-BE" dirty="0">
                <a:latin typeface="Times New Roman" panose="02020603050405020304" pitchFamily="18" charset="0"/>
                <a:cs typeface="Times New Roman" panose="02020603050405020304" pitchFamily="18" charset="0"/>
              </a:rPr>
              <a:t>Resultaat: parallel v. 5 – 11 – 16 </a:t>
            </a: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p:txBody>
      </p:sp>
      <p:graphicFrame>
        <p:nvGraphicFramePr>
          <p:cNvPr id="7" name="Tabel 6">
            <a:extLst>
              <a:ext uri="{FF2B5EF4-FFF2-40B4-BE49-F238E27FC236}">
                <a16:creationId xmlns:a16="http://schemas.microsoft.com/office/drawing/2014/main" id="{AE24FD27-5155-ED71-5634-68001A09B960}"/>
              </a:ext>
            </a:extLst>
          </p:cNvPr>
          <p:cNvGraphicFramePr>
            <a:graphicFrameLocks noGrp="1"/>
          </p:cNvGraphicFramePr>
          <p:nvPr>
            <p:extLst>
              <p:ext uri="{D42A27DB-BD31-4B8C-83A1-F6EECF244321}">
                <p14:modId xmlns:p14="http://schemas.microsoft.com/office/powerpoint/2010/main" val="2575479098"/>
              </p:ext>
            </p:extLst>
          </p:nvPr>
        </p:nvGraphicFramePr>
        <p:xfrm>
          <a:off x="5823672" y="1319134"/>
          <a:ext cx="6210935" cy="3634740"/>
        </p:xfrm>
        <a:graphic>
          <a:graphicData uri="http://schemas.openxmlformats.org/drawingml/2006/table">
            <a:tbl>
              <a:tblPr firstRow="1" firstCol="1" bandRow="1"/>
              <a:tblGrid>
                <a:gridCol w="492760">
                  <a:extLst>
                    <a:ext uri="{9D8B030D-6E8A-4147-A177-3AD203B41FA5}">
                      <a16:colId xmlns:a16="http://schemas.microsoft.com/office/drawing/2014/main" val="1903929561"/>
                    </a:ext>
                  </a:extLst>
                </a:gridCol>
                <a:gridCol w="648970">
                  <a:extLst>
                    <a:ext uri="{9D8B030D-6E8A-4147-A177-3AD203B41FA5}">
                      <a16:colId xmlns:a16="http://schemas.microsoft.com/office/drawing/2014/main" val="2850420982"/>
                    </a:ext>
                  </a:extLst>
                </a:gridCol>
                <a:gridCol w="1114296">
                  <a:extLst>
                    <a:ext uri="{9D8B030D-6E8A-4147-A177-3AD203B41FA5}">
                      <a16:colId xmlns:a16="http://schemas.microsoft.com/office/drawing/2014/main" val="1049444302"/>
                    </a:ext>
                  </a:extLst>
                </a:gridCol>
                <a:gridCol w="678309">
                  <a:extLst>
                    <a:ext uri="{9D8B030D-6E8A-4147-A177-3AD203B41FA5}">
                      <a16:colId xmlns:a16="http://schemas.microsoft.com/office/drawing/2014/main" val="1711874070"/>
                    </a:ext>
                  </a:extLst>
                </a:gridCol>
                <a:gridCol w="1206500">
                  <a:extLst>
                    <a:ext uri="{9D8B030D-6E8A-4147-A177-3AD203B41FA5}">
                      <a16:colId xmlns:a16="http://schemas.microsoft.com/office/drawing/2014/main" val="885103492"/>
                    </a:ext>
                  </a:extLst>
                </a:gridCol>
                <a:gridCol w="748030">
                  <a:extLst>
                    <a:ext uri="{9D8B030D-6E8A-4147-A177-3AD203B41FA5}">
                      <a16:colId xmlns:a16="http://schemas.microsoft.com/office/drawing/2014/main" val="2559248013"/>
                    </a:ext>
                  </a:extLst>
                </a:gridCol>
                <a:gridCol w="1322070">
                  <a:extLst>
                    <a:ext uri="{9D8B030D-6E8A-4147-A177-3AD203B41FA5}">
                      <a16:colId xmlns:a16="http://schemas.microsoft.com/office/drawing/2014/main" val="3239569839"/>
                    </a:ext>
                  </a:extLst>
                </a:gridCol>
              </a:tblGrid>
              <a:tr h="0">
                <a:tc>
                  <a:txBody>
                    <a:bodyPr/>
                    <a:lstStyle/>
                    <a:p>
                      <a:pPr algn="just"/>
                      <a:r>
                        <a:rPr lang="en-US" sz="1200" dirty="0" err="1">
                          <a:effectLst/>
                          <a:latin typeface="SBL BibLit" panose="02000000000000000000" pitchFamily="2" charset="-79"/>
                          <a:ea typeface="SBL BibLit" panose="02000000000000000000" pitchFamily="2" charset="-79"/>
                          <a:cs typeface="SBL BibLit" panose="02000000000000000000" pitchFamily="2" charset="-79"/>
                        </a:rPr>
                        <a:t>Vers</a:t>
                      </a:r>
                      <a:endParaRPr lang="nl-BE" sz="1200" dirty="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r>
                        <a:rPr lang="en-US" sz="1200">
                          <a:effectLst/>
                          <a:latin typeface="SBL BibLit" panose="02000000000000000000" pitchFamily="2" charset="-79"/>
                          <a:ea typeface="SBL BibLit" panose="02000000000000000000" pitchFamily="2" charset="-79"/>
                          <a:cs typeface="SBL BibLit" panose="02000000000000000000" pitchFamily="2" charset="-79"/>
                        </a:rPr>
                        <a:t>MT</a:t>
                      </a:r>
                      <a:endParaRPr lang="nl-BE" sz="120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r>
                        <a:rPr lang="en-US" sz="1200">
                          <a:effectLst/>
                          <a:latin typeface="SBL BibLit" panose="02000000000000000000" pitchFamily="2" charset="-79"/>
                          <a:ea typeface="SBL BibLit" panose="02000000000000000000" pitchFamily="2" charset="-79"/>
                          <a:cs typeface="SBL BibLit" panose="02000000000000000000" pitchFamily="2" charset="-79"/>
                        </a:rPr>
                        <a:t>LXX</a:t>
                      </a:r>
                      <a:endParaRPr lang="nl-BE" sz="120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r>
                        <a:rPr lang="en-US" sz="1200">
                          <a:effectLst/>
                          <a:latin typeface="SBL BibLit" panose="02000000000000000000" pitchFamily="2" charset="-79"/>
                          <a:ea typeface="SBL BibLit" panose="02000000000000000000" pitchFamily="2" charset="-79"/>
                          <a:cs typeface="SBL BibLit" panose="02000000000000000000" pitchFamily="2" charset="-79"/>
                        </a:rPr>
                        <a:t>SamP</a:t>
                      </a:r>
                      <a:endParaRPr lang="nl-BE" sz="120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algn="just"/>
                      <a:r>
                        <a:rPr lang="en-US" sz="1200">
                          <a:effectLst/>
                          <a:latin typeface="SBL BibLit" panose="02000000000000000000" pitchFamily="2" charset="-79"/>
                          <a:ea typeface="SBL BibLit" panose="02000000000000000000" pitchFamily="2" charset="-79"/>
                          <a:cs typeface="SBL BibLit" panose="02000000000000000000" pitchFamily="2" charset="-79"/>
                        </a:rPr>
                        <a:t>DSS</a:t>
                      </a:r>
                      <a:endParaRPr lang="nl-BE" sz="120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nl-BE"/>
                    </a:p>
                  </a:txBody>
                  <a:tcPr/>
                </a:tc>
                <a:tc>
                  <a:txBody>
                    <a:bodyPr/>
                    <a:lstStyle/>
                    <a:p>
                      <a:pPr algn="just"/>
                      <a:r>
                        <a:rPr lang="en-US" sz="1200">
                          <a:effectLst/>
                          <a:latin typeface="SBL BibLit" panose="02000000000000000000" pitchFamily="2" charset="-79"/>
                          <a:ea typeface="SBL BibLit" panose="02000000000000000000" pitchFamily="2" charset="-79"/>
                          <a:cs typeface="SBL BibLit" panose="02000000000000000000" pitchFamily="2" charset="-79"/>
                        </a:rPr>
                        <a:t>Hexapla/De Rossi</a:t>
                      </a:r>
                      <a:endParaRPr lang="nl-BE" sz="120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360009472"/>
                  </a:ext>
                </a:extLst>
              </a:tr>
              <a:tr h="0">
                <a:tc>
                  <a:txBody>
                    <a:bodyPr/>
                    <a:lstStyle/>
                    <a:p>
                      <a:pPr algn="just"/>
                      <a:r>
                        <a:rPr lang="en-US" sz="1200">
                          <a:effectLst/>
                          <a:latin typeface="SBL BibLit" panose="02000000000000000000" pitchFamily="2" charset="-79"/>
                          <a:ea typeface="SBL BibLit" panose="02000000000000000000" pitchFamily="2" charset="-79"/>
                          <a:cs typeface="SBL BibLit" panose="02000000000000000000" pitchFamily="2" charset="-79"/>
                        </a:rPr>
                        <a:t>Lev 3:11</a:t>
                      </a:r>
                      <a:endParaRPr lang="nl-BE" sz="120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rtl="1"/>
                      <a:r>
                        <a:rPr lang="he-I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a:t>
                      </a:r>
                      <a:endParaRPr lang="nl-BE" sz="1200" dirty="0">
                        <a:effectLst/>
                        <a:latin typeface="SBL BibLit" panose="02000000000000000000" pitchFamily="2" charset="-79"/>
                        <a:ea typeface="SBL BibLit" panose="02000000000000000000" pitchFamily="2" charset="-79"/>
                        <a:cs typeface="SBL BibLit" panose="02000000000000000000" pitchFamily="2" charset="-79"/>
                      </a:endParaRPr>
                    </a:p>
                    <a:p>
                      <a:pPr algn="r"/>
                      <a:r>
                        <a:rPr lang="he-I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וְהִקְטִיר֥וֹ הַכֹּהֵ֖ן הַמִּזְבֵּ֑חָה</a:t>
                      </a:r>
                      <a:endParaRPr lang="nl-BE" sz="1200" dirty="0">
                        <a:effectLst/>
                        <a:latin typeface="SBL BibLit" panose="02000000000000000000" pitchFamily="2" charset="-79"/>
                        <a:ea typeface="SBL BibLit" panose="02000000000000000000" pitchFamily="2" charset="-79"/>
                        <a:cs typeface="SBL BibLit" panose="02000000000000000000" pitchFamily="2" charset="-79"/>
                      </a:endParaRPr>
                    </a:p>
                    <a:p>
                      <a:pPr algn="r"/>
                      <a:r>
                        <a:rPr lang="nl-N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 </a:t>
                      </a:r>
                      <a:r>
                        <a:rPr lang="he-IL" sz="1200" b="1" dirty="0">
                          <a:solidFill>
                            <a:srgbClr val="FF2500"/>
                          </a:solidFill>
                          <a:effectLst/>
                          <a:latin typeface="SBL BibLit" panose="02000000000000000000" pitchFamily="2" charset="-79"/>
                          <a:ea typeface="SBL BibLit" panose="02000000000000000000" pitchFamily="2" charset="-79"/>
                          <a:cs typeface="SBL BibLit" panose="02000000000000000000" pitchFamily="2" charset="-79"/>
                        </a:rPr>
                        <a:t>לֶ֥חֶם </a:t>
                      </a:r>
                      <a:r>
                        <a:rPr lang="he-I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אִשֶּׁ֖ה</a:t>
                      </a:r>
                      <a:r>
                        <a:rPr lang="he-I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 לַיהוָֽה</a:t>
                      </a:r>
                      <a:endParaRPr lang="nl-BE" sz="1200" dirty="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r>
                        <a:rPr lang="nl-NL" sz="1200" dirty="0">
                          <a:solidFill>
                            <a:srgbClr val="A9D18E"/>
                          </a:solidFill>
                          <a:effectLst/>
                          <a:latin typeface="SBL BibLit" panose="02000000000000000000" pitchFamily="2" charset="-79"/>
                          <a:ea typeface="SBL BibLit" panose="02000000000000000000" pitchFamily="2" charset="-79"/>
                          <a:cs typeface="SBL BibLit" panose="02000000000000000000" pitchFamily="2" charset="-79"/>
                        </a:rPr>
                        <a:t> </a:t>
                      </a:r>
                      <a:endParaRPr lang="nl-BE" sz="1200" dirty="0">
                        <a:effectLst/>
                        <a:latin typeface="SBL BibLit" panose="02000000000000000000" pitchFamily="2" charset="-79"/>
                        <a:ea typeface="SBL BibLit" panose="02000000000000000000" pitchFamily="2" charset="-79"/>
                        <a:cs typeface="SBL BibLit" panose="02000000000000000000" pitchFamily="2" charset="-79"/>
                      </a:endParaRPr>
                    </a:p>
                    <a:p>
                      <a:pPr algn="just"/>
                      <a:r>
                        <a:rPr lang="nl-NL" sz="1200" dirty="0">
                          <a:solidFill>
                            <a:srgbClr val="A9D18E"/>
                          </a:solidFill>
                          <a:effectLst/>
                          <a:latin typeface="SBL BibLit" panose="02000000000000000000" pitchFamily="2" charset="-79"/>
                          <a:ea typeface="SBL BibLit" panose="02000000000000000000" pitchFamily="2" charset="-79"/>
                          <a:cs typeface="SBL BibLit" panose="02000000000000000000" pitchFamily="2" charset="-79"/>
                        </a:rPr>
                        <a:t>ἀ</a:t>
                      </a:r>
                      <a:r>
                        <a:rPr lang="nl-NL" sz="1200" dirty="0" err="1">
                          <a:solidFill>
                            <a:srgbClr val="A9D18E"/>
                          </a:solidFill>
                          <a:effectLst/>
                          <a:latin typeface="SBL BibLit" panose="02000000000000000000" pitchFamily="2" charset="-79"/>
                          <a:ea typeface="SBL BibLit" panose="02000000000000000000" pitchFamily="2" charset="-79"/>
                          <a:cs typeface="SBL BibLit" panose="02000000000000000000" pitchFamily="2" charset="-79"/>
                        </a:rPr>
                        <a:t>νοίσει</a:t>
                      </a:r>
                      <a:r>
                        <a:rPr lang="nl-NL" sz="1200" dirty="0">
                          <a:solidFill>
                            <a:srgbClr val="A9D18E"/>
                          </a:solidFill>
                          <a:effectLst/>
                          <a:latin typeface="SBL BibLit" panose="02000000000000000000" pitchFamily="2" charset="-79"/>
                          <a:ea typeface="SBL BibLit" panose="02000000000000000000" pitchFamily="2" charset="-79"/>
                          <a:cs typeface="SBL BibLit" panose="02000000000000000000" pitchFamily="2" charset="-79"/>
                        </a:rPr>
                        <a:t> </a:t>
                      </a:r>
                      <a:endParaRPr lang="nl-BE" sz="1200" dirty="0">
                        <a:effectLst/>
                        <a:latin typeface="SBL BibLit" panose="02000000000000000000" pitchFamily="2" charset="-79"/>
                        <a:ea typeface="SBL BibLit" panose="02000000000000000000" pitchFamily="2" charset="-79"/>
                        <a:cs typeface="SBL BibLit" panose="02000000000000000000" pitchFamily="2" charset="-79"/>
                      </a:endParaRPr>
                    </a:p>
                    <a:p>
                      <a:pPr algn="just"/>
                      <a:r>
                        <a:rPr lang="nl-N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ο</a:t>
                      </a:r>
                      <a:r>
                        <a:rPr lang="nl-N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 </a:t>
                      </a:r>
                      <a:r>
                        <a:rPr lang="nl-N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ἱερεὺς</a:t>
                      </a:r>
                      <a:r>
                        <a:rPr lang="nl-N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 </a:t>
                      </a:r>
                      <a:r>
                        <a:rPr lang="nl-N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ε</a:t>
                      </a:r>
                      <a:r>
                        <a:rPr lang="nl-N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̓π</a:t>
                      </a:r>
                      <a:r>
                        <a:rPr lang="nl-N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ι</a:t>
                      </a:r>
                      <a:r>
                        <a:rPr lang="nl-N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 </a:t>
                      </a:r>
                      <a:r>
                        <a:rPr lang="nl-N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το</a:t>
                      </a:r>
                      <a:r>
                        <a:rPr lang="nl-N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  </a:t>
                      </a:r>
                      <a:r>
                        <a:rPr lang="nl-N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θυσι</a:t>
                      </a:r>
                      <a:r>
                        <a:rPr lang="nl-N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α</a:t>
                      </a:r>
                      <a:r>
                        <a:rPr lang="nl-N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στήριον</a:t>
                      </a:r>
                      <a:r>
                        <a:rPr lang="nl-N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 </a:t>
                      </a:r>
                      <a:endParaRPr lang="nl-BE" sz="1200" dirty="0">
                        <a:effectLst/>
                        <a:latin typeface="SBL BibLit" panose="02000000000000000000" pitchFamily="2" charset="-79"/>
                        <a:ea typeface="SBL BibLit" panose="02000000000000000000" pitchFamily="2" charset="-79"/>
                        <a:cs typeface="SBL BibLit" panose="02000000000000000000" pitchFamily="2" charset="-79"/>
                      </a:endParaRPr>
                    </a:p>
                    <a:p>
                      <a:pPr algn="just"/>
                      <a:r>
                        <a:rPr lang="nl-NL" sz="1100" dirty="0" err="1">
                          <a:solidFill>
                            <a:srgbClr val="FF0000"/>
                          </a:solidFill>
                          <a:effectLst/>
                          <a:latin typeface="SBL BibLit" panose="02000000000000000000" pitchFamily="2" charset="-79"/>
                          <a:ea typeface="SBL BibLit" panose="02000000000000000000" pitchFamily="2" charset="-79"/>
                          <a:cs typeface="SBL BibLit" panose="02000000000000000000" pitchFamily="2" charset="-79"/>
                        </a:rPr>
                        <a:t>ὀσμὴν</a:t>
                      </a:r>
                      <a:r>
                        <a:rPr lang="nl-NL" sz="1100" dirty="0">
                          <a:solidFill>
                            <a:srgbClr val="FF0000"/>
                          </a:solidFill>
                          <a:effectLst/>
                          <a:latin typeface="SBL BibLit" panose="02000000000000000000" pitchFamily="2" charset="-79"/>
                          <a:ea typeface="SBL BibLit" panose="02000000000000000000" pitchFamily="2" charset="-79"/>
                          <a:cs typeface="SBL BibLit" panose="02000000000000000000" pitchFamily="2" charset="-79"/>
                        </a:rPr>
                        <a:t> </a:t>
                      </a:r>
                      <a:r>
                        <a:rPr lang="nl-NL" sz="1100" dirty="0" err="1">
                          <a:solidFill>
                            <a:srgbClr val="FF0000"/>
                          </a:solidFill>
                          <a:effectLst/>
                          <a:latin typeface="SBL BibLit" panose="02000000000000000000" pitchFamily="2" charset="-79"/>
                          <a:ea typeface="SBL BibLit" panose="02000000000000000000" pitchFamily="2" charset="-79"/>
                          <a:cs typeface="SBL BibLit" panose="02000000000000000000" pitchFamily="2" charset="-79"/>
                        </a:rPr>
                        <a:t>ευ</a:t>
                      </a:r>
                      <a:r>
                        <a:rPr lang="en-US" sz="1100" dirty="0">
                          <a:solidFill>
                            <a:srgbClr val="FF0000"/>
                          </a:solidFill>
                          <a:effectLst/>
                          <a:latin typeface="SBL BibLit" panose="02000000000000000000" pitchFamily="2" charset="-79"/>
                          <a:ea typeface="SBL BibLit" panose="02000000000000000000" pitchFamily="2" charset="-79"/>
                          <a:cs typeface="SBL BibLit" panose="02000000000000000000" pitchFamily="2" charset="-79"/>
                        </a:rPr>
                        <a:t>̓</a:t>
                      </a:r>
                      <a:r>
                        <a:rPr lang="nl-NL" sz="1100" dirty="0" err="1">
                          <a:solidFill>
                            <a:srgbClr val="FF0000"/>
                          </a:solidFill>
                          <a:effectLst/>
                          <a:latin typeface="SBL BibLit" panose="02000000000000000000" pitchFamily="2" charset="-79"/>
                          <a:ea typeface="SBL BibLit" panose="02000000000000000000" pitchFamily="2" charset="-79"/>
                          <a:cs typeface="SBL BibLit" panose="02000000000000000000" pitchFamily="2" charset="-79"/>
                        </a:rPr>
                        <a:t>ωδι</a:t>
                      </a:r>
                      <a:r>
                        <a:rPr lang="en-US" sz="1100" dirty="0">
                          <a:solidFill>
                            <a:srgbClr val="FF0000"/>
                          </a:solidFill>
                          <a:effectLst/>
                          <a:latin typeface="SBL BibLit" panose="02000000000000000000" pitchFamily="2" charset="-79"/>
                          <a:ea typeface="SBL BibLit" panose="02000000000000000000" pitchFamily="2" charset="-79"/>
                          <a:cs typeface="SBL BibLit" panose="02000000000000000000" pitchFamily="2" charset="-79"/>
                        </a:rPr>
                        <a:t>́</a:t>
                      </a:r>
                      <a:r>
                        <a:rPr lang="nl-NL" sz="1100" dirty="0">
                          <a:solidFill>
                            <a:srgbClr val="FF0000"/>
                          </a:solidFill>
                          <a:effectLst/>
                          <a:latin typeface="SBL BibLit" panose="02000000000000000000" pitchFamily="2" charset="-79"/>
                          <a:ea typeface="SBL BibLit" panose="02000000000000000000" pitchFamily="2" charset="-79"/>
                          <a:cs typeface="SBL BibLit" panose="02000000000000000000" pitchFamily="2" charset="-79"/>
                        </a:rPr>
                        <a:t>α</a:t>
                      </a:r>
                      <a:r>
                        <a:rPr lang="nl-NL" sz="1100" dirty="0" err="1">
                          <a:solidFill>
                            <a:srgbClr val="FF0000"/>
                          </a:solidFill>
                          <a:effectLst/>
                          <a:latin typeface="SBL BibLit" panose="02000000000000000000" pitchFamily="2" charset="-79"/>
                          <a:ea typeface="SBL BibLit" panose="02000000000000000000" pitchFamily="2" charset="-79"/>
                          <a:cs typeface="SBL BibLit" panose="02000000000000000000" pitchFamily="2" charset="-79"/>
                        </a:rPr>
                        <a:t>ς</a:t>
                      </a:r>
                      <a:r>
                        <a:rPr lang="en-US"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 </a:t>
                      </a:r>
                      <a:r>
                        <a:rPr lang="nl-N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κ</a:t>
                      </a:r>
                      <a:r>
                        <a:rPr lang="nl-N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α</a:t>
                      </a:r>
                      <a:r>
                        <a:rPr lang="en-US"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a:t>
                      </a:r>
                      <a:r>
                        <a:rPr lang="nl-N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ρ</a:t>
                      </a:r>
                      <a:r>
                        <a:rPr lang="nl-N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π</a:t>
                      </a:r>
                      <a:r>
                        <a:rPr lang="nl-N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ωμ</a:t>
                      </a:r>
                      <a:r>
                        <a:rPr lang="nl-N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α </a:t>
                      </a:r>
                      <a:r>
                        <a:rPr lang="nl-N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κυρι</a:t>
                      </a:r>
                      <a:r>
                        <a:rPr lang="en-US"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a:t>
                      </a:r>
                      <a:r>
                        <a:rPr lang="nl-N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ω</a:t>
                      </a:r>
                      <a:r>
                        <a:rPr lang="en-US"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a:t>
                      </a:r>
                      <a:r>
                        <a:rPr lang="en-US"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a:t>
                      </a:r>
                      <a:endParaRPr lang="nl-BE" sz="1200" dirty="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r>
                        <a:rPr lang="en-US" sz="1200" dirty="0">
                          <a:solidFill>
                            <a:srgbClr val="A9D18E"/>
                          </a:solidFill>
                          <a:effectLst/>
                          <a:latin typeface="SBL BibLit" panose="02000000000000000000" pitchFamily="2" charset="-79"/>
                          <a:ea typeface="SBL BibLit" panose="02000000000000000000" pitchFamily="2" charset="-79"/>
                          <a:cs typeface="SBL BibLit" panose="02000000000000000000" pitchFamily="2" charset="-79"/>
                        </a:rPr>
                        <a:t> </a:t>
                      </a:r>
                      <a:endParaRPr lang="nl-BE" sz="1200" dirty="0">
                        <a:effectLst/>
                        <a:latin typeface="SBL BibLit" panose="02000000000000000000" pitchFamily="2" charset="-79"/>
                        <a:ea typeface="SBL BibLit" panose="02000000000000000000" pitchFamily="2" charset="-79"/>
                        <a:cs typeface="SBL BibLit" panose="02000000000000000000" pitchFamily="2" charset="-79"/>
                      </a:endParaRPr>
                    </a:p>
                    <a:p>
                      <a:pPr algn="r"/>
                      <a:r>
                        <a:rPr lang="he-IL" sz="1200" dirty="0">
                          <a:solidFill>
                            <a:srgbClr val="A9D18E"/>
                          </a:solidFill>
                          <a:effectLst/>
                          <a:latin typeface="SBL BibLit" panose="02000000000000000000" pitchFamily="2" charset="-79"/>
                          <a:ea typeface="SBL BibLit" panose="02000000000000000000" pitchFamily="2" charset="-79"/>
                          <a:cs typeface="SBL BibLit" panose="02000000000000000000" pitchFamily="2" charset="-79"/>
                        </a:rPr>
                        <a:t>והקטיר </a:t>
                      </a:r>
                      <a:r>
                        <a:rPr lang="he-I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הכהן המזבחה</a:t>
                      </a:r>
                      <a:endParaRPr lang="nl-BE" sz="1200" dirty="0">
                        <a:effectLst/>
                        <a:latin typeface="SBL BibLit" panose="02000000000000000000" pitchFamily="2" charset="-79"/>
                        <a:ea typeface="SBL BibLit" panose="02000000000000000000" pitchFamily="2" charset="-79"/>
                        <a:cs typeface="SBL BibLit" panose="02000000000000000000" pitchFamily="2" charset="-79"/>
                      </a:endParaRPr>
                    </a:p>
                    <a:p>
                      <a:pPr algn="r"/>
                      <a:r>
                        <a:rPr lang="en-US"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 </a:t>
                      </a:r>
                      <a:r>
                        <a:rPr lang="he-IL" sz="1200" dirty="0">
                          <a:solidFill>
                            <a:srgbClr val="FF0000"/>
                          </a:solidFill>
                          <a:effectLst/>
                          <a:latin typeface="SBL BibLit" panose="02000000000000000000" pitchFamily="2" charset="-79"/>
                          <a:ea typeface="SBL BibLit" panose="02000000000000000000" pitchFamily="2" charset="-79"/>
                          <a:cs typeface="SBL BibLit" panose="02000000000000000000" pitchFamily="2" charset="-79"/>
                        </a:rPr>
                        <a:t>לחם</a:t>
                      </a:r>
                      <a:endParaRPr lang="nl-BE" sz="1200" dirty="0">
                        <a:effectLst/>
                        <a:latin typeface="SBL BibLit" panose="02000000000000000000" pitchFamily="2" charset="-79"/>
                        <a:ea typeface="SBL BibLit" panose="02000000000000000000" pitchFamily="2" charset="-79"/>
                        <a:cs typeface="SBL BibLit" panose="02000000000000000000" pitchFamily="2" charset="-79"/>
                      </a:endParaRPr>
                    </a:p>
                    <a:p>
                      <a:pPr algn="r"/>
                      <a:r>
                        <a:rPr lang="en-US" sz="1200" dirty="0">
                          <a:solidFill>
                            <a:srgbClr val="FF0000"/>
                          </a:solidFill>
                          <a:effectLst/>
                          <a:latin typeface="SBL BibLit" panose="02000000000000000000" pitchFamily="2" charset="-79"/>
                          <a:ea typeface="SBL BibLit" panose="02000000000000000000" pitchFamily="2" charset="-79"/>
                          <a:cs typeface="SBL BibLit" panose="02000000000000000000" pitchFamily="2" charset="-79"/>
                        </a:rPr>
                        <a:t> </a:t>
                      </a:r>
                      <a:r>
                        <a:rPr lang="he-I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אשה</a:t>
                      </a:r>
                      <a:r>
                        <a:rPr lang="he-I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 ליהוה</a:t>
                      </a:r>
                      <a:endParaRPr lang="nl-BE" sz="1200" dirty="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en-US" sz="1200" b="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a:t>
                      </a:r>
                      <a:r>
                        <a:rPr lang="en-US" sz="900" b="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Pap4QLXXLev</a:t>
                      </a:r>
                      <a:r>
                        <a:rPr lang="en-US" sz="900" b="1" baseline="3000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b </a:t>
                      </a:r>
                      <a:r>
                        <a:rPr lang="en-US" sz="900" b="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f7</a:t>
                      </a:r>
                      <a:r>
                        <a:rPr lang="en-US" sz="650" b="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endParaRPr lang="nl-BE" sz="1200">
                        <a:effectLst/>
                        <a:latin typeface="SBL BibLit" panose="02000000000000000000" pitchFamily="2" charset="-79"/>
                        <a:ea typeface="SBL BibLit" panose="02000000000000000000" pitchFamily="2" charset="-79"/>
                        <a:cs typeface="SBL BibLit" panose="02000000000000000000" pitchFamily="2" charset="-79"/>
                      </a:endParaRPr>
                    </a:p>
                    <a:p>
                      <a:pPr algn="r" rtl="1"/>
                      <a:r>
                        <a:rPr lang="nl-NL" sz="120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ανοι</a:t>
                      </a:r>
                      <a:r>
                        <a:rPr lang="en-US" sz="120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r>
                        <a:rPr lang="nl-NL" sz="120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σε</a:t>
                      </a:r>
                      <a:r>
                        <a:rPr lang="en-US" sz="120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r>
                        <a:rPr lang="nl-NL" sz="120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ι </a:t>
                      </a:r>
                      <a:endParaRPr lang="nl-BE" sz="1200">
                        <a:effectLst/>
                        <a:latin typeface="SBL BibLit" panose="02000000000000000000" pitchFamily="2" charset="-79"/>
                        <a:ea typeface="SBL BibLit" panose="02000000000000000000" pitchFamily="2" charset="-79"/>
                        <a:cs typeface="SBL BibLit" panose="02000000000000000000" pitchFamily="2" charset="-79"/>
                      </a:endParaRPr>
                    </a:p>
                    <a:p>
                      <a:pPr algn="r" rtl="1"/>
                      <a:r>
                        <a:rPr lang="nl-NL" sz="120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ο ιερευς επι το θυ</a:t>
                      </a:r>
                      <a:r>
                        <a:rPr lang="en-US" sz="120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r>
                        <a:rPr lang="nl-NL" sz="120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σιαστηριον οσμ</a:t>
                      </a:r>
                      <a:r>
                        <a:rPr lang="en-US" sz="120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r>
                        <a:rPr lang="nl-NL" sz="1200">
                          <a:solidFill>
                            <a:srgbClr val="FF0000"/>
                          </a:solidFill>
                          <a:effectLst/>
                          <a:latin typeface="SBL BibLit" panose="02000000000000000000" pitchFamily="2" charset="-79"/>
                          <a:ea typeface="SBL BibLit" panose="02000000000000000000" pitchFamily="2" charset="-79"/>
                          <a:cs typeface="SBL BibLit" panose="02000000000000000000" pitchFamily="2" charset="-79"/>
                        </a:rPr>
                        <a:t>ην</a:t>
                      </a:r>
                      <a:r>
                        <a:rPr lang="en-US" sz="120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r>
                        <a:rPr lang="nl-NL" sz="120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ευωδιας καρπωμα</a:t>
                      </a:r>
                      <a:r>
                        <a:rPr lang="en-US" sz="120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endParaRPr lang="nl-BE" sz="1200">
                        <a:effectLst/>
                        <a:latin typeface="SBL BibLit" panose="02000000000000000000" pitchFamily="2" charset="-79"/>
                        <a:ea typeface="SBL BibLit" panose="02000000000000000000" pitchFamily="2" charset="-79"/>
                        <a:cs typeface="SBL BibLit" panose="02000000000000000000" pitchFamily="2" charset="-79"/>
                      </a:endParaRPr>
                    </a:p>
                    <a:p>
                      <a:pPr algn="r" rtl="1"/>
                      <a:r>
                        <a:rPr lang="en-US" sz="120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r>
                        <a:rPr lang="nl-NL" sz="120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τωι Ιαω</a:t>
                      </a:r>
                      <a:r>
                        <a:rPr lang="en-US" sz="120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endParaRPr lang="nl-BE" sz="120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rtl="1"/>
                      <a:r>
                        <a:rPr lang="nl-NL" sz="800" b="1"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r>
                        <a:rPr lang="nl-NL" sz="1050" b="1"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4Q24 f8</a:t>
                      </a:r>
                      <a:r>
                        <a:rPr lang="nl-NL" sz="800" b="1"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endParaRPr lang="nl-BE" sz="1200" dirty="0">
                        <a:effectLst/>
                        <a:latin typeface="SBL BibLit" panose="02000000000000000000" pitchFamily="2" charset="-79"/>
                        <a:ea typeface="SBL BibLit" panose="02000000000000000000" pitchFamily="2" charset="-79"/>
                        <a:cs typeface="SBL BibLit" panose="02000000000000000000" pitchFamily="2" charset="-79"/>
                      </a:endParaRPr>
                    </a:p>
                    <a:p>
                      <a:pPr algn="l" rtl="1"/>
                      <a:r>
                        <a:rPr lang="nl-NL" sz="800" b="1" dirty="0">
                          <a:solidFill>
                            <a:srgbClr val="0433FF"/>
                          </a:solidFill>
                          <a:effectLst/>
                          <a:latin typeface="SBL BibLit" panose="02000000000000000000" pitchFamily="2" charset="-79"/>
                          <a:ea typeface="SBL BibLit" panose="02000000000000000000" pitchFamily="2" charset="-79"/>
                          <a:cs typeface="SBL BibLit" panose="02000000000000000000" pitchFamily="2" charset="-79"/>
                        </a:rPr>
                        <a:t> </a:t>
                      </a:r>
                      <a:r>
                        <a:rPr lang="he-I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והק</a:t>
                      </a:r>
                      <a:r>
                        <a:rPr lang="he-I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֯[ט]</a:t>
                      </a:r>
                      <a:r>
                        <a:rPr lang="he-I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יר</a:t>
                      </a:r>
                      <a:endParaRPr lang="nl-BE" sz="1200" dirty="0">
                        <a:effectLst/>
                        <a:latin typeface="SBL BibLit" panose="02000000000000000000" pitchFamily="2" charset="-79"/>
                        <a:ea typeface="SBL BibLit" panose="02000000000000000000" pitchFamily="2" charset="-79"/>
                        <a:cs typeface="SBL BibLit" panose="02000000000000000000" pitchFamily="2" charset="-79"/>
                      </a:endParaRPr>
                    </a:p>
                    <a:p>
                      <a:pPr algn="r" rtl="1"/>
                      <a:r>
                        <a:rPr lang="he-I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 הכהן</a:t>
                      </a:r>
                      <a:endParaRPr lang="nl-BE" sz="1200" dirty="0">
                        <a:effectLst/>
                        <a:latin typeface="SBL BibLit" panose="02000000000000000000" pitchFamily="2" charset="-79"/>
                        <a:ea typeface="SBL BibLit" panose="02000000000000000000" pitchFamily="2" charset="-79"/>
                        <a:cs typeface="SBL BibLit" panose="02000000000000000000" pitchFamily="2" charset="-79"/>
                      </a:endParaRPr>
                    </a:p>
                    <a:p>
                      <a:pPr algn="r" rtl="1"/>
                      <a:r>
                        <a:rPr lang="he-I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המזבחה</a:t>
                      </a:r>
                      <a:endParaRPr lang="nl-BE" sz="1200" dirty="0">
                        <a:effectLst/>
                        <a:latin typeface="SBL BibLit" panose="02000000000000000000" pitchFamily="2" charset="-79"/>
                        <a:ea typeface="SBL BibLit" panose="02000000000000000000" pitchFamily="2" charset="-79"/>
                        <a:cs typeface="SBL BibLit" panose="02000000000000000000" pitchFamily="2" charset="-79"/>
                      </a:endParaRPr>
                    </a:p>
                    <a:p>
                      <a:pPr algn="r" rtl="1"/>
                      <a:r>
                        <a:rPr lang="he-IL" sz="1200" dirty="0">
                          <a:solidFill>
                            <a:srgbClr val="FF0000"/>
                          </a:solidFill>
                          <a:effectLst/>
                          <a:latin typeface="SBL BibLit" panose="02000000000000000000" pitchFamily="2" charset="-79"/>
                          <a:ea typeface="SBL BibLit" panose="02000000000000000000" pitchFamily="2" charset="-79"/>
                          <a:cs typeface="SBL BibLit" panose="02000000000000000000" pitchFamily="2" charset="-79"/>
                        </a:rPr>
                        <a:t>ל</a:t>
                      </a:r>
                      <a:r>
                        <a:rPr lang="he-I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a:t>
                      </a:r>
                      <a:r>
                        <a:rPr lang="he-IL" sz="1200" i="1" dirty="0">
                          <a:solidFill>
                            <a:schemeClr val="bg1">
                              <a:lumMod val="65000"/>
                            </a:schemeClr>
                          </a:solidFill>
                          <a:effectLst/>
                          <a:latin typeface="SBL BibLit" panose="02000000000000000000" pitchFamily="2" charset="-79"/>
                          <a:ea typeface="SBL BibLit" panose="02000000000000000000" pitchFamily="2" charset="-79"/>
                          <a:cs typeface="SBL BibLit" panose="02000000000000000000" pitchFamily="2" charset="-79"/>
                        </a:rPr>
                        <a:t>חם</a:t>
                      </a:r>
                      <a:endParaRPr lang="nl-BE" sz="1200" i="1" dirty="0">
                        <a:solidFill>
                          <a:schemeClr val="bg1">
                            <a:lumMod val="65000"/>
                          </a:schemeClr>
                        </a:solidFill>
                        <a:effectLst/>
                        <a:latin typeface="SBL BibLit" panose="02000000000000000000" pitchFamily="2" charset="-79"/>
                        <a:ea typeface="SBL BibLit" panose="02000000000000000000" pitchFamily="2" charset="-79"/>
                        <a:cs typeface="SBL BibLit" panose="02000000000000000000" pitchFamily="2" charset="-79"/>
                      </a:endParaRPr>
                    </a:p>
                    <a:p>
                      <a:pPr algn="r" rtl="1"/>
                      <a:r>
                        <a:rPr lang="he-IL" sz="1200" i="1" dirty="0">
                          <a:solidFill>
                            <a:schemeClr val="bg1">
                              <a:lumMod val="65000"/>
                            </a:schemeClr>
                          </a:solidFill>
                          <a:effectLst/>
                          <a:latin typeface="SBL BibLit" panose="02000000000000000000" pitchFamily="2" charset="-79"/>
                          <a:ea typeface="SBL BibLit" panose="02000000000000000000" pitchFamily="2" charset="-79"/>
                          <a:cs typeface="SBL BibLit" panose="02000000000000000000" pitchFamily="2" charset="-79"/>
                        </a:rPr>
                        <a:t> </a:t>
                      </a:r>
                      <a:r>
                        <a:rPr lang="he-IL" sz="1200" i="1" dirty="0" err="1">
                          <a:solidFill>
                            <a:schemeClr val="bg1">
                              <a:lumMod val="65000"/>
                            </a:schemeClr>
                          </a:solidFill>
                          <a:effectLst/>
                          <a:latin typeface="SBL BibLit" panose="02000000000000000000" pitchFamily="2" charset="-79"/>
                          <a:ea typeface="SBL BibLit" panose="02000000000000000000" pitchFamily="2" charset="-79"/>
                          <a:cs typeface="SBL BibLit" panose="02000000000000000000" pitchFamily="2" charset="-79"/>
                        </a:rPr>
                        <a:t>אשה</a:t>
                      </a:r>
                      <a:endParaRPr lang="nl-BE" sz="1200" i="1" dirty="0">
                        <a:solidFill>
                          <a:schemeClr val="bg1">
                            <a:lumMod val="65000"/>
                          </a:schemeClr>
                        </a:solidFill>
                        <a:effectLst/>
                        <a:latin typeface="SBL BibLit" panose="02000000000000000000" pitchFamily="2" charset="-79"/>
                        <a:ea typeface="SBL BibLit" panose="02000000000000000000" pitchFamily="2" charset="-79"/>
                        <a:cs typeface="SBL BibLit" panose="02000000000000000000" pitchFamily="2" charset="-79"/>
                      </a:endParaRPr>
                    </a:p>
                    <a:p>
                      <a:pPr algn="r" rtl="1"/>
                      <a:r>
                        <a:rPr lang="he-IL" sz="1200" i="1" dirty="0">
                          <a:solidFill>
                            <a:schemeClr val="bg1">
                              <a:lumMod val="65000"/>
                            </a:schemeClr>
                          </a:solidFill>
                          <a:effectLst/>
                          <a:latin typeface="SBL BibLit" panose="02000000000000000000" pitchFamily="2" charset="-79"/>
                          <a:ea typeface="SBL BibLit" panose="02000000000000000000" pitchFamily="2" charset="-79"/>
                          <a:cs typeface="SBL BibLit" panose="02000000000000000000" pitchFamily="2" charset="-79"/>
                        </a:rPr>
                        <a:t> ליהוה</a:t>
                      </a:r>
                      <a:r>
                        <a:rPr lang="he-I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 </a:t>
                      </a:r>
                      <a:endParaRPr lang="nl-BE" sz="1200" dirty="0">
                        <a:effectLst/>
                        <a:latin typeface="SBL BibLit" panose="02000000000000000000" pitchFamily="2" charset="-79"/>
                        <a:ea typeface="SBL BibLit" panose="02000000000000000000" pitchFamily="2" charset="-79"/>
                        <a:cs typeface="SBL BibLit" panose="02000000000000000000" pitchFamily="2" charset="-79"/>
                      </a:endParaRPr>
                    </a:p>
                    <a:p>
                      <a:pPr algn="r" rtl="1"/>
                      <a:r>
                        <a:rPr lang="he-I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a:t>
                      </a:r>
                      <a:r>
                        <a:rPr lang="he-IL" sz="11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 </a:t>
                      </a:r>
                      <a:r>
                        <a:rPr lang="he-I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a:t>
                      </a:r>
                      <a:endParaRPr lang="nl-BE" sz="1200" dirty="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r>
                        <a:rPr lang="en-US" sz="120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Ο</a:t>
                      </a:r>
                      <a:r>
                        <a:rPr lang="nl-NL" sz="120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 ': </a:t>
                      </a:r>
                      <a:r>
                        <a:rPr lang="en-US" sz="120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ὀσμὴ εὐωδίας κάρπωμα</a:t>
                      </a:r>
                      <a:r>
                        <a:rPr lang="nl-NL" sz="120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 </a:t>
                      </a:r>
                      <a:r>
                        <a:rPr lang="en-US" sz="120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Ἄλλος· ἀρτὸν πυρόν</a:t>
                      </a:r>
                      <a:endParaRPr lang="nl-BE" sz="1200">
                        <a:effectLst/>
                        <a:latin typeface="SBL BibLit" panose="02000000000000000000" pitchFamily="2" charset="-79"/>
                        <a:ea typeface="SBL BibLit" panose="02000000000000000000" pitchFamily="2" charset="-79"/>
                        <a:cs typeface="SBL BibLit" panose="02000000000000000000" pitchFamily="2" charset="-79"/>
                      </a:endParaRPr>
                    </a:p>
                    <a:p>
                      <a:pPr algn="just"/>
                      <a:r>
                        <a:rPr lang="en-US" sz="120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De Rossi: codex 476: </a:t>
                      </a:r>
                      <a:r>
                        <a:rPr lang="he-IL" sz="110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אשה ריח ניחח</a:t>
                      </a:r>
                      <a:r>
                        <a:rPr lang="en-US" sz="120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 </a:t>
                      </a:r>
                      <a:endParaRPr lang="nl-BE" sz="1200">
                        <a:effectLst/>
                        <a:latin typeface="SBL BibLit" panose="02000000000000000000" pitchFamily="2" charset="-79"/>
                        <a:ea typeface="SBL BibLit" panose="02000000000000000000" pitchFamily="2" charset="-79"/>
                        <a:cs typeface="SBL BibLit" panose="02000000000000000000" pitchFamily="2" charset="-79"/>
                      </a:endParaRPr>
                    </a:p>
                    <a:p>
                      <a:pPr algn="just"/>
                      <a:r>
                        <a:rPr lang="en-US" sz="120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cod. Kenn. 5: </a:t>
                      </a:r>
                      <a:r>
                        <a:rPr lang="he-IL" sz="110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‌לריח ניחח</a:t>
                      </a:r>
                      <a:endParaRPr lang="nl-BE" sz="120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39187401"/>
                  </a:ext>
                </a:extLst>
              </a:tr>
              <a:tr h="0">
                <a:tc>
                  <a:txBody>
                    <a:bodyPr/>
                    <a:lstStyle/>
                    <a:p>
                      <a:pPr algn="just"/>
                      <a:r>
                        <a:rPr lang="en-US" sz="1200">
                          <a:effectLst/>
                          <a:latin typeface="SBL BibLit" panose="02000000000000000000" pitchFamily="2" charset="-79"/>
                          <a:ea typeface="SBL BibLit" panose="02000000000000000000" pitchFamily="2" charset="-79"/>
                          <a:cs typeface="SBL BibLit" panose="02000000000000000000" pitchFamily="2" charset="-79"/>
                        </a:rPr>
                        <a:t>Lev 3:16</a:t>
                      </a:r>
                      <a:endParaRPr lang="nl-BE" sz="120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rtl="1"/>
                      <a:r>
                        <a:rPr lang="he-I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a:t>
                      </a:r>
                      <a:endParaRPr lang="nl-BE" sz="1200" dirty="0">
                        <a:effectLst/>
                        <a:latin typeface="SBL BibLit" panose="02000000000000000000" pitchFamily="2" charset="-79"/>
                        <a:ea typeface="SBL BibLit" panose="02000000000000000000" pitchFamily="2" charset="-79"/>
                        <a:cs typeface="SBL BibLit" panose="02000000000000000000" pitchFamily="2" charset="-79"/>
                      </a:endParaRPr>
                    </a:p>
                    <a:p>
                      <a:pPr algn="r"/>
                      <a:r>
                        <a:rPr lang="he-I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וְהִקְטִירָ֥ם הַכֹּהֵ֖ן הַמִּזְבֵּ֑חָה </a:t>
                      </a:r>
                      <a:r>
                        <a:rPr lang="he-IL" sz="1200" b="1" dirty="0">
                          <a:solidFill>
                            <a:srgbClr val="FF2500"/>
                          </a:solidFill>
                          <a:effectLst/>
                          <a:latin typeface="SBL BibLit" panose="02000000000000000000" pitchFamily="2" charset="-79"/>
                          <a:ea typeface="SBL BibLit" panose="02000000000000000000" pitchFamily="2" charset="-79"/>
                          <a:cs typeface="SBL BibLit" panose="02000000000000000000" pitchFamily="2" charset="-79"/>
                        </a:rPr>
                        <a:t>לֶ֤חֶם</a:t>
                      </a:r>
                      <a:endParaRPr lang="fr-FR" sz="1200" b="1" dirty="0">
                        <a:solidFill>
                          <a:srgbClr val="FF2500"/>
                        </a:solidFill>
                        <a:effectLst/>
                        <a:latin typeface="SBL BibLit" panose="02000000000000000000" pitchFamily="2" charset="-79"/>
                        <a:ea typeface="SBL BibLit" panose="02000000000000000000" pitchFamily="2" charset="-79"/>
                        <a:cs typeface="SBL BibLit" panose="02000000000000000000" pitchFamily="2" charset="-79"/>
                      </a:endParaRPr>
                    </a:p>
                    <a:p>
                      <a:pPr algn="r"/>
                      <a:r>
                        <a:rPr lang="he-IL" sz="1200" b="1" dirty="0">
                          <a:solidFill>
                            <a:srgbClr val="FF2500"/>
                          </a:solidFill>
                          <a:effectLst/>
                          <a:latin typeface="SBL BibLit" panose="02000000000000000000" pitchFamily="2" charset="-79"/>
                          <a:ea typeface="SBL BibLit" panose="02000000000000000000" pitchFamily="2" charset="-79"/>
                          <a:cs typeface="SBL BibLit" panose="02000000000000000000" pitchFamily="2" charset="-79"/>
                        </a:rPr>
                        <a:t> </a:t>
                      </a:r>
                      <a:r>
                        <a:rPr lang="he-I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אִשֶּׁה</a:t>
                      </a:r>
                      <a:r>
                        <a:rPr lang="he-I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 לְרֵ֣יחַ </a:t>
                      </a:r>
                      <a:endParaRPr lang="nl-BE" sz="1200" dirty="0">
                        <a:effectLst/>
                        <a:latin typeface="SBL BibLit" panose="02000000000000000000" pitchFamily="2" charset="-79"/>
                        <a:ea typeface="SBL BibLit" panose="02000000000000000000" pitchFamily="2" charset="-79"/>
                        <a:cs typeface="SBL BibLit" panose="02000000000000000000" pitchFamily="2" charset="-79"/>
                      </a:endParaRPr>
                    </a:p>
                    <a:p>
                      <a:pPr algn="r"/>
                      <a:r>
                        <a:rPr lang="he-I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נִיחֹ֔ח</a:t>
                      </a:r>
                      <a:r>
                        <a:rPr lang="he-I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 </a:t>
                      </a:r>
                      <a:endParaRPr lang="nl-BE" sz="1200" dirty="0">
                        <a:effectLst/>
                        <a:latin typeface="SBL BibLit" panose="02000000000000000000" pitchFamily="2" charset="-79"/>
                        <a:ea typeface="SBL BibLit" panose="02000000000000000000" pitchFamily="2" charset="-79"/>
                        <a:cs typeface="SBL BibLit" panose="02000000000000000000" pitchFamily="2" charset="-79"/>
                      </a:endParaRPr>
                    </a:p>
                    <a:p>
                      <a:pPr algn="r"/>
                      <a:r>
                        <a:rPr lang="nl-N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a:t>
                      </a:r>
                      <a:endParaRPr lang="nl-BE" sz="1200" dirty="0">
                        <a:effectLst/>
                        <a:latin typeface="SBL BibLit" panose="02000000000000000000" pitchFamily="2" charset="-79"/>
                        <a:ea typeface="SBL BibLit" panose="02000000000000000000" pitchFamily="2" charset="-79"/>
                        <a:cs typeface="SBL BibLit" panose="02000000000000000000" pitchFamily="2" charset="-79"/>
                      </a:endParaRPr>
                    </a:p>
                    <a:p>
                      <a:pPr algn="r"/>
                      <a:r>
                        <a:rPr lang="he-I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כָּל־חֵ֖לֶב</a:t>
                      </a:r>
                      <a:r>
                        <a:rPr lang="he-I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 לַיהוָֽה׃</a:t>
                      </a:r>
                      <a:endParaRPr lang="nl-BE" sz="1200" dirty="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r>
                        <a:rPr lang="en-US"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 </a:t>
                      </a:r>
                      <a:endParaRPr lang="nl-BE" sz="1200" dirty="0">
                        <a:effectLst/>
                        <a:latin typeface="SBL BibLit" panose="02000000000000000000" pitchFamily="2" charset="-79"/>
                        <a:ea typeface="SBL BibLit" panose="02000000000000000000" pitchFamily="2" charset="-79"/>
                        <a:cs typeface="SBL BibLit" panose="02000000000000000000" pitchFamily="2" charset="-79"/>
                      </a:endParaRPr>
                    </a:p>
                    <a:p>
                      <a:pPr algn="just"/>
                      <a:r>
                        <a:rPr lang="nl-N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κ</a:t>
                      </a:r>
                      <a:r>
                        <a:rPr lang="nl-N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α</a:t>
                      </a:r>
                      <a:r>
                        <a:rPr lang="nl-N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ι</a:t>
                      </a:r>
                      <a:r>
                        <a:rPr lang="en-US"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 </a:t>
                      </a:r>
                      <a:r>
                        <a:rPr lang="nl-N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α</a:t>
                      </a:r>
                      <a:r>
                        <a:rPr lang="en-US"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a:t>
                      </a:r>
                      <a:r>
                        <a:rPr lang="nl-N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νοι</a:t>
                      </a:r>
                      <a:r>
                        <a:rPr lang="en-US"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a:t>
                      </a:r>
                      <a:r>
                        <a:rPr lang="nl-N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σει</a:t>
                      </a:r>
                      <a:r>
                        <a:rPr lang="nl-N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 </a:t>
                      </a:r>
                      <a:endParaRPr lang="nl-BE" sz="1200" dirty="0">
                        <a:effectLst/>
                        <a:latin typeface="SBL BibLit" panose="02000000000000000000" pitchFamily="2" charset="-79"/>
                        <a:ea typeface="SBL BibLit" panose="02000000000000000000" pitchFamily="2" charset="-79"/>
                        <a:cs typeface="SBL BibLit" panose="02000000000000000000" pitchFamily="2" charset="-79"/>
                      </a:endParaRPr>
                    </a:p>
                    <a:p>
                      <a:pPr algn="just"/>
                      <a:r>
                        <a:rPr lang="nl-N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ο</a:t>
                      </a:r>
                      <a:r>
                        <a:rPr lang="en-US"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 </a:t>
                      </a:r>
                      <a:r>
                        <a:rPr lang="nl-N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ι</a:t>
                      </a:r>
                      <a:r>
                        <a:rPr lang="en-US"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a:t>
                      </a:r>
                      <a:r>
                        <a:rPr lang="nl-N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ερευ</a:t>
                      </a:r>
                      <a:r>
                        <a:rPr lang="en-US"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a:t>
                      </a:r>
                      <a:r>
                        <a:rPr lang="nl-N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ς</a:t>
                      </a:r>
                      <a:r>
                        <a:rPr lang="nl-N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 </a:t>
                      </a:r>
                      <a:r>
                        <a:rPr lang="nl-N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ε</a:t>
                      </a:r>
                      <a:r>
                        <a:rPr lang="en-US"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a:t>
                      </a:r>
                      <a:r>
                        <a:rPr lang="nl-N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π</a:t>
                      </a:r>
                      <a:r>
                        <a:rPr lang="nl-N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ι</a:t>
                      </a:r>
                      <a:r>
                        <a:rPr lang="en-US"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 </a:t>
                      </a:r>
                      <a:r>
                        <a:rPr lang="nl-N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το</a:t>
                      </a:r>
                      <a:r>
                        <a:rPr lang="en-US"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 </a:t>
                      </a:r>
                      <a:r>
                        <a:rPr lang="nl-N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θυσι</a:t>
                      </a:r>
                      <a:r>
                        <a:rPr lang="nl-N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α</a:t>
                      </a:r>
                      <a:r>
                        <a:rPr lang="nl-N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στη</a:t>
                      </a:r>
                      <a:r>
                        <a:rPr lang="en-US"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a:t>
                      </a:r>
                      <a:r>
                        <a:rPr lang="nl-N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ριον</a:t>
                      </a:r>
                      <a:r>
                        <a:rPr lang="nl-N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a:t>
                      </a:r>
                      <a:endParaRPr lang="nl-BE" sz="1200" dirty="0">
                        <a:effectLst/>
                        <a:latin typeface="SBL BibLit" panose="02000000000000000000" pitchFamily="2" charset="-79"/>
                        <a:ea typeface="SBL BibLit" panose="02000000000000000000" pitchFamily="2" charset="-79"/>
                        <a:cs typeface="SBL BibLit" panose="02000000000000000000" pitchFamily="2" charset="-79"/>
                      </a:endParaRPr>
                    </a:p>
                    <a:p>
                      <a:pPr algn="just"/>
                      <a:r>
                        <a:rPr lang="en-US"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a:t>
                      </a:r>
                      <a:endParaRPr lang="nl-BE" sz="1200" dirty="0">
                        <a:effectLst/>
                        <a:latin typeface="SBL BibLit" panose="02000000000000000000" pitchFamily="2" charset="-79"/>
                        <a:ea typeface="SBL BibLit" panose="02000000000000000000" pitchFamily="2" charset="-79"/>
                        <a:cs typeface="SBL BibLit" panose="02000000000000000000" pitchFamily="2" charset="-79"/>
                      </a:endParaRPr>
                    </a:p>
                    <a:p>
                      <a:pPr algn="just"/>
                      <a:r>
                        <a:rPr lang="nl-N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κ</a:t>
                      </a:r>
                      <a:r>
                        <a:rPr lang="nl-N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α</a:t>
                      </a:r>
                      <a:r>
                        <a:rPr lang="en-US"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a:t>
                      </a:r>
                      <a:r>
                        <a:rPr lang="nl-N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ρ</a:t>
                      </a:r>
                      <a:r>
                        <a:rPr lang="nl-N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π</a:t>
                      </a:r>
                      <a:r>
                        <a:rPr lang="nl-N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ωμ</a:t>
                      </a:r>
                      <a:r>
                        <a:rPr lang="nl-N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α</a:t>
                      </a:r>
                      <a:r>
                        <a:rPr lang="en-US"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a:t>
                      </a:r>
                    </a:p>
                    <a:p>
                      <a:pPr algn="just"/>
                      <a:r>
                        <a:rPr lang="en-US"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 </a:t>
                      </a:r>
                      <a:r>
                        <a:rPr lang="nl-NL" sz="12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ο</a:t>
                      </a:r>
                      <a:r>
                        <a:rPr lang="en-US" sz="12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r>
                        <a:rPr lang="nl-NL" sz="12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σμη</a:t>
                      </a:r>
                      <a:r>
                        <a:rPr lang="en-US" sz="12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r>
                        <a:rPr lang="nl-NL" sz="12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ν</a:t>
                      </a:r>
                      <a:endParaRPr lang="nl-BE" sz="1200" dirty="0">
                        <a:effectLst/>
                        <a:latin typeface="SBL BibLit" panose="02000000000000000000" pitchFamily="2" charset="-79"/>
                        <a:ea typeface="SBL BibLit" panose="02000000000000000000" pitchFamily="2" charset="-79"/>
                        <a:cs typeface="SBL BibLit" panose="02000000000000000000" pitchFamily="2" charset="-79"/>
                      </a:endParaRPr>
                    </a:p>
                    <a:p>
                      <a:pPr algn="just"/>
                      <a:r>
                        <a:rPr lang="nl-N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ευ</a:t>
                      </a:r>
                      <a:r>
                        <a:rPr lang="en-US"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a:t>
                      </a:r>
                      <a:r>
                        <a:rPr lang="nl-N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ωδι</a:t>
                      </a:r>
                      <a:r>
                        <a:rPr lang="en-US"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a:t>
                      </a:r>
                      <a:r>
                        <a:rPr lang="nl-N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α</a:t>
                      </a:r>
                      <a:r>
                        <a:rPr lang="nl-N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ς</a:t>
                      </a:r>
                      <a:endParaRPr lang="nl-BE" sz="1200" dirty="0">
                        <a:effectLst/>
                        <a:latin typeface="SBL BibLit" panose="02000000000000000000" pitchFamily="2" charset="-79"/>
                        <a:ea typeface="SBL BibLit" panose="02000000000000000000" pitchFamily="2" charset="-79"/>
                        <a:cs typeface="SBL BibLit" panose="02000000000000000000" pitchFamily="2" charset="-79"/>
                      </a:endParaRPr>
                    </a:p>
                    <a:p>
                      <a:pPr algn="just"/>
                      <a:r>
                        <a:rPr lang="en-US"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 </a:t>
                      </a:r>
                      <a:r>
                        <a:rPr lang="nl-N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τω</a:t>
                      </a:r>
                      <a:r>
                        <a:rPr lang="en-US"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a:t>
                      </a:r>
                      <a:r>
                        <a:rPr lang="en-US"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a:t>
                      </a:r>
                      <a:r>
                        <a:rPr lang="en-US"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 </a:t>
                      </a:r>
                      <a:r>
                        <a:rPr lang="nl-N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κυρι</a:t>
                      </a:r>
                      <a:r>
                        <a:rPr lang="en-US"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a:t>
                      </a:r>
                      <a:r>
                        <a:rPr lang="nl-N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ω</a:t>
                      </a:r>
                      <a:r>
                        <a:rPr lang="en-US"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a:t>
                      </a:r>
                      <a:endParaRPr lang="nl-BE" sz="1200" dirty="0">
                        <a:effectLst/>
                        <a:latin typeface="SBL BibLit" panose="02000000000000000000" pitchFamily="2" charset="-79"/>
                        <a:ea typeface="SBL BibLit" panose="02000000000000000000" pitchFamily="2" charset="-79"/>
                        <a:cs typeface="SBL BibLit" panose="02000000000000000000" pitchFamily="2" charset="-79"/>
                      </a:endParaRPr>
                    </a:p>
                    <a:p>
                      <a:pPr algn="just"/>
                      <a:r>
                        <a:rPr lang="nl-N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πα</a:t>
                      </a:r>
                      <a:r>
                        <a:rPr lang="en-US"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a:t>
                      </a:r>
                      <a:r>
                        <a:rPr lang="nl-N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ν</a:t>
                      </a:r>
                      <a:r>
                        <a:rPr lang="nl-N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 </a:t>
                      </a:r>
                      <a:r>
                        <a:rPr lang="nl-N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το</a:t>
                      </a:r>
                      <a:r>
                        <a:rPr lang="en-US"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 </a:t>
                      </a:r>
                      <a:r>
                        <a:rPr lang="nl-N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στε</a:t>
                      </a:r>
                      <a:r>
                        <a:rPr lang="en-US"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a:t>
                      </a:r>
                      <a:r>
                        <a:rPr lang="nl-N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α</a:t>
                      </a:r>
                      <a:r>
                        <a:rPr lang="nl-N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ρ</a:t>
                      </a:r>
                      <a:r>
                        <a:rPr lang="nl-N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 </a:t>
                      </a:r>
                      <a:r>
                        <a:rPr lang="nl-N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τω</a:t>
                      </a:r>
                      <a:r>
                        <a:rPr lang="en-US"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a:t>
                      </a:r>
                      <a:r>
                        <a:rPr lang="en-US"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a:t>
                      </a:r>
                      <a:r>
                        <a:rPr lang="en-US"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 </a:t>
                      </a:r>
                      <a:r>
                        <a:rPr lang="nl-N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κυρι</a:t>
                      </a:r>
                      <a:r>
                        <a:rPr lang="en-US"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a:t>
                      </a:r>
                      <a:r>
                        <a:rPr lang="nl-NL"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ω</a:t>
                      </a:r>
                      <a:r>
                        <a:rPr lang="en-US"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a:t>
                      </a:r>
                      <a:r>
                        <a:rPr lang="nl-NL"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a:t>
                      </a:r>
                      <a:endParaRPr lang="nl-BE" sz="1200" dirty="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r>
                        <a:rPr lang="en-US" sz="1200">
                          <a:solidFill>
                            <a:srgbClr val="5D5D5D"/>
                          </a:solidFill>
                          <a:effectLst/>
                          <a:latin typeface="SBL BibLit" panose="02000000000000000000" pitchFamily="2" charset="-79"/>
                          <a:ea typeface="SBL BibLit" panose="02000000000000000000" pitchFamily="2" charset="-79"/>
                          <a:cs typeface="SBL BibLit" panose="02000000000000000000" pitchFamily="2" charset="-79"/>
                        </a:rPr>
                        <a:t> </a:t>
                      </a:r>
                      <a:endParaRPr lang="nl-BE" sz="1200">
                        <a:effectLst/>
                        <a:latin typeface="SBL BibLit" panose="02000000000000000000" pitchFamily="2" charset="-79"/>
                        <a:ea typeface="SBL BibLit" panose="02000000000000000000" pitchFamily="2" charset="-79"/>
                        <a:cs typeface="SBL BibLit" panose="02000000000000000000" pitchFamily="2" charset="-79"/>
                      </a:endParaRPr>
                    </a:p>
                    <a:p>
                      <a:pPr algn="r"/>
                      <a:r>
                        <a:rPr lang="he-IL" sz="1200">
                          <a:solidFill>
                            <a:srgbClr val="5D5D5D"/>
                          </a:solidFill>
                          <a:effectLst/>
                          <a:latin typeface="SBL BibLit" panose="02000000000000000000" pitchFamily="2" charset="-79"/>
                          <a:ea typeface="SBL BibLit" panose="02000000000000000000" pitchFamily="2" charset="-79"/>
                          <a:cs typeface="SBL BibLit" panose="02000000000000000000" pitchFamily="2" charset="-79"/>
                        </a:rPr>
                        <a:t>והקטירם הכהן המזבחה לחם</a:t>
                      </a:r>
                      <a:endParaRPr lang="nl-BE" sz="1200">
                        <a:effectLst/>
                        <a:latin typeface="SBL BibLit" panose="02000000000000000000" pitchFamily="2" charset="-79"/>
                        <a:ea typeface="SBL BibLit" panose="02000000000000000000" pitchFamily="2" charset="-79"/>
                        <a:cs typeface="SBL BibLit" panose="02000000000000000000" pitchFamily="2" charset="-79"/>
                      </a:endParaRPr>
                    </a:p>
                    <a:p>
                      <a:pPr algn="r"/>
                      <a:r>
                        <a:rPr lang="he-IL" sz="1200">
                          <a:solidFill>
                            <a:srgbClr val="5D5D5D"/>
                          </a:solidFill>
                          <a:effectLst/>
                          <a:latin typeface="SBL BibLit" panose="02000000000000000000" pitchFamily="2" charset="-79"/>
                          <a:ea typeface="SBL BibLit" panose="02000000000000000000" pitchFamily="2" charset="-79"/>
                          <a:cs typeface="SBL BibLit" panose="02000000000000000000" pitchFamily="2" charset="-79"/>
                        </a:rPr>
                        <a:t> אשה </a:t>
                      </a:r>
                      <a:endParaRPr lang="nl-BE" sz="1200">
                        <a:effectLst/>
                        <a:latin typeface="SBL BibLit" panose="02000000000000000000" pitchFamily="2" charset="-79"/>
                        <a:ea typeface="SBL BibLit" panose="02000000000000000000" pitchFamily="2" charset="-79"/>
                        <a:cs typeface="SBL BibLit" panose="02000000000000000000" pitchFamily="2" charset="-79"/>
                      </a:endParaRPr>
                    </a:p>
                    <a:p>
                      <a:pPr algn="r"/>
                      <a:r>
                        <a:rPr lang="he-IL" sz="1200">
                          <a:solidFill>
                            <a:srgbClr val="5D5D5D"/>
                          </a:solidFill>
                          <a:effectLst/>
                          <a:latin typeface="SBL BibLit" panose="02000000000000000000" pitchFamily="2" charset="-79"/>
                          <a:ea typeface="SBL BibLit" panose="02000000000000000000" pitchFamily="2" charset="-79"/>
                          <a:cs typeface="SBL BibLit" panose="02000000000000000000" pitchFamily="2" charset="-79"/>
                        </a:rPr>
                        <a:t>לריח</a:t>
                      </a:r>
                      <a:endParaRPr lang="nl-BE" sz="1200">
                        <a:effectLst/>
                        <a:latin typeface="SBL BibLit" panose="02000000000000000000" pitchFamily="2" charset="-79"/>
                        <a:ea typeface="SBL BibLit" panose="02000000000000000000" pitchFamily="2" charset="-79"/>
                        <a:cs typeface="SBL BibLit" panose="02000000000000000000" pitchFamily="2" charset="-79"/>
                      </a:endParaRPr>
                    </a:p>
                    <a:p>
                      <a:pPr algn="r"/>
                      <a:r>
                        <a:rPr lang="he-IL" sz="1200">
                          <a:solidFill>
                            <a:srgbClr val="5D5D5D"/>
                          </a:solidFill>
                          <a:effectLst/>
                          <a:latin typeface="SBL BibLit" panose="02000000000000000000" pitchFamily="2" charset="-79"/>
                          <a:ea typeface="SBL BibLit" panose="02000000000000000000" pitchFamily="2" charset="-79"/>
                          <a:cs typeface="SBL BibLit" panose="02000000000000000000" pitchFamily="2" charset="-79"/>
                        </a:rPr>
                        <a:t> ניחח</a:t>
                      </a:r>
                      <a:endParaRPr lang="nl-BE" sz="1200">
                        <a:effectLst/>
                        <a:latin typeface="SBL BibLit" panose="02000000000000000000" pitchFamily="2" charset="-79"/>
                        <a:ea typeface="SBL BibLit" panose="02000000000000000000" pitchFamily="2" charset="-79"/>
                        <a:cs typeface="SBL BibLit" panose="02000000000000000000" pitchFamily="2" charset="-79"/>
                      </a:endParaRPr>
                    </a:p>
                    <a:p>
                      <a:pPr algn="r"/>
                      <a:r>
                        <a:rPr lang="he-IL" sz="1200">
                          <a:solidFill>
                            <a:srgbClr val="5D5D5D"/>
                          </a:solidFill>
                          <a:effectLst/>
                          <a:latin typeface="SBL BibLit" panose="02000000000000000000" pitchFamily="2" charset="-79"/>
                          <a:ea typeface="SBL BibLit" panose="02000000000000000000" pitchFamily="2" charset="-79"/>
                          <a:cs typeface="SBL BibLit" panose="02000000000000000000" pitchFamily="2" charset="-79"/>
                        </a:rPr>
                        <a:t> ליהוה</a:t>
                      </a:r>
                      <a:endParaRPr lang="nl-BE" sz="1200">
                        <a:effectLst/>
                        <a:latin typeface="SBL BibLit" panose="02000000000000000000" pitchFamily="2" charset="-79"/>
                        <a:ea typeface="SBL BibLit" panose="02000000000000000000" pitchFamily="2" charset="-79"/>
                        <a:cs typeface="SBL BibLit" panose="02000000000000000000" pitchFamily="2" charset="-79"/>
                      </a:endParaRPr>
                    </a:p>
                    <a:p>
                      <a:pPr algn="r"/>
                      <a:r>
                        <a:rPr lang="he-IL" sz="1200">
                          <a:solidFill>
                            <a:srgbClr val="5D5D5D"/>
                          </a:solidFill>
                          <a:effectLst/>
                          <a:latin typeface="SBL BibLit" panose="02000000000000000000" pitchFamily="2" charset="-79"/>
                          <a:ea typeface="SBL BibLit" panose="02000000000000000000" pitchFamily="2" charset="-79"/>
                          <a:cs typeface="SBL BibLit" panose="02000000000000000000" pitchFamily="2" charset="-79"/>
                        </a:rPr>
                        <a:t> כל חלב ליהוה</a:t>
                      </a:r>
                      <a:endParaRPr lang="nl-BE" sz="120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rtl="1"/>
                      <a:r>
                        <a:rPr lang="nl-NL" sz="1200" b="1"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endParaRPr lang="nl-BE" sz="1200" dirty="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rtl="1"/>
                      <a:r>
                        <a:rPr lang="nl-NL" sz="800" b="1"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(4Q25 f2)</a:t>
                      </a:r>
                      <a:r>
                        <a:rPr lang="nl-NL" sz="1200" b="1"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endParaRPr lang="nl-BE" sz="1200" dirty="0">
                        <a:effectLst/>
                        <a:latin typeface="SBL BibLit" panose="02000000000000000000" pitchFamily="2" charset="-79"/>
                        <a:ea typeface="SBL BibLit" panose="02000000000000000000" pitchFamily="2" charset="-79"/>
                        <a:cs typeface="SBL BibLit" panose="02000000000000000000" pitchFamily="2" charset="-79"/>
                      </a:endParaRPr>
                    </a:p>
                    <a:p>
                      <a:pPr algn="r" rtl="1"/>
                      <a:r>
                        <a:rPr lang="he-IL" sz="12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וה</a:t>
                      </a:r>
                      <a:r>
                        <a:rPr lang="he-IL" sz="12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r>
                        <a:rPr lang="he-IL" sz="12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קטירם</a:t>
                      </a:r>
                      <a:r>
                        <a:rPr lang="he-IL" sz="12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הכהן </a:t>
                      </a:r>
                      <a:r>
                        <a:rPr lang="he-IL" sz="12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המזב</a:t>
                      </a:r>
                      <a:r>
                        <a:rPr lang="he-IL" sz="12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[חה לחם ]</a:t>
                      </a:r>
                      <a:r>
                        <a:rPr lang="he-IL" sz="12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אׄשה</a:t>
                      </a:r>
                      <a:r>
                        <a:rPr lang="he-IL" sz="12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r>
                        <a:rPr lang="he-IL" sz="1200" b="1"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r>
                        <a:rPr lang="he-IL" sz="12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[לריח </a:t>
                      </a:r>
                      <a:r>
                        <a:rPr lang="he-IL" sz="12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ניחח</a:t>
                      </a:r>
                      <a:endParaRPr lang="nl-BE" sz="1200" dirty="0">
                        <a:effectLst/>
                        <a:latin typeface="SBL BibLit" panose="02000000000000000000" pitchFamily="2" charset="-79"/>
                        <a:ea typeface="SBL BibLit" panose="02000000000000000000" pitchFamily="2" charset="-79"/>
                        <a:cs typeface="SBL BibLit" panose="02000000000000000000" pitchFamily="2" charset="-79"/>
                      </a:endParaRPr>
                    </a:p>
                    <a:p>
                      <a:pPr algn="r" rtl="1"/>
                      <a:r>
                        <a:rPr lang="nl-NL" sz="12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endParaRPr lang="nl-BE" sz="1200" dirty="0">
                        <a:effectLst/>
                        <a:latin typeface="SBL BibLit" panose="02000000000000000000" pitchFamily="2" charset="-79"/>
                        <a:ea typeface="SBL BibLit" panose="02000000000000000000" pitchFamily="2" charset="-79"/>
                        <a:cs typeface="SBL BibLit" panose="02000000000000000000" pitchFamily="2" charset="-79"/>
                      </a:endParaRPr>
                    </a:p>
                    <a:p>
                      <a:pPr algn="r" rtl="1"/>
                      <a:r>
                        <a:rPr lang="he-IL" sz="12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כל חלב לי]ה֯[</a:t>
                      </a:r>
                      <a:r>
                        <a:rPr lang="he-IL" sz="12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וה</a:t>
                      </a:r>
                      <a:r>
                        <a:rPr lang="he-IL" sz="12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endParaRPr lang="nl-BE" sz="1200" dirty="0">
                        <a:effectLst/>
                        <a:latin typeface="SBL BibLit" panose="02000000000000000000" pitchFamily="2" charset="-79"/>
                        <a:ea typeface="SBL BibLit" panose="02000000000000000000" pitchFamily="2" charset="-79"/>
                        <a:cs typeface="SBL BibLit" panose="02000000000000000000" pitchFamily="2" charset="-79"/>
                      </a:endParaRPr>
                    </a:p>
                    <a:p>
                      <a:pPr algn="just"/>
                      <a:r>
                        <a:rPr lang="en-US" sz="12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endParaRPr lang="nl-BE" sz="1200" dirty="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en-US"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Ο</a:t>
                      </a:r>
                      <a:r>
                        <a:rPr lang="en-US"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ʹ· </a:t>
                      </a:r>
                      <a:r>
                        <a:rPr lang="en-US"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ἄρτον</a:t>
                      </a:r>
                      <a:r>
                        <a:rPr lang="en-US"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 </a:t>
                      </a:r>
                      <a:r>
                        <a:rPr lang="en-US"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κάρ</a:t>
                      </a:r>
                      <a:r>
                        <a:rPr lang="en-US"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π</a:t>
                      </a:r>
                      <a:r>
                        <a:rPr lang="en-US"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ωμ</a:t>
                      </a:r>
                      <a:r>
                        <a:rPr lang="en-US"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α. </a:t>
                      </a:r>
                      <a:r>
                        <a:rPr lang="en-US"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Ἄλλος</a:t>
                      </a:r>
                      <a:r>
                        <a:rPr lang="en-US"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 </a:t>
                      </a:r>
                      <a:r>
                        <a:rPr lang="en-US"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ἄρτον</a:t>
                      </a:r>
                      <a:r>
                        <a:rPr lang="en-US"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 π</a:t>
                      </a:r>
                      <a:r>
                        <a:rPr lang="en-US"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υρόν</a:t>
                      </a:r>
                      <a:r>
                        <a:rPr lang="en-US"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 </a:t>
                      </a:r>
                      <a:r>
                        <a:rPr lang="en-US"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Ἄλλος</a:t>
                      </a:r>
                      <a:r>
                        <a:rPr lang="en-US"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 </a:t>
                      </a:r>
                      <a:r>
                        <a:rPr lang="en-US"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ἄρτον</a:t>
                      </a:r>
                      <a:r>
                        <a:rPr lang="en-US"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 π</a:t>
                      </a:r>
                      <a:r>
                        <a:rPr lang="en-US"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ροσφοῥ</a:t>
                      </a:r>
                      <a:r>
                        <a:rPr lang="en-US" sz="1200" dirty="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α</a:t>
                      </a:r>
                      <a:r>
                        <a:rPr lang="en-US" sz="1200" dirty="0" err="1">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ν</a:t>
                      </a:r>
                      <a:endParaRPr lang="nl-BE" sz="1200" dirty="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26313656"/>
                  </a:ext>
                </a:extLst>
              </a:tr>
            </a:tbl>
          </a:graphicData>
        </a:graphic>
      </p:graphicFrame>
      <p:graphicFrame>
        <p:nvGraphicFramePr>
          <p:cNvPr id="10" name="Tabel 9">
            <a:extLst>
              <a:ext uri="{FF2B5EF4-FFF2-40B4-BE49-F238E27FC236}">
                <a16:creationId xmlns:a16="http://schemas.microsoft.com/office/drawing/2014/main" id="{D71E9FC2-DD05-6B99-F4EE-DF86B193DE77}"/>
              </a:ext>
            </a:extLst>
          </p:cNvPr>
          <p:cNvGraphicFramePr>
            <a:graphicFrameLocks noGrp="1"/>
          </p:cNvGraphicFramePr>
          <p:nvPr>
            <p:extLst>
              <p:ext uri="{D42A27DB-BD31-4B8C-83A1-F6EECF244321}">
                <p14:modId xmlns:p14="http://schemas.microsoft.com/office/powerpoint/2010/main" val="1431978176"/>
              </p:ext>
            </p:extLst>
          </p:nvPr>
        </p:nvGraphicFramePr>
        <p:xfrm>
          <a:off x="4913983" y="5323571"/>
          <a:ext cx="7120624" cy="1443208"/>
        </p:xfrm>
        <a:graphic>
          <a:graphicData uri="http://schemas.openxmlformats.org/drawingml/2006/table">
            <a:tbl>
              <a:tblPr firstRow="1" firstCol="1" bandRow="1"/>
              <a:tblGrid>
                <a:gridCol w="708058">
                  <a:extLst>
                    <a:ext uri="{9D8B030D-6E8A-4147-A177-3AD203B41FA5}">
                      <a16:colId xmlns:a16="http://schemas.microsoft.com/office/drawing/2014/main" val="2755995090"/>
                    </a:ext>
                  </a:extLst>
                </a:gridCol>
                <a:gridCol w="3073326">
                  <a:extLst>
                    <a:ext uri="{9D8B030D-6E8A-4147-A177-3AD203B41FA5}">
                      <a16:colId xmlns:a16="http://schemas.microsoft.com/office/drawing/2014/main" val="302202228"/>
                    </a:ext>
                  </a:extLst>
                </a:gridCol>
                <a:gridCol w="3339240">
                  <a:extLst>
                    <a:ext uri="{9D8B030D-6E8A-4147-A177-3AD203B41FA5}">
                      <a16:colId xmlns:a16="http://schemas.microsoft.com/office/drawing/2014/main" val="3874463907"/>
                    </a:ext>
                  </a:extLst>
                </a:gridCol>
              </a:tblGrid>
              <a:tr h="360802">
                <a:tc>
                  <a:txBody>
                    <a:bodyPr/>
                    <a:lstStyle/>
                    <a:p>
                      <a:pPr algn="just">
                        <a:lnSpc>
                          <a:spcPts val="1920"/>
                        </a:lnSpc>
                      </a:pPr>
                      <a:r>
                        <a:rPr lang="en-US" sz="1600" dirty="0" err="1">
                          <a:solidFill>
                            <a:srgbClr val="242424"/>
                          </a:solidFill>
                          <a:effectLst/>
                          <a:latin typeface="SBL BibLit" panose="02000000000000000000" pitchFamily="2" charset="-79"/>
                          <a:ea typeface="SBL BibLit" panose="02000000000000000000" pitchFamily="2" charset="-79"/>
                          <a:cs typeface="SBL BibLit" panose="02000000000000000000" pitchFamily="2" charset="-79"/>
                        </a:rPr>
                        <a:t>Vers</a:t>
                      </a:r>
                      <a:r>
                        <a:rPr lang="en-US" sz="1600" dirty="0">
                          <a:solidFill>
                            <a:srgbClr val="242424"/>
                          </a:solidFill>
                          <a:effectLst/>
                          <a:latin typeface="SBL BibLit" panose="02000000000000000000" pitchFamily="2" charset="-79"/>
                          <a:ea typeface="SBL BibLit" panose="02000000000000000000" pitchFamily="2" charset="-79"/>
                          <a:cs typeface="SBL BibLit" panose="02000000000000000000" pitchFamily="2" charset="-79"/>
                        </a:rPr>
                        <a:t> </a:t>
                      </a:r>
                      <a:endParaRPr lang="nl-BE" sz="1600" dirty="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920"/>
                        </a:lnSpc>
                      </a:pPr>
                      <a:r>
                        <a:rPr lang="en-US" sz="1600" i="1">
                          <a:solidFill>
                            <a:srgbClr val="242424"/>
                          </a:solidFill>
                          <a:effectLst/>
                          <a:latin typeface="SBL BibLit" panose="02000000000000000000" pitchFamily="2" charset="-79"/>
                          <a:ea typeface="SBL BibLit" panose="02000000000000000000" pitchFamily="2" charset="-79"/>
                          <a:cs typeface="SBL BibLit" panose="02000000000000000000" pitchFamily="2" charset="-79"/>
                        </a:rPr>
                        <a:t>Vorlage?</a:t>
                      </a:r>
                      <a:endParaRPr lang="nl-BE" sz="160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920"/>
                        </a:lnSpc>
                      </a:pPr>
                      <a:r>
                        <a:rPr lang="en-US" sz="1600">
                          <a:solidFill>
                            <a:srgbClr val="242424"/>
                          </a:solidFill>
                          <a:effectLst/>
                          <a:latin typeface="SBL BibLit" panose="02000000000000000000" pitchFamily="2" charset="-79"/>
                          <a:ea typeface="SBL BibLit" panose="02000000000000000000" pitchFamily="2" charset="-79"/>
                          <a:cs typeface="SBL BibLit" panose="02000000000000000000" pitchFamily="2" charset="-79"/>
                        </a:rPr>
                        <a:t>LXX</a:t>
                      </a:r>
                      <a:endParaRPr lang="nl-BE" sz="160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15206270"/>
                  </a:ext>
                </a:extLst>
              </a:tr>
              <a:tr h="360802">
                <a:tc>
                  <a:txBody>
                    <a:bodyPr/>
                    <a:lstStyle/>
                    <a:p>
                      <a:pPr algn="just">
                        <a:lnSpc>
                          <a:spcPts val="1920"/>
                        </a:lnSpc>
                      </a:pPr>
                      <a:r>
                        <a:rPr lang="en-US" sz="1600">
                          <a:solidFill>
                            <a:srgbClr val="242424"/>
                          </a:solidFill>
                          <a:effectLst/>
                          <a:latin typeface="SBL BibLit" panose="02000000000000000000" pitchFamily="2" charset="-79"/>
                          <a:ea typeface="SBL BibLit" panose="02000000000000000000" pitchFamily="2" charset="-79"/>
                          <a:cs typeface="SBL BibLit" panose="02000000000000000000" pitchFamily="2" charset="-79"/>
                        </a:rPr>
                        <a:t>3:5</a:t>
                      </a:r>
                      <a:endParaRPr lang="nl-BE" sz="160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920"/>
                        </a:lnSpc>
                      </a:pPr>
                      <a:r>
                        <a:rPr lang="he-IL" sz="1400">
                          <a:solidFill>
                            <a:srgbClr val="70AD47"/>
                          </a:solidFill>
                          <a:effectLst/>
                          <a:latin typeface="SBL BibLit" panose="02000000000000000000" pitchFamily="2" charset="-79"/>
                          <a:ea typeface="SBL BibLit" panose="02000000000000000000" pitchFamily="2" charset="-79"/>
                          <a:cs typeface="SBL BibLit" panose="02000000000000000000" pitchFamily="2" charset="-79"/>
                        </a:rPr>
                        <a:t>אִשֵּׁה </a:t>
                      </a:r>
                      <a:r>
                        <a:rPr lang="he-IL" sz="1400">
                          <a:solidFill>
                            <a:srgbClr val="8FAADC"/>
                          </a:solidFill>
                          <a:effectLst/>
                          <a:latin typeface="SBL BibLit" panose="02000000000000000000" pitchFamily="2" charset="-79"/>
                          <a:ea typeface="SBL BibLit" panose="02000000000000000000" pitchFamily="2" charset="-79"/>
                          <a:cs typeface="SBL BibLit" panose="02000000000000000000" pitchFamily="2" charset="-79"/>
                        </a:rPr>
                        <a:t>רֵיחַ נִיחֹחַ </a:t>
                      </a:r>
                      <a:r>
                        <a:rPr lang="he-IL" sz="1400">
                          <a:solidFill>
                            <a:srgbClr val="ED7D31"/>
                          </a:solidFill>
                          <a:effectLst/>
                          <a:latin typeface="SBL BibLit" panose="02000000000000000000" pitchFamily="2" charset="-79"/>
                          <a:ea typeface="SBL BibLit" panose="02000000000000000000" pitchFamily="2" charset="-79"/>
                          <a:cs typeface="SBL BibLit" panose="02000000000000000000" pitchFamily="2" charset="-79"/>
                        </a:rPr>
                        <a:t>לַיהוָה</a:t>
                      </a:r>
                      <a:endParaRPr lang="nl-BE" sz="160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920"/>
                        </a:lnSpc>
                      </a:pPr>
                      <a:r>
                        <a:rPr lang="en-US" sz="1600" dirty="0" err="1">
                          <a:solidFill>
                            <a:srgbClr val="70AD47"/>
                          </a:solidFill>
                          <a:effectLst/>
                          <a:latin typeface="SBL BibLit" panose="02000000000000000000" pitchFamily="2" charset="-79"/>
                          <a:ea typeface="SBL BibLit" panose="02000000000000000000" pitchFamily="2" charset="-79"/>
                          <a:cs typeface="SBL BibLit" panose="02000000000000000000" pitchFamily="2" charset="-79"/>
                        </a:rPr>
                        <a:t>κ</a:t>
                      </a:r>
                      <a:r>
                        <a:rPr lang="en-US" sz="1600" dirty="0">
                          <a:solidFill>
                            <a:srgbClr val="70AD47"/>
                          </a:solidFill>
                          <a:effectLst/>
                          <a:latin typeface="SBL BibLit" panose="02000000000000000000" pitchFamily="2" charset="-79"/>
                          <a:ea typeface="SBL BibLit" panose="02000000000000000000" pitchFamily="2" charset="-79"/>
                          <a:cs typeface="SBL BibLit" panose="02000000000000000000" pitchFamily="2" charset="-79"/>
                        </a:rPr>
                        <a:t>ά</a:t>
                      </a:r>
                      <a:r>
                        <a:rPr lang="en-US" sz="1600" dirty="0" err="1">
                          <a:solidFill>
                            <a:srgbClr val="70AD47"/>
                          </a:solidFill>
                          <a:effectLst/>
                          <a:latin typeface="SBL BibLit" panose="02000000000000000000" pitchFamily="2" charset="-79"/>
                          <a:ea typeface="SBL BibLit" panose="02000000000000000000" pitchFamily="2" charset="-79"/>
                          <a:cs typeface="SBL BibLit" panose="02000000000000000000" pitchFamily="2" charset="-79"/>
                        </a:rPr>
                        <a:t>ρ</a:t>
                      </a:r>
                      <a:r>
                        <a:rPr lang="en-US" sz="1600" dirty="0">
                          <a:solidFill>
                            <a:srgbClr val="70AD47"/>
                          </a:solidFill>
                          <a:effectLst/>
                          <a:latin typeface="SBL BibLit" panose="02000000000000000000" pitchFamily="2" charset="-79"/>
                          <a:ea typeface="SBL BibLit" panose="02000000000000000000" pitchFamily="2" charset="-79"/>
                          <a:cs typeface="SBL BibLit" panose="02000000000000000000" pitchFamily="2" charset="-79"/>
                        </a:rPr>
                        <a:t>π</a:t>
                      </a:r>
                      <a:r>
                        <a:rPr lang="en-US" sz="1600" dirty="0" err="1">
                          <a:solidFill>
                            <a:srgbClr val="70AD47"/>
                          </a:solidFill>
                          <a:effectLst/>
                          <a:latin typeface="SBL BibLit" panose="02000000000000000000" pitchFamily="2" charset="-79"/>
                          <a:ea typeface="SBL BibLit" panose="02000000000000000000" pitchFamily="2" charset="-79"/>
                          <a:cs typeface="SBL BibLit" panose="02000000000000000000" pitchFamily="2" charset="-79"/>
                        </a:rPr>
                        <a:t>ωμ</a:t>
                      </a:r>
                      <a:r>
                        <a:rPr lang="en-US" sz="1600" dirty="0">
                          <a:solidFill>
                            <a:srgbClr val="70AD47"/>
                          </a:solidFill>
                          <a:effectLst/>
                          <a:latin typeface="SBL BibLit" panose="02000000000000000000" pitchFamily="2" charset="-79"/>
                          <a:ea typeface="SBL BibLit" panose="02000000000000000000" pitchFamily="2" charset="-79"/>
                          <a:cs typeface="SBL BibLit" panose="02000000000000000000" pitchFamily="2" charset="-79"/>
                        </a:rPr>
                        <a:t>α </a:t>
                      </a:r>
                      <a:r>
                        <a:rPr lang="en-US" sz="1600" dirty="0" err="1">
                          <a:solidFill>
                            <a:srgbClr val="8FAADC"/>
                          </a:solidFill>
                          <a:effectLst/>
                          <a:latin typeface="SBL BibLit" panose="02000000000000000000" pitchFamily="2" charset="-79"/>
                          <a:ea typeface="SBL BibLit" panose="02000000000000000000" pitchFamily="2" charset="-79"/>
                          <a:cs typeface="SBL BibLit" panose="02000000000000000000" pitchFamily="2" charset="-79"/>
                        </a:rPr>
                        <a:t>ὀσμὴν</a:t>
                      </a:r>
                      <a:r>
                        <a:rPr lang="en-US" sz="1600" dirty="0">
                          <a:solidFill>
                            <a:srgbClr val="8FAADC"/>
                          </a:solidFill>
                          <a:effectLst/>
                          <a:latin typeface="SBL BibLit" panose="02000000000000000000" pitchFamily="2" charset="-79"/>
                          <a:ea typeface="SBL BibLit" panose="02000000000000000000" pitchFamily="2" charset="-79"/>
                          <a:cs typeface="SBL BibLit" panose="02000000000000000000" pitchFamily="2" charset="-79"/>
                        </a:rPr>
                        <a:t> </a:t>
                      </a:r>
                      <a:r>
                        <a:rPr lang="en-US" sz="1600" dirty="0" err="1">
                          <a:solidFill>
                            <a:srgbClr val="8FAADC"/>
                          </a:solidFill>
                          <a:effectLst/>
                          <a:latin typeface="SBL BibLit" panose="02000000000000000000" pitchFamily="2" charset="-79"/>
                          <a:ea typeface="SBL BibLit" panose="02000000000000000000" pitchFamily="2" charset="-79"/>
                          <a:cs typeface="SBL BibLit" panose="02000000000000000000" pitchFamily="2" charset="-79"/>
                        </a:rPr>
                        <a:t>εὐωδι</a:t>
                      </a:r>
                      <a:r>
                        <a:rPr lang="en-US" sz="1600" dirty="0">
                          <a:solidFill>
                            <a:srgbClr val="8FAADC"/>
                          </a:solidFill>
                          <a:effectLst/>
                          <a:latin typeface="SBL BibLit" panose="02000000000000000000" pitchFamily="2" charset="-79"/>
                          <a:ea typeface="SBL BibLit" panose="02000000000000000000" pitchFamily="2" charset="-79"/>
                          <a:cs typeface="SBL BibLit" panose="02000000000000000000" pitchFamily="2" charset="-79"/>
                        </a:rPr>
                        <a:t>́α</a:t>
                      </a:r>
                      <a:r>
                        <a:rPr lang="en-US" sz="1600" dirty="0" err="1">
                          <a:solidFill>
                            <a:srgbClr val="8FAADC"/>
                          </a:solidFill>
                          <a:effectLst/>
                          <a:latin typeface="SBL BibLit" panose="02000000000000000000" pitchFamily="2" charset="-79"/>
                          <a:ea typeface="SBL BibLit" panose="02000000000000000000" pitchFamily="2" charset="-79"/>
                          <a:cs typeface="SBL BibLit" panose="02000000000000000000" pitchFamily="2" charset="-79"/>
                        </a:rPr>
                        <a:t>ς</a:t>
                      </a:r>
                      <a:r>
                        <a:rPr lang="en-US" sz="1600" dirty="0">
                          <a:solidFill>
                            <a:srgbClr val="8FAADC"/>
                          </a:solidFill>
                          <a:effectLst/>
                          <a:latin typeface="SBL BibLit" panose="02000000000000000000" pitchFamily="2" charset="-79"/>
                          <a:ea typeface="SBL BibLit" panose="02000000000000000000" pitchFamily="2" charset="-79"/>
                          <a:cs typeface="SBL BibLit" panose="02000000000000000000" pitchFamily="2" charset="-79"/>
                        </a:rPr>
                        <a:t> </a:t>
                      </a:r>
                      <a:r>
                        <a:rPr lang="en-US" sz="1600" dirty="0" err="1">
                          <a:solidFill>
                            <a:srgbClr val="ED7D31"/>
                          </a:solidFill>
                          <a:effectLst/>
                          <a:latin typeface="SBL BibLit" panose="02000000000000000000" pitchFamily="2" charset="-79"/>
                          <a:ea typeface="SBL BibLit" panose="02000000000000000000" pitchFamily="2" charset="-79"/>
                          <a:cs typeface="SBL BibLit" panose="02000000000000000000" pitchFamily="2" charset="-79"/>
                        </a:rPr>
                        <a:t>κυρίῳ</a:t>
                      </a:r>
                      <a:endParaRPr lang="nl-BE" sz="1600" dirty="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1540096"/>
                  </a:ext>
                </a:extLst>
              </a:tr>
              <a:tr h="360802">
                <a:tc>
                  <a:txBody>
                    <a:bodyPr/>
                    <a:lstStyle/>
                    <a:p>
                      <a:pPr algn="just">
                        <a:lnSpc>
                          <a:spcPts val="1920"/>
                        </a:lnSpc>
                      </a:pPr>
                      <a:r>
                        <a:rPr lang="en-US" sz="1600">
                          <a:solidFill>
                            <a:srgbClr val="242424"/>
                          </a:solidFill>
                          <a:effectLst/>
                          <a:latin typeface="SBL BibLit" panose="02000000000000000000" pitchFamily="2" charset="-79"/>
                          <a:ea typeface="SBL BibLit" panose="02000000000000000000" pitchFamily="2" charset="-79"/>
                          <a:cs typeface="SBL BibLit" panose="02000000000000000000" pitchFamily="2" charset="-79"/>
                        </a:rPr>
                        <a:t>3:11</a:t>
                      </a:r>
                      <a:endParaRPr lang="nl-BE" sz="160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920"/>
                        </a:lnSpc>
                      </a:pPr>
                      <a:r>
                        <a:rPr lang="he-IL" sz="1400">
                          <a:solidFill>
                            <a:srgbClr val="8FAADC"/>
                          </a:solidFill>
                          <a:effectLst/>
                          <a:latin typeface="SBL BibLit" panose="02000000000000000000" pitchFamily="2" charset="-79"/>
                          <a:ea typeface="SBL BibLit" panose="02000000000000000000" pitchFamily="2" charset="-79"/>
                          <a:cs typeface="SBL BibLit" panose="02000000000000000000" pitchFamily="2" charset="-79"/>
                        </a:rPr>
                        <a:t>לריח ניחח </a:t>
                      </a:r>
                      <a:r>
                        <a:rPr lang="he-IL" sz="1400">
                          <a:solidFill>
                            <a:srgbClr val="70AD47"/>
                          </a:solidFill>
                          <a:effectLst/>
                          <a:latin typeface="SBL BibLit" panose="02000000000000000000" pitchFamily="2" charset="-79"/>
                          <a:ea typeface="SBL BibLit" panose="02000000000000000000" pitchFamily="2" charset="-79"/>
                          <a:cs typeface="SBL BibLit" panose="02000000000000000000" pitchFamily="2" charset="-79"/>
                        </a:rPr>
                        <a:t>אשׁה </a:t>
                      </a:r>
                      <a:r>
                        <a:rPr lang="he-IL" sz="1400">
                          <a:solidFill>
                            <a:srgbClr val="ED7D31"/>
                          </a:solidFill>
                          <a:effectLst/>
                          <a:latin typeface="SBL BibLit" panose="02000000000000000000" pitchFamily="2" charset="-79"/>
                          <a:ea typeface="SBL BibLit" panose="02000000000000000000" pitchFamily="2" charset="-79"/>
                          <a:cs typeface="SBL BibLit" panose="02000000000000000000" pitchFamily="2" charset="-79"/>
                        </a:rPr>
                        <a:t>ליהוה</a:t>
                      </a:r>
                      <a:endParaRPr lang="nl-BE" sz="160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920"/>
                        </a:lnSpc>
                      </a:pPr>
                      <a:r>
                        <a:rPr lang="en-US" sz="1600" dirty="0" err="1">
                          <a:solidFill>
                            <a:srgbClr val="8FAADC"/>
                          </a:solidFill>
                          <a:effectLst/>
                          <a:latin typeface="SBL BibLit" panose="02000000000000000000" pitchFamily="2" charset="-79"/>
                          <a:ea typeface="SBL BibLit" panose="02000000000000000000" pitchFamily="2" charset="-79"/>
                          <a:cs typeface="SBL BibLit" panose="02000000000000000000" pitchFamily="2" charset="-79"/>
                        </a:rPr>
                        <a:t>ὀσμὴν</a:t>
                      </a:r>
                      <a:r>
                        <a:rPr lang="en-US" sz="1600" dirty="0">
                          <a:solidFill>
                            <a:srgbClr val="8FAADC"/>
                          </a:solidFill>
                          <a:effectLst/>
                          <a:latin typeface="SBL BibLit" panose="02000000000000000000" pitchFamily="2" charset="-79"/>
                          <a:ea typeface="SBL BibLit" panose="02000000000000000000" pitchFamily="2" charset="-79"/>
                          <a:cs typeface="SBL BibLit" panose="02000000000000000000" pitchFamily="2" charset="-79"/>
                        </a:rPr>
                        <a:t> </a:t>
                      </a:r>
                      <a:r>
                        <a:rPr lang="en-US" sz="1600" dirty="0" err="1">
                          <a:solidFill>
                            <a:srgbClr val="8FAADC"/>
                          </a:solidFill>
                          <a:effectLst/>
                          <a:latin typeface="SBL BibLit" panose="02000000000000000000" pitchFamily="2" charset="-79"/>
                          <a:ea typeface="SBL BibLit" panose="02000000000000000000" pitchFamily="2" charset="-79"/>
                          <a:cs typeface="SBL BibLit" panose="02000000000000000000" pitchFamily="2" charset="-79"/>
                        </a:rPr>
                        <a:t>εὐωδι</a:t>
                      </a:r>
                      <a:r>
                        <a:rPr lang="en-US" sz="1600" dirty="0">
                          <a:solidFill>
                            <a:srgbClr val="8FAADC"/>
                          </a:solidFill>
                          <a:effectLst/>
                          <a:latin typeface="SBL BibLit" panose="02000000000000000000" pitchFamily="2" charset="-79"/>
                          <a:ea typeface="SBL BibLit" panose="02000000000000000000" pitchFamily="2" charset="-79"/>
                          <a:cs typeface="SBL BibLit" panose="02000000000000000000" pitchFamily="2" charset="-79"/>
                        </a:rPr>
                        <a:t>́α</a:t>
                      </a:r>
                      <a:r>
                        <a:rPr lang="en-US" sz="1600" dirty="0" err="1">
                          <a:solidFill>
                            <a:srgbClr val="8FAADC"/>
                          </a:solidFill>
                          <a:effectLst/>
                          <a:latin typeface="SBL BibLit" panose="02000000000000000000" pitchFamily="2" charset="-79"/>
                          <a:ea typeface="SBL BibLit" panose="02000000000000000000" pitchFamily="2" charset="-79"/>
                          <a:cs typeface="SBL BibLit" panose="02000000000000000000" pitchFamily="2" charset="-79"/>
                        </a:rPr>
                        <a:t>ς</a:t>
                      </a:r>
                      <a:r>
                        <a:rPr lang="en-US" sz="1600" dirty="0">
                          <a:solidFill>
                            <a:srgbClr val="8FAADC"/>
                          </a:solidFill>
                          <a:effectLst/>
                          <a:latin typeface="SBL BibLit" panose="02000000000000000000" pitchFamily="2" charset="-79"/>
                          <a:ea typeface="SBL BibLit" panose="02000000000000000000" pitchFamily="2" charset="-79"/>
                          <a:cs typeface="SBL BibLit" panose="02000000000000000000" pitchFamily="2" charset="-79"/>
                        </a:rPr>
                        <a:t> </a:t>
                      </a:r>
                      <a:r>
                        <a:rPr lang="en-US" sz="1600" dirty="0" err="1">
                          <a:solidFill>
                            <a:srgbClr val="70AD47"/>
                          </a:solidFill>
                          <a:effectLst/>
                          <a:latin typeface="SBL BibLit" panose="02000000000000000000" pitchFamily="2" charset="-79"/>
                          <a:ea typeface="SBL BibLit" panose="02000000000000000000" pitchFamily="2" charset="-79"/>
                          <a:cs typeface="SBL BibLit" panose="02000000000000000000" pitchFamily="2" charset="-79"/>
                        </a:rPr>
                        <a:t>κ</a:t>
                      </a:r>
                      <a:r>
                        <a:rPr lang="en-US" sz="1600" dirty="0">
                          <a:solidFill>
                            <a:srgbClr val="70AD47"/>
                          </a:solidFill>
                          <a:effectLst/>
                          <a:latin typeface="SBL BibLit" panose="02000000000000000000" pitchFamily="2" charset="-79"/>
                          <a:ea typeface="SBL BibLit" panose="02000000000000000000" pitchFamily="2" charset="-79"/>
                          <a:cs typeface="SBL BibLit" panose="02000000000000000000" pitchFamily="2" charset="-79"/>
                        </a:rPr>
                        <a:t>ά</a:t>
                      </a:r>
                      <a:r>
                        <a:rPr lang="en-US" sz="1600" dirty="0" err="1">
                          <a:solidFill>
                            <a:srgbClr val="70AD47"/>
                          </a:solidFill>
                          <a:effectLst/>
                          <a:latin typeface="SBL BibLit" panose="02000000000000000000" pitchFamily="2" charset="-79"/>
                          <a:ea typeface="SBL BibLit" panose="02000000000000000000" pitchFamily="2" charset="-79"/>
                          <a:cs typeface="SBL BibLit" panose="02000000000000000000" pitchFamily="2" charset="-79"/>
                        </a:rPr>
                        <a:t>ρ</a:t>
                      </a:r>
                      <a:r>
                        <a:rPr lang="en-US" sz="1600" dirty="0">
                          <a:solidFill>
                            <a:srgbClr val="70AD47"/>
                          </a:solidFill>
                          <a:effectLst/>
                          <a:latin typeface="SBL BibLit" panose="02000000000000000000" pitchFamily="2" charset="-79"/>
                          <a:ea typeface="SBL BibLit" panose="02000000000000000000" pitchFamily="2" charset="-79"/>
                          <a:cs typeface="SBL BibLit" panose="02000000000000000000" pitchFamily="2" charset="-79"/>
                        </a:rPr>
                        <a:t>π</a:t>
                      </a:r>
                      <a:r>
                        <a:rPr lang="en-US" sz="1600" dirty="0" err="1">
                          <a:solidFill>
                            <a:srgbClr val="70AD47"/>
                          </a:solidFill>
                          <a:effectLst/>
                          <a:latin typeface="SBL BibLit" panose="02000000000000000000" pitchFamily="2" charset="-79"/>
                          <a:ea typeface="SBL BibLit" panose="02000000000000000000" pitchFamily="2" charset="-79"/>
                          <a:cs typeface="SBL BibLit" panose="02000000000000000000" pitchFamily="2" charset="-79"/>
                        </a:rPr>
                        <a:t>ωμ</a:t>
                      </a:r>
                      <a:r>
                        <a:rPr lang="en-US" sz="1600" dirty="0">
                          <a:solidFill>
                            <a:srgbClr val="70AD47"/>
                          </a:solidFill>
                          <a:effectLst/>
                          <a:latin typeface="SBL BibLit" panose="02000000000000000000" pitchFamily="2" charset="-79"/>
                          <a:ea typeface="SBL BibLit" panose="02000000000000000000" pitchFamily="2" charset="-79"/>
                          <a:cs typeface="SBL BibLit" panose="02000000000000000000" pitchFamily="2" charset="-79"/>
                        </a:rPr>
                        <a:t>α </a:t>
                      </a:r>
                      <a:r>
                        <a:rPr lang="en-US" sz="1600" dirty="0" err="1">
                          <a:solidFill>
                            <a:srgbClr val="ED7D31"/>
                          </a:solidFill>
                          <a:effectLst/>
                          <a:latin typeface="SBL BibLit" panose="02000000000000000000" pitchFamily="2" charset="-79"/>
                          <a:ea typeface="SBL BibLit" panose="02000000000000000000" pitchFamily="2" charset="-79"/>
                          <a:cs typeface="SBL BibLit" panose="02000000000000000000" pitchFamily="2" charset="-79"/>
                        </a:rPr>
                        <a:t>κυρίῳ</a:t>
                      </a:r>
                      <a:endParaRPr lang="nl-BE" sz="1600" dirty="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33420351"/>
                  </a:ext>
                </a:extLst>
              </a:tr>
              <a:tr h="360802">
                <a:tc>
                  <a:txBody>
                    <a:bodyPr/>
                    <a:lstStyle/>
                    <a:p>
                      <a:pPr algn="just">
                        <a:lnSpc>
                          <a:spcPts val="1920"/>
                        </a:lnSpc>
                      </a:pPr>
                      <a:r>
                        <a:rPr lang="en-US" sz="1600">
                          <a:solidFill>
                            <a:srgbClr val="242424"/>
                          </a:solidFill>
                          <a:effectLst/>
                          <a:latin typeface="SBL BibLit" panose="02000000000000000000" pitchFamily="2" charset="-79"/>
                          <a:ea typeface="SBL BibLit" panose="02000000000000000000" pitchFamily="2" charset="-79"/>
                          <a:cs typeface="SBL BibLit" panose="02000000000000000000" pitchFamily="2" charset="-79"/>
                        </a:rPr>
                        <a:t>3:16</a:t>
                      </a:r>
                      <a:endParaRPr lang="nl-BE" sz="160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920"/>
                        </a:lnSpc>
                      </a:pPr>
                      <a:r>
                        <a:rPr lang="he-IL" sz="1400">
                          <a:solidFill>
                            <a:srgbClr val="FF0000"/>
                          </a:solidFill>
                          <a:effectLst/>
                          <a:latin typeface="SBL BibLit" panose="02000000000000000000" pitchFamily="2" charset="-79"/>
                          <a:ea typeface="SBL BibLit" panose="02000000000000000000" pitchFamily="2" charset="-79"/>
                          <a:cs typeface="SBL BibLit" panose="02000000000000000000" pitchFamily="2" charset="-79"/>
                        </a:rPr>
                        <a:t>לֶחֶם </a:t>
                      </a:r>
                      <a:r>
                        <a:rPr lang="he-IL" sz="1400">
                          <a:solidFill>
                            <a:srgbClr val="70AD47"/>
                          </a:solidFill>
                          <a:effectLst/>
                          <a:latin typeface="SBL BibLit" panose="02000000000000000000" pitchFamily="2" charset="-79"/>
                          <a:ea typeface="SBL BibLit" panose="02000000000000000000" pitchFamily="2" charset="-79"/>
                          <a:cs typeface="SBL BibLit" panose="02000000000000000000" pitchFamily="2" charset="-79"/>
                        </a:rPr>
                        <a:t>אִשֶּׁה </a:t>
                      </a:r>
                      <a:r>
                        <a:rPr lang="he-IL" sz="1400">
                          <a:solidFill>
                            <a:srgbClr val="8FAADC"/>
                          </a:solidFill>
                          <a:effectLst/>
                          <a:latin typeface="SBL BibLit" panose="02000000000000000000" pitchFamily="2" charset="-79"/>
                          <a:ea typeface="SBL BibLit" panose="02000000000000000000" pitchFamily="2" charset="-79"/>
                          <a:cs typeface="SBL BibLit" panose="02000000000000000000" pitchFamily="2" charset="-79"/>
                        </a:rPr>
                        <a:t>לְרֵיחַ נִיחֹחַ </a:t>
                      </a:r>
                      <a:endParaRPr lang="nl-BE" sz="160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920"/>
                        </a:lnSpc>
                      </a:pPr>
                      <a:r>
                        <a:rPr lang="nl-NL" sz="1600" dirty="0" err="1">
                          <a:solidFill>
                            <a:srgbClr val="70AD47"/>
                          </a:solidFill>
                          <a:effectLst/>
                          <a:latin typeface="SBL BibLit" panose="02000000000000000000" pitchFamily="2" charset="-79"/>
                          <a:ea typeface="SBL BibLit" panose="02000000000000000000" pitchFamily="2" charset="-79"/>
                          <a:cs typeface="SBL BibLit" panose="02000000000000000000" pitchFamily="2" charset="-79"/>
                        </a:rPr>
                        <a:t>κ</a:t>
                      </a:r>
                      <a:r>
                        <a:rPr lang="nl-NL" sz="1600" dirty="0">
                          <a:solidFill>
                            <a:srgbClr val="70AD47"/>
                          </a:solidFill>
                          <a:effectLst/>
                          <a:latin typeface="SBL BibLit" panose="02000000000000000000" pitchFamily="2" charset="-79"/>
                          <a:ea typeface="SBL BibLit" panose="02000000000000000000" pitchFamily="2" charset="-79"/>
                          <a:cs typeface="SBL BibLit" panose="02000000000000000000" pitchFamily="2" charset="-79"/>
                        </a:rPr>
                        <a:t>α</a:t>
                      </a:r>
                      <a:r>
                        <a:rPr lang="en-US" sz="1600" dirty="0">
                          <a:solidFill>
                            <a:srgbClr val="70AD47"/>
                          </a:solidFill>
                          <a:effectLst/>
                          <a:latin typeface="SBL BibLit" panose="02000000000000000000" pitchFamily="2" charset="-79"/>
                          <a:ea typeface="SBL BibLit" panose="02000000000000000000" pitchFamily="2" charset="-79"/>
                          <a:cs typeface="SBL BibLit" panose="02000000000000000000" pitchFamily="2" charset="-79"/>
                        </a:rPr>
                        <a:t>́</a:t>
                      </a:r>
                      <a:r>
                        <a:rPr lang="nl-NL" sz="1600" dirty="0" err="1">
                          <a:solidFill>
                            <a:srgbClr val="70AD47"/>
                          </a:solidFill>
                          <a:effectLst/>
                          <a:latin typeface="SBL BibLit" panose="02000000000000000000" pitchFamily="2" charset="-79"/>
                          <a:ea typeface="SBL BibLit" panose="02000000000000000000" pitchFamily="2" charset="-79"/>
                          <a:cs typeface="SBL BibLit" panose="02000000000000000000" pitchFamily="2" charset="-79"/>
                        </a:rPr>
                        <a:t>ρ</a:t>
                      </a:r>
                      <a:r>
                        <a:rPr lang="nl-NL" sz="1600" dirty="0">
                          <a:solidFill>
                            <a:srgbClr val="70AD47"/>
                          </a:solidFill>
                          <a:effectLst/>
                          <a:latin typeface="SBL BibLit" panose="02000000000000000000" pitchFamily="2" charset="-79"/>
                          <a:ea typeface="SBL BibLit" panose="02000000000000000000" pitchFamily="2" charset="-79"/>
                          <a:cs typeface="SBL BibLit" panose="02000000000000000000" pitchFamily="2" charset="-79"/>
                        </a:rPr>
                        <a:t>π</a:t>
                      </a:r>
                      <a:r>
                        <a:rPr lang="nl-NL" sz="1600" dirty="0" err="1">
                          <a:solidFill>
                            <a:srgbClr val="70AD47"/>
                          </a:solidFill>
                          <a:effectLst/>
                          <a:latin typeface="SBL BibLit" panose="02000000000000000000" pitchFamily="2" charset="-79"/>
                          <a:ea typeface="SBL BibLit" panose="02000000000000000000" pitchFamily="2" charset="-79"/>
                          <a:cs typeface="SBL BibLit" panose="02000000000000000000" pitchFamily="2" charset="-79"/>
                        </a:rPr>
                        <a:t>ωμ</a:t>
                      </a:r>
                      <a:r>
                        <a:rPr lang="nl-NL" sz="1600" dirty="0">
                          <a:solidFill>
                            <a:srgbClr val="70AD47"/>
                          </a:solidFill>
                          <a:effectLst/>
                          <a:latin typeface="SBL BibLit" panose="02000000000000000000" pitchFamily="2" charset="-79"/>
                          <a:ea typeface="SBL BibLit" panose="02000000000000000000" pitchFamily="2" charset="-79"/>
                          <a:cs typeface="SBL BibLit" panose="02000000000000000000" pitchFamily="2" charset="-79"/>
                        </a:rPr>
                        <a:t>α </a:t>
                      </a:r>
                      <a:r>
                        <a:rPr lang="nl-NL" sz="1600" dirty="0" err="1">
                          <a:solidFill>
                            <a:srgbClr val="8FAADC"/>
                          </a:solidFill>
                          <a:effectLst/>
                          <a:latin typeface="SBL BibLit" panose="02000000000000000000" pitchFamily="2" charset="-79"/>
                          <a:ea typeface="SBL BibLit" panose="02000000000000000000" pitchFamily="2" charset="-79"/>
                          <a:cs typeface="SBL BibLit" panose="02000000000000000000" pitchFamily="2" charset="-79"/>
                        </a:rPr>
                        <a:t>ο</a:t>
                      </a:r>
                      <a:r>
                        <a:rPr lang="en-US" sz="1600" dirty="0">
                          <a:solidFill>
                            <a:srgbClr val="8FAADC"/>
                          </a:solidFill>
                          <a:effectLst/>
                          <a:latin typeface="SBL BibLit" panose="02000000000000000000" pitchFamily="2" charset="-79"/>
                          <a:ea typeface="SBL BibLit" panose="02000000000000000000" pitchFamily="2" charset="-79"/>
                          <a:cs typeface="SBL BibLit" panose="02000000000000000000" pitchFamily="2" charset="-79"/>
                        </a:rPr>
                        <a:t>̓</a:t>
                      </a:r>
                      <a:r>
                        <a:rPr lang="nl-NL" sz="1600" dirty="0" err="1">
                          <a:solidFill>
                            <a:srgbClr val="8FAADC"/>
                          </a:solidFill>
                          <a:effectLst/>
                          <a:latin typeface="SBL BibLit" panose="02000000000000000000" pitchFamily="2" charset="-79"/>
                          <a:ea typeface="SBL BibLit" panose="02000000000000000000" pitchFamily="2" charset="-79"/>
                          <a:cs typeface="SBL BibLit" panose="02000000000000000000" pitchFamily="2" charset="-79"/>
                        </a:rPr>
                        <a:t>σμη</a:t>
                      </a:r>
                      <a:r>
                        <a:rPr lang="en-US" sz="1600" dirty="0">
                          <a:solidFill>
                            <a:srgbClr val="8FAADC"/>
                          </a:solidFill>
                          <a:effectLst/>
                          <a:latin typeface="SBL BibLit" panose="02000000000000000000" pitchFamily="2" charset="-79"/>
                          <a:ea typeface="SBL BibLit" panose="02000000000000000000" pitchFamily="2" charset="-79"/>
                          <a:cs typeface="SBL BibLit" panose="02000000000000000000" pitchFamily="2" charset="-79"/>
                        </a:rPr>
                        <a:t>̀</a:t>
                      </a:r>
                      <a:r>
                        <a:rPr lang="nl-NL" sz="1600" dirty="0" err="1">
                          <a:solidFill>
                            <a:srgbClr val="8FAADC"/>
                          </a:solidFill>
                          <a:effectLst/>
                          <a:latin typeface="SBL BibLit" panose="02000000000000000000" pitchFamily="2" charset="-79"/>
                          <a:ea typeface="SBL BibLit" panose="02000000000000000000" pitchFamily="2" charset="-79"/>
                          <a:cs typeface="SBL BibLit" panose="02000000000000000000" pitchFamily="2" charset="-79"/>
                        </a:rPr>
                        <a:t>ν</a:t>
                      </a:r>
                      <a:r>
                        <a:rPr lang="nl-NL" sz="1600" dirty="0">
                          <a:solidFill>
                            <a:srgbClr val="8FAADC"/>
                          </a:solidFill>
                          <a:effectLst/>
                          <a:latin typeface="SBL BibLit" panose="02000000000000000000" pitchFamily="2" charset="-79"/>
                          <a:ea typeface="SBL BibLit" panose="02000000000000000000" pitchFamily="2" charset="-79"/>
                          <a:cs typeface="SBL BibLit" panose="02000000000000000000" pitchFamily="2" charset="-79"/>
                        </a:rPr>
                        <a:t> </a:t>
                      </a:r>
                      <a:r>
                        <a:rPr lang="nl-NL" sz="1600" dirty="0" err="1">
                          <a:solidFill>
                            <a:srgbClr val="8FAADC"/>
                          </a:solidFill>
                          <a:effectLst/>
                          <a:latin typeface="SBL BibLit" panose="02000000000000000000" pitchFamily="2" charset="-79"/>
                          <a:ea typeface="SBL BibLit" panose="02000000000000000000" pitchFamily="2" charset="-79"/>
                          <a:cs typeface="SBL BibLit" panose="02000000000000000000" pitchFamily="2" charset="-79"/>
                        </a:rPr>
                        <a:t>ευ</a:t>
                      </a:r>
                      <a:r>
                        <a:rPr lang="en-US" sz="1600" dirty="0">
                          <a:solidFill>
                            <a:srgbClr val="8FAADC"/>
                          </a:solidFill>
                          <a:effectLst/>
                          <a:latin typeface="SBL BibLit" panose="02000000000000000000" pitchFamily="2" charset="-79"/>
                          <a:ea typeface="SBL BibLit" panose="02000000000000000000" pitchFamily="2" charset="-79"/>
                          <a:cs typeface="SBL BibLit" panose="02000000000000000000" pitchFamily="2" charset="-79"/>
                        </a:rPr>
                        <a:t>̓</a:t>
                      </a:r>
                      <a:r>
                        <a:rPr lang="nl-NL" sz="1600" dirty="0" err="1">
                          <a:solidFill>
                            <a:srgbClr val="8FAADC"/>
                          </a:solidFill>
                          <a:effectLst/>
                          <a:latin typeface="SBL BibLit" panose="02000000000000000000" pitchFamily="2" charset="-79"/>
                          <a:ea typeface="SBL BibLit" panose="02000000000000000000" pitchFamily="2" charset="-79"/>
                          <a:cs typeface="SBL BibLit" panose="02000000000000000000" pitchFamily="2" charset="-79"/>
                        </a:rPr>
                        <a:t>ωδι</a:t>
                      </a:r>
                      <a:r>
                        <a:rPr lang="en-US" sz="1600" dirty="0">
                          <a:solidFill>
                            <a:srgbClr val="8FAADC"/>
                          </a:solidFill>
                          <a:effectLst/>
                          <a:latin typeface="SBL BibLit" panose="02000000000000000000" pitchFamily="2" charset="-79"/>
                          <a:ea typeface="SBL BibLit" panose="02000000000000000000" pitchFamily="2" charset="-79"/>
                          <a:cs typeface="SBL BibLit" panose="02000000000000000000" pitchFamily="2" charset="-79"/>
                        </a:rPr>
                        <a:t>́</a:t>
                      </a:r>
                      <a:r>
                        <a:rPr lang="nl-NL" sz="1600" dirty="0">
                          <a:solidFill>
                            <a:srgbClr val="8FAADC"/>
                          </a:solidFill>
                          <a:effectLst/>
                          <a:latin typeface="SBL BibLit" panose="02000000000000000000" pitchFamily="2" charset="-79"/>
                          <a:ea typeface="SBL BibLit" panose="02000000000000000000" pitchFamily="2" charset="-79"/>
                          <a:cs typeface="SBL BibLit" panose="02000000000000000000" pitchFamily="2" charset="-79"/>
                        </a:rPr>
                        <a:t>α</a:t>
                      </a:r>
                      <a:r>
                        <a:rPr lang="nl-NL" sz="1600" dirty="0" err="1">
                          <a:solidFill>
                            <a:srgbClr val="8FAADC"/>
                          </a:solidFill>
                          <a:effectLst/>
                          <a:latin typeface="SBL BibLit" panose="02000000000000000000" pitchFamily="2" charset="-79"/>
                          <a:ea typeface="SBL BibLit" panose="02000000000000000000" pitchFamily="2" charset="-79"/>
                          <a:cs typeface="SBL BibLit" panose="02000000000000000000" pitchFamily="2" charset="-79"/>
                        </a:rPr>
                        <a:t>ς</a:t>
                      </a:r>
                      <a:r>
                        <a:rPr lang="nl-NL" sz="1600" dirty="0">
                          <a:solidFill>
                            <a:srgbClr val="8FAADC"/>
                          </a:solidFill>
                          <a:effectLst/>
                          <a:latin typeface="SBL BibLit" panose="02000000000000000000" pitchFamily="2" charset="-79"/>
                          <a:ea typeface="SBL BibLit" panose="02000000000000000000" pitchFamily="2" charset="-79"/>
                          <a:cs typeface="SBL BibLit" panose="02000000000000000000" pitchFamily="2" charset="-79"/>
                        </a:rPr>
                        <a:t> </a:t>
                      </a:r>
                      <a:r>
                        <a:rPr lang="nl-NL" sz="1600" dirty="0" err="1">
                          <a:solidFill>
                            <a:srgbClr val="ED7D31"/>
                          </a:solidFill>
                          <a:effectLst/>
                          <a:latin typeface="SBL BibLit" panose="02000000000000000000" pitchFamily="2" charset="-79"/>
                          <a:ea typeface="SBL BibLit" panose="02000000000000000000" pitchFamily="2" charset="-79"/>
                          <a:cs typeface="SBL BibLit" panose="02000000000000000000" pitchFamily="2" charset="-79"/>
                        </a:rPr>
                        <a:t>τω</a:t>
                      </a:r>
                      <a:r>
                        <a:rPr lang="en-US" sz="1600" dirty="0">
                          <a:solidFill>
                            <a:srgbClr val="ED7D31"/>
                          </a:solidFill>
                          <a:effectLst/>
                          <a:latin typeface="SBL BibLit" panose="02000000000000000000" pitchFamily="2" charset="-79"/>
                          <a:ea typeface="SBL BibLit" panose="02000000000000000000" pitchFamily="2" charset="-79"/>
                          <a:cs typeface="SBL BibLit" panose="02000000000000000000" pitchFamily="2" charset="-79"/>
                        </a:rPr>
                        <a:t>͂</a:t>
                      </a:r>
                      <a:r>
                        <a:rPr lang="en-US" sz="1600" dirty="0" err="1">
                          <a:solidFill>
                            <a:srgbClr val="ED7D31"/>
                          </a:solidFill>
                          <a:effectLst/>
                          <a:latin typeface="SBL BibLit" panose="02000000000000000000" pitchFamily="2" charset="-79"/>
                          <a:ea typeface="SBL BibLit" panose="02000000000000000000" pitchFamily="2" charset="-79"/>
                          <a:cs typeface="SBL BibLit" panose="02000000000000000000" pitchFamily="2" charset="-79"/>
                        </a:rPr>
                        <a:t>ͅ</a:t>
                      </a:r>
                      <a:r>
                        <a:rPr lang="en-US" sz="1600" dirty="0">
                          <a:solidFill>
                            <a:srgbClr val="ED7D31"/>
                          </a:solidFill>
                          <a:effectLst/>
                          <a:latin typeface="SBL BibLit" panose="02000000000000000000" pitchFamily="2" charset="-79"/>
                          <a:ea typeface="SBL BibLit" panose="02000000000000000000" pitchFamily="2" charset="-79"/>
                          <a:cs typeface="SBL BibLit" panose="02000000000000000000" pitchFamily="2" charset="-79"/>
                        </a:rPr>
                        <a:t> </a:t>
                      </a:r>
                      <a:r>
                        <a:rPr lang="nl-NL" sz="1600" dirty="0" err="1">
                          <a:solidFill>
                            <a:srgbClr val="ED7D31"/>
                          </a:solidFill>
                          <a:effectLst/>
                          <a:latin typeface="SBL BibLit" panose="02000000000000000000" pitchFamily="2" charset="-79"/>
                          <a:ea typeface="SBL BibLit" panose="02000000000000000000" pitchFamily="2" charset="-79"/>
                          <a:cs typeface="SBL BibLit" panose="02000000000000000000" pitchFamily="2" charset="-79"/>
                        </a:rPr>
                        <a:t>κυρι</a:t>
                      </a:r>
                      <a:r>
                        <a:rPr lang="en-US" sz="1600" dirty="0">
                          <a:solidFill>
                            <a:srgbClr val="ED7D31"/>
                          </a:solidFill>
                          <a:effectLst/>
                          <a:latin typeface="SBL BibLit" panose="02000000000000000000" pitchFamily="2" charset="-79"/>
                          <a:ea typeface="SBL BibLit" panose="02000000000000000000" pitchFamily="2" charset="-79"/>
                          <a:cs typeface="SBL BibLit" panose="02000000000000000000" pitchFamily="2" charset="-79"/>
                        </a:rPr>
                        <a:t>́</a:t>
                      </a:r>
                      <a:r>
                        <a:rPr lang="nl-NL" sz="1600" dirty="0" err="1">
                          <a:solidFill>
                            <a:srgbClr val="ED7D31"/>
                          </a:solidFill>
                          <a:effectLst/>
                          <a:latin typeface="SBL BibLit" panose="02000000000000000000" pitchFamily="2" charset="-79"/>
                          <a:ea typeface="SBL BibLit" panose="02000000000000000000" pitchFamily="2" charset="-79"/>
                          <a:cs typeface="SBL BibLit" panose="02000000000000000000" pitchFamily="2" charset="-79"/>
                        </a:rPr>
                        <a:t>ω</a:t>
                      </a:r>
                      <a:r>
                        <a:rPr lang="en-US" sz="1600" dirty="0" err="1">
                          <a:solidFill>
                            <a:srgbClr val="ED7D31"/>
                          </a:solidFill>
                          <a:effectLst/>
                          <a:latin typeface="SBL BibLit" panose="02000000000000000000" pitchFamily="2" charset="-79"/>
                          <a:ea typeface="SBL BibLit" panose="02000000000000000000" pitchFamily="2" charset="-79"/>
                          <a:cs typeface="SBL BibLit" panose="02000000000000000000" pitchFamily="2" charset="-79"/>
                        </a:rPr>
                        <a:t>ͅ</a:t>
                      </a:r>
                      <a:endParaRPr lang="nl-BE" sz="1600" dirty="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61803704"/>
                  </a:ext>
                </a:extLst>
              </a:tr>
            </a:tbl>
          </a:graphicData>
        </a:graphic>
      </p:graphicFrame>
    </p:spTree>
    <p:extLst>
      <p:ext uri="{BB962C8B-B14F-4D97-AF65-F5344CB8AC3E}">
        <p14:creationId xmlns:p14="http://schemas.microsoft.com/office/powerpoint/2010/main" val="763160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a:xfrm>
            <a:off x="606864" y="348116"/>
            <a:ext cx="7771325" cy="431800"/>
          </a:xfrm>
        </p:spPr>
        <p:txBody>
          <a:bodyPr/>
          <a:lstStyle/>
          <a:p>
            <a:r>
              <a:rPr lang="fr-BE" dirty="0" err="1"/>
              <a:t>Gods</a:t>
            </a:r>
            <a:r>
              <a:rPr lang="fr-BE" dirty="0"/>
              <a:t> </a:t>
            </a:r>
            <a:r>
              <a:rPr lang="fr-BE" dirty="0" err="1"/>
              <a:t>voedsel</a:t>
            </a:r>
            <a:endParaRPr lang="fr-BE" dirty="0"/>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5" name="Tekstvak 4">
            <a:extLst>
              <a:ext uri="{FF2B5EF4-FFF2-40B4-BE49-F238E27FC236}">
                <a16:creationId xmlns:a16="http://schemas.microsoft.com/office/drawing/2014/main" id="{8F98BC85-B7A4-DAF7-4D5E-E138E2FB7E93}"/>
              </a:ext>
            </a:extLst>
          </p:cNvPr>
          <p:cNvSpPr txBox="1"/>
          <p:nvPr/>
        </p:nvSpPr>
        <p:spPr>
          <a:xfrm>
            <a:off x="824324" y="1907429"/>
            <a:ext cx="8776018" cy="4801314"/>
          </a:xfrm>
          <a:prstGeom prst="rect">
            <a:avLst/>
          </a:prstGeom>
          <a:noFill/>
        </p:spPr>
        <p:txBody>
          <a:bodyPr wrap="square" rtlCol="0">
            <a:spAutoFit/>
          </a:bodyPr>
          <a:lstStyle/>
          <a:p>
            <a:r>
              <a:rPr lang="nl-BE" b="1" u="sng" dirty="0">
                <a:latin typeface="Times New Roman" panose="02020603050405020304" pitchFamily="18" charset="0"/>
                <a:cs typeface="Times New Roman" panose="02020603050405020304" pitchFamily="18" charset="0"/>
              </a:rPr>
              <a:t>Vermijding?</a:t>
            </a:r>
          </a:p>
          <a:p>
            <a:pPr marL="285750" indent="-285750">
              <a:buFont typeface="Arial" panose="020B0604020202020204" pitchFamily="34" charset="0"/>
              <a:buChar char="•"/>
            </a:pPr>
            <a:r>
              <a:rPr lang="nl-BE" i="1" dirty="0">
                <a:latin typeface="Times New Roman" panose="02020603050405020304" pitchFamily="18" charset="0"/>
                <a:cs typeface="Times New Roman" panose="02020603050405020304" pitchFamily="18" charset="0"/>
              </a:rPr>
              <a:t>Vorlage</a:t>
            </a:r>
          </a:p>
          <a:p>
            <a:pPr marL="285750" indent="-285750">
              <a:buFont typeface="Arial" panose="020B0604020202020204" pitchFamily="34" charset="0"/>
              <a:buChar char="•"/>
            </a:pPr>
            <a:r>
              <a:rPr lang="nl-BE" i="1" dirty="0">
                <a:latin typeface="Times New Roman" panose="02020603050405020304" pitchFamily="18" charset="0"/>
                <a:cs typeface="Times New Roman" panose="02020603050405020304" pitchFamily="18" charset="0"/>
              </a:rPr>
              <a:t>Harmonisatie</a:t>
            </a:r>
          </a:p>
          <a:p>
            <a:pPr marL="285750" indent="-285750">
              <a:buFont typeface="Arial" panose="020B0604020202020204" pitchFamily="34" charset="0"/>
              <a:buChar char="•"/>
            </a:pPr>
            <a:endParaRPr lang="nl-BE" i="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nl-BE" dirty="0">
                <a:latin typeface="Times New Roman" panose="02020603050405020304" pitchFamily="18" charset="0"/>
                <a:cs typeface="Times New Roman" panose="02020603050405020304" pitchFamily="18" charset="0"/>
              </a:rPr>
              <a:t>“Een behagende geur voor de Heer” behouden</a:t>
            </a:r>
          </a:p>
          <a:p>
            <a:pPr marL="742950" lvl="1" indent="-285750">
              <a:buFont typeface="Wingdings" pitchFamily="2" charset="2"/>
              <a:buChar char="Ø"/>
            </a:pPr>
            <a:r>
              <a:rPr lang="nl-BE" dirty="0">
                <a:latin typeface="Times New Roman" panose="02020603050405020304" pitchFamily="18" charset="0"/>
                <a:cs typeface="Times New Roman" panose="02020603050405020304" pitchFamily="18" charset="0"/>
              </a:rPr>
              <a:t>Aandacht! Niet te verwarren:</a:t>
            </a:r>
          </a:p>
          <a:p>
            <a:pPr lvl="1"/>
            <a:r>
              <a:rPr lang="nl-BE" dirty="0">
                <a:latin typeface="Times New Roman" panose="02020603050405020304" pitchFamily="18" charset="0"/>
                <a:cs typeface="Times New Roman" panose="02020603050405020304" pitchFamily="18" charset="0"/>
              </a:rPr>
              <a:t>	materieel/anthropomorf</a:t>
            </a:r>
          </a:p>
          <a:p>
            <a:pPr lvl="1"/>
            <a:r>
              <a:rPr lang="nl-BE" dirty="0">
                <a:latin typeface="Times New Roman" panose="02020603050405020304" pitchFamily="18" charset="0"/>
                <a:cs typeface="Times New Roman" panose="02020603050405020304" pitchFamily="18" charset="0"/>
              </a:rPr>
              <a:t>	immaterieel/anti-anthropomorf</a:t>
            </a:r>
          </a:p>
          <a:p>
            <a:pPr marL="742950" lvl="1" indent="-285750">
              <a:buFont typeface="Wingdings" pitchFamily="2" charset="2"/>
              <a:buChar char="Ø"/>
            </a:pPr>
            <a:endParaRPr lang="nl-BE"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lvl="1"/>
            <a:endParaRPr lang="fr-FR"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p:txBody>
      </p:sp>
      <p:pic>
        <p:nvPicPr>
          <p:cNvPr id="10244" name="Picture 4" descr="ob-adriaensz-berckheyde_the-baker">
            <a:extLst>
              <a:ext uri="{FF2B5EF4-FFF2-40B4-BE49-F238E27FC236}">
                <a16:creationId xmlns:a16="http://schemas.microsoft.com/office/drawing/2014/main" id="{E3DFB42D-FE21-D5FA-6ACB-CBD8A5DC46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6525" y="0"/>
            <a:ext cx="5705475"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kstvak 5">
            <a:extLst>
              <a:ext uri="{FF2B5EF4-FFF2-40B4-BE49-F238E27FC236}">
                <a16:creationId xmlns:a16="http://schemas.microsoft.com/office/drawing/2014/main" id="{B830D97E-0AE1-5CED-CB56-1498B14C0284}"/>
              </a:ext>
            </a:extLst>
          </p:cNvPr>
          <p:cNvSpPr txBox="1"/>
          <p:nvPr/>
        </p:nvSpPr>
        <p:spPr>
          <a:xfrm>
            <a:off x="6220918" y="6554855"/>
            <a:ext cx="6408272" cy="307777"/>
          </a:xfrm>
          <a:prstGeom prst="rect">
            <a:avLst/>
          </a:prstGeom>
          <a:solidFill>
            <a:schemeClr val="bg1"/>
          </a:solidFill>
        </p:spPr>
        <p:txBody>
          <a:bodyPr wrap="square" rtlCol="0">
            <a:spAutoFit/>
          </a:bodyPr>
          <a:lstStyle/>
          <a:p>
            <a:pPr algn="ctr"/>
            <a:r>
              <a:rPr lang="nl-BE" sz="1400" i="1" dirty="0">
                <a:latin typeface="Times New Roman" panose="02020603050405020304" pitchFamily="18" charset="0"/>
                <a:cs typeface="Times New Roman" panose="02020603050405020304" pitchFamily="18" charset="0"/>
              </a:rPr>
              <a:t>Job Adriaensz, De Bakker, 1681</a:t>
            </a:r>
          </a:p>
        </p:txBody>
      </p:sp>
    </p:spTree>
    <p:extLst>
      <p:ext uri="{BB962C8B-B14F-4D97-AF65-F5344CB8AC3E}">
        <p14:creationId xmlns:p14="http://schemas.microsoft.com/office/powerpoint/2010/main" val="3428348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a:xfrm>
            <a:off x="606864" y="348116"/>
            <a:ext cx="7771325" cy="431800"/>
          </a:xfrm>
        </p:spPr>
        <p:txBody>
          <a:bodyPr/>
          <a:lstStyle/>
          <a:p>
            <a:r>
              <a:rPr lang="fr-BE" dirty="0" err="1"/>
              <a:t>Gods</a:t>
            </a:r>
            <a:r>
              <a:rPr lang="fr-BE" dirty="0"/>
              <a:t> </a:t>
            </a:r>
            <a:r>
              <a:rPr lang="fr-BE" dirty="0" err="1"/>
              <a:t>voedsel</a:t>
            </a:r>
            <a:endParaRPr lang="fr-BE" dirty="0"/>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5" name="Tekstvak 4">
            <a:extLst>
              <a:ext uri="{FF2B5EF4-FFF2-40B4-BE49-F238E27FC236}">
                <a16:creationId xmlns:a16="http://schemas.microsoft.com/office/drawing/2014/main" id="{8F98BC85-B7A4-DAF7-4D5E-E138E2FB7E93}"/>
              </a:ext>
            </a:extLst>
          </p:cNvPr>
          <p:cNvSpPr txBox="1"/>
          <p:nvPr/>
        </p:nvSpPr>
        <p:spPr>
          <a:xfrm>
            <a:off x="397960" y="1319134"/>
            <a:ext cx="9840322" cy="6740307"/>
          </a:xfrm>
          <a:prstGeom prst="rect">
            <a:avLst/>
          </a:prstGeom>
          <a:noFill/>
        </p:spPr>
        <p:txBody>
          <a:bodyPr wrap="square" rtlCol="0">
            <a:spAutoFit/>
          </a:bodyPr>
          <a:lstStyle/>
          <a:p>
            <a:r>
              <a:rPr lang="nl-BE" b="1" u="sng" dirty="0">
                <a:latin typeface="Times New Roman" panose="02020603050405020304" pitchFamily="18" charset="0"/>
                <a:cs typeface="Times New Roman" panose="02020603050405020304" pitchFamily="18" charset="0"/>
              </a:rPr>
              <a:t>Vervanging?</a:t>
            </a:r>
          </a:p>
          <a:p>
            <a:pPr marL="285750" indent="-285750">
              <a:buFont typeface="Arial" panose="020B0604020202020204" pitchFamily="34" charset="0"/>
              <a:buChar char="•"/>
            </a:pPr>
            <a:r>
              <a:rPr lang="nl-BE" dirty="0">
                <a:latin typeface="Times New Roman" panose="02020603050405020304" pitchFamily="18" charset="0"/>
                <a:cs typeface="Times New Roman" panose="02020603050405020304" pitchFamily="18" charset="0"/>
              </a:rPr>
              <a:t>Lev 21—22</a:t>
            </a:r>
          </a:p>
          <a:p>
            <a:pPr lvl="1"/>
            <a:endParaRPr lang="fr-FR"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Ø"/>
            </a:pPr>
            <a:endParaRPr lang="fr-FR"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Ø"/>
            </a:pPr>
            <a:endParaRPr lang="fr-FR"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Ø"/>
            </a:pPr>
            <a:endParaRPr lang="nl-BE"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Ø"/>
            </a:pPr>
            <a:endParaRPr lang="nl-BE"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Ø"/>
            </a:pPr>
            <a:endParaRPr lang="nl-BE"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Ø"/>
            </a:pPr>
            <a:endParaRPr lang="nl-BE"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Ø"/>
            </a:pPr>
            <a:endParaRPr lang="nl-BE"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Ø"/>
            </a:pPr>
            <a:endParaRPr lang="fr-FR"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Ø"/>
            </a:pPr>
            <a:endParaRPr lang="fr-FR"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Ø"/>
            </a:pPr>
            <a:r>
              <a:rPr lang="he-IL" dirty="0">
                <a:latin typeface="Times New Roman" panose="02020603050405020304" pitchFamily="18" charset="0"/>
                <a:cs typeface="Times New Roman" panose="02020603050405020304" pitchFamily="18" charset="0"/>
              </a:rPr>
              <a:t>לחם</a:t>
            </a:r>
            <a:r>
              <a:rPr lang="nl-BE" dirty="0">
                <a:latin typeface="Times New Roman" panose="02020603050405020304" pitchFamily="18" charset="0"/>
                <a:cs typeface="Times New Roman" panose="02020603050405020304" pitchFamily="18" charset="0"/>
              </a:rPr>
              <a:t> consistent  vertaald door </a:t>
            </a:r>
            <a:r>
              <a:rPr lang="el-GR" dirty="0" err="1">
                <a:latin typeface="Times New Roman" panose="02020603050405020304" pitchFamily="18" charset="0"/>
                <a:cs typeface="Times New Roman" panose="02020603050405020304" pitchFamily="18" charset="0"/>
              </a:rPr>
              <a:t>δῶρα</a:t>
            </a:r>
            <a:r>
              <a:rPr lang="el-GR" dirty="0">
                <a:latin typeface="Times New Roman" panose="02020603050405020304" pitchFamily="18" charset="0"/>
                <a:cs typeface="Times New Roman" panose="02020603050405020304" pitchFamily="18" charset="0"/>
              </a:rPr>
              <a:t> τοῦ </a:t>
            </a:r>
            <a:r>
              <a:rPr lang="el-GR" dirty="0" err="1">
                <a:latin typeface="Times New Roman" panose="02020603050405020304" pitchFamily="18" charset="0"/>
                <a:cs typeface="Times New Roman" panose="02020603050405020304" pitchFamily="18" charset="0"/>
              </a:rPr>
              <a:t>θεου</a:t>
            </a:r>
            <a:r>
              <a:rPr lang="el-GR" dirty="0">
                <a:latin typeface="Times New Roman" panose="02020603050405020304" pitchFamily="18" charset="0"/>
                <a:cs typeface="Times New Roman" panose="02020603050405020304" pitchFamily="18" charset="0"/>
              </a:rPr>
              <a:t>͂ </a:t>
            </a:r>
            <a:r>
              <a:rPr lang="nl-BE" dirty="0">
                <a:latin typeface="Times New Roman" panose="02020603050405020304" pitchFamily="18" charset="0"/>
                <a:cs typeface="Times New Roman" panose="02020603050405020304" pitchFamily="18" charset="0"/>
              </a:rPr>
              <a:t> </a:t>
            </a:r>
          </a:p>
          <a:p>
            <a:pPr marL="742950" lvl="1" indent="-285750">
              <a:buFont typeface="Wingdings" pitchFamily="2" charset="2"/>
              <a:buChar char="Ø"/>
            </a:pPr>
            <a:r>
              <a:rPr lang="en-US" dirty="0">
                <a:latin typeface="Times New Roman" panose="02020603050405020304" pitchFamily="18" charset="0"/>
                <a:cs typeface="Times New Roman" panose="02020603050405020304" pitchFamily="18" charset="0"/>
              </a:rPr>
              <a:t>LXX had </a:t>
            </a:r>
            <a:r>
              <a:rPr lang="en-US" i="1" dirty="0">
                <a:latin typeface="Times New Roman" panose="02020603050405020304" pitchFamily="18" charset="0"/>
                <a:cs typeface="Times New Roman" panose="02020603050405020304" pitchFamily="18" charset="0"/>
              </a:rPr>
              <a:t>Vorlage </a:t>
            </a:r>
            <a:r>
              <a:rPr lang="en-US" dirty="0">
                <a:latin typeface="Times New Roman" panose="02020603050405020304" pitchFamily="18" charset="0"/>
                <a:cs typeface="Times New Roman" panose="02020603050405020304" pitchFamily="18" charset="0"/>
              </a:rPr>
              <a:t>met </a:t>
            </a:r>
            <a:r>
              <a:rPr lang="he-IL" dirty="0">
                <a:latin typeface="Times New Roman" panose="02020603050405020304" pitchFamily="18" charset="0"/>
                <a:cs typeface="Times New Roman" panose="02020603050405020304" pitchFamily="18" charset="0"/>
              </a:rPr>
              <a:t>לחם</a:t>
            </a:r>
            <a:r>
              <a:rPr lang="nl-B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a:t>
            </a:r>
          </a:p>
          <a:p>
            <a:pPr marL="1200150" lvl="2" indent="-285750">
              <a:buFont typeface="Courier New" panose="02070309020205020404" pitchFamily="49" charset="0"/>
              <a:buChar char="o"/>
            </a:pPr>
            <a:r>
              <a:rPr lang="en-US" dirty="0">
                <a:latin typeface="Times New Roman" panose="02020603050405020304" pitchFamily="18" charset="0"/>
                <a:cs typeface="Times New Roman" panose="02020603050405020304" pitchFamily="18" charset="0"/>
              </a:rPr>
              <a:t>Alle </a:t>
            </a:r>
            <a:r>
              <a:rPr lang="en-US" dirty="0" err="1">
                <a:latin typeface="Times New Roman" panose="02020603050405020304" pitchFamily="18" charset="0"/>
                <a:cs typeface="Times New Roman" panose="02020603050405020304" pitchFamily="18" charset="0"/>
              </a:rPr>
              <a:t>tekstgetuigen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lezen</a:t>
            </a:r>
            <a:r>
              <a:rPr lang="en-US" dirty="0">
                <a:latin typeface="Times New Roman" panose="02020603050405020304" pitchFamily="18" charset="0"/>
                <a:cs typeface="Times New Roman" panose="02020603050405020304" pitchFamily="18" charset="0"/>
              </a:rPr>
              <a:t> </a:t>
            </a:r>
            <a:r>
              <a:rPr lang="he-IL" dirty="0">
                <a:latin typeface="Times New Roman" panose="02020603050405020304" pitchFamily="18" charset="0"/>
                <a:cs typeface="Times New Roman" panose="02020603050405020304" pitchFamily="18" charset="0"/>
              </a:rPr>
              <a:t>לחם</a:t>
            </a:r>
            <a:endParaRPr lang="fr-FR" dirty="0">
              <a:latin typeface="Times New Roman" panose="02020603050405020304" pitchFamily="18" charset="0"/>
              <a:cs typeface="Times New Roman" panose="02020603050405020304" pitchFamily="18" charset="0"/>
            </a:endParaRPr>
          </a:p>
          <a:p>
            <a:pPr marL="1200150" lvl="2" indent="-285750">
              <a:buFont typeface="Courier New" panose="02070309020205020404" pitchFamily="49" charset="0"/>
              <a:buChar char="o"/>
            </a:pPr>
            <a:r>
              <a:rPr lang="fr-FR" dirty="0" err="1">
                <a:latin typeface="Times New Roman" panose="02020603050405020304" pitchFamily="18" charset="0"/>
                <a:cs typeface="Times New Roman" panose="02020603050405020304" pitchFamily="18" charset="0"/>
              </a:rPr>
              <a:t>Enkel</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Targumim</a:t>
            </a:r>
            <a:r>
              <a:rPr lang="fr-FR" dirty="0">
                <a:latin typeface="Times New Roman" panose="02020603050405020304" pitchFamily="18" charset="0"/>
                <a:cs typeface="Times New Roman" panose="02020603050405020304" pitchFamily="18" charset="0"/>
              </a:rPr>
              <a:t>: </a:t>
            </a:r>
            <a:r>
              <a:rPr lang="he-IL" dirty="0">
                <a:latin typeface="Times New Roman" panose="02020603050405020304" pitchFamily="18" charset="0"/>
                <a:cs typeface="Times New Roman" panose="02020603050405020304" pitchFamily="18" charset="0"/>
              </a:rPr>
              <a:t>קָרְבָּן</a:t>
            </a:r>
            <a:r>
              <a:rPr lang="nl-BE" dirty="0">
                <a:latin typeface="Times New Roman" panose="02020603050405020304" pitchFamily="18" charset="0"/>
                <a:cs typeface="Times New Roman" panose="02020603050405020304" pitchFamily="18" charset="0"/>
              </a:rPr>
              <a:t>  (maar reeds interpretatie?)</a:t>
            </a:r>
            <a:endParaRPr lang="en-US"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Ø"/>
            </a:pPr>
            <a:r>
              <a:rPr lang="fr-FR" dirty="0" err="1">
                <a:latin typeface="Times New Roman" panose="02020603050405020304" pitchFamily="18" charset="0"/>
                <a:cs typeface="Times New Roman" panose="02020603050405020304" pitchFamily="18" charset="0"/>
              </a:rPr>
              <a:t>Ongewone</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vertaling</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voor</a:t>
            </a:r>
            <a:r>
              <a:rPr lang="fr-FR" dirty="0">
                <a:latin typeface="Times New Roman" panose="02020603050405020304" pitchFamily="18" charset="0"/>
                <a:cs typeface="Times New Roman" panose="02020603050405020304" pitchFamily="18" charset="0"/>
              </a:rPr>
              <a:t> </a:t>
            </a:r>
            <a:r>
              <a:rPr lang="he-IL" dirty="0">
                <a:latin typeface="Times New Roman" panose="02020603050405020304" pitchFamily="18" charset="0"/>
                <a:cs typeface="Times New Roman" panose="02020603050405020304" pitchFamily="18" charset="0"/>
              </a:rPr>
              <a:t>לחם</a:t>
            </a:r>
            <a:r>
              <a:rPr lang="fr-FR" dirty="0">
                <a:latin typeface="Times New Roman" panose="02020603050405020304" pitchFamily="18" charset="0"/>
                <a:cs typeface="Times New Roman" panose="02020603050405020304" pitchFamily="18" charset="0"/>
              </a:rPr>
              <a:t>! </a:t>
            </a: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p:txBody>
      </p:sp>
      <p:graphicFrame>
        <p:nvGraphicFramePr>
          <p:cNvPr id="7" name="Tabel 6">
            <a:extLst>
              <a:ext uri="{FF2B5EF4-FFF2-40B4-BE49-F238E27FC236}">
                <a16:creationId xmlns:a16="http://schemas.microsoft.com/office/drawing/2014/main" id="{FB5672EF-0BC5-04E9-9B07-80BFDB805DD6}"/>
              </a:ext>
            </a:extLst>
          </p:cNvPr>
          <p:cNvGraphicFramePr>
            <a:graphicFrameLocks noGrp="1"/>
          </p:cNvGraphicFramePr>
          <p:nvPr>
            <p:extLst>
              <p:ext uri="{D42A27DB-BD31-4B8C-83A1-F6EECF244321}">
                <p14:modId xmlns:p14="http://schemas.microsoft.com/office/powerpoint/2010/main" val="4157853964"/>
              </p:ext>
            </p:extLst>
          </p:nvPr>
        </p:nvGraphicFramePr>
        <p:xfrm>
          <a:off x="397960" y="2013501"/>
          <a:ext cx="11396080" cy="2346960"/>
        </p:xfrm>
        <a:graphic>
          <a:graphicData uri="http://schemas.openxmlformats.org/drawingml/2006/table">
            <a:tbl>
              <a:tblPr firstRow="1" firstCol="1" bandRow="1"/>
              <a:tblGrid>
                <a:gridCol w="801253">
                  <a:extLst>
                    <a:ext uri="{9D8B030D-6E8A-4147-A177-3AD203B41FA5}">
                      <a16:colId xmlns:a16="http://schemas.microsoft.com/office/drawing/2014/main" val="821253741"/>
                    </a:ext>
                  </a:extLst>
                </a:gridCol>
                <a:gridCol w="4152704">
                  <a:extLst>
                    <a:ext uri="{9D8B030D-6E8A-4147-A177-3AD203B41FA5}">
                      <a16:colId xmlns:a16="http://schemas.microsoft.com/office/drawing/2014/main" val="3115275160"/>
                    </a:ext>
                  </a:extLst>
                </a:gridCol>
                <a:gridCol w="6442123">
                  <a:extLst>
                    <a:ext uri="{9D8B030D-6E8A-4147-A177-3AD203B41FA5}">
                      <a16:colId xmlns:a16="http://schemas.microsoft.com/office/drawing/2014/main" val="1850391956"/>
                    </a:ext>
                  </a:extLst>
                </a:gridCol>
              </a:tblGrid>
              <a:tr h="0">
                <a:tc>
                  <a:txBody>
                    <a:bodyPr/>
                    <a:lstStyle/>
                    <a:p>
                      <a:pPr algn="just"/>
                      <a:r>
                        <a:rPr lang="en-US" sz="1200">
                          <a:effectLst/>
                          <a:latin typeface="SBL BibLit" panose="02000000000000000000" pitchFamily="2" charset="-79"/>
                          <a:ea typeface="SBL BibLit" panose="02000000000000000000" pitchFamily="2" charset="-79"/>
                          <a:cs typeface="SBL BibLit" panose="02000000000000000000" pitchFamily="2" charset="-79"/>
                        </a:rPr>
                        <a:t>Lev 21:6</a:t>
                      </a:r>
                      <a:endParaRPr lang="nl-BE" sz="120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r>
                        <a:rPr lang="he-IL" sz="140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‏קְדֹשִׁ֤ים יִהְיוּ֙ לֵאלֹ֣הֵיהֶ֔ם וְלֹ֣א יְחַלְּל֔וּ שֵׁ֖ם אֱלֹהֵיהֶ֑ם כִּי֩ אֶת־אִשֵּׁ֨י יְהוָ֜ה </a:t>
                      </a:r>
                      <a:r>
                        <a:rPr lang="he-IL" sz="1400" b="1">
                          <a:solidFill>
                            <a:srgbClr val="FF2500"/>
                          </a:solidFill>
                          <a:effectLst/>
                          <a:latin typeface="SBL BibLit" panose="02000000000000000000" pitchFamily="2" charset="-79"/>
                          <a:ea typeface="SBL BibLit" panose="02000000000000000000" pitchFamily="2" charset="-79"/>
                          <a:cs typeface="SBL BibLit" panose="02000000000000000000" pitchFamily="2" charset="-79"/>
                        </a:rPr>
                        <a:t>לֶ֧חֶם </a:t>
                      </a:r>
                      <a:r>
                        <a:rPr lang="he-IL" sz="140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אֱלֹהֵיהֶ֛ם הֵ֥ם מַקְרִיבִ֖ם וְהָ֥יוּ קֹֽדֶשׁ׃</a:t>
                      </a:r>
                      <a:endParaRPr lang="nl-BE" sz="140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nl-BE" sz="1300" dirty="0">
                          <a:effectLst/>
                          <a:latin typeface="SBL BibLit" panose="02000000000000000000" pitchFamily="2" charset="-79"/>
                          <a:ea typeface="SBL BibLit" panose="02000000000000000000" pitchFamily="2" charset="-79"/>
                          <a:cs typeface="SBL BibLit" panose="02000000000000000000" pitchFamily="2" charset="-79"/>
                        </a:rPr>
                        <a:t>α</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nl-BE" sz="1300" dirty="0">
                          <a:effectLst/>
                          <a:latin typeface="SBL BibLit" panose="02000000000000000000" pitchFamily="2" charset="-79"/>
                          <a:ea typeface="SBL BibLit" panose="02000000000000000000" pitchFamily="2" charset="-79"/>
                          <a:cs typeface="SBL BibLit" panose="02000000000000000000" pitchFamily="2" charset="-79"/>
                        </a:rPr>
                        <a:t>γιοι ε</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nl-BE" sz="1300" dirty="0">
                          <a:effectLst/>
                          <a:latin typeface="SBL BibLit" panose="02000000000000000000" pitchFamily="2" charset="-79"/>
                          <a:ea typeface="SBL BibLit" panose="02000000000000000000" pitchFamily="2" charset="-79"/>
                          <a:cs typeface="SBL BibLit" panose="02000000000000000000" pitchFamily="2" charset="-79"/>
                        </a:rPr>
                        <a:t>σονται τω</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en-US" sz="1300" dirty="0" err="1">
                          <a:effectLst/>
                          <a:latin typeface="SBL BibLit" panose="02000000000000000000" pitchFamily="2" charset="-79"/>
                          <a:ea typeface="SBL BibLit" panose="02000000000000000000" pitchFamily="2" charset="-79"/>
                          <a:cs typeface="SBL BibLit" panose="02000000000000000000" pitchFamily="2" charset="-79"/>
                        </a:rPr>
                        <a:t>ͅ</a:t>
                      </a:r>
                      <a:r>
                        <a:rPr lang="en-US" sz="1300" dirty="0">
                          <a:effectLst/>
                          <a:latin typeface="SBL BibLit" panose="02000000000000000000" pitchFamily="2" charset="-79"/>
                          <a:ea typeface="SBL BibLit" panose="02000000000000000000" pitchFamily="2" charset="-79"/>
                          <a:cs typeface="SBL BibLit" panose="02000000000000000000" pitchFamily="2" charset="-79"/>
                        </a:rPr>
                        <a:t> </a:t>
                      </a:r>
                      <a:r>
                        <a:rPr lang="nl-BE" sz="1300" dirty="0">
                          <a:effectLst/>
                          <a:latin typeface="SBL BibLit" panose="02000000000000000000" pitchFamily="2" charset="-79"/>
                          <a:ea typeface="SBL BibLit" panose="02000000000000000000" pitchFamily="2" charset="-79"/>
                          <a:cs typeface="SBL BibLit" panose="02000000000000000000" pitchFamily="2" charset="-79"/>
                        </a:rPr>
                        <a:t>θεω</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en-US" sz="1300" dirty="0" err="1">
                          <a:effectLst/>
                          <a:latin typeface="SBL BibLit" panose="02000000000000000000" pitchFamily="2" charset="-79"/>
                          <a:ea typeface="SBL BibLit" panose="02000000000000000000" pitchFamily="2" charset="-79"/>
                          <a:cs typeface="SBL BibLit" panose="02000000000000000000" pitchFamily="2" charset="-79"/>
                        </a:rPr>
                        <a:t>ͅ</a:t>
                      </a:r>
                      <a:r>
                        <a:rPr lang="en-US" sz="1300" dirty="0">
                          <a:effectLst/>
                          <a:latin typeface="SBL BibLit" panose="02000000000000000000" pitchFamily="2" charset="-79"/>
                          <a:ea typeface="SBL BibLit" panose="02000000000000000000" pitchFamily="2" charset="-79"/>
                          <a:cs typeface="SBL BibLit" panose="02000000000000000000" pitchFamily="2" charset="-79"/>
                        </a:rPr>
                        <a:t> </a:t>
                      </a:r>
                      <a:r>
                        <a:rPr lang="nl-BE" sz="1300" dirty="0">
                          <a:effectLst/>
                          <a:latin typeface="SBL BibLit" panose="02000000000000000000" pitchFamily="2" charset="-79"/>
                          <a:ea typeface="SBL BibLit" panose="02000000000000000000" pitchFamily="2" charset="-79"/>
                          <a:cs typeface="SBL BibLit" panose="02000000000000000000" pitchFamily="2" charset="-79"/>
                        </a:rPr>
                        <a:t>αυ</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nl-BE" sz="1300" dirty="0">
                          <a:effectLst/>
                          <a:latin typeface="SBL BibLit" panose="02000000000000000000" pitchFamily="2" charset="-79"/>
                          <a:ea typeface="SBL BibLit" panose="02000000000000000000" pitchFamily="2" charset="-79"/>
                          <a:cs typeface="SBL BibLit" panose="02000000000000000000" pitchFamily="2" charset="-79"/>
                        </a:rPr>
                        <a:t>τω</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nl-BE" sz="1300" dirty="0">
                          <a:effectLst/>
                          <a:latin typeface="SBL BibLit" panose="02000000000000000000" pitchFamily="2" charset="-79"/>
                          <a:ea typeface="SBL BibLit" panose="02000000000000000000" pitchFamily="2" charset="-79"/>
                          <a:cs typeface="SBL BibLit" panose="02000000000000000000" pitchFamily="2" charset="-79"/>
                        </a:rPr>
                        <a:t>ν και</a:t>
                      </a:r>
                      <a:r>
                        <a:rPr lang="en-US" sz="1300" dirty="0">
                          <a:effectLst/>
                          <a:latin typeface="SBL BibLit" panose="02000000000000000000" pitchFamily="2" charset="-79"/>
                          <a:ea typeface="SBL BibLit" panose="02000000000000000000" pitchFamily="2" charset="-79"/>
                          <a:cs typeface="SBL BibLit" panose="02000000000000000000" pitchFamily="2" charset="-79"/>
                        </a:rPr>
                        <a:t>̀ </a:t>
                      </a:r>
                      <a:r>
                        <a:rPr lang="nl-BE" sz="1300" dirty="0">
                          <a:effectLst/>
                          <a:latin typeface="SBL BibLit" panose="02000000000000000000" pitchFamily="2" charset="-79"/>
                          <a:ea typeface="SBL BibLit" panose="02000000000000000000" pitchFamily="2" charset="-79"/>
                          <a:cs typeface="SBL BibLit" panose="02000000000000000000" pitchFamily="2" charset="-79"/>
                        </a:rPr>
                        <a:t>ου</a:t>
                      </a:r>
                      <a:r>
                        <a:rPr lang="en-US" sz="1300" dirty="0">
                          <a:effectLst/>
                          <a:latin typeface="SBL BibLit" panose="02000000000000000000" pitchFamily="2" charset="-79"/>
                          <a:ea typeface="SBL BibLit" panose="02000000000000000000" pitchFamily="2" charset="-79"/>
                          <a:cs typeface="SBL BibLit" panose="02000000000000000000" pitchFamily="2" charset="-79"/>
                        </a:rPr>
                        <a:t>̓ </a:t>
                      </a:r>
                      <a:r>
                        <a:rPr lang="nl-BE" sz="1300" dirty="0">
                          <a:effectLst/>
                          <a:latin typeface="SBL BibLit" panose="02000000000000000000" pitchFamily="2" charset="-79"/>
                          <a:ea typeface="SBL BibLit" panose="02000000000000000000" pitchFamily="2" charset="-79"/>
                          <a:cs typeface="SBL BibLit" panose="02000000000000000000" pitchFamily="2" charset="-79"/>
                        </a:rPr>
                        <a:t>βεβηλω</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nl-BE" sz="1300" dirty="0">
                          <a:effectLst/>
                          <a:latin typeface="SBL BibLit" panose="02000000000000000000" pitchFamily="2" charset="-79"/>
                          <a:ea typeface="SBL BibLit" panose="02000000000000000000" pitchFamily="2" charset="-79"/>
                          <a:cs typeface="SBL BibLit" panose="02000000000000000000" pitchFamily="2" charset="-79"/>
                        </a:rPr>
                        <a:t>σουσιν το</a:t>
                      </a:r>
                      <a:r>
                        <a:rPr lang="en-US" sz="1300" dirty="0">
                          <a:effectLst/>
                          <a:latin typeface="SBL BibLit" panose="02000000000000000000" pitchFamily="2" charset="-79"/>
                          <a:ea typeface="SBL BibLit" panose="02000000000000000000" pitchFamily="2" charset="-79"/>
                          <a:cs typeface="SBL BibLit" panose="02000000000000000000" pitchFamily="2" charset="-79"/>
                        </a:rPr>
                        <a:t>̀ </a:t>
                      </a:r>
                      <a:r>
                        <a:rPr lang="nl-BE" sz="1300" dirty="0">
                          <a:effectLst/>
                          <a:latin typeface="SBL BibLit" panose="02000000000000000000" pitchFamily="2" charset="-79"/>
                          <a:ea typeface="SBL BibLit" panose="02000000000000000000" pitchFamily="2" charset="-79"/>
                          <a:cs typeface="SBL BibLit" panose="02000000000000000000" pitchFamily="2" charset="-79"/>
                        </a:rPr>
                        <a:t>ο</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nl-BE" sz="1300" dirty="0">
                          <a:effectLst/>
                          <a:latin typeface="SBL BibLit" panose="02000000000000000000" pitchFamily="2" charset="-79"/>
                          <a:ea typeface="SBL BibLit" panose="02000000000000000000" pitchFamily="2" charset="-79"/>
                          <a:cs typeface="SBL BibLit" panose="02000000000000000000" pitchFamily="2" charset="-79"/>
                        </a:rPr>
                        <a:t>νομα του</a:t>
                      </a:r>
                      <a:r>
                        <a:rPr lang="en-US" sz="1300" dirty="0">
                          <a:effectLst/>
                          <a:latin typeface="SBL BibLit" panose="02000000000000000000" pitchFamily="2" charset="-79"/>
                          <a:ea typeface="SBL BibLit" panose="02000000000000000000" pitchFamily="2" charset="-79"/>
                          <a:cs typeface="SBL BibLit" panose="02000000000000000000" pitchFamily="2" charset="-79"/>
                        </a:rPr>
                        <a:t>͂ </a:t>
                      </a:r>
                      <a:r>
                        <a:rPr lang="nl-BE" sz="1300" dirty="0">
                          <a:effectLst/>
                          <a:latin typeface="SBL BibLit" panose="02000000000000000000" pitchFamily="2" charset="-79"/>
                          <a:ea typeface="SBL BibLit" panose="02000000000000000000" pitchFamily="2" charset="-79"/>
                          <a:cs typeface="SBL BibLit" panose="02000000000000000000" pitchFamily="2" charset="-79"/>
                        </a:rPr>
                        <a:t>θεου</a:t>
                      </a:r>
                      <a:r>
                        <a:rPr lang="en-US" sz="1300" dirty="0">
                          <a:effectLst/>
                          <a:latin typeface="SBL BibLit" panose="02000000000000000000" pitchFamily="2" charset="-79"/>
                          <a:ea typeface="SBL BibLit" panose="02000000000000000000" pitchFamily="2" charset="-79"/>
                          <a:cs typeface="SBL BibLit" panose="02000000000000000000" pitchFamily="2" charset="-79"/>
                        </a:rPr>
                        <a:t>͂ </a:t>
                      </a:r>
                      <a:r>
                        <a:rPr lang="nl-BE" sz="1300" dirty="0">
                          <a:effectLst/>
                          <a:latin typeface="SBL BibLit" panose="02000000000000000000" pitchFamily="2" charset="-79"/>
                          <a:ea typeface="SBL BibLit" panose="02000000000000000000" pitchFamily="2" charset="-79"/>
                          <a:cs typeface="SBL BibLit" panose="02000000000000000000" pitchFamily="2" charset="-79"/>
                        </a:rPr>
                        <a:t>αυ</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nl-BE" sz="1300" dirty="0">
                          <a:effectLst/>
                          <a:latin typeface="SBL BibLit" panose="02000000000000000000" pitchFamily="2" charset="-79"/>
                          <a:ea typeface="SBL BibLit" panose="02000000000000000000" pitchFamily="2" charset="-79"/>
                          <a:cs typeface="SBL BibLit" panose="02000000000000000000" pitchFamily="2" charset="-79"/>
                        </a:rPr>
                        <a:t>τω</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nl-BE" sz="1300" dirty="0">
                          <a:effectLst/>
                          <a:latin typeface="SBL BibLit" panose="02000000000000000000" pitchFamily="2" charset="-79"/>
                          <a:ea typeface="SBL BibLit" panose="02000000000000000000" pitchFamily="2" charset="-79"/>
                          <a:cs typeface="SBL BibLit" panose="02000000000000000000" pitchFamily="2" charset="-79"/>
                        </a:rPr>
                        <a:t>ν· τα</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nl-BE" sz="1300" dirty="0">
                          <a:effectLst/>
                          <a:latin typeface="SBL BibLit" panose="02000000000000000000" pitchFamily="2" charset="-79"/>
                          <a:ea typeface="SBL BibLit" panose="02000000000000000000" pitchFamily="2" charset="-79"/>
                          <a:cs typeface="SBL BibLit" panose="02000000000000000000" pitchFamily="2" charset="-79"/>
                        </a:rPr>
                        <a:t>ς γα</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nl-BE" sz="1300" dirty="0">
                          <a:effectLst/>
                          <a:latin typeface="SBL BibLit" panose="02000000000000000000" pitchFamily="2" charset="-79"/>
                          <a:ea typeface="SBL BibLit" panose="02000000000000000000" pitchFamily="2" charset="-79"/>
                          <a:cs typeface="SBL BibLit" panose="02000000000000000000" pitchFamily="2" charset="-79"/>
                        </a:rPr>
                        <a:t>ρ θυσι</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nl-BE" sz="1300" dirty="0">
                          <a:effectLst/>
                          <a:latin typeface="SBL BibLit" panose="02000000000000000000" pitchFamily="2" charset="-79"/>
                          <a:ea typeface="SBL BibLit" panose="02000000000000000000" pitchFamily="2" charset="-79"/>
                          <a:cs typeface="SBL BibLit" panose="02000000000000000000" pitchFamily="2" charset="-79"/>
                        </a:rPr>
                        <a:t>ας κυρι</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nl-BE" sz="1300" dirty="0">
                          <a:effectLst/>
                          <a:latin typeface="SBL BibLit" panose="02000000000000000000" pitchFamily="2" charset="-79"/>
                          <a:ea typeface="SBL BibLit" panose="02000000000000000000" pitchFamily="2" charset="-79"/>
                          <a:cs typeface="SBL BibLit" panose="02000000000000000000" pitchFamily="2" charset="-79"/>
                        </a:rPr>
                        <a:t>ου </a:t>
                      </a:r>
                      <a:r>
                        <a:rPr lang="nl-BE" sz="1300" dirty="0">
                          <a:solidFill>
                            <a:srgbClr val="FF0000"/>
                          </a:solidFill>
                          <a:effectLst/>
                          <a:latin typeface="SBL BibLit" panose="02000000000000000000" pitchFamily="2" charset="-79"/>
                          <a:ea typeface="SBL BibLit" panose="02000000000000000000" pitchFamily="2" charset="-79"/>
                          <a:cs typeface="SBL BibLit" panose="02000000000000000000" pitchFamily="2" charset="-79"/>
                        </a:rPr>
                        <a:t>δω</a:t>
                      </a:r>
                      <a:r>
                        <a:rPr lang="en-US" sz="1300" dirty="0">
                          <a:solidFill>
                            <a:srgbClr val="FF0000"/>
                          </a:solidFill>
                          <a:effectLst/>
                          <a:latin typeface="SBL BibLit" panose="02000000000000000000" pitchFamily="2" charset="-79"/>
                          <a:ea typeface="SBL BibLit" panose="02000000000000000000" pitchFamily="2" charset="-79"/>
                          <a:cs typeface="SBL BibLit" panose="02000000000000000000" pitchFamily="2" charset="-79"/>
                        </a:rPr>
                        <a:t>͂</a:t>
                      </a:r>
                      <a:r>
                        <a:rPr lang="nl-BE" sz="1300" dirty="0">
                          <a:solidFill>
                            <a:srgbClr val="FF0000"/>
                          </a:solidFill>
                          <a:effectLst/>
                          <a:latin typeface="SBL BibLit" panose="02000000000000000000" pitchFamily="2" charset="-79"/>
                          <a:ea typeface="SBL BibLit" panose="02000000000000000000" pitchFamily="2" charset="-79"/>
                          <a:cs typeface="SBL BibLit" panose="02000000000000000000" pitchFamily="2" charset="-79"/>
                        </a:rPr>
                        <a:t>ρα </a:t>
                      </a:r>
                      <a:r>
                        <a:rPr lang="nl-BE" sz="1300" dirty="0">
                          <a:effectLst/>
                          <a:latin typeface="SBL BibLit" panose="02000000000000000000" pitchFamily="2" charset="-79"/>
                          <a:ea typeface="SBL BibLit" panose="02000000000000000000" pitchFamily="2" charset="-79"/>
                          <a:cs typeface="SBL BibLit" panose="02000000000000000000" pitchFamily="2" charset="-79"/>
                        </a:rPr>
                        <a:t>του</a:t>
                      </a:r>
                      <a:r>
                        <a:rPr lang="en-US" sz="1300" dirty="0">
                          <a:effectLst/>
                          <a:latin typeface="SBL BibLit" panose="02000000000000000000" pitchFamily="2" charset="-79"/>
                          <a:ea typeface="SBL BibLit" panose="02000000000000000000" pitchFamily="2" charset="-79"/>
                          <a:cs typeface="SBL BibLit" panose="02000000000000000000" pitchFamily="2" charset="-79"/>
                        </a:rPr>
                        <a:t>͂ </a:t>
                      </a:r>
                      <a:r>
                        <a:rPr lang="nl-BE" sz="1300" dirty="0">
                          <a:effectLst/>
                          <a:latin typeface="SBL BibLit" panose="02000000000000000000" pitchFamily="2" charset="-79"/>
                          <a:ea typeface="SBL BibLit" panose="02000000000000000000" pitchFamily="2" charset="-79"/>
                          <a:cs typeface="SBL BibLit" panose="02000000000000000000" pitchFamily="2" charset="-79"/>
                        </a:rPr>
                        <a:t>θεου</a:t>
                      </a:r>
                      <a:r>
                        <a:rPr lang="en-US" sz="1300" dirty="0">
                          <a:effectLst/>
                          <a:latin typeface="SBL BibLit" panose="02000000000000000000" pitchFamily="2" charset="-79"/>
                          <a:ea typeface="SBL BibLit" panose="02000000000000000000" pitchFamily="2" charset="-79"/>
                          <a:cs typeface="SBL BibLit" panose="02000000000000000000" pitchFamily="2" charset="-79"/>
                        </a:rPr>
                        <a:t>͂ </a:t>
                      </a:r>
                      <a:r>
                        <a:rPr lang="nl-BE" sz="1300" dirty="0">
                          <a:effectLst/>
                          <a:latin typeface="SBL BibLit" panose="02000000000000000000" pitchFamily="2" charset="-79"/>
                          <a:ea typeface="SBL BibLit" panose="02000000000000000000" pitchFamily="2" charset="-79"/>
                          <a:cs typeface="SBL BibLit" panose="02000000000000000000" pitchFamily="2" charset="-79"/>
                        </a:rPr>
                        <a:t>αυ</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nl-BE" sz="1300" dirty="0">
                          <a:effectLst/>
                          <a:latin typeface="SBL BibLit" panose="02000000000000000000" pitchFamily="2" charset="-79"/>
                          <a:ea typeface="SBL BibLit" panose="02000000000000000000" pitchFamily="2" charset="-79"/>
                          <a:cs typeface="SBL BibLit" panose="02000000000000000000" pitchFamily="2" charset="-79"/>
                        </a:rPr>
                        <a:t>τω</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nl-BE" sz="1300" dirty="0">
                          <a:effectLst/>
                          <a:latin typeface="SBL BibLit" panose="02000000000000000000" pitchFamily="2" charset="-79"/>
                          <a:ea typeface="SBL BibLit" panose="02000000000000000000" pitchFamily="2" charset="-79"/>
                          <a:cs typeface="SBL BibLit" panose="02000000000000000000" pitchFamily="2" charset="-79"/>
                        </a:rPr>
                        <a:t>ν αυ</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nl-BE" sz="1300" dirty="0">
                          <a:effectLst/>
                          <a:latin typeface="SBL BibLit" panose="02000000000000000000" pitchFamily="2" charset="-79"/>
                          <a:ea typeface="SBL BibLit" panose="02000000000000000000" pitchFamily="2" charset="-79"/>
                          <a:cs typeface="SBL BibLit" panose="02000000000000000000" pitchFamily="2" charset="-79"/>
                        </a:rPr>
                        <a:t>τοι</a:t>
                      </a:r>
                      <a:r>
                        <a:rPr lang="en-US" sz="1300" dirty="0">
                          <a:effectLst/>
                          <a:latin typeface="SBL BibLit" panose="02000000000000000000" pitchFamily="2" charset="-79"/>
                          <a:ea typeface="SBL BibLit" panose="02000000000000000000" pitchFamily="2" charset="-79"/>
                          <a:cs typeface="SBL BibLit" panose="02000000000000000000" pitchFamily="2" charset="-79"/>
                        </a:rPr>
                        <a:t>̀ </a:t>
                      </a:r>
                      <a:r>
                        <a:rPr lang="nl-BE" sz="1300" dirty="0">
                          <a:effectLst/>
                          <a:latin typeface="SBL BibLit" panose="02000000000000000000" pitchFamily="2" charset="-79"/>
                          <a:ea typeface="SBL BibLit" panose="02000000000000000000" pitchFamily="2" charset="-79"/>
                          <a:cs typeface="SBL BibLit" panose="02000000000000000000" pitchFamily="2" charset="-79"/>
                        </a:rPr>
                        <a:t>προσφε</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nl-BE" sz="1300" dirty="0">
                          <a:effectLst/>
                          <a:latin typeface="SBL BibLit" panose="02000000000000000000" pitchFamily="2" charset="-79"/>
                          <a:ea typeface="SBL BibLit" panose="02000000000000000000" pitchFamily="2" charset="-79"/>
                          <a:cs typeface="SBL BibLit" panose="02000000000000000000" pitchFamily="2" charset="-79"/>
                        </a:rPr>
                        <a:t>ρουσιν και</a:t>
                      </a:r>
                      <a:r>
                        <a:rPr lang="en-US" sz="1300" dirty="0">
                          <a:effectLst/>
                          <a:latin typeface="SBL BibLit" panose="02000000000000000000" pitchFamily="2" charset="-79"/>
                          <a:ea typeface="SBL BibLit" panose="02000000000000000000" pitchFamily="2" charset="-79"/>
                          <a:cs typeface="SBL BibLit" panose="02000000000000000000" pitchFamily="2" charset="-79"/>
                        </a:rPr>
                        <a:t>̀ </a:t>
                      </a:r>
                      <a:r>
                        <a:rPr lang="nl-BE" sz="1300" dirty="0">
                          <a:effectLst/>
                          <a:latin typeface="SBL BibLit" panose="02000000000000000000" pitchFamily="2" charset="-79"/>
                          <a:ea typeface="SBL BibLit" panose="02000000000000000000" pitchFamily="2" charset="-79"/>
                          <a:cs typeface="SBL BibLit" panose="02000000000000000000" pitchFamily="2" charset="-79"/>
                        </a:rPr>
                        <a:t>ε</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nl-BE" sz="1300" dirty="0">
                          <a:effectLst/>
                          <a:latin typeface="SBL BibLit" panose="02000000000000000000" pitchFamily="2" charset="-79"/>
                          <a:ea typeface="SBL BibLit" panose="02000000000000000000" pitchFamily="2" charset="-79"/>
                          <a:cs typeface="SBL BibLit" panose="02000000000000000000" pitchFamily="2" charset="-79"/>
                        </a:rPr>
                        <a:t>σονται α</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nl-BE" sz="1300" dirty="0">
                          <a:effectLst/>
                          <a:latin typeface="SBL BibLit" panose="02000000000000000000" pitchFamily="2" charset="-79"/>
                          <a:ea typeface="SBL BibLit" panose="02000000000000000000" pitchFamily="2" charset="-79"/>
                          <a:cs typeface="SBL BibLit" panose="02000000000000000000" pitchFamily="2" charset="-79"/>
                        </a:rPr>
                        <a:t>γιοι</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endParaRPr lang="nl-BE" sz="1300" dirty="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3807859"/>
                  </a:ext>
                </a:extLst>
              </a:tr>
              <a:tr h="0">
                <a:tc>
                  <a:txBody>
                    <a:bodyPr/>
                    <a:lstStyle/>
                    <a:p>
                      <a:pPr algn="just"/>
                      <a:r>
                        <a:rPr lang="en-US" sz="1200">
                          <a:effectLst/>
                          <a:latin typeface="SBL BibLit" panose="02000000000000000000" pitchFamily="2" charset="-79"/>
                          <a:ea typeface="SBL BibLit" panose="02000000000000000000" pitchFamily="2" charset="-79"/>
                          <a:cs typeface="SBL BibLit" panose="02000000000000000000" pitchFamily="2" charset="-79"/>
                        </a:rPr>
                        <a:t>Lev 21:8</a:t>
                      </a:r>
                      <a:endParaRPr lang="nl-BE" sz="120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r>
                        <a:rPr lang="he-IL" sz="140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 וְקִדַּשְׁתּ֔וֹ כִּֽי־אֶת־</a:t>
                      </a:r>
                      <a:r>
                        <a:rPr lang="he-IL" sz="1400" b="1">
                          <a:solidFill>
                            <a:srgbClr val="FF2500"/>
                          </a:solidFill>
                          <a:effectLst/>
                          <a:latin typeface="SBL BibLit" panose="02000000000000000000" pitchFamily="2" charset="-79"/>
                          <a:ea typeface="SBL BibLit" panose="02000000000000000000" pitchFamily="2" charset="-79"/>
                          <a:cs typeface="SBL BibLit" panose="02000000000000000000" pitchFamily="2" charset="-79"/>
                        </a:rPr>
                        <a:t>לֶ֥חֶם </a:t>
                      </a:r>
                      <a:r>
                        <a:rPr lang="he-IL" sz="140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אֱלֹהֶ֖יךָ ה֣וּא מַקְרִ֑יב קָדֹשׁ֙ יִֽהְיֶה־לָּ֔ךְ כִּ֣י קָד֔וֹשׁ אֲנִ֥י יְהוָ֖ה מְקַדִּשְׁכֶֽם׃</a:t>
                      </a:r>
                      <a:endParaRPr lang="nl-BE" sz="140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nl-BE" sz="1300">
                          <a:effectLst/>
                          <a:latin typeface="SBL BibLit" panose="02000000000000000000" pitchFamily="2" charset="-79"/>
                          <a:ea typeface="SBL BibLit" panose="02000000000000000000" pitchFamily="2" charset="-79"/>
                          <a:cs typeface="SBL BibLit" panose="02000000000000000000" pitchFamily="2" charset="-79"/>
                        </a:rPr>
                        <a:t>και</a:t>
                      </a:r>
                      <a:r>
                        <a:rPr lang="en-US" sz="1300">
                          <a:effectLst/>
                          <a:latin typeface="SBL BibLit" panose="02000000000000000000" pitchFamily="2" charset="-79"/>
                          <a:ea typeface="SBL BibLit" panose="02000000000000000000" pitchFamily="2" charset="-79"/>
                          <a:cs typeface="SBL BibLit" panose="02000000000000000000" pitchFamily="2" charset="-79"/>
                        </a:rPr>
                        <a:t>̀ </a:t>
                      </a:r>
                      <a:r>
                        <a:rPr lang="nl-BE" sz="1300">
                          <a:effectLst/>
                          <a:latin typeface="SBL BibLit" panose="02000000000000000000" pitchFamily="2" charset="-79"/>
                          <a:ea typeface="SBL BibLit" panose="02000000000000000000" pitchFamily="2" charset="-79"/>
                          <a:cs typeface="SBL BibLit" panose="02000000000000000000" pitchFamily="2" charset="-79"/>
                        </a:rPr>
                        <a:t>α</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για</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σει αυ</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το</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ν</a:t>
                      </a:r>
                      <a:r>
                        <a:rPr lang="en-US" sz="1300">
                          <a:effectLst/>
                          <a:latin typeface="SBL BibLit" panose="02000000000000000000" pitchFamily="2" charset="-79"/>
                          <a:ea typeface="SBL BibLit" panose="02000000000000000000" pitchFamily="2" charset="-79"/>
                          <a:cs typeface="SBL BibLit" panose="02000000000000000000" pitchFamily="2" charset="-79"/>
                        </a:rPr>
                        <a:t>, </a:t>
                      </a:r>
                      <a:r>
                        <a:rPr lang="nl-BE" sz="1300">
                          <a:effectLst/>
                          <a:latin typeface="SBL BibLit" panose="02000000000000000000" pitchFamily="2" charset="-79"/>
                          <a:ea typeface="SBL BibLit" panose="02000000000000000000" pitchFamily="2" charset="-79"/>
                          <a:cs typeface="SBL BibLit" panose="02000000000000000000" pitchFamily="2" charset="-79"/>
                        </a:rPr>
                        <a:t>τα</a:t>
                      </a:r>
                      <a:r>
                        <a:rPr lang="en-US" sz="1300">
                          <a:effectLst/>
                          <a:latin typeface="SBL BibLit" panose="02000000000000000000" pitchFamily="2" charset="-79"/>
                          <a:ea typeface="SBL BibLit" panose="02000000000000000000" pitchFamily="2" charset="-79"/>
                          <a:cs typeface="SBL BibLit" panose="02000000000000000000" pitchFamily="2" charset="-79"/>
                        </a:rPr>
                        <a:t>̀ </a:t>
                      </a:r>
                      <a:r>
                        <a:rPr lang="nl-BE" sz="1300">
                          <a:solidFill>
                            <a:srgbClr val="FF0000"/>
                          </a:solidFill>
                          <a:effectLst/>
                          <a:latin typeface="SBL BibLit" panose="02000000000000000000" pitchFamily="2" charset="-79"/>
                          <a:ea typeface="SBL BibLit" panose="02000000000000000000" pitchFamily="2" charset="-79"/>
                          <a:cs typeface="SBL BibLit" panose="02000000000000000000" pitchFamily="2" charset="-79"/>
                        </a:rPr>
                        <a:t>δω</a:t>
                      </a:r>
                      <a:r>
                        <a:rPr lang="en-US" sz="1300">
                          <a:solidFill>
                            <a:srgbClr val="FF0000"/>
                          </a:solidFill>
                          <a:effectLst/>
                          <a:latin typeface="SBL BibLit" panose="02000000000000000000" pitchFamily="2" charset="-79"/>
                          <a:ea typeface="SBL BibLit" panose="02000000000000000000" pitchFamily="2" charset="-79"/>
                          <a:cs typeface="SBL BibLit" panose="02000000000000000000" pitchFamily="2" charset="-79"/>
                        </a:rPr>
                        <a:t>͂</a:t>
                      </a:r>
                      <a:r>
                        <a:rPr lang="nl-BE" sz="1300">
                          <a:solidFill>
                            <a:srgbClr val="FF0000"/>
                          </a:solidFill>
                          <a:effectLst/>
                          <a:latin typeface="SBL BibLit" panose="02000000000000000000" pitchFamily="2" charset="-79"/>
                          <a:ea typeface="SBL BibLit" panose="02000000000000000000" pitchFamily="2" charset="-79"/>
                          <a:cs typeface="SBL BibLit" panose="02000000000000000000" pitchFamily="2" charset="-79"/>
                        </a:rPr>
                        <a:t>ρα </a:t>
                      </a:r>
                      <a:r>
                        <a:rPr lang="nl-BE" sz="1300">
                          <a:effectLst/>
                          <a:latin typeface="SBL BibLit" panose="02000000000000000000" pitchFamily="2" charset="-79"/>
                          <a:ea typeface="SBL BibLit" panose="02000000000000000000" pitchFamily="2" charset="-79"/>
                          <a:cs typeface="SBL BibLit" panose="02000000000000000000" pitchFamily="2" charset="-79"/>
                        </a:rPr>
                        <a:t>κυρι</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ου του</a:t>
                      </a:r>
                      <a:r>
                        <a:rPr lang="en-US" sz="1300">
                          <a:effectLst/>
                          <a:latin typeface="SBL BibLit" panose="02000000000000000000" pitchFamily="2" charset="-79"/>
                          <a:ea typeface="SBL BibLit" panose="02000000000000000000" pitchFamily="2" charset="-79"/>
                          <a:cs typeface="SBL BibLit" panose="02000000000000000000" pitchFamily="2" charset="-79"/>
                        </a:rPr>
                        <a:t>͂ </a:t>
                      </a:r>
                      <a:r>
                        <a:rPr lang="nl-BE" sz="1300">
                          <a:effectLst/>
                          <a:latin typeface="SBL BibLit" panose="02000000000000000000" pitchFamily="2" charset="-79"/>
                          <a:ea typeface="SBL BibLit" panose="02000000000000000000" pitchFamily="2" charset="-79"/>
                          <a:cs typeface="SBL BibLit" panose="02000000000000000000" pitchFamily="2" charset="-79"/>
                        </a:rPr>
                        <a:t>θεου</a:t>
                      </a:r>
                      <a:r>
                        <a:rPr lang="en-US" sz="1300">
                          <a:effectLst/>
                          <a:latin typeface="SBL BibLit" panose="02000000000000000000" pitchFamily="2" charset="-79"/>
                          <a:ea typeface="SBL BibLit" panose="02000000000000000000" pitchFamily="2" charset="-79"/>
                          <a:cs typeface="SBL BibLit" panose="02000000000000000000" pitchFamily="2" charset="-79"/>
                        </a:rPr>
                        <a:t>͂ </a:t>
                      </a:r>
                      <a:r>
                        <a:rPr lang="nl-BE" sz="1300">
                          <a:effectLst/>
                          <a:latin typeface="SBL BibLit" panose="02000000000000000000" pitchFamily="2" charset="-79"/>
                          <a:ea typeface="SBL BibLit" panose="02000000000000000000" pitchFamily="2" charset="-79"/>
                          <a:cs typeface="SBL BibLit" panose="02000000000000000000" pitchFamily="2" charset="-79"/>
                        </a:rPr>
                        <a:t>υ</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μω</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ν ου</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τος προσφε</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ρει· α</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γιος ε</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σται</a:t>
                      </a:r>
                      <a:r>
                        <a:rPr lang="en-US" sz="1300">
                          <a:effectLst/>
                          <a:latin typeface="SBL BibLit" panose="02000000000000000000" pitchFamily="2" charset="-79"/>
                          <a:ea typeface="SBL BibLit" panose="02000000000000000000" pitchFamily="2" charset="-79"/>
                          <a:cs typeface="SBL BibLit" panose="02000000000000000000" pitchFamily="2" charset="-79"/>
                        </a:rPr>
                        <a:t>, </a:t>
                      </a:r>
                      <a:r>
                        <a:rPr lang="nl-BE" sz="1300">
                          <a:effectLst/>
                          <a:latin typeface="SBL BibLit" panose="02000000000000000000" pitchFamily="2" charset="-79"/>
                          <a:ea typeface="SBL BibLit" panose="02000000000000000000" pitchFamily="2" charset="-79"/>
                          <a:cs typeface="SBL BibLit" panose="02000000000000000000" pitchFamily="2" charset="-79"/>
                        </a:rPr>
                        <a:t>ο</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τι α</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γιος ε</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γω</a:t>
                      </a:r>
                      <a:r>
                        <a:rPr lang="en-US" sz="1300">
                          <a:effectLst/>
                          <a:latin typeface="SBL BibLit" panose="02000000000000000000" pitchFamily="2" charset="-79"/>
                          <a:ea typeface="SBL BibLit" panose="02000000000000000000" pitchFamily="2" charset="-79"/>
                          <a:cs typeface="SBL BibLit" panose="02000000000000000000" pitchFamily="2" charset="-79"/>
                        </a:rPr>
                        <a:t>̀ </a:t>
                      </a:r>
                      <a:r>
                        <a:rPr lang="nl-BE" sz="1300">
                          <a:effectLst/>
                          <a:latin typeface="SBL BibLit" panose="02000000000000000000" pitchFamily="2" charset="-79"/>
                          <a:ea typeface="SBL BibLit" panose="02000000000000000000" pitchFamily="2" charset="-79"/>
                          <a:cs typeface="SBL BibLit" panose="02000000000000000000" pitchFamily="2" charset="-79"/>
                        </a:rPr>
                        <a:t>κυ</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ριος ο</a:t>
                      </a:r>
                      <a:r>
                        <a:rPr lang="en-US" sz="1300">
                          <a:effectLst/>
                          <a:latin typeface="SBL BibLit" panose="02000000000000000000" pitchFamily="2" charset="-79"/>
                          <a:ea typeface="SBL BibLit" panose="02000000000000000000" pitchFamily="2" charset="-79"/>
                          <a:cs typeface="SBL BibLit" panose="02000000000000000000" pitchFamily="2" charset="-79"/>
                        </a:rPr>
                        <a:t>̔ </a:t>
                      </a:r>
                      <a:r>
                        <a:rPr lang="nl-BE" sz="1300">
                          <a:effectLst/>
                          <a:latin typeface="SBL BibLit" panose="02000000000000000000" pitchFamily="2" charset="-79"/>
                          <a:ea typeface="SBL BibLit" panose="02000000000000000000" pitchFamily="2" charset="-79"/>
                          <a:cs typeface="SBL BibLit" panose="02000000000000000000" pitchFamily="2" charset="-79"/>
                        </a:rPr>
                        <a:t>α</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για</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ζων αυ</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του</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ς</a:t>
                      </a:r>
                      <a:r>
                        <a:rPr lang="en-US" sz="1300">
                          <a:effectLst/>
                          <a:latin typeface="SBL BibLit" panose="02000000000000000000" pitchFamily="2" charset="-79"/>
                          <a:ea typeface="SBL BibLit" panose="02000000000000000000" pitchFamily="2" charset="-79"/>
                          <a:cs typeface="SBL BibLit" panose="02000000000000000000" pitchFamily="2" charset="-79"/>
                        </a:rPr>
                        <a:t>.</a:t>
                      </a:r>
                      <a:endParaRPr lang="nl-BE" sz="130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3188648"/>
                  </a:ext>
                </a:extLst>
              </a:tr>
              <a:tr h="0">
                <a:tc>
                  <a:txBody>
                    <a:bodyPr/>
                    <a:lstStyle/>
                    <a:p>
                      <a:pPr algn="just"/>
                      <a:r>
                        <a:rPr lang="en-US" sz="1200">
                          <a:effectLst/>
                          <a:latin typeface="SBL BibLit" panose="02000000000000000000" pitchFamily="2" charset="-79"/>
                          <a:ea typeface="SBL BibLit" panose="02000000000000000000" pitchFamily="2" charset="-79"/>
                          <a:cs typeface="SBL BibLit" panose="02000000000000000000" pitchFamily="2" charset="-79"/>
                        </a:rPr>
                        <a:t>Lev 21:17</a:t>
                      </a:r>
                      <a:endParaRPr lang="nl-BE" sz="120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r>
                        <a:rPr lang="he-IL" sz="140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‏דַּבֵּ֥ר אֶֽל־אַהֲרֹ֖ן לֵאמֹ֑ר אִ֣ישׁ מִֽזַּרְעֲךָ֞ לְדֹרֹתָ֗ם אֲשֶׁ֨ר יִהְיֶ֥ה בוֹ֙ מ֔וּם לֹ֣א יִקְרַ֔ב לְהַקְרִ֖יב </a:t>
                      </a:r>
                      <a:r>
                        <a:rPr lang="he-IL" sz="1400" b="1">
                          <a:solidFill>
                            <a:srgbClr val="FF2500"/>
                          </a:solidFill>
                          <a:effectLst/>
                          <a:latin typeface="SBL BibLit" panose="02000000000000000000" pitchFamily="2" charset="-79"/>
                          <a:ea typeface="SBL BibLit" panose="02000000000000000000" pitchFamily="2" charset="-79"/>
                          <a:cs typeface="SBL BibLit" panose="02000000000000000000" pitchFamily="2" charset="-79"/>
                        </a:rPr>
                        <a:t>לֶ֥חֶם </a:t>
                      </a:r>
                      <a:r>
                        <a:rPr lang="he-IL" sz="140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אֱלֹהָֽיו׃</a:t>
                      </a:r>
                      <a:endParaRPr lang="nl-BE" sz="140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nl-BE" sz="1300">
                          <a:effectLst/>
                          <a:latin typeface="SBL BibLit" panose="02000000000000000000" pitchFamily="2" charset="-79"/>
                          <a:ea typeface="SBL BibLit" panose="02000000000000000000" pitchFamily="2" charset="-79"/>
                          <a:cs typeface="SBL BibLit" panose="02000000000000000000" pitchFamily="2" charset="-79"/>
                        </a:rPr>
                        <a:t>Εἰπὸν Ααρων Ἄνθρωπος ἐκ τοῦ γένους σου εἰς τὰς γενεὰς ὑμῶν, τίνι ἐὰν ᾖ ἐν αὐτῷ μῶμος, οὐ προσελεύσεται προσφέρειν τὰ </a:t>
                      </a:r>
                      <a:r>
                        <a:rPr lang="nl-BE" sz="1300">
                          <a:solidFill>
                            <a:srgbClr val="FF0000"/>
                          </a:solidFill>
                          <a:effectLst/>
                          <a:latin typeface="SBL BibLit" panose="02000000000000000000" pitchFamily="2" charset="-79"/>
                          <a:ea typeface="SBL BibLit" panose="02000000000000000000" pitchFamily="2" charset="-79"/>
                          <a:cs typeface="SBL BibLit" panose="02000000000000000000" pitchFamily="2" charset="-79"/>
                        </a:rPr>
                        <a:t>δῶρα </a:t>
                      </a:r>
                      <a:r>
                        <a:rPr lang="nl-BE" sz="1300">
                          <a:effectLst/>
                          <a:latin typeface="SBL BibLit" panose="02000000000000000000" pitchFamily="2" charset="-79"/>
                          <a:ea typeface="SBL BibLit" panose="02000000000000000000" pitchFamily="2" charset="-79"/>
                          <a:cs typeface="SBL BibLit" panose="02000000000000000000" pitchFamily="2" charset="-79"/>
                        </a:rPr>
                        <a:t>τοῦ θεοῦ αὐτοῦ.</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9749899"/>
                  </a:ext>
                </a:extLst>
              </a:tr>
              <a:tr h="0">
                <a:tc>
                  <a:txBody>
                    <a:bodyPr/>
                    <a:lstStyle/>
                    <a:p>
                      <a:pPr algn="just"/>
                      <a:r>
                        <a:rPr lang="en-US" sz="1200">
                          <a:effectLst/>
                          <a:latin typeface="SBL BibLit" panose="02000000000000000000" pitchFamily="2" charset="-79"/>
                          <a:ea typeface="SBL BibLit" panose="02000000000000000000" pitchFamily="2" charset="-79"/>
                          <a:cs typeface="SBL BibLit" panose="02000000000000000000" pitchFamily="2" charset="-79"/>
                        </a:rPr>
                        <a:t>Lev 21:21</a:t>
                      </a:r>
                      <a:endParaRPr lang="nl-BE" sz="120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r>
                        <a:rPr lang="he-IL" sz="140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‏כָּל־אִ֞ישׁ אֲשֶׁר־בּ֣וֹ מ֗וּם מִזֶּ֙רַע֙ אַהֲרֹ֣ן הַכֹּהֵ֔ן לֹ֣א יִגַּ֔שׁ לְהַקְרִ֖יב אֶת־אִשֵּׁ֣י יְהוָ֑ה מ֣וּם בּ֔וֹ אֵ֚ת </a:t>
                      </a:r>
                      <a:r>
                        <a:rPr lang="he-IL" sz="1400" b="1">
                          <a:solidFill>
                            <a:srgbClr val="FF2500"/>
                          </a:solidFill>
                          <a:effectLst/>
                          <a:latin typeface="SBL BibLit" panose="02000000000000000000" pitchFamily="2" charset="-79"/>
                          <a:ea typeface="SBL BibLit" panose="02000000000000000000" pitchFamily="2" charset="-79"/>
                          <a:cs typeface="SBL BibLit" panose="02000000000000000000" pitchFamily="2" charset="-79"/>
                        </a:rPr>
                        <a:t>לֶ֣חֶם </a:t>
                      </a:r>
                      <a:r>
                        <a:rPr lang="he-IL" sz="140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אֱלֹהָ֔יו לֹ֥א יִגַּ֖שׁ לְהַקְרִֽיב׃</a:t>
                      </a:r>
                      <a:endParaRPr lang="nl-BE" sz="140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nl-BE" sz="1300">
                          <a:effectLst/>
                          <a:latin typeface="SBL BibLit" panose="02000000000000000000" pitchFamily="2" charset="-79"/>
                          <a:ea typeface="SBL BibLit" panose="02000000000000000000" pitchFamily="2" charset="-79"/>
                          <a:cs typeface="SBL BibLit" panose="02000000000000000000" pitchFamily="2" charset="-79"/>
                        </a:rPr>
                        <a:t>πα</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ς</a:t>
                      </a:r>
                      <a:r>
                        <a:rPr lang="en-US" sz="1300">
                          <a:effectLst/>
                          <a:latin typeface="SBL BibLit" panose="02000000000000000000" pitchFamily="2" charset="-79"/>
                          <a:ea typeface="SBL BibLit" panose="02000000000000000000" pitchFamily="2" charset="-79"/>
                          <a:cs typeface="SBL BibLit" panose="02000000000000000000" pitchFamily="2" charset="-79"/>
                        </a:rPr>
                        <a:t>, </a:t>
                      </a:r>
                      <a:r>
                        <a:rPr lang="nl-BE" sz="1300">
                          <a:effectLst/>
                          <a:latin typeface="SBL BibLit" panose="02000000000000000000" pitchFamily="2" charset="-79"/>
                          <a:ea typeface="SBL BibLit" panose="02000000000000000000" pitchFamily="2" charset="-79"/>
                          <a:cs typeface="SBL BibLit" panose="02000000000000000000" pitchFamily="2" charset="-79"/>
                        </a:rPr>
                        <a:t>ω</a:t>
                      </a:r>
                      <a:r>
                        <a:rPr lang="en-US" sz="1300">
                          <a:effectLst/>
                          <a:latin typeface="SBL BibLit" panose="02000000000000000000" pitchFamily="2" charset="-79"/>
                          <a:ea typeface="SBL BibLit" panose="02000000000000000000" pitchFamily="2" charset="-79"/>
                          <a:cs typeface="SBL BibLit" panose="02000000000000000000" pitchFamily="2" charset="-79"/>
                        </a:rPr>
                        <a:t>̔͂ͅ </a:t>
                      </a:r>
                      <a:r>
                        <a:rPr lang="nl-BE" sz="1300">
                          <a:effectLst/>
                          <a:latin typeface="SBL BibLit" panose="02000000000000000000" pitchFamily="2" charset="-79"/>
                          <a:ea typeface="SBL BibLit" panose="02000000000000000000" pitchFamily="2" charset="-79"/>
                          <a:cs typeface="SBL BibLit" panose="02000000000000000000" pitchFamily="2" charset="-79"/>
                        </a:rPr>
                        <a:t>ε</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στιν ε</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ν αυ</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τω</a:t>
                      </a:r>
                      <a:r>
                        <a:rPr lang="en-US" sz="1300">
                          <a:effectLst/>
                          <a:latin typeface="SBL BibLit" panose="02000000000000000000" pitchFamily="2" charset="-79"/>
                          <a:ea typeface="SBL BibLit" panose="02000000000000000000" pitchFamily="2" charset="-79"/>
                          <a:cs typeface="SBL BibLit" panose="02000000000000000000" pitchFamily="2" charset="-79"/>
                        </a:rPr>
                        <a:t>͂ͅ </a:t>
                      </a:r>
                      <a:r>
                        <a:rPr lang="nl-BE" sz="1300">
                          <a:effectLst/>
                          <a:latin typeface="SBL BibLit" panose="02000000000000000000" pitchFamily="2" charset="-79"/>
                          <a:ea typeface="SBL BibLit" panose="02000000000000000000" pitchFamily="2" charset="-79"/>
                          <a:cs typeface="SBL BibLit" panose="02000000000000000000" pitchFamily="2" charset="-79"/>
                        </a:rPr>
                        <a:t>μω</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μος</a:t>
                      </a:r>
                      <a:r>
                        <a:rPr lang="en-US" sz="1300">
                          <a:effectLst/>
                          <a:latin typeface="SBL BibLit" panose="02000000000000000000" pitchFamily="2" charset="-79"/>
                          <a:ea typeface="SBL BibLit" panose="02000000000000000000" pitchFamily="2" charset="-79"/>
                          <a:cs typeface="SBL BibLit" panose="02000000000000000000" pitchFamily="2" charset="-79"/>
                        </a:rPr>
                        <a:t>, </a:t>
                      </a:r>
                      <a:r>
                        <a:rPr lang="nl-BE" sz="1300">
                          <a:effectLst/>
                          <a:latin typeface="SBL BibLit" panose="02000000000000000000" pitchFamily="2" charset="-79"/>
                          <a:ea typeface="SBL BibLit" panose="02000000000000000000" pitchFamily="2" charset="-79"/>
                          <a:cs typeface="SBL BibLit" panose="02000000000000000000" pitchFamily="2" charset="-79"/>
                        </a:rPr>
                        <a:t>ε</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κ του</a:t>
                      </a:r>
                      <a:r>
                        <a:rPr lang="en-US" sz="1300">
                          <a:effectLst/>
                          <a:latin typeface="SBL BibLit" panose="02000000000000000000" pitchFamily="2" charset="-79"/>
                          <a:ea typeface="SBL BibLit" panose="02000000000000000000" pitchFamily="2" charset="-79"/>
                          <a:cs typeface="SBL BibLit" panose="02000000000000000000" pitchFamily="2" charset="-79"/>
                        </a:rPr>
                        <a:t>͂ </a:t>
                      </a:r>
                      <a:r>
                        <a:rPr lang="nl-BE" sz="1300">
                          <a:effectLst/>
                          <a:latin typeface="SBL BibLit" panose="02000000000000000000" pitchFamily="2" charset="-79"/>
                          <a:ea typeface="SBL BibLit" panose="02000000000000000000" pitchFamily="2" charset="-79"/>
                          <a:cs typeface="SBL BibLit" panose="02000000000000000000" pitchFamily="2" charset="-79"/>
                        </a:rPr>
                        <a:t>σπε</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ρματος Ααρων του</a:t>
                      </a:r>
                      <a:r>
                        <a:rPr lang="en-US" sz="1300">
                          <a:effectLst/>
                          <a:latin typeface="SBL BibLit" panose="02000000000000000000" pitchFamily="2" charset="-79"/>
                          <a:ea typeface="SBL BibLit" panose="02000000000000000000" pitchFamily="2" charset="-79"/>
                          <a:cs typeface="SBL BibLit" panose="02000000000000000000" pitchFamily="2" charset="-79"/>
                        </a:rPr>
                        <a:t>͂ </a:t>
                      </a:r>
                      <a:r>
                        <a:rPr lang="nl-BE" sz="1300">
                          <a:effectLst/>
                          <a:latin typeface="SBL BibLit" panose="02000000000000000000" pitchFamily="2" charset="-79"/>
                          <a:ea typeface="SBL BibLit" panose="02000000000000000000" pitchFamily="2" charset="-79"/>
                          <a:cs typeface="SBL BibLit" panose="02000000000000000000" pitchFamily="2" charset="-79"/>
                        </a:rPr>
                        <a:t>ι</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ερε</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ως</a:t>
                      </a:r>
                      <a:r>
                        <a:rPr lang="en-US" sz="1300">
                          <a:effectLst/>
                          <a:latin typeface="SBL BibLit" panose="02000000000000000000" pitchFamily="2" charset="-79"/>
                          <a:ea typeface="SBL BibLit" panose="02000000000000000000" pitchFamily="2" charset="-79"/>
                          <a:cs typeface="SBL BibLit" panose="02000000000000000000" pitchFamily="2" charset="-79"/>
                        </a:rPr>
                        <a:t>, </a:t>
                      </a:r>
                      <a:r>
                        <a:rPr lang="nl-BE" sz="1300">
                          <a:effectLst/>
                          <a:latin typeface="SBL BibLit" panose="02000000000000000000" pitchFamily="2" charset="-79"/>
                          <a:ea typeface="SBL BibLit" panose="02000000000000000000" pitchFamily="2" charset="-79"/>
                          <a:cs typeface="SBL BibLit" panose="02000000000000000000" pitchFamily="2" charset="-79"/>
                        </a:rPr>
                        <a:t>ου</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κ ε</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γγιει</a:t>
                      </a:r>
                      <a:r>
                        <a:rPr lang="en-US" sz="1300">
                          <a:effectLst/>
                          <a:latin typeface="SBL BibLit" panose="02000000000000000000" pitchFamily="2" charset="-79"/>
                          <a:ea typeface="SBL BibLit" panose="02000000000000000000" pitchFamily="2" charset="-79"/>
                          <a:cs typeface="SBL BibLit" panose="02000000000000000000" pitchFamily="2" charset="-79"/>
                        </a:rPr>
                        <a:t>͂ </a:t>
                      </a:r>
                      <a:r>
                        <a:rPr lang="nl-BE" sz="1300">
                          <a:effectLst/>
                          <a:latin typeface="SBL BibLit" panose="02000000000000000000" pitchFamily="2" charset="-79"/>
                          <a:ea typeface="SBL BibLit" panose="02000000000000000000" pitchFamily="2" charset="-79"/>
                          <a:cs typeface="SBL BibLit" panose="02000000000000000000" pitchFamily="2" charset="-79"/>
                        </a:rPr>
                        <a:t>του</a:t>
                      </a:r>
                      <a:r>
                        <a:rPr lang="en-US" sz="1300">
                          <a:effectLst/>
                          <a:latin typeface="SBL BibLit" panose="02000000000000000000" pitchFamily="2" charset="-79"/>
                          <a:ea typeface="SBL BibLit" panose="02000000000000000000" pitchFamily="2" charset="-79"/>
                          <a:cs typeface="SBL BibLit" panose="02000000000000000000" pitchFamily="2" charset="-79"/>
                        </a:rPr>
                        <a:t>͂ </a:t>
                      </a:r>
                      <a:r>
                        <a:rPr lang="nl-BE" sz="1300">
                          <a:effectLst/>
                          <a:latin typeface="SBL BibLit" panose="02000000000000000000" pitchFamily="2" charset="-79"/>
                          <a:ea typeface="SBL BibLit" panose="02000000000000000000" pitchFamily="2" charset="-79"/>
                          <a:cs typeface="SBL BibLit" panose="02000000000000000000" pitchFamily="2" charset="-79"/>
                        </a:rPr>
                        <a:t>προσενεγκει</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ν τα</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ς θυσι</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ας τω</a:t>
                      </a:r>
                      <a:r>
                        <a:rPr lang="en-US" sz="1300">
                          <a:effectLst/>
                          <a:latin typeface="SBL BibLit" panose="02000000000000000000" pitchFamily="2" charset="-79"/>
                          <a:ea typeface="SBL BibLit" panose="02000000000000000000" pitchFamily="2" charset="-79"/>
                          <a:cs typeface="SBL BibLit" panose="02000000000000000000" pitchFamily="2" charset="-79"/>
                        </a:rPr>
                        <a:t>͂ͅ </a:t>
                      </a:r>
                      <a:r>
                        <a:rPr lang="nl-BE" sz="1300">
                          <a:effectLst/>
                          <a:latin typeface="SBL BibLit" panose="02000000000000000000" pitchFamily="2" charset="-79"/>
                          <a:ea typeface="SBL BibLit" panose="02000000000000000000" pitchFamily="2" charset="-79"/>
                          <a:cs typeface="SBL BibLit" panose="02000000000000000000" pitchFamily="2" charset="-79"/>
                        </a:rPr>
                        <a:t>θεω</a:t>
                      </a:r>
                      <a:r>
                        <a:rPr lang="en-US" sz="1300">
                          <a:effectLst/>
                          <a:latin typeface="SBL BibLit" panose="02000000000000000000" pitchFamily="2" charset="-79"/>
                          <a:ea typeface="SBL BibLit" panose="02000000000000000000" pitchFamily="2" charset="-79"/>
                          <a:cs typeface="SBL BibLit" panose="02000000000000000000" pitchFamily="2" charset="-79"/>
                        </a:rPr>
                        <a:t>͂ͅ </a:t>
                      </a:r>
                      <a:r>
                        <a:rPr lang="nl-BE" sz="1300">
                          <a:effectLst/>
                          <a:latin typeface="SBL BibLit" panose="02000000000000000000" pitchFamily="2" charset="-79"/>
                          <a:ea typeface="SBL BibLit" panose="02000000000000000000" pitchFamily="2" charset="-79"/>
                          <a:cs typeface="SBL BibLit" panose="02000000000000000000" pitchFamily="2" charset="-79"/>
                        </a:rPr>
                        <a:t>σου· ο</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τι μω</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μος ε</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ν αυ</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τω</a:t>
                      </a:r>
                      <a:r>
                        <a:rPr lang="en-US" sz="1300">
                          <a:effectLst/>
                          <a:latin typeface="SBL BibLit" panose="02000000000000000000" pitchFamily="2" charset="-79"/>
                          <a:ea typeface="SBL BibLit" panose="02000000000000000000" pitchFamily="2" charset="-79"/>
                          <a:cs typeface="SBL BibLit" panose="02000000000000000000" pitchFamily="2" charset="-79"/>
                        </a:rPr>
                        <a:t>͂ͅ, </a:t>
                      </a:r>
                      <a:r>
                        <a:rPr lang="nl-BE" sz="1300">
                          <a:effectLst/>
                          <a:latin typeface="SBL BibLit" panose="02000000000000000000" pitchFamily="2" charset="-79"/>
                          <a:ea typeface="SBL BibLit" panose="02000000000000000000" pitchFamily="2" charset="-79"/>
                          <a:cs typeface="SBL BibLit" panose="02000000000000000000" pitchFamily="2" charset="-79"/>
                        </a:rPr>
                        <a:t>τα</a:t>
                      </a:r>
                      <a:r>
                        <a:rPr lang="en-US" sz="1300">
                          <a:effectLst/>
                          <a:latin typeface="SBL BibLit" panose="02000000000000000000" pitchFamily="2" charset="-79"/>
                          <a:ea typeface="SBL BibLit" panose="02000000000000000000" pitchFamily="2" charset="-79"/>
                          <a:cs typeface="SBL BibLit" panose="02000000000000000000" pitchFamily="2" charset="-79"/>
                        </a:rPr>
                        <a:t>̀ </a:t>
                      </a:r>
                      <a:r>
                        <a:rPr lang="nl-BE" sz="1300">
                          <a:solidFill>
                            <a:srgbClr val="FF0000"/>
                          </a:solidFill>
                          <a:effectLst/>
                          <a:latin typeface="SBL BibLit" panose="02000000000000000000" pitchFamily="2" charset="-79"/>
                          <a:ea typeface="SBL BibLit" panose="02000000000000000000" pitchFamily="2" charset="-79"/>
                          <a:cs typeface="SBL BibLit" panose="02000000000000000000" pitchFamily="2" charset="-79"/>
                        </a:rPr>
                        <a:t>δω</a:t>
                      </a:r>
                      <a:r>
                        <a:rPr lang="en-US" sz="1300">
                          <a:solidFill>
                            <a:srgbClr val="FF0000"/>
                          </a:solidFill>
                          <a:effectLst/>
                          <a:latin typeface="SBL BibLit" panose="02000000000000000000" pitchFamily="2" charset="-79"/>
                          <a:ea typeface="SBL BibLit" panose="02000000000000000000" pitchFamily="2" charset="-79"/>
                          <a:cs typeface="SBL BibLit" panose="02000000000000000000" pitchFamily="2" charset="-79"/>
                        </a:rPr>
                        <a:t>͂</a:t>
                      </a:r>
                      <a:r>
                        <a:rPr lang="nl-BE" sz="1300">
                          <a:solidFill>
                            <a:srgbClr val="FF0000"/>
                          </a:solidFill>
                          <a:effectLst/>
                          <a:latin typeface="SBL BibLit" panose="02000000000000000000" pitchFamily="2" charset="-79"/>
                          <a:ea typeface="SBL BibLit" panose="02000000000000000000" pitchFamily="2" charset="-79"/>
                          <a:cs typeface="SBL BibLit" panose="02000000000000000000" pitchFamily="2" charset="-79"/>
                        </a:rPr>
                        <a:t>ρα </a:t>
                      </a:r>
                      <a:r>
                        <a:rPr lang="nl-BE" sz="1300">
                          <a:effectLst/>
                          <a:latin typeface="SBL BibLit" panose="02000000000000000000" pitchFamily="2" charset="-79"/>
                          <a:ea typeface="SBL BibLit" panose="02000000000000000000" pitchFamily="2" charset="-79"/>
                          <a:cs typeface="SBL BibLit" panose="02000000000000000000" pitchFamily="2" charset="-79"/>
                        </a:rPr>
                        <a:t>του</a:t>
                      </a:r>
                      <a:r>
                        <a:rPr lang="en-US" sz="1300">
                          <a:effectLst/>
                          <a:latin typeface="SBL BibLit" panose="02000000000000000000" pitchFamily="2" charset="-79"/>
                          <a:ea typeface="SBL BibLit" panose="02000000000000000000" pitchFamily="2" charset="-79"/>
                          <a:cs typeface="SBL BibLit" panose="02000000000000000000" pitchFamily="2" charset="-79"/>
                        </a:rPr>
                        <a:t>͂ </a:t>
                      </a:r>
                      <a:r>
                        <a:rPr lang="nl-BE" sz="1300">
                          <a:effectLst/>
                          <a:latin typeface="SBL BibLit" panose="02000000000000000000" pitchFamily="2" charset="-79"/>
                          <a:ea typeface="SBL BibLit" panose="02000000000000000000" pitchFamily="2" charset="-79"/>
                          <a:cs typeface="SBL BibLit" panose="02000000000000000000" pitchFamily="2" charset="-79"/>
                        </a:rPr>
                        <a:t>θεου</a:t>
                      </a:r>
                      <a:r>
                        <a:rPr lang="en-US" sz="1300">
                          <a:effectLst/>
                          <a:latin typeface="SBL BibLit" panose="02000000000000000000" pitchFamily="2" charset="-79"/>
                          <a:ea typeface="SBL BibLit" panose="02000000000000000000" pitchFamily="2" charset="-79"/>
                          <a:cs typeface="SBL BibLit" panose="02000000000000000000" pitchFamily="2" charset="-79"/>
                        </a:rPr>
                        <a:t>͂ </a:t>
                      </a:r>
                      <a:r>
                        <a:rPr lang="nl-BE" sz="1300">
                          <a:effectLst/>
                          <a:latin typeface="SBL BibLit" panose="02000000000000000000" pitchFamily="2" charset="-79"/>
                          <a:ea typeface="SBL BibLit" panose="02000000000000000000" pitchFamily="2" charset="-79"/>
                          <a:cs typeface="SBL BibLit" panose="02000000000000000000" pitchFamily="2" charset="-79"/>
                        </a:rPr>
                        <a:t>ου</a:t>
                      </a:r>
                      <a:r>
                        <a:rPr lang="en-US" sz="1300">
                          <a:effectLst/>
                          <a:latin typeface="SBL BibLit" panose="02000000000000000000" pitchFamily="2" charset="-79"/>
                          <a:ea typeface="SBL BibLit" panose="02000000000000000000" pitchFamily="2" charset="-79"/>
                          <a:cs typeface="SBL BibLit" panose="02000000000000000000" pitchFamily="2" charset="-79"/>
                        </a:rPr>
                        <a:t>̓ </a:t>
                      </a:r>
                      <a:r>
                        <a:rPr lang="nl-BE" sz="1300">
                          <a:effectLst/>
                          <a:latin typeface="SBL BibLit" panose="02000000000000000000" pitchFamily="2" charset="-79"/>
                          <a:ea typeface="SBL BibLit" panose="02000000000000000000" pitchFamily="2" charset="-79"/>
                          <a:cs typeface="SBL BibLit" panose="02000000000000000000" pitchFamily="2" charset="-79"/>
                        </a:rPr>
                        <a:t>προσελευ</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σεται προσενεγκει</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ν</a:t>
                      </a:r>
                      <a:r>
                        <a:rPr lang="en-US" sz="1300">
                          <a:effectLst/>
                          <a:latin typeface="SBL BibLit" panose="02000000000000000000" pitchFamily="2" charset="-79"/>
                          <a:ea typeface="SBL BibLit" panose="02000000000000000000" pitchFamily="2" charset="-79"/>
                          <a:cs typeface="SBL BibLit" panose="02000000000000000000" pitchFamily="2" charset="-79"/>
                        </a:rPr>
                        <a:t>.</a:t>
                      </a:r>
                      <a:endParaRPr lang="nl-BE" sz="130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44026852"/>
                  </a:ext>
                </a:extLst>
              </a:tr>
              <a:tr h="0">
                <a:tc>
                  <a:txBody>
                    <a:bodyPr/>
                    <a:lstStyle/>
                    <a:p>
                      <a:pPr algn="just"/>
                      <a:r>
                        <a:rPr lang="en-US" sz="1200">
                          <a:effectLst/>
                          <a:latin typeface="SBL BibLit" panose="02000000000000000000" pitchFamily="2" charset="-79"/>
                          <a:ea typeface="SBL BibLit" panose="02000000000000000000" pitchFamily="2" charset="-79"/>
                          <a:cs typeface="SBL BibLit" panose="02000000000000000000" pitchFamily="2" charset="-79"/>
                        </a:rPr>
                        <a:t>Lev 21:22</a:t>
                      </a:r>
                      <a:endParaRPr lang="nl-BE" sz="120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r>
                        <a:rPr lang="he-IL" sz="140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 </a:t>
                      </a:r>
                      <a:r>
                        <a:rPr lang="he-IL" sz="1400" b="1">
                          <a:solidFill>
                            <a:srgbClr val="FF2500"/>
                          </a:solidFill>
                          <a:effectLst/>
                          <a:latin typeface="SBL BibLit" panose="02000000000000000000" pitchFamily="2" charset="-79"/>
                          <a:ea typeface="SBL BibLit" panose="02000000000000000000" pitchFamily="2" charset="-79"/>
                          <a:cs typeface="SBL BibLit" panose="02000000000000000000" pitchFamily="2" charset="-79"/>
                        </a:rPr>
                        <a:t>לֶ֣חֶם </a:t>
                      </a:r>
                      <a:r>
                        <a:rPr lang="he-IL" sz="140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אֱלֹהָ֔יו מִקָּדְשֵׁ֖י הַקֳּדָשִׁ֑ים וּמִן־הַקֳּדָשִׁ֖ים יֹאכֵֽל׃</a:t>
                      </a:r>
                      <a:endParaRPr lang="nl-BE" sz="140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nl-BE" sz="1300">
                          <a:effectLst/>
                          <a:latin typeface="SBL BibLit" panose="02000000000000000000" pitchFamily="2" charset="-79"/>
                          <a:ea typeface="SBL BibLit" panose="02000000000000000000" pitchFamily="2" charset="-79"/>
                          <a:cs typeface="SBL BibLit" panose="02000000000000000000" pitchFamily="2" charset="-79"/>
                        </a:rPr>
                        <a:t>τα</a:t>
                      </a:r>
                      <a:r>
                        <a:rPr lang="en-US" sz="1300">
                          <a:effectLst/>
                          <a:latin typeface="SBL BibLit" panose="02000000000000000000" pitchFamily="2" charset="-79"/>
                          <a:ea typeface="SBL BibLit" panose="02000000000000000000" pitchFamily="2" charset="-79"/>
                          <a:cs typeface="SBL BibLit" panose="02000000000000000000" pitchFamily="2" charset="-79"/>
                        </a:rPr>
                        <a:t>̀ </a:t>
                      </a:r>
                      <a:r>
                        <a:rPr lang="nl-BE" sz="1300">
                          <a:solidFill>
                            <a:srgbClr val="FF0000"/>
                          </a:solidFill>
                          <a:effectLst/>
                          <a:latin typeface="SBL BibLit" panose="02000000000000000000" pitchFamily="2" charset="-79"/>
                          <a:ea typeface="SBL BibLit" panose="02000000000000000000" pitchFamily="2" charset="-79"/>
                          <a:cs typeface="SBL BibLit" panose="02000000000000000000" pitchFamily="2" charset="-79"/>
                        </a:rPr>
                        <a:t>δω</a:t>
                      </a:r>
                      <a:r>
                        <a:rPr lang="en-US" sz="1300">
                          <a:solidFill>
                            <a:srgbClr val="FF0000"/>
                          </a:solidFill>
                          <a:effectLst/>
                          <a:latin typeface="SBL BibLit" panose="02000000000000000000" pitchFamily="2" charset="-79"/>
                          <a:ea typeface="SBL BibLit" panose="02000000000000000000" pitchFamily="2" charset="-79"/>
                          <a:cs typeface="SBL BibLit" panose="02000000000000000000" pitchFamily="2" charset="-79"/>
                        </a:rPr>
                        <a:t>͂</a:t>
                      </a:r>
                      <a:r>
                        <a:rPr lang="nl-BE" sz="1300">
                          <a:solidFill>
                            <a:srgbClr val="FF0000"/>
                          </a:solidFill>
                          <a:effectLst/>
                          <a:latin typeface="SBL BibLit" panose="02000000000000000000" pitchFamily="2" charset="-79"/>
                          <a:ea typeface="SBL BibLit" panose="02000000000000000000" pitchFamily="2" charset="-79"/>
                          <a:cs typeface="SBL BibLit" panose="02000000000000000000" pitchFamily="2" charset="-79"/>
                        </a:rPr>
                        <a:t>ρα </a:t>
                      </a:r>
                      <a:r>
                        <a:rPr lang="nl-BE" sz="1300">
                          <a:effectLst/>
                          <a:latin typeface="SBL BibLit" panose="02000000000000000000" pitchFamily="2" charset="-79"/>
                          <a:ea typeface="SBL BibLit" panose="02000000000000000000" pitchFamily="2" charset="-79"/>
                          <a:cs typeface="SBL BibLit" panose="02000000000000000000" pitchFamily="2" charset="-79"/>
                        </a:rPr>
                        <a:t>του</a:t>
                      </a:r>
                      <a:r>
                        <a:rPr lang="en-US" sz="1300">
                          <a:effectLst/>
                          <a:latin typeface="SBL BibLit" panose="02000000000000000000" pitchFamily="2" charset="-79"/>
                          <a:ea typeface="SBL BibLit" panose="02000000000000000000" pitchFamily="2" charset="-79"/>
                          <a:cs typeface="SBL BibLit" panose="02000000000000000000" pitchFamily="2" charset="-79"/>
                        </a:rPr>
                        <a:t>͂ </a:t>
                      </a:r>
                      <a:r>
                        <a:rPr lang="nl-BE" sz="1300">
                          <a:effectLst/>
                          <a:latin typeface="SBL BibLit" panose="02000000000000000000" pitchFamily="2" charset="-79"/>
                          <a:ea typeface="SBL BibLit" panose="02000000000000000000" pitchFamily="2" charset="-79"/>
                          <a:cs typeface="SBL BibLit" panose="02000000000000000000" pitchFamily="2" charset="-79"/>
                        </a:rPr>
                        <a:t>θεου</a:t>
                      </a:r>
                      <a:r>
                        <a:rPr lang="en-US" sz="1300">
                          <a:effectLst/>
                          <a:latin typeface="SBL BibLit" panose="02000000000000000000" pitchFamily="2" charset="-79"/>
                          <a:ea typeface="SBL BibLit" panose="02000000000000000000" pitchFamily="2" charset="-79"/>
                          <a:cs typeface="SBL BibLit" panose="02000000000000000000" pitchFamily="2" charset="-79"/>
                        </a:rPr>
                        <a:t>͂ </a:t>
                      </a:r>
                      <a:r>
                        <a:rPr lang="nl-BE" sz="1300">
                          <a:effectLst/>
                          <a:latin typeface="SBL BibLit" panose="02000000000000000000" pitchFamily="2" charset="-79"/>
                          <a:ea typeface="SBL BibLit" panose="02000000000000000000" pitchFamily="2" charset="-79"/>
                          <a:cs typeface="SBL BibLit" panose="02000000000000000000" pitchFamily="2" charset="-79"/>
                        </a:rPr>
                        <a:t>τα</a:t>
                      </a:r>
                      <a:r>
                        <a:rPr lang="en-US" sz="1300">
                          <a:effectLst/>
                          <a:latin typeface="SBL BibLit" panose="02000000000000000000" pitchFamily="2" charset="-79"/>
                          <a:ea typeface="SBL BibLit" panose="02000000000000000000" pitchFamily="2" charset="-79"/>
                          <a:cs typeface="SBL BibLit" panose="02000000000000000000" pitchFamily="2" charset="-79"/>
                        </a:rPr>
                        <a:t>̀ </a:t>
                      </a:r>
                      <a:r>
                        <a:rPr lang="nl-BE" sz="1300">
                          <a:effectLst/>
                          <a:latin typeface="SBL BibLit" panose="02000000000000000000" pitchFamily="2" charset="-79"/>
                          <a:ea typeface="SBL BibLit" panose="02000000000000000000" pitchFamily="2" charset="-79"/>
                          <a:cs typeface="SBL BibLit" panose="02000000000000000000" pitchFamily="2" charset="-79"/>
                        </a:rPr>
                        <a:t>α</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για τω</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ν α</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γι</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ων και</a:t>
                      </a:r>
                      <a:r>
                        <a:rPr lang="en-US" sz="1300">
                          <a:effectLst/>
                          <a:latin typeface="SBL BibLit" panose="02000000000000000000" pitchFamily="2" charset="-79"/>
                          <a:ea typeface="SBL BibLit" panose="02000000000000000000" pitchFamily="2" charset="-79"/>
                          <a:cs typeface="SBL BibLit" panose="02000000000000000000" pitchFamily="2" charset="-79"/>
                        </a:rPr>
                        <a:t>̀ </a:t>
                      </a:r>
                      <a:r>
                        <a:rPr lang="nl-BE" sz="1300">
                          <a:effectLst/>
                          <a:latin typeface="SBL BibLit" panose="02000000000000000000" pitchFamily="2" charset="-79"/>
                          <a:ea typeface="SBL BibLit" panose="02000000000000000000" pitchFamily="2" charset="-79"/>
                          <a:cs typeface="SBL BibLit" panose="02000000000000000000" pitchFamily="2" charset="-79"/>
                        </a:rPr>
                        <a:t>α</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πο</a:t>
                      </a:r>
                      <a:r>
                        <a:rPr lang="en-US" sz="1300">
                          <a:effectLst/>
                          <a:latin typeface="SBL BibLit" panose="02000000000000000000" pitchFamily="2" charset="-79"/>
                          <a:ea typeface="SBL BibLit" panose="02000000000000000000" pitchFamily="2" charset="-79"/>
                          <a:cs typeface="SBL BibLit" panose="02000000000000000000" pitchFamily="2" charset="-79"/>
                        </a:rPr>
                        <a:t>̀ </a:t>
                      </a:r>
                      <a:r>
                        <a:rPr lang="nl-BE" sz="1300">
                          <a:effectLst/>
                          <a:latin typeface="SBL BibLit" panose="02000000000000000000" pitchFamily="2" charset="-79"/>
                          <a:ea typeface="SBL BibLit" panose="02000000000000000000" pitchFamily="2" charset="-79"/>
                          <a:cs typeface="SBL BibLit" panose="02000000000000000000" pitchFamily="2" charset="-79"/>
                        </a:rPr>
                        <a:t>τω</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ν α</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γι</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ων φα</a:t>
                      </a:r>
                      <a:r>
                        <a:rPr lang="en-US" sz="1300">
                          <a:effectLst/>
                          <a:latin typeface="SBL BibLit" panose="02000000000000000000" pitchFamily="2" charset="-79"/>
                          <a:ea typeface="SBL BibLit" panose="02000000000000000000" pitchFamily="2" charset="-79"/>
                          <a:cs typeface="SBL BibLit" panose="02000000000000000000" pitchFamily="2" charset="-79"/>
                        </a:rPr>
                        <a:t>́</a:t>
                      </a:r>
                      <a:r>
                        <a:rPr lang="nl-BE" sz="1300">
                          <a:effectLst/>
                          <a:latin typeface="SBL BibLit" panose="02000000000000000000" pitchFamily="2" charset="-79"/>
                          <a:ea typeface="SBL BibLit" panose="02000000000000000000" pitchFamily="2" charset="-79"/>
                          <a:cs typeface="SBL BibLit" panose="02000000000000000000" pitchFamily="2" charset="-79"/>
                        </a:rPr>
                        <a:t>γεται·</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8205284"/>
                  </a:ext>
                </a:extLst>
              </a:tr>
              <a:tr h="0">
                <a:tc>
                  <a:txBody>
                    <a:bodyPr/>
                    <a:lstStyle/>
                    <a:p>
                      <a:pPr algn="just"/>
                      <a:r>
                        <a:rPr lang="en-US" sz="1200">
                          <a:effectLst/>
                          <a:latin typeface="SBL BibLit" panose="02000000000000000000" pitchFamily="2" charset="-79"/>
                          <a:ea typeface="SBL BibLit" panose="02000000000000000000" pitchFamily="2" charset="-79"/>
                          <a:cs typeface="SBL BibLit" panose="02000000000000000000" pitchFamily="2" charset="-79"/>
                        </a:rPr>
                        <a:t>Lev 22:25</a:t>
                      </a:r>
                      <a:endParaRPr lang="nl-BE" sz="120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r>
                        <a:rPr lang="he-IL" sz="140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‏וּמִיַּ֣ד בֶּן־נֵכָ֗ר לֹ֥א תַקְרִ֛יבוּ אֶת־</a:t>
                      </a:r>
                      <a:r>
                        <a:rPr lang="he-IL" sz="1400" b="1">
                          <a:solidFill>
                            <a:srgbClr val="FF2500"/>
                          </a:solidFill>
                          <a:effectLst/>
                          <a:latin typeface="SBL BibLit" panose="02000000000000000000" pitchFamily="2" charset="-79"/>
                          <a:ea typeface="SBL BibLit" panose="02000000000000000000" pitchFamily="2" charset="-79"/>
                          <a:cs typeface="SBL BibLit" panose="02000000000000000000" pitchFamily="2" charset="-79"/>
                        </a:rPr>
                        <a:t>לֶ֥חֶם </a:t>
                      </a:r>
                      <a:r>
                        <a:rPr lang="he-IL" sz="1400">
                          <a:solidFill>
                            <a:srgbClr val="393939"/>
                          </a:solidFill>
                          <a:effectLst/>
                          <a:latin typeface="SBL BibLit" panose="02000000000000000000" pitchFamily="2" charset="-79"/>
                          <a:ea typeface="SBL BibLit" panose="02000000000000000000" pitchFamily="2" charset="-79"/>
                          <a:cs typeface="SBL BibLit" panose="02000000000000000000" pitchFamily="2" charset="-79"/>
                        </a:rPr>
                        <a:t>אֱלֹהֵיכֶ֖ם מִכָּל־אֵ֑לֶּה כִּ֣י מָשְׁחָתָ֤ם בָּהֶם֙ מ֣וּם בָּ֔ם לֹ֥א יֵרָצ֖וּ לָכֶֽם׃</a:t>
                      </a:r>
                      <a:endParaRPr lang="nl-BE" sz="140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nl-BE" sz="1300" dirty="0">
                          <a:effectLst/>
                          <a:latin typeface="SBL BibLit" panose="02000000000000000000" pitchFamily="2" charset="-79"/>
                          <a:ea typeface="SBL BibLit" panose="02000000000000000000" pitchFamily="2" charset="-79"/>
                          <a:cs typeface="SBL BibLit" panose="02000000000000000000" pitchFamily="2" charset="-79"/>
                        </a:rPr>
                        <a:t>και</a:t>
                      </a:r>
                      <a:r>
                        <a:rPr lang="en-US" sz="1300" dirty="0">
                          <a:effectLst/>
                          <a:latin typeface="SBL BibLit" panose="02000000000000000000" pitchFamily="2" charset="-79"/>
                          <a:ea typeface="SBL BibLit" panose="02000000000000000000" pitchFamily="2" charset="-79"/>
                          <a:cs typeface="SBL BibLit" panose="02000000000000000000" pitchFamily="2" charset="-79"/>
                        </a:rPr>
                        <a:t>̀ </a:t>
                      </a:r>
                      <a:r>
                        <a:rPr lang="nl-BE" sz="1300" dirty="0">
                          <a:effectLst/>
                          <a:latin typeface="SBL BibLit" panose="02000000000000000000" pitchFamily="2" charset="-79"/>
                          <a:ea typeface="SBL BibLit" panose="02000000000000000000" pitchFamily="2" charset="-79"/>
                          <a:cs typeface="SBL BibLit" panose="02000000000000000000" pitchFamily="2" charset="-79"/>
                        </a:rPr>
                        <a:t>ε</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nl-BE" sz="1300" dirty="0">
                          <a:effectLst/>
                          <a:latin typeface="SBL BibLit" panose="02000000000000000000" pitchFamily="2" charset="-79"/>
                          <a:ea typeface="SBL BibLit" panose="02000000000000000000" pitchFamily="2" charset="-79"/>
                          <a:cs typeface="SBL BibLit" panose="02000000000000000000" pitchFamily="2" charset="-79"/>
                        </a:rPr>
                        <a:t>κ χειρο</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nl-BE" sz="1300" dirty="0">
                          <a:effectLst/>
                          <a:latin typeface="SBL BibLit" panose="02000000000000000000" pitchFamily="2" charset="-79"/>
                          <a:ea typeface="SBL BibLit" panose="02000000000000000000" pitchFamily="2" charset="-79"/>
                          <a:cs typeface="SBL BibLit" panose="02000000000000000000" pitchFamily="2" charset="-79"/>
                        </a:rPr>
                        <a:t>ς α</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nl-BE" sz="1300" dirty="0">
                          <a:effectLst/>
                          <a:latin typeface="SBL BibLit" panose="02000000000000000000" pitchFamily="2" charset="-79"/>
                          <a:ea typeface="SBL BibLit" panose="02000000000000000000" pitchFamily="2" charset="-79"/>
                          <a:cs typeface="SBL BibLit" panose="02000000000000000000" pitchFamily="2" charset="-79"/>
                        </a:rPr>
                        <a:t>λλογενου</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nl-BE" sz="1300" dirty="0">
                          <a:effectLst/>
                          <a:latin typeface="SBL BibLit" panose="02000000000000000000" pitchFamily="2" charset="-79"/>
                          <a:ea typeface="SBL BibLit" panose="02000000000000000000" pitchFamily="2" charset="-79"/>
                          <a:cs typeface="SBL BibLit" panose="02000000000000000000" pitchFamily="2" charset="-79"/>
                        </a:rPr>
                        <a:t>ς ου</a:t>
                      </a:r>
                      <a:r>
                        <a:rPr lang="en-US" sz="1300" dirty="0">
                          <a:effectLst/>
                          <a:latin typeface="SBL BibLit" panose="02000000000000000000" pitchFamily="2" charset="-79"/>
                          <a:ea typeface="SBL BibLit" panose="02000000000000000000" pitchFamily="2" charset="-79"/>
                          <a:cs typeface="SBL BibLit" panose="02000000000000000000" pitchFamily="2" charset="-79"/>
                        </a:rPr>
                        <a:t>̓ </a:t>
                      </a:r>
                      <a:r>
                        <a:rPr lang="nl-BE" sz="1300" dirty="0">
                          <a:effectLst/>
                          <a:latin typeface="SBL BibLit" panose="02000000000000000000" pitchFamily="2" charset="-79"/>
                          <a:ea typeface="SBL BibLit" panose="02000000000000000000" pitchFamily="2" charset="-79"/>
                          <a:cs typeface="SBL BibLit" panose="02000000000000000000" pitchFamily="2" charset="-79"/>
                        </a:rPr>
                        <a:t>προσοι</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nl-BE" sz="1300" dirty="0">
                          <a:effectLst/>
                          <a:latin typeface="SBL BibLit" panose="02000000000000000000" pitchFamily="2" charset="-79"/>
                          <a:ea typeface="SBL BibLit" panose="02000000000000000000" pitchFamily="2" charset="-79"/>
                          <a:cs typeface="SBL BibLit" panose="02000000000000000000" pitchFamily="2" charset="-79"/>
                        </a:rPr>
                        <a:t>σετε τα</a:t>
                      </a:r>
                      <a:r>
                        <a:rPr lang="en-US" sz="1300" dirty="0">
                          <a:effectLst/>
                          <a:latin typeface="SBL BibLit" panose="02000000000000000000" pitchFamily="2" charset="-79"/>
                          <a:ea typeface="SBL BibLit" panose="02000000000000000000" pitchFamily="2" charset="-79"/>
                          <a:cs typeface="SBL BibLit" panose="02000000000000000000" pitchFamily="2" charset="-79"/>
                        </a:rPr>
                        <a:t>̀ </a:t>
                      </a:r>
                      <a:r>
                        <a:rPr lang="nl-BE" sz="1300" dirty="0">
                          <a:solidFill>
                            <a:srgbClr val="FF0000"/>
                          </a:solidFill>
                          <a:effectLst/>
                          <a:latin typeface="SBL BibLit" panose="02000000000000000000" pitchFamily="2" charset="-79"/>
                          <a:ea typeface="SBL BibLit" panose="02000000000000000000" pitchFamily="2" charset="-79"/>
                          <a:cs typeface="SBL BibLit" panose="02000000000000000000" pitchFamily="2" charset="-79"/>
                        </a:rPr>
                        <a:t>δω</a:t>
                      </a:r>
                      <a:r>
                        <a:rPr lang="en-US" sz="1300" dirty="0">
                          <a:solidFill>
                            <a:srgbClr val="FF0000"/>
                          </a:solidFill>
                          <a:effectLst/>
                          <a:latin typeface="SBL BibLit" panose="02000000000000000000" pitchFamily="2" charset="-79"/>
                          <a:ea typeface="SBL BibLit" panose="02000000000000000000" pitchFamily="2" charset="-79"/>
                          <a:cs typeface="SBL BibLit" panose="02000000000000000000" pitchFamily="2" charset="-79"/>
                        </a:rPr>
                        <a:t>͂</a:t>
                      </a:r>
                      <a:r>
                        <a:rPr lang="nl-BE" sz="1300" dirty="0">
                          <a:solidFill>
                            <a:srgbClr val="FF0000"/>
                          </a:solidFill>
                          <a:effectLst/>
                          <a:latin typeface="SBL BibLit" panose="02000000000000000000" pitchFamily="2" charset="-79"/>
                          <a:ea typeface="SBL BibLit" panose="02000000000000000000" pitchFamily="2" charset="-79"/>
                          <a:cs typeface="SBL BibLit" panose="02000000000000000000" pitchFamily="2" charset="-79"/>
                        </a:rPr>
                        <a:t>ρα </a:t>
                      </a:r>
                      <a:r>
                        <a:rPr lang="nl-BE" sz="1300" dirty="0">
                          <a:effectLst/>
                          <a:latin typeface="SBL BibLit" panose="02000000000000000000" pitchFamily="2" charset="-79"/>
                          <a:ea typeface="SBL BibLit" panose="02000000000000000000" pitchFamily="2" charset="-79"/>
                          <a:cs typeface="SBL BibLit" panose="02000000000000000000" pitchFamily="2" charset="-79"/>
                        </a:rPr>
                        <a:t>του</a:t>
                      </a:r>
                      <a:r>
                        <a:rPr lang="en-US" sz="1300" dirty="0">
                          <a:effectLst/>
                          <a:latin typeface="SBL BibLit" panose="02000000000000000000" pitchFamily="2" charset="-79"/>
                          <a:ea typeface="SBL BibLit" panose="02000000000000000000" pitchFamily="2" charset="-79"/>
                          <a:cs typeface="SBL BibLit" panose="02000000000000000000" pitchFamily="2" charset="-79"/>
                        </a:rPr>
                        <a:t>͂ </a:t>
                      </a:r>
                      <a:r>
                        <a:rPr lang="nl-BE" sz="1300" dirty="0">
                          <a:effectLst/>
                          <a:latin typeface="SBL BibLit" panose="02000000000000000000" pitchFamily="2" charset="-79"/>
                          <a:ea typeface="SBL BibLit" panose="02000000000000000000" pitchFamily="2" charset="-79"/>
                          <a:cs typeface="SBL BibLit" panose="02000000000000000000" pitchFamily="2" charset="-79"/>
                        </a:rPr>
                        <a:t>θεου</a:t>
                      </a:r>
                      <a:r>
                        <a:rPr lang="en-US" sz="1300" dirty="0">
                          <a:effectLst/>
                          <a:latin typeface="SBL BibLit" panose="02000000000000000000" pitchFamily="2" charset="-79"/>
                          <a:ea typeface="SBL BibLit" panose="02000000000000000000" pitchFamily="2" charset="-79"/>
                          <a:cs typeface="SBL BibLit" panose="02000000000000000000" pitchFamily="2" charset="-79"/>
                        </a:rPr>
                        <a:t>͂ </a:t>
                      </a:r>
                      <a:r>
                        <a:rPr lang="nl-BE" sz="1300" dirty="0">
                          <a:effectLst/>
                          <a:latin typeface="SBL BibLit" panose="02000000000000000000" pitchFamily="2" charset="-79"/>
                          <a:ea typeface="SBL BibLit" panose="02000000000000000000" pitchFamily="2" charset="-79"/>
                          <a:cs typeface="SBL BibLit" panose="02000000000000000000" pitchFamily="2" charset="-79"/>
                        </a:rPr>
                        <a:t>υ</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nl-BE" sz="1300" dirty="0">
                          <a:effectLst/>
                          <a:latin typeface="SBL BibLit" panose="02000000000000000000" pitchFamily="2" charset="-79"/>
                          <a:ea typeface="SBL BibLit" panose="02000000000000000000" pitchFamily="2" charset="-79"/>
                          <a:cs typeface="SBL BibLit" panose="02000000000000000000" pitchFamily="2" charset="-79"/>
                        </a:rPr>
                        <a:t>μω</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nl-BE" sz="1300" dirty="0">
                          <a:effectLst/>
                          <a:latin typeface="SBL BibLit" panose="02000000000000000000" pitchFamily="2" charset="-79"/>
                          <a:ea typeface="SBL BibLit" panose="02000000000000000000" pitchFamily="2" charset="-79"/>
                          <a:cs typeface="SBL BibLit" panose="02000000000000000000" pitchFamily="2" charset="-79"/>
                        </a:rPr>
                        <a:t>ν α</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nl-BE" sz="1300" dirty="0">
                          <a:effectLst/>
                          <a:latin typeface="SBL BibLit" panose="02000000000000000000" pitchFamily="2" charset="-79"/>
                          <a:ea typeface="SBL BibLit" panose="02000000000000000000" pitchFamily="2" charset="-79"/>
                          <a:cs typeface="SBL BibLit" panose="02000000000000000000" pitchFamily="2" charset="-79"/>
                        </a:rPr>
                        <a:t>πο</a:t>
                      </a:r>
                      <a:r>
                        <a:rPr lang="en-US" sz="1300" dirty="0">
                          <a:effectLst/>
                          <a:latin typeface="SBL BibLit" panose="02000000000000000000" pitchFamily="2" charset="-79"/>
                          <a:ea typeface="SBL BibLit" panose="02000000000000000000" pitchFamily="2" charset="-79"/>
                          <a:cs typeface="SBL BibLit" panose="02000000000000000000" pitchFamily="2" charset="-79"/>
                        </a:rPr>
                        <a:t>̀ </a:t>
                      </a:r>
                      <a:r>
                        <a:rPr lang="nl-BE" sz="1300" dirty="0">
                          <a:effectLst/>
                          <a:latin typeface="SBL BibLit" panose="02000000000000000000" pitchFamily="2" charset="-79"/>
                          <a:ea typeface="SBL BibLit" panose="02000000000000000000" pitchFamily="2" charset="-79"/>
                          <a:cs typeface="SBL BibLit" panose="02000000000000000000" pitchFamily="2" charset="-79"/>
                        </a:rPr>
                        <a:t>πα</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nl-BE" sz="1300" dirty="0">
                          <a:effectLst/>
                          <a:latin typeface="SBL BibLit" panose="02000000000000000000" pitchFamily="2" charset="-79"/>
                          <a:ea typeface="SBL BibLit" panose="02000000000000000000" pitchFamily="2" charset="-79"/>
                          <a:cs typeface="SBL BibLit" panose="02000000000000000000" pitchFamily="2" charset="-79"/>
                        </a:rPr>
                        <a:t>ντων του</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nl-BE" sz="1300" dirty="0">
                          <a:effectLst/>
                          <a:latin typeface="SBL BibLit" panose="02000000000000000000" pitchFamily="2" charset="-79"/>
                          <a:ea typeface="SBL BibLit" panose="02000000000000000000" pitchFamily="2" charset="-79"/>
                          <a:cs typeface="SBL BibLit" panose="02000000000000000000" pitchFamily="2" charset="-79"/>
                        </a:rPr>
                        <a:t>των</a:t>
                      </a:r>
                      <a:r>
                        <a:rPr lang="en-US" sz="1300" dirty="0">
                          <a:effectLst/>
                          <a:latin typeface="SBL BibLit" panose="02000000000000000000" pitchFamily="2" charset="-79"/>
                          <a:ea typeface="SBL BibLit" panose="02000000000000000000" pitchFamily="2" charset="-79"/>
                          <a:cs typeface="SBL BibLit" panose="02000000000000000000" pitchFamily="2" charset="-79"/>
                        </a:rPr>
                        <a:t>, </a:t>
                      </a:r>
                      <a:r>
                        <a:rPr lang="nl-BE" sz="1300" dirty="0">
                          <a:effectLst/>
                          <a:latin typeface="SBL BibLit" panose="02000000000000000000" pitchFamily="2" charset="-79"/>
                          <a:ea typeface="SBL BibLit" panose="02000000000000000000" pitchFamily="2" charset="-79"/>
                          <a:cs typeface="SBL BibLit" panose="02000000000000000000" pitchFamily="2" charset="-79"/>
                        </a:rPr>
                        <a:t>ο</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nl-BE" sz="1300" dirty="0">
                          <a:effectLst/>
                          <a:latin typeface="SBL BibLit" panose="02000000000000000000" pitchFamily="2" charset="-79"/>
                          <a:ea typeface="SBL BibLit" panose="02000000000000000000" pitchFamily="2" charset="-79"/>
                          <a:cs typeface="SBL BibLit" panose="02000000000000000000" pitchFamily="2" charset="-79"/>
                        </a:rPr>
                        <a:t>τι φθα</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nl-BE" sz="1300" dirty="0">
                          <a:effectLst/>
                          <a:latin typeface="SBL BibLit" panose="02000000000000000000" pitchFamily="2" charset="-79"/>
                          <a:ea typeface="SBL BibLit" panose="02000000000000000000" pitchFamily="2" charset="-79"/>
                          <a:cs typeface="SBL BibLit" panose="02000000000000000000" pitchFamily="2" charset="-79"/>
                        </a:rPr>
                        <a:t>ρματα</a:t>
                      </a:r>
                      <a:r>
                        <a:rPr lang="en-US" sz="1300" dirty="0">
                          <a:effectLst/>
                          <a:latin typeface="SBL BibLit" panose="02000000000000000000" pitchFamily="2" charset="-79"/>
                          <a:ea typeface="SBL BibLit" panose="02000000000000000000" pitchFamily="2" charset="-79"/>
                          <a:cs typeface="SBL BibLit" panose="02000000000000000000" pitchFamily="2" charset="-79"/>
                        </a:rPr>
                        <a:t>́ </a:t>
                      </a:r>
                      <a:r>
                        <a:rPr lang="nl-BE" sz="1300" dirty="0">
                          <a:effectLst/>
                          <a:latin typeface="SBL BibLit" panose="02000000000000000000" pitchFamily="2" charset="-79"/>
                          <a:ea typeface="SBL BibLit" panose="02000000000000000000" pitchFamily="2" charset="-79"/>
                          <a:cs typeface="SBL BibLit" panose="02000000000000000000" pitchFamily="2" charset="-79"/>
                        </a:rPr>
                        <a:t>ε</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nl-BE" sz="1300" dirty="0">
                          <a:effectLst/>
                          <a:latin typeface="SBL BibLit" panose="02000000000000000000" pitchFamily="2" charset="-79"/>
                          <a:ea typeface="SBL BibLit" panose="02000000000000000000" pitchFamily="2" charset="-79"/>
                          <a:cs typeface="SBL BibLit" panose="02000000000000000000" pitchFamily="2" charset="-79"/>
                        </a:rPr>
                        <a:t>στιν ε</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nl-BE" sz="1300" dirty="0">
                          <a:effectLst/>
                          <a:latin typeface="SBL BibLit" panose="02000000000000000000" pitchFamily="2" charset="-79"/>
                          <a:ea typeface="SBL BibLit" panose="02000000000000000000" pitchFamily="2" charset="-79"/>
                          <a:cs typeface="SBL BibLit" panose="02000000000000000000" pitchFamily="2" charset="-79"/>
                        </a:rPr>
                        <a:t>ν αυ</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nl-BE" sz="1300" dirty="0">
                          <a:effectLst/>
                          <a:latin typeface="SBL BibLit" panose="02000000000000000000" pitchFamily="2" charset="-79"/>
                          <a:ea typeface="SBL BibLit" panose="02000000000000000000" pitchFamily="2" charset="-79"/>
                          <a:cs typeface="SBL BibLit" panose="02000000000000000000" pitchFamily="2" charset="-79"/>
                        </a:rPr>
                        <a:t>τοι</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nl-BE" sz="1300" dirty="0">
                          <a:effectLst/>
                          <a:latin typeface="SBL BibLit" panose="02000000000000000000" pitchFamily="2" charset="-79"/>
                          <a:ea typeface="SBL BibLit" panose="02000000000000000000" pitchFamily="2" charset="-79"/>
                          <a:cs typeface="SBL BibLit" panose="02000000000000000000" pitchFamily="2" charset="-79"/>
                        </a:rPr>
                        <a:t>ς</a:t>
                      </a:r>
                      <a:r>
                        <a:rPr lang="en-US" sz="1300" dirty="0">
                          <a:effectLst/>
                          <a:latin typeface="SBL BibLit" panose="02000000000000000000" pitchFamily="2" charset="-79"/>
                          <a:ea typeface="SBL BibLit" panose="02000000000000000000" pitchFamily="2" charset="-79"/>
                          <a:cs typeface="SBL BibLit" panose="02000000000000000000" pitchFamily="2" charset="-79"/>
                        </a:rPr>
                        <a:t>, </a:t>
                      </a:r>
                      <a:r>
                        <a:rPr lang="nl-BE" sz="1300" dirty="0">
                          <a:effectLst/>
                          <a:latin typeface="SBL BibLit" panose="02000000000000000000" pitchFamily="2" charset="-79"/>
                          <a:ea typeface="SBL BibLit" panose="02000000000000000000" pitchFamily="2" charset="-79"/>
                          <a:cs typeface="SBL BibLit" panose="02000000000000000000" pitchFamily="2" charset="-79"/>
                        </a:rPr>
                        <a:t>μω</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nl-BE" sz="1300" dirty="0">
                          <a:effectLst/>
                          <a:latin typeface="SBL BibLit" panose="02000000000000000000" pitchFamily="2" charset="-79"/>
                          <a:ea typeface="SBL BibLit" panose="02000000000000000000" pitchFamily="2" charset="-79"/>
                          <a:cs typeface="SBL BibLit" panose="02000000000000000000" pitchFamily="2" charset="-79"/>
                        </a:rPr>
                        <a:t>μος ε</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nl-BE" sz="1300" dirty="0">
                          <a:effectLst/>
                          <a:latin typeface="SBL BibLit" panose="02000000000000000000" pitchFamily="2" charset="-79"/>
                          <a:ea typeface="SBL BibLit" panose="02000000000000000000" pitchFamily="2" charset="-79"/>
                          <a:cs typeface="SBL BibLit" panose="02000000000000000000" pitchFamily="2" charset="-79"/>
                        </a:rPr>
                        <a:t>ν αυ</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nl-BE" sz="1300" dirty="0">
                          <a:effectLst/>
                          <a:latin typeface="SBL BibLit" panose="02000000000000000000" pitchFamily="2" charset="-79"/>
                          <a:ea typeface="SBL BibLit" panose="02000000000000000000" pitchFamily="2" charset="-79"/>
                          <a:cs typeface="SBL BibLit" panose="02000000000000000000" pitchFamily="2" charset="-79"/>
                        </a:rPr>
                        <a:t>τοι</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nl-BE" sz="1300" dirty="0">
                          <a:effectLst/>
                          <a:latin typeface="SBL BibLit" panose="02000000000000000000" pitchFamily="2" charset="-79"/>
                          <a:ea typeface="SBL BibLit" panose="02000000000000000000" pitchFamily="2" charset="-79"/>
                          <a:cs typeface="SBL BibLit" panose="02000000000000000000" pitchFamily="2" charset="-79"/>
                        </a:rPr>
                        <a:t>ς</a:t>
                      </a:r>
                      <a:r>
                        <a:rPr lang="en-US" sz="1300" dirty="0">
                          <a:effectLst/>
                          <a:latin typeface="SBL BibLit" panose="02000000000000000000" pitchFamily="2" charset="-79"/>
                          <a:ea typeface="SBL BibLit" panose="02000000000000000000" pitchFamily="2" charset="-79"/>
                          <a:cs typeface="SBL BibLit" panose="02000000000000000000" pitchFamily="2" charset="-79"/>
                        </a:rPr>
                        <a:t>, </a:t>
                      </a:r>
                      <a:r>
                        <a:rPr lang="nl-BE" sz="1300" dirty="0">
                          <a:effectLst/>
                          <a:latin typeface="SBL BibLit" panose="02000000000000000000" pitchFamily="2" charset="-79"/>
                          <a:ea typeface="SBL BibLit" panose="02000000000000000000" pitchFamily="2" charset="-79"/>
                          <a:cs typeface="SBL BibLit" panose="02000000000000000000" pitchFamily="2" charset="-79"/>
                        </a:rPr>
                        <a:t>ου</a:t>
                      </a:r>
                      <a:r>
                        <a:rPr lang="en-US" sz="1300" dirty="0">
                          <a:effectLst/>
                          <a:latin typeface="SBL BibLit" panose="02000000000000000000" pitchFamily="2" charset="-79"/>
                          <a:ea typeface="SBL BibLit" panose="02000000000000000000" pitchFamily="2" charset="-79"/>
                          <a:cs typeface="SBL BibLit" panose="02000000000000000000" pitchFamily="2" charset="-79"/>
                        </a:rPr>
                        <a:t>̓ </a:t>
                      </a:r>
                      <a:r>
                        <a:rPr lang="nl-BE" sz="1300" dirty="0">
                          <a:effectLst/>
                          <a:latin typeface="SBL BibLit" panose="02000000000000000000" pitchFamily="2" charset="-79"/>
                          <a:ea typeface="SBL BibLit" panose="02000000000000000000" pitchFamily="2" charset="-79"/>
                          <a:cs typeface="SBL BibLit" panose="02000000000000000000" pitchFamily="2" charset="-79"/>
                        </a:rPr>
                        <a:t>δεχθη</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nl-BE" sz="1300" dirty="0">
                          <a:effectLst/>
                          <a:latin typeface="SBL BibLit" panose="02000000000000000000" pitchFamily="2" charset="-79"/>
                          <a:ea typeface="SBL BibLit" panose="02000000000000000000" pitchFamily="2" charset="-79"/>
                          <a:cs typeface="SBL BibLit" panose="02000000000000000000" pitchFamily="2" charset="-79"/>
                        </a:rPr>
                        <a:t>σεται ταυ</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nl-BE" sz="1300" dirty="0">
                          <a:effectLst/>
                          <a:latin typeface="SBL BibLit" panose="02000000000000000000" pitchFamily="2" charset="-79"/>
                          <a:ea typeface="SBL BibLit" panose="02000000000000000000" pitchFamily="2" charset="-79"/>
                          <a:cs typeface="SBL BibLit" panose="02000000000000000000" pitchFamily="2" charset="-79"/>
                        </a:rPr>
                        <a:t>τα υ</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nl-BE" sz="1300" dirty="0">
                          <a:effectLst/>
                          <a:latin typeface="SBL BibLit" panose="02000000000000000000" pitchFamily="2" charset="-79"/>
                          <a:ea typeface="SBL BibLit" panose="02000000000000000000" pitchFamily="2" charset="-79"/>
                          <a:cs typeface="SBL BibLit" panose="02000000000000000000" pitchFamily="2" charset="-79"/>
                        </a:rPr>
                        <a:t>μι</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r>
                        <a:rPr lang="nl-BE" sz="1300" dirty="0">
                          <a:effectLst/>
                          <a:latin typeface="SBL BibLit" panose="02000000000000000000" pitchFamily="2" charset="-79"/>
                          <a:ea typeface="SBL BibLit" panose="02000000000000000000" pitchFamily="2" charset="-79"/>
                          <a:cs typeface="SBL BibLit" panose="02000000000000000000" pitchFamily="2" charset="-79"/>
                        </a:rPr>
                        <a:t>ν</a:t>
                      </a:r>
                      <a:r>
                        <a:rPr lang="en-US" sz="1300" dirty="0">
                          <a:effectLst/>
                          <a:latin typeface="SBL BibLit" panose="02000000000000000000" pitchFamily="2" charset="-79"/>
                          <a:ea typeface="SBL BibLit" panose="02000000000000000000" pitchFamily="2" charset="-79"/>
                          <a:cs typeface="SBL BibLit" panose="02000000000000000000" pitchFamily="2" charset="-79"/>
                        </a:rPr>
                        <a:t>.</a:t>
                      </a:r>
                      <a:endParaRPr lang="nl-BE" sz="1300" dirty="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4524447"/>
                  </a:ext>
                </a:extLst>
              </a:tr>
            </a:tbl>
          </a:graphicData>
        </a:graphic>
      </p:graphicFrame>
    </p:spTree>
    <p:extLst>
      <p:ext uri="{BB962C8B-B14F-4D97-AF65-F5344CB8AC3E}">
        <p14:creationId xmlns:p14="http://schemas.microsoft.com/office/powerpoint/2010/main" val="3769509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14" end="1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15" end="1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a:xfrm>
            <a:off x="606864" y="348116"/>
            <a:ext cx="7771325" cy="431800"/>
          </a:xfrm>
        </p:spPr>
        <p:txBody>
          <a:bodyPr/>
          <a:lstStyle/>
          <a:p>
            <a:r>
              <a:rPr lang="fr-BE" dirty="0" err="1"/>
              <a:t>Gods</a:t>
            </a:r>
            <a:r>
              <a:rPr lang="fr-BE" dirty="0"/>
              <a:t> </a:t>
            </a:r>
            <a:r>
              <a:rPr lang="fr-BE" dirty="0" err="1"/>
              <a:t>voedsel</a:t>
            </a:r>
            <a:endParaRPr lang="fr-BE" dirty="0"/>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5" name="Tekstvak 4">
            <a:extLst>
              <a:ext uri="{FF2B5EF4-FFF2-40B4-BE49-F238E27FC236}">
                <a16:creationId xmlns:a16="http://schemas.microsoft.com/office/drawing/2014/main" id="{8F98BC85-B7A4-DAF7-4D5E-E138E2FB7E93}"/>
              </a:ext>
            </a:extLst>
          </p:cNvPr>
          <p:cNvSpPr txBox="1"/>
          <p:nvPr/>
        </p:nvSpPr>
        <p:spPr>
          <a:xfrm>
            <a:off x="606864" y="1331009"/>
            <a:ext cx="11369319" cy="7294305"/>
          </a:xfrm>
          <a:prstGeom prst="rect">
            <a:avLst/>
          </a:prstGeom>
          <a:noFill/>
        </p:spPr>
        <p:txBody>
          <a:bodyPr wrap="square" rtlCol="0">
            <a:spAutoFit/>
          </a:bodyPr>
          <a:lstStyle/>
          <a:p>
            <a:r>
              <a:rPr lang="nl-BE" b="1" u="sng" dirty="0">
                <a:latin typeface="Times New Roman" panose="02020603050405020304" pitchFamily="18" charset="0"/>
                <a:cs typeface="Times New Roman" panose="02020603050405020304" pitchFamily="18" charset="0"/>
              </a:rPr>
              <a:t>Vervanging?</a:t>
            </a:r>
          </a:p>
          <a:p>
            <a:pPr marL="285750" indent="-285750">
              <a:buFont typeface="Arial" panose="020B0604020202020204" pitchFamily="34" charset="0"/>
              <a:buChar char="•"/>
            </a:pPr>
            <a:r>
              <a:rPr lang="nl-BE" dirty="0">
                <a:latin typeface="Times New Roman" panose="02020603050405020304" pitchFamily="18" charset="0"/>
                <a:cs typeface="Times New Roman" panose="02020603050405020304" pitchFamily="18" charset="0"/>
              </a:rPr>
              <a:t>Breuk met stereotype vertaling -&gt; Waarom?</a:t>
            </a:r>
          </a:p>
          <a:p>
            <a:pPr marL="742950" lvl="1" indent="-285750">
              <a:buFont typeface="Wingdings" pitchFamily="2" charset="2"/>
              <a:buChar char="ü"/>
            </a:pPr>
            <a:r>
              <a:rPr lang="nl-BE" dirty="0">
                <a:latin typeface="Times New Roman" panose="02020603050405020304" pitchFamily="18" charset="0"/>
                <a:cs typeface="Times New Roman" panose="02020603050405020304" pitchFamily="18" charset="0"/>
              </a:rPr>
              <a:t>Enkel voor anti-anthropomorfistische doeleinden?</a:t>
            </a:r>
          </a:p>
          <a:p>
            <a:pPr marL="742950" lvl="1" indent="-285750">
              <a:buFont typeface="Wingdings" pitchFamily="2" charset="2"/>
              <a:buChar char="ü"/>
            </a:pPr>
            <a:r>
              <a:rPr lang="nl-BE" dirty="0">
                <a:latin typeface="Times New Roman" panose="02020603050405020304" pitchFamily="18" charset="0"/>
                <a:cs typeface="Times New Roman" panose="02020603050405020304" pitchFamily="18" charset="0"/>
              </a:rPr>
              <a:t>Daniel: α</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ρτος </a:t>
            </a:r>
            <a:r>
              <a:rPr lang="en-US" dirty="0">
                <a:latin typeface="Times New Roman" panose="02020603050405020304" pitchFamily="18" charset="0"/>
                <a:cs typeface="Times New Roman" panose="02020603050405020304" pitchFamily="18" charset="0"/>
              </a:rPr>
              <a:t>=</a:t>
            </a:r>
            <a:r>
              <a:rPr lang="he-IL" dirty="0">
                <a:latin typeface="Times New Roman" panose="02020603050405020304" pitchFamily="18" charset="0"/>
                <a:cs typeface="Times New Roman" panose="02020603050405020304" pitchFamily="18" charset="0"/>
              </a:rPr>
              <a:t>לחם </a:t>
            </a:r>
            <a:r>
              <a:rPr lang="en-US" dirty="0">
                <a:latin typeface="Times New Roman" panose="02020603050405020304" pitchFamily="18" charset="0"/>
                <a:cs typeface="Times New Roman" panose="02020603050405020304" pitchFamily="18" charset="0"/>
              </a:rPr>
              <a:t> in Pentateuch; </a:t>
            </a:r>
            <a:r>
              <a:rPr lang="en-US" dirty="0" err="1">
                <a:latin typeface="Times New Roman" panose="02020603050405020304" pitchFamily="18" charset="0"/>
                <a:cs typeface="Times New Roman" panose="02020603050405020304" pitchFamily="18" charset="0"/>
              </a:rPr>
              <a:t>uitzonderingen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voor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vorm</a:t>
            </a:r>
            <a:r>
              <a:rPr lang="en-US" dirty="0">
                <a:latin typeface="Times New Roman" panose="02020603050405020304" pitchFamily="18" charset="0"/>
                <a:cs typeface="Times New Roman" panose="02020603050405020304" pitchFamily="18" charset="0"/>
              </a:rPr>
              <a:t> of </a:t>
            </a:r>
            <a:r>
              <a:rPr lang="en-US" dirty="0" err="1">
                <a:latin typeface="Times New Roman" panose="02020603050405020304" pitchFamily="18" charset="0"/>
                <a:cs typeface="Times New Roman" panose="02020603050405020304" pitchFamily="18" charset="0"/>
              </a:rPr>
              <a:t>helderheid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m.b.t</a:t>
            </a:r>
            <a:r>
              <a:rPr lang="en-US" dirty="0">
                <a:latin typeface="Times New Roman" panose="02020603050405020304" pitchFamily="18" charset="0"/>
                <a:cs typeface="Times New Roman" panose="02020603050405020304" pitchFamily="18" charset="0"/>
              </a:rPr>
              <a:t>. context. </a:t>
            </a:r>
          </a:p>
          <a:p>
            <a:pPr marL="742950" lvl="1" indent="-285750">
              <a:buFont typeface="Wingdings" pitchFamily="2" charset="2"/>
              <a:buChar char="ü"/>
            </a:pPr>
            <a:r>
              <a:rPr lang="nl-BE" dirty="0">
                <a:latin typeface="Times New Roman" panose="02020603050405020304" pitchFamily="18" charset="0"/>
                <a:cs typeface="Times New Roman" panose="02020603050405020304" pitchFamily="18" charset="0"/>
              </a:rPr>
              <a:t>Positieve beweging! Wat wordt uitgedrukt in LXX? Waarom consistent? </a:t>
            </a:r>
          </a:p>
          <a:p>
            <a:pPr marL="742950" lvl="1" indent="-285750">
              <a:buFont typeface="Wingdings" pitchFamily="2" charset="2"/>
              <a:buChar char="ü"/>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nl-BE" dirty="0">
                <a:latin typeface="Times New Roman" panose="02020603050405020304" pitchFamily="18" charset="0"/>
                <a:cs typeface="Times New Roman" panose="02020603050405020304" pitchFamily="18" charset="0"/>
              </a:rPr>
              <a:t>δω</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ρον in LXX-Leviticus:</a:t>
            </a: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lvl="1"/>
            <a:endParaRPr lang="fr-FR"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Ø"/>
            </a:pPr>
            <a:endParaRPr lang="fr-FR" dirty="0">
              <a:latin typeface="Times New Roman" panose="02020603050405020304" pitchFamily="18" charset="0"/>
              <a:cs typeface="Times New Roman" panose="02020603050405020304" pitchFamily="18" charset="0"/>
            </a:endParaRPr>
          </a:p>
          <a:p>
            <a:pPr lvl="1"/>
            <a:endParaRPr lang="nl-BE" dirty="0">
              <a:latin typeface="Times New Roman" panose="02020603050405020304" pitchFamily="18" charset="0"/>
              <a:cs typeface="Times New Roman" panose="02020603050405020304" pitchFamily="18" charset="0"/>
            </a:endParaRPr>
          </a:p>
          <a:p>
            <a:pPr lvl="1"/>
            <a:endParaRPr lang="nl-BE" dirty="0">
              <a:latin typeface="Times New Roman" panose="02020603050405020304" pitchFamily="18" charset="0"/>
              <a:cs typeface="Times New Roman" panose="02020603050405020304" pitchFamily="18" charset="0"/>
            </a:endParaRPr>
          </a:p>
          <a:p>
            <a:pPr lvl="1"/>
            <a:endParaRPr lang="nl-BE" dirty="0">
              <a:latin typeface="Times New Roman" panose="02020603050405020304" pitchFamily="18" charset="0"/>
              <a:cs typeface="Times New Roman" panose="02020603050405020304" pitchFamily="18" charset="0"/>
            </a:endParaRPr>
          </a:p>
          <a:p>
            <a:pPr lvl="1"/>
            <a:endParaRPr lang="nl-BE"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Ø"/>
            </a:pPr>
            <a:r>
              <a:rPr lang="en-US" dirty="0">
                <a:latin typeface="Times New Roman" panose="02020603050405020304" pitchFamily="18" charset="0"/>
                <a:cs typeface="Times New Roman" panose="02020603050405020304" pitchFamily="18" charset="0"/>
              </a:rPr>
              <a:t>Lev 2:4, </a:t>
            </a:r>
            <a:r>
              <a:rPr lang="he-IL" dirty="0" err="1">
                <a:latin typeface="Times New Roman" panose="02020603050405020304" pitchFamily="18" charset="0"/>
                <a:cs typeface="Times New Roman" panose="02020603050405020304" pitchFamily="18" charset="0"/>
              </a:rPr>
              <a:t>סֹלֶת</a:t>
            </a:r>
            <a:r>
              <a:rPr lang="he-IL" dirty="0">
                <a:latin typeface="Times New Roman" panose="02020603050405020304" pitchFamily="18" charset="0"/>
                <a:cs typeface="Times New Roman" panose="02020603050405020304" pitchFamily="18" charset="0"/>
              </a:rPr>
              <a:t> חַלּוֹת</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gebakjes</a:t>
            </a:r>
            <a:r>
              <a:rPr lang="en-US" dirty="0">
                <a:latin typeface="Times New Roman" panose="02020603050405020304" pitchFamily="18" charset="0"/>
                <a:cs typeface="Times New Roman" panose="02020603050405020304" pitchFamily="18" charset="0"/>
              </a:rPr>
              <a:t> van </a:t>
            </a:r>
            <a:r>
              <a:rPr lang="en-US" dirty="0" err="1">
                <a:latin typeface="Times New Roman" panose="02020603050405020304" pitchFamily="18" charset="0"/>
                <a:cs typeface="Times New Roman" panose="02020603050405020304" pitchFamily="18" charset="0"/>
              </a:rPr>
              <a:t>fijne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bloem</a:t>
            </a:r>
            <a:r>
              <a:rPr lang="en-US" dirty="0">
                <a:latin typeface="Times New Roman" panose="02020603050405020304" pitchFamily="18" charset="0"/>
                <a:cs typeface="Times New Roman" panose="02020603050405020304" pitchFamily="18" charset="0"/>
              </a:rPr>
              <a:t>) = </a:t>
            </a:r>
            <a:r>
              <a:rPr lang="nl-BE" dirty="0">
                <a:latin typeface="Times New Roman" panose="02020603050405020304" pitchFamily="18" charset="0"/>
                <a:cs typeface="Times New Roman" panose="02020603050405020304" pitchFamily="18" charset="0"/>
              </a:rPr>
              <a:t>δω</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ρον κυρι</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ω</a:t>
            </a:r>
            <a:r>
              <a:rPr lang="en-US" dirty="0" err="1">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nl-BE" dirty="0">
                <a:latin typeface="Times New Roman" panose="02020603050405020304" pitchFamily="18" charset="0"/>
                <a:cs typeface="Times New Roman" panose="02020603050405020304" pitchFamily="18" charset="0"/>
              </a:rPr>
              <a:t>ε</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κ σεμιδα</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λεως </a:t>
            </a:r>
          </a:p>
          <a:p>
            <a:pPr marL="742950" lvl="1" indent="-285750">
              <a:buFont typeface="Wingdings" pitchFamily="2" charset="2"/>
              <a:buChar char="Ø"/>
            </a:pPr>
            <a:r>
              <a:rPr lang="nl-BE" dirty="0">
                <a:latin typeface="Times New Roman" panose="02020603050405020304" pitchFamily="18" charset="0"/>
                <a:cs typeface="Times New Roman" panose="02020603050405020304" pitchFamily="18" charset="0"/>
              </a:rPr>
              <a:t>Semantisch link brood – geschenk? </a:t>
            </a:r>
          </a:p>
          <a:p>
            <a:pPr marL="742950" lvl="1" indent="-285750">
              <a:buFont typeface="Wingdings" pitchFamily="2" charset="2"/>
              <a:buChar char="Ø"/>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nl-BE" dirty="0">
                <a:latin typeface="Times New Roman" panose="02020603050405020304" pitchFamily="18" charset="0"/>
                <a:cs typeface="Times New Roman" panose="02020603050405020304" pitchFamily="18" charset="0"/>
              </a:rPr>
              <a:t>δω</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ρον in Griekse literatuur: offer aan een godheid</a:t>
            </a:r>
          </a:p>
          <a:p>
            <a:pPr marL="742950" lvl="1" indent="-285750">
              <a:buFont typeface="Wingdings" pitchFamily="2" charset="2"/>
              <a:buChar char="Ø"/>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p:txBody>
      </p:sp>
      <p:graphicFrame>
        <p:nvGraphicFramePr>
          <p:cNvPr id="8" name="Tabel 7">
            <a:extLst>
              <a:ext uri="{FF2B5EF4-FFF2-40B4-BE49-F238E27FC236}">
                <a16:creationId xmlns:a16="http://schemas.microsoft.com/office/drawing/2014/main" id="{46116BEC-EDD8-10D6-4FD7-56375146C550}"/>
              </a:ext>
            </a:extLst>
          </p:cNvPr>
          <p:cNvGraphicFramePr>
            <a:graphicFrameLocks noGrp="1"/>
          </p:cNvGraphicFramePr>
          <p:nvPr>
            <p:extLst>
              <p:ext uri="{D42A27DB-BD31-4B8C-83A1-F6EECF244321}">
                <p14:modId xmlns:p14="http://schemas.microsoft.com/office/powerpoint/2010/main" val="2673227939"/>
              </p:ext>
            </p:extLst>
          </p:nvPr>
        </p:nvGraphicFramePr>
        <p:xfrm>
          <a:off x="1215948" y="3429000"/>
          <a:ext cx="8902065" cy="1722870"/>
        </p:xfrm>
        <a:graphic>
          <a:graphicData uri="http://schemas.openxmlformats.org/drawingml/2006/table">
            <a:tbl>
              <a:tblPr firstRow="1" firstCol="1" bandRow="1"/>
              <a:tblGrid>
                <a:gridCol w="987425">
                  <a:extLst>
                    <a:ext uri="{9D8B030D-6E8A-4147-A177-3AD203B41FA5}">
                      <a16:colId xmlns:a16="http://schemas.microsoft.com/office/drawing/2014/main" val="3854866017"/>
                    </a:ext>
                  </a:extLst>
                </a:gridCol>
                <a:gridCol w="1654795">
                  <a:extLst>
                    <a:ext uri="{9D8B030D-6E8A-4147-A177-3AD203B41FA5}">
                      <a16:colId xmlns:a16="http://schemas.microsoft.com/office/drawing/2014/main" val="1132536719"/>
                    </a:ext>
                  </a:extLst>
                </a:gridCol>
                <a:gridCol w="6259845">
                  <a:extLst>
                    <a:ext uri="{9D8B030D-6E8A-4147-A177-3AD203B41FA5}">
                      <a16:colId xmlns:a16="http://schemas.microsoft.com/office/drawing/2014/main" val="2546605828"/>
                    </a:ext>
                  </a:extLst>
                </a:gridCol>
              </a:tblGrid>
              <a:tr h="259230">
                <a:tc>
                  <a:txBody>
                    <a:bodyPr/>
                    <a:lstStyle/>
                    <a:p>
                      <a:pPr algn="just"/>
                      <a:r>
                        <a:rPr lang="en-US" sz="12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LXX: </a:t>
                      </a:r>
                      <a:r>
                        <a:rPr lang="nl-BE"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δῶρον</a:t>
                      </a:r>
                      <a:endParaRPr lang="nl-BE" sz="1400" dirty="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MT</a:t>
                      </a:r>
                      <a:endParaRPr lang="nl-BE" sz="1400" dirty="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US"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Verzen</a:t>
                      </a:r>
                      <a:endParaRPr lang="nl-BE" sz="1400" dirty="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59177796"/>
                  </a:ext>
                </a:extLst>
              </a:tr>
              <a:tr h="259230">
                <a:tc rowSpan="2">
                  <a:txBody>
                    <a:bodyPr/>
                    <a:lstStyle/>
                    <a:p>
                      <a:pPr algn="just"/>
                      <a:r>
                        <a:rPr lang="nl-N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enkelvoud</a:t>
                      </a:r>
                      <a:endParaRPr lang="nl-BE" sz="1400" dirty="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he-I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קָרְבָּן</a:t>
                      </a:r>
                      <a:endParaRPr lang="nl-BE" sz="1400" dirty="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1:3.10.14(x2); 2:1(x2).4.5.7.12;  3:1.2.6.7.8.12; 4:23.32; 5:11; 6:13; 7:16.29; 9:15; 17:4</a:t>
                      </a:r>
                      <a:endParaRPr lang="nl-BE" sz="1400" dirty="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16880475"/>
                  </a:ext>
                </a:extLst>
              </a:tr>
              <a:tr h="259230">
                <a:tc vMerge="1">
                  <a:txBody>
                    <a:bodyPr/>
                    <a:lstStyle/>
                    <a:p>
                      <a:endParaRPr lang="nl-BE"/>
                    </a:p>
                  </a:txBody>
                  <a:tcPr/>
                </a:tc>
                <a:tc>
                  <a:txBody>
                    <a:bodyPr/>
                    <a:lstStyle/>
                    <a:p>
                      <a:pPr algn="just"/>
                      <a:r>
                        <a:rPr lang="he-IL" sz="140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סֹלֶת חַלּוֹת</a:t>
                      </a:r>
                      <a:endParaRPr lang="nl-BE" sz="140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2:4</a:t>
                      </a:r>
                      <a:endParaRPr lang="nl-BE" sz="1400" dirty="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8651552"/>
                  </a:ext>
                </a:extLst>
              </a:tr>
              <a:tr h="259230">
                <a:tc rowSpan="3">
                  <a:txBody>
                    <a:bodyPr/>
                    <a:lstStyle/>
                    <a:p>
                      <a:pPr algn="just"/>
                      <a:r>
                        <a:rPr lang="en-US"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meervoud</a:t>
                      </a:r>
                      <a:endParaRPr lang="nl-BE" sz="1400" dirty="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he-IL" sz="140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קָרְבָּן</a:t>
                      </a:r>
                      <a:endParaRPr lang="nl-BE" sz="140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1:2 (2x); 7:13.14; 9:7; 22:18.27; 23:14; 27:9.11</a:t>
                      </a:r>
                      <a:endParaRPr lang="nl-BE" sz="1400" dirty="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6937268"/>
                  </a:ext>
                </a:extLst>
              </a:tr>
              <a:tr h="259230">
                <a:tc vMerge="1">
                  <a:txBody>
                    <a:bodyPr/>
                    <a:lstStyle/>
                    <a:p>
                      <a:endParaRPr lang="nl-BE"/>
                    </a:p>
                  </a:txBody>
                  <a:tcPr/>
                </a:tc>
                <a:tc>
                  <a:txBody>
                    <a:bodyPr/>
                    <a:lstStyle/>
                    <a:p>
                      <a:pPr algn="just"/>
                      <a:r>
                        <a:rPr lang="he-IL" sz="140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קָרְבָּן </a:t>
                      </a:r>
                      <a:r>
                        <a:rPr lang="nl-NL" sz="140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(pl)</a:t>
                      </a:r>
                      <a:endParaRPr lang="nl-BE" sz="140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7:38</a:t>
                      </a:r>
                      <a:endParaRPr lang="nl-BE" sz="1400" dirty="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4646814"/>
                  </a:ext>
                </a:extLst>
              </a:tr>
              <a:tr h="259230">
                <a:tc vMerge="1">
                  <a:txBody>
                    <a:bodyPr/>
                    <a:lstStyle/>
                    <a:p>
                      <a:endParaRPr lang="nl-BE"/>
                    </a:p>
                  </a:txBody>
                  <a:tcPr/>
                </a:tc>
                <a:tc>
                  <a:txBody>
                    <a:bodyPr/>
                    <a:lstStyle/>
                    <a:p>
                      <a:pPr algn="just"/>
                      <a:r>
                        <a:rPr lang="he-IL" sz="140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לֶ֧חֶם</a:t>
                      </a:r>
                      <a:endParaRPr lang="nl-BE" sz="140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0"/>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21:6.8.17.21.22; 22:25</a:t>
                      </a:r>
                      <a:endParaRPr lang="nl-BE" sz="1400" dirty="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26544824"/>
                  </a:ext>
                </a:extLst>
              </a:tr>
            </a:tbl>
          </a:graphicData>
        </a:graphic>
      </p:graphicFrame>
    </p:spTree>
    <p:extLst>
      <p:ext uri="{BB962C8B-B14F-4D97-AF65-F5344CB8AC3E}">
        <p14:creationId xmlns:p14="http://schemas.microsoft.com/office/powerpoint/2010/main" val="2751608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14" end="1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15" end="1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a:xfrm>
            <a:off x="606864" y="348116"/>
            <a:ext cx="7771325" cy="431800"/>
          </a:xfrm>
        </p:spPr>
        <p:txBody>
          <a:bodyPr/>
          <a:lstStyle/>
          <a:p>
            <a:r>
              <a:rPr lang="fr-BE" dirty="0" err="1"/>
              <a:t>Gods</a:t>
            </a:r>
            <a:r>
              <a:rPr lang="fr-BE" dirty="0"/>
              <a:t> </a:t>
            </a:r>
            <a:r>
              <a:rPr lang="fr-BE" dirty="0" err="1"/>
              <a:t>voedsel</a:t>
            </a:r>
            <a:endParaRPr lang="fr-BE" dirty="0"/>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5" name="Tekstvak 4">
            <a:extLst>
              <a:ext uri="{FF2B5EF4-FFF2-40B4-BE49-F238E27FC236}">
                <a16:creationId xmlns:a16="http://schemas.microsoft.com/office/drawing/2014/main" id="{8F98BC85-B7A4-DAF7-4D5E-E138E2FB7E93}"/>
              </a:ext>
            </a:extLst>
          </p:cNvPr>
          <p:cNvSpPr txBox="1"/>
          <p:nvPr/>
        </p:nvSpPr>
        <p:spPr>
          <a:xfrm>
            <a:off x="427939" y="1229194"/>
            <a:ext cx="9695932" cy="8340745"/>
          </a:xfrm>
          <a:prstGeom prst="rect">
            <a:avLst/>
          </a:prstGeom>
          <a:noFill/>
        </p:spPr>
        <p:txBody>
          <a:bodyPr wrap="square" rtlCol="0">
            <a:spAutoFit/>
          </a:bodyPr>
          <a:lstStyle/>
          <a:p>
            <a:r>
              <a:rPr lang="nl-BE" sz="1600" b="1" u="sng" dirty="0">
                <a:latin typeface="Times New Roman" panose="02020603050405020304" pitchFamily="18" charset="0"/>
                <a:cs typeface="Times New Roman" panose="02020603050405020304" pitchFamily="18" charset="0"/>
              </a:rPr>
              <a:t>Vervanging?</a:t>
            </a:r>
          </a:p>
          <a:p>
            <a:pPr marL="285750" indent="-285750">
              <a:buFont typeface="Arial" panose="020B0604020202020204" pitchFamily="34" charset="0"/>
              <a:buChar char="•"/>
            </a:pPr>
            <a:r>
              <a:rPr lang="nl-BE" sz="1600" dirty="0">
                <a:latin typeface="Times New Roman" panose="02020603050405020304" pitchFamily="18" charset="0"/>
                <a:cs typeface="Times New Roman" panose="02020603050405020304" pitchFamily="18" charset="0"/>
              </a:rPr>
              <a:t>δω</a:t>
            </a:r>
            <a:r>
              <a:rPr lang="en-US" sz="1600" dirty="0">
                <a:latin typeface="Times New Roman" panose="02020603050405020304" pitchFamily="18" charset="0"/>
                <a:cs typeface="Times New Roman" panose="02020603050405020304" pitchFamily="18" charset="0"/>
              </a:rPr>
              <a:t>͂</a:t>
            </a:r>
            <a:r>
              <a:rPr lang="nl-BE" sz="1600" dirty="0">
                <a:latin typeface="Times New Roman" panose="02020603050405020304" pitchFamily="18" charset="0"/>
                <a:cs typeface="Times New Roman" panose="02020603050405020304" pitchFamily="18" charset="0"/>
              </a:rPr>
              <a:t>ρον in Griekse literatuur: </a:t>
            </a:r>
          </a:p>
          <a:p>
            <a:pPr marL="742950" lvl="1" indent="-285750">
              <a:buFont typeface="Wingdings" pitchFamily="2" charset="2"/>
              <a:buChar char="ü"/>
            </a:pPr>
            <a:r>
              <a:rPr lang="nl-BE" sz="1600" dirty="0">
                <a:latin typeface="Times New Roman" panose="02020603050405020304" pitchFamily="18" charset="0"/>
                <a:cs typeface="Times New Roman" panose="02020603050405020304" pitchFamily="18" charset="0"/>
              </a:rPr>
              <a:t>Genitief: Diegene die schenkt:</a:t>
            </a:r>
          </a:p>
          <a:p>
            <a:pPr lvl="1"/>
            <a:r>
              <a:rPr lang="en-US" sz="1600" dirty="0" err="1">
                <a:latin typeface="Times New Roman" panose="02020603050405020304" pitchFamily="18" charset="0"/>
                <a:cs typeface="Times New Roman" panose="02020603050405020304" pitchFamily="18" charset="0"/>
              </a:rPr>
              <a:t>Homeros</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Ilias</a:t>
            </a:r>
            <a:r>
              <a:rPr lang="en-US" sz="1600" dirty="0">
                <a:latin typeface="Times New Roman" panose="02020603050405020304" pitchFamily="18" charset="0"/>
                <a:cs typeface="Times New Roman" panose="02020603050405020304" pitchFamily="18" charset="0"/>
              </a:rPr>
              <a:t>, 3, 54: </a:t>
            </a:r>
            <a:r>
              <a:rPr lang="el-GR" sz="1600" dirty="0" err="1">
                <a:latin typeface="Times New Roman" panose="02020603050405020304" pitchFamily="18" charset="0"/>
                <a:cs typeface="Times New Roman" panose="02020603050405020304" pitchFamily="18" charset="0"/>
              </a:rPr>
              <a:t>δῶρ</a:t>
            </a:r>
            <a:r>
              <a:rPr lang="el-GR" sz="1600" dirty="0">
                <a:latin typeface="Times New Roman" panose="02020603050405020304" pitchFamily="18" charset="0"/>
                <a:cs typeface="Times New Roman" panose="02020603050405020304" pitchFamily="18" charset="0"/>
              </a:rPr>
              <a:t>’ </a:t>
            </a:r>
            <a:r>
              <a:rPr lang="el-GR" sz="1600" dirty="0" err="1">
                <a:latin typeface="Times New Roman" panose="02020603050405020304" pitchFamily="18" charset="0"/>
                <a:cs typeface="Times New Roman" panose="02020603050405020304" pitchFamily="18" charset="0"/>
              </a:rPr>
              <a:t>Ἀφροδίτης</a:t>
            </a:r>
            <a:endParaRPr lang="fr-FR" sz="1600" dirty="0">
              <a:latin typeface="Times New Roman" panose="02020603050405020304" pitchFamily="18" charset="0"/>
              <a:cs typeface="Times New Roman" panose="02020603050405020304" pitchFamily="18" charset="0"/>
            </a:endParaRPr>
          </a:p>
          <a:p>
            <a:pPr lvl="1"/>
            <a:r>
              <a:rPr lang="en-US" sz="1600" dirty="0">
                <a:latin typeface="Times New Roman" panose="02020603050405020304" pitchFamily="18" charset="0"/>
                <a:cs typeface="Times New Roman" panose="02020603050405020304" pitchFamily="18" charset="0"/>
              </a:rPr>
              <a:t>Diogenes Laertius, </a:t>
            </a:r>
            <a:r>
              <a:rPr lang="en-US" sz="1600" i="1" dirty="0">
                <a:latin typeface="Times New Roman" panose="02020603050405020304" pitchFamily="18" charset="0"/>
                <a:cs typeface="Times New Roman" panose="02020603050405020304" pitchFamily="18" charset="0"/>
              </a:rPr>
              <a:t>Vitae </a:t>
            </a:r>
            <a:r>
              <a:rPr lang="en-US" sz="1600" i="1" dirty="0" err="1">
                <a:latin typeface="Times New Roman" panose="02020603050405020304" pitchFamily="18" charset="0"/>
                <a:cs typeface="Times New Roman" panose="02020603050405020304" pitchFamily="18" charset="0"/>
              </a:rPr>
              <a:t>philosophorum</a:t>
            </a:r>
            <a:r>
              <a:rPr lang="en-US" sz="1600" dirty="0">
                <a:latin typeface="Times New Roman" panose="02020603050405020304" pitchFamily="18" charset="0"/>
                <a:cs typeface="Times New Roman" panose="02020603050405020304" pitchFamily="18" charset="0"/>
              </a:rPr>
              <a:t> 5, 19: α</a:t>
            </a:r>
            <a:r>
              <a:rPr lang="en-US" sz="1600" dirty="0" err="1">
                <a:latin typeface="Times New Roman" panose="02020603050405020304" pitchFamily="18" charset="0"/>
                <a:cs typeface="Times New Roman" panose="02020603050405020304" pitchFamily="18" charset="0"/>
              </a:rPr>
              <a:t>ὐτὸν</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δὲ</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θεοῦ</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δῶρον</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εἰ</a:t>
            </a:r>
            <a:r>
              <a:rPr lang="en-US" sz="1600" dirty="0">
                <a:latin typeface="Times New Roman" panose="02020603050405020304" pitchFamily="18" charset="0"/>
                <a:cs typeface="Times New Roman" panose="02020603050405020304" pitchFamily="18" charset="0"/>
              </a:rPr>
              <a:t>π</a:t>
            </a:r>
            <a:r>
              <a:rPr lang="en-US" sz="1600" dirty="0" err="1">
                <a:latin typeface="Times New Roman" panose="02020603050405020304" pitchFamily="18" charset="0"/>
                <a:cs typeface="Times New Roman" panose="02020603050405020304" pitchFamily="18" charset="0"/>
              </a:rPr>
              <a:t>εῖν</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εὐμορφί</a:t>
            </a:r>
            <a:r>
              <a:rPr lang="en-US" sz="1600" dirty="0">
                <a:latin typeface="Times New Roman" panose="02020603050405020304" pitchFamily="18" charset="0"/>
                <a:cs typeface="Times New Roman" panose="02020603050405020304" pitchFamily="18" charset="0"/>
              </a:rPr>
              <a:t>α</a:t>
            </a:r>
            <a:r>
              <a:rPr lang="en-US" sz="1600" dirty="0" err="1">
                <a:latin typeface="Times New Roman" panose="02020603050405020304" pitchFamily="18" charset="0"/>
                <a:cs typeface="Times New Roman" panose="02020603050405020304" pitchFamily="18" charset="0"/>
              </a:rPr>
              <a:t>ν</a:t>
            </a:r>
            <a:r>
              <a:rPr lang="en-US" sz="1600" dirty="0">
                <a:latin typeface="Times New Roman" panose="02020603050405020304" pitchFamily="18" charset="0"/>
                <a:cs typeface="Times New Roman" panose="02020603050405020304" pitchFamily="18" charset="0"/>
              </a:rPr>
              <a:t> </a:t>
            </a:r>
          </a:p>
          <a:p>
            <a:pPr marL="742950" lvl="1" indent="-285750">
              <a:buFont typeface="Wingdings" pitchFamily="2" charset="2"/>
              <a:buChar char="ü"/>
            </a:pPr>
            <a:r>
              <a:rPr lang="fr-FR" sz="1600" dirty="0" err="1">
                <a:latin typeface="Times New Roman" panose="02020603050405020304" pitchFamily="18" charset="0"/>
                <a:cs typeface="Times New Roman" panose="02020603050405020304" pitchFamily="18" charset="0"/>
              </a:rPr>
              <a:t>Datief</a:t>
            </a:r>
            <a:r>
              <a:rPr lang="fr-FR" sz="1600" dirty="0">
                <a:latin typeface="Times New Roman" panose="02020603050405020304" pitchFamily="18" charset="0"/>
                <a:cs typeface="Times New Roman" panose="02020603050405020304" pitchFamily="18" charset="0"/>
              </a:rPr>
              <a:t>: </a:t>
            </a:r>
            <a:r>
              <a:rPr lang="fr-FR" sz="1600" dirty="0" err="1">
                <a:latin typeface="Times New Roman" panose="02020603050405020304" pitchFamily="18" charset="0"/>
                <a:cs typeface="Times New Roman" panose="02020603050405020304" pitchFamily="18" charset="0"/>
              </a:rPr>
              <a:t>Diegene</a:t>
            </a:r>
            <a:r>
              <a:rPr lang="fr-FR" sz="1600" dirty="0">
                <a:latin typeface="Times New Roman" panose="02020603050405020304" pitchFamily="18" charset="0"/>
                <a:cs typeface="Times New Roman" panose="02020603050405020304" pitchFamily="18" charset="0"/>
              </a:rPr>
              <a:t> die </a:t>
            </a:r>
            <a:r>
              <a:rPr lang="fr-FR" sz="1600" dirty="0" err="1">
                <a:latin typeface="Times New Roman" panose="02020603050405020304" pitchFamily="18" charset="0"/>
                <a:cs typeface="Times New Roman" panose="02020603050405020304" pitchFamily="18" charset="0"/>
              </a:rPr>
              <a:t>ontvangt</a:t>
            </a:r>
            <a:endParaRPr lang="fr-FR" sz="1600" dirty="0">
              <a:latin typeface="Times New Roman" panose="02020603050405020304" pitchFamily="18" charset="0"/>
              <a:cs typeface="Times New Roman" panose="02020603050405020304" pitchFamily="18" charset="0"/>
            </a:endParaRPr>
          </a:p>
          <a:p>
            <a:pPr lvl="1"/>
            <a:r>
              <a:rPr lang="nl-BE" sz="1600" dirty="0">
                <a:latin typeface="Times New Roman" panose="02020603050405020304" pitchFamily="18" charset="0"/>
                <a:cs typeface="Times New Roman" panose="02020603050405020304" pitchFamily="18" charset="0"/>
              </a:rPr>
              <a:t>Homeros, Ilias, 6.293:</a:t>
            </a:r>
            <a:r>
              <a:rPr lang="el-GR" sz="1600" dirty="0">
                <a:latin typeface="Times New Roman" panose="02020603050405020304" pitchFamily="18" charset="0"/>
                <a:cs typeface="Times New Roman" panose="02020603050405020304" pitchFamily="18" charset="0"/>
              </a:rPr>
              <a:t>φέρε </a:t>
            </a:r>
            <a:r>
              <a:rPr lang="el-GR" sz="1600" dirty="0" err="1">
                <a:latin typeface="Times New Roman" panose="02020603050405020304" pitchFamily="18" charset="0"/>
                <a:cs typeface="Times New Roman" panose="02020603050405020304" pitchFamily="18" charset="0"/>
              </a:rPr>
              <a:t>δῶρον</a:t>
            </a:r>
            <a:r>
              <a:rPr lang="el-GR" sz="1600" dirty="0">
                <a:latin typeface="Times New Roman" panose="02020603050405020304" pitchFamily="18" charset="0"/>
                <a:cs typeface="Times New Roman" panose="02020603050405020304" pitchFamily="18" charset="0"/>
              </a:rPr>
              <a:t> </a:t>
            </a:r>
            <a:r>
              <a:rPr lang="el-GR" sz="1600" dirty="0" err="1">
                <a:latin typeface="Times New Roman" panose="02020603050405020304" pitchFamily="18" charset="0"/>
                <a:cs typeface="Times New Roman" panose="02020603050405020304" pitchFamily="18" charset="0"/>
              </a:rPr>
              <a:t>Ἀθήνῃ</a:t>
            </a:r>
            <a:r>
              <a:rPr lang="el-GR" sz="1600" dirty="0">
                <a:latin typeface="Times New Roman" panose="02020603050405020304" pitchFamily="18" charset="0"/>
                <a:cs typeface="Times New Roman" panose="02020603050405020304" pitchFamily="18" charset="0"/>
              </a:rPr>
              <a:t> </a:t>
            </a:r>
          </a:p>
          <a:p>
            <a:pPr lvl="1"/>
            <a:r>
              <a:rPr lang="nl-BE" sz="1600" dirty="0">
                <a:latin typeface="Times New Roman" panose="02020603050405020304" pitchFamily="18" charset="0"/>
                <a:cs typeface="Times New Roman" panose="02020603050405020304" pitchFamily="18" charset="0"/>
              </a:rPr>
              <a:t>Aristophanes, Plutus 849: </a:t>
            </a:r>
            <a:r>
              <a:rPr lang="el-GR" sz="1600" dirty="0" err="1">
                <a:latin typeface="Times New Roman" panose="02020603050405020304" pitchFamily="18" charset="0"/>
                <a:cs typeface="Times New Roman" panose="02020603050405020304" pitchFamily="18" charset="0"/>
              </a:rPr>
              <a:t>Χαρίεντά</a:t>
            </a:r>
            <a:r>
              <a:rPr lang="el-GR" sz="1600" dirty="0">
                <a:latin typeface="Times New Roman" panose="02020603050405020304" pitchFamily="18" charset="0"/>
                <a:cs typeface="Times New Roman" panose="02020603050405020304" pitchFamily="18" charset="0"/>
              </a:rPr>
              <a:t> γ’ </a:t>
            </a:r>
            <a:r>
              <a:rPr lang="el-GR" sz="1600" dirty="0" err="1">
                <a:latin typeface="Times New Roman" panose="02020603050405020304" pitchFamily="18" charset="0"/>
                <a:cs typeface="Times New Roman" panose="02020603050405020304" pitchFamily="18" charset="0"/>
              </a:rPr>
              <a:t>ἤκεις</a:t>
            </a:r>
            <a:r>
              <a:rPr lang="el-GR" sz="1600" dirty="0">
                <a:latin typeface="Times New Roman" panose="02020603050405020304" pitchFamily="18" charset="0"/>
                <a:cs typeface="Times New Roman" panose="02020603050405020304" pitchFamily="18" charset="0"/>
              </a:rPr>
              <a:t> </a:t>
            </a:r>
            <a:r>
              <a:rPr lang="el-GR" sz="1600" dirty="0" err="1">
                <a:latin typeface="Times New Roman" panose="02020603050405020304" pitchFamily="18" charset="0"/>
                <a:cs typeface="Times New Roman" panose="02020603050405020304" pitchFamily="18" charset="0"/>
              </a:rPr>
              <a:t>δῶρα</a:t>
            </a:r>
            <a:r>
              <a:rPr lang="el-GR" sz="1600" dirty="0">
                <a:latin typeface="Times New Roman" panose="02020603050405020304" pitchFamily="18" charset="0"/>
                <a:cs typeface="Times New Roman" panose="02020603050405020304" pitchFamily="18" charset="0"/>
              </a:rPr>
              <a:t> </a:t>
            </a:r>
            <a:r>
              <a:rPr lang="el-GR" sz="1600" dirty="0" err="1">
                <a:latin typeface="Times New Roman" panose="02020603050405020304" pitchFamily="18" charset="0"/>
                <a:cs typeface="Times New Roman" panose="02020603050405020304" pitchFamily="18" charset="0"/>
              </a:rPr>
              <a:t>τῷ</a:t>
            </a:r>
            <a:r>
              <a:rPr lang="el-GR" sz="1600" dirty="0">
                <a:latin typeface="Times New Roman" panose="02020603050405020304" pitchFamily="18" charset="0"/>
                <a:cs typeface="Times New Roman" panose="02020603050405020304" pitchFamily="18" charset="0"/>
              </a:rPr>
              <a:t> </a:t>
            </a:r>
            <a:r>
              <a:rPr lang="el-GR" sz="1600" dirty="0" err="1">
                <a:latin typeface="Times New Roman" panose="02020603050405020304" pitchFamily="18" charset="0"/>
                <a:cs typeface="Times New Roman" panose="02020603050405020304" pitchFamily="18" charset="0"/>
              </a:rPr>
              <a:t>θεῷ</a:t>
            </a:r>
            <a:r>
              <a:rPr lang="el-GR" sz="1600" dirty="0">
                <a:latin typeface="Times New Roman" panose="02020603050405020304" pitchFamily="18" charset="0"/>
                <a:cs typeface="Times New Roman" panose="02020603050405020304" pitchFamily="18" charset="0"/>
              </a:rPr>
              <a:t> φέρων</a:t>
            </a:r>
            <a:endParaRPr lang="fr-FR"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nl-BE" sz="1600" dirty="0">
                <a:latin typeface="Times New Roman" panose="02020603050405020304" pitchFamily="18" charset="0"/>
                <a:cs typeface="Times New Roman" panose="02020603050405020304" pitchFamily="18" charset="0"/>
              </a:rPr>
              <a:t>δω</a:t>
            </a:r>
            <a:r>
              <a:rPr lang="en-US" sz="1600" dirty="0">
                <a:latin typeface="Times New Roman" panose="02020603050405020304" pitchFamily="18" charset="0"/>
                <a:cs typeface="Times New Roman" panose="02020603050405020304" pitchFamily="18" charset="0"/>
              </a:rPr>
              <a:t>͂</a:t>
            </a:r>
            <a:r>
              <a:rPr lang="nl-BE" sz="1600" dirty="0">
                <a:latin typeface="Times New Roman" panose="02020603050405020304" pitchFamily="18" charset="0"/>
                <a:cs typeface="Times New Roman" panose="02020603050405020304" pitchFamily="18" charset="0"/>
              </a:rPr>
              <a:t>ρον in inscripties: </a:t>
            </a:r>
          </a:p>
          <a:p>
            <a:pPr marL="742950" lvl="1" indent="-285750">
              <a:buFont typeface="Wingdings" pitchFamily="2" charset="2"/>
              <a:buChar char="ü"/>
            </a:pPr>
            <a:r>
              <a:rPr lang="nl-BE" sz="1600" dirty="0">
                <a:latin typeface="Times New Roman" panose="02020603050405020304" pitchFamily="18" charset="0"/>
                <a:cs typeface="Times New Roman" panose="02020603050405020304" pitchFamily="18" charset="0"/>
              </a:rPr>
              <a:t>Σεράπις δῶρα op amforen in Pompeii</a:t>
            </a:r>
          </a:p>
          <a:p>
            <a:pPr marL="742950" lvl="1" indent="-285750">
              <a:buFont typeface="Wingdings" pitchFamily="2" charset="2"/>
              <a:buChar char="ü"/>
            </a:pPr>
            <a:endParaRPr lang="en-US" sz="1600"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Ø"/>
            </a:pPr>
            <a:r>
              <a:rPr lang="nl-BE" sz="1600" dirty="0">
                <a:latin typeface="Times New Roman" panose="02020603050405020304" pitchFamily="18" charset="0"/>
                <a:cs typeface="Times New Roman" panose="02020603050405020304" pitchFamily="18" charset="0"/>
              </a:rPr>
              <a:t>LXX-Leviticus: </a:t>
            </a:r>
            <a:r>
              <a:rPr lang="el-GR" sz="1600" dirty="0" err="1">
                <a:latin typeface="Times New Roman" panose="02020603050405020304" pitchFamily="18" charset="0"/>
                <a:cs typeface="Times New Roman" panose="02020603050405020304" pitchFamily="18" charset="0"/>
              </a:rPr>
              <a:t>δῶρα</a:t>
            </a:r>
            <a:r>
              <a:rPr lang="el-GR" sz="1600" dirty="0">
                <a:latin typeface="Times New Roman" panose="02020603050405020304" pitchFamily="18" charset="0"/>
                <a:cs typeface="Times New Roman" panose="02020603050405020304" pitchFamily="18" charset="0"/>
              </a:rPr>
              <a:t> τοῦ </a:t>
            </a:r>
            <a:r>
              <a:rPr lang="el-GR" sz="1600" dirty="0" err="1">
                <a:latin typeface="Times New Roman" panose="02020603050405020304" pitchFamily="18" charset="0"/>
                <a:cs typeface="Times New Roman" panose="02020603050405020304" pitchFamily="18" charset="0"/>
              </a:rPr>
              <a:t>θεου</a:t>
            </a:r>
            <a:r>
              <a:rPr lang="el-GR" sz="1600" dirty="0">
                <a:latin typeface="Times New Roman" panose="02020603050405020304" pitchFamily="18" charset="0"/>
                <a:cs typeface="Times New Roman" panose="02020603050405020304" pitchFamily="18" charset="0"/>
              </a:rPr>
              <a:t>͂ </a:t>
            </a:r>
            <a:r>
              <a:rPr lang="fr-FR" sz="1600" dirty="0">
                <a:latin typeface="Times New Roman" panose="02020603050405020304" pitchFamily="18" charset="0"/>
                <a:cs typeface="Times New Roman" panose="02020603050405020304" pitchFamily="18" charset="0"/>
              </a:rPr>
              <a:t>= </a:t>
            </a:r>
            <a:r>
              <a:rPr lang="fr-FR" sz="1600" dirty="0" err="1">
                <a:latin typeface="Times New Roman" panose="02020603050405020304" pitchFamily="18" charset="0"/>
                <a:cs typeface="Times New Roman" panose="02020603050405020304" pitchFamily="18" charset="0"/>
              </a:rPr>
              <a:t>geschenken</a:t>
            </a:r>
            <a:r>
              <a:rPr lang="fr-FR" sz="1600" dirty="0">
                <a:latin typeface="Times New Roman" panose="02020603050405020304" pitchFamily="18" charset="0"/>
                <a:cs typeface="Times New Roman" panose="02020603050405020304" pitchFamily="18" charset="0"/>
              </a:rPr>
              <a:t> </a:t>
            </a:r>
            <a:r>
              <a:rPr lang="fr-FR" sz="1600" i="1" dirty="0" err="1">
                <a:latin typeface="Times New Roman" panose="02020603050405020304" pitchFamily="18" charset="0"/>
                <a:cs typeface="Times New Roman" panose="02020603050405020304" pitchFamily="18" charset="0"/>
              </a:rPr>
              <a:t>vanwege</a:t>
            </a:r>
            <a:r>
              <a:rPr lang="fr-FR" sz="1600" i="1" dirty="0">
                <a:latin typeface="Times New Roman" panose="02020603050405020304" pitchFamily="18" charset="0"/>
                <a:cs typeface="Times New Roman" panose="02020603050405020304" pitchFamily="18" charset="0"/>
              </a:rPr>
              <a:t> </a:t>
            </a:r>
            <a:r>
              <a:rPr lang="fr-FR" sz="1600" dirty="0">
                <a:latin typeface="Times New Roman" panose="02020603050405020304" pitchFamily="18" charset="0"/>
                <a:cs typeface="Times New Roman" panose="02020603050405020304" pitchFamily="18" charset="0"/>
              </a:rPr>
              <a:t>of </a:t>
            </a:r>
            <a:r>
              <a:rPr lang="fr-FR" sz="1600" i="1" dirty="0" err="1">
                <a:latin typeface="Times New Roman" panose="02020603050405020304" pitchFamily="18" charset="0"/>
                <a:cs typeface="Times New Roman" panose="02020603050405020304" pitchFamily="18" charset="0"/>
              </a:rPr>
              <a:t>aan</a:t>
            </a:r>
            <a:r>
              <a:rPr lang="fr-FR" sz="1600" i="1" dirty="0">
                <a:latin typeface="Times New Roman" panose="02020603050405020304" pitchFamily="18" charset="0"/>
                <a:cs typeface="Times New Roman" panose="02020603050405020304" pitchFamily="18" charset="0"/>
              </a:rPr>
              <a:t> </a:t>
            </a:r>
            <a:r>
              <a:rPr lang="fr-FR" sz="1600" dirty="0" err="1">
                <a:latin typeface="Times New Roman" panose="02020603050405020304" pitchFamily="18" charset="0"/>
                <a:cs typeface="Times New Roman" panose="02020603050405020304" pitchFamily="18" charset="0"/>
              </a:rPr>
              <a:t>God</a:t>
            </a:r>
            <a:r>
              <a:rPr lang="fr-FR" sz="1600" dirty="0">
                <a:latin typeface="Times New Roman" panose="02020603050405020304" pitchFamily="18" charset="0"/>
                <a:cs typeface="Times New Roman" panose="02020603050405020304" pitchFamily="18" charset="0"/>
              </a:rPr>
              <a:t>?</a:t>
            </a:r>
          </a:p>
          <a:p>
            <a:pPr marL="742950" lvl="1" indent="-285750">
              <a:buFont typeface="Wingdings" pitchFamily="2" charset="2"/>
              <a:buChar char="ü"/>
            </a:pPr>
            <a:r>
              <a:rPr lang="en-US" sz="1600" dirty="0">
                <a:latin typeface="Times New Roman" panose="02020603050405020304" pitchFamily="18" charset="0"/>
                <a:cs typeface="Times New Roman" panose="02020603050405020304" pitchFamily="18" charset="0"/>
              </a:rPr>
              <a:t>LXX-Lev 21 &amp; 22: </a:t>
            </a:r>
            <a:r>
              <a:rPr lang="nl-BE" sz="1600" dirty="0">
                <a:latin typeface="Times New Roman" panose="02020603050405020304" pitchFamily="18" charset="0"/>
                <a:cs typeface="Times New Roman" panose="02020603050405020304" pitchFamily="18" charset="0"/>
              </a:rPr>
              <a:t>δω</a:t>
            </a:r>
            <a:r>
              <a:rPr lang="en-US" sz="1600" dirty="0">
                <a:latin typeface="Times New Roman" panose="02020603050405020304" pitchFamily="18" charset="0"/>
                <a:cs typeface="Times New Roman" panose="02020603050405020304" pitchFamily="18" charset="0"/>
              </a:rPr>
              <a:t>͂</a:t>
            </a:r>
            <a:r>
              <a:rPr lang="nl-BE" sz="1600" dirty="0">
                <a:latin typeface="Times New Roman" panose="02020603050405020304" pitchFamily="18" charset="0"/>
                <a:cs typeface="Times New Roman" panose="02020603050405020304" pitchFamily="18" charset="0"/>
              </a:rPr>
              <a:t>ρα του</a:t>
            </a:r>
            <a:r>
              <a:rPr lang="en-US" sz="1600" dirty="0">
                <a:latin typeface="Times New Roman" panose="02020603050405020304" pitchFamily="18" charset="0"/>
                <a:cs typeface="Times New Roman" panose="02020603050405020304" pitchFamily="18" charset="0"/>
              </a:rPr>
              <a:t>͂ </a:t>
            </a:r>
            <a:r>
              <a:rPr lang="nl-BE" sz="1600" dirty="0">
                <a:latin typeface="Times New Roman" panose="02020603050405020304" pitchFamily="18" charset="0"/>
                <a:cs typeface="Times New Roman" panose="02020603050405020304" pitchFamily="18" charset="0"/>
              </a:rPr>
              <a:t>θεου</a:t>
            </a:r>
            <a:r>
              <a:rPr lang="en-US" sz="1600" dirty="0">
                <a:latin typeface="Times New Roman" panose="02020603050405020304" pitchFamily="18" charset="0"/>
                <a:cs typeface="Times New Roman" panose="02020603050405020304" pitchFamily="18" charset="0"/>
              </a:rPr>
              <a:t>͂ met </a:t>
            </a:r>
            <a:r>
              <a:rPr lang="en-US" sz="1600" dirty="0" err="1">
                <a:latin typeface="Times New Roman" panose="02020603050405020304" pitchFamily="18" charset="0"/>
                <a:cs typeface="Times New Roman" panose="02020603050405020304" pitchFamily="18" charset="0"/>
              </a:rPr>
              <a:t>genitief</a:t>
            </a:r>
            <a:r>
              <a:rPr lang="en-US" sz="1600" dirty="0">
                <a:latin typeface="Times New Roman" panose="02020603050405020304" pitchFamily="18" charset="0"/>
                <a:cs typeface="Times New Roman" panose="02020603050405020304" pitchFamily="18" charset="0"/>
              </a:rPr>
              <a:t> vs. LXX-Pentateuch: </a:t>
            </a:r>
            <a:r>
              <a:rPr lang="nl-BE" sz="1600" dirty="0">
                <a:latin typeface="Times New Roman" panose="02020603050405020304" pitchFamily="18" charset="0"/>
                <a:cs typeface="Times New Roman" panose="02020603050405020304" pitchFamily="18" charset="0"/>
              </a:rPr>
              <a:t>δω</a:t>
            </a:r>
            <a:r>
              <a:rPr lang="en-US" sz="1600" dirty="0">
                <a:latin typeface="Times New Roman" panose="02020603050405020304" pitchFamily="18" charset="0"/>
                <a:cs typeface="Times New Roman" panose="02020603050405020304" pitchFamily="18" charset="0"/>
              </a:rPr>
              <a:t>͂</a:t>
            </a:r>
            <a:r>
              <a:rPr lang="nl-BE" sz="1600" dirty="0">
                <a:latin typeface="Times New Roman" panose="02020603050405020304" pitchFamily="18" charset="0"/>
                <a:cs typeface="Times New Roman" panose="02020603050405020304" pitchFamily="18" charset="0"/>
              </a:rPr>
              <a:t>ρον</a:t>
            </a:r>
            <a:r>
              <a:rPr lang="en-US" sz="1600" dirty="0">
                <a:latin typeface="Times New Roman" panose="02020603050405020304" pitchFamily="18" charset="0"/>
                <a:cs typeface="Times New Roman" panose="02020603050405020304" pitchFamily="18" charset="0"/>
              </a:rPr>
              <a:t> + God in </a:t>
            </a:r>
            <a:r>
              <a:rPr lang="en-US" sz="1600" dirty="0" err="1">
                <a:latin typeface="Times New Roman" panose="02020603050405020304" pitchFamily="18" charset="0"/>
                <a:cs typeface="Times New Roman" panose="02020603050405020304" pitchFamily="18" charset="0"/>
              </a:rPr>
              <a:t>datief</a:t>
            </a:r>
            <a:endParaRPr lang="en-US" sz="1600"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ü"/>
            </a:pPr>
            <a:r>
              <a:rPr lang="fr-FR" sz="1600" i="1" dirty="0">
                <a:latin typeface="Times New Roman" panose="02020603050405020304" pitchFamily="18" charset="0"/>
                <a:cs typeface="Times New Roman" panose="02020603050405020304" pitchFamily="18" charset="0"/>
              </a:rPr>
              <a:t> </a:t>
            </a:r>
            <a:r>
              <a:rPr lang="he-IL" sz="1600" dirty="0">
                <a:latin typeface="Times New Roman" panose="02020603050405020304" pitchFamily="18" charset="0"/>
                <a:cs typeface="Times New Roman" panose="02020603050405020304" pitchFamily="18" charset="0"/>
              </a:rPr>
              <a:t>קָרְבָּן לַיהוָה</a:t>
            </a:r>
            <a:r>
              <a:rPr lang="fr-FR" sz="1600" dirty="0">
                <a:latin typeface="Times New Roman" panose="02020603050405020304" pitchFamily="18" charset="0"/>
                <a:cs typeface="Times New Roman" panose="02020603050405020304" pitchFamily="18" charset="0"/>
              </a:rPr>
              <a:t> -&gt; </a:t>
            </a:r>
            <a:r>
              <a:rPr lang="fr-FR" sz="1600" dirty="0" err="1">
                <a:latin typeface="Times New Roman" panose="02020603050405020304" pitchFamily="18" charset="0"/>
                <a:cs typeface="Times New Roman" panose="02020603050405020304" pitchFamily="18" charset="0"/>
              </a:rPr>
              <a:t>lamed</a:t>
            </a:r>
            <a:r>
              <a:rPr lang="fr-FR" sz="1600" dirty="0">
                <a:latin typeface="Times New Roman" panose="02020603050405020304" pitchFamily="18" charset="0"/>
                <a:cs typeface="Times New Roman" panose="02020603050405020304" pitchFamily="18" charset="0"/>
              </a:rPr>
              <a:t> = </a:t>
            </a:r>
            <a:r>
              <a:rPr lang="fr-FR" sz="1600" dirty="0" err="1">
                <a:latin typeface="Times New Roman" panose="02020603050405020304" pitchFamily="18" charset="0"/>
                <a:cs typeface="Times New Roman" panose="02020603050405020304" pitchFamily="18" charset="0"/>
              </a:rPr>
              <a:t>datief</a:t>
            </a:r>
            <a:r>
              <a:rPr lang="fr-FR" sz="1600" dirty="0">
                <a:latin typeface="Times New Roman" panose="02020603050405020304" pitchFamily="18" charset="0"/>
                <a:cs typeface="Times New Roman" panose="02020603050405020304" pitchFamily="18" charset="0"/>
              </a:rPr>
              <a:t>, MAAR </a:t>
            </a:r>
            <a:r>
              <a:rPr lang="fr-FR" sz="1600" dirty="0" err="1">
                <a:latin typeface="Times New Roman" panose="02020603050405020304" pitchFamily="18" charset="0"/>
                <a:cs typeface="Times New Roman" panose="02020603050405020304" pitchFamily="18" charset="0"/>
              </a:rPr>
              <a:t>ook</a:t>
            </a:r>
            <a:r>
              <a:rPr lang="fr-FR" sz="1600" dirty="0">
                <a:latin typeface="Times New Roman" panose="02020603050405020304" pitchFamily="18" charset="0"/>
                <a:cs typeface="Times New Roman" panose="02020603050405020304" pitchFamily="18" charset="0"/>
              </a:rPr>
              <a:t> </a:t>
            </a:r>
            <a:r>
              <a:rPr lang="fr-FR" sz="1600" dirty="0" err="1">
                <a:latin typeface="Times New Roman" panose="02020603050405020304" pitchFamily="18" charset="0"/>
                <a:cs typeface="Times New Roman" panose="02020603050405020304" pitchFamily="18" charset="0"/>
              </a:rPr>
              <a:t>zonder</a:t>
            </a:r>
            <a:r>
              <a:rPr lang="fr-FR" sz="1600" dirty="0">
                <a:latin typeface="Times New Roman" panose="02020603050405020304" pitchFamily="18" charset="0"/>
                <a:cs typeface="Times New Roman" panose="02020603050405020304" pitchFamily="18" charset="0"/>
              </a:rPr>
              <a:t> </a:t>
            </a:r>
            <a:r>
              <a:rPr lang="fr-FR" sz="1600" dirty="0" err="1">
                <a:latin typeface="Times New Roman" panose="02020603050405020304" pitchFamily="18" charset="0"/>
                <a:cs typeface="Times New Roman" panose="02020603050405020304" pitchFamily="18" charset="0"/>
              </a:rPr>
              <a:t>lamed</a:t>
            </a:r>
            <a:r>
              <a:rPr lang="fr-FR" sz="1600" dirty="0">
                <a:latin typeface="Times New Roman" panose="02020603050405020304" pitchFamily="18" charset="0"/>
                <a:cs typeface="Times New Roman" panose="02020603050405020304" pitchFamily="18" charset="0"/>
              </a:rPr>
              <a:t> </a:t>
            </a:r>
            <a:r>
              <a:rPr lang="fr-FR" sz="1600" dirty="0" err="1">
                <a:latin typeface="Times New Roman" panose="02020603050405020304" pitchFamily="18" charset="0"/>
                <a:cs typeface="Times New Roman" panose="02020603050405020304" pitchFamily="18" charset="0"/>
              </a:rPr>
              <a:t>vertaalt</a:t>
            </a:r>
            <a:r>
              <a:rPr lang="fr-FR" sz="1600" dirty="0">
                <a:latin typeface="Times New Roman" panose="02020603050405020304" pitchFamily="18" charset="0"/>
                <a:cs typeface="Times New Roman" panose="02020603050405020304" pitchFamily="18" charset="0"/>
              </a:rPr>
              <a:t> LXX </a:t>
            </a:r>
            <a:r>
              <a:rPr lang="fr-FR" sz="1600" dirty="0" err="1">
                <a:latin typeface="Times New Roman" panose="02020603050405020304" pitchFamily="18" charset="0"/>
                <a:cs typeface="Times New Roman" panose="02020603050405020304" pitchFamily="18" charset="0"/>
              </a:rPr>
              <a:t>datief</a:t>
            </a:r>
            <a:r>
              <a:rPr lang="fr-FR"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MT-Lev 23:14: </a:t>
            </a:r>
            <a:r>
              <a:rPr lang="he-IL" sz="1600" dirty="0">
                <a:latin typeface="Times New Roman" panose="02020603050405020304" pitchFamily="18" charset="0"/>
                <a:cs typeface="Times New Roman" panose="02020603050405020304" pitchFamily="18" charset="0"/>
              </a:rPr>
              <a:t>אֶת-קָרְבַּן </a:t>
            </a:r>
            <a:r>
              <a:rPr lang="he-IL" sz="1600" dirty="0" err="1">
                <a:latin typeface="Times New Roman" panose="02020603050405020304" pitchFamily="18" charset="0"/>
                <a:cs typeface="Times New Roman" panose="02020603050405020304" pitchFamily="18" charset="0"/>
              </a:rPr>
              <a:t>אֱלֹהֵיכֶם</a:t>
            </a:r>
            <a:r>
              <a:rPr lang="fr-FR"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 LXX-Lev 23:14: </a:t>
            </a:r>
            <a:r>
              <a:rPr lang="nl-BE" sz="1600" dirty="0">
                <a:latin typeface="Times New Roman" panose="02020603050405020304" pitchFamily="18" charset="0"/>
                <a:cs typeface="Times New Roman" panose="02020603050405020304" pitchFamily="18" charset="0"/>
              </a:rPr>
              <a:t>δῶρον τῷ κυρίῳ)</a:t>
            </a:r>
          </a:p>
          <a:p>
            <a:pPr marL="742950" lvl="1" indent="-285750">
              <a:buFont typeface="Wingdings" pitchFamily="2" charset="2"/>
              <a:buChar char="ü"/>
            </a:pPr>
            <a:r>
              <a:rPr lang="nl-BE" sz="1600" i="1" dirty="0">
                <a:latin typeface="Times New Roman" panose="02020603050405020304" pitchFamily="18" charset="0"/>
                <a:cs typeface="Times New Roman" panose="02020603050405020304" pitchFamily="18" charset="0"/>
              </a:rPr>
              <a:t>Sous-entendre </a:t>
            </a:r>
            <a:r>
              <a:rPr lang="nl-BE" sz="1600" dirty="0">
                <a:latin typeface="Times New Roman" panose="02020603050405020304" pitchFamily="18" charset="0"/>
                <a:cs typeface="Times New Roman" panose="02020603050405020304" pitchFamily="18" charset="0"/>
              </a:rPr>
              <a:t>offer als betrokkenheid van de Heilige -&gt; priesters: Context: participatie in heiligheid d.m.v. offer! (vb. Lev 21:8: “hij biedt het voedsel van uw God aan. Hij moet heilig voor u zijn, want Ik ben heilig. Ik ben de Heer, Die u heiligt”.)</a:t>
            </a:r>
          </a:p>
          <a:p>
            <a:pPr marL="742950" lvl="1" indent="-285750">
              <a:buFont typeface="Wingdings" pitchFamily="2" charset="2"/>
              <a:buChar char="ü"/>
            </a:pPr>
            <a:endParaRPr lang="nl-BE" sz="1600"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ü"/>
            </a:pPr>
            <a:r>
              <a:rPr lang="nl-BE" sz="1600" i="1" dirty="0">
                <a:latin typeface="Times New Roman" panose="02020603050405020304" pitchFamily="18" charset="0"/>
                <a:cs typeface="Times New Roman" panose="02020603050405020304" pitchFamily="18" charset="0"/>
              </a:rPr>
              <a:t>Letterlijke </a:t>
            </a:r>
            <a:r>
              <a:rPr lang="nl-BE" sz="1600" dirty="0">
                <a:latin typeface="Times New Roman" panose="02020603050405020304" pitchFamily="18" charset="0"/>
                <a:cs typeface="Times New Roman" panose="02020603050405020304" pitchFamily="18" charset="0"/>
              </a:rPr>
              <a:t>vertaling met implicaties!</a:t>
            </a:r>
            <a:endParaRPr lang="nl-BE" sz="1600" i="1"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ü"/>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l-GR" dirty="0">
              <a:latin typeface="Times New Roman" panose="02020603050405020304" pitchFamily="18" charset="0"/>
              <a:cs typeface="Times New Roman" panose="02020603050405020304" pitchFamily="18" charset="0"/>
            </a:endParaRPr>
          </a:p>
          <a:p>
            <a:pPr lvl="1"/>
            <a:endParaRPr lang="el-GR" dirty="0">
              <a:latin typeface="Times New Roman" panose="02020603050405020304" pitchFamily="18" charset="0"/>
              <a:cs typeface="Times New Roman" panose="02020603050405020304" pitchFamily="18" charset="0"/>
            </a:endParaRPr>
          </a:p>
          <a:p>
            <a:pPr lvl="1"/>
            <a:endParaRPr lang="nl-BE"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Ø"/>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p:txBody>
      </p:sp>
      <p:pic>
        <p:nvPicPr>
          <p:cNvPr id="6" name="Picture 2" descr="Marble statue of Aphrodite | Roman | Imperial | The Metropolitan Museum of  Art">
            <a:extLst>
              <a:ext uri="{FF2B5EF4-FFF2-40B4-BE49-F238E27FC236}">
                <a16:creationId xmlns:a16="http://schemas.microsoft.com/office/drawing/2014/main" id="{D9774C9D-EB8B-07E9-49DF-38A460B5834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0540" r="29251"/>
          <a:stretch/>
        </p:blipFill>
        <p:spPr bwMode="auto">
          <a:xfrm>
            <a:off x="10123871" y="0"/>
            <a:ext cx="206812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6796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
                                            <p:txEl>
                                              <p:pRg st="14" end="14"/>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5">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a:xfrm>
            <a:off x="606864" y="348116"/>
            <a:ext cx="7771325" cy="431800"/>
          </a:xfrm>
        </p:spPr>
        <p:txBody>
          <a:bodyPr/>
          <a:lstStyle/>
          <a:p>
            <a:r>
              <a:rPr lang="fr-BE" dirty="0" err="1"/>
              <a:t>Gods</a:t>
            </a:r>
            <a:r>
              <a:rPr lang="fr-BE" dirty="0"/>
              <a:t> </a:t>
            </a:r>
            <a:r>
              <a:rPr lang="fr-BE" dirty="0" err="1"/>
              <a:t>voedsel</a:t>
            </a:r>
            <a:endParaRPr lang="fr-BE" dirty="0"/>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5" name="Tekstvak 4">
            <a:extLst>
              <a:ext uri="{FF2B5EF4-FFF2-40B4-BE49-F238E27FC236}">
                <a16:creationId xmlns:a16="http://schemas.microsoft.com/office/drawing/2014/main" id="{8F98BC85-B7A4-DAF7-4D5E-E138E2FB7E93}"/>
              </a:ext>
            </a:extLst>
          </p:cNvPr>
          <p:cNvSpPr txBox="1"/>
          <p:nvPr/>
        </p:nvSpPr>
        <p:spPr>
          <a:xfrm>
            <a:off x="158117" y="1274165"/>
            <a:ext cx="6617438" cy="8125301"/>
          </a:xfrm>
          <a:prstGeom prst="rect">
            <a:avLst/>
          </a:prstGeom>
          <a:noFill/>
        </p:spPr>
        <p:txBody>
          <a:bodyPr wrap="square" rtlCol="0">
            <a:spAutoFit/>
          </a:bodyPr>
          <a:lstStyle/>
          <a:p>
            <a:r>
              <a:rPr lang="nl-BE" b="1" u="sng" dirty="0">
                <a:latin typeface="Times New Roman" panose="02020603050405020304" pitchFamily="18" charset="0"/>
                <a:cs typeface="Times New Roman" panose="02020603050405020304" pitchFamily="18" charset="0"/>
              </a:rPr>
              <a:t>Vervanging?</a:t>
            </a:r>
          </a:p>
          <a:p>
            <a:pPr marL="285750" indent="-285750">
              <a:buFont typeface="Arial" panose="020B0604020202020204" pitchFamily="34" charset="0"/>
              <a:buChar char="•"/>
            </a:pPr>
            <a:r>
              <a:rPr lang="nl-BE" dirty="0">
                <a:latin typeface="Times New Roman" panose="02020603050405020304" pitchFamily="18" charset="0"/>
                <a:cs typeface="Times New Roman" panose="02020603050405020304" pitchFamily="18" charset="0"/>
              </a:rPr>
              <a:t>Keuze voor δω</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ρον </a:t>
            </a:r>
            <a:r>
              <a:rPr lang="fr-FR" dirty="0" err="1">
                <a:latin typeface="Times New Roman" panose="02020603050405020304" pitchFamily="18" charset="0"/>
                <a:cs typeface="Times New Roman" panose="02020603050405020304" pitchFamily="18" charset="0"/>
              </a:rPr>
              <a:t>creëert</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woordpaar</a:t>
            </a:r>
            <a:r>
              <a:rPr lang="fr-FR" dirty="0">
                <a:latin typeface="Times New Roman" panose="02020603050405020304" pitchFamily="18" charset="0"/>
                <a:cs typeface="Times New Roman" panose="02020603050405020304" pitchFamily="18" charset="0"/>
              </a:rPr>
              <a:t>:</a:t>
            </a:r>
          </a:p>
          <a:p>
            <a:pPr marL="742950" lvl="1" indent="-285750">
              <a:buFont typeface="Courier New" panose="02070309020205020404" pitchFamily="49" charset="0"/>
              <a:buChar char="o"/>
            </a:pPr>
            <a:r>
              <a:rPr lang="fr-FR" dirty="0">
                <a:latin typeface="Times New Roman" panose="02020603050405020304" pitchFamily="18" charset="0"/>
                <a:cs typeface="Times New Roman" panose="02020603050405020304" pitchFamily="18" charset="0"/>
              </a:rPr>
              <a:t>In LXX-Lev 21:6: </a:t>
            </a:r>
            <a:r>
              <a:rPr lang="nl-BE" dirty="0">
                <a:latin typeface="Times New Roman" panose="02020603050405020304" pitchFamily="18" charset="0"/>
                <a:cs typeface="Times New Roman" panose="02020603050405020304" pitchFamily="18" charset="0"/>
              </a:rPr>
              <a:t>θυσι</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α</a:t>
            </a:r>
            <a:r>
              <a:rPr lang="en-US" dirty="0">
                <a:latin typeface="Times New Roman" panose="02020603050405020304" pitchFamily="18" charset="0"/>
                <a:cs typeface="Times New Roman" panose="02020603050405020304" pitchFamily="18" charset="0"/>
              </a:rPr>
              <a:t> = </a:t>
            </a:r>
            <a:r>
              <a:rPr lang="he-IL" dirty="0" err="1">
                <a:latin typeface="Times New Roman" panose="02020603050405020304" pitchFamily="18" charset="0"/>
                <a:cs typeface="Times New Roman" panose="02020603050405020304" pitchFamily="18" charset="0"/>
              </a:rPr>
              <a:t>אִשֶּׁה</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vaker</a:t>
            </a:r>
            <a:r>
              <a:rPr lang="en-US" dirty="0">
                <a:latin typeface="Times New Roman" panose="02020603050405020304" pitchFamily="18" charset="0"/>
                <a:cs typeface="Times New Roman" panose="02020603050405020304" pitchFamily="18" charset="0"/>
              </a:rPr>
              <a:t> </a:t>
            </a:r>
            <a:r>
              <a:rPr lang="nl-BE" dirty="0">
                <a:latin typeface="Times New Roman" panose="02020603050405020304" pitchFamily="18" charset="0"/>
                <a:cs typeface="Times New Roman" panose="02020603050405020304" pitchFamily="18" charset="0"/>
              </a:rPr>
              <a:t>κα</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ρπωμα</a:t>
            </a:r>
            <a:r>
              <a:rPr lang="en-US" dirty="0">
                <a:latin typeface="Times New Roman" panose="02020603050405020304" pitchFamily="18" charset="0"/>
                <a:cs typeface="Times New Roman" panose="02020603050405020304" pitchFamily="18" charset="0"/>
              </a:rPr>
              <a:t> in Leviticus), </a:t>
            </a:r>
            <a:r>
              <a:rPr lang="en-US" dirty="0" err="1">
                <a:latin typeface="Times New Roman" panose="02020603050405020304" pitchFamily="18" charset="0"/>
                <a:cs typeface="Times New Roman" panose="02020603050405020304" pitchFamily="18" charset="0"/>
              </a:rPr>
              <a:t>en</a:t>
            </a:r>
            <a:r>
              <a:rPr lang="en-US" dirty="0">
                <a:latin typeface="Times New Roman" panose="02020603050405020304" pitchFamily="18" charset="0"/>
                <a:cs typeface="Times New Roman" panose="02020603050405020304" pitchFamily="18" charset="0"/>
              </a:rPr>
              <a:t> </a:t>
            </a:r>
            <a:r>
              <a:rPr lang="nl-BE" dirty="0">
                <a:latin typeface="Times New Roman" panose="02020603050405020304" pitchFamily="18" charset="0"/>
                <a:cs typeface="Times New Roman" panose="02020603050405020304" pitchFamily="18" charset="0"/>
              </a:rPr>
              <a:t>δω</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ρα</a:t>
            </a:r>
            <a:r>
              <a:rPr lang="en-US" dirty="0">
                <a:latin typeface="Times New Roman" panose="02020603050405020304" pitchFamily="18" charset="0"/>
                <a:cs typeface="Times New Roman" panose="02020603050405020304" pitchFamily="18" charset="0"/>
              </a:rPr>
              <a:t> = </a:t>
            </a:r>
            <a:r>
              <a:rPr lang="he-IL" dirty="0">
                <a:latin typeface="Times New Roman" panose="02020603050405020304" pitchFamily="18" charset="0"/>
                <a:cs typeface="Times New Roman" panose="02020603050405020304" pitchFamily="18" charset="0"/>
              </a:rPr>
              <a:t>לֶחֶם</a:t>
            </a:r>
            <a:r>
              <a:rPr lang="nl-BE" dirty="0">
                <a:latin typeface="Times New Roman" panose="02020603050405020304" pitchFamily="18" charset="0"/>
                <a:cs typeface="Times New Roman" panose="02020603050405020304" pitchFamily="18" charset="0"/>
              </a:rPr>
              <a:t> </a:t>
            </a:r>
          </a:p>
          <a:p>
            <a:pPr marL="742950" lvl="1" indent="-285750">
              <a:buFont typeface="Courier New" panose="02070309020205020404" pitchFamily="49" charset="0"/>
              <a:buChar char="o"/>
            </a:pPr>
            <a:r>
              <a:rPr lang="nl-BE" dirty="0">
                <a:latin typeface="Times New Roman" panose="02020603050405020304" pitchFamily="18" charset="0"/>
                <a:cs typeface="Times New Roman" panose="02020603050405020304" pitchFamily="18" charset="0"/>
              </a:rPr>
              <a:t>Resultaat: </a:t>
            </a:r>
            <a:r>
              <a:rPr lang="en-US" dirty="0">
                <a:latin typeface="Times New Roman" panose="02020603050405020304" pitchFamily="18" charset="0"/>
                <a:cs typeface="Times New Roman" panose="02020603050405020304" pitchFamily="18" charset="0"/>
              </a:rPr>
              <a:t>twee </a:t>
            </a:r>
            <a:r>
              <a:rPr lang="en-US" dirty="0" err="1">
                <a:latin typeface="Times New Roman" panose="02020603050405020304" pitchFamily="18" charset="0"/>
                <a:cs typeface="Times New Roman" panose="02020603050405020304" pitchFamily="18" charset="0"/>
              </a:rPr>
              <a:t>algemene</a:t>
            </a:r>
            <a:r>
              <a:rPr lang="en-US" dirty="0">
                <a:latin typeface="Times New Roman" panose="02020603050405020304" pitchFamily="18" charset="0"/>
                <a:cs typeface="Times New Roman" panose="02020603050405020304" pitchFamily="18" charset="0"/>
              </a:rPr>
              <a:t> termen </a:t>
            </a:r>
            <a:r>
              <a:rPr lang="en-US" dirty="0" err="1">
                <a:latin typeface="Times New Roman" panose="02020603050405020304" pitchFamily="18" charset="0"/>
                <a:cs typeface="Times New Roman" panose="02020603050405020304" pitchFamily="18" charset="0"/>
              </a:rPr>
              <a:t>voor</a:t>
            </a:r>
            <a:r>
              <a:rPr lang="en-US" dirty="0">
                <a:latin typeface="Times New Roman" panose="02020603050405020304" pitchFamily="18" charset="0"/>
                <a:cs typeface="Times New Roman" panose="02020603050405020304" pitchFamily="18" charset="0"/>
              </a:rPr>
              <a:t> offers </a:t>
            </a:r>
            <a:r>
              <a:rPr lang="en-US" dirty="0" err="1">
                <a:latin typeface="Times New Roman" panose="02020603050405020304" pitchFamily="18" charset="0"/>
                <a:cs typeface="Times New Roman" panose="02020603050405020304" pitchFamily="18" charset="0"/>
              </a:rPr>
              <a:t>worden</a:t>
            </a:r>
            <a:r>
              <a:rPr lang="en-US" dirty="0">
                <a:latin typeface="Times New Roman" panose="02020603050405020304" pitchFamily="18" charset="0"/>
                <a:cs typeface="Times New Roman" panose="02020603050405020304" pitchFamily="18" charset="0"/>
              </a:rPr>
              <a:t> nu parallel </a:t>
            </a:r>
            <a:r>
              <a:rPr lang="en-US" dirty="0" err="1">
                <a:latin typeface="Times New Roman" panose="02020603050405020304" pitchFamily="18" charset="0"/>
                <a:cs typeface="Times New Roman" panose="02020603050405020304" pitchFamily="18" charset="0"/>
              </a:rPr>
              <a:t>gebruikt</a:t>
            </a:r>
            <a:r>
              <a:rPr lang="en-US" dirty="0">
                <a:latin typeface="Times New Roman" panose="02020603050405020304" pitchFamily="18" charset="0"/>
                <a:cs typeface="Times New Roman" panose="02020603050405020304" pitchFamily="18" charset="0"/>
              </a:rPr>
              <a:t> (</a:t>
            </a:r>
            <a:r>
              <a:rPr lang="nl-BE" dirty="0">
                <a:latin typeface="Times New Roman" panose="02020603050405020304" pitchFamily="18" charset="0"/>
                <a:cs typeface="Times New Roman" panose="02020603050405020304" pitchFamily="18" charset="0"/>
              </a:rPr>
              <a:t>τα</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ς γα</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ρ θυσι</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ας κυρι</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ου δω</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ρα του</a:t>
            </a:r>
            <a:r>
              <a:rPr lang="en-US" dirty="0">
                <a:latin typeface="Times New Roman" panose="02020603050405020304" pitchFamily="18" charset="0"/>
                <a:cs typeface="Times New Roman" panose="02020603050405020304" pitchFamily="18" charset="0"/>
              </a:rPr>
              <a:t>͂ </a:t>
            </a:r>
            <a:r>
              <a:rPr lang="nl-BE" dirty="0">
                <a:latin typeface="Times New Roman" panose="02020603050405020304" pitchFamily="18" charset="0"/>
                <a:cs typeface="Times New Roman" panose="02020603050405020304" pitchFamily="18" charset="0"/>
              </a:rPr>
              <a:t>θεου</a:t>
            </a:r>
            <a:r>
              <a:rPr lang="en-US" dirty="0">
                <a:latin typeface="Times New Roman" panose="02020603050405020304" pitchFamily="18" charset="0"/>
                <a:cs typeface="Times New Roman" panose="02020603050405020304" pitchFamily="18" charset="0"/>
              </a:rPr>
              <a:t>͂ </a:t>
            </a:r>
            <a:r>
              <a:rPr lang="nl-BE" dirty="0">
                <a:latin typeface="Times New Roman" panose="02020603050405020304" pitchFamily="18" charset="0"/>
                <a:cs typeface="Times New Roman" panose="02020603050405020304" pitchFamily="18" charset="0"/>
              </a:rPr>
              <a:t>αυ</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τω</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ν αυ</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τοι</a:t>
            </a:r>
            <a:r>
              <a:rPr lang="en-US" dirty="0">
                <a:latin typeface="Times New Roman" panose="02020603050405020304" pitchFamily="18" charset="0"/>
                <a:cs typeface="Times New Roman" panose="02020603050405020304" pitchFamily="18" charset="0"/>
              </a:rPr>
              <a:t>̀ </a:t>
            </a:r>
            <a:r>
              <a:rPr lang="nl-BE" dirty="0">
                <a:latin typeface="Times New Roman" panose="02020603050405020304" pitchFamily="18" charset="0"/>
                <a:cs typeface="Times New Roman" panose="02020603050405020304" pitchFamily="18" charset="0"/>
              </a:rPr>
              <a:t>προσφε</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ρουσιν</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 </a:t>
            </a:r>
          </a:p>
          <a:p>
            <a:pPr marL="742950" lvl="1" indent="-285750">
              <a:buFont typeface="Courier New" panose="02070309020205020404" pitchFamily="49" charset="0"/>
              <a:buChar char="o"/>
            </a:pPr>
            <a:r>
              <a:rPr lang="nl-BE" dirty="0">
                <a:latin typeface="Times New Roman" panose="02020603050405020304" pitchFamily="18" charset="0"/>
                <a:cs typeface="Times New Roman" panose="02020603050405020304" pitchFamily="18" charset="0"/>
              </a:rPr>
              <a:t>Ribbens (2016): </a:t>
            </a:r>
            <a:r>
              <a:rPr lang="en-US" dirty="0">
                <a:latin typeface="Times New Roman" panose="02020603050405020304" pitchFamily="18" charset="0"/>
                <a:cs typeface="Times New Roman" panose="02020603050405020304" pitchFamily="18" charset="0"/>
              </a:rPr>
              <a:t>“a general appeal to all types and kinds of sacrifices”</a:t>
            </a:r>
            <a:r>
              <a:rPr lang="nl-BE" dirty="0">
                <a:latin typeface="Times New Roman" panose="02020603050405020304" pitchFamily="18" charset="0"/>
                <a:cs typeface="Times New Roman" panose="02020603050405020304" pitchFamily="18" charset="0"/>
              </a:rPr>
              <a:t> </a:t>
            </a:r>
          </a:p>
          <a:p>
            <a:pPr marL="1200150" lvl="2" indent="-285750">
              <a:buFont typeface="Wingdings" pitchFamily="2" charset="2"/>
              <a:buChar char="ü"/>
            </a:pPr>
            <a:r>
              <a:rPr lang="en-US" dirty="0" err="1">
                <a:latin typeface="Times New Roman" panose="02020603050405020304" pitchFamily="18" charset="0"/>
                <a:cs typeface="Times New Roman" panose="02020603050405020304" pitchFamily="18" charset="0"/>
              </a:rPr>
              <a:t>Beide</a:t>
            </a:r>
            <a:r>
              <a:rPr lang="en-US" dirty="0">
                <a:latin typeface="Times New Roman" panose="02020603050405020304" pitchFamily="18" charset="0"/>
                <a:cs typeface="Times New Roman" panose="02020603050405020304" pitchFamily="18" charset="0"/>
              </a:rPr>
              <a:t> termen </a:t>
            </a:r>
            <a:r>
              <a:rPr lang="en-US" dirty="0" err="1">
                <a:latin typeface="Times New Roman" panose="02020603050405020304" pitchFamily="18" charset="0"/>
                <a:cs typeface="Times New Roman" panose="02020603050405020304" pitchFamily="18" charset="0"/>
              </a:rPr>
              <a:t>refereren</a:t>
            </a:r>
            <a:r>
              <a:rPr lang="en-US" dirty="0">
                <a:latin typeface="Times New Roman" panose="02020603050405020304" pitchFamily="18" charset="0"/>
                <a:cs typeface="Times New Roman" panose="02020603050405020304" pitchFamily="18" charset="0"/>
              </a:rPr>
              <a:t> in LXX-Pentateuch </a:t>
            </a:r>
            <a:r>
              <a:rPr lang="en-US" dirty="0" err="1">
                <a:latin typeface="Times New Roman" panose="02020603050405020304" pitchFamily="18" charset="0"/>
                <a:cs typeface="Times New Roman" panose="02020603050405020304" pitchFamily="18" charset="0"/>
              </a:rPr>
              <a:t>naar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zowel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bloedloze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bloedige</a:t>
            </a:r>
            <a:r>
              <a:rPr lang="en-US" dirty="0">
                <a:latin typeface="Times New Roman" panose="02020603050405020304" pitchFamily="18" charset="0"/>
                <a:cs typeface="Times New Roman" panose="02020603050405020304" pitchFamily="18" charset="0"/>
              </a:rPr>
              <a:t>’ offers</a:t>
            </a:r>
            <a:endParaRPr lang="nl-BE" dirty="0">
              <a:latin typeface="Times New Roman" panose="02020603050405020304" pitchFamily="18" charset="0"/>
              <a:cs typeface="Times New Roman" panose="02020603050405020304" pitchFamily="18" charset="0"/>
            </a:endParaRPr>
          </a:p>
          <a:p>
            <a:pPr marL="1200150" lvl="2" indent="-285750">
              <a:buFont typeface="Wingdings" pitchFamily="2" charset="2"/>
              <a:buChar char="ü"/>
            </a:pPr>
            <a:r>
              <a:rPr lang="nl-BE" dirty="0">
                <a:latin typeface="Times New Roman" panose="02020603050405020304" pitchFamily="18" charset="0"/>
                <a:cs typeface="Times New Roman" panose="02020603050405020304" pitchFamily="18" charset="0"/>
              </a:rPr>
              <a:t>Cf. </a:t>
            </a:r>
            <a:r>
              <a:rPr lang="en-US" i="1" dirty="0">
                <a:latin typeface="Times New Roman" panose="02020603050405020304" pitchFamily="18" charset="0"/>
                <a:cs typeface="Times New Roman" panose="02020603050405020304" pitchFamily="18" charset="0"/>
              </a:rPr>
              <a:t>Brief </a:t>
            </a:r>
            <a:r>
              <a:rPr lang="en-US" i="1" dirty="0" err="1">
                <a:latin typeface="Times New Roman" panose="02020603050405020304" pitchFamily="18" charset="0"/>
                <a:cs typeface="Times New Roman" panose="02020603050405020304" pitchFamily="18" charset="0"/>
              </a:rPr>
              <a:t>Aristeas</a:t>
            </a:r>
            <a:r>
              <a:rPr lang="en-US" i="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234: </a:t>
            </a:r>
            <a:r>
              <a:rPr lang="nl-BE" dirty="0">
                <a:latin typeface="Times New Roman" panose="02020603050405020304" pitchFamily="18" charset="0"/>
                <a:cs typeface="Times New Roman" panose="02020603050405020304" pitchFamily="18" charset="0"/>
              </a:rPr>
              <a:t>ου</a:t>
            </a:r>
            <a:r>
              <a:rPr lang="en-US" dirty="0">
                <a:latin typeface="Times New Roman" panose="02020603050405020304" pitchFamily="18" charset="0"/>
                <a:cs typeface="Times New Roman" panose="02020603050405020304" pitchFamily="18" charset="0"/>
              </a:rPr>
              <a:t>̓ </a:t>
            </a:r>
            <a:r>
              <a:rPr lang="nl-BE" dirty="0">
                <a:latin typeface="Times New Roman" panose="02020603050405020304" pitchFamily="18" charset="0"/>
                <a:cs typeface="Times New Roman" panose="02020603050405020304" pitchFamily="18" charset="0"/>
              </a:rPr>
              <a:t>δώροις ου</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δε</a:t>
            </a:r>
            <a:r>
              <a:rPr lang="en-US" dirty="0">
                <a:latin typeface="Times New Roman" panose="02020603050405020304" pitchFamily="18" charset="0"/>
                <a:cs typeface="Times New Roman" panose="02020603050405020304" pitchFamily="18" charset="0"/>
              </a:rPr>
              <a:t>̀ </a:t>
            </a:r>
            <a:r>
              <a:rPr lang="nl-BE" dirty="0">
                <a:latin typeface="Times New Roman" panose="02020603050405020304" pitchFamily="18" charset="0"/>
                <a:cs typeface="Times New Roman" panose="02020603050405020304" pitchFamily="18" charset="0"/>
              </a:rPr>
              <a:t>θυσίαις</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woordpaar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gebruikt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voor</a:t>
            </a:r>
            <a:r>
              <a:rPr lang="en-US" dirty="0">
                <a:latin typeface="Times New Roman" panose="02020603050405020304" pitchFamily="18" charset="0"/>
                <a:cs typeface="Times New Roman" panose="02020603050405020304" pitchFamily="18" charset="0"/>
              </a:rPr>
              <a:t> “alle </a:t>
            </a:r>
            <a:r>
              <a:rPr lang="en-US" dirty="0" err="1">
                <a:latin typeface="Times New Roman" panose="02020603050405020304" pitchFamily="18" charset="0"/>
                <a:cs typeface="Times New Roman" panose="02020603050405020304" pitchFamily="18" charset="0"/>
              </a:rPr>
              <a:t>soorten</a:t>
            </a:r>
            <a:r>
              <a:rPr lang="en-US" dirty="0">
                <a:latin typeface="Times New Roman" panose="02020603050405020304" pitchFamily="18" charset="0"/>
                <a:cs typeface="Times New Roman" panose="02020603050405020304" pitchFamily="18" charset="0"/>
              </a:rPr>
              <a:t> offers” </a:t>
            </a:r>
            <a:r>
              <a:rPr lang="en-US" dirty="0" err="1">
                <a:latin typeface="Times New Roman" panose="02020603050405020304" pitchFamily="18" charset="0"/>
                <a:cs typeface="Times New Roman" panose="02020603050405020304" pitchFamily="18" charset="0"/>
              </a:rPr>
              <a:t>algemeen</a:t>
            </a:r>
            <a:endParaRPr lang="en-US" dirty="0">
              <a:latin typeface="Times New Roman" panose="02020603050405020304" pitchFamily="18" charset="0"/>
              <a:cs typeface="Times New Roman" panose="02020603050405020304" pitchFamily="18" charset="0"/>
            </a:endParaRPr>
          </a:p>
          <a:p>
            <a:pPr marL="742950" lvl="1" indent="-285750">
              <a:buFont typeface="Courier New" panose="02070309020205020404" pitchFamily="49" charset="0"/>
              <a:buChar char="o"/>
            </a:pPr>
            <a:r>
              <a:rPr lang="nl-BE" dirty="0">
                <a:latin typeface="Times New Roman" panose="02020603050405020304" pitchFamily="18" charset="0"/>
                <a:cs typeface="Times New Roman" panose="02020603050405020304" pitchFamily="18" charset="0"/>
              </a:rPr>
              <a:t>Hieke (2014): MT verwijst naar “alle offers” in Lev 21: </a:t>
            </a:r>
            <a:r>
              <a:rPr lang="de-DE" dirty="0">
                <a:latin typeface="Times New Roman" panose="02020603050405020304" pitchFamily="18" charset="0"/>
                <a:cs typeface="Times New Roman" panose="02020603050405020304" pitchFamily="18" charset="0"/>
              </a:rPr>
              <a:t>“Speise ihres Gottes“ entschließt diese und alle weiteren Opfer (über die Feueropfer hinaus)</a:t>
            </a:r>
            <a:endParaRPr lang="nl-BE"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ü"/>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l-GR" dirty="0">
              <a:latin typeface="Times New Roman" panose="02020603050405020304" pitchFamily="18" charset="0"/>
              <a:cs typeface="Times New Roman" panose="02020603050405020304" pitchFamily="18" charset="0"/>
            </a:endParaRPr>
          </a:p>
          <a:p>
            <a:pPr lvl="1"/>
            <a:endParaRPr lang="el-GR" dirty="0">
              <a:latin typeface="Times New Roman" panose="02020603050405020304" pitchFamily="18" charset="0"/>
              <a:cs typeface="Times New Roman" panose="02020603050405020304" pitchFamily="18" charset="0"/>
            </a:endParaRPr>
          </a:p>
          <a:p>
            <a:pPr lvl="1"/>
            <a:endParaRPr lang="nl-BE"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Ø"/>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p:txBody>
      </p:sp>
      <p:pic>
        <p:nvPicPr>
          <p:cNvPr id="14338" name="Picture 2" descr="1936 Magritte L'Avenir, 54x65 cm">
            <a:extLst>
              <a:ext uri="{FF2B5EF4-FFF2-40B4-BE49-F238E27FC236}">
                <a16:creationId xmlns:a16="http://schemas.microsoft.com/office/drawing/2014/main" id="{D0A05994-6474-B669-BB9C-C8FA140F1A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79668" y="2350604"/>
            <a:ext cx="5212332" cy="4189260"/>
          </a:xfrm>
          <a:prstGeom prst="rect">
            <a:avLst/>
          </a:prstGeom>
          <a:noFill/>
          <a:extLst>
            <a:ext uri="{909E8E84-426E-40DD-AFC4-6F175D3DCCD1}">
              <a14:hiddenFill xmlns:a14="http://schemas.microsoft.com/office/drawing/2010/main">
                <a:solidFill>
                  <a:srgbClr val="FFFFFF"/>
                </a:solidFill>
              </a14:hiddenFill>
            </a:ext>
          </a:extLst>
        </p:spPr>
      </p:pic>
      <p:sp>
        <p:nvSpPr>
          <p:cNvPr id="7" name="Tekstvak 6">
            <a:extLst>
              <a:ext uri="{FF2B5EF4-FFF2-40B4-BE49-F238E27FC236}">
                <a16:creationId xmlns:a16="http://schemas.microsoft.com/office/drawing/2014/main" id="{188DF784-06CF-24DC-9953-0ABA685F6B39}"/>
              </a:ext>
            </a:extLst>
          </p:cNvPr>
          <p:cNvSpPr txBox="1"/>
          <p:nvPr/>
        </p:nvSpPr>
        <p:spPr>
          <a:xfrm>
            <a:off x="6220918" y="6554855"/>
            <a:ext cx="6408272" cy="307777"/>
          </a:xfrm>
          <a:prstGeom prst="rect">
            <a:avLst/>
          </a:prstGeom>
          <a:solidFill>
            <a:schemeClr val="bg1"/>
          </a:solidFill>
        </p:spPr>
        <p:txBody>
          <a:bodyPr wrap="square" rtlCol="0">
            <a:spAutoFit/>
          </a:bodyPr>
          <a:lstStyle/>
          <a:p>
            <a:pPr algn="ctr"/>
            <a:r>
              <a:rPr lang="nl-BE" sz="1400" i="1" dirty="0">
                <a:latin typeface="Times New Roman" panose="02020603050405020304" pitchFamily="18" charset="0"/>
                <a:cs typeface="Times New Roman" panose="02020603050405020304" pitchFamily="18" charset="0"/>
              </a:rPr>
              <a:t>René Magritte, L’avenir, 1936</a:t>
            </a:r>
          </a:p>
        </p:txBody>
      </p:sp>
    </p:spTree>
    <p:extLst>
      <p:ext uri="{BB962C8B-B14F-4D97-AF65-F5344CB8AC3E}">
        <p14:creationId xmlns:p14="http://schemas.microsoft.com/office/powerpoint/2010/main" val="1062376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a:xfrm>
            <a:off x="606864" y="348116"/>
            <a:ext cx="7771325" cy="431800"/>
          </a:xfrm>
        </p:spPr>
        <p:txBody>
          <a:bodyPr/>
          <a:lstStyle/>
          <a:p>
            <a:r>
              <a:rPr lang="fr-BE" dirty="0" err="1"/>
              <a:t>Gods</a:t>
            </a:r>
            <a:r>
              <a:rPr lang="fr-BE" dirty="0"/>
              <a:t> </a:t>
            </a:r>
            <a:r>
              <a:rPr lang="fr-BE" dirty="0" err="1"/>
              <a:t>voedsel</a:t>
            </a:r>
            <a:endParaRPr lang="fr-BE" dirty="0"/>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5" name="Tekstvak 4">
            <a:extLst>
              <a:ext uri="{FF2B5EF4-FFF2-40B4-BE49-F238E27FC236}">
                <a16:creationId xmlns:a16="http://schemas.microsoft.com/office/drawing/2014/main" id="{8F98BC85-B7A4-DAF7-4D5E-E138E2FB7E93}"/>
              </a:ext>
            </a:extLst>
          </p:cNvPr>
          <p:cNvSpPr txBox="1"/>
          <p:nvPr/>
        </p:nvSpPr>
        <p:spPr>
          <a:xfrm>
            <a:off x="278039" y="1199214"/>
            <a:ext cx="7771325" cy="8679299"/>
          </a:xfrm>
          <a:prstGeom prst="rect">
            <a:avLst/>
          </a:prstGeom>
          <a:noFill/>
        </p:spPr>
        <p:txBody>
          <a:bodyPr wrap="square" rtlCol="0">
            <a:spAutoFit/>
          </a:bodyPr>
          <a:lstStyle/>
          <a:p>
            <a:r>
              <a:rPr lang="nl-BE" b="1" u="sng" dirty="0">
                <a:latin typeface="Times New Roman" panose="02020603050405020304" pitchFamily="18" charset="0"/>
                <a:cs typeface="Times New Roman" panose="02020603050405020304" pitchFamily="18" charset="0"/>
              </a:rPr>
              <a:t>Vervanging?</a:t>
            </a:r>
          </a:p>
          <a:p>
            <a:pPr marL="285750" indent="-285750">
              <a:buFont typeface="Arial" panose="020B0604020202020204" pitchFamily="34" charset="0"/>
              <a:buChar char="•"/>
            </a:pPr>
            <a:r>
              <a:rPr lang="nl-BE" dirty="0">
                <a:latin typeface="Times New Roman" panose="02020603050405020304" pitchFamily="18" charset="0"/>
                <a:cs typeface="Times New Roman" panose="02020603050405020304" pitchFamily="18" charset="0"/>
              </a:rPr>
              <a:t>Keuze voor δω</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ρον als een puur negatieve beweging “weg van” anthropomorfisme? </a:t>
            </a:r>
            <a:endParaRPr lang="fr-FR" dirty="0">
              <a:latin typeface="Times New Roman" panose="02020603050405020304" pitchFamily="18" charset="0"/>
              <a:cs typeface="Times New Roman" panose="02020603050405020304" pitchFamily="18" charset="0"/>
            </a:endParaRPr>
          </a:p>
          <a:p>
            <a:pPr marL="742950" lvl="1" indent="-285750">
              <a:buFont typeface="Courier New" panose="02070309020205020404" pitchFamily="49" charset="0"/>
              <a:buChar char="o"/>
            </a:pPr>
            <a:r>
              <a:rPr lang="fr-FR" dirty="0" err="1">
                <a:latin typeface="Times New Roman" panose="02020603050405020304" pitchFamily="18" charset="0"/>
                <a:cs typeface="Times New Roman" panose="02020603050405020304" pitchFamily="18" charset="0"/>
              </a:rPr>
              <a:t>Positieve</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beweging</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aanwezig</a:t>
            </a:r>
            <a:r>
              <a:rPr lang="fr-FR" dirty="0">
                <a:latin typeface="Times New Roman" panose="02020603050405020304" pitchFamily="18" charset="0"/>
                <a:cs typeface="Times New Roman" panose="02020603050405020304" pitchFamily="18" charset="0"/>
              </a:rPr>
              <a:t>: « content-</a:t>
            </a:r>
            <a:r>
              <a:rPr lang="fr-FR" dirty="0" err="1">
                <a:latin typeface="Times New Roman" panose="02020603050405020304" pitchFamily="18" charset="0"/>
                <a:cs typeface="Times New Roman" panose="02020603050405020304" pitchFamily="18" charset="0"/>
              </a:rPr>
              <a:t>fitted</a:t>
            </a:r>
            <a:r>
              <a:rPr lang="fr-FR" dirty="0">
                <a:latin typeface="Times New Roman" panose="02020603050405020304" pitchFamily="18" charset="0"/>
                <a:cs typeface="Times New Roman" panose="02020603050405020304" pitchFamily="18" charset="0"/>
              </a:rPr>
              <a:t> » </a:t>
            </a:r>
            <a:r>
              <a:rPr lang="fr-FR" dirty="0" err="1">
                <a:latin typeface="Times New Roman" panose="02020603050405020304" pitchFamily="18" charset="0"/>
                <a:cs typeface="Times New Roman" panose="02020603050405020304" pitchFamily="18" charset="0"/>
              </a:rPr>
              <a:t>vertaling</a:t>
            </a:r>
            <a:endParaRPr lang="fr-FR" dirty="0">
              <a:latin typeface="Times New Roman" panose="02020603050405020304" pitchFamily="18" charset="0"/>
              <a:cs typeface="Times New Roman" panose="02020603050405020304" pitchFamily="18" charset="0"/>
            </a:endParaRPr>
          </a:p>
          <a:p>
            <a:pPr marL="1200150" lvl="2" indent="-285750">
              <a:buFont typeface="Wingdings" pitchFamily="2" charset="2"/>
              <a:buChar char="ü"/>
            </a:pPr>
            <a:r>
              <a:rPr lang="fr-FR" dirty="0" err="1">
                <a:latin typeface="Times New Roman" panose="02020603050405020304" pitchFamily="18" charset="0"/>
                <a:cs typeface="Times New Roman" panose="02020603050405020304" pitchFamily="18" charset="0"/>
              </a:rPr>
              <a:t>Wederzijdse</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toenadering</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Heilige</a:t>
            </a:r>
            <a:r>
              <a:rPr lang="fr-FR" dirty="0">
                <a:latin typeface="Times New Roman" panose="02020603050405020304" pitchFamily="18" charset="0"/>
                <a:cs typeface="Times New Roman" panose="02020603050405020304" pitchFamily="18" charset="0"/>
              </a:rPr>
              <a:t> – </a:t>
            </a:r>
            <a:r>
              <a:rPr lang="fr-FR" dirty="0" err="1">
                <a:latin typeface="Times New Roman" panose="02020603050405020304" pitchFamily="18" charset="0"/>
                <a:cs typeface="Times New Roman" panose="02020603050405020304" pitchFamily="18" charset="0"/>
              </a:rPr>
              <a:t>heilige</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priesters</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d.m.v</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offer</a:t>
            </a:r>
            <a:endParaRPr lang="fr-FR" dirty="0">
              <a:latin typeface="Times New Roman" panose="02020603050405020304" pitchFamily="18" charset="0"/>
              <a:cs typeface="Times New Roman" panose="02020603050405020304" pitchFamily="18" charset="0"/>
            </a:endParaRPr>
          </a:p>
          <a:p>
            <a:pPr marL="1200150" lvl="2" indent="-285750">
              <a:buFont typeface="Wingdings" pitchFamily="2" charset="2"/>
              <a:buChar char="ü"/>
            </a:pPr>
            <a:r>
              <a:rPr lang="fr-FR" dirty="0" err="1">
                <a:latin typeface="Times New Roman" panose="02020603050405020304" pitchFamily="18" charset="0"/>
                <a:cs typeface="Times New Roman" panose="02020603050405020304" pitchFamily="18" charset="0"/>
              </a:rPr>
              <a:t>Woordpaar</a:t>
            </a:r>
            <a:r>
              <a:rPr lang="fr-FR" dirty="0">
                <a:latin typeface="Times New Roman" panose="02020603050405020304" pitchFamily="18" charset="0"/>
                <a:cs typeface="Times New Roman" panose="02020603050405020304" pitchFamily="18" charset="0"/>
              </a:rPr>
              <a:t> -&gt; </a:t>
            </a:r>
            <a:r>
              <a:rPr lang="fr-FR" i="1" dirty="0" err="1">
                <a:latin typeface="Times New Roman" panose="02020603050405020304" pitchFamily="18" charset="0"/>
                <a:cs typeface="Times New Roman" panose="02020603050405020304" pitchFamily="18" charset="0"/>
              </a:rPr>
              <a:t>alle</a:t>
            </a:r>
            <a:r>
              <a:rPr lang="fr-FR" i="1"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offers</a:t>
            </a:r>
            <a:r>
              <a:rPr lang="fr-FR" dirty="0">
                <a:latin typeface="Times New Roman" panose="02020603050405020304" pitchFamily="18" charset="0"/>
                <a:cs typeface="Times New Roman" panose="02020603050405020304" pitchFamily="18" charset="0"/>
              </a:rPr>
              <a:t>!</a:t>
            </a:r>
          </a:p>
          <a:p>
            <a:pPr marL="742950" lvl="1" indent="-285750">
              <a:buFont typeface="Courier New" panose="02070309020205020404" pitchFamily="49" charset="0"/>
              <a:buChar char="o"/>
            </a:pPr>
            <a:r>
              <a:rPr lang="fr-FR" dirty="0" err="1">
                <a:latin typeface="Times New Roman" panose="02020603050405020304" pitchFamily="18" charset="0"/>
                <a:cs typeface="Times New Roman" panose="02020603050405020304" pitchFamily="18" charset="0"/>
              </a:rPr>
              <a:t>Voorzichtigheid</a:t>
            </a:r>
            <a:r>
              <a:rPr lang="fr-FR" dirty="0">
                <a:latin typeface="Times New Roman" panose="02020603050405020304" pitchFamily="18" charset="0"/>
                <a:cs typeface="Times New Roman" panose="02020603050405020304" pitchFamily="18" charset="0"/>
              </a:rPr>
              <a:t> met </a:t>
            </a:r>
            <a:r>
              <a:rPr lang="fr-FR" dirty="0" err="1">
                <a:latin typeface="Times New Roman" panose="02020603050405020304" pitchFamily="18" charset="0"/>
                <a:cs typeface="Times New Roman" panose="02020603050405020304" pitchFamily="18" charset="0"/>
              </a:rPr>
              <a:t>evalueren</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als</a:t>
            </a:r>
            <a:r>
              <a:rPr lang="fr-FR" dirty="0">
                <a:latin typeface="Times New Roman" panose="02020603050405020304" pitchFamily="18" charset="0"/>
                <a:cs typeface="Times New Roman" panose="02020603050405020304" pitchFamily="18" charset="0"/>
              </a:rPr>
              <a:t> anti-</a:t>
            </a:r>
            <a:r>
              <a:rPr lang="fr-FR" dirty="0" err="1">
                <a:latin typeface="Times New Roman" panose="02020603050405020304" pitchFamily="18" charset="0"/>
                <a:cs typeface="Times New Roman" panose="02020603050405020304" pitchFamily="18" charset="0"/>
              </a:rPr>
              <a:t>antropomorfisme</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andere</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positieve</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elementen</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zijn</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ook</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aanwezig</a:t>
            </a:r>
            <a:r>
              <a:rPr lang="fr-FR" dirty="0">
                <a:latin typeface="Times New Roman" panose="02020603050405020304" pitchFamily="18" charset="0"/>
                <a:cs typeface="Times New Roman" panose="02020603050405020304" pitchFamily="18" charset="0"/>
              </a:rPr>
              <a:t>! </a:t>
            </a:r>
          </a:p>
          <a:p>
            <a:pPr marL="1200150" lvl="2" indent="-285750">
              <a:buFont typeface="Wingdings" pitchFamily="2" charset="2"/>
              <a:buChar char="ü"/>
            </a:pPr>
            <a:r>
              <a:rPr lang="fr-FR" dirty="0">
                <a:latin typeface="Times New Roman" panose="02020603050405020304" pitchFamily="18" charset="0"/>
                <a:cs typeface="Times New Roman" panose="02020603050405020304" pitchFamily="18" charset="0"/>
              </a:rPr>
              <a:t>Cf. M. </a:t>
            </a:r>
            <a:r>
              <a:rPr lang="fr-FR" dirty="0" err="1">
                <a:latin typeface="Times New Roman" panose="02020603050405020304" pitchFamily="18" charset="0"/>
                <a:cs typeface="Times New Roman" panose="02020603050405020304" pitchFamily="18" charset="0"/>
              </a:rPr>
              <a:t>Dhondt</a:t>
            </a:r>
            <a:r>
              <a:rPr lang="fr-FR" dirty="0">
                <a:latin typeface="Times New Roman" panose="02020603050405020304" pitchFamily="18" charset="0"/>
                <a:cs typeface="Times New Roman" panose="02020603050405020304" pitchFamily="18" charset="0"/>
              </a:rPr>
              <a:t> (2021):</a:t>
            </a:r>
          </a:p>
          <a:p>
            <a:pPr marL="1200150" lvl="2" indent="-285750">
              <a:buFont typeface="Wingdings" pitchFamily="2" charset="2"/>
              <a:buChar char="ü"/>
            </a:pPr>
            <a:endParaRPr lang="fr-FR" dirty="0">
              <a:latin typeface="Times New Roman" panose="02020603050405020304" pitchFamily="18" charset="0"/>
              <a:cs typeface="Times New Roman" panose="02020603050405020304" pitchFamily="18" charset="0"/>
            </a:endParaRPr>
          </a:p>
          <a:p>
            <a:pPr lvl="1" algn="just"/>
            <a:r>
              <a:rPr lang="en-GB" sz="1600" i="1" dirty="0">
                <a:latin typeface="Times New Roman" panose="02020603050405020304" pitchFamily="18" charset="0"/>
                <a:cs typeface="Times New Roman" panose="02020603050405020304" pitchFamily="18" charset="0"/>
              </a:rPr>
              <a:t>	In using the term “exegesis” in reference mainly to deviations between the 	Hebrew and the Greek, the Septuagint interpretation is measured against a 	modern, scholarly</a:t>
            </a:r>
            <a:r>
              <a:rPr lang="en-US" sz="1600" i="1" dirty="0">
                <a:latin typeface="Times New Roman" panose="02020603050405020304" pitchFamily="18" charset="0"/>
                <a:cs typeface="Times New Roman" panose="02020603050405020304" pitchFamily="18" charset="0"/>
              </a:rPr>
              <a:t> interpretation of the Hebrew, which is presumably the 	“correct” reading. Where the ancient and the modern interpretations of the 	Hebrew overlap, the Greek is seen as “proper translation”; where they differ, for 	reasons that can be ascribed to the translator, it has been regarded as “exegesis” 	[...] what constitutes a deviation between the Hebrew and the Greek for modern 	scholarship may, for the Septuagint translator, have been an expression of what 	the source text was thought to mean, rather than an attempt to change its content.</a:t>
            </a:r>
            <a:r>
              <a:rPr lang="nl-BE" sz="1600" i="1" dirty="0">
                <a:latin typeface="Times New Roman" panose="02020603050405020304" pitchFamily="18" charset="0"/>
                <a:cs typeface="Times New Roman" panose="02020603050405020304" pitchFamily="18" charset="0"/>
              </a:rPr>
              <a:t> </a:t>
            </a:r>
            <a:endParaRPr lang="fr-FR" sz="1600" i="1"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ü"/>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l-GR" dirty="0">
              <a:latin typeface="Times New Roman" panose="02020603050405020304" pitchFamily="18" charset="0"/>
              <a:cs typeface="Times New Roman" panose="02020603050405020304" pitchFamily="18" charset="0"/>
            </a:endParaRPr>
          </a:p>
          <a:p>
            <a:pPr lvl="1"/>
            <a:endParaRPr lang="el-GR" dirty="0">
              <a:latin typeface="Times New Roman" panose="02020603050405020304" pitchFamily="18" charset="0"/>
              <a:cs typeface="Times New Roman" panose="02020603050405020304" pitchFamily="18" charset="0"/>
            </a:endParaRPr>
          </a:p>
          <a:p>
            <a:pPr lvl="1"/>
            <a:endParaRPr lang="nl-BE"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Ø"/>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p:txBody>
      </p:sp>
      <p:pic>
        <p:nvPicPr>
          <p:cNvPr id="15362" name="Picture 2" descr="Soldiers with Bread, 1915 - Marc Chagall">
            <a:extLst>
              <a:ext uri="{FF2B5EF4-FFF2-40B4-BE49-F238E27FC236}">
                <a16:creationId xmlns:a16="http://schemas.microsoft.com/office/drawing/2014/main" id="{436E9124-0BE8-4CAD-06BA-9DB22BD205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3279" y="1199214"/>
            <a:ext cx="3963710" cy="5658786"/>
          </a:xfrm>
          <a:prstGeom prst="rect">
            <a:avLst/>
          </a:prstGeom>
          <a:noFill/>
          <a:extLst>
            <a:ext uri="{909E8E84-426E-40DD-AFC4-6F175D3DCCD1}">
              <a14:hiddenFill xmlns:a14="http://schemas.microsoft.com/office/drawing/2010/main">
                <a:solidFill>
                  <a:srgbClr val="FFFFFF"/>
                </a:solidFill>
              </a14:hiddenFill>
            </a:ext>
          </a:extLst>
        </p:spPr>
      </p:pic>
      <p:sp>
        <p:nvSpPr>
          <p:cNvPr id="7" name="Tekstvak 6">
            <a:extLst>
              <a:ext uri="{FF2B5EF4-FFF2-40B4-BE49-F238E27FC236}">
                <a16:creationId xmlns:a16="http://schemas.microsoft.com/office/drawing/2014/main" id="{3BB6E7FD-43D4-EFCE-7206-4DF00A393FE8}"/>
              </a:ext>
            </a:extLst>
          </p:cNvPr>
          <p:cNvSpPr txBox="1"/>
          <p:nvPr/>
        </p:nvSpPr>
        <p:spPr>
          <a:xfrm>
            <a:off x="8243279" y="6554855"/>
            <a:ext cx="3948722" cy="307777"/>
          </a:xfrm>
          <a:prstGeom prst="rect">
            <a:avLst/>
          </a:prstGeom>
          <a:solidFill>
            <a:schemeClr val="bg1"/>
          </a:solidFill>
        </p:spPr>
        <p:txBody>
          <a:bodyPr wrap="square" rtlCol="0">
            <a:spAutoFit/>
          </a:bodyPr>
          <a:lstStyle/>
          <a:p>
            <a:pPr algn="ctr"/>
            <a:r>
              <a:rPr lang="nl-BE" sz="1400" i="1" dirty="0">
                <a:latin typeface="Times New Roman" panose="02020603050405020304" pitchFamily="18" charset="0"/>
                <a:cs typeface="Times New Roman" panose="02020603050405020304" pitchFamily="18" charset="0"/>
              </a:rPr>
              <a:t>Marc Chagall, Soldats avec du pain, 1915</a:t>
            </a:r>
          </a:p>
        </p:txBody>
      </p:sp>
    </p:spTree>
    <p:extLst>
      <p:ext uri="{BB962C8B-B14F-4D97-AF65-F5344CB8AC3E}">
        <p14:creationId xmlns:p14="http://schemas.microsoft.com/office/powerpoint/2010/main" val="1314643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831611" y="2409676"/>
            <a:ext cx="9346709" cy="1019324"/>
          </a:xfrm>
        </p:spPr>
        <p:txBody>
          <a:bodyPr/>
          <a:lstStyle/>
          <a:p>
            <a:r>
              <a:rPr lang="fr-BE" dirty="0" err="1"/>
              <a:t>Implicaties</a:t>
            </a:r>
            <a:r>
              <a:rPr lang="fr-BE" dirty="0"/>
              <a:t> van de </a:t>
            </a:r>
            <a:r>
              <a:rPr lang="fr-BE" dirty="0" err="1"/>
              <a:t>Griekse</a:t>
            </a:r>
            <a:r>
              <a:rPr lang="fr-BE" dirty="0"/>
              <a:t> </a:t>
            </a:r>
            <a:r>
              <a:rPr lang="fr-BE" dirty="0" err="1"/>
              <a:t>vertaling</a:t>
            </a:r>
            <a:r>
              <a:rPr lang="fr-BE" dirty="0"/>
              <a:t> : </a:t>
            </a:r>
          </a:p>
          <a:p>
            <a:r>
              <a:rPr lang="fr-BE" dirty="0" err="1"/>
              <a:t>Offer</a:t>
            </a:r>
            <a:r>
              <a:rPr lang="fr-BE" dirty="0"/>
              <a:t> </a:t>
            </a:r>
            <a:r>
              <a:rPr lang="fr-BE" dirty="0" err="1"/>
              <a:t>als</a:t>
            </a:r>
            <a:r>
              <a:rPr lang="fr-BE" dirty="0"/>
              <a:t> </a:t>
            </a:r>
            <a:r>
              <a:rPr lang="fr-BE" dirty="0" err="1"/>
              <a:t>geschenk</a:t>
            </a:r>
            <a:r>
              <a:rPr lang="fr-BE" dirty="0"/>
              <a:t>? </a:t>
            </a:r>
          </a:p>
        </p:txBody>
      </p:sp>
    </p:spTree>
    <p:extLst>
      <p:ext uri="{BB962C8B-B14F-4D97-AF65-F5344CB8AC3E}">
        <p14:creationId xmlns:p14="http://schemas.microsoft.com/office/powerpoint/2010/main" val="1021795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a:xfrm>
            <a:off x="606864" y="348116"/>
            <a:ext cx="7771325" cy="431800"/>
          </a:xfrm>
        </p:spPr>
        <p:txBody>
          <a:bodyPr/>
          <a:lstStyle/>
          <a:p>
            <a:r>
              <a:rPr lang="fr-BE" dirty="0" err="1"/>
              <a:t>Implicaties</a:t>
            </a:r>
            <a:r>
              <a:rPr lang="fr-BE" dirty="0"/>
              <a:t>: </a:t>
            </a:r>
            <a:r>
              <a:rPr lang="fr-BE" dirty="0" err="1"/>
              <a:t>Offer</a:t>
            </a:r>
            <a:r>
              <a:rPr lang="fr-BE" dirty="0"/>
              <a:t> </a:t>
            </a:r>
            <a:r>
              <a:rPr lang="fr-BE" dirty="0" err="1"/>
              <a:t>als</a:t>
            </a:r>
            <a:r>
              <a:rPr lang="fr-BE" dirty="0"/>
              <a:t> </a:t>
            </a:r>
            <a:r>
              <a:rPr lang="fr-BE" dirty="0" err="1"/>
              <a:t>geschenk</a:t>
            </a:r>
            <a:r>
              <a:rPr lang="fr-BE" dirty="0"/>
              <a:t>?</a:t>
            </a:r>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5" name="Tekstvak 4">
            <a:extLst>
              <a:ext uri="{FF2B5EF4-FFF2-40B4-BE49-F238E27FC236}">
                <a16:creationId xmlns:a16="http://schemas.microsoft.com/office/drawing/2014/main" id="{8F98BC85-B7A4-DAF7-4D5E-E138E2FB7E93}"/>
              </a:ext>
            </a:extLst>
          </p:cNvPr>
          <p:cNvSpPr txBox="1"/>
          <p:nvPr/>
        </p:nvSpPr>
        <p:spPr>
          <a:xfrm>
            <a:off x="278039" y="1199214"/>
            <a:ext cx="7191846" cy="8617744"/>
          </a:xfrm>
          <a:prstGeom prst="rect">
            <a:avLst/>
          </a:prstGeom>
          <a:noFill/>
        </p:spPr>
        <p:txBody>
          <a:bodyPr wrap="square" rtlCol="0">
            <a:spAutoFit/>
          </a:bodyPr>
          <a:lstStyle/>
          <a:p>
            <a:pPr marL="285750" indent="-285750">
              <a:buFont typeface="Arial" panose="020B0604020202020204" pitchFamily="34" charset="0"/>
              <a:buChar char="•"/>
            </a:pPr>
            <a:r>
              <a:rPr lang="fr-FR" sz="1600" dirty="0">
                <a:latin typeface="Times New Roman" panose="02020603050405020304" pitchFamily="18" charset="0"/>
                <a:cs typeface="Times New Roman" panose="02020603050405020304" pitchFamily="18" charset="0"/>
              </a:rPr>
              <a:t>In de </a:t>
            </a:r>
            <a:r>
              <a:rPr lang="fr-FR" sz="1600" dirty="0" err="1">
                <a:latin typeface="Times New Roman" panose="02020603050405020304" pitchFamily="18" charset="0"/>
                <a:cs typeface="Times New Roman" panose="02020603050405020304" pitchFamily="18" charset="0"/>
              </a:rPr>
              <a:t>Griekse</a:t>
            </a:r>
            <a:r>
              <a:rPr lang="fr-FR" sz="1600" dirty="0">
                <a:latin typeface="Times New Roman" panose="02020603050405020304" pitchFamily="18" charset="0"/>
                <a:cs typeface="Times New Roman" panose="02020603050405020304" pitchFamily="18" charset="0"/>
              </a:rPr>
              <a:t> </a:t>
            </a:r>
            <a:r>
              <a:rPr lang="fr-FR" sz="1600" dirty="0" err="1">
                <a:latin typeface="Times New Roman" panose="02020603050405020304" pitchFamily="18" charset="0"/>
                <a:cs typeface="Times New Roman" panose="02020603050405020304" pitchFamily="18" charset="0"/>
              </a:rPr>
              <a:t>vertaling</a:t>
            </a:r>
            <a:r>
              <a:rPr lang="fr-FR" sz="1600" dirty="0">
                <a:latin typeface="Times New Roman" panose="02020603050405020304" pitchFamily="18" charset="0"/>
                <a:cs typeface="Times New Roman" panose="02020603050405020304" pitchFamily="18" charset="0"/>
              </a:rPr>
              <a:t>: </a:t>
            </a:r>
            <a:r>
              <a:rPr lang="fr-FR" sz="1600" dirty="0" err="1">
                <a:latin typeface="Times New Roman" panose="02020603050405020304" pitchFamily="18" charset="0"/>
                <a:cs typeface="Times New Roman" panose="02020603050405020304" pitchFamily="18" charset="0"/>
              </a:rPr>
              <a:t>offer</a:t>
            </a:r>
            <a:r>
              <a:rPr lang="fr-FR" sz="1600" dirty="0">
                <a:latin typeface="Times New Roman" panose="02020603050405020304" pitchFamily="18" charset="0"/>
                <a:cs typeface="Times New Roman" panose="02020603050405020304" pitchFamily="18" charset="0"/>
              </a:rPr>
              <a:t> = </a:t>
            </a:r>
            <a:r>
              <a:rPr lang="fr-FR" sz="1600" dirty="0" err="1">
                <a:latin typeface="Times New Roman" panose="02020603050405020304" pitchFamily="18" charset="0"/>
                <a:cs typeface="Times New Roman" panose="02020603050405020304" pitchFamily="18" charset="0"/>
              </a:rPr>
              <a:t>geschenk</a:t>
            </a:r>
            <a:r>
              <a:rPr lang="fr-FR" sz="1600" dirty="0">
                <a:latin typeface="Times New Roman" panose="02020603050405020304" pitchFamily="18" charset="0"/>
                <a:cs typeface="Times New Roman" panose="02020603050405020304" pitchFamily="18" charset="0"/>
              </a:rPr>
              <a:t>, niet </a:t>
            </a:r>
            <a:r>
              <a:rPr lang="fr-FR" sz="1600" dirty="0" err="1">
                <a:latin typeface="Times New Roman" panose="02020603050405020304" pitchFamily="18" charset="0"/>
                <a:cs typeface="Times New Roman" panose="02020603050405020304" pitchFamily="18" charset="0"/>
              </a:rPr>
              <a:t>voedsel</a:t>
            </a:r>
            <a:endParaRPr lang="fr-FR"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fr-FR" sz="1600" dirty="0" err="1">
                <a:latin typeface="Times New Roman" panose="02020603050405020304" pitchFamily="18" charset="0"/>
                <a:cs typeface="Times New Roman" panose="02020603050405020304" pitchFamily="18" charset="0"/>
              </a:rPr>
              <a:t>Klassiek</a:t>
            </a:r>
            <a:r>
              <a:rPr lang="fr-FR" sz="1600" dirty="0">
                <a:latin typeface="Times New Roman" panose="02020603050405020304" pitchFamily="18" charset="0"/>
                <a:cs typeface="Times New Roman" panose="02020603050405020304" pitchFamily="18" charset="0"/>
              </a:rPr>
              <a:t> </a:t>
            </a:r>
            <a:r>
              <a:rPr lang="fr-FR" sz="1600" dirty="0" err="1">
                <a:latin typeface="Times New Roman" panose="02020603050405020304" pitchFamily="18" charset="0"/>
                <a:cs typeface="Times New Roman" panose="02020603050405020304" pitchFamily="18" charset="0"/>
              </a:rPr>
              <a:t>binoom</a:t>
            </a:r>
            <a:r>
              <a:rPr lang="fr-FR" sz="1600" dirty="0">
                <a:latin typeface="Times New Roman" panose="02020603050405020304" pitchFamily="18" charset="0"/>
                <a:cs typeface="Times New Roman" panose="02020603050405020304" pitchFamily="18" charset="0"/>
              </a:rPr>
              <a:t>:</a:t>
            </a:r>
          </a:p>
          <a:p>
            <a:r>
              <a:rPr lang="fr-FR" sz="1600" dirty="0">
                <a:latin typeface="Times New Roman" panose="02020603050405020304" pitchFamily="18" charset="0"/>
                <a:cs typeface="Times New Roman" panose="02020603050405020304" pitchFamily="18" charset="0"/>
              </a:rPr>
              <a:t>	1) </a:t>
            </a:r>
            <a:r>
              <a:rPr lang="fr-FR" sz="1600" dirty="0" err="1">
                <a:latin typeface="Times New Roman" panose="02020603050405020304" pitchFamily="18" charset="0"/>
                <a:cs typeface="Times New Roman" panose="02020603050405020304" pitchFamily="18" charset="0"/>
              </a:rPr>
              <a:t>Offer</a:t>
            </a:r>
            <a:r>
              <a:rPr lang="fr-FR" sz="1600" dirty="0">
                <a:latin typeface="Times New Roman" panose="02020603050405020304" pitchFamily="18" charset="0"/>
                <a:cs typeface="Times New Roman" panose="02020603050405020304" pitchFamily="18" charset="0"/>
              </a:rPr>
              <a:t> = </a:t>
            </a:r>
            <a:r>
              <a:rPr lang="fr-FR" sz="1600" dirty="0" err="1">
                <a:latin typeface="Times New Roman" panose="02020603050405020304" pitchFamily="18" charset="0"/>
                <a:cs typeface="Times New Roman" panose="02020603050405020304" pitchFamily="18" charset="0"/>
              </a:rPr>
              <a:t>geschenk</a:t>
            </a:r>
            <a:endParaRPr lang="fr-FR" sz="1600" dirty="0">
              <a:latin typeface="Times New Roman" panose="02020603050405020304" pitchFamily="18" charset="0"/>
              <a:cs typeface="Times New Roman" panose="02020603050405020304" pitchFamily="18" charset="0"/>
            </a:endParaRPr>
          </a:p>
          <a:p>
            <a:pPr marL="1657350" lvl="3" indent="-285750">
              <a:buFont typeface="Wingdings" pitchFamily="2" charset="2"/>
              <a:buChar char="ü"/>
            </a:pPr>
            <a:r>
              <a:rPr lang="fr-FR" sz="1600" dirty="0">
                <a:latin typeface="Times New Roman" panose="02020603050405020304" pitchFamily="18" charset="0"/>
                <a:cs typeface="Times New Roman" panose="02020603050405020304" pitchFamily="18" charset="0"/>
              </a:rPr>
              <a:t>	Tylor (1871), Gray (1925), Schenker (1983)</a:t>
            </a:r>
          </a:p>
          <a:p>
            <a:pPr marL="1657350" lvl="3" indent="-285750">
              <a:buFont typeface="Wingdings" pitchFamily="2" charset="2"/>
              <a:buChar char="ü"/>
            </a:pPr>
            <a:r>
              <a:rPr lang="en-US" sz="1600" dirty="0">
                <a:latin typeface="Times New Roman" panose="02020603050405020304" pitchFamily="18" charset="0"/>
                <a:cs typeface="Times New Roman" panose="02020603050405020304" pitchFamily="18" charset="0"/>
              </a:rPr>
              <a:t>Plato, </a:t>
            </a:r>
            <a:r>
              <a:rPr lang="en-US" sz="1600" dirty="0" err="1">
                <a:latin typeface="Times New Roman" panose="02020603050405020304" pitchFamily="18" charset="0"/>
                <a:cs typeface="Times New Roman" panose="02020603050405020304" pitchFamily="18" charset="0"/>
              </a:rPr>
              <a:t>Euthrypho</a:t>
            </a:r>
            <a:r>
              <a:rPr lang="en-US" sz="1600" dirty="0">
                <a:latin typeface="Times New Roman" panose="02020603050405020304" pitchFamily="18" charset="0"/>
                <a:cs typeface="Times New Roman" panose="02020603050405020304" pitchFamily="18" charset="0"/>
              </a:rPr>
              <a:t> 14c: “</a:t>
            </a:r>
            <a:r>
              <a:rPr lang="nl-BE" sz="1600" dirty="0">
                <a:latin typeface="Times New Roman" panose="02020603050405020304" pitchFamily="18" charset="0"/>
                <a:cs typeface="Times New Roman" panose="02020603050405020304" pitchFamily="18" charset="0"/>
              </a:rPr>
              <a:t>τὸ θύειν δωρεῖσθαί ἐστι τοῖς θεοῖς”</a:t>
            </a:r>
          </a:p>
          <a:p>
            <a:pPr marL="1657350" lvl="3" indent="-285750">
              <a:buFont typeface="Wingdings" pitchFamily="2" charset="2"/>
              <a:buChar char="ü"/>
            </a:pPr>
            <a:r>
              <a:rPr lang="nl-BE" sz="1600" dirty="0">
                <a:latin typeface="Times New Roman" panose="02020603050405020304" pitchFamily="18" charset="0"/>
                <a:cs typeface="Times New Roman" panose="02020603050405020304" pitchFamily="18" charset="0"/>
              </a:rPr>
              <a:t>LXX</a:t>
            </a:r>
          </a:p>
          <a:p>
            <a:pPr marL="1257300" lvl="2" indent="-342900">
              <a:buAutoNum type="arabicParenR" startAt="2"/>
            </a:pPr>
            <a:r>
              <a:rPr lang="nl-BE" sz="1600" dirty="0">
                <a:latin typeface="Times New Roman" panose="02020603050405020304" pitchFamily="18" charset="0"/>
                <a:cs typeface="Times New Roman" panose="02020603050405020304" pitchFamily="18" charset="0"/>
              </a:rPr>
              <a:t>Offer = maaltijd</a:t>
            </a:r>
          </a:p>
          <a:p>
            <a:pPr marL="1657350" lvl="3" indent="-285750">
              <a:buFont typeface="Wingdings" pitchFamily="2" charset="2"/>
              <a:buChar char="ü"/>
            </a:pPr>
            <a:r>
              <a:rPr lang="fr-FR" sz="1600" dirty="0">
                <a:latin typeface="Times New Roman" panose="02020603050405020304" pitchFamily="18" charset="0"/>
                <a:cs typeface="Times New Roman" panose="02020603050405020304" pitchFamily="18" charset="0"/>
              </a:rPr>
              <a:t>Smith (1889), </a:t>
            </a:r>
            <a:r>
              <a:rPr lang="fr-FR" sz="1600" dirty="0" err="1">
                <a:latin typeface="Times New Roman" panose="02020603050405020304" pitchFamily="18" charset="0"/>
                <a:cs typeface="Times New Roman" panose="02020603050405020304" pitchFamily="18" charset="0"/>
              </a:rPr>
              <a:t>Eissfeldt</a:t>
            </a:r>
            <a:endParaRPr lang="fr-FR" sz="1600" dirty="0">
              <a:latin typeface="Times New Roman" panose="02020603050405020304" pitchFamily="18" charset="0"/>
              <a:cs typeface="Times New Roman" panose="02020603050405020304" pitchFamily="18" charset="0"/>
            </a:endParaRPr>
          </a:p>
          <a:p>
            <a:pPr marL="1657350" lvl="3" indent="-285750">
              <a:buFont typeface="Wingdings" pitchFamily="2" charset="2"/>
              <a:buChar char="ü"/>
            </a:pPr>
            <a:r>
              <a:rPr lang="fr-FR" sz="1600" dirty="0">
                <a:latin typeface="Times New Roman" panose="02020603050405020304" pitchFamily="18" charset="0"/>
                <a:cs typeface="Times New Roman" panose="02020603050405020304" pitchFamily="18" charset="0"/>
              </a:rPr>
              <a:t>MT</a:t>
            </a:r>
          </a:p>
          <a:p>
            <a:pPr marL="1657350" lvl="3" indent="-285750">
              <a:buFont typeface="Wingdings" pitchFamily="2" charset="2"/>
              <a:buChar char="ü"/>
            </a:pPr>
            <a:r>
              <a:rPr lang="en-US" sz="1600" dirty="0">
                <a:latin typeface="Times New Roman" panose="02020603050405020304" pitchFamily="18" charset="0"/>
                <a:cs typeface="Times New Roman" panose="02020603050405020304" pitchFamily="18" charset="0"/>
              </a:rPr>
              <a:t>Num 28:2 (MT)</a:t>
            </a:r>
          </a:p>
          <a:p>
            <a:pPr marL="285750" indent="-285750">
              <a:buFont typeface="Arial" panose="020B0604020202020204" pitchFamily="34" charset="0"/>
              <a:buChar char="•"/>
            </a:pPr>
            <a:r>
              <a:rPr lang="fr-FR" sz="1600" dirty="0">
                <a:latin typeface="Times New Roman" panose="02020603050405020304" pitchFamily="18" charset="0"/>
                <a:cs typeface="Times New Roman" panose="02020603050405020304" pitchFamily="18" charset="0"/>
              </a:rPr>
              <a:t>De </a:t>
            </a:r>
            <a:r>
              <a:rPr lang="fr-FR" sz="1600" dirty="0" err="1">
                <a:latin typeface="Times New Roman" panose="02020603050405020304" pitchFamily="18" charset="0"/>
                <a:cs typeface="Times New Roman" panose="02020603050405020304" pitchFamily="18" charset="0"/>
              </a:rPr>
              <a:t>twee</a:t>
            </a:r>
            <a:r>
              <a:rPr lang="fr-FR" sz="1600" dirty="0">
                <a:latin typeface="Times New Roman" panose="02020603050405020304" pitchFamily="18" charset="0"/>
                <a:cs typeface="Times New Roman" panose="02020603050405020304" pitchFamily="18" charset="0"/>
              </a:rPr>
              <a:t> </a:t>
            </a:r>
            <a:r>
              <a:rPr lang="fr-FR" sz="1600" dirty="0" err="1">
                <a:latin typeface="Times New Roman" panose="02020603050405020304" pitchFamily="18" charset="0"/>
                <a:cs typeface="Times New Roman" panose="02020603050405020304" pitchFamily="18" charset="0"/>
              </a:rPr>
              <a:t>ideeën</a:t>
            </a:r>
            <a:r>
              <a:rPr lang="fr-FR" sz="1600" dirty="0">
                <a:latin typeface="Times New Roman" panose="02020603050405020304" pitchFamily="18" charset="0"/>
                <a:cs typeface="Times New Roman" panose="02020603050405020304" pitchFamily="18" charset="0"/>
              </a:rPr>
              <a:t> </a:t>
            </a:r>
            <a:r>
              <a:rPr lang="fr-FR" sz="1600" dirty="0" err="1">
                <a:latin typeface="Times New Roman" panose="02020603050405020304" pitchFamily="18" charset="0"/>
                <a:cs typeface="Times New Roman" panose="02020603050405020304" pitchFamily="18" charset="0"/>
              </a:rPr>
              <a:t>zijn</a:t>
            </a:r>
            <a:r>
              <a:rPr lang="fr-FR" sz="1600" dirty="0">
                <a:latin typeface="Times New Roman" panose="02020603050405020304" pitchFamily="18" charset="0"/>
                <a:cs typeface="Times New Roman" panose="02020603050405020304" pitchFamily="18" charset="0"/>
              </a:rPr>
              <a:t> </a:t>
            </a:r>
            <a:r>
              <a:rPr lang="fr-FR" sz="1600" dirty="0" err="1">
                <a:latin typeface="Times New Roman" panose="02020603050405020304" pitchFamily="18" charset="0"/>
                <a:cs typeface="Times New Roman" panose="02020603050405020304" pitchFamily="18" charset="0"/>
              </a:rPr>
              <a:t>vervlochten</a:t>
            </a:r>
            <a:r>
              <a:rPr lang="fr-FR" sz="1600" dirty="0">
                <a:latin typeface="Times New Roman" panose="02020603050405020304" pitchFamily="18" charset="0"/>
                <a:cs typeface="Times New Roman" panose="02020603050405020304" pitchFamily="18" charset="0"/>
              </a:rPr>
              <a:t> in MT en LXX!</a:t>
            </a:r>
          </a:p>
          <a:p>
            <a:pPr marL="742950" lvl="1"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MT: </a:t>
            </a:r>
            <a:r>
              <a:rPr lang="en-US" sz="1600" dirty="0" err="1">
                <a:latin typeface="Times New Roman" panose="02020603050405020304" pitchFamily="18" charset="0"/>
                <a:cs typeface="Times New Roman" panose="02020603050405020304" pitchFamily="18" charset="0"/>
              </a:rPr>
              <a:t>werkwoord</a:t>
            </a:r>
            <a:r>
              <a:rPr lang="en-US" sz="1600" dirty="0">
                <a:latin typeface="Times New Roman" panose="02020603050405020304" pitchFamily="18" charset="0"/>
                <a:cs typeface="Times New Roman" panose="02020603050405020304" pitchFamily="18" charset="0"/>
              </a:rPr>
              <a:t> </a:t>
            </a:r>
            <a:r>
              <a:rPr lang="he-IL" sz="1600" dirty="0">
                <a:latin typeface="Times New Roman" panose="02020603050405020304" pitchFamily="18" charset="0"/>
                <a:cs typeface="Times New Roman" panose="02020603050405020304" pitchFamily="18" charset="0"/>
              </a:rPr>
              <a:t>קרב</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verbonden</a:t>
            </a:r>
            <a:r>
              <a:rPr lang="en-US" sz="1600" dirty="0">
                <a:latin typeface="Times New Roman" panose="02020603050405020304" pitchFamily="18" charset="0"/>
                <a:cs typeface="Times New Roman" panose="02020603050405020304" pitchFamily="18" charset="0"/>
              </a:rPr>
              <a:t> met ‘</a:t>
            </a:r>
            <a:r>
              <a:rPr lang="en-US" sz="1600" dirty="0" err="1">
                <a:latin typeface="Times New Roman" panose="02020603050405020304" pitchFamily="18" charset="0"/>
                <a:cs typeface="Times New Roman" panose="02020603050405020304" pitchFamily="18" charset="0"/>
              </a:rPr>
              <a:t>geschenk</a:t>
            </a:r>
            <a:r>
              <a:rPr lang="en-US" sz="1600" dirty="0">
                <a:latin typeface="Times New Roman" panose="02020603050405020304" pitchFamily="18" charset="0"/>
                <a:cs typeface="Times New Roman" panose="02020603050405020304" pitchFamily="18" charset="0"/>
              </a:rPr>
              <a:t>’</a:t>
            </a:r>
          </a:p>
          <a:p>
            <a:pPr marL="1200150" lvl="2" indent="-285750">
              <a:buFont typeface="Wingdings" pitchFamily="2" charset="2"/>
              <a:buChar char="ü"/>
            </a:pPr>
            <a:r>
              <a:rPr lang="en-US" sz="1600" dirty="0">
                <a:latin typeface="Times New Roman" panose="02020603050405020304" pitchFamily="18" charset="0"/>
                <a:cs typeface="Times New Roman" panose="02020603050405020304" pitchFamily="18" charset="0"/>
              </a:rPr>
              <a:t>Ps 72,10; Mal 1:8, Num 7:10 </a:t>
            </a:r>
          </a:p>
          <a:p>
            <a:pPr marL="1200150" lvl="2" indent="-285750">
              <a:buFont typeface="Wingdings" pitchFamily="2" charset="2"/>
              <a:buChar char="ü"/>
            </a:pPr>
            <a:r>
              <a:rPr lang="en-US" sz="1600" dirty="0" err="1">
                <a:latin typeface="Times New Roman" panose="02020603050405020304" pitchFamily="18" charset="0"/>
                <a:cs typeface="Times New Roman" panose="02020603050405020304" pitchFamily="18" charset="0"/>
              </a:rPr>
              <a:t>inscripties</a:t>
            </a:r>
            <a:r>
              <a:rPr lang="en-US" sz="1600" dirty="0">
                <a:latin typeface="Times New Roman" panose="02020603050405020304" pitchFamily="18" charset="0"/>
                <a:cs typeface="Times New Roman" panose="02020603050405020304" pitchFamily="18" charset="0"/>
              </a:rPr>
              <a:t> Mount Gerizim </a:t>
            </a:r>
          </a:p>
          <a:p>
            <a:pPr marL="742950" lvl="1" indent="-285750">
              <a:buFont typeface="Courier New" panose="02070309020205020404" pitchFamily="49" charset="0"/>
              <a:buChar char="o"/>
            </a:pPr>
            <a:r>
              <a:rPr lang="nl-BE" sz="1600" dirty="0">
                <a:latin typeface="Times New Roman" panose="02020603050405020304" pitchFamily="18" charset="0"/>
                <a:cs typeface="Times New Roman" panose="02020603050405020304" pitchFamily="18" charset="0"/>
              </a:rPr>
              <a:t> LXX: </a:t>
            </a:r>
            <a:r>
              <a:rPr lang="he-IL" sz="1600" dirty="0">
                <a:latin typeface="Times New Roman" panose="02020603050405020304" pitchFamily="18" charset="0"/>
                <a:cs typeface="Times New Roman" panose="02020603050405020304" pitchFamily="18" charset="0"/>
              </a:rPr>
              <a:t>קרב</a:t>
            </a:r>
            <a:r>
              <a:rPr lang="en-US" sz="1600" dirty="0">
                <a:latin typeface="Times New Roman" panose="02020603050405020304" pitchFamily="18" charset="0"/>
                <a:cs typeface="Times New Roman" panose="02020603050405020304" pitchFamily="18" charset="0"/>
              </a:rPr>
              <a:t> in de </a:t>
            </a:r>
            <a:r>
              <a:rPr lang="en-US" sz="1600" dirty="0" err="1">
                <a:latin typeface="Times New Roman" panose="02020603050405020304" pitchFamily="18" charset="0"/>
                <a:cs typeface="Times New Roman" panose="02020603050405020304" pitchFamily="18" charset="0"/>
              </a:rPr>
              <a:t>verzen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m.b.t</a:t>
            </a:r>
            <a:r>
              <a:rPr lang="en-US" sz="1600" dirty="0">
                <a:latin typeface="Times New Roman" panose="02020603050405020304" pitchFamily="18" charset="0"/>
                <a:cs typeface="Times New Roman" panose="02020603050405020304" pitchFamily="18" charset="0"/>
              </a:rPr>
              <a:t>. ‘Gods </a:t>
            </a:r>
            <a:r>
              <a:rPr lang="en-US" sz="1600" dirty="0" err="1">
                <a:latin typeface="Times New Roman" panose="02020603050405020304" pitchFamily="18" charset="0"/>
                <a:cs typeface="Times New Roman" panose="02020603050405020304" pitchFamily="18" charset="0"/>
              </a:rPr>
              <a:t>voedsel</a:t>
            </a:r>
            <a:r>
              <a:rPr lang="en-US" sz="1600" dirty="0">
                <a:latin typeface="Times New Roman" panose="02020603050405020304" pitchFamily="18" charset="0"/>
                <a:cs typeface="Times New Roman" panose="02020603050405020304" pitchFamily="18" charset="0"/>
              </a:rPr>
              <a:t>’ in Lev 21—22 </a:t>
            </a:r>
            <a:r>
              <a:rPr lang="en-US" sz="1600" dirty="0" err="1">
                <a:latin typeface="Times New Roman" panose="02020603050405020304" pitchFamily="18" charset="0"/>
                <a:cs typeface="Times New Roman" panose="02020603050405020304" pitchFamily="18" charset="0"/>
              </a:rPr>
              <a:t>vertaald</a:t>
            </a:r>
            <a:r>
              <a:rPr lang="en-US" sz="1600" dirty="0">
                <a:latin typeface="Times New Roman" panose="02020603050405020304" pitchFamily="18" charset="0"/>
                <a:cs typeface="Times New Roman" panose="02020603050405020304" pitchFamily="18" charset="0"/>
              </a:rPr>
              <a:t> door </a:t>
            </a:r>
            <a:r>
              <a:rPr lang="nl-BE" sz="1600" dirty="0">
                <a:latin typeface="Times New Roman" panose="02020603050405020304" pitchFamily="18" charset="0"/>
                <a:cs typeface="Times New Roman" panose="02020603050405020304" pitchFamily="18" charset="0"/>
              </a:rPr>
              <a:t>προσφε</a:t>
            </a:r>
            <a:r>
              <a:rPr lang="en-US" sz="1600" dirty="0">
                <a:latin typeface="Times New Roman" panose="02020603050405020304" pitchFamily="18" charset="0"/>
                <a:cs typeface="Times New Roman" panose="02020603050405020304" pitchFamily="18" charset="0"/>
              </a:rPr>
              <a:t>́</a:t>
            </a:r>
            <a:r>
              <a:rPr lang="nl-BE" sz="1600" dirty="0">
                <a:latin typeface="Times New Roman" panose="02020603050405020304" pitchFamily="18" charset="0"/>
                <a:cs typeface="Times New Roman" panose="02020603050405020304" pitchFamily="18" charset="0"/>
              </a:rPr>
              <a:t>ρω -&gt; verbonden met voedsel:</a:t>
            </a:r>
          </a:p>
          <a:p>
            <a:pPr marL="1200150" lvl="2" indent="-285750">
              <a:buFont typeface="Wingdings" pitchFamily="2" charset="2"/>
              <a:buChar char="ü"/>
            </a:pPr>
            <a:r>
              <a:rPr lang="en-US" sz="1600" dirty="0">
                <a:latin typeface="Times New Roman" panose="02020603050405020304" pitchFamily="18" charset="0"/>
                <a:cs typeface="Times New Roman" panose="02020603050405020304" pitchFamily="18" charset="0"/>
              </a:rPr>
              <a:t>Vb..: Xenophon, </a:t>
            </a:r>
            <a:r>
              <a:rPr lang="en-US" sz="1600" i="1" dirty="0">
                <a:latin typeface="Times New Roman" panose="02020603050405020304" pitchFamily="18" charset="0"/>
                <a:cs typeface="Times New Roman" panose="02020603050405020304" pitchFamily="18" charset="0"/>
              </a:rPr>
              <a:t>Memorabilia</a:t>
            </a:r>
            <a:r>
              <a:rPr lang="en-US" sz="1600" dirty="0">
                <a:latin typeface="Times New Roman" panose="02020603050405020304" pitchFamily="18" charset="0"/>
                <a:cs typeface="Times New Roman" panose="02020603050405020304" pitchFamily="18" charset="0"/>
              </a:rPr>
              <a:t> 3.11.13 : </a:t>
            </a:r>
            <a:r>
              <a:rPr lang="en-US" sz="1600" dirty="0" err="1">
                <a:latin typeface="Times New Roman" panose="02020603050405020304" pitchFamily="18" charset="0"/>
                <a:cs typeface="Times New Roman" panose="02020603050405020304" pitchFamily="18" charset="0"/>
              </a:rPr>
              <a:t>ὁρᾷς</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γὰρ</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ὅτι</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κ</a:t>
            </a:r>
            <a:r>
              <a:rPr lang="en-US" sz="1600" dirty="0">
                <a:latin typeface="Times New Roman" panose="02020603050405020304" pitchFamily="18" charset="0"/>
                <a:cs typeface="Times New Roman" panose="02020603050405020304" pitchFamily="18" charset="0"/>
              </a:rPr>
              <a:t>α</a:t>
            </a:r>
            <a:r>
              <a:rPr lang="en-US" sz="1600" dirty="0" err="1">
                <a:latin typeface="Times New Roman" panose="02020603050405020304" pitchFamily="18" charset="0"/>
                <a:cs typeface="Times New Roman" panose="02020603050405020304" pitchFamily="18" charset="0"/>
              </a:rPr>
              <a:t>ὶ</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τῶν</a:t>
            </a:r>
            <a:r>
              <a:rPr lang="en-US" sz="1600" dirty="0">
                <a:latin typeface="Times New Roman" panose="02020603050405020304" pitchFamily="18" charset="0"/>
                <a:cs typeface="Times New Roman" panose="02020603050405020304" pitchFamily="18" charset="0"/>
              </a:rPr>
              <a:t> β</a:t>
            </a:r>
            <a:r>
              <a:rPr lang="en-US" sz="1600" dirty="0" err="1">
                <a:latin typeface="Times New Roman" panose="02020603050405020304" pitchFamily="18" charset="0"/>
                <a:cs typeface="Times New Roman" panose="02020603050405020304" pitchFamily="18" charset="0"/>
              </a:rPr>
              <a:t>ρωμάτων</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τὰ</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ἥδιστ</a:t>
            </a:r>
            <a:r>
              <a:rPr lang="en-US" sz="1600" dirty="0">
                <a:latin typeface="Times New Roman" panose="02020603050405020304" pitchFamily="18" charset="0"/>
                <a:cs typeface="Times New Roman" panose="02020603050405020304" pitchFamily="18" charset="0"/>
              </a:rPr>
              <a:t>α, </a:t>
            </a:r>
            <a:r>
              <a:rPr lang="en-US" sz="1600" dirty="0" err="1">
                <a:latin typeface="Times New Roman" panose="02020603050405020304" pitchFamily="18" charset="0"/>
                <a:cs typeface="Times New Roman" panose="02020603050405020304" pitchFamily="18" charset="0"/>
              </a:rPr>
              <a:t>ἐὰν</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μέν</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τις</a:t>
            </a:r>
            <a:r>
              <a:rPr lang="en-US" sz="1600" dirty="0">
                <a:latin typeface="Times New Roman" panose="02020603050405020304" pitchFamily="18" charset="0"/>
                <a:cs typeface="Times New Roman" panose="02020603050405020304" pitchFamily="18" charset="0"/>
              </a:rPr>
              <a:t> π</a:t>
            </a:r>
            <a:r>
              <a:rPr lang="en-US" sz="1600" dirty="0" err="1">
                <a:latin typeface="Times New Roman" panose="02020603050405020304" pitchFamily="18" charset="0"/>
                <a:cs typeface="Times New Roman" panose="02020603050405020304" pitchFamily="18" charset="0"/>
              </a:rPr>
              <a:t>ροσφέρῃ</a:t>
            </a:r>
            <a:r>
              <a:rPr lang="en-US" sz="1600" dirty="0">
                <a:latin typeface="Times New Roman" panose="02020603050405020304" pitchFamily="18" charset="0"/>
                <a:cs typeface="Times New Roman" panose="02020603050405020304" pitchFamily="18" charset="0"/>
              </a:rPr>
              <a:t> π</a:t>
            </a:r>
            <a:r>
              <a:rPr lang="en-US" sz="1600" dirty="0" err="1">
                <a:latin typeface="Times New Roman" panose="02020603050405020304" pitchFamily="18" charset="0"/>
                <a:cs typeface="Times New Roman" panose="02020603050405020304" pitchFamily="18" charset="0"/>
              </a:rPr>
              <a:t>ρὶν</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ἐ</a:t>
            </a:r>
            <a:r>
              <a:rPr lang="en-US" sz="1600" dirty="0">
                <a:latin typeface="Times New Roman" panose="02020603050405020304" pitchFamily="18" charset="0"/>
                <a:cs typeface="Times New Roman" panose="02020603050405020304" pitchFamily="18" charset="0"/>
              </a:rPr>
              <a:t>π</a:t>
            </a:r>
            <a:r>
              <a:rPr lang="en-US" sz="1600" dirty="0" err="1">
                <a:latin typeface="Times New Roman" panose="02020603050405020304" pitchFamily="18" charset="0"/>
                <a:cs typeface="Times New Roman" panose="02020603050405020304" pitchFamily="18" charset="0"/>
              </a:rPr>
              <a:t>ιθυμεῖν</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ἀηδῆ</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φ</a:t>
            </a:r>
            <a:r>
              <a:rPr lang="en-US" sz="1600" dirty="0">
                <a:latin typeface="Times New Roman" panose="02020603050405020304" pitchFamily="18" charset="0"/>
                <a:cs typeface="Times New Roman" panose="02020603050405020304" pitchFamily="18" charset="0"/>
              </a:rPr>
              <a:t>α</a:t>
            </a:r>
            <a:r>
              <a:rPr lang="en-US" sz="1600" dirty="0" err="1">
                <a:latin typeface="Times New Roman" panose="02020603050405020304" pitchFamily="18" charset="0"/>
                <a:cs typeface="Times New Roman" panose="02020603050405020304" pitchFamily="18" charset="0"/>
              </a:rPr>
              <a:t>ίνετ</a:t>
            </a:r>
            <a:r>
              <a:rPr lang="en-US" sz="1600" dirty="0">
                <a:latin typeface="Times New Roman" panose="02020603050405020304" pitchFamily="18" charset="0"/>
                <a:cs typeface="Times New Roman" panose="02020603050405020304" pitchFamily="18" charset="0"/>
              </a:rPr>
              <a:t>α</a:t>
            </a:r>
            <a:r>
              <a:rPr lang="en-US" sz="1600" dirty="0" err="1">
                <a:latin typeface="Times New Roman" panose="02020603050405020304" pitchFamily="18" charset="0"/>
                <a:cs typeface="Times New Roman" panose="02020603050405020304" pitchFamily="18" charset="0"/>
              </a:rPr>
              <a:t>ι</a:t>
            </a:r>
            <a:r>
              <a:rPr lang="en-US" sz="1600" dirty="0">
                <a:latin typeface="Times New Roman" panose="02020603050405020304" pitchFamily="18" charset="0"/>
                <a:cs typeface="Times New Roman" panose="02020603050405020304" pitchFamily="18" charset="0"/>
              </a:rPr>
              <a:t>; Plato, </a:t>
            </a:r>
            <a:r>
              <a:rPr lang="en-US" sz="1600" i="1" dirty="0">
                <a:latin typeface="Times New Roman" panose="02020603050405020304" pitchFamily="18" charset="0"/>
                <a:cs typeface="Times New Roman" panose="02020603050405020304" pitchFamily="18" charset="0"/>
              </a:rPr>
              <a:t>Phaedrus, </a:t>
            </a:r>
            <a:r>
              <a:rPr lang="en-US" sz="1600" dirty="0">
                <a:latin typeface="Times New Roman" panose="02020603050405020304" pitchFamily="18" charset="0"/>
                <a:cs typeface="Times New Roman" panose="02020603050405020304" pitchFamily="18" charset="0"/>
              </a:rPr>
              <a:t>270b: </a:t>
            </a:r>
            <a:r>
              <a:rPr lang="en-US" sz="1600" dirty="0" err="1">
                <a:latin typeface="Times New Roman" panose="02020603050405020304" pitchFamily="18" charset="0"/>
                <a:cs typeface="Times New Roman" panose="02020603050405020304" pitchFamily="18" charset="0"/>
              </a:rPr>
              <a:t>φάρμ</a:t>
            </a:r>
            <a:r>
              <a:rPr lang="en-US" sz="1600" dirty="0">
                <a:latin typeface="Times New Roman" panose="02020603050405020304" pitchFamily="18" charset="0"/>
                <a:cs typeface="Times New Roman" panose="02020603050405020304" pitchFamily="18" charset="0"/>
              </a:rPr>
              <a:t>α</a:t>
            </a:r>
            <a:r>
              <a:rPr lang="en-US" sz="1600" dirty="0" err="1">
                <a:latin typeface="Times New Roman" panose="02020603050405020304" pitchFamily="18" charset="0"/>
                <a:cs typeface="Times New Roman" panose="02020603050405020304" pitchFamily="18" charset="0"/>
              </a:rPr>
              <a:t>κ</a:t>
            </a:r>
            <a:r>
              <a:rPr lang="en-US" sz="1600" dirty="0">
                <a:latin typeface="Times New Roman" panose="02020603050405020304" pitchFamily="18" charset="0"/>
                <a:cs typeface="Times New Roman" panose="02020603050405020304" pitchFamily="18" charset="0"/>
              </a:rPr>
              <a:t>α </a:t>
            </a:r>
            <a:r>
              <a:rPr lang="en-US" sz="1600" dirty="0" err="1">
                <a:latin typeface="Times New Roman" panose="02020603050405020304" pitchFamily="18" charset="0"/>
                <a:cs typeface="Times New Roman" panose="02020603050405020304" pitchFamily="18" charset="0"/>
              </a:rPr>
              <a:t>κ</a:t>
            </a:r>
            <a:r>
              <a:rPr lang="en-US" sz="1600" dirty="0">
                <a:latin typeface="Times New Roman" panose="02020603050405020304" pitchFamily="18" charset="0"/>
                <a:cs typeface="Times New Roman" panose="02020603050405020304" pitchFamily="18" charset="0"/>
              </a:rPr>
              <a:t>α</a:t>
            </a:r>
            <a:r>
              <a:rPr lang="en-US" sz="1600" dirty="0" err="1">
                <a:latin typeface="Times New Roman" panose="02020603050405020304" pitchFamily="18" charset="0"/>
                <a:cs typeface="Times New Roman" panose="02020603050405020304" pitchFamily="18" charset="0"/>
              </a:rPr>
              <a:t>ὶ</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τροφὴν</a:t>
            </a:r>
            <a:r>
              <a:rPr lang="en-US" sz="1600" dirty="0">
                <a:latin typeface="Times New Roman" panose="02020603050405020304" pitchFamily="18" charset="0"/>
                <a:cs typeface="Times New Roman" panose="02020603050405020304" pitchFamily="18" charset="0"/>
              </a:rPr>
              <a:t> π</a:t>
            </a:r>
            <a:r>
              <a:rPr lang="en-US" sz="1600" dirty="0" err="1">
                <a:latin typeface="Times New Roman" panose="02020603050405020304" pitchFamily="18" charset="0"/>
                <a:cs typeface="Times New Roman" panose="02020603050405020304" pitchFamily="18" charset="0"/>
              </a:rPr>
              <a:t>ροσφέρων</a:t>
            </a:r>
            <a:r>
              <a:rPr lang="en-US" sz="1600" dirty="0">
                <a:latin typeface="Times New Roman" panose="02020603050405020304" pitchFamily="18" charset="0"/>
                <a:cs typeface="Times New Roman" panose="02020603050405020304" pitchFamily="18" charset="0"/>
              </a:rPr>
              <a:t>(</a:t>
            </a:r>
            <a:r>
              <a:rPr lang="en-US" sz="1600" dirty="0" err="1">
                <a:latin typeface="Times New Roman" panose="02020603050405020304" pitchFamily="18" charset="0"/>
                <a:cs typeface="Times New Roman" panose="02020603050405020304" pitchFamily="18" charset="0"/>
              </a:rPr>
              <a:t>medicijnen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dieet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voorschrijven</a:t>
            </a:r>
            <a:r>
              <a:rPr lang="en-US" sz="1600" dirty="0">
                <a:latin typeface="Times New Roman" panose="02020603050405020304" pitchFamily="18" charset="0"/>
                <a:cs typeface="Times New Roman" panose="02020603050405020304" pitchFamily="18" charset="0"/>
              </a:rPr>
              <a:t>)</a:t>
            </a:r>
            <a:endParaRPr lang="nl-BE" sz="1600" dirty="0">
              <a:latin typeface="Times New Roman" panose="02020603050405020304" pitchFamily="18" charset="0"/>
              <a:cs typeface="Times New Roman" panose="02020603050405020304" pitchFamily="18" charset="0"/>
            </a:endParaRPr>
          </a:p>
          <a:p>
            <a:pPr marL="1200150" lvl="2" indent="-285750">
              <a:buFont typeface="Wingdings" pitchFamily="2" charset="2"/>
              <a:buChar char="ü"/>
            </a:pPr>
            <a:endParaRPr lang="fr-FR" dirty="0">
              <a:latin typeface="Times New Roman" panose="02020603050405020304" pitchFamily="18" charset="0"/>
              <a:cs typeface="Times New Roman" panose="02020603050405020304" pitchFamily="18" charset="0"/>
            </a:endParaRPr>
          </a:p>
          <a:p>
            <a:pPr lvl="1"/>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l-GR" dirty="0">
              <a:latin typeface="Times New Roman" panose="02020603050405020304" pitchFamily="18" charset="0"/>
              <a:cs typeface="Times New Roman" panose="02020603050405020304" pitchFamily="18" charset="0"/>
            </a:endParaRPr>
          </a:p>
          <a:p>
            <a:pPr lvl="1"/>
            <a:endParaRPr lang="el-GR" dirty="0">
              <a:latin typeface="Times New Roman" panose="02020603050405020304" pitchFamily="18" charset="0"/>
              <a:cs typeface="Times New Roman" panose="02020603050405020304" pitchFamily="18" charset="0"/>
            </a:endParaRPr>
          </a:p>
          <a:p>
            <a:pPr lvl="1"/>
            <a:endParaRPr lang="nl-BE"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Ø"/>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p:txBody>
      </p:sp>
      <p:sp>
        <p:nvSpPr>
          <p:cNvPr id="7" name="Tekstvak 6">
            <a:extLst>
              <a:ext uri="{FF2B5EF4-FFF2-40B4-BE49-F238E27FC236}">
                <a16:creationId xmlns:a16="http://schemas.microsoft.com/office/drawing/2014/main" id="{3BB6E7FD-43D4-EFCE-7206-4DF00A393FE8}"/>
              </a:ext>
            </a:extLst>
          </p:cNvPr>
          <p:cNvSpPr txBox="1"/>
          <p:nvPr/>
        </p:nvSpPr>
        <p:spPr>
          <a:xfrm>
            <a:off x="8243279" y="6524875"/>
            <a:ext cx="3948722" cy="307777"/>
          </a:xfrm>
          <a:prstGeom prst="rect">
            <a:avLst/>
          </a:prstGeom>
          <a:solidFill>
            <a:schemeClr val="bg1"/>
          </a:solidFill>
        </p:spPr>
        <p:txBody>
          <a:bodyPr wrap="square" rtlCol="0">
            <a:spAutoFit/>
          </a:bodyPr>
          <a:lstStyle/>
          <a:p>
            <a:pPr algn="ctr"/>
            <a:r>
              <a:rPr lang="nl-BE" sz="1400" i="1" dirty="0">
                <a:latin typeface="Times New Roman" panose="02020603050405020304" pitchFamily="18" charset="0"/>
                <a:cs typeface="Times New Roman" panose="02020603050405020304" pitchFamily="18" charset="0"/>
              </a:rPr>
              <a:t>Onbekend, Arm en rijk, 17e eeuw</a:t>
            </a:r>
          </a:p>
        </p:txBody>
      </p:sp>
      <p:pic>
        <p:nvPicPr>
          <p:cNvPr id="16386" name="Picture 2" descr="Rich and Poor - Bread and No Bread - 17th Century Flemish Painting">
            <a:extLst>
              <a:ext uri="{FF2B5EF4-FFF2-40B4-BE49-F238E27FC236}">
                <a16:creationId xmlns:a16="http://schemas.microsoft.com/office/drawing/2014/main" id="{9EEC0E13-11A9-14A2-A2A0-E528F4EE2D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9885" y="2638269"/>
            <a:ext cx="4722115" cy="38716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4339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5">
                                            <p:txEl>
                                              <p:pRg st="14" end="14"/>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5">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wo Pieces of Bread Expressing the Sentiment of Love, 1940 - Salvador Dali  - WikiArt.org">
            <a:extLst>
              <a:ext uri="{FF2B5EF4-FFF2-40B4-BE49-F238E27FC236}">
                <a16:creationId xmlns:a16="http://schemas.microsoft.com/office/drawing/2014/main" id="{9812848E-2FA2-74EB-4541-56FA404C9E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3195" y="1353809"/>
            <a:ext cx="8388805" cy="5504190"/>
          </a:xfrm>
          <a:prstGeom prst="rect">
            <a:avLst/>
          </a:prstGeom>
          <a:noFill/>
          <a:extLst>
            <a:ext uri="{909E8E84-426E-40DD-AFC4-6F175D3DCCD1}">
              <a14:hiddenFill xmlns:a14="http://schemas.microsoft.com/office/drawing/2010/main">
                <a:solidFill>
                  <a:srgbClr val="FFFFFF"/>
                </a:solidFill>
              </a14:hiddenFill>
            </a:ext>
          </a:extLst>
        </p:spPr>
      </p:pic>
      <p:sp>
        <p:nvSpPr>
          <p:cNvPr id="3" name="Espace réservé du texte 2"/>
          <p:cNvSpPr>
            <a:spLocks noGrp="1"/>
          </p:cNvSpPr>
          <p:nvPr>
            <p:ph type="body" sz="quarter" idx="13"/>
          </p:nvPr>
        </p:nvSpPr>
        <p:spPr>
          <a:xfrm>
            <a:off x="3803195" y="5504191"/>
            <a:ext cx="8407855" cy="1353808"/>
          </a:xfrm>
        </p:spPr>
        <p:txBody>
          <a:bodyPr/>
          <a:lstStyle/>
          <a:p>
            <a:endParaRPr lang="fr-BE" dirty="0"/>
          </a:p>
        </p:txBody>
      </p:sp>
      <p:sp>
        <p:nvSpPr>
          <p:cNvPr id="4" name="Espace réservé du texte 3"/>
          <p:cNvSpPr>
            <a:spLocks noGrp="1"/>
          </p:cNvSpPr>
          <p:nvPr>
            <p:ph type="body" sz="quarter" idx="11"/>
          </p:nvPr>
        </p:nvSpPr>
        <p:spPr>
          <a:xfrm>
            <a:off x="3433509" y="5288291"/>
            <a:ext cx="9151917" cy="431800"/>
          </a:xfrm>
        </p:spPr>
        <p:txBody>
          <a:bodyPr/>
          <a:lstStyle/>
          <a:p>
            <a:pPr algn="ctr"/>
            <a:br>
              <a:rPr lang="nl-BE" sz="2400" i="0" u="none" strike="noStrike" dirty="0">
                <a:effectLst/>
                <a:latin typeface="SBL BibLit" panose="02000000000000000000" pitchFamily="2" charset="-79"/>
                <a:ea typeface="SBL BibLit" panose="02000000000000000000" pitchFamily="2" charset="-79"/>
                <a:cs typeface="SBL BibLit" panose="02000000000000000000" pitchFamily="2" charset="-79"/>
              </a:rPr>
            </a:br>
            <a:r>
              <a:rPr lang="nl-BE" sz="2600" i="0" u="none" strike="noStrike" dirty="0">
                <a:effectLst/>
                <a:latin typeface="SBL BibLit" panose="02000000000000000000" pitchFamily="2" charset="-79"/>
                <a:ea typeface="SBL BibLit" panose="02000000000000000000" pitchFamily="2" charset="-79"/>
                <a:cs typeface="SBL BibLit" panose="02000000000000000000" pitchFamily="2" charset="-79"/>
              </a:rPr>
              <a:t>Gods voedsel</a:t>
            </a:r>
            <a:r>
              <a:rPr lang="he-IL" sz="2600" i="0" u="none" strike="noStrike" dirty="0">
                <a:effectLst/>
                <a:latin typeface="SBL BibLit" panose="02000000000000000000" pitchFamily="2" charset="-79"/>
                <a:ea typeface="SBL BibLit" panose="02000000000000000000" pitchFamily="2" charset="-79"/>
                <a:cs typeface="SBL BibLit" panose="02000000000000000000" pitchFamily="2" charset="-79"/>
              </a:rPr>
              <a:t>לחם) </a:t>
            </a:r>
            <a:r>
              <a:rPr lang="fr-FR" sz="2600" i="0" u="none" strike="noStrike" dirty="0">
                <a:effectLst/>
                <a:latin typeface="SBL BibLit" panose="02000000000000000000" pitchFamily="2" charset="-79"/>
                <a:ea typeface="SBL BibLit" panose="02000000000000000000" pitchFamily="2" charset="-79"/>
                <a:cs typeface="SBL BibLit" panose="02000000000000000000" pitchFamily="2" charset="-79"/>
              </a:rPr>
              <a:t>) </a:t>
            </a:r>
            <a:r>
              <a:rPr lang="nl-BE" sz="2600" i="0" u="none" strike="noStrike" dirty="0">
                <a:effectLst/>
                <a:latin typeface="SBL BibLit" panose="02000000000000000000" pitchFamily="2" charset="-79"/>
                <a:ea typeface="SBL BibLit" panose="02000000000000000000" pitchFamily="2" charset="-79"/>
                <a:cs typeface="SBL BibLit" panose="02000000000000000000" pitchFamily="2" charset="-79"/>
              </a:rPr>
              <a:t>in de Septuaginta-versie van Leviticus: </a:t>
            </a:r>
          </a:p>
          <a:p>
            <a:pPr algn="ctr"/>
            <a:r>
              <a:rPr lang="nl-BE" sz="2600" i="0" u="none" strike="noStrike" dirty="0">
                <a:effectLst/>
                <a:latin typeface="SBL BibLit" panose="02000000000000000000" pitchFamily="2" charset="-79"/>
                <a:ea typeface="SBL BibLit" panose="02000000000000000000" pitchFamily="2" charset="-79"/>
                <a:cs typeface="SBL BibLit" panose="02000000000000000000" pitchFamily="2" charset="-79"/>
              </a:rPr>
              <a:t>Een antropomorfisme vermeden?</a:t>
            </a:r>
            <a:endParaRPr lang="fr-BE" sz="2600" dirty="0">
              <a:latin typeface="SBL BibLit" panose="02000000000000000000" pitchFamily="2" charset="-79"/>
              <a:ea typeface="SBL BibLit" panose="02000000000000000000" pitchFamily="2" charset="-79"/>
              <a:cs typeface="SBL BibLit" panose="02000000000000000000" pitchFamily="2" charset="-79"/>
            </a:endParaRPr>
          </a:p>
        </p:txBody>
      </p:sp>
      <p:sp>
        <p:nvSpPr>
          <p:cNvPr id="5" name="Espace réservé du texte 4"/>
          <p:cNvSpPr>
            <a:spLocks noGrp="1"/>
          </p:cNvSpPr>
          <p:nvPr>
            <p:ph type="body" sz="quarter" idx="12"/>
          </p:nvPr>
        </p:nvSpPr>
        <p:spPr>
          <a:xfrm>
            <a:off x="4040699" y="6642099"/>
            <a:ext cx="8570893" cy="431800"/>
          </a:xfrm>
        </p:spPr>
        <p:txBody>
          <a:bodyPr/>
          <a:lstStyle/>
          <a:p>
            <a:r>
              <a:rPr lang="fr-BE" sz="1400" i="1" dirty="0">
                <a:latin typeface="SBL BibLit" panose="02000000000000000000" pitchFamily="2" charset="-79"/>
                <a:ea typeface="SBL BibLit" panose="02000000000000000000" pitchFamily="2" charset="-79"/>
                <a:cs typeface="SBL BibLit" panose="02000000000000000000" pitchFamily="2" charset="-79"/>
              </a:rPr>
              <a:t>Ellen De </a:t>
            </a:r>
            <a:r>
              <a:rPr lang="fr-BE" sz="1400" i="1" dirty="0" err="1">
                <a:latin typeface="SBL BibLit" panose="02000000000000000000" pitchFamily="2" charset="-79"/>
                <a:ea typeface="SBL BibLit" panose="02000000000000000000" pitchFamily="2" charset="-79"/>
                <a:cs typeface="SBL BibLit" panose="02000000000000000000" pitchFamily="2" charset="-79"/>
              </a:rPr>
              <a:t>Doncker</a:t>
            </a:r>
            <a:r>
              <a:rPr lang="fr-BE" sz="1400" i="1" dirty="0">
                <a:latin typeface="SBL BibLit" panose="02000000000000000000" pitchFamily="2" charset="-79"/>
                <a:ea typeface="SBL BibLit" panose="02000000000000000000" pitchFamily="2" charset="-79"/>
                <a:cs typeface="SBL BibLit" panose="02000000000000000000" pitchFamily="2" charset="-79"/>
              </a:rPr>
              <a:t>			OTW 239			20 </a:t>
            </a:r>
            <a:r>
              <a:rPr lang="fr-BE" sz="1400" i="1" dirty="0" err="1">
                <a:latin typeface="SBL BibLit" panose="02000000000000000000" pitchFamily="2" charset="-79"/>
                <a:ea typeface="SBL BibLit" panose="02000000000000000000" pitchFamily="2" charset="-79"/>
                <a:cs typeface="SBL BibLit" panose="02000000000000000000" pitchFamily="2" charset="-79"/>
              </a:rPr>
              <a:t>januari</a:t>
            </a:r>
            <a:r>
              <a:rPr lang="fr-BE" sz="1400" i="1" dirty="0">
                <a:latin typeface="SBL BibLit" panose="02000000000000000000" pitchFamily="2" charset="-79"/>
                <a:ea typeface="SBL BibLit" panose="02000000000000000000" pitchFamily="2" charset="-79"/>
                <a:cs typeface="SBL BibLit" panose="02000000000000000000" pitchFamily="2" charset="-79"/>
              </a:rPr>
              <a:t> 2023</a:t>
            </a:r>
          </a:p>
        </p:txBody>
      </p:sp>
    </p:spTree>
    <p:extLst>
      <p:ext uri="{BB962C8B-B14F-4D97-AF65-F5344CB8AC3E}">
        <p14:creationId xmlns:p14="http://schemas.microsoft.com/office/powerpoint/2010/main" val="1364107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2570470" y="2919338"/>
            <a:ext cx="9346709" cy="1019324"/>
          </a:xfrm>
        </p:spPr>
        <p:txBody>
          <a:bodyPr/>
          <a:lstStyle/>
          <a:p>
            <a:r>
              <a:rPr lang="fr-BE" dirty="0" err="1"/>
              <a:t>Conclusie</a:t>
            </a:r>
            <a:endParaRPr lang="fr-BE" dirty="0"/>
          </a:p>
        </p:txBody>
      </p:sp>
    </p:spTree>
    <p:extLst>
      <p:ext uri="{BB962C8B-B14F-4D97-AF65-F5344CB8AC3E}">
        <p14:creationId xmlns:p14="http://schemas.microsoft.com/office/powerpoint/2010/main" val="10485495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a:xfrm>
            <a:off x="606864" y="348116"/>
            <a:ext cx="7771325" cy="431800"/>
          </a:xfrm>
        </p:spPr>
        <p:txBody>
          <a:bodyPr/>
          <a:lstStyle/>
          <a:p>
            <a:r>
              <a:rPr lang="fr-BE" dirty="0" err="1"/>
              <a:t>Conclusie</a:t>
            </a:r>
            <a:endParaRPr lang="fr-BE" dirty="0"/>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pic>
        <p:nvPicPr>
          <p:cNvPr id="17410" name="Picture 2" descr="le doré légende, 1958 de Rene Magritte (1898-1967, Belgium) | Réplique De Peinture Rene Magritte | ArtsDot.com">
            <a:extLst>
              <a:ext uri="{FF2B5EF4-FFF2-40B4-BE49-F238E27FC236}">
                <a16:creationId xmlns:a16="http://schemas.microsoft.com/office/drawing/2014/main" id="{2093A1BB-60B8-618F-6DA7-4EEB4FCCFF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1252" y="1922636"/>
            <a:ext cx="6480748" cy="4935364"/>
          </a:xfrm>
          <a:prstGeom prst="rect">
            <a:avLst/>
          </a:prstGeom>
          <a:noFill/>
          <a:extLst>
            <a:ext uri="{909E8E84-426E-40DD-AFC4-6F175D3DCCD1}">
              <a14:hiddenFill xmlns:a14="http://schemas.microsoft.com/office/drawing/2010/main">
                <a:solidFill>
                  <a:srgbClr val="FFFFFF"/>
                </a:solidFill>
              </a14:hiddenFill>
            </a:ext>
          </a:extLst>
        </p:spPr>
      </p:pic>
      <p:sp>
        <p:nvSpPr>
          <p:cNvPr id="5" name="Tekstvak 4">
            <a:extLst>
              <a:ext uri="{FF2B5EF4-FFF2-40B4-BE49-F238E27FC236}">
                <a16:creationId xmlns:a16="http://schemas.microsoft.com/office/drawing/2014/main" id="{8F98BC85-B7A4-DAF7-4D5E-E138E2FB7E93}"/>
              </a:ext>
            </a:extLst>
          </p:cNvPr>
          <p:cNvSpPr txBox="1"/>
          <p:nvPr/>
        </p:nvSpPr>
        <p:spPr>
          <a:xfrm>
            <a:off x="331396" y="1197271"/>
            <a:ext cx="5433212" cy="7571303"/>
          </a:xfrm>
          <a:prstGeom prst="rect">
            <a:avLst/>
          </a:prstGeom>
          <a:noFill/>
        </p:spPr>
        <p:txBody>
          <a:bodyPr wrap="square" rtlCol="0">
            <a:spAutoFit/>
          </a:bodyPr>
          <a:lstStyle/>
          <a:p>
            <a:pPr marL="285750" indent="-285750">
              <a:buFont typeface="Arial" panose="020B0604020202020204" pitchFamily="34" charset="0"/>
              <a:buChar char="•"/>
            </a:pPr>
            <a:r>
              <a:rPr lang="fr-FR" dirty="0" err="1">
                <a:latin typeface="Times New Roman" panose="02020603050405020304" pitchFamily="18" charset="0"/>
                <a:cs typeface="Times New Roman" panose="02020603050405020304" pitchFamily="18" charset="0"/>
              </a:rPr>
              <a:t>Gods</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voedsel</a:t>
            </a:r>
            <a:r>
              <a:rPr lang="fr-FR" dirty="0">
                <a:latin typeface="Times New Roman" panose="02020603050405020304" pitchFamily="18" charset="0"/>
                <a:cs typeface="Times New Roman" panose="02020603050405020304" pitchFamily="18" charset="0"/>
              </a:rPr>
              <a:t> in LXX: </a:t>
            </a:r>
            <a:r>
              <a:rPr lang="fr-FR" dirty="0" err="1">
                <a:latin typeface="Times New Roman" panose="02020603050405020304" pitchFamily="18" charset="0"/>
                <a:cs typeface="Times New Roman" panose="02020603050405020304" pitchFamily="18" charset="0"/>
              </a:rPr>
              <a:t>meer</a:t>
            </a:r>
            <a:r>
              <a:rPr lang="fr-FR" dirty="0">
                <a:latin typeface="Times New Roman" panose="02020603050405020304" pitchFamily="18" charset="0"/>
                <a:cs typeface="Times New Roman" panose="02020603050405020304" pitchFamily="18" charset="0"/>
              </a:rPr>
              <a:t> dan </a:t>
            </a:r>
            <a:r>
              <a:rPr lang="fr-FR" dirty="0" err="1">
                <a:latin typeface="Times New Roman" panose="02020603050405020304" pitchFamily="18" charset="0"/>
                <a:cs typeface="Times New Roman" panose="02020603050405020304" pitchFamily="18" charset="0"/>
              </a:rPr>
              <a:t>vermijding</a:t>
            </a:r>
            <a:endParaRPr lang="fr-FR"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ü"/>
            </a:pPr>
            <a:r>
              <a:rPr lang="fr-FR" i="1" dirty="0" err="1">
                <a:latin typeface="Times New Roman" panose="02020603050405020304" pitchFamily="18" charset="0"/>
                <a:cs typeface="Times New Roman" panose="02020603050405020304" pitchFamily="18" charset="0"/>
              </a:rPr>
              <a:t>Vorlage</a:t>
            </a:r>
            <a:r>
              <a:rPr lang="fr-FR" i="1"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harmonisatie</a:t>
            </a:r>
            <a:endParaRPr lang="fr-FR"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ü"/>
            </a:pPr>
            <a:r>
              <a:rPr lang="fr-FR" i="1" dirty="0" err="1">
                <a:latin typeface="Times New Roman" panose="02020603050405020304" pitchFamily="18" charset="0"/>
                <a:cs typeface="Times New Roman" panose="02020603050405020304" pitchFamily="18" charset="0"/>
              </a:rPr>
              <a:t>Positieve</a:t>
            </a:r>
            <a:r>
              <a:rPr lang="fr-FR" i="1"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beweging</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syntax</a:t>
            </a:r>
            <a:r>
              <a:rPr lang="fr-FR" dirty="0">
                <a:latin typeface="Times New Roman" panose="02020603050405020304" pitchFamily="18" charset="0"/>
                <a:cs typeface="Times New Roman" panose="02020603050405020304" pitchFamily="18" charset="0"/>
              </a:rPr>
              <a:t> &amp; </a:t>
            </a:r>
            <a:r>
              <a:rPr lang="fr-FR" dirty="0" err="1">
                <a:latin typeface="Times New Roman" panose="02020603050405020304" pitchFamily="18" charset="0"/>
                <a:cs typeface="Times New Roman" panose="02020603050405020304" pitchFamily="18" charset="0"/>
              </a:rPr>
              <a:t>semantics</a:t>
            </a:r>
            <a:r>
              <a:rPr lang="fr-FR" dirty="0">
                <a:latin typeface="Times New Roman" panose="02020603050405020304" pitchFamily="18" charset="0"/>
                <a:cs typeface="Times New Roman" panose="02020603050405020304" pitchFamily="18" charset="0"/>
              </a:rPr>
              <a:t>”</a:t>
            </a:r>
          </a:p>
          <a:p>
            <a:pPr marL="742950" lvl="1" indent="-285750">
              <a:buFont typeface="Wingdings" pitchFamily="2" charset="2"/>
              <a:buChar char="ü"/>
            </a:pPr>
            <a:endParaRPr lang="fr-FR" i="1" dirty="0">
              <a:latin typeface="Times New Roman" panose="02020603050405020304" pitchFamily="18" charset="0"/>
              <a:cs typeface="Times New Roman" panose="02020603050405020304" pitchFamily="18" charset="0"/>
            </a:endParaRPr>
          </a:p>
          <a:p>
            <a:pPr marL="1200150" lvl="2" indent="-285750">
              <a:buFont typeface="Wingdings" pitchFamily="2" charset="2"/>
              <a:buChar char="Ø"/>
            </a:pPr>
            <a:r>
              <a:rPr lang="fr-FR" dirty="0" err="1">
                <a:latin typeface="Times New Roman" panose="02020603050405020304" pitchFamily="18" charset="0"/>
                <a:cs typeface="Times New Roman" panose="02020603050405020304" pitchFamily="18" charset="0"/>
              </a:rPr>
              <a:t>Ontsnappen</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aan</a:t>
            </a:r>
            <a:r>
              <a:rPr lang="fr-FR" dirty="0">
                <a:latin typeface="Times New Roman" panose="02020603050405020304" pitchFamily="18" charset="0"/>
                <a:cs typeface="Times New Roman" panose="02020603050405020304" pitchFamily="18" charset="0"/>
              </a:rPr>
              <a:t> het </a:t>
            </a:r>
            <a:r>
              <a:rPr lang="fr-FR" dirty="0" err="1">
                <a:latin typeface="Times New Roman" panose="02020603050405020304" pitchFamily="18" charset="0"/>
                <a:cs typeface="Times New Roman" panose="02020603050405020304" pitchFamily="18" charset="0"/>
              </a:rPr>
              <a:t>letterlijk</a:t>
            </a:r>
            <a:r>
              <a:rPr lang="fr-FR" dirty="0">
                <a:latin typeface="Times New Roman" panose="02020603050405020304" pitchFamily="18" charset="0"/>
                <a:cs typeface="Times New Roman" panose="02020603050405020304" pitchFamily="18" charset="0"/>
              </a:rPr>
              <a:t>/</a:t>
            </a:r>
            <a:r>
              <a:rPr lang="fr-FR" dirty="0" err="1">
                <a:latin typeface="Times New Roman" panose="02020603050405020304" pitchFamily="18" charset="0"/>
                <a:cs typeface="Times New Roman" panose="02020603050405020304" pitchFamily="18" charset="0"/>
              </a:rPr>
              <a:t>vrij</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binoom</a:t>
            </a:r>
            <a:endParaRPr lang="fr-FR" dirty="0">
              <a:latin typeface="Times New Roman" panose="02020603050405020304" pitchFamily="18" charset="0"/>
              <a:cs typeface="Times New Roman" panose="02020603050405020304" pitchFamily="18" charset="0"/>
            </a:endParaRPr>
          </a:p>
          <a:p>
            <a:pPr marL="1200150" lvl="2" indent="-285750">
              <a:buFont typeface="Wingdings" pitchFamily="2" charset="2"/>
              <a:buChar char="Ø"/>
            </a:pPr>
            <a:endParaRPr lang="fr-FR"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fr-FR" dirty="0" err="1">
                <a:latin typeface="Times New Roman" panose="02020603050405020304" pitchFamily="18" charset="0"/>
                <a:cs typeface="Times New Roman" panose="02020603050405020304" pitchFamily="18" charset="0"/>
              </a:rPr>
              <a:t>Vertaaltechniek</a:t>
            </a:r>
            <a:r>
              <a:rPr lang="fr-FR" dirty="0">
                <a:latin typeface="Times New Roman" panose="02020603050405020304" pitchFamily="18" charset="0"/>
                <a:cs typeface="Times New Roman" panose="02020603050405020304" pitchFamily="18" charset="0"/>
              </a:rPr>
              <a:t> LXX-</a:t>
            </a:r>
            <a:r>
              <a:rPr lang="fr-FR" dirty="0" err="1">
                <a:latin typeface="Times New Roman" panose="02020603050405020304" pitchFamily="18" charset="0"/>
                <a:cs typeface="Times New Roman" panose="02020603050405020304" pitchFamily="18" charset="0"/>
              </a:rPr>
              <a:t>Leviticus</a:t>
            </a:r>
            <a:r>
              <a:rPr lang="fr-FR" dirty="0">
                <a:latin typeface="Times New Roman" panose="02020603050405020304" pitchFamily="18" charset="0"/>
                <a:cs typeface="Times New Roman" panose="02020603050405020304" pitchFamily="18" charset="0"/>
              </a:rPr>
              <a:t>:</a:t>
            </a:r>
          </a:p>
          <a:p>
            <a:pPr marL="742950" lvl="1" indent="-285750">
              <a:buFont typeface="Courier New" panose="02070309020205020404" pitchFamily="49" charset="0"/>
              <a:buChar char="o"/>
            </a:pPr>
            <a:r>
              <a:rPr lang="fr-FR" dirty="0" err="1">
                <a:latin typeface="Times New Roman" panose="02020603050405020304" pitchFamily="18" charset="0"/>
                <a:cs typeface="Times New Roman" panose="02020603050405020304" pitchFamily="18" charset="0"/>
              </a:rPr>
              <a:t>Vertaalkeuzes</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afgestemd</a:t>
            </a:r>
            <a:r>
              <a:rPr lang="fr-FR" dirty="0">
                <a:latin typeface="Times New Roman" panose="02020603050405020304" pitchFamily="18" charset="0"/>
                <a:cs typeface="Times New Roman" panose="02020603050405020304" pitchFamily="18" charset="0"/>
              </a:rPr>
              <a:t> op </a:t>
            </a:r>
            <a:r>
              <a:rPr lang="fr-FR" dirty="0" err="1">
                <a:latin typeface="Times New Roman" panose="02020603050405020304" pitchFamily="18" charset="0"/>
                <a:cs typeface="Times New Roman" panose="02020603050405020304" pitchFamily="18" charset="0"/>
              </a:rPr>
              <a:t>inhoud</a:t>
            </a:r>
            <a:r>
              <a:rPr lang="fr-FR" dirty="0">
                <a:latin typeface="Times New Roman" panose="02020603050405020304" pitchFamily="18" charset="0"/>
                <a:cs typeface="Times New Roman" panose="02020603050405020304" pitchFamily="18" charset="0"/>
              </a:rPr>
              <a:t> van de </a:t>
            </a:r>
            <a:r>
              <a:rPr lang="fr-FR" dirty="0" err="1">
                <a:latin typeface="Times New Roman" panose="02020603050405020304" pitchFamily="18" charset="0"/>
                <a:cs typeface="Times New Roman" panose="02020603050405020304" pitchFamily="18" charset="0"/>
              </a:rPr>
              <a:t>verzen</a:t>
            </a:r>
            <a:r>
              <a:rPr lang="fr-FR" dirty="0">
                <a:latin typeface="Times New Roman" panose="02020603050405020304" pitchFamily="18" charset="0"/>
                <a:cs typeface="Times New Roman" panose="02020603050405020304" pitchFamily="18" charset="0"/>
              </a:rPr>
              <a:t>, en </a:t>
            </a:r>
            <a:r>
              <a:rPr lang="fr-FR" dirty="0" err="1">
                <a:latin typeface="Times New Roman" panose="02020603050405020304" pitchFamily="18" charset="0"/>
                <a:cs typeface="Times New Roman" panose="02020603050405020304" pitchFamily="18" charset="0"/>
              </a:rPr>
              <a:t>socioculturele</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context</a:t>
            </a:r>
            <a:endParaRPr lang="fr-FR" dirty="0">
              <a:latin typeface="Times New Roman" panose="02020603050405020304" pitchFamily="18" charset="0"/>
              <a:cs typeface="Times New Roman" panose="02020603050405020304" pitchFamily="18" charset="0"/>
            </a:endParaRPr>
          </a:p>
          <a:p>
            <a:pPr marL="742950" lvl="1" indent="-285750">
              <a:buFont typeface="Courier New" panose="02070309020205020404" pitchFamily="49" charset="0"/>
              <a:buChar char="o"/>
            </a:pPr>
            <a:endParaRPr lang="fr-FR"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fr-FR" dirty="0">
                <a:latin typeface="Times New Roman" panose="02020603050405020304" pitchFamily="18" charset="0"/>
                <a:cs typeface="Times New Roman" panose="02020603050405020304" pitchFamily="18" charset="0"/>
              </a:rPr>
              <a:t>Wat met </a:t>
            </a:r>
            <a:r>
              <a:rPr lang="fr-FR" dirty="0" err="1">
                <a:latin typeface="Times New Roman" panose="02020603050405020304" pitchFamily="18" charset="0"/>
                <a:cs typeface="Times New Roman" panose="02020603050405020304" pitchFamily="18" charset="0"/>
              </a:rPr>
              <a:t>anthropomorfismen</a:t>
            </a:r>
            <a:r>
              <a:rPr lang="fr-FR" dirty="0">
                <a:latin typeface="Times New Roman" panose="02020603050405020304" pitchFamily="18" charset="0"/>
                <a:cs typeface="Times New Roman" panose="02020603050405020304" pitchFamily="18" charset="0"/>
              </a:rPr>
              <a:t>?</a:t>
            </a:r>
          </a:p>
          <a:p>
            <a:pPr marL="742950" lvl="1" indent="-285750">
              <a:buFont typeface="Courier New" panose="02070309020205020404" pitchFamily="49" charset="0"/>
              <a:buChar char="o"/>
            </a:pPr>
            <a:r>
              <a:rPr lang="fr-FR" dirty="0" err="1">
                <a:latin typeface="Times New Roman" panose="02020603050405020304" pitchFamily="18" charset="0"/>
                <a:cs typeface="Times New Roman" panose="02020603050405020304" pitchFamily="18" charset="0"/>
              </a:rPr>
              <a:t>Genuanceerd</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beeld</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nodig</a:t>
            </a:r>
            <a:endParaRPr lang="fr-FR" dirty="0">
              <a:latin typeface="Times New Roman" panose="02020603050405020304" pitchFamily="18" charset="0"/>
              <a:cs typeface="Times New Roman" panose="02020603050405020304" pitchFamily="18" charset="0"/>
            </a:endParaRPr>
          </a:p>
          <a:p>
            <a:pPr marL="742950" lvl="1" indent="-285750">
              <a:buFont typeface="Courier New" panose="02070309020205020404" pitchFamily="49" charset="0"/>
              <a:buChar char="o"/>
            </a:pPr>
            <a:r>
              <a:rPr lang="fr-FR" dirty="0" err="1">
                <a:latin typeface="Times New Roman" panose="02020603050405020304" pitchFamily="18" charset="0"/>
                <a:cs typeface="Times New Roman" panose="02020603050405020304" pitchFamily="18" charset="0"/>
              </a:rPr>
              <a:t>Aandacht</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voor</a:t>
            </a:r>
            <a:r>
              <a:rPr lang="fr-FR" dirty="0">
                <a:latin typeface="Times New Roman" panose="02020603050405020304" pitchFamily="18" charset="0"/>
                <a:cs typeface="Times New Roman" panose="02020603050405020304" pitchFamily="18" charset="0"/>
              </a:rPr>
              <a:t> </a:t>
            </a:r>
            <a:r>
              <a:rPr lang="fr-FR" i="1" dirty="0" err="1">
                <a:latin typeface="Times New Roman" panose="02020603050405020304" pitchFamily="18" charset="0"/>
                <a:cs typeface="Times New Roman" panose="02020603050405020304" pitchFamily="18" charset="0"/>
              </a:rPr>
              <a:t>positieve</a:t>
            </a:r>
            <a:r>
              <a:rPr lang="fr-FR" i="1"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beweging</a:t>
            </a:r>
            <a:r>
              <a:rPr lang="fr-FR" dirty="0">
                <a:latin typeface="Times New Roman" panose="02020603050405020304" pitchFamily="18" charset="0"/>
                <a:cs typeface="Times New Roman" panose="02020603050405020304" pitchFamily="18" charset="0"/>
              </a:rPr>
              <a:t> LXX</a:t>
            </a:r>
          </a:p>
          <a:p>
            <a:pPr marL="742950" lvl="1" indent="-285750">
              <a:buFont typeface="Courier New" panose="02070309020205020404" pitchFamily="49" charset="0"/>
              <a:buChar char="o"/>
            </a:pPr>
            <a:r>
              <a:rPr lang="fr-FR" dirty="0" err="1">
                <a:latin typeface="Times New Roman" panose="02020603050405020304" pitchFamily="18" charset="0"/>
                <a:cs typeface="Times New Roman" panose="02020603050405020304" pitchFamily="18" charset="0"/>
              </a:rPr>
              <a:t>Nood</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aan</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veelzijdige</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benadering</a:t>
            </a:r>
            <a:endParaRPr lang="fr-FR" dirty="0">
              <a:latin typeface="Times New Roman" panose="02020603050405020304" pitchFamily="18" charset="0"/>
              <a:cs typeface="Times New Roman" panose="02020603050405020304" pitchFamily="18" charset="0"/>
            </a:endParaRPr>
          </a:p>
          <a:p>
            <a:pPr lvl="1"/>
            <a:endParaRPr lang="fr-FR" dirty="0">
              <a:latin typeface="Times New Roman" panose="02020603050405020304" pitchFamily="18" charset="0"/>
              <a:cs typeface="Times New Roman" panose="02020603050405020304" pitchFamily="18" charset="0"/>
            </a:endParaRPr>
          </a:p>
          <a:p>
            <a:pPr lvl="1"/>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l-GR" dirty="0">
              <a:latin typeface="Times New Roman" panose="02020603050405020304" pitchFamily="18" charset="0"/>
              <a:cs typeface="Times New Roman" panose="02020603050405020304" pitchFamily="18" charset="0"/>
            </a:endParaRPr>
          </a:p>
          <a:p>
            <a:pPr lvl="1"/>
            <a:endParaRPr lang="el-GR" dirty="0">
              <a:latin typeface="Times New Roman" panose="02020603050405020304" pitchFamily="18" charset="0"/>
              <a:cs typeface="Times New Roman" panose="02020603050405020304" pitchFamily="18" charset="0"/>
            </a:endParaRPr>
          </a:p>
          <a:p>
            <a:pPr lvl="1"/>
            <a:endParaRPr lang="nl-BE"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Ø"/>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p:txBody>
      </p:sp>
      <p:sp>
        <p:nvSpPr>
          <p:cNvPr id="7" name="Tekstvak 6">
            <a:extLst>
              <a:ext uri="{FF2B5EF4-FFF2-40B4-BE49-F238E27FC236}">
                <a16:creationId xmlns:a16="http://schemas.microsoft.com/office/drawing/2014/main" id="{3BB6E7FD-43D4-EFCE-7206-4DF00A393FE8}"/>
              </a:ext>
            </a:extLst>
          </p:cNvPr>
          <p:cNvSpPr txBox="1"/>
          <p:nvPr/>
        </p:nvSpPr>
        <p:spPr>
          <a:xfrm>
            <a:off x="9143999" y="6553253"/>
            <a:ext cx="3048001" cy="307777"/>
          </a:xfrm>
          <a:prstGeom prst="rect">
            <a:avLst/>
          </a:prstGeom>
          <a:solidFill>
            <a:schemeClr val="bg1"/>
          </a:solidFill>
        </p:spPr>
        <p:txBody>
          <a:bodyPr wrap="square" rtlCol="0">
            <a:spAutoFit/>
          </a:bodyPr>
          <a:lstStyle/>
          <a:p>
            <a:pPr algn="ctr"/>
            <a:r>
              <a:rPr lang="nl-BE" sz="1400" i="1" dirty="0">
                <a:latin typeface="Times New Roman" panose="02020603050405020304" pitchFamily="18" charset="0"/>
                <a:cs typeface="Times New Roman" panose="02020603050405020304" pitchFamily="18" charset="0"/>
              </a:rPr>
              <a:t>Rene Magritte, Le doré légende, 1958</a:t>
            </a:r>
          </a:p>
        </p:txBody>
      </p:sp>
    </p:spTree>
    <p:extLst>
      <p:ext uri="{BB962C8B-B14F-4D97-AF65-F5344CB8AC3E}">
        <p14:creationId xmlns:p14="http://schemas.microsoft.com/office/powerpoint/2010/main" val="1224490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p:txBody>
          <a:bodyPr/>
          <a:lstStyle/>
          <a:p>
            <a:r>
              <a:rPr lang="fr-FR" dirty="0"/>
              <a:t>Van </a:t>
            </a:r>
            <a:r>
              <a:rPr lang="fr-FR" dirty="0" err="1"/>
              <a:t>harte</a:t>
            </a:r>
            <a:r>
              <a:rPr lang="fr-FR" dirty="0"/>
              <a:t> </a:t>
            </a:r>
            <a:r>
              <a:rPr lang="fr-FR" dirty="0" err="1"/>
              <a:t>bedankt</a:t>
            </a:r>
            <a:r>
              <a:rPr lang="fr-FR" dirty="0"/>
              <a:t>!</a:t>
            </a:r>
          </a:p>
        </p:txBody>
      </p:sp>
    </p:spTree>
    <p:extLst>
      <p:ext uri="{BB962C8B-B14F-4D97-AF65-F5344CB8AC3E}">
        <p14:creationId xmlns:p14="http://schemas.microsoft.com/office/powerpoint/2010/main" val="228449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173164" y="2462454"/>
            <a:ext cx="10749662" cy="431800"/>
          </a:xfrm>
        </p:spPr>
        <p:txBody>
          <a:bodyPr/>
          <a:lstStyle/>
          <a:p>
            <a:r>
              <a:rPr lang="fr-BE" dirty="0" err="1"/>
              <a:t>Inhoud</a:t>
            </a:r>
            <a:endParaRPr lang="fr-BE" dirty="0"/>
          </a:p>
          <a:p>
            <a:pPr marL="514350" indent="-514350">
              <a:buAutoNum type="arabicPeriod"/>
            </a:pPr>
            <a:r>
              <a:rPr lang="fr-BE" dirty="0" err="1"/>
              <a:t>Inleiding</a:t>
            </a:r>
            <a:r>
              <a:rPr lang="fr-BE" dirty="0"/>
              <a:t>: </a:t>
            </a:r>
            <a:r>
              <a:rPr lang="fr-BE" dirty="0" err="1"/>
              <a:t>Een</a:t>
            </a:r>
            <a:r>
              <a:rPr lang="fr-BE" dirty="0"/>
              <a:t> </a:t>
            </a:r>
            <a:r>
              <a:rPr lang="fr-BE" dirty="0" err="1"/>
              <a:t>eenzijdig</a:t>
            </a:r>
            <a:r>
              <a:rPr lang="fr-BE" dirty="0"/>
              <a:t> </a:t>
            </a:r>
            <a:r>
              <a:rPr lang="fr-BE" dirty="0" err="1"/>
              <a:t>perspecief</a:t>
            </a:r>
            <a:endParaRPr lang="fr-BE" dirty="0"/>
          </a:p>
          <a:p>
            <a:pPr marL="514350" indent="-514350">
              <a:buAutoNum type="arabicPeriod"/>
            </a:pPr>
            <a:r>
              <a:rPr lang="fr-BE" dirty="0" err="1"/>
              <a:t>Gods</a:t>
            </a:r>
            <a:r>
              <a:rPr lang="fr-BE" dirty="0"/>
              <a:t> </a:t>
            </a:r>
            <a:r>
              <a:rPr lang="fr-BE" dirty="0" err="1"/>
              <a:t>voedsel</a:t>
            </a:r>
            <a:r>
              <a:rPr lang="fr-BE" dirty="0"/>
              <a:t>: </a:t>
            </a:r>
            <a:r>
              <a:rPr lang="fr-BE" dirty="0" err="1"/>
              <a:t>Verzen</a:t>
            </a:r>
            <a:r>
              <a:rPr lang="fr-BE" dirty="0"/>
              <a:t> en </a:t>
            </a:r>
            <a:r>
              <a:rPr lang="fr-BE" dirty="0" err="1"/>
              <a:t>varianten</a:t>
            </a:r>
            <a:endParaRPr lang="fr-BE" dirty="0"/>
          </a:p>
          <a:p>
            <a:pPr marL="1200150" lvl="1" indent="-514350">
              <a:buAutoNum type="arabicPeriod"/>
            </a:pPr>
            <a:r>
              <a:rPr lang="fr-BE" dirty="0" err="1"/>
              <a:t>Vermijding</a:t>
            </a:r>
            <a:r>
              <a:rPr lang="fr-BE" dirty="0"/>
              <a:t>?</a:t>
            </a:r>
          </a:p>
          <a:p>
            <a:pPr marL="1200150" lvl="1" indent="-514350">
              <a:buAutoNum type="arabicPeriod"/>
            </a:pPr>
            <a:r>
              <a:rPr lang="fr-BE" dirty="0" err="1"/>
              <a:t>Vervanging</a:t>
            </a:r>
            <a:r>
              <a:rPr lang="fr-BE" dirty="0"/>
              <a:t>?</a:t>
            </a:r>
          </a:p>
          <a:p>
            <a:pPr marL="514350" indent="-514350">
              <a:buAutoNum type="arabicPeriod"/>
            </a:pPr>
            <a:r>
              <a:rPr lang="fr-BE" dirty="0" err="1"/>
              <a:t>Implicaties</a:t>
            </a:r>
            <a:r>
              <a:rPr lang="fr-BE" dirty="0"/>
              <a:t> van de </a:t>
            </a:r>
            <a:r>
              <a:rPr lang="fr-BE" dirty="0" err="1"/>
              <a:t>Griekse</a:t>
            </a:r>
            <a:r>
              <a:rPr lang="fr-BE" dirty="0"/>
              <a:t> </a:t>
            </a:r>
            <a:r>
              <a:rPr lang="fr-BE" dirty="0" err="1"/>
              <a:t>vertaling</a:t>
            </a:r>
            <a:r>
              <a:rPr lang="fr-BE" dirty="0"/>
              <a:t>: </a:t>
            </a:r>
            <a:r>
              <a:rPr lang="fr-BE" dirty="0" err="1"/>
              <a:t>Offer</a:t>
            </a:r>
            <a:r>
              <a:rPr lang="fr-BE" dirty="0"/>
              <a:t> </a:t>
            </a:r>
            <a:r>
              <a:rPr lang="fr-BE" dirty="0" err="1"/>
              <a:t>als</a:t>
            </a:r>
            <a:r>
              <a:rPr lang="fr-BE" dirty="0"/>
              <a:t> </a:t>
            </a:r>
            <a:r>
              <a:rPr lang="fr-BE" dirty="0" err="1"/>
              <a:t>een</a:t>
            </a:r>
            <a:r>
              <a:rPr lang="fr-BE" dirty="0"/>
              <a:t> </a:t>
            </a:r>
            <a:r>
              <a:rPr lang="fr-BE" dirty="0" err="1"/>
              <a:t>geschenk</a:t>
            </a:r>
            <a:r>
              <a:rPr lang="fr-BE" dirty="0"/>
              <a:t>? </a:t>
            </a:r>
          </a:p>
          <a:p>
            <a:pPr marL="514350" indent="-514350">
              <a:buAutoNum type="arabicPeriod"/>
            </a:pPr>
            <a:r>
              <a:rPr lang="fr-BE" dirty="0" err="1"/>
              <a:t>Conclusie</a:t>
            </a:r>
            <a:endParaRPr lang="fr-BE" dirty="0"/>
          </a:p>
          <a:p>
            <a:pPr marL="514350" indent="-514350">
              <a:buAutoNum type="arabicPeriod"/>
            </a:pPr>
            <a:endParaRPr lang="fr-BE" dirty="0"/>
          </a:p>
        </p:txBody>
      </p:sp>
    </p:spTree>
    <p:extLst>
      <p:ext uri="{BB962C8B-B14F-4D97-AF65-F5344CB8AC3E}">
        <p14:creationId xmlns:p14="http://schemas.microsoft.com/office/powerpoint/2010/main" val="18281404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p:txBody>
          <a:bodyPr/>
          <a:lstStyle/>
          <a:p>
            <a:r>
              <a:rPr lang="fr-BE" dirty="0" err="1"/>
              <a:t>Inleiding</a:t>
            </a:r>
            <a:endParaRPr lang="fr-BE" dirty="0"/>
          </a:p>
        </p:txBody>
      </p:sp>
    </p:spTree>
    <p:extLst>
      <p:ext uri="{BB962C8B-B14F-4D97-AF65-F5344CB8AC3E}">
        <p14:creationId xmlns:p14="http://schemas.microsoft.com/office/powerpoint/2010/main" val="3065509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a:xfrm>
            <a:off x="606864" y="348116"/>
            <a:ext cx="7771325" cy="431800"/>
          </a:xfrm>
        </p:spPr>
        <p:txBody>
          <a:bodyPr/>
          <a:lstStyle/>
          <a:p>
            <a:r>
              <a:rPr lang="fr-BE" dirty="0" err="1"/>
              <a:t>Inleiding</a:t>
            </a:r>
            <a:r>
              <a:rPr lang="fr-BE" dirty="0"/>
              <a:t>: </a:t>
            </a:r>
            <a:r>
              <a:rPr lang="fr-BE" dirty="0" err="1"/>
              <a:t>Een</a:t>
            </a:r>
            <a:r>
              <a:rPr lang="fr-BE" dirty="0"/>
              <a:t> </a:t>
            </a:r>
            <a:r>
              <a:rPr lang="fr-BE" dirty="0" err="1"/>
              <a:t>eenzijdig</a:t>
            </a:r>
            <a:r>
              <a:rPr lang="fr-BE" dirty="0"/>
              <a:t> </a:t>
            </a:r>
            <a:r>
              <a:rPr lang="fr-BE" dirty="0" err="1"/>
              <a:t>perspectief</a:t>
            </a:r>
            <a:endParaRPr lang="fr-BE" dirty="0"/>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5" name="Tekstvak 4">
            <a:extLst>
              <a:ext uri="{FF2B5EF4-FFF2-40B4-BE49-F238E27FC236}">
                <a16:creationId xmlns:a16="http://schemas.microsoft.com/office/drawing/2014/main" id="{8F98BC85-B7A4-DAF7-4D5E-E138E2FB7E93}"/>
              </a:ext>
            </a:extLst>
          </p:cNvPr>
          <p:cNvSpPr txBox="1"/>
          <p:nvPr/>
        </p:nvSpPr>
        <p:spPr>
          <a:xfrm>
            <a:off x="136710" y="1322044"/>
            <a:ext cx="8617545" cy="5478423"/>
          </a:xfrm>
          <a:prstGeom prst="rect">
            <a:avLst/>
          </a:prstGeom>
          <a:noFill/>
        </p:spPr>
        <p:txBody>
          <a:bodyPr wrap="square" rtlCol="0">
            <a:spAutoFit/>
          </a:bodyPr>
          <a:lstStyle/>
          <a:p>
            <a:pPr marL="285750" indent="-285750">
              <a:buFont typeface="Arial" panose="020B0604020202020204" pitchFamily="34" charset="0"/>
              <a:buChar char="•"/>
            </a:pPr>
            <a:r>
              <a:rPr lang="nl-BE" dirty="0">
                <a:latin typeface="Times" pitchFamily="2" charset="0"/>
                <a:cs typeface="Times New Roman" panose="02020603050405020304" pitchFamily="18" charset="0"/>
              </a:rPr>
              <a:t>Anti-antropomorfismen in de Septuagint: Fritsch (1943) –&gt; theologie van de Septuagint?</a:t>
            </a:r>
          </a:p>
          <a:p>
            <a:r>
              <a:rPr lang="nl-BE" dirty="0">
                <a:latin typeface="Times" pitchFamily="2" charset="0"/>
                <a:cs typeface="Times New Roman" panose="02020603050405020304" pitchFamily="18" charset="0"/>
              </a:rPr>
              <a:t> </a:t>
            </a:r>
          </a:p>
          <a:p>
            <a:pPr marL="285750" indent="-285750">
              <a:buFont typeface="Arial" panose="020B0604020202020204" pitchFamily="34" charset="0"/>
              <a:buChar char="•"/>
            </a:pPr>
            <a:r>
              <a:rPr lang="nl-BE" dirty="0">
                <a:latin typeface="Times" pitchFamily="2" charset="0"/>
                <a:cs typeface="Times New Roman" panose="02020603050405020304" pitchFamily="18" charset="0"/>
              </a:rPr>
              <a:t>LXX-Leviticus:</a:t>
            </a:r>
            <a:r>
              <a:rPr lang="he-IL" dirty="0">
                <a:latin typeface="Times" pitchFamily="2" charset="0"/>
                <a:cs typeface="Times New Roman" panose="02020603050405020304" pitchFamily="18" charset="0"/>
              </a:rPr>
              <a:t>לחם </a:t>
            </a:r>
            <a:r>
              <a:rPr lang="nl-BE" dirty="0">
                <a:latin typeface="Times" pitchFamily="2" charset="0"/>
                <a:cs typeface="Times New Roman" panose="02020603050405020304" pitchFamily="18" charset="0"/>
              </a:rPr>
              <a:t> ‘van’ God wordt vertaald met </a:t>
            </a:r>
            <a:r>
              <a:rPr lang="el-GR" dirty="0" err="1">
                <a:latin typeface="Times" pitchFamily="2" charset="0"/>
                <a:cs typeface="Times New Roman" panose="02020603050405020304" pitchFamily="18" charset="0"/>
              </a:rPr>
              <a:t>δῶρον</a:t>
            </a:r>
            <a:r>
              <a:rPr lang="el-GR" dirty="0">
                <a:latin typeface="Times" pitchFamily="2" charset="0"/>
                <a:cs typeface="Times New Roman" panose="02020603050405020304" pitchFamily="18" charset="0"/>
              </a:rPr>
              <a:t> (</a:t>
            </a:r>
            <a:r>
              <a:rPr lang="nl-BE" dirty="0">
                <a:latin typeface="Times" pitchFamily="2" charset="0"/>
                <a:cs typeface="Times New Roman" panose="02020603050405020304" pitchFamily="18" charset="0"/>
              </a:rPr>
              <a:t>Lev 21 &amp; 22), of ontbreekt (Lev 3), i.p.v. gewoonlijke </a:t>
            </a:r>
            <a:r>
              <a:rPr lang="el-GR" dirty="0" err="1">
                <a:latin typeface="Times" pitchFamily="2" charset="0"/>
                <a:cs typeface="Times New Roman" panose="02020603050405020304" pitchFamily="18" charset="0"/>
              </a:rPr>
              <a:t>ἄρτος</a:t>
            </a:r>
            <a:endParaRPr lang="fr-FR" dirty="0">
              <a:latin typeface="Times" pitchFamily="2" charset="0"/>
              <a:cs typeface="Times New Roman" panose="02020603050405020304" pitchFamily="18" charset="0"/>
            </a:endParaRPr>
          </a:p>
          <a:p>
            <a:pPr marL="285750" indent="-285750">
              <a:buFont typeface="Arial" panose="020B0604020202020204" pitchFamily="34" charset="0"/>
              <a:buChar char="•"/>
            </a:pPr>
            <a:endParaRPr lang="nl-BE" dirty="0">
              <a:latin typeface="Times" pitchFamily="2" charset="0"/>
              <a:cs typeface="Times New Roman" panose="02020603050405020304" pitchFamily="18" charset="0"/>
            </a:endParaRPr>
          </a:p>
          <a:p>
            <a:pPr marL="285750" indent="-285750">
              <a:buFont typeface="Arial" panose="020B0604020202020204" pitchFamily="34" charset="0"/>
              <a:buChar char="•"/>
            </a:pPr>
            <a:r>
              <a:rPr lang="nl-BE" dirty="0">
                <a:latin typeface="Times" pitchFamily="2" charset="0"/>
                <a:cs typeface="Times New Roman" panose="02020603050405020304" pitchFamily="18" charset="0"/>
              </a:rPr>
              <a:t>Is dit anti-anthropomorfisme? Meerderheid: “ja”</a:t>
            </a:r>
          </a:p>
          <a:p>
            <a:pPr marL="742950" lvl="1" indent="-285750">
              <a:buFont typeface="Wingdings" pitchFamily="2" charset="2"/>
              <a:buChar char="ü"/>
            </a:pPr>
            <a:r>
              <a:rPr lang="fr-FR" sz="1600" u="sng" dirty="0">
                <a:effectLst/>
                <a:latin typeface="Times" pitchFamily="2" charset="0"/>
                <a:ea typeface="Calibri" panose="020F0502020204030204" pitchFamily="34" charset="0"/>
              </a:rPr>
              <a:t>Daniel</a:t>
            </a:r>
            <a:r>
              <a:rPr lang="fr-FR" sz="1600" dirty="0">
                <a:effectLst/>
                <a:latin typeface="Times" pitchFamily="2" charset="0"/>
                <a:ea typeface="Calibri" panose="020F0502020204030204" pitchFamily="34" charset="0"/>
              </a:rPr>
              <a:t> (1966): Nous nous trouvons devant une modification consciente de la structure de la phrase hébraïque de la part des traducteurs, pour satisfaire à leur désir d’éliminer radicalement de </a:t>
            </a:r>
            <a:r>
              <a:rPr lang="he-IL" sz="1600" dirty="0">
                <a:latin typeface="Times" pitchFamily="2" charset="0"/>
                <a:cs typeface="Times New Roman" panose="02020603050405020304" pitchFamily="18" charset="0"/>
              </a:rPr>
              <a:t>לחם</a:t>
            </a:r>
            <a:r>
              <a:rPr lang="fr-FR" sz="1600" dirty="0">
                <a:effectLst/>
                <a:latin typeface="Times" pitchFamily="2" charset="0"/>
                <a:ea typeface="Calibri" panose="020F0502020204030204" pitchFamily="34" charset="0"/>
              </a:rPr>
              <a:t>, dans cette conjoncture, tout ce qui pourrait, de près ou de loin, rappeler le sens primitif de ce mot</a:t>
            </a:r>
            <a:r>
              <a:rPr lang="nl-BE" sz="1600" dirty="0">
                <a:effectLst/>
                <a:latin typeface="Times" pitchFamily="2" charset="0"/>
              </a:rPr>
              <a:t> </a:t>
            </a:r>
          </a:p>
          <a:p>
            <a:pPr marL="742950" lvl="1" indent="-285750">
              <a:buFont typeface="Wingdings" pitchFamily="2" charset="2"/>
              <a:buChar char="ü"/>
            </a:pPr>
            <a:r>
              <a:rPr lang="nl-BE" sz="1600" u="sng" dirty="0">
                <a:latin typeface="Times" pitchFamily="2" charset="0"/>
                <a:cs typeface="Times New Roman" panose="02020603050405020304" pitchFamily="18" charset="0"/>
              </a:rPr>
              <a:t>Wevers</a:t>
            </a:r>
            <a:r>
              <a:rPr lang="nl-BE" sz="1600" dirty="0">
                <a:latin typeface="Times" pitchFamily="2" charset="0"/>
                <a:cs typeface="Times New Roman" panose="02020603050405020304" pitchFamily="18" charset="0"/>
              </a:rPr>
              <a:t> (1997): The translator avoids any notion of God’s bread […] In an Egyptian environment during the Ptolemaic period such notion might well be pagan</a:t>
            </a:r>
          </a:p>
          <a:p>
            <a:pPr marL="742950" lvl="1" indent="-285750">
              <a:buFont typeface="Wingdings" pitchFamily="2" charset="2"/>
              <a:buChar char="ü"/>
            </a:pPr>
            <a:r>
              <a:rPr lang="nl-BE" sz="1600" u="sng" dirty="0">
                <a:latin typeface="Times" pitchFamily="2" charset="0"/>
                <a:cs typeface="Times New Roman" panose="02020603050405020304" pitchFamily="18" charset="0"/>
              </a:rPr>
              <a:t>Vahrenhorst</a:t>
            </a:r>
            <a:r>
              <a:rPr lang="nl-BE" sz="1600" dirty="0">
                <a:latin typeface="Times" pitchFamily="2" charset="0"/>
                <a:cs typeface="Times New Roman" panose="02020603050405020304" pitchFamily="18" charset="0"/>
              </a:rPr>
              <a:t> (2011), </a:t>
            </a:r>
            <a:r>
              <a:rPr lang="nl-BE" sz="1600" u="sng" dirty="0">
                <a:latin typeface="Times" pitchFamily="2" charset="0"/>
                <a:cs typeface="Times New Roman" panose="02020603050405020304" pitchFamily="18" charset="0"/>
              </a:rPr>
              <a:t>Rösel</a:t>
            </a:r>
            <a:r>
              <a:rPr lang="nl-BE" sz="1600" dirty="0">
                <a:latin typeface="Times" pitchFamily="2" charset="0"/>
                <a:cs typeface="Times New Roman" panose="02020603050405020304" pitchFamily="18" charset="0"/>
              </a:rPr>
              <a:t> (1998): </a:t>
            </a:r>
            <a:r>
              <a:rPr lang="fr-FR" sz="1600" dirty="0" err="1">
                <a:effectLst/>
                <a:latin typeface="Times" pitchFamily="2" charset="0"/>
                <a:ea typeface="Calibri" panose="020F0502020204030204" pitchFamily="34" charset="0"/>
              </a:rPr>
              <a:t>Das</a:t>
            </a:r>
            <a:r>
              <a:rPr lang="fr-FR" sz="1600" dirty="0">
                <a:effectLst/>
                <a:latin typeface="Times" pitchFamily="2" charset="0"/>
                <a:ea typeface="Calibri" panose="020F0502020204030204" pitchFamily="34" charset="0"/>
              </a:rPr>
              <a:t> </a:t>
            </a:r>
            <a:r>
              <a:rPr lang="fr-FR" sz="1600" dirty="0" err="1">
                <a:effectLst/>
                <a:latin typeface="Times" pitchFamily="2" charset="0"/>
                <a:ea typeface="Calibri" panose="020F0502020204030204" pitchFamily="34" charset="0"/>
              </a:rPr>
              <a:t>Wort</a:t>
            </a:r>
            <a:r>
              <a:rPr lang="fr-FR" sz="1600" dirty="0">
                <a:effectLst/>
                <a:latin typeface="Times" pitchFamily="2" charset="0"/>
                <a:ea typeface="Calibri" panose="020F0502020204030204" pitchFamily="34" charset="0"/>
              </a:rPr>
              <a:t> « </a:t>
            </a:r>
            <a:r>
              <a:rPr lang="fr-FR" sz="1600" dirty="0" err="1">
                <a:effectLst/>
                <a:latin typeface="Times" pitchFamily="2" charset="0"/>
                <a:ea typeface="Calibri" panose="020F0502020204030204" pitchFamily="34" charset="0"/>
              </a:rPr>
              <a:t>Brot</a:t>
            </a:r>
            <a:r>
              <a:rPr lang="fr-FR" sz="1600" dirty="0">
                <a:effectLst/>
                <a:latin typeface="Times" pitchFamily="2" charset="0"/>
                <a:ea typeface="Calibri" panose="020F0502020204030204" pitchFamily="34" charset="0"/>
              </a:rPr>
              <a:t> » </a:t>
            </a:r>
            <a:r>
              <a:rPr lang="fr-FR" sz="1600" dirty="0" err="1">
                <a:effectLst/>
                <a:latin typeface="Times" pitchFamily="2" charset="0"/>
                <a:ea typeface="Calibri" panose="020F0502020204030204" pitchFamily="34" charset="0"/>
              </a:rPr>
              <a:t>wird</a:t>
            </a:r>
            <a:r>
              <a:rPr lang="fr-FR" sz="1600" dirty="0">
                <a:effectLst/>
                <a:latin typeface="Times" pitchFamily="2" charset="0"/>
                <a:ea typeface="Calibri" panose="020F0502020204030204" pitchFamily="34" charset="0"/>
              </a:rPr>
              <a:t> in </a:t>
            </a:r>
            <a:r>
              <a:rPr lang="fr-FR" sz="1600" dirty="0" err="1">
                <a:effectLst/>
                <a:latin typeface="Times" pitchFamily="2" charset="0"/>
                <a:ea typeface="Calibri" panose="020F0502020204030204" pitchFamily="34" charset="0"/>
              </a:rPr>
              <a:t>Opferzusammenhängen</a:t>
            </a:r>
            <a:r>
              <a:rPr lang="fr-FR" sz="1600" dirty="0">
                <a:effectLst/>
                <a:latin typeface="Times" pitchFamily="2" charset="0"/>
                <a:ea typeface="Calibri" panose="020F0502020204030204" pitchFamily="34" charset="0"/>
              </a:rPr>
              <a:t> </a:t>
            </a:r>
            <a:r>
              <a:rPr lang="fr-FR" sz="1600" dirty="0" err="1">
                <a:effectLst/>
                <a:latin typeface="Times" pitchFamily="2" charset="0"/>
                <a:ea typeface="Calibri" panose="020F0502020204030204" pitchFamily="34" charset="0"/>
              </a:rPr>
              <a:t>oft</a:t>
            </a:r>
            <a:r>
              <a:rPr lang="fr-FR" sz="1600" dirty="0">
                <a:effectLst/>
                <a:latin typeface="Times" pitchFamily="2" charset="0"/>
                <a:ea typeface="Calibri" panose="020F0502020204030204" pitchFamily="34" charset="0"/>
              </a:rPr>
              <a:t> </a:t>
            </a:r>
            <a:r>
              <a:rPr lang="fr-FR" sz="1600" dirty="0" err="1">
                <a:effectLst/>
                <a:latin typeface="Times" pitchFamily="2" charset="0"/>
                <a:ea typeface="Calibri" panose="020F0502020204030204" pitchFamily="34" charset="0"/>
              </a:rPr>
              <a:t>weggelassen</a:t>
            </a:r>
            <a:r>
              <a:rPr lang="fr-FR" sz="1600" dirty="0">
                <a:effectLst/>
                <a:latin typeface="Times" pitchFamily="2" charset="0"/>
                <a:ea typeface="Calibri" panose="020F0502020204030204" pitchFamily="34" charset="0"/>
              </a:rPr>
              <a:t>. </a:t>
            </a:r>
            <a:r>
              <a:rPr lang="nl-BE" sz="1600" dirty="0">
                <a:effectLst/>
                <a:latin typeface="Times" pitchFamily="2" charset="0"/>
                <a:ea typeface="Calibri" panose="020F0502020204030204" pitchFamily="34" charset="0"/>
              </a:rPr>
              <a:t>So vermeidet der übersetzer den indruck, dass Gott sich von den Opfern ernähre.</a:t>
            </a:r>
            <a:r>
              <a:rPr lang="nl-BE" sz="1600" dirty="0">
                <a:effectLst/>
                <a:latin typeface="Times" pitchFamily="2" charset="0"/>
              </a:rPr>
              <a:t> </a:t>
            </a:r>
          </a:p>
          <a:p>
            <a:pPr marL="742950" lvl="1" indent="-285750">
              <a:buFont typeface="Wingdings" pitchFamily="2" charset="2"/>
              <a:buChar char="ü"/>
            </a:pPr>
            <a:r>
              <a:rPr lang="nl-BE" sz="1600" u="sng" dirty="0">
                <a:latin typeface="Times" pitchFamily="2" charset="0"/>
                <a:cs typeface="Times New Roman" panose="02020603050405020304" pitchFamily="18" charset="0"/>
              </a:rPr>
              <a:t>Büchner</a:t>
            </a:r>
            <a:r>
              <a:rPr lang="nl-BE" sz="1600" dirty="0">
                <a:latin typeface="Times" pitchFamily="2" charset="0"/>
                <a:cs typeface="Times New Roman" panose="02020603050405020304" pitchFamily="18" charset="0"/>
              </a:rPr>
              <a:t> (2017): </a:t>
            </a:r>
            <a:r>
              <a:rPr lang="en-US" sz="1600" dirty="0">
                <a:solidFill>
                  <a:srgbClr val="000000"/>
                </a:solidFill>
                <a:latin typeface="Times" pitchFamily="2" charset="0"/>
              </a:rPr>
              <a:t>D</a:t>
            </a:r>
            <a:r>
              <a:rPr lang="en-US" sz="1600" dirty="0">
                <a:solidFill>
                  <a:srgbClr val="000000"/>
                </a:solidFill>
                <a:effectLst/>
                <a:latin typeface="Times" pitchFamily="2" charset="0"/>
                <a:ea typeface="Calibri" panose="020F0502020204030204" pitchFamily="34" charset="0"/>
              </a:rPr>
              <a:t>istinguishing between God’s food and the food for humans, stressing that God does not eat like humans, but accepts sacrifices through smoke</a:t>
            </a:r>
            <a:r>
              <a:rPr lang="nl-BE" sz="1600" dirty="0">
                <a:effectLst/>
                <a:latin typeface="Times" pitchFamily="2" charset="0"/>
              </a:rPr>
              <a:t> </a:t>
            </a:r>
          </a:p>
          <a:p>
            <a:pPr marL="742950" lvl="1" indent="-285750">
              <a:buFont typeface="Wingdings" pitchFamily="2" charset="2"/>
              <a:buChar char="ü"/>
            </a:pPr>
            <a:endParaRPr lang="nl-BE" sz="1600" dirty="0">
              <a:effectLst/>
              <a:latin typeface="Times" pitchFamily="2" charset="0"/>
            </a:endParaRPr>
          </a:p>
          <a:p>
            <a:pPr marL="742950" lvl="1" indent="-285750">
              <a:buFont typeface="Courier New" panose="02070309020205020404" pitchFamily="49" charset="0"/>
              <a:buChar char="o"/>
            </a:pPr>
            <a:r>
              <a:rPr lang="nl-BE" dirty="0">
                <a:solidFill>
                  <a:srgbClr val="0070C0"/>
                </a:solidFill>
                <a:latin typeface="Times" pitchFamily="2" charset="0"/>
                <a:cs typeface="Times New Roman" panose="02020603050405020304" pitchFamily="18" charset="0"/>
              </a:rPr>
              <a:t>Een andere mogelijkheid?</a:t>
            </a:r>
          </a:p>
          <a:p>
            <a:pPr marL="1200150" lvl="2" indent="-285750">
              <a:buFont typeface="Wingdings" pitchFamily="2" charset="2"/>
              <a:buChar char="ü"/>
            </a:pPr>
            <a:r>
              <a:rPr lang="nl-BE" sz="1600" u="sng" dirty="0">
                <a:latin typeface="Times" pitchFamily="2" charset="0"/>
                <a:cs typeface="Times New Roman" panose="02020603050405020304" pitchFamily="18" charset="0"/>
              </a:rPr>
              <a:t>Voitila</a:t>
            </a:r>
            <a:r>
              <a:rPr lang="nl-BE" sz="1600" dirty="0">
                <a:latin typeface="Times" pitchFamily="2" charset="0"/>
                <a:cs typeface="Times New Roman" panose="02020603050405020304" pitchFamily="18" charset="0"/>
              </a:rPr>
              <a:t> (2015): </a:t>
            </a:r>
            <a:r>
              <a:rPr lang="en-US" sz="1600" dirty="0">
                <a:solidFill>
                  <a:srgbClr val="000000"/>
                </a:solidFill>
                <a:effectLst/>
                <a:latin typeface="Times" pitchFamily="2" charset="0"/>
                <a:ea typeface="Calibri" panose="020F0502020204030204" pitchFamily="34" charset="0"/>
              </a:rPr>
              <a:t>Caution should be exercised regarding the extent of the translator’s exegesis […] a less intentional reason on the part of the translator is possible</a:t>
            </a:r>
            <a:r>
              <a:rPr lang="nl-BE" sz="1600" dirty="0">
                <a:effectLst/>
                <a:latin typeface="Times" pitchFamily="2" charset="0"/>
              </a:rPr>
              <a:t> </a:t>
            </a:r>
            <a:endParaRPr lang="nl-BE" sz="1600" dirty="0">
              <a:latin typeface="Times" pitchFamily="2" charset="0"/>
              <a:cs typeface="Times New Roman" panose="02020603050405020304" pitchFamily="18" charset="0"/>
            </a:endParaRPr>
          </a:p>
        </p:txBody>
      </p:sp>
      <p:pic>
        <p:nvPicPr>
          <p:cNvPr id="3076" name="Picture 4">
            <a:extLst>
              <a:ext uri="{FF2B5EF4-FFF2-40B4-BE49-F238E27FC236}">
                <a16:creationId xmlns:a16="http://schemas.microsoft.com/office/drawing/2014/main" id="{0492BC35-F2AD-8892-D648-52719BC3695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1166"/>
          <a:stretch/>
        </p:blipFill>
        <p:spPr bwMode="auto">
          <a:xfrm>
            <a:off x="8754256" y="0"/>
            <a:ext cx="3437744"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kstvak 5">
            <a:extLst>
              <a:ext uri="{FF2B5EF4-FFF2-40B4-BE49-F238E27FC236}">
                <a16:creationId xmlns:a16="http://schemas.microsoft.com/office/drawing/2014/main" id="{DAC5DE61-0F0B-ED9F-8B48-0A0A96D06BC1}"/>
              </a:ext>
            </a:extLst>
          </p:cNvPr>
          <p:cNvSpPr txBox="1"/>
          <p:nvPr/>
        </p:nvSpPr>
        <p:spPr>
          <a:xfrm>
            <a:off x="8754256" y="6346199"/>
            <a:ext cx="3437744" cy="523220"/>
          </a:xfrm>
          <a:prstGeom prst="rect">
            <a:avLst/>
          </a:prstGeom>
          <a:solidFill>
            <a:schemeClr val="bg1"/>
          </a:solidFill>
        </p:spPr>
        <p:txBody>
          <a:bodyPr wrap="square" rtlCol="0">
            <a:spAutoFit/>
          </a:bodyPr>
          <a:lstStyle/>
          <a:p>
            <a:pPr algn="ctr"/>
            <a:r>
              <a:rPr lang="nl-BE" sz="1400" i="1" dirty="0">
                <a:latin typeface="Times New Roman" panose="02020603050405020304" pitchFamily="18" charset="0"/>
                <a:cs typeface="Times New Roman" panose="02020603050405020304" pitchFamily="18" charset="0"/>
              </a:rPr>
              <a:t>Jean-François Raffaëlli, L'homme aux deux pains, 1879</a:t>
            </a:r>
          </a:p>
        </p:txBody>
      </p:sp>
    </p:spTree>
    <p:extLst>
      <p:ext uri="{BB962C8B-B14F-4D97-AF65-F5344CB8AC3E}">
        <p14:creationId xmlns:p14="http://schemas.microsoft.com/office/powerpoint/2010/main" val="2299462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914401" y="2878926"/>
            <a:ext cx="10702976" cy="1019324"/>
          </a:xfrm>
        </p:spPr>
        <p:txBody>
          <a:bodyPr/>
          <a:lstStyle/>
          <a:p>
            <a:r>
              <a:rPr lang="fr-BE" dirty="0" err="1"/>
              <a:t>Gods</a:t>
            </a:r>
            <a:r>
              <a:rPr lang="fr-BE" dirty="0"/>
              <a:t> </a:t>
            </a:r>
            <a:r>
              <a:rPr lang="fr-BE" dirty="0" err="1"/>
              <a:t>voedsel</a:t>
            </a:r>
            <a:r>
              <a:rPr lang="fr-BE" dirty="0"/>
              <a:t>: </a:t>
            </a:r>
          </a:p>
          <a:p>
            <a:r>
              <a:rPr lang="fr-BE" dirty="0" err="1"/>
              <a:t>Verzen</a:t>
            </a:r>
            <a:r>
              <a:rPr lang="fr-BE" dirty="0"/>
              <a:t> en </a:t>
            </a:r>
            <a:r>
              <a:rPr lang="fr-BE" dirty="0" err="1"/>
              <a:t>Varianten</a:t>
            </a:r>
            <a:endParaRPr lang="fr-BE" dirty="0"/>
          </a:p>
        </p:txBody>
      </p:sp>
    </p:spTree>
    <p:extLst>
      <p:ext uri="{BB962C8B-B14F-4D97-AF65-F5344CB8AC3E}">
        <p14:creationId xmlns:p14="http://schemas.microsoft.com/office/powerpoint/2010/main" val="22216257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a:xfrm>
            <a:off x="606864" y="348116"/>
            <a:ext cx="7771325" cy="431800"/>
          </a:xfrm>
        </p:spPr>
        <p:txBody>
          <a:bodyPr/>
          <a:lstStyle/>
          <a:p>
            <a:r>
              <a:rPr lang="fr-BE" dirty="0" err="1"/>
              <a:t>Gods</a:t>
            </a:r>
            <a:r>
              <a:rPr lang="fr-BE" dirty="0"/>
              <a:t> </a:t>
            </a:r>
            <a:r>
              <a:rPr lang="fr-BE" dirty="0" err="1"/>
              <a:t>voedsel</a:t>
            </a:r>
            <a:endParaRPr lang="fr-BE" dirty="0"/>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5" name="Tekstvak 4">
            <a:extLst>
              <a:ext uri="{FF2B5EF4-FFF2-40B4-BE49-F238E27FC236}">
                <a16:creationId xmlns:a16="http://schemas.microsoft.com/office/drawing/2014/main" id="{8F98BC85-B7A4-DAF7-4D5E-E138E2FB7E93}"/>
              </a:ext>
            </a:extLst>
          </p:cNvPr>
          <p:cNvSpPr txBox="1"/>
          <p:nvPr/>
        </p:nvSpPr>
        <p:spPr>
          <a:xfrm>
            <a:off x="419903" y="1582147"/>
            <a:ext cx="7120468" cy="4247317"/>
          </a:xfrm>
          <a:prstGeom prst="rect">
            <a:avLst/>
          </a:prstGeom>
          <a:noFill/>
        </p:spPr>
        <p:txBody>
          <a:bodyPr wrap="square" rtlCol="0">
            <a:spAutoFit/>
          </a:bodyPr>
          <a:lstStyle/>
          <a:p>
            <a:pPr marL="285750" indent="-285750">
              <a:buFont typeface="Arial" panose="020B0604020202020204" pitchFamily="34" charset="0"/>
              <a:buChar char="•"/>
            </a:pPr>
            <a:r>
              <a:rPr lang="nl-BE" dirty="0">
                <a:latin typeface="Times New Roman" panose="02020603050405020304" pitchFamily="18" charset="0"/>
                <a:cs typeface="Times New Roman" panose="02020603050405020304" pitchFamily="18" charset="0"/>
              </a:rPr>
              <a:t>Offers als voedsel voor God?</a:t>
            </a:r>
          </a:p>
          <a:p>
            <a:pPr marL="742950" lvl="1" indent="-285750">
              <a:buFont typeface="Wingdings" pitchFamily="2" charset="2"/>
              <a:buChar char="Ø"/>
            </a:pPr>
            <a:r>
              <a:rPr lang="nl-BE" dirty="0">
                <a:latin typeface="Times New Roman" panose="02020603050405020304" pitchFamily="18" charset="0"/>
                <a:cs typeface="Times New Roman" panose="02020603050405020304" pitchFamily="18" charset="0"/>
              </a:rPr>
              <a:t>Num 28:2 (MT): “Laat de Israëlieten ervoor zorgen dat ze mij op de vastgestelde tijden mijn offers brengen, het voedsel (</a:t>
            </a:r>
            <a:r>
              <a:rPr lang="he-IL" dirty="0">
                <a:latin typeface="Times New Roman" panose="02020603050405020304" pitchFamily="18" charset="0"/>
                <a:cs typeface="Times New Roman" panose="02020603050405020304" pitchFamily="18" charset="0"/>
              </a:rPr>
              <a:t>לחם </a:t>
            </a:r>
            <a:r>
              <a:rPr lang="fr-FR" dirty="0">
                <a:latin typeface="Times New Roman" panose="02020603050405020304" pitchFamily="18" charset="0"/>
                <a:cs typeface="Times New Roman" panose="02020603050405020304" pitchFamily="18" charset="0"/>
              </a:rPr>
              <a:t> )</a:t>
            </a:r>
            <a:r>
              <a:rPr lang="nl-BE" dirty="0">
                <a:latin typeface="Times New Roman" panose="02020603050405020304" pitchFamily="18" charset="0"/>
                <a:cs typeface="Times New Roman" panose="02020603050405020304" pitchFamily="18" charset="0"/>
              </a:rPr>
              <a:t> dat me wordt aangeboden als een geurige gave die me behaagt.”</a:t>
            </a:r>
          </a:p>
          <a:p>
            <a:pPr marL="742950" lvl="1" indent="-285750">
              <a:buFont typeface="Wingdings" pitchFamily="2" charset="2"/>
              <a:buChar char="Ø"/>
            </a:pPr>
            <a:r>
              <a:rPr lang="nl-BE" dirty="0">
                <a:latin typeface="Times New Roman" panose="02020603050405020304" pitchFamily="18" charset="0"/>
                <a:cs typeface="Times New Roman" panose="02020603050405020304" pitchFamily="18" charset="0"/>
              </a:rPr>
              <a:t>God “eet” geen offers!: Psalm 50:7–15</a:t>
            </a:r>
          </a:p>
          <a:p>
            <a:pPr marL="742950" lvl="1" indent="-285750">
              <a:buFont typeface="Wingdings" pitchFamily="2" charset="2"/>
              <a:buChar char="Ø"/>
            </a:pPr>
            <a:r>
              <a:rPr lang="nl-BE" dirty="0">
                <a:latin typeface="Times New Roman" panose="02020603050405020304" pitchFamily="18" charset="0"/>
                <a:cs typeface="Times New Roman" panose="02020603050405020304" pitchFamily="18" charset="0"/>
              </a:rPr>
              <a:t>Het eten van offergaven behoort andere goeden toe : Deut 32:37-38</a:t>
            </a:r>
          </a:p>
          <a:p>
            <a:pPr marL="742950" lvl="1" indent="-285750">
              <a:buFont typeface="Wingdings" pitchFamily="2" charset="2"/>
              <a:buChar char="Ø"/>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l-GR" dirty="0" err="1">
                <a:latin typeface="Times New Roman" panose="02020603050405020304" pitchFamily="18" charset="0"/>
                <a:cs typeface="Times New Roman" panose="02020603050405020304" pitchFamily="18" charset="0"/>
              </a:rPr>
              <a:t>ἄρτος</a:t>
            </a:r>
            <a:r>
              <a:rPr lang="el-GR" dirty="0">
                <a:latin typeface="Times New Roman" panose="02020603050405020304" pitchFamily="18" charset="0"/>
                <a:cs typeface="Times New Roman" panose="02020603050405020304" pitchFamily="18" charset="0"/>
              </a:rPr>
              <a:t> </a:t>
            </a:r>
            <a:r>
              <a:rPr lang="nl-BE" dirty="0">
                <a:latin typeface="Times New Roman" panose="02020603050405020304" pitchFamily="18" charset="0"/>
                <a:cs typeface="Times New Roman" panose="02020603050405020304" pitchFamily="18" charset="0"/>
              </a:rPr>
              <a:t>: standaard equivalent van</a:t>
            </a:r>
            <a:r>
              <a:rPr lang="he-IL" dirty="0">
                <a:latin typeface="Times New Roman" panose="02020603050405020304" pitchFamily="18" charset="0"/>
                <a:cs typeface="Times New Roman" panose="02020603050405020304" pitchFamily="18" charset="0"/>
              </a:rPr>
              <a:t>לחם </a:t>
            </a:r>
            <a:r>
              <a:rPr lang="nl-BE" dirty="0">
                <a:latin typeface="Times New Roman" panose="02020603050405020304" pitchFamily="18" charset="0"/>
                <a:cs typeface="Times New Roman" panose="02020603050405020304" pitchFamily="18" charset="0"/>
              </a:rPr>
              <a:t> in LXX-Pentateuch</a:t>
            </a:r>
          </a:p>
          <a:p>
            <a:pPr marL="742950" lvl="1" indent="-285750">
              <a:buFont typeface="Wingdings" pitchFamily="2" charset="2"/>
              <a:buChar char="Ø"/>
            </a:pPr>
            <a:r>
              <a:rPr lang="nl-BE" dirty="0">
                <a:latin typeface="Times New Roman" panose="02020603050405020304" pitchFamily="18" charset="0"/>
                <a:cs typeface="Times New Roman" panose="02020603050405020304" pitchFamily="18" charset="0"/>
              </a:rPr>
              <a:t>64 keer</a:t>
            </a:r>
          </a:p>
          <a:p>
            <a:pPr marL="742950" lvl="1" indent="-285750">
              <a:buFont typeface="Wingdings" pitchFamily="2" charset="2"/>
              <a:buChar char="Ø"/>
            </a:pPr>
            <a:r>
              <a:rPr lang="nl-BE" dirty="0">
                <a:latin typeface="Times New Roman" panose="02020603050405020304" pitchFamily="18" charset="0"/>
                <a:cs typeface="Times New Roman" panose="02020603050405020304" pitchFamily="18" charset="0"/>
              </a:rPr>
              <a:t>Ook bredere betekenis van ‘voedsel’</a:t>
            </a:r>
          </a:p>
          <a:p>
            <a:pPr marL="742950" lvl="1" indent="-285750">
              <a:buFont typeface="Wingdings" pitchFamily="2" charset="2"/>
              <a:buChar char="Ø"/>
            </a:pPr>
            <a:r>
              <a:rPr lang="nl-BE" dirty="0">
                <a:latin typeface="Times New Roman" panose="02020603050405020304" pitchFamily="18" charset="0"/>
                <a:cs typeface="Times New Roman" panose="02020603050405020304" pitchFamily="18" charset="0"/>
              </a:rPr>
              <a:t>Bewuste “breuk” met stereotypische vertaling?</a:t>
            </a:r>
          </a:p>
          <a:p>
            <a:pPr marL="742950" lvl="1" indent="-285750">
              <a:buFont typeface="Wingdings" pitchFamily="2" charset="2"/>
              <a:buChar char="Ø"/>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nl-BE" dirty="0">
                <a:latin typeface="Times New Roman" panose="02020603050405020304" pitchFamily="18" charset="0"/>
                <a:cs typeface="Times New Roman" panose="02020603050405020304" pitchFamily="18" charset="0"/>
              </a:rPr>
              <a:t>Anti-anthropomorfisme?</a:t>
            </a:r>
          </a:p>
          <a:p>
            <a:pPr marL="742950" lvl="1" indent="-285750">
              <a:buFont typeface="Wingdings" pitchFamily="2" charset="2"/>
              <a:buChar char="Ø"/>
            </a:pPr>
            <a:r>
              <a:rPr lang="nl-BE" dirty="0">
                <a:latin typeface="Times New Roman" panose="02020603050405020304" pitchFamily="18" charset="0"/>
                <a:cs typeface="Times New Roman" panose="02020603050405020304" pitchFamily="18" charset="0"/>
              </a:rPr>
              <a:t>Vermijding</a:t>
            </a:r>
          </a:p>
          <a:p>
            <a:pPr marL="742950" lvl="1" indent="-285750">
              <a:buFont typeface="Wingdings" pitchFamily="2" charset="2"/>
              <a:buChar char="Ø"/>
            </a:pPr>
            <a:r>
              <a:rPr lang="nl-BE" dirty="0">
                <a:latin typeface="Times New Roman" panose="02020603050405020304" pitchFamily="18" charset="0"/>
                <a:cs typeface="Times New Roman" panose="02020603050405020304" pitchFamily="18" charset="0"/>
              </a:rPr>
              <a:t>Vervanging</a:t>
            </a:r>
          </a:p>
        </p:txBody>
      </p:sp>
      <p:pic>
        <p:nvPicPr>
          <p:cNvPr id="4100" name="Picture 4" descr="The bread carrier, 1905 - Pablo Picasso - WikiArt.org">
            <a:extLst>
              <a:ext uri="{FF2B5EF4-FFF2-40B4-BE49-F238E27FC236}">
                <a16:creationId xmlns:a16="http://schemas.microsoft.com/office/drawing/2014/main" id="{F65CE32C-E6D4-7475-59ED-CDEE1ED817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6054" y="0"/>
            <a:ext cx="4640263"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kstvak 5">
            <a:extLst>
              <a:ext uri="{FF2B5EF4-FFF2-40B4-BE49-F238E27FC236}">
                <a16:creationId xmlns:a16="http://schemas.microsoft.com/office/drawing/2014/main" id="{DAC5DE61-0F0B-ED9F-8B48-0A0A96D06BC1}"/>
              </a:ext>
            </a:extLst>
          </p:cNvPr>
          <p:cNvSpPr txBox="1"/>
          <p:nvPr/>
        </p:nvSpPr>
        <p:spPr>
          <a:xfrm>
            <a:off x="7546054" y="0"/>
            <a:ext cx="4645946" cy="307777"/>
          </a:xfrm>
          <a:prstGeom prst="rect">
            <a:avLst/>
          </a:prstGeom>
          <a:solidFill>
            <a:schemeClr val="bg1"/>
          </a:solidFill>
        </p:spPr>
        <p:txBody>
          <a:bodyPr wrap="square" rtlCol="0">
            <a:spAutoFit/>
          </a:bodyPr>
          <a:lstStyle/>
          <a:p>
            <a:pPr algn="ctr"/>
            <a:r>
              <a:rPr lang="nl-BE" sz="1400" i="1" dirty="0">
                <a:latin typeface="Times New Roman" panose="02020603050405020304" pitchFamily="18" charset="0"/>
                <a:cs typeface="Times New Roman" panose="02020603050405020304" pitchFamily="18" charset="0"/>
              </a:rPr>
              <a:t>Pablo Picasso, La porteuse de pains, 1905</a:t>
            </a:r>
          </a:p>
        </p:txBody>
      </p:sp>
    </p:spTree>
    <p:extLst>
      <p:ext uri="{BB962C8B-B14F-4D97-AF65-F5344CB8AC3E}">
        <p14:creationId xmlns:p14="http://schemas.microsoft.com/office/powerpoint/2010/main" val="2671678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Still Life with Römer, Silver Tazza and Bread Roll - The Collection - Museo  Nacional del Prado">
            <a:extLst>
              <a:ext uri="{FF2B5EF4-FFF2-40B4-BE49-F238E27FC236}">
                <a16:creationId xmlns:a16="http://schemas.microsoft.com/office/drawing/2014/main" id="{D28A994C-0154-B01D-2532-BC7C0DAE21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2466" y="1244184"/>
            <a:ext cx="4419554" cy="5613816"/>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texte 1"/>
          <p:cNvSpPr>
            <a:spLocks noGrp="1"/>
          </p:cNvSpPr>
          <p:nvPr>
            <p:ph type="body" sz="quarter" idx="13"/>
          </p:nvPr>
        </p:nvSpPr>
        <p:spPr>
          <a:xfrm>
            <a:off x="606864" y="348116"/>
            <a:ext cx="7771325" cy="431800"/>
          </a:xfrm>
        </p:spPr>
        <p:txBody>
          <a:bodyPr/>
          <a:lstStyle/>
          <a:p>
            <a:r>
              <a:rPr lang="fr-BE" dirty="0" err="1"/>
              <a:t>Gods</a:t>
            </a:r>
            <a:r>
              <a:rPr lang="fr-BE" dirty="0"/>
              <a:t> </a:t>
            </a:r>
            <a:r>
              <a:rPr lang="fr-BE" dirty="0" err="1"/>
              <a:t>voedsel</a:t>
            </a:r>
            <a:endParaRPr lang="fr-BE" dirty="0"/>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6" name="Tekstvak 5">
            <a:extLst>
              <a:ext uri="{FF2B5EF4-FFF2-40B4-BE49-F238E27FC236}">
                <a16:creationId xmlns:a16="http://schemas.microsoft.com/office/drawing/2014/main" id="{DAC5DE61-0F0B-ED9F-8B48-0A0A96D06BC1}"/>
              </a:ext>
            </a:extLst>
          </p:cNvPr>
          <p:cNvSpPr txBox="1"/>
          <p:nvPr/>
        </p:nvSpPr>
        <p:spPr>
          <a:xfrm>
            <a:off x="7772446" y="6340839"/>
            <a:ext cx="4419554" cy="523220"/>
          </a:xfrm>
          <a:prstGeom prst="rect">
            <a:avLst/>
          </a:prstGeom>
          <a:solidFill>
            <a:schemeClr val="bg1"/>
          </a:solidFill>
        </p:spPr>
        <p:txBody>
          <a:bodyPr wrap="square" rtlCol="0">
            <a:spAutoFit/>
          </a:bodyPr>
          <a:lstStyle/>
          <a:p>
            <a:pPr algn="ctr"/>
            <a:r>
              <a:rPr lang="nl-BE" sz="1400" i="1" dirty="0">
                <a:latin typeface="Times New Roman" panose="02020603050405020304" pitchFamily="18" charset="0"/>
                <a:cs typeface="Times New Roman" panose="02020603050405020304" pitchFamily="18" charset="0"/>
              </a:rPr>
              <a:t>Pieter Claesz, Still Life with Römer, Silver Tazza and Bread Roll, 1637</a:t>
            </a:r>
          </a:p>
        </p:txBody>
      </p:sp>
      <p:sp>
        <p:nvSpPr>
          <p:cNvPr id="8" name="Tekstvak 7">
            <a:extLst>
              <a:ext uri="{FF2B5EF4-FFF2-40B4-BE49-F238E27FC236}">
                <a16:creationId xmlns:a16="http://schemas.microsoft.com/office/drawing/2014/main" id="{6BC9723B-3B3A-700C-FE55-C9BDF5EC506A}"/>
              </a:ext>
            </a:extLst>
          </p:cNvPr>
          <p:cNvSpPr txBox="1"/>
          <p:nvPr/>
        </p:nvSpPr>
        <p:spPr>
          <a:xfrm>
            <a:off x="488111" y="1295179"/>
            <a:ext cx="6115986" cy="646331"/>
          </a:xfrm>
          <a:prstGeom prst="rect">
            <a:avLst/>
          </a:prstGeom>
          <a:noFill/>
        </p:spPr>
        <p:txBody>
          <a:bodyPr wrap="square">
            <a:spAutoFit/>
          </a:bodyPr>
          <a:lstStyle/>
          <a:p>
            <a:r>
              <a:rPr lang="nl-BE" b="1" u="sng" dirty="0">
                <a:latin typeface="Times New Roman" panose="02020603050405020304" pitchFamily="18" charset="0"/>
                <a:cs typeface="Times New Roman" panose="02020603050405020304" pitchFamily="18" charset="0"/>
              </a:rPr>
              <a:t>Vermijding?</a:t>
            </a:r>
          </a:p>
          <a:p>
            <a:pPr marL="285750" indent="-285750">
              <a:buFont typeface="Arial" panose="020B0604020202020204" pitchFamily="34" charset="0"/>
              <a:buChar char="•"/>
            </a:pPr>
            <a:r>
              <a:rPr lang="nl-BE" dirty="0">
                <a:latin typeface="Times New Roman" panose="02020603050405020304" pitchFamily="18" charset="0"/>
                <a:cs typeface="Times New Roman" panose="02020603050405020304" pitchFamily="18" charset="0"/>
              </a:rPr>
              <a:t>Lev 3:11.16</a:t>
            </a:r>
          </a:p>
        </p:txBody>
      </p:sp>
      <p:graphicFrame>
        <p:nvGraphicFramePr>
          <p:cNvPr id="11" name="Tabel 10">
            <a:extLst>
              <a:ext uri="{FF2B5EF4-FFF2-40B4-BE49-F238E27FC236}">
                <a16:creationId xmlns:a16="http://schemas.microsoft.com/office/drawing/2014/main" id="{3BA65E04-8D17-DD0F-7378-1030EB897CD2}"/>
              </a:ext>
            </a:extLst>
          </p:cNvPr>
          <p:cNvGraphicFramePr>
            <a:graphicFrameLocks noGrp="1"/>
          </p:cNvGraphicFramePr>
          <p:nvPr>
            <p:extLst>
              <p:ext uri="{D42A27DB-BD31-4B8C-83A1-F6EECF244321}">
                <p14:modId xmlns:p14="http://schemas.microsoft.com/office/powerpoint/2010/main" val="1935530662"/>
              </p:ext>
            </p:extLst>
          </p:nvPr>
        </p:nvGraphicFramePr>
        <p:xfrm>
          <a:off x="359764" y="2261767"/>
          <a:ext cx="7255238" cy="3524438"/>
        </p:xfrm>
        <a:graphic>
          <a:graphicData uri="http://schemas.openxmlformats.org/drawingml/2006/table">
            <a:tbl>
              <a:tblPr firstRow="1" firstCol="1" bandRow="1"/>
              <a:tblGrid>
                <a:gridCol w="460137">
                  <a:extLst>
                    <a:ext uri="{9D8B030D-6E8A-4147-A177-3AD203B41FA5}">
                      <a16:colId xmlns:a16="http://schemas.microsoft.com/office/drawing/2014/main" val="1416340122"/>
                    </a:ext>
                  </a:extLst>
                </a:gridCol>
                <a:gridCol w="2700098">
                  <a:extLst>
                    <a:ext uri="{9D8B030D-6E8A-4147-A177-3AD203B41FA5}">
                      <a16:colId xmlns:a16="http://schemas.microsoft.com/office/drawing/2014/main" val="880123042"/>
                    </a:ext>
                  </a:extLst>
                </a:gridCol>
                <a:gridCol w="4095003">
                  <a:extLst>
                    <a:ext uri="{9D8B030D-6E8A-4147-A177-3AD203B41FA5}">
                      <a16:colId xmlns:a16="http://schemas.microsoft.com/office/drawing/2014/main" val="4068512255"/>
                    </a:ext>
                  </a:extLst>
                </a:gridCol>
              </a:tblGrid>
              <a:tr h="1626664">
                <a:tc>
                  <a:txBody>
                    <a:bodyPr/>
                    <a:lstStyle/>
                    <a:p>
                      <a:pPr algn="just"/>
                      <a:r>
                        <a:rPr lang="en-US" sz="1200">
                          <a:effectLst/>
                          <a:latin typeface="Times New Roman" panose="02020603050405020304" pitchFamily="18" charset="0"/>
                          <a:ea typeface="Calibri" panose="020F0502020204030204" pitchFamily="34" charset="0"/>
                          <a:cs typeface="Times New Roman" panose="02020603050405020304" pitchFamily="18" charset="0"/>
                        </a:rPr>
                        <a:t>Lev 3:11</a:t>
                      </a:r>
                      <a:endParaRPr lang="nl-BE"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r>
                        <a:rPr lang="he-I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‏וְהִקְטִיר֥וֹ הַכֹּהֵ֖ן הַמִּזְבֵּ֑חָה </a:t>
                      </a:r>
                      <a:r>
                        <a:rPr lang="he-IL" sz="1600" b="1" dirty="0">
                          <a:solidFill>
                            <a:srgbClr val="FF2500"/>
                          </a:solidFill>
                          <a:effectLst/>
                          <a:latin typeface="Times New Roman" panose="02020603050405020304" pitchFamily="18" charset="0"/>
                          <a:ea typeface="Calibri" panose="020F0502020204030204" pitchFamily="34" charset="0"/>
                          <a:cs typeface="Times New Roman" panose="02020603050405020304" pitchFamily="18" charset="0"/>
                        </a:rPr>
                        <a:t>לֶ֥חֶם </a:t>
                      </a:r>
                      <a:r>
                        <a:rPr lang="he-I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אִשֶּׁ֖ה</a:t>
                      </a:r>
                      <a:r>
                        <a:rPr lang="he-I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לַיהוָֽה</a:t>
                      </a:r>
                      <a:endParaRPr lang="fr-FR"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rtl="1"/>
                      <a:r>
                        <a:rPr lang="nl-BE" sz="1600" dirty="0">
                          <a:effectLst/>
                          <a:latin typeface="Times New Roman" panose="02020603050405020304" pitchFamily="18" charset="0"/>
                          <a:ea typeface="Calibri" panose="020F0502020204030204" pitchFamily="34" charset="0"/>
                          <a:cs typeface="Times New Roman" panose="02020603050405020304" pitchFamily="18" charset="0"/>
                        </a:rPr>
                        <a:t>De priester zal dat op het altaar in rook laten opgaan. [Het is] voedsel, een vuuroffer voor de Heer.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α</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νοι</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σει</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ο</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ι</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ερευ</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ς</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ε</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π</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ι</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το</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θυσι</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α</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στη</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ριον</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ὀσμὴν</a:t>
                      </a:r>
                      <a:r>
                        <a:rPr lang="nl-NL" sz="1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ευ</a:t>
                      </a:r>
                      <a:r>
                        <a:rPr lang="en-US" sz="1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ωδι</a:t>
                      </a:r>
                      <a:r>
                        <a:rPr lang="en-US" sz="1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α</a:t>
                      </a:r>
                      <a:r>
                        <a:rPr lang="nl-NL" sz="16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ς</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κ</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α</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ρ</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π</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ωμ</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α </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κυρι</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ω</a:t>
                      </a:r>
                      <a:r>
                        <a:rPr lang="en-US"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p>
                    <a:p>
                      <a:pPr algn="just"/>
                      <a:r>
                        <a:rPr lang="nl-BE" sz="1600" b="0" i="0" u="none" strike="noStrike" kern="1200" dirty="0">
                          <a:solidFill>
                            <a:schemeClr val="tx1"/>
                          </a:solidFill>
                          <a:effectLst/>
                          <a:latin typeface="Times New Roman" panose="02020603050405020304" pitchFamily="18" charset="0"/>
                          <a:ea typeface="+mn-ea"/>
                          <a:cs typeface="Times New Roman" panose="02020603050405020304" pitchFamily="18" charset="0"/>
                        </a:rPr>
                        <a:t>De priester zal een offer brengen op het altaar: een offer van aangename geur, een vuuroffer voor de Heer. </a:t>
                      </a:r>
                      <a:endParaRPr lang="nl-BE"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23312264"/>
                  </a:ext>
                </a:extLst>
              </a:tr>
              <a:tr h="1897774">
                <a:tc>
                  <a:txBody>
                    <a:bodyPr/>
                    <a:lstStyle/>
                    <a:p>
                      <a:pPr algn="just"/>
                      <a:r>
                        <a:rPr lang="en-US" sz="1200">
                          <a:effectLst/>
                          <a:latin typeface="Times New Roman" panose="02020603050405020304" pitchFamily="18" charset="0"/>
                          <a:ea typeface="Calibri" panose="020F0502020204030204" pitchFamily="34" charset="0"/>
                          <a:cs typeface="Times New Roman" panose="02020603050405020304" pitchFamily="18" charset="0"/>
                        </a:rPr>
                        <a:t>Lev 3:16</a:t>
                      </a:r>
                      <a:endParaRPr lang="nl-BE"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r>
                        <a:rPr lang="he-I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‏וְהִקְטִירָ֥ם הַכֹּהֵ֖ן הַמִּזְבֵּ֑חָה </a:t>
                      </a:r>
                      <a:r>
                        <a:rPr lang="he-IL" sz="1600" b="1" dirty="0">
                          <a:solidFill>
                            <a:srgbClr val="FF2500"/>
                          </a:solidFill>
                          <a:effectLst/>
                          <a:latin typeface="Times New Roman" panose="02020603050405020304" pitchFamily="18" charset="0"/>
                          <a:ea typeface="Calibri" panose="020F0502020204030204" pitchFamily="34" charset="0"/>
                          <a:cs typeface="Times New Roman" panose="02020603050405020304" pitchFamily="18" charset="0"/>
                        </a:rPr>
                        <a:t>לֶ֤חֶם </a:t>
                      </a:r>
                      <a:r>
                        <a:rPr lang="he-I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אִשֶּׁה</a:t>
                      </a:r>
                      <a:r>
                        <a:rPr lang="he-I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לְרֵ֣יחַ </a:t>
                      </a:r>
                      <a:r>
                        <a:rPr lang="he-I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נִיחֹ֔ח</a:t>
                      </a:r>
                      <a:r>
                        <a:rPr lang="he-I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he-I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כָּל־חֵ֖לֶב</a:t>
                      </a:r>
                      <a:r>
                        <a:rPr lang="he-I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לַיהוָֽה׃</a:t>
                      </a:r>
                      <a:endParaRPr lang="fr-FR"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rtl="1"/>
                      <a:r>
                        <a:rPr lang="nl-BE" sz="1600" dirty="0">
                          <a:effectLst/>
                          <a:latin typeface="Times New Roman" panose="02020603050405020304" pitchFamily="18" charset="0"/>
                          <a:ea typeface="Calibri" panose="020F0502020204030204" pitchFamily="34" charset="0"/>
                          <a:cs typeface="Times New Roman" panose="02020603050405020304" pitchFamily="18" charset="0"/>
                        </a:rPr>
                        <a:t>De priester zal die op het altaar in rook laten opgaan. [Het is] voedsel, een vuuroffer met een aangename geur. Al het vet [is] voor de Heer.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κ</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α</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ι</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α</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νοι</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σει</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ο</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ι</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ερευ</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ς</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ε</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π</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ι</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το</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θυσι</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α</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στη</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ριον</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κ</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α</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ρ</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π</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ωμ</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α</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ο</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σμη</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ευ</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ωδι</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α</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ς</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τω</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κυρι</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ω</a:t>
                      </a:r>
                      <a:r>
                        <a:rPr lang="en-US"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πα</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ν</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το</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στε</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α</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ρ</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τω</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κυρι</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ω</a:t>
                      </a:r>
                      <a:r>
                        <a:rPr lang="en-US"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p>
                    <a:p>
                      <a:pPr algn="just"/>
                      <a:r>
                        <a:rPr lang="nl-BE" sz="1600" dirty="0">
                          <a:effectLst/>
                          <a:latin typeface="Times New Roman" panose="02020603050405020304" pitchFamily="18" charset="0"/>
                          <a:ea typeface="Calibri" panose="020F0502020204030204" pitchFamily="34" charset="0"/>
                          <a:cs typeface="Times New Roman" panose="02020603050405020304" pitchFamily="18" charset="0"/>
                        </a:rPr>
                        <a:t>En de priester zal een offer brengen op het altaar: een vuuroffer, een goede geur voor de Heer, al het vet [is] voor de Heer.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14789730"/>
                  </a:ext>
                </a:extLst>
              </a:tr>
            </a:tbl>
          </a:graphicData>
        </a:graphic>
      </p:graphicFrame>
    </p:spTree>
    <p:extLst>
      <p:ext uri="{BB962C8B-B14F-4D97-AF65-F5344CB8AC3E}">
        <p14:creationId xmlns:p14="http://schemas.microsoft.com/office/powerpoint/2010/main" val="3103643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a:xfrm>
            <a:off x="606864" y="348116"/>
            <a:ext cx="7771325" cy="431800"/>
          </a:xfrm>
        </p:spPr>
        <p:txBody>
          <a:bodyPr/>
          <a:lstStyle/>
          <a:p>
            <a:r>
              <a:rPr lang="fr-BE" dirty="0" err="1"/>
              <a:t>Gods</a:t>
            </a:r>
            <a:r>
              <a:rPr lang="fr-BE" dirty="0"/>
              <a:t> </a:t>
            </a:r>
            <a:r>
              <a:rPr lang="fr-BE" dirty="0" err="1"/>
              <a:t>voedsel</a:t>
            </a:r>
            <a:endParaRPr lang="fr-BE" dirty="0"/>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5" name="Tekstvak 4">
            <a:extLst>
              <a:ext uri="{FF2B5EF4-FFF2-40B4-BE49-F238E27FC236}">
                <a16:creationId xmlns:a16="http://schemas.microsoft.com/office/drawing/2014/main" id="{8F98BC85-B7A4-DAF7-4D5E-E138E2FB7E93}"/>
              </a:ext>
            </a:extLst>
          </p:cNvPr>
          <p:cNvSpPr txBox="1"/>
          <p:nvPr/>
        </p:nvSpPr>
        <p:spPr>
          <a:xfrm>
            <a:off x="397960" y="1319134"/>
            <a:ext cx="7374485" cy="3693319"/>
          </a:xfrm>
          <a:prstGeom prst="rect">
            <a:avLst/>
          </a:prstGeom>
          <a:noFill/>
        </p:spPr>
        <p:txBody>
          <a:bodyPr wrap="square" rtlCol="0">
            <a:spAutoFit/>
          </a:bodyPr>
          <a:lstStyle/>
          <a:p>
            <a:r>
              <a:rPr lang="nl-BE" b="1" u="sng" dirty="0">
                <a:latin typeface="Times New Roman" panose="02020603050405020304" pitchFamily="18" charset="0"/>
                <a:cs typeface="Times New Roman" panose="02020603050405020304" pitchFamily="18" charset="0"/>
              </a:rPr>
              <a:t>Vermijding?</a:t>
            </a:r>
          </a:p>
          <a:p>
            <a:pPr marL="285750" indent="-285750">
              <a:buFont typeface="Arial" panose="020B0604020202020204" pitchFamily="34" charset="0"/>
              <a:buChar char="•"/>
            </a:pPr>
            <a:r>
              <a:rPr lang="nl-BE" dirty="0">
                <a:latin typeface="Times New Roman" panose="02020603050405020304" pitchFamily="18" charset="0"/>
                <a:cs typeface="Times New Roman" panose="02020603050405020304" pitchFamily="18" charset="0"/>
              </a:rPr>
              <a:t>Lev 3:11.16</a:t>
            </a:r>
          </a:p>
          <a:p>
            <a:pPr marL="742950" lvl="1" indent="-285750">
              <a:buFont typeface="Wingdings" pitchFamily="2" charset="2"/>
              <a:buChar char="Ø"/>
            </a:pPr>
            <a:r>
              <a:rPr lang="he-IL" dirty="0">
                <a:latin typeface="Times New Roman" panose="02020603050405020304" pitchFamily="18" charset="0"/>
                <a:cs typeface="Times New Roman" panose="02020603050405020304" pitchFamily="18" charset="0"/>
              </a:rPr>
              <a:t>לחם</a:t>
            </a:r>
            <a:r>
              <a:rPr lang="nl-BE" dirty="0">
                <a:latin typeface="Times New Roman" panose="02020603050405020304" pitchFamily="18" charset="0"/>
                <a:cs typeface="Times New Roman" panose="02020603050405020304" pitchFamily="18" charset="0"/>
              </a:rPr>
              <a:t> in brede betekenis als ‘voedsel”</a:t>
            </a:r>
          </a:p>
          <a:p>
            <a:pPr marL="742950" lvl="1" indent="-285750">
              <a:buFont typeface="Wingdings" pitchFamily="2" charset="2"/>
              <a:buChar char="Ø"/>
            </a:pPr>
            <a:r>
              <a:rPr lang="nl-BE" dirty="0">
                <a:latin typeface="Times New Roman" panose="02020603050405020304" pitchFamily="18" charset="0"/>
                <a:cs typeface="Times New Roman" panose="02020603050405020304" pitchFamily="18" charset="0"/>
              </a:rPr>
              <a:t>LXX: </a:t>
            </a:r>
            <a:r>
              <a:rPr lang="nl-BE" i="1" dirty="0">
                <a:latin typeface="Times New Roman" panose="02020603050405020304" pitchFamily="18" charset="0"/>
                <a:cs typeface="Times New Roman" panose="02020603050405020304" pitchFamily="18" charset="0"/>
              </a:rPr>
              <a:t>minus </a:t>
            </a:r>
            <a:r>
              <a:rPr lang="nl-BE" dirty="0">
                <a:latin typeface="Times New Roman" panose="02020603050405020304" pitchFamily="18" charset="0"/>
                <a:cs typeface="Times New Roman" panose="02020603050405020304" pitchFamily="18" charset="0"/>
              </a:rPr>
              <a:t>van </a:t>
            </a:r>
            <a:r>
              <a:rPr lang="he-IL" dirty="0">
                <a:latin typeface="Times New Roman" panose="02020603050405020304" pitchFamily="18" charset="0"/>
                <a:cs typeface="Times New Roman" panose="02020603050405020304" pitchFamily="18" charset="0"/>
              </a:rPr>
              <a:t>לחם</a:t>
            </a:r>
            <a:r>
              <a:rPr lang="fr-FR" dirty="0">
                <a:latin typeface="Times New Roman" panose="02020603050405020304" pitchFamily="18" charset="0"/>
                <a:cs typeface="Times New Roman" panose="02020603050405020304" pitchFamily="18" charset="0"/>
              </a:rPr>
              <a:t> </a:t>
            </a:r>
          </a:p>
          <a:p>
            <a:pPr marL="1200150" lvl="2" indent="-285750">
              <a:buFont typeface="Courier New" panose="02070309020205020404" pitchFamily="49" charset="0"/>
              <a:buChar char="o"/>
            </a:pPr>
            <a:r>
              <a:rPr lang="fr-FR" dirty="0" err="1">
                <a:latin typeface="Times New Roman" panose="02020603050405020304" pitchFamily="18" charset="0"/>
                <a:cs typeface="Times New Roman" panose="02020603050405020304" pitchFamily="18" charset="0"/>
              </a:rPr>
              <a:t>Bewuste</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vermijding</a:t>
            </a:r>
            <a:r>
              <a:rPr lang="fr-FR" dirty="0">
                <a:latin typeface="Times New Roman" panose="02020603050405020304" pitchFamily="18" charset="0"/>
                <a:cs typeface="Times New Roman" panose="02020603050405020304" pitchFamily="18" charset="0"/>
              </a:rPr>
              <a:t>?</a:t>
            </a: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nl-BE" dirty="0">
                <a:latin typeface="Times New Roman" panose="02020603050405020304" pitchFamily="18" charset="0"/>
                <a:cs typeface="Times New Roman" panose="02020603050405020304" pitchFamily="18" charset="0"/>
              </a:rPr>
              <a:t>Varianten: </a:t>
            </a: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p:txBody>
      </p:sp>
      <p:grpSp>
        <p:nvGrpSpPr>
          <p:cNvPr id="9" name="Groep 8">
            <a:extLst>
              <a:ext uri="{FF2B5EF4-FFF2-40B4-BE49-F238E27FC236}">
                <a16:creationId xmlns:a16="http://schemas.microsoft.com/office/drawing/2014/main" id="{8D30675F-9A99-F52F-B739-CB13D7801E37}"/>
              </a:ext>
            </a:extLst>
          </p:cNvPr>
          <p:cNvGrpSpPr/>
          <p:nvPr/>
        </p:nvGrpSpPr>
        <p:grpSpPr>
          <a:xfrm>
            <a:off x="1796664" y="2843936"/>
            <a:ext cx="9864539" cy="3665948"/>
            <a:chOff x="1796664" y="2843936"/>
            <a:chExt cx="9864539" cy="3665948"/>
          </a:xfrm>
        </p:grpSpPr>
        <p:pic>
          <p:nvPicPr>
            <p:cNvPr id="8" name="Afbeelding 7">
              <a:extLst>
                <a:ext uri="{FF2B5EF4-FFF2-40B4-BE49-F238E27FC236}">
                  <a16:creationId xmlns:a16="http://schemas.microsoft.com/office/drawing/2014/main" id="{4C212C75-36CB-474A-8120-4C4BE8C7A1C8}"/>
                </a:ext>
              </a:extLst>
            </p:cNvPr>
            <p:cNvPicPr>
              <a:picLocks noChangeAspect="1"/>
            </p:cNvPicPr>
            <p:nvPr/>
          </p:nvPicPr>
          <p:blipFill>
            <a:blip r:embed="rId2"/>
            <a:stretch>
              <a:fillRect/>
            </a:stretch>
          </p:blipFill>
          <p:spPr>
            <a:xfrm>
              <a:off x="1796664" y="2843936"/>
              <a:ext cx="9864539" cy="3665948"/>
            </a:xfrm>
            <a:prstGeom prst="rect">
              <a:avLst/>
            </a:prstGeom>
          </p:spPr>
        </p:pic>
        <p:sp>
          <p:nvSpPr>
            <p:cNvPr id="6" name="Ovaal 5">
              <a:extLst>
                <a:ext uri="{FF2B5EF4-FFF2-40B4-BE49-F238E27FC236}">
                  <a16:creationId xmlns:a16="http://schemas.microsoft.com/office/drawing/2014/main" id="{7A1583EA-CCD6-B2A7-4CFB-00A79EB1D5F4}"/>
                </a:ext>
              </a:extLst>
            </p:cNvPr>
            <p:cNvSpPr/>
            <p:nvPr/>
          </p:nvSpPr>
          <p:spPr>
            <a:xfrm>
              <a:off x="2398816" y="2933205"/>
              <a:ext cx="237506" cy="22071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Ovaal 6">
              <a:extLst>
                <a:ext uri="{FF2B5EF4-FFF2-40B4-BE49-F238E27FC236}">
                  <a16:creationId xmlns:a16="http://schemas.microsoft.com/office/drawing/2014/main" id="{3AFDFD77-D332-0842-B7AF-DD079965F9C8}"/>
                </a:ext>
              </a:extLst>
            </p:cNvPr>
            <p:cNvSpPr/>
            <p:nvPr/>
          </p:nvSpPr>
          <p:spPr>
            <a:xfrm>
              <a:off x="6849040" y="2933204"/>
              <a:ext cx="237506" cy="22071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grpSp>
    </p:spTree>
    <p:extLst>
      <p:ext uri="{BB962C8B-B14F-4D97-AF65-F5344CB8AC3E}">
        <p14:creationId xmlns:p14="http://schemas.microsoft.com/office/powerpoint/2010/main" val="2350362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3_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8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9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1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10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12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13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15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16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17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7_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8_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9_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7946</TotalTime>
  <Words>2896</Words>
  <Application>Microsoft Macintosh PowerPoint</Application>
  <PresentationFormat>Breedbeeld</PresentationFormat>
  <Paragraphs>407</Paragraphs>
  <Slides>22</Slides>
  <Notes>0</Notes>
  <HiddenSlides>0</HiddenSlides>
  <MMClips>0</MMClips>
  <ScaleCrop>false</ScaleCrop>
  <HeadingPairs>
    <vt:vector size="6" baseType="variant">
      <vt:variant>
        <vt:lpstr>Gebruikte lettertypen</vt:lpstr>
      </vt:variant>
      <vt:variant>
        <vt:i4>7</vt:i4>
      </vt:variant>
      <vt:variant>
        <vt:lpstr>Thema</vt:lpstr>
      </vt:variant>
      <vt:variant>
        <vt:i4>18</vt:i4>
      </vt:variant>
      <vt:variant>
        <vt:lpstr>Diatitels</vt:lpstr>
      </vt:variant>
      <vt:variant>
        <vt:i4>22</vt:i4>
      </vt:variant>
    </vt:vector>
  </HeadingPairs>
  <TitlesOfParts>
    <vt:vector size="47" baseType="lpstr">
      <vt:lpstr>Arial</vt:lpstr>
      <vt:lpstr>Calibri</vt:lpstr>
      <vt:lpstr>Courier New</vt:lpstr>
      <vt:lpstr>SBL BibLit</vt:lpstr>
      <vt:lpstr>Times</vt:lpstr>
      <vt:lpstr>Times New Roman</vt:lpstr>
      <vt:lpstr>Wingdings</vt:lpstr>
      <vt:lpstr>3_Thème Office</vt:lpstr>
      <vt:lpstr>1_Thème Office</vt:lpstr>
      <vt:lpstr>1_Conception personnalisée</vt:lpstr>
      <vt:lpstr>2_Conception personnalisée</vt:lpstr>
      <vt:lpstr>4_Thème Office</vt:lpstr>
      <vt:lpstr>6_Thème Office</vt:lpstr>
      <vt:lpstr>7_Thème Office</vt:lpstr>
      <vt:lpstr>8_Thème Office</vt:lpstr>
      <vt:lpstr>9_Thème Office</vt:lpstr>
      <vt:lpstr>8_Conception personnalisée</vt:lpstr>
      <vt:lpstr>9_Conception personnalisée</vt:lpstr>
      <vt:lpstr>11_Conception personnalisée</vt:lpstr>
      <vt:lpstr>10_Conception personnalisée</vt:lpstr>
      <vt:lpstr>12_Conception personnalisée</vt:lpstr>
      <vt:lpstr>13_Conception personnalisée</vt:lpstr>
      <vt:lpstr>15_Conception personnalisée</vt:lpstr>
      <vt:lpstr>16_Conception personnalisée</vt:lpstr>
      <vt:lpstr>17_Conception personnalisée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Laurence Ippersiel</dc:creator>
  <cp:lastModifiedBy>Ellen De Doncker</cp:lastModifiedBy>
  <cp:revision>46</cp:revision>
  <dcterms:created xsi:type="dcterms:W3CDTF">2018-08-01T08:47:37Z</dcterms:created>
  <dcterms:modified xsi:type="dcterms:W3CDTF">2023-01-19T11:50:16Z</dcterms:modified>
</cp:coreProperties>
</file>