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slideLayouts/slideLayout12.xml" ContentType="application/vnd.openxmlformats-officedocument.presentationml.slideLayout+xml"/>
  <Override PartName="/ppt/theme/theme10.xml" ContentType="application/vnd.openxmlformats-officedocument.theme+xml"/>
  <Override PartName="/ppt/slideLayouts/slideLayout13.xml" ContentType="application/vnd.openxmlformats-officedocument.presentationml.slideLayout+xml"/>
  <Override PartName="/ppt/theme/theme11.xml" ContentType="application/vnd.openxmlformats-officedocument.theme+xml"/>
  <Override PartName="/ppt/slideLayouts/slideLayout14.xml" ContentType="application/vnd.openxmlformats-officedocument.presentationml.slideLayout+xml"/>
  <Override PartName="/ppt/theme/theme12.xml" ContentType="application/vnd.openxmlformats-officedocument.theme+xml"/>
  <Override PartName="/ppt/slideLayouts/slideLayout15.xml" ContentType="application/vnd.openxmlformats-officedocument.presentationml.slideLayout+xml"/>
  <Override PartName="/ppt/theme/theme13.xml" ContentType="application/vnd.openxmlformats-officedocument.theme+xml"/>
  <Override PartName="/ppt/slideLayouts/slideLayout16.xml" ContentType="application/vnd.openxmlformats-officedocument.presentationml.slideLayout+xml"/>
  <Override PartName="/ppt/theme/theme14.xml" ContentType="application/vnd.openxmlformats-officedocument.theme+xml"/>
  <Override PartName="/ppt/slideLayouts/slideLayout17.xml" ContentType="application/vnd.openxmlformats-officedocument.presentationml.slideLayout+xml"/>
  <Override PartName="/ppt/theme/theme15.xml" ContentType="application/vnd.openxmlformats-officedocument.theme+xml"/>
  <Override PartName="/ppt/slideLayouts/slideLayout18.xml" ContentType="application/vnd.openxmlformats-officedocument.presentationml.slideLayout+xml"/>
  <Override PartName="/ppt/theme/theme16.xml" ContentType="application/vnd.openxmlformats-officedocument.theme+xml"/>
  <Override PartName="/ppt/slideLayouts/slideLayout19.xml" ContentType="application/vnd.openxmlformats-officedocument.presentationml.slideLayout+xml"/>
  <Override PartName="/ppt/theme/theme17.xml" ContentType="application/vnd.openxmlformats-officedocument.theme+xml"/>
  <Override PartName="/ppt/slideLayouts/slideLayout2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650" r:id="rId2"/>
    <p:sldMasterId id="2147483692" r:id="rId3"/>
    <p:sldMasterId id="2147483682" r:id="rId4"/>
    <p:sldMasterId id="2147483656" r:id="rId5"/>
    <p:sldMasterId id="2147483660" r:id="rId6"/>
    <p:sldMasterId id="2147483662" r:id="rId7"/>
    <p:sldMasterId id="2147483664" r:id="rId8"/>
    <p:sldMasterId id="2147483666" r:id="rId9"/>
    <p:sldMasterId id="2147483668" r:id="rId10"/>
    <p:sldMasterId id="2147483670" r:id="rId11"/>
    <p:sldMasterId id="2147483672" r:id="rId12"/>
    <p:sldMasterId id="2147483674" r:id="rId13"/>
    <p:sldMasterId id="2147483676" r:id="rId14"/>
    <p:sldMasterId id="2147483678" r:id="rId15"/>
    <p:sldMasterId id="2147483688" r:id="rId16"/>
    <p:sldMasterId id="2147483695" r:id="rId17"/>
    <p:sldMasterId id="2147483697" r:id="rId18"/>
  </p:sldMasterIdLst>
  <p:notesMasterIdLst>
    <p:notesMasterId r:id="rId41"/>
  </p:notesMasterIdLst>
  <p:sldIdLst>
    <p:sldId id="292" r:id="rId19"/>
    <p:sldId id="293" r:id="rId20"/>
    <p:sldId id="299" r:id="rId21"/>
    <p:sldId id="295" r:id="rId22"/>
    <p:sldId id="310" r:id="rId23"/>
    <p:sldId id="312" r:id="rId24"/>
    <p:sldId id="311"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272" r:id="rId4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B3E6"/>
    <a:srgbClr val="00214E"/>
    <a:srgbClr val="00264A"/>
    <a:srgbClr val="69AD40"/>
    <a:srgbClr val="6E0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55"/>
    <p:restoredTop sz="94674"/>
  </p:normalViewPr>
  <p:slideViewPr>
    <p:cSldViewPr snapToGrid="0" snapToObjects="1">
      <p:cViewPr varScale="1">
        <p:scale>
          <a:sx n="108" d="100"/>
          <a:sy n="108" d="100"/>
        </p:scale>
        <p:origin x="232" y="600"/>
      </p:cViewPr>
      <p:guideLst/>
    </p:cSldViewPr>
  </p:slideViewPr>
  <p:notesTextViewPr>
    <p:cViewPr>
      <p:scale>
        <a:sx n="1" d="1"/>
        <a:sy n="1" d="1"/>
      </p:scale>
      <p:origin x="0" y="0"/>
    </p:cViewPr>
  </p:notesTextViewPr>
  <p:notesViewPr>
    <p:cSldViewPr snapToGrid="0" snapToObjects="1">
      <p:cViewPr varScale="1">
        <p:scale>
          <a:sx n="85" d="100"/>
          <a:sy n="85" d="100"/>
        </p:scale>
        <p:origin x="295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20" Type="http://schemas.openxmlformats.org/officeDocument/2006/relationships/slide" Target="slides/slide2.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7E224E-2046-0D4F-8FAA-76DE18A2A064}" type="datetimeFigureOut">
              <a:rPr lang="fr-FR" smtClean="0"/>
              <a:t>19/01/2023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A1156-54A9-994A-82BB-BC5A9BC7BA0A}" type="slidenum">
              <a:rPr lang="fr-FR" smtClean="0"/>
              <a:t>‹nr.›</a:t>
            </a:fld>
            <a:endParaRPr lang="fr-FR"/>
          </a:p>
        </p:txBody>
      </p:sp>
    </p:spTree>
    <p:extLst>
      <p:ext uri="{BB962C8B-B14F-4D97-AF65-F5344CB8AC3E}">
        <p14:creationId xmlns:p14="http://schemas.microsoft.com/office/powerpoint/2010/main" val="164771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3"/>
          <p:cNvSpPr>
            <a:spLocks noGrp="1"/>
          </p:cNvSpPr>
          <p:nvPr>
            <p:ph type="body" sz="quarter" idx="12" hasCustomPrompt="1"/>
          </p:nvPr>
        </p:nvSpPr>
        <p:spPr>
          <a:xfrm>
            <a:off x="1055878" y="1753024"/>
            <a:ext cx="10170960" cy="4335659"/>
          </a:xfrm>
          <a:prstGeom prst="rect">
            <a:avLst/>
          </a:prstGeom>
        </p:spPr>
        <p:txBody>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a:solidFill>
                  <a:srgbClr val="00214E"/>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Body Arial Regular corps 24 pts</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Aperum</a:t>
            </a:r>
            <a:r>
              <a:rPr lang="fr-BE" dirty="0"/>
              <a:t> </a:t>
            </a:r>
            <a:r>
              <a:rPr lang="fr-BE" dirty="0" err="1"/>
              <a:t>rero</a:t>
            </a:r>
            <a:r>
              <a:rPr lang="fr-BE" dirty="0"/>
              <a:t> con </a:t>
            </a:r>
            <a:r>
              <a:rPr lang="fr-BE" dirty="0" err="1"/>
              <a:t>pedi</a:t>
            </a:r>
            <a:r>
              <a:rPr lang="fr-BE" dirty="0"/>
              <a:t> </a:t>
            </a:r>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voloren</a:t>
            </a:r>
            <a:r>
              <a:rPr lang="fr-BE" dirty="0"/>
              <a:t> </a:t>
            </a:r>
            <a:r>
              <a:rPr lang="fr-BE" dirty="0" err="1"/>
              <a:t>imaionsequi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a:p>
            <a:pPr marL="342900" marR="0" lvl="0" indent="-342900" algn="l" defTabSz="914400" rtl="0" eaLnBrk="1" fontAlgn="auto" latinLnBrk="0" hangingPunct="1">
              <a:lnSpc>
                <a:spcPct val="90000"/>
              </a:lnSpc>
              <a:spcBef>
                <a:spcPts val="1000"/>
              </a:spcBef>
              <a:spcAft>
                <a:spcPts val="0"/>
              </a:spcAft>
              <a:buClrTx/>
              <a:buSzTx/>
              <a:tabLst/>
              <a:defRPr/>
            </a:pPr>
            <a:r>
              <a:rPr lang="fr-BE" dirty="0" err="1"/>
              <a:t>Untoria</a:t>
            </a:r>
            <a:r>
              <a:rPr lang="fr-BE" dirty="0"/>
              <a:t> </a:t>
            </a:r>
            <a:r>
              <a:rPr lang="fr-BE" dirty="0" err="1"/>
              <a:t>eremquo</a:t>
            </a:r>
            <a:r>
              <a:rPr lang="fr-BE" dirty="0"/>
              <a:t> </a:t>
            </a:r>
            <a:r>
              <a:rPr lang="fr-BE" dirty="0" err="1"/>
              <a:t>ssimi</a:t>
            </a:r>
            <a:r>
              <a:rPr lang="fr-BE" dirty="0"/>
              <a:t>, </a:t>
            </a:r>
            <a:r>
              <a:rPr lang="fr-BE" dirty="0" err="1"/>
              <a:t>consequ</a:t>
            </a:r>
            <a:r>
              <a:rPr lang="fr-BE" dirty="0"/>
              <a:t> </a:t>
            </a:r>
            <a:r>
              <a:rPr lang="fr-BE" dirty="0" err="1"/>
              <a:t>aspiderum</a:t>
            </a:r>
            <a:r>
              <a:rPr lang="fr-BE" dirty="0"/>
              <a:t> </a:t>
            </a:r>
            <a:r>
              <a:rPr lang="fr-BE" dirty="0" err="1"/>
              <a:t>facipsunt</a:t>
            </a:r>
            <a:r>
              <a:rPr lang="fr-BE" dirty="0"/>
              <a:t> </a:t>
            </a:r>
            <a:r>
              <a:rPr lang="fr-BE" dirty="0" err="1"/>
              <a:t>fuga</a:t>
            </a:r>
            <a:r>
              <a:rPr lang="fr-BE" dirty="0"/>
              <a:t>. </a:t>
            </a:r>
            <a:r>
              <a:rPr lang="fr-BE" dirty="0" err="1"/>
              <a:t>Bero</a:t>
            </a:r>
            <a:r>
              <a:rPr lang="fr-BE" dirty="0"/>
              <a:t> ide </a:t>
            </a:r>
            <a:r>
              <a:rPr lang="fr-BE" dirty="0" err="1"/>
              <a:t>porepera</a:t>
            </a:r>
            <a:r>
              <a:rPr lang="fr-BE" dirty="0"/>
              <a:t> </a:t>
            </a:r>
            <a:r>
              <a:rPr lang="fr-BE" dirty="0" err="1"/>
              <a:t>quam</a:t>
            </a:r>
            <a:r>
              <a:rPr lang="fr-BE" dirty="0"/>
              <a:t> </a:t>
            </a:r>
            <a:r>
              <a:rPr lang="fr-BE" dirty="0" err="1"/>
              <a:t>doluptur</a:t>
            </a:r>
            <a:r>
              <a:rPr lang="fr-BE" dirty="0"/>
              <a:t>?</a:t>
            </a:r>
          </a:p>
          <a:p>
            <a:pPr lvl="0"/>
            <a:endParaRPr lang="fr-BE" dirty="0"/>
          </a:p>
        </p:txBody>
      </p:sp>
      <p:sp>
        <p:nvSpPr>
          <p:cNvPr id="10" name="Espace réservé du texte 19"/>
          <p:cNvSpPr>
            <a:spLocks noGrp="1"/>
          </p:cNvSpPr>
          <p:nvPr>
            <p:ph type="body" sz="quarter" idx="10" hasCustomPrompt="1"/>
          </p:nvPr>
        </p:nvSpPr>
        <p:spPr>
          <a:xfrm>
            <a:off x="6978688"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1" name="Espace réservé du texte 21"/>
          <p:cNvSpPr>
            <a:spLocks noGrp="1"/>
          </p:cNvSpPr>
          <p:nvPr>
            <p:ph type="body" sz="quarter" idx="11" hasCustomPrompt="1"/>
          </p:nvPr>
        </p:nvSpPr>
        <p:spPr>
          <a:xfrm>
            <a:off x="11119148"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0" hasCustomPrompt="1"/>
          </p:nvPr>
        </p:nvSpPr>
        <p:spPr>
          <a:xfrm>
            <a:off x="6841032" y="6088174"/>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7" name="Espace réservé du texte 21"/>
          <p:cNvSpPr>
            <a:spLocks noGrp="1"/>
          </p:cNvSpPr>
          <p:nvPr>
            <p:ph type="body" sz="quarter" idx="11" hasCustomPrompt="1"/>
          </p:nvPr>
        </p:nvSpPr>
        <p:spPr>
          <a:xfrm>
            <a:off x="11099476" y="6088683"/>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
        <p:nvSpPr>
          <p:cNvPr id="8" name="Espace réservé du texte 7"/>
          <p:cNvSpPr>
            <a:spLocks noGrp="1"/>
          </p:cNvSpPr>
          <p:nvPr>
            <p:ph type="body" sz="quarter" idx="12" hasCustomPrompt="1"/>
          </p:nvPr>
        </p:nvSpPr>
        <p:spPr>
          <a:xfrm>
            <a:off x="2123744" y="1902033"/>
            <a:ext cx="3600000" cy="4186142"/>
          </a:xfrm>
          <a:prstGeom prst="rect">
            <a:avLst/>
          </a:prstGeom>
        </p:spPr>
        <p:txBody>
          <a:bodyPr/>
          <a:lstStyle>
            <a:lvl1pPr marL="342900" indent="-342900">
              <a:buFont typeface="+mj-lt"/>
              <a:buAutoNum type="arabicPeriod"/>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r>
              <a:rPr lang="fr-BE" dirty="0" err="1"/>
              <a:t>Tiatusandunt</a:t>
            </a:r>
            <a:r>
              <a:rPr lang="fr-BE" dirty="0"/>
              <a:t> </a:t>
            </a:r>
            <a:r>
              <a:rPr lang="fr-BE" dirty="0" err="1"/>
              <a:t>illecta</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r>
              <a:rPr lang="fr-BE" dirty="0"/>
              <a:t> </a:t>
            </a:r>
            <a:r>
              <a:rPr lang="fr-BE" dirty="0" err="1"/>
              <a:t>Quos</a:t>
            </a:r>
            <a:r>
              <a:rPr lang="fr-BE" dirty="0"/>
              <a:t> </a:t>
            </a:r>
            <a:r>
              <a:rPr lang="fr-BE" dirty="0" err="1"/>
              <a:t>sam</a:t>
            </a:r>
            <a:r>
              <a:rPr lang="fr-BE" dirty="0"/>
              <a:t> </a:t>
            </a:r>
            <a:r>
              <a:rPr lang="fr-BE" dirty="0" err="1"/>
              <a:t>aut</a:t>
            </a:r>
            <a:r>
              <a:rPr lang="fr-BE" dirty="0"/>
              <a:t> </a:t>
            </a:r>
            <a:r>
              <a:rPr lang="fr-BE" dirty="0" err="1"/>
              <a:t>quidusam</a:t>
            </a:r>
            <a:r>
              <a:rPr lang="fr-BE" dirty="0"/>
              <a:t> </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br>
              <a:rPr lang="fr-BE" dirty="0"/>
            </a:br>
            <a:r>
              <a:rPr lang="fr-BE" dirty="0" err="1"/>
              <a:t>Tiatusandunt</a:t>
            </a:r>
            <a:r>
              <a:rPr lang="fr-BE" dirty="0"/>
              <a:t> </a:t>
            </a:r>
            <a:r>
              <a:rPr lang="fr-BE" dirty="0" err="1"/>
              <a:t>illecta</a:t>
            </a:r>
            <a:endParaRPr lang="fr-BE" dirty="0"/>
          </a:p>
          <a:p>
            <a:pPr lvl="0"/>
            <a:endParaRPr lang="fr-BE" dirty="0"/>
          </a:p>
        </p:txBody>
      </p:sp>
      <p:sp>
        <p:nvSpPr>
          <p:cNvPr id="9" name="Espace réservé du texte 7"/>
          <p:cNvSpPr>
            <a:spLocks noGrp="1"/>
          </p:cNvSpPr>
          <p:nvPr>
            <p:ph type="body" sz="quarter" idx="13" hasCustomPrompt="1"/>
          </p:nvPr>
        </p:nvSpPr>
        <p:spPr>
          <a:xfrm>
            <a:off x="6192144" y="1902033"/>
            <a:ext cx="3600000" cy="4186142"/>
          </a:xfrm>
          <a:prstGeom prst="rect">
            <a:avLst/>
          </a:prstGeom>
        </p:spPr>
        <p:txBody>
          <a:bodyPr/>
          <a:lstStyle>
            <a:lvl1pPr marL="342900" indent="-342900">
              <a:buFont typeface="+mj-lt"/>
              <a:buAutoNum type="arabicPeriod" startAt="4"/>
              <a:defRPr sz="2000">
                <a:solidFill>
                  <a:srgbClr val="00214E"/>
                </a:solidFill>
                <a:latin typeface="Arial" panose="020B0604020202020204" pitchFamily="34" charset="0"/>
                <a:cs typeface="Arial" panose="020B0604020202020204" pitchFamily="34" charset="0"/>
              </a:defRPr>
            </a:lvl1pPr>
          </a:lstStyle>
          <a:p>
            <a:pPr lvl="0"/>
            <a:r>
              <a:rPr lang="fr-BE" dirty="0" err="1"/>
              <a:t>Temporerita</a:t>
            </a:r>
            <a:r>
              <a:rPr lang="fr-BE" dirty="0"/>
              <a:t> </a:t>
            </a:r>
            <a:r>
              <a:rPr lang="fr-BE" dirty="0" err="1"/>
              <a:t>venimpore</a:t>
            </a:r>
            <a:r>
              <a:rPr lang="fr-BE" dirty="0"/>
              <a:t> </a:t>
            </a:r>
            <a:r>
              <a:rPr lang="fr-BE" dirty="0" err="1"/>
              <a:t>sandandit</a:t>
            </a:r>
            <a:r>
              <a:rPr lang="fr-BE" dirty="0"/>
              <a:t> </a:t>
            </a:r>
            <a:r>
              <a:rPr lang="fr-BE" dirty="0" err="1"/>
              <a:t>abo</a:t>
            </a:r>
            <a:r>
              <a:rPr lang="fr-BE" dirty="0"/>
              <a:t>. </a:t>
            </a:r>
            <a:br>
              <a:rPr lang="fr-BE" dirty="0"/>
            </a:br>
            <a:endParaRPr lang="fr-BE" dirty="0"/>
          </a:p>
          <a:p>
            <a:pPr lvl="0"/>
            <a:r>
              <a:rPr lang="fr-BE" dirty="0"/>
              <a:t>Ut que </a:t>
            </a:r>
            <a:r>
              <a:rPr lang="fr-BE" dirty="0" err="1"/>
              <a:t>verrovi</a:t>
            </a:r>
            <a:r>
              <a:rPr lang="fr-BE" dirty="0"/>
              <a:t> </a:t>
            </a:r>
            <a:r>
              <a:rPr lang="fr-BE" dirty="0" err="1"/>
              <a:t>debist</a:t>
            </a:r>
            <a:r>
              <a:rPr lang="fr-BE" dirty="0"/>
              <a:t> </a:t>
            </a:r>
            <a:r>
              <a:rPr lang="fr-BE" dirty="0" err="1"/>
              <a:t>hiliquae</a:t>
            </a:r>
            <a:r>
              <a:rPr lang="fr-BE" dirty="0"/>
              <a:t> </a:t>
            </a:r>
            <a:r>
              <a:rPr lang="fr-BE" dirty="0" err="1"/>
              <a:t>conet</a:t>
            </a:r>
            <a:r>
              <a:rPr lang="fr-BE" dirty="0"/>
              <a:t> </a:t>
            </a:r>
            <a:r>
              <a:rPr lang="fr-BE" dirty="0" err="1"/>
              <a:t>essequi</a:t>
            </a:r>
            <a:r>
              <a:rPr lang="fr-BE" dirty="0"/>
              <a:t> </a:t>
            </a:r>
            <a:r>
              <a:rPr lang="fr-BE" dirty="0" err="1"/>
              <a:t>illo</a:t>
            </a:r>
            <a:r>
              <a:rPr lang="fr-BE" dirty="0"/>
              <a:t> </a:t>
            </a:r>
            <a:r>
              <a:rPr lang="fr-BE" dirty="0" err="1"/>
              <a:t>dolestem</a:t>
            </a:r>
            <a:br>
              <a:rPr lang="fr-BE" dirty="0"/>
            </a:br>
            <a:endParaRPr lang="fr-BE" dirty="0"/>
          </a:p>
          <a:p>
            <a:pPr lvl="0"/>
            <a:r>
              <a:rPr lang="fr-BE" dirty="0" err="1"/>
              <a:t>Maionsequi</a:t>
            </a:r>
            <a:r>
              <a:rPr lang="fr-BE" dirty="0"/>
              <a:t> </a:t>
            </a:r>
            <a:r>
              <a:rPr lang="fr-BE" dirty="0" err="1"/>
              <a:t>aceptae</a:t>
            </a:r>
            <a:r>
              <a:rPr lang="fr-BE" dirty="0"/>
              <a:t> nus </a:t>
            </a:r>
            <a:r>
              <a:rPr lang="fr-BE" dirty="0" err="1"/>
              <a:t>autatincti</a:t>
            </a:r>
            <a:r>
              <a:rPr lang="fr-BE" dirty="0"/>
              <a:t> to </a:t>
            </a:r>
            <a:r>
              <a:rPr lang="fr-BE" dirty="0" err="1"/>
              <a:t>velestiurit</a:t>
            </a:r>
            <a:r>
              <a:rPr lang="fr-BE" dirty="0"/>
              <a:t> que </a:t>
            </a:r>
            <a:r>
              <a:rPr lang="fr-BE" dirty="0" err="1"/>
              <a:t>eiunt</a:t>
            </a:r>
            <a:r>
              <a:rPr lang="fr-BE" dirty="0"/>
              <a:t> </a:t>
            </a:r>
            <a:r>
              <a:rPr lang="fr-BE" dirty="0" err="1"/>
              <a:t>vellabo</a:t>
            </a:r>
            <a:r>
              <a:rPr lang="fr-BE" dirty="0"/>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10"/>
          <p:cNvSpPr>
            <a:spLocks noGrp="1"/>
          </p:cNvSpPr>
          <p:nvPr>
            <p:ph type="pic" sz="quarter" idx="10"/>
          </p:nvPr>
        </p:nvSpPr>
        <p:spPr>
          <a:xfrm>
            <a:off x="1344000" y="2048337"/>
            <a:ext cx="4608000" cy="4114863"/>
          </a:xfrm>
          <a:prstGeom prst="rect">
            <a:avLst/>
          </a:prstGeom>
        </p:spPr>
        <p:txBody>
          <a:bodyPr/>
          <a:lstStyle/>
          <a:p>
            <a:endParaRPr lang="fr-BE"/>
          </a:p>
        </p:txBody>
      </p:sp>
      <p:sp>
        <p:nvSpPr>
          <p:cNvPr id="8" name="Espace réservé pour une image  10"/>
          <p:cNvSpPr>
            <a:spLocks noGrp="1"/>
          </p:cNvSpPr>
          <p:nvPr>
            <p:ph type="pic" sz="quarter" idx="11"/>
          </p:nvPr>
        </p:nvSpPr>
        <p:spPr>
          <a:xfrm>
            <a:off x="6240016" y="2048337"/>
            <a:ext cx="4608000" cy="4114863"/>
          </a:xfrm>
          <a:prstGeom prst="rect">
            <a:avLst/>
          </a:prstGeom>
        </p:spPr>
        <p:txBody>
          <a:bodyPr/>
          <a:lstStyle/>
          <a:p>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1"/>
          <p:cNvSpPr>
            <a:spLocks noGrp="1"/>
          </p:cNvSpPr>
          <p:nvPr>
            <p:ph type="pic" sz="quarter" idx="10"/>
          </p:nvPr>
        </p:nvSpPr>
        <p:spPr>
          <a:xfrm>
            <a:off x="1341968" y="2178242"/>
            <a:ext cx="4436529" cy="1823808"/>
          </a:xfrm>
          <a:prstGeom prst="rect">
            <a:avLst/>
          </a:prstGeom>
        </p:spPr>
        <p:txBody>
          <a:bodyPr/>
          <a:lstStyle/>
          <a:p>
            <a:endParaRPr lang="fr-BE"/>
          </a:p>
        </p:txBody>
      </p:sp>
      <p:sp>
        <p:nvSpPr>
          <p:cNvPr id="5" name="Espace réservé pour une image  11"/>
          <p:cNvSpPr>
            <a:spLocks noGrp="1"/>
          </p:cNvSpPr>
          <p:nvPr>
            <p:ph type="pic" sz="quarter" idx="11"/>
          </p:nvPr>
        </p:nvSpPr>
        <p:spPr>
          <a:xfrm>
            <a:off x="6239189" y="2176674"/>
            <a:ext cx="4436529" cy="1823808"/>
          </a:xfrm>
          <a:prstGeom prst="rect">
            <a:avLst/>
          </a:prstGeom>
        </p:spPr>
        <p:txBody>
          <a:bodyPr/>
          <a:lstStyle/>
          <a:p>
            <a:endParaRPr lang="fr-BE"/>
          </a:p>
        </p:txBody>
      </p:sp>
      <p:sp>
        <p:nvSpPr>
          <p:cNvPr id="6" name="Espace réservé pour une image  11"/>
          <p:cNvSpPr>
            <a:spLocks noGrp="1"/>
          </p:cNvSpPr>
          <p:nvPr>
            <p:ph type="pic" sz="quarter" idx="12"/>
          </p:nvPr>
        </p:nvSpPr>
        <p:spPr>
          <a:xfrm>
            <a:off x="1343473" y="4344497"/>
            <a:ext cx="4436529" cy="1823808"/>
          </a:xfrm>
          <a:prstGeom prst="rect">
            <a:avLst/>
          </a:prstGeom>
        </p:spPr>
        <p:txBody>
          <a:bodyPr/>
          <a:lstStyle/>
          <a:p>
            <a:endParaRPr lang="fr-BE"/>
          </a:p>
        </p:txBody>
      </p:sp>
      <p:sp>
        <p:nvSpPr>
          <p:cNvPr id="9" name="Espace réservé pour une image  11"/>
          <p:cNvSpPr>
            <a:spLocks noGrp="1"/>
          </p:cNvSpPr>
          <p:nvPr>
            <p:ph type="pic" sz="quarter" idx="13"/>
          </p:nvPr>
        </p:nvSpPr>
        <p:spPr>
          <a:xfrm>
            <a:off x="6240017" y="4346257"/>
            <a:ext cx="4436529" cy="1823808"/>
          </a:xfrm>
          <a:prstGeom prst="rect">
            <a:avLst/>
          </a:prstGeom>
        </p:spPr>
        <p:txBody>
          <a:bodyPr/>
          <a:lstStyle/>
          <a:p>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103446" y="2048337"/>
            <a:ext cx="10473831" cy="4116967"/>
          </a:xfrm>
          <a:prstGeom prst="rect">
            <a:avLst/>
          </a:prstGeom>
        </p:spPr>
        <p:txBody>
          <a:bodyPr/>
          <a:lstStyle/>
          <a:p>
            <a:endParaRPr lang="fr-B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9"/>
          <p:cNvSpPr>
            <a:spLocks noGrp="1"/>
          </p:cNvSpPr>
          <p:nvPr>
            <p:ph type="pic" sz="quarter" idx="10"/>
          </p:nvPr>
        </p:nvSpPr>
        <p:spPr>
          <a:xfrm>
            <a:off x="6192000" y="2120793"/>
            <a:ext cx="4704000" cy="4042407"/>
          </a:xfrm>
          <a:prstGeom prst="rect">
            <a:avLst/>
          </a:prstGeom>
        </p:spPr>
        <p:txBody>
          <a:bodyPr/>
          <a:lstStyle/>
          <a:p>
            <a:endParaRPr lang="fr-BE"/>
          </a:p>
        </p:txBody>
      </p:sp>
      <p:sp>
        <p:nvSpPr>
          <p:cNvPr id="8" name="Espace réservé du texte 11"/>
          <p:cNvSpPr>
            <a:spLocks noGrp="1"/>
          </p:cNvSpPr>
          <p:nvPr>
            <p:ph type="body" sz="quarter" idx="11" hasCustomPrompt="1"/>
          </p:nvPr>
        </p:nvSpPr>
        <p:spPr>
          <a:xfrm>
            <a:off x="1103446" y="3355782"/>
            <a:ext cx="4717279" cy="1572426"/>
          </a:xfrm>
          <a:prstGeom prst="rect">
            <a:avLst/>
          </a:prstGeom>
        </p:spPr>
        <p:txBody>
          <a:bodyPr/>
          <a:lstStyle>
            <a:lvl1pPr marL="0" marR="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sz="3400" baseline="0">
                <a:solidFill>
                  <a:srgbClr val="00214E"/>
                </a:solidFill>
                <a:latin typeface="Arial" panose="020B0604020202020204" pitchFamily="34" charset="0"/>
                <a:cs typeface="Arial" panose="020B0604020202020204" pitchFamily="34" charset="0"/>
              </a:defRPr>
            </a:lvl1pPr>
          </a:lstStyle>
          <a:p>
            <a:pPr lvl="0"/>
            <a:r>
              <a:rPr lang="fr-BE" dirty="0" err="1"/>
              <a:t>Musdandis</a:t>
            </a:r>
            <a:r>
              <a:rPr lang="fr-BE" dirty="0"/>
              <a:t> </a:t>
            </a:r>
            <a:r>
              <a:rPr lang="fr-BE" dirty="0" err="1"/>
              <a:t>dolentia</a:t>
            </a:r>
            <a:r>
              <a:rPr lang="fr-BE" dirty="0"/>
              <a:t> qui </a:t>
            </a:r>
            <a:r>
              <a:rPr lang="fr-BE" dirty="0" err="1"/>
              <a:t>ditat</a:t>
            </a:r>
            <a:endParaRPr lang="fr-BE" dirty="0"/>
          </a:p>
          <a:p>
            <a:pPr lvl="0"/>
            <a:endParaRPr lang="fr-B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pour une image  13"/>
          <p:cNvSpPr>
            <a:spLocks noGrp="1"/>
          </p:cNvSpPr>
          <p:nvPr>
            <p:ph type="pic" sz="quarter" idx="10"/>
          </p:nvPr>
        </p:nvSpPr>
        <p:spPr>
          <a:xfrm>
            <a:off x="1670602" y="1857628"/>
            <a:ext cx="4384457" cy="2112536"/>
          </a:xfrm>
          <a:prstGeom prst="rect">
            <a:avLst/>
          </a:prstGeom>
        </p:spPr>
        <p:txBody>
          <a:bodyPr/>
          <a:lstStyle/>
          <a:p>
            <a:endParaRPr lang="fr-BE"/>
          </a:p>
        </p:txBody>
      </p:sp>
      <p:sp>
        <p:nvSpPr>
          <p:cNvPr id="5" name="Espace réservé pour une image  13"/>
          <p:cNvSpPr>
            <a:spLocks noGrp="1"/>
          </p:cNvSpPr>
          <p:nvPr>
            <p:ph type="pic" sz="quarter" idx="11"/>
          </p:nvPr>
        </p:nvSpPr>
        <p:spPr>
          <a:xfrm>
            <a:off x="6382102" y="4196056"/>
            <a:ext cx="4384457" cy="2112536"/>
          </a:xfrm>
          <a:prstGeom prst="rect">
            <a:avLst/>
          </a:prstGeom>
        </p:spPr>
        <p:txBody>
          <a:bodyPr/>
          <a:lstStyle/>
          <a:p>
            <a:endParaRPr lang="fr-BE" dirty="0"/>
          </a:p>
        </p:txBody>
      </p:sp>
      <p:sp>
        <p:nvSpPr>
          <p:cNvPr id="6" name="Espace réservé du texte 16"/>
          <p:cNvSpPr>
            <a:spLocks noGrp="1"/>
          </p:cNvSpPr>
          <p:nvPr>
            <p:ph type="body" sz="quarter" idx="12" hasCustomPrompt="1"/>
          </p:nvPr>
        </p:nvSpPr>
        <p:spPr>
          <a:xfrm>
            <a:off x="6382102" y="1854029"/>
            <a:ext cx="4384457" cy="2112043"/>
          </a:xfrm>
          <a:prstGeom prst="rect">
            <a:avLst/>
          </a:prstGeom>
        </p:spPr>
        <p:txBody>
          <a:bodyPr/>
          <a:lstStyle>
            <a:lvl1pPr marL="0" indent="0">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a:t>
            </a:r>
            <a:r>
              <a:rPr lang="fr-BE" dirty="0" err="1"/>
              <a:t>rectem</a:t>
            </a:r>
            <a:r>
              <a:rPr lang="fr-BE" dirty="0"/>
              <a:t>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
        <p:nvSpPr>
          <p:cNvPr id="9" name="Espace réservé du texte 16"/>
          <p:cNvSpPr>
            <a:spLocks noGrp="1"/>
          </p:cNvSpPr>
          <p:nvPr>
            <p:ph type="body" sz="quarter" idx="13" hasCustomPrompt="1"/>
          </p:nvPr>
        </p:nvSpPr>
        <p:spPr>
          <a:xfrm>
            <a:off x="1669990" y="4194313"/>
            <a:ext cx="4384457" cy="2112043"/>
          </a:xfrm>
          <a:prstGeom prst="rect">
            <a:avLst/>
          </a:prstGeom>
        </p:spPr>
        <p:txBody>
          <a:bodyPr/>
          <a:lstStyle>
            <a:lvl1pPr marL="0" indent="0" algn="r">
              <a:buNone/>
              <a:defRPr sz="2100">
                <a:solidFill>
                  <a:srgbClr val="00214E"/>
                </a:solidFill>
                <a:latin typeface="Arial" panose="020B0604020202020204" pitchFamily="34" charset="0"/>
                <a:cs typeface="Arial" panose="020B0604020202020204" pitchFamily="34" charset="0"/>
              </a:defRPr>
            </a:lvl1pPr>
          </a:lstStyle>
          <a:p>
            <a:pPr lvl="0"/>
            <a:r>
              <a:rPr lang="fr-BE" dirty="0" err="1"/>
              <a:t>Dolentia</a:t>
            </a:r>
            <a:r>
              <a:rPr lang="fr-BE" dirty="0"/>
              <a:t> </a:t>
            </a:r>
            <a:r>
              <a:rPr lang="fr-BE" dirty="0" err="1"/>
              <a:t>musdandis</a:t>
            </a:r>
            <a:r>
              <a:rPr lang="fr-BE" dirty="0"/>
              <a:t> qui </a:t>
            </a:r>
            <a:r>
              <a:rPr lang="fr-BE" dirty="0" err="1"/>
              <a:t>ditat</a:t>
            </a:r>
            <a:r>
              <a:rPr lang="fr-BE" dirty="0"/>
              <a:t> </a:t>
            </a:r>
            <a:r>
              <a:rPr lang="fr-BE" dirty="0" err="1"/>
              <a:t>orrores</a:t>
            </a:r>
            <a:r>
              <a:rPr lang="fr-BE" dirty="0"/>
              <a:t> </a:t>
            </a:r>
            <a:r>
              <a:rPr lang="fr-BE" dirty="0" err="1"/>
              <a:t>tiatur</a:t>
            </a:r>
            <a:r>
              <a:rPr lang="fr-BE" dirty="0"/>
              <a:t> rectem </a:t>
            </a:r>
            <a:r>
              <a:rPr lang="fr-BE" dirty="0" err="1"/>
              <a:t>laborunt</a:t>
            </a:r>
            <a:r>
              <a:rPr lang="fr-BE" dirty="0"/>
              <a:t> </a:t>
            </a:r>
            <a:r>
              <a:rPr lang="fr-BE" dirty="0" err="1"/>
              <a:t>exeaque</a:t>
            </a:r>
            <a:r>
              <a:rPr lang="fr-BE" dirty="0"/>
              <a:t> </a:t>
            </a:r>
            <a:r>
              <a:rPr lang="fr-BE" dirty="0" err="1"/>
              <a:t>eos</a:t>
            </a:r>
            <a:r>
              <a:rPr lang="fr-BE" dirty="0"/>
              <a:t> </a:t>
            </a:r>
            <a:r>
              <a:rPr lang="fr-BE" dirty="0" err="1"/>
              <a:t>ius</a:t>
            </a:r>
            <a:r>
              <a:rPr lang="fr-BE" dirty="0"/>
              <a:t>, con </a:t>
            </a:r>
            <a:r>
              <a:rPr lang="fr-BE" dirty="0" err="1"/>
              <a:t>nihillaboria</a:t>
            </a:r>
            <a:endParaRPr lang="fr-BE" dirty="0"/>
          </a:p>
          <a:p>
            <a:pPr lvl="0"/>
            <a:endParaRPr lang="fr-B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Espace réservé du texte 19"/>
          <p:cNvSpPr>
            <a:spLocks noGrp="1"/>
          </p:cNvSpPr>
          <p:nvPr>
            <p:ph type="body" sz="quarter" idx="11" hasCustomPrompt="1"/>
          </p:nvPr>
        </p:nvSpPr>
        <p:spPr>
          <a:xfrm>
            <a:off x="1365048" y="2988654"/>
            <a:ext cx="9776477" cy="933866"/>
          </a:xfrm>
          <a:prstGeom prst="rect">
            <a:avLst/>
          </a:prstGeom>
        </p:spPr>
        <p:txBody>
          <a:bodyPr/>
          <a:lstStyle>
            <a:lvl1pPr marL="0" indent="0" algn="ctr">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Merci</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25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69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Espace réservé du texte 19"/>
          <p:cNvSpPr>
            <a:spLocks noGrp="1"/>
          </p:cNvSpPr>
          <p:nvPr>
            <p:ph type="body" sz="quarter" idx="10" hasCustomPrompt="1"/>
          </p:nvPr>
        </p:nvSpPr>
        <p:spPr>
          <a:xfrm>
            <a:off x="5697392" y="6234478"/>
            <a:ext cx="566420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10" name="Espace réservé du texte 21"/>
          <p:cNvSpPr>
            <a:spLocks noGrp="1"/>
          </p:cNvSpPr>
          <p:nvPr>
            <p:ph type="body" sz="quarter" idx="11" hasCustomPrompt="1"/>
          </p:nvPr>
        </p:nvSpPr>
        <p:spPr>
          <a:xfrm>
            <a:off x="11218006" y="6234988"/>
            <a:ext cx="720460"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pour une image  8"/>
          <p:cNvSpPr>
            <a:spLocks noGrp="1"/>
          </p:cNvSpPr>
          <p:nvPr>
            <p:ph type="pic" sz="quarter" idx="10"/>
          </p:nvPr>
        </p:nvSpPr>
        <p:spPr>
          <a:xfrm>
            <a:off x="1344083" y="2068082"/>
            <a:ext cx="10847916" cy="4789918"/>
          </a:xfrm>
          <a:prstGeom prst="rect">
            <a:avLst/>
          </a:prstGeom>
        </p:spPr>
        <p:txBody>
          <a:bodyPr/>
          <a:lstStyle/>
          <a:p>
            <a:endParaRPr lang="fr-BE" dirty="0"/>
          </a:p>
        </p:txBody>
      </p:sp>
      <p:sp>
        <p:nvSpPr>
          <p:cNvPr id="6" name="Espace réservé du texte 19"/>
          <p:cNvSpPr>
            <a:spLocks noGrp="1"/>
          </p:cNvSpPr>
          <p:nvPr>
            <p:ph type="body" sz="quarter" idx="13"/>
          </p:nvPr>
        </p:nvSpPr>
        <p:spPr>
          <a:xfrm>
            <a:off x="2159563" y="4869160"/>
            <a:ext cx="6576731" cy="1548172"/>
          </a:xfrm>
          <a:prstGeom prst="rect">
            <a:avLst/>
          </a:prstGeom>
          <a:solidFill>
            <a:srgbClr val="5DB3E6">
              <a:alpha val="78824"/>
            </a:srgbClr>
          </a:solidFill>
        </p:spPr>
        <p:txBody>
          <a:bodyPr/>
          <a:lstStyle>
            <a:lvl1pPr marL="0" indent="0" algn="l">
              <a:buNone/>
              <a:tabLst>
                <a:tab pos="179388" algn="l"/>
              </a:tabLst>
              <a:defRPr sz="2800" b="1" baseline="0">
                <a:ln>
                  <a:noFill/>
                </a:ln>
                <a:noFill/>
                <a:latin typeface="Arial" panose="020B0604020202020204" pitchFamily="34" charset="0"/>
                <a:cs typeface="Arial" panose="020B0604020202020204" pitchFamily="34" charset="0"/>
              </a:defRPr>
            </a:lvl1pPr>
          </a:lstStyle>
          <a:p>
            <a:pPr lvl="0"/>
            <a:endParaRPr lang="fr-BE" dirty="0"/>
          </a:p>
        </p:txBody>
      </p:sp>
      <p:sp>
        <p:nvSpPr>
          <p:cNvPr id="9" name="Espace réservé du texte 19"/>
          <p:cNvSpPr>
            <a:spLocks noGrp="1"/>
          </p:cNvSpPr>
          <p:nvPr>
            <p:ph type="body" sz="quarter" idx="11" hasCustomPrompt="1"/>
          </p:nvPr>
        </p:nvSpPr>
        <p:spPr>
          <a:xfrm>
            <a:off x="2256003" y="5096487"/>
            <a:ext cx="6255608"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11" name="Espace réservé du texte 19"/>
          <p:cNvSpPr>
            <a:spLocks noGrp="1"/>
          </p:cNvSpPr>
          <p:nvPr>
            <p:ph type="body" sz="quarter" idx="12" hasCustomPrompt="1"/>
          </p:nvPr>
        </p:nvSpPr>
        <p:spPr>
          <a:xfrm>
            <a:off x="2256003" y="5539714"/>
            <a:ext cx="6255608"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Espace réservé du texte 19"/>
          <p:cNvSpPr>
            <a:spLocks noGrp="1"/>
          </p:cNvSpPr>
          <p:nvPr>
            <p:ph type="body" sz="quarter" idx="11" hasCustomPrompt="1"/>
          </p:nvPr>
        </p:nvSpPr>
        <p:spPr>
          <a:xfrm>
            <a:off x="1298895" y="5742864"/>
            <a:ext cx="4691706" cy="431800"/>
          </a:xfrm>
          <a:prstGeom prst="rect">
            <a:avLst/>
          </a:prstGeom>
        </p:spPr>
        <p:txBody>
          <a:bodyPr/>
          <a:lstStyle>
            <a:lvl1pPr marL="0" indent="0" algn="l">
              <a:buNone/>
              <a:tabLst>
                <a:tab pos="179388" algn="l"/>
              </a:tabLst>
              <a:defRPr sz="2800" b="1" baseline="0">
                <a:solidFill>
                  <a:schemeClr val="bg1"/>
                </a:solidFill>
                <a:latin typeface="Arial" panose="020B0604020202020204" pitchFamily="34" charset="0"/>
                <a:cs typeface="Arial" panose="020B0604020202020204" pitchFamily="34" charset="0"/>
              </a:defRPr>
            </a:lvl1pPr>
          </a:lstStyle>
          <a:p>
            <a:pPr lvl="0"/>
            <a:r>
              <a:rPr lang="fr-BE" dirty="0"/>
              <a:t>	Titre de la présentation</a:t>
            </a:r>
          </a:p>
        </p:txBody>
      </p:sp>
      <p:sp>
        <p:nvSpPr>
          <p:cNvPr id="7" name="Espace réservé du texte 19"/>
          <p:cNvSpPr>
            <a:spLocks noGrp="1"/>
          </p:cNvSpPr>
          <p:nvPr>
            <p:ph type="body" sz="quarter" idx="12" hasCustomPrompt="1"/>
          </p:nvPr>
        </p:nvSpPr>
        <p:spPr>
          <a:xfrm>
            <a:off x="1298895" y="6186091"/>
            <a:ext cx="4691706" cy="431800"/>
          </a:xfrm>
          <a:prstGeom prst="rect">
            <a:avLst/>
          </a:prstGeom>
        </p:spPr>
        <p:txBody>
          <a:bodyPr/>
          <a:lstStyle>
            <a:lvl1pPr marL="0" indent="0" algn="l">
              <a:buNone/>
              <a:tabLst>
                <a:tab pos="179388" algn="l"/>
              </a:tabLst>
              <a:defRPr sz="2000" b="0" baseline="0">
                <a:solidFill>
                  <a:schemeClr val="bg1"/>
                </a:solidFill>
                <a:latin typeface="Arial" panose="020B0604020202020204" pitchFamily="34" charset="0"/>
                <a:cs typeface="Arial" panose="020B0604020202020204" pitchFamily="34" charset="0"/>
              </a:defRPr>
            </a:lvl1pPr>
          </a:lstStyle>
          <a:p>
            <a:pPr lvl="0"/>
            <a:r>
              <a:rPr lang="fr-BE" dirty="0"/>
              <a:t>	DATE 2018</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extLst>
      <p:ext uri="{BB962C8B-B14F-4D97-AF65-F5344CB8AC3E}">
        <p14:creationId xmlns:p14="http://schemas.microsoft.com/office/powerpoint/2010/main" val="3080432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extLst>
      <p:ext uri="{BB962C8B-B14F-4D97-AF65-F5344CB8AC3E}">
        <p14:creationId xmlns:p14="http://schemas.microsoft.com/office/powerpoint/2010/main" val="836460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Espace réservé du texte 19"/>
          <p:cNvSpPr>
            <a:spLocks noGrp="1"/>
          </p:cNvSpPr>
          <p:nvPr>
            <p:ph type="body" sz="quarter" idx="11" hasCustomPrompt="1"/>
          </p:nvPr>
        </p:nvSpPr>
        <p:spPr>
          <a:xfrm>
            <a:off x="2285658" y="2878926"/>
            <a:ext cx="7332358" cy="1019324"/>
          </a:xfrm>
          <a:prstGeom prst="rect">
            <a:avLst/>
          </a:prstGeom>
        </p:spPr>
        <p:txBody>
          <a:bodyPr/>
          <a:lstStyle>
            <a:lvl1pPr marL="0" indent="0" algn="l">
              <a:buNone/>
              <a:tabLst>
                <a:tab pos="179388" algn="l"/>
              </a:tabLst>
              <a:defRPr sz="6600" b="1" baseline="0">
                <a:solidFill>
                  <a:schemeClr val="bg1"/>
                </a:solidFill>
                <a:latin typeface="Arial" panose="020B0604020202020204" pitchFamily="34" charset="0"/>
                <a:cs typeface="Arial" panose="020B0604020202020204" pitchFamily="34" charset="0"/>
              </a:defRPr>
            </a:lvl1pPr>
          </a:lstStyle>
          <a:p>
            <a:pPr lvl="0"/>
            <a:r>
              <a:rPr lang="fr-BE" dirty="0"/>
              <a:t>	Titre du chapitre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Espace réservé du texte 19"/>
          <p:cNvSpPr>
            <a:spLocks noGrp="1"/>
          </p:cNvSpPr>
          <p:nvPr>
            <p:ph type="body" sz="quarter" idx="13" hasCustomPrompt="1"/>
          </p:nvPr>
        </p:nvSpPr>
        <p:spPr>
          <a:xfrm>
            <a:off x="606865" y="348116"/>
            <a:ext cx="5761144" cy="431800"/>
          </a:xfrm>
          <a:prstGeom prst="rect">
            <a:avLst/>
          </a:prstGeom>
        </p:spPr>
        <p:txBody>
          <a:bodyPr/>
          <a:lstStyle>
            <a:lvl1pPr marL="0" indent="0" algn="l">
              <a:buNone/>
              <a:defRPr sz="2800" b="1" baseline="0">
                <a:solidFill>
                  <a:srgbClr val="00214E"/>
                </a:solidFill>
                <a:latin typeface="Arial" panose="020B0604020202020204" pitchFamily="34" charset="0"/>
                <a:cs typeface="Arial" panose="020B0604020202020204" pitchFamily="34" charset="0"/>
              </a:defRPr>
            </a:lvl1pPr>
          </a:lstStyle>
          <a:p>
            <a:pPr lvl="0"/>
            <a:r>
              <a:rPr lang="fr-BE" dirty="0"/>
              <a:t>Titre du slide Arial Bold 28 pts</a:t>
            </a:r>
          </a:p>
        </p:txBody>
      </p:sp>
      <p:sp>
        <p:nvSpPr>
          <p:cNvPr id="4" name="Espace réservé du texte 19"/>
          <p:cNvSpPr>
            <a:spLocks noGrp="1"/>
          </p:cNvSpPr>
          <p:nvPr>
            <p:ph type="body" sz="quarter" idx="10" hasCustomPrompt="1"/>
          </p:nvPr>
        </p:nvSpPr>
        <p:spPr>
          <a:xfrm>
            <a:off x="6979668" y="6106462"/>
            <a:ext cx="4248150" cy="431800"/>
          </a:xfrm>
          <a:prstGeom prst="rect">
            <a:avLst/>
          </a:prstGeom>
        </p:spPr>
        <p:txBody>
          <a:bodyPr/>
          <a:lstStyle>
            <a:lvl1pPr marL="0" indent="0" algn="r">
              <a:buNone/>
              <a:defRPr sz="1500" baseline="0">
                <a:solidFill>
                  <a:srgbClr val="00214E"/>
                </a:solidFill>
                <a:latin typeface="Arial" panose="020B0604020202020204" pitchFamily="34" charset="0"/>
                <a:cs typeface="Arial" panose="020B0604020202020204" pitchFamily="34" charset="0"/>
              </a:defRPr>
            </a:lvl1pPr>
          </a:lstStyle>
          <a:p>
            <a:pPr lvl="0"/>
            <a:r>
              <a:rPr lang="fr-BE" dirty="0"/>
              <a:t>Titre de la présentation</a:t>
            </a:r>
          </a:p>
        </p:txBody>
      </p:sp>
      <p:sp>
        <p:nvSpPr>
          <p:cNvPr id="6" name="Espace réservé du texte 21"/>
          <p:cNvSpPr>
            <a:spLocks noGrp="1"/>
          </p:cNvSpPr>
          <p:nvPr>
            <p:ph type="body" sz="quarter" idx="11" hasCustomPrompt="1"/>
          </p:nvPr>
        </p:nvSpPr>
        <p:spPr>
          <a:xfrm>
            <a:off x="11120128" y="6106971"/>
            <a:ext cx="540345" cy="431291"/>
          </a:xfrm>
          <a:prstGeom prst="rect">
            <a:avLst/>
          </a:prstGeom>
        </p:spPr>
        <p:txBody>
          <a:bodyPr/>
          <a:lstStyle>
            <a:lvl1pPr marL="0" indent="0">
              <a:buNone/>
              <a:defRPr sz="1500">
                <a:solidFill>
                  <a:srgbClr val="00214E"/>
                </a:solidFill>
                <a:latin typeface="Arial" panose="020B0604020202020204" pitchFamily="34" charset="0"/>
                <a:cs typeface="Arial" panose="020B0604020202020204" pitchFamily="34" charset="0"/>
              </a:defRPr>
            </a:lvl1pPr>
          </a:lstStyle>
          <a:p>
            <a:pPr lvl="0"/>
            <a:r>
              <a:rPr lang="fr-BE" dirty="0"/>
              <a:t>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2.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3.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4.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5.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6.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17.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8.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9.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2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6.xml"/><Relationship Id="rId1" Type="http://schemas.openxmlformats.org/officeDocument/2006/relationships/slideLayout" Target="../slideLayouts/slideLayout8.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7.xml"/><Relationship Id="rId1" Type="http://schemas.openxmlformats.org/officeDocument/2006/relationships/slideLayout" Target="../slideLayouts/slideLayout9.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8.xml"/><Relationship Id="rId1" Type="http://schemas.openxmlformats.org/officeDocument/2006/relationships/slideLayout" Target="../slideLayouts/slideLayout10.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9.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7196424"/>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010325"/>
      </p:ext>
    </p:extLst>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489398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69840"/>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634017"/>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711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38196"/>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148933"/>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742298"/>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904450"/>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87286"/>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749616"/>
      </p:ext>
    </p:extLst>
  </p:cSld>
  <p:clrMap bg1="lt1" tx1="dk1" bg2="lt2" tx2="dk2" accent1="accent1" accent2="accent2" accent3="accent3" accent4="accent4" accent5="accent5" accent6="accent6" hlink="hlink" folHlink="folHlink"/>
  <p:sldLayoutIdLst>
    <p:sldLayoutId id="214748369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624103"/>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4602571"/>
      </p:ext>
    </p:extLst>
  </p:cSld>
  <p:clrMap bg1="lt1" tx1="dk1" bg2="lt2" tx2="dk2" accent1="accent1" accent2="accent2" accent3="accent3" accent4="accent4" accent5="accent5" accent6="accent6" hlink="hlink" folHlink="folHlink"/>
  <p:sldLayoutIdLst>
    <p:sldLayoutId id="2147483657" r:id="rId1"/>
    <p:sldLayoutId id="2147483702" r:id="rId2"/>
    <p:sldLayoutId id="214748370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67882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347809"/>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6419"/>
      </p:ext>
    </p:extLst>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696103"/>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0762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397961" y="1319134"/>
            <a:ext cx="5698040" cy="5355312"/>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Vermijding?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Drie grote varianten</a:t>
            </a:r>
          </a:p>
          <a:p>
            <a:pPr marL="742950" lvl="1" indent="-285750">
              <a:buFont typeface="Courier New" panose="02070309020205020404" pitchFamily="49" charset="0"/>
              <a:buChar char="o"/>
            </a:pPr>
            <a:r>
              <a:rPr lang="nl-BE" dirty="0">
                <a:latin typeface="Times New Roman" panose="02020603050405020304" pitchFamily="18" charset="0"/>
                <a:cs typeface="Times New Roman" panose="02020603050405020304" pitchFamily="18" charset="0"/>
              </a:rPr>
              <a:t>Anti-anthropomorfisten: “drie maal vermijding”!</a:t>
            </a:r>
          </a:p>
          <a:p>
            <a:pPr lvl="1"/>
            <a:r>
              <a:rPr lang="nl-BE" dirty="0">
                <a:latin typeface="Times New Roman" panose="02020603050405020304" pitchFamily="18" charset="0"/>
                <a:cs typeface="Times New Roman" panose="02020603050405020304" pitchFamily="18" charset="0"/>
              </a:rPr>
              <a:t>Benadrukken dat YHWH iets anders ontvangt dan het vet d.m.v.:</a:t>
            </a:r>
          </a:p>
          <a:p>
            <a:pPr lvl="1"/>
            <a:endParaRPr lang="nl-BE" dirty="0">
              <a:latin typeface="Times New Roman" panose="02020603050405020304" pitchFamily="18" charset="0"/>
              <a:cs typeface="Times New Roman" panose="02020603050405020304" pitchFamily="18" charset="0"/>
            </a:endParaRPr>
          </a:p>
          <a:p>
            <a:pPr marL="800100" lvl="1" indent="-342900">
              <a:buAutoNum type="arabicParenR"/>
            </a:pPr>
            <a:r>
              <a:rPr lang="nl-BE" dirty="0">
                <a:latin typeface="Times New Roman" panose="02020603050405020304" pitchFamily="18" charset="0"/>
                <a:cs typeface="Times New Roman" panose="02020603050405020304" pitchFamily="18" charset="0"/>
              </a:rPr>
              <a:t>Suffix</a:t>
            </a:r>
          </a:p>
          <a:p>
            <a:pPr marL="800100" lvl="1" indent="-342900">
              <a:buAutoNum type="arabicParenR"/>
            </a:pPr>
            <a:r>
              <a:rPr lang="nl-BE" dirty="0">
                <a:latin typeface="Times New Roman" panose="02020603050405020304" pitchFamily="18" charset="0"/>
                <a:cs typeface="Times New Roman" panose="02020603050405020304" pitchFamily="18" charset="0"/>
              </a:rPr>
              <a:t>Lamed v. 16</a:t>
            </a:r>
          </a:p>
          <a:p>
            <a:pPr marL="800100" lvl="1" indent="-342900">
              <a:buAutoNum type="arabicParenR"/>
            </a:pPr>
            <a:r>
              <a:rPr lang="nl-BE" i="1" dirty="0">
                <a:latin typeface="Times New Roman" panose="02020603050405020304" pitchFamily="18" charset="0"/>
                <a:cs typeface="Times New Roman" panose="02020603050405020304" pitchFamily="18" charset="0"/>
              </a:rPr>
              <a:t>minus </a:t>
            </a:r>
            <a:r>
              <a:rPr lang="nl-BE" dirty="0">
                <a:latin typeface="Times New Roman" panose="02020603050405020304" pitchFamily="18" charset="0"/>
                <a:cs typeface="Times New Roman" panose="02020603050405020304" pitchFamily="18" charset="0"/>
              </a:rPr>
              <a:t>van </a:t>
            </a:r>
            <a:r>
              <a:rPr lang="he-IL" dirty="0">
                <a:latin typeface="Times New Roman" panose="02020603050405020304" pitchFamily="18" charset="0"/>
                <a:cs typeface="Times New Roman" panose="02020603050405020304" pitchFamily="18" charset="0"/>
              </a:rPr>
              <a:t>לחם</a:t>
            </a:r>
            <a:endParaRPr lang="fr-FR" dirty="0">
              <a:latin typeface="Times New Roman" panose="02020603050405020304" pitchFamily="18" charset="0"/>
              <a:cs typeface="Times New Roman" panose="02020603050405020304" pitchFamily="18" charset="0"/>
            </a:endParaRPr>
          </a:p>
          <a:p>
            <a:pPr marL="800100" lvl="1" indent="-342900">
              <a:buAutoNum type="arabicParenR"/>
            </a:pPr>
            <a:endParaRPr lang="nl-BE"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Komen deze ‘minussen’ werkelijk voort uit vermijding?</a:t>
            </a:r>
          </a:p>
          <a:p>
            <a:pPr marL="342900" indent="-34290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Mogelijkheid van een andere </a:t>
            </a:r>
            <a:r>
              <a:rPr lang="nl-BE" i="1" dirty="0">
                <a:latin typeface="Times New Roman" panose="02020603050405020304" pitchFamily="18" charset="0"/>
                <a:cs typeface="Times New Roman" panose="02020603050405020304" pitchFamily="18" charset="0"/>
              </a:rPr>
              <a:t>Vorlage?</a:t>
            </a:r>
            <a:endParaRPr lang="nl-BE" dirty="0">
              <a:latin typeface="Times New Roman" panose="02020603050405020304" pitchFamily="18" charset="0"/>
              <a:cs typeface="Times New Roman" panose="02020603050405020304" pitchFamily="18" charset="0"/>
            </a:endParaRPr>
          </a:p>
          <a:p>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pic>
        <p:nvPicPr>
          <p:cNvPr id="7170" name="Picture 2" descr="The Bread Eater, 1616 - Pieter Brueghel the Younger">
            <a:extLst>
              <a:ext uri="{FF2B5EF4-FFF2-40B4-BE49-F238E27FC236}">
                <a16:creationId xmlns:a16="http://schemas.microsoft.com/office/drawing/2014/main" id="{2C8702F9-D78D-134E-0E6F-CF76FECC24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6826" y="3312826"/>
            <a:ext cx="3545174" cy="3545174"/>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E1E981E6-3707-FF61-FA8F-575F4D3CBE9E}"/>
              </a:ext>
            </a:extLst>
          </p:cNvPr>
          <p:cNvSpPr txBox="1"/>
          <p:nvPr/>
        </p:nvSpPr>
        <p:spPr>
          <a:xfrm>
            <a:off x="8209636" y="6550223"/>
            <a:ext cx="4419554"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Pieter Brueghel de Jongere, De Broodeter, 1616</a:t>
            </a:r>
          </a:p>
        </p:txBody>
      </p:sp>
      <p:grpSp>
        <p:nvGrpSpPr>
          <p:cNvPr id="11" name="Groep 10">
            <a:extLst>
              <a:ext uri="{FF2B5EF4-FFF2-40B4-BE49-F238E27FC236}">
                <a16:creationId xmlns:a16="http://schemas.microsoft.com/office/drawing/2014/main" id="{22D765F8-329E-68F3-85BD-E8275AA9AA20}"/>
              </a:ext>
            </a:extLst>
          </p:cNvPr>
          <p:cNvGrpSpPr/>
          <p:nvPr/>
        </p:nvGrpSpPr>
        <p:grpSpPr>
          <a:xfrm>
            <a:off x="5726243" y="1229193"/>
            <a:ext cx="6102795" cy="2199807"/>
            <a:chOff x="5726243" y="1229193"/>
            <a:chExt cx="6102795" cy="2199807"/>
          </a:xfrm>
        </p:grpSpPr>
        <p:pic>
          <p:nvPicPr>
            <p:cNvPr id="8" name="Afbeelding 7">
              <a:extLst>
                <a:ext uri="{FF2B5EF4-FFF2-40B4-BE49-F238E27FC236}">
                  <a16:creationId xmlns:a16="http://schemas.microsoft.com/office/drawing/2014/main" id="{4C212C75-36CB-474A-8120-4C4BE8C7A1C8}"/>
                </a:ext>
              </a:extLst>
            </p:cNvPr>
            <p:cNvPicPr>
              <a:picLocks noChangeAspect="1"/>
            </p:cNvPicPr>
            <p:nvPr/>
          </p:nvPicPr>
          <p:blipFill>
            <a:blip r:embed="rId3"/>
            <a:stretch>
              <a:fillRect/>
            </a:stretch>
          </p:blipFill>
          <p:spPr>
            <a:xfrm>
              <a:off x="5726243" y="1229193"/>
              <a:ext cx="6102795" cy="2199807"/>
            </a:xfrm>
            <a:prstGeom prst="rect">
              <a:avLst/>
            </a:prstGeom>
          </p:spPr>
        </p:pic>
        <p:sp>
          <p:nvSpPr>
            <p:cNvPr id="9" name="Ovaal 8">
              <a:extLst>
                <a:ext uri="{FF2B5EF4-FFF2-40B4-BE49-F238E27FC236}">
                  <a16:creationId xmlns:a16="http://schemas.microsoft.com/office/drawing/2014/main" id="{42A6D5D7-4505-12BA-DF50-9D4C8238B84C}"/>
                </a:ext>
              </a:extLst>
            </p:cNvPr>
            <p:cNvSpPr/>
            <p:nvPr/>
          </p:nvSpPr>
          <p:spPr>
            <a:xfrm>
              <a:off x="8850614" y="1288598"/>
              <a:ext cx="145855" cy="10190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Ovaal 9">
              <a:extLst>
                <a:ext uri="{FF2B5EF4-FFF2-40B4-BE49-F238E27FC236}">
                  <a16:creationId xmlns:a16="http://schemas.microsoft.com/office/drawing/2014/main" id="{411ABAEF-1A7F-29FC-A94E-2BAE54741687}"/>
                </a:ext>
              </a:extLst>
            </p:cNvPr>
            <p:cNvSpPr/>
            <p:nvPr/>
          </p:nvSpPr>
          <p:spPr>
            <a:xfrm>
              <a:off x="6096000" y="1268183"/>
              <a:ext cx="145855" cy="10190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245020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233071" y="1319134"/>
            <a:ext cx="5698040" cy="6740307"/>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Vermijding?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Mogelijkheid </a:t>
            </a:r>
            <a:r>
              <a:rPr lang="nl-BE" i="1" dirty="0">
                <a:latin typeface="Times New Roman" panose="02020603050405020304" pitchFamily="18" charset="0"/>
                <a:cs typeface="Times New Roman" panose="02020603050405020304" pitchFamily="18" charset="0"/>
              </a:rPr>
              <a:t>Vorlage: </a:t>
            </a:r>
            <a:r>
              <a:rPr lang="nl-BE" dirty="0">
                <a:latin typeface="Times New Roman" panose="02020603050405020304" pitchFamily="18" charset="0"/>
                <a:cs typeface="Times New Roman" panose="02020603050405020304" pitchFamily="18" charset="0"/>
              </a:rPr>
              <a:t>tekstgetuigen:</a:t>
            </a:r>
          </a:p>
          <a:p>
            <a:pPr lvl="1"/>
            <a:r>
              <a:rPr lang="nl-BE" u="sng" dirty="0">
                <a:latin typeface="Times New Roman" panose="02020603050405020304" pitchFamily="18" charset="0"/>
                <a:cs typeface="Times New Roman" panose="02020603050405020304" pitchFamily="18" charset="0"/>
              </a:rPr>
              <a:t>1) Suffix:</a:t>
            </a:r>
          </a:p>
          <a:p>
            <a:pPr lvl="1"/>
            <a:r>
              <a:rPr lang="nl-BE" dirty="0">
                <a:latin typeface="Times New Roman" panose="02020603050405020304" pitchFamily="18" charset="0"/>
                <a:cs typeface="Times New Roman" panose="02020603050405020304" pitchFamily="18" charset="0"/>
              </a:rPr>
              <a:t>SamP v. 11</a:t>
            </a:r>
          </a:p>
          <a:p>
            <a:pPr lvl="1"/>
            <a:r>
              <a:rPr lang="nl-BE" dirty="0">
                <a:latin typeface="Times New Roman" panose="02020603050405020304" pitchFamily="18" charset="0"/>
                <a:cs typeface="Times New Roman" panose="02020603050405020304" pitchFamily="18" charset="0"/>
              </a:rPr>
              <a:t>In Pentateuch, </a:t>
            </a:r>
            <a:r>
              <a:rPr lang="he-IL" dirty="0">
                <a:latin typeface="Times New Roman" panose="02020603050405020304" pitchFamily="18" charset="0"/>
                <a:cs typeface="Times New Roman" panose="02020603050405020304" pitchFamily="18" charset="0"/>
              </a:rPr>
              <a:t>קטר</a:t>
            </a:r>
            <a:r>
              <a:rPr lang="fr-FR"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5x met suffix (Ex 30:7.8; Lev 3:11.16; 4:10) -&gt; hier is suffix nooit vertaald als lijdend voorwerp!</a:t>
            </a:r>
          </a:p>
          <a:p>
            <a:pPr lvl="1"/>
            <a:r>
              <a:rPr lang="nl-BE" u="sng" dirty="0">
                <a:latin typeface="Times New Roman" panose="02020603050405020304" pitchFamily="18" charset="0"/>
                <a:cs typeface="Times New Roman" panose="02020603050405020304" pitchFamily="18" charset="0"/>
              </a:rPr>
              <a:t>2) Lamed v. 16</a:t>
            </a:r>
          </a:p>
          <a:p>
            <a:pPr lvl="1"/>
            <a:r>
              <a:rPr lang="nl-BE" dirty="0">
                <a:latin typeface="Times New Roman" panose="02020603050405020304" pitchFamily="18" charset="0"/>
                <a:cs typeface="Times New Roman" panose="02020603050405020304" pitchFamily="18" charset="0"/>
              </a:rPr>
              <a:t>Idem MT Lev 3:5</a:t>
            </a:r>
          </a:p>
          <a:p>
            <a:pPr lvl="1"/>
            <a:r>
              <a:rPr lang="nl-BE" i="1" dirty="0">
                <a:latin typeface="Times New Roman" panose="02020603050405020304" pitchFamily="18" charset="0"/>
                <a:cs typeface="Times New Roman" panose="02020603050405020304" pitchFamily="18" charset="0"/>
              </a:rPr>
              <a:t>Lamed</a:t>
            </a:r>
            <a:r>
              <a:rPr lang="nl-BE" dirty="0">
                <a:latin typeface="Times New Roman" panose="02020603050405020304" pitchFamily="18" charset="0"/>
                <a:cs typeface="Times New Roman" panose="02020603050405020304" pitchFamily="18" charset="0"/>
              </a:rPr>
              <a:t> niet vertaald in LXX-Lev 3:6</a:t>
            </a:r>
          </a:p>
          <a:p>
            <a:pPr lvl="1"/>
            <a:r>
              <a:rPr lang="en-US" dirty="0">
                <a:latin typeface="Times New Roman" panose="02020603050405020304" pitchFamily="18" charset="0"/>
                <a:cs typeface="Times New Roman" panose="02020603050405020304" pitchFamily="18" charset="0"/>
              </a:rPr>
              <a:t>De </a:t>
            </a:r>
            <a:r>
              <a:rPr lang="en-US" dirty="0" err="1">
                <a:latin typeface="Times New Roman" panose="02020603050405020304" pitchFamily="18" charset="0"/>
                <a:cs typeface="Times New Roman" panose="02020603050405020304" pitchFamily="18" charset="0"/>
              </a:rPr>
              <a:t>formule</a:t>
            </a:r>
            <a:r>
              <a:rPr lang="en-US" dirty="0">
                <a:latin typeface="Times New Roman" panose="02020603050405020304" pitchFamily="18" charset="0"/>
                <a:cs typeface="Times New Roman" panose="02020603050405020304" pitchFamily="18" charset="0"/>
              </a:rPr>
              <a:t> </a:t>
            </a:r>
            <a:r>
              <a:rPr lang="he-IL" dirty="0" err="1">
                <a:latin typeface="Times New Roman" panose="02020603050405020304" pitchFamily="18" charset="0"/>
                <a:cs typeface="Times New Roman" panose="02020603050405020304" pitchFamily="18" charset="0"/>
              </a:rPr>
              <a:t>אשׁה</a:t>
            </a:r>
            <a:r>
              <a:rPr lang="he-IL" dirty="0">
                <a:latin typeface="Times New Roman" panose="02020603050405020304" pitchFamily="18" charset="0"/>
                <a:cs typeface="Times New Roman" panose="02020603050405020304" pitchFamily="18" charset="0"/>
              </a:rPr>
              <a:t> ריח </a:t>
            </a:r>
            <a:r>
              <a:rPr lang="he-IL" dirty="0" err="1">
                <a:latin typeface="Times New Roman" panose="02020603050405020304" pitchFamily="18" charset="0"/>
                <a:cs typeface="Times New Roman" panose="02020603050405020304" pitchFamily="18" charset="0"/>
              </a:rPr>
              <a:t>ניחח</a:t>
            </a:r>
            <a:r>
              <a:rPr lang="en-US" dirty="0">
                <a:latin typeface="Times New Roman" panose="02020603050405020304" pitchFamily="18" charset="0"/>
                <a:cs typeface="Times New Roman" panose="02020603050405020304" pitchFamily="18" charset="0"/>
              </a:rPr>
              <a:t> (i.e., </a:t>
            </a:r>
            <a:r>
              <a:rPr lang="en-US" dirty="0" err="1">
                <a:latin typeface="Times New Roman" panose="02020603050405020304" pitchFamily="18" charset="0"/>
                <a:cs typeface="Times New Roman" panose="02020603050405020304" pitchFamily="18" charset="0"/>
              </a:rPr>
              <a:t>zonder</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lamed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verschijnt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vaak</a:t>
            </a:r>
            <a:r>
              <a:rPr lang="en-US" dirty="0">
                <a:latin typeface="Times New Roman" panose="02020603050405020304" pitchFamily="18" charset="0"/>
                <a:cs typeface="Times New Roman" panose="02020603050405020304" pitchFamily="18" charset="0"/>
              </a:rPr>
              <a:t> in Leviticus (Lev 1:9.13.17; 2:2.9; 3:5; 23:18)</a:t>
            </a:r>
            <a:r>
              <a:rPr lang="nl-BE" dirty="0">
                <a:latin typeface="Times New Roman" panose="02020603050405020304" pitchFamily="18" charset="0"/>
                <a:cs typeface="Times New Roman" panose="02020603050405020304" pitchFamily="18" charset="0"/>
              </a:rPr>
              <a:t> </a:t>
            </a:r>
            <a:endParaRPr lang="nl-BE" i="1" dirty="0">
              <a:latin typeface="Times New Roman" panose="02020603050405020304" pitchFamily="18" charset="0"/>
              <a:cs typeface="Times New Roman" panose="02020603050405020304" pitchFamily="18" charset="0"/>
            </a:endParaRPr>
          </a:p>
          <a:p>
            <a:pPr lvl="1"/>
            <a:r>
              <a:rPr lang="nl-BE" u="sng" dirty="0">
                <a:latin typeface="Times New Roman" panose="02020603050405020304" pitchFamily="18" charset="0"/>
                <a:cs typeface="Times New Roman" panose="02020603050405020304" pitchFamily="18" charset="0"/>
              </a:rPr>
              <a:t>3) </a:t>
            </a:r>
            <a:r>
              <a:rPr lang="nl-BE" i="1" u="sng" dirty="0">
                <a:latin typeface="Times New Roman" panose="02020603050405020304" pitchFamily="18" charset="0"/>
                <a:cs typeface="Times New Roman" panose="02020603050405020304" pitchFamily="18" charset="0"/>
              </a:rPr>
              <a:t>minus </a:t>
            </a:r>
            <a:r>
              <a:rPr lang="nl-BE" u="sng" dirty="0">
                <a:latin typeface="Times New Roman" panose="02020603050405020304" pitchFamily="18" charset="0"/>
                <a:cs typeface="Times New Roman" panose="02020603050405020304" pitchFamily="18" charset="0"/>
              </a:rPr>
              <a:t>van </a:t>
            </a:r>
            <a:r>
              <a:rPr lang="he-IL" u="sng" dirty="0">
                <a:latin typeface="Times New Roman" panose="02020603050405020304" pitchFamily="18" charset="0"/>
                <a:cs typeface="Times New Roman" panose="02020603050405020304" pitchFamily="18" charset="0"/>
              </a:rPr>
              <a:t>לחם</a:t>
            </a:r>
            <a:endParaRPr lang="fr-FR" u="sng" dirty="0">
              <a:latin typeface="Times New Roman" panose="02020603050405020304" pitchFamily="18" charset="0"/>
              <a:cs typeface="Times New Roman" panose="02020603050405020304" pitchFamily="18" charset="0"/>
            </a:endParaRPr>
          </a:p>
          <a:p>
            <a:pPr lvl="1"/>
            <a:r>
              <a:rPr lang="nl-BE" dirty="0">
                <a:latin typeface="Times New Roman" panose="02020603050405020304" pitchFamily="18" charset="0"/>
                <a:cs typeface="Times New Roman" panose="02020603050405020304" pitchFamily="18" charset="0"/>
              </a:rPr>
              <a:t>v. 11: </a:t>
            </a:r>
            <a:r>
              <a:rPr lang="nl-BE" i="1" dirty="0">
                <a:latin typeface="Times New Roman" panose="02020603050405020304" pitchFamily="18" charset="0"/>
                <a:cs typeface="Times New Roman" panose="02020603050405020304" pitchFamily="18" charset="0"/>
              </a:rPr>
              <a:t>Vorlage?</a:t>
            </a:r>
          </a:p>
          <a:p>
            <a:pPr lvl="1"/>
            <a:r>
              <a:rPr lang="nl-BE" dirty="0">
                <a:latin typeface="Times New Roman" panose="02020603050405020304" pitchFamily="18" charset="0"/>
                <a:cs typeface="Times New Roman" panose="02020603050405020304" pitchFamily="18" charset="0"/>
              </a:rPr>
              <a:t>v. 16 harmonisation with v. 11?</a:t>
            </a:r>
          </a:p>
          <a:p>
            <a:pPr lvl="1"/>
            <a:endParaRPr lang="nl-BE"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Ø"/>
            </a:pPr>
            <a:r>
              <a:rPr lang="nl-BE" dirty="0">
                <a:latin typeface="Times New Roman" panose="02020603050405020304" pitchFamily="18" charset="0"/>
                <a:cs typeface="Times New Roman" panose="02020603050405020304" pitchFamily="18" charset="0"/>
              </a:rPr>
              <a:t>Resultaat: parallel v. 5 – 11 – 16 </a:t>
            </a: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graphicFrame>
        <p:nvGraphicFramePr>
          <p:cNvPr id="7" name="Tabel 6">
            <a:extLst>
              <a:ext uri="{FF2B5EF4-FFF2-40B4-BE49-F238E27FC236}">
                <a16:creationId xmlns:a16="http://schemas.microsoft.com/office/drawing/2014/main" id="{AE24FD27-5155-ED71-5634-68001A09B960}"/>
              </a:ext>
            </a:extLst>
          </p:cNvPr>
          <p:cNvGraphicFramePr>
            <a:graphicFrameLocks noGrp="1"/>
          </p:cNvGraphicFramePr>
          <p:nvPr>
            <p:extLst>
              <p:ext uri="{D42A27DB-BD31-4B8C-83A1-F6EECF244321}">
                <p14:modId xmlns:p14="http://schemas.microsoft.com/office/powerpoint/2010/main" val="2575479098"/>
              </p:ext>
            </p:extLst>
          </p:nvPr>
        </p:nvGraphicFramePr>
        <p:xfrm>
          <a:off x="5823672" y="1319134"/>
          <a:ext cx="6210935" cy="3634740"/>
        </p:xfrm>
        <a:graphic>
          <a:graphicData uri="http://schemas.openxmlformats.org/drawingml/2006/table">
            <a:tbl>
              <a:tblPr firstRow="1" firstCol="1" bandRow="1"/>
              <a:tblGrid>
                <a:gridCol w="492760">
                  <a:extLst>
                    <a:ext uri="{9D8B030D-6E8A-4147-A177-3AD203B41FA5}">
                      <a16:colId xmlns:a16="http://schemas.microsoft.com/office/drawing/2014/main" val="1903929561"/>
                    </a:ext>
                  </a:extLst>
                </a:gridCol>
                <a:gridCol w="648970">
                  <a:extLst>
                    <a:ext uri="{9D8B030D-6E8A-4147-A177-3AD203B41FA5}">
                      <a16:colId xmlns:a16="http://schemas.microsoft.com/office/drawing/2014/main" val="2850420982"/>
                    </a:ext>
                  </a:extLst>
                </a:gridCol>
                <a:gridCol w="1114296">
                  <a:extLst>
                    <a:ext uri="{9D8B030D-6E8A-4147-A177-3AD203B41FA5}">
                      <a16:colId xmlns:a16="http://schemas.microsoft.com/office/drawing/2014/main" val="1049444302"/>
                    </a:ext>
                  </a:extLst>
                </a:gridCol>
                <a:gridCol w="678309">
                  <a:extLst>
                    <a:ext uri="{9D8B030D-6E8A-4147-A177-3AD203B41FA5}">
                      <a16:colId xmlns:a16="http://schemas.microsoft.com/office/drawing/2014/main" val="1711874070"/>
                    </a:ext>
                  </a:extLst>
                </a:gridCol>
                <a:gridCol w="1206500">
                  <a:extLst>
                    <a:ext uri="{9D8B030D-6E8A-4147-A177-3AD203B41FA5}">
                      <a16:colId xmlns:a16="http://schemas.microsoft.com/office/drawing/2014/main" val="885103492"/>
                    </a:ext>
                  </a:extLst>
                </a:gridCol>
                <a:gridCol w="748030">
                  <a:extLst>
                    <a:ext uri="{9D8B030D-6E8A-4147-A177-3AD203B41FA5}">
                      <a16:colId xmlns:a16="http://schemas.microsoft.com/office/drawing/2014/main" val="2559248013"/>
                    </a:ext>
                  </a:extLst>
                </a:gridCol>
                <a:gridCol w="1322070">
                  <a:extLst>
                    <a:ext uri="{9D8B030D-6E8A-4147-A177-3AD203B41FA5}">
                      <a16:colId xmlns:a16="http://schemas.microsoft.com/office/drawing/2014/main" val="3239569839"/>
                    </a:ext>
                  </a:extLst>
                </a:gridCol>
              </a:tblGrid>
              <a:tr h="0">
                <a:tc>
                  <a:txBody>
                    <a:bodyPr/>
                    <a:lstStyle/>
                    <a:p>
                      <a:pPr algn="just"/>
                      <a:r>
                        <a:rPr lang="en-US" sz="1200" dirty="0" err="1">
                          <a:effectLst/>
                          <a:latin typeface="SBL BibLit" panose="02000000000000000000" pitchFamily="2" charset="-79"/>
                          <a:ea typeface="SBL BibLit" panose="02000000000000000000" pitchFamily="2" charset="-79"/>
                          <a:cs typeface="SBL BibLit" panose="02000000000000000000" pitchFamily="2" charset="-79"/>
                        </a:rPr>
                        <a:t>Vers</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r>
                        <a:rPr lang="en-US" sz="1200">
                          <a:effectLst/>
                          <a:latin typeface="SBL BibLit" panose="02000000000000000000" pitchFamily="2" charset="-79"/>
                          <a:ea typeface="SBL BibLit" panose="02000000000000000000" pitchFamily="2" charset="-79"/>
                          <a:cs typeface="SBL BibLit" panose="02000000000000000000" pitchFamily="2" charset="-79"/>
                        </a:rPr>
                        <a:t>MT</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LXX</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SamP</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2">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DSS</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nl-BE"/>
                    </a:p>
                  </a:txBody>
                  <a:tcPr/>
                </a:tc>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Hexapla/De Rossi</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60009472"/>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3:11</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וְהִקְטִיר֥וֹ הַכֹּהֵ֖ן הַמִּזְבֵּ֑חָה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b="1" dirty="0">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אִשֶּׁ֖ה</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לַיהוָֽה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r>
                        <a:rPr lang="nl-NL" sz="1200" dirty="0">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νοίσει</a:t>
                      </a:r>
                      <a:r>
                        <a:rPr lang="nl-NL" sz="1200" dirty="0">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ο</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ἱερεὺς</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ε</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ι</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το</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θυσι</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στήριον</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100" dirty="0" err="1">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ὀσμὴν</a:t>
                      </a:r>
                      <a:r>
                        <a:rPr lang="nl-NL" sz="11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 </a:t>
                      </a:r>
                      <a:r>
                        <a:rPr lang="nl-NL" sz="1100" dirty="0" err="1">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ευ</a:t>
                      </a:r>
                      <a:r>
                        <a:rPr lang="en-US" sz="11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100" dirty="0" err="1">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ωδι</a:t>
                      </a:r>
                      <a:r>
                        <a:rPr lang="en-US" sz="11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1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100" dirty="0" err="1">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ς</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ρ</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ωμ</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κυρι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r>
                        <a:rPr lang="en-US" sz="1200" dirty="0">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dirty="0">
                          <a:solidFill>
                            <a:srgbClr val="A9D18E"/>
                          </a:solidFill>
                          <a:effectLst/>
                          <a:latin typeface="SBL BibLit" panose="02000000000000000000" pitchFamily="2" charset="-79"/>
                          <a:ea typeface="SBL BibLit" panose="02000000000000000000" pitchFamily="2" charset="-79"/>
                          <a:cs typeface="SBL BibLit" panose="02000000000000000000" pitchFamily="2" charset="-79"/>
                        </a:rPr>
                        <a:t>והקטיר </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הכהן המזבחה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לחם</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en-US" sz="12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אשה</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ליהוה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200" b="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900" b="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Pap4QLXXLev</a:t>
                      </a:r>
                      <a:r>
                        <a:rPr lang="en-US" sz="900" b="1" baseline="300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b </a:t>
                      </a:r>
                      <a:r>
                        <a:rPr lang="en-US" sz="900" b="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f7</a:t>
                      </a:r>
                      <a:r>
                        <a:rPr lang="en-US" sz="650" b="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ανοι</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σε</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ι </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ο ιερευς επι το θυ</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σιαστηριον οσμ</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ην</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ευωδιας καρπωμα</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τωι Ιαω</a:t>
                      </a:r>
                      <a:r>
                        <a:rPr lang="en-US" sz="12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1"/>
                      <a:r>
                        <a:rPr lang="nl-NL" sz="8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05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4Q24 f8</a:t>
                      </a:r>
                      <a:r>
                        <a:rPr lang="nl-NL" sz="8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l" rtl="1"/>
                      <a:r>
                        <a:rPr lang="nl-NL" sz="800" b="1" dirty="0">
                          <a:solidFill>
                            <a:srgbClr val="0433FF"/>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והק</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֯[ט]</a:t>
                      </a: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יר</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הכהן</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המזבחה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ל</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he-IL" sz="1200" i="1" dirty="0">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rPr>
                        <a:t>חם</a:t>
                      </a:r>
                      <a:endParaRPr lang="nl-BE" sz="1200" i="1" dirty="0">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i="1" dirty="0">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i="1" dirty="0" err="1">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rPr>
                        <a:t>אשה</a:t>
                      </a:r>
                      <a:endParaRPr lang="nl-BE" sz="1200" i="1" dirty="0">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i="1" dirty="0">
                          <a:solidFill>
                            <a:schemeClr val="bg1">
                              <a:lumMod val="65000"/>
                            </a:schemeClr>
                          </a:solidFill>
                          <a:effectLst/>
                          <a:latin typeface="SBL BibLit" panose="02000000000000000000" pitchFamily="2" charset="-79"/>
                          <a:ea typeface="SBL BibLit" panose="02000000000000000000" pitchFamily="2" charset="-79"/>
                          <a:cs typeface="SBL BibLit" panose="02000000000000000000" pitchFamily="2" charset="-79"/>
                        </a:rPr>
                        <a:t> ליהוה</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he-IL" sz="11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Ο</a:t>
                      </a:r>
                      <a:r>
                        <a:rPr lang="nl-NL"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 </a:t>
                      </a:r>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ὀσμὴ εὐωδίας κάρπωμα</a:t>
                      </a:r>
                      <a:r>
                        <a:rPr lang="nl-NL"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Ἄλλος· ἀρτὸν πυρόν</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just"/>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De Rossi: codex 476: </a:t>
                      </a:r>
                      <a:r>
                        <a:rPr lang="he-IL" sz="11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אשה ריח ניחח</a:t>
                      </a:r>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just"/>
                      <a:r>
                        <a:rPr lang="en-US" sz="12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cod. Kenn. 5: </a:t>
                      </a:r>
                      <a:r>
                        <a:rPr lang="he-IL" sz="11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‌לריח ניחח</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9187401"/>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3:16</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וְהִקְטִירָ֥ם הַכֹּהֵ֖ן הַמִּזְבֵּ֑חָה </a:t>
                      </a:r>
                      <a:r>
                        <a:rPr lang="he-IL" sz="1200" b="1" dirty="0">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a:t>
                      </a:r>
                      <a:endParaRPr lang="fr-FR" sz="1200" b="1" dirty="0">
                        <a:solidFill>
                          <a:srgbClr val="FF2500"/>
                        </a:solidFill>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b="1" dirty="0">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אִשֶּׁה</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לְרֵ֣יחַ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נִיחֹ֔ח</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כָּל־חֵ֖לֶב</a:t>
                      </a:r>
                      <a:r>
                        <a:rPr lang="he-I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לַיהוָֽה׃</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νοι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σει</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ο</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ερευ</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ς</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ε</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το</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θυσι</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στη</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ριον</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ρ</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ωμ</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p>
                    <a:p>
                      <a:pPr algn="just"/>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ο</a:t>
                      </a:r>
                      <a:r>
                        <a:rPr lang="en-US"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σμη</a:t>
                      </a:r>
                      <a:r>
                        <a:rPr lang="en-US"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ν</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ευ</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ωδι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ς</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τω</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κυρι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πα</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ν</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το</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στε</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ρ</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τω</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κυρι</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r>
                        <a:rPr lang="nl-NL"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a:r>
                        <a:rPr lang="en-US"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והקטירם הכהן המזבחה לחם</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 אשה </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לריח</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 ניחח</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 ליהוה</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p>
                      <a:pPr algn="r"/>
                      <a:r>
                        <a:rPr lang="he-IL" sz="1200">
                          <a:solidFill>
                            <a:srgbClr val="5D5D5D"/>
                          </a:solidFill>
                          <a:effectLst/>
                          <a:latin typeface="SBL BibLit" panose="02000000000000000000" pitchFamily="2" charset="-79"/>
                          <a:ea typeface="SBL BibLit" panose="02000000000000000000" pitchFamily="2" charset="-79"/>
                          <a:cs typeface="SBL BibLit" panose="02000000000000000000" pitchFamily="2" charset="-79"/>
                        </a:rPr>
                        <a:t> כל חלב ליהוה</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r>
                        <a:rPr lang="nl-NL" sz="12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a:r>
                        <a:rPr lang="nl-NL" sz="8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(4Q25 f2)</a:t>
                      </a:r>
                      <a:r>
                        <a:rPr lang="nl-NL" sz="12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וה</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קטירם</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הכהן </a:t>
                      </a:r>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המזב</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[חה לחם ]</a:t>
                      </a:r>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אׄשה</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b="1"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[לריח </a:t>
                      </a:r>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ניחח</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nl-N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r" rtl="1"/>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כל חלב לי]ה֯[</a:t>
                      </a:r>
                      <a:r>
                        <a:rPr lang="he-IL" sz="12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וה</a:t>
                      </a:r>
                      <a:r>
                        <a:rPr lang="he-IL"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p>
                      <a:pPr algn="just"/>
                      <a:r>
                        <a:rPr lang="en-US"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Ο</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ʹ·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ἄρτον</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κάρ</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π</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ωμ</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Ἄλλος</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ἄρτον</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π</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υρόν</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Ἄλλος</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ἄρτον</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π</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ροσφοῥ</a:t>
                      </a:r>
                      <a:r>
                        <a:rPr lang="en-US" sz="1200" dirty="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200" dirty="0" err="1">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ν</a:t>
                      </a:r>
                      <a:endParaRPr lang="nl-BE" sz="12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6313656"/>
                  </a:ext>
                </a:extLst>
              </a:tr>
            </a:tbl>
          </a:graphicData>
        </a:graphic>
      </p:graphicFrame>
      <p:graphicFrame>
        <p:nvGraphicFramePr>
          <p:cNvPr id="10" name="Tabel 9">
            <a:extLst>
              <a:ext uri="{FF2B5EF4-FFF2-40B4-BE49-F238E27FC236}">
                <a16:creationId xmlns:a16="http://schemas.microsoft.com/office/drawing/2014/main" id="{D71E9FC2-DD05-6B99-F4EE-DF86B193DE77}"/>
              </a:ext>
            </a:extLst>
          </p:cNvPr>
          <p:cNvGraphicFramePr>
            <a:graphicFrameLocks noGrp="1"/>
          </p:cNvGraphicFramePr>
          <p:nvPr>
            <p:extLst>
              <p:ext uri="{D42A27DB-BD31-4B8C-83A1-F6EECF244321}">
                <p14:modId xmlns:p14="http://schemas.microsoft.com/office/powerpoint/2010/main" val="1431978176"/>
              </p:ext>
            </p:extLst>
          </p:nvPr>
        </p:nvGraphicFramePr>
        <p:xfrm>
          <a:off x="4913983" y="5323571"/>
          <a:ext cx="7120624" cy="1443208"/>
        </p:xfrm>
        <a:graphic>
          <a:graphicData uri="http://schemas.openxmlformats.org/drawingml/2006/table">
            <a:tbl>
              <a:tblPr firstRow="1" firstCol="1" bandRow="1"/>
              <a:tblGrid>
                <a:gridCol w="708058">
                  <a:extLst>
                    <a:ext uri="{9D8B030D-6E8A-4147-A177-3AD203B41FA5}">
                      <a16:colId xmlns:a16="http://schemas.microsoft.com/office/drawing/2014/main" val="2755995090"/>
                    </a:ext>
                  </a:extLst>
                </a:gridCol>
                <a:gridCol w="3073326">
                  <a:extLst>
                    <a:ext uri="{9D8B030D-6E8A-4147-A177-3AD203B41FA5}">
                      <a16:colId xmlns:a16="http://schemas.microsoft.com/office/drawing/2014/main" val="302202228"/>
                    </a:ext>
                  </a:extLst>
                </a:gridCol>
                <a:gridCol w="3339240">
                  <a:extLst>
                    <a:ext uri="{9D8B030D-6E8A-4147-A177-3AD203B41FA5}">
                      <a16:colId xmlns:a16="http://schemas.microsoft.com/office/drawing/2014/main" val="3874463907"/>
                    </a:ext>
                  </a:extLst>
                </a:gridCol>
              </a:tblGrid>
              <a:tr h="360802">
                <a:tc>
                  <a:txBody>
                    <a:bodyPr/>
                    <a:lstStyle/>
                    <a:p>
                      <a:pPr algn="just">
                        <a:lnSpc>
                          <a:spcPts val="1920"/>
                        </a:lnSpc>
                      </a:pPr>
                      <a:r>
                        <a:rPr lang="en-US" sz="1600" dirty="0" err="1">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Vers</a:t>
                      </a:r>
                      <a:r>
                        <a:rPr lang="en-US" sz="1600" dirty="0">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 </a:t>
                      </a:r>
                      <a:endParaRPr lang="nl-BE" sz="16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en-US" sz="1600" i="1">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Vorlage?</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en-US" sz="1600">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LXX</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206270"/>
                  </a:ext>
                </a:extLst>
              </a:tr>
              <a:tr h="360802">
                <a:tc>
                  <a:txBody>
                    <a:bodyPr/>
                    <a:lstStyle/>
                    <a:p>
                      <a:pPr algn="just">
                        <a:lnSpc>
                          <a:spcPts val="1920"/>
                        </a:lnSpc>
                      </a:pPr>
                      <a:r>
                        <a:rPr lang="en-US" sz="1600">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3:5</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he-IL" sz="140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אִשֵּׁה </a:t>
                      </a:r>
                      <a:r>
                        <a:rPr lang="he-IL" sz="140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רֵיחַ נִיחֹחַ </a:t>
                      </a:r>
                      <a:r>
                        <a:rPr lang="he-IL" sz="1400">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לַיהוָה</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κ</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ρ</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π</a:t>
                      </a: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ωμ</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 </a:t>
                      </a: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ὀσμὴν</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εὐωδι</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ς</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κυρίῳ</a:t>
                      </a:r>
                      <a:endParaRPr lang="nl-BE" sz="16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1540096"/>
                  </a:ext>
                </a:extLst>
              </a:tr>
              <a:tr h="360802">
                <a:tc>
                  <a:txBody>
                    <a:bodyPr/>
                    <a:lstStyle/>
                    <a:p>
                      <a:pPr algn="just">
                        <a:lnSpc>
                          <a:spcPts val="1920"/>
                        </a:lnSpc>
                      </a:pPr>
                      <a:r>
                        <a:rPr lang="en-US" sz="1600">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3:11</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he-IL" sz="140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לריח ניחח </a:t>
                      </a:r>
                      <a:r>
                        <a:rPr lang="he-IL" sz="140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אשׁה </a:t>
                      </a:r>
                      <a:r>
                        <a:rPr lang="he-IL" sz="1400">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ליהוה</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ὀσμὴν</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εὐωδι</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ς</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κ</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ρ</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π</a:t>
                      </a:r>
                      <a:r>
                        <a:rPr lang="en-US"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ωμ</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 </a:t>
                      </a:r>
                      <a:r>
                        <a:rPr lang="en-US"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κυρίῳ</a:t>
                      </a:r>
                      <a:endParaRPr lang="nl-BE" sz="16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3420351"/>
                  </a:ext>
                </a:extLst>
              </a:tr>
              <a:tr h="360802">
                <a:tc>
                  <a:txBody>
                    <a:bodyPr/>
                    <a:lstStyle/>
                    <a:p>
                      <a:pPr algn="just">
                        <a:lnSpc>
                          <a:spcPts val="1920"/>
                        </a:lnSpc>
                      </a:pPr>
                      <a:r>
                        <a:rPr lang="en-US" sz="1600">
                          <a:solidFill>
                            <a:srgbClr val="242424"/>
                          </a:solidFill>
                          <a:effectLst/>
                          <a:latin typeface="SBL BibLit" panose="02000000000000000000" pitchFamily="2" charset="-79"/>
                          <a:ea typeface="SBL BibLit" panose="02000000000000000000" pitchFamily="2" charset="-79"/>
                          <a:cs typeface="SBL BibLit" panose="02000000000000000000" pitchFamily="2" charset="-79"/>
                        </a:rPr>
                        <a:t>3:16</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he-IL" sz="14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אִשֶּׁה </a:t>
                      </a:r>
                      <a:r>
                        <a:rPr lang="he-IL" sz="140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לְרֵיחַ נִיחֹחַ </a:t>
                      </a:r>
                      <a:endParaRPr lang="nl-BE" sz="16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20"/>
                        </a:lnSpc>
                      </a:pPr>
                      <a:r>
                        <a:rPr lang="nl-NL"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κ</a:t>
                      </a:r>
                      <a:r>
                        <a:rPr lang="nl-NL"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a:t>
                      </a:r>
                      <a:r>
                        <a:rPr lang="en-US"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ρ</a:t>
                      </a:r>
                      <a:r>
                        <a:rPr lang="nl-NL"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π</a:t>
                      </a:r>
                      <a:r>
                        <a:rPr lang="nl-NL" sz="1600" dirty="0" err="1">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ωμ</a:t>
                      </a:r>
                      <a:r>
                        <a:rPr lang="nl-NL" sz="1600" dirty="0">
                          <a:solidFill>
                            <a:srgbClr val="70AD47"/>
                          </a:solidFill>
                          <a:effectLst/>
                          <a:latin typeface="SBL BibLit" panose="02000000000000000000" pitchFamily="2" charset="-79"/>
                          <a:ea typeface="SBL BibLit" panose="02000000000000000000" pitchFamily="2" charset="-79"/>
                          <a:cs typeface="SBL BibLit" panose="02000000000000000000" pitchFamily="2" charset="-79"/>
                        </a:rPr>
                        <a:t>α </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ο</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σμη</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ν</a:t>
                      </a:r>
                      <a:r>
                        <a:rPr lang="nl-NL"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ευ</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ωδι</a:t>
                      </a:r>
                      <a:r>
                        <a:rPr lang="en-US"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α</a:t>
                      </a:r>
                      <a:r>
                        <a:rPr lang="nl-NL" sz="1600" dirty="0" err="1">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ς</a:t>
                      </a:r>
                      <a:r>
                        <a:rPr lang="nl-NL" sz="1600" dirty="0">
                          <a:solidFill>
                            <a:srgbClr val="8FAADC"/>
                          </a:solidFill>
                          <a:effectLst/>
                          <a:latin typeface="SBL BibLit" panose="02000000000000000000" pitchFamily="2" charset="-79"/>
                          <a:ea typeface="SBL BibLit" panose="02000000000000000000" pitchFamily="2" charset="-79"/>
                          <a:cs typeface="SBL BibLit" panose="02000000000000000000" pitchFamily="2" charset="-79"/>
                        </a:rPr>
                        <a:t> </a:t>
                      </a:r>
                      <a:r>
                        <a:rPr lang="nl-NL"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τω</a:t>
                      </a:r>
                      <a:r>
                        <a:rPr lang="en-US" sz="1600" dirty="0">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a:t>
                      </a:r>
                      <a:r>
                        <a:rPr lang="en-US"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a:t>
                      </a:r>
                      <a:r>
                        <a:rPr lang="en-US" sz="1600" dirty="0">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 </a:t>
                      </a:r>
                      <a:r>
                        <a:rPr lang="nl-NL"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κυρι</a:t>
                      </a:r>
                      <a:r>
                        <a:rPr lang="en-US" sz="1600" dirty="0">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a:t>
                      </a:r>
                      <a:r>
                        <a:rPr lang="nl-NL"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ω</a:t>
                      </a:r>
                      <a:r>
                        <a:rPr lang="en-US" sz="1600" dirty="0" err="1">
                          <a:solidFill>
                            <a:srgbClr val="ED7D31"/>
                          </a:solidFill>
                          <a:effectLst/>
                          <a:latin typeface="SBL BibLit" panose="02000000000000000000" pitchFamily="2" charset="-79"/>
                          <a:ea typeface="SBL BibLit" panose="02000000000000000000" pitchFamily="2" charset="-79"/>
                          <a:cs typeface="SBL BibLit" panose="02000000000000000000" pitchFamily="2" charset="-79"/>
                        </a:rPr>
                        <a:t>ͅ</a:t>
                      </a:r>
                      <a:endParaRPr lang="nl-BE" sz="16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1803704"/>
                  </a:ext>
                </a:extLst>
              </a:tr>
            </a:tbl>
          </a:graphicData>
        </a:graphic>
      </p:graphicFrame>
    </p:spTree>
    <p:extLst>
      <p:ext uri="{BB962C8B-B14F-4D97-AF65-F5344CB8AC3E}">
        <p14:creationId xmlns:p14="http://schemas.microsoft.com/office/powerpoint/2010/main" val="76316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824324" y="1907429"/>
            <a:ext cx="8776018" cy="4801314"/>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Vermijding?</a:t>
            </a:r>
          </a:p>
          <a:p>
            <a:pPr marL="285750" indent="-285750">
              <a:buFont typeface="Arial" panose="020B0604020202020204" pitchFamily="34" charset="0"/>
              <a:buChar char="•"/>
            </a:pPr>
            <a:r>
              <a:rPr lang="nl-BE" i="1" dirty="0">
                <a:latin typeface="Times New Roman" panose="02020603050405020304" pitchFamily="18" charset="0"/>
                <a:cs typeface="Times New Roman" panose="02020603050405020304" pitchFamily="18" charset="0"/>
              </a:rPr>
              <a:t>Vorlage</a:t>
            </a:r>
          </a:p>
          <a:p>
            <a:pPr marL="285750" indent="-285750">
              <a:buFont typeface="Arial" panose="020B0604020202020204" pitchFamily="34" charset="0"/>
              <a:buChar char="•"/>
            </a:pPr>
            <a:r>
              <a:rPr lang="nl-BE" i="1" dirty="0">
                <a:latin typeface="Times New Roman" panose="02020603050405020304" pitchFamily="18" charset="0"/>
                <a:cs typeface="Times New Roman" panose="02020603050405020304" pitchFamily="18" charset="0"/>
              </a:rPr>
              <a:t>Harmonisatie</a:t>
            </a:r>
          </a:p>
          <a:p>
            <a:pPr marL="285750" indent="-285750">
              <a:buFont typeface="Arial" panose="020B0604020202020204" pitchFamily="34" charset="0"/>
              <a:buChar char="•"/>
            </a:pPr>
            <a:endParaRPr lang="nl-BE"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“Een behagende geur voor de Heer” behouden</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Aandacht! Niet te verwarren:</a:t>
            </a:r>
          </a:p>
          <a:p>
            <a:pPr lvl="1"/>
            <a:r>
              <a:rPr lang="nl-BE" dirty="0">
                <a:latin typeface="Times New Roman" panose="02020603050405020304" pitchFamily="18" charset="0"/>
                <a:cs typeface="Times New Roman" panose="02020603050405020304" pitchFamily="18" charset="0"/>
              </a:rPr>
              <a:t>	materieel/anthropomorf</a:t>
            </a:r>
          </a:p>
          <a:p>
            <a:pPr lvl="1"/>
            <a:r>
              <a:rPr lang="nl-BE" dirty="0">
                <a:latin typeface="Times New Roman" panose="02020603050405020304" pitchFamily="18" charset="0"/>
                <a:cs typeface="Times New Roman" panose="02020603050405020304" pitchFamily="18" charset="0"/>
              </a:rPr>
              <a:t>	immaterieel/anti-anthropomorf</a:t>
            </a: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lvl="1"/>
            <a:endParaRPr lang="fr-FR"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pic>
        <p:nvPicPr>
          <p:cNvPr id="10244" name="Picture 4" descr="ob-adriaensz-berckheyde_the-baker">
            <a:extLst>
              <a:ext uri="{FF2B5EF4-FFF2-40B4-BE49-F238E27FC236}">
                <a16:creationId xmlns:a16="http://schemas.microsoft.com/office/drawing/2014/main" id="{E3DFB42D-FE21-D5FA-6ACB-CBD8A5DC46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6525" y="0"/>
            <a:ext cx="5705475"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B830D97E-0AE1-5CED-CB56-1498B14C0284}"/>
              </a:ext>
            </a:extLst>
          </p:cNvPr>
          <p:cNvSpPr txBox="1"/>
          <p:nvPr/>
        </p:nvSpPr>
        <p:spPr>
          <a:xfrm>
            <a:off x="6220918" y="6554855"/>
            <a:ext cx="6408272"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Job Adriaensz, De Bakker, 1681</a:t>
            </a:r>
          </a:p>
        </p:txBody>
      </p:sp>
    </p:spTree>
    <p:extLst>
      <p:ext uri="{BB962C8B-B14F-4D97-AF65-F5344CB8AC3E}">
        <p14:creationId xmlns:p14="http://schemas.microsoft.com/office/powerpoint/2010/main" val="342834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397960" y="1319134"/>
            <a:ext cx="9840322" cy="6740307"/>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Vervanging?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Lev 21—22</a:t>
            </a:r>
          </a:p>
          <a:p>
            <a:pPr lvl="1"/>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r>
              <a:rPr lang="he-IL" dirty="0">
                <a:latin typeface="Times New Roman" panose="02020603050405020304" pitchFamily="18" charset="0"/>
                <a:cs typeface="Times New Roman" panose="02020603050405020304" pitchFamily="18" charset="0"/>
              </a:rPr>
              <a:t>לחם</a:t>
            </a:r>
            <a:r>
              <a:rPr lang="nl-BE" dirty="0">
                <a:latin typeface="Times New Roman" panose="02020603050405020304" pitchFamily="18" charset="0"/>
                <a:cs typeface="Times New Roman" panose="02020603050405020304" pitchFamily="18" charset="0"/>
              </a:rPr>
              <a:t> consistent  vertaald door </a:t>
            </a:r>
            <a:r>
              <a:rPr lang="el-GR" dirty="0" err="1">
                <a:latin typeface="Times New Roman" panose="02020603050405020304" pitchFamily="18" charset="0"/>
                <a:cs typeface="Times New Roman" panose="02020603050405020304" pitchFamily="18" charset="0"/>
              </a:rPr>
              <a:t>δῶρα</a:t>
            </a:r>
            <a:r>
              <a:rPr lang="el-GR" dirty="0">
                <a:latin typeface="Times New Roman" panose="02020603050405020304" pitchFamily="18" charset="0"/>
                <a:cs typeface="Times New Roman" panose="02020603050405020304" pitchFamily="18" charset="0"/>
              </a:rPr>
              <a:t> τοῦ </a:t>
            </a:r>
            <a:r>
              <a:rPr lang="el-GR" dirty="0" err="1">
                <a:latin typeface="Times New Roman" panose="02020603050405020304" pitchFamily="18" charset="0"/>
                <a:cs typeface="Times New Roman" panose="02020603050405020304" pitchFamily="18" charset="0"/>
              </a:rPr>
              <a:t>θεου</a:t>
            </a:r>
            <a:r>
              <a:rPr lang="el-GR"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 </a:t>
            </a:r>
          </a:p>
          <a:p>
            <a:pPr marL="742950" lvl="1" indent="-285750">
              <a:buFont typeface="Wingdings" pitchFamily="2" charset="2"/>
              <a:buChar char="Ø"/>
            </a:pPr>
            <a:r>
              <a:rPr lang="en-US" dirty="0">
                <a:latin typeface="Times New Roman" panose="02020603050405020304" pitchFamily="18" charset="0"/>
                <a:cs typeface="Times New Roman" panose="02020603050405020304" pitchFamily="18" charset="0"/>
              </a:rPr>
              <a:t>LXX had </a:t>
            </a:r>
            <a:r>
              <a:rPr lang="en-US" i="1" dirty="0">
                <a:latin typeface="Times New Roman" panose="02020603050405020304" pitchFamily="18" charset="0"/>
                <a:cs typeface="Times New Roman" panose="02020603050405020304" pitchFamily="18" charset="0"/>
              </a:rPr>
              <a:t>Vorlage </a:t>
            </a:r>
            <a:r>
              <a:rPr lang="en-US" dirty="0">
                <a:latin typeface="Times New Roman" panose="02020603050405020304" pitchFamily="18" charset="0"/>
                <a:cs typeface="Times New Roman" panose="02020603050405020304" pitchFamily="18" charset="0"/>
              </a:rPr>
              <a:t>met </a:t>
            </a:r>
            <a:r>
              <a:rPr lang="he-IL" dirty="0">
                <a:latin typeface="Times New Roman" panose="02020603050405020304" pitchFamily="18" charset="0"/>
                <a:cs typeface="Times New Roman" panose="02020603050405020304" pitchFamily="18" charset="0"/>
              </a:rPr>
              <a:t>לחם</a:t>
            </a:r>
            <a:r>
              <a:rPr lang="nl-BE"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p>
          <a:p>
            <a:pPr marL="1200150" lvl="2" indent="-285750">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Alle </a:t>
            </a:r>
            <a:r>
              <a:rPr lang="en-US" dirty="0" err="1">
                <a:latin typeface="Times New Roman" panose="02020603050405020304" pitchFamily="18" charset="0"/>
                <a:cs typeface="Times New Roman" panose="02020603050405020304" pitchFamily="18" charset="0"/>
              </a:rPr>
              <a:t>tekstgetuigen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lezen</a:t>
            </a:r>
            <a:r>
              <a:rPr lang="en-US" dirty="0">
                <a:latin typeface="Times New Roman" panose="02020603050405020304" pitchFamily="18" charset="0"/>
                <a:cs typeface="Times New Roman" panose="02020603050405020304" pitchFamily="18" charset="0"/>
              </a:rPr>
              <a:t> </a:t>
            </a:r>
            <a:r>
              <a:rPr lang="he-IL" dirty="0">
                <a:latin typeface="Times New Roman" panose="02020603050405020304" pitchFamily="18" charset="0"/>
                <a:cs typeface="Times New Roman" panose="02020603050405020304" pitchFamily="18" charset="0"/>
              </a:rPr>
              <a:t>לחם</a:t>
            </a:r>
            <a:endParaRPr lang="fr-FR" dirty="0">
              <a:latin typeface="Times New Roman" panose="02020603050405020304" pitchFamily="18" charset="0"/>
              <a:cs typeface="Times New Roman" panose="02020603050405020304" pitchFamily="18" charset="0"/>
            </a:endParaRPr>
          </a:p>
          <a:p>
            <a:pPr marL="1200150" lvl="2"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Enkel</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Targumim</a:t>
            </a:r>
            <a:r>
              <a:rPr lang="fr-FR" dirty="0">
                <a:latin typeface="Times New Roman" panose="02020603050405020304" pitchFamily="18" charset="0"/>
                <a:cs typeface="Times New Roman" panose="02020603050405020304" pitchFamily="18" charset="0"/>
              </a:rPr>
              <a:t>: </a:t>
            </a:r>
            <a:r>
              <a:rPr lang="he-IL" dirty="0">
                <a:latin typeface="Times New Roman" panose="02020603050405020304" pitchFamily="18" charset="0"/>
                <a:cs typeface="Times New Roman" panose="02020603050405020304" pitchFamily="18" charset="0"/>
              </a:rPr>
              <a:t>קָרְבָּן</a:t>
            </a:r>
            <a:r>
              <a:rPr lang="nl-BE" dirty="0">
                <a:latin typeface="Times New Roman" panose="02020603050405020304" pitchFamily="18" charset="0"/>
                <a:cs typeface="Times New Roman" panose="02020603050405020304" pitchFamily="18" charset="0"/>
              </a:rPr>
              <a:t>  (maar reeds interpretatie?)</a:t>
            </a:r>
            <a:endParaRPr lang="en-US"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r>
              <a:rPr lang="fr-FR" dirty="0" err="1">
                <a:latin typeface="Times New Roman" panose="02020603050405020304" pitchFamily="18" charset="0"/>
                <a:cs typeface="Times New Roman" panose="02020603050405020304" pitchFamily="18" charset="0"/>
              </a:rPr>
              <a:t>Ongewone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vertaling</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voor</a:t>
            </a:r>
            <a:r>
              <a:rPr lang="fr-FR" dirty="0">
                <a:latin typeface="Times New Roman" panose="02020603050405020304" pitchFamily="18" charset="0"/>
                <a:cs typeface="Times New Roman" panose="02020603050405020304" pitchFamily="18" charset="0"/>
              </a:rPr>
              <a:t> </a:t>
            </a:r>
            <a:r>
              <a:rPr lang="he-IL" dirty="0">
                <a:latin typeface="Times New Roman" panose="02020603050405020304" pitchFamily="18" charset="0"/>
                <a:cs typeface="Times New Roman" panose="02020603050405020304" pitchFamily="18" charset="0"/>
              </a:rPr>
              <a:t>לחם</a:t>
            </a:r>
            <a:r>
              <a:rPr lang="fr-FR" dirty="0">
                <a:latin typeface="Times New Roman" panose="02020603050405020304" pitchFamily="18" charset="0"/>
                <a:cs typeface="Times New Roman" panose="02020603050405020304" pitchFamily="18" charset="0"/>
              </a:rPr>
              <a:t>! </a:t>
            </a: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graphicFrame>
        <p:nvGraphicFramePr>
          <p:cNvPr id="7" name="Tabel 6">
            <a:extLst>
              <a:ext uri="{FF2B5EF4-FFF2-40B4-BE49-F238E27FC236}">
                <a16:creationId xmlns:a16="http://schemas.microsoft.com/office/drawing/2014/main" id="{FB5672EF-0BC5-04E9-9B07-80BFDB805DD6}"/>
              </a:ext>
            </a:extLst>
          </p:cNvPr>
          <p:cNvGraphicFramePr>
            <a:graphicFrameLocks noGrp="1"/>
          </p:cNvGraphicFramePr>
          <p:nvPr>
            <p:extLst>
              <p:ext uri="{D42A27DB-BD31-4B8C-83A1-F6EECF244321}">
                <p14:modId xmlns:p14="http://schemas.microsoft.com/office/powerpoint/2010/main" val="4157853964"/>
              </p:ext>
            </p:extLst>
          </p:nvPr>
        </p:nvGraphicFramePr>
        <p:xfrm>
          <a:off x="397960" y="2013501"/>
          <a:ext cx="11396080" cy="2346960"/>
        </p:xfrm>
        <a:graphic>
          <a:graphicData uri="http://schemas.openxmlformats.org/drawingml/2006/table">
            <a:tbl>
              <a:tblPr firstRow="1" firstCol="1" bandRow="1"/>
              <a:tblGrid>
                <a:gridCol w="801253">
                  <a:extLst>
                    <a:ext uri="{9D8B030D-6E8A-4147-A177-3AD203B41FA5}">
                      <a16:colId xmlns:a16="http://schemas.microsoft.com/office/drawing/2014/main" val="821253741"/>
                    </a:ext>
                  </a:extLst>
                </a:gridCol>
                <a:gridCol w="4152704">
                  <a:extLst>
                    <a:ext uri="{9D8B030D-6E8A-4147-A177-3AD203B41FA5}">
                      <a16:colId xmlns:a16="http://schemas.microsoft.com/office/drawing/2014/main" val="3115275160"/>
                    </a:ext>
                  </a:extLst>
                </a:gridCol>
                <a:gridCol w="6442123">
                  <a:extLst>
                    <a:ext uri="{9D8B030D-6E8A-4147-A177-3AD203B41FA5}">
                      <a16:colId xmlns:a16="http://schemas.microsoft.com/office/drawing/2014/main" val="1850391956"/>
                    </a:ext>
                  </a:extLst>
                </a:gridCol>
              </a:tblGrid>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21:6</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‏קְדֹשִׁ֤ים יִהְיוּ֙ לֵאלֹ֣הֵיהֶ֔ם וְלֹ֣א יְחַלְּל֔וּ שֵׁ֖ם אֱלֹהֵיהֶ֑ם כִּי֩ אֶת־אִשֵּׁ֨י יְהוָ֜ה </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אֱלֹהֵיהֶ֛ם הֵ֥ם מַקְרִיבִ֖ם וְהָ֥יוּ קֹֽדֶשׁ׃</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dirty="0">
                          <a:effectLst/>
                          <a:latin typeface="SBL BibLit" panose="02000000000000000000" pitchFamily="2" charset="-79"/>
                          <a:ea typeface="SBL BibLit" panose="02000000000000000000" pitchFamily="2" charset="-79"/>
                          <a:cs typeface="SBL BibLit" panose="02000000000000000000" pitchFamily="2" charset="-79"/>
                        </a:rPr>
                        <a:t>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γιοι 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σονται τω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en-US" sz="1300" dirty="0" err="1">
                          <a:effectLst/>
                          <a:latin typeface="SBL BibLit" panose="02000000000000000000" pitchFamily="2" charset="-79"/>
                          <a:ea typeface="SBL BibLit" panose="02000000000000000000" pitchFamily="2" charset="-79"/>
                          <a:cs typeface="SBL BibLit" panose="02000000000000000000" pitchFamily="2" charset="-79"/>
                        </a:rPr>
                        <a:t>ͅ</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θεω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en-US" sz="1300" dirty="0" err="1">
                          <a:effectLst/>
                          <a:latin typeface="SBL BibLit" panose="02000000000000000000" pitchFamily="2" charset="-79"/>
                          <a:ea typeface="SBL BibLit" panose="02000000000000000000" pitchFamily="2" charset="-79"/>
                          <a:cs typeface="SBL BibLit" panose="02000000000000000000" pitchFamily="2" charset="-79"/>
                        </a:rPr>
                        <a:t>ͅ</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και</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βεβηλω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σουσιν το</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ο</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νομα του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τα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ς γα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ρ θυσι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ας κυρι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ου </a:t>
                      </a:r>
                      <a:r>
                        <a:rPr lang="nl-BE"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a:t>
                      </a:r>
                      <a:r>
                        <a:rPr lang="en-US"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BE"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ρα </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τοι</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προσφε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ρουσιν και</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σονται 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γιοι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endParaRPr lang="nl-BE" sz="13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3807859"/>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21:8</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וְקִדַּשְׁתּ֔וֹ כִּֽי־אֶת־</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אֱלֹהֶ֖יךָ ה֣וּא מַקְרִ֑יב קָדֹשׁ֙ יִֽהְיֶה־לָּ֔ךְ כִּ֣י קָד֔וֹשׁ אֲנִ֥י יְהוָ֖ה מְקַדִּשְׁכֶֽם׃</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a:effectLst/>
                          <a:latin typeface="SBL BibLit" panose="02000000000000000000" pitchFamily="2" charset="-79"/>
                          <a:ea typeface="SBL BibLit" panose="02000000000000000000" pitchFamily="2" charset="-79"/>
                          <a:cs typeface="SBL BibLit" panose="02000000000000000000" pitchFamily="2" charset="-79"/>
                        </a:rPr>
                        <a:t>και</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σει αυ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το</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τα</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a:t>
                      </a:r>
                      <a:r>
                        <a:rPr lang="en-US"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ρα </a:t>
                      </a:r>
                      <a:r>
                        <a:rPr lang="nl-BE" sz="1300">
                          <a:effectLst/>
                          <a:latin typeface="SBL BibLit" panose="02000000000000000000" pitchFamily="2" charset="-79"/>
                          <a:ea typeface="SBL BibLit" panose="02000000000000000000" pitchFamily="2" charset="-79"/>
                          <a:cs typeface="SBL BibLit" panose="02000000000000000000" pitchFamily="2" charset="-79"/>
                        </a:rPr>
                        <a:t>κυρι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ου 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μω</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ου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τος προσφε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ρει· 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γιος 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σται</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ο</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τι 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γιος 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κυ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ριος ο</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ζων αυ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του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ς</a:t>
                      </a:r>
                      <a:r>
                        <a:rPr lang="en-US" sz="1300">
                          <a:effectLst/>
                          <a:latin typeface="SBL BibLit" panose="02000000000000000000" pitchFamily="2" charset="-79"/>
                          <a:ea typeface="SBL BibLit" panose="02000000000000000000" pitchFamily="2" charset="-79"/>
                          <a:cs typeface="SBL BibLit" panose="02000000000000000000" pitchFamily="2" charset="-79"/>
                        </a:rPr>
                        <a:t>.</a:t>
                      </a:r>
                      <a:endParaRPr lang="nl-BE" sz="13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3188648"/>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21:17</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‏דַּבֵּ֥ר אֶֽל־אַהֲרֹ֖ן לֵאמֹ֑ר אִ֣ישׁ מִֽזַּרְעֲךָ֞ לְדֹרֹתָ֗ם אֲשֶׁ֨ר יִהְיֶ֥ה בוֹ֙ מ֔וּם לֹ֣א יִקְרַ֔ב לְהַקְרִ֖יב </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אֱלֹהָֽיו׃</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a:effectLst/>
                          <a:latin typeface="SBL BibLit" panose="02000000000000000000" pitchFamily="2" charset="-79"/>
                          <a:ea typeface="SBL BibLit" panose="02000000000000000000" pitchFamily="2" charset="-79"/>
                          <a:cs typeface="SBL BibLit" panose="02000000000000000000" pitchFamily="2" charset="-79"/>
                        </a:rPr>
                        <a:t>Εἰπὸν Ααρων Ἄνθρωπος ἐκ τοῦ γένους σου εἰς τὰς γενεὰς ὑμῶν, τίνι ἐὰν ᾖ ἐν αὐτῷ μῶμος, οὐ προσελεύσεται προσφέρειν τὰ </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δῶρα </a:t>
                      </a:r>
                      <a:r>
                        <a:rPr lang="nl-BE" sz="1300">
                          <a:effectLst/>
                          <a:latin typeface="SBL BibLit" panose="02000000000000000000" pitchFamily="2" charset="-79"/>
                          <a:ea typeface="SBL BibLit" panose="02000000000000000000" pitchFamily="2" charset="-79"/>
                          <a:cs typeface="SBL BibLit" panose="02000000000000000000" pitchFamily="2" charset="-79"/>
                        </a:rPr>
                        <a:t>τοῦ θεοῦ αὐτοῦ.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749899"/>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21:21</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‏כָּל־אִ֞ישׁ אֲשֶׁר־בּ֣וֹ מ֗וּם מִזֶּ֙רַע֙ אַהֲרֹ֣ן הַכֹּהֵ֔ן לֹ֣א יִגַּ֔שׁ לְהַקְרִ֖יב אֶת־אִשֵּׁ֣י יְהוָ֑ה מ֣וּם בּ֔וֹ אֵ֚ת </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אֱלֹהָ֔יו לֹ֥א יִגַּ֖שׁ לְהַקְרִֽיב׃</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a:effectLst/>
                          <a:latin typeface="SBL BibLit" panose="02000000000000000000" pitchFamily="2" charset="-79"/>
                          <a:ea typeface="SBL BibLit" panose="02000000000000000000" pitchFamily="2" charset="-79"/>
                          <a:cs typeface="SBL BibLit" panose="02000000000000000000" pitchFamily="2" charset="-79"/>
                        </a:rPr>
                        <a:t>πα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ς</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στιν 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αυ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μω</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μος</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κ 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σπε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ρματος Ααρων 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ερε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ως</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ου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κ 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γγιει</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προσενεγκει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τα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ς θυσι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ας τω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θεω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σου· ο</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τι μω</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μος ε</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αυ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τω</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τα</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a:t>
                      </a:r>
                      <a:r>
                        <a:rPr lang="en-US"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ρα </a:t>
                      </a:r>
                      <a:r>
                        <a:rPr lang="nl-BE" sz="1300">
                          <a:effectLst/>
                          <a:latin typeface="SBL BibLit" panose="02000000000000000000" pitchFamily="2" charset="-79"/>
                          <a:ea typeface="SBL BibLit" panose="02000000000000000000" pitchFamily="2" charset="-79"/>
                          <a:cs typeface="SBL BibLit" panose="02000000000000000000" pitchFamily="2" charset="-79"/>
                        </a:rPr>
                        <a:t>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προσελευ</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σεται προσενεγκει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a:t>
                      </a:r>
                      <a:r>
                        <a:rPr lang="en-US" sz="1300">
                          <a:effectLst/>
                          <a:latin typeface="SBL BibLit" panose="02000000000000000000" pitchFamily="2" charset="-79"/>
                          <a:ea typeface="SBL BibLit" panose="02000000000000000000" pitchFamily="2" charset="-79"/>
                          <a:cs typeface="SBL BibLit" panose="02000000000000000000" pitchFamily="2" charset="-79"/>
                        </a:rPr>
                        <a:t>.</a:t>
                      </a:r>
                      <a:endParaRPr lang="nl-BE" sz="13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4026852"/>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21:22</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 </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אֱלֹהָ֔יו מִקָּדְשֵׁ֖י הַקֳּדָשִׁ֑ים וּמִן־הַקֳּדָשִׁ֖ים יֹאכֵֽל׃</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a:effectLst/>
                          <a:latin typeface="SBL BibLit" panose="02000000000000000000" pitchFamily="2" charset="-79"/>
                          <a:ea typeface="SBL BibLit" panose="02000000000000000000" pitchFamily="2" charset="-79"/>
                          <a:cs typeface="SBL BibLit" panose="02000000000000000000" pitchFamily="2" charset="-79"/>
                        </a:rPr>
                        <a:t>τα</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a:t>
                      </a:r>
                      <a:r>
                        <a:rPr lang="en-US"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BE" sz="130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ρα </a:t>
                      </a:r>
                      <a:r>
                        <a:rPr lang="nl-BE" sz="1300">
                          <a:effectLst/>
                          <a:latin typeface="SBL BibLit" panose="02000000000000000000" pitchFamily="2" charset="-79"/>
                          <a:ea typeface="SBL BibLit" panose="02000000000000000000" pitchFamily="2" charset="-79"/>
                          <a:cs typeface="SBL BibLit" panose="02000000000000000000" pitchFamily="2" charset="-79"/>
                        </a:rPr>
                        <a:t>του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τα</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για τω</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ων και</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πο</a:t>
                      </a:r>
                      <a:r>
                        <a:rPr lang="en-US" sz="1300">
                          <a:effectLst/>
                          <a:latin typeface="SBL BibLit" panose="02000000000000000000" pitchFamily="2" charset="-79"/>
                          <a:ea typeface="SBL BibLit" panose="02000000000000000000" pitchFamily="2" charset="-79"/>
                          <a:cs typeface="SBL BibLit" panose="02000000000000000000" pitchFamily="2" charset="-79"/>
                        </a:rPr>
                        <a:t>̀ </a:t>
                      </a:r>
                      <a:r>
                        <a:rPr lang="nl-BE" sz="1300">
                          <a:effectLst/>
                          <a:latin typeface="SBL BibLit" panose="02000000000000000000" pitchFamily="2" charset="-79"/>
                          <a:ea typeface="SBL BibLit" panose="02000000000000000000" pitchFamily="2" charset="-79"/>
                          <a:cs typeface="SBL BibLit" panose="02000000000000000000" pitchFamily="2" charset="-79"/>
                        </a:rPr>
                        <a:t>τω</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ν 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γι</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ων φα</a:t>
                      </a:r>
                      <a:r>
                        <a:rPr lang="en-US" sz="1300">
                          <a:effectLst/>
                          <a:latin typeface="SBL BibLit" panose="02000000000000000000" pitchFamily="2" charset="-79"/>
                          <a:ea typeface="SBL BibLit" panose="02000000000000000000" pitchFamily="2" charset="-79"/>
                          <a:cs typeface="SBL BibLit" panose="02000000000000000000" pitchFamily="2" charset="-79"/>
                        </a:rPr>
                        <a:t>́</a:t>
                      </a:r>
                      <a:r>
                        <a:rPr lang="nl-BE" sz="1300">
                          <a:effectLst/>
                          <a:latin typeface="SBL BibLit" panose="02000000000000000000" pitchFamily="2" charset="-79"/>
                          <a:ea typeface="SBL BibLit" panose="02000000000000000000" pitchFamily="2" charset="-79"/>
                          <a:cs typeface="SBL BibLit" panose="02000000000000000000" pitchFamily="2" charset="-79"/>
                        </a:rPr>
                        <a:t>γεται·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8205284"/>
                  </a:ext>
                </a:extLst>
              </a:tr>
              <a:tr h="0">
                <a:tc>
                  <a:txBody>
                    <a:bodyPr/>
                    <a:lstStyle/>
                    <a:p>
                      <a:pPr algn="just"/>
                      <a:r>
                        <a:rPr lang="en-US" sz="1200">
                          <a:effectLst/>
                          <a:latin typeface="SBL BibLit" panose="02000000000000000000" pitchFamily="2" charset="-79"/>
                          <a:ea typeface="SBL BibLit" panose="02000000000000000000" pitchFamily="2" charset="-79"/>
                          <a:cs typeface="SBL BibLit" panose="02000000000000000000" pitchFamily="2" charset="-79"/>
                        </a:rPr>
                        <a:t>Lev 22:25</a:t>
                      </a:r>
                      <a:endParaRPr lang="nl-BE" sz="12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‏וּמִיַּ֣ד בֶּן־נֵכָ֗ר לֹ֥א תַקְרִ֛יבוּ אֶת־</a:t>
                      </a:r>
                      <a:r>
                        <a:rPr lang="he-IL" sz="1400" b="1">
                          <a:solidFill>
                            <a:srgbClr val="FF2500"/>
                          </a:solidFill>
                          <a:effectLst/>
                          <a:latin typeface="SBL BibLit" panose="02000000000000000000" pitchFamily="2" charset="-79"/>
                          <a:ea typeface="SBL BibLit" panose="02000000000000000000" pitchFamily="2" charset="-79"/>
                          <a:cs typeface="SBL BibLit" panose="02000000000000000000" pitchFamily="2" charset="-79"/>
                        </a:rPr>
                        <a:t>לֶ֥חֶם </a:t>
                      </a:r>
                      <a:r>
                        <a:rPr lang="he-IL" sz="1400">
                          <a:solidFill>
                            <a:srgbClr val="393939"/>
                          </a:solidFill>
                          <a:effectLst/>
                          <a:latin typeface="SBL BibLit" panose="02000000000000000000" pitchFamily="2" charset="-79"/>
                          <a:ea typeface="SBL BibLit" panose="02000000000000000000" pitchFamily="2" charset="-79"/>
                          <a:cs typeface="SBL BibLit" panose="02000000000000000000" pitchFamily="2" charset="-79"/>
                        </a:rPr>
                        <a:t>אֱלֹהֵיכֶ֖ם מִכָּל־אֵ֑לֶּה כִּ֣י מָשְׁחָתָ֤ם בָּהֶם֙ מ֣וּם בָּ֔ם לֹ֥א יֵרָצ֖וּ לָכֶֽם׃</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BE" sz="1300" dirty="0">
                          <a:effectLst/>
                          <a:latin typeface="SBL BibLit" panose="02000000000000000000" pitchFamily="2" charset="-79"/>
                          <a:ea typeface="SBL BibLit" panose="02000000000000000000" pitchFamily="2" charset="-79"/>
                          <a:cs typeface="SBL BibLit" panose="02000000000000000000" pitchFamily="2" charset="-79"/>
                        </a:rPr>
                        <a:t>και</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κ χειρο</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ς 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λλογενου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ς 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προσοι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σετε τα</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δω</a:t>
                      </a:r>
                      <a:r>
                        <a:rPr lang="en-US"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a:t>
                      </a:r>
                      <a:r>
                        <a:rPr lang="nl-BE" sz="1300" dirty="0">
                          <a:solidFill>
                            <a:srgbClr val="FF0000"/>
                          </a:solidFill>
                          <a:effectLst/>
                          <a:latin typeface="SBL BibLit" panose="02000000000000000000" pitchFamily="2" charset="-79"/>
                          <a:ea typeface="SBL BibLit" panose="02000000000000000000" pitchFamily="2" charset="-79"/>
                          <a:cs typeface="SBL BibLit" panose="02000000000000000000" pitchFamily="2" charset="-79"/>
                        </a:rPr>
                        <a:t>ρα </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θεου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μω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πο</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πα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ντων του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των</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ο</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τι φθα</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ρματα</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στιν 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τοι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ς</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μω</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μος ε</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 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τοι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ς</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ου</a:t>
                      </a:r>
                      <a:r>
                        <a:rPr lang="en-US" sz="1300" dirty="0">
                          <a:effectLst/>
                          <a:latin typeface="SBL BibLit" panose="02000000000000000000" pitchFamily="2" charset="-79"/>
                          <a:ea typeface="SBL BibLit" panose="02000000000000000000" pitchFamily="2" charset="-79"/>
                          <a:cs typeface="SBL BibLit" panose="02000000000000000000" pitchFamily="2" charset="-79"/>
                        </a:rPr>
                        <a:t>̓ </a:t>
                      </a:r>
                      <a:r>
                        <a:rPr lang="nl-BE" sz="1300" dirty="0">
                          <a:effectLst/>
                          <a:latin typeface="SBL BibLit" panose="02000000000000000000" pitchFamily="2" charset="-79"/>
                          <a:ea typeface="SBL BibLit" panose="02000000000000000000" pitchFamily="2" charset="-79"/>
                          <a:cs typeface="SBL BibLit" panose="02000000000000000000" pitchFamily="2" charset="-79"/>
                        </a:rPr>
                        <a:t>δεχθη</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σεται ταυ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τα υ</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μι</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r>
                        <a:rPr lang="nl-BE" sz="1300" dirty="0">
                          <a:effectLst/>
                          <a:latin typeface="SBL BibLit" panose="02000000000000000000" pitchFamily="2" charset="-79"/>
                          <a:ea typeface="SBL BibLit" panose="02000000000000000000" pitchFamily="2" charset="-79"/>
                          <a:cs typeface="SBL BibLit" panose="02000000000000000000" pitchFamily="2" charset="-79"/>
                        </a:rPr>
                        <a:t>ν</a:t>
                      </a:r>
                      <a:r>
                        <a:rPr lang="en-US" sz="1300" dirty="0">
                          <a:effectLst/>
                          <a:latin typeface="SBL BibLit" panose="02000000000000000000" pitchFamily="2" charset="-79"/>
                          <a:ea typeface="SBL BibLit" panose="02000000000000000000" pitchFamily="2" charset="-79"/>
                          <a:cs typeface="SBL BibLit" panose="02000000000000000000" pitchFamily="2" charset="-79"/>
                        </a:rPr>
                        <a:t>.</a:t>
                      </a:r>
                      <a:endParaRPr lang="nl-BE" sz="13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4524447"/>
                  </a:ext>
                </a:extLst>
              </a:tr>
            </a:tbl>
          </a:graphicData>
        </a:graphic>
      </p:graphicFrame>
    </p:spTree>
    <p:extLst>
      <p:ext uri="{BB962C8B-B14F-4D97-AF65-F5344CB8AC3E}">
        <p14:creationId xmlns:p14="http://schemas.microsoft.com/office/powerpoint/2010/main" val="376950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606864" y="1331009"/>
            <a:ext cx="11369319" cy="7294305"/>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Vervanging?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Breuk met stereotype vertaling -&gt; Waarom?</a:t>
            </a:r>
          </a:p>
          <a:p>
            <a:pPr marL="742950" lvl="1" indent="-285750">
              <a:buFont typeface="Wingdings" pitchFamily="2" charset="2"/>
              <a:buChar char="ü"/>
            </a:pPr>
            <a:r>
              <a:rPr lang="nl-BE" dirty="0">
                <a:latin typeface="Times New Roman" panose="02020603050405020304" pitchFamily="18" charset="0"/>
                <a:cs typeface="Times New Roman" panose="02020603050405020304" pitchFamily="18" charset="0"/>
              </a:rPr>
              <a:t>Enkel voor anti-anthropomorfistische doeleinden?</a:t>
            </a:r>
          </a:p>
          <a:p>
            <a:pPr marL="742950" lvl="1" indent="-285750">
              <a:buFont typeface="Wingdings" pitchFamily="2" charset="2"/>
              <a:buChar char="ü"/>
            </a:pPr>
            <a:r>
              <a:rPr lang="nl-BE" dirty="0">
                <a:latin typeface="Times New Roman" panose="02020603050405020304" pitchFamily="18" charset="0"/>
                <a:cs typeface="Times New Roman" panose="02020603050405020304" pitchFamily="18" charset="0"/>
              </a:rPr>
              <a:t>Daniel: α</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ρτος </a:t>
            </a:r>
            <a:r>
              <a:rPr lang="en-US" dirty="0">
                <a:latin typeface="Times New Roman" panose="02020603050405020304" pitchFamily="18" charset="0"/>
                <a:cs typeface="Times New Roman" panose="02020603050405020304" pitchFamily="18" charset="0"/>
              </a:rPr>
              <a:t>=</a:t>
            </a:r>
            <a:r>
              <a:rPr lang="he-IL" dirty="0">
                <a:latin typeface="Times New Roman" panose="02020603050405020304" pitchFamily="18" charset="0"/>
                <a:cs typeface="Times New Roman" panose="02020603050405020304" pitchFamily="18" charset="0"/>
              </a:rPr>
              <a:t>לחם </a:t>
            </a:r>
            <a:r>
              <a:rPr lang="en-US" dirty="0">
                <a:latin typeface="Times New Roman" panose="02020603050405020304" pitchFamily="18" charset="0"/>
                <a:cs typeface="Times New Roman" panose="02020603050405020304" pitchFamily="18" charset="0"/>
              </a:rPr>
              <a:t> in Pentateuch; </a:t>
            </a:r>
            <a:r>
              <a:rPr lang="en-US" dirty="0" err="1">
                <a:latin typeface="Times New Roman" panose="02020603050405020304" pitchFamily="18" charset="0"/>
                <a:cs typeface="Times New Roman" panose="02020603050405020304" pitchFamily="18" charset="0"/>
              </a:rPr>
              <a:t>uitzonderingen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voor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vorm</a:t>
            </a:r>
            <a:r>
              <a:rPr lang="en-US" dirty="0">
                <a:latin typeface="Times New Roman" panose="02020603050405020304" pitchFamily="18" charset="0"/>
                <a:cs typeface="Times New Roman" panose="02020603050405020304" pitchFamily="18" charset="0"/>
              </a:rPr>
              <a:t> of </a:t>
            </a:r>
            <a:r>
              <a:rPr lang="en-US" dirty="0" err="1">
                <a:latin typeface="Times New Roman" panose="02020603050405020304" pitchFamily="18" charset="0"/>
                <a:cs typeface="Times New Roman" panose="02020603050405020304" pitchFamily="18" charset="0"/>
              </a:rPr>
              <a:t>helderheid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m.b.t</a:t>
            </a:r>
            <a:r>
              <a:rPr lang="en-US" dirty="0">
                <a:latin typeface="Times New Roman" panose="02020603050405020304" pitchFamily="18" charset="0"/>
                <a:cs typeface="Times New Roman" panose="02020603050405020304" pitchFamily="18" charset="0"/>
              </a:rPr>
              <a:t>. context. </a:t>
            </a:r>
          </a:p>
          <a:p>
            <a:pPr marL="742950" lvl="1" indent="-285750">
              <a:buFont typeface="Wingdings" pitchFamily="2" charset="2"/>
              <a:buChar char="ü"/>
            </a:pPr>
            <a:r>
              <a:rPr lang="nl-BE" dirty="0">
                <a:latin typeface="Times New Roman" panose="02020603050405020304" pitchFamily="18" charset="0"/>
                <a:cs typeface="Times New Roman" panose="02020603050405020304" pitchFamily="18" charset="0"/>
              </a:rPr>
              <a:t>Positieve beweging! Wat wordt uitgedrukt in LXX? Waarom consistent? </a:t>
            </a:r>
          </a:p>
          <a:p>
            <a:pPr marL="742950" lvl="1" indent="-285750">
              <a:buFont typeface="Wingdings" pitchFamily="2" charset="2"/>
              <a:buChar char="ü"/>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ρον in LXX-Leviticus:</a:t>
            </a: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lvl="1"/>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r>
              <a:rPr lang="en-US" dirty="0">
                <a:latin typeface="Times New Roman" panose="02020603050405020304" pitchFamily="18" charset="0"/>
                <a:cs typeface="Times New Roman" panose="02020603050405020304" pitchFamily="18" charset="0"/>
              </a:rPr>
              <a:t>Lev 2:4, </a:t>
            </a:r>
            <a:r>
              <a:rPr lang="he-IL" dirty="0" err="1">
                <a:latin typeface="Times New Roman" panose="02020603050405020304" pitchFamily="18" charset="0"/>
                <a:cs typeface="Times New Roman" panose="02020603050405020304" pitchFamily="18" charset="0"/>
              </a:rPr>
              <a:t>סֹלֶת</a:t>
            </a:r>
            <a:r>
              <a:rPr lang="he-IL" dirty="0">
                <a:latin typeface="Times New Roman" panose="02020603050405020304" pitchFamily="18" charset="0"/>
                <a:cs typeface="Times New Roman" panose="02020603050405020304" pitchFamily="18" charset="0"/>
              </a:rPr>
              <a:t> חַלּוֹת</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gebakjes</a:t>
            </a:r>
            <a:r>
              <a:rPr lang="en-US" dirty="0">
                <a:latin typeface="Times New Roman" panose="02020603050405020304" pitchFamily="18" charset="0"/>
                <a:cs typeface="Times New Roman" panose="02020603050405020304" pitchFamily="18" charset="0"/>
              </a:rPr>
              <a:t> van </a:t>
            </a:r>
            <a:r>
              <a:rPr lang="en-US" dirty="0" err="1">
                <a:latin typeface="Times New Roman" panose="02020603050405020304" pitchFamily="18" charset="0"/>
                <a:cs typeface="Times New Roman" panose="02020603050405020304" pitchFamily="18" charset="0"/>
              </a:rPr>
              <a:t>fijne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bloem</a:t>
            </a:r>
            <a:r>
              <a:rPr lang="en-US" dirty="0">
                <a:latin typeface="Times New Roman" panose="02020603050405020304" pitchFamily="18" charset="0"/>
                <a:cs typeface="Times New Roman" panose="02020603050405020304" pitchFamily="18" charset="0"/>
              </a:rPr>
              <a:t>) = </a:t>
            </a:r>
            <a:r>
              <a:rPr lang="nl-BE" dirty="0">
                <a:latin typeface="Times New Roman" panose="02020603050405020304" pitchFamily="18" charset="0"/>
                <a:cs typeface="Times New Roman" panose="02020603050405020304" pitchFamily="18" charset="0"/>
              </a:rPr>
              <a:t>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ρον κυρι</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ω</a:t>
            </a:r>
            <a:r>
              <a:rPr lang="en-US" dirty="0" err="1">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ε</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κ σεμιδα</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λεως </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Semantisch link brood – geschenk? </a:t>
            </a: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ρον in Griekse literatuur: offer aan een godheid</a:t>
            </a: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graphicFrame>
        <p:nvGraphicFramePr>
          <p:cNvPr id="8" name="Tabel 7">
            <a:extLst>
              <a:ext uri="{FF2B5EF4-FFF2-40B4-BE49-F238E27FC236}">
                <a16:creationId xmlns:a16="http://schemas.microsoft.com/office/drawing/2014/main" id="{46116BEC-EDD8-10D6-4FD7-56375146C550}"/>
              </a:ext>
            </a:extLst>
          </p:cNvPr>
          <p:cNvGraphicFramePr>
            <a:graphicFrameLocks noGrp="1"/>
          </p:cNvGraphicFramePr>
          <p:nvPr>
            <p:extLst>
              <p:ext uri="{D42A27DB-BD31-4B8C-83A1-F6EECF244321}">
                <p14:modId xmlns:p14="http://schemas.microsoft.com/office/powerpoint/2010/main" val="2673227939"/>
              </p:ext>
            </p:extLst>
          </p:nvPr>
        </p:nvGraphicFramePr>
        <p:xfrm>
          <a:off x="1215948" y="3429000"/>
          <a:ext cx="8902065" cy="1722870"/>
        </p:xfrm>
        <a:graphic>
          <a:graphicData uri="http://schemas.openxmlformats.org/drawingml/2006/table">
            <a:tbl>
              <a:tblPr firstRow="1" firstCol="1" bandRow="1"/>
              <a:tblGrid>
                <a:gridCol w="987425">
                  <a:extLst>
                    <a:ext uri="{9D8B030D-6E8A-4147-A177-3AD203B41FA5}">
                      <a16:colId xmlns:a16="http://schemas.microsoft.com/office/drawing/2014/main" val="3854866017"/>
                    </a:ext>
                  </a:extLst>
                </a:gridCol>
                <a:gridCol w="1654795">
                  <a:extLst>
                    <a:ext uri="{9D8B030D-6E8A-4147-A177-3AD203B41FA5}">
                      <a16:colId xmlns:a16="http://schemas.microsoft.com/office/drawing/2014/main" val="1132536719"/>
                    </a:ext>
                  </a:extLst>
                </a:gridCol>
                <a:gridCol w="6259845">
                  <a:extLst>
                    <a:ext uri="{9D8B030D-6E8A-4147-A177-3AD203B41FA5}">
                      <a16:colId xmlns:a16="http://schemas.microsoft.com/office/drawing/2014/main" val="2546605828"/>
                    </a:ext>
                  </a:extLst>
                </a:gridCol>
              </a:tblGrid>
              <a:tr h="259230">
                <a:tc>
                  <a:txBody>
                    <a:bodyPr/>
                    <a:lstStyle/>
                    <a:p>
                      <a:pPr algn="just"/>
                      <a:r>
                        <a:rPr lang="en-US" sz="12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LXX: </a:t>
                      </a:r>
                      <a:r>
                        <a:rPr lang="nl-BE"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δῶρον</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MT</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Verzen</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9177796"/>
                  </a:ext>
                </a:extLst>
              </a:tr>
              <a:tr h="259230">
                <a:tc rowSpan="2">
                  <a:txBody>
                    <a:bodyPr/>
                    <a:lstStyle/>
                    <a:p>
                      <a:pPr algn="just"/>
                      <a:r>
                        <a:rPr lang="nl-NL"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enkelvoud</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he-IL"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קָרְבָּן</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1:3.10.14(x2); 2:1(x2).4.5.7.12;  3:1.2.6.7.8.12; 4:23.32; 5:11; 6:13; 7:16.29; 9:15; 17:4</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6880475"/>
                  </a:ext>
                </a:extLst>
              </a:tr>
              <a:tr h="259230">
                <a:tc vMerge="1">
                  <a:txBody>
                    <a:bodyPr/>
                    <a:lstStyle/>
                    <a:p>
                      <a:endParaRPr lang="nl-BE"/>
                    </a:p>
                  </a:txBody>
                  <a:tcPr/>
                </a:tc>
                <a:tc>
                  <a:txBody>
                    <a:bodyPr/>
                    <a:lstStyle/>
                    <a:p>
                      <a:pPr algn="just"/>
                      <a:r>
                        <a:rPr lang="he-IL" sz="14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סֹלֶת חַלּוֹת</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2:4</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8651552"/>
                  </a:ext>
                </a:extLst>
              </a:tr>
              <a:tr h="259230">
                <a:tc rowSpan="3">
                  <a:txBody>
                    <a:bodyPr/>
                    <a:lstStyle/>
                    <a:p>
                      <a:pPr algn="just"/>
                      <a:r>
                        <a:rPr lang="en-US" sz="1400" dirty="0" err="1">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meervoud</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he-IL" sz="14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קָרְבָּן</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1:2 (2x); 7:13.14; 9:7; 22:18.27; 23:14; 27:9.11</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937268"/>
                  </a:ext>
                </a:extLst>
              </a:tr>
              <a:tr h="259230">
                <a:tc vMerge="1">
                  <a:txBody>
                    <a:bodyPr/>
                    <a:lstStyle/>
                    <a:p>
                      <a:endParaRPr lang="nl-BE"/>
                    </a:p>
                  </a:txBody>
                  <a:tcPr/>
                </a:tc>
                <a:tc>
                  <a:txBody>
                    <a:bodyPr/>
                    <a:lstStyle/>
                    <a:p>
                      <a:pPr algn="just"/>
                      <a:r>
                        <a:rPr lang="he-IL" sz="14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קָרְבָּן </a:t>
                      </a:r>
                      <a:r>
                        <a:rPr lang="nl-NL" sz="14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(pl)</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7:38</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4646814"/>
                  </a:ext>
                </a:extLst>
              </a:tr>
              <a:tr h="259230">
                <a:tc vMerge="1">
                  <a:txBody>
                    <a:bodyPr/>
                    <a:lstStyle/>
                    <a:p>
                      <a:endParaRPr lang="nl-BE"/>
                    </a:p>
                  </a:txBody>
                  <a:tcPr/>
                </a:tc>
                <a:tc>
                  <a:txBody>
                    <a:bodyPr/>
                    <a:lstStyle/>
                    <a:p>
                      <a:pPr algn="just"/>
                      <a:r>
                        <a:rPr lang="he-IL" sz="140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לֶ֧חֶם</a:t>
                      </a:r>
                      <a:endParaRPr lang="nl-BE" sz="140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r>
                        <a:rPr lang="en-US" sz="1400" dirty="0">
                          <a:solidFill>
                            <a:srgbClr val="000000"/>
                          </a:solidFill>
                          <a:effectLst/>
                          <a:latin typeface="SBL BibLit" panose="02000000000000000000" pitchFamily="2" charset="-79"/>
                          <a:ea typeface="SBL BibLit" panose="02000000000000000000" pitchFamily="2" charset="-79"/>
                          <a:cs typeface="SBL BibLit" panose="02000000000000000000" pitchFamily="2" charset="-79"/>
                        </a:rPr>
                        <a:t>21:6.8.17.21.22; 22:25</a:t>
                      </a:r>
                      <a:endParaRPr lang="nl-BE" sz="1400" dirty="0">
                        <a:effectLst/>
                        <a:latin typeface="SBL BibLit" panose="02000000000000000000" pitchFamily="2" charset="-79"/>
                        <a:ea typeface="SBL BibLit" panose="02000000000000000000" pitchFamily="2" charset="-79"/>
                        <a:cs typeface="SBL BibLit" panose="02000000000000000000" pitchFamily="2" charset="-79"/>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6544824"/>
                  </a:ext>
                </a:extLst>
              </a:tr>
            </a:tbl>
          </a:graphicData>
        </a:graphic>
      </p:graphicFrame>
    </p:spTree>
    <p:extLst>
      <p:ext uri="{BB962C8B-B14F-4D97-AF65-F5344CB8AC3E}">
        <p14:creationId xmlns:p14="http://schemas.microsoft.com/office/powerpoint/2010/main" val="275160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427939" y="1229194"/>
            <a:ext cx="9695932" cy="8340745"/>
          </a:xfrm>
          <a:prstGeom prst="rect">
            <a:avLst/>
          </a:prstGeom>
          <a:noFill/>
        </p:spPr>
        <p:txBody>
          <a:bodyPr wrap="square" rtlCol="0">
            <a:spAutoFit/>
          </a:bodyPr>
          <a:lstStyle/>
          <a:p>
            <a:r>
              <a:rPr lang="nl-BE" sz="1600" b="1" u="sng" dirty="0">
                <a:latin typeface="Times New Roman" panose="02020603050405020304" pitchFamily="18" charset="0"/>
                <a:cs typeface="Times New Roman" panose="02020603050405020304" pitchFamily="18" charset="0"/>
              </a:rPr>
              <a:t>Vervanging?</a:t>
            </a:r>
          </a:p>
          <a:p>
            <a:pPr marL="285750" indent="-285750">
              <a:buFont typeface="Arial" panose="020B0604020202020204" pitchFamily="34" charset="0"/>
              <a:buChar char="•"/>
            </a:pPr>
            <a:r>
              <a:rPr lang="nl-BE" sz="1600" dirty="0">
                <a:latin typeface="Times New Roman" panose="02020603050405020304" pitchFamily="18" charset="0"/>
                <a:cs typeface="Times New Roman" panose="02020603050405020304" pitchFamily="18" charset="0"/>
              </a:rPr>
              <a:t>δω</a:t>
            </a:r>
            <a:r>
              <a:rPr lang="en-US" sz="1600" dirty="0">
                <a:latin typeface="Times New Roman" panose="02020603050405020304" pitchFamily="18" charset="0"/>
                <a:cs typeface="Times New Roman" panose="02020603050405020304" pitchFamily="18" charset="0"/>
              </a:rPr>
              <a:t>͂</a:t>
            </a:r>
            <a:r>
              <a:rPr lang="nl-BE" sz="1600" dirty="0">
                <a:latin typeface="Times New Roman" panose="02020603050405020304" pitchFamily="18" charset="0"/>
                <a:cs typeface="Times New Roman" panose="02020603050405020304" pitchFamily="18" charset="0"/>
              </a:rPr>
              <a:t>ρον in Griekse literatuur: </a:t>
            </a:r>
          </a:p>
          <a:p>
            <a:pPr marL="742950" lvl="1" indent="-285750">
              <a:buFont typeface="Wingdings" pitchFamily="2" charset="2"/>
              <a:buChar char="ü"/>
            </a:pPr>
            <a:r>
              <a:rPr lang="nl-BE" sz="1600" dirty="0">
                <a:latin typeface="Times New Roman" panose="02020603050405020304" pitchFamily="18" charset="0"/>
                <a:cs typeface="Times New Roman" panose="02020603050405020304" pitchFamily="18" charset="0"/>
              </a:rPr>
              <a:t>Genitief: Diegene die schenkt:</a:t>
            </a:r>
          </a:p>
          <a:p>
            <a:pPr lvl="1"/>
            <a:r>
              <a:rPr lang="en-US" sz="1600" dirty="0" err="1">
                <a:latin typeface="Times New Roman" panose="02020603050405020304" pitchFamily="18" charset="0"/>
                <a:cs typeface="Times New Roman" panose="02020603050405020304" pitchFamily="18" charset="0"/>
              </a:rPr>
              <a:t>Homeros</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Ilias</a:t>
            </a:r>
            <a:r>
              <a:rPr lang="en-US" sz="1600" dirty="0">
                <a:latin typeface="Times New Roman" panose="02020603050405020304" pitchFamily="18" charset="0"/>
                <a:cs typeface="Times New Roman" panose="02020603050405020304" pitchFamily="18" charset="0"/>
              </a:rPr>
              <a:t>, 3, 54: </a:t>
            </a:r>
            <a:r>
              <a:rPr lang="el-GR" sz="1600" dirty="0" err="1">
                <a:latin typeface="Times New Roman" panose="02020603050405020304" pitchFamily="18" charset="0"/>
                <a:cs typeface="Times New Roman" panose="02020603050405020304" pitchFamily="18" charset="0"/>
              </a:rPr>
              <a:t>δῶρ</a:t>
            </a:r>
            <a:r>
              <a:rPr lang="el-GR" sz="1600" dirty="0">
                <a:latin typeface="Times New Roman" panose="02020603050405020304" pitchFamily="18" charset="0"/>
                <a:cs typeface="Times New Roman" panose="02020603050405020304" pitchFamily="18" charset="0"/>
              </a:rPr>
              <a:t>’ </a:t>
            </a:r>
            <a:r>
              <a:rPr lang="el-GR" sz="1600" dirty="0" err="1">
                <a:latin typeface="Times New Roman" panose="02020603050405020304" pitchFamily="18" charset="0"/>
                <a:cs typeface="Times New Roman" panose="02020603050405020304" pitchFamily="18" charset="0"/>
              </a:rPr>
              <a:t>Ἀφροδίτης</a:t>
            </a:r>
            <a:endParaRPr lang="fr-FR" sz="1600" dirty="0">
              <a:latin typeface="Times New Roman" panose="02020603050405020304" pitchFamily="18" charset="0"/>
              <a:cs typeface="Times New Roman" panose="02020603050405020304" pitchFamily="18" charset="0"/>
            </a:endParaRPr>
          </a:p>
          <a:p>
            <a:pPr lvl="1"/>
            <a:r>
              <a:rPr lang="en-US" sz="1600" dirty="0">
                <a:latin typeface="Times New Roman" panose="02020603050405020304" pitchFamily="18" charset="0"/>
                <a:cs typeface="Times New Roman" panose="02020603050405020304" pitchFamily="18" charset="0"/>
              </a:rPr>
              <a:t>Diogenes Laertius, </a:t>
            </a:r>
            <a:r>
              <a:rPr lang="en-US" sz="1600" i="1" dirty="0">
                <a:latin typeface="Times New Roman" panose="02020603050405020304" pitchFamily="18" charset="0"/>
                <a:cs typeface="Times New Roman" panose="02020603050405020304" pitchFamily="18" charset="0"/>
              </a:rPr>
              <a:t>Vitae </a:t>
            </a:r>
            <a:r>
              <a:rPr lang="en-US" sz="1600" i="1" dirty="0" err="1">
                <a:latin typeface="Times New Roman" panose="02020603050405020304" pitchFamily="18" charset="0"/>
                <a:cs typeface="Times New Roman" panose="02020603050405020304" pitchFamily="18" charset="0"/>
              </a:rPr>
              <a:t>philosophorum</a:t>
            </a:r>
            <a:r>
              <a:rPr lang="en-US" sz="1600" dirty="0">
                <a:latin typeface="Times New Roman" panose="02020603050405020304" pitchFamily="18" charset="0"/>
                <a:cs typeface="Times New Roman" panose="02020603050405020304" pitchFamily="18" charset="0"/>
              </a:rPr>
              <a:t> 5, 19: α</a:t>
            </a:r>
            <a:r>
              <a:rPr lang="en-US" sz="1600" dirty="0" err="1">
                <a:latin typeface="Times New Roman" panose="02020603050405020304" pitchFamily="18" charset="0"/>
                <a:cs typeface="Times New Roman" panose="02020603050405020304" pitchFamily="18" charset="0"/>
              </a:rPr>
              <a:t>ὐτὸν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δὲ</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θεοῦ</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δῶρον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εἰ</a:t>
            </a:r>
            <a:r>
              <a:rPr lang="en-US" sz="1600" dirty="0">
                <a:latin typeface="Times New Roman" panose="02020603050405020304" pitchFamily="18" charset="0"/>
                <a:cs typeface="Times New Roman" panose="02020603050405020304" pitchFamily="18" charset="0"/>
              </a:rPr>
              <a:t>π</a:t>
            </a:r>
            <a:r>
              <a:rPr lang="en-US" sz="1600" dirty="0" err="1">
                <a:latin typeface="Times New Roman" panose="02020603050405020304" pitchFamily="18" charset="0"/>
                <a:cs typeface="Times New Roman" panose="02020603050405020304" pitchFamily="18" charset="0"/>
              </a:rPr>
              <a:t>εῖν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εὐμορφί</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ν</a:t>
            </a:r>
            <a:r>
              <a:rPr lang="en-US" sz="1600" dirty="0">
                <a:latin typeface="Times New Roman" panose="02020603050405020304" pitchFamily="18" charset="0"/>
                <a:cs typeface="Times New Roman" panose="02020603050405020304" pitchFamily="18" charset="0"/>
              </a:rPr>
              <a:t> </a:t>
            </a:r>
          </a:p>
          <a:p>
            <a:pPr marL="742950" lvl="1" indent="-285750">
              <a:buFont typeface="Wingdings" pitchFamily="2" charset="2"/>
              <a:buChar char="ü"/>
            </a:pPr>
            <a:r>
              <a:rPr lang="fr-FR" sz="1600" dirty="0" err="1">
                <a:latin typeface="Times New Roman" panose="02020603050405020304" pitchFamily="18" charset="0"/>
                <a:cs typeface="Times New Roman" panose="02020603050405020304" pitchFamily="18" charset="0"/>
              </a:rPr>
              <a:t>Datief</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Diegene</a:t>
            </a:r>
            <a:r>
              <a:rPr lang="fr-FR" sz="1600" dirty="0">
                <a:latin typeface="Times New Roman" panose="02020603050405020304" pitchFamily="18" charset="0"/>
                <a:cs typeface="Times New Roman" panose="02020603050405020304" pitchFamily="18" charset="0"/>
              </a:rPr>
              <a:t> die </a:t>
            </a:r>
            <a:r>
              <a:rPr lang="fr-FR" sz="1600" dirty="0" err="1">
                <a:latin typeface="Times New Roman" panose="02020603050405020304" pitchFamily="18" charset="0"/>
                <a:cs typeface="Times New Roman" panose="02020603050405020304" pitchFamily="18" charset="0"/>
              </a:rPr>
              <a:t>ontvangt</a:t>
            </a:r>
            <a:endParaRPr lang="fr-FR" sz="1600" dirty="0">
              <a:latin typeface="Times New Roman" panose="02020603050405020304" pitchFamily="18" charset="0"/>
              <a:cs typeface="Times New Roman" panose="02020603050405020304" pitchFamily="18" charset="0"/>
            </a:endParaRPr>
          </a:p>
          <a:p>
            <a:pPr lvl="1"/>
            <a:r>
              <a:rPr lang="nl-BE" sz="1600" dirty="0">
                <a:latin typeface="Times New Roman" panose="02020603050405020304" pitchFamily="18" charset="0"/>
                <a:cs typeface="Times New Roman" panose="02020603050405020304" pitchFamily="18" charset="0"/>
              </a:rPr>
              <a:t>Homeros, Ilias, 6.293:</a:t>
            </a:r>
            <a:r>
              <a:rPr lang="el-GR" sz="1600" dirty="0">
                <a:latin typeface="Times New Roman" panose="02020603050405020304" pitchFamily="18" charset="0"/>
                <a:cs typeface="Times New Roman" panose="02020603050405020304" pitchFamily="18" charset="0"/>
              </a:rPr>
              <a:t>φέρε </a:t>
            </a:r>
            <a:r>
              <a:rPr lang="el-GR" sz="1600" dirty="0" err="1">
                <a:latin typeface="Times New Roman" panose="02020603050405020304" pitchFamily="18" charset="0"/>
                <a:cs typeface="Times New Roman" panose="02020603050405020304" pitchFamily="18" charset="0"/>
              </a:rPr>
              <a:t>δῶρον</a:t>
            </a:r>
            <a:r>
              <a:rPr lang="el-GR" sz="1600" dirty="0">
                <a:latin typeface="Times New Roman" panose="02020603050405020304" pitchFamily="18" charset="0"/>
                <a:cs typeface="Times New Roman" panose="02020603050405020304" pitchFamily="18" charset="0"/>
              </a:rPr>
              <a:t> </a:t>
            </a:r>
            <a:r>
              <a:rPr lang="el-GR" sz="1600" dirty="0" err="1">
                <a:latin typeface="Times New Roman" panose="02020603050405020304" pitchFamily="18" charset="0"/>
                <a:cs typeface="Times New Roman" panose="02020603050405020304" pitchFamily="18" charset="0"/>
              </a:rPr>
              <a:t>Ἀθήνῃ</a:t>
            </a:r>
            <a:r>
              <a:rPr lang="el-GR" sz="1600" dirty="0">
                <a:latin typeface="Times New Roman" panose="02020603050405020304" pitchFamily="18" charset="0"/>
                <a:cs typeface="Times New Roman" panose="02020603050405020304" pitchFamily="18" charset="0"/>
              </a:rPr>
              <a:t> </a:t>
            </a:r>
          </a:p>
          <a:p>
            <a:pPr lvl="1"/>
            <a:r>
              <a:rPr lang="nl-BE" sz="1600" dirty="0">
                <a:latin typeface="Times New Roman" panose="02020603050405020304" pitchFamily="18" charset="0"/>
                <a:cs typeface="Times New Roman" panose="02020603050405020304" pitchFamily="18" charset="0"/>
              </a:rPr>
              <a:t>Aristophanes, Plutus 849: </a:t>
            </a:r>
            <a:r>
              <a:rPr lang="el-GR" sz="1600" dirty="0" err="1">
                <a:latin typeface="Times New Roman" panose="02020603050405020304" pitchFamily="18" charset="0"/>
                <a:cs typeface="Times New Roman" panose="02020603050405020304" pitchFamily="18" charset="0"/>
              </a:rPr>
              <a:t>Χαρίεντά</a:t>
            </a:r>
            <a:r>
              <a:rPr lang="el-GR" sz="1600" dirty="0">
                <a:latin typeface="Times New Roman" panose="02020603050405020304" pitchFamily="18" charset="0"/>
                <a:cs typeface="Times New Roman" panose="02020603050405020304" pitchFamily="18" charset="0"/>
              </a:rPr>
              <a:t> γ’ </a:t>
            </a:r>
            <a:r>
              <a:rPr lang="el-GR" sz="1600" dirty="0" err="1">
                <a:latin typeface="Times New Roman" panose="02020603050405020304" pitchFamily="18" charset="0"/>
                <a:cs typeface="Times New Roman" panose="02020603050405020304" pitchFamily="18" charset="0"/>
              </a:rPr>
              <a:t>ἤκεις</a:t>
            </a:r>
            <a:r>
              <a:rPr lang="el-GR" sz="1600" dirty="0">
                <a:latin typeface="Times New Roman" panose="02020603050405020304" pitchFamily="18" charset="0"/>
                <a:cs typeface="Times New Roman" panose="02020603050405020304" pitchFamily="18" charset="0"/>
              </a:rPr>
              <a:t> </a:t>
            </a:r>
            <a:r>
              <a:rPr lang="el-GR" sz="1600" dirty="0" err="1">
                <a:latin typeface="Times New Roman" panose="02020603050405020304" pitchFamily="18" charset="0"/>
                <a:cs typeface="Times New Roman" panose="02020603050405020304" pitchFamily="18" charset="0"/>
              </a:rPr>
              <a:t>δῶρα</a:t>
            </a:r>
            <a:r>
              <a:rPr lang="el-GR" sz="1600" dirty="0">
                <a:latin typeface="Times New Roman" panose="02020603050405020304" pitchFamily="18" charset="0"/>
                <a:cs typeface="Times New Roman" panose="02020603050405020304" pitchFamily="18" charset="0"/>
              </a:rPr>
              <a:t> </a:t>
            </a:r>
            <a:r>
              <a:rPr lang="el-GR" sz="1600" dirty="0" err="1">
                <a:latin typeface="Times New Roman" panose="02020603050405020304" pitchFamily="18" charset="0"/>
                <a:cs typeface="Times New Roman" panose="02020603050405020304" pitchFamily="18" charset="0"/>
              </a:rPr>
              <a:t>τῷ</a:t>
            </a:r>
            <a:r>
              <a:rPr lang="el-GR" sz="1600" dirty="0">
                <a:latin typeface="Times New Roman" panose="02020603050405020304" pitchFamily="18" charset="0"/>
                <a:cs typeface="Times New Roman" panose="02020603050405020304" pitchFamily="18" charset="0"/>
              </a:rPr>
              <a:t> </a:t>
            </a:r>
            <a:r>
              <a:rPr lang="el-GR" sz="1600" dirty="0" err="1">
                <a:latin typeface="Times New Roman" panose="02020603050405020304" pitchFamily="18" charset="0"/>
                <a:cs typeface="Times New Roman" panose="02020603050405020304" pitchFamily="18" charset="0"/>
              </a:rPr>
              <a:t>θεῷ</a:t>
            </a:r>
            <a:r>
              <a:rPr lang="el-GR" sz="1600" dirty="0">
                <a:latin typeface="Times New Roman" panose="02020603050405020304" pitchFamily="18" charset="0"/>
                <a:cs typeface="Times New Roman" panose="02020603050405020304" pitchFamily="18" charset="0"/>
              </a:rPr>
              <a:t> φέρων</a:t>
            </a:r>
            <a:endParaRPr lang="fr-FR"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sz="1600" dirty="0">
                <a:latin typeface="Times New Roman" panose="02020603050405020304" pitchFamily="18" charset="0"/>
                <a:cs typeface="Times New Roman" panose="02020603050405020304" pitchFamily="18" charset="0"/>
              </a:rPr>
              <a:t>δω</a:t>
            </a:r>
            <a:r>
              <a:rPr lang="en-US" sz="1600" dirty="0">
                <a:latin typeface="Times New Roman" panose="02020603050405020304" pitchFamily="18" charset="0"/>
                <a:cs typeface="Times New Roman" panose="02020603050405020304" pitchFamily="18" charset="0"/>
              </a:rPr>
              <a:t>͂</a:t>
            </a:r>
            <a:r>
              <a:rPr lang="nl-BE" sz="1600" dirty="0">
                <a:latin typeface="Times New Roman" panose="02020603050405020304" pitchFamily="18" charset="0"/>
                <a:cs typeface="Times New Roman" panose="02020603050405020304" pitchFamily="18" charset="0"/>
              </a:rPr>
              <a:t>ρον in inscripties: </a:t>
            </a:r>
          </a:p>
          <a:p>
            <a:pPr marL="742950" lvl="1" indent="-285750">
              <a:buFont typeface="Wingdings" pitchFamily="2" charset="2"/>
              <a:buChar char="ü"/>
            </a:pPr>
            <a:r>
              <a:rPr lang="nl-BE" sz="1600" dirty="0">
                <a:latin typeface="Times New Roman" panose="02020603050405020304" pitchFamily="18" charset="0"/>
                <a:cs typeface="Times New Roman" panose="02020603050405020304" pitchFamily="18" charset="0"/>
              </a:rPr>
              <a:t>Σεράπις δῶρα op amforen in Pompeii</a:t>
            </a:r>
          </a:p>
          <a:p>
            <a:pPr marL="742950" lvl="1" indent="-285750">
              <a:buFont typeface="Wingdings" pitchFamily="2" charset="2"/>
              <a:buChar char="ü"/>
            </a:pPr>
            <a:endParaRPr lang="en-US" sz="1600"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r>
              <a:rPr lang="nl-BE" sz="1600" dirty="0">
                <a:latin typeface="Times New Roman" panose="02020603050405020304" pitchFamily="18" charset="0"/>
                <a:cs typeface="Times New Roman" panose="02020603050405020304" pitchFamily="18" charset="0"/>
              </a:rPr>
              <a:t>LXX-Leviticus: </a:t>
            </a:r>
            <a:r>
              <a:rPr lang="el-GR" sz="1600" dirty="0" err="1">
                <a:latin typeface="Times New Roman" panose="02020603050405020304" pitchFamily="18" charset="0"/>
                <a:cs typeface="Times New Roman" panose="02020603050405020304" pitchFamily="18" charset="0"/>
              </a:rPr>
              <a:t>δῶρα</a:t>
            </a:r>
            <a:r>
              <a:rPr lang="el-GR" sz="1600" dirty="0">
                <a:latin typeface="Times New Roman" panose="02020603050405020304" pitchFamily="18" charset="0"/>
                <a:cs typeface="Times New Roman" panose="02020603050405020304" pitchFamily="18" charset="0"/>
              </a:rPr>
              <a:t> τοῦ </a:t>
            </a:r>
            <a:r>
              <a:rPr lang="el-GR" sz="1600" dirty="0" err="1">
                <a:latin typeface="Times New Roman" panose="02020603050405020304" pitchFamily="18" charset="0"/>
                <a:cs typeface="Times New Roman" panose="02020603050405020304" pitchFamily="18" charset="0"/>
              </a:rPr>
              <a:t>θεου</a:t>
            </a:r>
            <a:r>
              <a:rPr lang="el-GR" sz="1600" dirty="0">
                <a:latin typeface="Times New Roman" panose="02020603050405020304" pitchFamily="18" charset="0"/>
                <a:cs typeface="Times New Roman" panose="02020603050405020304" pitchFamily="18" charset="0"/>
              </a:rPr>
              <a:t>͂ </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geschenken</a:t>
            </a:r>
            <a:r>
              <a:rPr lang="fr-FR" sz="1600" dirty="0">
                <a:latin typeface="Times New Roman" panose="02020603050405020304" pitchFamily="18" charset="0"/>
                <a:cs typeface="Times New Roman" panose="02020603050405020304" pitchFamily="18" charset="0"/>
              </a:rPr>
              <a:t> </a:t>
            </a:r>
            <a:r>
              <a:rPr lang="fr-FR" sz="1600" i="1" dirty="0" err="1">
                <a:latin typeface="Times New Roman" panose="02020603050405020304" pitchFamily="18" charset="0"/>
                <a:cs typeface="Times New Roman" panose="02020603050405020304" pitchFamily="18" charset="0"/>
              </a:rPr>
              <a:t>vanwege</a:t>
            </a:r>
            <a:r>
              <a:rPr lang="fr-FR" sz="1600" i="1" dirty="0">
                <a:latin typeface="Times New Roman" panose="02020603050405020304" pitchFamily="18" charset="0"/>
                <a:cs typeface="Times New Roman" panose="02020603050405020304" pitchFamily="18" charset="0"/>
              </a:rPr>
              <a:t> </a:t>
            </a:r>
            <a:r>
              <a:rPr lang="fr-FR" sz="1600" dirty="0">
                <a:latin typeface="Times New Roman" panose="02020603050405020304" pitchFamily="18" charset="0"/>
                <a:cs typeface="Times New Roman" panose="02020603050405020304" pitchFamily="18" charset="0"/>
              </a:rPr>
              <a:t>of </a:t>
            </a:r>
            <a:r>
              <a:rPr lang="fr-FR" sz="1600" i="1" dirty="0" err="1">
                <a:latin typeface="Times New Roman" panose="02020603050405020304" pitchFamily="18" charset="0"/>
                <a:cs typeface="Times New Roman" panose="02020603050405020304" pitchFamily="18" charset="0"/>
              </a:rPr>
              <a:t>aan</a:t>
            </a:r>
            <a:r>
              <a:rPr lang="fr-FR" sz="1600" i="1"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God</a:t>
            </a:r>
            <a:r>
              <a:rPr lang="fr-FR" sz="1600" dirty="0">
                <a:latin typeface="Times New Roman" panose="02020603050405020304" pitchFamily="18" charset="0"/>
                <a:cs typeface="Times New Roman" panose="02020603050405020304" pitchFamily="18" charset="0"/>
              </a:rPr>
              <a:t>?</a:t>
            </a:r>
          </a:p>
          <a:p>
            <a:pPr marL="742950" lvl="1" indent="-285750">
              <a:buFont typeface="Wingdings" pitchFamily="2" charset="2"/>
              <a:buChar char="ü"/>
            </a:pPr>
            <a:r>
              <a:rPr lang="en-US" sz="1600" dirty="0">
                <a:latin typeface="Times New Roman" panose="02020603050405020304" pitchFamily="18" charset="0"/>
                <a:cs typeface="Times New Roman" panose="02020603050405020304" pitchFamily="18" charset="0"/>
              </a:rPr>
              <a:t>LXX-Lev 21 &amp; 22: </a:t>
            </a:r>
            <a:r>
              <a:rPr lang="nl-BE" sz="1600" dirty="0">
                <a:latin typeface="Times New Roman" panose="02020603050405020304" pitchFamily="18" charset="0"/>
                <a:cs typeface="Times New Roman" panose="02020603050405020304" pitchFamily="18" charset="0"/>
              </a:rPr>
              <a:t>δω</a:t>
            </a:r>
            <a:r>
              <a:rPr lang="en-US" sz="1600" dirty="0">
                <a:latin typeface="Times New Roman" panose="02020603050405020304" pitchFamily="18" charset="0"/>
                <a:cs typeface="Times New Roman" panose="02020603050405020304" pitchFamily="18" charset="0"/>
              </a:rPr>
              <a:t>͂</a:t>
            </a:r>
            <a:r>
              <a:rPr lang="nl-BE" sz="1600" dirty="0">
                <a:latin typeface="Times New Roman" panose="02020603050405020304" pitchFamily="18" charset="0"/>
                <a:cs typeface="Times New Roman" panose="02020603050405020304" pitchFamily="18" charset="0"/>
              </a:rPr>
              <a:t>ρα του</a:t>
            </a:r>
            <a:r>
              <a:rPr lang="en-US" sz="1600" dirty="0">
                <a:latin typeface="Times New Roman" panose="02020603050405020304" pitchFamily="18" charset="0"/>
                <a:cs typeface="Times New Roman" panose="02020603050405020304" pitchFamily="18" charset="0"/>
              </a:rPr>
              <a:t>͂ </a:t>
            </a:r>
            <a:r>
              <a:rPr lang="nl-BE" sz="1600" dirty="0">
                <a:latin typeface="Times New Roman" panose="02020603050405020304" pitchFamily="18" charset="0"/>
                <a:cs typeface="Times New Roman" panose="02020603050405020304" pitchFamily="18" charset="0"/>
              </a:rPr>
              <a:t>θεου</a:t>
            </a:r>
            <a:r>
              <a:rPr lang="en-US" sz="1600" dirty="0">
                <a:latin typeface="Times New Roman" panose="02020603050405020304" pitchFamily="18" charset="0"/>
                <a:cs typeface="Times New Roman" panose="02020603050405020304" pitchFamily="18" charset="0"/>
              </a:rPr>
              <a:t>͂ met </a:t>
            </a:r>
            <a:r>
              <a:rPr lang="en-US" sz="1600" dirty="0" err="1">
                <a:latin typeface="Times New Roman" panose="02020603050405020304" pitchFamily="18" charset="0"/>
                <a:cs typeface="Times New Roman" panose="02020603050405020304" pitchFamily="18" charset="0"/>
              </a:rPr>
              <a:t>genitief</a:t>
            </a:r>
            <a:r>
              <a:rPr lang="en-US" sz="1600" dirty="0">
                <a:latin typeface="Times New Roman" panose="02020603050405020304" pitchFamily="18" charset="0"/>
                <a:cs typeface="Times New Roman" panose="02020603050405020304" pitchFamily="18" charset="0"/>
              </a:rPr>
              <a:t> vs. LXX-Pentateuch: </a:t>
            </a:r>
            <a:r>
              <a:rPr lang="nl-BE" sz="1600" dirty="0">
                <a:latin typeface="Times New Roman" panose="02020603050405020304" pitchFamily="18" charset="0"/>
                <a:cs typeface="Times New Roman" panose="02020603050405020304" pitchFamily="18" charset="0"/>
              </a:rPr>
              <a:t>δω</a:t>
            </a:r>
            <a:r>
              <a:rPr lang="en-US" sz="1600" dirty="0">
                <a:latin typeface="Times New Roman" panose="02020603050405020304" pitchFamily="18" charset="0"/>
                <a:cs typeface="Times New Roman" panose="02020603050405020304" pitchFamily="18" charset="0"/>
              </a:rPr>
              <a:t>͂</a:t>
            </a:r>
            <a:r>
              <a:rPr lang="nl-BE" sz="1600" dirty="0">
                <a:latin typeface="Times New Roman" panose="02020603050405020304" pitchFamily="18" charset="0"/>
                <a:cs typeface="Times New Roman" panose="02020603050405020304" pitchFamily="18" charset="0"/>
              </a:rPr>
              <a:t>ρον</a:t>
            </a:r>
            <a:r>
              <a:rPr lang="en-US" sz="1600" dirty="0">
                <a:latin typeface="Times New Roman" panose="02020603050405020304" pitchFamily="18" charset="0"/>
                <a:cs typeface="Times New Roman" panose="02020603050405020304" pitchFamily="18" charset="0"/>
              </a:rPr>
              <a:t> + God in </a:t>
            </a:r>
            <a:r>
              <a:rPr lang="en-US" sz="1600" dirty="0" err="1">
                <a:latin typeface="Times New Roman" panose="02020603050405020304" pitchFamily="18" charset="0"/>
                <a:cs typeface="Times New Roman" panose="02020603050405020304" pitchFamily="18" charset="0"/>
              </a:rPr>
              <a:t>datief</a:t>
            </a:r>
            <a:endParaRPr lang="en-US" sz="1600"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r>
              <a:rPr lang="fr-FR" sz="1600" i="1" dirty="0">
                <a:latin typeface="Times New Roman" panose="02020603050405020304" pitchFamily="18" charset="0"/>
                <a:cs typeface="Times New Roman" panose="02020603050405020304" pitchFamily="18" charset="0"/>
              </a:rPr>
              <a:t> </a:t>
            </a:r>
            <a:r>
              <a:rPr lang="he-IL" sz="1600" dirty="0">
                <a:latin typeface="Times New Roman" panose="02020603050405020304" pitchFamily="18" charset="0"/>
                <a:cs typeface="Times New Roman" panose="02020603050405020304" pitchFamily="18" charset="0"/>
              </a:rPr>
              <a:t>קָרְבָּן לַיהוָה</a:t>
            </a:r>
            <a:r>
              <a:rPr lang="fr-FR" sz="1600" dirty="0">
                <a:latin typeface="Times New Roman" panose="02020603050405020304" pitchFamily="18" charset="0"/>
                <a:cs typeface="Times New Roman" panose="02020603050405020304" pitchFamily="18" charset="0"/>
              </a:rPr>
              <a:t> -&gt; </a:t>
            </a:r>
            <a:r>
              <a:rPr lang="fr-FR" sz="1600" dirty="0" err="1">
                <a:latin typeface="Times New Roman" panose="02020603050405020304" pitchFamily="18" charset="0"/>
                <a:cs typeface="Times New Roman" panose="02020603050405020304" pitchFamily="18" charset="0"/>
              </a:rPr>
              <a:t>lamed</a:t>
            </a:r>
            <a:r>
              <a:rPr lang="fr-FR" sz="1600" dirty="0">
                <a:latin typeface="Times New Roman" panose="02020603050405020304" pitchFamily="18" charset="0"/>
                <a:cs typeface="Times New Roman" panose="02020603050405020304" pitchFamily="18" charset="0"/>
              </a:rPr>
              <a:t> = </a:t>
            </a:r>
            <a:r>
              <a:rPr lang="fr-FR" sz="1600" dirty="0" err="1">
                <a:latin typeface="Times New Roman" panose="02020603050405020304" pitchFamily="18" charset="0"/>
                <a:cs typeface="Times New Roman" panose="02020603050405020304" pitchFamily="18" charset="0"/>
              </a:rPr>
              <a:t>datief</a:t>
            </a:r>
            <a:r>
              <a:rPr lang="fr-FR" sz="1600" dirty="0">
                <a:latin typeface="Times New Roman" panose="02020603050405020304" pitchFamily="18" charset="0"/>
                <a:cs typeface="Times New Roman" panose="02020603050405020304" pitchFamily="18" charset="0"/>
              </a:rPr>
              <a:t>, MAAR </a:t>
            </a:r>
            <a:r>
              <a:rPr lang="fr-FR" sz="1600" dirty="0" err="1">
                <a:latin typeface="Times New Roman" panose="02020603050405020304" pitchFamily="18" charset="0"/>
                <a:cs typeface="Times New Roman" panose="02020603050405020304" pitchFamily="18" charset="0"/>
              </a:rPr>
              <a:t>ook</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zonder</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lamed</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vertaalt</a:t>
            </a:r>
            <a:r>
              <a:rPr lang="fr-FR" sz="1600" dirty="0">
                <a:latin typeface="Times New Roman" panose="02020603050405020304" pitchFamily="18" charset="0"/>
                <a:cs typeface="Times New Roman" panose="02020603050405020304" pitchFamily="18" charset="0"/>
              </a:rPr>
              <a:t> LXX </a:t>
            </a:r>
            <a:r>
              <a:rPr lang="fr-FR" sz="1600" dirty="0" err="1">
                <a:latin typeface="Times New Roman" panose="02020603050405020304" pitchFamily="18" charset="0"/>
                <a:cs typeface="Times New Roman" panose="02020603050405020304" pitchFamily="18" charset="0"/>
              </a:rPr>
              <a:t>datief</a:t>
            </a:r>
            <a:r>
              <a:rPr lang="fr-FR"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MT-Lev 23:14: </a:t>
            </a:r>
            <a:r>
              <a:rPr lang="he-IL" sz="1600" dirty="0">
                <a:latin typeface="Times New Roman" panose="02020603050405020304" pitchFamily="18" charset="0"/>
                <a:cs typeface="Times New Roman" panose="02020603050405020304" pitchFamily="18" charset="0"/>
              </a:rPr>
              <a:t>אֶת-קָרְבַּן </a:t>
            </a:r>
            <a:r>
              <a:rPr lang="he-IL" sz="1600" dirty="0" err="1">
                <a:latin typeface="Times New Roman" panose="02020603050405020304" pitchFamily="18" charset="0"/>
                <a:cs typeface="Times New Roman" panose="02020603050405020304" pitchFamily="18" charset="0"/>
              </a:rPr>
              <a:t>אֱלֹהֵיכֶם</a:t>
            </a:r>
            <a:r>
              <a:rPr lang="fr-FR"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LXX-Lev 23:14: </a:t>
            </a:r>
            <a:r>
              <a:rPr lang="nl-BE" sz="1600" dirty="0">
                <a:latin typeface="Times New Roman" panose="02020603050405020304" pitchFamily="18" charset="0"/>
                <a:cs typeface="Times New Roman" panose="02020603050405020304" pitchFamily="18" charset="0"/>
              </a:rPr>
              <a:t>δῶρον τῷ κυρίῳ)</a:t>
            </a:r>
          </a:p>
          <a:p>
            <a:pPr marL="742950" lvl="1" indent="-285750">
              <a:buFont typeface="Wingdings" pitchFamily="2" charset="2"/>
              <a:buChar char="ü"/>
            </a:pPr>
            <a:r>
              <a:rPr lang="nl-BE" sz="1600" i="1" dirty="0">
                <a:latin typeface="Times New Roman" panose="02020603050405020304" pitchFamily="18" charset="0"/>
                <a:cs typeface="Times New Roman" panose="02020603050405020304" pitchFamily="18" charset="0"/>
              </a:rPr>
              <a:t>Sous-entendre </a:t>
            </a:r>
            <a:r>
              <a:rPr lang="nl-BE" sz="1600" dirty="0">
                <a:latin typeface="Times New Roman" panose="02020603050405020304" pitchFamily="18" charset="0"/>
                <a:cs typeface="Times New Roman" panose="02020603050405020304" pitchFamily="18" charset="0"/>
              </a:rPr>
              <a:t>offer als betrokkenheid van de Heilige -&gt; priesters: Context: participatie in heiligheid d.m.v. offer! (vb. Lev 21:8: “hij biedt het voedsel van uw God aan. Hij moet heilig voor u zijn, want Ik ben heilig. Ik ben de Heer, Die u heiligt”.)</a:t>
            </a:r>
          </a:p>
          <a:p>
            <a:pPr marL="742950" lvl="1" indent="-285750">
              <a:buFont typeface="Wingdings" pitchFamily="2" charset="2"/>
              <a:buChar char="ü"/>
            </a:pPr>
            <a:endParaRPr lang="nl-BE" sz="1600"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r>
              <a:rPr lang="nl-BE" sz="1600" i="1" dirty="0">
                <a:latin typeface="Times New Roman" panose="02020603050405020304" pitchFamily="18" charset="0"/>
                <a:cs typeface="Times New Roman" panose="02020603050405020304" pitchFamily="18" charset="0"/>
              </a:rPr>
              <a:t>Letterlijke </a:t>
            </a:r>
            <a:r>
              <a:rPr lang="nl-BE" sz="1600" dirty="0">
                <a:latin typeface="Times New Roman" panose="02020603050405020304" pitchFamily="18" charset="0"/>
                <a:cs typeface="Times New Roman" panose="02020603050405020304" pitchFamily="18" charset="0"/>
              </a:rPr>
              <a:t>vertaling met implicaties!</a:t>
            </a:r>
            <a:endParaRPr lang="nl-BE" sz="1600" i="1"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l-GR" dirty="0">
              <a:latin typeface="Times New Roman" panose="02020603050405020304" pitchFamily="18" charset="0"/>
              <a:cs typeface="Times New Roman" panose="02020603050405020304" pitchFamily="18" charset="0"/>
            </a:endParaRPr>
          </a:p>
          <a:p>
            <a:pPr lvl="1"/>
            <a:endParaRPr lang="el-G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pic>
        <p:nvPicPr>
          <p:cNvPr id="6" name="Picture 2" descr="Marble statue of Aphrodite | Roman | Imperial | The Metropolitan Museum of  Art">
            <a:extLst>
              <a:ext uri="{FF2B5EF4-FFF2-40B4-BE49-F238E27FC236}">
                <a16:creationId xmlns:a16="http://schemas.microsoft.com/office/drawing/2014/main" id="{D9774C9D-EB8B-07E9-49DF-38A460B583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540" r="29251"/>
          <a:stretch/>
        </p:blipFill>
        <p:spPr bwMode="auto">
          <a:xfrm>
            <a:off x="10123871" y="0"/>
            <a:ext cx="206812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679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158117" y="1274165"/>
            <a:ext cx="6617438" cy="8125301"/>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Vervanging?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Keuze voor 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ρον </a:t>
            </a:r>
            <a:r>
              <a:rPr lang="fr-FR" dirty="0" err="1">
                <a:latin typeface="Times New Roman" panose="02020603050405020304" pitchFamily="18" charset="0"/>
                <a:cs typeface="Times New Roman" panose="02020603050405020304" pitchFamily="18" charset="0"/>
              </a:rPr>
              <a:t>creëert</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woordpaar</a:t>
            </a:r>
            <a:r>
              <a:rPr lang="fr-FR" dirty="0">
                <a:latin typeface="Times New Roman" panose="02020603050405020304" pitchFamily="18" charset="0"/>
                <a:cs typeface="Times New Roman" panose="02020603050405020304" pitchFamily="18" charset="0"/>
              </a:rPr>
              <a:t>:</a:t>
            </a:r>
          </a:p>
          <a:p>
            <a:pPr marL="742950" lvl="1" indent="-285750">
              <a:buFont typeface="Courier New" panose="02070309020205020404" pitchFamily="49" charset="0"/>
              <a:buChar char="o"/>
            </a:pPr>
            <a:r>
              <a:rPr lang="fr-FR" dirty="0">
                <a:latin typeface="Times New Roman" panose="02020603050405020304" pitchFamily="18" charset="0"/>
                <a:cs typeface="Times New Roman" panose="02020603050405020304" pitchFamily="18" charset="0"/>
              </a:rPr>
              <a:t>In LXX-Lev 21:6: </a:t>
            </a:r>
            <a:r>
              <a:rPr lang="nl-BE" dirty="0">
                <a:latin typeface="Times New Roman" panose="02020603050405020304" pitchFamily="18" charset="0"/>
                <a:cs typeface="Times New Roman" panose="02020603050405020304" pitchFamily="18" charset="0"/>
              </a:rPr>
              <a:t>θυσι</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α</a:t>
            </a:r>
            <a:r>
              <a:rPr lang="en-US" dirty="0">
                <a:latin typeface="Times New Roman" panose="02020603050405020304" pitchFamily="18" charset="0"/>
                <a:cs typeface="Times New Roman" panose="02020603050405020304" pitchFamily="18" charset="0"/>
              </a:rPr>
              <a:t> = </a:t>
            </a:r>
            <a:r>
              <a:rPr lang="he-IL" dirty="0" err="1">
                <a:latin typeface="Times New Roman" panose="02020603050405020304" pitchFamily="18" charset="0"/>
                <a:cs typeface="Times New Roman" panose="02020603050405020304" pitchFamily="18" charset="0"/>
              </a:rPr>
              <a:t>אִשֶּׁה</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vaker</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κα</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ρπωμα</a:t>
            </a:r>
            <a:r>
              <a:rPr lang="en-US" dirty="0">
                <a:latin typeface="Times New Roman" panose="02020603050405020304" pitchFamily="18" charset="0"/>
                <a:cs typeface="Times New Roman" panose="02020603050405020304" pitchFamily="18" charset="0"/>
              </a:rPr>
              <a:t> in Leviticus), </a:t>
            </a:r>
            <a:r>
              <a:rPr lang="en-US" dirty="0" err="1">
                <a:latin typeface="Times New Roman" panose="02020603050405020304" pitchFamily="18" charset="0"/>
                <a:cs typeface="Times New Roman" panose="02020603050405020304" pitchFamily="18" charset="0"/>
              </a:rPr>
              <a:t>en</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ρα</a:t>
            </a:r>
            <a:r>
              <a:rPr lang="en-US" dirty="0">
                <a:latin typeface="Times New Roman" panose="02020603050405020304" pitchFamily="18" charset="0"/>
                <a:cs typeface="Times New Roman" panose="02020603050405020304" pitchFamily="18" charset="0"/>
              </a:rPr>
              <a:t> = </a:t>
            </a:r>
            <a:r>
              <a:rPr lang="he-IL" dirty="0">
                <a:latin typeface="Times New Roman" panose="02020603050405020304" pitchFamily="18" charset="0"/>
                <a:cs typeface="Times New Roman" panose="02020603050405020304" pitchFamily="18" charset="0"/>
              </a:rPr>
              <a:t>לֶחֶם</a:t>
            </a:r>
            <a:r>
              <a:rPr lang="nl-BE" dirty="0">
                <a:latin typeface="Times New Roman" panose="02020603050405020304" pitchFamily="18" charset="0"/>
                <a:cs typeface="Times New Roman" panose="02020603050405020304" pitchFamily="18" charset="0"/>
              </a:rPr>
              <a:t> </a:t>
            </a:r>
          </a:p>
          <a:p>
            <a:pPr marL="742950" lvl="1" indent="-285750">
              <a:buFont typeface="Courier New" panose="02070309020205020404" pitchFamily="49" charset="0"/>
              <a:buChar char="o"/>
            </a:pPr>
            <a:r>
              <a:rPr lang="nl-BE" dirty="0">
                <a:latin typeface="Times New Roman" panose="02020603050405020304" pitchFamily="18" charset="0"/>
                <a:cs typeface="Times New Roman" panose="02020603050405020304" pitchFamily="18" charset="0"/>
              </a:rPr>
              <a:t>Resultaat: </a:t>
            </a:r>
            <a:r>
              <a:rPr lang="en-US" dirty="0">
                <a:latin typeface="Times New Roman" panose="02020603050405020304" pitchFamily="18" charset="0"/>
                <a:cs typeface="Times New Roman" panose="02020603050405020304" pitchFamily="18" charset="0"/>
              </a:rPr>
              <a:t>twee </a:t>
            </a:r>
            <a:r>
              <a:rPr lang="en-US" dirty="0" err="1">
                <a:latin typeface="Times New Roman" panose="02020603050405020304" pitchFamily="18" charset="0"/>
                <a:cs typeface="Times New Roman" panose="02020603050405020304" pitchFamily="18" charset="0"/>
              </a:rPr>
              <a:t>algemene</a:t>
            </a:r>
            <a:r>
              <a:rPr lang="en-US" dirty="0">
                <a:latin typeface="Times New Roman" panose="02020603050405020304" pitchFamily="18" charset="0"/>
                <a:cs typeface="Times New Roman" panose="02020603050405020304" pitchFamily="18" charset="0"/>
              </a:rPr>
              <a:t> termen </a:t>
            </a:r>
            <a:r>
              <a:rPr lang="en-US" dirty="0" err="1">
                <a:latin typeface="Times New Roman" panose="02020603050405020304" pitchFamily="18" charset="0"/>
                <a:cs typeface="Times New Roman" panose="02020603050405020304" pitchFamily="18" charset="0"/>
              </a:rPr>
              <a:t>voor</a:t>
            </a:r>
            <a:r>
              <a:rPr lang="en-US" dirty="0">
                <a:latin typeface="Times New Roman" panose="02020603050405020304" pitchFamily="18" charset="0"/>
                <a:cs typeface="Times New Roman" panose="02020603050405020304" pitchFamily="18" charset="0"/>
              </a:rPr>
              <a:t> offers </a:t>
            </a:r>
            <a:r>
              <a:rPr lang="en-US" dirty="0" err="1">
                <a:latin typeface="Times New Roman" panose="02020603050405020304" pitchFamily="18" charset="0"/>
                <a:cs typeface="Times New Roman" panose="02020603050405020304" pitchFamily="18" charset="0"/>
              </a:rPr>
              <a:t>worden</a:t>
            </a:r>
            <a:r>
              <a:rPr lang="en-US" dirty="0">
                <a:latin typeface="Times New Roman" panose="02020603050405020304" pitchFamily="18" charset="0"/>
                <a:cs typeface="Times New Roman" panose="02020603050405020304" pitchFamily="18" charset="0"/>
              </a:rPr>
              <a:t> nu parallel </a:t>
            </a:r>
            <a:r>
              <a:rPr lang="en-US" dirty="0" err="1">
                <a:latin typeface="Times New Roman" panose="02020603050405020304" pitchFamily="18" charset="0"/>
                <a:cs typeface="Times New Roman" panose="02020603050405020304" pitchFamily="18" charset="0"/>
              </a:rPr>
              <a:t>gebruikt</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τα</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ς γα</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 θυσι</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ας κυρι</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ου 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ρα του</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θεου</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αυ</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τω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ν αυ</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τοι</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προσφε</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ρουσιν</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 </a:t>
            </a:r>
          </a:p>
          <a:p>
            <a:pPr marL="742950" lvl="1" indent="-285750">
              <a:buFont typeface="Courier New" panose="02070309020205020404" pitchFamily="49" charset="0"/>
              <a:buChar char="o"/>
            </a:pPr>
            <a:r>
              <a:rPr lang="nl-BE" dirty="0">
                <a:latin typeface="Times New Roman" panose="02020603050405020304" pitchFamily="18" charset="0"/>
                <a:cs typeface="Times New Roman" panose="02020603050405020304" pitchFamily="18" charset="0"/>
              </a:rPr>
              <a:t>Ribbens (2016): </a:t>
            </a:r>
            <a:r>
              <a:rPr lang="en-US" dirty="0">
                <a:latin typeface="Times New Roman" panose="02020603050405020304" pitchFamily="18" charset="0"/>
                <a:cs typeface="Times New Roman" panose="02020603050405020304" pitchFamily="18" charset="0"/>
              </a:rPr>
              <a:t>“a general appeal to all types and kinds of sacrifices”</a:t>
            </a:r>
            <a:r>
              <a:rPr lang="nl-BE" dirty="0">
                <a:latin typeface="Times New Roman" panose="02020603050405020304" pitchFamily="18" charset="0"/>
                <a:cs typeface="Times New Roman" panose="02020603050405020304" pitchFamily="18" charset="0"/>
              </a:rPr>
              <a:t> </a:t>
            </a:r>
          </a:p>
          <a:p>
            <a:pPr marL="1200150" lvl="2" indent="-285750">
              <a:buFont typeface="Wingdings" pitchFamily="2" charset="2"/>
              <a:buChar char="ü"/>
            </a:pPr>
            <a:r>
              <a:rPr lang="en-US" dirty="0" err="1">
                <a:latin typeface="Times New Roman" panose="02020603050405020304" pitchFamily="18" charset="0"/>
                <a:cs typeface="Times New Roman" panose="02020603050405020304" pitchFamily="18" charset="0"/>
              </a:rPr>
              <a:t>Beide</a:t>
            </a:r>
            <a:r>
              <a:rPr lang="en-US" dirty="0">
                <a:latin typeface="Times New Roman" panose="02020603050405020304" pitchFamily="18" charset="0"/>
                <a:cs typeface="Times New Roman" panose="02020603050405020304" pitchFamily="18" charset="0"/>
              </a:rPr>
              <a:t> termen </a:t>
            </a:r>
            <a:r>
              <a:rPr lang="en-US" dirty="0" err="1">
                <a:latin typeface="Times New Roman" panose="02020603050405020304" pitchFamily="18" charset="0"/>
                <a:cs typeface="Times New Roman" panose="02020603050405020304" pitchFamily="18" charset="0"/>
              </a:rPr>
              <a:t>refereren</a:t>
            </a:r>
            <a:r>
              <a:rPr lang="en-US" dirty="0">
                <a:latin typeface="Times New Roman" panose="02020603050405020304" pitchFamily="18" charset="0"/>
                <a:cs typeface="Times New Roman" panose="02020603050405020304" pitchFamily="18" charset="0"/>
              </a:rPr>
              <a:t> in LXX-Pentateuch </a:t>
            </a:r>
            <a:r>
              <a:rPr lang="en-US" dirty="0" err="1">
                <a:latin typeface="Times New Roman" panose="02020603050405020304" pitchFamily="18" charset="0"/>
                <a:cs typeface="Times New Roman" panose="02020603050405020304" pitchFamily="18" charset="0"/>
              </a:rPr>
              <a:t>naar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zowel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bloedloze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als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bloedige</a:t>
            </a:r>
            <a:r>
              <a:rPr lang="en-US" dirty="0">
                <a:latin typeface="Times New Roman" panose="02020603050405020304" pitchFamily="18" charset="0"/>
                <a:cs typeface="Times New Roman" panose="02020603050405020304" pitchFamily="18" charset="0"/>
              </a:rPr>
              <a:t>’ offers</a:t>
            </a:r>
            <a:endParaRPr lang="nl-BE"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ü"/>
            </a:pPr>
            <a:r>
              <a:rPr lang="nl-BE" dirty="0">
                <a:latin typeface="Times New Roman" panose="02020603050405020304" pitchFamily="18" charset="0"/>
                <a:cs typeface="Times New Roman" panose="02020603050405020304" pitchFamily="18" charset="0"/>
              </a:rPr>
              <a:t>Cf. </a:t>
            </a:r>
            <a:r>
              <a:rPr lang="en-US" i="1" dirty="0">
                <a:latin typeface="Times New Roman" panose="02020603050405020304" pitchFamily="18" charset="0"/>
                <a:cs typeface="Times New Roman" panose="02020603050405020304" pitchFamily="18" charset="0"/>
              </a:rPr>
              <a:t>Brief </a:t>
            </a:r>
            <a:r>
              <a:rPr lang="en-US" i="1" dirty="0" err="1">
                <a:latin typeface="Times New Roman" panose="02020603050405020304" pitchFamily="18" charset="0"/>
                <a:cs typeface="Times New Roman" panose="02020603050405020304" pitchFamily="18" charset="0"/>
              </a:rPr>
              <a:t>Aristeas</a:t>
            </a:r>
            <a:r>
              <a:rPr lang="en-US" i="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234: </a:t>
            </a:r>
            <a:r>
              <a:rPr lang="nl-BE" dirty="0">
                <a:latin typeface="Times New Roman" panose="02020603050405020304" pitchFamily="18" charset="0"/>
                <a:cs typeface="Times New Roman" panose="02020603050405020304" pitchFamily="18" charset="0"/>
              </a:rPr>
              <a:t>ου</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δώροις ου</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δε</a:t>
            </a:r>
            <a:r>
              <a:rPr lang="en-US"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θυσίαις</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woordpaar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gebruikt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voor</a:t>
            </a:r>
            <a:r>
              <a:rPr lang="en-US" dirty="0">
                <a:latin typeface="Times New Roman" panose="02020603050405020304" pitchFamily="18" charset="0"/>
                <a:cs typeface="Times New Roman" panose="02020603050405020304" pitchFamily="18" charset="0"/>
              </a:rPr>
              <a:t> “alle </a:t>
            </a:r>
            <a:r>
              <a:rPr lang="en-US" dirty="0" err="1">
                <a:latin typeface="Times New Roman" panose="02020603050405020304" pitchFamily="18" charset="0"/>
                <a:cs typeface="Times New Roman" panose="02020603050405020304" pitchFamily="18" charset="0"/>
              </a:rPr>
              <a:t>soorten</a:t>
            </a:r>
            <a:r>
              <a:rPr lang="en-US" dirty="0">
                <a:latin typeface="Times New Roman" panose="02020603050405020304" pitchFamily="18" charset="0"/>
                <a:cs typeface="Times New Roman" panose="02020603050405020304" pitchFamily="18" charset="0"/>
              </a:rPr>
              <a:t> offers” </a:t>
            </a:r>
            <a:r>
              <a:rPr lang="en-US" dirty="0" err="1">
                <a:latin typeface="Times New Roman" panose="02020603050405020304" pitchFamily="18" charset="0"/>
                <a:cs typeface="Times New Roman" panose="02020603050405020304" pitchFamily="18" charset="0"/>
              </a:rPr>
              <a:t>algemeen</a:t>
            </a:r>
            <a:endParaRPr lang="en-US" dirty="0">
              <a:latin typeface="Times New Roman" panose="02020603050405020304" pitchFamily="18" charset="0"/>
              <a:cs typeface="Times New Roman" panose="02020603050405020304" pitchFamily="18" charset="0"/>
            </a:endParaRPr>
          </a:p>
          <a:p>
            <a:pPr marL="742950" lvl="1" indent="-285750">
              <a:buFont typeface="Courier New" panose="02070309020205020404" pitchFamily="49" charset="0"/>
              <a:buChar char="o"/>
            </a:pPr>
            <a:r>
              <a:rPr lang="nl-BE" dirty="0">
                <a:latin typeface="Times New Roman" panose="02020603050405020304" pitchFamily="18" charset="0"/>
                <a:cs typeface="Times New Roman" panose="02020603050405020304" pitchFamily="18" charset="0"/>
              </a:rPr>
              <a:t>Hieke (2014): MT verwijst naar “alle offers” in Lev 21: </a:t>
            </a:r>
            <a:r>
              <a:rPr lang="de-DE" dirty="0">
                <a:latin typeface="Times New Roman" panose="02020603050405020304" pitchFamily="18" charset="0"/>
                <a:cs typeface="Times New Roman" panose="02020603050405020304" pitchFamily="18" charset="0"/>
              </a:rPr>
              <a:t>“Speise ihres Gottes“ entschließt diese und alle weiteren Opfer (über die Feueropfer hinaus)</a:t>
            </a:r>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l-GR" dirty="0">
              <a:latin typeface="Times New Roman" panose="02020603050405020304" pitchFamily="18" charset="0"/>
              <a:cs typeface="Times New Roman" panose="02020603050405020304" pitchFamily="18" charset="0"/>
            </a:endParaRPr>
          </a:p>
          <a:p>
            <a:pPr lvl="1"/>
            <a:endParaRPr lang="el-G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pic>
        <p:nvPicPr>
          <p:cNvPr id="14338" name="Picture 2" descr="1936 Magritte L'Avenir, 54x65 cm">
            <a:extLst>
              <a:ext uri="{FF2B5EF4-FFF2-40B4-BE49-F238E27FC236}">
                <a16:creationId xmlns:a16="http://schemas.microsoft.com/office/drawing/2014/main" id="{D0A05994-6474-B669-BB9C-C8FA140F1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9668" y="2350604"/>
            <a:ext cx="5212332" cy="4189260"/>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188DF784-06CF-24DC-9953-0ABA685F6B39}"/>
              </a:ext>
            </a:extLst>
          </p:cNvPr>
          <p:cNvSpPr txBox="1"/>
          <p:nvPr/>
        </p:nvSpPr>
        <p:spPr>
          <a:xfrm>
            <a:off x="6220918" y="6554855"/>
            <a:ext cx="6408272"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René Magritte, L’avenir, 1936</a:t>
            </a:r>
          </a:p>
        </p:txBody>
      </p:sp>
    </p:spTree>
    <p:extLst>
      <p:ext uri="{BB962C8B-B14F-4D97-AF65-F5344CB8AC3E}">
        <p14:creationId xmlns:p14="http://schemas.microsoft.com/office/powerpoint/2010/main" val="1062376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278039" y="1199214"/>
            <a:ext cx="7771325" cy="8679299"/>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Vervanging?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Keuze voor δω</a:t>
            </a:r>
            <a:r>
              <a:rPr lang="en-US" dirty="0">
                <a:latin typeface="Times New Roman" panose="02020603050405020304" pitchFamily="18" charset="0"/>
                <a:cs typeface="Times New Roman" panose="02020603050405020304" pitchFamily="18" charset="0"/>
              </a:rPr>
              <a:t>͂</a:t>
            </a:r>
            <a:r>
              <a:rPr lang="nl-BE" dirty="0">
                <a:latin typeface="Times New Roman" panose="02020603050405020304" pitchFamily="18" charset="0"/>
                <a:cs typeface="Times New Roman" panose="02020603050405020304" pitchFamily="18" charset="0"/>
              </a:rPr>
              <a:t>ρον als een puur negatieve beweging “weg van” anthropomorfisme? </a:t>
            </a:r>
            <a:endParaRPr lang="fr-FR" dirty="0">
              <a:latin typeface="Times New Roman" panose="02020603050405020304" pitchFamily="18" charset="0"/>
              <a:cs typeface="Times New Roman" panose="02020603050405020304" pitchFamily="18" charset="0"/>
            </a:endParaRP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Positieve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beweging</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aanwezig</a:t>
            </a:r>
            <a:r>
              <a:rPr lang="fr-FR" dirty="0">
                <a:latin typeface="Times New Roman" panose="02020603050405020304" pitchFamily="18" charset="0"/>
                <a:cs typeface="Times New Roman" panose="02020603050405020304" pitchFamily="18" charset="0"/>
              </a:rPr>
              <a:t>: « content-</a:t>
            </a:r>
            <a:r>
              <a:rPr lang="fr-FR" dirty="0" err="1">
                <a:latin typeface="Times New Roman" panose="02020603050405020304" pitchFamily="18" charset="0"/>
                <a:cs typeface="Times New Roman" panose="02020603050405020304" pitchFamily="18" charset="0"/>
              </a:rPr>
              <a:t>fitted</a:t>
            </a:r>
            <a:r>
              <a:rPr lang="fr-FR" dirty="0">
                <a:latin typeface="Times New Roman" panose="02020603050405020304" pitchFamily="18" charset="0"/>
                <a:cs typeface="Times New Roman" panose="02020603050405020304" pitchFamily="18" charset="0"/>
              </a:rPr>
              <a:t> » </a:t>
            </a:r>
            <a:r>
              <a:rPr lang="fr-FR" dirty="0" err="1">
                <a:latin typeface="Times New Roman" panose="02020603050405020304" pitchFamily="18" charset="0"/>
                <a:cs typeface="Times New Roman" panose="02020603050405020304" pitchFamily="18" charset="0"/>
              </a:rPr>
              <a:t>vertaling</a:t>
            </a:r>
            <a:endParaRPr lang="fr-FR"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ü"/>
            </a:pPr>
            <a:r>
              <a:rPr lang="fr-FR" dirty="0" err="1">
                <a:latin typeface="Times New Roman" panose="02020603050405020304" pitchFamily="18" charset="0"/>
                <a:cs typeface="Times New Roman" panose="02020603050405020304" pitchFamily="18" charset="0"/>
              </a:rPr>
              <a:t>Wederzijdse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toenadering</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Heilige</a:t>
            </a:r>
            <a:r>
              <a:rPr lang="fr-FR" dirty="0">
                <a:latin typeface="Times New Roman" panose="02020603050405020304" pitchFamily="18" charset="0"/>
                <a:cs typeface="Times New Roman" panose="02020603050405020304" pitchFamily="18" charset="0"/>
              </a:rPr>
              <a:t> – </a:t>
            </a:r>
            <a:r>
              <a:rPr lang="fr-FR" dirty="0" err="1">
                <a:latin typeface="Times New Roman" panose="02020603050405020304" pitchFamily="18" charset="0"/>
                <a:cs typeface="Times New Roman" panose="02020603050405020304" pitchFamily="18" charset="0"/>
              </a:rPr>
              <a:t>heilige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priesters</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d.m.v</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offer</a:t>
            </a:r>
            <a:endParaRPr lang="fr-FR"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ü"/>
            </a:pPr>
            <a:r>
              <a:rPr lang="fr-FR" dirty="0" err="1">
                <a:latin typeface="Times New Roman" panose="02020603050405020304" pitchFamily="18" charset="0"/>
                <a:cs typeface="Times New Roman" panose="02020603050405020304" pitchFamily="18" charset="0"/>
              </a:rPr>
              <a:t>Woordpaar</a:t>
            </a:r>
            <a:r>
              <a:rPr lang="fr-FR" dirty="0">
                <a:latin typeface="Times New Roman" panose="02020603050405020304" pitchFamily="18" charset="0"/>
                <a:cs typeface="Times New Roman" panose="02020603050405020304" pitchFamily="18" charset="0"/>
              </a:rPr>
              <a:t> -&gt; </a:t>
            </a:r>
            <a:r>
              <a:rPr lang="fr-FR" i="1" dirty="0" err="1">
                <a:latin typeface="Times New Roman" panose="02020603050405020304" pitchFamily="18" charset="0"/>
                <a:cs typeface="Times New Roman" panose="02020603050405020304" pitchFamily="18" charset="0"/>
              </a:rPr>
              <a:t>alle</a:t>
            </a:r>
            <a:r>
              <a:rPr lang="fr-FR" i="1"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offers</a:t>
            </a:r>
            <a:r>
              <a:rPr lang="fr-FR" dirty="0">
                <a:latin typeface="Times New Roman" panose="02020603050405020304" pitchFamily="18" charset="0"/>
                <a:cs typeface="Times New Roman" panose="02020603050405020304" pitchFamily="18" charset="0"/>
              </a:rPr>
              <a:t>!</a:t>
            </a: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Voorzichtigheid</a:t>
            </a:r>
            <a:r>
              <a:rPr lang="fr-FR" dirty="0">
                <a:latin typeface="Times New Roman" panose="02020603050405020304" pitchFamily="18" charset="0"/>
                <a:cs typeface="Times New Roman" panose="02020603050405020304" pitchFamily="18" charset="0"/>
              </a:rPr>
              <a:t> met </a:t>
            </a:r>
            <a:r>
              <a:rPr lang="fr-FR" dirty="0" err="1">
                <a:latin typeface="Times New Roman" panose="02020603050405020304" pitchFamily="18" charset="0"/>
                <a:cs typeface="Times New Roman" panose="02020603050405020304" pitchFamily="18" charset="0"/>
              </a:rPr>
              <a:t>evalueren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als</a:t>
            </a:r>
            <a:r>
              <a:rPr lang="fr-FR" dirty="0">
                <a:latin typeface="Times New Roman" panose="02020603050405020304" pitchFamily="18" charset="0"/>
                <a:cs typeface="Times New Roman" panose="02020603050405020304" pitchFamily="18" charset="0"/>
              </a:rPr>
              <a:t> anti-</a:t>
            </a:r>
            <a:r>
              <a:rPr lang="fr-FR" dirty="0" err="1">
                <a:latin typeface="Times New Roman" panose="02020603050405020304" pitchFamily="18" charset="0"/>
                <a:cs typeface="Times New Roman" panose="02020603050405020304" pitchFamily="18" charset="0"/>
              </a:rPr>
              <a:t>antropomorfisme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andere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positieve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elementen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zijn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ook</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aanwezig</a:t>
            </a:r>
            <a:r>
              <a:rPr lang="fr-FR" dirty="0">
                <a:latin typeface="Times New Roman" panose="02020603050405020304" pitchFamily="18" charset="0"/>
                <a:cs typeface="Times New Roman" panose="02020603050405020304" pitchFamily="18" charset="0"/>
              </a:rPr>
              <a:t>! </a:t>
            </a:r>
          </a:p>
          <a:p>
            <a:pPr marL="1200150" lvl="2" indent="-285750">
              <a:buFont typeface="Wingdings" pitchFamily="2" charset="2"/>
              <a:buChar char="ü"/>
            </a:pPr>
            <a:r>
              <a:rPr lang="fr-FR" dirty="0">
                <a:latin typeface="Times New Roman" panose="02020603050405020304" pitchFamily="18" charset="0"/>
                <a:cs typeface="Times New Roman" panose="02020603050405020304" pitchFamily="18" charset="0"/>
              </a:rPr>
              <a:t>Cf. M. </a:t>
            </a:r>
            <a:r>
              <a:rPr lang="fr-FR" dirty="0" err="1">
                <a:latin typeface="Times New Roman" panose="02020603050405020304" pitchFamily="18" charset="0"/>
                <a:cs typeface="Times New Roman" panose="02020603050405020304" pitchFamily="18" charset="0"/>
              </a:rPr>
              <a:t>Dhondt</a:t>
            </a:r>
            <a:r>
              <a:rPr lang="fr-FR" dirty="0">
                <a:latin typeface="Times New Roman" panose="02020603050405020304" pitchFamily="18" charset="0"/>
                <a:cs typeface="Times New Roman" panose="02020603050405020304" pitchFamily="18" charset="0"/>
              </a:rPr>
              <a:t> (2021):</a:t>
            </a:r>
          </a:p>
          <a:p>
            <a:pPr marL="1200150" lvl="2" indent="-285750">
              <a:buFont typeface="Wingdings" pitchFamily="2" charset="2"/>
              <a:buChar char="ü"/>
            </a:pPr>
            <a:endParaRPr lang="fr-FR" dirty="0">
              <a:latin typeface="Times New Roman" panose="02020603050405020304" pitchFamily="18" charset="0"/>
              <a:cs typeface="Times New Roman" panose="02020603050405020304" pitchFamily="18" charset="0"/>
            </a:endParaRPr>
          </a:p>
          <a:p>
            <a:pPr lvl="1" algn="just"/>
            <a:r>
              <a:rPr lang="en-GB" sz="1600" i="1" dirty="0">
                <a:latin typeface="Times New Roman" panose="02020603050405020304" pitchFamily="18" charset="0"/>
                <a:cs typeface="Times New Roman" panose="02020603050405020304" pitchFamily="18" charset="0"/>
              </a:rPr>
              <a:t>	In using the term “exegesis” in reference mainly to deviations between the 	Hebrew and the Greek, the Septuagint interpretation is measured against a 	modern, scholarly</a:t>
            </a:r>
            <a:r>
              <a:rPr lang="en-US" sz="1600" i="1" dirty="0">
                <a:latin typeface="Times New Roman" panose="02020603050405020304" pitchFamily="18" charset="0"/>
                <a:cs typeface="Times New Roman" panose="02020603050405020304" pitchFamily="18" charset="0"/>
              </a:rPr>
              <a:t> interpretation of the Hebrew, which is presumably the 	“correct” reading. Where the ancient and the modern interpretations of the 	Hebrew overlap, the Greek is seen as “proper translation”; where they differ, for 	reasons that can be ascribed to the translator, it has been regarded as “exegesis” 	[...] what constitutes a deviation between the Hebrew and the Greek for modern 	scholarship may, for the Septuagint translator, have been an expression of what 	the source text was thought to mean, rather than an attempt to change its content.</a:t>
            </a:r>
            <a:r>
              <a:rPr lang="nl-BE" sz="1600" i="1" dirty="0">
                <a:latin typeface="Times New Roman" panose="02020603050405020304" pitchFamily="18" charset="0"/>
                <a:cs typeface="Times New Roman" panose="02020603050405020304" pitchFamily="18" charset="0"/>
              </a:rPr>
              <a:t> </a:t>
            </a:r>
            <a:endParaRPr lang="fr-FR" sz="1600" i="1"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l-GR" dirty="0">
              <a:latin typeface="Times New Roman" panose="02020603050405020304" pitchFamily="18" charset="0"/>
              <a:cs typeface="Times New Roman" panose="02020603050405020304" pitchFamily="18" charset="0"/>
            </a:endParaRPr>
          </a:p>
          <a:p>
            <a:pPr lvl="1"/>
            <a:endParaRPr lang="el-G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pic>
        <p:nvPicPr>
          <p:cNvPr id="15362" name="Picture 2" descr="Soldiers with Bread, 1915 - Marc Chagall">
            <a:extLst>
              <a:ext uri="{FF2B5EF4-FFF2-40B4-BE49-F238E27FC236}">
                <a16:creationId xmlns:a16="http://schemas.microsoft.com/office/drawing/2014/main" id="{436E9124-0BE8-4CAD-06BA-9DB22BD205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3279" y="1199214"/>
            <a:ext cx="3963710" cy="5658786"/>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3BB6E7FD-43D4-EFCE-7206-4DF00A393FE8}"/>
              </a:ext>
            </a:extLst>
          </p:cNvPr>
          <p:cNvSpPr txBox="1"/>
          <p:nvPr/>
        </p:nvSpPr>
        <p:spPr>
          <a:xfrm>
            <a:off x="8243279" y="6554855"/>
            <a:ext cx="3948722"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Marc Chagall, Soldats avec du pain, 1915</a:t>
            </a:r>
          </a:p>
        </p:txBody>
      </p:sp>
    </p:spTree>
    <p:extLst>
      <p:ext uri="{BB962C8B-B14F-4D97-AF65-F5344CB8AC3E}">
        <p14:creationId xmlns:p14="http://schemas.microsoft.com/office/powerpoint/2010/main" val="131464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831611" y="2409676"/>
            <a:ext cx="9346709" cy="1019324"/>
          </a:xfrm>
        </p:spPr>
        <p:txBody>
          <a:bodyPr/>
          <a:lstStyle/>
          <a:p>
            <a:r>
              <a:rPr lang="fr-BE" dirty="0" err="1"/>
              <a:t>Implicaties</a:t>
            </a:r>
            <a:r>
              <a:rPr lang="fr-BE" dirty="0"/>
              <a:t> van de </a:t>
            </a:r>
            <a:r>
              <a:rPr lang="fr-BE" dirty="0" err="1"/>
              <a:t>Griekse</a:t>
            </a:r>
            <a:r>
              <a:rPr lang="fr-BE" dirty="0"/>
              <a:t> </a:t>
            </a:r>
            <a:r>
              <a:rPr lang="fr-BE" dirty="0" err="1"/>
              <a:t>vertaling</a:t>
            </a:r>
            <a:r>
              <a:rPr lang="fr-BE" dirty="0"/>
              <a:t> : </a:t>
            </a:r>
          </a:p>
          <a:p>
            <a:r>
              <a:rPr lang="fr-BE" dirty="0" err="1"/>
              <a:t>Offer</a:t>
            </a:r>
            <a:r>
              <a:rPr lang="fr-BE" dirty="0"/>
              <a:t> </a:t>
            </a:r>
            <a:r>
              <a:rPr lang="fr-BE" dirty="0" err="1"/>
              <a:t>als</a:t>
            </a:r>
            <a:r>
              <a:rPr lang="fr-BE" dirty="0"/>
              <a:t> </a:t>
            </a:r>
            <a:r>
              <a:rPr lang="fr-BE" dirty="0" err="1"/>
              <a:t>geschenk</a:t>
            </a:r>
            <a:r>
              <a:rPr lang="fr-BE" dirty="0"/>
              <a:t>? </a:t>
            </a:r>
          </a:p>
        </p:txBody>
      </p:sp>
    </p:spTree>
    <p:extLst>
      <p:ext uri="{BB962C8B-B14F-4D97-AF65-F5344CB8AC3E}">
        <p14:creationId xmlns:p14="http://schemas.microsoft.com/office/powerpoint/2010/main" val="102179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Implicaties</a:t>
            </a:r>
            <a:r>
              <a:rPr lang="fr-BE" dirty="0"/>
              <a:t>: </a:t>
            </a:r>
            <a:r>
              <a:rPr lang="fr-BE" dirty="0" err="1"/>
              <a:t>Offer</a:t>
            </a:r>
            <a:r>
              <a:rPr lang="fr-BE" dirty="0"/>
              <a:t> </a:t>
            </a:r>
            <a:r>
              <a:rPr lang="fr-BE" dirty="0" err="1"/>
              <a:t>als</a:t>
            </a:r>
            <a:r>
              <a:rPr lang="fr-BE" dirty="0"/>
              <a:t> </a:t>
            </a:r>
            <a:r>
              <a:rPr lang="fr-BE" dirty="0" err="1"/>
              <a:t>geschenk</a:t>
            </a:r>
            <a:r>
              <a:rPr lang="fr-BE" dirty="0"/>
              <a:t>?</a:t>
            </a:r>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278039" y="1199214"/>
            <a:ext cx="7191846" cy="8617744"/>
          </a:xfrm>
          <a:prstGeom prst="rect">
            <a:avLst/>
          </a:prstGeom>
          <a:noFill/>
        </p:spPr>
        <p:txBody>
          <a:bodyPr wrap="square" rtlCol="0">
            <a:spAutoFit/>
          </a:bodyPr>
          <a:lstStyle/>
          <a:p>
            <a:pPr marL="285750" indent="-285750">
              <a:buFont typeface="Arial" panose="020B0604020202020204" pitchFamily="34" charset="0"/>
              <a:buChar char="•"/>
            </a:pPr>
            <a:r>
              <a:rPr lang="fr-FR" sz="1600" dirty="0">
                <a:latin typeface="Times New Roman" panose="02020603050405020304" pitchFamily="18" charset="0"/>
                <a:cs typeface="Times New Roman" panose="02020603050405020304" pitchFamily="18" charset="0"/>
              </a:rPr>
              <a:t>In de </a:t>
            </a:r>
            <a:r>
              <a:rPr lang="fr-FR" sz="1600" dirty="0" err="1">
                <a:latin typeface="Times New Roman" panose="02020603050405020304" pitchFamily="18" charset="0"/>
                <a:cs typeface="Times New Roman" panose="02020603050405020304" pitchFamily="18" charset="0"/>
              </a:rPr>
              <a:t>Griekse</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vertaling</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offer</a:t>
            </a:r>
            <a:r>
              <a:rPr lang="fr-FR" sz="1600" dirty="0">
                <a:latin typeface="Times New Roman" panose="02020603050405020304" pitchFamily="18" charset="0"/>
                <a:cs typeface="Times New Roman" panose="02020603050405020304" pitchFamily="18" charset="0"/>
              </a:rPr>
              <a:t> = </a:t>
            </a:r>
            <a:r>
              <a:rPr lang="fr-FR" sz="1600" dirty="0" err="1">
                <a:latin typeface="Times New Roman" panose="02020603050405020304" pitchFamily="18" charset="0"/>
                <a:cs typeface="Times New Roman" panose="02020603050405020304" pitchFamily="18" charset="0"/>
              </a:rPr>
              <a:t>geschenk</a:t>
            </a:r>
            <a:r>
              <a:rPr lang="fr-FR" sz="1600" dirty="0">
                <a:latin typeface="Times New Roman" panose="02020603050405020304" pitchFamily="18" charset="0"/>
                <a:cs typeface="Times New Roman" panose="02020603050405020304" pitchFamily="18" charset="0"/>
              </a:rPr>
              <a:t>, niet </a:t>
            </a:r>
            <a:r>
              <a:rPr lang="fr-FR" sz="1600" dirty="0" err="1">
                <a:latin typeface="Times New Roman" panose="02020603050405020304" pitchFamily="18" charset="0"/>
                <a:cs typeface="Times New Roman" panose="02020603050405020304" pitchFamily="18" charset="0"/>
              </a:rPr>
              <a:t>voedsel</a:t>
            </a:r>
            <a:endParaRPr lang="fr-FR"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sz="1600" dirty="0" err="1">
                <a:latin typeface="Times New Roman" panose="02020603050405020304" pitchFamily="18" charset="0"/>
                <a:cs typeface="Times New Roman" panose="02020603050405020304" pitchFamily="18" charset="0"/>
              </a:rPr>
              <a:t>Klassiek</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binoom</a:t>
            </a:r>
            <a:r>
              <a:rPr lang="fr-FR" sz="1600" dirty="0">
                <a:latin typeface="Times New Roman" panose="02020603050405020304" pitchFamily="18" charset="0"/>
                <a:cs typeface="Times New Roman" panose="02020603050405020304" pitchFamily="18" charset="0"/>
              </a:rPr>
              <a:t>:</a:t>
            </a:r>
          </a:p>
          <a:p>
            <a:r>
              <a:rPr lang="fr-FR" sz="1600" dirty="0">
                <a:latin typeface="Times New Roman" panose="02020603050405020304" pitchFamily="18" charset="0"/>
                <a:cs typeface="Times New Roman" panose="02020603050405020304" pitchFamily="18" charset="0"/>
              </a:rPr>
              <a:t>	1) </a:t>
            </a:r>
            <a:r>
              <a:rPr lang="fr-FR" sz="1600" dirty="0" err="1">
                <a:latin typeface="Times New Roman" panose="02020603050405020304" pitchFamily="18" charset="0"/>
                <a:cs typeface="Times New Roman" panose="02020603050405020304" pitchFamily="18" charset="0"/>
              </a:rPr>
              <a:t>Offer</a:t>
            </a:r>
            <a:r>
              <a:rPr lang="fr-FR" sz="1600" dirty="0">
                <a:latin typeface="Times New Roman" panose="02020603050405020304" pitchFamily="18" charset="0"/>
                <a:cs typeface="Times New Roman" panose="02020603050405020304" pitchFamily="18" charset="0"/>
              </a:rPr>
              <a:t> = </a:t>
            </a:r>
            <a:r>
              <a:rPr lang="fr-FR" sz="1600" dirty="0" err="1">
                <a:latin typeface="Times New Roman" panose="02020603050405020304" pitchFamily="18" charset="0"/>
                <a:cs typeface="Times New Roman" panose="02020603050405020304" pitchFamily="18" charset="0"/>
              </a:rPr>
              <a:t>geschenk</a:t>
            </a:r>
            <a:endParaRPr lang="fr-FR" sz="1600" dirty="0">
              <a:latin typeface="Times New Roman" panose="02020603050405020304" pitchFamily="18" charset="0"/>
              <a:cs typeface="Times New Roman" panose="02020603050405020304" pitchFamily="18" charset="0"/>
            </a:endParaRPr>
          </a:p>
          <a:p>
            <a:pPr marL="1657350" lvl="3" indent="-285750">
              <a:buFont typeface="Wingdings" pitchFamily="2" charset="2"/>
              <a:buChar char="ü"/>
            </a:pPr>
            <a:r>
              <a:rPr lang="fr-FR" sz="1600" dirty="0">
                <a:latin typeface="Times New Roman" panose="02020603050405020304" pitchFamily="18" charset="0"/>
                <a:cs typeface="Times New Roman" panose="02020603050405020304" pitchFamily="18" charset="0"/>
              </a:rPr>
              <a:t>	Tylor (1871), Gray (1925), Schenker (1983)</a:t>
            </a:r>
          </a:p>
          <a:p>
            <a:pPr marL="1657350" lvl="3" indent="-285750">
              <a:buFont typeface="Wingdings" pitchFamily="2" charset="2"/>
              <a:buChar char="ü"/>
            </a:pPr>
            <a:r>
              <a:rPr lang="en-US" sz="1600" dirty="0">
                <a:latin typeface="Times New Roman" panose="02020603050405020304" pitchFamily="18" charset="0"/>
                <a:cs typeface="Times New Roman" panose="02020603050405020304" pitchFamily="18" charset="0"/>
              </a:rPr>
              <a:t>Plato, </a:t>
            </a:r>
            <a:r>
              <a:rPr lang="en-US" sz="1600" dirty="0" err="1">
                <a:latin typeface="Times New Roman" panose="02020603050405020304" pitchFamily="18" charset="0"/>
                <a:cs typeface="Times New Roman" panose="02020603050405020304" pitchFamily="18" charset="0"/>
              </a:rPr>
              <a:t>Euthrypho</a:t>
            </a:r>
            <a:r>
              <a:rPr lang="en-US" sz="1600" dirty="0">
                <a:latin typeface="Times New Roman" panose="02020603050405020304" pitchFamily="18" charset="0"/>
                <a:cs typeface="Times New Roman" panose="02020603050405020304" pitchFamily="18" charset="0"/>
              </a:rPr>
              <a:t> 14c: “</a:t>
            </a:r>
            <a:r>
              <a:rPr lang="nl-BE" sz="1600" dirty="0">
                <a:latin typeface="Times New Roman" panose="02020603050405020304" pitchFamily="18" charset="0"/>
                <a:cs typeface="Times New Roman" panose="02020603050405020304" pitchFamily="18" charset="0"/>
              </a:rPr>
              <a:t>τὸ θύειν δωρεῖσθαί ἐστι τοῖς θεοῖς”</a:t>
            </a:r>
          </a:p>
          <a:p>
            <a:pPr marL="1657350" lvl="3" indent="-285750">
              <a:buFont typeface="Wingdings" pitchFamily="2" charset="2"/>
              <a:buChar char="ü"/>
            </a:pPr>
            <a:r>
              <a:rPr lang="nl-BE" sz="1600" dirty="0">
                <a:latin typeface="Times New Roman" panose="02020603050405020304" pitchFamily="18" charset="0"/>
                <a:cs typeface="Times New Roman" panose="02020603050405020304" pitchFamily="18" charset="0"/>
              </a:rPr>
              <a:t>LXX</a:t>
            </a:r>
          </a:p>
          <a:p>
            <a:pPr marL="1257300" lvl="2" indent="-342900">
              <a:buAutoNum type="arabicParenR" startAt="2"/>
            </a:pPr>
            <a:r>
              <a:rPr lang="nl-BE" sz="1600" dirty="0">
                <a:latin typeface="Times New Roman" panose="02020603050405020304" pitchFamily="18" charset="0"/>
                <a:cs typeface="Times New Roman" panose="02020603050405020304" pitchFamily="18" charset="0"/>
              </a:rPr>
              <a:t>Offer = maaltijd</a:t>
            </a:r>
          </a:p>
          <a:p>
            <a:pPr marL="1657350" lvl="3" indent="-285750">
              <a:buFont typeface="Wingdings" pitchFamily="2" charset="2"/>
              <a:buChar char="ü"/>
            </a:pPr>
            <a:r>
              <a:rPr lang="fr-FR" sz="1600" dirty="0">
                <a:latin typeface="Times New Roman" panose="02020603050405020304" pitchFamily="18" charset="0"/>
                <a:cs typeface="Times New Roman" panose="02020603050405020304" pitchFamily="18" charset="0"/>
              </a:rPr>
              <a:t>Smith (1889), </a:t>
            </a:r>
            <a:r>
              <a:rPr lang="fr-FR" sz="1600" dirty="0" err="1">
                <a:latin typeface="Times New Roman" panose="02020603050405020304" pitchFamily="18" charset="0"/>
                <a:cs typeface="Times New Roman" panose="02020603050405020304" pitchFamily="18" charset="0"/>
              </a:rPr>
              <a:t>Eissfeldt</a:t>
            </a:r>
            <a:endParaRPr lang="fr-FR" sz="1600" dirty="0">
              <a:latin typeface="Times New Roman" panose="02020603050405020304" pitchFamily="18" charset="0"/>
              <a:cs typeface="Times New Roman" panose="02020603050405020304" pitchFamily="18" charset="0"/>
            </a:endParaRPr>
          </a:p>
          <a:p>
            <a:pPr marL="1657350" lvl="3" indent="-285750">
              <a:buFont typeface="Wingdings" pitchFamily="2" charset="2"/>
              <a:buChar char="ü"/>
            </a:pPr>
            <a:r>
              <a:rPr lang="fr-FR" sz="1600" dirty="0">
                <a:latin typeface="Times New Roman" panose="02020603050405020304" pitchFamily="18" charset="0"/>
                <a:cs typeface="Times New Roman" panose="02020603050405020304" pitchFamily="18" charset="0"/>
              </a:rPr>
              <a:t>MT</a:t>
            </a:r>
          </a:p>
          <a:p>
            <a:pPr marL="1657350" lvl="3" indent="-285750">
              <a:buFont typeface="Wingdings" pitchFamily="2" charset="2"/>
              <a:buChar char="ü"/>
            </a:pPr>
            <a:r>
              <a:rPr lang="en-US" sz="1600" dirty="0">
                <a:latin typeface="Times New Roman" panose="02020603050405020304" pitchFamily="18" charset="0"/>
                <a:cs typeface="Times New Roman" panose="02020603050405020304" pitchFamily="18" charset="0"/>
              </a:rPr>
              <a:t>Num 28:2 (MT)</a:t>
            </a:r>
          </a:p>
          <a:p>
            <a:pPr marL="285750" indent="-285750">
              <a:buFont typeface="Arial" panose="020B0604020202020204" pitchFamily="34" charset="0"/>
              <a:buChar char="•"/>
            </a:pPr>
            <a:r>
              <a:rPr lang="fr-FR" sz="1600" dirty="0">
                <a:latin typeface="Times New Roman" panose="02020603050405020304" pitchFamily="18" charset="0"/>
                <a:cs typeface="Times New Roman" panose="02020603050405020304" pitchFamily="18" charset="0"/>
              </a:rPr>
              <a:t>De </a:t>
            </a:r>
            <a:r>
              <a:rPr lang="fr-FR" sz="1600" dirty="0" err="1">
                <a:latin typeface="Times New Roman" panose="02020603050405020304" pitchFamily="18" charset="0"/>
                <a:cs typeface="Times New Roman" panose="02020603050405020304" pitchFamily="18" charset="0"/>
              </a:rPr>
              <a:t>twee</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ideeën</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zijn</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vervlochten</a:t>
            </a:r>
            <a:r>
              <a:rPr lang="fr-FR" sz="1600" dirty="0">
                <a:latin typeface="Times New Roman" panose="02020603050405020304" pitchFamily="18" charset="0"/>
                <a:cs typeface="Times New Roman" panose="02020603050405020304" pitchFamily="18" charset="0"/>
              </a:rPr>
              <a:t> in MT en LXX!</a:t>
            </a:r>
          </a:p>
          <a:p>
            <a:pPr marL="742950" lvl="1" indent="-285750">
              <a:buFont typeface="Courier New" panose="02070309020205020404" pitchFamily="49" charset="0"/>
              <a:buChar char="o"/>
            </a:pPr>
            <a:r>
              <a:rPr lang="en-US" sz="1600" dirty="0">
                <a:latin typeface="Times New Roman" panose="02020603050405020304" pitchFamily="18" charset="0"/>
                <a:cs typeface="Times New Roman" panose="02020603050405020304" pitchFamily="18" charset="0"/>
              </a:rPr>
              <a:t>MT: </a:t>
            </a:r>
            <a:r>
              <a:rPr lang="en-US" sz="1600" dirty="0" err="1">
                <a:latin typeface="Times New Roman" panose="02020603050405020304" pitchFamily="18" charset="0"/>
                <a:cs typeface="Times New Roman" panose="02020603050405020304" pitchFamily="18" charset="0"/>
              </a:rPr>
              <a:t>werkwoord</a:t>
            </a:r>
            <a:r>
              <a:rPr lang="en-US" sz="1600" dirty="0">
                <a:latin typeface="Times New Roman" panose="02020603050405020304" pitchFamily="18" charset="0"/>
                <a:cs typeface="Times New Roman" panose="02020603050405020304" pitchFamily="18" charset="0"/>
              </a:rPr>
              <a:t> </a:t>
            </a:r>
            <a:r>
              <a:rPr lang="he-IL" sz="1600" dirty="0">
                <a:latin typeface="Times New Roman" panose="02020603050405020304" pitchFamily="18" charset="0"/>
                <a:cs typeface="Times New Roman" panose="02020603050405020304" pitchFamily="18" charset="0"/>
              </a:rPr>
              <a:t>קרב</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verbonden</a:t>
            </a:r>
            <a:r>
              <a:rPr lang="en-US" sz="1600" dirty="0">
                <a:latin typeface="Times New Roman" panose="02020603050405020304" pitchFamily="18" charset="0"/>
                <a:cs typeface="Times New Roman" panose="02020603050405020304" pitchFamily="18" charset="0"/>
              </a:rPr>
              <a:t> met ‘</a:t>
            </a:r>
            <a:r>
              <a:rPr lang="en-US" sz="1600" dirty="0" err="1">
                <a:latin typeface="Times New Roman" panose="02020603050405020304" pitchFamily="18" charset="0"/>
                <a:cs typeface="Times New Roman" panose="02020603050405020304" pitchFamily="18" charset="0"/>
              </a:rPr>
              <a:t>geschenk</a:t>
            </a:r>
            <a:r>
              <a:rPr lang="en-US" sz="1600" dirty="0">
                <a:latin typeface="Times New Roman" panose="02020603050405020304" pitchFamily="18" charset="0"/>
                <a:cs typeface="Times New Roman" panose="02020603050405020304" pitchFamily="18" charset="0"/>
              </a:rPr>
              <a:t>’</a:t>
            </a:r>
          </a:p>
          <a:p>
            <a:pPr marL="1200150" lvl="2" indent="-285750">
              <a:buFont typeface="Wingdings" pitchFamily="2" charset="2"/>
              <a:buChar char="ü"/>
            </a:pPr>
            <a:r>
              <a:rPr lang="en-US" sz="1600" dirty="0">
                <a:latin typeface="Times New Roman" panose="02020603050405020304" pitchFamily="18" charset="0"/>
                <a:cs typeface="Times New Roman" panose="02020603050405020304" pitchFamily="18" charset="0"/>
              </a:rPr>
              <a:t>Ps 72,10; Mal 1:8, Num 7:10 </a:t>
            </a:r>
          </a:p>
          <a:p>
            <a:pPr marL="1200150" lvl="2" indent="-285750">
              <a:buFont typeface="Wingdings" pitchFamily="2" charset="2"/>
              <a:buChar char="ü"/>
            </a:pPr>
            <a:r>
              <a:rPr lang="en-US" sz="1600" dirty="0" err="1">
                <a:latin typeface="Times New Roman" panose="02020603050405020304" pitchFamily="18" charset="0"/>
                <a:cs typeface="Times New Roman" panose="02020603050405020304" pitchFamily="18" charset="0"/>
              </a:rPr>
              <a:t>inscripties</a:t>
            </a:r>
            <a:r>
              <a:rPr lang="en-US" sz="1600" dirty="0">
                <a:latin typeface="Times New Roman" panose="02020603050405020304" pitchFamily="18" charset="0"/>
                <a:cs typeface="Times New Roman" panose="02020603050405020304" pitchFamily="18" charset="0"/>
              </a:rPr>
              <a:t> Mount Gerizim </a:t>
            </a:r>
          </a:p>
          <a:p>
            <a:pPr marL="742950" lvl="1" indent="-285750">
              <a:buFont typeface="Courier New" panose="02070309020205020404" pitchFamily="49" charset="0"/>
              <a:buChar char="o"/>
            </a:pPr>
            <a:r>
              <a:rPr lang="nl-BE" sz="1600" dirty="0">
                <a:latin typeface="Times New Roman" panose="02020603050405020304" pitchFamily="18" charset="0"/>
                <a:cs typeface="Times New Roman" panose="02020603050405020304" pitchFamily="18" charset="0"/>
              </a:rPr>
              <a:t> LXX: </a:t>
            </a:r>
            <a:r>
              <a:rPr lang="he-IL" sz="1600" dirty="0">
                <a:latin typeface="Times New Roman" panose="02020603050405020304" pitchFamily="18" charset="0"/>
                <a:cs typeface="Times New Roman" panose="02020603050405020304" pitchFamily="18" charset="0"/>
              </a:rPr>
              <a:t>קרב</a:t>
            </a:r>
            <a:r>
              <a:rPr lang="en-US" sz="1600" dirty="0">
                <a:latin typeface="Times New Roman" panose="02020603050405020304" pitchFamily="18" charset="0"/>
                <a:cs typeface="Times New Roman" panose="02020603050405020304" pitchFamily="18" charset="0"/>
              </a:rPr>
              <a:t> in de </a:t>
            </a:r>
            <a:r>
              <a:rPr lang="en-US" sz="1600" dirty="0" err="1">
                <a:latin typeface="Times New Roman" panose="02020603050405020304" pitchFamily="18" charset="0"/>
                <a:cs typeface="Times New Roman" panose="02020603050405020304" pitchFamily="18" charset="0"/>
              </a:rPr>
              <a:t>verzen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m.b.t</a:t>
            </a:r>
            <a:r>
              <a:rPr lang="en-US" sz="1600" dirty="0">
                <a:latin typeface="Times New Roman" panose="02020603050405020304" pitchFamily="18" charset="0"/>
                <a:cs typeface="Times New Roman" panose="02020603050405020304" pitchFamily="18" charset="0"/>
              </a:rPr>
              <a:t>. ‘Gods </a:t>
            </a:r>
            <a:r>
              <a:rPr lang="en-US" sz="1600" dirty="0" err="1">
                <a:latin typeface="Times New Roman" panose="02020603050405020304" pitchFamily="18" charset="0"/>
                <a:cs typeface="Times New Roman" panose="02020603050405020304" pitchFamily="18" charset="0"/>
              </a:rPr>
              <a:t>voedsel</a:t>
            </a:r>
            <a:r>
              <a:rPr lang="en-US" sz="1600" dirty="0">
                <a:latin typeface="Times New Roman" panose="02020603050405020304" pitchFamily="18" charset="0"/>
                <a:cs typeface="Times New Roman" panose="02020603050405020304" pitchFamily="18" charset="0"/>
              </a:rPr>
              <a:t>’ in Lev 21—22 </a:t>
            </a:r>
            <a:r>
              <a:rPr lang="en-US" sz="1600" dirty="0" err="1">
                <a:latin typeface="Times New Roman" panose="02020603050405020304" pitchFamily="18" charset="0"/>
                <a:cs typeface="Times New Roman" panose="02020603050405020304" pitchFamily="18" charset="0"/>
              </a:rPr>
              <a:t>vertaald</a:t>
            </a:r>
            <a:r>
              <a:rPr lang="en-US" sz="1600" dirty="0">
                <a:latin typeface="Times New Roman" panose="02020603050405020304" pitchFamily="18" charset="0"/>
                <a:cs typeface="Times New Roman" panose="02020603050405020304" pitchFamily="18" charset="0"/>
              </a:rPr>
              <a:t> door </a:t>
            </a:r>
            <a:r>
              <a:rPr lang="nl-BE" sz="1600" dirty="0">
                <a:latin typeface="Times New Roman" panose="02020603050405020304" pitchFamily="18" charset="0"/>
                <a:cs typeface="Times New Roman" panose="02020603050405020304" pitchFamily="18" charset="0"/>
              </a:rPr>
              <a:t>προσφε</a:t>
            </a:r>
            <a:r>
              <a:rPr lang="en-US" sz="1600" dirty="0">
                <a:latin typeface="Times New Roman" panose="02020603050405020304" pitchFamily="18" charset="0"/>
                <a:cs typeface="Times New Roman" panose="02020603050405020304" pitchFamily="18" charset="0"/>
              </a:rPr>
              <a:t>́</a:t>
            </a:r>
            <a:r>
              <a:rPr lang="nl-BE" sz="1600" dirty="0">
                <a:latin typeface="Times New Roman" panose="02020603050405020304" pitchFamily="18" charset="0"/>
                <a:cs typeface="Times New Roman" panose="02020603050405020304" pitchFamily="18" charset="0"/>
              </a:rPr>
              <a:t>ρω -&gt; verbonden met voedsel:</a:t>
            </a:r>
          </a:p>
          <a:p>
            <a:pPr marL="1200150" lvl="2" indent="-285750">
              <a:buFont typeface="Wingdings" pitchFamily="2" charset="2"/>
              <a:buChar char="ü"/>
            </a:pPr>
            <a:r>
              <a:rPr lang="en-US" sz="1600" dirty="0">
                <a:latin typeface="Times New Roman" panose="02020603050405020304" pitchFamily="18" charset="0"/>
                <a:cs typeface="Times New Roman" panose="02020603050405020304" pitchFamily="18" charset="0"/>
              </a:rPr>
              <a:t>Vb..: Xenophon, </a:t>
            </a:r>
            <a:r>
              <a:rPr lang="en-US" sz="1600" i="1" dirty="0">
                <a:latin typeface="Times New Roman" panose="02020603050405020304" pitchFamily="18" charset="0"/>
                <a:cs typeface="Times New Roman" panose="02020603050405020304" pitchFamily="18" charset="0"/>
              </a:rPr>
              <a:t>Memorabilia</a:t>
            </a:r>
            <a:r>
              <a:rPr lang="en-US" sz="1600" dirty="0">
                <a:latin typeface="Times New Roman" panose="02020603050405020304" pitchFamily="18" charset="0"/>
                <a:cs typeface="Times New Roman" panose="02020603050405020304" pitchFamily="18" charset="0"/>
              </a:rPr>
              <a:t> 3.11.13 : </a:t>
            </a:r>
            <a:r>
              <a:rPr lang="en-US" sz="1600" dirty="0" err="1">
                <a:latin typeface="Times New Roman" panose="02020603050405020304" pitchFamily="18" charset="0"/>
                <a:cs typeface="Times New Roman" panose="02020603050405020304" pitchFamily="18" charset="0"/>
              </a:rPr>
              <a:t>ὁρᾷς</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γὰρ</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ὅτι</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κ</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ὶ</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τῶν</a:t>
            </a:r>
            <a:r>
              <a:rPr lang="en-US" sz="1600" dirty="0">
                <a:latin typeface="Times New Roman" panose="02020603050405020304" pitchFamily="18" charset="0"/>
                <a:cs typeface="Times New Roman" panose="02020603050405020304" pitchFamily="18" charset="0"/>
              </a:rPr>
              <a:t> β</a:t>
            </a:r>
            <a:r>
              <a:rPr lang="en-US" sz="1600" dirty="0" err="1">
                <a:latin typeface="Times New Roman" panose="02020603050405020304" pitchFamily="18" charset="0"/>
                <a:cs typeface="Times New Roman" panose="02020603050405020304" pitchFamily="18" charset="0"/>
              </a:rPr>
              <a:t>ρωμάτων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τὰ</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ἥδιστ</a:t>
            </a:r>
            <a:r>
              <a:rPr lang="en-US" sz="1600" dirty="0">
                <a:latin typeface="Times New Roman" panose="02020603050405020304" pitchFamily="18" charset="0"/>
                <a:cs typeface="Times New Roman" panose="02020603050405020304" pitchFamily="18" charset="0"/>
              </a:rPr>
              <a:t>α, </a:t>
            </a:r>
            <a:r>
              <a:rPr lang="en-US" sz="1600" dirty="0" err="1">
                <a:latin typeface="Times New Roman" panose="02020603050405020304" pitchFamily="18" charset="0"/>
                <a:cs typeface="Times New Roman" panose="02020603050405020304" pitchFamily="18" charset="0"/>
              </a:rPr>
              <a:t>ἐὰν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μέν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τις</a:t>
            </a:r>
            <a:r>
              <a:rPr lang="en-US" sz="1600" dirty="0">
                <a:latin typeface="Times New Roman" panose="02020603050405020304" pitchFamily="18" charset="0"/>
                <a:cs typeface="Times New Roman" panose="02020603050405020304" pitchFamily="18" charset="0"/>
              </a:rPr>
              <a:t> π</a:t>
            </a:r>
            <a:r>
              <a:rPr lang="en-US" sz="1600" dirty="0" err="1">
                <a:latin typeface="Times New Roman" panose="02020603050405020304" pitchFamily="18" charset="0"/>
                <a:cs typeface="Times New Roman" panose="02020603050405020304" pitchFamily="18" charset="0"/>
              </a:rPr>
              <a:t>ροσφέρῃ</a:t>
            </a:r>
            <a:r>
              <a:rPr lang="en-US" sz="1600" dirty="0">
                <a:latin typeface="Times New Roman" panose="02020603050405020304" pitchFamily="18" charset="0"/>
                <a:cs typeface="Times New Roman" panose="02020603050405020304" pitchFamily="18" charset="0"/>
              </a:rPr>
              <a:t> π</a:t>
            </a:r>
            <a:r>
              <a:rPr lang="en-US" sz="1600" dirty="0" err="1">
                <a:latin typeface="Times New Roman" panose="02020603050405020304" pitchFamily="18" charset="0"/>
                <a:cs typeface="Times New Roman" panose="02020603050405020304" pitchFamily="18" charset="0"/>
              </a:rPr>
              <a:t>ρὶν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ἐ</a:t>
            </a:r>
            <a:r>
              <a:rPr lang="en-US" sz="1600" dirty="0">
                <a:latin typeface="Times New Roman" panose="02020603050405020304" pitchFamily="18" charset="0"/>
                <a:cs typeface="Times New Roman" panose="02020603050405020304" pitchFamily="18" charset="0"/>
              </a:rPr>
              <a:t>π</a:t>
            </a:r>
            <a:r>
              <a:rPr lang="en-US" sz="1600" dirty="0" err="1">
                <a:latin typeface="Times New Roman" panose="02020603050405020304" pitchFamily="18" charset="0"/>
                <a:cs typeface="Times New Roman" panose="02020603050405020304" pitchFamily="18" charset="0"/>
              </a:rPr>
              <a:t>ιθυμεῖν</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ἀηδῆ</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ίνετ</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ι</a:t>
            </a:r>
            <a:r>
              <a:rPr lang="en-US" sz="1600" dirty="0">
                <a:latin typeface="Times New Roman" panose="02020603050405020304" pitchFamily="18" charset="0"/>
                <a:cs typeface="Times New Roman" panose="02020603050405020304" pitchFamily="18" charset="0"/>
              </a:rPr>
              <a:t>; Plato, </a:t>
            </a:r>
            <a:r>
              <a:rPr lang="en-US" sz="1600" i="1" dirty="0">
                <a:latin typeface="Times New Roman" panose="02020603050405020304" pitchFamily="18" charset="0"/>
                <a:cs typeface="Times New Roman" panose="02020603050405020304" pitchFamily="18" charset="0"/>
              </a:rPr>
              <a:t>Phaedrus, </a:t>
            </a:r>
            <a:r>
              <a:rPr lang="en-US" sz="1600" dirty="0">
                <a:latin typeface="Times New Roman" panose="02020603050405020304" pitchFamily="18" charset="0"/>
                <a:cs typeface="Times New Roman" panose="02020603050405020304" pitchFamily="18" charset="0"/>
              </a:rPr>
              <a:t>270b: </a:t>
            </a:r>
            <a:r>
              <a:rPr lang="en-US" sz="1600" dirty="0" err="1">
                <a:latin typeface="Times New Roman" panose="02020603050405020304" pitchFamily="18" charset="0"/>
                <a:cs typeface="Times New Roman" panose="02020603050405020304" pitchFamily="18" charset="0"/>
              </a:rPr>
              <a:t>φάρμ</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κ</a:t>
            </a:r>
            <a:r>
              <a:rPr lang="en-US" sz="1600" dirty="0">
                <a:latin typeface="Times New Roman" panose="02020603050405020304" pitchFamily="18" charset="0"/>
                <a:cs typeface="Times New Roman" panose="02020603050405020304" pitchFamily="18" charset="0"/>
              </a:rPr>
              <a:t>α </a:t>
            </a:r>
            <a:r>
              <a:rPr lang="en-US" sz="1600" dirty="0" err="1">
                <a:latin typeface="Times New Roman" panose="02020603050405020304" pitchFamily="18" charset="0"/>
                <a:cs typeface="Times New Roman" panose="02020603050405020304" pitchFamily="18" charset="0"/>
              </a:rPr>
              <a:t>κ</a:t>
            </a:r>
            <a:r>
              <a:rPr lang="en-US" sz="1600" dirty="0">
                <a:latin typeface="Times New Roman" panose="02020603050405020304" pitchFamily="18" charset="0"/>
                <a:cs typeface="Times New Roman" panose="02020603050405020304" pitchFamily="18" charset="0"/>
              </a:rPr>
              <a:t>α</a:t>
            </a:r>
            <a:r>
              <a:rPr lang="en-US" sz="1600" dirty="0" err="1">
                <a:latin typeface="Times New Roman" panose="02020603050405020304" pitchFamily="18" charset="0"/>
                <a:cs typeface="Times New Roman" panose="02020603050405020304" pitchFamily="18" charset="0"/>
              </a:rPr>
              <a:t>ὶ</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τροφὴν</a:t>
            </a:r>
            <a:r>
              <a:rPr lang="en-US" sz="1600" dirty="0">
                <a:latin typeface="Times New Roman" panose="02020603050405020304" pitchFamily="18" charset="0"/>
                <a:cs typeface="Times New Roman" panose="02020603050405020304" pitchFamily="18" charset="0"/>
              </a:rPr>
              <a:t> π</a:t>
            </a:r>
            <a:r>
              <a:rPr lang="en-US" sz="1600" dirty="0" err="1">
                <a:latin typeface="Times New Roman" panose="02020603050405020304" pitchFamily="18" charset="0"/>
                <a:cs typeface="Times New Roman" panose="02020603050405020304" pitchFamily="18" charset="0"/>
              </a:rPr>
              <a:t>ροσφέρων</a:t>
            </a:r>
            <a:r>
              <a:rPr lang="en-US" sz="1600" dirty="0">
                <a:latin typeface="Times New Roman" panose="02020603050405020304" pitchFamily="18" charset="0"/>
                <a:cs typeface="Times New Roman" panose="02020603050405020304" pitchFamily="18" charset="0"/>
              </a:rPr>
              <a:t>(</a:t>
            </a:r>
            <a:r>
              <a:rPr lang="en-US" sz="1600" dirty="0" err="1">
                <a:latin typeface="Times New Roman" panose="02020603050405020304" pitchFamily="18" charset="0"/>
                <a:cs typeface="Times New Roman" panose="02020603050405020304" pitchFamily="18" charset="0"/>
              </a:rPr>
              <a:t>medicijnen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en</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dieet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voorschrijven</a:t>
            </a:r>
            <a:r>
              <a:rPr lang="en-US" sz="1600" dirty="0">
                <a:latin typeface="Times New Roman" panose="02020603050405020304" pitchFamily="18" charset="0"/>
                <a:cs typeface="Times New Roman" panose="02020603050405020304" pitchFamily="18" charset="0"/>
              </a:rPr>
              <a:t>)</a:t>
            </a:r>
            <a:endParaRPr lang="nl-BE" sz="1600"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ü"/>
            </a:pPr>
            <a:endParaRPr lang="fr-F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l-GR" dirty="0">
              <a:latin typeface="Times New Roman" panose="02020603050405020304" pitchFamily="18" charset="0"/>
              <a:cs typeface="Times New Roman" panose="02020603050405020304" pitchFamily="18" charset="0"/>
            </a:endParaRPr>
          </a:p>
          <a:p>
            <a:pPr lvl="1"/>
            <a:endParaRPr lang="el-G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sp>
        <p:nvSpPr>
          <p:cNvPr id="7" name="Tekstvak 6">
            <a:extLst>
              <a:ext uri="{FF2B5EF4-FFF2-40B4-BE49-F238E27FC236}">
                <a16:creationId xmlns:a16="http://schemas.microsoft.com/office/drawing/2014/main" id="{3BB6E7FD-43D4-EFCE-7206-4DF00A393FE8}"/>
              </a:ext>
            </a:extLst>
          </p:cNvPr>
          <p:cNvSpPr txBox="1"/>
          <p:nvPr/>
        </p:nvSpPr>
        <p:spPr>
          <a:xfrm>
            <a:off x="8243279" y="6524875"/>
            <a:ext cx="3948722"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Onbekend, Arm en rijk, 17e eeuw</a:t>
            </a:r>
          </a:p>
        </p:txBody>
      </p:sp>
      <p:pic>
        <p:nvPicPr>
          <p:cNvPr id="16386" name="Picture 2" descr="Rich and Poor - Bread and No Bread - 17th Century Flemish Painting">
            <a:extLst>
              <a:ext uri="{FF2B5EF4-FFF2-40B4-BE49-F238E27FC236}">
                <a16:creationId xmlns:a16="http://schemas.microsoft.com/office/drawing/2014/main" id="{9EEC0E13-11A9-14A2-A2A0-E528F4EE2D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9885" y="2638269"/>
            <a:ext cx="4722115" cy="3871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3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wo Pieces of Bread Expressing the Sentiment of Love, 1940 - Salvador Dali  - WikiArt.org">
            <a:extLst>
              <a:ext uri="{FF2B5EF4-FFF2-40B4-BE49-F238E27FC236}">
                <a16:creationId xmlns:a16="http://schemas.microsoft.com/office/drawing/2014/main" id="{9812848E-2FA2-74EB-4541-56FA404C9E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3195" y="1353809"/>
            <a:ext cx="8388805" cy="5504190"/>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texte 2"/>
          <p:cNvSpPr>
            <a:spLocks noGrp="1"/>
          </p:cNvSpPr>
          <p:nvPr>
            <p:ph type="body" sz="quarter" idx="13"/>
          </p:nvPr>
        </p:nvSpPr>
        <p:spPr>
          <a:xfrm>
            <a:off x="3803195" y="5504191"/>
            <a:ext cx="8407855" cy="1353808"/>
          </a:xfrm>
        </p:spPr>
        <p:txBody>
          <a:bodyPr/>
          <a:lstStyle/>
          <a:p>
            <a:endParaRPr lang="fr-BE" dirty="0"/>
          </a:p>
        </p:txBody>
      </p:sp>
      <p:sp>
        <p:nvSpPr>
          <p:cNvPr id="4" name="Espace réservé du texte 3"/>
          <p:cNvSpPr>
            <a:spLocks noGrp="1"/>
          </p:cNvSpPr>
          <p:nvPr>
            <p:ph type="body" sz="quarter" idx="11"/>
          </p:nvPr>
        </p:nvSpPr>
        <p:spPr>
          <a:xfrm>
            <a:off x="3433509" y="5288291"/>
            <a:ext cx="9151917" cy="431800"/>
          </a:xfrm>
        </p:spPr>
        <p:txBody>
          <a:bodyPr/>
          <a:lstStyle/>
          <a:p>
            <a:pPr algn="ctr"/>
            <a:br>
              <a:rPr lang="nl-BE" sz="2400" i="0" u="none" strike="noStrike" dirty="0">
                <a:effectLst/>
                <a:latin typeface="SBL BibLit" panose="02000000000000000000" pitchFamily="2" charset="-79"/>
                <a:ea typeface="SBL BibLit" panose="02000000000000000000" pitchFamily="2" charset="-79"/>
                <a:cs typeface="SBL BibLit" panose="02000000000000000000" pitchFamily="2" charset="-79"/>
              </a:rPr>
            </a:br>
            <a:r>
              <a:rPr lang="nl-BE" sz="2600" i="0" u="none" strike="noStrike" dirty="0">
                <a:effectLst/>
                <a:latin typeface="SBL BibLit" panose="02000000000000000000" pitchFamily="2" charset="-79"/>
                <a:ea typeface="SBL BibLit" panose="02000000000000000000" pitchFamily="2" charset="-79"/>
                <a:cs typeface="SBL BibLit" panose="02000000000000000000" pitchFamily="2" charset="-79"/>
              </a:rPr>
              <a:t>Gods voedsel</a:t>
            </a:r>
            <a:r>
              <a:rPr lang="he-IL" sz="2600" i="0" u="none" strike="noStrike" dirty="0">
                <a:effectLst/>
                <a:latin typeface="SBL BibLit" panose="02000000000000000000" pitchFamily="2" charset="-79"/>
                <a:ea typeface="SBL BibLit" panose="02000000000000000000" pitchFamily="2" charset="-79"/>
                <a:cs typeface="SBL BibLit" panose="02000000000000000000" pitchFamily="2" charset="-79"/>
              </a:rPr>
              <a:t>לחם) </a:t>
            </a:r>
            <a:r>
              <a:rPr lang="fr-FR" sz="2600" i="0" u="none" strike="noStrike" dirty="0">
                <a:effectLst/>
                <a:latin typeface="SBL BibLit" panose="02000000000000000000" pitchFamily="2" charset="-79"/>
                <a:ea typeface="SBL BibLit" panose="02000000000000000000" pitchFamily="2" charset="-79"/>
                <a:cs typeface="SBL BibLit" panose="02000000000000000000" pitchFamily="2" charset="-79"/>
              </a:rPr>
              <a:t>) </a:t>
            </a:r>
            <a:r>
              <a:rPr lang="nl-BE" sz="2600" i="0" u="none" strike="noStrike" dirty="0">
                <a:effectLst/>
                <a:latin typeface="SBL BibLit" panose="02000000000000000000" pitchFamily="2" charset="-79"/>
                <a:ea typeface="SBL BibLit" panose="02000000000000000000" pitchFamily="2" charset="-79"/>
                <a:cs typeface="SBL BibLit" panose="02000000000000000000" pitchFamily="2" charset="-79"/>
              </a:rPr>
              <a:t>in de Septuaginta-versie van Leviticus: </a:t>
            </a:r>
          </a:p>
          <a:p>
            <a:pPr algn="ctr"/>
            <a:r>
              <a:rPr lang="nl-BE" sz="2600" i="0" u="none" strike="noStrike" dirty="0">
                <a:effectLst/>
                <a:latin typeface="SBL BibLit" panose="02000000000000000000" pitchFamily="2" charset="-79"/>
                <a:ea typeface="SBL BibLit" panose="02000000000000000000" pitchFamily="2" charset="-79"/>
                <a:cs typeface="SBL BibLit" panose="02000000000000000000" pitchFamily="2" charset="-79"/>
              </a:rPr>
              <a:t>Een antropomorfisme vermeden?</a:t>
            </a:r>
            <a:endParaRPr lang="fr-BE" sz="2600" dirty="0">
              <a:latin typeface="SBL BibLit" panose="02000000000000000000" pitchFamily="2" charset="-79"/>
              <a:ea typeface="SBL BibLit" panose="02000000000000000000" pitchFamily="2" charset="-79"/>
              <a:cs typeface="SBL BibLit" panose="02000000000000000000" pitchFamily="2" charset="-79"/>
            </a:endParaRPr>
          </a:p>
        </p:txBody>
      </p:sp>
      <p:sp>
        <p:nvSpPr>
          <p:cNvPr id="5" name="Espace réservé du texte 4"/>
          <p:cNvSpPr>
            <a:spLocks noGrp="1"/>
          </p:cNvSpPr>
          <p:nvPr>
            <p:ph type="body" sz="quarter" idx="12"/>
          </p:nvPr>
        </p:nvSpPr>
        <p:spPr>
          <a:xfrm>
            <a:off x="4040699" y="6642099"/>
            <a:ext cx="8570893" cy="431800"/>
          </a:xfrm>
        </p:spPr>
        <p:txBody>
          <a:bodyPr/>
          <a:lstStyle/>
          <a:p>
            <a:r>
              <a:rPr lang="fr-BE" sz="1400" i="1" dirty="0">
                <a:latin typeface="SBL BibLit" panose="02000000000000000000" pitchFamily="2" charset="-79"/>
                <a:ea typeface="SBL BibLit" panose="02000000000000000000" pitchFamily="2" charset="-79"/>
                <a:cs typeface="SBL BibLit" panose="02000000000000000000" pitchFamily="2" charset="-79"/>
              </a:rPr>
              <a:t>Ellen De </a:t>
            </a:r>
            <a:r>
              <a:rPr lang="fr-BE" sz="1400" i="1" dirty="0" err="1">
                <a:latin typeface="SBL BibLit" panose="02000000000000000000" pitchFamily="2" charset="-79"/>
                <a:ea typeface="SBL BibLit" panose="02000000000000000000" pitchFamily="2" charset="-79"/>
                <a:cs typeface="SBL BibLit" panose="02000000000000000000" pitchFamily="2" charset="-79"/>
              </a:rPr>
              <a:t>Doncker</a:t>
            </a:r>
            <a:r>
              <a:rPr lang="fr-BE" sz="1400" i="1" dirty="0">
                <a:latin typeface="SBL BibLit" panose="02000000000000000000" pitchFamily="2" charset="-79"/>
                <a:ea typeface="SBL BibLit" panose="02000000000000000000" pitchFamily="2" charset="-79"/>
                <a:cs typeface="SBL BibLit" panose="02000000000000000000" pitchFamily="2" charset="-79"/>
              </a:rPr>
              <a:t>			OTW 239			20 </a:t>
            </a:r>
            <a:r>
              <a:rPr lang="fr-BE" sz="1400" i="1" dirty="0" err="1">
                <a:latin typeface="SBL BibLit" panose="02000000000000000000" pitchFamily="2" charset="-79"/>
                <a:ea typeface="SBL BibLit" panose="02000000000000000000" pitchFamily="2" charset="-79"/>
                <a:cs typeface="SBL BibLit" panose="02000000000000000000" pitchFamily="2" charset="-79"/>
              </a:rPr>
              <a:t>januari</a:t>
            </a:r>
            <a:r>
              <a:rPr lang="fr-BE" sz="1400" i="1" dirty="0">
                <a:latin typeface="SBL BibLit" panose="02000000000000000000" pitchFamily="2" charset="-79"/>
                <a:ea typeface="SBL BibLit" panose="02000000000000000000" pitchFamily="2" charset="-79"/>
                <a:cs typeface="SBL BibLit" panose="02000000000000000000" pitchFamily="2" charset="-79"/>
              </a:rPr>
              <a:t> 2023</a:t>
            </a:r>
          </a:p>
        </p:txBody>
      </p:sp>
    </p:spTree>
    <p:extLst>
      <p:ext uri="{BB962C8B-B14F-4D97-AF65-F5344CB8AC3E}">
        <p14:creationId xmlns:p14="http://schemas.microsoft.com/office/powerpoint/2010/main" val="136410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2570470" y="2919338"/>
            <a:ext cx="9346709" cy="1019324"/>
          </a:xfrm>
        </p:spPr>
        <p:txBody>
          <a:bodyPr/>
          <a:lstStyle/>
          <a:p>
            <a:r>
              <a:rPr lang="fr-BE" dirty="0" err="1"/>
              <a:t>Conclusie</a:t>
            </a:r>
            <a:endParaRPr lang="fr-BE" dirty="0"/>
          </a:p>
        </p:txBody>
      </p:sp>
    </p:spTree>
    <p:extLst>
      <p:ext uri="{BB962C8B-B14F-4D97-AF65-F5344CB8AC3E}">
        <p14:creationId xmlns:p14="http://schemas.microsoft.com/office/powerpoint/2010/main" val="1048549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Conclusie</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pic>
        <p:nvPicPr>
          <p:cNvPr id="17410" name="Picture 2" descr="le doré légende, 1958 de Rene Magritte (1898-1967, Belgium) | Réplique De Peinture Rene Magritte | ArtsDot.com">
            <a:extLst>
              <a:ext uri="{FF2B5EF4-FFF2-40B4-BE49-F238E27FC236}">
                <a16:creationId xmlns:a16="http://schemas.microsoft.com/office/drawing/2014/main" id="{2093A1BB-60B8-618F-6DA7-4EEB4FCCF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1252" y="1922636"/>
            <a:ext cx="6480748" cy="4935364"/>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a:extLst>
              <a:ext uri="{FF2B5EF4-FFF2-40B4-BE49-F238E27FC236}">
                <a16:creationId xmlns:a16="http://schemas.microsoft.com/office/drawing/2014/main" id="{8F98BC85-B7A4-DAF7-4D5E-E138E2FB7E93}"/>
              </a:ext>
            </a:extLst>
          </p:cNvPr>
          <p:cNvSpPr txBox="1"/>
          <p:nvPr/>
        </p:nvSpPr>
        <p:spPr>
          <a:xfrm>
            <a:off x="331396" y="1197271"/>
            <a:ext cx="5433212" cy="7571303"/>
          </a:xfrm>
          <a:prstGeom prst="rect">
            <a:avLst/>
          </a:prstGeom>
          <a:noFill/>
        </p:spPr>
        <p:txBody>
          <a:bodyPr wrap="square" rtlCol="0">
            <a:spAutoFit/>
          </a:bodyPr>
          <a:lstStyle/>
          <a:p>
            <a:pPr marL="285750" indent="-285750">
              <a:buFont typeface="Arial" panose="020B0604020202020204" pitchFamily="34" charset="0"/>
              <a:buChar char="•"/>
            </a:pPr>
            <a:r>
              <a:rPr lang="fr-FR" dirty="0" err="1">
                <a:latin typeface="Times New Roman" panose="02020603050405020304" pitchFamily="18" charset="0"/>
                <a:cs typeface="Times New Roman" panose="02020603050405020304" pitchFamily="18" charset="0"/>
              </a:rPr>
              <a:t>Gods</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voedsel</a:t>
            </a:r>
            <a:r>
              <a:rPr lang="fr-FR" dirty="0">
                <a:latin typeface="Times New Roman" panose="02020603050405020304" pitchFamily="18" charset="0"/>
                <a:cs typeface="Times New Roman" panose="02020603050405020304" pitchFamily="18" charset="0"/>
              </a:rPr>
              <a:t> in LXX: </a:t>
            </a:r>
            <a:r>
              <a:rPr lang="fr-FR" dirty="0" err="1">
                <a:latin typeface="Times New Roman" panose="02020603050405020304" pitchFamily="18" charset="0"/>
                <a:cs typeface="Times New Roman" panose="02020603050405020304" pitchFamily="18" charset="0"/>
              </a:rPr>
              <a:t>meer</a:t>
            </a:r>
            <a:r>
              <a:rPr lang="fr-FR" dirty="0">
                <a:latin typeface="Times New Roman" panose="02020603050405020304" pitchFamily="18" charset="0"/>
                <a:cs typeface="Times New Roman" panose="02020603050405020304" pitchFamily="18" charset="0"/>
              </a:rPr>
              <a:t> dan </a:t>
            </a:r>
            <a:r>
              <a:rPr lang="fr-FR" dirty="0" err="1">
                <a:latin typeface="Times New Roman" panose="02020603050405020304" pitchFamily="18" charset="0"/>
                <a:cs typeface="Times New Roman" panose="02020603050405020304" pitchFamily="18" charset="0"/>
              </a:rPr>
              <a:t>vermijding</a:t>
            </a: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r>
              <a:rPr lang="fr-FR" i="1" dirty="0" err="1">
                <a:latin typeface="Times New Roman" panose="02020603050405020304" pitchFamily="18" charset="0"/>
                <a:cs typeface="Times New Roman" panose="02020603050405020304" pitchFamily="18" charset="0"/>
              </a:rPr>
              <a:t>Vorlage</a:t>
            </a:r>
            <a:r>
              <a:rPr lang="fr-FR" i="1"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harmonisatie</a:t>
            </a:r>
            <a:endParaRPr lang="fr-FR"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ü"/>
            </a:pPr>
            <a:r>
              <a:rPr lang="fr-FR" i="1" dirty="0" err="1">
                <a:latin typeface="Times New Roman" panose="02020603050405020304" pitchFamily="18" charset="0"/>
                <a:cs typeface="Times New Roman" panose="02020603050405020304" pitchFamily="18" charset="0"/>
              </a:rPr>
              <a:t>Positieve</a:t>
            </a:r>
            <a:r>
              <a:rPr lang="fr-FR" i="1"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beweging</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syntax</a:t>
            </a:r>
            <a:r>
              <a:rPr lang="fr-FR" dirty="0">
                <a:latin typeface="Times New Roman" panose="02020603050405020304" pitchFamily="18" charset="0"/>
                <a:cs typeface="Times New Roman" panose="02020603050405020304" pitchFamily="18" charset="0"/>
              </a:rPr>
              <a:t> &amp; </a:t>
            </a:r>
            <a:r>
              <a:rPr lang="fr-FR" dirty="0" err="1">
                <a:latin typeface="Times New Roman" panose="02020603050405020304" pitchFamily="18" charset="0"/>
                <a:cs typeface="Times New Roman" panose="02020603050405020304" pitchFamily="18" charset="0"/>
              </a:rPr>
              <a:t>semantics</a:t>
            </a:r>
            <a:r>
              <a:rPr lang="fr-FR" dirty="0">
                <a:latin typeface="Times New Roman" panose="02020603050405020304" pitchFamily="18" charset="0"/>
                <a:cs typeface="Times New Roman" panose="02020603050405020304" pitchFamily="18" charset="0"/>
              </a:rPr>
              <a:t>”</a:t>
            </a:r>
          </a:p>
          <a:p>
            <a:pPr marL="742950" lvl="1" indent="-285750">
              <a:buFont typeface="Wingdings" pitchFamily="2" charset="2"/>
              <a:buChar char="ü"/>
            </a:pPr>
            <a:endParaRPr lang="fr-FR" i="1"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Ø"/>
            </a:pPr>
            <a:r>
              <a:rPr lang="fr-FR" dirty="0" err="1">
                <a:latin typeface="Times New Roman" panose="02020603050405020304" pitchFamily="18" charset="0"/>
                <a:cs typeface="Times New Roman" panose="02020603050405020304" pitchFamily="18" charset="0"/>
              </a:rPr>
              <a:t>Ontsnappen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aan</a:t>
            </a:r>
            <a:r>
              <a:rPr lang="fr-FR" dirty="0">
                <a:latin typeface="Times New Roman" panose="02020603050405020304" pitchFamily="18" charset="0"/>
                <a:cs typeface="Times New Roman" panose="02020603050405020304" pitchFamily="18" charset="0"/>
              </a:rPr>
              <a:t> het </a:t>
            </a:r>
            <a:r>
              <a:rPr lang="fr-FR" dirty="0" err="1">
                <a:latin typeface="Times New Roman" panose="02020603050405020304" pitchFamily="18" charset="0"/>
                <a:cs typeface="Times New Roman" panose="02020603050405020304" pitchFamily="18" charset="0"/>
              </a:rPr>
              <a:t>letterlijk</a:t>
            </a:r>
            <a:r>
              <a:rPr lang="fr-FR" dirty="0">
                <a:latin typeface="Times New Roman" panose="02020603050405020304" pitchFamily="18" charset="0"/>
                <a:cs typeface="Times New Roman" panose="02020603050405020304" pitchFamily="18" charset="0"/>
              </a:rPr>
              <a:t>/</a:t>
            </a:r>
            <a:r>
              <a:rPr lang="fr-FR" dirty="0" err="1">
                <a:latin typeface="Times New Roman" panose="02020603050405020304" pitchFamily="18" charset="0"/>
                <a:cs typeface="Times New Roman" panose="02020603050405020304" pitchFamily="18" charset="0"/>
              </a:rPr>
              <a:t>vrij</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binoom</a:t>
            </a:r>
            <a:endParaRPr lang="fr-FR" dirty="0">
              <a:latin typeface="Times New Roman" panose="02020603050405020304" pitchFamily="18" charset="0"/>
              <a:cs typeface="Times New Roman" panose="02020603050405020304" pitchFamily="18" charset="0"/>
            </a:endParaRPr>
          </a:p>
          <a:p>
            <a:pPr marL="1200150" lvl="2" indent="-285750">
              <a:buFont typeface="Wingdings" pitchFamily="2" charset="2"/>
              <a:buChar char="Ø"/>
            </a:pPr>
            <a:endParaRPr lang="fr-FR"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dirty="0" err="1">
                <a:latin typeface="Times New Roman" panose="02020603050405020304" pitchFamily="18" charset="0"/>
                <a:cs typeface="Times New Roman" panose="02020603050405020304" pitchFamily="18" charset="0"/>
              </a:rPr>
              <a:t>Vertaaltechniek</a:t>
            </a:r>
            <a:r>
              <a:rPr lang="fr-FR" dirty="0">
                <a:latin typeface="Times New Roman" panose="02020603050405020304" pitchFamily="18" charset="0"/>
                <a:cs typeface="Times New Roman" panose="02020603050405020304" pitchFamily="18" charset="0"/>
              </a:rPr>
              <a:t> LXX-</a:t>
            </a:r>
            <a:r>
              <a:rPr lang="fr-FR" dirty="0" err="1">
                <a:latin typeface="Times New Roman" panose="02020603050405020304" pitchFamily="18" charset="0"/>
                <a:cs typeface="Times New Roman" panose="02020603050405020304" pitchFamily="18" charset="0"/>
              </a:rPr>
              <a:t>Leviticus</a:t>
            </a:r>
            <a:r>
              <a:rPr lang="fr-FR" dirty="0">
                <a:latin typeface="Times New Roman" panose="02020603050405020304" pitchFamily="18" charset="0"/>
                <a:cs typeface="Times New Roman" panose="02020603050405020304" pitchFamily="18" charset="0"/>
              </a:rPr>
              <a:t>:</a:t>
            </a: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Vertaalkeuzes</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afgestemd</a:t>
            </a:r>
            <a:r>
              <a:rPr lang="fr-FR" dirty="0">
                <a:latin typeface="Times New Roman" panose="02020603050405020304" pitchFamily="18" charset="0"/>
                <a:cs typeface="Times New Roman" panose="02020603050405020304" pitchFamily="18" charset="0"/>
              </a:rPr>
              <a:t> op </a:t>
            </a:r>
            <a:r>
              <a:rPr lang="fr-FR" dirty="0" err="1">
                <a:latin typeface="Times New Roman" panose="02020603050405020304" pitchFamily="18" charset="0"/>
                <a:cs typeface="Times New Roman" panose="02020603050405020304" pitchFamily="18" charset="0"/>
              </a:rPr>
              <a:t>inhoud</a:t>
            </a:r>
            <a:r>
              <a:rPr lang="fr-FR" dirty="0">
                <a:latin typeface="Times New Roman" panose="02020603050405020304" pitchFamily="18" charset="0"/>
                <a:cs typeface="Times New Roman" panose="02020603050405020304" pitchFamily="18" charset="0"/>
              </a:rPr>
              <a:t> van de </a:t>
            </a:r>
            <a:r>
              <a:rPr lang="fr-FR" dirty="0" err="1">
                <a:latin typeface="Times New Roman" panose="02020603050405020304" pitchFamily="18" charset="0"/>
                <a:cs typeface="Times New Roman" panose="02020603050405020304" pitchFamily="18" charset="0"/>
              </a:rPr>
              <a:t>verzen</a:t>
            </a:r>
            <a:r>
              <a:rPr lang="fr-FR" dirty="0">
                <a:latin typeface="Times New Roman" panose="02020603050405020304" pitchFamily="18" charset="0"/>
                <a:cs typeface="Times New Roman" panose="02020603050405020304" pitchFamily="18" charset="0"/>
              </a:rPr>
              <a:t>, en </a:t>
            </a:r>
            <a:r>
              <a:rPr lang="fr-FR" dirty="0" err="1">
                <a:latin typeface="Times New Roman" panose="02020603050405020304" pitchFamily="18" charset="0"/>
                <a:cs typeface="Times New Roman" panose="02020603050405020304" pitchFamily="18" charset="0"/>
              </a:rPr>
              <a:t>socioculturele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context</a:t>
            </a:r>
            <a:endParaRPr lang="fr-FR" dirty="0">
              <a:latin typeface="Times New Roman" panose="02020603050405020304" pitchFamily="18" charset="0"/>
              <a:cs typeface="Times New Roman" panose="02020603050405020304" pitchFamily="18" charset="0"/>
            </a:endParaRPr>
          </a:p>
          <a:p>
            <a:pPr marL="742950" lvl="1" indent="-285750">
              <a:buFont typeface="Courier New" panose="02070309020205020404" pitchFamily="49" charset="0"/>
              <a:buChar char="o"/>
            </a:pPr>
            <a:endParaRPr lang="fr-FR"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dirty="0">
                <a:latin typeface="Times New Roman" panose="02020603050405020304" pitchFamily="18" charset="0"/>
                <a:cs typeface="Times New Roman" panose="02020603050405020304" pitchFamily="18" charset="0"/>
              </a:rPr>
              <a:t>Wat met </a:t>
            </a:r>
            <a:r>
              <a:rPr lang="fr-FR" dirty="0" err="1">
                <a:latin typeface="Times New Roman" panose="02020603050405020304" pitchFamily="18" charset="0"/>
                <a:cs typeface="Times New Roman" panose="02020603050405020304" pitchFamily="18" charset="0"/>
              </a:rPr>
              <a:t>anthropomorfismen</a:t>
            </a:r>
            <a:r>
              <a:rPr lang="fr-FR" dirty="0">
                <a:latin typeface="Times New Roman" panose="02020603050405020304" pitchFamily="18" charset="0"/>
                <a:cs typeface="Times New Roman" panose="02020603050405020304" pitchFamily="18" charset="0"/>
              </a:rPr>
              <a:t>?</a:t>
            </a: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Genuanceerd</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beeld</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nodig</a:t>
            </a:r>
            <a:endParaRPr lang="fr-FR" dirty="0">
              <a:latin typeface="Times New Roman" panose="02020603050405020304" pitchFamily="18" charset="0"/>
              <a:cs typeface="Times New Roman" panose="02020603050405020304" pitchFamily="18" charset="0"/>
            </a:endParaRP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Aandacht</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voor</a:t>
            </a:r>
            <a:r>
              <a:rPr lang="fr-FR"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positieve</a:t>
            </a:r>
            <a:r>
              <a:rPr lang="fr-FR" i="1"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beweging</a:t>
            </a:r>
            <a:r>
              <a:rPr lang="fr-FR" dirty="0">
                <a:latin typeface="Times New Roman" panose="02020603050405020304" pitchFamily="18" charset="0"/>
                <a:cs typeface="Times New Roman" panose="02020603050405020304" pitchFamily="18" charset="0"/>
              </a:rPr>
              <a:t> LXX</a:t>
            </a:r>
          </a:p>
          <a:p>
            <a:pPr marL="742950" lvl="1"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Nood</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aan</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veelzijdige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benadering</a:t>
            </a:r>
            <a:endParaRPr lang="fr-FR" dirty="0">
              <a:latin typeface="Times New Roman" panose="02020603050405020304" pitchFamily="18" charset="0"/>
              <a:cs typeface="Times New Roman" panose="02020603050405020304" pitchFamily="18" charset="0"/>
            </a:endParaRPr>
          </a:p>
          <a:p>
            <a:pPr lvl="1"/>
            <a:endParaRPr lang="fr-F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l-GR" dirty="0">
              <a:latin typeface="Times New Roman" panose="02020603050405020304" pitchFamily="18" charset="0"/>
              <a:cs typeface="Times New Roman" panose="02020603050405020304" pitchFamily="18" charset="0"/>
            </a:endParaRPr>
          </a:p>
          <a:p>
            <a:pPr lvl="1"/>
            <a:endParaRPr lang="el-GR" dirty="0">
              <a:latin typeface="Times New Roman" panose="02020603050405020304" pitchFamily="18" charset="0"/>
              <a:cs typeface="Times New Roman" panose="02020603050405020304" pitchFamily="18" charset="0"/>
            </a:endParaRPr>
          </a:p>
          <a:p>
            <a:pPr lvl="1"/>
            <a:endParaRPr lang="nl-BE" dirty="0">
              <a:latin typeface="Times New Roman" panose="02020603050405020304" pitchFamily="18" charset="0"/>
              <a:cs typeface="Times New Roman" panose="02020603050405020304" pitchFamily="18" charset="0"/>
            </a:endParaRP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sp>
        <p:nvSpPr>
          <p:cNvPr id="7" name="Tekstvak 6">
            <a:extLst>
              <a:ext uri="{FF2B5EF4-FFF2-40B4-BE49-F238E27FC236}">
                <a16:creationId xmlns:a16="http://schemas.microsoft.com/office/drawing/2014/main" id="{3BB6E7FD-43D4-EFCE-7206-4DF00A393FE8}"/>
              </a:ext>
            </a:extLst>
          </p:cNvPr>
          <p:cNvSpPr txBox="1"/>
          <p:nvPr/>
        </p:nvSpPr>
        <p:spPr>
          <a:xfrm>
            <a:off x="9143999" y="6553253"/>
            <a:ext cx="3048001"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Rene Magritte, Le doré légende, 1958</a:t>
            </a:r>
          </a:p>
        </p:txBody>
      </p:sp>
    </p:spTree>
    <p:extLst>
      <p:ext uri="{BB962C8B-B14F-4D97-AF65-F5344CB8AC3E}">
        <p14:creationId xmlns:p14="http://schemas.microsoft.com/office/powerpoint/2010/main" val="122449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FR" dirty="0"/>
              <a:t>Van </a:t>
            </a:r>
            <a:r>
              <a:rPr lang="fr-FR" dirty="0" err="1"/>
              <a:t>harte</a:t>
            </a:r>
            <a:r>
              <a:rPr lang="fr-FR" dirty="0"/>
              <a:t> </a:t>
            </a:r>
            <a:r>
              <a:rPr lang="fr-FR" dirty="0" err="1"/>
              <a:t>bedankt</a:t>
            </a:r>
            <a:r>
              <a:rPr lang="fr-FR" dirty="0"/>
              <a:t>!</a:t>
            </a:r>
          </a:p>
        </p:txBody>
      </p:sp>
    </p:spTree>
    <p:extLst>
      <p:ext uri="{BB962C8B-B14F-4D97-AF65-F5344CB8AC3E}">
        <p14:creationId xmlns:p14="http://schemas.microsoft.com/office/powerpoint/2010/main" val="228449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1173164" y="2462454"/>
            <a:ext cx="10749662" cy="431800"/>
          </a:xfrm>
        </p:spPr>
        <p:txBody>
          <a:bodyPr/>
          <a:lstStyle/>
          <a:p>
            <a:r>
              <a:rPr lang="fr-BE" dirty="0" err="1"/>
              <a:t>Inhoud</a:t>
            </a:r>
            <a:endParaRPr lang="fr-BE" dirty="0"/>
          </a:p>
          <a:p>
            <a:pPr marL="514350" indent="-514350">
              <a:buAutoNum type="arabicPeriod"/>
            </a:pPr>
            <a:r>
              <a:rPr lang="fr-BE" dirty="0" err="1"/>
              <a:t>Inleiding</a:t>
            </a:r>
            <a:r>
              <a:rPr lang="fr-BE" dirty="0"/>
              <a:t>: </a:t>
            </a:r>
            <a:r>
              <a:rPr lang="fr-BE" dirty="0" err="1"/>
              <a:t>Een</a:t>
            </a:r>
            <a:r>
              <a:rPr lang="fr-BE" dirty="0"/>
              <a:t> </a:t>
            </a:r>
            <a:r>
              <a:rPr lang="fr-BE" dirty="0" err="1"/>
              <a:t>eenzijdig</a:t>
            </a:r>
            <a:r>
              <a:rPr lang="fr-BE" dirty="0"/>
              <a:t> </a:t>
            </a:r>
            <a:r>
              <a:rPr lang="fr-BE" dirty="0" err="1"/>
              <a:t>perspecief</a:t>
            </a:r>
            <a:endParaRPr lang="fr-BE" dirty="0"/>
          </a:p>
          <a:p>
            <a:pPr marL="514350" indent="-514350">
              <a:buAutoNum type="arabicPeriod"/>
            </a:pPr>
            <a:r>
              <a:rPr lang="fr-BE" dirty="0" err="1"/>
              <a:t>Gods</a:t>
            </a:r>
            <a:r>
              <a:rPr lang="fr-BE" dirty="0"/>
              <a:t> </a:t>
            </a:r>
            <a:r>
              <a:rPr lang="fr-BE" dirty="0" err="1"/>
              <a:t>voedsel</a:t>
            </a:r>
            <a:r>
              <a:rPr lang="fr-BE" dirty="0"/>
              <a:t>: </a:t>
            </a:r>
            <a:r>
              <a:rPr lang="fr-BE" dirty="0" err="1"/>
              <a:t>Verzen</a:t>
            </a:r>
            <a:r>
              <a:rPr lang="fr-BE" dirty="0"/>
              <a:t> en </a:t>
            </a:r>
            <a:r>
              <a:rPr lang="fr-BE" dirty="0" err="1"/>
              <a:t>varianten</a:t>
            </a:r>
            <a:endParaRPr lang="fr-BE" dirty="0"/>
          </a:p>
          <a:p>
            <a:pPr marL="1200150" lvl="1" indent="-514350">
              <a:buAutoNum type="arabicPeriod"/>
            </a:pPr>
            <a:r>
              <a:rPr lang="fr-BE" dirty="0" err="1"/>
              <a:t>Vermijding</a:t>
            </a:r>
            <a:r>
              <a:rPr lang="fr-BE" dirty="0"/>
              <a:t>?</a:t>
            </a:r>
          </a:p>
          <a:p>
            <a:pPr marL="1200150" lvl="1" indent="-514350">
              <a:buAutoNum type="arabicPeriod"/>
            </a:pPr>
            <a:r>
              <a:rPr lang="fr-BE" dirty="0" err="1"/>
              <a:t>Vervanging</a:t>
            </a:r>
            <a:r>
              <a:rPr lang="fr-BE" dirty="0"/>
              <a:t>?</a:t>
            </a:r>
          </a:p>
          <a:p>
            <a:pPr marL="514350" indent="-514350">
              <a:buAutoNum type="arabicPeriod"/>
            </a:pPr>
            <a:r>
              <a:rPr lang="fr-BE" dirty="0" err="1"/>
              <a:t>Implicaties</a:t>
            </a:r>
            <a:r>
              <a:rPr lang="fr-BE" dirty="0"/>
              <a:t> van de </a:t>
            </a:r>
            <a:r>
              <a:rPr lang="fr-BE" dirty="0" err="1"/>
              <a:t>Griekse</a:t>
            </a:r>
            <a:r>
              <a:rPr lang="fr-BE" dirty="0"/>
              <a:t> </a:t>
            </a:r>
            <a:r>
              <a:rPr lang="fr-BE" dirty="0" err="1"/>
              <a:t>vertaling</a:t>
            </a:r>
            <a:r>
              <a:rPr lang="fr-BE" dirty="0"/>
              <a:t>: </a:t>
            </a:r>
            <a:r>
              <a:rPr lang="fr-BE" dirty="0" err="1"/>
              <a:t>Offer</a:t>
            </a:r>
            <a:r>
              <a:rPr lang="fr-BE" dirty="0"/>
              <a:t> </a:t>
            </a:r>
            <a:r>
              <a:rPr lang="fr-BE" dirty="0" err="1"/>
              <a:t>als</a:t>
            </a:r>
            <a:r>
              <a:rPr lang="fr-BE" dirty="0"/>
              <a:t> </a:t>
            </a:r>
            <a:r>
              <a:rPr lang="fr-BE" dirty="0" err="1"/>
              <a:t>een</a:t>
            </a:r>
            <a:r>
              <a:rPr lang="fr-BE" dirty="0"/>
              <a:t> </a:t>
            </a:r>
            <a:r>
              <a:rPr lang="fr-BE" dirty="0" err="1"/>
              <a:t>geschenk</a:t>
            </a:r>
            <a:r>
              <a:rPr lang="fr-BE" dirty="0"/>
              <a:t>? </a:t>
            </a:r>
          </a:p>
          <a:p>
            <a:pPr marL="514350" indent="-514350">
              <a:buAutoNum type="arabicPeriod"/>
            </a:pPr>
            <a:r>
              <a:rPr lang="fr-BE" dirty="0" err="1"/>
              <a:t>Conclusie</a:t>
            </a:r>
            <a:endParaRPr lang="fr-BE" dirty="0"/>
          </a:p>
          <a:p>
            <a:pPr marL="514350" indent="-514350">
              <a:buAutoNum type="arabicPeriod"/>
            </a:pPr>
            <a:endParaRPr lang="fr-BE" dirty="0"/>
          </a:p>
        </p:txBody>
      </p:sp>
    </p:spTree>
    <p:extLst>
      <p:ext uri="{BB962C8B-B14F-4D97-AF65-F5344CB8AC3E}">
        <p14:creationId xmlns:p14="http://schemas.microsoft.com/office/powerpoint/2010/main" val="1828140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r>
              <a:rPr lang="fr-BE" dirty="0" err="1"/>
              <a:t>Inleiding</a:t>
            </a:r>
            <a:endParaRPr lang="fr-BE" dirty="0"/>
          </a:p>
        </p:txBody>
      </p:sp>
    </p:spTree>
    <p:extLst>
      <p:ext uri="{BB962C8B-B14F-4D97-AF65-F5344CB8AC3E}">
        <p14:creationId xmlns:p14="http://schemas.microsoft.com/office/powerpoint/2010/main" val="3065509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Inleiding</a:t>
            </a:r>
            <a:r>
              <a:rPr lang="fr-BE" dirty="0"/>
              <a:t>: </a:t>
            </a:r>
            <a:r>
              <a:rPr lang="fr-BE" dirty="0" err="1"/>
              <a:t>Een</a:t>
            </a:r>
            <a:r>
              <a:rPr lang="fr-BE" dirty="0"/>
              <a:t> </a:t>
            </a:r>
            <a:r>
              <a:rPr lang="fr-BE" dirty="0" err="1"/>
              <a:t>eenzijdig</a:t>
            </a:r>
            <a:r>
              <a:rPr lang="fr-BE" dirty="0"/>
              <a:t> </a:t>
            </a:r>
            <a:r>
              <a:rPr lang="fr-BE" dirty="0" err="1"/>
              <a:t>perspectief</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136710" y="1322044"/>
            <a:ext cx="8617545" cy="5478423"/>
          </a:xfrm>
          <a:prstGeom prst="rect">
            <a:avLst/>
          </a:prstGeom>
          <a:noFill/>
        </p:spPr>
        <p:txBody>
          <a:bodyPr wrap="square" rtlCol="0">
            <a:spAutoFit/>
          </a:bodyPr>
          <a:lstStyle/>
          <a:p>
            <a:pPr marL="285750" indent="-285750">
              <a:buFont typeface="Arial" panose="020B0604020202020204" pitchFamily="34" charset="0"/>
              <a:buChar char="•"/>
            </a:pPr>
            <a:r>
              <a:rPr lang="nl-BE" dirty="0">
                <a:latin typeface="Times" pitchFamily="2" charset="0"/>
                <a:cs typeface="Times New Roman" panose="02020603050405020304" pitchFamily="18" charset="0"/>
              </a:rPr>
              <a:t>Anti-antropomorfismen in de Septuagint: Fritsch (1943) –&gt; theologie van de Septuagint?</a:t>
            </a:r>
          </a:p>
          <a:p>
            <a:r>
              <a:rPr lang="nl-BE" dirty="0">
                <a:latin typeface="Times" pitchFamily="2" charset="0"/>
                <a:cs typeface="Times New Roman" panose="02020603050405020304" pitchFamily="18" charset="0"/>
              </a:rPr>
              <a:t> </a:t>
            </a:r>
          </a:p>
          <a:p>
            <a:pPr marL="285750" indent="-285750">
              <a:buFont typeface="Arial" panose="020B0604020202020204" pitchFamily="34" charset="0"/>
              <a:buChar char="•"/>
            </a:pPr>
            <a:r>
              <a:rPr lang="nl-BE" dirty="0">
                <a:latin typeface="Times" pitchFamily="2" charset="0"/>
                <a:cs typeface="Times New Roman" panose="02020603050405020304" pitchFamily="18" charset="0"/>
              </a:rPr>
              <a:t>LXX-Leviticus:</a:t>
            </a:r>
            <a:r>
              <a:rPr lang="he-IL" dirty="0">
                <a:latin typeface="Times" pitchFamily="2" charset="0"/>
                <a:cs typeface="Times New Roman" panose="02020603050405020304" pitchFamily="18" charset="0"/>
              </a:rPr>
              <a:t>לחם </a:t>
            </a:r>
            <a:r>
              <a:rPr lang="nl-BE" dirty="0">
                <a:latin typeface="Times" pitchFamily="2" charset="0"/>
                <a:cs typeface="Times New Roman" panose="02020603050405020304" pitchFamily="18" charset="0"/>
              </a:rPr>
              <a:t> ‘van’ God wordt vertaald met </a:t>
            </a:r>
            <a:r>
              <a:rPr lang="el-GR" dirty="0" err="1">
                <a:latin typeface="Times" pitchFamily="2" charset="0"/>
                <a:cs typeface="Times New Roman" panose="02020603050405020304" pitchFamily="18" charset="0"/>
              </a:rPr>
              <a:t>δῶρον</a:t>
            </a:r>
            <a:r>
              <a:rPr lang="el-GR" dirty="0">
                <a:latin typeface="Times" pitchFamily="2" charset="0"/>
                <a:cs typeface="Times New Roman" panose="02020603050405020304" pitchFamily="18" charset="0"/>
              </a:rPr>
              <a:t> (</a:t>
            </a:r>
            <a:r>
              <a:rPr lang="nl-BE" dirty="0">
                <a:latin typeface="Times" pitchFamily="2" charset="0"/>
                <a:cs typeface="Times New Roman" panose="02020603050405020304" pitchFamily="18" charset="0"/>
              </a:rPr>
              <a:t>Lev 21 &amp; 22), of ontbreekt (Lev 3), i.p.v. gewoonlijke </a:t>
            </a:r>
            <a:r>
              <a:rPr lang="el-GR" dirty="0" err="1">
                <a:latin typeface="Times" pitchFamily="2" charset="0"/>
                <a:cs typeface="Times New Roman" panose="02020603050405020304" pitchFamily="18" charset="0"/>
              </a:rPr>
              <a:t>ἄρτος</a:t>
            </a:r>
            <a:endParaRPr lang="fr-FR" dirty="0">
              <a:latin typeface="Times" pitchFamily="2" charset="0"/>
              <a:cs typeface="Times New Roman" panose="02020603050405020304" pitchFamily="18" charset="0"/>
            </a:endParaRPr>
          </a:p>
          <a:p>
            <a:pPr marL="285750" indent="-285750">
              <a:buFont typeface="Arial" panose="020B0604020202020204" pitchFamily="34" charset="0"/>
              <a:buChar char="•"/>
            </a:pPr>
            <a:endParaRPr lang="nl-BE" dirty="0">
              <a:latin typeface="Times" pitchFamily="2" charset="0"/>
              <a:cs typeface="Times New Roman" panose="02020603050405020304" pitchFamily="18" charset="0"/>
            </a:endParaRPr>
          </a:p>
          <a:p>
            <a:pPr marL="285750" indent="-285750">
              <a:buFont typeface="Arial" panose="020B0604020202020204" pitchFamily="34" charset="0"/>
              <a:buChar char="•"/>
            </a:pPr>
            <a:r>
              <a:rPr lang="nl-BE" dirty="0">
                <a:latin typeface="Times" pitchFamily="2" charset="0"/>
                <a:cs typeface="Times New Roman" panose="02020603050405020304" pitchFamily="18" charset="0"/>
              </a:rPr>
              <a:t>Is dit anti-anthropomorfisme? Meerderheid: “ja”</a:t>
            </a:r>
          </a:p>
          <a:p>
            <a:pPr marL="742950" lvl="1" indent="-285750">
              <a:buFont typeface="Wingdings" pitchFamily="2" charset="2"/>
              <a:buChar char="ü"/>
            </a:pPr>
            <a:r>
              <a:rPr lang="fr-FR" sz="1600" u="sng" dirty="0">
                <a:effectLst/>
                <a:latin typeface="Times" pitchFamily="2" charset="0"/>
                <a:ea typeface="Calibri" panose="020F0502020204030204" pitchFamily="34" charset="0"/>
              </a:rPr>
              <a:t>Daniel</a:t>
            </a:r>
            <a:r>
              <a:rPr lang="fr-FR" sz="1600" dirty="0">
                <a:effectLst/>
                <a:latin typeface="Times" pitchFamily="2" charset="0"/>
                <a:ea typeface="Calibri" panose="020F0502020204030204" pitchFamily="34" charset="0"/>
              </a:rPr>
              <a:t> (1966): Nous nous trouvons devant une modification consciente de la structure de la phrase hébraïque de la part des traducteurs, pour satisfaire à leur désir d’éliminer radicalement de </a:t>
            </a:r>
            <a:r>
              <a:rPr lang="he-IL" sz="1600" dirty="0">
                <a:latin typeface="Times" pitchFamily="2" charset="0"/>
                <a:cs typeface="Times New Roman" panose="02020603050405020304" pitchFamily="18" charset="0"/>
              </a:rPr>
              <a:t>לחם</a:t>
            </a:r>
            <a:r>
              <a:rPr lang="fr-FR" sz="1600" dirty="0">
                <a:effectLst/>
                <a:latin typeface="Times" pitchFamily="2" charset="0"/>
                <a:ea typeface="Calibri" panose="020F0502020204030204" pitchFamily="34" charset="0"/>
              </a:rPr>
              <a:t>, dans cette conjoncture, tout ce qui pourrait, de près ou de loin, rappeler le sens primitif de ce mot</a:t>
            </a:r>
            <a:r>
              <a:rPr lang="nl-BE" sz="1600" dirty="0">
                <a:effectLst/>
                <a:latin typeface="Times" pitchFamily="2" charset="0"/>
              </a:rPr>
              <a:t> </a:t>
            </a:r>
          </a:p>
          <a:p>
            <a:pPr marL="742950" lvl="1" indent="-285750">
              <a:buFont typeface="Wingdings" pitchFamily="2" charset="2"/>
              <a:buChar char="ü"/>
            </a:pPr>
            <a:r>
              <a:rPr lang="nl-BE" sz="1600" u="sng" dirty="0">
                <a:latin typeface="Times" pitchFamily="2" charset="0"/>
                <a:cs typeface="Times New Roman" panose="02020603050405020304" pitchFamily="18" charset="0"/>
              </a:rPr>
              <a:t>Wevers</a:t>
            </a:r>
            <a:r>
              <a:rPr lang="nl-BE" sz="1600" dirty="0">
                <a:latin typeface="Times" pitchFamily="2" charset="0"/>
                <a:cs typeface="Times New Roman" panose="02020603050405020304" pitchFamily="18" charset="0"/>
              </a:rPr>
              <a:t> (1997): The translator avoids any notion of God’s bread […] In an Egyptian environment during the Ptolemaic period such notion might well be pagan</a:t>
            </a:r>
          </a:p>
          <a:p>
            <a:pPr marL="742950" lvl="1" indent="-285750">
              <a:buFont typeface="Wingdings" pitchFamily="2" charset="2"/>
              <a:buChar char="ü"/>
            </a:pPr>
            <a:r>
              <a:rPr lang="nl-BE" sz="1600" u="sng" dirty="0">
                <a:latin typeface="Times" pitchFamily="2" charset="0"/>
                <a:cs typeface="Times New Roman" panose="02020603050405020304" pitchFamily="18" charset="0"/>
              </a:rPr>
              <a:t>Vahrenhorst</a:t>
            </a:r>
            <a:r>
              <a:rPr lang="nl-BE" sz="1600" dirty="0">
                <a:latin typeface="Times" pitchFamily="2" charset="0"/>
                <a:cs typeface="Times New Roman" panose="02020603050405020304" pitchFamily="18" charset="0"/>
              </a:rPr>
              <a:t> (2011), </a:t>
            </a:r>
            <a:r>
              <a:rPr lang="nl-BE" sz="1600" u="sng" dirty="0">
                <a:latin typeface="Times" pitchFamily="2" charset="0"/>
                <a:cs typeface="Times New Roman" panose="02020603050405020304" pitchFamily="18" charset="0"/>
              </a:rPr>
              <a:t>Rösel</a:t>
            </a:r>
            <a:r>
              <a:rPr lang="nl-BE" sz="1600" dirty="0">
                <a:latin typeface="Times" pitchFamily="2" charset="0"/>
                <a:cs typeface="Times New Roman" panose="02020603050405020304" pitchFamily="18" charset="0"/>
              </a:rPr>
              <a:t> (1998): </a:t>
            </a:r>
            <a:r>
              <a:rPr lang="fr-FR" sz="1600" dirty="0" err="1">
                <a:effectLst/>
                <a:latin typeface="Times" pitchFamily="2" charset="0"/>
                <a:ea typeface="Calibri" panose="020F0502020204030204" pitchFamily="34" charset="0"/>
              </a:rPr>
              <a:t>Das</a:t>
            </a:r>
            <a:r>
              <a:rPr lang="fr-FR" sz="1600" dirty="0">
                <a:effectLst/>
                <a:latin typeface="Times" pitchFamily="2" charset="0"/>
                <a:ea typeface="Calibri" panose="020F0502020204030204" pitchFamily="34" charset="0"/>
              </a:rPr>
              <a:t> </a:t>
            </a:r>
            <a:r>
              <a:rPr lang="fr-FR" sz="1600" dirty="0" err="1">
                <a:effectLst/>
                <a:latin typeface="Times" pitchFamily="2" charset="0"/>
                <a:ea typeface="Calibri" panose="020F0502020204030204" pitchFamily="34" charset="0"/>
              </a:rPr>
              <a:t>Wort</a:t>
            </a:r>
            <a:r>
              <a:rPr lang="fr-FR" sz="1600" dirty="0">
                <a:effectLst/>
                <a:latin typeface="Times" pitchFamily="2" charset="0"/>
                <a:ea typeface="Calibri" panose="020F0502020204030204" pitchFamily="34" charset="0"/>
              </a:rPr>
              <a:t> « </a:t>
            </a:r>
            <a:r>
              <a:rPr lang="fr-FR" sz="1600" dirty="0" err="1">
                <a:effectLst/>
                <a:latin typeface="Times" pitchFamily="2" charset="0"/>
                <a:ea typeface="Calibri" panose="020F0502020204030204" pitchFamily="34" charset="0"/>
              </a:rPr>
              <a:t>Brot</a:t>
            </a:r>
            <a:r>
              <a:rPr lang="fr-FR" sz="1600" dirty="0">
                <a:effectLst/>
                <a:latin typeface="Times" pitchFamily="2" charset="0"/>
                <a:ea typeface="Calibri" panose="020F0502020204030204" pitchFamily="34" charset="0"/>
              </a:rPr>
              <a:t> » </a:t>
            </a:r>
            <a:r>
              <a:rPr lang="fr-FR" sz="1600" dirty="0" err="1">
                <a:effectLst/>
                <a:latin typeface="Times" pitchFamily="2" charset="0"/>
                <a:ea typeface="Calibri" panose="020F0502020204030204" pitchFamily="34" charset="0"/>
              </a:rPr>
              <a:t>wird</a:t>
            </a:r>
            <a:r>
              <a:rPr lang="fr-FR" sz="1600" dirty="0">
                <a:effectLst/>
                <a:latin typeface="Times" pitchFamily="2" charset="0"/>
                <a:ea typeface="Calibri" panose="020F0502020204030204" pitchFamily="34" charset="0"/>
              </a:rPr>
              <a:t> in </a:t>
            </a:r>
            <a:r>
              <a:rPr lang="fr-FR" sz="1600" dirty="0" err="1">
                <a:effectLst/>
                <a:latin typeface="Times" pitchFamily="2" charset="0"/>
                <a:ea typeface="Calibri" panose="020F0502020204030204" pitchFamily="34" charset="0"/>
              </a:rPr>
              <a:t>Opferzusammenhängen</a:t>
            </a:r>
            <a:r>
              <a:rPr lang="fr-FR" sz="1600" dirty="0">
                <a:effectLst/>
                <a:latin typeface="Times" pitchFamily="2" charset="0"/>
                <a:ea typeface="Calibri" panose="020F0502020204030204" pitchFamily="34" charset="0"/>
              </a:rPr>
              <a:t> </a:t>
            </a:r>
            <a:r>
              <a:rPr lang="fr-FR" sz="1600" dirty="0" err="1">
                <a:effectLst/>
                <a:latin typeface="Times" pitchFamily="2" charset="0"/>
                <a:ea typeface="Calibri" panose="020F0502020204030204" pitchFamily="34" charset="0"/>
              </a:rPr>
              <a:t>oft</a:t>
            </a:r>
            <a:r>
              <a:rPr lang="fr-FR" sz="1600" dirty="0">
                <a:effectLst/>
                <a:latin typeface="Times" pitchFamily="2" charset="0"/>
                <a:ea typeface="Calibri" panose="020F0502020204030204" pitchFamily="34" charset="0"/>
              </a:rPr>
              <a:t> </a:t>
            </a:r>
            <a:r>
              <a:rPr lang="fr-FR" sz="1600" dirty="0" err="1">
                <a:effectLst/>
                <a:latin typeface="Times" pitchFamily="2" charset="0"/>
                <a:ea typeface="Calibri" panose="020F0502020204030204" pitchFamily="34" charset="0"/>
              </a:rPr>
              <a:t>weggelassen</a:t>
            </a:r>
            <a:r>
              <a:rPr lang="fr-FR" sz="1600" dirty="0">
                <a:effectLst/>
                <a:latin typeface="Times" pitchFamily="2" charset="0"/>
                <a:ea typeface="Calibri" panose="020F0502020204030204" pitchFamily="34" charset="0"/>
              </a:rPr>
              <a:t>. </a:t>
            </a:r>
            <a:r>
              <a:rPr lang="nl-BE" sz="1600" dirty="0">
                <a:effectLst/>
                <a:latin typeface="Times" pitchFamily="2" charset="0"/>
                <a:ea typeface="Calibri" panose="020F0502020204030204" pitchFamily="34" charset="0"/>
              </a:rPr>
              <a:t>So vermeidet der übersetzer den indruck, dass Gott sich von den Opfern ernähre.</a:t>
            </a:r>
            <a:r>
              <a:rPr lang="nl-BE" sz="1600" dirty="0">
                <a:effectLst/>
                <a:latin typeface="Times" pitchFamily="2" charset="0"/>
              </a:rPr>
              <a:t> </a:t>
            </a:r>
          </a:p>
          <a:p>
            <a:pPr marL="742950" lvl="1" indent="-285750">
              <a:buFont typeface="Wingdings" pitchFamily="2" charset="2"/>
              <a:buChar char="ü"/>
            </a:pPr>
            <a:r>
              <a:rPr lang="nl-BE" sz="1600" u="sng" dirty="0">
                <a:latin typeface="Times" pitchFamily="2" charset="0"/>
                <a:cs typeface="Times New Roman" panose="02020603050405020304" pitchFamily="18" charset="0"/>
              </a:rPr>
              <a:t>Büchner</a:t>
            </a:r>
            <a:r>
              <a:rPr lang="nl-BE" sz="1600" dirty="0">
                <a:latin typeface="Times" pitchFamily="2" charset="0"/>
                <a:cs typeface="Times New Roman" panose="02020603050405020304" pitchFamily="18" charset="0"/>
              </a:rPr>
              <a:t> (2017): </a:t>
            </a:r>
            <a:r>
              <a:rPr lang="en-US" sz="1600" dirty="0">
                <a:solidFill>
                  <a:srgbClr val="000000"/>
                </a:solidFill>
                <a:latin typeface="Times" pitchFamily="2" charset="0"/>
              </a:rPr>
              <a:t>D</a:t>
            </a:r>
            <a:r>
              <a:rPr lang="en-US" sz="1600" dirty="0">
                <a:solidFill>
                  <a:srgbClr val="000000"/>
                </a:solidFill>
                <a:effectLst/>
                <a:latin typeface="Times" pitchFamily="2" charset="0"/>
                <a:ea typeface="Calibri" panose="020F0502020204030204" pitchFamily="34" charset="0"/>
              </a:rPr>
              <a:t>istinguishing between God’s food and the food for humans, stressing that God does not eat like humans, but accepts sacrifices through smoke</a:t>
            </a:r>
            <a:r>
              <a:rPr lang="nl-BE" sz="1600" dirty="0">
                <a:effectLst/>
                <a:latin typeface="Times" pitchFamily="2" charset="0"/>
              </a:rPr>
              <a:t> </a:t>
            </a:r>
          </a:p>
          <a:p>
            <a:pPr marL="742950" lvl="1" indent="-285750">
              <a:buFont typeface="Wingdings" pitchFamily="2" charset="2"/>
              <a:buChar char="ü"/>
            </a:pPr>
            <a:endParaRPr lang="nl-BE" sz="1600" dirty="0">
              <a:effectLst/>
              <a:latin typeface="Times" pitchFamily="2" charset="0"/>
            </a:endParaRPr>
          </a:p>
          <a:p>
            <a:pPr marL="742950" lvl="1" indent="-285750">
              <a:buFont typeface="Courier New" panose="02070309020205020404" pitchFamily="49" charset="0"/>
              <a:buChar char="o"/>
            </a:pPr>
            <a:r>
              <a:rPr lang="nl-BE" dirty="0">
                <a:solidFill>
                  <a:srgbClr val="0070C0"/>
                </a:solidFill>
                <a:latin typeface="Times" pitchFamily="2" charset="0"/>
                <a:cs typeface="Times New Roman" panose="02020603050405020304" pitchFamily="18" charset="0"/>
              </a:rPr>
              <a:t>Een andere mogelijkheid?</a:t>
            </a:r>
          </a:p>
          <a:p>
            <a:pPr marL="1200150" lvl="2" indent="-285750">
              <a:buFont typeface="Wingdings" pitchFamily="2" charset="2"/>
              <a:buChar char="ü"/>
            </a:pPr>
            <a:r>
              <a:rPr lang="nl-BE" sz="1600" u="sng" dirty="0">
                <a:latin typeface="Times" pitchFamily="2" charset="0"/>
                <a:cs typeface="Times New Roman" panose="02020603050405020304" pitchFamily="18" charset="0"/>
              </a:rPr>
              <a:t>Voitila</a:t>
            </a:r>
            <a:r>
              <a:rPr lang="nl-BE" sz="1600" dirty="0">
                <a:latin typeface="Times" pitchFamily="2" charset="0"/>
                <a:cs typeface="Times New Roman" panose="02020603050405020304" pitchFamily="18" charset="0"/>
              </a:rPr>
              <a:t> (2015): </a:t>
            </a:r>
            <a:r>
              <a:rPr lang="en-US" sz="1600" dirty="0">
                <a:solidFill>
                  <a:srgbClr val="000000"/>
                </a:solidFill>
                <a:effectLst/>
                <a:latin typeface="Times" pitchFamily="2" charset="0"/>
                <a:ea typeface="Calibri" panose="020F0502020204030204" pitchFamily="34" charset="0"/>
              </a:rPr>
              <a:t>Caution should be exercised regarding the extent of the translator’s exegesis […] a less intentional reason on the part of the translator is possible</a:t>
            </a:r>
            <a:r>
              <a:rPr lang="nl-BE" sz="1600" dirty="0">
                <a:effectLst/>
                <a:latin typeface="Times" pitchFamily="2" charset="0"/>
              </a:rPr>
              <a:t> </a:t>
            </a:r>
            <a:endParaRPr lang="nl-BE" sz="1600" dirty="0">
              <a:latin typeface="Times" pitchFamily="2" charset="0"/>
              <a:cs typeface="Times New Roman" panose="02020603050405020304" pitchFamily="18" charset="0"/>
            </a:endParaRPr>
          </a:p>
        </p:txBody>
      </p:sp>
      <p:pic>
        <p:nvPicPr>
          <p:cNvPr id="3076" name="Picture 4">
            <a:extLst>
              <a:ext uri="{FF2B5EF4-FFF2-40B4-BE49-F238E27FC236}">
                <a16:creationId xmlns:a16="http://schemas.microsoft.com/office/drawing/2014/main" id="{0492BC35-F2AD-8892-D648-52719BC369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166"/>
          <a:stretch/>
        </p:blipFill>
        <p:spPr bwMode="auto">
          <a:xfrm>
            <a:off x="8754256" y="0"/>
            <a:ext cx="3437744"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DAC5DE61-0F0B-ED9F-8B48-0A0A96D06BC1}"/>
              </a:ext>
            </a:extLst>
          </p:cNvPr>
          <p:cNvSpPr txBox="1"/>
          <p:nvPr/>
        </p:nvSpPr>
        <p:spPr>
          <a:xfrm>
            <a:off x="8754256" y="6346199"/>
            <a:ext cx="3437744" cy="523220"/>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Jean-François Raffaëlli, L'homme aux deux pains, 1879</a:t>
            </a:r>
          </a:p>
        </p:txBody>
      </p:sp>
    </p:spTree>
    <p:extLst>
      <p:ext uri="{BB962C8B-B14F-4D97-AF65-F5344CB8AC3E}">
        <p14:creationId xmlns:p14="http://schemas.microsoft.com/office/powerpoint/2010/main" val="2299462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a:xfrm>
            <a:off x="914401" y="2878926"/>
            <a:ext cx="10702976" cy="1019324"/>
          </a:xfrm>
        </p:spPr>
        <p:txBody>
          <a:bodyPr/>
          <a:lstStyle/>
          <a:p>
            <a:r>
              <a:rPr lang="fr-BE" dirty="0" err="1"/>
              <a:t>Gods</a:t>
            </a:r>
            <a:r>
              <a:rPr lang="fr-BE" dirty="0"/>
              <a:t> </a:t>
            </a:r>
            <a:r>
              <a:rPr lang="fr-BE" dirty="0" err="1"/>
              <a:t>voedsel</a:t>
            </a:r>
            <a:r>
              <a:rPr lang="fr-BE" dirty="0"/>
              <a:t>: </a:t>
            </a:r>
          </a:p>
          <a:p>
            <a:r>
              <a:rPr lang="fr-BE" dirty="0" err="1"/>
              <a:t>Verzen</a:t>
            </a:r>
            <a:r>
              <a:rPr lang="fr-BE" dirty="0"/>
              <a:t> en </a:t>
            </a:r>
            <a:r>
              <a:rPr lang="fr-BE" dirty="0" err="1"/>
              <a:t>Varianten</a:t>
            </a:r>
            <a:endParaRPr lang="fr-BE" dirty="0"/>
          </a:p>
        </p:txBody>
      </p:sp>
    </p:spTree>
    <p:extLst>
      <p:ext uri="{BB962C8B-B14F-4D97-AF65-F5344CB8AC3E}">
        <p14:creationId xmlns:p14="http://schemas.microsoft.com/office/powerpoint/2010/main" val="222162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419903" y="1582147"/>
            <a:ext cx="7120468" cy="4247317"/>
          </a:xfrm>
          <a:prstGeom prst="rect">
            <a:avLst/>
          </a:prstGeom>
          <a:noFill/>
        </p:spPr>
        <p:txBody>
          <a:bodyPr wrap="square" rtlCol="0">
            <a:spAutoFit/>
          </a:bodyPr>
          <a:lstStyle/>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Offers als voedsel voor God?</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Num 28:2 (MT): “Laat de Israëlieten ervoor zorgen dat ze mij op de vastgestelde tijden mijn offers brengen, het voedsel (</a:t>
            </a:r>
            <a:r>
              <a:rPr lang="he-IL" dirty="0">
                <a:latin typeface="Times New Roman" panose="02020603050405020304" pitchFamily="18" charset="0"/>
                <a:cs typeface="Times New Roman" panose="02020603050405020304" pitchFamily="18" charset="0"/>
              </a:rPr>
              <a:t>לחם </a:t>
            </a:r>
            <a:r>
              <a:rPr lang="fr-FR"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 dat me wordt aangeboden als een geurige gave die me behaagt.”</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God “eet” geen offers!: Psalm 50:7–15</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Het eten van offergaven behoort andere goeden toe : Deut 32:37-38</a:t>
            </a: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l-GR" dirty="0" err="1">
                <a:latin typeface="Times New Roman" panose="02020603050405020304" pitchFamily="18" charset="0"/>
                <a:cs typeface="Times New Roman" panose="02020603050405020304" pitchFamily="18" charset="0"/>
              </a:rPr>
              <a:t>ἄρτος</a:t>
            </a:r>
            <a:r>
              <a:rPr lang="el-GR" dirty="0">
                <a:latin typeface="Times New Roman" panose="02020603050405020304" pitchFamily="18" charset="0"/>
                <a:cs typeface="Times New Roman" panose="02020603050405020304" pitchFamily="18" charset="0"/>
              </a:rPr>
              <a:t> </a:t>
            </a:r>
            <a:r>
              <a:rPr lang="nl-BE" dirty="0">
                <a:latin typeface="Times New Roman" panose="02020603050405020304" pitchFamily="18" charset="0"/>
                <a:cs typeface="Times New Roman" panose="02020603050405020304" pitchFamily="18" charset="0"/>
              </a:rPr>
              <a:t>: standaard equivalent van</a:t>
            </a:r>
            <a:r>
              <a:rPr lang="he-IL" dirty="0">
                <a:latin typeface="Times New Roman" panose="02020603050405020304" pitchFamily="18" charset="0"/>
                <a:cs typeface="Times New Roman" panose="02020603050405020304" pitchFamily="18" charset="0"/>
              </a:rPr>
              <a:t>לחם </a:t>
            </a:r>
            <a:r>
              <a:rPr lang="nl-BE" dirty="0">
                <a:latin typeface="Times New Roman" panose="02020603050405020304" pitchFamily="18" charset="0"/>
                <a:cs typeface="Times New Roman" panose="02020603050405020304" pitchFamily="18" charset="0"/>
              </a:rPr>
              <a:t> in LXX-Pentateuch</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64 keer</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Ook bredere betekenis van ‘voedsel’</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Bewuste “breuk” met stereotypische vertaling?</a:t>
            </a:r>
          </a:p>
          <a:p>
            <a:pPr marL="742950" lvl="1" indent="-285750">
              <a:buFont typeface="Wingdings" pitchFamily="2" charset="2"/>
              <a:buChar char="Ø"/>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Anti-anthropomorfisme?</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Vermijding</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Vervanging</a:t>
            </a:r>
          </a:p>
        </p:txBody>
      </p:sp>
      <p:pic>
        <p:nvPicPr>
          <p:cNvPr id="4100" name="Picture 4" descr="The bread carrier, 1905 - Pablo Picasso - WikiArt.org">
            <a:extLst>
              <a:ext uri="{FF2B5EF4-FFF2-40B4-BE49-F238E27FC236}">
                <a16:creationId xmlns:a16="http://schemas.microsoft.com/office/drawing/2014/main" id="{F65CE32C-E6D4-7475-59ED-CDEE1ED817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6054" y="0"/>
            <a:ext cx="4640263"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a:extLst>
              <a:ext uri="{FF2B5EF4-FFF2-40B4-BE49-F238E27FC236}">
                <a16:creationId xmlns:a16="http://schemas.microsoft.com/office/drawing/2014/main" id="{DAC5DE61-0F0B-ED9F-8B48-0A0A96D06BC1}"/>
              </a:ext>
            </a:extLst>
          </p:cNvPr>
          <p:cNvSpPr txBox="1"/>
          <p:nvPr/>
        </p:nvSpPr>
        <p:spPr>
          <a:xfrm>
            <a:off x="7546054" y="0"/>
            <a:ext cx="4645946" cy="307777"/>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Pablo Picasso, La porteuse de pains, 1905</a:t>
            </a:r>
          </a:p>
        </p:txBody>
      </p:sp>
    </p:spTree>
    <p:extLst>
      <p:ext uri="{BB962C8B-B14F-4D97-AF65-F5344CB8AC3E}">
        <p14:creationId xmlns:p14="http://schemas.microsoft.com/office/powerpoint/2010/main" val="267167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till Life with Römer, Silver Tazza and Bread Roll - The Collection - Museo  Nacional del Prado">
            <a:extLst>
              <a:ext uri="{FF2B5EF4-FFF2-40B4-BE49-F238E27FC236}">
                <a16:creationId xmlns:a16="http://schemas.microsoft.com/office/drawing/2014/main" id="{D28A994C-0154-B01D-2532-BC7C0DAE21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2466" y="1244184"/>
            <a:ext cx="4419554" cy="5613816"/>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6" name="Tekstvak 5">
            <a:extLst>
              <a:ext uri="{FF2B5EF4-FFF2-40B4-BE49-F238E27FC236}">
                <a16:creationId xmlns:a16="http://schemas.microsoft.com/office/drawing/2014/main" id="{DAC5DE61-0F0B-ED9F-8B48-0A0A96D06BC1}"/>
              </a:ext>
            </a:extLst>
          </p:cNvPr>
          <p:cNvSpPr txBox="1"/>
          <p:nvPr/>
        </p:nvSpPr>
        <p:spPr>
          <a:xfrm>
            <a:off x="7772446" y="6340839"/>
            <a:ext cx="4419554" cy="523220"/>
          </a:xfrm>
          <a:prstGeom prst="rect">
            <a:avLst/>
          </a:prstGeom>
          <a:solidFill>
            <a:schemeClr val="bg1"/>
          </a:solidFill>
        </p:spPr>
        <p:txBody>
          <a:bodyPr wrap="square" rtlCol="0">
            <a:spAutoFit/>
          </a:bodyPr>
          <a:lstStyle/>
          <a:p>
            <a:pPr algn="ctr"/>
            <a:r>
              <a:rPr lang="nl-BE" sz="1400" i="1" dirty="0">
                <a:latin typeface="Times New Roman" panose="02020603050405020304" pitchFamily="18" charset="0"/>
                <a:cs typeface="Times New Roman" panose="02020603050405020304" pitchFamily="18" charset="0"/>
              </a:rPr>
              <a:t>Pieter Claesz, Still Life with Römer, Silver Tazza and Bread Roll, 1637</a:t>
            </a:r>
          </a:p>
        </p:txBody>
      </p:sp>
      <p:sp>
        <p:nvSpPr>
          <p:cNvPr id="8" name="Tekstvak 7">
            <a:extLst>
              <a:ext uri="{FF2B5EF4-FFF2-40B4-BE49-F238E27FC236}">
                <a16:creationId xmlns:a16="http://schemas.microsoft.com/office/drawing/2014/main" id="{6BC9723B-3B3A-700C-FE55-C9BDF5EC506A}"/>
              </a:ext>
            </a:extLst>
          </p:cNvPr>
          <p:cNvSpPr txBox="1"/>
          <p:nvPr/>
        </p:nvSpPr>
        <p:spPr>
          <a:xfrm>
            <a:off x="488111" y="1295179"/>
            <a:ext cx="6115986" cy="646331"/>
          </a:xfrm>
          <a:prstGeom prst="rect">
            <a:avLst/>
          </a:prstGeom>
          <a:noFill/>
        </p:spPr>
        <p:txBody>
          <a:bodyPr wrap="square">
            <a:spAutoFit/>
          </a:bodyPr>
          <a:lstStyle/>
          <a:p>
            <a:r>
              <a:rPr lang="nl-BE" b="1" u="sng" dirty="0">
                <a:latin typeface="Times New Roman" panose="02020603050405020304" pitchFamily="18" charset="0"/>
                <a:cs typeface="Times New Roman" panose="02020603050405020304" pitchFamily="18" charset="0"/>
              </a:rPr>
              <a:t>Vermijding?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Lev 3:11.16</a:t>
            </a:r>
          </a:p>
        </p:txBody>
      </p:sp>
      <p:graphicFrame>
        <p:nvGraphicFramePr>
          <p:cNvPr id="11" name="Tabel 10">
            <a:extLst>
              <a:ext uri="{FF2B5EF4-FFF2-40B4-BE49-F238E27FC236}">
                <a16:creationId xmlns:a16="http://schemas.microsoft.com/office/drawing/2014/main" id="{3BA65E04-8D17-DD0F-7378-1030EB897CD2}"/>
              </a:ext>
            </a:extLst>
          </p:cNvPr>
          <p:cNvGraphicFramePr>
            <a:graphicFrameLocks noGrp="1"/>
          </p:cNvGraphicFramePr>
          <p:nvPr>
            <p:extLst>
              <p:ext uri="{D42A27DB-BD31-4B8C-83A1-F6EECF244321}">
                <p14:modId xmlns:p14="http://schemas.microsoft.com/office/powerpoint/2010/main" val="1935530662"/>
              </p:ext>
            </p:extLst>
          </p:nvPr>
        </p:nvGraphicFramePr>
        <p:xfrm>
          <a:off x="359764" y="2261767"/>
          <a:ext cx="7255238" cy="3524438"/>
        </p:xfrm>
        <a:graphic>
          <a:graphicData uri="http://schemas.openxmlformats.org/drawingml/2006/table">
            <a:tbl>
              <a:tblPr firstRow="1" firstCol="1" bandRow="1"/>
              <a:tblGrid>
                <a:gridCol w="460137">
                  <a:extLst>
                    <a:ext uri="{9D8B030D-6E8A-4147-A177-3AD203B41FA5}">
                      <a16:colId xmlns:a16="http://schemas.microsoft.com/office/drawing/2014/main" val="1416340122"/>
                    </a:ext>
                  </a:extLst>
                </a:gridCol>
                <a:gridCol w="2700098">
                  <a:extLst>
                    <a:ext uri="{9D8B030D-6E8A-4147-A177-3AD203B41FA5}">
                      <a16:colId xmlns:a16="http://schemas.microsoft.com/office/drawing/2014/main" val="880123042"/>
                    </a:ext>
                  </a:extLst>
                </a:gridCol>
                <a:gridCol w="4095003">
                  <a:extLst>
                    <a:ext uri="{9D8B030D-6E8A-4147-A177-3AD203B41FA5}">
                      <a16:colId xmlns:a16="http://schemas.microsoft.com/office/drawing/2014/main" val="4068512255"/>
                    </a:ext>
                  </a:extLst>
                </a:gridCol>
              </a:tblGrid>
              <a:tr h="1626664">
                <a:tc>
                  <a:txBody>
                    <a:bodyPr/>
                    <a:lstStyle/>
                    <a:p>
                      <a:pPr algn="just"/>
                      <a:r>
                        <a:rPr lang="en-US" sz="1200">
                          <a:effectLst/>
                          <a:latin typeface="Times New Roman" panose="02020603050405020304" pitchFamily="18" charset="0"/>
                          <a:ea typeface="Calibri" panose="020F0502020204030204" pitchFamily="34" charset="0"/>
                          <a:cs typeface="Times New Roman" panose="02020603050405020304" pitchFamily="18" charset="0"/>
                        </a:rPr>
                        <a:t>Lev 3:11</a:t>
                      </a:r>
                      <a:endParaRPr lang="nl-BE"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‏וְהִקְטִיר֥וֹ הַכֹּהֵ֖ן הַמִּזְבֵּ֑חָה </a:t>
                      </a:r>
                      <a:r>
                        <a:rPr lang="he-IL" sz="1600" b="1" dirty="0">
                          <a:solidFill>
                            <a:srgbClr val="FF2500"/>
                          </a:solidFill>
                          <a:effectLst/>
                          <a:latin typeface="Times New Roman" panose="02020603050405020304" pitchFamily="18" charset="0"/>
                          <a:ea typeface="Calibri" panose="020F0502020204030204" pitchFamily="34" charset="0"/>
                          <a:cs typeface="Times New Roman" panose="02020603050405020304" pitchFamily="18" charset="0"/>
                        </a:rPr>
                        <a:t>לֶ֥חֶם </a:t>
                      </a:r>
                      <a:r>
                        <a:rPr lang="he-I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אִשֶּׁ֖ה</a:t>
                      </a:r>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לַיהוָֽה</a:t>
                      </a:r>
                      <a:endParaRPr lang="fr-FR"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rtl="1"/>
                      <a:r>
                        <a:rPr lang="nl-BE" sz="1600" dirty="0">
                          <a:effectLst/>
                          <a:latin typeface="Times New Roman" panose="02020603050405020304" pitchFamily="18" charset="0"/>
                          <a:ea typeface="Calibri" panose="020F0502020204030204" pitchFamily="34" charset="0"/>
                          <a:cs typeface="Times New Roman" panose="02020603050405020304" pitchFamily="18" charset="0"/>
                        </a:rPr>
                        <a:t>De priester zal dat op het altaar in rook laten opgaan. [Het is] voedsel, een vuuroffer voor de Heer.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νοι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σει</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ερευ</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ς</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ε</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π</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το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θυσι</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στη</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ριον</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ὀσμὴν</a:t>
                      </a:r>
                      <a:r>
                        <a:rPr lang="nl-NL"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ευ</a:t>
                      </a:r>
                      <a:r>
                        <a:rPr lang="en-US"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ωδι</a:t>
                      </a:r>
                      <a:r>
                        <a:rPr lang="en-US"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ς</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ρ</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π</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ωμ</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κυρι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a:t>
                      </a:r>
                      <a:r>
                        <a:rPr lang="en-US"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p>
                    <a:p>
                      <a:pPr algn="just"/>
                      <a:r>
                        <a:rPr lang="nl-BE" sz="16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De priester zal een offer brengen op het altaar: een offer van aangename geur, een vuuroffer voor de Heer. </a:t>
                      </a:r>
                      <a:endParaRPr lang="nl-BE"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312264"/>
                  </a:ext>
                </a:extLst>
              </a:tr>
              <a:tr h="1897774">
                <a:tc>
                  <a:txBody>
                    <a:bodyPr/>
                    <a:lstStyle/>
                    <a:p>
                      <a:pPr algn="just"/>
                      <a:r>
                        <a:rPr lang="en-US" sz="1200">
                          <a:effectLst/>
                          <a:latin typeface="Times New Roman" panose="02020603050405020304" pitchFamily="18" charset="0"/>
                          <a:ea typeface="Calibri" panose="020F0502020204030204" pitchFamily="34" charset="0"/>
                          <a:cs typeface="Times New Roman" panose="02020603050405020304" pitchFamily="18" charset="0"/>
                        </a:rPr>
                        <a:t>Lev 3:16</a:t>
                      </a:r>
                      <a:endParaRPr lang="nl-BE"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‏וְהִקְטִירָ֥ם הַכֹּהֵ֖ן הַמִּזְבֵּ֑חָה </a:t>
                      </a:r>
                      <a:r>
                        <a:rPr lang="he-IL" sz="1600" b="1" dirty="0">
                          <a:solidFill>
                            <a:srgbClr val="FF2500"/>
                          </a:solidFill>
                          <a:effectLst/>
                          <a:latin typeface="Times New Roman" panose="02020603050405020304" pitchFamily="18" charset="0"/>
                          <a:ea typeface="Calibri" panose="020F0502020204030204" pitchFamily="34" charset="0"/>
                          <a:cs typeface="Times New Roman" panose="02020603050405020304" pitchFamily="18" charset="0"/>
                        </a:rPr>
                        <a:t>לֶ֤חֶם </a:t>
                      </a:r>
                      <a:r>
                        <a:rPr lang="he-I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אִשֶּׁה</a:t>
                      </a:r>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לְרֵ֣יחַ </a:t>
                      </a:r>
                      <a:r>
                        <a:rPr lang="he-I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נִיחֹ֔ח</a:t>
                      </a:r>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he-I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כָּל־חֵ֖לֶב</a:t>
                      </a:r>
                      <a:r>
                        <a:rPr lang="he-I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לַיהוָֽה׃</a:t>
                      </a:r>
                      <a:endParaRPr lang="fr-FR"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rtl="1"/>
                      <a:r>
                        <a:rPr lang="nl-BE" sz="1600" dirty="0">
                          <a:effectLst/>
                          <a:latin typeface="Times New Roman" panose="02020603050405020304" pitchFamily="18" charset="0"/>
                          <a:ea typeface="Calibri" panose="020F0502020204030204" pitchFamily="34" charset="0"/>
                          <a:cs typeface="Times New Roman" panose="02020603050405020304" pitchFamily="18" charset="0"/>
                        </a:rPr>
                        <a:t>De priester zal die op het altaar in rook laten opgaan. [Het is] voedsel, een vuuroffer met een aangename geur. Al het vet [is] voor de Heer.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νοι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σει</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ερευ</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ς</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ε</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π</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το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θυσι</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στη</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ριον</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ρ</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π</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ωμ</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σμη</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ευ</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ωδι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ς</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τω</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κυρι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a:t>
                      </a:r>
                      <a:r>
                        <a:rPr lang="en-US"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πα</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ν</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το</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στε</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α</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ρ</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τω</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 </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κυρι</a:t>
                      </a:r>
                      <a:r>
                        <a:rPr lang="en-US"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ω</a:t>
                      </a:r>
                      <a:r>
                        <a:rPr lang="en-US" sz="1600" dirty="0" err="1">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r>
                        <a:rPr lang="nl-NL" sz="1600" dirty="0">
                          <a:solidFill>
                            <a:srgbClr val="393939"/>
                          </a:solidFill>
                          <a:effectLst/>
                          <a:latin typeface="Times New Roman" panose="02020603050405020304" pitchFamily="18" charset="0"/>
                          <a:ea typeface="Calibri" panose="020F0502020204030204" pitchFamily="34" charset="0"/>
                          <a:cs typeface="Times New Roman" panose="02020603050405020304" pitchFamily="18" charset="0"/>
                        </a:rPr>
                        <a:t>·</a:t>
                      </a:r>
                    </a:p>
                    <a:p>
                      <a:pPr algn="just"/>
                      <a:r>
                        <a:rPr lang="nl-BE" sz="1600" dirty="0">
                          <a:effectLst/>
                          <a:latin typeface="Times New Roman" panose="02020603050405020304" pitchFamily="18" charset="0"/>
                          <a:ea typeface="Calibri" panose="020F0502020204030204" pitchFamily="34" charset="0"/>
                          <a:cs typeface="Times New Roman" panose="02020603050405020304" pitchFamily="18" charset="0"/>
                        </a:rPr>
                        <a:t>En de priester zal een offer brengen op het altaar: een vuuroffer, een goede geur voor de Heer, al het vet [is] voor de Heer.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4789730"/>
                  </a:ext>
                </a:extLst>
              </a:tr>
            </a:tbl>
          </a:graphicData>
        </a:graphic>
      </p:graphicFrame>
    </p:spTree>
    <p:extLst>
      <p:ext uri="{BB962C8B-B14F-4D97-AF65-F5344CB8AC3E}">
        <p14:creationId xmlns:p14="http://schemas.microsoft.com/office/powerpoint/2010/main" val="310364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606864" y="348116"/>
            <a:ext cx="7771325" cy="431800"/>
          </a:xfrm>
        </p:spPr>
        <p:txBody>
          <a:bodyPr/>
          <a:lstStyle/>
          <a:p>
            <a:r>
              <a:rPr lang="fr-BE" dirty="0" err="1"/>
              <a:t>Gods</a:t>
            </a:r>
            <a:r>
              <a:rPr lang="fr-BE" dirty="0"/>
              <a:t> </a:t>
            </a:r>
            <a:r>
              <a:rPr lang="fr-BE" dirty="0" err="1"/>
              <a:t>voedsel</a:t>
            </a:r>
            <a:endParaRPr lang="fr-BE" dirty="0"/>
          </a:p>
        </p:txBody>
      </p:sp>
      <p:sp>
        <p:nvSpPr>
          <p:cNvPr id="3" name="Espace réservé du texte 2"/>
          <p:cNvSpPr>
            <a:spLocks noGrp="1"/>
          </p:cNvSpPr>
          <p:nvPr>
            <p:ph type="body" sz="quarter" idx="10"/>
          </p:nvPr>
        </p:nvSpPr>
        <p:spPr/>
        <p:txBody>
          <a:bodyPr/>
          <a:lstStyle/>
          <a:p>
            <a:endParaRPr lang="fr-BE"/>
          </a:p>
        </p:txBody>
      </p:sp>
      <p:sp>
        <p:nvSpPr>
          <p:cNvPr id="4" name="Espace réservé du texte 3"/>
          <p:cNvSpPr>
            <a:spLocks noGrp="1"/>
          </p:cNvSpPr>
          <p:nvPr>
            <p:ph type="body" sz="quarter" idx="11"/>
          </p:nvPr>
        </p:nvSpPr>
        <p:spPr/>
        <p:txBody>
          <a:bodyPr/>
          <a:lstStyle/>
          <a:p>
            <a:endParaRPr lang="fr-BE"/>
          </a:p>
        </p:txBody>
      </p:sp>
      <p:sp>
        <p:nvSpPr>
          <p:cNvPr id="5" name="Tekstvak 4">
            <a:extLst>
              <a:ext uri="{FF2B5EF4-FFF2-40B4-BE49-F238E27FC236}">
                <a16:creationId xmlns:a16="http://schemas.microsoft.com/office/drawing/2014/main" id="{8F98BC85-B7A4-DAF7-4D5E-E138E2FB7E93}"/>
              </a:ext>
            </a:extLst>
          </p:cNvPr>
          <p:cNvSpPr txBox="1"/>
          <p:nvPr/>
        </p:nvSpPr>
        <p:spPr>
          <a:xfrm>
            <a:off x="397960" y="1319134"/>
            <a:ext cx="7374485" cy="3693319"/>
          </a:xfrm>
          <a:prstGeom prst="rect">
            <a:avLst/>
          </a:prstGeom>
          <a:noFill/>
        </p:spPr>
        <p:txBody>
          <a:bodyPr wrap="square" rtlCol="0">
            <a:spAutoFit/>
          </a:bodyPr>
          <a:lstStyle/>
          <a:p>
            <a:r>
              <a:rPr lang="nl-BE" b="1" u="sng" dirty="0">
                <a:latin typeface="Times New Roman" panose="02020603050405020304" pitchFamily="18" charset="0"/>
                <a:cs typeface="Times New Roman" panose="02020603050405020304" pitchFamily="18" charset="0"/>
              </a:rPr>
              <a:t>Vermijding?</a:t>
            </a: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Lev 3:11.16</a:t>
            </a:r>
          </a:p>
          <a:p>
            <a:pPr marL="742950" lvl="1" indent="-285750">
              <a:buFont typeface="Wingdings" pitchFamily="2" charset="2"/>
              <a:buChar char="Ø"/>
            </a:pPr>
            <a:r>
              <a:rPr lang="he-IL" dirty="0">
                <a:latin typeface="Times New Roman" panose="02020603050405020304" pitchFamily="18" charset="0"/>
                <a:cs typeface="Times New Roman" panose="02020603050405020304" pitchFamily="18" charset="0"/>
              </a:rPr>
              <a:t>לחם</a:t>
            </a:r>
            <a:r>
              <a:rPr lang="nl-BE" dirty="0">
                <a:latin typeface="Times New Roman" panose="02020603050405020304" pitchFamily="18" charset="0"/>
                <a:cs typeface="Times New Roman" panose="02020603050405020304" pitchFamily="18" charset="0"/>
              </a:rPr>
              <a:t> in brede betekenis als ‘voedsel”</a:t>
            </a:r>
          </a:p>
          <a:p>
            <a:pPr marL="742950" lvl="1" indent="-285750">
              <a:buFont typeface="Wingdings" pitchFamily="2" charset="2"/>
              <a:buChar char="Ø"/>
            </a:pPr>
            <a:r>
              <a:rPr lang="nl-BE" dirty="0">
                <a:latin typeface="Times New Roman" panose="02020603050405020304" pitchFamily="18" charset="0"/>
                <a:cs typeface="Times New Roman" panose="02020603050405020304" pitchFamily="18" charset="0"/>
              </a:rPr>
              <a:t>LXX: </a:t>
            </a:r>
            <a:r>
              <a:rPr lang="nl-BE" i="1" dirty="0">
                <a:latin typeface="Times New Roman" panose="02020603050405020304" pitchFamily="18" charset="0"/>
                <a:cs typeface="Times New Roman" panose="02020603050405020304" pitchFamily="18" charset="0"/>
              </a:rPr>
              <a:t>minus </a:t>
            </a:r>
            <a:r>
              <a:rPr lang="nl-BE" dirty="0">
                <a:latin typeface="Times New Roman" panose="02020603050405020304" pitchFamily="18" charset="0"/>
                <a:cs typeface="Times New Roman" panose="02020603050405020304" pitchFamily="18" charset="0"/>
              </a:rPr>
              <a:t>van </a:t>
            </a:r>
            <a:r>
              <a:rPr lang="he-IL" dirty="0">
                <a:latin typeface="Times New Roman" panose="02020603050405020304" pitchFamily="18" charset="0"/>
                <a:cs typeface="Times New Roman" panose="02020603050405020304" pitchFamily="18" charset="0"/>
              </a:rPr>
              <a:t>לחם</a:t>
            </a:r>
            <a:r>
              <a:rPr lang="fr-FR" dirty="0">
                <a:latin typeface="Times New Roman" panose="02020603050405020304" pitchFamily="18" charset="0"/>
                <a:cs typeface="Times New Roman" panose="02020603050405020304" pitchFamily="18" charset="0"/>
              </a:rPr>
              <a:t> </a:t>
            </a:r>
          </a:p>
          <a:p>
            <a:pPr marL="1200150" lvl="2" indent="-285750">
              <a:buFont typeface="Courier New" panose="02070309020205020404" pitchFamily="49" charset="0"/>
              <a:buChar char="o"/>
            </a:pPr>
            <a:r>
              <a:rPr lang="fr-FR" dirty="0" err="1">
                <a:latin typeface="Times New Roman" panose="02020603050405020304" pitchFamily="18" charset="0"/>
                <a:cs typeface="Times New Roman" panose="02020603050405020304" pitchFamily="18" charset="0"/>
              </a:rPr>
              <a:t>Bewuste</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vermijding</a:t>
            </a:r>
            <a:r>
              <a:rPr lang="fr-FR" dirty="0">
                <a:latin typeface="Times New Roman" panose="02020603050405020304" pitchFamily="18" charset="0"/>
                <a:cs typeface="Times New Roman" panose="02020603050405020304" pitchFamily="18" charset="0"/>
              </a:rPr>
              <a:t>?</a:t>
            </a: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nl-BE" dirty="0">
                <a:latin typeface="Times New Roman" panose="02020603050405020304" pitchFamily="18" charset="0"/>
                <a:cs typeface="Times New Roman" panose="02020603050405020304" pitchFamily="18" charset="0"/>
              </a:rPr>
              <a:t>Varianten: </a:t>
            </a: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nl-BE" dirty="0">
              <a:latin typeface="Times New Roman" panose="02020603050405020304" pitchFamily="18" charset="0"/>
              <a:cs typeface="Times New Roman" panose="02020603050405020304" pitchFamily="18" charset="0"/>
            </a:endParaRPr>
          </a:p>
        </p:txBody>
      </p:sp>
      <p:grpSp>
        <p:nvGrpSpPr>
          <p:cNvPr id="9" name="Groep 8">
            <a:extLst>
              <a:ext uri="{FF2B5EF4-FFF2-40B4-BE49-F238E27FC236}">
                <a16:creationId xmlns:a16="http://schemas.microsoft.com/office/drawing/2014/main" id="{8D30675F-9A99-F52F-B739-CB13D7801E37}"/>
              </a:ext>
            </a:extLst>
          </p:cNvPr>
          <p:cNvGrpSpPr/>
          <p:nvPr/>
        </p:nvGrpSpPr>
        <p:grpSpPr>
          <a:xfrm>
            <a:off x="1796664" y="2843936"/>
            <a:ext cx="9864539" cy="3665948"/>
            <a:chOff x="1796664" y="2843936"/>
            <a:chExt cx="9864539" cy="3665948"/>
          </a:xfrm>
        </p:grpSpPr>
        <p:pic>
          <p:nvPicPr>
            <p:cNvPr id="8" name="Afbeelding 7">
              <a:extLst>
                <a:ext uri="{FF2B5EF4-FFF2-40B4-BE49-F238E27FC236}">
                  <a16:creationId xmlns:a16="http://schemas.microsoft.com/office/drawing/2014/main" id="{4C212C75-36CB-474A-8120-4C4BE8C7A1C8}"/>
                </a:ext>
              </a:extLst>
            </p:cNvPr>
            <p:cNvPicPr>
              <a:picLocks noChangeAspect="1"/>
            </p:cNvPicPr>
            <p:nvPr/>
          </p:nvPicPr>
          <p:blipFill>
            <a:blip r:embed="rId2"/>
            <a:stretch>
              <a:fillRect/>
            </a:stretch>
          </p:blipFill>
          <p:spPr>
            <a:xfrm>
              <a:off x="1796664" y="2843936"/>
              <a:ext cx="9864539" cy="3665948"/>
            </a:xfrm>
            <a:prstGeom prst="rect">
              <a:avLst/>
            </a:prstGeom>
          </p:spPr>
        </p:pic>
        <p:sp>
          <p:nvSpPr>
            <p:cNvPr id="6" name="Ovaal 5">
              <a:extLst>
                <a:ext uri="{FF2B5EF4-FFF2-40B4-BE49-F238E27FC236}">
                  <a16:creationId xmlns:a16="http://schemas.microsoft.com/office/drawing/2014/main" id="{7A1583EA-CCD6-B2A7-4CFB-00A79EB1D5F4}"/>
                </a:ext>
              </a:extLst>
            </p:cNvPr>
            <p:cNvSpPr/>
            <p:nvPr/>
          </p:nvSpPr>
          <p:spPr>
            <a:xfrm>
              <a:off x="2398816" y="2933205"/>
              <a:ext cx="237506" cy="22071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Ovaal 6">
              <a:extLst>
                <a:ext uri="{FF2B5EF4-FFF2-40B4-BE49-F238E27FC236}">
                  <a16:creationId xmlns:a16="http://schemas.microsoft.com/office/drawing/2014/main" id="{3AFDFD77-D332-0842-B7AF-DD079965F9C8}"/>
                </a:ext>
              </a:extLst>
            </p:cNvPr>
            <p:cNvSpPr/>
            <p:nvPr/>
          </p:nvSpPr>
          <p:spPr>
            <a:xfrm>
              <a:off x="6849040" y="2933204"/>
              <a:ext cx="237506" cy="22071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Tree>
    <p:extLst>
      <p:ext uri="{BB962C8B-B14F-4D97-AF65-F5344CB8AC3E}">
        <p14:creationId xmlns:p14="http://schemas.microsoft.com/office/powerpoint/2010/main" val="235036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0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7946</TotalTime>
  <Words>2896</Words>
  <Application>Microsoft Macintosh PowerPoint</Application>
  <PresentationFormat>Breedbeeld</PresentationFormat>
  <Paragraphs>407</Paragraphs>
  <Slides>22</Slides>
  <Notes>0</Notes>
  <HiddenSlides>0</HiddenSlides>
  <MMClips>0</MMClips>
  <ScaleCrop>false</ScaleCrop>
  <HeadingPairs>
    <vt:vector size="6" baseType="variant">
      <vt:variant>
        <vt:lpstr>Gebruikte lettertypen</vt:lpstr>
      </vt:variant>
      <vt:variant>
        <vt:i4>7</vt:i4>
      </vt:variant>
      <vt:variant>
        <vt:lpstr>Thema</vt:lpstr>
      </vt:variant>
      <vt:variant>
        <vt:i4>18</vt:i4>
      </vt:variant>
      <vt:variant>
        <vt:lpstr>Diatitels</vt:lpstr>
      </vt:variant>
      <vt:variant>
        <vt:i4>22</vt:i4>
      </vt:variant>
    </vt:vector>
  </HeadingPairs>
  <TitlesOfParts>
    <vt:vector size="47" baseType="lpstr">
      <vt:lpstr>Arial</vt:lpstr>
      <vt:lpstr>Calibri</vt:lpstr>
      <vt:lpstr>Courier New</vt:lpstr>
      <vt:lpstr>SBL BibLit</vt:lpstr>
      <vt:lpstr>Times</vt:lpstr>
      <vt:lpstr>Times New Roman</vt:lpstr>
      <vt:lpstr>Wingdings</vt:lpstr>
      <vt:lpstr>3_Thème Office</vt:lpstr>
      <vt:lpstr>1_Thème Office</vt:lpstr>
      <vt:lpstr>1_Conception personnalisée</vt:lpstr>
      <vt:lpstr>2_Conception personnalisée</vt:lpstr>
      <vt:lpstr>4_Thème Office</vt:lpstr>
      <vt:lpstr>6_Thème Office</vt:lpstr>
      <vt:lpstr>7_Thème Office</vt:lpstr>
      <vt:lpstr>8_Thème Office</vt:lpstr>
      <vt:lpstr>9_Thème Office</vt:lpstr>
      <vt:lpstr>8_Conception personnalisée</vt:lpstr>
      <vt:lpstr>9_Conception personnalisée</vt:lpstr>
      <vt:lpstr>11_Conception personnalisée</vt:lpstr>
      <vt:lpstr>10_Conception personnalisée</vt:lpstr>
      <vt:lpstr>12_Conception personnalisée</vt:lpstr>
      <vt:lpstr>13_Conception personnalisée</vt:lpstr>
      <vt:lpstr>15_Conception personnalisée</vt:lpstr>
      <vt:lpstr>16_Conception personnalisée</vt:lpstr>
      <vt:lpstr>17_Conception personnalisée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Laurence Ippersiel</dc:creator>
  <cp:lastModifiedBy>Ellen De Doncker</cp:lastModifiedBy>
  <cp:revision>46</cp:revision>
  <dcterms:created xsi:type="dcterms:W3CDTF">2018-08-01T08:47:37Z</dcterms:created>
  <dcterms:modified xsi:type="dcterms:W3CDTF">2023-01-19T11:50:16Z</dcterms:modified>
</cp:coreProperties>
</file>