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4"/>
  </p:notesMasterIdLst>
  <p:handoutMasterIdLst>
    <p:handoutMasterId r:id="rId25"/>
  </p:handoutMasterIdLst>
  <p:sldIdLst>
    <p:sldId id="279" r:id="rId2"/>
    <p:sldId id="256" r:id="rId3"/>
    <p:sldId id="282" r:id="rId4"/>
    <p:sldId id="257" r:id="rId5"/>
    <p:sldId id="258" r:id="rId6"/>
    <p:sldId id="280" r:id="rId7"/>
    <p:sldId id="283" r:id="rId8"/>
    <p:sldId id="263" r:id="rId9"/>
    <p:sldId id="264" r:id="rId10"/>
    <p:sldId id="265" r:id="rId11"/>
    <p:sldId id="266" r:id="rId12"/>
    <p:sldId id="284" r:id="rId13"/>
    <p:sldId id="268" r:id="rId14"/>
    <p:sldId id="287" r:id="rId15"/>
    <p:sldId id="270" r:id="rId16"/>
    <p:sldId id="271" r:id="rId17"/>
    <p:sldId id="272" r:id="rId18"/>
    <p:sldId id="285" r:id="rId19"/>
    <p:sldId id="286" r:id="rId20"/>
    <p:sldId id="277" r:id="rId21"/>
    <p:sldId id="276" r:id="rId22"/>
    <p:sldId id="275" r:id="rId23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63" d="100"/>
          <a:sy n="163" d="100"/>
        </p:scale>
        <p:origin x="-880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4" Type="http://schemas.microsoft.com/office/2011/relationships/chartColorStyle" Target="colors1.xml"/><Relationship Id="rId1" Type="http://schemas.openxmlformats.org/officeDocument/2006/relationships/oleObject" Target="file:///C:\Users\pfastrez\Favorites\Liens\work\Consultance\2015%20ONE%20enqu&#234;te%20usages%20TIC\Questionnaires\Analyse\Analyse%20compl&#232;te\2015-09-11%20parents%20usages.xlsx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Usages!$B$129</c:f>
          <c:strCache>
            <c:ptCount val="1"/>
            <c:pt idx="0">
              <c:v>Pourcentage d'enfants de chaque âge pratiquant un usage donné</c:v>
            </c:pt>
          </c:strCache>
        </c:strRef>
      </c:tx>
      <c:layout>
        <c:manualLayout>
          <c:xMode val="edge"/>
          <c:yMode val="edge"/>
          <c:x val="0.000956528343924879"/>
          <c:y val="0.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02304732004962"/>
          <c:y val="0.104965706120468"/>
          <c:w val="0.855416023157877"/>
          <c:h val="0.3830475325480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Usages!$B$131</c:f>
              <c:strCache>
                <c:ptCount val="1"/>
                <c:pt idx="0">
                  <c:v>0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Usages!$C$130:$U$130</c:f>
              <c:strCache>
                <c:ptCount val="19"/>
                <c:pt idx="0">
                  <c:v>Usage: regarder des vidéos enregistrées</c:v>
                </c:pt>
                <c:pt idx="1">
                  <c:v>Usage: regarder des programmes télévisés</c:v>
                </c:pt>
                <c:pt idx="2">
                  <c:v>Usage: regarder des (albums de) photos sur écran</c:v>
                </c:pt>
                <c:pt idx="3">
                  <c:v>Usage: jouer à des jeux sur écran</c:v>
                </c:pt>
                <c:pt idx="4">
                  <c:v>Usage: passer ou recevoir des appels au téléphone ou en skype</c:v>
                </c:pt>
                <c:pt idx="5">
                  <c:v>Usage: prendre des photos ou filmer</c:v>
                </c:pt>
                <c:pt idx="6">
                  <c:v>Usage: chercher et choisir des chansons ou des vidéos sur internet</c:v>
                </c:pt>
                <c:pt idx="7">
                  <c:v>Usage: dessiner ou colorier sur écran</c:v>
                </c:pt>
                <c:pt idx="8">
                  <c:v>Usage: chercher et choisir des chansons ou des vidéos dans une médiathèque virtuelle</c:v>
                </c:pt>
                <c:pt idx="9">
                  <c:v>Usage: enregistrer sa voix</c:v>
                </c:pt>
                <c:pt idx="10">
                  <c:v>Usage: regarder des pages web déjà affichées</c:v>
                </c:pt>
                <c:pt idx="11">
                  <c:v>Usage: chercher et choisir des jeux, des applications sur internet</c:v>
                </c:pt>
                <c:pt idx="12">
                  <c:v>Usage: rechercher une page ou un site web</c:v>
                </c:pt>
                <c:pt idx="13">
                  <c:v>Usage: ranger une médiathèque virtuelle, personnelle ou familiale</c:v>
                </c:pt>
                <c:pt idx="14">
                  <c:v>Usage: envoyer des emails ou chatter</c:v>
                </c:pt>
                <c:pt idx="15">
                  <c:v>Usage: publier des photos, dessins, chansons ou vidéos sur le web</c:v>
                </c:pt>
                <c:pt idx="16">
                  <c:v>Usage: faire des achats en ligne</c:v>
                </c:pt>
                <c:pt idx="17">
                  <c:v>Profil sur un réseau social</c:v>
                </c:pt>
                <c:pt idx="18">
                  <c:v>Usage: organiser un carnet d’adresses ou une liste de correspondants sur écran</c:v>
                </c:pt>
              </c:strCache>
            </c:strRef>
          </c:cat>
          <c:val>
            <c:numRef>
              <c:f>Usages!$C$131:$U$131</c:f>
              <c:numCache>
                <c:formatCode>0%</c:formatCode>
                <c:ptCount val="19"/>
                <c:pt idx="0">
                  <c:v>0.133928571428571</c:v>
                </c:pt>
                <c:pt idx="1">
                  <c:v>0.1875</c:v>
                </c:pt>
                <c:pt idx="2">
                  <c:v>0.160714285714286</c:v>
                </c:pt>
                <c:pt idx="3">
                  <c:v>0.0133928571428571</c:v>
                </c:pt>
                <c:pt idx="4">
                  <c:v>0.09375</c:v>
                </c:pt>
                <c:pt idx="5">
                  <c:v>0.0446428571428571</c:v>
                </c:pt>
                <c:pt idx="6">
                  <c:v>0.0223214285714286</c:v>
                </c:pt>
                <c:pt idx="7">
                  <c:v>0.00446428571428571</c:v>
                </c:pt>
                <c:pt idx="8">
                  <c:v>0.00892857142857143</c:v>
                </c:pt>
                <c:pt idx="9">
                  <c:v>0.0267857142857143</c:v>
                </c:pt>
                <c:pt idx="10">
                  <c:v>0.0401785714285714</c:v>
                </c:pt>
                <c:pt idx="11">
                  <c:v>0.0</c:v>
                </c:pt>
                <c:pt idx="12">
                  <c:v>0.00446428571428571</c:v>
                </c:pt>
                <c:pt idx="13">
                  <c:v>0.00892857142857143</c:v>
                </c:pt>
                <c:pt idx="14">
                  <c:v>0.00446428571428571</c:v>
                </c:pt>
                <c:pt idx="15">
                  <c:v>0.0</c:v>
                </c:pt>
                <c:pt idx="16">
                  <c:v>0.0</c:v>
                </c:pt>
                <c:pt idx="17">
                  <c:v>0.00446428571428571</c:v>
                </c:pt>
                <c:pt idx="18">
                  <c:v>0.0</c:v>
                </c:pt>
              </c:numCache>
            </c:numRef>
          </c:val>
        </c:ser>
        <c:ser>
          <c:idx val="1"/>
          <c:order val="1"/>
          <c:tx>
            <c:strRef>
              <c:f>Usages!$B$132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Usages!$C$130:$U$130</c:f>
              <c:strCache>
                <c:ptCount val="19"/>
                <c:pt idx="0">
                  <c:v>Usage: regarder des vidéos enregistrées</c:v>
                </c:pt>
                <c:pt idx="1">
                  <c:v>Usage: regarder des programmes télévisés</c:v>
                </c:pt>
                <c:pt idx="2">
                  <c:v>Usage: regarder des (albums de) photos sur écran</c:v>
                </c:pt>
                <c:pt idx="3">
                  <c:v>Usage: jouer à des jeux sur écran</c:v>
                </c:pt>
                <c:pt idx="4">
                  <c:v>Usage: passer ou recevoir des appels au téléphone ou en skype</c:v>
                </c:pt>
                <c:pt idx="5">
                  <c:v>Usage: prendre des photos ou filmer</c:v>
                </c:pt>
                <c:pt idx="6">
                  <c:v>Usage: chercher et choisir des chansons ou des vidéos sur internet</c:v>
                </c:pt>
                <c:pt idx="7">
                  <c:v>Usage: dessiner ou colorier sur écran</c:v>
                </c:pt>
                <c:pt idx="8">
                  <c:v>Usage: chercher et choisir des chansons ou des vidéos dans une médiathèque virtuelle</c:v>
                </c:pt>
                <c:pt idx="9">
                  <c:v>Usage: enregistrer sa voix</c:v>
                </c:pt>
                <c:pt idx="10">
                  <c:v>Usage: regarder des pages web déjà affichées</c:v>
                </c:pt>
                <c:pt idx="11">
                  <c:v>Usage: chercher et choisir des jeux, des applications sur internet</c:v>
                </c:pt>
                <c:pt idx="12">
                  <c:v>Usage: rechercher une page ou un site web</c:v>
                </c:pt>
                <c:pt idx="13">
                  <c:v>Usage: ranger une médiathèque virtuelle, personnelle ou familiale</c:v>
                </c:pt>
                <c:pt idx="14">
                  <c:v>Usage: envoyer des emails ou chatter</c:v>
                </c:pt>
                <c:pt idx="15">
                  <c:v>Usage: publier des photos, dessins, chansons ou vidéos sur le web</c:v>
                </c:pt>
                <c:pt idx="16">
                  <c:v>Usage: faire des achats en ligne</c:v>
                </c:pt>
                <c:pt idx="17">
                  <c:v>Profil sur un réseau social</c:v>
                </c:pt>
                <c:pt idx="18">
                  <c:v>Usage: organiser un carnet d’adresses ou une liste de correspondants sur écran</c:v>
                </c:pt>
              </c:strCache>
            </c:strRef>
          </c:cat>
          <c:val>
            <c:numRef>
              <c:f>Usages!$C$132:$U$132</c:f>
              <c:numCache>
                <c:formatCode>0%</c:formatCode>
                <c:ptCount val="19"/>
                <c:pt idx="0">
                  <c:v>0.287581699346405</c:v>
                </c:pt>
                <c:pt idx="1">
                  <c:v>0.26797385620915</c:v>
                </c:pt>
                <c:pt idx="2">
                  <c:v>0.343137254901961</c:v>
                </c:pt>
                <c:pt idx="3">
                  <c:v>0.0294117647058823</c:v>
                </c:pt>
                <c:pt idx="4">
                  <c:v>0.23202614379085</c:v>
                </c:pt>
                <c:pt idx="5">
                  <c:v>0.0490196078431373</c:v>
                </c:pt>
                <c:pt idx="6">
                  <c:v>0.0980392156862745</c:v>
                </c:pt>
                <c:pt idx="7">
                  <c:v>0.0359477124183007</c:v>
                </c:pt>
                <c:pt idx="8">
                  <c:v>0.0294117647058823</c:v>
                </c:pt>
                <c:pt idx="9">
                  <c:v>0.0228758169934641</c:v>
                </c:pt>
                <c:pt idx="10">
                  <c:v>0.0457516339869281</c:v>
                </c:pt>
                <c:pt idx="11">
                  <c:v>0.0065359477124183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0.00326797385620915</c:v>
                </c:pt>
                <c:pt idx="18">
                  <c:v>0.0</c:v>
                </c:pt>
              </c:numCache>
            </c:numRef>
          </c:val>
        </c:ser>
        <c:ser>
          <c:idx val="2"/>
          <c:order val="2"/>
          <c:tx>
            <c:strRef>
              <c:f>Usages!$B$133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Usages!$C$130:$U$130</c:f>
              <c:strCache>
                <c:ptCount val="19"/>
                <c:pt idx="0">
                  <c:v>Usage: regarder des vidéos enregistrées</c:v>
                </c:pt>
                <c:pt idx="1">
                  <c:v>Usage: regarder des programmes télévisés</c:v>
                </c:pt>
                <c:pt idx="2">
                  <c:v>Usage: regarder des (albums de) photos sur écran</c:v>
                </c:pt>
                <c:pt idx="3">
                  <c:v>Usage: jouer à des jeux sur écran</c:v>
                </c:pt>
                <c:pt idx="4">
                  <c:v>Usage: passer ou recevoir des appels au téléphone ou en skype</c:v>
                </c:pt>
                <c:pt idx="5">
                  <c:v>Usage: prendre des photos ou filmer</c:v>
                </c:pt>
                <c:pt idx="6">
                  <c:v>Usage: chercher et choisir des chansons ou des vidéos sur internet</c:v>
                </c:pt>
                <c:pt idx="7">
                  <c:v>Usage: dessiner ou colorier sur écran</c:v>
                </c:pt>
                <c:pt idx="8">
                  <c:v>Usage: chercher et choisir des chansons ou des vidéos dans une médiathèque virtuelle</c:v>
                </c:pt>
                <c:pt idx="9">
                  <c:v>Usage: enregistrer sa voix</c:v>
                </c:pt>
                <c:pt idx="10">
                  <c:v>Usage: regarder des pages web déjà affichées</c:v>
                </c:pt>
                <c:pt idx="11">
                  <c:v>Usage: chercher et choisir des jeux, des applications sur internet</c:v>
                </c:pt>
                <c:pt idx="12">
                  <c:v>Usage: rechercher une page ou un site web</c:v>
                </c:pt>
                <c:pt idx="13">
                  <c:v>Usage: ranger une médiathèque virtuelle, personnelle ou familiale</c:v>
                </c:pt>
                <c:pt idx="14">
                  <c:v>Usage: envoyer des emails ou chatter</c:v>
                </c:pt>
                <c:pt idx="15">
                  <c:v>Usage: publier des photos, dessins, chansons ou vidéos sur le web</c:v>
                </c:pt>
                <c:pt idx="16">
                  <c:v>Usage: faire des achats en ligne</c:v>
                </c:pt>
                <c:pt idx="17">
                  <c:v>Profil sur un réseau social</c:v>
                </c:pt>
                <c:pt idx="18">
                  <c:v>Usage: organiser un carnet d’adresses ou une liste de correspondants sur écran</c:v>
                </c:pt>
              </c:strCache>
            </c:strRef>
          </c:cat>
          <c:val>
            <c:numRef>
              <c:f>Usages!$C$133:$U$133</c:f>
              <c:numCache>
                <c:formatCode>0%</c:formatCode>
                <c:ptCount val="19"/>
                <c:pt idx="0">
                  <c:v>0.622222222222222</c:v>
                </c:pt>
                <c:pt idx="1">
                  <c:v>0.425</c:v>
                </c:pt>
                <c:pt idx="2">
                  <c:v>0.525</c:v>
                </c:pt>
                <c:pt idx="3">
                  <c:v>0.172222222222222</c:v>
                </c:pt>
                <c:pt idx="4">
                  <c:v>0.297222222222222</c:v>
                </c:pt>
                <c:pt idx="5">
                  <c:v>0.119444444444444</c:v>
                </c:pt>
                <c:pt idx="6">
                  <c:v>0.238888888888889</c:v>
                </c:pt>
                <c:pt idx="7">
                  <c:v>0.113888888888889</c:v>
                </c:pt>
                <c:pt idx="8">
                  <c:v>0.105555555555556</c:v>
                </c:pt>
                <c:pt idx="9">
                  <c:v>0.0555555555555555</c:v>
                </c:pt>
                <c:pt idx="10">
                  <c:v>0.0833333333333333</c:v>
                </c:pt>
                <c:pt idx="11">
                  <c:v>0.0222222222222222</c:v>
                </c:pt>
                <c:pt idx="12">
                  <c:v>0.0166666666666667</c:v>
                </c:pt>
                <c:pt idx="13">
                  <c:v>0.0</c:v>
                </c:pt>
                <c:pt idx="14">
                  <c:v>0.0</c:v>
                </c:pt>
                <c:pt idx="15">
                  <c:v>0.00277777777777778</c:v>
                </c:pt>
                <c:pt idx="16">
                  <c:v>0.0</c:v>
                </c:pt>
                <c:pt idx="17">
                  <c:v>0.00555555555555555</c:v>
                </c:pt>
                <c:pt idx="18">
                  <c:v>0.0</c:v>
                </c:pt>
              </c:numCache>
            </c:numRef>
          </c:val>
        </c:ser>
        <c:ser>
          <c:idx val="3"/>
          <c:order val="3"/>
          <c:tx>
            <c:strRef>
              <c:f>Usages!$B$134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Usages!$C$130:$U$130</c:f>
              <c:strCache>
                <c:ptCount val="19"/>
                <c:pt idx="0">
                  <c:v>Usage: regarder des vidéos enregistrées</c:v>
                </c:pt>
                <c:pt idx="1">
                  <c:v>Usage: regarder des programmes télévisés</c:v>
                </c:pt>
                <c:pt idx="2">
                  <c:v>Usage: regarder des (albums de) photos sur écran</c:v>
                </c:pt>
                <c:pt idx="3">
                  <c:v>Usage: jouer à des jeux sur écran</c:v>
                </c:pt>
                <c:pt idx="4">
                  <c:v>Usage: passer ou recevoir des appels au téléphone ou en skype</c:v>
                </c:pt>
                <c:pt idx="5">
                  <c:v>Usage: prendre des photos ou filmer</c:v>
                </c:pt>
                <c:pt idx="6">
                  <c:v>Usage: chercher et choisir des chansons ou des vidéos sur internet</c:v>
                </c:pt>
                <c:pt idx="7">
                  <c:v>Usage: dessiner ou colorier sur écran</c:v>
                </c:pt>
                <c:pt idx="8">
                  <c:v>Usage: chercher et choisir des chansons ou des vidéos dans une médiathèque virtuelle</c:v>
                </c:pt>
                <c:pt idx="9">
                  <c:v>Usage: enregistrer sa voix</c:v>
                </c:pt>
                <c:pt idx="10">
                  <c:v>Usage: regarder des pages web déjà affichées</c:v>
                </c:pt>
                <c:pt idx="11">
                  <c:v>Usage: chercher et choisir des jeux, des applications sur internet</c:v>
                </c:pt>
                <c:pt idx="12">
                  <c:v>Usage: rechercher une page ou un site web</c:v>
                </c:pt>
                <c:pt idx="13">
                  <c:v>Usage: ranger une médiathèque virtuelle, personnelle ou familiale</c:v>
                </c:pt>
                <c:pt idx="14">
                  <c:v>Usage: envoyer des emails ou chatter</c:v>
                </c:pt>
                <c:pt idx="15">
                  <c:v>Usage: publier des photos, dessins, chansons ou vidéos sur le web</c:v>
                </c:pt>
                <c:pt idx="16">
                  <c:v>Usage: faire des achats en ligne</c:v>
                </c:pt>
                <c:pt idx="17">
                  <c:v>Profil sur un réseau social</c:v>
                </c:pt>
                <c:pt idx="18">
                  <c:v>Usage: organiser un carnet d’adresses ou une liste de correspondants sur écran</c:v>
                </c:pt>
              </c:strCache>
            </c:strRef>
          </c:cat>
          <c:val>
            <c:numRef>
              <c:f>Usages!$C$134:$U$134</c:f>
              <c:numCache>
                <c:formatCode>0%</c:formatCode>
                <c:ptCount val="19"/>
                <c:pt idx="0">
                  <c:v>0.826666666666667</c:v>
                </c:pt>
                <c:pt idx="1">
                  <c:v>0.533333333333333</c:v>
                </c:pt>
                <c:pt idx="2">
                  <c:v>0.586666666666667</c:v>
                </c:pt>
                <c:pt idx="3">
                  <c:v>0.324444444444444</c:v>
                </c:pt>
                <c:pt idx="4">
                  <c:v>0.271111111111111</c:v>
                </c:pt>
                <c:pt idx="5">
                  <c:v>0.222222222222222</c:v>
                </c:pt>
                <c:pt idx="6">
                  <c:v>0.32</c:v>
                </c:pt>
                <c:pt idx="7">
                  <c:v>0.271111111111111</c:v>
                </c:pt>
                <c:pt idx="8">
                  <c:v>0.182222222222222</c:v>
                </c:pt>
                <c:pt idx="9">
                  <c:v>0.102222222222222</c:v>
                </c:pt>
                <c:pt idx="10">
                  <c:v>0.0933333333333333</c:v>
                </c:pt>
                <c:pt idx="11">
                  <c:v>0.0177777777777778</c:v>
                </c:pt>
                <c:pt idx="12">
                  <c:v>0.0133333333333333</c:v>
                </c:pt>
                <c:pt idx="13">
                  <c:v>0.0222222222222222</c:v>
                </c:pt>
                <c:pt idx="14">
                  <c:v>0.00444444444444444</c:v>
                </c:pt>
                <c:pt idx="15">
                  <c:v>0.00888888888888889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</c:numCache>
            </c:numRef>
          </c:val>
        </c:ser>
        <c:ser>
          <c:idx val="4"/>
          <c:order val="4"/>
          <c:tx>
            <c:strRef>
              <c:f>Usages!$B$135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Usages!$C$130:$U$130</c:f>
              <c:strCache>
                <c:ptCount val="19"/>
                <c:pt idx="0">
                  <c:v>Usage: regarder des vidéos enregistrées</c:v>
                </c:pt>
                <c:pt idx="1">
                  <c:v>Usage: regarder des programmes télévisés</c:v>
                </c:pt>
                <c:pt idx="2">
                  <c:v>Usage: regarder des (albums de) photos sur écran</c:v>
                </c:pt>
                <c:pt idx="3">
                  <c:v>Usage: jouer à des jeux sur écran</c:v>
                </c:pt>
                <c:pt idx="4">
                  <c:v>Usage: passer ou recevoir des appels au téléphone ou en skype</c:v>
                </c:pt>
                <c:pt idx="5">
                  <c:v>Usage: prendre des photos ou filmer</c:v>
                </c:pt>
                <c:pt idx="6">
                  <c:v>Usage: chercher et choisir des chansons ou des vidéos sur internet</c:v>
                </c:pt>
                <c:pt idx="7">
                  <c:v>Usage: dessiner ou colorier sur écran</c:v>
                </c:pt>
                <c:pt idx="8">
                  <c:v>Usage: chercher et choisir des chansons ou des vidéos dans une médiathèque virtuelle</c:v>
                </c:pt>
                <c:pt idx="9">
                  <c:v>Usage: enregistrer sa voix</c:v>
                </c:pt>
                <c:pt idx="10">
                  <c:v>Usage: regarder des pages web déjà affichées</c:v>
                </c:pt>
                <c:pt idx="11">
                  <c:v>Usage: chercher et choisir des jeux, des applications sur internet</c:v>
                </c:pt>
                <c:pt idx="12">
                  <c:v>Usage: rechercher une page ou un site web</c:v>
                </c:pt>
                <c:pt idx="13">
                  <c:v>Usage: ranger une médiathèque virtuelle, personnelle ou familiale</c:v>
                </c:pt>
                <c:pt idx="14">
                  <c:v>Usage: envoyer des emails ou chatter</c:v>
                </c:pt>
                <c:pt idx="15">
                  <c:v>Usage: publier des photos, dessins, chansons ou vidéos sur le web</c:v>
                </c:pt>
                <c:pt idx="16">
                  <c:v>Usage: faire des achats en ligne</c:v>
                </c:pt>
                <c:pt idx="17">
                  <c:v>Profil sur un réseau social</c:v>
                </c:pt>
                <c:pt idx="18">
                  <c:v>Usage: organiser un carnet d’adresses ou une liste de correspondants sur écran</c:v>
                </c:pt>
              </c:strCache>
            </c:strRef>
          </c:cat>
          <c:val>
            <c:numRef>
              <c:f>Usages!$C$135:$U$135</c:f>
              <c:numCache>
                <c:formatCode>0%</c:formatCode>
                <c:ptCount val="19"/>
                <c:pt idx="0">
                  <c:v>0.889423076923077</c:v>
                </c:pt>
                <c:pt idx="1">
                  <c:v>0.711538461538462</c:v>
                </c:pt>
                <c:pt idx="2">
                  <c:v>0.490384615384615</c:v>
                </c:pt>
                <c:pt idx="3">
                  <c:v>0.557692307692308</c:v>
                </c:pt>
                <c:pt idx="4">
                  <c:v>0.259615384615385</c:v>
                </c:pt>
                <c:pt idx="5">
                  <c:v>0.360576923076923</c:v>
                </c:pt>
                <c:pt idx="6">
                  <c:v>0.302884615384615</c:v>
                </c:pt>
                <c:pt idx="7">
                  <c:v>0.399038461538462</c:v>
                </c:pt>
                <c:pt idx="8">
                  <c:v>0.153846153846154</c:v>
                </c:pt>
                <c:pt idx="9">
                  <c:v>0.144230769230769</c:v>
                </c:pt>
                <c:pt idx="10">
                  <c:v>0.115384615384615</c:v>
                </c:pt>
                <c:pt idx="11">
                  <c:v>0.0865384615384615</c:v>
                </c:pt>
                <c:pt idx="12">
                  <c:v>0.0288461538461538</c:v>
                </c:pt>
                <c:pt idx="13">
                  <c:v>0.00961538461538462</c:v>
                </c:pt>
                <c:pt idx="14">
                  <c:v>0.0</c:v>
                </c:pt>
                <c:pt idx="15">
                  <c:v>0.0</c:v>
                </c:pt>
                <c:pt idx="16">
                  <c:v>0.00961538461538462</c:v>
                </c:pt>
                <c:pt idx="17">
                  <c:v>0.0</c:v>
                </c:pt>
                <c:pt idx="18">
                  <c:v>0.0</c:v>
                </c:pt>
              </c:numCache>
            </c:numRef>
          </c:val>
        </c:ser>
        <c:ser>
          <c:idx val="5"/>
          <c:order val="5"/>
          <c:tx>
            <c:strRef>
              <c:f>Usages!$B$136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strRef>
              <c:f>Usages!$C$130:$U$130</c:f>
              <c:strCache>
                <c:ptCount val="19"/>
                <c:pt idx="0">
                  <c:v>Usage: regarder des vidéos enregistrées</c:v>
                </c:pt>
                <c:pt idx="1">
                  <c:v>Usage: regarder des programmes télévisés</c:v>
                </c:pt>
                <c:pt idx="2">
                  <c:v>Usage: regarder des (albums de) photos sur écran</c:v>
                </c:pt>
                <c:pt idx="3">
                  <c:v>Usage: jouer à des jeux sur écran</c:v>
                </c:pt>
                <c:pt idx="4">
                  <c:v>Usage: passer ou recevoir des appels au téléphone ou en skype</c:v>
                </c:pt>
                <c:pt idx="5">
                  <c:v>Usage: prendre des photos ou filmer</c:v>
                </c:pt>
                <c:pt idx="6">
                  <c:v>Usage: chercher et choisir des chansons ou des vidéos sur internet</c:v>
                </c:pt>
                <c:pt idx="7">
                  <c:v>Usage: dessiner ou colorier sur écran</c:v>
                </c:pt>
                <c:pt idx="8">
                  <c:v>Usage: chercher et choisir des chansons ou des vidéos dans une médiathèque virtuelle</c:v>
                </c:pt>
                <c:pt idx="9">
                  <c:v>Usage: enregistrer sa voix</c:v>
                </c:pt>
                <c:pt idx="10">
                  <c:v>Usage: regarder des pages web déjà affichées</c:v>
                </c:pt>
                <c:pt idx="11">
                  <c:v>Usage: chercher et choisir des jeux, des applications sur internet</c:v>
                </c:pt>
                <c:pt idx="12">
                  <c:v>Usage: rechercher une page ou un site web</c:v>
                </c:pt>
                <c:pt idx="13">
                  <c:v>Usage: ranger une médiathèque virtuelle, personnelle ou familiale</c:v>
                </c:pt>
                <c:pt idx="14">
                  <c:v>Usage: envoyer des emails ou chatter</c:v>
                </c:pt>
                <c:pt idx="15">
                  <c:v>Usage: publier des photos, dessins, chansons ou vidéos sur le web</c:v>
                </c:pt>
                <c:pt idx="16">
                  <c:v>Usage: faire des achats en ligne</c:v>
                </c:pt>
                <c:pt idx="17">
                  <c:v>Profil sur un réseau social</c:v>
                </c:pt>
                <c:pt idx="18">
                  <c:v>Usage: organiser un carnet d’adresses ou une liste de correspondants sur écran</c:v>
                </c:pt>
              </c:strCache>
            </c:strRef>
          </c:cat>
          <c:val>
            <c:numRef>
              <c:f>Usages!$C$136:$U$136</c:f>
              <c:numCache>
                <c:formatCode>0%</c:formatCode>
                <c:ptCount val="19"/>
                <c:pt idx="0">
                  <c:v>0.872641509433962</c:v>
                </c:pt>
                <c:pt idx="1">
                  <c:v>0.693396226415094</c:v>
                </c:pt>
                <c:pt idx="2">
                  <c:v>0.504716981132075</c:v>
                </c:pt>
                <c:pt idx="3">
                  <c:v>0.674528301886792</c:v>
                </c:pt>
                <c:pt idx="4">
                  <c:v>0.221698113207547</c:v>
                </c:pt>
                <c:pt idx="5">
                  <c:v>0.457547169811321</c:v>
                </c:pt>
                <c:pt idx="6">
                  <c:v>0.25</c:v>
                </c:pt>
                <c:pt idx="7">
                  <c:v>0.344339622641509</c:v>
                </c:pt>
                <c:pt idx="8">
                  <c:v>0.179245283018868</c:v>
                </c:pt>
                <c:pt idx="9">
                  <c:v>0.202830188679245</c:v>
                </c:pt>
                <c:pt idx="10">
                  <c:v>0.188679245283019</c:v>
                </c:pt>
                <c:pt idx="11">
                  <c:v>0.0990566037735849</c:v>
                </c:pt>
                <c:pt idx="12">
                  <c:v>0.0471698113207547</c:v>
                </c:pt>
                <c:pt idx="13">
                  <c:v>0.00943396226415094</c:v>
                </c:pt>
                <c:pt idx="14">
                  <c:v>0.00943396226415094</c:v>
                </c:pt>
                <c:pt idx="15">
                  <c:v>0.0</c:v>
                </c:pt>
                <c:pt idx="16">
                  <c:v>0.00471698113207547</c:v>
                </c:pt>
                <c:pt idx="17">
                  <c:v>0.00471698113207547</c:v>
                </c:pt>
                <c:pt idx="18">
                  <c:v>0.0</c:v>
                </c:pt>
              </c:numCache>
            </c:numRef>
          </c:val>
        </c:ser>
        <c:ser>
          <c:idx val="6"/>
          <c:order val="6"/>
          <c:tx>
            <c:strRef>
              <c:f>Usages!$B$137</c:f>
              <c:strCache>
                <c:ptCount val="1"/>
                <c:pt idx="0">
                  <c:v>6</c:v>
                </c:pt>
              </c:strCache>
            </c:strRef>
          </c:tx>
          <c:spPr>
            <a:solidFill>
              <a:srgbClr val="CC0099"/>
            </a:solidFill>
            <a:ln>
              <a:noFill/>
            </a:ln>
            <a:effectLst/>
          </c:spPr>
          <c:invertIfNegative val="0"/>
          <c:cat>
            <c:strRef>
              <c:f>Usages!$C$130:$U$130</c:f>
              <c:strCache>
                <c:ptCount val="19"/>
                <c:pt idx="0">
                  <c:v>Usage: regarder des vidéos enregistrées</c:v>
                </c:pt>
                <c:pt idx="1">
                  <c:v>Usage: regarder des programmes télévisés</c:v>
                </c:pt>
                <c:pt idx="2">
                  <c:v>Usage: regarder des (albums de) photos sur écran</c:v>
                </c:pt>
                <c:pt idx="3">
                  <c:v>Usage: jouer à des jeux sur écran</c:v>
                </c:pt>
                <c:pt idx="4">
                  <c:v>Usage: passer ou recevoir des appels au téléphone ou en skype</c:v>
                </c:pt>
                <c:pt idx="5">
                  <c:v>Usage: prendre des photos ou filmer</c:v>
                </c:pt>
                <c:pt idx="6">
                  <c:v>Usage: chercher et choisir des chansons ou des vidéos sur internet</c:v>
                </c:pt>
                <c:pt idx="7">
                  <c:v>Usage: dessiner ou colorier sur écran</c:v>
                </c:pt>
                <c:pt idx="8">
                  <c:v>Usage: chercher et choisir des chansons ou des vidéos dans une médiathèque virtuelle</c:v>
                </c:pt>
                <c:pt idx="9">
                  <c:v>Usage: enregistrer sa voix</c:v>
                </c:pt>
                <c:pt idx="10">
                  <c:v>Usage: regarder des pages web déjà affichées</c:v>
                </c:pt>
                <c:pt idx="11">
                  <c:v>Usage: chercher et choisir des jeux, des applications sur internet</c:v>
                </c:pt>
                <c:pt idx="12">
                  <c:v>Usage: rechercher une page ou un site web</c:v>
                </c:pt>
                <c:pt idx="13">
                  <c:v>Usage: ranger une médiathèque virtuelle, personnelle ou familiale</c:v>
                </c:pt>
                <c:pt idx="14">
                  <c:v>Usage: envoyer des emails ou chatter</c:v>
                </c:pt>
                <c:pt idx="15">
                  <c:v>Usage: publier des photos, dessins, chansons ou vidéos sur le web</c:v>
                </c:pt>
                <c:pt idx="16">
                  <c:v>Usage: faire des achats en ligne</c:v>
                </c:pt>
                <c:pt idx="17">
                  <c:v>Profil sur un réseau social</c:v>
                </c:pt>
                <c:pt idx="18">
                  <c:v>Usage: organiser un carnet d’adresses ou une liste de correspondants sur écran</c:v>
                </c:pt>
              </c:strCache>
            </c:strRef>
          </c:cat>
          <c:val>
            <c:numRef>
              <c:f>Usages!$C$137:$U$137</c:f>
              <c:numCache>
                <c:formatCode>0%</c:formatCode>
                <c:ptCount val="19"/>
                <c:pt idx="0">
                  <c:v>0.864864864864865</c:v>
                </c:pt>
                <c:pt idx="1">
                  <c:v>0.767567567567567</c:v>
                </c:pt>
                <c:pt idx="2">
                  <c:v>0.454054054054054</c:v>
                </c:pt>
                <c:pt idx="3">
                  <c:v>0.805405405405405</c:v>
                </c:pt>
                <c:pt idx="4">
                  <c:v>0.232432432432433</c:v>
                </c:pt>
                <c:pt idx="5">
                  <c:v>0.594594594594595</c:v>
                </c:pt>
                <c:pt idx="6">
                  <c:v>0.345945945945946</c:v>
                </c:pt>
                <c:pt idx="7">
                  <c:v>0.459459459459459</c:v>
                </c:pt>
                <c:pt idx="8">
                  <c:v>0.259459459459459</c:v>
                </c:pt>
                <c:pt idx="9">
                  <c:v>0.291891891891892</c:v>
                </c:pt>
                <c:pt idx="10">
                  <c:v>0.232432432432433</c:v>
                </c:pt>
                <c:pt idx="11">
                  <c:v>0.216216216216216</c:v>
                </c:pt>
                <c:pt idx="12">
                  <c:v>0.0594594594594595</c:v>
                </c:pt>
                <c:pt idx="13">
                  <c:v>0.027027027027027</c:v>
                </c:pt>
                <c:pt idx="14">
                  <c:v>0.00540540540540541</c:v>
                </c:pt>
                <c:pt idx="15">
                  <c:v>0.00540540540540541</c:v>
                </c:pt>
                <c:pt idx="16">
                  <c:v>0.00540540540540541</c:v>
                </c:pt>
                <c:pt idx="17">
                  <c:v>0.0</c:v>
                </c:pt>
                <c:pt idx="18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axId val="2070355992"/>
        <c:axId val="2070783544"/>
      </c:barChart>
      <c:catAx>
        <c:axId val="2070355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070783544"/>
        <c:crosses val="autoZero"/>
        <c:auto val="1"/>
        <c:lblAlgn val="ctr"/>
        <c:lblOffset val="100"/>
        <c:noMultiLvlLbl val="0"/>
      </c:catAx>
      <c:valAx>
        <c:axId val="2070783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070355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743985-688E-F140-9D00-205E87F1A40C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A30BC0F-93C3-444F-AD8B-856D5FD45ADC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Parents</a:t>
          </a:r>
          <a:endParaRPr lang="fr-FR" dirty="0"/>
        </a:p>
      </dgm:t>
    </dgm:pt>
    <dgm:pt modelId="{CC729DED-E834-0B41-A43F-DFEAB9918BFB}" type="parTrans" cxnId="{FE3F5FCF-369B-A74A-B20B-1AB78BC844F5}">
      <dgm:prSet/>
      <dgm:spPr/>
      <dgm:t>
        <a:bodyPr/>
        <a:lstStyle/>
        <a:p>
          <a:endParaRPr lang="fr-FR"/>
        </a:p>
      </dgm:t>
    </dgm:pt>
    <dgm:pt modelId="{C2F8E7D2-7659-8E48-97E6-285FCEA976B5}" type="sibTrans" cxnId="{FE3F5FCF-369B-A74A-B20B-1AB78BC844F5}">
      <dgm:prSet/>
      <dgm:spPr/>
      <dgm:t>
        <a:bodyPr/>
        <a:lstStyle/>
        <a:p>
          <a:endParaRPr lang="fr-FR"/>
        </a:p>
      </dgm:t>
    </dgm:pt>
    <dgm:pt modelId="{E8B46341-209B-E940-8E0A-6AD3BAE1D35B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Questionnaire (1789)</a:t>
          </a:r>
          <a:endParaRPr lang="fr-FR" dirty="0"/>
        </a:p>
      </dgm:t>
    </dgm:pt>
    <dgm:pt modelId="{DBD4D9E7-474E-D641-927C-69974B030001}" type="parTrans" cxnId="{5BB4C38C-84B6-8B43-87EE-D65E50FAC610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fr-FR"/>
        </a:p>
      </dgm:t>
    </dgm:pt>
    <dgm:pt modelId="{424B5AB3-25B6-A545-8236-450B6B08BF92}" type="sibTrans" cxnId="{5BB4C38C-84B6-8B43-87EE-D65E50FAC610}">
      <dgm:prSet/>
      <dgm:spPr/>
      <dgm:t>
        <a:bodyPr/>
        <a:lstStyle/>
        <a:p>
          <a:endParaRPr lang="fr-FR"/>
        </a:p>
      </dgm:t>
    </dgm:pt>
    <dgm:pt modelId="{E1844DD3-1A0D-C241-9C85-640650ACF811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Groupes de discussion</a:t>
          </a:r>
          <a:endParaRPr lang="fr-FR" dirty="0"/>
        </a:p>
      </dgm:t>
    </dgm:pt>
    <dgm:pt modelId="{6D27E3AD-B35F-8B4B-9FFC-C3DF753D4113}" type="parTrans" cxnId="{11638763-4A95-FF44-910F-79854661303F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fr-FR"/>
        </a:p>
      </dgm:t>
    </dgm:pt>
    <dgm:pt modelId="{3A663169-7B12-AC43-B009-4AD2C9429EBF}" type="sibTrans" cxnId="{11638763-4A95-FF44-910F-79854661303F}">
      <dgm:prSet/>
      <dgm:spPr/>
      <dgm:t>
        <a:bodyPr/>
        <a:lstStyle/>
        <a:p>
          <a:endParaRPr lang="fr-FR"/>
        </a:p>
      </dgm:t>
    </dgm:pt>
    <dgm:pt modelId="{1FE025DC-2E76-5043-8DBF-E650784B0FC7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En ligne Web</a:t>
          </a:r>
          <a:endParaRPr lang="fr-FR" dirty="0"/>
        </a:p>
      </dgm:t>
    </dgm:pt>
    <dgm:pt modelId="{8999186B-058F-0F48-B0EF-14C87718A2B6}" type="parTrans" cxnId="{B6E0E34A-1997-3A45-AF0B-104F5B50BAD8}">
      <dgm:prSet/>
      <dgm:spPr/>
      <dgm:t>
        <a:bodyPr/>
        <a:lstStyle/>
        <a:p>
          <a:endParaRPr lang="fr-FR"/>
        </a:p>
      </dgm:t>
    </dgm:pt>
    <dgm:pt modelId="{E41A0D42-11AE-0043-808F-BA196CBD1555}" type="sibTrans" cxnId="{B6E0E34A-1997-3A45-AF0B-104F5B50BAD8}">
      <dgm:prSet/>
      <dgm:spPr/>
      <dgm:t>
        <a:bodyPr/>
        <a:lstStyle/>
        <a:p>
          <a:endParaRPr lang="fr-FR"/>
        </a:p>
      </dgm:t>
    </dgm:pt>
    <dgm:pt modelId="{720EA4F6-A2C6-CD45-A250-A4345B9E8ABB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Face à face</a:t>
          </a:r>
          <a:endParaRPr lang="fr-FR" dirty="0"/>
        </a:p>
      </dgm:t>
    </dgm:pt>
    <dgm:pt modelId="{7816F426-08C4-B746-BCCE-1C1BD6FDBDB0}" type="parTrans" cxnId="{1D22DEA7-FB86-A743-A7E7-AF4B6C4253FC}">
      <dgm:prSet/>
      <dgm:spPr/>
      <dgm:t>
        <a:bodyPr/>
        <a:lstStyle/>
        <a:p>
          <a:endParaRPr lang="fr-FR"/>
        </a:p>
      </dgm:t>
    </dgm:pt>
    <dgm:pt modelId="{57D03ADD-2F70-9D44-A820-D38653302500}" type="sibTrans" cxnId="{1D22DEA7-FB86-A743-A7E7-AF4B6C4253FC}">
      <dgm:prSet/>
      <dgm:spPr/>
      <dgm:t>
        <a:bodyPr/>
        <a:lstStyle/>
        <a:p>
          <a:endParaRPr lang="fr-FR"/>
        </a:p>
      </dgm:t>
    </dgm:pt>
    <dgm:pt modelId="{88C209B7-CF19-D847-BE06-59046AD9D971}" type="pres">
      <dgm:prSet presAssocID="{E9743985-688E-F140-9D00-205E87F1A40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96AC6BA-FEE8-324D-B14B-FCE83EA96E2B}" type="pres">
      <dgm:prSet presAssocID="{5A30BC0F-93C3-444F-AD8B-856D5FD45ADC}" presName="centerShape" presStyleLbl="node0" presStyleIdx="0" presStyleCnt="1"/>
      <dgm:spPr/>
      <dgm:t>
        <a:bodyPr/>
        <a:lstStyle/>
        <a:p>
          <a:endParaRPr lang="fr-FR"/>
        </a:p>
      </dgm:t>
    </dgm:pt>
    <dgm:pt modelId="{BD67928F-14D5-A445-A500-DF9E45404AF2}" type="pres">
      <dgm:prSet presAssocID="{DBD4D9E7-474E-D641-927C-69974B030001}" presName="parTrans" presStyleLbl="bgSibTrans2D1" presStyleIdx="0" presStyleCnt="2"/>
      <dgm:spPr/>
      <dgm:t>
        <a:bodyPr/>
        <a:lstStyle/>
        <a:p>
          <a:endParaRPr lang="fr-FR"/>
        </a:p>
      </dgm:t>
    </dgm:pt>
    <dgm:pt modelId="{9D1B5940-15C7-B940-8151-1AA2BF6A61C5}" type="pres">
      <dgm:prSet presAssocID="{E8B46341-209B-E940-8E0A-6AD3BAE1D35B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1CEA965-0F44-8D47-84A5-272206EF0349}" type="pres">
      <dgm:prSet presAssocID="{6D27E3AD-B35F-8B4B-9FFC-C3DF753D4113}" presName="parTrans" presStyleLbl="bgSibTrans2D1" presStyleIdx="1" presStyleCnt="2"/>
      <dgm:spPr/>
      <dgm:t>
        <a:bodyPr/>
        <a:lstStyle/>
        <a:p>
          <a:endParaRPr lang="fr-FR"/>
        </a:p>
      </dgm:t>
    </dgm:pt>
    <dgm:pt modelId="{F1A6125B-FE1B-2C43-A58D-3F9B877BA2F2}" type="pres">
      <dgm:prSet presAssocID="{E1844DD3-1A0D-C241-9C85-640650ACF811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6E0E34A-1997-3A45-AF0B-104F5B50BAD8}" srcId="{E8B46341-209B-E940-8E0A-6AD3BAE1D35B}" destId="{1FE025DC-2E76-5043-8DBF-E650784B0FC7}" srcOrd="0" destOrd="0" parTransId="{8999186B-058F-0F48-B0EF-14C87718A2B6}" sibTransId="{E41A0D42-11AE-0043-808F-BA196CBD1555}"/>
    <dgm:cxn modelId="{D572255E-695F-274B-A966-79E6F17E7451}" type="presOf" srcId="{720EA4F6-A2C6-CD45-A250-A4345B9E8ABB}" destId="{9D1B5940-15C7-B940-8151-1AA2BF6A61C5}" srcOrd="0" destOrd="2" presId="urn:microsoft.com/office/officeart/2005/8/layout/radial4"/>
    <dgm:cxn modelId="{5BB4C38C-84B6-8B43-87EE-D65E50FAC610}" srcId="{5A30BC0F-93C3-444F-AD8B-856D5FD45ADC}" destId="{E8B46341-209B-E940-8E0A-6AD3BAE1D35B}" srcOrd="0" destOrd="0" parTransId="{DBD4D9E7-474E-D641-927C-69974B030001}" sibTransId="{424B5AB3-25B6-A545-8236-450B6B08BF92}"/>
    <dgm:cxn modelId="{41D8544C-403E-CF47-B5D1-9CDC4717A8D4}" type="presOf" srcId="{DBD4D9E7-474E-D641-927C-69974B030001}" destId="{BD67928F-14D5-A445-A500-DF9E45404AF2}" srcOrd="0" destOrd="0" presId="urn:microsoft.com/office/officeart/2005/8/layout/radial4"/>
    <dgm:cxn modelId="{11638763-4A95-FF44-910F-79854661303F}" srcId="{5A30BC0F-93C3-444F-AD8B-856D5FD45ADC}" destId="{E1844DD3-1A0D-C241-9C85-640650ACF811}" srcOrd="1" destOrd="0" parTransId="{6D27E3AD-B35F-8B4B-9FFC-C3DF753D4113}" sibTransId="{3A663169-7B12-AC43-B009-4AD2C9429EBF}"/>
    <dgm:cxn modelId="{15CADF1E-D9E4-4541-B983-84E8A39C0EF4}" type="presOf" srcId="{E8B46341-209B-E940-8E0A-6AD3BAE1D35B}" destId="{9D1B5940-15C7-B940-8151-1AA2BF6A61C5}" srcOrd="0" destOrd="0" presId="urn:microsoft.com/office/officeart/2005/8/layout/radial4"/>
    <dgm:cxn modelId="{7BD925A5-22DD-1E49-A372-D37C3141F3DB}" type="presOf" srcId="{5A30BC0F-93C3-444F-AD8B-856D5FD45ADC}" destId="{B96AC6BA-FEE8-324D-B14B-FCE83EA96E2B}" srcOrd="0" destOrd="0" presId="urn:microsoft.com/office/officeart/2005/8/layout/radial4"/>
    <dgm:cxn modelId="{FE3F5FCF-369B-A74A-B20B-1AB78BC844F5}" srcId="{E9743985-688E-F140-9D00-205E87F1A40C}" destId="{5A30BC0F-93C3-444F-AD8B-856D5FD45ADC}" srcOrd="0" destOrd="0" parTransId="{CC729DED-E834-0B41-A43F-DFEAB9918BFB}" sibTransId="{C2F8E7D2-7659-8E48-97E6-285FCEA976B5}"/>
    <dgm:cxn modelId="{CADF5CF8-2535-4A4E-BF86-07FBCA3C0375}" type="presOf" srcId="{1FE025DC-2E76-5043-8DBF-E650784B0FC7}" destId="{9D1B5940-15C7-B940-8151-1AA2BF6A61C5}" srcOrd="0" destOrd="1" presId="urn:microsoft.com/office/officeart/2005/8/layout/radial4"/>
    <dgm:cxn modelId="{BE6E8C4C-5EAA-4546-9ACC-5B8CF6EC8E9D}" type="presOf" srcId="{E9743985-688E-F140-9D00-205E87F1A40C}" destId="{88C209B7-CF19-D847-BE06-59046AD9D971}" srcOrd="0" destOrd="0" presId="urn:microsoft.com/office/officeart/2005/8/layout/radial4"/>
    <dgm:cxn modelId="{779342B0-FE53-6C4C-B003-B0BF730B1DBD}" type="presOf" srcId="{E1844DD3-1A0D-C241-9C85-640650ACF811}" destId="{F1A6125B-FE1B-2C43-A58D-3F9B877BA2F2}" srcOrd="0" destOrd="0" presId="urn:microsoft.com/office/officeart/2005/8/layout/radial4"/>
    <dgm:cxn modelId="{6CCA5191-226C-FA44-8BDD-565A36E211AF}" type="presOf" srcId="{6D27E3AD-B35F-8B4B-9FFC-C3DF753D4113}" destId="{D1CEA965-0F44-8D47-84A5-272206EF0349}" srcOrd="0" destOrd="0" presId="urn:microsoft.com/office/officeart/2005/8/layout/radial4"/>
    <dgm:cxn modelId="{1D22DEA7-FB86-A743-A7E7-AF4B6C4253FC}" srcId="{E8B46341-209B-E940-8E0A-6AD3BAE1D35B}" destId="{720EA4F6-A2C6-CD45-A250-A4345B9E8ABB}" srcOrd="1" destOrd="0" parTransId="{7816F426-08C4-B746-BCCE-1C1BD6FDBDB0}" sibTransId="{57D03ADD-2F70-9D44-A820-D38653302500}"/>
    <dgm:cxn modelId="{95A87415-A338-E842-9088-0187418C6ADE}" type="presParOf" srcId="{88C209B7-CF19-D847-BE06-59046AD9D971}" destId="{B96AC6BA-FEE8-324D-B14B-FCE83EA96E2B}" srcOrd="0" destOrd="0" presId="urn:microsoft.com/office/officeart/2005/8/layout/radial4"/>
    <dgm:cxn modelId="{85AA4181-675C-4341-B594-6C684C805156}" type="presParOf" srcId="{88C209B7-CF19-D847-BE06-59046AD9D971}" destId="{BD67928F-14D5-A445-A500-DF9E45404AF2}" srcOrd="1" destOrd="0" presId="urn:microsoft.com/office/officeart/2005/8/layout/radial4"/>
    <dgm:cxn modelId="{C82B4767-EA1A-134F-AB34-99358EC215EE}" type="presParOf" srcId="{88C209B7-CF19-D847-BE06-59046AD9D971}" destId="{9D1B5940-15C7-B940-8151-1AA2BF6A61C5}" srcOrd="2" destOrd="0" presId="urn:microsoft.com/office/officeart/2005/8/layout/radial4"/>
    <dgm:cxn modelId="{48BFE3EA-B957-B14D-88E9-EFF2CE743CB3}" type="presParOf" srcId="{88C209B7-CF19-D847-BE06-59046AD9D971}" destId="{D1CEA965-0F44-8D47-84A5-272206EF0349}" srcOrd="3" destOrd="0" presId="urn:microsoft.com/office/officeart/2005/8/layout/radial4"/>
    <dgm:cxn modelId="{8784C7A7-D7D0-A44F-AA55-771B66070D5C}" type="presParOf" srcId="{88C209B7-CF19-D847-BE06-59046AD9D971}" destId="{F1A6125B-FE1B-2C43-A58D-3F9B877BA2F2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743985-688E-F140-9D00-205E87F1A40C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A30BC0F-93C3-444F-AD8B-856D5FD45ADC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Professionnels</a:t>
          </a:r>
          <a:endParaRPr lang="fr-FR" dirty="0"/>
        </a:p>
      </dgm:t>
    </dgm:pt>
    <dgm:pt modelId="{CC729DED-E834-0B41-A43F-DFEAB9918BFB}" type="parTrans" cxnId="{FE3F5FCF-369B-A74A-B20B-1AB78BC844F5}">
      <dgm:prSet/>
      <dgm:spPr/>
      <dgm:t>
        <a:bodyPr/>
        <a:lstStyle/>
        <a:p>
          <a:endParaRPr lang="fr-FR"/>
        </a:p>
      </dgm:t>
    </dgm:pt>
    <dgm:pt modelId="{C2F8E7D2-7659-8E48-97E6-285FCEA976B5}" type="sibTrans" cxnId="{FE3F5FCF-369B-A74A-B20B-1AB78BC844F5}">
      <dgm:prSet/>
      <dgm:spPr/>
      <dgm:t>
        <a:bodyPr/>
        <a:lstStyle/>
        <a:p>
          <a:endParaRPr lang="fr-FR"/>
        </a:p>
      </dgm:t>
    </dgm:pt>
    <dgm:pt modelId="{E8B46341-209B-E940-8E0A-6AD3BAE1D35B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Questionnaire (643)</a:t>
          </a:r>
          <a:endParaRPr lang="fr-FR" dirty="0"/>
        </a:p>
      </dgm:t>
    </dgm:pt>
    <dgm:pt modelId="{DBD4D9E7-474E-D641-927C-69974B030001}" type="parTrans" cxnId="{5BB4C38C-84B6-8B43-87EE-D65E50FAC610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fr-FR"/>
        </a:p>
      </dgm:t>
    </dgm:pt>
    <dgm:pt modelId="{424B5AB3-25B6-A545-8236-450B6B08BF92}" type="sibTrans" cxnId="{5BB4C38C-84B6-8B43-87EE-D65E50FAC610}">
      <dgm:prSet/>
      <dgm:spPr/>
      <dgm:t>
        <a:bodyPr/>
        <a:lstStyle/>
        <a:p>
          <a:endParaRPr lang="fr-FR"/>
        </a:p>
      </dgm:t>
    </dgm:pt>
    <dgm:pt modelId="{E1844DD3-1A0D-C241-9C85-640650ACF811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Groupes de discussion</a:t>
          </a:r>
          <a:endParaRPr lang="fr-FR" dirty="0"/>
        </a:p>
      </dgm:t>
    </dgm:pt>
    <dgm:pt modelId="{6D27E3AD-B35F-8B4B-9FFC-C3DF753D4113}" type="parTrans" cxnId="{11638763-4A95-FF44-910F-79854661303F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fr-FR"/>
        </a:p>
      </dgm:t>
    </dgm:pt>
    <dgm:pt modelId="{3A663169-7B12-AC43-B009-4AD2C9429EBF}" type="sibTrans" cxnId="{11638763-4A95-FF44-910F-79854661303F}">
      <dgm:prSet/>
      <dgm:spPr/>
      <dgm:t>
        <a:bodyPr/>
        <a:lstStyle/>
        <a:p>
          <a:endParaRPr lang="fr-FR"/>
        </a:p>
      </dgm:t>
    </dgm:pt>
    <dgm:pt modelId="{1FE025DC-2E76-5043-8DBF-E650784B0FC7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En ligne Web</a:t>
          </a:r>
          <a:endParaRPr lang="fr-FR" dirty="0"/>
        </a:p>
      </dgm:t>
    </dgm:pt>
    <dgm:pt modelId="{8999186B-058F-0F48-B0EF-14C87718A2B6}" type="parTrans" cxnId="{B6E0E34A-1997-3A45-AF0B-104F5B50BAD8}">
      <dgm:prSet/>
      <dgm:spPr/>
      <dgm:t>
        <a:bodyPr/>
        <a:lstStyle/>
        <a:p>
          <a:endParaRPr lang="fr-FR"/>
        </a:p>
      </dgm:t>
    </dgm:pt>
    <dgm:pt modelId="{E41A0D42-11AE-0043-808F-BA196CBD1555}" type="sibTrans" cxnId="{B6E0E34A-1997-3A45-AF0B-104F5B50BAD8}">
      <dgm:prSet/>
      <dgm:spPr/>
      <dgm:t>
        <a:bodyPr/>
        <a:lstStyle/>
        <a:p>
          <a:endParaRPr lang="fr-FR"/>
        </a:p>
      </dgm:t>
    </dgm:pt>
    <dgm:pt modelId="{88C209B7-CF19-D847-BE06-59046AD9D971}" type="pres">
      <dgm:prSet presAssocID="{E9743985-688E-F140-9D00-205E87F1A40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96AC6BA-FEE8-324D-B14B-FCE83EA96E2B}" type="pres">
      <dgm:prSet presAssocID="{5A30BC0F-93C3-444F-AD8B-856D5FD45ADC}" presName="centerShape" presStyleLbl="node0" presStyleIdx="0" presStyleCnt="1"/>
      <dgm:spPr/>
      <dgm:t>
        <a:bodyPr/>
        <a:lstStyle/>
        <a:p>
          <a:endParaRPr lang="fr-FR"/>
        </a:p>
      </dgm:t>
    </dgm:pt>
    <dgm:pt modelId="{BD67928F-14D5-A445-A500-DF9E45404AF2}" type="pres">
      <dgm:prSet presAssocID="{DBD4D9E7-474E-D641-927C-69974B030001}" presName="parTrans" presStyleLbl="bgSibTrans2D1" presStyleIdx="0" presStyleCnt="2"/>
      <dgm:spPr/>
      <dgm:t>
        <a:bodyPr/>
        <a:lstStyle/>
        <a:p>
          <a:endParaRPr lang="fr-FR"/>
        </a:p>
      </dgm:t>
    </dgm:pt>
    <dgm:pt modelId="{9D1B5940-15C7-B940-8151-1AA2BF6A61C5}" type="pres">
      <dgm:prSet presAssocID="{E8B46341-209B-E940-8E0A-6AD3BAE1D35B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1CEA965-0F44-8D47-84A5-272206EF0349}" type="pres">
      <dgm:prSet presAssocID="{6D27E3AD-B35F-8B4B-9FFC-C3DF753D4113}" presName="parTrans" presStyleLbl="bgSibTrans2D1" presStyleIdx="1" presStyleCnt="2"/>
      <dgm:spPr/>
      <dgm:t>
        <a:bodyPr/>
        <a:lstStyle/>
        <a:p>
          <a:endParaRPr lang="fr-FR"/>
        </a:p>
      </dgm:t>
    </dgm:pt>
    <dgm:pt modelId="{F1A6125B-FE1B-2C43-A58D-3F9B877BA2F2}" type="pres">
      <dgm:prSet presAssocID="{E1844DD3-1A0D-C241-9C85-640650ACF811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6E0E34A-1997-3A45-AF0B-104F5B50BAD8}" srcId="{E8B46341-209B-E940-8E0A-6AD3BAE1D35B}" destId="{1FE025DC-2E76-5043-8DBF-E650784B0FC7}" srcOrd="0" destOrd="0" parTransId="{8999186B-058F-0F48-B0EF-14C87718A2B6}" sibTransId="{E41A0D42-11AE-0043-808F-BA196CBD1555}"/>
    <dgm:cxn modelId="{E280600C-C6A8-E340-B02E-A254A7078539}" type="presOf" srcId="{DBD4D9E7-474E-D641-927C-69974B030001}" destId="{BD67928F-14D5-A445-A500-DF9E45404AF2}" srcOrd="0" destOrd="0" presId="urn:microsoft.com/office/officeart/2005/8/layout/radial4"/>
    <dgm:cxn modelId="{5BB4C38C-84B6-8B43-87EE-D65E50FAC610}" srcId="{5A30BC0F-93C3-444F-AD8B-856D5FD45ADC}" destId="{E8B46341-209B-E940-8E0A-6AD3BAE1D35B}" srcOrd="0" destOrd="0" parTransId="{DBD4D9E7-474E-D641-927C-69974B030001}" sibTransId="{424B5AB3-25B6-A545-8236-450B6B08BF92}"/>
    <dgm:cxn modelId="{B003E1CB-3A63-0147-B2CF-41FC3DDC137B}" type="presOf" srcId="{1FE025DC-2E76-5043-8DBF-E650784B0FC7}" destId="{9D1B5940-15C7-B940-8151-1AA2BF6A61C5}" srcOrd="0" destOrd="1" presId="urn:microsoft.com/office/officeart/2005/8/layout/radial4"/>
    <dgm:cxn modelId="{11638763-4A95-FF44-910F-79854661303F}" srcId="{5A30BC0F-93C3-444F-AD8B-856D5FD45ADC}" destId="{E1844DD3-1A0D-C241-9C85-640650ACF811}" srcOrd="1" destOrd="0" parTransId="{6D27E3AD-B35F-8B4B-9FFC-C3DF753D4113}" sibTransId="{3A663169-7B12-AC43-B009-4AD2C9429EBF}"/>
    <dgm:cxn modelId="{FE3F5FCF-369B-A74A-B20B-1AB78BC844F5}" srcId="{E9743985-688E-F140-9D00-205E87F1A40C}" destId="{5A30BC0F-93C3-444F-AD8B-856D5FD45ADC}" srcOrd="0" destOrd="0" parTransId="{CC729DED-E834-0B41-A43F-DFEAB9918BFB}" sibTransId="{C2F8E7D2-7659-8E48-97E6-285FCEA976B5}"/>
    <dgm:cxn modelId="{E526E833-BCB0-114A-AE0A-5E179E10FE06}" type="presOf" srcId="{5A30BC0F-93C3-444F-AD8B-856D5FD45ADC}" destId="{B96AC6BA-FEE8-324D-B14B-FCE83EA96E2B}" srcOrd="0" destOrd="0" presId="urn:microsoft.com/office/officeart/2005/8/layout/radial4"/>
    <dgm:cxn modelId="{32C63E91-48B3-2D49-892B-0B463B73277B}" type="presOf" srcId="{E8B46341-209B-E940-8E0A-6AD3BAE1D35B}" destId="{9D1B5940-15C7-B940-8151-1AA2BF6A61C5}" srcOrd="0" destOrd="0" presId="urn:microsoft.com/office/officeart/2005/8/layout/radial4"/>
    <dgm:cxn modelId="{16F1F4C8-21F0-CC44-9957-31C9B7352111}" type="presOf" srcId="{6D27E3AD-B35F-8B4B-9FFC-C3DF753D4113}" destId="{D1CEA965-0F44-8D47-84A5-272206EF0349}" srcOrd="0" destOrd="0" presId="urn:microsoft.com/office/officeart/2005/8/layout/radial4"/>
    <dgm:cxn modelId="{59F8CEED-2FF2-044B-BCC5-9B259210AEC9}" type="presOf" srcId="{E1844DD3-1A0D-C241-9C85-640650ACF811}" destId="{F1A6125B-FE1B-2C43-A58D-3F9B877BA2F2}" srcOrd="0" destOrd="0" presId="urn:microsoft.com/office/officeart/2005/8/layout/radial4"/>
    <dgm:cxn modelId="{B82E860B-A125-174F-A618-4A820CA1406D}" type="presOf" srcId="{E9743985-688E-F140-9D00-205E87F1A40C}" destId="{88C209B7-CF19-D847-BE06-59046AD9D971}" srcOrd="0" destOrd="0" presId="urn:microsoft.com/office/officeart/2005/8/layout/radial4"/>
    <dgm:cxn modelId="{33EEAA30-4EE2-5340-91DD-FA7FC49C1598}" type="presParOf" srcId="{88C209B7-CF19-D847-BE06-59046AD9D971}" destId="{B96AC6BA-FEE8-324D-B14B-FCE83EA96E2B}" srcOrd="0" destOrd="0" presId="urn:microsoft.com/office/officeart/2005/8/layout/radial4"/>
    <dgm:cxn modelId="{596288FA-ECAD-7342-98F4-54F6F01C9FE2}" type="presParOf" srcId="{88C209B7-CF19-D847-BE06-59046AD9D971}" destId="{BD67928F-14D5-A445-A500-DF9E45404AF2}" srcOrd="1" destOrd="0" presId="urn:microsoft.com/office/officeart/2005/8/layout/radial4"/>
    <dgm:cxn modelId="{3379B511-85AC-F142-957F-D36BCEA21756}" type="presParOf" srcId="{88C209B7-CF19-D847-BE06-59046AD9D971}" destId="{9D1B5940-15C7-B940-8151-1AA2BF6A61C5}" srcOrd="2" destOrd="0" presId="urn:microsoft.com/office/officeart/2005/8/layout/radial4"/>
    <dgm:cxn modelId="{323F30E1-9174-AC43-9C83-8DF7626C6687}" type="presParOf" srcId="{88C209B7-CF19-D847-BE06-59046AD9D971}" destId="{D1CEA965-0F44-8D47-84A5-272206EF0349}" srcOrd="3" destOrd="0" presId="urn:microsoft.com/office/officeart/2005/8/layout/radial4"/>
    <dgm:cxn modelId="{07932CFD-FA70-434F-9006-FBA2A1D7438C}" type="presParOf" srcId="{88C209B7-CF19-D847-BE06-59046AD9D971}" destId="{F1A6125B-FE1B-2C43-A58D-3F9B877BA2F2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E16E51-13FA-5E48-AF6C-68F01DF015D0}" type="doc">
      <dgm:prSet loTypeId="urn:microsoft.com/office/officeart/2005/8/layout/hChevron3" loCatId="" qsTypeId="urn:microsoft.com/office/officeart/2005/8/quickstyle/simple4" qsCatId="simple" csTypeId="urn:microsoft.com/office/officeart/2005/8/colors/accent1_2" csCatId="accent1" phldr="1"/>
      <dgm:spPr/>
    </dgm:pt>
    <dgm:pt modelId="{F100CCC9-B656-B74E-A731-51844640B3DC}">
      <dgm:prSet phldrT="[Texte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Traitement</a:t>
          </a:r>
          <a:endParaRPr lang="fr-FR" dirty="0"/>
        </a:p>
      </dgm:t>
    </dgm:pt>
    <dgm:pt modelId="{99BD6412-FA73-4F4C-82D1-1939141CCE72}" type="parTrans" cxnId="{166AE4A7-A7C9-8C4F-8759-F63A6C34B4C6}">
      <dgm:prSet/>
      <dgm:spPr/>
      <dgm:t>
        <a:bodyPr/>
        <a:lstStyle/>
        <a:p>
          <a:endParaRPr lang="fr-FR"/>
        </a:p>
      </dgm:t>
    </dgm:pt>
    <dgm:pt modelId="{F725F092-3B77-984B-BD19-FDE39C6F8C79}" type="sibTrans" cxnId="{166AE4A7-A7C9-8C4F-8759-F63A6C34B4C6}">
      <dgm:prSet/>
      <dgm:spPr/>
      <dgm:t>
        <a:bodyPr/>
        <a:lstStyle/>
        <a:p>
          <a:endParaRPr lang="fr-FR"/>
        </a:p>
      </dgm:t>
    </dgm:pt>
    <dgm:pt modelId="{C6BA62EB-6FDF-8F4A-AB91-312D8A1B984C}">
      <dgm:prSet phldrT="[Texte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analyse</a:t>
          </a:r>
          <a:endParaRPr lang="fr-FR" dirty="0"/>
        </a:p>
      </dgm:t>
    </dgm:pt>
    <dgm:pt modelId="{E6F33D78-6911-9048-AFE1-C28F09FAF903}" type="parTrans" cxnId="{7E3C5952-43FC-3946-BFD1-31672388D783}">
      <dgm:prSet/>
      <dgm:spPr/>
      <dgm:t>
        <a:bodyPr/>
        <a:lstStyle/>
        <a:p>
          <a:endParaRPr lang="fr-FR"/>
        </a:p>
      </dgm:t>
    </dgm:pt>
    <dgm:pt modelId="{2F278C37-D521-C348-87E2-C05B150D41BD}" type="sibTrans" cxnId="{7E3C5952-43FC-3946-BFD1-31672388D783}">
      <dgm:prSet/>
      <dgm:spPr/>
      <dgm:t>
        <a:bodyPr/>
        <a:lstStyle/>
        <a:p>
          <a:endParaRPr lang="fr-FR"/>
        </a:p>
      </dgm:t>
    </dgm:pt>
    <dgm:pt modelId="{E1EA4A06-82B6-3E4F-9772-74240527AF45}">
      <dgm:prSet phldrT="[Texte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synthèse</a:t>
          </a:r>
          <a:endParaRPr lang="fr-FR" dirty="0"/>
        </a:p>
      </dgm:t>
    </dgm:pt>
    <dgm:pt modelId="{7360F696-4260-1949-882D-AC3C6EC0B730}" type="parTrans" cxnId="{C07DBA96-6A24-B140-97A2-57C0373A65DB}">
      <dgm:prSet/>
      <dgm:spPr/>
      <dgm:t>
        <a:bodyPr/>
        <a:lstStyle/>
        <a:p>
          <a:endParaRPr lang="fr-FR"/>
        </a:p>
      </dgm:t>
    </dgm:pt>
    <dgm:pt modelId="{53D018E5-42B8-5640-A438-485F34CA928B}" type="sibTrans" cxnId="{C07DBA96-6A24-B140-97A2-57C0373A65DB}">
      <dgm:prSet/>
      <dgm:spPr/>
      <dgm:t>
        <a:bodyPr/>
        <a:lstStyle/>
        <a:p>
          <a:endParaRPr lang="fr-FR"/>
        </a:p>
      </dgm:t>
    </dgm:pt>
    <dgm:pt modelId="{DDE1E72F-24B3-6C47-A709-522AA7AAF6C5}" type="pres">
      <dgm:prSet presAssocID="{34E16E51-13FA-5E48-AF6C-68F01DF015D0}" presName="Name0" presStyleCnt="0">
        <dgm:presLayoutVars>
          <dgm:dir/>
          <dgm:resizeHandles val="exact"/>
        </dgm:presLayoutVars>
      </dgm:prSet>
      <dgm:spPr/>
    </dgm:pt>
    <dgm:pt modelId="{4BA4957C-1ACB-CE4C-AAB9-823C1F536D11}" type="pres">
      <dgm:prSet presAssocID="{F100CCC9-B656-B74E-A731-51844640B3DC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6AD2AE4-9200-8A47-BEFA-DD30197B1F13}" type="pres">
      <dgm:prSet presAssocID="{F725F092-3B77-984B-BD19-FDE39C6F8C79}" presName="parSpace" presStyleCnt="0"/>
      <dgm:spPr/>
    </dgm:pt>
    <dgm:pt modelId="{78E1ACBC-1684-AE48-A05D-E47E5FFEB462}" type="pres">
      <dgm:prSet presAssocID="{C6BA62EB-6FDF-8F4A-AB91-312D8A1B984C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0354F60-12B5-F342-91A3-4F07AE8AF1A3}" type="pres">
      <dgm:prSet presAssocID="{2F278C37-D521-C348-87E2-C05B150D41BD}" presName="parSpace" presStyleCnt="0"/>
      <dgm:spPr/>
    </dgm:pt>
    <dgm:pt modelId="{4FA09C10-7C4A-5C4F-A010-6821A99FA1E4}" type="pres">
      <dgm:prSet presAssocID="{E1EA4A06-82B6-3E4F-9772-74240527AF45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F2328EE-1480-FB4B-817E-071310D23C01}" type="presOf" srcId="{F100CCC9-B656-B74E-A731-51844640B3DC}" destId="{4BA4957C-1ACB-CE4C-AAB9-823C1F536D11}" srcOrd="0" destOrd="0" presId="urn:microsoft.com/office/officeart/2005/8/layout/hChevron3"/>
    <dgm:cxn modelId="{166AE4A7-A7C9-8C4F-8759-F63A6C34B4C6}" srcId="{34E16E51-13FA-5E48-AF6C-68F01DF015D0}" destId="{F100CCC9-B656-B74E-A731-51844640B3DC}" srcOrd="0" destOrd="0" parTransId="{99BD6412-FA73-4F4C-82D1-1939141CCE72}" sibTransId="{F725F092-3B77-984B-BD19-FDE39C6F8C79}"/>
    <dgm:cxn modelId="{7038828F-6895-A946-B6B4-132313CD05D9}" type="presOf" srcId="{C6BA62EB-6FDF-8F4A-AB91-312D8A1B984C}" destId="{78E1ACBC-1684-AE48-A05D-E47E5FFEB462}" srcOrd="0" destOrd="0" presId="urn:microsoft.com/office/officeart/2005/8/layout/hChevron3"/>
    <dgm:cxn modelId="{7E3C5952-43FC-3946-BFD1-31672388D783}" srcId="{34E16E51-13FA-5E48-AF6C-68F01DF015D0}" destId="{C6BA62EB-6FDF-8F4A-AB91-312D8A1B984C}" srcOrd="1" destOrd="0" parTransId="{E6F33D78-6911-9048-AFE1-C28F09FAF903}" sibTransId="{2F278C37-D521-C348-87E2-C05B150D41BD}"/>
    <dgm:cxn modelId="{C07DBA96-6A24-B140-97A2-57C0373A65DB}" srcId="{34E16E51-13FA-5E48-AF6C-68F01DF015D0}" destId="{E1EA4A06-82B6-3E4F-9772-74240527AF45}" srcOrd="2" destOrd="0" parTransId="{7360F696-4260-1949-882D-AC3C6EC0B730}" sibTransId="{53D018E5-42B8-5640-A438-485F34CA928B}"/>
    <dgm:cxn modelId="{FF8663AF-6792-F84A-8949-A3572724E21A}" type="presOf" srcId="{34E16E51-13FA-5E48-AF6C-68F01DF015D0}" destId="{DDE1E72F-24B3-6C47-A709-522AA7AAF6C5}" srcOrd="0" destOrd="0" presId="urn:microsoft.com/office/officeart/2005/8/layout/hChevron3"/>
    <dgm:cxn modelId="{6677707C-0B00-754B-A55D-F5A14CC53CD9}" type="presOf" srcId="{E1EA4A06-82B6-3E4F-9772-74240527AF45}" destId="{4FA09C10-7C4A-5C4F-A010-6821A99FA1E4}" srcOrd="0" destOrd="0" presId="urn:microsoft.com/office/officeart/2005/8/layout/hChevron3"/>
    <dgm:cxn modelId="{0167F697-A8A2-1146-BE45-098391D9109E}" type="presParOf" srcId="{DDE1E72F-24B3-6C47-A709-522AA7AAF6C5}" destId="{4BA4957C-1ACB-CE4C-AAB9-823C1F536D11}" srcOrd="0" destOrd="0" presId="urn:microsoft.com/office/officeart/2005/8/layout/hChevron3"/>
    <dgm:cxn modelId="{6C4867DD-7846-074B-A020-B567BB6C3754}" type="presParOf" srcId="{DDE1E72F-24B3-6C47-A709-522AA7AAF6C5}" destId="{76AD2AE4-9200-8A47-BEFA-DD30197B1F13}" srcOrd="1" destOrd="0" presId="urn:microsoft.com/office/officeart/2005/8/layout/hChevron3"/>
    <dgm:cxn modelId="{0EB591DF-7797-E248-92F1-4A2D16C1BA63}" type="presParOf" srcId="{DDE1E72F-24B3-6C47-A709-522AA7AAF6C5}" destId="{78E1ACBC-1684-AE48-A05D-E47E5FFEB462}" srcOrd="2" destOrd="0" presId="urn:microsoft.com/office/officeart/2005/8/layout/hChevron3"/>
    <dgm:cxn modelId="{447402FF-53FF-104D-8149-8473294E9927}" type="presParOf" srcId="{DDE1E72F-24B3-6C47-A709-522AA7AAF6C5}" destId="{20354F60-12B5-F342-91A3-4F07AE8AF1A3}" srcOrd="3" destOrd="0" presId="urn:microsoft.com/office/officeart/2005/8/layout/hChevron3"/>
    <dgm:cxn modelId="{3FC89935-323D-F947-97A3-63410D116F42}" type="presParOf" srcId="{DDE1E72F-24B3-6C47-A709-522AA7AAF6C5}" destId="{4FA09C10-7C4A-5C4F-A010-6821A99FA1E4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6AC6BA-FEE8-324D-B14B-FCE83EA96E2B}">
      <dsp:nvSpPr>
        <dsp:cNvPr id="0" name=""/>
        <dsp:cNvSpPr/>
      </dsp:nvSpPr>
      <dsp:spPr>
        <a:xfrm>
          <a:off x="1275304" y="993254"/>
          <a:ext cx="1176308" cy="1176308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Parents</a:t>
          </a:r>
          <a:endParaRPr lang="fr-FR" sz="1800" kern="1200" dirty="0"/>
        </a:p>
      </dsp:txBody>
      <dsp:txXfrm>
        <a:off x="1447570" y="1165520"/>
        <a:ext cx="831776" cy="831776"/>
      </dsp:txXfrm>
    </dsp:sp>
    <dsp:sp modelId="{BD67928F-14D5-A445-A500-DF9E45404AF2}">
      <dsp:nvSpPr>
        <dsp:cNvPr id="0" name=""/>
        <dsp:cNvSpPr/>
      </dsp:nvSpPr>
      <dsp:spPr>
        <a:xfrm rot="12900000">
          <a:off x="475807" y="773449"/>
          <a:ext cx="946317" cy="335247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9D1B5940-15C7-B940-8151-1AA2BF6A61C5}">
      <dsp:nvSpPr>
        <dsp:cNvPr id="0" name=""/>
        <dsp:cNvSpPr/>
      </dsp:nvSpPr>
      <dsp:spPr>
        <a:xfrm>
          <a:off x="2630" y="222683"/>
          <a:ext cx="1117493" cy="8939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Questionnaire (1789)</a:t>
          </a:r>
          <a:endParaRPr lang="fr-FR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En ligne Web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Face à face</a:t>
          </a:r>
          <a:endParaRPr lang="fr-FR" sz="900" kern="1200" dirty="0"/>
        </a:p>
      </dsp:txBody>
      <dsp:txXfrm>
        <a:off x="28814" y="248867"/>
        <a:ext cx="1065125" cy="841626"/>
      </dsp:txXfrm>
    </dsp:sp>
    <dsp:sp modelId="{D1CEA965-0F44-8D47-84A5-272206EF0349}">
      <dsp:nvSpPr>
        <dsp:cNvPr id="0" name=""/>
        <dsp:cNvSpPr/>
      </dsp:nvSpPr>
      <dsp:spPr>
        <a:xfrm rot="19500000">
          <a:off x="2304793" y="773449"/>
          <a:ext cx="946317" cy="335247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F1A6125B-FE1B-2C43-A58D-3F9B877BA2F2}">
      <dsp:nvSpPr>
        <dsp:cNvPr id="0" name=""/>
        <dsp:cNvSpPr/>
      </dsp:nvSpPr>
      <dsp:spPr>
        <a:xfrm>
          <a:off x="2606794" y="222683"/>
          <a:ext cx="1117493" cy="8939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Groupes de discussion</a:t>
          </a:r>
          <a:endParaRPr lang="fr-FR" sz="1200" kern="1200" dirty="0"/>
        </a:p>
      </dsp:txBody>
      <dsp:txXfrm>
        <a:off x="2632978" y="248867"/>
        <a:ext cx="1065125" cy="8416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6AC6BA-FEE8-324D-B14B-FCE83EA96E2B}">
      <dsp:nvSpPr>
        <dsp:cNvPr id="0" name=""/>
        <dsp:cNvSpPr/>
      </dsp:nvSpPr>
      <dsp:spPr>
        <a:xfrm>
          <a:off x="1275304" y="993254"/>
          <a:ext cx="1176308" cy="1176308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/>
            <a:t>Professionnels</a:t>
          </a:r>
          <a:endParaRPr lang="fr-FR" sz="900" kern="1200" dirty="0"/>
        </a:p>
      </dsp:txBody>
      <dsp:txXfrm>
        <a:off x="1447570" y="1165520"/>
        <a:ext cx="831776" cy="831776"/>
      </dsp:txXfrm>
    </dsp:sp>
    <dsp:sp modelId="{BD67928F-14D5-A445-A500-DF9E45404AF2}">
      <dsp:nvSpPr>
        <dsp:cNvPr id="0" name=""/>
        <dsp:cNvSpPr/>
      </dsp:nvSpPr>
      <dsp:spPr>
        <a:xfrm rot="12900000">
          <a:off x="475807" y="773449"/>
          <a:ext cx="946317" cy="335247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9D1B5940-15C7-B940-8151-1AA2BF6A61C5}">
      <dsp:nvSpPr>
        <dsp:cNvPr id="0" name=""/>
        <dsp:cNvSpPr/>
      </dsp:nvSpPr>
      <dsp:spPr>
        <a:xfrm>
          <a:off x="2630" y="222683"/>
          <a:ext cx="1117493" cy="8939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Questionnaire (643)</a:t>
          </a:r>
          <a:endParaRPr lang="fr-FR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En ligne Web</a:t>
          </a:r>
          <a:endParaRPr lang="fr-FR" sz="900" kern="1200" dirty="0"/>
        </a:p>
      </dsp:txBody>
      <dsp:txXfrm>
        <a:off x="28814" y="248867"/>
        <a:ext cx="1065125" cy="841626"/>
      </dsp:txXfrm>
    </dsp:sp>
    <dsp:sp modelId="{D1CEA965-0F44-8D47-84A5-272206EF0349}">
      <dsp:nvSpPr>
        <dsp:cNvPr id="0" name=""/>
        <dsp:cNvSpPr/>
      </dsp:nvSpPr>
      <dsp:spPr>
        <a:xfrm rot="19500000">
          <a:off x="2304793" y="773449"/>
          <a:ext cx="946317" cy="335247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F1A6125B-FE1B-2C43-A58D-3F9B877BA2F2}">
      <dsp:nvSpPr>
        <dsp:cNvPr id="0" name=""/>
        <dsp:cNvSpPr/>
      </dsp:nvSpPr>
      <dsp:spPr>
        <a:xfrm>
          <a:off x="2606794" y="222683"/>
          <a:ext cx="1117493" cy="8939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Groupes de discussion</a:t>
          </a:r>
          <a:endParaRPr lang="fr-FR" sz="1200" kern="1200" dirty="0"/>
        </a:p>
      </dsp:txBody>
      <dsp:txXfrm>
        <a:off x="2632978" y="248867"/>
        <a:ext cx="1065125" cy="8416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A4957C-1ACB-CE4C-AAB9-823C1F536D11}">
      <dsp:nvSpPr>
        <dsp:cNvPr id="0" name=""/>
        <dsp:cNvSpPr/>
      </dsp:nvSpPr>
      <dsp:spPr>
        <a:xfrm>
          <a:off x="1972" y="468147"/>
          <a:ext cx="1724729" cy="689891"/>
        </a:xfrm>
        <a:prstGeom prst="homePlat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Traitement</a:t>
          </a:r>
          <a:endParaRPr lang="fr-FR" sz="1800" kern="1200" dirty="0"/>
        </a:p>
      </dsp:txBody>
      <dsp:txXfrm>
        <a:off x="1972" y="468147"/>
        <a:ext cx="1552256" cy="689891"/>
      </dsp:txXfrm>
    </dsp:sp>
    <dsp:sp modelId="{78E1ACBC-1684-AE48-A05D-E47E5FFEB462}">
      <dsp:nvSpPr>
        <dsp:cNvPr id="0" name=""/>
        <dsp:cNvSpPr/>
      </dsp:nvSpPr>
      <dsp:spPr>
        <a:xfrm>
          <a:off x="1381756" y="468147"/>
          <a:ext cx="1724729" cy="689891"/>
        </a:xfrm>
        <a:prstGeom prst="chevron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analyse</a:t>
          </a:r>
          <a:endParaRPr lang="fr-FR" sz="1800" kern="1200" dirty="0"/>
        </a:p>
      </dsp:txBody>
      <dsp:txXfrm>
        <a:off x="1726702" y="468147"/>
        <a:ext cx="1034838" cy="689891"/>
      </dsp:txXfrm>
    </dsp:sp>
    <dsp:sp modelId="{4FA09C10-7C4A-5C4F-A010-6821A99FA1E4}">
      <dsp:nvSpPr>
        <dsp:cNvPr id="0" name=""/>
        <dsp:cNvSpPr/>
      </dsp:nvSpPr>
      <dsp:spPr>
        <a:xfrm>
          <a:off x="2761539" y="468147"/>
          <a:ext cx="1724729" cy="689891"/>
        </a:xfrm>
        <a:prstGeom prst="chevron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synthèse</a:t>
          </a:r>
          <a:endParaRPr lang="fr-FR" sz="1800" kern="1200" dirty="0"/>
        </a:p>
      </dsp:txBody>
      <dsp:txXfrm>
        <a:off x="3106485" y="468147"/>
        <a:ext cx="1034838" cy="6898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0.61415</cdr:x>
      <cdr:y>0</cdr:y>
    </cdr:from>
    <cdr:to>
      <cdr:x>1</cdr:x>
      <cdr:y>0.03731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7277100" y="0"/>
          <a:ext cx="4572000" cy="2381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51695B5F-73A3-431A-AFF7-541F9ABD6B89}" type="TxLink">
            <a:rPr lang="en-US" sz="1100" b="0" i="1" u="none" strike="noStrike">
              <a:solidFill>
                <a:srgbClr val="808080"/>
              </a:solidFill>
              <a:latin typeface="Calibri"/>
            </a:rPr>
            <a:pPr algn="r"/>
            <a:t> </a:t>
          </a:fld>
          <a:endParaRPr lang="fr-BE" sz="1400" i="1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BB037-708E-3D49-BBBC-6B627E7D46BA}" type="datetimeFigureOut">
              <a:rPr lang="fr-FR" smtClean="0"/>
              <a:t>29/10/15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73FAE-A6A1-E34E-8FBF-F76543FD2D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0605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834491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4438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-BE" dirty="0" smtClean="0"/>
              <a:t>(1)Contre tendance : plus un</a:t>
            </a:r>
            <a:r>
              <a:rPr lang="nl-BE" baseline="0" dirty="0" smtClean="0"/>
              <a:t> ainé grandit plus les parents ont tendance a discerner des opportunités éducatives</a:t>
            </a:r>
          </a:p>
          <a:p>
            <a:pPr>
              <a:spcBef>
                <a:spcPts val="0"/>
              </a:spcBef>
              <a:buNone/>
            </a:pPr>
            <a:r>
              <a:rPr lang="nl-BE" baseline="0" dirty="0" smtClean="0"/>
              <a:t>(2) Qd la famille a un meilleur revenu elle a moins tendance à penser c’eci, plus étudié, et ainé plus agé = moins tendance </a:t>
            </a:r>
          </a:p>
          <a:p>
            <a:pPr>
              <a:spcBef>
                <a:spcPts val="0"/>
              </a:spcBef>
              <a:buNone/>
            </a:pPr>
            <a:r>
              <a:rPr lang="nl-BE" baseline="0" dirty="0" smtClean="0"/>
              <a:t>(3) Revenu augmente ca va moins dans ce sens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69345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23446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19856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8949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36307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22690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34596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1510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2487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7187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28978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4569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0035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3156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1183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752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5200"/>
            </a:lvl1pPr>
            <a:lvl2pPr algn="ctr">
              <a:spcBef>
                <a:spcPts val="0"/>
              </a:spcBef>
              <a:buSzPct val="100000"/>
              <a:defRPr sz="5200"/>
            </a:lvl2pPr>
            <a:lvl3pPr algn="ctr">
              <a:spcBef>
                <a:spcPts val="0"/>
              </a:spcBef>
              <a:buSzPct val="100000"/>
              <a:defRPr sz="5200"/>
            </a:lvl3pPr>
            <a:lvl4pPr algn="ctr">
              <a:spcBef>
                <a:spcPts val="0"/>
              </a:spcBef>
              <a:buSzPct val="100000"/>
              <a:defRPr sz="5200"/>
            </a:lvl4pPr>
            <a:lvl5pPr algn="ctr">
              <a:spcBef>
                <a:spcPts val="0"/>
              </a:spcBef>
              <a:buSzPct val="100000"/>
              <a:defRPr sz="5200"/>
            </a:lvl5pPr>
            <a:lvl6pPr algn="ctr">
              <a:spcBef>
                <a:spcPts val="0"/>
              </a:spcBef>
              <a:buSzPct val="100000"/>
              <a:defRPr sz="5200"/>
            </a:lvl6pPr>
            <a:lvl7pPr algn="ctr">
              <a:spcBef>
                <a:spcPts val="0"/>
              </a:spcBef>
              <a:buSzPct val="100000"/>
              <a:defRPr sz="5200"/>
            </a:lvl7pPr>
            <a:lvl8pPr algn="ctr">
              <a:spcBef>
                <a:spcPts val="0"/>
              </a:spcBef>
              <a:buSzPct val="100000"/>
              <a:defRPr sz="5200"/>
            </a:lvl8pPr>
            <a:lvl9pPr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12000"/>
            </a:lvl1pPr>
            <a:lvl2pPr algn="ctr">
              <a:spcBef>
                <a:spcPts val="0"/>
              </a:spcBef>
              <a:buSzPct val="100000"/>
              <a:defRPr sz="12000"/>
            </a:lvl2pPr>
            <a:lvl3pPr algn="ctr">
              <a:spcBef>
                <a:spcPts val="0"/>
              </a:spcBef>
              <a:buSzPct val="100000"/>
              <a:defRPr sz="12000"/>
            </a:lvl3pPr>
            <a:lvl4pPr algn="ctr">
              <a:spcBef>
                <a:spcPts val="0"/>
              </a:spcBef>
              <a:buSzPct val="100000"/>
              <a:defRPr sz="12000"/>
            </a:lvl4pPr>
            <a:lvl5pPr algn="ctr">
              <a:spcBef>
                <a:spcPts val="0"/>
              </a:spcBef>
              <a:buSzPct val="100000"/>
              <a:defRPr sz="12000"/>
            </a:lvl5pPr>
            <a:lvl6pPr algn="ctr">
              <a:spcBef>
                <a:spcPts val="0"/>
              </a:spcBef>
              <a:buSzPct val="100000"/>
              <a:defRPr sz="12000"/>
            </a:lvl6pPr>
            <a:lvl7pPr algn="ctr">
              <a:spcBef>
                <a:spcPts val="0"/>
              </a:spcBef>
              <a:buSzPct val="100000"/>
              <a:defRPr sz="12000"/>
            </a:lvl7pPr>
            <a:lvl8pPr algn="ctr">
              <a:spcBef>
                <a:spcPts val="0"/>
              </a:spcBef>
              <a:buSzPct val="100000"/>
              <a:defRPr sz="12000"/>
            </a:lvl8pPr>
            <a:lvl9pPr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defRPr/>
            </a:lvl1pPr>
            <a:lvl2pPr algn="ctr">
              <a:spcBef>
                <a:spcPts val="0"/>
              </a:spcBef>
              <a:defRPr/>
            </a:lvl2pPr>
            <a:lvl3pPr algn="ctr">
              <a:spcBef>
                <a:spcPts val="0"/>
              </a:spcBef>
              <a:defRPr/>
            </a:lvl3pPr>
            <a:lvl4pPr algn="ctr">
              <a:spcBef>
                <a:spcPts val="0"/>
              </a:spcBef>
              <a:defRPr/>
            </a:lvl4pPr>
            <a:lvl5pPr algn="ctr">
              <a:spcBef>
                <a:spcPts val="0"/>
              </a:spcBef>
              <a:defRPr/>
            </a:lvl5pPr>
            <a:lvl6pPr algn="ctr">
              <a:spcBef>
                <a:spcPts val="0"/>
              </a:spcBef>
              <a:defRPr/>
            </a:lvl6pPr>
            <a:lvl7pPr algn="ctr">
              <a:spcBef>
                <a:spcPts val="0"/>
              </a:spcBef>
              <a:defRPr/>
            </a:lvl7pPr>
            <a:lvl8pPr algn="ctr">
              <a:spcBef>
                <a:spcPts val="0"/>
              </a:spcBef>
              <a:defRPr/>
            </a:lvl8pPr>
            <a:lvl9pPr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algn="ctr">
              <a:spcBef>
                <a:spcPts val="0"/>
              </a:spcBef>
              <a:buSzPct val="100000"/>
              <a:defRPr sz="3600"/>
            </a:lvl1pPr>
            <a:lvl2pPr algn="ctr">
              <a:spcBef>
                <a:spcPts val="0"/>
              </a:spcBef>
              <a:buSzPct val="100000"/>
              <a:defRPr sz="3600"/>
            </a:lvl2pPr>
            <a:lvl3pPr algn="ctr">
              <a:spcBef>
                <a:spcPts val="0"/>
              </a:spcBef>
              <a:buSzPct val="100000"/>
              <a:defRPr sz="3600"/>
            </a:lvl3pPr>
            <a:lvl4pPr algn="ctr">
              <a:spcBef>
                <a:spcPts val="0"/>
              </a:spcBef>
              <a:buSzPct val="100000"/>
              <a:defRPr sz="3600"/>
            </a:lvl4pPr>
            <a:lvl5pPr algn="ctr">
              <a:spcBef>
                <a:spcPts val="0"/>
              </a:spcBef>
              <a:buSzPct val="100000"/>
              <a:defRPr sz="3600"/>
            </a:lvl5pPr>
            <a:lvl6pPr algn="ctr">
              <a:spcBef>
                <a:spcPts val="0"/>
              </a:spcBef>
              <a:buSzPct val="100000"/>
              <a:defRPr sz="3600"/>
            </a:lvl6pPr>
            <a:lvl7pPr algn="ctr">
              <a:spcBef>
                <a:spcPts val="0"/>
              </a:spcBef>
              <a:buSzPct val="100000"/>
              <a:defRPr sz="3600"/>
            </a:lvl7pPr>
            <a:lvl8pPr algn="ctr">
              <a:spcBef>
                <a:spcPts val="0"/>
              </a:spcBef>
              <a:buSzPct val="100000"/>
              <a:defRPr sz="3600"/>
            </a:lvl8pPr>
            <a:lvl9pPr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2400"/>
            </a:lvl1pPr>
            <a:lvl2pPr>
              <a:spcBef>
                <a:spcPts val="0"/>
              </a:spcBef>
              <a:buSzPct val="100000"/>
              <a:defRPr sz="2400"/>
            </a:lvl2pPr>
            <a:lvl3pPr>
              <a:spcBef>
                <a:spcPts val="0"/>
              </a:spcBef>
              <a:buSzPct val="100000"/>
              <a:defRPr sz="2400"/>
            </a:lvl3pPr>
            <a:lvl4pPr>
              <a:spcBef>
                <a:spcPts val="0"/>
              </a:spcBef>
              <a:buSzPct val="100000"/>
              <a:defRPr sz="2400"/>
            </a:lvl4pPr>
            <a:lvl5pPr>
              <a:spcBef>
                <a:spcPts val="0"/>
              </a:spcBef>
              <a:buSzPct val="100000"/>
              <a:defRPr sz="2400"/>
            </a:lvl5pPr>
            <a:lvl6pPr>
              <a:spcBef>
                <a:spcPts val="0"/>
              </a:spcBef>
              <a:buSzPct val="100000"/>
              <a:defRPr sz="2400"/>
            </a:lvl6pPr>
            <a:lvl7pPr>
              <a:spcBef>
                <a:spcPts val="0"/>
              </a:spcBef>
              <a:buSzPct val="100000"/>
              <a:defRPr sz="2400"/>
            </a:lvl7pPr>
            <a:lvl8pPr>
              <a:spcBef>
                <a:spcPts val="0"/>
              </a:spcBef>
              <a:buSzPct val="100000"/>
              <a:defRPr sz="2400"/>
            </a:lvl8pPr>
            <a:lvl9pPr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2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4200"/>
            </a:lvl1pPr>
            <a:lvl2pPr algn="ctr">
              <a:spcBef>
                <a:spcPts val="0"/>
              </a:spcBef>
              <a:buSzPct val="100000"/>
              <a:defRPr sz="4200"/>
            </a:lvl2pPr>
            <a:lvl3pPr algn="ctr">
              <a:spcBef>
                <a:spcPts val="0"/>
              </a:spcBef>
              <a:buSzPct val="100000"/>
              <a:defRPr sz="4200"/>
            </a:lvl3pPr>
            <a:lvl4pPr algn="ctr">
              <a:spcBef>
                <a:spcPts val="0"/>
              </a:spcBef>
              <a:buSzPct val="100000"/>
              <a:defRPr sz="4200"/>
            </a:lvl4pPr>
            <a:lvl5pPr algn="ctr">
              <a:spcBef>
                <a:spcPts val="0"/>
              </a:spcBef>
              <a:buSzPct val="100000"/>
              <a:defRPr sz="4200"/>
            </a:lvl5pPr>
            <a:lvl6pPr algn="ctr">
              <a:spcBef>
                <a:spcPts val="0"/>
              </a:spcBef>
              <a:buSzPct val="100000"/>
              <a:defRPr sz="4200"/>
            </a:lvl6pPr>
            <a:lvl7pPr algn="ctr">
              <a:spcBef>
                <a:spcPts val="0"/>
              </a:spcBef>
              <a:buSzPct val="100000"/>
              <a:defRPr sz="4200"/>
            </a:lvl7pPr>
            <a:lvl8pPr algn="ctr">
              <a:spcBef>
                <a:spcPts val="0"/>
              </a:spcBef>
              <a:buSzPct val="100000"/>
              <a:defRPr sz="4200"/>
            </a:lvl8pPr>
            <a:lvl9pPr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fr" sz="1000">
                <a:solidFill>
                  <a:schemeClr val="dk2"/>
                </a:solidFill>
              </a:rPr>
              <a:t>‹#›</a:t>
            </a:fld>
            <a:endParaRPr lang="fr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microsoft.com/office/2007/relationships/hdphoto" Target="../media/hdphoto5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microsoft.com/office/2007/relationships/hdphoto" Target="../media/hdphoto6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tif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microsoft.com/office/2007/relationships/hdphoto" Target="../media/hdphoto7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microsoft.com/office/2007/relationships/hdphoto" Target="../media/hdphoto8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microsoft.com/office/2007/relationships/hdphoto" Target="../media/hdphoto9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microsoft.com/office/2007/relationships/hdphoto" Target="../media/hdphoto10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3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2.xml"/><Relationship Id="rId12" Type="http://schemas.openxmlformats.org/officeDocument/2006/relationships/diagramData" Target="../diagrams/data3.xml"/><Relationship Id="rId13" Type="http://schemas.openxmlformats.org/officeDocument/2006/relationships/diagramLayout" Target="../diagrams/layout3.xml"/><Relationship Id="rId14" Type="http://schemas.openxmlformats.org/officeDocument/2006/relationships/diagramQuickStyle" Target="../diagrams/quickStyle3.xml"/><Relationship Id="rId15" Type="http://schemas.openxmlformats.org/officeDocument/2006/relationships/diagramColors" Target="../diagrams/colors3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Relationship Id="rId9" Type="http://schemas.openxmlformats.org/officeDocument/2006/relationships/diagramQuickStyle" Target="../diagrams/quickStyle2.xml"/><Relationship Id="rId10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microsoft.com/office/2007/relationships/hdphoto" Target="../media/hdphoto2.wdp"/><Relationship Id="rId5" Type="http://schemas.openxmlformats.org/officeDocument/2006/relationships/image" Target="../media/image6.jpeg"/><Relationship Id="rId6" Type="http://schemas.microsoft.com/office/2007/relationships/hdphoto" Target="../media/hdphoto3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microsoft.com/office/2007/relationships/hdphoto" Target="../media/hdphoto4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612023" y="4835723"/>
            <a:ext cx="15319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De Smedt, début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6046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311700" y="280920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</a:pPr>
            <a:r>
              <a:rPr lang="fr" sz="2200" dirty="0"/>
              <a:t>Les parents considèrent que les écrans ont peu d’effets positifs</a:t>
            </a:r>
          </a:p>
        </p:txBody>
      </p:sp>
      <p:pic>
        <p:nvPicPr>
          <p:cNvPr id="113" name="Shape 113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25000" contrast="6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2854" y="1017725"/>
            <a:ext cx="7398295" cy="38971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lèche vers la droite 3"/>
          <p:cNvSpPr/>
          <p:nvPr/>
        </p:nvSpPr>
        <p:spPr>
          <a:xfrm>
            <a:off x="5386693" y="1048857"/>
            <a:ext cx="1826480" cy="306807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  <a:gs pos="50000">
                <a:srgbClr val="FFFF00"/>
              </a:gs>
            </a:gsLst>
            <a:lin ang="1146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Pas d’accord</a:t>
            </a:r>
            <a:endParaRPr lang="fr-FR" sz="1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5" name="Flèche vers la droite 4"/>
          <p:cNvSpPr/>
          <p:nvPr/>
        </p:nvSpPr>
        <p:spPr>
          <a:xfrm flipH="1">
            <a:off x="4381050" y="1051420"/>
            <a:ext cx="1005643" cy="306807"/>
          </a:xfrm>
          <a:prstGeom prst="rightArrow">
            <a:avLst/>
          </a:prstGeom>
          <a:gradFill flip="none" rotWithShape="1">
            <a:gsLst>
              <a:gs pos="34000">
                <a:srgbClr val="008000"/>
              </a:gs>
              <a:gs pos="100000">
                <a:srgbClr val="FFFFFF"/>
              </a:gs>
            </a:gsLst>
            <a:lin ang="108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D’accord</a:t>
            </a:r>
            <a:endParaRPr lang="fr-FR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 sz="2200"/>
              <a:t>Parents : choisir de bons contenus, limiter les contacts par écrans</a:t>
            </a:r>
          </a:p>
        </p:txBody>
      </p:sp>
      <p:pic>
        <p:nvPicPr>
          <p:cNvPr id="119" name="Shape 119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25000" contrast="6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2854" y="1017725"/>
            <a:ext cx="7398295" cy="38971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lèche vers la droite 3"/>
          <p:cNvSpPr/>
          <p:nvPr/>
        </p:nvSpPr>
        <p:spPr>
          <a:xfrm>
            <a:off x="5651749" y="1048857"/>
            <a:ext cx="1582829" cy="306807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  <a:gs pos="50000">
                <a:srgbClr val="FFFF00"/>
              </a:gs>
            </a:gsLst>
            <a:lin ang="1146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Pas d’accord</a:t>
            </a:r>
            <a:endParaRPr lang="fr-FR" sz="1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5" name="Flèche vers la droite 4"/>
          <p:cNvSpPr/>
          <p:nvPr/>
        </p:nvSpPr>
        <p:spPr>
          <a:xfrm flipH="1">
            <a:off x="4230872" y="1051420"/>
            <a:ext cx="1482519" cy="306807"/>
          </a:xfrm>
          <a:prstGeom prst="rightArrow">
            <a:avLst/>
          </a:prstGeom>
          <a:gradFill flip="none" rotWithShape="1">
            <a:gsLst>
              <a:gs pos="34000">
                <a:srgbClr val="008000"/>
              </a:gs>
              <a:gs pos="100000">
                <a:srgbClr val="FFFFFF"/>
              </a:gs>
            </a:gsLst>
            <a:lin ang="108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D’accord</a:t>
            </a:r>
            <a:endParaRPr lang="fr-FR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319397" y="184793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 sz="3000" dirty="0"/>
              <a:t>Parents: des attitudes très homogènes</a:t>
            </a:r>
          </a:p>
        </p:txBody>
      </p:sp>
      <p:pic>
        <p:nvPicPr>
          <p:cNvPr id="125" name="Shape 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70121"/>
            <a:ext cx="3052649" cy="226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Shape 1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9400" y="1170121"/>
            <a:ext cx="3052649" cy="226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Shape 1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91350" y="1170121"/>
            <a:ext cx="3052649" cy="226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Shape 128"/>
          <p:cNvSpPr txBox="1"/>
          <p:nvPr/>
        </p:nvSpPr>
        <p:spPr>
          <a:xfrm>
            <a:off x="311700" y="3588475"/>
            <a:ext cx="2316900" cy="1397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nl-BE" sz="1050" b="1" dirty="0" smtClean="0">
                <a:latin typeface="Rokkitt"/>
                <a:ea typeface="Rokkitt"/>
                <a:cs typeface="Rokkitt"/>
                <a:sym typeface="Rokkitt"/>
              </a:rPr>
              <a:t>Les écrans offrent aux enfants des o</a:t>
            </a:r>
            <a:r>
              <a:rPr lang="fr" sz="1050" b="1" dirty="0" smtClean="0">
                <a:latin typeface="Rokkitt"/>
                <a:ea typeface="Rokkitt"/>
                <a:cs typeface="Rokkitt"/>
                <a:sym typeface="Rokkitt"/>
              </a:rPr>
              <a:t>pportunités </a:t>
            </a:r>
            <a:r>
              <a:rPr lang="nl-BE" sz="1050" b="1" dirty="0" smtClean="0">
                <a:latin typeface="Rokkitt"/>
                <a:ea typeface="Rokkitt"/>
                <a:cs typeface="Rokkitt"/>
                <a:sym typeface="Rokkitt"/>
              </a:rPr>
              <a:t>éducatives</a:t>
            </a:r>
          </a:p>
          <a:p>
            <a:pPr lvl="0" rtl="0">
              <a:spcBef>
                <a:spcPts val="0"/>
              </a:spcBef>
              <a:buNone/>
            </a:pPr>
            <a:endParaRPr lang="fr" sz="1050" b="1" dirty="0">
              <a:latin typeface="Rokkitt"/>
              <a:ea typeface="Rokkitt"/>
              <a:cs typeface="Rokkitt"/>
              <a:sym typeface="Rokkitt"/>
            </a:endParaRPr>
          </a:p>
          <a:p>
            <a:pPr rtl="0">
              <a:spcBef>
                <a:spcPts val="0"/>
              </a:spcBef>
              <a:buNone/>
            </a:pPr>
            <a:r>
              <a:rPr lang="fr" sz="1050" i="1" dirty="0">
                <a:latin typeface="Rokkitt"/>
                <a:ea typeface="Rokkitt"/>
                <a:cs typeface="Rokkitt"/>
                <a:sym typeface="Rokkitt"/>
              </a:rPr>
              <a:t>Influence positive très faible de l’âge de l’aîné</a:t>
            </a:r>
          </a:p>
        </p:txBody>
      </p:sp>
      <p:sp>
        <p:nvSpPr>
          <p:cNvPr id="129" name="Shape 129"/>
          <p:cNvSpPr txBox="1"/>
          <p:nvPr/>
        </p:nvSpPr>
        <p:spPr>
          <a:xfrm>
            <a:off x="3364350" y="3588475"/>
            <a:ext cx="2316900" cy="1397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nl-BE" sz="1050" b="1" dirty="0" smtClean="0">
                <a:latin typeface="Rokkitt"/>
                <a:ea typeface="Rokkitt"/>
                <a:cs typeface="Rokkitt"/>
                <a:sym typeface="Rokkitt"/>
              </a:rPr>
              <a:t>Les écrans présentent des d</a:t>
            </a:r>
            <a:r>
              <a:rPr lang="fr" sz="1050" b="1" dirty="0" smtClean="0">
                <a:latin typeface="Rokkitt"/>
                <a:ea typeface="Rokkitt"/>
                <a:cs typeface="Rokkitt"/>
                <a:sym typeface="Rokkitt"/>
              </a:rPr>
              <a:t>angers </a:t>
            </a:r>
            <a:r>
              <a:rPr lang="fr" sz="1050" b="1" dirty="0">
                <a:latin typeface="Rokkitt"/>
                <a:ea typeface="Rokkitt"/>
                <a:cs typeface="Rokkitt"/>
                <a:sym typeface="Rokkitt"/>
              </a:rPr>
              <a:t>et </a:t>
            </a:r>
            <a:r>
              <a:rPr lang="nl-BE" sz="1050" b="1" dirty="0" smtClean="0">
                <a:latin typeface="Rokkitt"/>
                <a:ea typeface="Rokkitt"/>
                <a:cs typeface="Rokkitt"/>
                <a:sym typeface="Rokkitt"/>
              </a:rPr>
              <a:t>des </a:t>
            </a:r>
            <a:r>
              <a:rPr lang="fr" sz="1050" b="1" dirty="0" smtClean="0">
                <a:latin typeface="Rokkitt"/>
                <a:ea typeface="Rokkitt"/>
                <a:cs typeface="Rokkitt"/>
                <a:sym typeface="Rokkitt"/>
              </a:rPr>
              <a:t>effets négatifs</a:t>
            </a:r>
            <a:endParaRPr lang="fr" sz="1050" b="1" dirty="0">
              <a:latin typeface="Rokkitt"/>
              <a:ea typeface="Rokkitt"/>
              <a:cs typeface="Rokkitt"/>
              <a:sym typeface="Rokkitt"/>
            </a:endParaRPr>
          </a:p>
          <a:p>
            <a:pPr lvl="0" rtl="0">
              <a:spcBef>
                <a:spcPts val="0"/>
              </a:spcBef>
              <a:buNone/>
            </a:pPr>
            <a:endParaRPr lang="nl-BE" sz="1050" i="1" dirty="0" smtClean="0">
              <a:latin typeface="Rokkitt"/>
              <a:ea typeface="Rokkitt"/>
              <a:cs typeface="Rokkitt"/>
              <a:sym typeface="Rokkitt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fr" sz="1050" i="1" dirty="0" smtClean="0">
                <a:latin typeface="Rokkitt"/>
                <a:ea typeface="Rokkitt"/>
                <a:cs typeface="Rokkitt"/>
                <a:sym typeface="Rokkitt"/>
              </a:rPr>
              <a:t>Influence </a:t>
            </a:r>
            <a:r>
              <a:rPr lang="fr" sz="1050" i="1" dirty="0">
                <a:latin typeface="Rokkitt"/>
                <a:ea typeface="Rokkitt"/>
                <a:cs typeface="Rokkitt"/>
                <a:sym typeface="Rokkitt"/>
              </a:rPr>
              <a:t>négative très faible du revenu, du niveau d’instruction et de l’âge de l’aîné; influence positive très faible de la taille de la fratrie</a:t>
            </a:r>
          </a:p>
        </p:txBody>
      </p:sp>
      <p:sp>
        <p:nvSpPr>
          <p:cNvPr id="130" name="Shape 130"/>
          <p:cNvSpPr txBox="1"/>
          <p:nvPr/>
        </p:nvSpPr>
        <p:spPr>
          <a:xfrm>
            <a:off x="6265333" y="3588475"/>
            <a:ext cx="2458493" cy="1397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fr-FR" sz="1050" b="1" dirty="0" smtClean="0"/>
              <a:t>Les écrans ont des</a:t>
            </a:r>
          </a:p>
          <a:p>
            <a:r>
              <a:rPr lang="fr-FR" sz="1050" b="1" dirty="0" smtClean="0"/>
              <a:t>avantages </a:t>
            </a:r>
            <a:r>
              <a:rPr lang="fr-FR" sz="1050" b="1" dirty="0"/>
              <a:t>pratiques</a:t>
            </a:r>
          </a:p>
          <a:p>
            <a:r>
              <a:rPr lang="fr-FR" sz="1050" b="1" dirty="0"/>
              <a:t>afin d’occuper les enfants, de les récompenser ou de les </a:t>
            </a:r>
            <a:r>
              <a:rPr lang="fr-FR" sz="1050" b="1" dirty="0" smtClean="0"/>
              <a:t>punir</a:t>
            </a:r>
          </a:p>
          <a:p>
            <a:r>
              <a:rPr lang="fr" sz="1050" i="1" dirty="0" smtClean="0">
                <a:latin typeface="Rokkitt"/>
                <a:ea typeface="Rokkitt"/>
                <a:cs typeface="Rokkitt"/>
                <a:sym typeface="Rokkitt"/>
              </a:rPr>
              <a:t>Influence </a:t>
            </a:r>
            <a:r>
              <a:rPr lang="fr" sz="1050" i="1" dirty="0">
                <a:latin typeface="Rokkitt"/>
                <a:ea typeface="Rokkitt"/>
                <a:cs typeface="Rokkitt"/>
                <a:sym typeface="Rokkitt"/>
              </a:rPr>
              <a:t>négative très faible du revenu et du niveau d’instruction; influence positive trè</a:t>
            </a:r>
            <a:r>
              <a:rPr lang="fr" sz="1000" i="1" dirty="0">
                <a:latin typeface="Rokkitt"/>
                <a:ea typeface="Rokkitt"/>
                <a:cs typeface="Rokkitt"/>
                <a:sym typeface="Rokkitt"/>
              </a:rPr>
              <a:t>s faible de l’âge de l’aîné.</a:t>
            </a:r>
          </a:p>
        </p:txBody>
      </p:sp>
      <p:sp>
        <p:nvSpPr>
          <p:cNvPr id="11" name="Flèche vers la droite 10"/>
          <p:cNvSpPr/>
          <p:nvPr/>
        </p:nvSpPr>
        <p:spPr>
          <a:xfrm flipH="1">
            <a:off x="938427" y="956105"/>
            <a:ext cx="1313415" cy="306807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  <a:gs pos="50000">
                <a:srgbClr val="FFFF00"/>
              </a:gs>
            </a:gsLst>
            <a:lin ang="1146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Pas d’accord</a:t>
            </a:r>
            <a:endParaRPr lang="fr-FR" sz="1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2" name="Flèche vers la droite 11"/>
          <p:cNvSpPr/>
          <p:nvPr/>
        </p:nvSpPr>
        <p:spPr>
          <a:xfrm>
            <a:off x="946728" y="758884"/>
            <a:ext cx="1346970" cy="306807"/>
          </a:xfrm>
          <a:prstGeom prst="rightArrow">
            <a:avLst/>
          </a:prstGeom>
          <a:gradFill flip="none" rotWithShape="1">
            <a:gsLst>
              <a:gs pos="34000">
                <a:srgbClr val="008000"/>
              </a:gs>
              <a:gs pos="100000">
                <a:srgbClr val="FFFFFF"/>
              </a:gs>
            </a:gsLst>
            <a:lin ang="108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D’accord</a:t>
            </a:r>
            <a:endParaRPr lang="fr-FR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3" name="Flèche vers la droite 12"/>
          <p:cNvSpPr/>
          <p:nvPr/>
        </p:nvSpPr>
        <p:spPr>
          <a:xfrm flipH="1">
            <a:off x="3294396" y="951534"/>
            <a:ext cx="1760331" cy="306807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  <a:gs pos="50000">
                <a:srgbClr val="FFFF00"/>
              </a:gs>
            </a:gsLst>
            <a:lin ang="1146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Pas d’accord</a:t>
            </a:r>
            <a:endParaRPr lang="fr-FR" sz="1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4" name="Flèche vers la droite 13"/>
          <p:cNvSpPr/>
          <p:nvPr/>
        </p:nvSpPr>
        <p:spPr>
          <a:xfrm>
            <a:off x="3290091" y="754313"/>
            <a:ext cx="1805303" cy="306807"/>
          </a:xfrm>
          <a:prstGeom prst="rightArrow">
            <a:avLst/>
          </a:prstGeom>
          <a:gradFill flip="none" rotWithShape="1">
            <a:gsLst>
              <a:gs pos="34000">
                <a:srgbClr val="008000"/>
              </a:gs>
              <a:gs pos="100000">
                <a:srgbClr val="FFFFFF"/>
              </a:gs>
            </a:gsLst>
            <a:lin ang="108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D’accord</a:t>
            </a:r>
            <a:endParaRPr lang="fr-FR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5" name="Flèche vers la droite 14"/>
          <p:cNvSpPr/>
          <p:nvPr/>
        </p:nvSpPr>
        <p:spPr>
          <a:xfrm flipH="1">
            <a:off x="6750241" y="951533"/>
            <a:ext cx="1289918" cy="306807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  <a:gs pos="50000">
                <a:srgbClr val="FFFF00"/>
              </a:gs>
            </a:gsLst>
            <a:lin ang="1146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Pas d’accord</a:t>
            </a:r>
            <a:endParaRPr lang="fr-FR" sz="1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6" name="Flèche vers la droite 15"/>
          <p:cNvSpPr/>
          <p:nvPr/>
        </p:nvSpPr>
        <p:spPr>
          <a:xfrm>
            <a:off x="6758945" y="754312"/>
            <a:ext cx="1322873" cy="306807"/>
          </a:xfrm>
          <a:prstGeom prst="rightArrow">
            <a:avLst/>
          </a:prstGeom>
          <a:gradFill flip="none" rotWithShape="1">
            <a:gsLst>
              <a:gs pos="34000">
                <a:srgbClr val="008000"/>
              </a:gs>
              <a:gs pos="100000">
                <a:srgbClr val="FFFFFF"/>
              </a:gs>
            </a:gsLst>
            <a:lin ang="108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D’accord</a:t>
            </a:r>
            <a:endParaRPr lang="fr-FR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3" name="Connecteur droit 2"/>
          <p:cNvCxnSpPr/>
          <p:nvPr/>
        </p:nvCxnSpPr>
        <p:spPr>
          <a:xfrm flipV="1">
            <a:off x="1376996" y="1284314"/>
            <a:ext cx="0" cy="203349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flipV="1">
            <a:off x="4504477" y="1281722"/>
            <a:ext cx="0" cy="203349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000.tif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773" y="3317439"/>
            <a:ext cx="168321" cy="116530"/>
          </a:xfrm>
          <a:prstGeom prst="rect">
            <a:avLst/>
          </a:prstGeom>
        </p:spPr>
      </p:pic>
      <p:cxnSp>
        <p:nvCxnSpPr>
          <p:cNvPr id="22" name="Connecteur droit 21"/>
          <p:cNvCxnSpPr/>
          <p:nvPr/>
        </p:nvCxnSpPr>
        <p:spPr>
          <a:xfrm flipV="1">
            <a:off x="7204574" y="1280183"/>
            <a:ext cx="0" cy="203349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592667" y="1185333"/>
            <a:ext cx="369454" cy="2155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2222885" y="1200726"/>
            <a:ext cx="369454" cy="2130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>
            <a:off x="5084618" y="1191490"/>
            <a:ext cx="369454" cy="2130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/>
          <p:cNvSpPr/>
          <p:nvPr/>
        </p:nvSpPr>
        <p:spPr>
          <a:xfrm>
            <a:off x="6419272" y="1199186"/>
            <a:ext cx="320193" cy="2130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/>
        </p:nvSpPr>
        <p:spPr>
          <a:xfrm>
            <a:off x="8032558" y="1191489"/>
            <a:ext cx="369454" cy="2130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062906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  <p:bldP spid="129" grpId="0"/>
      <p:bldP spid="13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6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192424" y="284787"/>
            <a:ext cx="8828424" cy="7329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-BE" sz="2200" dirty="0" smtClean="0"/>
              <a:t>Entre p</a:t>
            </a:r>
            <a:r>
              <a:rPr lang="fr" sz="2200" dirty="0" smtClean="0"/>
              <a:t>rofessionnels </a:t>
            </a:r>
            <a:r>
              <a:rPr lang="fr" sz="2200" dirty="0"/>
              <a:t>et parents: peu de dialogue au sujet des écrans </a:t>
            </a:r>
          </a:p>
        </p:txBody>
      </p:sp>
      <p:pic>
        <p:nvPicPr>
          <p:cNvPr id="136" name="Shape 136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25000" contrast="6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8553" y="1159150"/>
            <a:ext cx="7406900" cy="3795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41"/>
          <p:cNvSpPr txBox="1">
            <a:spLocks noGrp="1"/>
          </p:cNvSpPr>
          <p:nvPr>
            <p:ph type="title"/>
          </p:nvPr>
        </p:nvSpPr>
        <p:spPr>
          <a:xfrm>
            <a:off x="311700" y="208712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 sz="2000" dirty="0"/>
              <a:t>Professionnels et parents: mettre des limites pour le bien de l’enfant</a:t>
            </a:r>
          </a:p>
        </p:txBody>
      </p:sp>
      <p:pic>
        <p:nvPicPr>
          <p:cNvPr id="5" name="Shape 1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24288" y="797556"/>
            <a:ext cx="5980330" cy="42951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4319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r" sz="2000"/>
              <a:t>Les professionnels considèrent que les écrans sont plutôt nuisibles</a:t>
            </a:r>
          </a:p>
        </p:txBody>
      </p:sp>
      <p:pic>
        <p:nvPicPr>
          <p:cNvPr id="148" name="Shape 148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25000" contrast="6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791" y="1198323"/>
            <a:ext cx="7610421" cy="37400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lèche vers la droite 3"/>
          <p:cNvSpPr/>
          <p:nvPr/>
        </p:nvSpPr>
        <p:spPr>
          <a:xfrm>
            <a:off x="6226848" y="1048857"/>
            <a:ext cx="1331576" cy="306807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  <a:gs pos="50000">
                <a:srgbClr val="FFFF00"/>
              </a:gs>
            </a:gsLst>
            <a:lin ang="1146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Pas d’accord</a:t>
            </a:r>
            <a:endParaRPr lang="fr-FR" sz="1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5" name="Flèche vers la droite 4"/>
          <p:cNvSpPr/>
          <p:nvPr/>
        </p:nvSpPr>
        <p:spPr>
          <a:xfrm flipH="1">
            <a:off x="3979332" y="1051420"/>
            <a:ext cx="2416850" cy="306807"/>
          </a:xfrm>
          <a:prstGeom prst="rightArrow">
            <a:avLst/>
          </a:prstGeom>
          <a:gradFill flip="none" rotWithShape="1">
            <a:gsLst>
              <a:gs pos="34000">
                <a:srgbClr val="008000"/>
              </a:gs>
              <a:gs pos="100000">
                <a:srgbClr val="FFFFFF"/>
              </a:gs>
            </a:gsLst>
            <a:lin ang="108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D’accord</a:t>
            </a:r>
            <a:endParaRPr lang="fr-FR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 sz="2000"/>
              <a:t>Les professionnels considèrent que les écrans ont peu d’effets positifs</a:t>
            </a:r>
          </a:p>
        </p:txBody>
      </p:sp>
      <p:pic>
        <p:nvPicPr>
          <p:cNvPr id="154" name="Shape 154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25000" contrast="6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5975" y="1152475"/>
            <a:ext cx="7752050" cy="390443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lèche vers la droite 3"/>
          <p:cNvSpPr/>
          <p:nvPr/>
        </p:nvSpPr>
        <p:spPr>
          <a:xfrm>
            <a:off x="5080001" y="1048857"/>
            <a:ext cx="2570786" cy="306807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  <a:gs pos="50000">
                <a:srgbClr val="FFFF00"/>
              </a:gs>
            </a:gsLst>
            <a:lin ang="1146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Pas d’accord</a:t>
            </a:r>
            <a:endParaRPr lang="fr-FR" sz="1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5" name="Flèche vers la droite 4"/>
          <p:cNvSpPr/>
          <p:nvPr/>
        </p:nvSpPr>
        <p:spPr>
          <a:xfrm flipH="1">
            <a:off x="4210242" y="1051420"/>
            <a:ext cx="954425" cy="306807"/>
          </a:xfrm>
          <a:prstGeom prst="rightArrow">
            <a:avLst/>
          </a:prstGeom>
          <a:gradFill flip="none" rotWithShape="1">
            <a:gsLst>
              <a:gs pos="34000">
                <a:srgbClr val="008000"/>
              </a:gs>
              <a:gs pos="100000">
                <a:srgbClr val="FFFFFF"/>
              </a:gs>
            </a:gsLst>
            <a:lin ang="108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D’accord</a:t>
            </a:r>
            <a:endParaRPr lang="fr-FR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 sz="2000"/>
              <a:t>Professionnels: une vision éducative semblable à cette des parents</a:t>
            </a:r>
          </a:p>
        </p:txBody>
      </p:sp>
      <p:pic>
        <p:nvPicPr>
          <p:cNvPr id="160" name="Shape 160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25000" contrast="6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125" y="1152474"/>
            <a:ext cx="7985751" cy="39910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lèche vers la droite 3"/>
          <p:cNvSpPr/>
          <p:nvPr/>
        </p:nvSpPr>
        <p:spPr>
          <a:xfrm>
            <a:off x="6288424" y="1048857"/>
            <a:ext cx="1462422" cy="306807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  <a:gs pos="50000">
                <a:srgbClr val="FFFF00"/>
              </a:gs>
            </a:gsLst>
            <a:lin ang="1146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Pas d’accord</a:t>
            </a:r>
            <a:endParaRPr lang="fr-FR" sz="1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5" name="Flèche vers la droite 4"/>
          <p:cNvSpPr/>
          <p:nvPr/>
        </p:nvSpPr>
        <p:spPr>
          <a:xfrm flipH="1">
            <a:off x="4179454" y="1051420"/>
            <a:ext cx="2278304" cy="306807"/>
          </a:xfrm>
          <a:prstGeom prst="rightArrow">
            <a:avLst/>
          </a:prstGeom>
          <a:gradFill flip="none" rotWithShape="1">
            <a:gsLst>
              <a:gs pos="34000">
                <a:srgbClr val="008000"/>
              </a:gs>
              <a:gs pos="100000">
                <a:srgbClr val="FFFFFF"/>
              </a:gs>
            </a:gsLst>
            <a:lin ang="108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D’accord</a:t>
            </a:r>
            <a:endParaRPr lang="fr-FR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311700" y="-76969"/>
            <a:ext cx="8731199" cy="69339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nl-BE" sz="2000" dirty="0" smtClean="0"/>
              <a:t>Les attitudes des professionnels</a:t>
            </a:r>
            <a:r>
              <a:rPr lang="fr" sz="2000" dirty="0" smtClean="0"/>
              <a:t>: </a:t>
            </a:r>
            <a:endParaRPr lang="fr" sz="2000" dirty="0"/>
          </a:p>
          <a:p>
            <a:pPr marL="457200" lvl="0" indent="-355600" rtl="0">
              <a:spcBef>
                <a:spcPts val="0"/>
              </a:spcBef>
              <a:buSzPct val="100000"/>
              <a:buChar char="●"/>
            </a:pPr>
            <a:r>
              <a:rPr lang="fr" sz="2000" dirty="0" smtClean="0"/>
              <a:t>très </a:t>
            </a:r>
            <a:r>
              <a:rPr lang="fr" sz="2000" dirty="0"/>
              <a:t>homogènes</a:t>
            </a:r>
          </a:p>
          <a:p>
            <a:pPr marL="457200" lvl="0" indent="-355600" rtl="0">
              <a:spcBef>
                <a:spcPts val="0"/>
              </a:spcBef>
              <a:buSzPct val="100000"/>
              <a:buChar char="●"/>
            </a:pPr>
            <a:r>
              <a:rPr lang="fr" sz="2000" dirty="0"/>
              <a:t>plus accusateurs envers les écrans que le sont les parents </a:t>
            </a:r>
          </a:p>
        </p:txBody>
      </p:sp>
      <p:sp>
        <p:nvSpPr>
          <p:cNvPr id="166" name="Shape 166"/>
          <p:cNvSpPr txBox="1"/>
          <p:nvPr/>
        </p:nvSpPr>
        <p:spPr>
          <a:xfrm>
            <a:off x="404064" y="3588475"/>
            <a:ext cx="2497694" cy="1397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nl-BE" sz="1050" b="1" dirty="0">
                <a:latin typeface="Rokkitt"/>
                <a:ea typeface="Rokkitt"/>
                <a:cs typeface="Rokkitt"/>
                <a:sym typeface="Rokkitt"/>
              </a:rPr>
              <a:t>Les écrans offrent aux enfants des o</a:t>
            </a:r>
            <a:r>
              <a:rPr lang="fr" sz="1050" b="1" dirty="0">
                <a:latin typeface="Rokkitt"/>
                <a:ea typeface="Rokkitt"/>
                <a:cs typeface="Rokkitt"/>
                <a:sym typeface="Rokkitt"/>
              </a:rPr>
              <a:t>pportunités </a:t>
            </a:r>
            <a:r>
              <a:rPr lang="nl-BE" sz="1050" b="1" dirty="0">
                <a:latin typeface="Rokkitt"/>
                <a:ea typeface="Rokkitt"/>
                <a:cs typeface="Rokkitt"/>
                <a:sym typeface="Rokkitt"/>
              </a:rPr>
              <a:t>éducatives</a:t>
            </a:r>
          </a:p>
          <a:p>
            <a:pPr lvl="0" rtl="0">
              <a:spcBef>
                <a:spcPts val="0"/>
              </a:spcBef>
              <a:buNone/>
            </a:pPr>
            <a:endParaRPr lang="nl-BE" sz="1050" i="1" dirty="0" smtClean="0">
              <a:latin typeface="Rokkitt"/>
              <a:ea typeface="Rokkitt"/>
              <a:cs typeface="Rokkitt"/>
              <a:sym typeface="Rokkitt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fr" sz="1050" i="1" dirty="0" smtClean="0">
                <a:latin typeface="Rokkitt"/>
                <a:ea typeface="Rokkitt"/>
                <a:cs typeface="Rokkitt"/>
                <a:sym typeface="Rokkitt"/>
              </a:rPr>
              <a:t>Influence </a:t>
            </a:r>
            <a:r>
              <a:rPr lang="fr" sz="1050" i="1" dirty="0">
                <a:latin typeface="Rokkitt"/>
                <a:ea typeface="Rokkitt"/>
                <a:cs typeface="Rokkitt"/>
                <a:sym typeface="Rokkitt"/>
              </a:rPr>
              <a:t>positive très faible du niveau d’instruction; secteur médico-social très faiblement plus défavorable.</a:t>
            </a:r>
          </a:p>
        </p:txBody>
      </p:sp>
      <p:sp>
        <p:nvSpPr>
          <p:cNvPr id="167" name="Shape 167"/>
          <p:cNvSpPr txBox="1"/>
          <p:nvPr/>
        </p:nvSpPr>
        <p:spPr>
          <a:xfrm>
            <a:off x="3141137" y="3588475"/>
            <a:ext cx="2497694" cy="1397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nl-BE" sz="1050" b="1" dirty="0">
                <a:latin typeface="Rokkitt"/>
                <a:ea typeface="Rokkitt"/>
                <a:cs typeface="Rokkitt"/>
                <a:sym typeface="Rokkitt"/>
              </a:rPr>
              <a:t>Les écrans présentent des d</a:t>
            </a:r>
            <a:r>
              <a:rPr lang="fr" sz="1050" b="1" dirty="0">
                <a:latin typeface="Rokkitt"/>
                <a:ea typeface="Rokkitt"/>
                <a:cs typeface="Rokkitt"/>
                <a:sym typeface="Rokkitt"/>
              </a:rPr>
              <a:t>angers et </a:t>
            </a:r>
            <a:r>
              <a:rPr lang="nl-BE" sz="1050" b="1" dirty="0">
                <a:latin typeface="Rokkitt"/>
                <a:ea typeface="Rokkitt"/>
                <a:cs typeface="Rokkitt"/>
                <a:sym typeface="Rokkitt"/>
              </a:rPr>
              <a:t>des </a:t>
            </a:r>
            <a:r>
              <a:rPr lang="fr" sz="1050" b="1" dirty="0">
                <a:latin typeface="Rokkitt"/>
                <a:ea typeface="Rokkitt"/>
                <a:cs typeface="Rokkitt"/>
                <a:sym typeface="Rokkitt"/>
              </a:rPr>
              <a:t>effets négatifs</a:t>
            </a:r>
          </a:p>
          <a:p>
            <a:pPr lvl="0" rtl="0">
              <a:spcBef>
                <a:spcPts val="0"/>
              </a:spcBef>
              <a:buNone/>
            </a:pPr>
            <a:endParaRPr lang="nl-BE" sz="1050" i="1" dirty="0" smtClean="0">
              <a:latin typeface="Rokkitt"/>
              <a:ea typeface="Rokkitt"/>
              <a:cs typeface="Rokkitt"/>
              <a:sym typeface="Rokkitt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fr" sz="1050" i="1" dirty="0" smtClean="0">
                <a:latin typeface="Rokkitt"/>
                <a:ea typeface="Rokkitt"/>
                <a:cs typeface="Rokkitt"/>
                <a:sym typeface="Rokkitt"/>
              </a:rPr>
              <a:t>Influence </a:t>
            </a:r>
            <a:r>
              <a:rPr lang="fr" sz="1050" i="1" dirty="0">
                <a:latin typeface="Rokkitt"/>
                <a:ea typeface="Rokkitt"/>
                <a:cs typeface="Rokkitt"/>
                <a:sym typeface="Rokkitt"/>
              </a:rPr>
              <a:t>négative très faible de la fréquence des échanges avec les parents.</a:t>
            </a:r>
          </a:p>
        </p:txBody>
      </p:sp>
      <p:sp>
        <p:nvSpPr>
          <p:cNvPr id="168" name="Shape 168"/>
          <p:cNvSpPr txBox="1"/>
          <p:nvPr/>
        </p:nvSpPr>
        <p:spPr>
          <a:xfrm>
            <a:off x="6129834" y="3588475"/>
            <a:ext cx="2760166" cy="1397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fr-FR" sz="1050" b="1" dirty="0"/>
              <a:t>Les écrans ont </a:t>
            </a:r>
            <a:r>
              <a:rPr lang="fr-FR" sz="1050" b="1" dirty="0" smtClean="0"/>
              <a:t>des avantages </a:t>
            </a:r>
            <a:r>
              <a:rPr lang="fr-FR" sz="1050" b="1" dirty="0"/>
              <a:t>pratiques</a:t>
            </a:r>
          </a:p>
          <a:p>
            <a:r>
              <a:rPr lang="fr-FR" sz="1050" b="1" dirty="0"/>
              <a:t>afin d’occuper les enfants, de les récompenser ou de les punir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endParaRPr lang="nl-BE" sz="1050" i="1" dirty="0" smtClean="0">
              <a:solidFill>
                <a:schemeClr val="dk1"/>
              </a:solidFill>
              <a:latin typeface="Rokkitt"/>
              <a:ea typeface="Rokkitt"/>
              <a:cs typeface="Rokkitt"/>
              <a:sym typeface="Rokkitt"/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fr" sz="1050" i="1" dirty="0" smtClean="0">
                <a:solidFill>
                  <a:schemeClr val="dk1"/>
                </a:solidFill>
                <a:latin typeface="Rokkitt"/>
                <a:ea typeface="Rokkitt"/>
                <a:cs typeface="Rokkitt"/>
                <a:sym typeface="Rokkitt"/>
              </a:rPr>
              <a:t>Secteur </a:t>
            </a:r>
            <a:r>
              <a:rPr lang="fr" sz="1050" i="1" dirty="0">
                <a:solidFill>
                  <a:schemeClr val="dk1"/>
                </a:solidFill>
                <a:latin typeface="Rokkitt"/>
                <a:ea typeface="Rokkitt"/>
                <a:cs typeface="Rokkitt"/>
                <a:sym typeface="Rokkitt"/>
              </a:rPr>
              <a:t>médico-social très faiblement plus défavorable.</a:t>
            </a:r>
          </a:p>
        </p:txBody>
      </p:sp>
      <p:pic>
        <p:nvPicPr>
          <p:cNvPr id="169" name="Shape 1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70125"/>
            <a:ext cx="3015845" cy="2243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Shape 1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64071" y="1181308"/>
            <a:ext cx="3015849" cy="2243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Shape 1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28146" y="1181308"/>
            <a:ext cx="3015849" cy="224357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lèche vers la droite 8"/>
          <p:cNvSpPr/>
          <p:nvPr/>
        </p:nvSpPr>
        <p:spPr>
          <a:xfrm flipH="1">
            <a:off x="700424" y="1179318"/>
            <a:ext cx="2217148" cy="306807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  <a:gs pos="50000">
                <a:srgbClr val="FFFF00"/>
              </a:gs>
            </a:gsLst>
            <a:lin ang="1146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Pas d’accord</a:t>
            </a:r>
            <a:endParaRPr lang="fr-FR" sz="1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0" name="Flèche vers la droite 9"/>
          <p:cNvSpPr/>
          <p:nvPr/>
        </p:nvSpPr>
        <p:spPr>
          <a:xfrm>
            <a:off x="702641" y="982097"/>
            <a:ext cx="2273791" cy="306807"/>
          </a:xfrm>
          <a:prstGeom prst="rightArrow">
            <a:avLst/>
          </a:prstGeom>
          <a:gradFill flip="none" rotWithShape="1">
            <a:gsLst>
              <a:gs pos="34000">
                <a:srgbClr val="008000"/>
              </a:gs>
              <a:gs pos="100000">
                <a:srgbClr val="FFFFFF"/>
              </a:gs>
            </a:gsLst>
            <a:lin ang="108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D’accord</a:t>
            </a:r>
            <a:endParaRPr lang="fr-FR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1" name="Flèche vers la droite 10"/>
          <p:cNvSpPr/>
          <p:nvPr/>
        </p:nvSpPr>
        <p:spPr>
          <a:xfrm flipH="1">
            <a:off x="3336531" y="1162382"/>
            <a:ext cx="1868802" cy="306807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  <a:gs pos="50000">
                <a:srgbClr val="FFFF00"/>
              </a:gs>
            </a:gsLst>
            <a:lin ang="1146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Pas d’accord</a:t>
            </a:r>
            <a:endParaRPr lang="fr-FR" sz="1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2" name="Flèche vers la droite 11"/>
          <p:cNvSpPr/>
          <p:nvPr/>
        </p:nvSpPr>
        <p:spPr>
          <a:xfrm>
            <a:off x="3332788" y="965161"/>
            <a:ext cx="1916545" cy="306807"/>
          </a:xfrm>
          <a:prstGeom prst="rightArrow">
            <a:avLst/>
          </a:prstGeom>
          <a:gradFill flip="none" rotWithShape="1">
            <a:gsLst>
              <a:gs pos="34000">
                <a:srgbClr val="008000"/>
              </a:gs>
              <a:gs pos="100000">
                <a:srgbClr val="FFFFFF"/>
              </a:gs>
            </a:gsLst>
            <a:lin ang="108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D’accord</a:t>
            </a:r>
            <a:endParaRPr lang="fr-FR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3" name="Flèche vers la droite 12"/>
          <p:cNvSpPr/>
          <p:nvPr/>
        </p:nvSpPr>
        <p:spPr>
          <a:xfrm flipH="1">
            <a:off x="6529475" y="1191632"/>
            <a:ext cx="2045450" cy="306807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  <a:gs pos="50000">
                <a:srgbClr val="FFFF00"/>
              </a:gs>
            </a:gsLst>
            <a:lin ang="1146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Pas d’accord</a:t>
            </a:r>
            <a:endParaRPr lang="fr-FR" sz="1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4" name="Flèche vers la droite 13"/>
          <p:cNvSpPr/>
          <p:nvPr/>
        </p:nvSpPr>
        <p:spPr>
          <a:xfrm>
            <a:off x="6529474" y="994411"/>
            <a:ext cx="2097706" cy="306807"/>
          </a:xfrm>
          <a:prstGeom prst="rightArrow">
            <a:avLst/>
          </a:prstGeom>
          <a:gradFill flip="none" rotWithShape="1">
            <a:gsLst>
              <a:gs pos="34000">
                <a:srgbClr val="008000"/>
              </a:gs>
              <a:gs pos="100000">
                <a:srgbClr val="FFFFFF"/>
              </a:gs>
            </a:gsLst>
            <a:lin ang="108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D’accord</a:t>
            </a:r>
            <a:endParaRPr lang="fr-FR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3" name="Connecteur droit 2"/>
          <p:cNvCxnSpPr/>
          <p:nvPr/>
        </p:nvCxnSpPr>
        <p:spPr>
          <a:xfrm flipV="1">
            <a:off x="1485515" y="1431636"/>
            <a:ext cx="0" cy="187036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V="1">
            <a:off x="4562763" y="1430096"/>
            <a:ext cx="0" cy="187036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V="1">
            <a:off x="7179733" y="1437794"/>
            <a:ext cx="0" cy="187036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2802997" y="3272820"/>
            <a:ext cx="351378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00" dirty="0" smtClean="0"/>
              <a:t>5,000</a:t>
            </a:r>
            <a:endParaRPr lang="fr-FR" dirty="0"/>
          </a:p>
        </p:txBody>
      </p:sp>
      <p:sp>
        <p:nvSpPr>
          <p:cNvPr id="22" name="ZoneTexte 21"/>
          <p:cNvSpPr txBox="1"/>
          <p:nvPr/>
        </p:nvSpPr>
        <p:spPr>
          <a:xfrm>
            <a:off x="8455093" y="3285356"/>
            <a:ext cx="351378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00" dirty="0" smtClean="0"/>
              <a:t>5,000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3095268" y="3285355"/>
            <a:ext cx="351378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00" dirty="0"/>
              <a:t>1</a:t>
            </a:r>
            <a:r>
              <a:rPr lang="fr-FR" sz="500" dirty="0" smtClean="0"/>
              <a:t>,000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577542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/>
      <p:bldP spid="167" grpId="0"/>
      <p:bldP spid="168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5" grpId="0"/>
      <p:bldP spid="22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/>
              <a:t>En synthèse</a:t>
            </a:r>
          </a:p>
        </p:txBody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fr" sz="1400" dirty="0"/>
              <a:t>Les écrans sont </a:t>
            </a:r>
            <a:r>
              <a:rPr lang="fr" sz="1400" dirty="0">
                <a:solidFill>
                  <a:srgbClr val="FF0000"/>
                </a:solidFill>
              </a:rPr>
              <a:t>partout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fr" sz="1400" dirty="0" smtClean="0"/>
              <a:t>Une </a:t>
            </a:r>
            <a:r>
              <a:rPr lang="fr" sz="1400" dirty="0">
                <a:solidFill>
                  <a:srgbClr val="FF0000"/>
                </a:solidFill>
              </a:rPr>
              <a:t>méfiance diffuse</a:t>
            </a:r>
            <a:r>
              <a:rPr lang="fr" sz="1400" dirty="0"/>
              <a:t>, mais constante de la part des parents et des éducateurs</a:t>
            </a:r>
          </a:p>
          <a:p>
            <a:pPr marL="914400" lvl="1" indent="-304800" rtl="0"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fr" sz="1200" dirty="0"/>
              <a:t>Tendance générale</a:t>
            </a:r>
          </a:p>
          <a:p>
            <a:pPr marL="1371600" lvl="2" indent="-304800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fr" sz="1200" dirty="0"/>
              <a:t>Un objet dangereux, qui tend à tout </a:t>
            </a:r>
            <a:r>
              <a:rPr lang="fr" sz="1200" dirty="0" smtClean="0"/>
              <a:t>expliquer</a:t>
            </a:r>
            <a:r>
              <a:rPr lang="nl-BE" sz="1200" dirty="0" smtClean="0"/>
              <a:t>, dont on limite les usages</a:t>
            </a:r>
            <a:endParaRPr lang="fr" sz="1200" dirty="0"/>
          </a:p>
          <a:p>
            <a:pPr marL="914400" lvl="1" indent="-304800" rtl="0"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fr" sz="1200" dirty="0" smtClean="0"/>
              <a:t>Exception</a:t>
            </a:r>
            <a:r>
              <a:rPr lang="fr" sz="1200" dirty="0"/>
              <a:t>: une ouverture à la créativité et à la socialisation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fr" sz="1400" dirty="0"/>
              <a:t>Une </a:t>
            </a:r>
            <a:r>
              <a:rPr lang="fr" sz="1400" dirty="0">
                <a:solidFill>
                  <a:srgbClr val="FF0000"/>
                </a:solidFill>
              </a:rPr>
              <a:t>vision éducative</a:t>
            </a:r>
            <a:r>
              <a:rPr lang="fr" sz="1400" dirty="0"/>
              <a:t> au moyen des écrans quasi inexistante</a:t>
            </a:r>
          </a:p>
          <a:p>
            <a:pPr marL="914400" lvl="1" indent="-304800" rtl="0"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fr" sz="1200" dirty="0"/>
              <a:t>Tendance générale</a:t>
            </a:r>
          </a:p>
          <a:p>
            <a:pPr marL="1371600" lvl="2" indent="-304800" rtl="0">
              <a:spcBef>
                <a:spcPts val="0"/>
              </a:spcBef>
              <a:spcAft>
                <a:spcPts val="0"/>
              </a:spcAft>
              <a:buSzPct val="100000"/>
              <a:buAutoNum type="romanLcPeriod"/>
            </a:pPr>
            <a:r>
              <a:rPr lang="fr" sz="1200" dirty="0"/>
              <a:t>Un objet </a:t>
            </a:r>
            <a:r>
              <a:rPr lang="fr" sz="1200" dirty="0">
                <a:solidFill>
                  <a:srgbClr val="FF0000"/>
                </a:solidFill>
              </a:rPr>
              <a:t>sans grand intérêt éducatif</a:t>
            </a:r>
          </a:p>
          <a:p>
            <a:pPr marL="1371600" lvl="2" indent="-304800" rtl="0">
              <a:spcBef>
                <a:spcPts val="0"/>
              </a:spcBef>
              <a:spcAft>
                <a:spcPts val="0"/>
              </a:spcAft>
              <a:buSzPct val="100000"/>
              <a:buAutoNum type="romanLcPeriod"/>
            </a:pPr>
            <a:r>
              <a:rPr lang="fr" sz="1200" dirty="0">
                <a:solidFill>
                  <a:srgbClr val="FF0000"/>
                </a:solidFill>
              </a:rPr>
              <a:t>Peu de repères</a:t>
            </a:r>
            <a:r>
              <a:rPr lang="fr" sz="1200" dirty="0"/>
              <a:t> éducatifs</a:t>
            </a:r>
          </a:p>
          <a:p>
            <a:pPr marL="914400" lvl="1" indent="-304800" rtl="0"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fr" sz="1200" dirty="0"/>
              <a:t>Exceptions: les jouets interactifs moins décriés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fr" sz="1400" dirty="0">
                <a:solidFill>
                  <a:srgbClr val="FF0000"/>
                </a:solidFill>
              </a:rPr>
              <a:t>Parents et professionnels se renforcent</a:t>
            </a:r>
            <a:r>
              <a:rPr lang="fr" sz="1400" dirty="0"/>
              <a:t> mutuellement dans leurs attitudes et dans leurs pratiques.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nl-BE" sz="1400" dirty="0" smtClean="0">
                <a:solidFill>
                  <a:srgbClr val="FF0000"/>
                </a:solidFill>
              </a:rPr>
              <a:t>Adultes </a:t>
            </a:r>
            <a:r>
              <a:rPr lang="fr" sz="1400" dirty="0" smtClean="0">
                <a:solidFill>
                  <a:srgbClr val="FF0000"/>
                </a:solidFill>
              </a:rPr>
              <a:t>et </a:t>
            </a:r>
            <a:r>
              <a:rPr lang="fr" sz="1400" dirty="0">
                <a:solidFill>
                  <a:srgbClr val="FF0000"/>
                </a:solidFill>
              </a:rPr>
              <a:t>écrans: une relation problématique</a:t>
            </a:r>
            <a:r>
              <a:rPr lang="fr" sz="1400" dirty="0"/>
              <a:t>?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fr" sz="1400" dirty="0"/>
              <a:t>Une </a:t>
            </a:r>
            <a:r>
              <a:rPr lang="fr" sz="1400" dirty="0">
                <a:solidFill>
                  <a:srgbClr val="FF0000"/>
                </a:solidFill>
              </a:rPr>
              <a:t>quasi-unanimité</a:t>
            </a:r>
            <a:r>
              <a:rPr lang="fr" sz="1400" dirty="0"/>
              <a:t> sur la nécessité </a:t>
            </a:r>
            <a:r>
              <a:rPr lang="fr" sz="1400" dirty="0">
                <a:solidFill>
                  <a:srgbClr val="FF0000"/>
                </a:solidFill>
              </a:rPr>
              <a:t>d’éduquer</a:t>
            </a:r>
            <a:r>
              <a:rPr lang="fr" sz="1400" dirty="0"/>
              <a:t> les enfants aux écrans</a:t>
            </a:r>
          </a:p>
        </p:txBody>
      </p:sp>
    </p:spTree>
    <p:extLst>
      <p:ext uri="{BB962C8B-B14F-4D97-AF65-F5344CB8AC3E}">
        <p14:creationId xmlns:p14="http://schemas.microsoft.com/office/powerpoint/2010/main" val="1005200827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fr">
                <a:solidFill>
                  <a:srgbClr val="000000"/>
                </a:solidFill>
              </a:rPr>
              <a:t>Les enfants et les écrans</a:t>
            </a:r>
            <a:br>
              <a:rPr lang="fr">
                <a:solidFill>
                  <a:srgbClr val="000000"/>
                </a:solidFill>
              </a:rPr>
            </a:br>
            <a:r>
              <a:rPr lang="fr" sz="1600">
                <a:solidFill>
                  <a:srgbClr val="1155CC"/>
                </a:solidFill>
              </a:rPr>
              <a:t>Usages des enfants de 0 à 6 ans, représentations et attitudes de leurs parents </a:t>
            </a:r>
            <a:br>
              <a:rPr lang="fr" sz="1600">
                <a:solidFill>
                  <a:srgbClr val="1155CC"/>
                </a:solidFill>
              </a:rPr>
            </a:br>
            <a:r>
              <a:rPr lang="fr" sz="1600">
                <a:solidFill>
                  <a:srgbClr val="1155CC"/>
                </a:solidFill>
              </a:rPr>
              <a:t>et des professionnels de la petite enfance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-BE" dirty="0" smtClean="0"/>
              <a:t>Tendances générales</a:t>
            </a:r>
            <a:endParaRPr lang="fr" dirty="0"/>
          </a:p>
        </p:txBody>
      </p:sp>
      <p:sp>
        <p:nvSpPr>
          <p:cNvPr id="52" name="Shape 52"/>
          <p:cNvSpPr txBox="1"/>
          <p:nvPr/>
        </p:nvSpPr>
        <p:spPr>
          <a:xfrm>
            <a:off x="3598410" y="3758975"/>
            <a:ext cx="4768615" cy="1043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fr-FR" b="1" dirty="0" smtClean="0"/>
              <a:t>Thierry De Smedt, Pierre </a:t>
            </a:r>
            <a:r>
              <a:rPr lang="fr-FR" b="1" dirty="0" err="1" smtClean="0"/>
              <a:t>Fastrez</a:t>
            </a:r>
            <a:r>
              <a:rPr lang="fr-FR" b="1" dirty="0" smtClean="0"/>
              <a:t>, Marie </a:t>
            </a:r>
            <a:r>
              <a:rPr lang="fr-FR" b="1" dirty="0" err="1" smtClean="0"/>
              <a:t>Mathen</a:t>
            </a:r>
            <a:endParaRPr lang="fr-FR" b="1" dirty="0" smtClean="0"/>
          </a:p>
          <a:p>
            <a:pPr rtl="0">
              <a:spcBef>
                <a:spcPts val="0"/>
              </a:spcBef>
              <a:buNone/>
            </a:pPr>
            <a:endParaRPr lang="fr-FR" dirty="0" smtClean="0"/>
          </a:p>
          <a:p>
            <a:pPr>
              <a:spcBef>
                <a:spcPts val="0"/>
              </a:spcBef>
              <a:buNone/>
            </a:pPr>
            <a:r>
              <a:rPr lang="fr-FR" dirty="0" smtClean="0"/>
              <a:t>Journées de sensibilisation 2015</a:t>
            </a:r>
            <a:endParaRPr lang="fr-FR" dirty="0"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Merci de votre attention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3517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243455" y="4810606"/>
            <a:ext cx="473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4323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/>
              <a:t>Recommandations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68300" cy="3827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fr" sz="1400" dirty="0"/>
              <a:t>Il reste encore beaucoup à chercher: comprendre les mécanismes complexes par lesquels parents et professionnels construisent leurs représentations et leurs conduites éducatives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fr" sz="1400" dirty="0"/>
              <a:t>Parents et professionnels peu formés à éduquer les enfants aux médias audiovisuels connectés</a:t>
            </a:r>
          </a:p>
          <a:p>
            <a:pPr lvl="0" indent="45720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dirty="0"/>
              <a:t>Quelques pistes: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fr" sz="1400" dirty="0"/>
              <a:t>Développer les capacités des parents et des professionnels</a:t>
            </a:r>
          </a:p>
          <a:p>
            <a:pPr marL="1371600" lvl="2" indent="-317500" rtl="0">
              <a:spcBef>
                <a:spcPts val="0"/>
              </a:spcBef>
              <a:spcAft>
                <a:spcPts val="0"/>
              </a:spcAft>
              <a:buSzPct val="100000"/>
              <a:buAutoNum type="romanLcPeriod"/>
            </a:pPr>
            <a:r>
              <a:rPr lang="fr" sz="1400" dirty="0"/>
              <a:t>à identifier et à </a:t>
            </a:r>
            <a:r>
              <a:rPr lang="fr" sz="1400" dirty="0">
                <a:solidFill>
                  <a:srgbClr val="CC4125"/>
                </a:solidFill>
              </a:rPr>
              <a:t>comparer, pour chaque sorte d’appareil à écran, les propriétés</a:t>
            </a:r>
            <a:r>
              <a:rPr lang="fr" sz="1400" dirty="0"/>
              <a:t> de cet appareil qui rendent des actions possibles de la part de l’enfant ;</a:t>
            </a:r>
          </a:p>
          <a:p>
            <a:pPr marL="1371600" lvl="2" indent="-317500" rtl="0">
              <a:spcBef>
                <a:spcPts val="0"/>
              </a:spcBef>
              <a:spcAft>
                <a:spcPts val="0"/>
              </a:spcAft>
              <a:buSzPct val="100000"/>
              <a:buAutoNum type="romanLcPeriod"/>
            </a:pPr>
            <a:r>
              <a:rPr lang="fr" sz="1400" dirty="0"/>
              <a:t>à </a:t>
            </a:r>
            <a:r>
              <a:rPr lang="fr" sz="1400" dirty="0">
                <a:solidFill>
                  <a:srgbClr val="CC4125"/>
                </a:solidFill>
              </a:rPr>
              <a:t>repérer les difficultés et les progrès des enfants</a:t>
            </a:r>
            <a:r>
              <a:rPr lang="fr" sz="1400" dirty="0"/>
              <a:t>, par rapport aux activités sur écran auxquelles les parents attachent de l’importance ;</a:t>
            </a:r>
          </a:p>
          <a:p>
            <a:pPr marL="1371600" lvl="2" indent="-317500" rtl="0">
              <a:spcBef>
                <a:spcPts val="0"/>
              </a:spcBef>
              <a:spcAft>
                <a:spcPts val="0"/>
              </a:spcAft>
              <a:buSzPct val="100000"/>
              <a:buAutoNum type="romanLcPeriod"/>
            </a:pPr>
            <a:r>
              <a:rPr lang="fr" sz="1400" dirty="0"/>
              <a:t>à adopter eux-mêmes des choix d’écrans et des </a:t>
            </a:r>
            <a:r>
              <a:rPr lang="fr" sz="1400" dirty="0">
                <a:solidFill>
                  <a:srgbClr val="CC0000"/>
                </a:solidFill>
              </a:rPr>
              <a:t>usages raisonnés et sereins</a:t>
            </a:r>
            <a:r>
              <a:rPr lang="fr" sz="1400" dirty="0"/>
              <a:t>.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fr" sz="1400" dirty="0"/>
              <a:t>Besoin d’une éducation des parents et des professionnels aux écrans</a:t>
            </a:r>
          </a:p>
          <a:p>
            <a:pPr marL="914400" lvl="0" indent="45720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dirty="0"/>
              <a:t>De leur côté, les professionnels devraient bénéficier d’une formation spécifique aux usages des médias par les enfants. </a:t>
            </a:r>
          </a:p>
          <a:p>
            <a:pPr marL="482600" lvl="0" indent="-342900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 startAt="3"/>
            </a:pPr>
            <a:r>
              <a:rPr lang="fr" sz="1400" dirty="0"/>
              <a:t>Comment les parents et les éducateurs vivent-ils eux-mêmes avec les écrans?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  <a:buAutoNum type="arabicPeriod" startAt="3"/>
            </a:pPr>
            <a:r>
              <a:rPr lang="fr" sz="1400" dirty="0"/>
              <a:t>Attention aux mises en garde et aux sensibilisations trop grossières aux dangers des écrans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0992" y="273783"/>
            <a:ext cx="3286411" cy="57269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/>
              <a:t>Dispositif</a:t>
            </a:r>
            <a:endParaRPr lang="fr-FR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1619100719"/>
              </p:ext>
            </p:extLst>
          </p:nvPr>
        </p:nvGraphicFramePr>
        <p:xfrm>
          <a:off x="384798" y="2577673"/>
          <a:ext cx="3726918" cy="2392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598233594"/>
              </p:ext>
            </p:extLst>
          </p:nvPr>
        </p:nvGraphicFramePr>
        <p:xfrm>
          <a:off x="4904753" y="2574759"/>
          <a:ext cx="3726918" cy="2392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3849671091"/>
              </p:ext>
            </p:extLst>
          </p:nvPr>
        </p:nvGraphicFramePr>
        <p:xfrm>
          <a:off x="4493574" y="191853"/>
          <a:ext cx="4488242" cy="1626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7" name="Flèche vers la droite 6"/>
          <p:cNvSpPr/>
          <p:nvPr/>
        </p:nvSpPr>
        <p:spPr>
          <a:xfrm rot="20079573">
            <a:off x="1357918" y="1681073"/>
            <a:ext cx="2876166" cy="858773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vers la droite 7"/>
          <p:cNvSpPr/>
          <p:nvPr/>
        </p:nvSpPr>
        <p:spPr>
          <a:xfrm rot="19096062">
            <a:off x="3424787" y="1718022"/>
            <a:ext cx="1510304" cy="858773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vers la droite 8"/>
          <p:cNvSpPr/>
          <p:nvPr/>
        </p:nvSpPr>
        <p:spPr>
          <a:xfrm rot="14172043">
            <a:off x="4720964" y="1720459"/>
            <a:ext cx="1157399" cy="858773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vers la droite 9"/>
          <p:cNvSpPr/>
          <p:nvPr/>
        </p:nvSpPr>
        <p:spPr>
          <a:xfrm rot="12257025">
            <a:off x="5683436" y="1731601"/>
            <a:ext cx="2268898" cy="805975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8634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BA4957C-1ACB-CE4C-AAB9-823C1F536D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E1ACBC-1684-AE48-A05D-E47E5FFEB4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FA09C10-7C4A-5C4F-A010-6821A99FA1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Graphic spid="6" grpId="0">
        <p:bldSub>
          <a:bldDgm bld="one"/>
        </p:bldSub>
      </p:bldGraphic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fr" sz="2400">
                <a:latin typeface="Trebuchet MS"/>
                <a:ea typeface="Trebuchet MS"/>
                <a:cs typeface="Trebuchet MS"/>
                <a:sym typeface="Trebuchet MS"/>
              </a:rPr>
              <a:t>Les écrans sont partout</a:t>
            </a:r>
          </a:p>
        </p:txBody>
      </p:sp>
      <p:pic>
        <p:nvPicPr>
          <p:cNvPr id="58" name="Shape 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99" y="1096124"/>
            <a:ext cx="4156738" cy="273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Shape 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9225" y="1096125"/>
            <a:ext cx="4223649" cy="273809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Shape 60"/>
          <p:cNvSpPr txBox="1"/>
          <p:nvPr/>
        </p:nvSpPr>
        <p:spPr>
          <a:xfrm>
            <a:off x="844025" y="4001000"/>
            <a:ext cx="32966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/>
              <a:t>5 - 8 appareils en moyenne par famille</a:t>
            </a:r>
          </a:p>
        </p:txBody>
      </p:sp>
      <p:sp>
        <p:nvSpPr>
          <p:cNvPr id="61" name="Shape 61"/>
          <p:cNvSpPr txBox="1"/>
          <p:nvPr/>
        </p:nvSpPr>
        <p:spPr>
          <a:xfrm>
            <a:off x="5003175" y="4001000"/>
            <a:ext cx="39386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/>
              <a:t>5 - 6 sortes d’appareils en moyenne par famille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7980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/>
              <a:t>Les petits enfants : des accès et des usages sélectifs</a:t>
            </a:r>
          </a:p>
        </p:txBody>
      </p:sp>
      <p:pic>
        <p:nvPicPr>
          <p:cNvPr id="67" name="Shape 67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25000" contrast="6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8575" y="1152125"/>
            <a:ext cx="7186850" cy="399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phique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071896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hape 87"/>
          <p:cNvSpPr txBox="1"/>
          <p:nvPr/>
        </p:nvSpPr>
        <p:spPr>
          <a:xfrm>
            <a:off x="4848271" y="1042473"/>
            <a:ext cx="3966000" cy="7482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 sz="2000" dirty="0"/>
              <a:t>La capacité à utiliser semble déterminer l’usage effectif</a:t>
            </a:r>
          </a:p>
        </p:txBody>
      </p:sp>
      <p:sp>
        <p:nvSpPr>
          <p:cNvPr id="5" name="Shape 80"/>
          <p:cNvSpPr txBox="1"/>
          <p:nvPr/>
        </p:nvSpPr>
        <p:spPr>
          <a:xfrm>
            <a:off x="1831108" y="406564"/>
            <a:ext cx="6108931" cy="44394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 sz="2000" dirty="0"/>
              <a:t>Spectateurs avant tout, créatifs après tout</a:t>
            </a:r>
          </a:p>
        </p:txBody>
      </p:sp>
    </p:spTree>
    <p:extLst>
      <p:ext uri="{BB962C8B-B14F-4D97-AF65-F5344CB8AC3E}">
        <p14:creationId xmlns:p14="http://schemas.microsoft.com/office/powerpoint/2010/main" val="1560866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Shape 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2432" y="932866"/>
            <a:ext cx="6020869" cy="369848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Shape 93"/>
          <p:cNvSpPr txBox="1"/>
          <p:nvPr/>
        </p:nvSpPr>
        <p:spPr>
          <a:xfrm>
            <a:off x="1519150" y="4730850"/>
            <a:ext cx="6160200" cy="218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1200" b="1">
                <a:solidFill>
                  <a:srgbClr val="1C4587"/>
                </a:solidFill>
                <a:latin typeface="Rokkitt"/>
                <a:ea typeface="Rokkitt"/>
                <a:cs typeface="Rokkitt"/>
                <a:sym typeface="Rokkitt"/>
              </a:rPr>
              <a:t>Distribution du nombre d’activités pratiquées par les enfants de l’échantillon</a:t>
            </a:r>
          </a:p>
        </p:txBody>
      </p:sp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163150" y="445025"/>
            <a:ext cx="8872200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 sz="2200"/>
              <a:t>Des enfants majoritairement orientés vers une diversité d’activités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06791" y="2490142"/>
            <a:ext cx="1225616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000" dirty="0" smtClean="0"/>
              <a:t>Nombre </a:t>
            </a:r>
          </a:p>
          <a:p>
            <a:r>
              <a:rPr lang="fr-FR" sz="2000" dirty="0" smtClean="0"/>
              <a:t>d’enfants</a:t>
            </a:r>
            <a:endParaRPr lang="fr-FR" sz="2000" dirty="0"/>
          </a:p>
        </p:txBody>
      </p:sp>
      <p:sp>
        <p:nvSpPr>
          <p:cNvPr id="8" name="ZoneTexte 7"/>
          <p:cNvSpPr txBox="1"/>
          <p:nvPr/>
        </p:nvSpPr>
        <p:spPr>
          <a:xfrm>
            <a:off x="7144398" y="3955397"/>
            <a:ext cx="1310775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000" dirty="0" smtClean="0"/>
              <a:t>Nombre </a:t>
            </a:r>
          </a:p>
          <a:p>
            <a:r>
              <a:rPr lang="fr-FR" sz="2000" dirty="0" smtClean="0"/>
              <a:t>d’activités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483770374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nl-BE" dirty="0" smtClean="0"/>
              <a:t>Les parents restreignent plus</a:t>
            </a:r>
            <a:r>
              <a:rPr lang="fr" dirty="0" smtClean="0"/>
              <a:t> </a:t>
            </a:r>
            <a:r>
              <a:rPr lang="nl-BE" dirty="0" smtClean="0"/>
              <a:t>qu’ils encouragent</a:t>
            </a:r>
            <a:endParaRPr lang="fr" dirty="0"/>
          </a:p>
        </p:txBody>
      </p:sp>
      <p:pic>
        <p:nvPicPr>
          <p:cNvPr id="100" name="Shape 100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25000" contrast="6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0687" y="1152525"/>
            <a:ext cx="5762625" cy="283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Shape 101"/>
          <p:cNvPicPr preferRelativeResize="0"/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0000"/>
                    </a14:imgEffect>
                    <a14:imgEffect>
                      <a14:brightnessContrast bright="-25000" contrast="6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0675" y="3990975"/>
            <a:ext cx="5762625" cy="108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 sz="2400" dirty="0"/>
              <a:t>Les parents considèrent que les écrans sont plutôt nuisibles</a:t>
            </a:r>
          </a:p>
        </p:txBody>
      </p:sp>
      <p:pic>
        <p:nvPicPr>
          <p:cNvPr id="107" name="Shape 107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25000" contrast="6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2854" y="1017725"/>
            <a:ext cx="7398295" cy="3897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er 2"/>
          <p:cNvGrpSpPr/>
          <p:nvPr/>
        </p:nvGrpSpPr>
        <p:grpSpPr>
          <a:xfrm>
            <a:off x="4109583" y="1048857"/>
            <a:ext cx="3060784" cy="309370"/>
            <a:chOff x="4109583" y="1048857"/>
            <a:chExt cx="3060784" cy="309370"/>
          </a:xfrm>
        </p:grpSpPr>
        <p:sp>
          <p:nvSpPr>
            <p:cNvPr id="2" name="Flèche vers la droite 1"/>
            <p:cNvSpPr/>
            <p:nvPr/>
          </p:nvSpPr>
          <p:spPr>
            <a:xfrm>
              <a:off x="5821909" y="1048857"/>
              <a:ext cx="1348458" cy="306807"/>
            </a:xfrm>
            <a:prstGeom prst="rightArrow">
              <a:avLst/>
            </a:prstGeom>
            <a:gradFill flip="none" rotWithShape="1">
              <a:gsLst>
                <a:gs pos="0">
                  <a:srgbClr val="FF0000"/>
                </a:gs>
                <a:gs pos="100000">
                  <a:srgbClr val="FFFFFF"/>
                </a:gs>
                <a:gs pos="50000">
                  <a:srgbClr val="FFFF00"/>
                </a:gs>
              </a:gsLst>
              <a:lin ang="11460000" scaled="0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tx2">
                      <a:lumMod val="10000"/>
                    </a:schemeClr>
                  </a:solidFill>
                </a:rPr>
                <a:t>Pas d’accord</a:t>
              </a:r>
              <a:endParaRPr lang="fr-FR" sz="12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6" name="Flèche vers la droite 5"/>
            <p:cNvSpPr/>
            <p:nvPr/>
          </p:nvSpPr>
          <p:spPr>
            <a:xfrm flipH="1">
              <a:off x="4109583" y="1051420"/>
              <a:ext cx="1812212" cy="306807"/>
            </a:xfrm>
            <a:prstGeom prst="rightArrow">
              <a:avLst/>
            </a:prstGeom>
            <a:gradFill flip="none" rotWithShape="1">
              <a:gsLst>
                <a:gs pos="34000">
                  <a:srgbClr val="008000"/>
                </a:gs>
                <a:gs pos="100000">
                  <a:srgbClr val="FFFFFF"/>
                </a:gs>
              </a:gsLst>
              <a:lin ang="10800000" scaled="0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tx2">
                      <a:lumMod val="10000"/>
                    </a:schemeClr>
                  </a:solidFill>
                </a:rPr>
                <a:t>D’accord</a:t>
              </a:r>
              <a:endParaRPr lang="fr-FR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773</Words>
  <Application>Microsoft Macintosh PowerPoint</Application>
  <PresentationFormat>Présentation à l'écran (16:9)</PresentationFormat>
  <Paragraphs>123</Paragraphs>
  <Slides>22</Slides>
  <Notes>17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simple-light-2</vt:lpstr>
      <vt:lpstr>Présentation PowerPoint</vt:lpstr>
      <vt:lpstr>Les enfants et les écrans Usages des enfants de 0 à 6 ans, représentations et attitudes de leurs parents  et des professionnels de la petite enfance</vt:lpstr>
      <vt:lpstr>Dispositif</vt:lpstr>
      <vt:lpstr>Les écrans sont partout</vt:lpstr>
      <vt:lpstr>Les petits enfants : des accès et des usages sélectifs</vt:lpstr>
      <vt:lpstr>Présentation PowerPoint</vt:lpstr>
      <vt:lpstr>Des enfants majoritairement orientés vers une diversité d’activités</vt:lpstr>
      <vt:lpstr>Les parents restreignent plus qu’ils encouragent</vt:lpstr>
      <vt:lpstr>Les parents considèrent que les écrans sont plutôt nuisibles</vt:lpstr>
      <vt:lpstr>Les parents considèrent que les écrans ont peu d’effets positifs</vt:lpstr>
      <vt:lpstr>Parents : choisir de bons contenus, limiter les contacts par écrans</vt:lpstr>
      <vt:lpstr>Parents: des attitudes très homogènes</vt:lpstr>
      <vt:lpstr>Entre professionnels et parents: peu de dialogue au sujet des écrans </vt:lpstr>
      <vt:lpstr>Professionnels et parents: mettre des limites pour le bien de l’enfant</vt:lpstr>
      <vt:lpstr>Les professionnels considèrent que les écrans sont plutôt nuisibles</vt:lpstr>
      <vt:lpstr>Les professionnels considèrent que les écrans ont peu d’effets positifs</vt:lpstr>
      <vt:lpstr>Professionnels: une vision éducative semblable à cette des parents</vt:lpstr>
      <vt:lpstr>Les attitudes des professionnels:  très homogènes plus accusateurs envers les écrans que le sont les parents </vt:lpstr>
      <vt:lpstr>En synthèse</vt:lpstr>
      <vt:lpstr>Présentation PowerPoint</vt:lpstr>
      <vt:lpstr>Présentation PowerPoint</vt:lpstr>
      <vt:lpstr>Recommandations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enfants et les écrans Usages des enfants de 0 à 6 ans, représentations et attitudes de leurs parents  et des professionnels de la petite enfance</dc:title>
  <dc:creator>Pierre Fastrez</dc:creator>
  <cp:lastModifiedBy>CECOM meerhout</cp:lastModifiedBy>
  <cp:revision>30</cp:revision>
  <dcterms:modified xsi:type="dcterms:W3CDTF">2015-10-29T15:00:33Z</dcterms:modified>
</cp:coreProperties>
</file>