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1" r:id="rId3"/>
    <p:sldId id="292" r:id="rId4"/>
    <p:sldId id="293" r:id="rId5"/>
    <p:sldId id="294" r:id="rId6"/>
    <p:sldId id="295" r:id="rId7"/>
    <p:sldId id="297" r:id="rId8"/>
    <p:sldId id="298" r:id="rId9"/>
    <p:sldId id="299" r:id="rId10"/>
    <p:sldId id="300" r:id="rId11"/>
    <p:sldId id="301" r:id="rId12"/>
    <p:sldId id="296" r:id="rId13"/>
    <p:sldId id="327" r:id="rId14"/>
    <p:sldId id="314" r:id="rId15"/>
    <p:sldId id="302" r:id="rId16"/>
    <p:sldId id="303" r:id="rId17"/>
    <p:sldId id="304" r:id="rId18"/>
    <p:sldId id="305" r:id="rId19"/>
    <p:sldId id="317" r:id="rId20"/>
    <p:sldId id="319" r:id="rId21"/>
    <p:sldId id="320" r:id="rId22"/>
    <p:sldId id="321" r:id="rId23"/>
    <p:sldId id="322" r:id="rId24"/>
    <p:sldId id="323" r:id="rId25"/>
    <p:sldId id="324" r:id="rId26"/>
    <p:sldId id="311" r:id="rId27"/>
    <p:sldId id="307" r:id="rId28"/>
    <p:sldId id="308" r:id="rId29"/>
    <p:sldId id="315" r:id="rId30"/>
    <p:sldId id="316" r:id="rId31"/>
    <p:sldId id="309" r:id="rId32"/>
    <p:sldId id="312" r:id="rId33"/>
    <p:sldId id="325" r:id="rId34"/>
    <p:sldId id="328" r:id="rId35"/>
    <p:sldId id="257" r:id="rId36"/>
    <p:sldId id="289" r:id="rId37"/>
    <p:sldId id="258" r:id="rId38"/>
    <p:sldId id="259" r:id="rId39"/>
    <p:sldId id="270" r:id="rId40"/>
    <p:sldId id="271" r:id="rId41"/>
    <p:sldId id="264" r:id="rId42"/>
    <p:sldId id="265" r:id="rId43"/>
    <p:sldId id="266" r:id="rId44"/>
    <p:sldId id="272" r:id="rId45"/>
    <p:sldId id="273" r:id="rId46"/>
    <p:sldId id="260" r:id="rId47"/>
    <p:sldId id="267" r:id="rId48"/>
    <p:sldId id="268" r:id="rId49"/>
    <p:sldId id="269" r:id="rId50"/>
    <p:sldId id="261" r:id="rId51"/>
    <p:sldId id="262" r:id="rId52"/>
    <p:sldId id="277" r:id="rId53"/>
    <p:sldId id="274" r:id="rId54"/>
    <p:sldId id="275" r:id="rId55"/>
    <p:sldId id="276" r:id="rId56"/>
    <p:sldId id="279" r:id="rId57"/>
    <p:sldId id="280" r:id="rId58"/>
    <p:sldId id="281" r:id="rId59"/>
    <p:sldId id="278" r:id="rId60"/>
    <p:sldId id="282" r:id="rId61"/>
    <p:sldId id="283" r:id="rId62"/>
    <p:sldId id="284" r:id="rId63"/>
    <p:sldId id="286" r:id="rId64"/>
    <p:sldId id="287" r:id="rId65"/>
    <p:sldId id="285" r:id="rId66"/>
    <p:sldId id="288" r:id="rId6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34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CE5FE3D-FDE4-47E9-B75D-B2108E37EC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18FA0F-4579-44BB-9044-1AAA767E01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D5F4C7-7E25-442F-8C47-111862ECE3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0053-0538-44BF-BEDB-42C5990AB10F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5B0F5B-867C-432C-9BA2-C0C9FA36D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F72DCB-6A16-4BCE-B43E-4047DFF7C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290D8-8F88-426A-9536-EC921C10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7514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402F22-2518-41EB-A02E-EE5054F76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4B78A0E-E3E5-4D01-B98F-B1938B9E88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CFEFB4-1F71-44F2-9532-AD7F109099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0053-0538-44BF-BEDB-42C5990AB10F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528E979-3063-47D2-93A1-8DB6C4AE0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D547A4A-19F2-4758-8695-B5795B891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290D8-8F88-426A-9536-EC921C10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8152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AF2A03-335E-43CE-B47C-4A58AE841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E4E689-983D-4E17-99DC-C182B6BF0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61E273-8AA3-4188-A59D-E4BDAB63E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0053-0538-44BF-BEDB-42C5990AB10F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493B8C-3943-4DC9-892A-0543724ECF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4A5C98-609B-4B14-80B4-A8DDA59AE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290D8-8F88-426A-9536-EC921C10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815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96C51F-3774-4C81-8BAC-4C77C91A1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789093-20C3-45B6-9DB9-7344A07570B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0679FD0-9EC9-435E-B8B8-27A3277FF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773AA5B-83FF-4FA9-814D-80E7CD5A4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0053-0538-44BF-BEDB-42C5990AB10F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E1CCA5-0B18-46CB-81E5-D242A14B2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6E943F-CD90-4898-8B18-FED6AD32E0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290D8-8F88-426A-9536-EC921C10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0541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C480ED-DA18-440A-BFA8-172EA68C1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83175EB-4048-4D5A-B9BB-3E88D9D6C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DFCD82C-0EA6-4C54-894B-93E165F950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0E0051A-A3AE-4204-A1B1-B323C4D14F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18CC40C6-3389-4DC5-A8B5-DF0E823AB3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517E5392-E31A-4314-90FD-D2C33A944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0053-0538-44BF-BEDB-42C5990AB10F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4AC2D518-1BF5-4124-90D7-7D58A1474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3597D08-D0EE-4DA2-8BDE-7CB68F794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290D8-8F88-426A-9536-EC921C10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0351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BE1ABFF-A20A-46AF-B9CE-6EE120BBF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D66F54B-F86D-4EE1-9EF8-E8C6C6475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0053-0538-44BF-BEDB-42C5990AB10F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2EBEAEC-60B6-4619-8342-CBEE2EDED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0BAB26D-8E06-428F-BAF7-D9F19822B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290D8-8F88-426A-9536-EC921C10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8633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9AE0354-0467-499F-BA0F-C6954149F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0053-0538-44BF-BEDB-42C5990AB10F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8968E12-98A0-48C6-B5DA-DEA9B7EE4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BCE0DAC-764B-44E8-9A28-6F1209473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290D8-8F88-426A-9536-EC921C10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6745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BF5A1-57D1-421E-9A92-29E0E5D05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67BAF4-B3BC-4775-8A6F-188288B67B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647FF05-3023-44B8-BA58-9F2E7B951F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742D591-D92F-4439-8F1F-0237E26B53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0053-0538-44BF-BEDB-42C5990AB10F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D98C734-FFB6-4D58-A192-157EF68DB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2319FD4-8D21-49D7-8E5F-3E4DB4283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290D8-8F88-426A-9536-EC921C10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864074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A0A7EF-6E86-4ABB-8E28-236E78668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963AD4C-80C6-462D-9535-4497ABED90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152B919-0BD0-4776-9F08-DE48941012B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2A86603-1106-49D8-BC69-2A9A409E7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0053-0538-44BF-BEDB-42C5990AB10F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8B269F-7E23-4896-9AE2-3099D6E12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8CE22B6-C3B6-4493-A0F7-60997D123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290D8-8F88-426A-9536-EC921C10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86491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98A6BF-2C47-4AAF-901C-7D9BA5719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75BAFD3-C724-4AF9-8A03-D2836EE720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C8A0C29-4F7F-4175-B958-A2EA587FA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0053-0538-44BF-BEDB-42C5990AB10F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79D748F-631D-407B-9699-98A5B300E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1F76D1-B13A-4C27-A127-577AB017AF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290D8-8F88-426A-9536-EC921C10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127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6485CEA-F86D-4248-BE01-86A8E92E00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0BABFC90-7CD7-41E6-9A5D-93063B50D6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B9D8D69-0602-46E9-908E-436E8F94A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40053-0538-44BF-BEDB-42C5990AB10F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EDDCD04-06AB-4829-9646-C6AA494C0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1266862-281A-495B-A0FF-46FF95CA1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290D8-8F88-426A-9536-EC921C10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743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52395A1-3346-4EC4-85A0-6792EB096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7A3194-D73D-46CE-BA80-65F402A5A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7E6160A-AC13-48FB-8C04-4AF17374E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40053-0538-44BF-BEDB-42C5990AB10F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31E6E32-1A39-44BC-929B-5313A2079F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9FCBBF-1138-4B91-9380-3832FBD055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290D8-8F88-426A-9536-EC921C10E86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6126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andémisme ou les tremblements de l'anthropocène - 1">
            <a:extLst>
              <a:ext uri="{FF2B5EF4-FFF2-40B4-BE49-F238E27FC236}">
                <a16:creationId xmlns:a16="http://schemas.microsoft.com/office/drawing/2014/main" id="{F5C69171-46AA-4103-8763-D81697F7305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1611" y="1074656"/>
            <a:ext cx="5052767" cy="4817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490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6E48C4-B7D4-4527-8E46-0C6277297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791852"/>
          </a:xfrm>
        </p:spPr>
        <p:txBody>
          <a:bodyPr>
            <a:normAutofit/>
          </a:bodyPr>
          <a:lstStyle/>
          <a:p>
            <a:r>
              <a:rPr lang="fr-FR" dirty="0"/>
              <a:t>                                  Plan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47BEBF-37E2-4F8D-BDDB-B8DB2DAB3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926" y="1338606"/>
            <a:ext cx="11519553" cy="5154269"/>
          </a:xfrm>
        </p:spPr>
        <p:txBody>
          <a:bodyPr>
            <a:normAutofit fontScale="92500" lnSpcReduction="10000"/>
          </a:bodyPr>
          <a:lstStyle/>
          <a:p>
            <a:pPr marL="571500" indent="-571500">
              <a:buFont typeface="+mj-lt"/>
              <a:buAutoNum type="romanUcPeriod"/>
            </a:pPr>
            <a:r>
              <a:rPr lang="fr-FR" b="1" dirty="0">
                <a:latin typeface="Aharoni" panose="02010803020104030203" pitchFamily="2" charset="-79"/>
                <a:cs typeface="Aharoni" panose="02010803020104030203" pitchFamily="2" charset="-79"/>
              </a:rPr>
              <a:t>Contexte</a:t>
            </a:r>
          </a:p>
          <a:p>
            <a:pPr marL="571500" indent="-571500">
              <a:buFont typeface="+mj-lt"/>
              <a:buAutoNum type="romanUcPeriod"/>
            </a:pPr>
            <a:endParaRPr lang="fr-FR" b="1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b="1" dirty="0">
                <a:latin typeface="Aharoni" panose="02010803020104030203" pitchFamily="2" charset="-79"/>
                <a:cs typeface="Aharoni" panose="02010803020104030203" pitchFamily="2" charset="-79"/>
              </a:rPr>
              <a:t>Question de recherche</a:t>
            </a:r>
          </a:p>
          <a:p>
            <a:pPr marL="571500" indent="-571500">
              <a:buFont typeface="+mj-lt"/>
              <a:buAutoNum type="romanUcPeriod"/>
            </a:pPr>
            <a:endParaRPr lang="fr-BE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b="1" dirty="0">
                <a:latin typeface="Aharoni" panose="02010803020104030203" pitchFamily="2" charset="-79"/>
                <a:cs typeface="Aharoni" panose="02010803020104030203" pitchFamily="2" charset="-79"/>
              </a:rPr>
              <a:t>Hypothèses</a:t>
            </a:r>
          </a:p>
          <a:p>
            <a:pPr marL="571500" indent="-571500">
              <a:buFont typeface="+mj-lt"/>
              <a:buAutoNum type="romanUcPeriod"/>
            </a:pPr>
            <a:endParaRPr lang="fr-BE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b="1" dirty="0">
                <a:latin typeface="Aharoni" panose="02010803020104030203" pitchFamily="2" charset="-79"/>
                <a:cs typeface="Aharoni" panose="02010803020104030203" pitchFamily="2" charset="-79"/>
              </a:rPr>
              <a:t>Background théorique</a:t>
            </a:r>
          </a:p>
          <a:p>
            <a:pPr marL="571500" indent="-571500">
              <a:buFont typeface="+mj-lt"/>
              <a:buAutoNum type="romanUcPeriod"/>
            </a:pPr>
            <a:endParaRPr lang="fr-BE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b="1" dirty="0">
                <a:latin typeface="Aharoni" panose="02010803020104030203" pitchFamily="2" charset="-79"/>
                <a:cs typeface="Aharoni" panose="02010803020104030203" pitchFamily="2" charset="-79"/>
              </a:rPr>
              <a:t>Méthodologie</a:t>
            </a:r>
          </a:p>
          <a:p>
            <a:pPr marL="571500" indent="-571500">
              <a:buFont typeface="+mj-lt"/>
              <a:buAutoNum type="romanUcPeriod"/>
            </a:pPr>
            <a:endParaRPr lang="fr-BE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571500" indent="-571500">
              <a:buFont typeface="+mj-lt"/>
              <a:buAutoNum type="romanUcPeriod"/>
            </a:pPr>
            <a:r>
              <a:rPr lang="fr-BE" b="1" dirty="0">
                <a:latin typeface="Aharoni" panose="02010803020104030203" pitchFamily="2" charset="-79"/>
                <a:cs typeface="Aharoni" panose="02010803020104030203" pitchFamily="2" charset="-79"/>
              </a:rPr>
              <a:t>Quelques résultats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699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CFC5C89-835F-4133-941B-2696192989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                                   I.</a:t>
            </a:r>
          </a:p>
          <a:p>
            <a:pPr marL="0" indent="0">
              <a:buNone/>
            </a:pPr>
            <a:endParaRPr lang="fr-FR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fr-FR" b="1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                         </a:t>
            </a:r>
            <a:r>
              <a:rPr lang="fr-FR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Contexte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    </a:t>
            </a:r>
            <a:r>
              <a:rPr lang="fr-FR" dirty="0">
                <a:latin typeface="Bahnschrift Light SemiCondensed" panose="020B0502040204020203" pitchFamily="34" charset="0"/>
              </a:rPr>
              <a:t>Mai 2020 (</a:t>
            </a:r>
            <a:r>
              <a:rPr lang="fr-FR" b="1" u="sng" dirty="0">
                <a:latin typeface="Bahnschrift Light SemiCondensed" panose="020B0502040204020203" pitchFamily="34" charset="0"/>
              </a:rPr>
              <a:t>premier confinement</a:t>
            </a:r>
            <a:r>
              <a:rPr lang="fr-FR" dirty="0">
                <a:latin typeface="Bahnschrift Light SemiCondensed" panose="020B0502040204020203" pitchFamily="34" charset="0"/>
              </a:rPr>
              <a:t>) à juin 2021 (septembre 2022)</a:t>
            </a:r>
          </a:p>
        </p:txBody>
      </p:sp>
    </p:spTree>
    <p:extLst>
      <p:ext uri="{BB962C8B-B14F-4D97-AF65-F5344CB8AC3E}">
        <p14:creationId xmlns:p14="http://schemas.microsoft.com/office/powerpoint/2010/main" val="1890935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940C33-DB38-4640-BE09-BC2EA07D6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390" y="254524"/>
            <a:ext cx="11425286" cy="634423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fr-FR" dirty="0"/>
              <a:t>                                                  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4300" dirty="0"/>
              <a:t>                                                        </a:t>
            </a:r>
            <a:r>
              <a:rPr lang="fr-FR" sz="4300" dirty="0">
                <a:latin typeface="Aharoni" panose="02010803020104030203" pitchFamily="2" charset="-79"/>
                <a:cs typeface="Aharoni" panose="02010803020104030203" pitchFamily="2" charset="-79"/>
              </a:rPr>
              <a:t>   II.</a:t>
            </a:r>
          </a:p>
          <a:p>
            <a:pPr marL="0" indent="0">
              <a:buNone/>
            </a:pPr>
            <a:endParaRPr lang="fr-FR" sz="43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fr-FR" sz="6400" b="1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Questions de recherche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4000" dirty="0">
                <a:latin typeface="Bahnschrift Light SemiCondensed" panose="020B0502040204020203" pitchFamily="34" charset="0"/>
              </a:rPr>
              <a:t>À quel type de société avons-nous affaire? </a:t>
            </a:r>
          </a:p>
          <a:p>
            <a:pPr marL="0" indent="0" algn="ctr">
              <a:buNone/>
            </a:pPr>
            <a:r>
              <a:rPr lang="fr-FR" sz="4000" dirty="0">
                <a:latin typeface="Bahnschrift Light SemiCondensed" panose="020B0502040204020203" pitchFamily="34" charset="0"/>
              </a:rPr>
              <a:t>Dans quel type de société vivons-nous avec le Covid-19 ?</a:t>
            </a:r>
          </a:p>
          <a:p>
            <a:pPr marL="0" indent="0" algn="ctr">
              <a:buNone/>
            </a:pPr>
            <a:r>
              <a:rPr lang="fr-FR" sz="4000" dirty="0">
                <a:latin typeface="Bahnschrift Light SemiCondensed" panose="020B0502040204020203" pitchFamily="34" charset="0"/>
              </a:rPr>
              <a:t> Que dit-elle de la modernité ? </a:t>
            </a:r>
          </a:p>
          <a:p>
            <a:pPr marL="0" indent="0" algn="ctr">
              <a:buNone/>
            </a:pPr>
            <a:r>
              <a:rPr lang="fr-FR" sz="4000" dirty="0">
                <a:latin typeface="Bahnschrift Light SemiCondensed" panose="020B0502040204020203" pitchFamily="34" charset="0"/>
              </a:rPr>
              <a:t>De relations Nord-Sud ? </a:t>
            </a:r>
          </a:p>
          <a:p>
            <a:pPr marL="0" indent="0" algn="ctr">
              <a:buNone/>
            </a:pPr>
            <a:r>
              <a:rPr lang="fr-FR" sz="4000" dirty="0">
                <a:latin typeface="Bahnschrift Light SemiCondensed" panose="020B0502040204020203" pitchFamily="34" charset="0"/>
              </a:rPr>
              <a:t>Du corps ?</a:t>
            </a:r>
          </a:p>
          <a:p>
            <a:pPr marL="0" indent="0" algn="ctr">
              <a:buNone/>
            </a:pPr>
            <a:r>
              <a:rPr lang="fr-FR" sz="4000" dirty="0">
                <a:latin typeface="Bahnschrift Light SemiCondensed" panose="020B0502040204020203" pitchFamily="34" charset="0"/>
              </a:rPr>
              <a:t>De l’Etat? </a:t>
            </a:r>
          </a:p>
          <a:p>
            <a:pPr marL="0" indent="0" algn="ctr">
              <a:buNone/>
            </a:pPr>
            <a:r>
              <a:rPr lang="fr-FR" sz="4000" dirty="0">
                <a:latin typeface="Bahnschrift Light SemiCondensed" panose="020B0502040204020203" pitchFamily="34" charset="0"/>
              </a:rPr>
              <a:t>De la mondialisation?</a:t>
            </a:r>
            <a:endParaRPr lang="fr-BE" sz="40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728880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FFE1F0-EA4D-42B7-B3AD-69006DE46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9629"/>
            <a:ext cx="10515600" cy="4197334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                            </a:t>
            </a:r>
            <a:r>
              <a:rPr lang="fr-FR" sz="3600" dirty="0">
                <a:latin typeface="Aharoni" panose="02010803020104030203" pitchFamily="2" charset="-79"/>
                <a:cs typeface="Aharoni" panose="02010803020104030203" pitchFamily="2" charset="-79"/>
              </a:rPr>
              <a:t>III.</a:t>
            </a:r>
          </a:p>
          <a:p>
            <a:pPr marL="0" indent="0">
              <a:buNone/>
            </a:pPr>
            <a:endParaRPr lang="fr-FR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fr-FR" sz="3600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         </a:t>
            </a:r>
            <a:r>
              <a:rPr lang="fr-FR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Hypothèses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26405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55A4FAE-B314-4D1F-A6D6-A7443073D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975" y="254524"/>
            <a:ext cx="11849493" cy="6485641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fr-FR" sz="3900" dirty="0">
                <a:latin typeface="Bahnschrift Light SemiCondensed" panose="020B0502040204020203" pitchFamily="34" charset="0"/>
              </a:rPr>
              <a:t>Le Covid-19 </a:t>
            </a:r>
            <a:r>
              <a:rPr lang="fr-FR" sz="3900" b="1" u="sng" dirty="0">
                <a:latin typeface="Aharoni" panose="02010803020104030203" pitchFamily="2" charset="-79"/>
                <a:cs typeface="Aharoni" panose="02010803020104030203" pitchFamily="2" charset="-79"/>
              </a:rPr>
              <a:t>révèle</a:t>
            </a:r>
            <a:r>
              <a:rPr lang="fr-FR" sz="3900" dirty="0">
                <a:latin typeface="Bahnschrift Light SemiCondensed" panose="020B0502040204020203" pitchFamily="34" charset="0"/>
              </a:rPr>
              <a:t> des tendances sociales lourdes et leurs effets déclassifiant : les inégalités, la pauvreté, la fracture numérique…</a:t>
            </a:r>
          </a:p>
          <a:p>
            <a:pPr algn="just"/>
            <a:endParaRPr lang="fr-BE" sz="3900" dirty="0">
              <a:latin typeface="Bahnschrift Light SemiCondensed" panose="020B0502040204020203" pitchFamily="34" charset="0"/>
            </a:endParaRPr>
          </a:p>
          <a:p>
            <a:pPr algn="just"/>
            <a:endParaRPr lang="fr-FR" sz="3900" dirty="0">
              <a:latin typeface="Bahnschrift Light SemiCondensed" panose="020B0502040204020203" pitchFamily="34" charset="0"/>
            </a:endParaRPr>
          </a:p>
          <a:p>
            <a:pPr algn="just"/>
            <a:endParaRPr lang="fr-FR" sz="3900" dirty="0">
              <a:latin typeface="Bahnschrift Light SemiCondensed" panose="020B0502040204020203" pitchFamily="34" charset="0"/>
            </a:endParaRPr>
          </a:p>
          <a:p>
            <a:pPr algn="just"/>
            <a:r>
              <a:rPr lang="fr-FR" sz="3900" dirty="0">
                <a:latin typeface="Bahnschrift Light SemiCondensed" panose="020B0502040204020203" pitchFamily="34" charset="0"/>
              </a:rPr>
              <a:t>Le Covid-19 </a:t>
            </a:r>
            <a:r>
              <a:rPr lang="fr-FR" sz="3900" b="1" u="sng" dirty="0">
                <a:latin typeface="Aharoni" panose="02010803020104030203" pitchFamily="2" charset="-79"/>
                <a:cs typeface="Aharoni" panose="02010803020104030203" pitchFamily="2" charset="-79"/>
              </a:rPr>
              <a:t>renforce et accélère </a:t>
            </a:r>
            <a:r>
              <a:rPr lang="fr-FR" sz="3900" dirty="0">
                <a:latin typeface="Bahnschrift Light SemiCondensed" panose="020B0502040204020203" pitchFamily="34" charset="0"/>
              </a:rPr>
              <a:t>certaines réalités sociopolitiques : la numérisation de la société ; la société du risque ; l’Homo numericus…</a:t>
            </a:r>
          </a:p>
          <a:p>
            <a:pPr algn="just"/>
            <a:endParaRPr lang="fr-BE" sz="3900" dirty="0">
              <a:latin typeface="Bahnschrift Light SemiCondensed" panose="020B0502040204020203" pitchFamily="34" charset="0"/>
            </a:endParaRPr>
          </a:p>
          <a:p>
            <a:pPr algn="just"/>
            <a:endParaRPr lang="fr-FR" sz="3900" dirty="0">
              <a:latin typeface="Bahnschrift Light SemiCondensed" panose="020B0502040204020203" pitchFamily="34" charset="0"/>
            </a:endParaRPr>
          </a:p>
          <a:p>
            <a:pPr algn="just"/>
            <a:endParaRPr lang="fr-FR" sz="3900" dirty="0">
              <a:latin typeface="Bahnschrift Light SemiCondensed" panose="020B0502040204020203" pitchFamily="34" charset="0"/>
            </a:endParaRPr>
          </a:p>
          <a:p>
            <a:pPr algn="just"/>
            <a:r>
              <a:rPr lang="fr-FR" sz="3900" dirty="0">
                <a:latin typeface="Bahnschrift Light SemiCondensed" panose="020B0502040204020203" pitchFamily="34" charset="0"/>
              </a:rPr>
              <a:t>Le Covid-19 </a:t>
            </a:r>
            <a:r>
              <a:rPr lang="fr-FR" sz="3900" b="1" u="sng" dirty="0">
                <a:latin typeface="Aharoni" panose="02010803020104030203" pitchFamily="2" charset="-79"/>
                <a:cs typeface="Aharoni" panose="02010803020104030203" pitchFamily="2" charset="-79"/>
              </a:rPr>
              <a:t>donne naissance </a:t>
            </a:r>
            <a:r>
              <a:rPr lang="fr-FR" sz="3900" dirty="0">
                <a:latin typeface="Bahnschrift Light SemiCondensed" panose="020B0502040204020203" pitchFamily="34" charset="0"/>
              </a:rPr>
              <a:t>à de nouvelles réalités sociales et sociopolitiques : la société masquée, le social distancing, la société en bulles cas en Belgique (anthropo-fabrique et une socio-fabrique)…</a:t>
            </a:r>
            <a:endParaRPr lang="fr-BE" sz="3900" dirty="0">
              <a:latin typeface="Bahnschrift Light SemiCondensed" panose="020B0502040204020203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52816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F6DA6F3-88A4-4167-BFD2-141C0B04B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33632"/>
            <a:ext cx="10515600" cy="6061435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  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fr-FR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r>
              <a:rPr lang="fr-FR" sz="3600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                   IV.</a:t>
            </a:r>
          </a:p>
          <a:p>
            <a:pPr marL="0" indent="0">
              <a:buNone/>
            </a:pPr>
            <a:r>
              <a:rPr lang="fr-FR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   </a:t>
            </a:r>
          </a:p>
          <a:p>
            <a:pPr marL="0" indent="0">
              <a:buNone/>
            </a:pPr>
            <a:r>
              <a:rPr lang="fr-FR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 Background théorique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9195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1112A3-1984-4D4C-8C7A-2AFEF31D5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Michel Foucault </a:t>
            </a:r>
            <a:br>
              <a:rPr lang="fr-BE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15C0B80-0D00-425B-9181-F4CA9F1657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96" y="1112362"/>
            <a:ext cx="10515600" cy="5590095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fr-FR" sz="3600" dirty="0">
                <a:latin typeface="Bahnschrift Light SemiCondensed" panose="020B0502040204020203" pitchFamily="34" charset="0"/>
              </a:rPr>
              <a:t>Analyse du confinement comme biopolitique, </a:t>
            </a:r>
            <a:r>
              <a:rPr lang="fr-FR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comme forme de politique carcérale et comme une technologie de gestion des espaces, du temps et des corps</a:t>
            </a:r>
          </a:p>
          <a:p>
            <a:pPr lvl="0" algn="just"/>
            <a:endParaRPr lang="fr-BE" sz="3600" dirty="0">
              <a:latin typeface="Bahnschrift Light SemiCondensed" panose="020B0502040204020203" pitchFamily="34" charset="0"/>
            </a:endParaRPr>
          </a:p>
          <a:p>
            <a:pPr lvl="0" algn="just"/>
            <a:r>
              <a:rPr lang="fr-FR" sz="3600" dirty="0">
                <a:latin typeface="Bahnschrift Light SemiCondensed" panose="020B0502040204020203" pitchFamily="34" charset="0"/>
              </a:rPr>
              <a:t>Savoir comme pouvoir : </a:t>
            </a:r>
            <a:r>
              <a:rPr lang="fr-FR" sz="3600" dirty="0">
                <a:latin typeface="Aharoni" panose="02010803020104030203" pitchFamily="2" charset="-79"/>
                <a:cs typeface="Aharoni" panose="02010803020104030203" pitchFamily="2" charset="-79"/>
              </a:rPr>
              <a:t>cycle politico-scientifique; microphysique du pouvoir…</a:t>
            </a:r>
          </a:p>
          <a:p>
            <a:pPr lvl="0" algn="just"/>
            <a:endParaRPr lang="fr-BE" sz="3600" dirty="0">
              <a:latin typeface="Bahnschrift Light SemiCondensed" panose="020B0502040204020203" pitchFamily="34" charset="0"/>
            </a:endParaRPr>
          </a:p>
          <a:p>
            <a:pPr lvl="0" algn="just"/>
            <a:r>
              <a:rPr lang="fr-FR" sz="3600" dirty="0">
                <a:latin typeface="Bahnschrift Light SemiCondensed" panose="020B0502040204020203" pitchFamily="34" charset="0"/>
              </a:rPr>
              <a:t>La société disciplinaire : </a:t>
            </a:r>
            <a:r>
              <a:rPr lang="fr-FR" sz="3600" dirty="0">
                <a:latin typeface="Aharoni" panose="02010803020104030203" pitchFamily="2" charset="-79"/>
                <a:cs typeface="Aharoni" panose="02010803020104030203" pitchFamily="2" charset="-79"/>
              </a:rPr>
              <a:t>gestes barrières, pan-vaccination, centre de vaccination comme espace échangeur et espace transformateur</a:t>
            </a:r>
            <a:endParaRPr lang="fr-BE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97540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C6BEE5-4DA1-4F56-BF5D-C4C8ABD7E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Ulrick Beck, Arjun Appadurai, Pierre Joseph Laurent, Mary Douglas</a:t>
            </a:r>
            <a:br>
              <a:rPr lang="fr-BE" dirty="0"/>
            </a:b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087C300-52D1-44FF-8C97-E79C9E0076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58" y="1583703"/>
            <a:ext cx="11052142" cy="490917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3600" dirty="0">
                <a:latin typeface="Bahnschrift Light SemiCondensed" panose="020B0502040204020203" pitchFamily="34" charset="0"/>
              </a:rPr>
              <a:t>Société du risque</a:t>
            </a:r>
          </a:p>
          <a:p>
            <a:pPr marL="0" indent="0">
              <a:buNone/>
            </a:pPr>
            <a:endParaRPr lang="fr-FR" sz="36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r>
              <a:rPr lang="fr-FR" sz="3600" dirty="0">
                <a:latin typeface="Bahnschrift Light SemiCondensed" panose="020B0502040204020203" pitchFamily="34" charset="0"/>
              </a:rPr>
              <a:t>La géographie et anthropologie de la violence</a:t>
            </a:r>
          </a:p>
          <a:p>
            <a:pPr marL="0" indent="0">
              <a:buNone/>
            </a:pPr>
            <a:endParaRPr lang="fr-FR" sz="36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r>
              <a:rPr lang="fr-FR" sz="3600" dirty="0">
                <a:latin typeface="Bahnschrift Light SemiCondensed" panose="020B0502040204020203" pitchFamily="34" charset="0"/>
              </a:rPr>
              <a:t>Modernité insécurisée</a:t>
            </a:r>
          </a:p>
          <a:p>
            <a:pPr marL="0" indent="0">
              <a:buNone/>
            </a:pPr>
            <a:endParaRPr lang="fr-FR" sz="36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r>
              <a:rPr lang="fr-BE" sz="3600" dirty="0">
                <a:latin typeface="Bahnschrift Light SemiCondensed" panose="020B0502040204020203" pitchFamily="34" charset="0"/>
              </a:rPr>
              <a:t>Approche culturelle du risque : différentes institutions face au risque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48726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D76AA6-900B-47FD-832E-6BA7EC4D20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Georges </a:t>
            </a:r>
            <a:r>
              <a:rPr lang="en-GB" b="1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Caguilhem</a:t>
            </a:r>
            <a:r>
              <a:rPr lang="en-GB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, Cynthia Fleury </a:t>
            </a:r>
            <a:r>
              <a:rPr lang="en-GB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&amp; </a:t>
            </a:r>
            <a:r>
              <a:rPr lang="en-GB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Geoffrey </a:t>
            </a:r>
            <a:r>
              <a:rPr lang="en-GB" b="1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Gorer</a:t>
            </a:r>
            <a:br>
              <a:rPr lang="fr-BE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521188-4CCC-49E8-8363-09D31676B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535" y="1825625"/>
            <a:ext cx="11557263" cy="4667250"/>
          </a:xfrm>
        </p:spPr>
        <p:txBody>
          <a:bodyPr>
            <a:normAutofit/>
          </a:bodyPr>
          <a:lstStyle/>
          <a:p>
            <a:pPr lvl="0"/>
            <a:r>
              <a:rPr lang="fr-FR" sz="4000" dirty="0">
                <a:latin typeface="Bahnschrift Light SemiCondensed" panose="020B0502040204020203" pitchFamily="34" charset="0"/>
              </a:rPr>
              <a:t>La maladie</a:t>
            </a:r>
          </a:p>
          <a:p>
            <a:pPr lvl="0"/>
            <a:r>
              <a:rPr lang="fr-FR" sz="4000" dirty="0">
                <a:latin typeface="Bahnschrift Light SemiCondensed" panose="020B0502040204020203" pitchFamily="34" charset="0"/>
              </a:rPr>
              <a:t>La santé</a:t>
            </a:r>
            <a:endParaRPr lang="fr-BE" sz="4000" dirty="0">
              <a:latin typeface="Bahnschrift Light SemiCondensed" panose="020B0502040204020203" pitchFamily="34" charset="0"/>
            </a:endParaRPr>
          </a:p>
          <a:p>
            <a:pPr lvl="0"/>
            <a:r>
              <a:rPr lang="fr-FR" sz="4000" dirty="0">
                <a:latin typeface="Bahnschrift Light SemiCondensed" panose="020B0502040204020203" pitchFamily="34" charset="0"/>
              </a:rPr>
              <a:t>Le pathologique et le normal</a:t>
            </a:r>
            <a:endParaRPr lang="fr-BE" sz="4000" dirty="0">
              <a:latin typeface="Bahnschrift Light SemiCondensed" panose="020B0502040204020203" pitchFamily="34" charset="0"/>
            </a:endParaRPr>
          </a:p>
          <a:p>
            <a:pPr lvl="0"/>
            <a:r>
              <a:rPr lang="fr-FR" sz="4000" dirty="0">
                <a:latin typeface="Bahnschrift Light SemiCondensed" panose="020B0502040204020203" pitchFamily="34" charset="0"/>
              </a:rPr>
              <a:t>Le ressentiment</a:t>
            </a:r>
            <a:endParaRPr lang="fr-BE" sz="4000" dirty="0">
              <a:latin typeface="Bahnschrift Light SemiCondensed" panose="020B0502040204020203" pitchFamily="34" charset="0"/>
            </a:endParaRPr>
          </a:p>
          <a:p>
            <a:pPr lvl="0"/>
            <a:r>
              <a:rPr lang="fr-FR" sz="4000" dirty="0">
                <a:latin typeface="Bahnschrift Light SemiCondensed" panose="020B0502040204020203" pitchFamily="34" charset="0"/>
              </a:rPr>
              <a:t>L’Etat de droit</a:t>
            </a:r>
          </a:p>
          <a:p>
            <a:r>
              <a:rPr lang="fr-FR" sz="4000" dirty="0">
                <a:latin typeface="Bahnschrift Light SemiCondensed" panose="020B0502040204020203" pitchFamily="34" charset="0"/>
              </a:rPr>
              <a:t>La mort…</a:t>
            </a:r>
            <a:endParaRPr lang="fr-BE" sz="4000" dirty="0">
              <a:latin typeface="Bahnschrift Light SemiCondensed" panose="020B0502040204020203" pitchFamily="34" charset="0"/>
            </a:endParaRPr>
          </a:p>
          <a:p>
            <a:pPr marL="0" lvl="0" indent="0">
              <a:buNone/>
            </a:pPr>
            <a:endParaRPr lang="fr-BE" sz="4000" dirty="0">
              <a:latin typeface="Bahnschrift Light SemiCondensed" panose="020B0502040204020203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135538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5320AC-C916-4400-995E-047E8B389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fr-FR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Jurgen Habermas, Niklas </a:t>
            </a:r>
            <a:r>
              <a:rPr lang="fr-FR" b="1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Luhmann</a:t>
            </a:r>
            <a:br>
              <a:rPr lang="fr-BE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8DAF13-CBA1-4381-B4CB-0C9DF70335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z="4400" dirty="0">
                <a:latin typeface="Bahnschrift Light SemiCondensed" panose="020B0502040204020203" pitchFamily="34" charset="0"/>
              </a:rPr>
              <a:t>Crise de la rationalité</a:t>
            </a:r>
            <a:endParaRPr lang="fr-BE" sz="4400" dirty="0">
              <a:latin typeface="Bahnschrift Light SemiCondensed" panose="020B0502040204020203" pitchFamily="34" charset="0"/>
            </a:endParaRPr>
          </a:p>
          <a:p>
            <a:pPr lvl="0"/>
            <a:r>
              <a:rPr lang="fr-FR" sz="4400" dirty="0">
                <a:latin typeface="Bahnschrift Light SemiCondensed" panose="020B0502040204020203" pitchFamily="34" charset="0"/>
              </a:rPr>
              <a:t>Régression politique</a:t>
            </a:r>
            <a:endParaRPr lang="fr-BE" sz="4400" dirty="0">
              <a:latin typeface="Bahnschrift Light SemiCondensed" panose="020B0502040204020203" pitchFamily="34" charset="0"/>
            </a:endParaRPr>
          </a:p>
          <a:p>
            <a:pPr lvl="0"/>
            <a:r>
              <a:rPr lang="fr-FR" sz="4400" dirty="0">
                <a:latin typeface="Bahnschrift Light SemiCondensed" panose="020B0502040204020203" pitchFamily="34" charset="0"/>
              </a:rPr>
              <a:t>Crise de la démocratie</a:t>
            </a:r>
            <a:endParaRPr lang="fr-BE" sz="4400" dirty="0">
              <a:latin typeface="Bahnschrift Light SemiCondensed" panose="020B0502040204020203" pitchFamily="34" charset="0"/>
            </a:endParaRPr>
          </a:p>
          <a:p>
            <a:pPr lvl="0"/>
            <a:r>
              <a:rPr lang="fr-FR" sz="4400" dirty="0">
                <a:latin typeface="Bahnschrift Light SemiCondensed" panose="020B0502040204020203" pitchFamily="34" charset="0"/>
              </a:rPr>
              <a:t>Critique de la modernité…</a:t>
            </a:r>
            <a:endParaRPr lang="fr-BE" sz="4400" dirty="0">
              <a:latin typeface="Bahnschrift Light SemiCondensed" panose="020B0502040204020203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004461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B6EE73-821A-4FFB-B6B1-F54C98177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en-GB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Wallerstein, Fernand Braudel, Robert Putnam, Alain </a:t>
            </a:r>
            <a:r>
              <a:rPr lang="en-GB" b="1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Supiot</a:t>
            </a:r>
            <a:br>
              <a:rPr lang="fr-BE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9569EC1-91D7-4D7A-9715-A1CDE380F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3377" y="1825625"/>
            <a:ext cx="11349871" cy="4667250"/>
          </a:xfrm>
        </p:spPr>
        <p:txBody>
          <a:bodyPr>
            <a:normAutofit lnSpcReduction="10000"/>
          </a:bodyPr>
          <a:lstStyle/>
          <a:p>
            <a:pPr lvl="0"/>
            <a:r>
              <a:rPr lang="en-GB" sz="4000" dirty="0">
                <a:latin typeface="Bahnschrift Light SemiCondensed" panose="020B0502040204020203" pitchFamily="34" charset="0"/>
              </a:rPr>
              <a:t>La circulation </a:t>
            </a:r>
            <a:r>
              <a:rPr lang="en-GB" sz="4000" dirty="0" err="1">
                <a:latin typeface="Bahnschrift Light SemiCondensed" panose="020B0502040204020203" pitchFamily="34" charset="0"/>
              </a:rPr>
              <a:t>néo-libérale</a:t>
            </a:r>
            <a:r>
              <a:rPr lang="en-GB" sz="4000" dirty="0">
                <a:latin typeface="Bahnschrift Light SemiCondensed" panose="020B0502040204020203" pitchFamily="34" charset="0"/>
              </a:rPr>
              <a:t> (</a:t>
            </a:r>
            <a:r>
              <a:rPr lang="en-GB" sz="4000" dirty="0" err="1">
                <a:latin typeface="Bahnschrift Light SemiCondensed" panose="020B0502040204020203" pitchFamily="34" charset="0"/>
              </a:rPr>
              <a:t>cas</a:t>
            </a:r>
            <a:r>
              <a:rPr lang="en-GB" sz="4000" dirty="0">
                <a:latin typeface="Bahnschrift Light SemiCondensed" panose="020B0502040204020203" pitchFamily="34" charset="0"/>
              </a:rPr>
              <a:t> des </a:t>
            </a:r>
            <a:r>
              <a:rPr lang="en-GB" sz="4000" dirty="0" err="1">
                <a:latin typeface="Bahnschrift Light SemiCondensed" panose="020B0502040204020203" pitchFamily="34" charset="0"/>
              </a:rPr>
              <a:t>vaccins</a:t>
            </a:r>
            <a:r>
              <a:rPr lang="en-GB" sz="4000" dirty="0">
                <a:latin typeface="Bahnschrift Light SemiCondensed" panose="020B0502040204020203" pitchFamily="34" charset="0"/>
              </a:rPr>
              <a:t>)</a:t>
            </a:r>
          </a:p>
          <a:p>
            <a:pPr marL="0" lvl="0" indent="0">
              <a:buNone/>
            </a:pPr>
            <a:endParaRPr lang="fr-BE" sz="4000" dirty="0">
              <a:latin typeface="Bahnschrift Light SemiCondensed" panose="020B0502040204020203" pitchFamily="34" charset="0"/>
            </a:endParaRPr>
          </a:p>
          <a:p>
            <a:pPr lvl="0"/>
            <a:endParaRPr lang="fr-BE" sz="4000" dirty="0">
              <a:latin typeface="Bahnschrift Light SemiCondensed" panose="020B0502040204020203" pitchFamily="34" charset="0"/>
            </a:endParaRPr>
          </a:p>
          <a:p>
            <a:pPr lvl="0"/>
            <a:r>
              <a:rPr lang="fr-BE" sz="4000" dirty="0">
                <a:latin typeface="Bahnschrift Light SemiCondensed" panose="020B0502040204020203" pitchFamily="34" charset="0"/>
              </a:rPr>
              <a:t>La perte de confiance entre le Nord et le Sud</a:t>
            </a:r>
          </a:p>
          <a:p>
            <a:pPr lvl="0"/>
            <a:endParaRPr lang="fr-BE" sz="4000" dirty="0">
              <a:latin typeface="Bahnschrift Light SemiCondensed" panose="020B0502040204020203" pitchFamily="34" charset="0"/>
            </a:endParaRPr>
          </a:p>
          <a:p>
            <a:pPr lvl="0"/>
            <a:endParaRPr lang="fr-BE" sz="4000" dirty="0">
              <a:latin typeface="Bahnschrift Light SemiCondensed" panose="020B0502040204020203" pitchFamily="34" charset="0"/>
            </a:endParaRPr>
          </a:p>
          <a:p>
            <a:pPr lvl="0"/>
            <a:r>
              <a:rPr lang="fr-BE" sz="4000" dirty="0">
                <a:latin typeface="Bahnschrift Light SemiCondensed" panose="020B0502040204020203" pitchFamily="34" charset="0"/>
              </a:rPr>
              <a:t>La santé comme un droit de l’homme</a:t>
            </a:r>
          </a:p>
          <a:p>
            <a:pPr lvl="0"/>
            <a:endParaRPr lang="fr-BE" sz="4000" dirty="0">
              <a:latin typeface="Bahnschrift Light SemiCondensed" panose="020B0502040204020203" pitchFamily="34" charset="0"/>
            </a:endParaRPr>
          </a:p>
          <a:p>
            <a:pPr lvl="0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85443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A8959E-75B4-4EA3-993D-9CB4A996D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767" y="365125"/>
            <a:ext cx="10873033" cy="2227246"/>
          </a:xfrm>
        </p:spPr>
        <p:txBody>
          <a:bodyPr>
            <a:normAutofit fontScale="90000"/>
          </a:bodyPr>
          <a:lstStyle/>
          <a:p>
            <a:pPr marL="571500" lvl="0" indent="-571500">
              <a:buFont typeface="Wingdings" panose="05000000000000000000" pitchFamily="2" charset="2"/>
              <a:buChar char="§"/>
            </a:pPr>
            <a:r>
              <a:rPr lang="en-GB" b="1" dirty="0" err="1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L’apport</a:t>
            </a:r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de la </a:t>
            </a:r>
            <a:r>
              <a:rPr lang="en-GB" b="1" dirty="0" err="1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démographie</a:t>
            </a:r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:</a:t>
            </a:r>
            <a:r>
              <a:rPr lang="fr-BE" b="1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si</a:t>
            </a:r>
            <a:r>
              <a:rPr lang="fr-BE" dirty="0">
                <a:solidFill>
                  <a:schemeClr val="accent1">
                    <a:lumMod val="50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Covid-19 vise la tête de la pyramide des âges et non les jambes</a:t>
            </a:r>
            <a:br>
              <a:rPr lang="fr-BE" dirty="0">
                <a:latin typeface="Bahnschrift Light SemiCondensed" panose="020B0502040204020203" pitchFamily="34" charset="0"/>
              </a:rPr>
            </a:br>
            <a:br>
              <a:rPr lang="fr-BE" dirty="0">
                <a:latin typeface="Bahnschrift Light SemiCondensed" panose="020B0502040204020203" pitchFamily="34" charset="0"/>
              </a:rPr>
            </a:br>
            <a:r>
              <a:rPr lang="en-GB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endParaRPr lang="fr-FR" dirty="0"/>
          </a:p>
        </p:txBody>
      </p:sp>
      <p:pic>
        <p:nvPicPr>
          <p:cNvPr id="4" name="Picture 2" descr="Démographie de la Belgique — Wikipédia">
            <a:extLst>
              <a:ext uri="{FF2B5EF4-FFF2-40B4-BE49-F238E27FC236}">
                <a16:creationId xmlns:a16="http://schemas.microsoft.com/office/drawing/2014/main" id="{0BF1BE57-B00B-4C98-99FE-DDB9AD19F44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67" y="1825624"/>
            <a:ext cx="10803117" cy="4744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66804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ichier:Pyramide Burkina Faso.PNG">
            <a:extLst>
              <a:ext uri="{FF2B5EF4-FFF2-40B4-BE49-F238E27FC236}">
                <a16:creationId xmlns:a16="http://schemas.microsoft.com/office/drawing/2014/main" id="{13631E96-E00E-463D-975D-C5B659A9EF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4337" y="329938"/>
            <a:ext cx="9012025" cy="6353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9950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57673C-3C50-4B75-92C7-EB14DD78F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fr-BE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Socrates, Platon, Pascal, Saint Augustin, Thomas Hobbes, Ernst Cassirer, </a:t>
            </a:r>
            <a:r>
              <a:rPr lang="fr-BE" b="1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Eboussi</a:t>
            </a:r>
            <a:r>
              <a:rPr lang="fr-BE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BE" b="1" dirty="0" err="1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Boulaga</a:t>
            </a:r>
            <a:r>
              <a:rPr lang="fr-BE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…</a:t>
            </a:r>
            <a:br>
              <a:rPr lang="fr-BE" dirty="0"/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835B58-1197-4E9B-A1FB-D011B4C1A8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354" y="1825625"/>
            <a:ext cx="10256362" cy="4667250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lvl="0" algn="just"/>
            <a:r>
              <a:rPr lang="fr-BE" sz="4000" dirty="0">
                <a:latin typeface="Bahnschrift Light SemiCondensed" panose="020B0502040204020203" pitchFamily="34" charset="0"/>
              </a:rPr>
              <a:t>Les fondements mythico-anthropologique et cosmologique de la crise de la modernité à l’origine de la société pandémique moderne </a:t>
            </a:r>
            <a:r>
              <a:rPr lang="fr-BE" sz="4000" dirty="0">
                <a:solidFill>
                  <a:srgbClr val="002060"/>
                </a:solidFill>
                <a:latin typeface="Bahnschrift Light SemiCondensed" panose="020B0502040204020203" pitchFamily="34" charset="0"/>
              </a:rPr>
              <a:t>: </a:t>
            </a:r>
            <a:r>
              <a:rPr lang="fr-BE" sz="4000" b="1" dirty="0">
                <a:solidFill>
                  <a:srgbClr val="002060"/>
                </a:solidFill>
                <a:latin typeface="Bahnschrift Light SemiCondensed" panose="020B0502040204020203" pitchFamily="34" charset="0"/>
              </a:rPr>
              <a:t>la malédiction de la raison</a:t>
            </a:r>
          </a:p>
          <a:p>
            <a:pPr algn="just"/>
            <a:endParaRPr lang="fr-BE" sz="36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2303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592666C-D2EC-4569-A706-E79A9BA17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04595"/>
            <a:ext cx="10515600" cy="4647414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3600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                  V.</a:t>
            </a:r>
          </a:p>
          <a:p>
            <a:pPr marL="0" indent="0">
              <a:buNone/>
            </a:pPr>
            <a:r>
              <a:rPr lang="fr-FR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        Méthodologie</a:t>
            </a:r>
            <a:endParaRPr lang="fr-BE" sz="3600" dirty="0"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21221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AF3320-EAE7-4CB2-84CF-1E6337897E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097" y="84842"/>
            <a:ext cx="11698664" cy="6702458"/>
          </a:xfrm>
        </p:spPr>
        <p:txBody>
          <a:bodyPr>
            <a:normAutofit fontScale="92500"/>
          </a:bodyPr>
          <a:lstStyle/>
          <a:p>
            <a:r>
              <a:rPr lang="fr-FR" sz="3600" dirty="0">
                <a:latin typeface="Bahnschrift Light SemiCondensed" panose="020B0502040204020203" pitchFamily="34" charset="0"/>
              </a:rPr>
              <a:t>Une expérience rêvée mais inespérée par le chercheurs en sciences sociales et économique : </a:t>
            </a:r>
            <a:r>
              <a:rPr lang="fr-FR" sz="3600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un laboratoire grandeur nature</a:t>
            </a:r>
          </a:p>
          <a:p>
            <a:pPr marL="0" indent="0">
              <a:buNone/>
            </a:pPr>
            <a:endParaRPr lang="fr-FR" sz="3600" dirty="0">
              <a:latin typeface="Bahnschrift Light SemiCondensed" panose="020B0502040204020203" pitchFamily="34" charset="0"/>
            </a:endParaRPr>
          </a:p>
          <a:p>
            <a:r>
              <a:rPr lang="fr-FR" sz="3600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Le conçu </a:t>
            </a:r>
            <a:r>
              <a:rPr lang="fr-FR" sz="3600" dirty="0">
                <a:latin typeface="Bahnschrift Light SemiCondensed" panose="020B0502040204020203" pitchFamily="34" charset="0"/>
              </a:rPr>
              <a:t>: observation critique</a:t>
            </a:r>
          </a:p>
          <a:p>
            <a:endParaRPr lang="fr-FR" sz="3600" dirty="0">
              <a:latin typeface="Bahnschrift Light SemiCondensed" panose="020B0502040204020203" pitchFamily="34" charset="0"/>
            </a:endParaRPr>
          </a:p>
          <a:p>
            <a:r>
              <a:rPr lang="fr-FR" sz="3600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Le vécu </a:t>
            </a:r>
            <a:r>
              <a:rPr lang="fr-FR" sz="3600" b="1" dirty="0">
                <a:solidFill>
                  <a:srgbClr val="002060"/>
                </a:solidFill>
                <a:latin typeface="Bahnschrift Light SemiCondensed" panose="020B0502040204020203" pitchFamily="34" charset="0"/>
              </a:rPr>
              <a:t>: </a:t>
            </a:r>
            <a:r>
              <a:rPr lang="fr-FR" sz="3600" dirty="0">
                <a:latin typeface="Bahnschrift Light SemiCondensed" panose="020B0502040204020203" pitchFamily="34" charset="0"/>
              </a:rPr>
              <a:t>malade</a:t>
            </a:r>
          </a:p>
          <a:p>
            <a:endParaRPr lang="fr-FR" sz="3600" b="1" dirty="0">
              <a:latin typeface="Bahnschrift Light SemiCondensed" panose="020B0502040204020203" pitchFamily="34" charset="0"/>
            </a:endParaRPr>
          </a:p>
          <a:p>
            <a:pPr algn="just"/>
            <a:r>
              <a:rPr lang="fr-FR" sz="3600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Observer la société en son absence </a:t>
            </a:r>
            <a:r>
              <a:rPr lang="fr-FR" sz="3600" b="1" dirty="0">
                <a:solidFill>
                  <a:srgbClr val="002060"/>
                </a:solidFill>
                <a:latin typeface="Bahnschrift Light SemiCondensed" panose="020B0502040204020203" pitchFamily="34" charset="0"/>
              </a:rPr>
              <a:t>: </a:t>
            </a:r>
            <a:r>
              <a:rPr lang="fr-FR" sz="3600" b="1" dirty="0">
                <a:latin typeface="Bahnschrift Light SemiCondensed" panose="020B0502040204020203" pitchFamily="34" charset="0"/>
              </a:rPr>
              <a:t>l’absence m’as permis de mieux saisir et comprendre les présences et leurs importances ainsi que les superflus</a:t>
            </a:r>
          </a:p>
          <a:p>
            <a:pPr algn="just"/>
            <a:endParaRPr lang="fr-FR" sz="3600" b="1" dirty="0">
              <a:latin typeface="Bahnschrift Light SemiCondensed" panose="020B0502040204020203" pitchFamily="34" charset="0"/>
            </a:endParaRPr>
          </a:p>
          <a:p>
            <a:pPr algn="just"/>
            <a:r>
              <a:rPr lang="fr-FR" sz="3600" b="1" dirty="0">
                <a:solidFill>
                  <a:srgbClr val="00206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Risque épistémologique ?</a:t>
            </a:r>
            <a:endParaRPr lang="fr-FR" sz="3600" dirty="0">
              <a:solidFill>
                <a:srgbClr val="002060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550610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4B714E-E15F-4B92-83EB-3FBEF4E8D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6120"/>
            <a:ext cx="10515600" cy="5290843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3600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               V.</a:t>
            </a:r>
          </a:p>
          <a:p>
            <a:pPr marL="0" indent="0">
              <a:buNone/>
            </a:pPr>
            <a:r>
              <a:rPr lang="fr-BE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                    Quelques résultats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98060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21D0BF9-0F6A-4AD5-A28A-325B396A2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518473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 Quel type de société ?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B3829D0-B363-4DB1-99C8-F756A661DB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573" y="678730"/>
            <a:ext cx="11243031" cy="6179270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3800" dirty="0">
                <a:latin typeface="Bahnschrift Light SemiCondensed" panose="020B0502040204020203" pitchFamily="34" charset="0"/>
              </a:rPr>
              <a:t>Société de mise à distance des corps</a:t>
            </a:r>
          </a:p>
          <a:p>
            <a:pPr marL="514350" indent="-514350">
              <a:buFont typeface="+mj-lt"/>
              <a:buAutoNum type="arabicPeriod"/>
            </a:pPr>
            <a:endParaRPr lang="fr-FR" sz="3800" dirty="0">
              <a:latin typeface="Bahnschrift Light SemiCondensed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800" dirty="0">
                <a:latin typeface="Bahnschrift Light SemiCondensed" panose="020B0502040204020203" pitchFamily="34" charset="0"/>
              </a:rPr>
              <a:t>Société où les relations sociales devienne des relations antivirales : </a:t>
            </a:r>
            <a:r>
              <a:rPr lang="fr-FR" sz="3800" b="1" dirty="0">
                <a:cs typeface="Aharoni" panose="02010803020104030203" pitchFamily="2" charset="-79"/>
              </a:rPr>
              <a:t>le virus se loge dans les relations sociales</a:t>
            </a:r>
          </a:p>
          <a:p>
            <a:pPr marL="514350" indent="-514350">
              <a:buFont typeface="+mj-lt"/>
              <a:buAutoNum type="arabicPeriod"/>
            </a:pPr>
            <a:endParaRPr lang="fr-FR" sz="3800" b="1" dirty="0">
              <a:cs typeface="Aharoni" panose="02010803020104030203" pitchFamily="2" charset="-79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800" dirty="0">
                <a:latin typeface="Bahnschrift Light SemiCondensed" panose="020B0502040204020203" pitchFamily="34" charset="0"/>
              </a:rPr>
              <a:t>Société de grande proximité dans la régulation biologique des corps : </a:t>
            </a:r>
            <a:r>
              <a:rPr lang="fr-FR" sz="3800" b="1" dirty="0"/>
              <a:t>organicité</a:t>
            </a:r>
            <a:r>
              <a:rPr lang="fr-FR" sz="3800" dirty="0"/>
              <a:t> et </a:t>
            </a:r>
            <a:r>
              <a:rPr lang="fr-FR" sz="3800" b="1" dirty="0"/>
              <a:t>charnelité </a:t>
            </a:r>
            <a:r>
              <a:rPr lang="fr-FR" sz="3800" dirty="0"/>
              <a:t>de la politique…</a:t>
            </a:r>
          </a:p>
          <a:p>
            <a:pPr marL="514350" indent="-514350">
              <a:buFont typeface="+mj-lt"/>
              <a:buAutoNum type="arabicPeriod"/>
            </a:pPr>
            <a:endParaRPr lang="fr-FR" sz="3800" dirty="0"/>
          </a:p>
          <a:p>
            <a:pPr marL="514350" indent="-514350">
              <a:buFont typeface="+mj-lt"/>
              <a:buAutoNum type="arabicPeriod"/>
            </a:pPr>
            <a:r>
              <a:rPr lang="fr-FR" sz="3800" dirty="0">
                <a:latin typeface="Bahnschrift Light SemiCondensed" panose="020B0502040204020203" pitchFamily="34" charset="0"/>
              </a:rPr>
              <a:t>Société du post-soin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514350" indent="-514350">
              <a:buFont typeface="+mj-lt"/>
              <a:buAutoNum type="arabicPeriod"/>
            </a:pPr>
            <a:endParaRPr lang="fr-FR" dirty="0">
              <a:latin typeface="Bahnschrift Light SemiCondensed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800" dirty="0">
                <a:latin typeface="Bahnschrift Light SemiCondensed" panose="020B0502040204020203" pitchFamily="34" charset="0"/>
              </a:rPr>
              <a:t>Pornographie de la mort                                    </a:t>
            </a:r>
            <a:r>
              <a:rPr lang="fr-FR" sz="3800" b="1" dirty="0">
                <a:solidFill>
                  <a:srgbClr val="FF0000"/>
                </a:solidFill>
                <a:latin typeface="Bahnschrift Light SemiCondensed" panose="020B0502040204020203" pitchFamily="34" charset="0"/>
              </a:rPr>
              <a:t>Pandémisme comme    	                                                                            	                                                                     nouvelle maladie sociale</a:t>
            </a:r>
          </a:p>
          <a:p>
            <a:pPr marL="514350" indent="-514350">
              <a:buFont typeface="+mj-lt"/>
              <a:buAutoNum type="arabicPeriod"/>
            </a:pPr>
            <a:endParaRPr lang="fr-FR" sz="3800" dirty="0">
              <a:latin typeface="Bahnschrift Light SemiCondensed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800" dirty="0">
                <a:latin typeface="Bahnschrift Light SemiCondensed" panose="020B0502040204020203" pitchFamily="34" charset="0"/>
              </a:rPr>
              <a:t>Pornographie du corps</a:t>
            </a:r>
          </a:p>
          <a:p>
            <a:pPr marL="514350" indent="-514350">
              <a:buFont typeface="+mj-lt"/>
              <a:buAutoNum type="arabicPeriod"/>
            </a:pPr>
            <a:endParaRPr lang="fr-FR" sz="3800" dirty="0">
              <a:latin typeface="Bahnschrift Light SemiCondensed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800" dirty="0">
                <a:latin typeface="Bahnschrift Light SemiCondensed" panose="020B0502040204020203" pitchFamily="34" charset="0"/>
              </a:rPr>
              <a:t>Une forme de société du risque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F5F14ECC-8BCC-43E5-8A9B-1F698D237A67}"/>
              </a:ext>
            </a:extLst>
          </p:cNvPr>
          <p:cNvSpPr/>
          <p:nvPr/>
        </p:nvSpPr>
        <p:spPr>
          <a:xfrm>
            <a:off x="7402883" y="2990589"/>
            <a:ext cx="764087" cy="6764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D5B121AA-BDDB-4E61-A38A-A1CC990FD4FC}"/>
              </a:ext>
            </a:extLst>
          </p:cNvPr>
          <p:cNvSpPr/>
          <p:nvPr/>
        </p:nvSpPr>
        <p:spPr>
          <a:xfrm>
            <a:off x="4397802" y="4005198"/>
            <a:ext cx="1152394" cy="7327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Ellipse 5">
            <a:extLst>
              <a:ext uri="{FF2B5EF4-FFF2-40B4-BE49-F238E27FC236}">
                <a16:creationId xmlns:a16="http://schemas.microsoft.com/office/drawing/2014/main" id="{F829555E-62B5-4617-9C8E-4B498837F597}"/>
              </a:ext>
            </a:extLst>
          </p:cNvPr>
          <p:cNvSpPr/>
          <p:nvPr/>
        </p:nvSpPr>
        <p:spPr>
          <a:xfrm>
            <a:off x="5693790" y="3827252"/>
            <a:ext cx="4100659" cy="215160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PANDÉMISME COMME NOUVELLE MALADIE SOCIÉTALE</a:t>
            </a:r>
          </a:p>
        </p:txBody>
      </p:sp>
    </p:spTree>
    <p:extLst>
      <p:ext uri="{BB962C8B-B14F-4D97-AF65-F5344CB8AC3E}">
        <p14:creationId xmlns:p14="http://schemas.microsoft.com/office/powerpoint/2010/main" val="32276795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36BE33-549A-463B-8D6C-D2FB91D0A3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937" y="144050"/>
            <a:ext cx="11173215" cy="1067800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  Quelle biopolitique de gestion du risque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8A6DA8E-548E-49B3-AF85-EF16A456F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95" y="1728592"/>
            <a:ext cx="11561523" cy="4985359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sz="3200" dirty="0">
                <a:latin typeface="Aharoni" panose="02010803020104030203" pitchFamily="2" charset="-79"/>
                <a:cs typeface="Aharoni" panose="02010803020104030203" pitchFamily="2" charset="-79"/>
              </a:rPr>
              <a:t>Etat néolibéral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L’homme économique (Utilitarisme) ; l’homme juridique (droit naturel)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                                          </a:t>
            </a: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Gouverner moins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                                             </a:t>
            </a: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Confinement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                                </a:t>
            </a: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Gestion individualisée du risque</a:t>
            </a: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Flèche : bas 3">
            <a:extLst>
              <a:ext uri="{FF2B5EF4-FFF2-40B4-BE49-F238E27FC236}">
                <a16:creationId xmlns:a16="http://schemas.microsoft.com/office/drawing/2014/main" id="{C56D8A4F-3B7D-41F5-8DE4-9D96F1D65CFE}"/>
              </a:ext>
            </a:extLst>
          </p:cNvPr>
          <p:cNvSpPr/>
          <p:nvPr/>
        </p:nvSpPr>
        <p:spPr>
          <a:xfrm>
            <a:off x="5210827" y="3532340"/>
            <a:ext cx="588724" cy="3131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Flèche : bas 4">
            <a:extLst>
              <a:ext uri="{FF2B5EF4-FFF2-40B4-BE49-F238E27FC236}">
                <a16:creationId xmlns:a16="http://schemas.microsoft.com/office/drawing/2014/main" id="{23F8FECA-7637-45C4-B464-EE0093F4F09C}"/>
              </a:ext>
            </a:extLst>
          </p:cNvPr>
          <p:cNvSpPr/>
          <p:nvPr/>
        </p:nvSpPr>
        <p:spPr>
          <a:xfrm>
            <a:off x="5210828" y="4459266"/>
            <a:ext cx="588724" cy="3131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Flèche : bas 5">
            <a:extLst>
              <a:ext uri="{FF2B5EF4-FFF2-40B4-BE49-F238E27FC236}">
                <a16:creationId xmlns:a16="http://schemas.microsoft.com/office/drawing/2014/main" id="{67C46FCA-D832-4D7B-8B0B-ECB3B3B0E54D}"/>
              </a:ext>
            </a:extLst>
          </p:cNvPr>
          <p:cNvSpPr/>
          <p:nvPr/>
        </p:nvSpPr>
        <p:spPr>
          <a:xfrm>
            <a:off x="5285983" y="5442559"/>
            <a:ext cx="588723" cy="50104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8862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78C254-4A40-462B-A349-CD2F57E9E1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4639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Quels rapports au corps générique et réel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46342E-B33F-4F89-B15C-5668DCC14A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047" y="1089764"/>
            <a:ext cx="11561523" cy="6463431"/>
          </a:xfrm>
        </p:spPr>
        <p:txBody>
          <a:bodyPr/>
          <a:lstStyle/>
          <a:p>
            <a:pPr marL="0" indent="0" algn="just">
              <a:buNone/>
            </a:pPr>
            <a:endParaRPr lang="fr-FR" dirty="0">
              <a:latin typeface="Bahnschrift Light SemiCondensed" panose="020B0502040204020203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endParaRPr lang="fr-FR" dirty="0">
              <a:latin typeface="Bahnschrift Light SemiCondensed" panose="020B0502040204020203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fr-FR" sz="3200" dirty="0">
                <a:latin typeface="Abadi Extra Light" panose="020B0204020104020204" pitchFamily="34" charset="0"/>
              </a:rPr>
              <a:t>Société du post-soin</a:t>
            </a:r>
          </a:p>
          <a:p>
            <a:pPr marL="514350" indent="-514350" algn="just">
              <a:buFont typeface="+mj-lt"/>
              <a:buAutoNum type="arabicPeriod"/>
            </a:pPr>
            <a:endParaRPr lang="fr-FR" sz="3200" b="1" dirty="0">
              <a:latin typeface="Abadi Extra Light" panose="020B0204020104020204" pitchFamily="34" charset="0"/>
              <a:cs typeface="Aharoni" panose="02010803020104030203" pitchFamily="2" charset="-79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fr-FR" sz="3200" dirty="0">
                <a:latin typeface="Abadi Extra Light" panose="020B0204020104020204" pitchFamily="34" charset="0"/>
              </a:rPr>
              <a:t>Société de grande proximité dans la régulation biologique des corps : </a:t>
            </a:r>
            <a:r>
              <a:rPr lang="fr-FR" sz="3200" b="1" dirty="0">
                <a:latin typeface="Abadi Extra Light" panose="020B0204020104020204" pitchFamily="34" charset="0"/>
              </a:rPr>
              <a:t>organicité</a:t>
            </a:r>
            <a:r>
              <a:rPr lang="fr-FR" sz="3200" dirty="0">
                <a:latin typeface="Abadi Extra Light" panose="020B0204020104020204" pitchFamily="34" charset="0"/>
              </a:rPr>
              <a:t> et </a:t>
            </a:r>
            <a:r>
              <a:rPr lang="fr-FR" sz="3200" b="1" dirty="0">
                <a:latin typeface="Abadi Extra Light" panose="020B0204020104020204" pitchFamily="34" charset="0"/>
              </a:rPr>
              <a:t>charnelité </a:t>
            </a:r>
            <a:r>
              <a:rPr lang="fr-FR" sz="3200" dirty="0">
                <a:latin typeface="Abadi Extra Light" panose="020B0204020104020204" pitchFamily="34" charset="0"/>
              </a:rPr>
              <a:t>de la politique…</a:t>
            </a:r>
          </a:p>
          <a:p>
            <a:pPr marL="514350" indent="-514350" algn="just">
              <a:buFont typeface="+mj-lt"/>
              <a:buAutoNum type="arabicPeriod"/>
            </a:pPr>
            <a:endParaRPr lang="fr-FR" sz="3200" dirty="0">
              <a:latin typeface="Abadi Extra Light" panose="020B0204020104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fr-FR" sz="3200" dirty="0">
                <a:latin typeface="Abadi Extra Light" panose="020B0204020104020204" pitchFamily="34" charset="0"/>
              </a:rPr>
              <a:t>Pornographie de la mort</a:t>
            </a:r>
          </a:p>
          <a:p>
            <a:pPr marL="514350" indent="-514350" algn="just">
              <a:buFont typeface="+mj-lt"/>
              <a:buAutoNum type="arabicPeriod"/>
            </a:pPr>
            <a:endParaRPr lang="fr-FR" sz="3200" dirty="0">
              <a:latin typeface="Abadi Extra Light" panose="020B0204020104020204" pitchFamily="34" charset="0"/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fr-FR" sz="3200" dirty="0">
                <a:latin typeface="Abadi Extra Light" panose="020B0204020104020204" pitchFamily="34" charset="0"/>
              </a:rPr>
              <a:t>Pornographie du corps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365824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4AD418-4CDB-438B-9FA7-8398340CFC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7683"/>
            <a:ext cx="10515600" cy="513566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dirty="0"/>
              <a:t> </a:t>
            </a:r>
            <a:r>
              <a:rPr lang="fr-FR" b="1" dirty="0">
                <a:latin typeface="Aharoni" panose="02010803020104030203" pitchFamily="2" charset="-79"/>
                <a:cs typeface="Aharoni" panose="02010803020104030203" pitchFamily="2" charset="-79"/>
              </a:rPr>
              <a:t>Quel types de corps?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7B82EA-12A9-4119-8B32-37BA13432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521" y="776614"/>
            <a:ext cx="11498893" cy="5993703"/>
          </a:xfrm>
        </p:spPr>
        <p:txBody>
          <a:bodyPr>
            <a:normAutofit fontScale="92500" lnSpcReduction="10000"/>
          </a:bodyPr>
          <a:lstStyle/>
          <a:p>
            <a:r>
              <a:rPr lang="fr-FR" sz="3600" dirty="0">
                <a:latin typeface="Abadi Extra Light" panose="020B0204020104020204" pitchFamily="34" charset="0"/>
              </a:rPr>
              <a:t>Le corps générique et le corps réel</a:t>
            </a:r>
          </a:p>
          <a:p>
            <a:endParaRPr lang="fr-FR" sz="3600" dirty="0">
              <a:latin typeface="Abadi Extra Light" panose="020B0204020104020204" pitchFamily="34" charset="0"/>
            </a:endParaRPr>
          </a:p>
          <a:p>
            <a:r>
              <a:rPr lang="fr-FR" sz="3600" dirty="0">
                <a:latin typeface="Abadi Extra Light" panose="020B0204020104020204" pitchFamily="34" charset="0"/>
              </a:rPr>
              <a:t>Le corps potentiellement infecteur </a:t>
            </a:r>
          </a:p>
          <a:p>
            <a:endParaRPr lang="fr-FR" sz="3600" dirty="0">
              <a:latin typeface="Abadi Extra Light" panose="020B0204020104020204" pitchFamily="34" charset="0"/>
            </a:endParaRPr>
          </a:p>
          <a:p>
            <a:r>
              <a:rPr lang="fr-FR" sz="3600" dirty="0">
                <a:latin typeface="Abadi Extra Light" panose="020B0204020104020204" pitchFamily="34" charset="0"/>
              </a:rPr>
              <a:t>Le corps infecté</a:t>
            </a:r>
          </a:p>
          <a:p>
            <a:endParaRPr lang="fr-FR" sz="3600" dirty="0">
              <a:latin typeface="Abadi Extra Light" panose="020B0204020104020204" pitchFamily="34" charset="0"/>
            </a:endParaRPr>
          </a:p>
          <a:p>
            <a:r>
              <a:rPr lang="fr-FR" sz="3600" dirty="0">
                <a:latin typeface="Abadi Extra Light" panose="020B0204020104020204" pitchFamily="34" charset="0"/>
              </a:rPr>
              <a:t>Le corps masqué  </a:t>
            </a:r>
          </a:p>
          <a:p>
            <a:endParaRPr lang="fr-FR" sz="3600" dirty="0">
              <a:latin typeface="Abadi Extra Light" panose="020B0204020104020204" pitchFamily="34" charset="0"/>
            </a:endParaRPr>
          </a:p>
          <a:p>
            <a:r>
              <a:rPr lang="fr-FR" sz="3600" dirty="0">
                <a:latin typeface="Abadi Extra Light" panose="020B0204020104020204" pitchFamily="34" charset="0"/>
              </a:rPr>
              <a:t>Le corps mort de Covid-19</a:t>
            </a:r>
          </a:p>
          <a:p>
            <a:endParaRPr lang="fr-FR" sz="3600" dirty="0">
              <a:latin typeface="Abadi Extra Light" panose="020B0204020104020204" pitchFamily="34" charset="0"/>
            </a:endParaRPr>
          </a:p>
          <a:p>
            <a:r>
              <a:rPr lang="fr-FR" sz="3600" dirty="0">
                <a:latin typeface="Abadi Extra Light" panose="020B0204020104020204" pitchFamily="34" charset="0"/>
              </a:rPr>
              <a:t>Le corps diasporique…</a:t>
            </a:r>
          </a:p>
          <a:p>
            <a:endParaRPr lang="fr-FR" sz="3600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4184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FC680B-BFC7-497F-8B69-4FFB59260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 Quel type d’Etat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05481A-452D-4D17-ABEA-D3C443D64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7995" y="1825625"/>
            <a:ext cx="11115805" cy="4913378"/>
          </a:xfrm>
        </p:spPr>
        <p:txBody>
          <a:bodyPr>
            <a:normAutofit/>
          </a:bodyPr>
          <a:lstStyle/>
          <a:p>
            <a:r>
              <a:rPr lang="fr-FR" sz="3600" dirty="0">
                <a:latin typeface="Abadi Extra Light" panose="020B0204020104020204" pitchFamily="34" charset="0"/>
              </a:rPr>
              <a:t>Un Etat néolibéral</a:t>
            </a:r>
          </a:p>
          <a:p>
            <a:endParaRPr lang="fr-FR" sz="3600" dirty="0">
              <a:latin typeface="Abadi Extra Light" panose="020B0204020104020204" pitchFamily="34" charset="0"/>
            </a:endParaRPr>
          </a:p>
          <a:p>
            <a:r>
              <a:rPr lang="fr-FR" sz="3600" dirty="0">
                <a:latin typeface="Abadi Extra Light" panose="020B0204020104020204" pitchFamily="34" charset="0"/>
              </a:rPr>
              <a:t>Un Etat hygiéniste</a:t>
            </a:r>
          </a:p>
          <a:p>
            <a:endParaRPr lang="fr-FR" sz="3600" dirty="0">
              <a:latin typeface="Abadi Extra Light" panose="020B0204020104020204" pitchFamily="34" charset="0"/>
            </a:endParaRPr>
          </a:p>
          <a:p>
            <a:r>
              <a:rPr lang="fr-FR" sz="3600" dirty="0">
                <a:latin typeface="Abadi Extra Light" panose="020B0204020104020204" pitchFamily="34" charset="0"/>
              </a:rPr>
              <a:t>Un Etat eugéniste</a:t>
            </a:r>
          </a:p>
          <a:p>
            <a:endParaRPr lang="fr-FR" sz="3600" dirty="0">
              <a:latin typeface="Abadi Extra Light" panose="020B0204020104020204" pitchFamily="34" charset="0"/>
            </a:endParaRPr>
          </a:p>
          <a:p>
            <a:r>
              <a:rPr lang="fr-FR" sz="3600" dirty="0">
                <a:latin typeface="Abadi Extra Light" panose="020B0204020104020204" pitchFamily="34" charset="0"/>
              </a:rPr>
              <a:t>Un Etat vaccinateur</a:t>
            </a:r>
          </a:p>
        </p:txBody>
      </p:sp>
    </p:spTree>
    <p:extLst>
      <p:ext uri="{BB962C8B-B14F-4D97-AF65-F5344CB8AC3E}">
        <p14:creationId xmlns:p14="http://schemas.microsoft.com/office/powerpoint/2010/main" val="4164130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DD2EAE-9B5A-4015-B4E4-4E767D2DD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742950" indent="-742950">
              <a:buFont typeface="Wingdings" panose="05000000000000000000" pitchFamily="2" charset="2"/>
              <a:buChar char="q"/>
            </a:pP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Le centre de vaccination et ses révélations…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032E96-BEF1-4904-836F-1298D76FB6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677" y="1825625"/>
            <a:ext cx="11028123" cy="4875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fr-FR" sz="3600" dirty="0">
                <a:latin typeface="Abadi Extra Light" panose="020B0204020104020204" pitchFamily="34" charset="0"/>
              </a:rPr>
              <a:t>Etat vaccinateur : </a:t>
            </a:r>
            <a:r>
              <a:rPr lang="fr-FR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fascisme sanitaire </a:t>
            </a:r>
            <a:r>
              <a:rPr lang="fr-FR" sz="3600" dirty="0">
                <a:latin typeface="Abadi Extra Light" panose="020B0204020104020204" pitchFamily="34" charset="0"/>
              </a:rPr>
              <a:t>(rêve d’un corps pur)…</a:t>
            </a:r>
          </a:p>
          <a:p>
            <a:pPr marL="514350" indent="-514350">
              <a:buFont typeface="+mj-lt"/>
              <a:buAutoNum type="arabicPeriod"/>
            </a:pPr>
            <a:endParaRPr lang="fr-FR" sz="36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600" dirty="0">
                <a:latin typeface="Abadi Extra Light" panose="020B0204020104020204" pitchFamily="34" charset="0"/>
              </a:rPr>
              <a:t>L’industrie pharmaceutique</a:t>
            </a:r>
          </a:p>
          <a:p>
            <a:pPr marL="514350" indent="-514350">
              <a:buFont typeface="+mj-lt"/>
              <a:buAutoNum type="arabicPeriod"/>
            </a:pPr>
            <a:endParaRPr lang="fr-FR" sz="36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600" dirty="0">
                <a:latin typeface="Abadi Extra Light" panose="020B0204020104020204" pitchFamily="34" charset="0"/>
              </a:rPr>
              <a:t>Les marchés financiers</a:t>
            </a:r>
          </a:p>
          <a:p>
            <a:pPr marL="514350" indent="-514350">
              <a:buFont typeface="+mj-lt"/>
              <a:buAutoNum type="arabicPeriod"/>
            </a:pPr>
            <a:endParaRPr lang="fr-FR" sz="36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600" dirty="0">
                <a:latin typeface="Abadi Extra Light" panose="020B0204020104020204" pitchFamily="34" charset="0"/>
              </a:rPr>
              <a:t>La régulations biologiques des corps</a:t>
            </a:r>
          </a:p>
          <a:p>
            <a:pPr marL="514350" indent="-514350">
              <a:buFont typeface="+mj-lt"/>
              <a:buAutoNum type="arabicPeriod"/>
            </a:pPr>
            <a:endParaRPr lang="fr-FR" dirty="0"/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7548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4C106E8-399B-4E67-9536-BDC8AD8708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2842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dirty="0"/>
              <a:t> </a:t>
            </a:r>
            <a:r>
              <a:rPr lang="fr-FR" b="1" dirty="0">
                <a:latin typeface="Aharoni" panose="02010803020104030203" pitchFamily="2" charset="-79"/>
                <a:cs typeface="Aharoni" panose="02010803020104030203" pitchFamily="2" charset="-79"/>
              </a:rPr>
              <a:t>Que dire de la mondialisation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B8822B-9903-41C6-A93B-E3BA26B4F4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3151" y="1690688"/>
            <a:ext cx="11564622" cy="4923054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3600" dirty="0">
                <a:latin typeface="Abadi Extra Light" panose="020B0204020104020204" pitchFamily="34" charset="0"/>
              </a:rPr>
              <a:t>La frontière protège aussi</a:t>
            </a:r>
          </a:p>
          <a:p>
            <a:pPr marL="514350" indent="-514350">
              <a:buFont typeface="+mj-lt"/>
              <a:buAutoNum type="arabicPeriod"/>
            </a:pPr>
            <a:endParaRPr lang="fr-FR" sz="36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fr-FR" sz="36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600" dirty="0">
                <a:latin typeface="Abadi Extra Light" panose="020B0204020104020204" pitchFamily="34" charset="0"/>
              </a:rPr>
              <a:t>Homogénéisation (Fukuyama)? Différentiation polarisante (Luhman)? ou polarisation (Krugman) ?</a:t>
            </a:r>
          </a:p>
          <a:p>
            <a:pPr marL="514350" indent="-514350">
              <a:buFont typeface="+mj-lt"/>
              <a:buAutoNum type="arabicPeriod"/>
            </a:pPr>
            <a:endParaRPr lang="fr-FR" sz="36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fr-FR" sz="36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600" dirty="0">
                <a:latin typeface="Abadi Extra Light" panose="020B0204020104020204" pitchFamily="34" charset="0"/>
              </a:rPr>
              <a:t>L’âge des Flux ? Ou monde des Stocks?</a:t>
            </a:r>
          </a:p>
        </p:txBody>
      </p:sp>
    </p:spTree>
    <p:extLst>
      <p:ext uri="{BB962C8B-B14F-4D97-AF65-F5344CB8AC3E}">
        <p14:creationId xmlns:p14="http://schemas.microsoft.com/office/powerpoint/2010/main" val="19638884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687623-0F21-499A-BC59-758938E32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3079" y="0"/>
            <a:ext cx="11525842" cy="707010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Quelles sont les multiples vies du virus 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F79C6B-1675-42B6-A56E-3673B5944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786" y="707010"/>
            <a:ext cx="12230181" cy="6150989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3000" b="1" dirty="0">
                <a:latin typeface="Abadi Extra Light" panose="020B0204020104020204" pitchFamily="34" charset="0"/>
              </a:rPr>
              <a:t>La vie biologique du virus </a:t>
            </a:r>
            <a:r>
              <a:rPr lang="fr-FR" sz="3000" dirty="0">
                <a:latin typeface="Abadi Extra Light" panose="020B0204020104020204" pitchFamily="34" charset="0"/>
              </a:rPr>
              <a:t>: les variants et leurs effets dans les corps</a:t>
            </a:r>
          </a:p>
          <a:p>
            <a:pPr marL="514350" indent="-514350">
              <a:buFont typeface="+mj-lt"/>
              <a:buAutoNum type="arabicPeriod"/>
            </a:pPr>
            <a:endParaRPr lang="fr-FR" sz="30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000" b="1" dirty="0">
                <a:latin typeface="Abadi Extra Light" panose="020B0204020104020204" pitchFamily="34" charset="0"/>
              </a:rPr>
              <a:t>La vie sociale du virus </a:t>
            </a:r>
            <a:r>
              <a:rPr lang="fr-FR" sz="3000" dirty="0">
                <a:latin typeface="Abadi Extra Light" panose="020B0204020104020204" pitchFamily="34" charset="0"/>
              </a:rPr>
              <a:t>: société à bulle, stock social, flux social (la vitesse sociale)…</a:t>
            </a:r>
          </a:p>
          <a:p>
            <a:pPr marL="514350" indent="-514350">
              <a:buFont typeface="+mj-lt"/>
              <a:buAutoNum type="arabicPeriod"/>
            </a:pPr>
            <a:endParaRPr lang="fr-FR" sz="30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000" b="1" dirty="0">
                <a:latin typeface="Abadi Extra Light" panose="020B0204020104020204" pitchFamily="34" charset="0"/>
              </a:rPr>
              <a:t>La vie politique et la vie scientifique du virus </a:t>
            </a:r>
            <a:r>
              <a:rPr lang="fr-FR" sz="3000" dirty="0">
                <a:latin typeface="Abadi Extra Light" panose="020B0204020104020204" pitchFamily="34" charset="0"/>
              </a:rPr>
              <a:t>: le cycle politico-scientifique des décisions publiques, R, Cloud, les vaccins…</a:t>
            </a:r>
          </a:p>
          <a:p>
            <a:pPr marL="514350" indent="-514350">
              <a:buFont typeface="+mj-lt"/>
              <a:buAutoNum type="arabicPeriod"/>
            </a:pPr>
            <a:endParaRPr lang="fr-FR" sz="30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000" b="1" dirty="0">
                <a:latin typeface="Abadi Extra Light" panose="020B0204020104020204" pitchFamily="34" charset="0"/>
              </a:rPr>
              <a:t>La vie géopolitique du virus </a:t>
            </a:r>
            <a:r>
              <a:rPr lang="fr-FR" sz="3000" dirty="0">
                <a:latin typeface="Abadi Extra Light" panose="020B0204020104020204" pitchFamily="34" charset="0"/>
              </a:rPr>
              <a:t>: frontières, vaccins, conflits entre puissances…</a:t>
            </a:r>
          </a:p>
          <a:p>
            <a:pPr marL="514350" indent="-514350">
              <a:buFont typeface="+mj-lt"/>
              <a:buAutoNum type="arabicPeriod"/>
            </a:pPr>
            <a:endParaRPr lang="fr-FR" sz="30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000" b="1" dirty="0">
                <a:latin typeface="Abadi Extra Light" panose="020B0204020104020204" pitchFamily="34" charset="0"/>
              </a:rPr>
              <a:t>La vie académique du virus</a:t>
            </a:r>
          </a:p>
          <a:p>
            <a:pPr marL="514350" indent="-514350">
              <a:buFont typeface="+mj-lt"/>
              <a:buAutoNum type="arabicPeriod"/>
            </a:pPr>
            <a:endParaRPr lang="fr-FR" sz="3000" b="1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000" b="1" dirty="0">
                <a:latin typeface="Abadi Extra Light" panose="020B0204020104020204" pitchFamily="34" charset="0"/>
              </a:rPr>
              <a:t>La vie financière du virus : liens entre marchés financiers, Etats et centres de vaccination</a:t>
            </a:r>
          </a:p>
          <a:p>
            <a:pPr marL="0" indent="0">
              <a:buNone/>
            </a:pPr>
            <a:r>
              <a:rPr lang="fr-FR" b="1" dirty="0"/>
              <a:t>….</a:t>
            </a:r>
          </a:p>
        </p:txBody>
      </p:sp>
    </p:spTree>
    <p:extLst>
      <p:ext uri="{BB962C8B-B14F-4D97-AF65-F5344CB8AC3E}">
        <p14:creationId xmlns:p14="http://schemas.microsoft.com/office/powerpoint/2010/main" val="18985900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7363BBE-09DF-458E-927F-7E44BB1A8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81250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b="1" dirty="0">
                <a:latin typeface="Aharoni" panose="02010803020104030203" pitchFamily="2" charset="-79"/>
                <a:cs typeface="Aharoni" panose="02010803020104030203" pitchFamily="2" charset="-79"/>
              </a:rPr>
              <a:t>  Crise de la démocratie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7ED38D-4320-453E-AB26-9E5078359F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110" y="1131216"/>
            <a:ext cx="11821212" cy="558066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3600" dirty="0">
                <a:latin typeface="Abadi Extra Light" panose="020B0204020104020204" pitchFamily="34" charset="0"/>
              </a:rPr>
              <a:t>Renforcement de la différentiation et absence d’échanges de raisons : </a:t>
            </a:r>
            <a:r>
              <a:rPr lang="fr-FR" sz="3600" b="1" dirty="0">
                <a:latin typeface="Abadi Extra Light" panose="020B0204020104020204" pitchFamily="34" charset="0"/>
                <a:cs typeface="Aharoni" panose="02010803020104030203" pitchFamily="2" charset="-79"/>
              </a:rPr>
              <a:t>société post-consensuelle</a:t>
            </a:r>
          </a:p>
          <a:p>
            <a:pPr marL="514350" indent="-514350">
              <a:buFont typeface="+mj-lt"/>
              <a:buAutoNum type="arabicPeriod"/>
            </a:pPr>
            <a:endParaRPr lang="fr-FR" sz="36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600" dirty="0">
                <a:latin typeface="Abadi Extra Light" panose="020B0204020104020204" pitchFamily="34" charset="0"/>
                <a:cs typeface="Aharoni" panose="02010803020104030203" pitchFamily="2" charset="-79"/>
              </a:rPr>
              <a:t>Crise de la rationalité </a:t>
            </a:r>
            <a:r>
              <a:rPr lang="fr-FR" sz="3600" dirty="0">
                <a:latin typeface="Abadi Extra Light" panose="020B0204020104020204" pitchFamily="34" charset="0"/>
              </a:rPr>
              <a:t>: rationalité formelle (vaccin), la rationalité substantielle (les monde vécu) et rationalité pathique (le souci de soi)</a:t>
            </a:r>
          </a:p>
          <a:p>
            <a:pPr marL="514350" indent="-514350">
              <a:buFont typeface="+mj-lt"/>
              <a:buAutoNum type="arabicPeriod"/>
            </a:pPr>
            <a:endParaRPr lang="fr-FR" sz="36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600" b="1" dirty="0">
                <a:latin typeface="Abadi Extra Light" panose="020B0204020104020204" pitchFamily="34" charset="0"/>
                <a:cs typeface="Aharoni" panose="02010803020104030203" pitchFamily="2" charset="-79"/>
              </a:rPr>
              <a:t>Renforcement du soupçons et de la violence </a:t>
            </a:r>
            <a:r>
              <a:rPr lang="fr-FR" sz="3600" dirty="0">
                <a:latin typeface="Abadi Extra Light" panose="020B0204020104020204" pitchFamily="34" charset="0"/>
              </a:rPr>
              <a:t>: l’angoisse d’incomplétude ; la vulnérabilité socioéconomique et politique; le narcissisme des petites différences…</a:t>
            </a:r>
          </a:p>
          <a:p>
            <a:pPr marL="514350" indent="-514350">
              <a:buFont typeface="+mj-lt"/>
              <a:buAutoNum type="arabicPeriod"/>
            </a:pPr>
            <a:endParaRPr lang="fr-FR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3575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BEA54D-5032-4E82-9498-EBFA7488D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Rapports Nord/Sud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FC2191-AA6E-41FA-9EAB-390208E470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804" y="1508290"/>
            <a:ext cx="11726943" cy="5241302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3600" dirty="0">
                <a:latin typeface="Bahnschrift Light SemiCondensed" panose="020B0502040204020203" pitchFamily="34" charset="0"/>
              </a:rPr>
              <a:t>Pas de vaccins pour les pauvres : </a:t>
            </a:r>
            <a:r>
              <a:rPr lang="fr-FR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droit de propriété versus droit à la vie</a:t>
            </a:r>
          </a:p>
          <a:p>
            <a:pPr marL="514350" indent="-514350">
              <a:buFont typeface="+mj-lt"/>
              <a:buAutoNum type="arabicPeriod"/>
            </a:pPr>
            <a:endParaRPr lang="fr-FR" sz="3600" dirty="0">
              <a:latin typeface="Bahnschrift Light SemiCondensed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600" dirty="0">
                <a:latin typeface="Bahnschrift Light SemiCondensed" panose="020B0502040204020203" pitchFamily="34" charset="0"/>
              </a:rPr>
              <a:t>La baisse de confiance entre Nord et Sud</a:t>
            </a:r>
          </a:p>
          <a:p>
            <a:pPr marL="514350" indent="-514350">
              <a:buFont typeface="+mj-lt"/>
              <a:buAutoNum type="arabicPeriod"/>
            </a:pPr>
            <a:endParaRPr lang="fr-FR" sz="3600" dirty="0">
              <a:latin typeface="Bahnschrift Light SemiCondensed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600" dirty="0">
                <a:latin typeface="Bahnschrift Light SemiCondensed" panose="020B0502040204020203" pitchFamily="34" charset="0"/>
              </a:rPr>
              <a:t>Les pauvres vont infecter les riches </a:t>
            </a:r>
          </a:p>
          <a:p>
            <a:pPr marL="514350" indent="-514350">
              <a:buFont typeface="+mj-lt"/>
              <a:buAutoNum type="arabicPeriod"/>
            </a:pPr>
            <a:endParaRPr lang="fr-FR" sz="3600" dirty="0">
              <a:latin typeface="Bahnschrift Light SemiCondensed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3600" dirty="0">
                <a:latin typeface="Bahnschrift Light SemiCondensed" panose="020B0502040204020203" pitchFamily="34" charset="0"/>
              </a:rPr>
              <a:t>Les conditions de réussite d’un confinement : </a:t>
            </a:r>
            <a:r>
              <a:rPr lang="fr-FR" sz="3600" dirty="0">
                <a:latin typeface="Aharoni" panose="02010803020104030203" pitchFamily="2" charset="-79"/>
                <a:cs typeface="Aharoni" panose="02010803020104030203" pitchFamily="2" charset="-79"/>
              </a:rPr>
              <a:t>mobilité, maison, pouvoir d’achat, espace moderne fonctionnalisé, sécularisation, la vie grâce aux liens sociaux…</a:t>
            </a:r>
          </a:p>
          <a:p>
            <a:pPr marL="514350" indent="-514350">
              <a:buFont typeface="+mj-lt"/>
              <a:buAutoNum type="arabicPeriod"/>
            </a:pPr>
            <a:endParaRPr lang="fr-FR" sz="36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endParaRPr lang="fr-FR" sz="3600" dirty="0">
              <a:latin typeface="Bahnschrift Light SemiCondensed" panose="020B0502040204020203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64985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4127472-5100-470E-B54E-F05457169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173" y="357808"/>
            <a:ext cx="11658601" cy="6500191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/>
              <a:t> </a:t>
            </a:r>
            <a:r>
              <a:rPr lang="fr-FR" sz="4000" b="1" dirty="0">
                <a:latin typeface="Aharoni" panose="02010803020104030203" pitchFamily="2" charset="-79"/>
                <a:cs typeface="Aharoni" panose="02010803020104030203" pitchFamily="2" charset="-79"/>
              </a:rPr>
              <a:t>Plusieurs modèles de confinement et leurs bases axiologiques</a:t>
            </a:r>
          </a:p>
          <a:p>
            <a:pPr marL="0" indent="0">
              <a:buNone/>
            </a:pPr>
            <a:endParaRPr lang="fr-FR" sz="4000" dirty="0"/>
          </a:p>
          <a:p>
            <a:pPr marL="742950" indent="-742950">
              <a:buFont typeface="+mj-lt"/>
              <a:buAutoNum type="arabicPeriod"/>
            </a:pPr>
            <a:r>
              <a:rPr lang="fr-FR" sz="4000" dirty="0">
                <a:latin typeface="Abadi Extra Light" panose="020B0204020104020204" pitchFamily="34" charset="0"/>
              </a:rPr>
              <a:t>Le modèle chinois : zéro risque  ( justice = a total lock down)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000" dirty="0">
                <a:latin typeface="Abadi Extra Light" panose="020B0204020104020204" pitchFamily="34" charset="0"/>
              </a:rPr>
              <a:t>Le modèle américain : (pas de science, justice = free market)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000" dirty="0">
                <a:latin typeface="Abadi Extra Light" panose="020B0204020104020204" pitchFamily="34" charset="0"/>
              </a:rPr>
              <a:t>Le modèle européen : (science, justice = Etat-providence)</a:t>
            </a:r>
          </a:p>
          <a:p>
            <a:pPr marL="742950" indent="-742950">
              <a:buFont typeface="+mj-lt"/>
              <a:buAutoNum type="arabicPeriod"/>
            </a:pPr>
            <a:r>
              <a:rPr lang="fr-FR" sz="4000" dirty="0">
                <a:latin typeface="Abadi Extra Light" panose="020B0204020104020204" pitchFamily="34" charset="0"/>
              </a:rPr>
              <a:t>Le modèle africain : (pas de science, justice = mimétisme temporaire, puis déconfinement rapide</a:t>
            </a:r>
            <a:r>
              <a:rPr lang="fr-FR" sz="4000" dirty="0"/>
              <a:t>)</a:t>
            </a:r>
          </a:p>
          <a:p>
            <a:pPr marL="0" indent="0">
              <a:buNone/>
            </a:pPr>
            <a:endParaRPr lang="fr-FR" sz="4000" b="1" dirty="0"/>
          </a:p>
        </p:txBody>
      </p:sp>
    </p:spTree>
    <p:extLst>
      <p:ext uri="{BB962C8B-B14F-4D97-AF65-F5344CB8AC3E}">
        <p14:creationId xmlns:p14="http://schemas.microsoft.com/office/powerpoint/2010/main" val="6086781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BE58803-0598-411D-B927-26A129E63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26774"/>
            <a:ext cx="11449878" cy="5650189"/>
          </a:xfrm>
        </p:spPr>
        <p:txBody>
          <a:bodyPr/>
          <a:lstStyle/>
          <a:p>
            <a:pPr>
              <a:buFont typeface="Wingdings" panose="05000000000000000000" pitchFamily="2" charset="2"/>
              <a:buChar char="q"/>
            </a:pP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  <a:r>
              <a:rPr lang="fr-FR" sz="3600" b="1" dirty="0">
                <a:latin typeface="Aharoni" panose="02010803020104030203" pitchFamily="2" charset="-79"/>
                <a:cs typeface="Aharoni" panose="02010803020104030203" pitchFamily="2" charset="-79"/>
              </a:rPr>
              <a:t>L’hôpital : rupture entre efficacité et éthique</a:t>
            </a:r>
          </a:p>
          <a:p>
            <a:pPr marL="0" indent="0">
              <a:buNone/>
            </a:pPr>
            <a:endParaRPr lang="fr-FR" sz="3600" b="1" dirty="0"/>
          </a:p>
          <a:p>
            <a:pPr marL="0" indent="0">
              <a:buNone/>
            </a:pPr>
            <a:endParaRPr lang="fr-FR" sz="4400" b="1" dirty="0">
              <a:latin typeface="Abadi Extra Light" panose="020B0204020104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fr-FR" sz="4400" dirty="0">
                <a:latin typeface="Abadi Extra Light" panose="020B0204020104020204" pitchFamily="34" charset="0"/>
              </a:rPr>
              <a:t>Les greffes de cœurs (USA, Belgique)</a:t>
            </a:r>
          </a:p>
          <a:p>
            <a:pPr marL="742950" indent="-742950">
              <a:buFont typeface="+mj-lt"/>
              <a:buAutoNum type="arabicPeriod"/>
            </a:pPr>
            <a:endParaRPr lang="fr-FR" sz="4400" dirty="0">
              <a:latin typeface="Abadi Extra Light" panose="020B0204020104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fr-FR" sz="4400" dirty="0">
                <a:latin typeface="Abadi Extra Light" panose="020B0204020104020204" pitchFamily="34" charset="0"/>
              </a:rPr>
              <a:t>La réanimation (France)</a:t>
            </a:r>
          </a:p>
          <a:p>
            <a:pPr marL="742950" indent="-742950">
              <a:buFont typeface="+mj-lt"/>
              <a:buAutoNum type="arabicPeriod"/>
            </a:pPr>
            <a:endParaRPr lang="fr-FR" sz="4400" dirty="0">
              <a:latin typeface="Abadi Extra Light" panose="020B0204020104020204" pitchFamily="34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fr-FR" sz="4400" dirty="0">
                <a:latin typeface="Abadi Extra Light" panose="020B0204020104020204" pitchFamily="34" charset="0"/>
              </a:rPr>
              <a:t>Le secret médical : les frères Bogdanov</a:t>
            </a:r>
          </a:p>
        </p:txBody>
      </p:sp>
    </p:spTree>
    <p:extLst>
      <p:ext uri="{BB962C8B-B14F-4D97-AF65-F5344CB8AC3E}">
        <p14:creationId xmlns:p14="http://schemas.microsoft.com/office/powerpoint/2010/main" val="27093450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FF11F6-88D6-43FA-A970-51A96E60C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BE" sz="4000" dirty="0">
                <a:latin typeface="Aharoni" panose="02010803020104030203" pitchFamily="2" charset="-79"/>
                <a:cs typeface="Aharoni" panose="02010803020104030203" pitchFamily="2" charset="-79"/>
              </a:rPr>
              <a:t>Les fondements mythico-anthropologique et cosmologique de la crise de la modernité à l’origine de la société pandémique moderne</a:t>
            </a:r>
            <a:br>
              <a:rPr lang="fr-BE" dirty="0">
                <a:latin typeface="Bahnschrift Light SemiCondensed" panose="020B0502040204020203" pitchFamily="34" charset="0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A961410-F1BC-4F37-839C-B3981A613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7072" y="1442301"/>
            <a:ext cx="11378153" cy="525073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fr-FR" sz="40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4000" dirty="0">
                <a:latin typeface="Abadi Extra Light" panose="020B0204020104020204" pitchFamily="34" charset="0"/>
              </a:rPr>
              <a:t>Crise et critique</a:t>
            </a:r>
          </a:p>
          <a:p>
            <a:pPr marL="514350" indent="-514350">
              <a:buFont typeface="+mj-lt"/>
              <a:buAutoNum type="arabicPeriod"/>
            </a:pPr>
            <a:endParaRPr lang="fr-FR" sz="40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4000" dirty="0">
                <a:latin typeface="Abadi Extra Light" panose="020B0204020104020204" pitchFamily="34" charset="0"/>
              </a:rPr>
              <a:t>La pharmacie de l’Afrique</a:t>
            </a:r>
          </a:p>
          <a:p>
            <a:pPr marL="514350" indent="-514350">
              <a:buFont typeface="+mj-lt"/>
              <a:buAutoNum type="arabicPeriod"/>
            </a:pPr>
            <a:endParaRPr lang="fr-FR" sz="40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4000" dirty="0">
                <a:latin typeface="Abadi Extra Light" panose="020B0204020104020204" pitchFamily="34" charset="0"/>
              </a:rPr>
              <a:t>La boulangerie de l’Afrique</a:t>
            </a:r>
          </a:p>
          <a:p>
            <a:pPr marL="514350" indent="-514350">
              <a:buFont typeface="+mj-lt"/>
              <a:buAutoNum type="arabicPeriod"/>
            </a:pPr>
            <a:endParaRPr lang="fr-FR" sz="40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fr-FR" sz="4000" dirty="0">
                <a:latin typeface="Abadi Extra Light" panose="020B0204020104020204" pitchFamily="34" charset="0"/>
              </a:rPr>
              <a:t>Quels fondements pour une afro-modernité ?</a:t>
            </a:r>
          </a:p>
          <a:p>
            <a:pPr marL="514350" indent="-514350">
              <a:buFont typeface="+mj-lt"/>
              <a:buAutoNum type="arabicPeriod"/>
            </a:pPr>
            <a:endParaRPr lang="fr-FR" sz="4000" dirty="0">
              <a:latin typeface="Abadi Extra Light" panose="020B0204020104020204" pitchFamily="34" charset="0"/>
            </a:endParaRPr>
          </a:p>
          <a:p>
            <a:pPr marL="514350" indent="-514350">
              <a:buFont typeface="+mj-lt"/>
              <a:buAutoNum type="arabicPeriod"/>
            </a:pPr>
            <a:endParaRPr lang="fr-FR" sz="4000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15778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EECC43-EF23-4D17-9551-80D1E01B5F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035" y="365125"/>
            <a:ext cx="10778765" cy="1325563"/>
          </a:xfrm>
        </p:spPr>
        <p:txBody>
          <a:bodyPr/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fr-FR" dirty="0"/>
              <a:t>             </a:t>
            </a:r>
            <a:r>
              <a:rPr lang="fr-FR" dirty="0">
                <a:latin typeface="Aharoni" panose="02010803020104030203" pitchFamily="2" charset="-79"/>
                <a:cs typeface="Aharoni" panose="02010803020104030203" pitchFamily="2" charset="-79"/>
              </a:rPr>
              <a:t>Quid de l’anthropocène ?</a:t>
            </a:r>
          </a:p>
        </p:txBody>
      </p:sp>
      <p:pic>
        <p:nvPicPr>
          <p:cNvPr id="4" name="Picture 2" descr="climat-humains-nature">
            <a:extLst>
              <a:ext uri="{FF2B5EF4-FFF2-40B4-BE49-F238E27FC236}">
                <a16:creationId xmlns:a16="http://schemas.microsoft.com/office/drawing/2014/main" id="{4028FA66-4522-4E3C-B561-2F81F1D98D7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181" y="1825625"/>
            <a:ext cx="6457637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96736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13BCFD-03DB-4145-BEF4-72A0FBB39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4800" dirty="0">
                <a:latin typeface="Aharoni" panose="02010803020104030203" pitchFamily="2" charset="-79"/>
                <a:cs typeface="Aharoni" panose="02010803020104030203" pitchFamily="2" charset="-79"/>
              </a:rPr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18698779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82A9D2-9596-4CB1-9EA2-48E6264EB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91DE36-EF24-47BD-B57B-3CE4293422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38539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03720E-662E-4CE0-950D-3CD069327C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 </a:t>
            </a:r>
            <a:r>
              <a:rPr lang="fr-FR" dirty="0">
                <a:solidFill>
                  <a:srgbClr val="0070C0"/>
                </a:solidFill>
                <a:latin typeface="Abadi Extra Light" panose="020B0204020104020204" pitchFamily="34" charset="0"/>
              </a:rPr>
              <a:t>Une question centrale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DABB342-E37A-41D4-905E-F5A58829D9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sz="4000" b="1" dirty="0">
              <a:latin typeface="Abadi Extra Light" panose="020B0204020104020204" pitchFamily="34" charset="0"/>
            </a:endParaRPr>
          </a:p>
          <a:p>
            <a:pPr marL="0" indent="0">
              <a:buNone/>
            </a:pPr>
            <a:r>
              <a:rPr lang="fr-FR" sz="4000" b="1" dirty="0">
                <a:latin typeface="Abadi Extra Light" panose="020B0204020104020204" pitchFamily="34" charset="0"/>
              </a:rPr>
              <a:t>   Qu’est-ce qu’une société pandémique moderne ?</a:t>
            </a:r>
          </a:p>
        </p:txBody>
      </p:sp>
    </p:spTree>
    <p:extLst>
      <p:ext uri="{BB962C8B-B14F-4D97-AF65-F5344CB8AC3E}">
        <p14:creationId xmlns:p14="http://schemas.microsoft.com/office/powerpoint/2010/main" val="33630728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8F64AF-06A9-4C6A-B098-C925B52CBE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Révélateur, transformateur, amplificateur, créateur</a:t>
            </a:r>
          </a:p>
        </p:txBody>
      </p:sp>
    </p:spTree>
    <p:extLst>
      <p:ext uri="{BB962C8B-B14F-4D97-AF65-F5344CB8AC3E}">
        <p14:creationId xmlns:p14="http://schemas.microsoft.com/office/powerpoint/2010/main" val="26503724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E69D1E-8411-4CE6-9A2C-5646846AB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5414"/>
            <a:ext cx="10549379" cy="245097"/>
          </a:xfrm>
        </p:spPr>
        <p:txBody>
          <a:bodyPr>
            <a:normAutofit fontScale="90000"/>
          </a:bodyPr>
          <a:lstStyle/>
          <a:p>
            <a:r>
              <a:rPr lang="fr-FR" dirty="0"/>
              <a:t>                      </a:t>
            </a:r>
            <a:endParaRPr lang="fr-FR" sz="3600" b="1" dirty="0">
              <a:solidFill>
                <a:srgbClr val="0070C0"/>
              </a:solidFill>
              <a:latin typeface="Abadi Extra Light" panose="020B0204020104020204" pitchFamily="34" charset="0"/>
            </a:endParaRP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BC767E-B712-4B46-8F28-D36A3D836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6243" y="320511"/>
            <a:ext cx="11764652" cy="6537489"/>
          </a:xfrm>
        </p:spPr>
        <p:txBody>
          <a:bodyPr>
            <a:normAutofit lnSpcReduction="10000"/>
          </a:bodyPr>
          <a:lstStyle/>
          <a:p>
            <a:pPr marL="571500" indent="-571500">
              <a:buFont typeface="+mj-lt"/>
              <a:buAutoNum type="romanUcPeriod"/>
            </a:pPr>
            <a:r>
              <a:rPr lang="fr-FR" sz="3200" b="1" dirty="0">
                <a:latin typeface="Arial Narrow" panose="020B0606020202030204" pitchFamily="34" charset="0"/>
              </a:rPr>
              <a:t> La méthode de travail</a:t>
            </a:r>
          </a:p>
          <a:p>
            <a:pPr marL="571500" indent="-571500">
              <a:buFont typeface="+mj-lt"/>
              <a:buAutoNum type="romanUcPeriod"/>
            </a:pPr>
            <a:endParaRPr lang="fr-FR" sz="3200" b="1" dirty="0">
              <a:latin typeface="Arial Narrow" panose="020B060602020203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sz="3200" b="1" dirty="0">
                <a:latin typeface="Arial Narrow" panose="020B0606020202030204" pitchFamily="34" charset="0"/>
              </a:rPr>
              <a:t>Le confinement : une économie politique et biopolitique</a:t>
            </a:r>
          </a:p>
          <a:p>
            <a:pPr marL="571500" indent="-571500">
              <a:buFont typeface="+mj-lt"/>
              <a:buAutoNum type="romanUcPeriod"/>
            </a:pPr>
            <a:endParaRPr lang="fr-FR" sz="3200" b="1" dirty="0">
              <a:latin typeface="Arial Narrow" panose="020B060602020203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sz="3200" b="1" dirty="0">
                <a:latin typeface="Arial Narrow" panose="020B0606020202030204" pitchFamily="34" charset="0"/>
              </a:rPr>
              <a:t>Relations sociales, corps, soins et mort</a:t>
            </a:r>
          </a:p>
          <a:p>
            <a:pPr marL="571500" indent="-571500">
              <a:buFont typeface="+mj-lt"/>
              <a:buAutoNum type="romanUcPeriod"/>
            </a:pPr>
            <a:endParaRPr lang="fr-FR" sz="3200" b="1" dirty="0">
              <a:latin typeface="Arial Narrow" panose="020B060602020203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sz="3200" b="1" dirty="0">
                <a:latin typeface="Arial Narrow" panose="020B0606020202030204" pitchFamily="34" charset="0"/>
              </a:rPr>
              <a:t>La démocratie en crise</a:t>
            </a:r>
          </a:p>
          <a:p>
            <a:pPr marL="571500" indent="-571500">
              <a:buFont typeface="+mj-lt"/>
              <a:buAutoNum type="romanUcPeriod"/>
            </a:pPr>
            <a:endParaRPr lang="fr-FR" sz="3200" b="1" dirty="0">
              <a:latin typeface="Arial Narrow" panose="020B060602020203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sz="3200" b="1" dirty="0">
                <a:latin typeface="Arial Narrow" panose="020B0606020202030204" pitchFamily="34" charset="0"/>
              </a:rPr>
              <a:t>Mondialisation ou démondialisation ? </a:t>
            </a:r>
          </a:p>
          <a:p>
            <a:pPr marL="571500" indent="-571500">
              <a:buFont typeface="+mj-lt"/>
              <a:buAutoNum type="romanUcPeriod"/>
            </a:pPr>
            <a:endParaRPr lang="fr-FR" sz="3200" b="1" dirty="0">
              <a:latin typeface="Arial Narrow" panose="020B0606020202030204" pitchFamily="34" charset="0"/>
            </a:endParaRPr>
          </a:p>
          <a:p>
            <a:pPr marL="571500" indent="-571500">
              <a:buFont typeface="+mj-lt"/>
              <a:buAutoNum type="romanUcPeriod"/>
            </a:pPr>
            <a:r>
              <a:rPr lang="fr-FR" sz="3200" b="1" dirty="0">
                <a:latin typeface="Arial Narrow" panose="020B0606020202030204" pitchFamily="34" charset="0"/>
              </a:rPr>
              <a:t>Les tremblements de l’anthropocène : une lecture mythico-anthropologique de la crise pandémique</a:t>
            </a:r>
          </a:p>
          <a:p>
            <a:pPr marL="571500" indent="-571500">
              <a:buFont typeface="+mj-lt"/>
              <a:buAutoNum type="romanUcPeriod"/>
            </a:pPr>
            <a:endParaRPr lang="fr-FR" sz="3200" b="1" dirty="0">
              <a:latin typeface="Abadi Extra Light" panose="020B0204020104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endParaRPr lang="fr-FR" sz="4000" b="1" dirty="0">
              <a:latin typeface="Abadi Extra Light" panose="020B0204020104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endParaRPr lang="fr-FR" sz="4000" b="1" dirty="0">
              <a:latin typeface="Abadi Extra Light" panose="020B0204020104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endParaRPr lang="fr-FR" sz="4000" b="1" dirty="0">
              <a:latin typeface="Abadi Extra Light" panose="020B0204020104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endParaRPr lang="fr-FR" sz="4000" b="1" dirty="0">
              <a:latin typeface="Abadi Extra Light" panose="020B0204020104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endParaRPr lang="fr-FR" sz="4000" b="1" dirty="0">
              <a:latin typeface="Abadi Extra Light" panose="020B0204020104020204" pitchFamily="34" charset="0"/>
            </a:endParaRPr>
          </a:p>
          <a:p>
            <a:pPr marL="571500" indent="-571500">
              <a:buFont typeface="+mj-lt"/>
              <a:buAutoNum type="romanUcPeriod"/>
            </a:pPr>
            <a:endParaRPr lang="fr-FR" sz="4000" b="1" dirty="0">
              <a:latin typeface="Abadi Extra Light" panose="020B020402010402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478467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983148A-8ACF-4AC3-9738-6C422077C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                                               </a:t>
            </a:r>
            <a:r>
              <a:rPr lang="fr-FR" b="1" dirty="0">
                <a:solidFill>
                  <a:srgbClr val="0070C0"/>
                </a:solidFill>
              </a:rPr>
              <a:t> I</a:t>
            </a:r>
            <a:r>
              <a:rPr lang="fr-FR" dirty="0"/>
              <a:t>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                                   La méthode de travail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115321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5B3E1EF-4151-4B45-8141-603A79E13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a) </a:t>
            </a:r>
            <a:r>
              <a:rPr lang="fr-FR" dirty="0">
                <a:solidFill>
                  <a:srgbClr val="0070C0"/>
                </a:solidFill>
              </a:rPr>
              <a:t>Un laboratoire grandeur nature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9F21460-3543-43D0-B4F3-0F71A78EF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925" y="1825625"/>
            <a:ext cx="11312165" cy="466725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fr-FR" dirty="0"/>
              <a:t> </a:t>
            </a:r>
          </a:p>
          <a:p>
            <a:r>
              <a:rPr lang="fr-FR" sz="4000" dirty="0">
                <a:latin typeface="Abadi Extra Light" panose="020B0204020104020204" pitchFamily="34" charset="0"/>
              </a:rPr>
              <a:t>Une expérience rêvée mais inespérée par le chercheurs en sciences sociales et économique</a:t>
            </a:r>
          </a:p>
          <a:p>
            <a:endParaRPr lang="fr-FR" sz="4000" dirty="0">
              <a:latin typeface="Abadi Extra Light" panose="020B0204020104020204" pitchFamily="34" charset="0"/>
            </a:endParaRPr>
          </a:p>
          <a:p>
            <a:r>
              <a:rPr lang="fr-FR" sz="4000" dirty="0">
                <a:latin typeface="Abadi Extra Light" panose="020B0204020104020204" pitchFamily="34" charset="0"/>
              </a:rPr>
              <a:t>Les sociétés dans leurs totalité comme échantillon et comme cobayes</a:t>
            </a:r>
          </a:p>
          <a:p>
            <a:endParaRPr lang="fr-FR" sz="4000" dirty="0">
              <a:latin typeface="Abadi Extra Light" panose="020B0204020104020204" pitchFamily="34" charset="0"/>
            </a:endParaRPr>
          </a:p>
          <a:p>
            <a:pPr marL="0" indent="0">
              <a:buNone/>
            </a:pPr>
            <a:endParaRPr lang="fr-FR" sz="4000" dirty="0">
              <a:latin typeface="Abadi Extra Light" panose="020B0204020104020204" pitchFamily="34" charset="0"/>
            </a:endParaRPr>
          </a:p>
          <a:p>
            <a:r>
              <a:rPr lang="fr-FR" sz="4000" dirty="0">
                <a:latin typeface="Abadi Extra Light" panose="020B0204020104020204" pitchFamily="34" charset="0"/>
              </a:rPr>
              <a:t>Le conçu : observation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787961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8B4E064-46B3-4584-BD0E-9A5818B042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718199"/>
          </a:xfrm>
        </p:spPr>
        <p:txBody>
          <a:bodyPr>
            <a:normAutofit fontScale="90000"/>
          </a:bodyPr>
          <a:lstStyle/>
          <a:p>
            <a:r>
              <a:rPr lang="fr-FR" dirty="0"/>
              <a:t>b) </a:t>
            </a:r>
            <a:r>
              <a:rPr lang="fr-FR" b="1" dirty="0">
                <a:solidFill>
                  <a:srgbClr val="0070C0"/>
                </a:solidFill>
                <a:latin typeface="Abadi Extra Light" panose="020B0204020104020204" pitchFamily="34" charset="0"/>
              </a:rPr>
              <a:t>Observer la société en son absence : l’absence m’as permis de mieux saisir et comprendre les présences et leurs importances</a:t>
            </a:r>
            <a:br>
              <a:rPr lang="fr-FR" dirty="0"/>
            </a:br>
            <a:endParaRPr lang="fr-FR" dirty="0"/>
          </a:p>
        </p:txBody>
      </p:sp>
      <p:pic>
        <p:nvPicPr>
          <p:cNvPr id="7170" name="Picture 2" descr="Foule citoyenne ou militants politisés, une marche pour le ...">
            <a:extLst>
              <a:ext uri="{FF2B5EF4-FFF2-40B4-BE49-F238E27FC236}">
                <a16:creationId xmlns:a16="http://schemas.microsoft.com/office/drawing/2014/main" id="{7AFE9043-0F57-4BB8-9730-F7AF147B269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973" y="1825624"/>
            <a:ext cx="10096107" cy="4782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757546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8E7A78E-947A-405C-84D0-569A489B5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rue chinoise pendant le confinement</a:t>
            </a:r>
          </a:p>
        </p:txBody>
      </p:sp>
      <p:pic>
        <p:nvPicPr>
          <p:cNvPr id="1026" name="Picture 2" descr="shanghai city lockdown - confinement photos et images de collection">
            <a:extLst>
              <a:ext uri="{FF2B5EF4-FFF2-40B4-BE49-F238E27FC236}">
                <a16:creationId xmlns:a16="http://schemas.microsoft.com/office/drawing/2014/main" id="{274261D9-0731-4075-B83F-8B79F0C2558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0899" y="1555423"/>
            <a:ext cx="9096865" cy="483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084292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67D2062-FC0C-456F-8A99-AA7D61227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Une rue américaine pendant le confinement </a:t>
            </a:r>
            <a:br>
              <a:rPr lang="fr-FR" dirty="0"/>
            </a:br>
            <a:r>
              <a:rPr lang="fr-FR" dirty="0"/>
              <a:t>                         (Harlem)</a:t>
            </a:r>
          </a:p>
        </p:txBody>
      </p:sp>
      <p:pic>
        <p:nvPicPr>
          <p:cNvPr id="2050" name="Picture 2" descr="Shops in Haarlem closed due to renewed coronavirus lockdown">
            <a:extLst>
              <a:ext uri="{FF2B5EF4-FFF2-40B4-BE49-F238E27FC236}">
                <a16:creationId xmlns:a16="http://schemas.microsoft.com/office/drawing/2014/main" id="{84D2B467-FA21-4C38-847A-158D862D5ED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671473"/>
            <a:ext cx="9738674" cy="4821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62993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99FBAF-3477-4625-ADAB-BB8C5E385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Un restaurant belge pendant le confinement</a:t>
            </a:r>
            <a:br>
              <a:rPr lang="fr-FR" dirty="0"/>
            </a:br>
            <a:r>
              <a:rPr lang="fr-FR" dirty="0"/>
              <a:t>                         (Bruxelles)</a:t>
            </a:r>
          </a:p>
        </p:txBody>
      </p:sp>
      <p:pic>
        <p:nvPicPr>
          <p:cNvPr id="3074" name="Picture 2" descr="Terrace is seen empty on December 18, 2021 in Rotterdam, Netherlands. The authorities advice not to travel to Rotterdam as shoppers flocked to the...">
            <a:extLst>
              <a:ext uri="{FF2B5EF4-FFF2-40B4-BE49-F238E27FC236}">
                <a16:creationId xmlns:a16="http://schemas.microsoft.com/office/drawing/2014/main" id="{0B8F442C-2790-4EE9-894B-449939FE792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144" y="1923068"/>
            <a:ext cx="9813303" cy="4355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558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3401ADA-5817-4513-9D4F-C2DB5F638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c) </a:t>
            </a:r>
            <a:r>
              <a:rPr lang="fr-FR" b="1" dirty="0">
                <a:solidFill>
                  <a:srgbClr val="0070C0"/>
                </a:solidFill>
                <a:latin typeface="Abadi Extra Light" panose="020B0204020104020204" pitchFamily="34" charset="0"/>
              </a:rPr>
              <a:t>Le vécu : malade</a:t>
            </a:r>
          </a:p>
        </p:txBody>
      </p:sp>
      <p:pic>
        <p:nvPicPr>
          <p:cNvPr id="8194" name="Picture 2" descr="Sphère brillante aux couleurs du drapeau de la france avec un masque médical pour se protéger du coronavirus">
            <a:extLst>
              <a:ext uri="{FF2B5EF4-FFF2-40B4-BE49-F238E27FC236}">
                <a16:creationId xmlns:a16="http://schemas.microsoft.com/office/drawing/2014/main" id="{A878CF53-EC40-446C-B5E3-84AEB43CB97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1" y="1498862"/>
            <a:ext cx="6183984" cy="520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511759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3231923-558E-4897-824C-DB251E09A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d) </a:t>
            </a:r>
            <a:r>
              <a:rPr lang="fr-FR" b="1" dirty="0">
                <a:solidFill>
                  <a:srgbClr val="0070C0"/>
                </a:solidFill>
                <a:latin typeface="Abadi Extra Light" panose="020B0204020104020204" pitchFamily="34" charset="0"/>
              </a:rPr>
              <a:t>Critique évaluative, cognitive et expressive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D447039-8F25-404F-9636-BBF32E3A7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43578"/>
            <a:ext cx="10515600" cy="3619893"/>
          </a:xfrm>
        </p:spPr>
        <p:txBody>
          <a:bodyPr>
            <a:noAutofit/>
          </a:bodyPr>
          <a:lstStyle/>
          <a:p>
            <a:r>
              <a:rPr lang="fr-FR" sz="3200" b="1" dirty="0">
                <a:latin typeface="Abadi Extra Light" panose="020B0204020104020204" pitchFamily="34" charset="0"/>
              </a:rPr>
              <a:t>Société du Nord</a:t>
            </a:r>
          </a:p>
          <a:p>
            <a:endParaRPr lang="fr-FR" sz="3200" b="1" dirty="0">
              <a:latin typeface="Abadi Extra Light" panose="020B0204020104020204" pitchFamily="34" charset="0"/>
            </a:endParaRPr>
          </a:p>
          <a:p>
            <a:r>
              <a:rPr lang="fr-FR" sz="3200" b="1" dirty="0">
                <a:latin typeface="Abadi Extra Light" panose="020B0204020104020204" pitchFamily="34" charset="0"/>
              </a:rPr>
              <a:t>Sociétés du Sud</a:t>
            </a:r>
          </a:p>
          <a:p>
            <a:endParaRPr lang="fr-FR" sz="3200" b="1" dirty="0">
              <a:latin typeface="Abadi Extra Light" panose="020B0204020104020204" pitchFamily="34" charset="0"/>
            </a:endParaRPr>
          </a:p>
          <a:p>
            <a:r>
              <a:rPr lang="fr-FR" sz="3200" b="1" dirty="0">
                <a:latin typeface="Abadi Extra Light" panose="020B0204020104020204" pitchFamily="34" charset="0"/>
              </a:rPr>
              <a:t>Rapports Nord/Sud</a:t>
            </a:r>
          </a:p>
          <a:p>
            <a:endParaRPr lang="fr-FR" sz="3200" b="1" dirty="0">
              <a:latin typeface="Abadi Extra Light" panose="020B0204020104020204" pitchFamily="34" charset="0"/>
            </a:endParaRPr>
          </a:p>
          <a:p>
            <a:r>
              <a:rPr lang="fr-FR" sz="3200" b="1" dirty="0">
                <a:latin typeface="Abadi Extra Light" panose="020B0204020104020204" pitchFamily="34" charset="0"/>
              </a:rPr>
              <a:t>Mondialisation</a:t>
            </a:r>
          </a:p>
        </p:txBody>
      </p:sp>
    </p:spTree>
    <p:extLst>
      <p:ext uri="{BB962C8B-B14F-4D97-AF65-F5344CB8AC3E}">
        <p14:creationId xmlns:p14="http://schemas.microsoft.com/office/powerpoint/2010/main" val="175749694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201855-3B92-44C6-A04B-67B6DABDCE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37847"/>
            <a:ext cx="10515600" cy="3839116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                                                        </a:t>
            </a:r>
            <a:r>
              <a:rPr lang="fr-FR" b="1" dirty="0">
                <a:solidFill>
                  <a:srgbClr val="0070C0"/>
                </a:solidFill>
              </a:rPr>
              <a:t>II.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        Le confinement : une économie politique et biopolitique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54094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 Crise du Coronavirus. Panneau de message FERMÉ près du bar, du café, du magasin dans une rue vide. Virus de Corona Épidémie de pandémie COVID-19, impact sur l'entreprise, isolement, quarantaine, rester à la maison concept 3D">
            <a:extLst>
              <a:ext uri="{FF2B5EF4-FFF2-40B4-BE49-F238E27FC236}">
                <a16:creationId xmlns:a16="http://schemas.microsoft.com/office/drawing/2014/main" id="{13D6CBF0-1F30-44A5-994B-1A2B3BFDB74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814" y="367645"/>
            <a:ext cx="9615341" cy="581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9281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RÉOUVERTURE du texte et conseils pratiques de prévention pour la prévention de la contamination par le coronavirus COVID19. Service, restaurant, boutique et café réouverture. Modèle: panneau de porte, bannière, blog.">
            <a:extLst>
              <a:ext uri="{FF2B5EF4-FFF2-40B4-BE49-F238E27FC236}">
                <a16:creationId xmlns:a16="http://schemas.microsoft.com/office/drawing/2014/main" id="{CE30A03A-2E49-4C32-83DD-E3247B65F1C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8862" y="1432875"/>
            <a:ext cx="9144000" cy="5260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5955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2DA796-0CB6-4EA0-8D3D-85D1FCB36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Statue masquée à Wall Street</a:t>
            </a:r>
          </a:p>
        </p:txBody>
      </p:sp>
      <p:pic>
        <p:nvPicPr>
          <p:cNvPr id="6146" name="Picture 2" descr="https://media.travellovers.fr/wp-content/uploads/2020/06/petite-fille-de-wall-street-masque.jpg">
            <a:extLst>
              <a:ext uri="{FF2B5EF4-FFF2-40B4-BE49-F238E27FC236}">
                <a16:creationId xmlns:a16="http://schemas.microsoft.com/office/drawing/2014/main" id="{F811D4FA-7A9E-4054-80AE-BDF64B6293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367" y="1825625"/>
            <a:ext cx="3507265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01851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4537E4D-A848-4A5D-A83A-B7962CDAC0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828" y="273377"/>
            <a:ext cx="11858919" cy="6513921"/>
          </a:xfrm>
        </p:spPr>
        <p:txBody>
          <a:bodyPr/>
          <a:lstStyle/>
          <a:p>
            <a:pPr algn="just">
              <a:buFont typeface="Wingdings" panose="05000000000000000000" pitchFamily="2" charset="2"/>
              <a:buChar char="§"/>
            </a:pPr>
            <a:r>
              <a:rPr lang="fr-FR" dirty="0">
                <a:latin typeface="Abadi Extra Light" panose="020B0204020104020204" pitchFamily="34" charset="0"/>
              </a:rPr>
              <a:t>Une technologie de gestion de l’espace (public, privé, personnel et interpersonnel)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fr-FR" dirty="0">
              <a:latin typeface="Abadi Extra Light" panose="020B0204020104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dirty="0">
                <a:latin typeface="Abadi Extra Light" panose="020B0204020104020204" pitchFamily="34" charset="0"/>
              </a:rPr>
              <a:t>Une technologie de gestion du temps (temps public, temps privé, temps interpersonnel)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fr-FR" dirty="0">
              <a:latin typeface="Abadi Extra Light" panose="020B0204020104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dirty="0">
                <a:latin typeface="Abadi Extra Light" panose="020B0204020104020204" pitchFamily="34" charset="0"/>
              </a:rPr>
              <a:t>Une société disciplinaire et disciplinée : disciplinarisation des corps via une série de gestes-barrières, d’accoutrements-barrière, de gestion de l’espace/temps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fr-FR" dirty="0">
              <a:latin typeface="Abadi Extra Light" panose="020B0204020104020204" pitchFamily="34" charset="0"/>
            </a:endParaRPr>
          </a:p>
          <a:p>
            <a:pPr algn="just">
              <a:buFont typeface="Wingdings" panose="05000000000000000000" pitchFamily="2" charset="2"/>
              <a:buChar char="§"/>
            </a:pPr>
            <a:r>
              <a:rPr lang="fr-FR" dirty="0">
                <a:latin typeface="Abadi Extra Light" panose="020B0204020104020204" pitchFamily="34" charset="0"/>
              </a:rPr>
              <a:t>Technologie biopolitique : Etat néo-libéral, Etat hygiéniste, Etat eugéniste, Etat carcéral</a:t>
            </a:r>
          </a:p>
          <a:p>
            <a:pPr algn="just">
              <a:buFont typeface="Wingdings" panose="05000000000000000000" pitchFamily="2" charset="2"/>
              <a:buChar char="§"/>
            </a:pPr>
            <a:endParaRPr lang="fr-FR" dirty="0">
              <a:latin typeface="Abadi Extra Light" panose="020B0204020104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dirty="0">
                <a:latin typeface="Abadi Extra Light" panose="020B0204020104020204" pitchFamily="34" charset="0"/>
              </a:rPr>
              <a:t>Hypothèses implicites du confinement : homme économique, homme juridique, social blind, atomicité…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76838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1403A1-3B49-4F05-93BE-87790F947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7777"/>
            <a:ext cx="10515600" cy="4989186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                                               </a:t>
            </a:r>
            <a:r>
              <a:rPr lang="fr-FR" b="1" dirty="0">
                <a:solidFill>
                  <a:srgbClr val="0070C0"/>
                </a:solidFill>
              </a:rPr>
              <a:t>III</a:t>
            </a:r>
            <a:r>
              <a:rPr lang="fr-FR" dirty="0"/>
              <a:t>.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                    Relations sociales, corps, soins et mort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813229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eterosexual couple doing window shopping while standing outside store during pandemic">
            <a:extLst>
              <a:ext uri="{FF2B5EF4-FFF2-40B4-BE49-F238E27FC236}">
                <a16:creationId xmlns:a16="http://schemas.microsoft.com/office/drawing/2014/main" id="{4516371C-F315-4ACC-9913-D1ED3A02951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889" y="575035"/>
            <a:ext cx="9775596" cy="6070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635583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EBE1DAB-9DC8-4B62-8016-38DAB42E3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57" y="103695"/>
            <a:ext cx="11736371" cy="6542202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r-FR" dirty="0"/>
              <a:t> </a:t>
            </a:r>
            <a:r>
              <a:rPr lang="fr-FR" sz="3200" dirty="0">
                <a:latin typeface="Abadi Extra Light" panose="020B0204020104020204" pitchFamily="34" charset="0"/>
              </a:rPr>
              <a:t>Mise à distance des corps par gestion de l’espace et du temps : macro-confinement, micro-confinement, société à bulles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3200" dirty="0">
              <a:latin typeface="Abadi Extra Light" panose="020B0204020104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latin typeface="Abadi Extra Light" panose="020B0204020104020204" pitchFamily="34" charset="0"/>
              </a:rPr>
              <a:t>Les relation sociales = relation virales = le virus se loge dans les relations sociales et les régule avec les méthode antivirales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3200" dirty="0">
              <a:latin typeface="Abadi Extra Light" panose="020B0204020104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latin typeface="Abadi Extra Light" panose="020B0204020104020204" pitchFamily="34" charset="0"/>
              </a:rPr>
              <a:t> Pornographie du corps vivant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3200" dirty="0">
              <a:latin typeface="Abadi Extra Light" panose="020B0204020104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latin typeface="Abadi Extra Light" panose="020B0204020104020204" pitchFamily="34" charset="0"/>
              </a:rPr>
              <a:t>Pornographie du corps mort : parachèvement de l’expulsion de la mort de l’espace public occidental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3200" dirty="0">
              <a:latin typeface="Abadi Extra Light" panose="020B0204020104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latin typeface="Abadi Extra Light" panose="020B0204020104020204" pitchFamily="34" charset="0"/>
              </a:rPr>
              <a:t>Comment soigner un corps potentiellement infectieux ?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3200" dirty="0">
              <a:latin typeface="Abadi Extra Light" panose="020B0204020104020204" pitchFamily="34" charset="0"/>
            </a:endParaRPr>
          </a:p>
          <a:p>
            <a:pPr marL="0" indent="0">
              <a:buNone/>
            </a:pPr>
            <a:endParaRPr lang="fr-FR" sz="3200" dirty="0">
              <a:latin typeface="Abadi Extra Light" panose="020B0204020104020204" pitchFamily="34" charset="0"/>
            </a:endParaRPr>
          </a:p>
          <a:p>
            <a:pPr marL="0" indent="0">
              <a:buNone/>
            </a:pPr>
            <a:endParaRPr lang="fr-FR" sz="3200" dirty="0">
              <a:latin typeface="Abadi Extra Light" panose="020B0204020104020204" pitchFamily="34" charset="0"/>
            </a:endParaRPr>
          </a:p>
          <a:p>
            <a:pPr marL="0" indent="0">
              <a:buNone/>
            </a:pPr>
            <a:endParaRPr lang="fr-FR" sz="3200" dirty="0">
              <a:latin typeface="Abadi Extra Light" panose="020B0204020104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sz="3200" dirty="0">
              <a:latin typeface="Abadi Extra Light" panose="020B02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472784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034399-CC3E-4971-A9CF-EF296F22C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7389" y="499620"/>
            <a:ext cx="11736371" cy="615570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latin typeface="Abadi Extra Light" panose="020B0204020104020204" pitchFamily="34" charset="0"/>
              </a:rPr>
              <a:t> Rêve d’un corps sain : Etat hygiéniste et eugéniste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3200" dirty="0">
              <a:latin typeface="Abadi Extra Light" panose="020B0204020104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latin typeface="Abadi Extra Light" panose="020B0204020104020204" pitchFamily="34" charset="0"/>
              </a:rPr>
              <a:t> Un fascisme sanitaire : rêve du corps pur, de société pure, de </a:t>
            </a:r>
            <a:r>
              <a:rPr lang="fr-FR" sz="3200" dirty="0" err="1">
                <a:latin typeface="Abadi Extra Light" panose="020B0204020104020204" pitchFamily="34" charset="0"/>
              </a:rPr>
              <a:t>drug</a:t>
            </a:r>
            <a:r>
              <a:rPr lang="fr-FR" sz="3200" dirty="0">
                <a:latin typeface="Abadi Extra Light" panose="020B0204020104020204" pitchFamily="34" charset="0"/>
              </a:rPr>
              <a:t> society et ou de pan-vaccination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3200" dirty="0">
              <a:latin typeface="Abadi Extra Light" panose="020B0204020104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latin typeface="Abadi Extra Light" panose="020B0204020104020204" pitchFamily="34" charset="0"/>
              </a:rPr>
              <a:t>Les corps vaccinés ou non vaccinés deviennent de simples statistiques pandémiques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3200" dirty="0">
              <a:latin typeface="Abadi Extra Light" panose="020B0204020104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latin typeface="Abadi Extra Light" panose="020B0204020104020204" pitchFamily="34" charset="0"/>
              </a:rPr>
              <a:t>Quid du soin comme droit de l’Homme?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3200" dirty="0">
              <a:latin typeface="Abadi Extra Light" panose="020B0204020104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r-FR" sz="3200" dirty="0">
                <a:latin typeface="Abadi Extra Light" panose="020B0204020104020204" pitchFamily="34" charset="0"/>
              </a:rPr>
              <a:t>Soigner ou sécuriser ?</a:t>
            </a:r>
          </a:p>
          <a:p>
            <a:pPr>
              <a:buFont typeface="Wingdings" panose="05000000000000000000" pitchFamily="2" charset="2"/>
              <a:buChar char="§"/>
            </a:pPr>
            <a:endParaRPr lang="fr-FR" sz="3200" dirty="0">
              <a:latin typeface="Abadi Extra Light" panose="020B0204020104020204" pitchFamily="34" charset="0"/>
            </a:endParaRPr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  <a:p>
            <a:pPr>
              <a:buFont typeface="Wingdings" panose="05000000000000000000" pitchFamily="2" charset="2"/>
              <a:buChar char="§"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566584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D0895F-E7C0-4A6D-AC3A-A94C5E09DC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42680"/>
            <a:ext cx="10515600" cy="5234283"/>
          </a:xfrm>
        </p:spPr>
        <p:txBody>
          <a:bodyPr/>
          <a:lstStyle/>
          <a:p>
            <a:pPr marL="0" indent="0">
              <a:buNone/>
            </a:pPr>
            <a:r>
              <a:rPr lang="fr-FR" dirty="0"/>
              <a:t> 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                                             </a:t>
            </a:r>
            <a:r>
              <a:rPr lang="fr-FR" b="1" dirty="0">
                <a:solidFill>
                  <a:srgbClr val="0070C0"/>
                </a:solidFill>
              </a:rPr>
              <a:t>IV.</a:t>
            </a:r>
          </a:p>
          <a:p>
            <a:pPr marL="0" indent="0">
              <a:buNone/>
            </a:pPr>
            <a:endParaRPr lang="fr-FR" b="1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sz="4000" b="1" dirty="0">
                <a:latin typeface="Abadi Extra Light" panose="020B0204020104020204" pitchFamily="34" charset="0"/>
              </a:rPr>
              <a:t>              La démocratie en crise</a:t>
            </a:r>
          </a:p>
        </p:txBody>
      </p:sp>
    </p:spTree>
    <p:extLst>
      <p:ext uri="{BB962C8B-B14F-4D97-AF65-F5344CB8AC3E}">
        <p14:creationId xmlns:p14="http://schemas.microsoft.com/office/powerpoint/2010/main" val="159386005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8E41B7-14E5-4AB3-9F7C-013EE3CCE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</a:t>
            </a:r>
            <a:r>
              <a:rPr lang="fr-FR" dirty="0" err="1"/>
              <a:t>Anti-Vax</a:t>
            </a:r>
            <a:r>
              <a:rPr lang="fr-FR" dirty="0"/>
              <a:t> et anti-</a:t>
            </a:r>
            <a:r>
              <a:rPr lang="fr-FR" dirty="0" err="1"/>
              <a:t>Pass</a:t>
            </a:r>
            <a:r>
              <a:rPr lang="fr-FR" dirty="0"/>
              <a:t> à Bruxelles</a:t>
            </a:r>
          </a:p>
        </p:txBody>
      </p:sp>
      <p:pic>
        <p:nvPicPr>
          <p:cNvPr id="1034" name="Picture 10" descr=" Des milliers de manifestants à Namur, venus pour faire passer un message… sur lequel les badauds avaient un regard très critique. Doux euphémisme.">
            <a:extLst>
              <a:ext uri="{FF2B5EF4-FFF2-40B4-BE49-F238E27FC236}">
                <a16:creationId xmlns:a16="http://schemas.microsoft.com/office/drawing/2014/main" id="{ECF5CE4E-9EE0-49DD-BE76-F99546C61D2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29" y="1825625"/>
            <a:ext cx="9982985" cy="4914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962856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ELGIUM PROTEST COVID SAFE TICKET">
            <a:extLst>
              <a:ext uri="{FF2B5EF4-FFF2-40B4-BE49-F238E27FC236}">
                <a16:creationId xmlns:a16="http://schemas.microsoft.com/office/drawing/2014/main" id="{2BD7C092-2A01-4371-87C9-D2C6988B6C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87" y="433633"/>
            <a:ext cx="10901313" cy="63065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405962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419AEC-C95D-4527-B2AA-DC7CF30F2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La police s’interpose entre </a:t>
            </a:r>
            <a:r>
              <a:rPr lang="fr-FR" dirty="0" err="1"/>
              <a:t>anti-vax</a:t>
            </a:r>
            <a:r>
              <a:rPr lang="fr-FR" dirty="0"/>
              <a:t> et pro-</a:t>
            </a:r>
            <a:r>
              <a:rPr lang="fr-FR" dirty="0" err="1"/>
              <a:t>vax</a:t>
            </a:r>
            <a:endParaRPr lang="fr-FR" dirty="0"/>
          </a:p>
        </p:txBody>
      </p:sp>
      <p:pic>
        <p:nvPicPr>
          <p:cNvPr id="3074" name="Picture 2" descr="BRUXELLES PROTESTENT CORONA-MESURES FREEDOM CONVOY">
            <a:extLst>
              <a:ext uri="{FF2B5EF4-FFF2-40B4-BE49-F238E27FC236}">
                <a16:creationId xmlns:a16="http://schemas.microsoft.com/office/drawing/2014/main" id="{A5C41D53-0713-4972-A556-0CE438516A9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485" y="1825625"/>
            <a:ext cx="9247694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92948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2D8C78E-1EEE-40B2-94A2-4E2D847B4B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511" y="424206"/>
            <a:ext cx="11594969" cy="5752757"/>
          </a:xfrm>
        </p:spPr>
        <p:txBody>
          <a:bodyPr>
            <a:noAutofit/>
          </a:bodyPr>
          <a:lstStyle/>
          <a:p>
            <a:r>
              <a:rPr lang="fr-FR" sz="3200" dirty="0">
                <a:latin typeface="Abadi Extra Light" panose="020B0204020104020204" pitchFamily="34" charset="0"/>
              </a:rPr>
              <a:t>Crise de la rationalité</a:t>
            </a:r>
          </a:p>
          <a:p>
            <a:endParaRPr lang="fr-FR" sz="3200" dirty="0">
              <a:latin typeface="Abadi Extra Light" panose="020B0204020104020204" pitchFamily="34" charset="0"/>
            </a:endParaRPr>
          </a:p>
          <a:p>
            <a:r>
              <a:rPr lang="fr-FR" sz="3200" dirty="0">
                <a:latin typeface="Abadi Extra Light" panose="020B0204020104020204" pitchFamily="34" charset="0"/>
              </a:rPr>
              <a:t>Crise de la citoyenneté</a:t>
            </a:r>
          </a:p>
          <a:p>
            <a:endParaRPr lang="fr-FR" sz="3200" dirty="0">
              <a:latin typeface="Abadi Extra Light" panose="020B0204020104020204" pitchFamily="34" charset="0"/>
            </a:endParaRPr>
          </a:p>
          <a:p>
            <a:r>
              <a:rPr lang="fr-FR" sz="3200" dirty="0">
                <a:latin typeface="Abadi Extra Light" panose="020B0204020104020204" pitchFamily="34" charset="0"/>
              </a:rPr>
              <a:t>Crise du vivre ensemble</a:t>
            </a:r>
          </a:p>
          <a:p>
            <a:endParaRPr lang="fr-FR" sz="3200" dirty="0">
              <a:latin typeface="Abadi Extra Light" panose="020B0204020104020204" pitchFamily="34" charset="0"/>
            </a:endParaRPr>
          </a:p>
          <a:p>
            <a:r>
              <a:rPr lang="fr-FR" sz="3200" dirty="0">
                <a:latin typeface="Abadi Extra Light" panose="020B0204020104020204" pitchFamily="34" charset="0"/>
              </a:rPr>
              <a:t>Violence sociale</a:t>
            </a:r>
          </a:p>
          <a:p>
            <a:endParaRPr lang="fr-FR" sz="3200" dirty="0">
              <a:latin typeface="Abadi Extra Light" panose="020B0204020104020204" pitchFamily="34" charset="0"/>
            </a:endParaRPr>
          </a:p>
          <a:p>
            <a:r>
              <a:rPr lang="fr-FR" sz="3200" dirty="0">
                <a:latin typeface="Abadi Extra Light" panose="020B0204020104020204" pitchFamily="34" charset="0"/>
              </a:rPr>
              <a:t>Post-vérité</a:t>
            </a:r>
          </a:p>
          <a:p>
            <a:endParaRPr lang="fr-FR" sz="3200" dirty="0">
              <a:latin typeface="Abadi Extra Light" panose="020B0204020104020204" pitchFamily="34" charset="0"/>
            </a:endParaRPr>
          </a:p>
          <a:p>
            <a:r>
              <a:rPr lang="fr-FR" sz="3200" dirty="0">
                <a:latin typeface="Abadi Extra Light" panose="020B0204020104020204" pitchFamily="34" charset="0"/>
              </a:rPr>
              <a:t>Le capitalisme de surveillance</a:t>
            </a:r>
          </a:p>
        </p:txBody>
      </p:sp>
    </p:spTree>
    <p:extLst>
      <p:ext uri="{BB962C8B-B14F-4D97-AF65-F5344CB8AC3E}">
        <p14:creationId xmlns:p14="http://schemas.microsoft.com/office/powerpoint/2010/main" val="288472028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8F9ECD5-9941-4C68-BA5C-62FBA88DD8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767" y="2205871"/>
            <a:ext cx="10873033" cy="3971091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solidFill>
                  <a:srgbClr val="0070C0"/>
                </a:solidFill>
              </a:rPr>
              <a:t>                                                          </a:t>
            </a:r>
            <a:r>
              <a:rPr lang="fr-FR" b="1" dirty="0">
                <a:solidFill>
                  <a:srgbClr val="0070C0"/>
                </a:solidFill>
              </a:rPr>
              <a:t>V.</a:t>
            </a:r>
          </a:p>
          <a:p>
            <a:pPr marL="0" indent="0">
              <a:buNone/>
            </a:pPr>
            <a:endParaRPr lang="fr-FR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b="1" dirty="0">
                <a:latin typeface="Arial Narrow" panose="020B0606020202030204" pitchFamily="34" charset="0"/>
              </a:rPr>
              <a:t>                            Mondialisation ou démondialisation ?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765865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3FC53F6-8F8F-477F-989B-46AB1980C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5670" y="188536"/>
            <a:ext cx="11679810" cy="6504495"/>
          </a:xfrm>
        </p:spPr>
        <p:txBody>
          <a:bodyPr/>
          <a:lstStyle/>
          <a:p>
            <a:endParaRPr lang="fr-FR" sz="3600" b="1" dirty="0">
              <a:latin typeface="Abadi Extra Light" panose="020B0204020104020204" pitchFamily="34" charset="0"/>
            </a:endParaRPr>
          </a:p>
          <a:p>
            <a:r>
              <a:rPr lang="fr-FR" sz="3600" b="1" dirty="0">
                <a:latin typeface="Abadi Extra Light" panose="020B0204020104020204" pitchFamily="34" charset="0"/>
              </a:rPr>
              <a:t>Frontières individuelles / libre circulation individuelle</a:t>
            </a:r>
          </a:p>
          <a:p>
            <a:endParaRPr lang="fr-FR" sz="3600" b="1" dirty="0">
              <a:latin typeface="Abadi Extra Light" panose="020B0204020104020204" pitchFamily="34" charset="0"/>
            </a:endParaRPr>
          </a:p>
          <a:p>
            <a:r>
              <a:rPr lang="fr-FR" sz="3600" b="1" dirty="0">
                <a:latin typeface="Abadi Extra Light" panose="020B0204020104020204" pitchFamily="34" charset="0"/>
              </a:rPr>
              <a:t>Frontières étatiques/ libre circulation entre les Etats</a:t>
            </a:r>
          </a:p>
          <a:p>
            <a:endParaRPr lang="fr-FR" sz="3600" b="1" dirty="0">
              <a:latin typeface="Abadi Extra Light" panose="020B0204020104020204" pitchFamily="34" charset="0"/>
            </a:endParaRPr>
          </a:p>
          <a:p>
            <a:r>
              <a:rPr lang="fr-FR" sz="3600" b="1" dirty="0">
                <a:latin typeface="Abadi Extra Light" panose="020B0204020104020204" pitchFamily="34" charset="0"/>
              </a:rPr>
              <a:t>Suspension de Schengen et du pacte de stabilité</a:t>
            </a:r>
          </a:p>
          <a:p>
            <a:pPr marL="0" indent="0">
              <a:buNone/>
            </a:pPr>
            <a:endParaRPr lang="fr-FR" sz="3600" b="1" dirty="0">
              <a:latin typeface="Abadi Extra Light" panose="020B0204020104020204" pitchFamily="34" charset="0"/>
            </a:endParaRPr>
          </a:p>
          <a:p>
            <a:r>
              <a:rPr lang="fr-FR" sz="3600" b="1" dirty="0">
                <a:latin typeface="Abadi Extra Light" panose="020B0204020104020204" pitchFamily="34" charset="0"/>
              </a:rPr>
              <a:t> Stocks/flux </a:t>
            </a:r>
          </a:p>
          <a:p>
            <a:endParaRPr lang="fr-FR" sz="3600" b="1" dirty="0">
              <a:latin typeface="Abadi Extra Light" panose="020B0204020104020204" pitchFamily="34" charset="0"/>
            </a:endParaRPr>
          </a:p>
          <a:p>
            <a:r>
              <a:rPr lang="fr-FR" sz="3600" b="1" dirty="0">
                <a:latin typeface="Abadi Extra Light" panose="020B0204020104020204" pitchFamily="34" charset="0"/>
              </a:rPr>
              <a:t>Etats/marchés financiers : le centre de vaccination</a:t>
            </a:r>
          </a:p>
          <a:p>
            <a:pPr marL="0" indent="0">
              <a:buNone/>
            </a:pPr>
            <a:endParaRPr lang="fr-FR" sz="3600" b="1" dirty="0">
              <a:latin typeface="Abadi Extra Light" panose="020B0204020104020204" pitchFamily="34" charset="0"/>
            </a:endParaRPr>
          </a:p>
          <a:p>
            <a:endParaRPr lang="fr-FR" sz="3600" b="1" dirty="0">
              <a:latin typeface="Abadi Extra Light" panose="020B0204020104020204" pitchFamily="34" charset="0"/>
            </a:endParaRPr>
          </a:p>
          <a:p>
            <a:endParaRPr lang="fr-FR" sz="3600" b="1" dirty="0">
              <a:latin typeface="Abadi Extra Light" panose="020B0204020104020204" pitchFamily="34" charset="0"/>
            </a:endParaRPr>
          </a:p>
          <a:p>
            <a:endParaRPr lang="fr-FR" sz="3600" b="1" dirty="0">
              <a:latin typeface="Abadi Extra Light" panose="020B0204020104020204" pitchFamily="34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6882641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D5F83F4-5803-4ECC-8F43-D6F45DED31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772483"/>
          </a:xfrm>
        </p:spPr>
        <p:txBody>
          <a:bodyPr>
            <a:normAutofit fontScale="90000"/>
          </a:bodyPr>
          <a:lstStyle/>
          <a:p>
            <a:r>
              <a:rPr lang="fr-FR" dirty="0"/>
              <a:t>                                    </a:t>
            </a:r>
            <a:br>
              <a:rPr lang="fr-FR" dirty="0"/>
            </a:br>
            <a:br>
              <a:rPr lang="fr-FR" dirty="0"/>
            </a:br>
            <a:r>
              <a:rPr lang="fr-FR" dirty="0"/>
              <a:t>                                      </a:t>
            </a:r>
            <a:r>
              <a:rPr lang="fr-FR" b="1" dirty="0">
                <a:solidFill>
                  <a:srgbClr val="00B050"/>
                </a:solidFill>
              </a:rPr>
              <a:t>VI.</a:t>
            </a:r>
            <a:br>
              <a:rPr lang="fr-FR" dirty="0"/>
            </a:br>
            <a:br>
              <a:rPr lang="fr-FR" dirty="0"/>
            </a:br>
            <a:r>
              <a:rPr lang="fr-FR" b="1" dirty="0">
                <a:latin typeface="Arial Narrow" panose="020B0606020202030204" pitchFamily="34" charset="0"/>
              </a:rPr>
              <a:t>Les tremblements de l’anthropocène : une lecture mythico-anthropologique de la crise pandémique</a:t>
            </a:r>
            <a:br>
              <a:rPr lang="fr-FR" b="1" dirty="0">
                <a:latin typeface="Arial Narrow" panose="020B0606020202030204" pitchFamily="34" charset="0"/>
              </a:rPr>
            </a:b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9E6B1E9-F73F-40CE-B829-D8E66891D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69239014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A7E12AF-8E8A-4288-903F-BE2FE75EC4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latin typeface="Abadi Extra Light" panose="020B0204020104020204" pitchFamily="34" charset="0"/>
              </a:rPr>
              <a:t>La malédiction mythologique de la raison humaine</a:t>
            </a:r>
            <a:endParaRPr lang="fr-FR" dirty="0"/>
          </a:p>
        </p:txBody>
      </p:sp>
      <p:pic>
        <p:nvPicPr>
          <p:cNvPr id="5122" name="Picture 2" descr="Saint Jacques collegiate church. Painting. Adam and Eve. Original sin.">
            <a:extLst>
              <a:ext uri="{FF2B5EF4-FFF2-40B4-BE49-F238E27FC236}">
                <a16:creationId xmlns:a16="http://schemas.microsoft.com/office/drawing/2014/main" id="{FF642287-9616-4B54-B6CC-D7D48ACF69D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752" y="1838227"/>
            <a:ext cx="10034047" cy="4654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56005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9C81D0-2536-40E6-A5EF-E6D5941FC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                           </a:t>
            </a:r>
            <a:r>
              <a:rPr lang="fr-FR" b="1" dirty="0"/>
              <a:t>Le léviathan</a:t>
            </a:r>
          </a:p>
        </p:txBody>
      </p:sp>
      <p:pic>
        <p:nvPicPr>
          <p:cNvPr id="6148" name="Picture 4" descr="Imprimer le XVIIe siècle, Leviathan Hobbes, illustration gravée vintage.  Magasin Pittoresque 1852.. 503847338">
            <a:extLst>
              <a:ext uri="{FF2B5EF4-FFF2-40B4-BE49-F238E27FC236}">
                <a16:creationId xmlns:a16="http://schemas.microsoft.com/office/drawing/2014/main" id="{1386F2D5-3A75-4ACA-8034-7150EBD2AFC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569" y="1583702"/>
            <a:ext cx="8305015" cy="5071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381219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E29ECCB-6331-4EA8-A548-E37AD93BE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b="1" dirty="0">
                <a:latin typeface="Abadi Extra Light" panose="020B0204020104020204" pitchFamily="34" charset="0"/>
              </a:rPr>
              <a:t>L’anthropocène:  le destin de la raison dans l’histoire</a:t>
            </a:r>
          </a:p>
        </p:txBody>
      </p:sp>
      <p:pic>
        <p:nvPicPr>
          <p:cNvPr id="4098" name="Picture 2" descr="climat-humains-nature">
            <a:extLst>
              <a:ext uri="{FF2B5EF4-FFF2-40B4-BE49-F238E27FC236}">
                <a16:creationId xmlns:a16="http://schemas.microsoft.com/office/drawing/2014/main" id="{6C7AAC32-7CED-489B-A7F4-92F9E854460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5167" y="1772239"/>
            <a:ext cx="9794449" cy="4949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8404646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FE68413-C5F9-45EB-9F3E-4B6AF7A17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4188" y="299137"/>
            <a:ext cx="10515600" cy="1325563"/>
          </a:xfrm>
        </p:spPr>
        <p:txBody>
          <a:bodyPr/>
          <a:lstStyle/>
          <a:p>
            <a:r>
              <a:rPr lang="fr-FR" dirty="0"/>
              <a:t>                                   </a:t>
            </a:r>
            <a:r>
              <a:rPr lang="fr-FR" dirty="0">
                <a:solidFill>
                  <a:srgbClr val="00B050"/>
                </a:solidFill>
              </a:rPr>
              <a:t>FIN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4E0918D-AE18-444B-A08D-5150E635DA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5361"/>
            <a:ext cx="10515600" cy="4291602"/>
          </a:xfrm>
        </p:spPr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sz="4800" b="1" dirty="0">
                <a:latin typeface="Arial Narrow" panose="020B0606020202030204" pitchFamily="34" charset="0"/>
              </a:rPr>
              <a:t>une lecture mythico-anthropologique de la crise pandémique</a:t>
            </a:r>
            <a:br>
              <a:rPr lang="fr-FR" sz="4800" b="1" dirty="0">
                <a:latin typeface="Arial Narrow" panose="020B0606020202030204" pitchFamily="34" charset="0"/>
              </a:rPr>
            </a:br>
            <a:endParaRPr lang="fr-FR" sz="4800" dirty="0"/>
          </a:p>
        </p:txBody>
      </p:sp>
    </p:spTree>
    <p:extLst>
      <p:ext uri="{BB962C8B-B14F-4D97-AF65-F5344CB8AC3E}">
        <p14:creationId xmlns:p14="http://schemas.microsoft.com/office/powerpoint/2010/main" val="321460086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</TotalTime>
  <Words>1662</Words>
  <Application>Microsoft Office PowerPoint</Application>
  <PresentationFormat>Grand écran</PresentationFormat>
  <Paragraphs>405</Paragraphs>
  <Slides>66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66</vt:i4>
      </vt:variant>
    </vt:vector>
  </HeadingPairs>
  <TitlesOfParts>
    <vt:vector size="75" baseType="lpstr">
      <vt:lpstr>Abadi Extra Light</vt:lpstr>
      <vt:lpstr>Aharoni</vt:lpstr>
      <vt:lpstr>Arial</vt:lpstr>
      <vt:lpstr>Arial Narrow</vt:lpstr>
      <vt:lpstr>Bahnschrift Light SemiCondensed</vt:lpstr>
      <vt:lpstr>Calibri</vt:lpstr>
      <vt:lpstr>Calibri Light</vt:lpstr>
      <vt:lpstr>Wingdings</vt:lpstr>
      <vt:lpstr>Thème Office</vt:lpstr>
      <vt:lpstr>Présentation PowerPoint</vt:lpstr>
      <vt:lpstr>                                  Plan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Michel Foucault  </vt:lpstr>
      <vt:lpstr>Ulrick Beck, Arjun Appadurai, Pierre Joseph Laurent, Mary Douglas </vt:lpstr>
      <vt:lpstr>Georges Caguilhem, Cynthia Fleury &amp; Geoffrey Gorer </vt:lpstr>
      <vt:lpstr>Jurgen Habermas, Niklas Luhmann </vt:lpstr>
      <vt:lpstr>Wallerstein, Fernand Braudel, Robert Putnam, Alain Supiot </vt:lpstr>
      <vt:lpstr>L’apport de la démographie : si Covid-19 vise la tête de la pyramide des âges et non les jambes   </vt:lpstr>
      <vt:lpstr>Présentation PowerPoint</vt:lpstr>
      <vt:lpstr>Socrates, Platon, Pascal, Saint Augustin, Thomas Hobbes, Ernst Cassirer, Eboussi Boulaga… </vt:lpstr>
      <vt:lpstr>Présentation PowerPoint</vt:lpstr>
      <vt:lpstr>Présentation PowerPoint</vt:lpstr>
      <vt:lpstr>Présentation PowerPoint</vt:lpstr>
      <vt:lpstr> Quel type de société ?</vt:lpstr>
      <vt:lpstr>  Quelle biopolitique de gestion du risque ?</vt:lpstr>
      <vt:lpstr>Quels rapports au corps générique et réel ?</vt:lpstr>
      <vt:lpstr> Quel types de corps?</vt:lpstr>
      <vt:lpstr> Quel type d’Etat ?</vt:lpstr>
      <vt:lpstr>Le centre de vaccination et ses révélations…</vt:lpstr>
      <vt:lpstr> Que dire de la mondialisation ?</vt:lpstr>
      <vt:lpstr>Quelles sont les multiples vies du virus ?</vt:lpstr>
      <vt:lpstr>  Crise de la démocratie</vt:lpstr>
      <vt:lpstr>Rapports Nord/Sud</vt:lpstr>
      <vt:lpstr>Présentation PowerPoint</vt:lpstr>
      <vt:lpstr>Présentation PowerPoint</vt:lpstr>
      <vt:lpstr>Les fondements mythico-anthropologique et cosmologique de la crise de la modernité à l’origine de la société pandémique moderne </vt:lpstr>
      <vt:lpstr>             Quid de l’anthropocène ?</vt:lpstr>
      <vt:lpstr>MERCI</vt:lpstr>
      <vt:lpstr>Présentation PowerPoint</vt:lpstr>
      <vt:lpstr>                    Une question centrale</vt:lpstr>
      <vt:lpstr>Présentation PowerPoint</vt:lpstr>
      <vt:lpstr>                      </vt:lpstr>
      <vt:lpstr>Présentation PowerPoint</vt:lpstr>
      <vt:lpstr>        a) Un laboratoire grandeur nature</vt:lpstr>
      <vt:lpstr>b) Observer la société en son absence : l’absence m’as permis de mieux saisir et comprendre les présences et leurs importances </vt:lpstr>
      <vt:lpstr>Une rue chinoise pendant le confinement</vt:lpstr>
      <vt:lpstr>Une rue américaine pendant le confinement                           (Harlem)</vt:lpstr>
      <vt:lpstr>  Un restaurant belge pendant le confinement                          (Bruxelles)</vt:lpstr>
      <vt:lpstr>c) Le vécu : malade</vt:lpstr>
      <vt:lpstr>d) Critique évaluative, cognitive et expressive</vt:lpstr>
      <vt:lpstr>Présentation PowerPoint</vt:lpstr>
      <vt:lpstr>Présentation PowerPoint</vt:lpstr>
      <vt:lpstr>Présentation PowerPoint</vt:lpstr>
      <vt:lpstr>            Statue masquée à Wall Street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           Anti-Vax et anti-Pass à Bruxelles</vt:lpstr>
      <vt:lpstr>Présentation PowerPoint</vt:lpstr>
      <vt:lpstr> La police s’interpose entre anti-vax et pro-vax</vt:lpstr>
      <vt:lpstr>Présentation PowerPoint</vt:lpstr>
      <vt:lpstr>Présentation PowerPoint</vt:lpstr>
      <vt:lpstr>Présentation PowerPoint</vt:lpstr>
      <vt:lpstr>                                                                            VI.  Les tremblements de l’anthropocène : une lecture mythico-anthropologique de la crise pandémique </vt:lpstr>
      <vt:lpstr>La malédiction mythologique de la raison humaine</vt:lpstr>
      <vt:lpstr>                            Le léviathan</vt:lpstr>
      <vt:lpstr>L’anthropocène:  le destin de la raison dans l’histoire</vt:lpstr>
      <vt:lpstr>                                   FIN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Pandémisme ou les tremblements de l’anthropocène</dc:title>
  <dc:creator>Joseph Amougou</dc:creator>
  <cp:lastModifiedBy>Joseph Amougou</cp:lastModifiedBy>
  <cp:revision>76</cp:revision>
  <dcterms:created xsi:type="dcterms:W3CDTF">2022-11-27T16:12:01Z</dcterms:created>
  <dcterms:modified xsi:type="dcterms:W3CDTF">2023-04-13T12:31:26Z</dcterms:modified>
</cp:coreProperties>
</file>