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0" r:id="rId16"/>
    <p:sldId id="274" r:id="rId17"/>
    <p:sldId id="276" r:id="rId18"/>
    <p:sldId id="27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020"/>
  </p:normalViewPr>
  <p:slideViewPr>
    <p:cSldViewPr snapToGrid="0" snapToObjects="1">
      <p:cViewPr varScale="1">
        <p:scale>
          <a:sx n="116" d="100"/>
          <a:sy n="116" d="100"/>
        </p:scale>
        <p:origin x="9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4259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260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48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345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8371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233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9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902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6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32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56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FC5D6CC-3D0B-5545-BD63-F93820C752F9}" type="datetimeFigureOut">
              <a:rPr lang="fr-FR" smtClean="0"/>
              <a:t>28/04/2021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4FFBDCA-AB71-3C46-927E-DC48A21185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326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BFC9C-C696-7446-A5F9-C0CBCA294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BE" b="1" dirty="0"/>
              <a:t>Les institutions de contrôle et d’enquête du droit pénal de l’entreprise</a:t>
            </a:r>
            <a:r>
              <a:rPr lang="fr-BE" dirty="0"/>
              <a:t> 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4AEFC1-F201-B547-8DAC-F5B42379CC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fr-BE" sz="4000" dirty="0"/>
          </a:p>
          <a:p>
            <a:r>
              <a:rPr lang="fr-BE" sz="5600" b="1" dirty="0">
                <a:solidFill>
                  <a:srgbClr val="0070C0"/>
                </a:solidFill>
              </a:rPr>
              <a:t>Fanny VANSILIETTE </a:t>
            </a:r>
          </a:p>
          <a:p>
            <a:r>
              <a:rPr lang="fr-BE" sz="5600" dirty="0"/>
              <a:t>Avocate au Barreau de Bruxelles - Cabinet U.G.K.A.</a:t>
            </a:r>
          </a:p>
          <a:p>
            <a:r>
              <a:rPr lang="fr-BE" sz="5600" dirty="0"/>
              <a:t>Assistante à l’Université Saint-Louis – Bruxelles </a:t>
            </a:r>
          </a:p>
          <a:p>
            <a:r>
              <a:rPr lang="fr-BE" sz="5600" dirty="0"/>
              <a:t>Assistante à l'Université Libre de Bruxelles</a:t>
            </a:r>
          </a:p>
          <a:p>
            <a:r>
              <a:rPr lang="fr-BE" sz="5600" dirty="0"/>
              <a:t>Membre du GREPEC</a:t>
            </a:r>
            <a:endParaRPr lang="fr-FR" sz="5600" dirty="0"/>
          </a:p>
        </p:txBody>
      </p:sp>
    </p:spTree>
    <p:extLst>
      <p:ext uri="{BB962C8B-B14F-4D97-AF65-F5344CB8AC3E}">
        <p14:creationId xmlns:p14="http://schemas.microsoft.com/office/powerpoint/2010/main" val="306206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7BAFA2-AAEC-3440-B100-422B9718C42B}"/>
              </a:ext>
            </a:extLst>
          </p:cNvPr>
          <p:cNvSpPr txBox="1"/>
          <p:nvPr/>
        </p:nvSpPr>
        <p:spPr>
          <a:xfrm>
            <a:off x="1924048" y="546495"/>
            <a:ext cx="957262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200" dirty="0"/>
          </a:p>
          <a:p>
            <a:endParaRPr lang="fr-BE" sz="2200" dirty="0"/>
          </a:p>
          <a:p>
            <a:r>
              <a:rPr lang="fr-BE" sz="2200" dirty="0"/>
              <a:t>1. </a:t>
            </a:r>
            <a:r>
              <a:rPr lang="fr-BE" sz="2200" b="1" u="sng" dirty="0"/>
              <a:t>Les services d’inspection fiscale</a:t>
            </a:r>
          </a:p>
          <a:p>
            <a:pPr marL="285750" indent="-285750">
              <a:buFontTx/>
              <a:buChar char="-"/>
            </a:pPr>
            <a:r>
              <a:rPr lang="fr-BE" dirty="0"/>
              <a:t>AGFisc</a:t>
            </a:r>
          </a:p>
          <a:p>
            <a:pPr marL="285750" indent="-285750">
              <a:buFontTx/>
              <a:buChar char="-"/>
            </a:pPr>
            <a:r>
              <a:rPr lang="fr-BE" dirty="0"/>
              <a:t>ISI</a:t>
            </a:r>
          </a:p>
          <a:p>
            <a:pPr marL="285750" indent="-285750">
              <a:buFontTx/>
              <a:buChar char="-"/>
            </a:pPr>
            <a:r>
              <a:rPr lang="fr-BE" dirty="0"/>
              <a:t>Administration de la TVA</a:t>
            </a:r>
          </a:p>
          <a:p>
            <a:endParaRPr lang="fr-FR" dirty="0"/>
          </a:p>
          <a:p>
            <a:endParaRPr lang="fr-FR" dirty="0"/>
          </a:p>
          <a:p>
            <a:r>
              <a:rPr lang="fr-FR" sz="2200" dirty="0"/>
              <a:t>2. </a:t>
            </a:r>
            <a:r>
              <a:rPr lang="fr-FR" sz="2200" b="1" u="sng" dirty="0"/>
              <a:t>Les services d’inspection de la sécurité alimentaire</a:t>
            </a:r>
          </a:p>
          <a:p>
            <a:pPr marL="285750" indent="-285750">
              <a:buFontTx/>
              <a:buChar char="-"/>
            </a:pPr>
            <a:r>
              <a:rPr lang="fr-FR" dirty="0"/>
              <a:t>L’AFSCA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200" b="1" u="sng" dirty="0"/>
              <a:t>3. Les services d’inspection économique et des pratiques du marché</a:t>
            </a:r>
          </a:p>
          <a:p>
            <a:r>
              <a:rPr lang="fr-FR" sz="2200" dirty="0"/>
              <a:t>- Le SPFE</a:t>
            </a:r>
            <a:br>
              <a:rPr lang="fr-FR" sz="2200" dirty="0"/>
            </a:br>
            <a:r>
              <a:rPr lang="fr-FR" sz="2200" dirty="0"/>
              <a:t>- La FSMA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924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D4232-5164-B745-A48B-DA7A5A90F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Leurs OBLIGATIONS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3E5164-017D-724B-AE91-F2F8892BE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sz="2400" dirty="0"/>
              <a:t>L’obligation de conseil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Le secret professionnel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La dénonciation à l’autorité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CE162D-9531-CD45-B168-815E116D5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9769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F2267-9BEF-6546-86BD-D7B9C15D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00087"/>
            <a:ext cx="7729728" cy="1188720"/>
          </a:xfrm>
        </p:spPr>
        <p:txBody>
          <a:bodyPr/>
          <a:lstStyle/>
          <a:p>
            <a:r>
              <a:rPr lang="fr-FR" dirty="0"/>
              <a:t>L’obligation de conseil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3C2E52D3-12A3-6345-B7A5-713357CF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41501"/>
              </p:ext>
            </p:extLst>
          </p:nvPr>
        </p:nvGraphicFramePr>
        <p:xfrm>
          <a:off x="1832865" y="2286000"/>
          <a:ext cx="9297099" cy="387191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99033">
                  <a:extLst>
                    <a:ext uri="{9D8B030D-6E8A-4147-A177-3AD203B41FA5}">
                      <a16:colId xmlns:a16="http://schemas.microsoft.com/office/drawing/2014/main" val="3678695346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561390211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689451807"/>
                    </a:ext>
                  </a:extLst>
                </a:gridCol>
              </a:tblGrid>
              <a:tr h="1157653">
                <a:tc>
                  <a:txBody>
                    <a:bodyPr/>
                    <a:lstStyle/>
                    <a:p>
                      <a:r>
                        <a:rPr lang="fr-FR" dirty="0"/>
                        <a:t>Inspection fiscale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SPFE - FSMA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3977"/>
                  </a:ext>
                </a:extLst>
              </a:tr>
              <a:tr h="271426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XV.7</a:t>
                      </a:r>
                      <a:r>
                        <a:rPr lang="fr-BE" dirty="0">
                          <a:effectLst/>
                        </a:rPr>
                        <a:t> CDE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5142"/>
                  </a:ext>
                </a:extLst>
              </a:tr>
            </a:tbl>
          </a:graphicData>
        </a:graphic>
      </p:graphicFrame>
      <p:pic>
        <p:nvPicPr>
          <p:cNvPr id="13" name="Graphique 12" descr="Badge Tick1 avec un remplissage uni">
            <a:extLst>
              <a:ext uri="{FF2B5EF4-FFF2-40B4-BE49-F238E27FC236}">
                <a16:creationId xmlns:a16="http://schemas.microsoft.com/office/drawing/2014/main" id="{A5677CE2-02A2-7A45-9C9C-10511F357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4150" y="4157662"/>
            <a:ext cx="914400" cy="914400"/>
          </a:xfrm>
          <a:prstGeom prst="rect">
            <a:avLst/>
          </a:prstGeom>
        </p:spPr>
      </p:pic>
      <p:pic>
        <p:nvPicPr>
          <p:cNvPr id="15" name="Graphique 14" descr="Badge Tick1 avec un remplissage uni">
            <a:extLst>
              <a:ext uri="{FF2B5EF4-FFF2-40B4-BE49-F238E27FC236}">
                <a16:creationId xmlns:a16="http://schemas.microsoft.com/office/drawing/2014/main" id="{9CAF2CB2-6655-0C42-B53A-33F71212E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6457" y="4157662"/>
            <a:ext cx="914400" cy="914400"/>
          </a:xfrm>
          <a:prstGeom prst="rect">
            <a:avLst/>
          </a:prstGeom>
        </p:spPr>
      </p:pic>
      <p:pic>
        <p:nvPicPr>
          <p:cNvPr id="17" name="Graphique 16" descr="Badge Tick1 avec un remplissage uni">
            <a:extLst>
              <a:ext uri="{FF2B5EF4-FFF2-40B4-BE49-F238E27FC236}">
                <a16:creationId xmlns:a16="http://schemas.microsoft.com/office/drawing/2014/main" id="{1EFF8892-D5A6-0C4F-8531-5266D36E7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0650" y="41576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68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F2267-9BEF-6546-86BD-D7B9C15D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225" y="686499"/>
            <a:ext cx="7729728" cy="1188720"/>
          </a:xfrm>
        </p:spPr>
        <p:txBody>
          <a:bodyPr/>
          <a:lstStyle/>
          <a:p>
            <a:r>
              <a:rPr lang="fr-FR" dirty="0"/>
              <a:t>LE SECRET PROFESSIONNEL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3C2E52D3-12A3-6345-B7A5-713357CF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603732"/>
              </p:ext>
            </p:extLst>
          </p:nvPr>
        </p:nvGraphicFramePr>
        <p:xfrm>
          <a:off x="1832865" y="2187146"/>
          <a:ext cx="9297099" cy="428779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99033">
                  <a:extLst>
                    <a:ext uri="{9D8B030D-6E8A-4147-A177-3AD203B41FA5}">
                      <a16:colId xmlns:a16="http://schemas.microsoft.com/office/drawing/2014/main" val="3678695346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561390211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689451807"/>
                    </a:ext>
                  </a:extLst>
                </a:gridCol>
              </a:tblGrid>
              <a:tr h="630195">
                <a:tc>
                  <a:txBody>
                    <a:bodyPr/>
                    <a:lstStyle/>
                    <a:p>
                      <a:r>
                        <a:rPr lang="fr-FR" dirty="0"/>
                        <a:t>Inspection fiscale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SPFE - FSMA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3977"/>
                  </a:ext>
                </a:extLst>
              </a:tr>
              <a:tr h="2415288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l’article 93</a:t>
                      </a:r>
                      <a:r>
                        <a:rPr lang="fr-BE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 Code TVA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l’article 337 C.I.R.92</a:t>
                      </a:r>
                      <a:r>
                        <a:rPr lang="fr-BE" dirty="0">
                          <a:effectLst/>
                        </a:rPr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règles de déontologie des mandataires publics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 Charte des inspecteurs et des contrôleurs de l’AFSCA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circulaire n° 573 du 17 août 2007 relative au cadre déontologique des agents de la fonction publique</a:t>
                      </a:r>
                      <a:r>
                        <a:rPr lang="fr-BE" dirty="0">
                          <a:effectLst/>
                        </a:rPr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XV.6/1</a:t>
                      </a:r>
                      <a:r>
                        <a:rPr lang="fr-BE" dirty="0">
                          <a:effectLst/>
                        </a:rPr>
                        <a:t> CDE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5142"/>
                  </a:ext>
                </a:extLst>
              </a:tr>
            </a:tbl>
          </a:graphicData>
        </a:graphic>
      </p:graphicFrame>
      <p:pic>
        <p:nvPicPr>
          <p:cNvPr id="13" name="Graphique 12" descr="Badge Tick1 avec un remplissage uni">
            <a:extLst>
              <a:ext uri="{FF2B5EF4-FFF2-40B4-BE49-F238E27FC236}">
                <a16:creationId xmlns:a16="http://schemas.microsoft.com/office/drawing/2014/main" id="{A5677CE2-02A2-7A45-9C9C-10511F357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7080" y="2884916"/>
            <a:ext cx="914400" cy="914400"/>
          </a:xfrm>
          <a:prstGeom prst="rect">
            <a:avLst/>
          </a:prstGeom>
        </p:spPr>
      </p:pic>
      <p:pic>
        <p:nvPicPr>
          <p:cNvPr id="15" name="Graphique 14" descr="Badge Tick1 avec un remplissage uni">
            <a:extLst>
              <a:ext uri="{FF2B5EF4-FFF2-40B4-BE49-F238E27FC236}">
                <a16:creationId xmlns:a16="http://schemas.microsoft.com/office/drawing/2014/main" id="{9CAF2CB2-6655-0C42-B53A-33F71212E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2889" y="2798419"/>
            <a:ext cx="914400" cy="914400"/>
          </a:xfrm>
          <a:prstGeom prst="rect">
            <a:avLst/>
          </a:prstGeom>
        </p:spPr>
      </p:pic>
      <p:pic>
        <p:nvPicPr>
          <p:cNvPr id="17" name="Graphique 16" descr="Badge Tick1 avec un remplissage uni">
            <a:extLst>
              <a:ext uri="{FF2B5EF4-FFF2-40B4-BE49-F238E27FC236}">
                <a16:creationId xmlns:a16="http://schemas.microsoft.com/office/drawing/2014/main" id="{1EFF8892-D5A6-0C4F-8531-5266D36E7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942" y="279841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7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F2267-9BEF-6546-86BD-D7B9C15D8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dénonciation à l’autorité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3C2E52D3-12A3-6345-B7A5-713357CF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044171"/>
              </p:ext>
            </p:extLst>
          </p:nvPr>
        </p:nvGraphicFramePr>
        <p:xfrm>
          <a:off x="1287907" y="2286001"/>
          <a:ext cx="9297099" cy="444843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48054">
                  <a:extLst>
                    <a:ext uri="{9D8B030D-6E8A-4147-A177-3AD203B41FA5}">
                      <a16:colId xmlns:a16="http://schemas.microsoft.com/office/drawing/2014/main" val="3678695346"/>
                    </a:ext>
                  </a:extLst>
                </a:gridCol>
                <a:gridCol w="3150012">
                  <a:extLst>
                    <a:ext uri="{9D8B030D-6E8A-4147-A177-3AD203B41FA5}">
                      <a16:colId xmlns:a16="http://schemas.microsoft.com/office/drawing/2014/main" val="561390211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689451807"/>
                    </a:ext>
                  </a:extLst>
                </a:gridCol>
              </a:tblGrid>
              <a:tr h="663723">
                <a:tc>
                  <a:txBody>
                    <a:bodyPr/>
                    <a:lstStyle/>
                    <a:p>
                      <a:r>
                        <a:rPr lang="fr-FR" dirty="0"/>
                        <a:t>Inspection fiscale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SPFE - FSMA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3977"/>
                  </a:ext>
                </a:extLst>
              </a:tr>
              <a:tr h="3784709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autorisation du conseiller général (art. 29)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délits non fiscaux</a:t>
                      </a:r>
                    </a:p>
                    <a:p>
                      <a:pPr algn="just"/>
                      <a:endParaRPr lang="fr-FR" dirty="0"/>
                    </a:p>
                    <a:p>
                      <a:pPr algn="just"/>
                      <a:r>
                        <a:rPr lang="fr-FR" dirty="0"/>
                        <a:t>Csq? Irrecevabilité des poursuites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délits qui ne relèvent pas de leur compétence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échange d’informations dans un cadre règlementaire (AR 22/02/2001 + art. 1380 C. Jud + circulaire 6/2019 + art. 56 CICR)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délits qui ne relèvent pas de leur compétence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Sauf si le comité de direction de la FSMA décide d’engager une procédure d’amende administrative devant la Commission des sanctions (art. 71, §5 de la loi du 2/08/2002)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5142"/>
                  </a:ext>
                </a:extLst>
              </a:tr>
            </a:tbl>
          </a:graphicData>
        </a:graphic>
      </p:graphicFrame>
      <p:pic>
        <p:nvPicPr>
          <p:cNvPr id="5" name="Graphique 4" descr="Fermer avec un remplissage uni">
            <a:extLst>
              <a:ext uri="{FF2B5EF4-FFF2-40B4-BE49-F238E27FC236}">
                <a16:creationId xmlns:a16="http://schemas.microsoft.com/office/drawing/2014/main" id="{160AC7F2-2C10-0643-B839-FD4895449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9242" y="2971800"/>
            <a:ext cx="914400" cy="914400"/>
          </a:xfrm>
          <a:prstGeom prst="rect">
            <a:avLst/>
          </a:prstGeom>
        </p:spPr>
      </p:pic>
      <p:pic>
        <p:nvPicPr>
          <p:cNvPr id="10" name="Graphique 9" descr="Fermer avec un remplissage uni">
            <a:extLst>
              <a:ext uri="{FF2B5EF4-FFF2-40B4-BE49-F238E27FC236}">
                <a16:creationId xmlns:a16="http://schemas.microsoft.com/office/drawing/2014/main" id="{AE3E5511-B467-D141-A591-79B5B0C34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2724" y="2971800"/>
            <a:ext cx="914400" cy="914400"/>
          </a:xfrm>
          <a:prstGeom prst="rect">
            <a:avLst/>
          </a:prstGeom>
        </p:spPr>
      </p:pic>
      <p:pic>
        <p:nvPicPr>
          <p:cNvPr id="11" name="Graphique 10" descr="Fermer avec un remplissage uni">
            <a:extLst>
              <a:ext uri="{FF2B5EF4-FFF2-40B4-BE49-F238E27FC236}">
                <a16:creationId xmlns:a16="http://schemas.microsoft.com/office/drawing/2014/main" id="{2800DD3D-8E76-9646-861C-15854B87A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4550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65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D4232-5164-B745-A48B-DA7A5A90F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Leurs POUVOIRS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3E5164-017D-724B-AE91-F2F8892BE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L’accès aux locaux professionnels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L’accès au domicile privé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CE162D-9531-CD45-B168-815E116D5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93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F2267-9BEF-6546-86BD-D7B9C15D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592" y="579102"/>
            <a:ext cx="7729728" cy="1188720"/>
          </a:xfrm>
        </p:spPr>
        <p:txBody>
          <a:bodyPr/>
          <a:lstStyle/>
          <a:p>
            <a:r>
              <a:rPr lang="fr-FR" dirty="0"/>
              <a:t>L’accès aux locaux professionnels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3C2E52D3-12A3-6345-B7A5-713357CF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585837"/>
              </p:ext>
            </p:extLst>
          </p:nvPr>
        </p:nvGraphicFramePr>
        <p:xfrm>
          <a:off x="1287906" y="1988037"/>
          <a:ext cx="9297099" cy="486996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48054">
                  <a:extLst>
                    <a:ext uri="{9D8B030D-6E8A-4147-A177-3AD203B41FA5}">
                      <a16:colId xmlns:a16="http://schemas.microsoft.com/office/drawing/2014/main" val="3678695346"/>
                    </a:ext>
                  </a:extLst>
                </a:gridCol>
                <a:gridCol w="3150012">
                  <a:extLst>
                    <a:ext uri="{9D8B030D-6E8A-4147-A177-3AD203B41FA5}">
                      <a16:colId xmlns:a16="http://schemas.microsoft.com/office/drawing/2014/main" val="561390211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689451807"/>
                    </a:ext>
                  </a:extLst>
                </a:gridCol>
              </a:tblGrid>
              <a:tr h="663723">
                <a:tc>
                  <a:txBody>
                    <a:bodyPr/>
                    <a:lstStyle/>
                    <a:p>
                      <a:r>
                        <a:rPr lang="fr-FR" dirty="0"/>
                        <a:t>Inspection fiscale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SPFE - FSMA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3977"/>
                  </a:ext>
                </a:extLst>
              </a:tr>
              <a:tr h="3784709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Art. 63 Code TVA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Art. 319 CIR 92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Conditions?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Lieux où s’exerce une activité économique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Commission/consentement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But du contrôle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Pas d’avertissement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A tout moment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&gt;&lt; pas un droit se perquisitionner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art. 3, §2 AR 22/02/2001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Conditions?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Dans tout lieu où peuvent se trouver des produits ainsi que dans les lieux où sont susceptibles d'être trouvées les preuves de l'existence d'une infraction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À tout moment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Possibilité d’investiguer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art. XV.3, al.1</a:t>
                      </a:r>
                      <a:r>
                        <a:rPr lang="fr-FR" baseline="30000" dirty="0"/>
                        <a:t>er</a:t>
                      </a:r>
                      <a:r>
                        <a:rPr lang="fr-FR" dirty="0"/>
                        <a:t> CDE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Conditions?</a:t>
                      </a:r>
                    </a:p>
                    <a:p>
                      <a:endParaRPr lang="fr-FR" dirty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/>
                        <a:t>Dans 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lieux de production, ou celui où les produits sont offerts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Pendant les heures d'ouverture ou de travail habituelles</a:t>
                      </a:r>
                      <a:r>
                        <a:rPr lang="fr-FR" dirty="0">
                          <a:effectLst/>
                        </a:rPr>
                        <a:t>  ou 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pendant le processus de production</a:t>
                      </a:r>
                      <a:r>
                        <a:rPr lang="fr-FR" dirty="0">
                          <a:effectLst/>
                        </a:rPr>
                        <a:t>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dirty="0">
                          <a:effectLst/>
                        </a:rPr>
                        <a:t>But: pour l’accomplissement de leur tâche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5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922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1E66EF-0776-FA44-8799-F987C5EE6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L’accès au Domicile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70755C-95B8-8F41-8398-1C6BB3E57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126313"/>
          </a:xfrm>
        </p:spPr>
        <p:txBody>
          <a:bodyPr>
            <a:normAutofit lnSpcReduction="10000"/>
          </a:bodyPr>
          <a:lstStyle/>
          <a:p>
            <a:r>
              <a:rPr lang="fr-BE" dirty="0"/>
              <a:t>La notion de domicile est la même pour tous les services. </a:t>
            </a:r>
          </a:p>
          <a:p>
            <a:r>
              <a:rPr lang="fr-BE" dirty="0"/>
              <a:t>Article 15 de la Constitution</a:t>
            </a:r>
          </a:p>
          <a:p>
            <a:r>
              <a:rPr lang="fr-BE" dirty="0"/>
              <a:t>CEDH: interprétation extensive : tout endroit utilisé comme logement, résidence ou lieu d’activité par une personne physique ou morale, au sein duquel un individu a le sentiment d’être dans l’intimité, en sécurité contre l’immixtion de personnes contre sa volonté, indépendamment de la durée et de l’intensité d’utilisation est un domicile</a:t>
            </a:r>
            <a:r>
              <a:rPr lang="fr-FR" dirty="0"/>
              <a:t> </a:t>
            </a:r>
          </a:p>
          <a:p>
            <a:r>
              <a:rPr lang="fr-FR" dirty="0"/>
              <a:t>// Cour constitutionnelle</a:t>
            </a:r>
          </a:p>
          <a:p>
            <a:r>
              <a:rPr lang="fr-FR" dirty="0"/>
              <a:t>Cour de cassation: plus restrictive</a:t>
            </a:r>
          </a:p>
          <a:p>
            <a:pPr>
              <a:buFontTx/>
              <a:buChar char="-"/>
            </a:pPr>
            <a:r>
              <a:rPr lang="fr-FR" dirty="0"/>
              <a:t>Chambre d’hôtel: ok domicile privé (raisonnement implicite)</a:t>
            </a:r>
          </a:p>
          <a:p>
            <a:pPr>
              <a:buFontTx/>
              <a:buChar char="-"/>
            </a:pPr>
            <a:r>
              <a:rPr lang="fr-FR" dirty="0"/>
              <a:t>Etable/Ecurie: pas un domicile privé même si pouvait être utilisé comme domicile ou que de la correspondance privée aurait pu y être trouvée</a:t>
            </a:r>
          </a:p>
        </p:txBody>
      </p:sp>
    </p:spTree>
    <p:extLst>
      <p:ext uri="{BB962C8B-B14F-4D97-AF65-F5344CB8AC3E}">
        <p14:creationId xmlns:p14="http://schemas.microsoft.com/office/powerpoint/2010/main" val="3256157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F2267-9BEF-6546-86BD-D7B9C15D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592" y="579102"/>
            <a:ext cx="7729728" cy="1188720"/>
          </a:xfrm>
        </p:spPr>
        <p:txBody>
          <a:bodyPr/>
          <a:lstStyle/>
          <a:p>
            <a:r>
              <a:rPr lang="fr-FR" dirty="0"/>
              <a:t>L’accès aux locaux professionnels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3C2E52D3-12A3-6345-B7A5-713357CF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84755"/>
              </p:ext>
            </p:extLst>
          </p:nvPr>
        </p:nvGraphicFramePr>
        <p:xfrm>
          <a:off x="1287906" y="1988037"/>
          <a:ext cx="9297099" cy="485569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48054">
                  <a:extLst>
                    <a:ext uri="{9D8B030D-6E8A-4147-A177-3AD203B41FA5}">
                      <a16:colId xmlns:a16="http://schemas.microsoft.com/office/drawing/2014/main" val="3678695346"/>
                    </a:ext>
                  </a:extLst>
                </a:gridCol>
                <a:gridCol w="3150012">
                  <a:extLst>
                    <a:ext uri="{9D8B030D-6E8A-4147-A177-3AD203B41FA5}">
                      <a16:colId xmlns:a16="http://schemas.microsoft.com/office/drawing/2014/main" val="561390211"/>
                    </a:ext>
                  </a:extLst>
                </a:gridCol>
                <a:gridCol w="3099033">
                  <a:extLst>
                    <a:ext uri="{9D8B030D-6E8A-4147-A177-3AD203B41FA5}">
                      <a16:colId xmlns:a16="http://schemas.microsoft.com/office/drawing/2014/main" val="689451807"/>
                    </a:ext>
                  </a:extLst>
                </a:gridCol>
              </a:tblGrid>
              <a:tr h="649459">
                <a:tc>
                  <a:txBody>
                    <a:bodyPr/>
                    <a:lstStyle/>
                    <a:p>
                      <a:r>
                        <a:rPr lang="fr-FR" dirty="0"/>
                        <a:t>Inspection fiscale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SPFE - FSMA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3977"/>
                  </a:ext>
                </a:extLst>
              </a:tr>
              <a:tr h="411584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Uniquement 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moyennant l’autorisation du juge de police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Entre 5h et 21h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 err="1"/>
                        <a:t>Csq</a:t>
                      </a:r>
                      <a:r>
                        <a:rPr lang="fr-FR" dirty="0"/>
                        <a:t> en cas de non respect?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Jurisprudence partagée si le contribuable a donné son consentement à la visite.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Pourtant, en principe, visite domiciliaire sur consentement est interdite (article 15 </a:t>
                      </a:r>
                      <a:r>
                        <a:rPr lang="fr-FR" dirty="0" err="1"/>
                        <a:t>Const</a:t>
                      </a:r>
                      <a:r>
                        <a:rPr lang="fr-FR" dirty="0"/>
                        <a:t>)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dirty="0"/>
                        <a:t>Uniquement 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moyennant l’autorisation du juge de police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Entre 5h et 21h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fr-FR" dirty="0"/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Avec consentement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Autorisation du JI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Sur flagrant délit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5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9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30694-38B1-9C43-8751-CFEEAFF6E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63323"/>
            <a:ext cx="8991600" cy="1692771"/>
          </a:xfrm>
          <a:ln>
            <a:solidFill>
              <a:schemeClr val="accent3"/>
            </a:solidFill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br>
              <a:rPr lang="fr-BE" b="1" dirty="0"/>
            </a:br>
            <a:r>
              <a:rPr lang="fr-BE" b="1" dirty="0"/>
              <a:t>1</a:t>
            </a:r>
            <a:r>
              <a:rPr lang="fr-BE" sz="3100" b="1" dirty="0"/>
              <a:t>.	Les organisations internationales de réflexion et de contrôle</a:t>
            </a:r>
            <a:br>
              <a:rPr lang="fr-BE" sz="3100" b="1" dirty="0"/>
            </a:br>
            <a:endParaRPr lang="en-US" sz="31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39B3A-A1B0-964D-B138-74FDD17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9220" y="5374888"/>
            <a:ext cx="3995955" cy="758282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9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7BAFA2-AAEC-3440-B100-422B9718C42B}"/>
              </a:ext>
            </a:extLst>
          </p:cNvPr>
          <p:cNvSpPr txBox="1"/>
          <p:nvPr/>
        </p:nvSpPr>
        <p:spPr>
          <a:xfrm>
            <a:off x="1414463" y="1328738"/>
            <a:ext cx="957262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/>
              <a:t>1. </a:t>
            </a:r>
            <a:r>
              <a:rPr lang="fr-BE" sz="2200" b="1" u="sng" dirty="0"/>
              <a:t>Le GAFI</a:t>
            </a:r>
          </a:p>
          <a:p>
            <a:pPr>
              <a:buFontTx/>
              <a:buChar char="-"/>
            </a:pPr>
            <a:r>
              <a:rPr lang="fr-BE" dirty="0"/>
              <a:t>Établit des recommandations (fondement des directives européennes)</a:t>
            </a:r>
          </a:p>
          <a:p>
            <a:pPr>
              <a:buFontTx/>
              <a:buChar char="-"/>
            </a:pPr>
            <a:r>
              <a:rPr lang="fr-BE" dirty="0"/>
              <a:t>Dresse une liste des pays soumis à des contre-mesures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200" dirty="0"/>
              <a:t>2. </a:t>
            </a:r>
            <a:r>
              <a:rPr lang="fr-FR" sz="2200" b="1" u="sng" dirty="0"/>
              <a:t>Groupe Egmont</a:t>
            </a:r>
          </a:p>
          <a:p>
            <a:pPr>
              <a:buFontTx/>
              <a:buChar char="-"/>
            </a:pPr>
            <a:r>
              <a:rPr lang="fr-FR" dirty="0"/>
              <a:t>Forum international</a:t>
            </a:r>
          </a:p>
          <a:p>
            <a:pPr>
              <a:buFontTx/>
              <a:buChar char="-"/>
            </a:pPr>
            <a:r>
              <a:rPr lang="fr-FR" dirty="0"/>
              <a:t>Développe la coopération internationale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200" dirty="0"/>
              <a:t>3. </a:t>
            </a:r>
            <a:r>
              <a:rPr lang="fr-FR" sz="2200" b="1" u="sng" dirty="0"/>
              <a:t>L’Union européenne/Commission européenne</a:t>
            </a:r>
          </a:p>
          <a:p>
            <a:pPr>
              <a:buFontTx/>
              <a:buChar char="-"/>
            </a:pPr>
            <a:r>
              <a:rPr lang="fr-FR" dirty="0"/>
              <a:t>Edicte les directives anti-blanchiment</a:t>
            </a:r>
          </a:p>
          <a:p>
            <a:pPr>
              <a:buFontTx/>
              <a:buChar char="-"/>
            </a:pPr>
            <a:r>
              <a:rPr lang="fr-BE" dirty="0"/>
              <a:t>Dresse une liste des pays à haut risque en matière de blanchiment =&gt; obligation de vigilance accrue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62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7BAFA2-AAEC-3440-B100-422B9718C42B}"/>
              </a:ext>
            </a:extLst>
          </p:cNvPr>
          <p:cNvSpPr txBox="1"/>
          <p:nvPr/>
        </p:nvSpPr>
        <p:spPr>
          <a:xfrm>
            <a:off x="1571626" y="1213008"/>
            <a:ext cx="95726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4. </a:t>
            </a:r>
            <a:r>
              <a:rPr lang="fr-FR" sz="2400" b="1" u="sng" dirty="0"/>
              <a:t>Le Conseil de l’Europe</a:t>
            </a:r>
          </a:p>
          <a:p>
            <a:pPr>
              <a:buFontTx/>
              <a:buChar char="-"/>
            </a:pPr>
            <a:r>
              <a:rPr lang="fr-FR" dirty="0"/>
              <a:t>A mis sur pied un programme d’évaluation des mesures anti-blanchiment</a:t>
            </a:r>
          </a:p>
          <a:p>
            <a:pPr>
              <a:buFontTx/>
              <a:buChar char="-"/>
            </a:pPr>
            <a:r>
              <a:rPr lang="fr-FR" dirty="0"/>
              <a:t>Fournit une assistance technique aux pays membres</a:t>
            </a:r>
          </a:p>
          <a:p>
            <a:pPr>
              <a:buFontTx/>
              <a:buChar char="-"/>
            </a:pPr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b="1" dirty="0"/>
              <a:t>5. </a:t>
            </a:r>
            <a:r>
              <a:rPr lang="fr-FR" sz="2400" b="1" u="sng" dirty="0"/>
              <a:t>Le FMI et la Banque mondiale</a:t>
            </a:r>
          </a:p>
          <a:p>
            <a:pPr>
              <a:buFontTx/>
              <a:buChar char="-"/>
            </a:pPr>
            <a:r>
              <a:rPr lang="fr-FR" dirty="0"/>
              <a:t>Harmonisation </a:t>
            </a:r>
            <a:r>
              <a:rPr lang="fr-BE" dirty="0"/>
              <a:t>des standards internationaux de lutte contre le blanchiment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660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30694-38B1-9C43-8751-CFEEAFF6E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63323"/>
            <a:ext cx="8991600" cy="1692771"/>
          </a:xfrm>
          <a:ln>
            <a:solidFill>
              <a:schemeClr val="accent3"/>
            </a:solidFill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br>
              <a:rPr lang="fr-BE" b="1" dirty="0"/>
            </a:br>
            <a:r>
              <a:rPr lang="fr-BE" b="1" dirty="0"/>
              <a:t>1I</a:t>
            </a:r>
            <a:r>
              <a:rPr lang="fr-BE" sz="3100" b="1" dirty="0"/>
              <a:t>.	Les organisations </a:t>
            </a:r>
            <a:br>
              <a:rPr lang="fr-BE" sz="3100" b="1" dirty="0"/>
            </a:br>
            <a:r>
              <a:rPr lang="fr-BE" sz="3100" b="1" dirty="0"/>
              <a:t>nationales de réflexion et de contrôle</a:t>
            </a:r>
            <a:br>
              <a:rPr lang="fr-BE" sz="3100" b="1" dirty="0"/>
            </a:br>
            <a:endParaRPr lang="en-US" sz="31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39B3A-A1B0-964D-B138-74FDD17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9220" y="5374888"/>
            <a:ext cx="3995955" cy="758282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9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7BAFA2-AAEC-3440-B100-422B9718C42B}"/>
              </a:ext>
            </a:extLst>
          </p:cNvPr>
          <p:cNvSpPr txBox="1"/>
          <p:nvPr/>
        </p:nvSpPr>
        <p:spPr>
          <a:xfrm>
            <a:off x="1309687" y="817959"/>
            <a:ext cx="957262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/>
              <a:t>1. </a:t>
            </a:r>
            <a:r>
              <a:rPr lang="fr-BE" sz="2200" b="1" u="sng" dirty="0"/>
              <a:t>La CTIF</a:t>
            </a:r>
          </a:p>
          <a:p>
            <a:pPr>
              <a:buFontTx/>
              <a:buChar char="-"/>
            </a:pPr>
            <a:r>
              <a:rPr lang="fr-BE" dirty="0"/>
              <a:t>Chargée de l’analyse des transactions suspectes</a:t>
            </a:r>
          </a:p>
          <a:p>
            <a:pPr>
              <a:buFontTx/>
              <a:buChar char="-"/>
            </a:pPr>
            <a:r>
              <a:rPr lang="fr-BE" dirty="0"/>
              <a:t>Dénonciation au parquet</a:t>
            </a:r>
          </a:p>
          <a:p>
            <a:pPr>
              <a:buFontTx/>
              <a:buChar char="-"/>
            </a:pPr>
            <a:r>
              <a:rPr lang="fr-BE" dirty="0"/>
              <a:t>Opposition aux transactions litigieuses</a:t>
            </a:r>
          </a:p>
          <a:p>
            <a:pPr>
              <a:buFontTx/>
              <a:buChar char="-"/>
            </a:pPr>
            <a:r>
              <a:rPr lang="fr-BE" dirty="0"/>
              <a:t>Mission d’avis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200" dirty="0"/>
              <a:t>2. </a:t>
            </a:r>
            <a:r>
              <a:rPr lang="fr-FR" sz="2200" b="1" u="sng" dirty="0"/>
              <a:t>La FSMA</a:t>
            </a:r>
          </a:p>
          <a:p>
            <a:pPr>
              <a:buFontTx/>
              <a:buChar char="-"/>
            </a:pPr>
            <a:r>
              <a:rPr lang="fr-FR" dirty="0"/>
              <a:t>Assure la surveillance des marchés financiers</a:t>
            </a:r>
          </a:p>
          <a:p>
            <a:pPr>
              <a:buFontTx/>
              <a:buChar char="-"/>
            </a:pPr>
            <a:r>
              <a:rPr lang="fr-FR" dirty="0"/>
              <a:t>Agrée et contrôle les établissements financiers</a:t>
            </a:r>
          </a:p>
          <a:p>
            <a:pPr>
              <a:buFontTx/>
              <a:buChar char="-"/>
            </a:pPr>
            <a:r>
              <a:rPr lang="fr-FR" dirty="0"/>
              <a:t>Supervise la commercialisation des produits d’investissement</a:t>
            </a:r>
          </a:p>
          <a:p>
            <a:pPr>
              <a:buFontTx/>
              <a:buChar char="-"/>
            </a:pPr>
            <a:r>
              <a:rPr lang="fr-FR" dirty="0"/>
              <a:t>Edicte des règles de conduite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sz="2200" b="1" u="sng" dirty="0"/>
              <a:t>3. La Banque nationale</a:t>
            </a:r>
          </a:p>
          <a:p>
            <a:r>
              <a:rPr lang="fr-FR" dirty="0"/>
              <a:t>- Contribue à la stabilité du système financier</a:t>
            </a:r>
          </a:p>
          <a:p>
            <a:r>
              <a:rPr lang="fr-FR" dirty="0"/>
              <a:t>- Contrôle macro- et microprudentiel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529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30694-38B1-9C43-8751-CFEEAFF6E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63323"/>
            <a:ext cx="8991600" cy="1692771"/>
          </a:xfrm>
          <a:ln>
            <a:solidFill>
              <a:schemeClr val="accent3"/>
            </a:solidFill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br>
              <a:rPr lang="fr-BE" b="1" dirty="0"/>
            </a:br>
            <a:r>
              <a:rPr lang="fr-BE" b="1" dirty="0"/>
              <a:t>1II</a:t>
            </a:r>
            <a:r>
              <a:rPr lang="fr-BE" sz="3100" b="1" dirty="0"/>
              <a:t>.	Les organes d’enquête judiciaires</a:t>
            </a:r>
            <a:br>
              <a:rPr lang="fr-BE" sz="3100" b="1" dirty="0"/>
            </a:br>
            <a:endParaRPr lang="en-US" sz="31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39B3A-A1B0-964D-B138-74FDD17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9220" y="5374888"/>
            <a:ext cx="3995955" cy="758282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97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7BAFA2-AAEC-3440-B100-422B9718C42B}"/>
              </a:ext>
            </a:extLst>
          </p:cNvPr>
          <p:cNvSpPr txBox="1"/>
          <p:nvPr/>
        </p:nvSpPr>
        <p:spPr>
          <a:xfrm>
            <a:off x="1309687" y="817959"/>
            <a:ext cx="95726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200" dirty="0"/>
          </a:p>
          <a:p>
            <a:endParaRPr lang="fr-BE" sz="2200" dirty="0"/>
          </a:p>
          <a:p>
            <a:r>
              <a:rPr lang="fr-BE" sz="2200" dirty="0"/>
              <a:t>1. </a:t>
            </a:r>
            <a:r>
              <a:rPr lang="fr-BE" sz="2200" b="1" u="sng" dirty="0"/>
              <a:t>Le ministère public</a:t>
            </a:r>
          </a:p>
          <a:p>
            <a:pPr>
              <a:buFontTx/>
              <a:buChar char="-"/>
            </a:pPr>
            <a:r>
              <a:rPr lang="fr-BE" dirty="0"/>
              <a:t> Les substituts spécialisés en matière fiscale</a:t>
            </a:r>
          </a:p>
          <a:p>
            <a:r>
              <a:rPr lang="fr-BE" dirty="0"/>
              <a:t>- Les fonctionnaires fiscaux mis à disposition auprès du ministère public </a:t>
            </a:r>
          </a:p>
          <a:p>
            <a:r>
              <a:rPr lang="fr-BE" dirty="0"/>
              <a:t>- Le parquet européen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200" dirty="0"/>
              <a:t>2. </a:t>
            </a:r>
            <a:r>
              <a:rPr lang="fr-FR" sz="2200" b="1" u="sng" dirty="0"/>
              <a:t>Les services de police</a:t>
            </a:r>
          </a:p>
          <a:p>
            <a:pPr>
              <a:buFontTx/>
              <a:buChar char="-"/>
            </a:pPr>
            <a:r>
              <a:rPr lang="fr-FR" dirty="0"/>
              <a:t>La police fédérale (OCDFO – OCRC)</a:t>
            </a:r>
          </a:p>
          <a:p>
            <a:pPr>
              <a:buFontTx/>
              <a:buChar char="-"/>
            </a:pPr>
            <a:r>
              <a:rPr lang="fr-FR" dirty="0"/>
              <a:t>La police locale</a:t>
            </a:r>
          </a:p>
          <a:p>
            <a:pPr>
              <a:buFontTx/>
              <a:buChar char="-"/>
            </a:pPr>
            <a:r>
              <a:rPr lang="fr-BE" dirty="0"/>
              <a:t>Les fonctionnaires fiscaux mis à la disposition de la police fédérale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597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30694-38B1-9C43-8751-CFEEAFF6E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63323"/>
            <a:ext cx="8991600" cy="1692771"/>
          </a:xfrm>
          <a:ln>
            <a:solidFill>
              <a:schemeClr val="accent3"/>
            </a:solidFill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br>
              <a:rPr lang="fr-BE" b="1" dirty="0"/>
            </a:br>
            <a:r>
              <a:rPr lang="fr-BE" b="1" dirty="0"/>
              <a:t>1II</a:t>
            </a:r>
            <a:r>
              <a:rPr lang="fr-BE" sz="3100" b="1" dirty="0"/>
              <a:t>.	Les organes d’enquête parajudiciaires</a:t>
            </a:r>
            <a:br>
              <a:rPr lang="fr-BE" sz="3100" b="1" dirty="0"/>
            </a:br>
            <a:endParaRPr lang="en-US" sz="31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39B3A-A1B0-964D-B138-74FDD17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9220" y="5374888"/>
            <a:ext cx="3995955" cy="758282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66360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{89947978-F858-B04D-911E-A0F755C4942A}tf10001120</Template>
  <TotalTime>215</TotalTime>
  <Words>882</Words>
  <Application>Microsoft Macintosh PowerPoint</Application>
  <PresentationFormat>Grand écran</PresentationFormat>
  <Paragraphs>217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Colis</vt:lpstr>
      <vt:lpstr>Les institutions de contrôle et d’enquête du droit pénal de l’entreprise </vt:lpstr>
      <vt:lpstr> 1. Les organisations internationales de réflexion et de contrôle </vt:lpstr>
      <vt:lpstr>Présentation PowerPoint</vt:lpstr>
      <vt:lpstr>Présentation PowerPoint</vt:lpstr>
      <vt:lpstr> 1I. Les organisations  nationales de réflexion et de contrôle </vt:lpstr>
      <vt:lpstr>Présentation PowerPoint</vt:lpstr>
      <vt:lpstr> 1II. Les organes d’enquête judiciaires </vt:lpstr>
      <vt:lpstr>Présentation PowerPoint</vt:lpstr>
      <vt:lpstr> 1II. Les organes d’enquête parajudiciaires </vt:lpstr>
      <vt:lpstr>Présentation PowerPoint</vt:lpstr>
      <vt:lpstr>Leurs OBLIGATIONS</vt:lpstr>
      <vt:lpstr>L’obligation de conseil</vt:lpstr>
      <vt:lpstr>LE SECRET PROFESSIONNEL</vt:lpstr>
      <vt:lpstr>La dénonciation à l’autorité</vt:lpstr>
      <vt:lpstr>Leurs POUVOIRS</vt:lpstr>
      <vt:lpstr>L’accès aux locaux professionnels</vt:lpstr>
      <vt:lpstr>L’accès au Domicile</vt:lpstr>
      <vt:lpstr>L’accès aux locaux professionnels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institutions de contrôle et d’enquête du droit pénal de l’entreprise </dc:title>
  <dc:creator>Fanny Vansiliette</dc:creator>
  <cp:lastModifiedBy>Vansiliette Fanny</cp:lastModifiedBy>
  <cp:revision>20</cp:revision>
  <cp:lastPrinted>2021-04-28T14:41:21Z</cp:lastPrinted>
  <dcterms:created xsi:type="dcterms:W3CDTF">2021-04-27T18:03:42Z</dcterms:created>
  <dcterms:modified xsi:type="dcterms:W3CDTF">2021-04-28T14:46:07Z</dcterms:modified>
</cp:coreProperties>
</file>