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3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</p:sldMasterIdLst>
  <p:handoutMasterIdLst>
    <p:handoutMasterId r:id="rId28"/>
  </p:handoutMasterIdLst>
  <p:sldIdLst>
    <p:sldId id="256" r:id="rId2"/>
    <p:sldId id="276" r:id="rId3"/>
    <p:sldId id="279" r:id="rId4"/>
    <p:sldId id="257" r:id="rId5"/>
    <p:sldId id="258" r:id="rId6"/>
    <p:sldId id="259" r:id="rId7"/>
    <p:sldId id="263" r:id="rId8"/>
    <p:sldId id="268" r:id="rId9"/>
    <p:sldId id="260" r:id="rId10"/>
    <p:sldId id="261" r:id="rId11"/>
    <p:sldId id="262" r:id="rId12"/>
    <p:sldId id="267" r:id="rId13"/>
    <p:sldId id="270" r:id="rId14"/>
    <p:sldId id="272" r:id="rId15"/>
    <p:sldId id="271" r:id="rId16"/>
    <p:sldId id="273" r:id="rId17"/>
    <p:sldId id="280" r:id="rId18"/>
    <p:sldId id="264" r:id="rId19"/>
    <p:sldId id="274" r:id="rId20"/>
    <p:sldId id="275" r:id="rId21"/>
    <p:sldId id="269" r:id="rId22"/>
    <p:sldId id="277" r:id="rId23"/>
    <p:sldId id="265" r:id="rId24"/>
    <p:sldId id="282" r:id="rId25"/>
    <p:sldId id="278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32" autoAdjust="0"/>
  </p:normalViewPr>
  <p:slideViewPr>
    <p:cSldViewPr snapToGrid="0" snapToObjects="1">
      <p:cViewPr varScale="1">
        <p:scale>
          <a:sx n="88" d="100"/>
          <a:sy n="88" d="100"/>
        </p:scale>
        <p:origin x="58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 err="1" smtClean="0"/>
              <a:t>Activités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normales</a:t>
            </a:r>
            <a:r>
              <a:rPr lang="en-US" sz="1800" b="0" baseline="0" dirty="0" smtClean="0"/>
              <a:t> de </a:t>
            </a:r>
            <a:r>
              <a:rPr lang="en-US" sz="1800" b="0" baseline="0" dirty="0" err="1" smtClean="0"/>
              <a:t>dépistage</a:t>
            </a:r>
            <a:r>
              <a:rPr lang="en-US" sz="1800" b="0" baseline="0" dirty="0" smtClean="0"/>
              <a:t> (bruit de fond)</a:t>
            </a:r>
            <a:endParaRPr lang="en-US" sz="1800" b="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Distribution naturelle des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B2A-45F6-8479-87BC84A76D63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B1F-4B08-B04F-3E8FF7A237F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B2A-45F6-8479-87BC84A76D6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B2A-45F6-8479-87BC84A76D6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Feuil1!$A$2:$A$5</c:f>
              <c:strCache>
                <c:ptCount val="4"/>
                <c:pt idx="0">
                  <c:v>Positifs</c:v>
                </c:pt>
                <c:pt idx="1">
                  <c:v>Négatifs</c:v>
                </c:pt>
                <c:pt idx="2">
                  <c:v>Invalides</c:v>
                </c:pt>
                <c:pt idx="3">
                  <c:v>Contrôles de qualité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10</c:v>
                </c:pt>
                <c:pt idx="1">
                  <c:v>85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1F-4B08-B04F-3E8FF7A237F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 smtClean="0">
                <a:solidFill>
                  <a:srgbClr val="FF0000"/>
                </a:solidFill>
              </a:rPr>
              <a:t>Suspicion de foyer</a:t>
            </a:r>
            <a:r>
              <a:rPr lang="en-US" sz="1800" b="0" baseline="0" dirty="0" smtClean="0">
                <a:solidFill>
                  <a:srgbClr val="FF0000"/>
                </a:solidFill>
              </a:rPr>
              <a:t> </a:t>
            </a:r>
            <a:r>
              <a:rPr lang="en-US" sz="1800" b="0" baseline="0" dirty="0" err="1" smtClean="0">
                <a:solidFill>
                  <a:srgbClr val="FF0000"/>
                </a:solidFill>
              </a:rPr>
              <a:t>épidémique</a:t>
            </a:r>
            <a:r>
              <a:rPr lang="en-US" sz="1800" b="0" baseline="0" dirty="0" smtClean="0">
                <a:solidFill>
                  <a:srgbClr val="FF0000"/>
                </a:solidFill>
              </a:rPr>
              <a:t>?</a:t>
            </a:r>
            <a:endParaRPr lang="en-US" sz="1800" b="0" dirty="0">
              <a:solidFill>
                <a:srgbClr val="FF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Distribution naturelle des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9D7-4866-B581-00F95A530C0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9D7-4866-B581-00F95A530C0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9D7-4866-B581-00F95A530C0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9D7-4866-B581-00F95A530C0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Feuil1!$A$2:$A$5</c:f>
              <c:strCache>
                <c:ptCount val="4"/>
                <c:pt idx="0">
                  <c:v>Positifs</c:v>
                </c:pt>
                <c:pt idx="1">
                  <c:v>Négatifs</c:v>
                </c:pt>
                <c:pt idx="2">
                  <c:v>Invalides</c:v>
                </c:pt>
                <c:pt idx="3">
                  <c:v>Contrôles de qualité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50</c:v>
                </c:pt>
                <c:pt idx="1">
                  <c:v>85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D7-4866-B581-00F95A530C0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/>
              <a:t>Distribution </a:t>
            </a:r>
            <a:r>
              <a:rPr lang="en-US" sz="1800" b="0" dirty="0" err="1"/>
              <a:t>naturelle</a:t>
            </a:r>
            <a:r>
              <a:rPr lang="en-US" sz="1800" b="0" dirty="0"/>
              <a:t> des </a:t>
            </a:r>
            <a:r>
              <a:rPr lang="en-US" sz="1800" b="0" dirty="0" smtClean="0"/>
              <a:t>mutations </a:t>
            </a:r>
          </a:p>
          <a:p>
            <a:pPr>
              <a:defRPr/>
            </a:pPr>
            <a:r>
              <a:rPr lang="en-US" sz="1800" b="0" dirty="0" smtClean="0"/>
              <a:t>(bruit</a:t>
            </a:r>
            <a:r>
              <a:rPr lang="en-US" sz="1800" b="0" baseline="0" dirty="0" smtClean="0"/>
              <a:t> de fond)</a:t>
            </a:r>
            <a:endParaRPr lang="en-US" sz="1800" b="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Distribution naturelle des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41-41E2-A62F-021F70C495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41-41E2-A62F-021F70C495D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41-41E2-A62F-021F70C495D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41-41E2-A62F-021F70C495D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41-41E2-A62F-021F70C495D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Feuil1!$A$2:$A$6</c:f>
              <c:strCache>
                <c:ptCount val="5"/>
                <c:pt idx="0">
                  <c:v>Probe A</c:v>
                </c:pt>
                <c:pt idx="1">
                  <c:v>Probe B</c:v>
                </c:pt>
                <c:pt idx="2">
                  <c:v>Probe C</c:v>
                </c:pt>
                <c:pt idx="3">
                  <c:v>Probe E</c:v>
                </c:pt>
                <c:pt idx="4">
                  <c:v>Probe D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7</c:v>
                </c:pt>
                <c:pt idx="1">
                  <c:v>3</c:v>
                </c:pt>
                <c:pt idx="2">
                  <c:v>3</c:v>
                </c:pt>
                <c:pt idx="3">
                  <c:v>20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1F-4B08-B04F-3E8FF7A237F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pPr>
            <a:r>
              <a:rPr lang="fr-BE" sz="1800" b="0" i="0" u="none" strike="noStrike" kern="1200" baseline="0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Suspicion de foyer épidémique </a:t>
            </a:r>
            <a:endParaRPr lang="fr-BE" sz="1800" b="0" i="0" u="none" strike="noStrike" kern="1200" baseline="0" dirty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25604043635938378"/>
          <c:y val="4.7225501770956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rgbClr val="FFC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Distribution naturelle des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0C2-45B7-9C58-CDD576830A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0C2-45B7-9C58-CDD576830A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0C2-45B7-9C58-CDD576830A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0C2-45B7-9C58-CDD576830A9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0C2-45B7-9C58-CDD576830A9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Feuil1!$A$2:$A$6</c:f>
              <c:strCache>
                <c:ptCount val="5"/>
                <c:pt idx="0">
                  <c:v>Probe A</c:v>
                </c:pt>
                <c:pt idx="1">
                  <c:v>Probe B</c:v>
                </c:pt>
                <c:pt idx="2">
                  <c:v>Probe C</c:v>
                </c:pt>
                <c:pt idx="3">
                  <c:v>Probe E</c:v>
                </c:pt>
                <c:pt idx="4">
                  <c:v>Probe D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7</c:v>
                </c:pt>
                <c:pt idx="1">
                  <c:v>63</c:v>
                </c:pt>
                <c:pt idx="2">
                  <c:v>3</c:v>
                </c:pt>
                <c:pt idx="3">
                  <c:v>20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0C2-45B7-9C58-CDD576830A9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 err="1" smtClean="0"/>
              <a:t>Activités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normales</a:t>
            </a:r>
            <a:r>
              <a:rPr lang="en-US" sz="1800" b="0" baseline="0" dirty="0" smtClean="0"/>
              <a:t> de </a:t>
            </a:r>
            <a:r>
              <a:rPr lang="en-US" sz="1800" b="0" baseline="0" dirty="0" err="1" smtClean="0"/>
              <a:t>dépistage</a:t>
            </a:r>
            <a:r>
              <a:rPr lang="en-US" sz="1800" b="0" baseline="0" dirty="0" smtClean="0"/>
              <a:t> (bruit de fond)</a:t>
            </a:r>
            <a:endParaRPr lang="en-US" sz="1800" b="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Distribution naturelle des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F15-45EB-8410-250041EC052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B1F-4B08-B04F-3E8FF7A237F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F15-45EB-8410-250041EC05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F15-45EB-8410-250041EC052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Feuil1!$A$2:$A$5</c:f>
              <c:strCache>
                <c:ptCount val="4"/>
                <c:pt idx="0">
                  <c:v>Positifs</c:v>
                </c:pt>
                <c:pt idx="1">
                  <c:v>Négatifs</c:v>
                </c:pt>
                <c:pt idx="2">
                  <c:v>Invalides</c:v>
                </c:pt>
                <c:pt idx="3">
                  <c:v>Contrôles de qualité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10</c:v>
                </c:pt>
                <c:pt idx="1">
                  <c:v>85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1F-4B08-B04F-3E8FF7A237F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 smtClean="0"/>
              <a:t>Suspicion de foyer</a:t>
            </a:r>
            <a:r>
              <a:rPr lang="en-US" sz="1800" b="0" baseline="0" dirty="0" smtClean="0"/>
              <a:t> </a:t>
            </a:r>
            <a:r>
              <a:rPr lang="en-US" sz="1800" b="0" baseline="0" dirty="0" err="1" smtClean="0"/>
              <a:t>épidémique</a:t>
            </a:r>
            <a:endParaRPr lang="en-US" sz="1800" b="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Distribution naturelle des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9D7-4866-B581-00F95A530C0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9D7-4866-B581-00F95A530C0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9D7-4866-B581-00F95A530C0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9D7-4866-B581-00F95A530C0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Feuil1!$A$2:$A$5</c:f>
              <c:strCache>
                <c:ptCount val="4"/>
                <c:pt idx="0">
                  <c:v>Positifs</c:v>
                </c:pt>
                <c:pt idx="1">
                  <c:v>Négatifs</c:v>
                </c:pt>
                <c:pt idx="2">
                  <c:v>Invalides</c:v>
                </c:pt>
                <c:pt idx="3">
                  <c:v>Contrôles de qualité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10</c:v>
                </c:pt>
                <c:pt idx="1">
                  <c:v>85</c:v>
                </c:pt>
                <c:pt idx="2">
                  <c:v>30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D7-4866-B581-00F95A530C0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B74FA-E8D9-AD4E-8A69-F0E6287CFD4C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28A55-5FB4-5F49-BC9C-D6E2453AE9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268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926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189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782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7662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6264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383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516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7249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8378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03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247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9381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07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749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11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864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827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1A11F-BC1C-914F-8AF4-5C4C2085C7F8}" type="datetimeFigureOut">
              <a:rPr lang="en-US" smtClean="0"/>
              <a:t>9/28/2016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09A00-99F8-5E4D-BA4D-ACAB561B18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0048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ubmed/2739353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803405"/>
            <a:ext cx="8003177" cy="1825096"/>
          </a:xfrm>
        </p:spPr>
        <p:txBody>
          <a:bodyPr>
            <a:noAutofit/>
          </a:bodyPr>
          <a:lstStyle/>
          <a:p>
            <a:r>
              <a:rPr lang="fr-FR" sz="4400" dirty="0" smtClean="0">
                <a:solidFill>
                  <a:schemeClr val="bg1"/>
                </a:solidFill>
              </a:rPr>
              <a:t>Connectivité des </a:t>
            </a:r>
            <a:r>
              <a:rPr lang="fr-FR" sz="4400" dirty="0" smtClean="0">
                <a:solidFill>
                  <a:schemeClr val="bg1"/>
                </a:solidFill>
              </a:rPr>
              <a:t>laboratoires et ERADICATION DES MALADIES</a:t>
            </a:r>
            <a:endParaRPr lang="fr-FR" sz="44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Dr Emmanuel ANDRE</a:t>
            </a:r>
          </a:p>
          <a:p>
            <a:r>
              <a:rPr lang="fr-FR" sz="1600" dirty="0" smtClean="0">
                <a:solidFill>
                  <a:schemeClr val="bg1"/>
                </a:solidFill>
              </a:rPr>
              <a:t>Cliniques Universitaires Saint-Luc, Bruxelles</a:t>
            </a:r>
          </a:p>
          <a:p>
            <a:r>
              <a:rPr lang="fr-FR" sz="1600" dirty="0" smtClean="0">
                <a:solidFill>
                  <a:schemeClr val="bg1"/>
                </a:solidFill>
              </a:rPr>
              <a:t>Université catholique de Louvain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757856" y="5599617"/>
            <a:ext cx="252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Corata</a:t>
            </a:r>
            <a:r>
              <a:rPr lang="fr-BE" dirty="0" smtClean="0"/>
              <a:t> – Strasbourg</a:t>
            </a:r>
          </a:p>
          <a:p>
            <a:r>
              <a:rPr lang="fr-BE" dirty="0" smtClean="0"/>
              <a:t>29/09/2016</a:t>
            </a:r>
            <a:endParaRPr lang="fr-BE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8" y="128730"/>
            <a:ext cx="1478417" cy="136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8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0866" t="9756" r="30552" b="15852"/>
          <a:stretch/>
        </p:blipFill>
        <p:spPr>
          <a:xfrm>
            <a:off x="271551" y="305826"/>
            <a:ext cx="5312828" cy="640247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663401" y="117693"/>
            <a:ext cx="327739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bg1"/>
                </a:solidFill>
              </a:rPr>
              <a:t>Jamais autant d’information n’a été produite par les laboratoires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bg1"/>
                </a:solidFill>
              </a:rPr>
              <a:t>Cette information est digitalisée et transférable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bg1"/>
                </a:solidFill>
              </a:rPr>
              <a:t>Ces données sont largement inexploitées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bg1"/>
                </a:solidFill>
              </a:rPr>
              <a:t>Elles doivent servir à améliorer la qualité des résultats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bg1"/>
                </a:solidFill>
              </a:rPr>
              <a:t>Elles doivent servir à améliorer la surveillances des maladies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chemeClr val="bg1"/>
                </a:solidFill>
              </a:rPr>
              <a:t>Elles doivent aider au développement de nouvelles stratégies pour la prévention et le traitement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0987" y="659639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BE" sz="1050" dirty="0">
                <a:solidFill>
                  <a:schemeClr val="bg1"/>
                </a:solidFill>
                <a:hlinkClick r:id="rId4"/>
              </a:rPr>
              <a:t>https://</a:t>
            </a:r>
            <a:r>
              <a:rPr lang="fr-BE" sz="1050" dirty="0" smtClean="0">
                <a:solidFill>
                  <a:schemeClr val="bg1"/>
                </a:solidFill>
                <a:hlinkClick r:id="rId4"/>
              </a:rPr>
              <a:t>www.ncbi.nlm.nih.gov/pubmed/27393530</a:t>
            </a:r>
            <a:r>
              <a:rPr lang="fr-BE" sz="1050" dirty="0" smtClean="0">
                <a:solidFill>
                  <a:schemeClr val="bg1"/>
                </a:solidFill>
              </a:rPr>
              <a:t> </a:t>
            </a:r>
            <a:endParaRPr lang="fr-BE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12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ésultat de recherche d'images pour &quot;genexper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2777419"/>
            <a:ext cx="2559158" cy="247191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368832" y="690995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 smtClean="0">
                <a:solidFill>
                  <a:srgbClr val="28374A"/>
                </a:solidFill>
              </a:rPr>
              <a:t>Principes </a:t>
            </a:r>
            <a:r>
              <a:rPr lang="fr-FR" sz="3200" dirty="0" smtClean="0">
                <a:solidFill>
                  <a:srgbClr val="28374A"/>
                </a:solidFill>
              </a:rPr>
              <a:t>du </a:t>
            </a:r>
            <a:r>
              <a:rPr lang="fr-FR" sz="3200" dirty="0" err="1" smtClean="0">
                <a:solidFill>
                  <a:srgbClr val="28374A"/>
                </a:solidFill>
              </a:rPr>
              <a:t>GeneXpert</a:t>
            </a:r>
            <a:endParaRPr lang="fr-FR" sz="3200" dirty="0"/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3709851" y="2777419"/>
            <a:ext cx="0" cy="24719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3709851" y="5251752"/>
            <a:ext cx="472004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Forme libre 12"/>
          <p:cNvSpPr/>
          <p:nvPr/>
        </p:nvSpPr>
        <p:spPr>
          <a:xfrm>
            <a:off x="3718560" y="3248293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Forme libre 13"/>
          <p:cNvSpPr/>
          <p:nvPr/>
        </p:nvSpPr>
        <p:spPr>
          <a:xfrm>
            <a:off x="4393476" y="3235229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Forme libre 14"/>
          <p:cNvSpPr/>
          <p:nvPr/>
        </p:nvSpPr>
        <p:spPr>
          <a:xfrm>
            <a:off x="4511040" y="3256995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Forme libre 15"/>
          <p:cNvSpPr/>
          <p:nvPr/>
        </p:nvSpPr>
        <p:spPr>
          <a:xfrm>
            <a:off x="4619895" y="3243931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Forme libre 16"/>
          <p:cNvSpPr/>
          <p:nvPr/>
        </p:nvSpPr>
        <p:spPr>
          <a:xfrm>
            <a:off x="4737459" y="3270059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Forme libre 17"/>
          <p:cNvSpPr/>
          <p:nvPr/>
        </p:nvSpPr>
        <p:spPr>
          <a:xfrm>
            <a:off x="4872441" y="3265709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Rectangle 18"/>
          <p:cNvSpPr/>
          <p:nvPr/>
        </p:nvSpPr>
        <p:spPr>
          <a:xfrm>
            <a:off x="3248297" y="5791200"/>
            <a:ext cx="5808617" cy="2351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Rectangle 19"/>
          <p:cNvSpPr/>
          <p:nvPr/>
        </p:nvSpPr>
        <p:spPr>
          <a:xfrm>
            <a:off x="3709851" y="5781441"/>
            <a:ext cx="435429" cy="24489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20"/>
          <p:cNvSpPr/>
          <p:nvPr/>
        </p:nvSpPr>
        <p:spPr>
          <a:xfrm>
            <a:off x="8386353" y="5781440"/>
            <a:ext cx="435429" cy="24489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Rectangle 21"/>
          <p:cNvSpPr/>
          <p:nvPr/>
        </p:nvSpPr>
        <p:spPr>
          <a:xfrm>
            <a:off x="4985655" y="5794504"/>
            <a:ext cx="435429" cy="24489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Rectangle 22"/>
          <p:cNvSpPr/>
          <p:nvPr/>
        </p:nvSpPr>
        <p:spPr>
          <a:xfrm>
            <a:off x="5410200" y="5794504"/>
            <a:ext cx="435429" cy="2448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Rectangle 23"/>
          <p:cNvSpPr/>
          <p:nvPr/>
        </p:nvSpPr>
        <p:spPr>
          <a:xfrm>
            <a:off x="5830387" y="5794504"/>
            <a:ext cx="435429" cy="24489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Rectangle 24"/>
          <p:cNvSpPr/>
          <p:nvPr/>
        </p:nvSpPr>
        <p:spPr>
          <a:xfrm>
            <a:off x="6241868" y="5791200"/>
            <a:ext cx="435429" cy="244891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Rectangle 25"/>
          <p:cNvSpPr/>
          <p:nvPr/>
        </p:nvSpPr>
        <p:spPr>
          <a:xfrm>
            <a:off x="6680562" y="5786850"/>
            <a:ext cx="435429" cy="24489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3321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sz="3100" dirty="0" smtClean="0">
                <a:solidFill>
                  <a:schemeClr val="accent6">
                    <a:lumMod val="50000"/>
                  </a:schemeClr>
                </a:solidFill>
              </a:rPr>
              <a:t>Principe des Kits commerciaux</a:t>
            </a:r>
            <a:r>
              <a:rPr lang="fr-BE" dirty="0">
                <a:solidFill>
                  <a:schemeClr val="bg1"/>
                </a:solidFill>
              </a:rPr>
              <a:t/>
            </a:r>
            <a:br>
              <a:rPr lang="fr-BE" dirty="0">
                <a:solidFill>
                  <a:schemeClr val="bg1"/>
                </a:solidFill>
              </a:rPr>
            </a:b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9955"/>
          <a:stretch/>
        </p:blipFill>
        <p:spPr>
          <a:xfrm>
            <a:off x="324783" y="2608728"/>
            <a:ext cx="8603217" cy="25011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4783" y="5701115"/>
            <a:ext cx="8224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http://www.sciencedirect.com/science/article/pii/S1198743X16303937</a:t>
            </a:r>
          </a:p>
        </p:txBody>
      </p:sp>
    </p:spTree>
    <p:extLst>
      <p:ext uri="{BB962C8B-B14F-4D97-AF65-F5344CB8AC3E}">
        <p14:creationId xmlns:p14="http://schemas.microsoft.com/office/powerpoint/2010/main" val="3084102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28374A"/>
                </a:solidFill>
              </a:rPr>
              <a:t>Diagnostic de la tuberculose multi-résistante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352695" y="2812249"/>
            <a:ext cx="0" cy="24719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/>
          <p:nvPr/>
        </p:nvCxnSpPr>
        <p:spPr>
          <a:xfrm>
            <a:off x="352695" y="5286582"/>
            <a:ext cx="472004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Forme libre 5"/>
          <p:cNvSpPr/>
          <p:nvPr/>
        </p:nvSpPr>
        <p:spPr>
          <a:xfrm>
            <a:off x="361404" y="3283123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Forme libre 6"/>
          <p:cNvSpPr/>
          <p:nvPr/>
        </p:nvSpPr>
        <p:spPr>
          <a:xfrm>
            <a:off x="1036320" y="3270059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Forme libre 7"/>
          <p:cNvSpPr/>
          <p:nvPr/>
        </p:nvSpPr>
        <p:spPr>
          <a:xfrm>
            <a:off x="1153884" y="3291825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262739" y="3278761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Forme libre 10"/>
          <p:cNvSpPr/>
          <p:nvPr/>
        </p:nvSpPr>
        <p:spPr>
          <a:xfrm>
            <a:off x="1515285" y="3300539"/>
            <a:ext cx="3640183" cy="1984998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352695" y="5826030"/>
            <a:ext cx="5111931" cy="22642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352695" y="5816271"/>
            <a:ext cx="435429" cy="24489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Rectangle 13"/>
          <p:cNvSpPr/>
          <p:nvPr/>
        </p:nvSpPr>
        <p:spPr>
          <a:xfrm>
            <a:off x="5029197" y="5816270"/>
            <a:ext cx="435429" cy="24489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Rectangle 14"/>
          <p:cNvSpPr/>
          <p:nvPr/>
        </p:nvSpPr>
        <p:spPr>
          <a:xfrm>
            <a:off x="1628499" y="5829334"/>
            <a:ext cx="435429" cy="24489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Rectangle 15"/>
          <p:cNvSpPr/>
          <p:nvPr/>
        </p:nvSpPr>
        <p:spPr>
          <a:xfrm>
            <a:off x="2053044" y="5829334"/>
            <a:ext cx="435429" cy="2448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Rectangle 16"/>
          <p:cNvSpPr/>
          <p:nvPr/>
        </p:nvSpPr>
        <p:spPr>
          <a:xfrm>
            <a:off x="2473231" y="5829334"/>
            <a:ext cx="435429" cy="24489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Rectangle 18"/>
          <p:cNvSpPr/>
          <p:nvPr/>
        </p:nvSpPr>
        <p:spPr>
          <a:xfrm>
            <a:off x="3323406" y="5821680"/>
            <a:ext cx="435429" cy="24489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Multiplication 19"/>
          <p:cNvSpPr/>
          <p:nvPr/>
        </p:nvSpPr>
        <p:spPr>
          <a:xfrm>
            <a:off x="2908660" y="5598556"/>
            <a:ext cx="414746" cy="732576"/>
          </a:xfrm>
          <a:prstGeom prst="mathMultiply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Émoticône 20"/>
          <p:cNvSpPr/>
          <p:nvPr/>
        </p:nvSpPr>
        <p:spPr>
          <a:xfrm>
            <a:off x="6744784" y="2638678"/>
            <a:ext cx="609600" cy="631381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39091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28374A"/>
                </a:solidFill>
              </a:rPr>
              <a:t>Contagiosité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644436" y="5390294"/>
            <a:ext cx="0" cy="10953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/>
          <p:nvPr/>
        </p:nvCxnSpPr>
        <p:spPr>
          <a:xfrm>
            <a:off x="635726" y="6497078"/>
            <a:ext cx="267055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Forme libre 5"/>
          <p:cNvSpPr/>
          <p:nvPr/>
        </p:nvSpPr>
        <p:spPr>
          <a:xfrm>
            <a:off x="644436" y="5373189"/>
            <a:ext cx="2059580" cy="1105427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Forme libre 6"/>
          <p:cNvSpPr/>
          <p:nvPr/>
        </p:nvSpPr>
        <p:spPr>
          <a:xfrm>
            <a:off x="1763486" y="5360125"/>
            <a:ext cx="2059580" cy="1105427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Forme libre 7"/>
          <p:cNvSpPr/>
          <p:nvPr/>
        </p:nvSpPr>
        <p:spPr>
          <a:xfrm>
            <a:off x="1881050" y="5381891"/>
            <a:ext cx="2059580" cy="1105427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989905" y="5368827"/>
            <a:ext cx="2059580" cy="1105427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2107469" y="5394955"/>
            <a:ext cx="2059580" cy="1105427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Forme libre 10"/>
          <p:cNvSpPr/>
          <p:nvPr/>
        </p:nvSpPr>
        <p:spPr>
          <a:xfrm>
            <a:off x="2242451" y="5390605"/>
            <a:ext cx="2059580" cy="1105427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2" name="Connecteur droit avec flèche 11"/>
          <p:cNvCxnSpPr/>
          <p:nvPr/>
        </p:nvCxnSpPr>
        <p:spPr>
          <a:xfrm flipH="1" flipV="1">
            <a:off x="5603957" y="5733485"/>
            <a:ext cx="8709" cy="7625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5603957" y="6494337"/>
            <a:ext cx="277783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Forme libre 13"/>
          <p:cNvSpPr/>
          <p:nvPr/>
        </p:nvSpPr>
        <p:spPr>
          <a:xfrm>
            <a:off x="6230975" y="5100484"/>
            <a:ext cx="2142317" cy="1375960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Forme libre 14"/>
          <p:cNvSpPr/>
          <p:nvPr/>
        </p:nvSpPr>
        <p:spPr>
          <a:xfrm>
            <a:off x="5638792" y="5087420"/>
            <a:ext cx="1458691" cy="1375960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Forme libre 15"/>
          <p:cNvSpPr/>
          <p:nvPr/>
        </p:nvSpPr>
        <p:spPr>
          <a:xfrm>
            <a:off x="5817327" y="5109186"/>
            <a:ext cx="1397720" cy="1375960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Forme libre 16"/>
          <p:cNvSpPr/>
          <p:nvPr/>
        </p:nvSpPr>
        <p:spPr>
          <a:xfrm>
            <a:off x="5817327" y="5096122"/>
            <a:ext cx="1506575" cy="1375960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Forme libre 17"/>
          <p:cNvSpPr/>
          <p:nvPr/>
        </p:nvSpPr>
        <p:spPr>
          <a:xfrm>
            <a:off x="5865211" y="5122250"/>
            <a:ext cx="1576255" cy="1375960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Forme libre 18"/>
          <p:cNvSpPr/>
          <p:nvPr/>
        </p:nvSpPr>
        <p:spPr>
          <a:xfrm>
            <a:off x="5952309" y="5117900"/>
            <a:ext cx="1624139" cy="1375960"/>
          </a:xfrm>
          <a:custGeom>
            <a:avLst/>
            <a:gdLst>
              <a:gd name="connsiteX0" fmla="*/ 0 w 3640183"/>
              <a:gd name="connsiteY0" fmla="*/ 1881051 h 1984998"/>
              <a:gd name="connsiteX1" fmla="*/ 1506583 w 3640183"/>
              <a:gd name="connsiteY1" fmla="*/ 1872342 h 1984998"/>
              <a:gd name="connsiteX2" fmla="*/ 2203269 w 3640183"/>
              <a:gd name="connsiteY2" fmla="*/ 731520 h 1984998"/>
              <a:gd name="connsiteX3" fmla="*/ 3640183 w 3640183"/>
              <a:gd name="connsiteY3" fmla="*/ 0 h 1984998"/>
              <a:gd name="connsiteX4" fmla="*/ 3640183 w 3640183"/>
              <a:gd name="connsiteY4" fmla="*/ 0 h 198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183" h="1984998">
                <a:moveTo>
                  <a:pt x="0" y="1881051"/>
                </a:moveTo>
                <a:cubicBezTo>
                  <a:pt x="569686" y="1972490"/>
                  <a:pt x="1139372" y="2063930"/>
                  <a:pt x="1506583" y="1872342"/>
                </a:cubicBezTo>
                <a:cubicBezTo>
                  <a:pt x="1873794" y="1680754"/>
                  <a:pt x="1847669" y="1043577"/>
                  <a:pt x="2203269" y="731520"/>
                </a:cubicBezTo>
                <a:cubicBezTo>
                  <a:pt x="2558869" y="419463"/>
                  <a:pt x="3640183" y="0"/>
                  <a:pt x="3640183" y="0"/>
                </a:cubicBezTo>
                <a:lnTo>
                  <a:pt x="3640183" y="0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Émoticône 27"/>
          <p:cNvSpPr/>
          <p:nvPr/>
        </p:nvSpPr>
        <p:spPr>
          <a:xfrm>
            <a:off x="1674226" y="2987041"/>
            <a:ext cx="1023257" cy="1010194"/>
          </a:xfrm>
          <a:prstGeom prst="smileyFac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9" name="Émoticône 28"/>
          <p:cNvSpPr/>
          <p:nvPr/>
        </p:nvSpPr>
        <p:spPr>
          <a:xfrm>
            <a:off x="6481246" y="2987041"/>
            <a:ext cx="1023257" cy="1010194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Ellipse 29"/>
          <p:cNvSpPr/>
          <p:nvPr/>
        </p:nvSpPr>
        <p:spPr>
          <a:xfrm>
            <a:off x="7756462" y="3276735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1" name="Ellipse 30"/>
          <p:cNvSpPr/>
          <p:nvPr/>
        </p:nvSpPr>
        <p:spPr>
          <a:xfrm>
            <a:off x="7573333" y="3449123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2" name="Ellipse 31"/>
          <p:cNvSpPr/>
          <p:nvPr/>
        </p:nvSpPr>
        <p:spPr>
          <a:xfrm>
            <a:off x="7853164" y="3597458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3" name="Ellipse 32"/>
          <p:cNvSpPr/>
          <p:nvPr/>
        </p:nvSpPr>
        <p:spPr>
          <a:xfrm>
            <a:off x="8237020" y="3007160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4" name="Ellipse 33"/>
          <p:cNvSpPr/>
          <p:nvPr/>
        </p:nvSpPr>
        <p:spPr>
          <a:xfrm>
            <a:off x="8316142" y="3491848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5" name="Ellipse 34"/>
          <p:cNvSpPr/>
          <p:nvPr/>
        </p:nvSpPr>
        <p:spPr>
          <a:xfrm>
            <a:off x="8549640" y="3866631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7" name="Ellipse 36"/>
          <p:cNvSpPr/>
          <p:nvPr/>
        </p:nvSpPr>
        <p:spPr>
          <a:xfrm>
            <a:off x="2988507" y="3368173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8" name="Ellipse 37"/>
          <p:cNvSpPr/>
          <p:nvPr/>
        </p:nvSpPr>
        <p:spPr>
          <a:xfrm>
            <a:off x="2805378" y="3540561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9" name="Ellipse 38"/>
          <p:cNvSpPr/>
          <p:nvPr/>
        </p:nvSpPr>
        <p:spPr>
          <a:xfrm>
            <a:off x="3085209" y="3688896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43" name="Connecteur droit avec flèche 42"/>
          <p:cNvCxnSpPr/>
          <p:nvPr/>
        </p:nvCxnSpPr>
        <p:spPr>
          <a:xfrm flipV="1">
            <a:off x="3431177" y="3537567"/>
            <a:ext cx="2799798" cy="29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595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28374A"/>
                </a:solidFill>
              </a:rPr>
              <a:t>Transmission de la tuberculose sensible à la rifampicine</a:t>
            </a:r>
            <a:endParaRPr lang="fr-BE" dirty="0"/>
          </a:p>
        </p:txBody>
      </p:sp>
      <p:sp>
        <p:nvSpPr>
          <p:cNvPr id="4" name="Émoticône 3"/>
          <p:cNvSpPr/>
          <p:nvPr/>
        </p:nvSpPr>
        <p:spPr>
          <a:xfrm>
            <a:off x="2460169" y="3415914"/>
            <a:ext cx="609600" cy="631381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Rectangle 4"/>
          <p:cNvSpPr/>
          <p:nvPr/>
        </p:nvSpPr>
        <p:spPr>
          <a:xfrm>
            <a:off x="426719" y="5681292"/>
            <a:ext cx="5111931" cy="22642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426719" y="5671533"/>
            <a:ext cx="435429" cy="24489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Rectangle 6"/>
          <p:cNvSpPr/>
          <p:nvPr/>
        </p:nvSpPr>
        <p:spPr>
          <a:xfrm>
            <a:off x="5103221" y="5671532"/>
            <a:ext cx="435429" cy="24489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1702523" y="5684596"/>
            <a:ext cx="435429" cy="24489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2127068" y="5684596"/>
            <a:ext cx="435429" cy="2448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2547255" y="5684596"/>
            <a:ext cx="435429" cy="24489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Rectangle 10"/>
          <p:cNvSpPr/>
          <p:nvPr/>
        </p:nvSpPr>
        <p:spPr>
          <a:xfrm>
            <a:off x="2958736" y="5681292"/>
            <a:ext cx="435429" cy="244891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3397430" y="5676942"/>
            <a:ext cx="435429" cy="24489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llipse 12"/>
          <p:cNvSpPr/>
          <p:nvPr/>
        </p:nvSpPr>
        <p:spPr>
          <a:xfrm>
            <a:off x="3775709" y="3362660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Ellipse 13"/>
          <p:cNvSpPr/>
          <p:nvPr/>
        </p:nvSpPr>
        <p:spPr>
          <a:xfrm>
            <a:off x="3340280" y="3685861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Ellipse 14"/>
          <p:cNvSpPr/>
          <p:nvPr/>
        </p:nvSpPr>
        <p:spPr>
          <a:xfrm>
            <a:off x="3890008" y="3818747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Ellipse 15"/>
          <p:cNvSpPr/>
          <p:nvPr/>
        </p:nvSpPr>
        <p:spPr>
          <a:xfrm>
            <a:off x="4442459" y="3071382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Ellipse 16"/>
          <p:cNvSpPr/>
          <p:nvPr/>
        </p:nvSpPr>
        <p:spPr>
          <a:xfrm>
            <a:off x="4456065" y="3578929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Ellipse 17"/>
          <p:cNvSpPr/>
          <p:nvPr/>
        </p:nvSpPr>
        <p:spPr>
          <a:xfrm>
            <a:off x="4480560" y="3953712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Ellipse 18"/>
          <p:cNvSpPr/>
          <p:nvPr/>
        </p:nvSpPr>
        <p:spPr>
          <a:xfrm>
            <a:off x="5273584" y="3685861"/>
            <a:ext cx="114299" cy="45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Émoticône 19"/>
          <p:cNvSpPr/>
          <p:nvPr/>
        </p:nvSpPr>
        <p:spPr>
          <a:xfrm>
            <a:off x="6836226" y="2462860"/>
            <a:ext cx="609600" cy="631381"/>
          </a:xfrm>
          <a:prstGeom prst="smileyFac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Émoticône 20"/>
          <p:cNvSpPr/>
          <p:nvPr/>
        </p:nvSpPr>
        <p:spPr>
          <a:xfrm>
            <a:off x="6836226" y="4156677"/>
            <a:ext cx="609600" cy="631381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7132319" y="3190762"/>
            <a:ext cx="0" cy="8565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6421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28374A"/>
                </a:solidFill>
              </a:rPr>
              <a:t>Transmission de la tuberculose résistante à la rifampicine</a:t>
            </a:r>
            <a:endParaRPr lang="fr-BE" dirty="0"/>
          </a:p>
        </p:txBody>
      </p:sp>
      <p:sp>
        <p:nvSpPr>
          <p:cNvPr id="4" name="Émoticône 3"/>
          <p:cNvSpPr/>
          <p:nvPr/>
        </p:nvSpPr>
        <p:spPr>
          <a:xfrm>
            <a:off x="2460169" y="3415914"/>
            <a:ext cx="609600" cy="631381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Rectangle 4"/>
          <p:cNvSpPr/>
          <p:nvPr/>
        </p:nvSpPr>
        <p:spPr>
          <a:xfrm>
            <a:off x="426719" y="5681292"/>
            <a:ext cx="5111931" cy="22642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426719" y="5671533"/>
            <a:ext cx="435429" cy="24489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Rectangle 6"/>
          <p:cNvSpPr/>
          <p:nvPr/>
        </p:nvSpPr>
        <p:spPr>
          <a:xfrm>
            <a:off x="5103221" y="5671532"/>
            <a:ext cx="435429" cy="24489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1702523" y="5684596"/>
            <a:ext cx="435429" cy="24489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2127068" y="5684596"/>
            <a:ext cx="435429" cy="2448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2547255" y="5684596"/>
            <a:ext cx="435429" cy="24489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3397430" y="5676942"/>
            <a:ext cx="435429" cy="24489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llipse 12"/>
          <p:cNvSpPr/>
          <p:nvPr/>
        </p:nvSpPr>
        <p:spPr>
          <a:xfrm>
            <a:off x="3775709" y="3362660"/>
            <a:ext cx="114299" cy="457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Ellipse 13"/>
          <p:cNvSpPr/>
          <p:nvPr/>
        </p:nvSpPr>
        <p:spPr>
          <a:xfrm>
            <a:off x="3340280" y="3685861"/>
            <a:ext cx="114299" cy="457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Ellipse 14"/>
          <p:cNvSpPr/>
          <p:nvPr/>
        </p:nvSpPr>
        <p:spPr>
          <a:xfrm>
            <a:off x="3890008" y="3818747"/>
            <a:ext cx="114299" cy="457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Ellipse 15"/>
          <p:cNvSpPr/>
          <p:nvPr/>
        </p:nvSpPr>
        <p:spPr>
          <a:xfrm>
            <a:off x="4442459" y="3071382"/>
            <a:ext cx="114299" cy="457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Ellipse 16"/>
          <p:cNvSpPr/>
          <p:nvPr/>
        </p:nvSpPr>
        <p:spPr>
          <a:xfrm>
            <a:off x="4456065" y="3578929"/>
            <a:ext cx="114299" cy="457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Ellipse 17"/>
          <p:cNvSpPr/>
          <p:nvPr/>
        </p:nvSpPr>
        <p:spPr>
          <a:xfrm>
            <a:off x="4480560" y="3953712"/>
            <a:ext cx="114299" cy="457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Ellipse 18"/>
          <p:cNvSpPr/>
          <p:nvPr/>
        </p:nvSpPr>
        <p:spPr>
          <a:xfrm>
            <a:off x="5273584" y="3685861"/>
            <a:ext cx="114299" cy="457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Émoticône 19"/>
          <p:cNvSpPr/>
          <p:nvPr/>
        </p:nvSpPr>
        <p:spPr>
          <a:xfrm>
            <a:off x="6836226" y="2462860"/>
            <a:ext cx="609600" cy="631381"/>
          </a:xfrm>
          <a:prstGeom prst="smileyFac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Émoticône 20"/>
          <p:cNvSpPr/>
          <p:nvPr/>
        </p:nvSpPr>
        <p:spPr>
          <a:xfrm>
            <a:off x="6836226" y="4156677"/>
            <a:ext cx="609600" cy="631381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7132319" y="3190762"/>
            <a:ext cx="0" cy="8565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Multiplication 22"/>
          <p:cNvSpPr/>
          <p:nvPr/>
        </p:nvSpPr>
        <p:spPr>
          <a:xfrm>
            <a:off x="2971800" y="5427689"/>
            <a:ext cx="414746" cy="732576"/>
          </a:xfrm>
          <a:prstGeom prst="mathMultiply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0364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BE" sz="2800" dirty="0" smtClean="0">
                <a:solidFill>
                  <a:schemeClr val="accent6">
                    <a:lumMod val="50000"/>
                  </a:schemeClr>
                </a:solidFill>
              </a:rPr>
              <a:t>Le </a:t>
            </a:r>
            <a:r>
              <a:rPr lang="fr-BE" sz="2800" dirty="0" err="1" smtClean="0">
                <a:solidFill>
                  <a:schemeClr val="accent6">
                    <a:lumMod val="50000"/>
                  </a:schemeClr>
                </a:solidFill>
              </a:rPr>
              <a:t>GenEXpert</a:t>
            </a:r>
            <a:r>
              <a:rPr lang="fr-BE" sz="2800" dirty="0" smtClean="0">
                <a:solidFill>
                  <a:schemeClr val="accent6">
                    <a:lumMod val="50000"/>
                  </a:schemeClr>
                </a:solidFill>
              </a:rPr>
              <a:t> peut-il servir pour la surveillance des maladies?</a:t>
            </a:r>
            <a:endParaRPr lang="fr-BE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Nécessite de connecter les automates dans un réseau</a:t>
            </a:r>
          </a:p>
          <a:p>
            <a:pPr lvl="1"/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 « POC » </a:t>
            </a:r>
          </a:p>
          <a:p>
            <a:pPr lvl="1"/>
            <a:r>
              <a:rPr lang="fr-BE" dirty="0">
                <a:solidFill>
                  <a:schemeClr val="accent6">
                    <a:lumMod val="50000"/>
                  </a:schemeClr>
                </a:solidFill>
              </a:rPr>
              <a:t>Z</a:t>
            </a:r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ones rurales reculées</a:t>
            </a:r>
          </a:p>
          <a:p>
            <a:pPr lvl="1"/>
            <a:endParaRPr lang="fr-BE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Nécessite la capture de certaines informations concernant le patient (âge, sexe, raison du test, …)</a:t>
            </a:r>
          </a:p>
          <a:p>
            <a:endParaRPr lang="fr-BE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Nécessite de transférer les résultats bruts du test (Ct, Sondes, …)</a:t>
            </a:r>
          </a:p>
          <a:p>
            <a:endParaRPr lang="fr-BE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Nécessite un principe qui puisse aller au-delà d’un seul automate / un seul test</a:t>
            </a:r>
          </a:p>
          <a:p>
            <a:endParaRPr lang="fr-BE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270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/>
          <p:cNvPicPr>
            <a:picLocks noGrp="1"/>
          </p:cNvPicPr>
          <p:nvPr>
            <p:ph idx="1"/>
          </p:nvPr>
        </p:nvPicPr>
        <p:blipFill>
          <a:blip r:embed="rId4"/>
          <a:srcRect l="-12023" r="-12023"/>
          <a:stretch>
            <a:fillRect/>
          </a:stretch>
        </p:blipFill>
        <p:spPr bwMode="auto">
          <a:xfrm>
            <a:off x="779463" y="2390091"/>
            <a:ext cx="7583488" cy="4007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368832" y="690995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 smtClean="0">
                <a:solidFill>
                  <a:srgbClr val="28374A"/>
                </a:solidFill>
              </a:rPr>
              <a:t>Le développement du Logiciel </a:t>
            </a:r>
            <a:r>
              <a:rPr lang="fr-FR" sz="3200" dirty="0" err="1" smtClean="0">
                <a:solidFill>
                  <a:srgbClr val="28374A"/>
                </a:solidFill>
              </a:rPr>
              <a:t>GenXchange</a:t>
            </a:r>
            <a:endParaRPr lang="fr-FR" sz="3200" dirty="0"/>
          </a:p>
        </p:txBody>
      </p:sp>
      <p:sp>
        <p:nvSpPr>
          <p:cNvPr id="3" name="Flèche droite 2"/>
          <p:cNvSpPr/>
          <p:nvPr/>
        </p:nvSpPr>
        <p:spPr>
          <a:xfrm rot="19143272">
            <a:off x="6023918" y="5542026"/>
            <a:ext cx="2473235" cy="51380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SMS, internet, …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13689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>
                <a:solidFill>
                  <a:srgbClr val="28374A"/>
                </a:solidFill>
              </a:rPr>
              <a:t>Détection de foyers épidémiques de tuberculose</a:t>
            </a:r>
            <a:endParaRPr lang="fr-BE" sz="3200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367665"/>
              </p:ext>
            </p:extLst>
          </p:nvPr>
        </p:nvGraphicFramePr>
        <p:xfrm>
          <a:off x="158296" y="2359070"/>
          <a:ext cx="3673475" cy="3764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Espace réservé du conten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3784277"/>
              </p:ext>
            </p:extLst>
          </p:nvPr>
        </p:nvGraphicFramePr>
        <p:xfrm>
          <a:off x="4794613" y="2359523"/>
          <a:ext cx="3673475" cy="3764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118988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Conflits d’intérêt</a:t>
            </a:r>
            <a:endParaRPr lang="fr-BE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Grants : TB REACH (Stop TB </a:t>
            </a:r>
            <a:r>
              <a:rPr lang="fr-BE" dirty="0" err="1" smtClean="0">
                <a:solidFill>
                  <a:schemeClr val="accent6">
                    <a:lumMod val="50000"/>
                  </a:schemeClr>
                </a:solidFill>
              </a:rPr>
              <a:t>Partnership</a:t>
            </a:r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), CDC, ECDC, Union Internationale contre la Tuberculose, Fondation Saint-Luc, ERC (Commission Européenne)</a:t>
            </a:r>
          </a:p>
          <a:p>
            <a:endParaRPr lang="fr-BE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Pas de conflits d’intérêt avec des firmes commerciales liées à l’industrie du diagnostic ou du médicament</a:t>
            </a:r>
            <a:endParaRPr lang="fr-BE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fr-BE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292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 smtClean="0">
                <a:solidFill>
                  <a:srgbClr val="28374A"/>
                </a:solidFill>
              </a:rPr>
              <a:t>Détection de foyers épidémiques de Tuberculose </a:t>
            </a:r>
            <a:r>
              <a:rPr lang="fr-FR" sz="3200" dirty="0" err="1" smtClean="0">
                <a:solidFill>
                  <a:srgbClr val="28374A"/>
                </a:solidFill>
              </a:rPr>
              <a:t>pharmacorésistante</a:t>
            </a:r>
            <a:endParaRPr lang="fr-BE" sz="3200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158296" y="2359070"/>
          <a:ext cx="3673475" cy="3764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Espace réservé du contenu 5"/>
          <p:cNvGraphicFramePr>
            <a:graphicFrameLocks/>
          </p:cNvGraphicFramePr>
          <p:nvPr/>
        </p:nvGraphicFramePr>
        <p:xfrm>
          <a:off x="4650376" y="2359070"/>
          <a:ext cx="3899263" cy="3764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163496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ésultat de recherche d'images pour &quot;genexper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2777419"/>
            <a:ext cx="2559158" cy="2471914"/>
          </a:xfrm>
          <a:prstGeom prst="rect">
            <a:avLst/>
          </a:prstGeom>
        </p:spPr>
      </p:pic>
      <p:pic>
        <p:nvPicPr>
          <p:cNvPr id="6" name="Content Placeholder 3" descr="GeneXpert technical support LNR.jp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0" b="14630"/>
          <a:stretch>
            <a:fillRect/>
          </a:stretch>
        </p:blipFill>
        <p:spPr>
          <a:xfrm>
            <a:off x="3984977" y="2733132"/>
            <a:ext cx="4761795" cy="2516201"/>
          </a:xfr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368832" y="690995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all" spc="0" normalizeH="0" baseline="0" noProof="0" dirty="0" smtClean="0">
                <a:ln>
                  <a:noFill/>
                </a:ln>
                <a:solidFill>
                  <a:srgbClr val="28374A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Approche qualité dans</a:t>
            </a:r>
            <a:r>
              <a:rPr kumimoji="0" lang="fr-FR" sz="3200" b="0" i="0" u="none" strike="noStrike" kern="1200" cap="all" spc="0" normalizeH="0" noProof="0" dirty="0" smtClean="0">
                <a:ln>
                  <a:noFill/>
                </a:ln>
                <a:solidFill>
                  <a:srgbClr val="28374A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le déploiement du </a:t>
            </a:r>
            <a:r>
              <a:rPr kumimoji="0" lang="fr-FR" sz="3200" b="0" i="0" u="none" strike="noStrike" kern="1200" cap="all" spc="0" normalizeH="0" noProof="0" dirty="0" err="1" smtClean="0">
                <a:ln>
                  <a:noFill/>
                </a:ln>
                <a:solidFill>
                  <a:srgbClr val="28374A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Genexpert</a:t>
            </a:r>
            <a:r>
              <a:rPr kumimoji="0" lang="fr-FR" sz="3200" b="0" i="0" u="none" strike="noStrike" kern="1200" cap="all" spc="0" normalizeH="0" noProof="0" dirty="0" smtClean="0">
                <a:ln>
                  <a:noFill/>
                </a:ln>
                <a:solidFill>
                  <a:srgbClr val="28374A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</a:t>
            </a:r>
            <a:endParaRPr kumimoji="0" lang="fr-FR" sz="32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9834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>
                <a:solidFill>
                  <a:srgbClr val="28374A"/>
                </a:solidFill>
              </a:rPr>
              <a:t>Détection de problèmes de machines</a:t>
            </a:r>
            <a:endParaRPr lang="fr-BE" sz="3200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158296" y="2359070"/>
          <a:ext cx="3673475" cy="3764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Espace réservé du conten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9350233"/>
              </p:ext>
            </p:extLst>
          </p:nvPr>
        </p:nvGraphicFramePr>
        <p:xfrm>
          <a:off x="4794613" y="2359523"/>
          <a:ext cx="3673475" cy="3764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735356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-4611" r="9227"/>
          <a:stretch/>
        </p:blipFill>
        <p:spPr>
          <a:xfrm>
            <a:off x="1119152" y="4870921"/>
            <a:ext cx="2709897" cy="1977253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/>
          <a:srcRect l="-1554" r="-1614"/>
          <a:stretch/>
        </p:blipFill>
        <p:spPr>
          <a:xfrm>
            <a:off x="442383" y="2216107"/>
            <a:ext cx="3217333" cy="2367181"/>
          </a:xfrm>
          <a:prstGeom prst="rect">
            <a:avLst/>
          </a:prstGeom>
        </p:spPr>
      </p:pic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6"/>
          <a:srcRect l="103" r="649"/>
          <a:stretch/>
        </p:blipFill>
        <p:spPr>
          <a:xfrm>
            <a:off x="5490351" y="2302143"/>
            <a:ext cx="3059289" cy="1908611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7"/>
          <a:srcRect l="-1116" r="-58"/>
          <a:stretch/>
        </p:blipFill>
        <p:spPr>
          <a:xfrm>
            <a:off x="5982606" y="4870921"/>
            <a:ext cx="2292653" cy="1848326"/>
          </a:xfrm>
          <a:prstGeom prst="rect">
            <a:avLst/>
          </a:prstGeom>
        </p:spPr>
      </p:pic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 smtClean="0">
                <a:solidFill>
                  <a:srgbClr val="28374A"/>
                </a:solidFill>
              </a:rPr>
              <a:t>Monitoring de la qualité et des </a:t>
            </a:r>
            <a:r>
              <a:rPr lang="fr-FR" sz="3200" dirty="0" smtClean="0">
                <a:solidFill>
                  <a:srgbClr val="28374A"/>
                </a:solidFill>
              </a:rPr>
              <a:t>réactifs et des automates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2964369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Utilisation du logiciel </a:t>
            </a:r>
            <a:r>
              <a:rPr lang="fr-BE" dirty="0" err="1" smtClean="0">
                <a:solidFill>
                  <a:schemeClr val="accent6">
                    <a:lumMod val="50000"/>
                  </a:schemeClr>
                </a:solidFill>
              </a:rPr>
              <a:t>GenXchange</a:t>
            </a:r>
            <a:endParaRPr lang="fr-BE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Réseaux nationaux:</a:t>
            </a:r>
          </a:p>
          <a:p>
            <a:pPr lvl="1"/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RDC, Bénin, Côte d’Ivoire</a:t>
            </a:r>
          </a:p>
          <a:p>
            <a:pPr lvl="1"/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En cours: Rwanda, Cameroun</a:t>
            </a:r>
          </a:p>
          <a:p>
            <a:pPr lvl="1"/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En préparation: … (Afrique), Philippines, Pérou, …</a:t>
            </a:r>
          </a:p>
          <a:p>
            <a:pPr lvl="1"/>
            <a:endParaRPr lang="fr-BE" dirty="0" smtClean="0"/>
          </a:p>
          <a:p>
            <a:r>
              <a:rPr lang="fr-BE" dirty="0" smtClean="0">
                <a:solidFill>
                  <a:schemeClr val="accent5">
                    <a:lumMod val="75000"/>
                  </a:schemeClr>
                </a:solidFill>
              </a:rPr>
              <a:t>Réseaux internationaux (Projet EDCTP) : </a:t>
            </a:r>
          </a:p>
          <a:p>
            <a:pPr lvl="1"/>
            <a:r>
              <a:rPr lang="fr-BE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fr-BE" dirty="0" smtClean="0">
                <a:solidFill>
                  <a:schemeClr val="accent5">
                    <a:lumMod val="75000"/>
                  </a:schemeClr>
                </a:solidFill>
              </a:rPr>
              <a:t>0 pays africains</a:t>
            </a:r>
          </a:p>
          <a:p>
            <a:pPr lvl="1"/>
            <a:r>
              <a:rPr lang="fr-BE" dirty="0" smtClean="0">
                <a:solidFill>
                  <a:schemeClr val="accent5">
                    <a:lumMod val="75000"/>
                  </a:schemeClr>
                </a:solidFill>
              </a:rPr>
              <a:t>Plusieurs niveaux de technicité (microscopie, </a:t>
            </a:r>
            <a:r>
              <a:rPr lang="fr-BE" dirty="0" err="1" smtClean="0">
                <a:solidFill>
                  <a:schemeClr val="accent5">
                    <a:lumMod val="75000"/>
                  </a:schemeClr>
                </a:solidFill>
              </a:rPr>
              <a:t>GeneXpert</a:t>
            </a:r>
            <a:r>
              <a:rPr lang="fr-BE" dirty="0" smtClean="0">
                <a:solidFill>
                  <a:schemeClr val="accent5">
                    <a:lumMod val="75000"/>
                  </a:schemeClr>
                </a:solidFill>
              </a:rPr>
              <a:t>, Cultures, Antibiogrammes, NGS, ….)</a:t>
            </a:r>
          </a:p>
          <a:p>
            <a:endParaRPr lang="fr-BE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769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>
                <a:solidFill>
                  <a:schemeClr val="accent6">
                    <a:lumMod val="50000"/>
                  </a:schemeClr>
                </a:solidFill>
              </a:rPr>
              <a:t>Opportunités pour la surveillance des maladies en Europe</a:t>
            </a:r>
            <a:endParaRPr lang="fr-BE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 smtClean="0">
                <a:solidFill>
                  <a:srgbClr val="00B050"/>
                </a:solidFill>
              </a:rPr>
              <a:t>« Pour »:</a:t>
            </a:r>
          </a:p>
          <a:p>
            <a:pPr lvl="1"/>
            <a:r>
              <a:rPr lang="fr-BE" dirty="0" smtClean="0">
                <a:solidFill>
                  <a:srgbClr val="00B050"/>
                </a:solidFill>
              </a:rPr>
              <a:t>Couverture « complète » par des réseaux de laboratoires</a:t>
            </a:r>
          </a:p>
          <a:p>
            <a:pPr lvl="1"/>
            <a:r>
              <a:rPr lang="fr-BE" dirty="0" smtClean="0">
                <a:solidFill>
                  <a:srgbClr val="00B050"/>
                </a:solidFill>
              </a:rPr>
              <a:t>Haute technicité des laboratoires</a:t>
            </a:r>
          </a:p>
          <a:p>
            <a:pPr lvl="1"/>
            <a:r>
              <a:rPr lang="fr-BE" dirty="0" smtClean="0">
                <a:solidFill>
                  <a:srgbClr val="00B050"/>
                </a:solidFill>
              </a:rPr>
              <a:t>Besoins d’un système de surveillance « au moins aussi rapide » que les mouvements des biens et des personnes</a:t>
            </a:r>
          </a:p>
          <a:p>
            <a:pPr lvl="1"/>
            <a:endParaRPr lang="fr-BE" dirty="0" smtClean="0">
              <a:solidFill>
                <a:srgbClr val="00B050"/>
              </a:solidFill>
            </a:endParaRPr>
          </a:p>
          <a:p>
            <a:r>
              <a:rPr lang="fr-BE" dirty="0" smtClean="0">
                <a:solidFill>
                  <a:schemeClr val="accent2"/>
                </a:solidFill>
              </a:rPr>
              <a:t>« Contre »:</a:t>
            </a:r>
          </a:p>
          <a:p>
            <a:pPr lvl="1"/>
            <a:r>
              <a:rPr lang="fr-BE" dirty="0" smtClean="0">
                <a:solidFill>
                  <a:schemeClr val="accent2"/>
                </a:solidFill>
              </a:rPr>
              <a:t>(Confidentialité)</a:t>
            </a:r>
          </a:p>
          <a:p>
            <a:pPr lvl="1"/>
            <a:r>
              <a:rPr lang="fr-BE" dirty="0" smtClean="0">
                <a:solidFill>
                  <a:schemeClr val="accent2"/>
                </a:solidFill>
              </a:rPr>
              <a:t>Habitudes « protectionnistes » (ce sont MES données)</a:t>
            </a:r>
          </a:p>
          <a:p>
            <a:pPr lvl="1"/>
            <a:r>
              <a:rPr lang="fr-BE" dirty="0" smtClean="0">
                <a:solidFill>
                  <a:schemeClr val="accent2"/>
                </a:solidFill>
              </a:rPr>
              <a:t>Multitude d’intervenants, administration lourde, peu de leadership européen</a:t>
            </a:r>
          </a:p>
          <a:p>
            <a:pPr lvl="1"/>
            <a:r>
              <a:rPr lang="fr-BE" dirty="0" smtClean="0">
                <a:solidFill>
                  <a:schemeClr val="accent2"/>
                </a:solidFill>
              </a:rPr>
              <a:t>Diversité importante des algorithmes</a:t>
            </a:r>
          </a:p>
          <a:p>
            <a:pPr lvl="1"/>
            <a:r>
              <a:rPr lang="fr-BE" dirty="0" smtClean="0">
                <a:solidFill>
                  <a:schemeClr val="accent2"/>
                </a:solidFill>
              </a:rPr>
              <a:t>Diversité importante des outils diagnostiques</a:t>
            </a:r>
          </a:p>
          <a:p>
            <a:pPr lvl="1"/>
            <a:endParaRPr lang="fr-BE" dirty="0" smtClean="0"/>
          </a:p>
          <a:p>
            <a:pPr lvl="1"/>
            <a:endParaRPr lang="fr-BE" dirty="0" smtClean="0"/>
          </a:p>
          <a:p>
            <a:pPr lvl="1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40921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21577" y="2889264"/>
            <a:ext cx="4064725" cy="1293028"/>
          </a:xfrm>
        </p:spPr>
        <p:txBody>
          <a:bodyPr/>
          <a:lstStyle/>
          <a:p>
            <a:r>
              <a:rPr lang="fr-BE" dirty="0" smtClean="0">
                <a:solidFill>
                  <a:schemeClr val="accent5">
                    <a:lumMod val="75000"/>
                  </a:schemeClr>
                </a:solidFill>
              </a:rPr>
              <a:t>On Se lance?</a:t>
            </a:r>
            <a:endParaRPr lang="fr-BE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8425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Eradication des Maladies?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94360" y="2194559"/>
            <a:ext cx="7955280" cy="4589417"/>
          </a:xfrm>
        </p:spPr>
        <p:txBody>
          <a:bodyPr>
            <a:normAutofit fontScale="85000" lnSpcReduction="20000"/>
          </a:bodyPr>
          <a:lstStyle/>
          <a:p>
            <a:r>
              <a:rPr lang="fr-BE" dirty="0">
                <a:solidFill>
                  <a:srgbClr val="0070C0"/>
                </a:solidFill>
              </a:rPr>
              <a:t>Tuberculose (1,4 millions de décès par an) </a:t>
            </a:r>
          </a:p>
          <a:p>
            <a:pPr lvl="1"/>
            <a:r>
              <a:rPr lang="fr-BE" dirty="0">
                <a:solidFill>
                  <a:srgbClr val="0070C0"/>
                </a:solidFill>
              </a:rPr>
              <a:t>Stratégies efficaces de prévention de l’infection</a:t>
            </a:r>
          </a:p>
          <a:p>
            <a:pPr lvl="1"/>
            <a:r>
              <a:rPr lang="fr-BE" dirty="0">
                <a:solidFill>
                  <a:srgbClr val="0070C0"/>
                </a:solidFill>
              </a:rPr>
              <a:t>Traitements très efficaces </a:t>
            </a:r>
            <a:endParaRPr lang="fr-BE" dirty="0" smtClean="0">
              <a:solidFill>
                <a:srgbClr val="0070C0"/>
              </a:solidFill>
            </a:endParaRPr>
          </a:p>
          <a:p>
            <a:pPr lvl="1"/>
            <a:endParaRPr lang="fr-BE" dirty="0">
              <a:solidFill>
                <a:srgbClr val="0070C0"/>
              </a:solidFill>
            </a:endParaRPr>
          </a:p>
          <a:p>
            <a:r>
              <a:rPr lang="fr-BE" dirty="0" smtClean="0">
                <a:solidFill>
                  <a:srgbClr val="C00000"/>
                </a:solidFill>
              </a:rPr>
              <a:t>HIV: (1,3 millions de décès par an) </a:t>
            </a:r>
          </a:p>
          <a:p>
            <a:pPr lvl="1"/>
            <a:r>
              <a:rPr lang="fr-BE" dirty="0" smtClean="0">
                <a:solidFill>
                  <a:srgbClr val="C00000"/>
                </a:solidFill>
              </a:rPr>
              <a:t>Stratégies efficaces de prévention de l’infection</a:t>
            </a:r>
          </a:p>
          <a:p>
            <a:pPr lvl="1"/>
            <a:r>
              <a:rPr lang="fr-BE" dirty="0" smtClean="0">
                <a:solidFill>
                  <a:srgbClr val="C00000"/>
                </a:solidFill>
              </a:rPr>
              <a:t>Traitements efficaces</a:t>
            </a:r>
          </a:p>
          <a:p>
            <a:pPr lvl="1"/>
            <a:r>
              <a:rPr lang="fr-BE" dirty="0" smtClean="0">
                <a:solidFill>
                  <a:srgbClr val="C00000"/>
                </a:solidFill>
              </a:rPr>
              <a:t>Premiers cas de guérison</a:t>
            </a:r>
          </a:p>
          <a:p>
            <a:pPr lvl="1"/>
            <a:endParaRPr lang="fr-BE" dirty="0"/>
          </a:p>
          <a:p>
            <a:r>
              <a:rPr lang="fr-BE" dirty="0" smtClean="0">
                <a:solidFill>
                  <a:srgbClr val="00B050"/>
                </a:solidFill>
              </a:rPr>
              <a:t>HCV (1,45 millions de décès par an – avec HBV):</a:t>
            </a:r>
          </a:p>
          <a:p>
            <a:pPr lvl="1"/>
            <a:r>
              <a:rPr lang="fr-BE" dirty="0">
                <a:solidFill>
                  <a:srgbClr val="00B050"/>
                </a:solidFill>
              </a:rPr>
              <a:t>Stratégies efficaces de prévention de l’infection</a:t>
            </a:r>
          </a:p>
          <a:p>
            <a:pPr lvl="1"/>
            <a:r>
              <a:rPr lang="fr-BE" dirty="0">
                <a:solidFill>
                  <a:srgbClr val="00B050"/>
                </a:solidFill>
              </a:rPr>
              <a:t>Traitements </a:t>
            </a:r>
            <a:r>
              <a:rPr lang="fr-BE" dirty="0" smtClean="0">
                <a:solidFill>
                  <a:srgbClr val="00B050"/>
                </a:solidFill>
              </a:rPr>
              <a:t>très efficaces </a:t>
            </a:r>
          </a:p>
          <a:p>
            <a:pPr marL="457200" lvl="1" indent="0">
              <a:buNone/>
            </a:pPr>
            <a:endParaRPr lang="fr-BE" dirty="0" smtClean="0"/>
          </a:p>
          <a:p>
            <a:r>
              <a:rPr lang="fr-BE" dirty="0">
                <a:solidFill>
                  <a:schemeClr val="bg1"/>
                </a:solidFill>
              </a:rPr>
              <a:t>Malaria </a:t>
            </a:r>
            <a:r>
              <a:rPr lang="fr-BE" dirty="0" smtClean="0">
                <a:solidFill>
                  <a:schemeClr val="bg1"/>
                </a:solidFill>
              </a:rPr>
              <a:t>(855,000 décès </a:t>
            </a:r>
            <a:r>
              <a:rPr lang="fr-BE" dirty="0">
                <a:solidFill>
                  <a:schemeClr val="bg1"/>
                </a:solidFill>
              </a:rPr>
              <a:t>par an) </a:t>
            </a:r>
            <a:endParaRPr lang="fr-BE" dirty="0" smtClean="0">
              <a:solidFill>
                <a:schemeClr val="bg1"/>
              </a:solidFill>
            </a:endParaRPr>
          </a:p>
          <a:p>
            <a:pPr lvl="1"/>
            <a:r>
              <a:rPr lang="fr-BE" dirty="0">
                <a:solidFill>
                  <a:schemeClr val="bg1"/>
                </a:solidFill>
              </a:rPr>
              <a:t>Stratégies efficaces de prévention de l’infection</a:t>
            </a:r>
          </a:p>
          <a:p>
            <a:pPr lvl="1"/>
            <a:r>
              <a:rPr lang="fr-BE" dirty="0">
                <a:solidFill>
                  <a:schemeClr val="bg1"/>
                </a:solidFill>
              </a:rPr>
              <a:t>Traitements très efficaces </a:t>
            </a:r>
            <a:endParaRPr lang="fr-BE" dirty="0" smtClean="0">
              <a:solidFill>
                <a:schemeClr val="bg1"/>
              </a:solidFill>
            </a:endParaRPr>
          </a:p>
          <a:p>
            <a:pPr lvl="1"/>
            <a:r>
              <a:rPr lang="fr-BE" dirty="0" smtClean="0">
                <a:solidFill>
                  <a:schemeClr val="bg1"/>
                </a:solidFill>
              </a:rPr>
              <a:t>Contrôle difficile des vecteurs</a:t>
            </a:r>
            <a:endParaRPr lang="fr-BE" dirty="0">
              <a:solidFill>
                <a:schemeClr val="bg1"/>
              </a:solidFill>
            </a:endParaRPr>
          </a:p>
          <a:p>
            <a:endParaRPr lang="fr-BE" dirty="0" smtClean="0"/>
          </a:p>
          <a:p>
            <a:pPr lvl="1"/>
            <a:endParaRPr lang="fr-BE" dirty="0"/>
          </a:p>
          <a:p>
            <a:pPr lvl="1"/>
            <a:endParaRPr lang="fr-BE" dirty="0" smtClean="0"/>
          </a:p>
          <a:p>
            <a:pPr lvl="1"/>
            <a:endParaRPr lang="fr-BE" dirty="0"/>
          </a:p>
        </p:txBody>
      </p:sp>
      <p:sp>
        <p:nvSpPr>
          <p:cNvPr id="4" name="Accolade fermante 3"/>
          <p:cNvSpPr/>
          <p:nvPr/>
        </p:nvSpPr>
        <p:spPr>
          <a:xfrm>
            <a:off x="6540137" y="2194559"/>
            <a:ext cx="426720" cy="445008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7027818" y="3834823"/>
            <a:ext cx="1907177" cy="116955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400" dirty="0" smtClean="0">
                <a:solidFill>
                  <a:schemeClr val="bg1"/>
                </a:solidFill>
              </a:rPr>
              <a:t>Pas de vaccin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400" dirty="0" smtClean="0">
                <a:solidFill>
                  <a:schemeClr val="bg1"/>
                </a:solidFill>
              </a:rPr>
              <a:t>Sous-dépistage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400" dirty="0" smtClean="0">
                <a:solidFill>
                  <a:schemeClr val="bg1"/>
                </a:solidFill>
              </a:rPr>
              <a:t>Systèmes de surveillance </a:t>
            </a:r>
            <a:r>
              <a:rPr lang="fr-BE" sz="1400" dirty="0" err="1" smtClean="0">
                <a:solidFill>
                  <a:schemeClr val="bg1"/>
                </a:solidFill>
              </a:rPr>
              <a:t>sub</a:t>
            </a:r>
            <a:r>
              <a:rPr lang="fr-BE" sz="1400" dirty="0" smtClean="0">
                <a:solidFill>
                  <a:schemeClr val="bg1"/>
                </a:solidFill>
              </a:rPr>
              <a:t>-optimaux</a:t>
            </a:r>
            <a:endParaRPr lang="fr-BE" sz="1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67625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BE" sz="800" dirty="0">
                <a:solidFill>
                  <a:schemeClr val="bg1"/>
                </a:solidFill>
              </a:rPr>
              <a:t>http://www.thelancet.com/journals/lancet/article/PIIS0140-6736(16)30579-7/abstract</a:t>
            </a:r>
          </a:p>
        </p:txBody>
      </p:sp>
    </p:spTree>
    <p:extLst>
      <p:ext uri="{BB962C8B-B14F-4D97-AF65-F5344CB8AC3E}">
        <p14:creationId xmlns:p14="http://schemas.microsoft.com/office/powerpoint/2010/main" val="321417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>
                <a:solidFill>
                  <a:srgbClr val="28374A"/>
                </a:solidFill>
              </a:rPr>
              <a:t>Comment ont évolué nos outils diagnostiques?</a:t>
            </a:r>
            <a:endParaRPr lang="fr-FR" sz="3200" dirty="0">
              <a:solidFill>
                <a:srgbClr val="28374A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183" r="9568"/>
          <a:stretch/>
        </p:blipFill>
        <p:spPr>
          <a:xfrm>
            <a:off x="685800" y="2826001"/>
            <a:ext cx="2386141" cy="290106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190" y="2841195"/>
            <a:ext cx="3795010" cy="288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2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6836" y="764373"/>
            <a:ext cx="7422804" cy="1293028"/>
          </a:xfrm>
        </p:spPr>
        <p:txBody>
          <a:bodyPr>
            <a:noAutofit/>
          </a:bodyPr>
          <a:lstStyle/>
          <a:p>
            <a:r>
              <a:rPr lang="fr-FR" sz="3200" dirty="0" smtClean="0">
                <a:solidFill>
                  <a:srgbClr val="28374A"/>
                </a:solidFill>
              </a:rPr>
              <a:t>Comment ont évolué l’enregistrement et la communication des résultats?</a:t>
            </a:r>
            <a:endParaRPr lang="fr-FR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97" r="-645"/>
          <a:stretch/>
        </p:blipFill>
        <p:spPr>
          <a:xfrm>
            <a:off x="606416" y="2455399"/>
            <a:ext cx="3186128" cy="318004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395" y="2616282"/>
            <a:ext cx="4038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0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 smtClean="0">
                <a:solidFill>
                  <a:srgbClr val="28374A"/>
                </a:solidFill>
              </a:rPr>
              <a:t>Comment a évolué la communication vers les laboratoires de référence?</a:t>
            </a:r>
            <a:endParaRPr lang="fr-F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07" y="2932478"/>
            <a:ext cx="5429929" cy="30506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289" y="3175188"/>
            <a:ext cx="3007880" cy="256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3891" y="6499271"/>
            <a:ext cx="9070109" cy="358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200" dirty="0" smtClean="0">
                <a:solidFill>
                  <a:schemeClr val="bg1"/>
                </a:solidFill>
              </a:rPr>
              <a:t>https</a:t>
            </a:r>
            <a:r>
              <a:rPr lang="fr-FR" sz="1200" dirty="0">
                <a:solidFill>
                  <a:schemeClr val="bg1"/>
                </a:solidFill>
              </a:rPr>
              <a:t>://www.formulaires.modernisation.gouv.fr/gf/cerfa_13351.do </a:t>
            </a:r>
          </a:p>
          <a:p>
            <a:endParaRPr lang="fr-BE" sz="12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397991" y="630446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 smtClean="0">
                <a:solidFill>
                  <a:srgbClr val="28374A"/>
                </a:solidFill>
              </a:rPr>
              <a:t>Comment a évolué la surveillance des maladies?</a:t>
            </a:r>
            <a:endParaRPr lang="fr-FR" sz="32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50117"/>
          <a:stretch/>
        </p:blipFill>
        <p:spPr>
          <a:xfrm>
            <a:off x="236712" y="2699998"/>
            <a:ext cx="2609850" cy="361103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t="49571"/>
          <a:stretch/>
        </p:blipFill>
        <p:spPr>
          <a:xfrm>
            <a:off x="5586961" y="2825237"/>
            <a:ext cx="2609850" cy="36505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28349" y="3875636"/>
            <a:ext cx="197682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Tuberculose</a:t>
            </a:r>
            <a:endParaRPr lang="fr-FR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7991" y="1967487"/>
            <a:ext cx="1005769" cy="857750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4133" y="2109585"/>
            <a:ext cx="1005769" cy="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91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3200" dirty="0">
                <a:solidFill>
                  <a:srgbClr val="28374A"/>
                </a:solidFill>
              </a:rPr>
              <a:t>Surveillance des maladies « version 2.0 »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1288874" y="3161215"/>
            <a:ext cx="3352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294811" y="2481943"/>
            <a:ext cx="35356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2060"/>
                </a:solidFill>
              </a:rPr>
              <a:t>« Extractions » à partir de </a:t>
            </a:r>
            <a:r>
              <a:rPr lang="fr-BE" dirty="0" smtClean="0">
                <a:solidFill>
                  <a:srgbClr val="002060"/>
                </a:solidFill>
              </a:rPr>
              <a:t>LIS, pas de lien avec EMR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2060"/>
                </a:solidFill>
              </a:rPr>
              <a:t>Notifications « groupées », pas d’information en temps réel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2060"/>
                </a:solidFill>
              </a:rPr>
              <a:t>Peu d’informations transmises (« positifs </a:t>
            </a:r>
            <a:r>
              <a:rPr lang="fr-BE" dirty="0" smtClean="0">
                <a:solidFill>
                  <a:srgbClr val="002060"/>
                </a:solidFill>
              </a:rPr>
              <a:t>», pas d’informations sur les personnes testées)</a:t>
            </a:r>
            <a:endParaRPr lang="fr-BE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2060"/>
                </a:solidFill>
              </a:rPr>
              <a:t>Des informations importantes se trouvent cependant dans les résultats bruts des tests</a:t>
            </a:r>
            <a:endParaRPr lang="fr-BE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71620" y="2307772"/>
            <a:ext cx="483307" cy="3657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S1</a:t>
            </a:r>
            <a:endParaRPr lang="fr-BE" dirty="0"/>
          </a:p>
        </p:txBody>
      </p:sp>
      <p:sp>
        <p:nvSpPr>
          <p:cNvPr id="21" name="Rectangle 20"/>
          <p:cNvSpPr/>
          <p:nvPr/>
        </p:nvSpPr>
        <p:spPr>
          <a:xfrm>
            <a:off x="1911575" y="2307772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S2</a:t>
            </a:r>
            <a:endParaRPr lang="fr-BE" dirty="0"/>
          </a:p>
        </p:txBody>
      </p:sp>
      <p:sp>
        <p:nvSpPr>
          <p:cNvPr id="22" name="Rectangle 21"/>
          <p:cNvSpPr/>
          <p:nvPr/>
        </p:nvSpPr>
        <p:spPr>
          <a:xfrm>
            <a:off x="2453734" y="2314429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S3</a:t>
            </a:r>
            <a:endParaRPr lang="fr-BE" dirty="0"/>
          </a:p>
        </p:txBody>
      </p:sp>
      <p:sp>
        <p:nvSpPr>
          <p:cNvPr id="23" name="Rectangle 22"/>
          <p:cNvSpPr/>
          <p:nvPr/>
        </p:nvSpPr>
        <p:spPr>
          <a:xfrm>
            <a:off x="1371620" y="2723733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S4</a:t>
            </a:r>
            <a:endParaRPr lang="fr-BE" dirty="0"/>
          </a:p>
        </p:txBody>
      </p:sp>
      <p:sp>
        <p:nvSpPr>
          <p:cNvPr id="24" name="Rectangle 23"/>
          <p:cNvSpPr/>
          <p:nvPr/>
        </p:nvSpPr>
        <p:spPr>
          <a:xfrm>
            <a:off x="1911575" y="2723733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S5</a:t>
            </a:r>
            <a:endParaRPr lang="fr-BE" dirty="0"/>
          </a:p>
        </p:txBody>
      </p:sp>
      <p:sp>
        <p:nvSpPr>
          <p:cNvPr id="25" name="Rectangle 24"/>
          <p:cNvSpPr/>
          <p:nvPr/>
        </p:nvSpPr>
        <p:spPr>
          <a:xfrm>
            <a:off x="2460221" y="2723733"/>
            <a:ext cx="505079" cy="35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3" name="ZoneTexte 2"/>
          <p:cNvSpPr txBox="1"/>
          <p:nvPr/>
        </p:nvSpPr>
        <p:spPr>
          <a:xfrm>
            <a:off x="195990" y="2481943"/>
            <a:ext cx="94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/>
                </a:solidFill>
              </a:rPr>
              <a:t>Sem </a:t>
            </a:r>
            <a:r>
              <a:rPr lang="fr-BE" dirty="0">
                <a:solidFill>
                  <a:schemeClr val="bg1"/>
                </a:solidFill>
              </a:rPr>
              <a:t>1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241114" y="2504135"/>
            <a:ext cx="76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1</a:t>
            </a:r>
            <a:r>
              <a:rPr lang="fr-BE" dirty="0" smtClean="0">
                <a:solidFill>
                  <a:schemeClr val="bg1"/>
                </a:solidFill>
              </a:rPr>
              <a:t> cas</a:t>
            </a:r>
            <a:endParaRPr lang="fr-BE" dirty="0">
              <a:solidFill>
                <a:schemeClr val="bg1"/>
              </a:solidFill>
            </a:endParaRPr>
          </a:p>
        </p:txBody>
      </p:sp>
      <p:cxnSp>
        <p:nvCxnSpPr>
          <p:cNvPr id="28" name="Connecteur droit 27"/>
          <p:cNvCxnSpPr/>
          <p:nvPr/>
        </p:nvCxnSpPr>
        <p:spPr>
          <a:xfrm>
            <a:off x="1271478" y="4237763"/>
            <a:ext cx="3352800" cy="0"/>
          </a:xfrm>
          <a:prstGeom prst="lin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9" name="Rectangle 28"/>
          <p:cNvSpPr/>
          <p:nvPr/>
        </p:nvSpPr>
        <p:spPr>
          <a:xfrm>
            <a:off x="1354224" y="3384320"/>
            <a:ext cx="483307" cy="365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S1</a:t>
            </a:r>
            <a:endParaRPr lang="fr-BE" dirty="0"/>
          </a:p>
        </p:txBody>
      </p:sp>
      <p:sp>
        <p:nvSpPr>
          <p:cNvPr id="30" name="Rectangle 29"/>
          <p:cNvSpPr/>
          <p:nvPr/>
        </p:nvSpPr>
        <p:spPr>
          <a:xfrm>
            <a:off x="1894179" y="3384320"/>
            <a:ext cx="505079" cy="35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S2</a:t>
            </a:r>
            <a:endParaRPr lang="fr-BE" dirty="0"/>
          </a:p>
        </p:txBody>
      </p:sp>
      <p:sp>
        <p:nvSpPr>
          <p:cNvPr id="31" name="Rectangle 30"/>
          <p:cNvSpPr/>
          <p:nvPr/>
        </p:nvSpPr>
        <p:spPr>
          <a:xfrm>
            <a:off x="2436338" y="3390977"/>
            <a:ext cx="505079" cy="35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S3</a:t>
            </a:r>
            <a:endParaRPr lang="fr-BE" dirty="0"/>
          </a:p>
        </p:txBody>
      </p:sp>
      <p:sp>
        <p:nvSpPr>
          <p:cNvPr id="32" name="Rectangle 31"/>
          <p:cNvSpPr/>
          <p:nvPr/>
        </p:nvSpPr>
        <p:spPr>
          <a:xfrm>
            <a:off x="1354224" y="3800281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S4</a:t>
            </a:r>
            <a:endParaRPr lang="fr-BE" dirty="0"/>
          </a:p>
        </p:txBody>
      </p:sp>
      <p:sp>
        <p:nvSpPr>
          <p:cNvPr id="33" name="Rectangle 32"/>
          <p:cNvSpPr/>
          <p:nvPr/>
        </p:nvSpPr>
        <p:spPr>
          <a:xfrm>
            <a:off x="1894179" y="3800281"/>
            <a:ext cx="505079" cy="35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S5</a:t>
            </a:r>
            <a:endParaRPr lang="fr-BE" dirty="0"/>
          </a:p>
        </p:txBody>
      </p:sp>
      <p:sp>
        <p:nvSpPr>
          <p:cNvPr id="34" name="Rectangle 33"/>
          <p:cNvSpPr/>
          <p:nvPr/>
        </p:nvSpPr>
        <p:spPr>
          <a:xfrm>
            <a:off x="2442825" y="3800281"/>
            <a:ext cx="505079" cy="35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35" name="ZoneTexte 34"/>
          <p:cNvSpPr txBox="1"/>
          <p:nvPr/>
        </p:nvSpPr>
        <p:spPr>
          <a:xfrm>
            <a:off x="178594" y="3558491"/>
            <a:ext cx="94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/>
                </a:solidFill>
              </a:rPr>
              <a:t>Sem 2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4241114" y="3554934"/>
            <a:ext cx="844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5</a:t>
            </a:r>
            <a:r>
              <a:rPr lang="fr-BE" dirty="0" smtClean="0">
                <a:solidFill>
                  <a:schemeClr val="bg1"/>
                </a:solidFill>
              </a:rPr>
              <a:t> cas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369519" y="4460859"/>
            <a:ext cx="483307" cy="365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S1</a:t>
            </a:r>
            <a:endParaRPr lang="fr-BE" dirty="0"/>
          </a:p>
        </p:txBody>
      </p:sp>
      <p:sp>
        <p:nvSpPr>
          <p:cNvPr id="38" name="Rectangle 37"/>
          <p:cNvSpPr/>
          <p:nvPr/>
        </p:nvSpPr>
        <p:spPr>
          <a:xfrm>
            <a:off x="1909474" y="4460859"/>
            <a:ext cx="505079" cy="35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S2</a:t>
            </a:r>
            <a:endParaRPr lang="fr-BE" dirty="0"/>
          </a:p>
        </p:txBody>
      </p:sp>
      <p:sp>
        <p:nvSpPr>
          <p:cNvPr id="39" name="Rectangle 38"/>
          <p:cNvSpPr/>
          <p:nvPr/>
        </p:nvSpPr>
        <p:spPr>
          <a:xfrm>
            <a:off x="2451633" y="4467516"/>
            <a:ext cx="505079" cy="35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S3</a:t>
            </a:r>
            <a:endParaRPr lang="fr-BE" dirty="0"/>
          </a:p>
        </p:txBody>
      </p:sp>
      <p:sp>
        <p:nvSpPr>
          <p:cNvPr id="40" name="Rectangle 39"/>
          <p:cNvSpPr/>
          <p:nvPr/>
        </p:nvSpPr>
        <p:spPr>
          <a:xfrm>
            <a:off x="3013360" y="4460859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S4</a:t>
            </a:r>
            <a:endParaRPr lang="fr-BE" dirty="0"/>
          </a:p>
        </p:txBody>
      </p:sp>
      <p:sp>
        <p:nvSpPr>
          <p:cNvPr id="41" name="Rectangle 40"/>
          <p:cNvSpPr/>
          <p:nvPr/>
        </p:nvSpPr>
        <p:spPr>
          <a:xfrm>
            <a:off x="3553315" y="4460859"/>
            <a:ext cx="505079" cy="35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S5</a:t>
            </a:r>
            <a:endParaRPr lang="fr-BE" dirty="0"/>
          </a:p>
        </p:txBody>
      </p:sp>
      <p:sp>
        <p:nvSpPr>
          <p:cNvPr id="42" name="Rectangle 41"/>
          <p:cNvSpPr/>
          <p:nvPr/>
        </p:nvSpPr>
        <p:spPr>
          <a:xfrm>
            <a:off x="1369519" y="4899632"/>
            <a:ext cx="505079" cy="35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43" name="ZoneTexte 42"/>
          <p:cNvSpPr txBox="1"/>
          <p:nvPr/>
        </p:nvSpPr>
        <p:spPr>
          <a:xfrm>
            <a:off x="193889" y="4635030"/>
            <a:ext cx="94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/>
                </a:solidFill>
              </a:rPr>
              <a:t>Sem </a:t>
            </a:r>
            <a:r>
              <a:rPr lang="fr-BE" dirty="0">
                <a:solidFill>
                  <a:schemeClr val="bg1"/>
                </a:solidFill>
              </a:rPr>
              <a:t>3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919160" y="4899632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45" name="Rectangle 44"/>
          <p:cNvSpPr/>
          <p:nvPr/>
        </p:nvSpPr>
        <p:spPr>
          <a:xfrm>
            <a:off x="2462366" y="4905043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46" name="Rectangle 45"/>
          <p:cNvSpPr/>
          <p:nvPr/>
        </p:nvSpPr>
        <p:spPr>
          <a:xfrm>
            <a:off x="3022911" y="4905043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47" name="Rectangle 46"/>
          <p:cNvSpPr/>
          <p:nvPr/>
        </p:nvSpPr>
        <p:spPr>
          <a:xfrm>
            <a:off x="3562819" y="4905043"/>
            <a:ext cx="505079" cy="35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48" name="ZoneTexte 47"/>
          <p:cNvSpPr txBox="1"/>
          <p:nvPr/>
        </p:nvSpPr>
        <p:spPr>
          <a:xfrm>
            <a:off x="4249508" y="4643738"/>
            <a:ext cx="844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/>
                </a:solidFill>
              </a:rPr>
              <a:t>6 cas</a:t>
            </a:r>
            <a:endParaRPr lang="fr-BE" dirty="0">
              <a:solidFill>
                <a:schemeClr val="bg1"/>
              </a:solidFill>
            </a:endParaRPr>
          </a:p>
        </p:txBody>
      </p:sp>
      <p:cxnSp>
        <p:nvCxnSpPr>
          <p:cNvPr id="49" name="Connecteur droit 48"/>
          <p:cNvCxnSpPr/>
          <p:nvPr/>
        </p:nvCxnSpPr>
        <p:spPr>
          <a:xfrm>
            <a:off x="1271478" y="5443159"/>
            <a:ext cx="3352800" cy="0"/>
          </a:xfrm>
          <a:prstGeom prst="lin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0" name="Rectangle 49"/>
          <p:cNvSpPr/>
          <p:nvPr/>
        </p:nvSpPr>
        <p:spPr>
          <a:xfrm>
            <a:off x="1369519" y="5666255"/>
            <a:ext cx="483307" cy="3657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S1</a:t>
            </a:r>
            <a:endParaRPr lang="fr-BE" dirty="0"/>
          </a:p>
        </p:txBody>
      </p:sp>
      <p:sp>
        <p:nvSpPr>
          <p:cNvPr id="51" name="Rectangle 50"/>
          <p:cNvSpPr/>
          <p:nvPr/>
        </p:nvSpPr>
        <p:spPr>
          <a:xfrm>
            <a:off x="1909474" y="5666255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S2</a:t>
            </a:r>
            <a:endParaRPr lang="fr-BE" dirty="0"/>
          </a:p>
        </p:txBody>
      </p:sp>
      <p:sp>
        <p:nvSpPr>
          <p:cNvPr id="52" name="Rectangle 51"/>
          <p:cNvSpPr/>
          <p:nvPr/>
        </p:nvSpPr>
        <p:spPr>
          <a:xfrm>
            <a:off x="2451633" y="5672912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S3</a:t>
            </a:r>
            <a:endParaRPr lang="fr-BE" dirty="0"/>
          </a:p>
        </p:txBody>
      </p:sp>
      <p:sp>
        <p:nvSpPr>
          <p:cNvPr id="53" name="Rectangle 52"/>
          <p:cNvSpPr/>
          <p:nvPr/>
        </p:nvSpPr>
        <p:spPr>
          <a:xfrm>
            <a:off x="3013360" y="5666255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S4</a:t>
            </a:r>
            <a:endParaRPr lang="fr-BE" dirty="0"/>
          </a:p>
        </p:txBody>
      </p:sp>
      <p:sp>
        <p:nvSpPr>
          <p:cNvPr id="54" name="Rectangle 53"/>
          <p:cNvSpPr/>
          <p:nvPr/>
        </p:nvSpPr>
        <p:spPr>
          <a:xfrm>
            <a:off x="3553315" y="5666255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S5</a:t>
            </a:r>
            <a:endParaRPr lang="fr-BE" dirty="0"/>
          </a:p>
        </p:txBody>
      </p:sp>
      <p:sp>
        <p:nvSpPr>
          <p:cNvPr id="55" name="Rectangle 54"/>
          <p:cNvSpPr/>
          <p:nvPr/>
        </p:nvSpPr>
        <p:spPr>
          <a:xfrm>
            <a:off x="1369519" y="6105028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56" name="ZoneTexte 55"/>
          <p:cNvSpPr txBox="1"/>
          <p:nvPr/>
        </p:nvSpPr>
        <p:spPr>
          <a:xfrm>
            <a:off x="193889" y="5840426"/>
            <a:ext cx="94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/>
                </a:solidFill>
              </a:rPr>
              <a:t>Sem 4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919160" y="6105028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58" name="Rectangle 57"/>
          <p:cNvSpPr/>
          <p:nvPr/>
        </p:nvSpPr>
        <p:spPr>
          <a:xfrm>
            <a:off x="2462366" y="6110439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59" name="Rectangle 58"/>
          <p:cNvSpPr/>
          <p:nvPr/>
        </p:nvSpPr>
        <p:spPr>
          <a:xfrm>
            <a:off x="3022911" y="6110439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60" name="Rectangle 59"/>
          <p:cNvSpPr/>
          <p:nvPr/>
        </p:nvSpPr>
        <p:spPr>
          <a:xfrm>
            <a:off x="3562819" y="6110439"/>
            <a:ext cx="505079" cy="35910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S6</a:t>
            </a:r>
            <a:endParaRPr lang="fr-BE" dirty="0"/>
          </a:p>
        </p:txBody>
      </p:sp>
      <p:sp>
        <p:nvSpPr>
          <p:cNvPr id="61" name="ZoneTexte 60"/>
          <p:cNvSpPr txBox="1"/>
          <p:nvPr/>
        </p:nvSpPr>
        <p:spPr>
          <a:xfrm>
            <a:off x="4249508" y="5849134"/>
            <a:ext cx="844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/>
                </a:solidFill>
              </a:rPr>
              <a:t>0 cas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6829" y="1792258"/>
            <a:ext cx="4994297" cy="46718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Notification mensuelle</a:t>
            </a:r>
          </a:p>
          <a:p>
            <a:pPr algn="ctr"/>
            <a:endParaRPr lang="fr-BE" dirty="0" smtClean="0"/>
          </a:p>
          <a:p>
            <a:pPr algn="ctr"/>
            <a:r>
              <a:rPr lang="fr-BE" dirty="0" smtClean="0"/>
              <a:t>Labo X : 11 cas positifs ce mois-ci</a:t>
            </a:r>
            <a:endParaRPr lang="fr-BE" dirty="0"/>
          </a:p>
        </p:txBody>
      </p:sp>
      <p:sp>
        <p:nvSpPr>
          <p:cNvPr id="13" name="Rectangle 12"/>
          <p:cNvSpPr/>
          <p:nvPr/>
        </p:nvSpPr>
        <p:spPr>
          <a:xfrm>
            <a:off x="178595" y="5512526"/>
            <a:ext cx="4972532" cy="12167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Analyses réalisées dans le cadre d’une sous-traitance (médecine du travail)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4539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28374A"/>
                </a:solidFill>
              </a:rPr>
              <a:t>Vers où va-t-on?</a:t>
            </a:r>
            <a:endParaRPr lang="fr-F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183" r="9568"/>
          <a:stretch/>
        </p:blipFill>
        <p:spPr>
          <a:xfrm>
            <a:off x="1005169" y="1834681"/>
            <a:ext cx="1239854" cy="150741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4"/>
          <a:srcRect l="-97" r="-645"/>
          <a:stretch/>
        </p:blipFill>
        <p:spPr>
          <a:xfrm>
            <a:off x="1005170" y="3480613"/>
            <a:ext cx="1239854" cy="12374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47321" t="16093" r="6148" b="14562"/>
          <a:stretch/>
        </p:blipFill>
        <p:spPr>
          <a:xfrm>
            <a:off x="1005170" y="4921882"/>
            <a:ext cx="1239853" cy="15757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549" y="2082169"/>
            <a:ext cx="1975650" cy="15023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420" y="3186916"/>
            <a:ext cx="2545227" cy="18248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6985" y="5011796"/>
            <a:ext cx="2932116" cy="1154520"/>
          </a:xfrm>
          <a:prstGeom prst="rect">
            <a:avLst/>
          </a:prstGeom>
        </p:spPr>
      </p:pic>
      <p:sp>
        <p:nvSpPr>
          <p:cNvPr id="3" name="Flèche courbée vers la droite 2"/>
          <p:cNvSpPr/>
          <p:nvPr/>
        </p:nvSpPr>
        <p:spPr>
          <a:xfrm rot="1823591">
            <a:off x="5360670" y="2573499"/>
            <a:ext cx="403656" cy="609600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0" name="Flèche courbée vers la droite 9"/>
          <p:cNvSpPr/>
          <p:nvPr/>
        </p:nvSpPr>
        <p:spPr>
          <a:xfrm rot="10800000">
            <a:off x="8347812" y="3722626"/>
            <a:ext cx="403656" cy="1151071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2" name="Flèche courbée vers la droite 11"/>
          <p:cNvSpPr/>
          <p:nvPr/>
        </p:nvSpPr>
        <p:spPr>
          <a:xfrm rot="18750158">
            <a:off x="5294182" y="4971810"/>
            <a:ext cx="403656" cy="609600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6" name="Flèche vers le bas 5"/>
          <p:cNvSpPr/>
          <p:nvPr/>
        </p:nvSpPr>
        <p:spPr>
          <a:xfrm>
            <a:off x="134705" y="1786073"/>
            <a:ext cx="2946820" cy="4945645"/>
          </a:xfrm>
          <a:prstGeom prst="downArrow">
            <a:avLst/>
          </a:prstGeom>
          <a:solidFill>
            <a:schemeClr val="accent1">
              <a:alpha val="21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4496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înée de condensation">
  <a:themeElements>
    <a:clrScheme name="Traînée de condensatio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Traînée de condensatio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înée de condensatio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10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11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12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13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14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15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16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17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18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2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3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4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5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6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7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8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ppt/theme/themeOverride9.xml><?xml version="1.0" encoding="utf-8"?>
<a:themeOverride xmlns:a="http://schemas.openxmlformats.org/drawingml/2006/main">
  <a:clrScheme name="Traînée de condensation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</TotalTime>
  <Words>545</Words>
  <Application>Microsoft Office PowerPoint</Application>
  <PresentationFormat>Affichage à l'écran (4:3)</PresentationFormat>
  <Paragraphs>159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Century Gothic</vt:lpstr>
      <vt:lpstr>Traînée de condensation</vt:lpstr>
      <vt:lpstr>Connectivité des laboratoires et ERADICATION DES MALADIES</vt:lpstr>
      <vt:lpstr>Conflits d’intérêt</vt:lpstr>
      <vt:lpstr>Eradication des Maladies?</vt:lpstr>
      <vt:lpstr>Comment ont évolué nos outils diagnostiques?</vt:lpstr>
      <vt:lpstr>Comment ont évolué l’enregistrement et la communication des résultats?</vt:lpstr>
      <vt:lpstr>Comment a évolué la communication vers les laboratoires de référence?</vt:lpstr>
      <vt:lpstr>Présentation PowerPoint</vt:lpstr>
      <vt:lpstr>Surveillance des maladies « version 2.0 »</vt:lpstr>
      <vt:lpstr>Vers où va-t-on?</vt:lpstr>
      <vt:lpstr>Présentation PowerPoint</vt:lpstr>
      <vt:lpstr>Présentation PowerPoint</vt:lpstr>
      <vt:lpstr>Principe des Kits commerciaux </vt:lpstr>
      <vt:lpstr>Diagnostic de la tuberculose multi-résistante</vt:lpstr>
      <vt:lpstr>Contagiosité</vt:lpstr>
      <vt:lpstr>Transmission de la tuberculose sensible à la rifampicine</vt:lpstr>
      <vt:lpstr>Transmission de la tuberculose résistante à la rifampicine</vt:lpstr>
      <vt:lpstr>Le GenEXpert peut-il servir pour la surveillance des maladies?</vt:lpstr>
      <vt:lpstr>Présentation PowerPoint</vt:lpstr>
      <vt:lpstr>Détection de foyers épidémiques de tuberculose</vt:lpstr>
      <vt:lpstr>Détection de foyers épidémiques de Tuberculose pharmacorésistante</vt:lpstr>
      <vt:lpstr>Présentation PowerPoint</vt:lpstr>
      <vt:lpstr>Détection de problèmes de machines</vt:lpstr>
      <vt:lpstr>Monitoring de la qualité et des réactifs et des automates</vt:lpstr>
      <vt:lpstr>Utilisation du logiciel GenXchange</vt:lpstr>
      <vt:lpstr>Opportunités pour la surveillance des maladies en Europe</vt:lpstr>
      <vt:lpstr>On Se lance?</vt:lpstr>
    </vt:vector>
  </TitlesOfParts>
  <Company>Cliniques Universitaires Saint-Luc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Connectivité des laboratoires</dc:title>
  <dc:creator>Emmanuel Andre</dc:creator>
  <cp:lastModifiedBy>Emmanuel André</cp:lastModifiedBy>
  <cp:revision>32</cp:revision>
  <dcterms:created xsi:type="dcterms:W3CDTF">2016-09-26T18:58:07Z</dcterms:created>
  <dcterms:modified xsi:type="dcterms:W3CDTF">2016-09-28T15:55:40Z</dcterms:modified>
</cp:coreProperties>
</file>