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0"/>
  </p:notesMasterIdLst>
  <p:handoutMasterIdLst>
    <p:handoutMasterId r:id="rId41"/>
  </p:handoutMasterIdLst>
  <p:sldIdLst>
    <p:sldId id="258" r:id="rId2"/>
    <p:sldId id="259" r:id="rId3"/>
    <p:sldId id="260" r:id="rId4"/>
    <p:sldId id="287" r:id="rId5"/>
    <p:sldId id="288" r:id="rId6"/>
    <p:sldId id="289" r:id="rId7"/>
    <p:sldId id="290" r:id="rId8"/>
    <p:sldId id="263" r:id="rId9"/>
    <p:sldId id="291" r:id="rId10"/>
    <p:sldId id="292" r:id="rId11"/>
    <p:sldId id="264" r:id="rId12"/>
    <p:sldId id="265" r:id="rId13"/>
    <p:sldId id="282" r:id="rId14"/>
    <p:sldId id="293" r:id="rId15"/>
    <p:sldId id="294" r:id="rId16"/>
    <p:sldId id="295" r:id="rId17"/>
    <p:sldId id="307" r:id="rId18"/>
    <p:sldId id="308" r:id="rId19"/>
    <p:sldId id="309" r:id="rId20"/>
    <p:sldId id="310" r:id="rId21"/>
    <p:sldId id="269" r:id="rId22"/>
    <p:sldId id="296" r:id="rId23"/>
    <p:sldId id="297" r:id="rId24"/>
    <p:sldId id="299" r:id="rId25"/>
    <p:sldId id="271" r:id="rId26"/>
    <p:sldId id="283" r:id="rId27"/>
    <p:sldId id="272" r:id="rId28"/>
    <p:sldId id="273" r:id="rId29"/>
    <p:sldId id="284" r:id="rId30"/>
    <p:sldId id="301" r:id="rId31"/>
    <p:sldId id="302" r:id="rId32"/>
    <p:sldId id="303" r:id="rId33"/>
    <p:sldId id="304" r:id="rId34"/>
    <p:sldId id="305" r:id="rId35"/>
    <p:sldId id="276" r:id="rId36"/>
    <p:sldId id="285" r:id="rId37"/>
    <p:sldId id="311" r:id="rId38"/>
    <p:sldId id="262" r:id="rId3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A0C"/>
    <a:srgbClr val="4D6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2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EF079-9125-4654-BFE7-8D0A91BC0322}" type="datetimeFigureOut">
              <a:rPr lang="fr-BE" smtClean="0"/>
              <a:t>04-07-18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9FAF5-976F-45CA-9D11-57BEC54098E4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36414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EE892-C73E-4790-A660-5BBDA0339AE4}" type="datetimeFigureOut">
              <a:rPr lang="fr-BE" smtClean="0"/>
              <a:t>04-07-18</a:t>
            </a:fld>
            <a:endParaRPr lang="fr-BE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BCD2D-1ADB-4F00-AFF5-EA743762803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78890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A15B-069F-4A02-B9C1-AD959F2194DC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1612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A735-5FA8-47EF-BD43-236B5957D1CF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7876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6244-713A-4E7F-8190-2EDD71CF831B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54833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F169-569F-4E26-ABDC-B6995D5D850A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895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A418-B68E-413A-B263-DF4BD6E6C3CB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06526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CA4A-5364-4E55-84BE-4CFE54045F33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32499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A5543-221C-4CE5-9FF7-87C0B50AA200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0428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DC85-E3E2-4D57-B3E4-BE94816FE9F6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6046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1F30-7210-427D-9670-70A7DA83D72B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7863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8354-C113-4DD2-ADA0-300BE9F4BED5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2776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EA2E-85F3-44C4-9B32-5C0B7D1B339A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4367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7C1-88E6-4CC3-936E-A2ACD7355779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7020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CF0D7-62A3-4C08-BEF0-625979B4CA5D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805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89-5F06-4B19-B2A9-9B2EB75444C2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3673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5460-2452-4DFC-9037-E42099B9F68E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76004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2CEC8-7383-410F-B762-081471BF851C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47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A24E-2196-4DC5-AE2E-61C7819D0CC8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9689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E8EA03F-E47F-4EE1-9A6D-E1209B5ED56D}" type="datetime1">
              <a:rPr lang="fr-BE" smtClean="0"/>
              <a:t>04-07-18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4AAA9-D75A-4B44-AFD8-FFB039DD62B3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68152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Mikael.declercq@uclouvain.be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8.wdp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35.emf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tags" Target="../tags/tag33.xml"/><Relationship Id="rId2" Type="http://schemas.openxmlformats.org/officeDocument/2006/relationships/tags" Target="../tags/tag18.xml"/><Relationship Id="rId16" Type="http://schemas.openxmlformats.org/officeDocument/2006/relationships/tags" Target="../tags/tag32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11" Type="http://schemas.openxmlformats.org/officeDocument/2006/relationships/image" Target="../media/image18.gif"/><Relationship Id="rId5" Type="http://schemas.openxmlformats.org/officeDocument/2006/relationships/image" Target="../media/image14.png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6671" y="1592036"/>
            <a:ext cx="8899072" cy="4155621"/>
          </a:xfrm>
          <a:prstGeom prst="rect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63378" y="2429026"/>
            <a:ext cx="8825657" cy="191564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25000"/>
                  </a:schemeClr>
                </a:solidFill>
              </a:rPr>
              <a:t>Students at the gates of the university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</a:rPr>
              <a:t>:</a:t>
            </a:r>
            <a:r>
              <a:rPr lang="en-US" b="1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fr-BE" b="1" dirty="0" smtClean="0"/>
              <a:t/>
            </a:r>
            <a:br>
              <a:rPr lang="fr-BE" b="1" dirty="0" smtClean="0"/>
            </a:b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00085" y="3309043"/>
            <a:ext cx="8825658" cy="860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</a:rPr>
              <a:t>A multifactorial </a:t>
            </a:r>
            <a:r>
              <a:rPr lang="en-US" sz="2400" b="1" dirty="0">
                <a:solidFill>
                  <a:schemeClr val="tx2">
                    <a:lumMod val="25000"/>
                  </a:schemeClr>
                </a:solidFill>
              </a:rPr>
              <a:t>and differentiated approach of students’ adjustment process</a:t>
            </a:r>
            <a:endParaRPr lang="fr-BE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113310" y="6367921"/>
            <a:ext cx="4718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Mikaël De </a:t>
            </a:r>
            <a:r>
              <a:rPr lang="fr-BE" sz="2000" b="1" dirty="0" err="1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Clercq</a:t>
            </a:r>
            <a:endParaRPr lang="fr-BE" sz="2000" b="1" dirty="0" smtClean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079" y="4802909"/>
            <a:ext cx="2409269" cy="75122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7" y="0"/>
            <a:ext cx="1003855" cy="1227364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</a:t>
            </a:fld>
            <a:endParaRPr lang="fr-BE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866" y="4604436"/>
            <a:ext cx="1435207" cy="114816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911" y="4427647"/>
            <a:ext cx="1576370" cy="124224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71443" y="6367921"/>
            <a:ext cx="4718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2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6"/>
              </a:rPr>
              <a:t>m</a:t>
            </a:r>
            <a:r>
              <a:rPr lang="fr-BE" sz="20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6"/>
              </a:rPr>
              <a:t>ikael.declercq@uclouvain.be</a:t>
            </a:r>
            <a:r>
              <a:rPr lang="fr-BE" sz="20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58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49609"/>
          </a:xfrm>
        </p:spPr>
        <p:txBody>
          <a:bodyPr/>
          <a:lstStyle/>
          <a:p>
            <a:r>
              <a:rPr lang="fr-BE" sz="3600" b="1" dirty="0"/>
              <a:t>2</a:t>
            </a:r>
            <a:r>
              <a:rPr lang="fr-BE" sz="3600" b="1" dirty="0" smtClean="0"/>
              <a:t>.1. </a:t>
            </a:r>
            <a:r>
              <a:rPr lang="fr-BE" sz="3600" b="1" dirty="0" err="1" smtClean="0"/>
              <a:t>Rationales</a:t>
            </a:r>
            <a:r>
              <a:rPr lang="fr-BE" dirty="0"/>
              <a:t/>
            </a:r>
            <a:br>
              <a:rPr lang="fr-BE" dirty="0"/>
            </a:br>
            <a:endParaRPr lang="fr-BE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505527"/>
            <a:ext cx="9924906" cy="5033817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fr-BE" sz="2400" dirty="0" err="1" smtClean="0">
                <a:solidFill>
                  <a:schemeClr val="bg1"/>
                </a:solidFill>
              </a:rPr>
              <a:t>Belgium</a:t>
            </a:r>
            <a:r>
              <a:rPr lang="fr-BE" sz="2400" dirty="0" smtClean="0">
                <a:solidFill>
                  <a:schemeClr val="bg1"/>
                </a:solidFill>
              </a:rPr>
              <a:t>: an open </a:t>
            </a:r>
            <a:r>
              <a:rPr lang="fr-BE" sz="2400" dirty="0" err="1" smtClean="0">
                <a:solidFill>
                  <a:schemeClr val="bg1"/>
                </a:solidFill>
              </a:rPr>
              <a:t>access</a:t>
            </a:r>
            <a:r>
              <a:rPr lang="fr-BE" sz="2400" dirty="0" smtClean="0">
                <a:solidFill>
                  <a:schemeClr val="bg1"/>
                </a:solidFill>
              </a:rPr>
              <a:t> </a:t>
            </a:r>
            <a:r>
              <a:rPr lang="fr-BE" sz="2400" dirty="0" err="1" smtClean="0">
                <a:solidFill>
                  <a:schemeClr val="bg1"/>
                </a:solidFill>
              </a:rPr>
              <a:t>educational</a:t>
            </a:r>
            <a:r>
              <a:rPr lang="fr-BE" sz="2400" dirty="0" smtClean="0">
                <a:solidFill>
                  <a:schemeClr val="bg1"/>
                </a:solidFill>
              </a:rPr>
              <a:t> system</a:t>
            </a:r>
          </a:p>
          <a:p>
            <a:pPr lvl="1"/>
            <a:r>
              <a:rPr lang="fr-BE" sz="2000" dirty="0" smtClean="0">
                <a:solidFill>
                  <a:schemeClr val="bg1"/>
                </a:solidFill>
              </a:rPr>
              <a:t>Stable </a:t>
            </a:r>
            <a:r>
              <a:rPr lang="fr-BE" sz="2000" dirty="0" err="1" smtClean="0">
                <a:solidFill>
                  <a:schemeClr val="bg1"/>
                </a:solidFill>
              </a:rPr>
              <a:t>failure</a:t>
            </a:r>
            <a:r>
              <a:rPr lang="fr-BE" sz="2000" dirty="0" smtClean="0">
                <a:solidFill>
                  <a:schemeClr val="bg1"/>
                </a:solidFill>
              </a:rPr>
              <a:t> rate for 30 </a:t>
            </a:r>
            <a:r>
              <a:rPr lang="fr-BE" sz="2000" dirty="0" err="1" smtClean="0">
                <a:solidFill>
                  <a:schemeClr val="bg1"/>
                </a:solidFill>
              </a:rPr>
              <a:t>years</a:t>
            </a:r>
            <a:endParaRPr lang="fr-BE" sz="2000" dirty="0" smtClean="0">
              <a:solidFill>
                <a:schemeClr val="bg1"/>
              </a:solidFill>
            </a:endParaRPr>
          </a:p>
          <a:p>
            <a:pPr lvl="2"/>
            <a:r>
              <a:rPr lang="fr-BE" sz="1800" dirty="0" smtClean="0">
                <a:solidFill>
                  <a:schemeClr val="bg1"/>
                </a:solidFill>
              </a:rPr>
              <a:t>60% of </a:t>
            </a:r>
            <a:r>
              <a:rPr lang="fr-BE" sz="1800" dirty="0" err="1" smtClean="0">
                <a:solidFill>
                  <a:schemeClr val="bg1"/>
                </a:solidFill>
              </a:rPr>
              <a:t>failure</a:t>
            </a:r>
            <a:endParaRPr lang="fr-BE" sz="1800" dirty="0" smtClean="0">
              <a:solidFill>
                <a:schemeClr val="bg1"/>
              </a:solidFill>
            </a:endParaRPr>
          </a:p>
          <a:p>
            <a:pPr lvl="3"/>
            <a:r>
              <a:rPr lang="fr-BE" sz="1600" dirty="0" smtClean="0">
                <a:solidFill>
                  <a:schemeClr val="bg1"/>
                </a:solidFill>
              </a:rPr>
              <a:t>35% </a:t>
            </a:r>
            <a:r>
              <a:rPr lang="fr-BE" sz="1600" dirty="0" err="1" smtClean="0">
                <a:solidFill>
                  <a:schemeClr val="bg1"/>
                </a:solidFill>
              </a:rPr>
              <a:t>fails</a:t>
            </a:r>
            <a:r>
              <a:rPr lang="fr-BE" sz="1600" dirty="0" smtClean="0">
                <a:solidFill>
                  <a:schemeClr val="bg1"/>
                </a:solidFill>
              </a:rPr>
              <a:t> but </a:t>
            </a:r>
            <a:r>
              <a:rPr lang="fr-BE" sz="1600" dirty="0" err="1" smtClean="0">
                <a:solidFill>
                  <a:schemeClr val="bg1"/>
                </a:solidFill>
              </a:rPr>
              <a:t>stay</a:t>
            </a:r>
            <a:r>
              <a:rPr lang="fr-BE" sz="1600" dirty="0" smtClean="0">
                <a:solidFill>
                  <a:schemeClr val="bg1"/>
                </a:solidFill>
              </a:rPr>
              <a:t> in HE</a:t>
            </a:r>
          </a:p>
          <a:p>
            <a:pPr lvl="3"/>
            <a:r>
              <a:rPr lang="fr-BE" sz="1600" dirty="0" smtClean="0">
                <a:solidFill>
                  <a:schemeClr val="bg1"/>
                </a:solidFill>
              </a:rPr>
              <a:t>25% of dropout</a:t>
            </a:r>
          </a:p>
          <a:p>
            <a:pPr lvl="3"/>
            <a:endParaRPr lang="fr-BE" sz="1600" dirty="0">
              <a:solidFill>
                <a:schemeClr val="bg1"/>
              </a:solidFill>
            </a:endParaRPr>
          </a:p>
          <a:p>
            <a:pPr lvl="1"/>
            <a:r>
              <a:rPr lang="fr-BE" sz="2200" dirty="0" err="1" smtClean="0">
                <a:solidFill>
                  <a:schemeClr val="bg1"/>
                </a:solidFill>
              </a:rPr>
              <a:t>Psychological</a:t>
            </a:r>
            <a:r>
              <a:rPr lang="fr-BE" sz="2200" dirty="0" smtClean="0">
                <a:solidFill>
                  <a:schemeClr val="bg1"/>
                </a:solidFill>
              </a:rPr>
              <a:t> </a:t>
            </a:r>
            <a:r>
              <a:rPr lang="fr-BE" sz="2200" dirty="0" err="1" smtClean="0">
                <a:solidFill>
                  <a:schemeClr val="bg1"/>
                </a:solidFill>
              </a:rPr>
              <a:t>negative</a:t>
            </a:r>
            <a:r>
              <a:rPr lang="fr-BE" sz="2200" dirty="0" smtClean="0">
                <a:solidFill>
                  <a:schemeClr val="bg1"/>
                </a:solidFill>
              </a:rPr>
              <a:t> </a:t>
            </a:r>
            <a:r>
              <a:rPr lang="fr-BE" sz="2200" dirty="0" err="1" smtClean="0">
                <a:solidFill>
                  <a:schemeClr val="bg1"/>
                </a:solidFill>
              </a:rPr>
              <a:t>consequences</a:t>
            </a:r>
            <a:endParaRPr lang="fr-BE" sz="2200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fr-BE" dirty="0" smtClean="0"/>
              <a:t>pour l’étudiant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10</a:t>
            </a:fld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201" y="2195326"/>
            <a:ext cx="536729" cy="5439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304" y="2195326"/>
            <a:ext cx="536729" cy="54398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472" y="2819207"/>
            <a:ext cx="536729" cy="5439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756" y="2827488"/>
            <a:ext cx="536729" cy="54398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485" y="2827488"/>
            <a:ext cx="536729" cy="54398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694" y="3419720"/>
            <a:ext cx="536729" cy="54398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682" y="3424139"/>
            <a:ext cx="536729" cy="54398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954" y="4107139"/>
            <a:ext cx="536729" cy="54398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244" y="2815265"/>
            <a:ext cx="536729" cy="5439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397" y="4096872"/>
            <a:ext cx="536729" cy="54398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683" y="4087994"/>
            <a:ext cx="536729" cy="54398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126" y="3424139"/>
            <a:ext cx="536729" cy="54398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357" y="3419720"/>
            <a:ext cx="536729" cy="54398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686" y="4096872"/>
            <a:ext cx="536729" cy="54398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244" y="2195326"/>
            <a:ext cx="536729" cy="54398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027" y="2195326"/>
            <a:ext cx="536729" cy="54398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14" y="2195326"/>
            <a:ext cx="536729" cy="543982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600" y="4123814"/>
            <a:ext cx="536729" cy="543982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946" y="3424139"/>
            <a:ext cx="536729" cy="543982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14" y="2827488"/>
            <a:ext cx="536729" cy="5439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79572" y="2040499"/>
            <a:ext cx="1142802" cy="2661941"/>
          </a:xfrm>
          <a:prstGeom prst="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7" name="Forme libre 26"/>
          <p:cNvSpPr/>
          <p:nvPr/>
        </p:nvSpPr>
        <p:spPr>
          <a:xfrm>
            <a:off x="9222673" y="2041366"/>
            <a:ext cx="1615736" cy="1953087"/>
          </a:xfrm>
          <a:custGeom>
            <a:avLst/>
            <a:gdLst>
              <a:gd name="connsiteX0" fmla="*/ 488271 w 1615736"/>
              <a:gd name="connsiteY0" fmla="*/ 1953087 h 1953087"/>
              <a:gd name="connsiteX1" fmla="*/ 497149 w 1615736"/>
              <a:gd name="connsiteY1" fmla="*/ 1340528 h 1953087"/>
              <a:gd name="connsiteX2" fmla="*/ 1615736 w 1615736"/>
              <a:gd name="connsiteY2" fmla="*/ 1331650 h 1953087"/>
              <a:gd name="connsiteX3" fmla="*/ 1615736 w 1615736"/>
              <a:gd name="connsiteY3" fmla="*/ 0 h 1953087"/>
              <a:gd name="connsiteX4" fmla="*/ 0 w 1615736"/>
              <a:gd name="connsiteY4" fmla="*/ 0 h 1953087"/>
              <a:gd name="connsiteX5" fmla="*/ 0 w 1615736"/>
              <a:gd name="connsiteY5" fmla="*/ 1944210 h 1953087"/>
              <a:gd name="connsiteX6" fmla="*/ 488271 w 1615736"/>
              <a:gd name="connsiteY6" fmla="*/ 1953087 h 195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5736" h="1953087">
                <a:moveTo>
                  <a:pt x="488271" y="1953087"/>
                </a:moveTo>
                <a:lnTo>
                  <a:pt x="497149" y="1340528"/>
                </a:lnTo>
                <a:lnTo>
                  <a:pt x="1615736" y="1331650"/>
                </a:lnTo>
                <a:lnTo>
                  <a:pt x="1615736" y="0"/>
                </a:lnTo>
                <a:lnTo>
                  <a:pt x="0" y="0"/>
                </a:lnTo>
                <a:lnTo>
                  <a:pt x="0" y="1944210"/>
                </a:lnTo>
                <a:lnTo>
                  <a:pt x="488271" y="1953087"/>
                </a:lnTo>
                <a:close/>
              </a:path>
            </a:pathLst>
          </a:custGeom>
          <a:solidFill>
            <a:schemeClr val="accent3">
              <a:lumMod val="75000"/>
              <a:alpha val="24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8" name="Forme libre 27"/>
          <p:cNvSpPr/>
          <p:nvPr/>
        </p:nvSpPr>
        <p:spPr>
          <a:xfrm>
            <a:off x="9222673" y="3381894"/>
            <a:ext cx="1624613" cy="1358284"/>
          </a:xfrm>
          <a:custGeom>
            <a:avLst/>
            <a:gdLst>
              <a:gd name="connsiteX0" fmla="*/ 488271 w 1624613"/>
              <a:gd name="connsiteY0" fmla="*/ 621437 h 1358284"/>
              <a:gd name="connsiteX1" fmla="*/ 514904 w 1624613"/>
              <a:gd name="connsiteY1" fmla="*/ 0 h 1358284"/>
              <a:gd name="connsiteX2" fmla="*/ 1624613 w 1624613"/>
              <a:gd name="connsiteY2" fmla="*/ 0 h 1358284"/>
              <a:gd name="connsiteX3" fmla="*/ 1580225 w 1624613"/>
              <a:gd name="connsiteY3" fmla="*/ 1358284 h 1358284"/>
              <a:gd name="connsiteX4" fmla="*/ 0 w 1624613"/>
              <a:gd name="connsiteY4" fmla="*/ 1322773 h 1358284"/>
              <a:gd name="connsiteX5" fmla="*/ 0 w 1624613"/>
              <a:gd name="connsiteY5" fmla="*/ 612559 h 1358284"/>
              <a:gd name="connsiteX6" fmla="*/ 488271 w 1624613"/>
              <a:gd name="connsiteY6" fmla="*/ 621437 h 135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4613" h="1358284">
                <a:moveTo>
                  <a:pt x="488271" y="621437"/>
                </a:moveTo>
                <a:lnTo>
                  <a:pt x="514904" y="0"/>
                </a:lnTo>
                <a:lnTo>
                  <a:pt x="1624613" y="0"/>
                </a:lnTo>
                <a:lnTo>
                  <a:pt x="1580225" y="1358284"/>
                </a:lnTo>
                <a:lnTo>
                  <a:pt x="0" y="1322773"/>
                </a:lnTo>
                <a:lnTo>
                  <a:pt x="0" y="612559"/>
                </a:lnTo>
                <a:lnTo>
                  <a:pt x="488271" y="621437"/>
                </a:lnTo>
                <a:close/>
              </a:path>
            </a:pathLst>
          </a:custGeom>
          <a:solidFill>
            <a:srgbClr val="C0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30" name="Rectangle 29"/>
          <p:cNvSpPr/>
          <p:nvPr/>
        </p:nvSpPr>
        <p:spPr>
          <a:xfrm>
            <a:off x="4102700" y="4893431"/>
            <a:ext cx="6409264" cy="1573359"/>
          </a:xfrm>
          <a:prstGeom prst="wedgeRectCallout">
            <a:avLst>
              <a:gd name="adj1" fmla="val -38413"/>
              <a:gd name="adj2" fmla="val -82993"/>
            </a:avLst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solidFill>
                <a:schemeClr val="bg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232883" y="4989462"/>
            <a:ext cx="61621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fr-FR" i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It’s sad </a:t>
            </a:r>
            <a:r>
              <a:rPr lang="en-US" i="1" dirty="0">
                <a:solidFill>
                  <a:schemeClr val="bg1"/>
                </a:solidFill>
                <a:latin typeface="+mj-lt"/>
              </a:rPr>
              <a:t>because… 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I’ve </a:t>
            </a:r>
            <a:r>
              <a:rPr lang="en-US" i="1" dirty="0">
                <a:solidFill>
                  <a:schemeClr val="bg1"/>
                </a:solidFill>
                <a:latin typeface="+mj-lt"/>
              </a:rPr>
              <a:t>really got the 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feeling </a:t>
            </a:r>
            <a:r>
              <a:rPr lang="en-US" i="1" dirty="0">
                <a:solidFill>
                  <a:schemeClr val="bg1"/>
                </a:solidFill>
                <a:latin typeface="+mj-lt"/>
              </a:rPr>
              <a:t>of ‘losing’ two years of my life…,especially when I heard my friends who say: ‘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yeah! </a:t>
            </a:r>
            <a:r>
              <a:rPr lang="en-US" i="1" dirty="0">
                <a:solidFill>
                  <a:schemeClr val="bg1"/>
                </a:solidFill>
                <a:latin typeface="+mj-lt"/>
              </a:rPr>
              <a:t>next year we will be master students’. I think I had some sort of 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breakdown</a:t>
            </a:r>
            <a:r>
              <a:rPr lang="en-US" i="1" dirty="0">
                <a:solidFill>
                  <a:schemeClr val="bg1"/>
                </a:solidFill>
                <a:latin typeface="+mj-lt"/>
              </a:rPr>
              <a:t> » (Carolina</a:t>
            </a:r>
            <a:r>
              <a:rPr lang="en-US" i="1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61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7" grpId="0" animBg="1"/>
      <p:bldP spid="28" grpId="0" animBg="1"/>
      <p:bldP spid="30" grpId="0" animBg="1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/>
              <a:t>2.1. </a:t>
            </a:r>
            <a:r>
              <a:rPr lang="fr-BE" sz="3600" b="1" dirty="0" err="1"/>
              <a:t>Rationales</a:t>
            </a:r>
            <a:r>
              <a:rPr lang="fr-BE" dirty="0" smtClean="0"/>
              <a:t/>
            </a:r>
            <a:br>
              <a:rPr lang="fr-BE" dirty="0" smtClean="0"/>
            </a:br>
            <a:endParaRPr lang="fr-BE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686061" y="1398607"/>
            <a:ext cx="10544191" cy="419862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1"/>
            <a:r>
              <a:rPr lang="fr-BE" sz="2200" dirty="0" smtClean="0">
                <a:solidFill>
                  <a:schemeClr val="bg1"/>
                </a:solidFill>
              </a:rPr>
              <a:t>Extensive investigation of </a:t>
            </a:r>
            <a:r>
              <a:rPr lang="en-US" sz="2400" b="1" dirty="0" smtClean="0">
                <a:solidFill>
                  <a:schemeClr val="bg1"/>
                </a:solidFill>
              </a:rPr>
              <a:t>adjustment </a:t>
            </a:r>
            <a:r>
              <a:rPr lang="en-US" sz="2400" b="1" dirty="0">
                <a:solidFill>
                  <a:schemeClr val="bg1"/>
                </a:solidFill>
              </a:rPr>
              <a:t>process in </a:t>
            </a:r>
            <a:r>
              <a:rPr lang="en-US" sz="2400" b="1" dirty="0" smtClean="0">
                <a:solidFill>
                  <a:schemeClr val="bg1"/>
                </a:solidFill>
              </a:rPr>
              <a:t>HE</a:t>
            </a:r>
            <a:endParaRPr lang="en-US" sz="24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fr-BE" sz="2200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lvl="1"/>
            <a:endParaRPr lang="fr-BE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lvl="1"/>
            <a:endParaRPr lang="fr-BE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lvl="1"/>
            <a:endParaRPr lang="fr-BE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lvl="1"/>
            <a:endParaRPr lang="fr-BE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lvl="1"/>
            <a:endParaRPr lang="fr-BE" dirty="0" smtClean="0">
              <a:solidFill>
                <a:schemeClr val="bg1"/>
              </a:solidFill>
            </a:endParaRPr>
          </a:p>
          <a:p>
            <a:pPr lvl="1"/>
            <a:endParaRPr lang="fr-BE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fr-BE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11</a:t>
            </a:fld>
            <a:endParaRPr lang="fr-BE" dirty="0"/>
          </a:p>
        </p:txBody>
      </p:sp>
      <p:sp>
        <p:nvSpPr>
          <p:cNvPr id="6" name="ZoneTexte 5"/>
          <p:cNvSpPr txBox="1"/>
          <p:nvPr/>
        </p:nvSpPr>
        <p:spPr>
          <a:xfrm>
            <a:off x="3876414" y="5933775"/>
            <a:ext cx="438453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BE" sz="2400" b="1" dirty="0" smtClean="0">
                <a:solidFill>
                  <a:schemeClr val="bg1"/>
                </a:solidFill>
              </a:rPr>
              <a:t>But an important limitation…</a:t>
            </a:r>
            <a:endParaRPr lang="fr-BE" sz="24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899750" y="3365501"/>
            <a:ext cx="19129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</a:t>
            </a:r>
            <a:r>
              <a:rPr lang="fr-BE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efficacy</a:t>
            </a:r>
            <a:r>
              <a:rPr lang="fr-B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beliefs</a:t>
            </a:r>
            <a:endParaRPr lang="fr-BE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(Elias &amp; 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MacDonald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2007)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515699" y="2595563"/>
            <a:ext cx="24289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Socioeconomic</a:t>
            </a:r>
            <a:r>
              <a:rPr lang="fr-B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  <a:endParaRPr lang="fr-BE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Sirin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2005)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985765" y="2051051"/>
            <a:ext cx="21142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</a:t>
            </a: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</a:t>
            </a: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Dadeppo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2009)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985765" y="4641851"/>
            <a:ext cx="18587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time</a:t>
            </a: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Vandamme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2005)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857012" y="4117976"/>
            <a:ext cx="18473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</a:t>
            </a:r>
            <a:endParaRPr lang="fr-BE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Minnaert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Janssen, 1999)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324522" y="2500895"/>
            <a:ext cx="208401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</a:t>
            </a: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</a:t>
            </a:r>
            <a:endParaRPr lang="fr-BE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Biémar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2003)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919550" y="3365501"/>
            <a:ext cx="17832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  <a:r>
              <a:rPr lang="fr-B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value</a:t>
            </a:r>
            <a:endParaRPr lang="fr-BE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(Eccles &amp; 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Wigfield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2002</a:t>
            </a:r>
            <a:r>
              <a:rPr lang="fr-BE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351945" y="4312514"/>
            <a:ext cx="3232928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B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Peer support</a:t>
            </a:r>
          </a:p>
          <a:p>
            <a:pPr>
              <a:defRPr/>
            </a:pP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BE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Fass</a:t>
            </a:r>
            <a:r>
              <a:rPr lang="fr-BE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Tubman, 2002)</a:t>
            </a:r>
          </a:p>
        </p:txBody>
      </p:sp>
      <p:sp>
        <p:nvSpPr>
          <p:cNvPr id="15" name="Rectangle à coins arrondis 14"/>
          <p:cNvSpPr/>
          <p:nvPr>
            <p:custDataLst>
              <p:tags r:id="rId1"/>
            </p:custDataLst>
          </p:nvPr>
        </p:nvSpPr>
        <p:spPr>
          <a:xfrm>
            <a:off x="5053951" y="3258271"/>
            <a:ext cx="1790612" cy="79216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BE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Academic</a:t>
            </a:r>
            <a:r>
              <a:rPr lang="fr-BE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achievement</a:t>
            </a:r>
            <a:endParaRPr lang="fr-BE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lèche droite 15"/>
          <p:cNvSpPr/>
          <p:nvPr>
            <p:custDataLst>
              <p:tags r:id="rId2"/>
            </p:custDataLst>
          </p:nvPr>
        </p:nvSpPr>
        <p:spPr>
          <a:xfrm rot="2156742">
            <a:off x="4626325" y="3006923"/>
            <a:ext cx="517440" cy="165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7" name="Flèche droite 16"/>
          <p:cNvSpPr/>
          <p:nvPr>
            <p:custDataLst>
              <p:tags r:id="rId3"/>
            </p:custDataLst>
          </p:nvPr>
        </p:nvSpPr>
        <p:spPr>
          <a:xfrm>
            <a:off x="4468325" y="3544888"/>
            <a:ext cx="517440" cy="163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8" name="Flèche droite 17"/>
          <p:cNvSpPr/>
          <p:nvPr>
            <p:custDataLst>
              <p:tags r:id="rId4"/>
            </p:custDataLst>
          </p:nvPr>
        </p:nvSpPr>
        <p:spPr>
          <a:xfrm rot="19995957">
            <a:off x="4527031" y="4107394"/>
            <a:ext cx="517439" cy="165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1" name="Flèche droite 20"/>
          <p:cNvSpPr/>
          <p:nvPr>
            <p:custDataLst>
              <p:tags r:id="rId5"/>
            </p:custDataLst>
          </p:nvPr>
        </p:nvSpPr>
        <p:spPr>
          <a:xfrm rot="16200000">
            <a:off x="5625207" y="4313645"/>
            <a:ext cx="576262" cy="1468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2" name="Flèche droite 21"/>
          <p:cNvSpPr/>
          <p:nvPr>
            <p:custDataLst>
              <p:tags r:id="rId6"/>
            </p:custDataLst>
          </p:nvPr>
        </p:nvSpPr>
        <p:spPr>
          <a:xfrm rot="5400000">
            <a:off x="5625205" y="2808696"/>
            <a:ext cx="576262" cy="146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3" name="Flèche droite 22"/>
          <p:cNvSpPr/>
          <p:nvPr>
            <p:custDataLst>
              <p:tags r:id="rId7"/>
            </p:custDataLst>
          </p:nvPr>
        </p:nvSpPr>
        <p:spPr>
          <a:xfrm rot="8332729">
            <a:off x="6835032" y="2963003"/>
            <a:ext cx="517439" cy="165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4" name="Flèche droite 23"/>
          <p:cNvSpPr/>
          <p:nvPr>
            <p:custDataLst>
              <p:tags r:id="rId8"/>
            </p:custDataLst>
          </p:nvPr>
        </p:nvSpPr>
        <p:spPr>
          <a:xfrm rot="10800000">
            <a:off x="6961994" y="3544887"/>
            <a:ext cx="517439" cy="163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5" name="Flèche droite 24"/>
          <p:cNvSpPr/>
          <p:nvPr>
            <p:custDataLst>
              <p:tags r:id="rId9"/>
            </p:custDataLst>
          </p:nvPr>
        </p:nvSpPr>
        <p:spPr>
          <a:xfrm rot="12811492">
            <a:off x="6866874" y="4124099"/>
            <a:ext cx="517440" cy="165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7546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contenu 19"/>
          <p:cNvSpPr txBox="1">
            <a:spLocks/>
          </p:cNvSpPr>
          <p:nvPr/>
        </p:nvSpPr>
        <p:spPr>
          <a:xfrm>
            <a:off x="4563122" y="5130462"/>
            <a:ext cx="6533965" cy="1607688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endParaRPr lang="fr-BE" dirty="0" smtClean="0">
              <a:solidFill>
                <a:schemeClr val="bg1"/>
              </a:solidFill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marL="1371600" lvl="3" indent="0">
              <a:buFont typeface="Wingdings 3" charset="2"/>
              <a:buNone/>
            </a:pPr>
            <a:endParaRPr lang="fr-BE" dirty="0" smtClean="0"/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/>
              <a:t>2.1. </a:t>
            </a:r>
            <a:r>
              <a:rPr lang="fr-BE" sz="3600" b="1" dirty="0" err="1"/>
              <a:t>Rationales</a:t>
            </a:r>
            <a:endParaRPr lang="fr-BE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692458" y="1182009"/>
            <a:ext cx="9357064" cy="913117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BE" b="1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Limitation : </a:t>
            </a:r>
            <a:r>
              <a:rPr lang="fr-B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undifferentiated</a:t>
            </a:r>
            <a:r>
              <a:rPr lang="fr-B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approach</a:t>
            </a:r>
            <a:r>
              <a:rPr lang="fr-B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 of </a:t>
            </a:r>
            <a:r>
              <a:rPr lang="fr-B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academic</a:t>
            </a:r>
            <a:r>
              <a:rPr lang="fr-B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anose="02030600000101010101" pitchFamily="18" charset="-127"/>
                <a:cs typeface="Aharoni" panose="02010803020104030203" pitchFamily="2" charset="-79"/>
              </a:rPr>
              <a:t>adjustment</a:t>
            </a:r>
            <a:endParaRPr lang="fr-BE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lvl="2"/>
            <a:r>
              <a:rPr lang="fr-BE" sz="1900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But, </a:t>
            </a:r>
            <a:r>
              <a:rPr lang="fr-BE" sz="1900" dirty="0" err="1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evidence</a:t>
            </a:r>
            <a:r>
              <a:rPr lang="fr-BE" sz="1900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 for </a:t>
            </a:r>
            <a:r>
              <a:rPr lang="fr-BE" sz="1900" dirty="0" err="1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students</a:t>
            </a:r>
            <a:r>
              <a:rPr lang="fr-BE" sz="1900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’ </a:t>
            </a:r>
            <a:r>
              <a:rPr lang="fr-BE" sz="1900" b="1" dirty="0" err="1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heterogeneity</a:t>
            </a:r>
            <a:r>
              <a:rPr lang="fr-BE" sz="1900" b="1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1900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and </a:t>
            </a:r>
            <a:r>
              <a:rPr lang="fr-BE" sz="1900" b="1" dirty="0" err="1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diversity</a:t>
            </a:r>
            <a:r>
              <a:rPr lang="fr-BE" sz="1900" dirty="0" smtClean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 of curriculum </a:t>
            </a:r>
            <a:r>
              <a:rPr lang="fr-BE" sz="1900" dirty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organisation </a:t>
            </a:r>
            <a:r>
              <a:rPr lang="fr-BE" sz="1700" dirty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(Bosse, 2015)</a:t>
            </a:r>
            <a:endParaRPr lang="fr-BE" sz="1700" dirty="0" smtClean="0">
              <a:solidFill>
                <a:schemeClr val="bg1"/>
              </a:solidFill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fr-BE" dirty="0">
              <a:solidFill>
                <a:schemeClr val="bg1"/>
              </a:solidFill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marL="1371600" lvl="3" indent="0">
              <a:buNone/>
            </a:pPr>
            <a:endParaRPr lang="fr-BE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12</a:t>
            </a:fld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28" b="92435" l="23875" r="65125">
                        <a14:foregroundMark x1="24250" y1="59929" x2="24250" y2="59929"/>
                        <a14:foregroundMark x1="26750" y1="64303" x2="26750" y2="64303"/>
                        <a14:foregroundMark x1="32625" y1="64421" x2="32625" y2="64421"/>
                        <a14:foregroundMark x1="33125" y1="63830" x2="35250" y2="62411"/>
                        <a14:foregroundMark x1="45375" y1="52719" x2="45375" y2="50946"/>
                        <a14:foregroundMark x1="46000" y1="43972" x2="46000" y2="43972"/>
                        <a14:foregroundMark x1="44750" y1="37707" x2="44750" y2="37707"/>
                        <a14:foregroundMark x1="46250" y1="26832" x2="46375" y2="26359"/>
                        <a14:foregroundMark x1="46625" y1="24468" x2="46625" y2="22695"/>
                        <a14:foregroundMark x1="45625" y1="13002" x2="45625" y2="13002"/>
                        <a14:foregroundMark x1="45250" y1="12057" x2="45250" y2="12057"/>
                        <a14:foregroundMark x1="46750" y1="10757" x2="46750" y2="10757"/>
                        <a14:foregroundMark x1="50375" y1="10757" x2="50375" y2="10757"/>
                        <a14:foregroundMark x1="49125" y1="8629" x2="48500" y2="8629"/>
                        <a14:foregroundMark x1="45375" y1="8392" x2="43625" y2="8511"/>
                        <a14:foregroundMark x1="42375" y1="9338" x2="42375" y2="9338"/>
                        <a14:foregroundMark x1="40750" y1="10520" x2="40750" y2="10520"/>
                        <a14:foregroundMark x1="38375" y1="10402" x2="38375" y2="10402"/>
                        <a14:foregroundMark x1="36750" y1="10284" x2="36750" y2="10284"/>
                        <a14:foregroundMark x1="43375" y1="13830" x2="43375" y2="13830"/>
                        <a14:foregroundMark x1="50375" y1="12766" x2="50375" y2="12766"/>
                        <a14:foregroundMark x1="50625" y1="8038" x2="50625" y2="8038"/>
                        <a14:foregroundMark x1="42500" y1="27187" x2="42500" y2="27187"/>
                        <a14:foregroundMark x1="39750" y1="27423" x2="39750" y2="27423"/>
                        <a14:foregroundMark x1="41875" y1="30378" x2="41875" y2="30378"/>
                        <a14:foregroundMark x1="43375" y1="20213" x2="43375" y2="20213"/>
                        <a14:foregroundMark x1="40000" y1="25414" x2="40000" y2="25414"/>
                        <a14:foregroundMark x1="49250" y1="24823" x2="49250" y2="24823"/>
                        <a14:foregroundMark x1="48500" y1="29433" x2="48500" y2="29905"/>
                        <a14:foregroundMark x1="49000" y1="35579" x2="49000" y2="36879"/>
                        <a14:foregroundMark x1="49125" y1="47872" x2="49125" y2="47872"/>
                        <a14:foregroundMark x1="54875" y1="50000" x2="54875" y2="50000"/>
                        <a14:foregroundMark x1="59125" y1="50355" x2="59125" y2="50355"/>
                        <a14:foregroundMark x1="41750" y1="53664" x2="41750" y2="53664"/>
                        <a14:foregroundMark x1="48375" y1="60757" x2="48375" y2="60757"/>
                        <a14:foregroundMark x1="49250" y1="63475" x2="49625" y2="65012"/>
                        <a14:foregroundMark x1="50750" y1="70449" x2="50875" y2="70804"/>
                        <a14:foregroundMark x1="53375" y1="83333" x2="53375" y2="83333"/>
                        <a14:foregroundMark x1="52750" y1="85934" x2="52750" y2="85934"/>
                        <a14:foregroundMark x1="38625" y1="83215" x2="38625" y2="83215"/>
                        <a14:foregroundMark x1="37875" y1="83215" x2="37875" y2="83215"/>
                        <a14:foregroundMark x1="35500" y1="83924" x2="35500" y2="83924"/>
                        <a14:foregroundMark x1="30750" y1="56147" x2="30750" y2="561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" y="3200400"/>
            <a:ext cx="3094969" cy="3272930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1097280" y="2310063"/>
            <a:ext cx="1903373" cy="814877"/>
          </a:xfrm>
          <a:prstGeom prst="wedgeRoundRectCallout">
            <a:avLst>
              <a:gd name="adj1" fmla="val -8098"/>
              <a:gd name="adj2" fmla="val 85956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 smtClean="0">
                <a:solidFill>
                  <a:schemeClr val="bg1"/>
                </a:solidFill>
              </a:rPr>
              <a:t>I </a:t>
            </a:r>
            <a:r>
              <a:rPr lang="fr-BE" b="1" dirty="0" err="1" smtClean="0">
                <a:solidFill>
                  <a:schemeClr val="bg1"/>
                </a:solidFill>
              </a:rPr>
              <a:t>am</a:t>
            </a:r>
            <a:r>
              <a:rPr lang="fr-BE" b="1" dirty="0" smtClean="0">
                <a:solidFill>
                  <a:schemeClr val="bg1"/>
                </a:solidFill>
              </a:rPr>
              <a:t> not a </a:t>
            </a:r>
            <a:r>
              <a:rPr lang="fr-BE" b="1" dirty="0" err="1" smtClean="0">
                <a:solidFill>
                  <a:schemeClr val="bg1"/>
                </a:solidFill>
              </a:rPr>
              <a:t>number</a:t>
            </a:r>
            <a:r>
              <a:rPr lang="fr-BE" b="1" dirty="0" smtClean="0">
                <a:solidFill>
                  <a:schemeClr val="bg1"/>
                </a:solidFill>
              </a:rPr>
              <a:t>!</a:t>
            </a:r>
            <a:endParaRPr lang="fr-BE" b="1" dirty="0">
              <a:solidFill>
                <a:schemeClr val="bg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3764132" y="3009530"/>
            <a:ext cx="0" cy="3151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28" b="92435" l="23875" r="65125">
                        <a14:foregroundMark x1="24250" y1="59929" x2="24250" y2="59929"/>
                        <a14:foregroundMark x1="26750" y1="64303" x2="26750" y2="64303"/>
                        <a14:foregroundMark x1="32625" y1="64421" x2="32625" y2="64421"/>
                        <a14:foregroundMark x1="33125" y1="63830" x2="35250" y2="62411"/>
                        <a14:foregroundMark x1="45375" y1="52719" x2="45375" y2="50946"/>
                        <a14:foregroundMark x1="46000" y1="43972" x2="46000" y2="43972"/>
                        <a14:foregroundMark x1="44750" y1="37707" x2="44750" y2="37707"/>
                        <a14:foregroundMark x1="46250" y1="26832" x2="46375" y2="26359"/>
                        <a14:foregroundMark x1="46625" y1="24468" x2="46625" y2="22695"/>
                        <a14:foregroundMark x1="45625" y1="13002" x2="45625" y2="13002"/>
                        <a14:foregroundMark x1="45250" y1="12057" x2="45250" y2="12057"/>
                        <a14:foregroundMark x1="46750" y1="10757" x2="46750" y2="10757"/>
                        <a14:foregroundMark x1="50375" y1="10757" x2="50375" y2="10757"/>
                        <a14:foregroundMark x1="49125" y1="8629" x2="48500" y2="8629"/>
                        <a14:foregroundMark x1="45375" y1="8392" x2="43625" y2="8511"/>
                        <a14:foregroundMark x1="42375" y1="9338" x2="42375" y2="9338"/>
                        <a14:foregroundMark x1="40750" y1="10520" x2="40750" y2="10520"/>
                        <a14:foregroundMark x1="38375" y1="10402" x2="38375" y2="10402"/>
                        <a14:foregroundMark x1="36750" y1="10284" x2="36750" y2="10284"/>
                        <a14:foregroundMark x1="43375" y1="13830" x2="43375" y2="13830"/>
                        <a14:foregroundMark x1="50375" y1="12766" x2="50375" y2="12766"/>
                        <a14:foregroundMark x1="50625" y1="8038" x2="50625" y2="8038"/>
                        <a14:foregroundMark x1="42500" y1="27187" x2="42500" y2="27187"/>
                        <a14:foregroundMark x1="39750" y1="27423" x2="39750" y2="27423"/>
                        <a14:foregroundMark x1="41875" y1="30378" x2="41875" y2="30378"/>
                        <a14:foregroundMark x1="43375" y1="20213" x2="43375" y2="20213"/>
                        <a14:foregroundMark x1="40000" y1="25414" x2="40000" y2="25414"/>
                        <a14:foregroundMark x1="49250" y1="24823" x2="49250" y2="24823"/>
                        <a14:foregroundMark x1="48500" y1="29433" x2="48500" y2="29905"/>
                        <a14:foregroundMark x1="49000" y1="35579" x2="49000" y2="36879"/>
                        <a14:foregroundMark x1="49125" y1="47872" x2="49125" y2="47872"/>
                        <a14:foregroundMark x1="54875" y1="50000" x2="54875" y2="50000"/>
                        <a14:foregroundMark x1="59125" y1="50355" x2="59125" y2="50355"/>
                        <a14:foregroundMark x1="41750" y1="53664" x2="41750" y2="53664"/>
                        <a14:foregroundMark x1="48375" y1="60757" x2="48375" y2="60757"/>
                        <a14:foregroundMark x1="49250" y1="63475" x2="49625" y2="65012"/>
                        <a14:foregroundMark x1="50750" y1="70449" x2="50875" y2="70804"/>
                        <a14:foregroundMark x1="53375" y1="83333" x2="53375" y2="83333"/>
                        <a14:foregroundMark x1="52750" y1="85934" x2="52750" y2="85934"/>
                        <a14:foregroundMark x1="38625" y1="83215" x2="38625" y2="83215"/>
                        <a14:foregroundMark x1="37875" y1="83215" x2="37875" y2="83215"/>
                        <a14:foregroundMark x1="35500" y1="83924" x2="35500" y2="83924"/>
                        <a14:foregroundMark x1="30750" y1="56147" x2="30750" y2="561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779" y="2086214"/>
            <a:ext cx="3094969" cy="327293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19" b="91726" l="28875" r="67125">
                        <a14:foregroundMark x1="43375" y1="83924" x2="43375" y2="83924"/>
                        <a14:foregroundMark x1="45375" y1="77896" x2="45375" y2="77187"/>
                        <a14:foregroundMark x1="46250" y1="63948" x2="46750" y2="61702"/>
                        <a14:foregroundMark x1="44000" y1="50355" x2="44000" y2="48582"/>
                        <a14:foregroundMark x1="43625" y1="41017" x2="43625" y2="41017"/>
                        <a14:foregroundMark x1="48125" y1="33452" x2="48125" y2="32506"/>
                        <a14:foregroundMark x1="47625" y1="26832" x2="47625" y2="26832"/>
                        <a14:foregroundMark x1="49125" y1="15248" x2="49125" y2="15248"/>
                        <a14:foregroundMark x1="47250" y1="12766" x2="47250" y2="12766"/>
                        <a14:foregroundMark x1="49500" y1="11348" x2="49500" y2="11348"/>
                        <a14:foregroundMark x1="53250" y1="9220" x2="53250" y2="9220"/>
                        <a14:foregroundMark x1="54875" y1="14775" x2="54750" y2="15839"/>
                        <a14:foregroundMark x1="54375" y1="20213" x2="55000" y2="20922"/>
                        <a14:foregroundMark x1="57625" y1="23050" x2="57625" y2="23050"/>
                        <a14:foregroundMark x1="58750" y1="27187" x2="58750" y2="27187"/>
                        <a14:foregroundMark x1="58125" y1="31442" x2="58125" y2="31442"/>
                        <a14:foregroundMark x1="56375" y1="31797" x2="56375" y2="31797"/>
                        <a14:foregroundMark x1="57000" y1="51418" x2="57000" y2="51418"/>
                        <a14:foregroundMark x1="60375" y1="52009" x2="60375" y2="52009"/>
                        <a14:foregroundMark x1="60500" y1="53191" x2="60500" y2="53191"/>
                        <a14:foregroundMark x1="59125" y1="52246" x2="59125" y2="52246"/>
                        <a14:foregroundMark x1="39875" y1="50000" x2="39875" y2="50000"/>
                        <a14:foregroundMark x1="38375" y1="50827" x2="38375" y2="50827"/>
                        <a14:foregroundMark x1="37125" y1="52246" x2="37125" y2="52246"/>
                        <a14:foregroundMark x1="41875" y1="39125" x2="41875" y2="39125"/>
                        <a14:foregroundMark x1="40250" y1="43853" x2="40250" y2="43853"/>
                        <a14:foregroundMark x1="45750" y1="22813" x2="45750" y2="22813"/>
                        <a14:foregroundMark x1="44250" y1="23404" x2="44250" y2="23404"/>
                        <a14:foregroundMark x1="43875" y1="19622" x2="43875" y2="19622"/>
                        <a14:foregroundMark x1="50500" y1="72695" x2="50500" y2="72695"/>
                        <a14:foregroundMark x1="50000" y1="88889" x2="50000" y2="88889"/>
                        <a14:foregroundMark x1="54000" y1="87825" x2="54000" y2="87825"/>
                        <a14:foregroundMark x1="58375" y1="86879" x2="58375" y2="86879"/>
                        <a14:foregroundMark x1="49250" y1="86761" x2="49250" y2="86761"/>
                        <a14:foregroundMark x1="42500" y1="11702" x2="42500" y2="11702"/>
                        <a14:foregroundMark x1="41125" y1="13830" x2="41125" y2="13830"/>
                        <a14:foregroundMark x1="41375" y1="12766" x2="41375" y2="12766"/>
                        <a14:foregroundMark x1="44250" y1="9456" x2="44250" y2="9456"/>
                        <a14:foregroundMark x1="44750" y1="15721" x2="44750" y2="15721"/>
                        <a14:foregroundMark x1="47250" y1="49054" x2="47250" y2="49054"/>
                        <a14:foregroundMark x1="59000" y1="39243" x2="59000" y2="39243"/>
                        <a14:foregroundMark x1="58375" y1="35816" x2="58375" y2="35816"/>
                        <a14:foregroundMark x1="40000" y1="39125" x2="40000" y2="39125"/>
                        <a14:foregroundMark x1="41500" y1="34988" x2="41500" y2="34988"/>
                        <a14:foregroundMark x1="39625" y1="48227" x2="39625" y2="48227"/>
                        <a14:foregroundMark x1="45125" y1="39125" x2="45125" y2="39125"/>
                        <a14:foregroundMark x1="43875" y1="17139" x2="43875" y2="17139"/>
                        <a14:foregroundMark x1="56250" y1="16194" x2="56250" y2="16194"/>
                        <a14:foregroundMark x1="56750" y1="13475" x2="56750" y2="13475"/>
                        <a14:foregroundMark x1="55750" y1="19149" x2="55750" y2="19149"/>
                        <a14:foregroundMark x1="55625" y1="17849" x2="55625" y2="178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062" y="2039244"/>
            <a:ext cx="3097404" cy="327550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118" y="1979682"/>
            <a:ext cx="3159695" cy="3341378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>
          <a:xfrm>
            <a:off x="4755287" y="5213965"/>
            <a:ext cx="1544714" cy="1411549"/>
          </a:xfrm>
          <a:prstGeom prst="ellipse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1" name="Ellipse 20"/>
          <p:cNvSpPr/>
          <p:nvPr/>
        </p:nvSpPr>
        <p:spPr>
          <a:xfrm>
            <a:off x="7183508" y="5219882"/>
            <a:ext cx="1544714" cy="1411549"/>
          </a:xfrm>
          <a:prstGeom prst="ellipse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2" name="Ellipse 21"/>
          <p:cNvSpPr/>
          <p:nvPr/>
        </p:nvSpPr>
        <p:spPr>
          <a:xfrm>
            <a:off x="9391407" y="5240768"/>
            <a:ext cx="1544714" cy="1411549"/>
          </a:xfrm>
          <a:prstGeom prst="ellipse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122" y="5456796"/>
            <a:ext cx="979489" cy="97948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698" y="5344186"/>
            <a:ext cx="1141892" cy="114189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773" y="5319979"/>
            <a:ext cx="1245982" cy="1231550"/>
          </a:xfrm>
          <a:prstGeom prst="rect">
            <a:avLst/>
          </a:prstGeom>
        </p:spPr>
      </p:pic>
      <p:sp>
        <p:nvSpPr>
          <p:cNvPr id="24" name="Flèche droite 23"/>
          <p:cNvSpPr/>
          <p:nvPr/>
        </p:nvSpPr>
        <p:spPr>
          <a:xfrm>
            <a:off x="3395710" y="4350058"/>
            <a:ext cx="772357" cy="37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cxnSp>
        <p:nvCxnSpPr>
          <p:cNvPr id="35" name="Connecteur droit 34"/>
          <p:cNvCxnSpPr/>
          <p:nvPr/>
        </p:nvCxnSpPr>
        <p:spPr>
          <a:xfrm flipH="1">
            <a:off x="6550779" y="2645538"/>
            <a:ext cx="632730" cy="1864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>
            <a:off x="8758677" y="2718216"/>
            <a:ext cx="632730" cy="1864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6398697" y="5337735"/>
            <a:ext cx="623540" cy="1085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8763272" y="5450466"/>
            <a:ext cx="623540" cy="1085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46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6" grpId="0" animBg="1"/>
      <p:bldP spid="18" grpId="0" animBg="1"/>
      <p:bldP spid="21" grpId="0" animBg="1"/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/>
              <a:t>2</a:t>
            </a:r>
            <a:r>
              <a:rPr lang="fr-BE" sz="3600" b="1" dirty="0" smtClean="0"/>
              <a:t>.2. C</a:t>
            </a:r>
            <a:r>
              <a:rPr lang="en-US" sz="3600" b="1" dirty="0" err="1" smtClean="0"/>
              <a:t>ontext</a:t>
            </a:r>
            <a:r>
              <a:rPr lang="en-US" sz="3600" b="1" dirty="0" smtClean="0"/>
              <a:t>-specificity </a:t>
            </a:r>
            <a:r>
              <a:rPr lang="en-US" sz="3600" b="1" dirty="0"/>
              <a:t>of </a:t>
            </a:r>
            <a:r>
              <a:rPr lang="en-US" sz="3600" b="1" dirty="0" smtClean="0"/>
              <a:t>adjustment </a:t>
            </a:r>
            <a:endParaRPr lang="fr-BE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740447" y="1272009"/>
            <a:ext cx="10987701" cy="340586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189" lvl="1" indent="-457189">
              <a:buSzPct val="75000"/>
              <a:buFont typeface="Wingdings" pitchFamily="2" charset="2"/>
              <a:buChar char=""/>
            </a:pPr>
            <a:r>
              <a:rPr lang="fr-BE" sz="2000" b="1" dirty="0">
                <a:solidFill>
                  <a:schemeClr val="bg1"/>
                </a:solidFill>
                <a:ea typeface="Batang" panose="02030600000101010101" pitchFamily="18" charset="-127"/>
                <a:cs typeface="Aharoni" panose="02010803020104030203" pitchFamily="2" charset="-79"/>
              </a:rPr>
              <a:t>	</a:t>
            </a:r>
            <a:r>
              <a:rPr lang="fr-BE" sz="2800" b="1" dirty="0" err="1">
                <a:solidFill>
                  <a:schemeClr val="bg1"/>
                </a:solidFill>
                <a:latin typeface="Georgia" pitchFamily="18" charset="0"/>
              </a:rPr>
              <a:t>Context-specificity</a:t>
            </a:r>
            <a:r>
              <a:rPr lang="fr-BE" sz="28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Georgia" pitchFamily="18" charset="0"/>
              </a:rPr>
              <a:t>mainly</a:t>
            </a:r>
            <a:r>
              <a:rPr lang="fr-BE" sz="28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Georgia" pitchFamily="18" charset="0"/>
              </a:rPr>
              <a:t>disregarded</a:t>
            </a:r>
            <a:endParaRPr lang="fr-BE" sz="2800" b="1" dirty="0">
              <a:solidFill>
                <a:schemeClr val="bg1"/>
              </a:solidFill>
              <a:latin typeface="Georgia" pitchFamily="18" charset="0"/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Yet, </a:t>
            </a:r>
          </a:p>
          <a:p>
            <a:pPr lvl="2"/>
            <a:r>
              <a:rPr lang="en-US" sz="2200" dirty="0">
                <a:solidFill>
                  <a:schemeClr val="bg1"/>
                </a:solidFill>
                <a:latin typeface="Georgia" pitchFamily="18" charset="0"/>
              </a:rPr>
              <a:t>Academic context vary in admission procedures, student body, requirement, assessment… 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(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Kuh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Kinzie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Schuh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&amp; Whitt, 2011)</a:t>
            </a:r>
          </a:p>
          <a:p>
            <a:pPr lvl="2"/>
            <a:r>
              <a:rPr lang="en-US" sz="2200" dirty="0">
                <a:solidFill>
                  <a:schemeClr val="bg1"/>
                </a:solidFill>
                <a:latin typeface="Georgia" panose="02040502050405020303" pitchFamily="18" charset="0"/>
              </a:rPr>
              <a:t>Curriculum characteristics impact on academic success</a:t>
            </a:r>
            <a:r>
              <a:rPr 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(Jansen 2004, Van der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Hulst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&amp; Jansen, 2002)</a:t>
            </a:r>
          </a:p>
          <a:p>
            <a:pPr lvl="2"/>
            <a:r>
              <a:rPr lang="en-US" sz="2200" dirty="0">
                <a:solidFill>
                  <a:schemeClr val="bg1"/>
                </a:solidFill>
                <a:latin typeface="Georgia" pitchFamily="18" charset="0"/>
              </a:rPr>
              <a:t>Achievement predictors differ from one study program to another 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(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Lizzio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Wilson and Simons, 2002; Millet, 2003; De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Clercq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Galand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Dupont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&amp;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Frenay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2012)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13</a:t>
            </a:fld>
            <a:endParaRPr lang="fr-BE" dirty="0"/>
          </a:p>
        </p:txBody>
      </p:sp>
      <p:sp>
        <p:nvSpPr>
          <p:cNvPr id="7" name="Espace réservé du contenu 19"/>
          <p:cNvSpPr txBox="1">
            <a:spLocks/>
          </p:cNvSpPr>
          <p:nvPr/>
        </p:nvSpPr>
        <p:spPr>
          <a:xfrm>
            <a:off x="2269261" y="4894317"/>
            <a:ext cx="9492811" cy="1670113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609585" indent="-609585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How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achievement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rate 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varies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from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one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study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program to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another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?</a:t>
            </a:r>
          </a:p>
          <a:p>
            <a:pPr marL="609585" indent="-609585">
              <a:buFont typeface="+mj-lt"/>
              <a:buAutoNum type="arabicPeriod"/>
            </a:pPr>
            <a:endParaRPr lang="fr-BE" sz="200" b="1" dirty="0">
              <a:solidFill>
                <a:schemeClr val="bg1"/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marL="609585" indent="-609585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Which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variables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explain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achievement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variations?</a:t>
            </a:r>
          </a:p>
          <a:p>
            <a:pPr marL="609585" indent="-609585">
              <a:buFont typeface="+mj-lt"/>
              <a:buAutoNum type="arabicPeriod"/>
            </a:pPr>
            <a:endParaRPr lang="fr-BE" sz="200" b="1" dirty="0">
              <a:solidFill>
                <a:schemeClr val="bg1"/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marL="609585" indent="-609585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</a:pP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Are </a:t>
            </a: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predictors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of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achievement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equal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accross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study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cs typeface="Arial" pitchFamily="34" charset="0"/>
              </a:rPr>
              <a:t> programs?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5" r="32143"/>
          <a:stretch/>
        </p:blipFill>
        <p:spPr>
          <a:xfrm>
            <a:off x="775703" y="4894317"/>
            <a:ext cx="1178225" cy="167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</a:t>
            </a:r>
            <a:r>
              <a:rPr lang="en-US" sz="3200" b="1" dirty="0" smtClean="0"/>
              <a:t>adjustment (sample) </a:t>
            </a:r>
            <a:endParaRPr lang="fr-BE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14</a:t>
            </a:fld>
            <a:endParaRPr lang="fr-BE" dirty="0"/>
          </a:p>
        </p:txBody>
      </p:sp>
      <p:sp>
        <p:nvSpPr>
          <p:cNvPr id="5" name="Espace réservé du contenu 17"/>
          <p:cNvSpPr txBox="1">
            <a:spLocks/>
          </p:cNvSpPr>
          <p:nvPr/>
        </p:nvSpPr>
        <p:spPr>
          <a:xfrm>
            <a:off x="827773" y="1434164"/>
            <a:ext cx="10901102" cy="503842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fr-BE" sz="300" b="1" dirty="0" smtClean="0">
              <a:latin typeface="Georgia" pitchFamily="18" charset="0"/>
            </a:endParaRPr>
          </a:p>
          <a:p>
            <a:r>
              <a:rPr lang="fr-BE" sz="2400" b="1" dirty="0" smtClean="0">
                <a:solidFill>
                  <a:schemeClr val="bg1"/>
                </a:solidFill>
              </a:rPr>
              <a:t>1173 first </a:t>
            </a:r>
            <a:r>
              <a:rPr lang="fr-BE" sz="2400" b="1" dirty="0" err="1" smtClean="0">
                <a:solidFill>
                  <a:schemeClr val="bg1"/>
                </a:solidFill>
              </a:rPr>
              <a:t>year</a:t>
            </a:r>
            <a:r>
              <a:rPr lang="fr-BE" sz="2400" b="1" dirty="0" smtClean="0">
                <a:solidFill>
                  <a:schemeClr val="bg1"/>
                </a:solidFill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</a:rPr>
              <a:t>students</a:t>
            </a:r>
            <a:endParaRPr lang="fr-BE" sz="2400" b="1" dirty="0" smtClean="0">
              <a:solidFill>
                <a:schemeClr val="bg1"/>
              </a:solidFill>
            </a:endParaRPr>
          </a:p>
          <a:p>
            <a:pPr lvl="1"/>
            <a:r>
              <a:rPr lang="fr-BE" sz="2000" dirty="0" smtClean="0">
                <a:solidFill>
                  <a:schemeClr val="bg1"/>
                </a:solidFill>
              </a:rPr>
              <a:t>53% of </a:t>
            </a:r>
            <a:r>
              <a:rPr lang="fr-BE" sz="2000" dirty="0" err="1" smtClean="0">
                <a:solidFill>
                  <a:schemeClr val="bg1"/>
                </a:solidFill>
              </a:rPr>
              <a:t>female</a:t>
            </a:r>
            <a:endParaRPr lang="fr-BE" sz="2000" dirty="0" smtClean="0">
              <a:solidFill>
                <a:schemeClr val="bg1"/>
              </a:solidFill>
            </a:endParaRPr>
          </a:p>
          <a:p>
            <a:pPr lvl="1"/>
            <a:r>
              <a:rPr lang="fr-BE" sz="2000" dirty="0" smtClean="0">
                <a:solidFill>
                  <a:schemeClr val="bg1"/>
                </a:solidFill>
              </a:rPr>
              <a:t>+/- 30% of first </a:t>
            </a:r>
            <a:r>
              <a:rPr lang="fr-BE" sz="2000" dirty="0" err="1" smtClean="0">
                <a:solidFill>
                  <a:schemeClr val="bg1"/>
                </a:solidFill>
              </a:rPr>
              <a:t>year</a:t>
            </a:r>
            <a:r>
              <a:rPr lang="fr-BE" sz="2000" dirty="0" smtClean="0">
                <a:solidFill>
                  <a:schemeClr val="bg1"/>
                </a:solidFill>
              </a:rPr>
              <a:t> </a:t>
            </a:r>
            <a:r>
              <a:rPr lang="fr-BE" sz="2000" dirty="0" err="1" smtClean="0">
                <a:solidFill>
                  <a:schemeClr val="bg1"/>
                </a:solidFill>
              </a:rPr>
              <a:t>students</a:t>
            </a:r>
            <a:r>
              <a:rPr lang="fr-BE" sz="2000" dirty="0" smtClean="0">
                <a:solidFill>
                  <a:schemeClr val="bg1"/>
                </a:solidFill>
              </a:rPr>
              <a:t> of </a:t>
            </a:r>
            <a:r>
              <a:rPr lang="fr-BE" sz="2000" dirty="0" err="1" smtClean="0">
                <a:solidFill>
                  <a:schemeClr val="bg1"/>
                </a:solidFill>
              </a:rPr>
              <a:t>our</a:t>
            </a:r>
            <a:r>
              <a:rPr lang="fr-BE" sz="2000" dirty="0" smtClean="0">
                <a:solidFill>
                  <a:schemeClr val="bg1"/>
                </a:solidFill>
              </a:rPr>
              <a:t> </a:t>
            </a:r>
            <a:r>
              <a:rPr lang="fr-BE" sz="2000" dirty="0" err="1" smtClean="0">
                <a:solidFill>
                  <a:schemeClr val="bg1"/>
                </a:solidFill>
              </a:rPr>
              <a:t>university</a:t>
            </a:r>
            <a:endParaRPr lang="fr-BE" sz="2000" dirty="0" smtClean="0">
              <a:solidFill>
                <a:schemeClr val="bg1"/>
              </a:solidFill>
            </a:endParaRPr>
          </a:p>
          <a:p>
            <a:endParaRPr lang="fr-BE" sz="2400" dirty="0" smtClean="0">
              <a:solidFill>
                <a:schemeClr val="bg1"/>
              </a:solidFill>
            </a:endParaRPr>
          </a:p>
          <a:p>
            <a:r>
              <a:rPr lang="fr-BE" sz="2400" b="1" dirty="0" smtClean="0">
                <a:solidFill>
                  <a:schemeClr val="bg1"/>
                </a:solidFill>
              </a:rPr>
              <a:t>21 </a:t>
            </a:r>
            <a:r>
              <a:rPr lang="fr-BE" sz="2400" b="1" dirty="0" err="1" smtClean="0">
                <a:solidFill>
                  <a:schemeClr val="bg1"/>
                </a:solidFill>
              </a:rPr>
              <a:t>study</a:t>
            </a:r>
            <a:r>
              <a:rPr lang="fr-BE" sz="2400" b="1" dirty="0" smtClean="0">
                <a:solidFill>
                  <a:schemeClr val="bg1"/>
                </a:solidFill>
              </a:rPr>
              <a:t> programs </a:t>
            </a:r>
            <a:r>
              <a:rPr lang="fr-BE" sz="2100" dirty="0" smtClean="0">
                <a:solidFill>
                  <a:schemeClr val="bg1"/>
                </a:solidFill>
              </a:rPr>
              <a:t>(</a:t>
            </a:r>
            <a:r>
              <a:rPr lang="fr-BE" sz="2100" dirty="0" err="1" smtClean="0">
                <a:solidFill>
                  <a:schemeClr val="bg1"/>
                </a:solidFill>
              </a:rPr>
              <a:t>psychology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law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economics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phylosophy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medicine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physical</a:t>
            </a:r>
            <a:r>
              <a:rPr lang="fr-BE" sz="2100" dirty="0" smtClean="0">
                <a:solidFill>
                  <a:schemeClr val="bg1"/>
                </a:solidFill>
              </a:rPr>
              <a:t> </a:t>
            </a:r>
            <a:r>
              <a:rPr lang="fr-BE" sz="2100" dirty="0" err="1" smtClean="0">
                <a:solidFill>
                  <a:schemeClr val="bg1"/>
                </a:solidFill>
              </a:rPr>
              <a:t>education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biology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chemistry</a:t>
            </a:r>
            <a:r>
              <a:rPr lang="fr-BE" sz="2100" dirty="0" smtClean="0">
                <a:solidFill>
                  <a:schemeClr val="bg1"/>
                </a:solidFill>
              </a:rPr>
              <a:t>, computer science, engineering…)</a:t>
            </a:r>
          </a:p>
          <a:p>
            <a:pPr lvl="1"/>
            <a:r>
              <a:rPr lang="fr-BE" sz="2100" dirty="0" err="1" smtClean="0">
                <a:solidFill>
                  <a:schemeClr val="bg1"/>
                </a:solidFill>
              </a:rPr>
              <a:t>Characteristics</a:t>
            </a:r>
            <a:r>
              <a:rPr lang="fr-BE" sz="2100" dirty="0" smtClean="0">
                <a:solidFill>
                  <a:schemeClr val="bg1"/>
                </a:solidFill>
              </a:rPr>
              <a:t> of the </a:t>
            </a:r>
            <a:r>
              <a:rPr lang="fr-BE" sz="2100" dirty="0" err="1" smtClean="0">
                <a:solidFill>
                  <a:schemeClr val="bg1"/>
                </a:solidFill>
              </a:rPr>
              <a:t>study</a:t>
            </a:r>
            <a:r>
              <a:rPr lang="fr-BE" sz="2100" dirty="0" smtClean="0">
                <a:solidFill>
                  <a:schemeClr val="bg1"/>
                </a:solidFill>
              </a:rPr>
              <a:t> program (class size, </a:t>
            </a:r>
            <a:r>
              <a:rPr lang="fr-BE" sz="2100" dirty="0" err="1" smtClean="0">
                <a:solidFill>
                  <a:schemeClr val="bg1"/>
                </a:solidFill>
              </a:rPr>
              <a:t>gender</a:t>
            </a:r>
            <a:r>
              <a:rPr lang="fr-BE" sz="2100" dirty="0" smtClean="0">
                <a:solidFill>
                  <a:schemeClr val="bg1"/>
                </a:solidFill>
              </a:rPr>
              <a:t> ratio, </a:t>
            </a:r>
            <a:r>
              <a:rPr lang="fr-BE" sz="2100" dirty="0" err="1" smtClean="0">
                <a:solidFill>
                  <a:schemeClr val="bg1"/>
                </a:solidFill>
              </a:rPr>
              <a:t>mean</a:t>
            </a:r>
            <a:r>
              <a:rPr lang="fr-BE" sz="2100" dirty="0" smtClean="0">
                <a:solidFill>
                  <a:schemeClr val="bg1"/>
                </a:solidFill>
              </a:rPr>
              <a:t> </a:t>
            </a:r>
            <a:r>
              <a:rPr lang="fr-BE" sz="2100" dirty="0" err="1" smtClean="0">
                <a:solidFill>
                  <a:schemeClr val="bg1"/>
                </a:solidFill>
              </a:rPr>
              <a:t>age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opportunity</a:t>
            </a:r>
            <a:r>
              <a:rPr lang="fr-BE" sz="2100" dirty="0" smtClean="0">
                <a:solidFill>
                  <a:schemeClr val="bg1"/>
                </a:solidFill>
              </a:rPr>
              <a:t> for practice)</a:t>
            </a:r>
          </a:p>
          <a:p>
            <a:pPr marL="609585" lvl="1" indent="0">
              <a:buFont typeface="Wingdings 3" charset="2"/>
              <a:buNone/>
            </a:pPr>
            <a:r>
              <a:rPr lang="fr-B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BE" sz="2400" b="1" dirty="0" smtClean="0">
                <a:solidFill>
                  <a:schemeClr val="bg1"/>
                </a:solidFill>
              </a:rPr>
              <a:t>2 self-</a:t>
            </a:r>
            <a:r>
              <a:rPr lang="fr-BE" sz="2400" b="1" dirty="0" err="1" smtClean="0">
                <a:solidFill>
                  <a:schemeClr val="bg1"/>
                </a:solidFill>
              </a:rPr>
              <a:t>completion</a:t>
            </a:r>
            <a:r>
              <a:rPr lang="fr-BE" sz="2400" b="1" dirty="0" smtClean="0">
                <a:solidFill>
                  <a:schemeClr val="bg1"/>
                </a:solidFill>
              </a:rPr>
              <a:t> questionnaires</a:t>
            </a:r>
          </a:p>
          <a:p>
            <a:pPr marL="876258" indent="-457189">
              <a:buFont typeface="+mj-lt"/>
              <a:buAutoNum type="arabicPeriod"/>
            </a:pPr>
            <a:r>
              <a:rPr lang="fr-BE" sz="2100" dirty="0" err="1" smtClean="0">
                <a:solidFill>
                  <a:schemeClr val="bg1"/>
                </a:solidFill>
              </a:rPr>
              <a:t>September</a:t>
            </a:r>
            <a:r>
              <a:rPr lang="fr-BE" sz="2100" dirty="0" smtClean="0">
                <a:solidFill>
                  <a:schemeClr val="bg1"/>
                </a:solidFill>
              </a:rPr>
              <a:t>: background variables (Age, </a:t>
            </a:r>
            <a:r>
              <a:rPr lang="fr-BE" sz="2100" dirty="0" err="1" smtClean="0">
                <a:solidFill>
                  <a:schemeClr val="bg1"/>
                </a:solidFill>
              </a:rPr>
              <a:t>gender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past</a:t>
            </a:r>
            <a:r>
              <a:rPr lang="fr-BE" sz="2100" dirty="0" smtClean="0">
                <a:solidFill>
                  <a:schemeClr val="bg1"/>
                </a:solidFill>
              </a:rPr>
              <a:t> </a:t>
            </a:r>
            <a:r>
              <a:rPr lang="fr-BE" sz="2100" dirty="0" err="1" smtClean="0">
                <a:solidFill>
                  <a:schemeClr val="bg1"/>
                </a:solidFill>
              </a:rPr>
              <a:t>performance,SES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choice</a:t>
            </a:r>
            <a:r>
              <a:rPr lang="fr-BE" sz="2100" dirty="0" smtClean="0">
                <a:solidFill>
                  <a:schemeClr val="bg1"/>
                </a:solidFill>
              </a:rPr>
              <a:t>)</a:t>
            </a:r>
          </a:p>
          <a:p>
            <a:pPr marL="876258" indent="-457189">
              <a:buFont typeface="+mj-lt"/>
              <a:buAutoNum type="arabicPeriod"/>
            </a:pPr>
            <a:r>
              <a:rPr lang="fr-BE" sz="2100" dirty="0" err="1" smtClean="0">
                <a:solidFill>
                  <a:schemeClr val="bg1"/>
                </a:solidFill>
              </a:rPr>
              <a:t>November</a:t>
            </a:r>
            <a:r>
              <a:rPr lang="fr-BE" sz="2100" dirty="0" smtClean="0">
                <a:solidFill>
                  <a:schemeClr val="bg1"/>
                </a:solidFill>
              </a:rPr>
              <a:t>: </a:t>
            </a:r>
            <a:r>
              <a:rPr lang="el-GR" sz="2100" dirty="0" smtClean="0">
                <a:solidFill>
                  <a:schemeClr val="bg1"/>
                </a:solidFill>
              </a:rPr>
              <a:t>ψ</a:t>
            </a:r>
            <a:r>
              <a:rPr lang="fr-BE" sz="2100" dirty="0" smtClean="0">
                <a:solidFill>
                  <a:schemeClr val="bg1"/>
                </a:solidFill>
              </a:rPr>
              <a:t>social and </a:t>
            </a:r>
            <a:r>
              <a:rPr lang="fr-BE" sz="2100" dirty="0" err="1" smtClean="0">
                <a:solidFill>
                  <a:schemeClr val="bg1"/>
                </a:solidFill>
              </a:rPr>
              <a:t>teaching</a:t>
            </a:r>
            <a:r>
              <a:rPr lang="fr-BE" sz="2100" dirty="0" smtClean="0">
                <a:solidFill>
                  <a:schemeClr val="bg1"/>
                </a:solidFill>
              </a:rPr>
              <a:t> </a:t>
            </a:r>
            <a:r>
              <a:rPr lang="fr-BE" sz="2100" dirty="0" err="1" smtClean="0">
                <a:solidFill>
                  <a:schemeClr val="bg1"/>
                </a:solidFill>
              </a:rPr>
              <a:t>factors</a:t>
            </a:r>
            <a:r>
              <a:rPr lang="fr-BE" sz="2100" dirty="0" smtClean="0">
                <a:solidFill>
                  <a:schemeClr val="bg1"/>
                </a:solidFill>
              </a:rPr>
              <a:t> (SEB, value, social </a:t>
            </a:r>
            <a:r>
              <a:rPr lang="fr-BE" sz="2100" dirty="0" err="1" smtClean="0">
                <a:solidFill>
                  <a:schemeClr val="bg1"/>
                </a:solidFill>
              </a:rPr>
              <a:t>integration</a:t>
            </a:r>
            <a:r>
              <a:rPr lang="fr-BE" sz="2100" dirty="0" smtClean="0">
                <a:solidFill>
                  <a:schemeClr val="bg1"/>
                </a:solidFill>
              </a:rPr>
              <a:t>, </a:t>
            </a:r>
            <a:r>
              <a:rPr lang="fr-BE" sz="2100" dirty="0" err="1" smtClean="0">
                <a:solidFill>
                  <a:schemeClr val="bg1"/>
                </a:solidFill>
              </a:rPr>
              <a:t>study</a:t>
            </a:r>
            <a:r>
              <a:rPr lang="fr-BE" sz="2100" dirty="0" smtClean="0">
                <a:solidFill>
                  <a:schemeClr val="bg1"/>
                </a:solidFill>
              </a:rPr>
              <a:t> time, </a:t>
            </a:r>
            <a:r>
              <a:rPr lang="fr-BE" sz="2100" dirty="0" err="1" smtClean="0">
                <a:solidFill>
                  <a:schemeClr val="bg1"/>
                </a:solidFill>
              </a:rPr>
              <a:t>teaching</a:t>
            </a:r>
            <a:r>
              <a:rPr lang="fr-BE" sz="2100" dirty="0" smtClean="0">
                <a:solidFill>
                  <a:schemeClr val="bg1"/>
                </a:solidFill>
              </a:rPr>
              <a:t> practices…)</a:t>
            </a:r>
          </a:p>
          <a:p>
            <a:pPr marL="876258" indent="-457189">
              <a:buFont typeface="+mj-lt"/>
              <a:buAutoNum type="arabicPeriod"/>
            </a:pPr>
            <a:endParaRPr lang="fr-BE" sz="2400" dirty="0">
              <a:solidFill>
                <a:schemeClr val="bg1"/>
              </a:solidFill>
            </a:endParaRPr>
          </a:p>
          <a:p>
            <a:pPr marL="419069" indent="0">
              <a:buNone/>
            </a:pPr>
            <a:endParaRPr lang="fr-BE" sz="2400" dirty="0" smtClean="0">
              <a:solidFill>
                <a:schemeClr val="bg1"/>
              </a:solidFill>
            </a:endParaRPr>
          </a:p>
          <a:p>
            <a:pPr lvl="2"/>
            <a:endParaRPr lang="fr-BE" dirty="0" smtClean="0">
              <a:solidFill>
                <a:schemeClr val="bg1"/>
              </a:solidFill>
            </a:endParaRPr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7739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575918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</a:t>
            </a:r>
            <a:r>
              <a:rPr lang="en-US" sz="3200" b="1" dirty="0" smtClean="0"/>
              <a:t>adjustment (method) 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15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1103312" y="1475402"/>
            <a:ext cx="10090869" cy="4607764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endParaRPr lang="fr-BE" sz="300" b="1" dirty="0">
              <a:latin typeface="Georgia" pitchFamily="18" charset="0"/>
            </a:endParaRPr>
          </a:p>
          <a:p>
            <a:r>
              <a:rPr lang="fr-BE" sz="2400" b="1" dirty="0" err="1" smtClean="0">
                <a:solidFill>
                  <a:schemeClr val="bg1"/>
                </a:solidFill>
              </a:rPr>
              <a:t>Multilevel</a:t>
            </a:r>
            <a:r>
              <a:rPr lang="fr-BE" sz="2400" b="1" dirty="0" smtClean="0">
                <a:solidFill>
                  <a:schemeClr val="bg1"/>
                </a:solidFill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</a:rPr>
              <a:t>analysis</a:t>
            </a:r>
            <a:r>
              <a:rPr lang="fr-BE" sz="2400" b="1" dirty="0" smtClean="0">
                <a:solidFill>
                  <a:schemeClr val="bg1"/>
                </a:solidFill>
              </a:rPr>
              <a:t> (MLM) </a:t>
            </a:r>
            <a:r>
              <a:rPr lang="fr-BE" sz="2400" b="1" dirty="0" err="1">
                <a:solidFill>
                  <a:schemeClr val="bg1"/>
                </a:solidFill>
              </a:rPr>
              <a:t>a</a:t>
            </a:r>
            <a:r>
              <a:rPr lang="fr-BE" sz="2400" b="1" dirty="0" err="1" smtClean="0">
                <a:solidFill>
                  <a:schemeClr val="bg1"/>
                </a:solidFill>
              </a:rPr>
              <a:t>llow</a:t>
            </a:r>
            <a:r>
              <a:rPr lang="fr-BE" sz="2400" b="1" dirty="0" smtClean="0">
                <a:solidFill>
                  <a:schemeClr val="bg1"/>
                </a:solidFill>
              </a:rPr>
              <a:t> for </a:t>
            </a:r>
          </a:p>
          <a:p>
            <a:pPr lvl="1"/>
            <a:r>
              <a:rPr lang="fr-BE" sz="2000" b="1" dirty="0" err="1" smtClean="0">
                <a:solidFill>
                  <a:schemeClr val="bg1"/>
                </a:solidFill>
              </a:rPr>
              <a:t>Two</a:t>
            </a:r>
            <a:r>
              <a:rPr lang="fr-BE" sz="2000" b="1" dirty="0" smtClean="0">
                <a:solidFill>
                  <a:schemeClr val="bg1"/>
                </a:solidFill>
              </a:rPr>
              <a:t> </a:t>
            </a:r>
            <a:r>
              <a:rPr lang="fr-BE" sz="2000" b="1" dirty="0" err="1" smtClean="0">
                <a:solidFill>
                  <a:schemeClr val="bg1"/>
                </a:solidFill>
              </a:rPr>
              <a:t>levels</a:t>
            </a:r>
            <a:r>
              <a:rPr lang="fr-BE" sz="2000" b="1" dirty="0" smtClean="0">
                <a:solidFill>
                  <a:schemeClr val="bg1"/>
                </a:solidFill>
              </a:rPr>
              <a:t> of </a:t>
            </a:r>
            <a:r>
              <a:rPr lang="fr-BE" sz="2000" b="1" dirty="0" err="1" smtClean="0">
                <a:solidFill>
                  <a:schemeClr val="bg1"/>
                </a:solidFill>
              </a:rPr>
              <a:t>analysis</a:t>
            </a:r>
            <a:r>
              <a:rPr lang="fr-BE" sz="2000" b="1" dirty="0" smtClean="0">
                <a:solidFill>
                  <a:schemeClr val="bg1"/>
                </a:solidFill>
              </a:rPr>
              <a:t> </a:t>
            </a:r>
          </a:p>
          <a:p>
            <a:pPr lvl="2"/>
            <a:r>
              <a:rPr lang="fr-BE" sz="1800" dirty="0" err="1" smtClean="0">
                <a:solidFill>
                  <a:schemeClr val="bg1"/>
                </a:solidFill>
              </a:rPr>
              <a:t>student</a:t>
            </a:r>
            <a:r>
              <a:rPr lang="fr-BE" sz="1800" dirty="0" smtClean="0">
                <a:solidFill>
                  <a:schemeClr val="bg1"/>
                </a:solidFill>
              </a:rPr>
              <a:t> </a:t>
            </a:r>
            <a:r>
              <a:rPr lang="fr-BE" sz="1800" dirty="0" err="1" smtClean="0">
                <a:solidFill>
                  <a:schemeClr val="bg1"/>
                </a:solidFill>
              </a:rPr>
              <a:t>level</a:t>
            </a:r>
            <a:r>
              <a:rPr lang="fr-BE" sz="1800" dirty="0" smtClean="0">
                <a:solidFill>
                  <a:schemeClr val="bg1"/>
                </a:solidFill>
                <a:sym typeface="Wingdings" pitchFamily="2" charset="2"/>
              </a:rPr>
              <a:t> as </a:t>
            </a:r>
            <a:r>
              <a:rPr lang="fr-BE" sz="1800" dirty="0" err="1" smtClean="0">
                <a:solidFill>
                  <a:schemeClr val="bg1"/>
                </a:solidFill>
                <a:sym typeface="Wingdings" pitchFamily="2" charset="2"/>
              </a:rPr>
              <a:t>regular</a:t>
            </a:r>
            <a:r>
              <a:rPr lang="fr-BE" sz="1800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1800" dirty="0" err="1" smtClean="0">
                <a:solidFill>
                  <a:schemeClr val="bg1"/>
                </a:solidFill>
                <a:sym typeface="Wingdings" pitchFamily="2" charset="2"/>
              </a:rPr>
              <a:t>linear</a:t>
            </a:r>
            <a:r>
              <a:rPr lang="fr-BE" sz="1800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1800" dirty="0" err="1" smtClean="0">
                <a:solidFill>
                  <a:schemeClr val="bg1"/>
                </a:solidFill>
                <a:sym typeface="Wingdings" pitchFamily="2" charset="2"/>
              </a:rPr>
              <a:t>regression</a:t>
            </a:r>
            <a:endParaRPr lang="fr-BE" sz="1800" dirty="0">
              <a:solidFill>
                <a:schemeClr val="bg1"/>
              </a:solidFill>
            </a:endParaRPr>
          </a:p>
          <a:p>
            <a:pPr lvl="2"/>
            <a:r>
              <a:rPr lang="fr-BE" sz="1800" dirty="0" err="1" smtClean="0">
                <a:solidFill>
                  <a:schemeClr val="bg1"/>
                </a:solidFill>
              </a:rPr>
              <a:t>study</a:t>
            </a:r>
            <a:r>
              <a:rPr lang="fr-BE" sz="1800" dirty="0" smtClean="0">
                <a:solidFill>
                  <a:schemeClr val="bg1"/>
                </a:solidFill>
              </a:rPr>
              <a:t> programs </a:t>
            </a:r>
            <a:r>
              <a:rPr lang="fr-BE" sz="1800" dirty="0" err="1" smtClean="0">
                <a:solidFill>
                  <a:schemeClr val="bg1"/>
                </a:solidFill>
              </a:rPr>
              <a:t>level</a:t>
            </a:r>
            <a:r>
              <a:rPr lang="fr-BE" sz="1800" dirty="0" smtClean="0">
                <a:solidFill>
                  <a:schemeClr val="bg1"/>
                </a:solidFill>
              </a:rPr>
              <a:t> </a:t>
            </a:r>
            <a:r>
              <a:rPr lang="fr-BE" sz="1800" dirty="0" smtClean="0">
                <a:solidFill>
                  <a:schemeClr val="bg1"/>
                </a:solidFill>
                <a:sym typeface="Wingdings" pitchFamily="2" charset="2"/>
              </a:rPr>
              <a:t> variable </a:t>
            </a:r>
            <a:r>
              <a:rPr lang="fr-BE" sz="1800" dirty="0" err="1" smtClean="0">
                <a:solidFill>
                  <a:schemeClr val="bg1"/>
                </a:solidFill>
                <a:sym typeface="Wingdings" pitchFamily="2" charset="2"/>
              </a:rPr>
              <a:t>aggegated</a:t>
            </a:r>
            <a:r>
              <a:rPr lang="fr-BE" sz="1800" dirty="0" smtClean="0">
                <a:solidFill>
                  <a:schemeClr val="bg1"/>
                </a:solidFill>
                <a:sym typeface="Wingdings" pitchFamily="2" charset="2"/>
              </a:rPr>
              <a:t> by programs</a:t>
            </a:r>
          </a:p>
          <a:p>
            <a:pPr lvl="1"/>
            <a:r>
              <a:rPr lang="fr-BE" sz="2000" b="1" dirty="0" err="1" smtClean="0">
                <a:solidFill>
                  <a:schemeClr val="bg1"/>
                </a:solidFill>
                <a:sym typeface="Wingdings" pitchFamily="2" charset="2"/>
              </a:rPr>
              <a:t>Distinguish</a:t>
            </a: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000" b="1" dirty="0" err="1" smtClean="0">
                <a:solidFill>
                  <a:schemeClr val="bg1"/>
                </a:solidFill>
                <a:sym typeface="Wingdings" pitchFamily="2" charset="2"/>
              </a:rPr>
              <a:t>achievement</a:t>
            </a: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 variation 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among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students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(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within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variance) and 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among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programs (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between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variance)</a:t>
            </a: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fr-BE" sz="2400" b="1" dirty="0">
                <a:solidFill>
                  <a:schemeClr val="bg1"/>
                </a:solidFill>
                <a:sym typeface="Wingdings" pitchFamily="2" charset="2"/>
              </a:rPr>
              <a:t>6</a:t>
            </a:r>
            <a:r>
              <a:rPr lang="fr-BE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  <a:sym typeface="Wingdings" pitchFamily="2" charset="2"/>
              </a:rPr>
              <a:t>steps</a:t>
            </a:r>
            <a:r>
              <a:rPr lang="fr-BE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  <a:sym typeface="Wingdings" pitchFamily="2" charset="2"/>
              </a:rPr>
              <a:t>analytical</a:t>
            </a:r>
            <a:r>
              <a:rPr lang="fr-BE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  <a:sym typeface="Wingdings" pitchFamily="2" charset="2"/>
              </a:rPr>
              <a:t>procedure</a:t>
            </a:r>
            <a:endParaRPr lang="fr-BE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457200" lvl="1" indent="0">
              <a:buNone/>
            </a:pP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M0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fr-BE" sz="2000" dirty="0" err="1">
                <a:solidFill>
                  <a:schemeClr val="bg1"/>
                </a:solidFill>
                <a:sym typeface="Wingdings" pitchFamily="2" charset="2"/>
              </a:rPr>
              <a:t>E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mpty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model					</a:t>
            </a: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M3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M2 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+ psychosocial 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variables</a:t>
            </a:r>
          </a:p>
          <a:p>
            <a:pPr marL="457200" lvl="1" indent="0">
              <a:buNone/>
            </a:pP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M1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Characteristics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of program		</a:t>
            </a: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M4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 M3+ </a:t>
            </a:r>
            <a:r>
              <a:rPr lang="fr-BE" sz="2000" dirty="0" err="1" smtClean="0">
                <a:solidFill>
                  <a:schemeClr val="bg1"/>
                </a:solidFill>
                <a:sym typeface="Wingdings" pitchFamily="2" charset="2"/>
              </a:rPr>
              <a:t>teaching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 practices</a:t>
            </a:r>
          </a:p>
          <a:p>
            <a:pPr marL="457200" lvl="1" indent="0">
              <a:buNone/>
            </a:pP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M2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M1+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background variables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	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	</a:t>
            </a:r>
            <a:r>
              <a:rPr lang="fr-BE" sz="2000" b="1" dirty="0" smtClean="0">
                <a:solidFill>
                  <a:schemeClr val="bg1"/>
                </a:solidFill>
                <a:sym typeface="Wingdings" pitchFamily="2" charset="2"/>
              </a:rPr>
              <a:t>M5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 M4 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+ </a:t>
            </a:r>
            <a:r>
              <a:rPr lang="fr-BE" sz="2000" dirty="0" err="1">
                <a:solidFill>
                  <a:schemeClr val="bg1"/>
                </a:solidFill>
                <a:sym typeface="Wingdings" pitchFamily="2" charset="2"/>
              </a:rPr>
              <a:t>slopes</a:t>
            </a:r>
            <a:r>
              <a:rPr lang="fr-BE" sz="2000" dirty="0">
                <a:solidFill>
                  <a:schemeClr val="bg1"/>
                </a:solidFill>
                <a:sym typeface="Wingdings" pitchFamily="2" charset="2"/>
              </a:rPr>
              <a:t> variations </a:t>
            </a:r>
            <a:r>
              <a:rPr lang="fr-BE" sz="2000" dirty="0" smtClean="0">
                <a:solidFill>
                  <a:schemeClr val="bg1"/>
                </a:solidFill>
                <a:sym typeface="Wingdings" pitchFamily="2" charset="2"/>
              </a:rPr>
              <a:t>	</a:t>
            </a: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420304" y="6154341"/>
            <a:ext cx="115535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Clercq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Frenay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Galand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(2017, September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study programs on freshmen’s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context-specificity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 presented at the EARLI,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Tampere,Finland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B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6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adjustment </a:t>
            </a:r>
            <a:r>
              <a:rPr lang="en-US" sz="3200" b="1" dirty="0" smtClean="0"/>
              <a:t>(M0+M1)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16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7777018" y="1717963"/>
            <a:ext cx="3975428" cy="4599710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endParaRPr lang="fr-BE" sz="300" b="1" dirty="0">
              <a:latin typeface="Georgia" pitchFamily="18" charset="0"/>
            </a:endParaRPr>
          </a:p>
          <a:p>
            <a:pPr lvl="2"/>
            <a:endParaRPr lang="fr-BE" sz="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</a:rPr>
              <a:t>ICC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</a:rPr>
              <a:t>15% </a:t>
            </a:r>
            <a:r>
              <a:rPr lang="fr-BE" dirty="0">
                <a:solidFill>
                  <a:schemeClr val="bg1"/>
                </a:solidFill>
                <a:latin typeface="Georgia" panose="02040502050405020303" pitchFamily="18" charset="0"/>
              </a:rPr>
              <a:t>of </a:t>
            </a:r>
            <a:r>
              <a:rPr lang="fr-BE" dirty="0" err="1">
                <a:solidFill>
                  <a:schemeClr val="bg1"/>
                </a:solidFill>
                <a:latin typeface="Georgia" panose="02040502050405020303" pitchFamily="18" charset="0"/>
              </a:rPr>
              <a:t>achievement</a:t>
            </a:r>
            <a:r>
              <a:rPr lang="fr-BE" dirty="0">
                <a:solidFill>
                  <a:schemeClr val="bg1"/>
                </a:solidFill>
                <a:latin typeface="Georgia" panose="02040502050405020303" pitchFamily="18" charset="0"/>
              </a:rPr>
              <a:t> variance </a:t>
            </a:r>
            <a:r>
              <a:rPr lang="fr-BE" dirty="0" err="1">
                <a:solidFill>
                  <a:schemeClr val="bg1"/>
                </a:solidFill>
                <a:latin typeface="Georgia" panose="02040502050405020303" pitchFamily="18" charset="0"/>
              </a:rPr>
              <a:t>occured</a:t>
            </a:r>
            <a:r>
              <a:rPr lang="fr-BE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</a:rPr>
              <a:t>accross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</a:rPr>
              <a:t>study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</a:rPr>
              <a:t> programs</a:t>
            </a:r>
          </a:p>
          <a:p>
            <a:pPr lvl="2"/>
            <a:r>
              <a:rPr lang="fr-BE" sz="2000" dirty="0">
                <a:solidFill>
                  <a:schemeClr val="bg1"/>
                </a:solidFill>
                <a:latin typeface="Georgia" panose="02040502050405020303" pitchFamily="18" charset="0"/>
              </a:rPr>
              <a:t>Extensive variation of </a:t>
            </a:r>
            <a:r>
              <a:rPr lang="fr-BE" sz="2000" dirty="0" err="1">
                <a:solidFill>
                  <a:schemeClr val="bg1"/>
                </a:solidFill>
                <a:latin typeface="Georgia" panose="02040502050405020303" pitchFamily="18" charset="0"/>
              </a:rPr>
              <a:t>failure</a:t>
            </a:r>
            <a:r>
              <a:rPr lang="fr-BE" sz="2000" dirty="0">
                <a:solidFill>
                  <a:schemeClr val="bg1"/>
                </a:solidFill>
                <a:latin typeface="Georgia" panose="02040502050405020303" pitchFamily="18" charset="0"/>
              </a:rPr>
              <a:t> rate </a:t>
            </a:r>
            <a:r>
              <a:rPr lang="fr-BE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(</a:t>
            </a:r>
            <a:r>
              <a:rPr lang="fr-BE" sz="20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from</a:t>
            </a:r>
            <a:r>
              <a:rPr lang="fr-BE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 30 to 70%)</a:t>
            </a:r>
          </a:p>
          <a:p>
            <a:endParaRPr lang="fr-BE" dirty="0"/>
          </a:p>
          <a:p>
            <a:r>
              <a:rPr lang="fr-BE" dirty="0" err="1">
                <a:solidFill>
                  <a:schemeClr val="bg1"/>
                </a:solidFill>
                <a:latin typeface="Georgia" panose="02040502050405020303" pitchFamily="18" charset="0"/>
              </a:rPr>
              <a:t>Both</a:t>
            </a:r>
            <a:r>
              <a:rPr lang="fr-BE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>
                <a:solidFill>
                  <a:schemeClr val="bg1"/>
                </a:solidFill>
                <a:latin typeface="Georgia" panose="02040502050405020303" pitchFamily="18" charset="0"/>
              </a:rPr>
              <a:t>opportunity</a:t>
            </a:r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</a:rPr>
              <a:t> for practice and class size </a:t>
            </a:r>
            <a:r>
              <a:rPr lang="fr-BE" dirty="0" err="1">
                <a:solidFill>
                  <a:schemeClr val="bg1"/>
                </a:solidFill>
                <a:latin typeface="Georgia" panose="02040502050405020303" pitchFamily="18" charset="0"/>
              </a:rPr>
              <a:t>impacted</a:t>
            </a:r>
            <a:r>
              <a:rPr lang="fr-BE" dirty="0">
                <a:solidFill>
                  <a:schemeClr val="bg1"/>
                </a:solidFill>
                <a:latin typeface="Georgia" panose="02040502050405020303" pitchFamily="18" charset="0"/>
              </a:rPr>
              <a:t> on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achievement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</a:p>
          <a:p>
            <a:pPr lvl="2"/>
            <a:r>
              <a:rPr lang="fr-BE" sz="20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Explain</a:t>
            </a:r>
            <a:r>
              <a:rPr lang="fr-BE" sz="20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sz="2000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9,3%</a:t>
            </a:r>
            <a:r>
              <a:rPr lang="fr-BE" sz="20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of </a:t>
            </a:r>
            <a:r>
              <a:rPr lang="fr-BE" sz="20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between</a:t>
            </a:r>
            <a:r>
              <a:rPr lang="fr-BE" sz="20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variance</a:t>
            </a:r>
            <a:endParaRPr lang="fr-BE" sz="2000" dirty="0">
              <a:solidFill>
                <a:schemeClr val="bg1"/>
              </a:solidFill>
              <a:latin typeface="Georgia" panose="02040502050405020303" pitchFamily="18" charset="0"/>
              <a:sym typeface="Wingdings" pitchFamily="2" charset="2"/>
            </a:endParaRPr>
          </a:p>
          <a:p>
            <a:pPr lvl="3"/>
            <a:endParaRPr lang="fr-BE" dirty="0" smtClean="0">
              <a:solidFill>
                <a:schemeClr val="bg1"/>
              </a:solidFill>
            </a:endParaRP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310285"/>
              </p:ext>
            </p:extLst>
          </p:nvPr>
        </p:nvGraphicFramePr>
        <p:xfrm>
          <a:off x="1070684" y="1727202"/>
          <a:ext cx="6022843" cy="45738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064000"/>
                <a:gridCol w="1958843"/>
              </a:tblGrid>
              <a:tr h="462088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Parameters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Coefficients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92D05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2000" dirty="0" err="1" smtClean="0"/>
                        <a:t>Intercept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60.34 (1.12)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2000" dirty="0" smtClean="0"/>
                        <a:t>ICC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0.15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 gridSpan="2">
                  <a:txBody>
                    <a:bodyPr/>
                    <a:lstStyle/>
                    <a:p>
                      <a:r>
                        <a:rPr lang="fr-BE" sz="2000" b="1" dirty="0" smtClean="0"/>
                        <a:t>A. </a:t>
                      </a:r>
                      <a:r>
                        <a:rPr lang="fr-BE" sz="2000" b="1" dirty="0" err="1" smtClean="0"/>
                        <a:t>Level</a:t>
                      </a:r>
                      <a:r>
                        <a:rPr lang="fr-BE" sz="2000" b="1" baseline="0" dirty="0" smtClean="0"/>
                        <a:t> 2 Curriculum </a:t>
                      </a:r>
                      <a:r>
                        <a:rPr lang="fr-BE" sz="2000" b="1" baseline="0" dirty="0" err="1" smtClean="0"/>
                        <a:t>characteristics</a:t>
                      </a:r>
                      <a:endParaRPr lang="fr-BE" sz="2000" b="1" dirty="0"/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fr-BE" sz="2000" dirty="0" err="1" smtClean="0"/>
                        <a:t>Gender</a:t>
                      </a:r>
                      <a:r>
                        <a:rPr lang="fr-BE" sz="2000" dirty="0" smtClean="0"/>
                        <a:t> ratio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-5.18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2000" dirty="0" smtClean="0"/>
                        <a:t>2.</a:t>
                      </a:r>
                      <a:r>
                        <a:rPr lang="fr-BE" sz="2000" baseline="0" dirty="0" smtClean="0"/>
                        <a:t>  </a:t>
                      </a:r>
                      <a:r>
                        <a:rPr lang="fr-BE" sz="2000" baseline="0" dirty="0" err="1" smtClean="0"/>
                        <a:t>Mean</a:t>
                      </a:r>
                      <a:r>
                        <a:rPr lang="fr-BE" sz="2000" baseline="0" dirty="0" smtClean="0"/>
                        <a:t> </a:t>
                      </a:r>
                      <a:r>
                        <a:rPr lang="fr-BE" sz="2000" baseline="0" dirty="0" err="1" smtClean="0"/>
                        <a:t>age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2.13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fr-BE" sz="2000" dirty="0" smtClean="0"/>
                        <a:t>Lecture/tutorial ratio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21.85</a:t>
                      </a: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**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fr-BE" sz="2000" dirty="0" smtClean="0"/>
                        <a:t>Class size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-0.02*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BE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Deviance</a:t>
                      </a:r>
                      <a:endParaRPr kumimoji="0" lang="fr-BE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9230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*p&lt;.05;**p&lt;.01;***p&lt;.001</a:t>
                      </a: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21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adjustment </a:t>
            </a:r>
            <a:r>
              <a:rPr lang="en-US" sz="3200" b="1" dirty="0" smtClean="0"/>
              <a:t>(M2)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17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7546109" y="1865744"/>
            <a:ext cx="3975428" cy="4091711"/>
          </a:xfrm>
          <a:solidFill>
            <a:schemeClr val="tx1"/>
          </a:solidFill>
        </p:spPr>
        <p:txBody>
          <a:bodyPr>
            <a:normAutofit/>
          </a:bodyPr>
          <a:lstStyle/>
          <a:p>
            <a:endParaRPr lang="fr-BE" sz="300" b="1" dirty="0">
              <a:latin typeface="Georgia" pitchFamily="18" charset="0"/>
            </a:endParaRPr>
          </a:p>
          <a:p>
            <a:pPr lvl="2"/>
            <a:endParaRPr lang="fr-BE" sz="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Past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performance, SES and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Informed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choice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explain</a:t>
            </a:r>
            <a:endParaRPr lang="fr-BE" b="1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endParaRPr lang="fr-BE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16,3%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of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achievement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variation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accross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students</a:t>
            </a:r>
            <a:endParaRPr lang="fr-BE" b="1" dirty="0" smtClean="0">
              <a:solidFill>
                <a:schemeClr val="bg1"/>
              </a:solidFill>
              <a:latin typeface="Georgia" panose="02040502050405020303" pitchFamily="18" charset="0"/>
              <a:sym typeface="Wingdings" pitchFamily="2" charset="2"/>
            </a:endParaRPr>
          </a:p>
          <a:p>
            <a:pPr algn="ctr"/>
            <a:r>
              <a:rPr lang="fr-BE" b="1" dirty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24,7%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of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achievement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variation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accross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programs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(composition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effect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)</a:t>
            </a:r>
            <a:endParaRPr lang="fr-BE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fr-BE" dirty="0" smtClean="0">
              <a:solidFill>
                <a:schemeClr val="bg1"/>
              </a:solidFill>
            </a:endParaRP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445990"/>
              </p:ext>
            </p:extLst>
          </p:nvPr>
        </p:nvGraphicFramePr>
        <p:xfrm>
          <a:off x="793592" y="1475780"/>
          <a:ext cx="6327643" cy="491337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064000"/>
                <a:gridCol w="2263643"/>
              </a:tblGrid>
              <a:tr h="375920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Parameters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Coefficients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0070C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2000" dirty="0" err="1" smtClean="0"/>
                        <a:t>Intercept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60.34 (1.12)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A. </a:t>
                      </a:r>
                      <a:r>
                        <a:rPr lang="en-US" sz="1600" dirty="0" smtClean="0"/>
                        <a:t>Level 2 Curriculum characteristics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 gridSpan="2">
                  <a:txBody>
                    <a:bodyPr/>
                    <a:lstStyle/>
                    <a:p>
                      <a:r>
                        <a:rPr lang="fr-BE" sz="2000" b="1" dirty="0" smtClean="0"/>
                        <a:t>B. </a:t>
                      </a:r>
                      <a:r>
                        <a:rPr lang="fr-BE" sz="2000" b="1" dirty="0" err="1" smtClean="0"/>
                        <a:t>Level</a:t>
                      </a:r>
                      <a:r>
                        <a:rPr lang="fr-BE" sz="2000" b="1" baseline="0" dirty="0" smtClean="0"/>
                        <a:t> 1 Background variables</a:t>
                      </a:r>
                      <a:endParaRPr lang="fr-BE" sz="2000" b="1" dirty="0"/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fr-BE" sz="2000" dirty="0" err="1" smtClean="0"/>
                        <a:t>Gender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-2.17</a:t>
                      </a:r>
                      <a:endParaRPr lang="fr-BE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2000" dirty="0" smtClean="0"/>
                        <a:t>2.</a:t>
                      </a:r>
                      <a:r>
                        <a:rPr lang="fr-BE" sz="2000" baseline="0" dirty="0" smtClean="0"/>
                        <a:t>  Age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-0.73</a:t>
                      </a:r>
                      <a:endParaRPr lang="fr-BE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fr-BE" sz="2000" dirty="0" smtClean="0"/>
                        <a:t>High </a:t>
                      </a:r>
                      <a:r>
                        <a:rPr lang="fr-BE" sz="2000" dirty="0" err="1" smtClean="0"/>
                        <a:t>school</a:t>
                      </a:r>
                      <a:r>
                        <a:rPr lang="fr-BE" sz="2000" dirty="0" smtClean="0"/>
                        <a:t> grade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7.42***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fr-BE" sz="2000" dirty="0" err="1" smtClean="0"/>
                        <a:t>Socioeconomic</a:t>
                      </a:r>
                      <a:r>
                        <a:rPr lang="fr-BE" sz="2000" dirty="0" smtClean="0"/>
                        <a:t> </a:t>
                      </a:r>
                      <a:r>
                        <a:rPr lang="fr-BE" sz="2000" dirty="0" err="1" smtClean="0"/>
                        <a:t>status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0.99**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2000" dirty="0" smtClean="0"/>
                        <a:t>5.</a:t>
                      </a:r>
                      <a:r>
                        <a:rPr lang="fr-BE" sz="2000" baseline="0" dirty="0" smtClean="0"/>
                        <a:t>  </a:t>
                      </a:r>
                      <a:r>
                        <a:rPr lang="fr-BE" sz="2000" dirty="0" err="1" smtClean="0"/>
                        <a:t>Informed</a:t>
                      </a:r>
                      <a:r>
                        <a:rPr lang="fr-BE" sz="2000" dirty="0" smtClean="0"/>
                        <a:t> </a:t>
                      </a:r>
                      <a:r>
                        <a:rPr lang="fr-BE" sz="2000" dirty="0" err="1" smtClean="0"/>
                        <a:t>choice</a:t>
                      </a:r>
                      <a:endParaRPr lang="fr-BE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0.40**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BE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Deviance</a:t>
                      </a:r>
                      <a:endParaRPr kumimoji="0" lang="fr-BE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9208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*p&lt;.05;**p&lt;.01;***p&lt;.001</a:t>
                      </a: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1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adjustment </a:t>
            </a:r>
            <a:r>
              <a:rPr lang="en-US" sz="3200" b="1" dirty="0" smtClean="0"/>
              <a:t>(M3)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18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7583054" y="2299854"/>
            <a:ext cx="3975428" cy="3001819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endParaRPr lang="fr-BE" sz="300" b="1" dirty="0">
              <a:latin typeface="Georgia" pitchFamily="18" charset="0"/>
            </a:endParaRPr>
          </a:p>
          <a:p>
            <a:pPr lvl="2"/>
            <a:endParaRPr lang="fr-BE" sz="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SEB, course value,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study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time and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paid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job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are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significant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predictors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of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student’s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achievement</a:t>
            </a:r>
            <a:endParaRPr lang="fr-BE" dirty="0">
              <a:latin typeface="Georgia" panose="02040502050405020303" pitchFamily="18" charset="0"/>
            </a:endParaRPr>
          </a:p>
          <a:p>
            <a:endParaRPr lang="fr-BE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Provide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9,1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additional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percent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of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within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variance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explanation</a:t>
            </a:r>
            <a:endParaRPr lang="fr-BE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3"/>
            <a:endParaRPr lang="fr-BE" dirty="0" smtClean="0">
              <a:solidFill>
                <a:schemeClr val="bg1"/>
              </a:solidFill>
            </a:endParaRP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066314"/>
              </p:ext>
            </p:extLst>
          </p:nvPr>
        </p:nvGraphicFramePr>
        <p:xfrm>
          <a:off x="889150" y="1102343"/>
          <a:ext cx="6001177" cy="56631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064000"/>
                <a:gridCol w="1937177"/>
              </a:tblGrid>
              <a:tr h="375920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Parameters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Coefficients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00B05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800" dirty="0" err="1" smtClean="0"/>
                        <a:t>Intercept</a:t>
                      </a:r>
                      <a:endParaRPr lang="fr-BE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60.46 (1.16)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A. </a:t>
                      </a:r>
                      <a:r>
                        <a:rPr lang="en-US" sz="1600" dirty="0" smtClean="0"/>
                        <a:t>Level 2 Curriculum characteristics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800" dirty="0" smtClean="0"/>
                        <a:t>B. </a:t>
                      </a:r>
                      <a:r>
                        <a:rPr lang="fr-BE" sz="1800" dirty="0" err="1" smtClean="0"/>
                        <a:t>Level</a:t>
                      </a:r>
                      <a:r>
                        <a:rPr lang="fr-BE" sz="1800" baseline="0" dirty="0" smtClean="0"/>
                        <a:t> 1 Background variables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800" b="1" dirty="0" smtClean="0"/>
                        <a:t>C. </a:t>
                      </a:r>
                      <a:r>
                        <a:rPr lang="fr-BE" sz="1800" b="1" dirty="0" err="1" smtClean="0"/>
                        <a:t>Level</a:t>
                      </a:r>
                      <a:r>
                        <a:rPr lang="fr-BE" sz="1800" b="1" dirty="0" smtClean="0"/>
                        <a:t> 1 Psychosocial variables</a:t>
                      </a:r>
                      <a:endParaRPr lang="fr-BE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BE" sz="1800" dirty="0" smtClean="0"/>
                        <a:t>Self-</a:t>
                      </a:r>
                      <a:r>
                        <a:rPr lang="fr-BE" sz="1800" dirty="0" err="1" smtClean="0"/>
                        <a:t>efficacy</a:t>
                      </a:r>
                      <a:r>
                        <a:rPr lang="fr-BE" sz="1800" dirty="0" smtClean="0"/>
                        <a:t> </a:t>
                      </a:r>
                      <a:r>
                        <a:rPr lang="fr-BE" sz="1800" dirty="0" err="1" smtClean="0"/>
                        <a:t>beliefs</a:t>
                      </a:r>
                      <a:endParaRPr lang="fr-BE" sz="18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2.17**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fr-BE" sz="1800" dirty="0" smtClean="0"/>
                        <a:t>Value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1.64*</a:t>
                      </a:r>
                      <a:endParaRPr lang="fr-BE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fr-BE" sz="1800" dirty="0" smtClean="0"/>
                        <a:t>Peer support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-0.93</a:t>
                      </a:r>
                      <a:endParaRPr lang="fr-BE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fr-BE" sz="1800" dirty="0" smtClean="0"/>
                        <a:t>Intention</a:t>
                      </a:r>
                      <a:r>
                        <a:rPr lang="fr-BE" sz="1800" baseline="0" dirty="0" smtClean="0"/>
                        <a:t> to </a:t>
                      </a:r>
                      <a:r>
                        <a:rPr lang="fr-BE" sz="1800" baseline="0" dirty="0" err="1" smtClean="0"/>
                        <a:t>persist</a:t>
                      </a:r>
                      <a:endParaRPr lang="fr-BE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0.21</a:t>
                      </a:r>
                      <a:endParaRPr lang="fr-BE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fr-BE" sz="1800" dirty="0" err="1" smtClean="0"/>
                        <a:t>Study</a:t>
                      </a:r>
                      <a:r>
                        <a:rPr lang="fr-BE" sz="1800" baseline="0" dirty="0" smtClean="0"/>
                        <a:t> time</a:t>
                      </a:r>
                      <a:endParaRPr lang="fr-BE" sz="18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1.41***</a:t>
                      </a:r>
                      <a:endParaRPr lang="fr-BE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fr-BE" sz="1800" dirty="0" err="1" smtClean="0"/>
                        <a:t>Attendance</a:t>
                      </a:r>
                      <a:endParaRPr lang="fr-BE" sz="1800" dirty="0" smtClean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0.31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BE" sz="1800" dirty="0" smtClean="0"/>
                        <a:t>7.  </a:t>
                      </a:r>
                      <a:r>
                        <a:rPr lang="fr-BE" sz="1800" dirty="0" err="1" smtClean="0"/>
                        <a:t>Paid</a:t>
                      </a:r>
                      <a:r>
                        <a:rPr lang="fr-BE" sz="1800" dirty="0" smtClean="0"/>
                        <a:t> job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-3.72*</a:t>
                      </a:r>
                      <a:endParaRPr lang="fr-BE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6"/>
                      </a:pPr>
                      <a:endParaRPr lang="fr-BE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800" b="1" dirty="0" err="1" smtClean="0"/>
                        <a:t>Deviance</a:t>
                      </a:r>
                      <a:endParaRPr lang="fr-BE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9169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*p&lt;.05;**p&lt;.01;***p&lt;.001</a:t>
                      </a:r>
                      <a:endParaRPr kumimoji="0" lang="fr-BE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1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adjustment </a:t>
            </a:r>
            <a:r>
              <a:rPr lang="en-US" sz="3200" b="1" dirty="0" smtClean="0"/>
              <a:t>(M4)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19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7629236" y="1985817"/>
            <a:ext cx="3975428" cy="4017819"/>
          </a:xfrm>
          <a:solidFill>
            <a:schemeClr val="tx1"/>
          </a:solidFill>
        </p:spPr>
        <p:txBody>
          <a:bodyPr>
            <a:normAutofit/>
          </a:bodyPr>
          <a:lstStyle/>
          <a:p>
            <a:endParaRPr lang="fr-BE" sz="300" b="1" dirty="0">
              <a:latin typeface="Georgia" pitchFamily="18" charset="0"/>
            </a:endParaRPr>
          </a:p>
          <a:p>
            <a:pPr lvl="2"/>
            <a:endParaRPr lang="fr-BE" sz="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Both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teachers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relationships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and </a:t>
            </a:r>
            <a:r>
              <a:rPr lang="fr-BE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mastery</a:t>
            </a: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goal structure 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are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related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to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student’s</a:t>
            </a:r>
            <a:r>
              <a:rPr lang="fr-BE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achievement</a:t>
            </a:r>
            <a:endParaRPr lang="fr-BE" sz="20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fr-BE" dirty="0"/>
          </a:p>
          <a:p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Explain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sz="2400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15.6%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additional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percent of variance </a:t>
            </a:r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between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the programs</a:t>
            </a:r>
            <a:endParaRPr lang="fr-BE" sz="2400" dirty="0">
              <a:solidFill>
                <a:schemeClr val="bg1"/>
              </a:solidFill>
              <a:latin typeface="Georgia" panose="02040502050405020303" pitchFamily="18" charset="0"/>
              <a:sym typeface="Wingdings" pitchFamily="2" charset="2"/>
            </a:endParaRPr>
          </a:p>
          <a:p>
            <a:pPr lvl="3"/>
            <a:endParaRPr lang="fr-BE" dirty="0" smtClean="0">
              <a:solidFill>
                <a:schemeClr val="bg1"/>
              </a:solidFill>
            </a:endParaRP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46961"/>
              </p:ext>
            </p:extLst>
          </p:nvPr>
        </p:nvGraphicFramePr>
        <p:xfrm>
          <a:off x="1010254" y="1425605"/>
          <a:ext cx="6046328" cy="498500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064000"/>
                <a:gridCol w="1982328"/>
              </a:tblGrid>
              <a:tr h="375920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Parameters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Coefficients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7030A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Intercept</a:t>
                      </a:r>
                      <a:endParaRPr lang="fr-BE" sz="19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61,05 (0.81)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A. </a:t>
                      </a:r>
                      <a:r>
                        <a:rPr lang="en-US" sz="1600" dirty="0" smtClean="0"/>
                        <a:t>Level 2 Curriculum characteristics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B. </a:t>
                      </a:r>
                      <a:r>
                        <a:rPr lang="fr-BE" sz="1900" dirty="0" err="1" smtClean="0"/>
                        <a:t>Level</a:t>
                      </a:r>
                      <a:r>
                        <a:rPr lang="fr-BE" sz="1900" baseline="0" dirty="0" smtClean="0"/>
                        <a:t> 1 Background variables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…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900" dirty="0" smtClean="0"/>
                        <a:t>C. </a:t>
                      </a:r>
                      <a:r>
                        <a:rPr lang="fr-BE" sz="1900" dirty="0" err="1" smtClean="0"/>
                        <a:t>Level</a:t>
                      </a:r>
                      <a:r>
                        <a:rPr lang="fr-BE" sz="1900" dirty="0" smtClean="0"/>
                        <a:t> 1 Psychosocial variables</a:t>
                      </a:r>
                      <a:endParaRPr lang="fr-BE" sz="19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r>
                        <a:rPr lang="en-US" sz="2000" smtClean="0">
                          <a:effectLst/>
                        </a:rPr>
                        <a:t>…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 gridSpan="2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900" b="1" dirty="0" smtClean="0"/>
                        <a:t>d. </a:t>
                      </a:r>
                      <a:r>
                        <a:rPr lang="fr-BE" sz="1900" b="1" dirty="0" err="1" smtClean="0"/>
                        <a:t>Level</a:t>
                      </a:r>
                      <a:r>
                        <a:rPr lang="fr-BE" sz="1900" b="1" dirty="0" smtClean="0"/>
                        <a:t> 2 Perceptions of the </a:t>
                      </a:r>
                      <a:r>
                        <a:rPr lang="fr-BE" sz="1900" b="1" dirty="0" err="1" smtClean="0"/>
                        <a:t>learning</a:t>
                      </a:r>
                      <a:r>
                        <a:rPr lang="fr-BE" sz="1900" b="1" dirty="0" smtClean="0"/>
                        <a:t> </a:t>
                      </a:r>
                      <a:r>
                        <a:rPr lang="fr-BE" sz="1900" b="1" dirty="0" err="1" smtClean="0"/>
                        <a:t>context</a:t>
                      </a:r>
                      <a:endParaRPr lang="fr-BE" sz="1900" b="1" dirty="0"/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Teachers</a:t>
                      </a: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fr-BE" sz="19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relationships</a:t>
                      </a:r>
                      <a:endParaRPr kumimoji="0" lang="fr-BE" sz="1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12.46*</a:t>
                      </a:r>
                      <a:endParaRPr lang="fr-BE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Mastery</a:t>
                      </a: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 goal structure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25.75</a:t>
                      </a:r>
                      <a:r>
                        <a:rPr lang="en-US" sz="1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**</a:t>
                      </a:r>
                      <a:endParaRPr lang="fr-BE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Performance goal structure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-7.04</a:t>
                      </a:r>
                      <a:endParaRPr lang="fr-BE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800" b="1" dirty="0" err="1" smtClean="0"/>
                        <a:t>Deviance</a:t>
                      </a:r>
                      <a:endParaRPr lang="fr-BE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9140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*p&lt;.05;**p&lt;.01;***p&lt;.001</a:t>
                      </a: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1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</a:t>
            </a:fld>
            <a:endParaRPr lang="fr-BE" dirty="0"/>
          </a:p>
        </p:txBody>
      </p:sp>
      <p:sp>
        <p:nvSpPr>
          <p:cNvPr id="7" name="Oval 7"/>
          <p:cNvSpPr>
            <a:spLocks/>
          </p:cNvSpPr>
          <p:nvPr/>
        </p:nvSpPr>
        <p:spPr>
          <a:xfrm>
            <a:off x="6861875" y="533400"/>
            <a:ext cx="594360" cy="594360"/>
          </a:xfrm>
          <a:prstGeom prst="ellipse">
            <a:avLst/>
          </a:pr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125" y="891381"/>
            <a:ext cx="5303838" cy="53038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Oval 1090"/>
          <p:cNvSpPr>
            <a:spLocks noChangeAspect="1"/>
          </p:cNvSpPr>
          <p:nvPr/>
        </p:nvSpPr>
        <p:spPr>
          <a:xfrm>
            <a:off x="4415855" y="800100"/>
            <a:ext cx="5486400" cy="5486400"/>
          </a:xfrm>
          <a:custGeom>
            <a:avLst/>
            <a:gdLst/>
            <a:ahLst/>
            <a:cxnLst/>
            <a:rect l="l" t="t" r="r" b="b"/>
            <a:pathLst>
              <a:path w="5486400" h="5486400">
                <a:moveTo>
                  <a:pt x="2745148" y="152401"/>
                </a:moveTo>
                <a:cubicBezTo>
                  <a:pt x="1825091" y="151709"/>
                  <a:pt x="973686" y="639022"/>
                  <a:pt x="508292" y="1432693"/>
                </a:cubicBezTo>
                <a:lnTo>
                  <a:pt x="2743200" y="2743200"/>
                </a:lnTo>
                <a:lnTo>
                  <a:pt x="4980077" y="1436054"/>
                </a:lnTo>
                <a:cubicBezTo>
                  <a:pt x="4515877" y="641684"/>
                  <a:pt x="3665205" y="153093"/>
                  <a:pt x="2745148" y="152401"/>
                </a:cubicBezTo>
                <a:close/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nut 5"/>
          <p:cNvSpPr>
            <a:spLocks noChangeAspect="1"/>
          </p:cNvSpPr>
          <p:nvPr/>
        </p:nvSpPr>
        <p:spPr>
          <a:xfrm>
            <a:off x="7044755" y="3429000"/>
            <a:ext cx="228600" cy="228600"/>
          </a:xfrm>
          <a:prstGeom prst="donu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</a:gradFill>
          <a:ln>
            <a:noFill/>
          </a:ln>
          <a:effectLst>
            <a:innerShdw blurRad="63500" dist="76200" dir="18900000">
              <a:prstClr val="black">
                <a:alpha val="44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70403" y="1251368"/>
            <a:ext cx="44370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fr-BE" sz="2000" b="1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1.1. </a:t>
            </a:r>
            <a:r>
              <a:rPr lang="fr-BE" sz="1600" dirty="0" err="1" smtClean="0">
                <a:solidFill>
                  <a:schemeClr val="bg1"/>
                </a:solidFill>
              </a:rPr>
              <a:t>Where</a:t>
            </a:r>
            <a:r>
              <a:rPr lang="fr-BE" sz="1600" dirty="0" smtClean="0">
                <a:solidFill>
                  <a:schemeClr val="bg1"/>
                </a:solidFill>
              </a:rPr>
              <a:t> do I come </a:t>
            </a:r>
            <a:r>
              <a:rPr lang="fr-BE" sz="1600" dirty="0" err="1" smtClean="0">
                <a:solidFill>
                  <a:schemeClr val="bg1"/>
                </a:solidFill>
              </a:rPr>
              <a:t>from</a:t>
            </a:r>
            <a:r>
              <a:rPr lang="fr-BE" sz="1600" dirty="0" smtClean="0">
                <a:solidFill>
                  <a:schemeClr val="bg1"/>
                </a:solidFill>
              </a:rPr>
              <a:t>?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1.2. Expertises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1.3. </a:t>
            </a:r>
            <a:r>
              <a:rPr lang="fr-BE" sz="1600" dirty="0" err="1" smtClean="0">
                <a:solidFill>
                  <a:schemeClr val="bg1"/>
                </a:solidFill>
              </a:rPr>
              <a:t>Topic</a:t>
            </a:r>
            <a:r>
              <a:rPr lang="fr-BE" sz="1600" dirty="0" smtClean="0">
                <a:solidFill>
                  <a:schemeClr val="bg1"/>
                </a:solidFill>
              </a:rPr>
              <a:t> of investigation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57835" y="2688615"/>
            <a:ext cx="4437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 smtClean="0">
                <a:solidFill>
                  <a:schemeClr val="bg1"/>
                </a:solidFill>
              </a:rPr>
              <a:t>2. </a:t>
            </a:r>
            <a:r>
              <a:rPr lang="fr-BE" sz="2000" b="1" dirty="0" err="1" smtClean="0">
                <a:solidFill>
                  <a:schemeClr val="bg1"/>
                </a:solidFill>
              </a:rPr>
              <a:t>Diversity</a:t>
            </a:r>
            <a:r>
              <a:rPr lang="fr-BE" sz="2000" b="1" dirty="0" smtClean="0">
                <a:solidFill>
                  <a:schemeClr val="bg1"/>
                </a:solidFill>
              </a:rPr>
              <a:t> in HE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2.1.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Rationales</a:t>
            </a:r>
            <a:endParaRPr lang="fr-BE" sz="1600" dirty="0" smtClean="0">
              <a:solidFill>
                <a:schemeClr val="bg1"/>
              </a:solidFill>
              <a:latin typeface="+mj-lt"/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2.2  </a:t>
            </a:r>
            <a:r>
              <a:rPr lang="fr-BE" sz="1600" dirty="0" err="1" smtClean="0">
                <a:solidFill>
                  <a:schemeClr val="bg1"/>
                </a:solidFill>
              </a:rPr>
              <a:t>Environments</a:t>
            </a:r>
            <a:endParaRPr lang="fr-BE" sz="1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2.3.</a:t>
            </a:r>
            <a:r>
              <a:rPr lang="fr-BE" sz="1600" dirty="0">
                <a:solidFill>
                  <a:schemeClr val="bg1"/>
                </a:solidFill>
              </a:rPr>
              <a:t> </a:t>
            </a:r>
            <a:r>
              <a:rPr lang="fr-BE" sz="1600" dirty="0" err="1">
                <a:solidFill>
                  <a:schemeClr val="bg1"/>
                </a:solidFill>
              </a:rPr>
              <a:t>Student’s</a:t>
            </a:r>
            <a:r>
              <a:rPr lang="fr-BE" sz="1600" dirty="0">
                <a:solidFill>
                  <a:schemeClr val="bg1"/>
                </a:solidFill>
              </a:rPr>
              <a:t> profiles</a:t>
            </a:r>
          </a:p>
          <a:p>
            <a:pPr lvl="2"/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97546" y="4269507"/>
            <a:ext cx="44370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bg1"/>
                </a:solidFill>
              </a:rPr>
              <a:t>3</a:t>
            </a:r>
            <a:r>
              <a:rPr lang="fr-BE" sz="2000" b="1" dirty="0" smtClean="0">
                <a:solidFill>
                  <a:schemeClr val="bg1"/>
                </a:solidFill>
              </a:rPr>
              <a:t>. </a:t>
            </a:r>
            <a:r>
              <a:rPr lang="fr-BE" sz="2000" b="1" dirty="0" err="1" smtClean="0">
                <a:solidFill>
                  <a:schemeClr val="bg1"/>
                </a:solidFill>
              </a:rPr>
              <a:t>Assessment</a:t>
            </a:r>
            <a:r>
              <a:rPr lang="fr-BE" sz="2000" b="1" dirty="0" smtClean="0">
                <a:solidFill>
                  <a:schemeClr val="bg1"/>
                </a:solidFill>
              </a:rPr>
              <a:t> and </a:t>
            </a:r>
          </a:p>
          <a:p>
            <a:pPr algn="ctr"/>
            <a:r>
              <a:rPr lang="fr-BE" sz="2000" b="1" dirty="0">
                <a:solidFill>
                  <a:schemeClr val="bg1"/>
                </a:solidFill>
              </a:rPr>
              <a:t>p</a:t>
            </a:r>
            <a:r>
              <a:rPr lang="fr-BE" sz="2000" b="1" dirty="0" smtClean="0">
                <a:solidFill>
                  <a:schemeClr val="bg1"/>
                </a:solidFill>
              </a:rPr>
              <a:t>romotion of AA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3.1. Support for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success</a:t>
            </a:r>
            <a:r>
              <a:rPr lang="fr-BE" sz="16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3.2. </a:t>
            </a:r>
            <a:r>
              <a:rPr lang="fr-BE" sz="1600" dirty="0" err="1" smtClean="0">
                <a:solidFill>
                  <a:schemeClr val="bg1"/>
                </a:solidFill>
              </a:rPr>
              <a:t>Critical</a:t>
            </a:r>
            <a:r>
              <a:rPr lang="fr-BE" sz="1600" dirty="0" smtClean="0">
                <a:solidFill>
                  <a:schemeClr val="bg1"/>
                </a:solidFill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</a:rPr>
              <a:t>requirements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46797" y="2811777"/>
            <a:ext cx="44370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bg1"/>
                </a:solidFill>
              </a:rPr>
              <a:t>4</a:t>
            </a:r>
            <a:r>
              <a:rPr lang="fr-BE" sz="2000" b="1" dirty="0" smtClean="0">
                <a:solidFill>
                  <a:schemeClr val="bg1"/>
                </a:solidFill>
              </a:rPr>
              <a:t>. </a:t>
            </a:r>
            <a:r>
              <a:rPr lang="fr-BE" sz="2000" b="1" dirty="0" err="1" smtClean="0">
                <a:solidFill>
                  <a:schemeClr val="bg1"/>
                </a:solidFill>
              </a:rPr>
              <a:t>Other</a:t>
            </a:r>
            <a:r>
              <a:rPr lang="fr-BE" sz="2000" b="1" dirty="0" smtClean="0">
                <a:solidFill>
                  <a:schemeClr val="bg1"/>
                </a:solidFill>
              </a:rPr>
              <a:t> </a:t>
            </a:r>
            <a:r>
              <a:rPr lang="fr-BE" sz="2000" b="1" dirty="0" err="1" smtClean="0">
                <a:solidFill>
                  <a:schemeClr val="bg1"/>
                </a:solidFill>
              </a:rPr>
              <a:t>projects</a:t>
            </a:r>
            <a:endParaRPr lang="fr-BE" sz="2000" b="1" dirty="0" smtClean="0">
              <a:solidFill>
                <a:schemeClr val="bg1"/>
              </a:solidFill>
            </a:endParaRP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4.1. Doctoral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completion</a:t>
            </a:r>
            <a:endParaRPr lang="fr-BE" sz="1600" dirty="0" smtClean="0">
              <a:solidFill>
                <a:schemeClr val="bg1"/>
              </a:solidFill>
              <a:latin typeface="+mj-lt"/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4.2. Learning </a:t>
            </a:r>
            <a:r>
              <a:rPr lang="fr-BE" sz="1600" dirty="0" err="1" smtClean="0">
                <a:solidFill>
                  <a:schemeClr val="bg1"/>
                </a:solidFill>
              </a:rPr>
              <a:t>strategies</a:t>
            </a:r>
            <a:endParaRPr lang="fr-BE" sz="1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4.3. </a:t>
            </a:r>
            <a:r>
              <a:rPr lang="fr-BE" sz="1600" dirty="0" err="1" smtClean="0">
                <a:solidFill>
                  <a:schemeClr val="bg1"/>
                </a:solidFill>
              </a:rPr>
              <a:t>Teacher</a:t>
            </a:r>
            <a:r>
              <a:rPr lang="fr-BE" sz="1600" dirty="0" smtClean="0">
                <a:solidFill>
                  <a:schemeClr val="bg1"/>
                </a:solidFill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</a:rPr>
              <a:t>coping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0771" y="374205"/>
            <a:ext cx="381872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BE" sz="3600" b="1" dirty="0" err="1" smtClean="0">
                <a:solidFill>
                  <a:schemeClr val="tx2">
                    <a:lumMod val="25000"/>
                  </a:schemeClr>
                </a:solidFill>
              </a:rPr>
              <a:t>What’s</a:t>
            </a:r>
            <a:r>
              <a:rPr lang="fr-BE" sz="3600" b="1" dirty="0" smtClean="0">
                <a:solidFill>
                  <a:schemeClr val="tx2">
                    <a:lumMod val="25000"/>
                  </a:schemeClr>
                </a:solidFill>
              </a:rPr>
              <a:t> on the agenda </a:t>
            </a:r>
            <a:r>
              <a:rPr lang="fr-BE" sz="3600" b="1" dirty="0" err="1" smtClean="0">
                <a:solidFill>
                  <a:schemeClr val="tx2">
                    <a:lumMod val="25000"/>
                  </a:schemeClr>
                </a:solidFill>
              </a:rPr>
              <a:t>today</a:t>
            </a:r>
            <a:r>
              <a:rPr lang="fr-BE" sz="3600" b="1" dirty="0" smtClean="0">
                <a:solidFill>
                  <a:schemeClr val="tx2">
                    <a:lumMod val="25000"/>
                  </a:schemeClr>
                </a:solidFill>
              </a:rPr>
              <a:t>?</a:t>
            </a:r>
            <a:endParaRPr lang="fr-BE" sz="3600" dirty="0"/>
          </a:p>
        </p:txBody>
      </p:sp>
    </p:spTree>
    <p:extLst>
      <p:ext uri="{BB962C8B-B14F-4D97-AF65-F5344CB8AC3E}">
        <p14:creationId xmlns:p14="http://schemas.microsoft.com/office/powerpoint/2010/main" val="281162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318E-6 3.16678E-6 L 0.09482 0.06615 C 0.1154 0.08003 0.13715 0.11265 0.15682 0.15221 C 0.17857 0.19801 0.19237 0.24057 0.19615 0.27828 L 0.21868 0.45662 " pathEditMode="relative" rAng="2983713" ptsTypes="FffFF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3" y="1917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3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42 0.45639 L 0.18104 0.60212 C 0.17296 0.63358 0.15694 0.66898 0.13584 0.69859 C 0.11227 0.73213 0.09117 0.75271 0.07203 0.76035 L -0.01445 0.79551 " pathEditMode="relative" rAng="-23955103" ptsTypes="FffFF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51" y="2063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4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97 0.80014 L -0.10719 0.73097 C -0.1253 0.7164 -0.14692 0.68494 -0.16489 0.64608 C -0.18521 0.60259 -0.19797 0.56442 -0.20214 0.52764 L -0.22363 0.36479 " pathEditMode="relative" rAng="-18573724" ptsTypes="FffFF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82" y="-1862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5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4" animBg="1"/>
      <p:bldP spid="7" grpId="5" animBg="1"/>
      <p:bldP spid="9" grpId="0" animBg="1"/>
      <p:bldP spid="9" grpId="1" animBg="1"/>
      <p:bldP spid="9" grpId="2" animBg="1"/>
      <p:bldP spid="9" grpId="4" animBg="1"/>
      <p:bldP spid="9" grpId="5" animBg="1"/>
      <p:bldP spid="10" grpId="1" animBg="1"/>
      <p:bldP spid="12" grpId="0"/>
      <p:bldP spid="12" grpId="1"/>
      <p:bldP spid="12" grpId="3"/>
      <p:bldP spid="11" grpId="0"/>
      <p:bldP spid="11" grpId="1"/>
      <p:bldP spid="11" grpId="3"/>
      <p:bldP spid="13" grpId="0"/>
      <p:bldP spid="13" grpId="1"/>
      <p:bldP spid="13" grpId="3"/>
      <p:bldP spid="14" grpId="0"/>
      <p:bldP spid="14" grpId="2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3438"/>
          </a:xfrm>
        </p:spPr>
        <p:txBody>
          <a:bodyPr/>
          <a:lstStyle/>
          <a:p>
            <a:r>
              <a:rPr lang="fr-BE" sz="3200" b="1" dirty="0"/>
              <a:t>2.2. C</a:t>
            </a:r>
            <a:r>
              <a:rPr lang="en-US" sz="3200" b="1" dirty="0" err="1"/>
              <a:t>ontext</a:t>
            </a:r>
            <a:r>
              <a:rPr lang="en-US" sz="3200" b="1" dirty="0"/>
              <a:t>-specificity of adjustment </a:t>
            </a:r>
            <a:r>
              <a:rPr lang="en-US" sz="3200" b="1" dirty="0" smtClean="0"/>
              <a:t>(M4)</a:t>
            </a:r>
            <a:endParaRPr lang="fr-BE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20</a:t>
            </a:fld>
            <a:endParaRPr lang="fr-BE" dirty="0"/>
          </a:p>
        </p:txBody>
      </p:sp>
      <p:sp>
        <p:nvSpPr>
          <p:cNvPr id="5" name="Espace réservé du contenu 17"/>
          <p:cNvSpPr>
            <a:spLocks noGrp="1"/>
          </p:cNvSpPr>
          <p:nvPr>
            <p:ph idx="1"/>
          </p:nvPr>
        </p:nvSpPr>
        <p:spPr>
          <a:xfrm>
            <a:off x="7647709" y="1283853"/>
            <a:ext cx="3975428" cy="4017819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endParaRPr lang="fr-BE" sz="300" b="1" dirty="0">
              <a:latin typeface="Georgia" pitchFamily="18" charset="0"/>
            </a:endParaRPr>
          </a:p>
          <a:p>
            <a:pPr lvl="2"/>
            <a:endParaRPr lang="fr-BE" sz="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sz="27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Social </a:t>
            </a:r>
            <a:r>
              <a:rPr lang="fr-BE" sz="27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integration</a:t>
            </a:r>
            <a:r>
              <a:rPr lang="fr-BE" sz="2700" b="1" dirty="0">
                <a:solidFill>
                  <a:schemeClr val="bg1"/>
                </a:solidFill>
                <a:latin typeface="Georgia" panose="02040502050405020303" pitchFamily="18" charset="0"/>
              </a:rPr>
              <a:t>: </a:t>
            </a:r>
            <a:r>
              <a:rPr lang="fr-BE" sz="2700" b="1" dirty="0">
                <a:solidFill>
                  <a:srgbClr val="00B050"/>
                </a:solidFill>
                <a:latin typeface="Georgia" panose="02040502050405020303" pitchFamily="18" charset="0"/>
              </a:rPr>
              <a:t>+ </a:t>
            </a:r>
            <a:r>
              <a:rPr lang="fr-BE" sz="2700" b="1" dirty="0" err="1">
                <a:solidFill>
                  <a:srgbClr val="00B050"/>
                </a:solidFill>
                <a:latin typeface="Georgia" panose="02040502050405020303" pitchFamily="18" charset="0"/>
              </a:rPr>
              <a:t>effect</a:t>
            </a:r>
            <a:r>
              <a:rPr lang="fr-BE" sz="2700" b="1" dirty="0">
                <a:solidFill>
                  <a:srgbClr val="00B050"/>
                </a:solidFill>
                <a:latin typeface="Georgia" panose="02040502050405020303" pitchFamily="18" charset="0"/>
              </a:rPr>
              <a:t> 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in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enonomics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but no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effect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in engineering</a:t>
            </a:r>
          </a:p>
          <a:p>
            <a:r>
              <a:rPr lang="fr-BE" sz="27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Attendance</a:t>
            </a:r>
            <a:r>
              <a:rPr lang="fr-BE" sz="2700" b="1" dirty="0">
                <a:solidFill>
                  <a:schemeClr val="bg1"/>
                </a:solidFill>
                <a:latin typeface="Georgia" panose="02040502050405020303" pitchFamily="18" charset="0"/>
              </a:rPr>
              <a:t>: </a:t>
            </a:r>
            <a:r>
              <a:rPr lang="fr-BE" sz="2700" b="1" dirty="0">
                <a:solidFill>
                  <a:srgbClr val="00B050"/>
                </a:solidFill>
                <a:latin typeface="Georgia" panose="02040502050405020303" pitchFamily="18" charset="0"/>
              </a:rPr>
              <a:t>+ </a:t>
            </a:r>
            <a:r>
              <a:rPr lang="fr-BE" sz="2700" b="1" dirty="0" err="1">
                <a:solidFill>
                  <a:srgbClr val="00B050"/>
                </a:solidFill>
                <a:latin typeface="Georgia" panose="02040502050405020303" pitchFamily="18" charset="0"/>
              </a:rPr>
              <a:t>effect</a:t>
            </a:r>
            <a:r>
              <a:rPr lang="fr-BE" sz="2700" b="1" dirty="0">
                <a:solidFill>
                  <a:srgbClr val="00B050"/>
                </a:solidFill>
                <a:latin typeface="Georgia" panose="02040502050405020303" pitchFamily="18" charset="0"/>
              </a:rPr>
              <a:t> 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in science but no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effect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in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law</a:t>
            </a:r>
            <a:endParaRPr lang="fr-BE" sz="27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fr-BE" sz="2700" b="1" dirty="0" err="1">
                <a:solidFill>
                  <a:schemeClr val="bg1"/>
                </a:solidFill>
                <a:latin typeface="Georgia" panose="02040502050405020303" pitchFamily="18" charset="0"/>
              </a:rPr>
              <a:t>Paid</a:t>
            </a:r>
            <a:r>
              <a:rPr lang="fr-BE" sz="2700" b="1" dirty="0">
                <a:solidFill>
                  <a:schemeClr val="bg1"/>
                </a:solidFill>
                <a:latin typeface="Georgia" panose="02040502050405020303" pitchFamily="18" charset="0"/>
              </a:rPr>
              <a:t> job: 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no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effect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in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psychology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but </a:t>
            </a:r>
            <a:r>
              <a:rPr lang="fr-BE" sz="2700" b="1" dirty="0">
                <a:solidFill>
                  <a:srgbClr val="C00000"/>
                </a:solidFill>
                <a:latin typeface="Georgia" panose="02040502050405020303" pitchFamily="18" charset="0"/>
              </a:rPr>
              <a:t>– </a:t>
            </a:r>
            <a:r>
              <a:rPr lang="fr-BE" sz="27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effect</a:t>
            </a:r>
            <a:r>
              <a:rPr lang="fr-BE" sz="2700" dirty="0">
                <a:solidFill>
                  <a:schemeClr val="bg1"/>
                </a:solidFill>
                <a:latin typeface="Georgia" panose="02040502050405020303" pitchFamily="18" charset="0"/>
              </a:rPr>
              <a:t> in </a:t>
            </a:r>
            <a:r>
              <a:rPr lang="fr-BE" sz="2700" dirty="0" err="1">
                <a:solidFill>
                  <a:schemeClr val="bg1"/>
                </a:solidFill>
                <a:latin typeface="Georgia" panose="02040502050405020303" pitchFamily="18" charset="0"/>
              </a:rPr>
              <a:t>medecine</a:t>
            </a:r>
            <a:endParaRPr lang="fr-BE" sz="27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fr-BE" dirty="0"/>
          </a:p>
          <a:p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Explain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sz="2400" b="1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4.6%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</a:t>
            </a:r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additional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percent of </a:t>
            </a:r>
            <a:r>
              <a:rPr lang="fr-BE" sz="2400" dirty="0" err="1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within</a:t>
            </a:r>
            <a:r>
              <a:rPr lang="fr-BE" sz="2400" dirty="0" smtClean="0">
                <a:solidFill>
                  <a:schemeClr val="bg1"/>
                </a:solidFill>
                <a:latin typeface="Georgia" panose="02040502050405020303" pitchFamily="18" charset="0"/>
                <a:sym typeface="Wingdings" pitchFamily="2" charset="2"/>
              </a:rPr>
              <a:t> variance</a:t>
            </a:r>
            <a:endParaRPr lang="fr-BE" dirty="0" smtClean="0">
              <a:solidFill>
                <a:schemeClr val="bg1"/>
              </a:solidFill>
            </a:endParaRPr>
          </a:p>
          <a:p>
            <a:pPr marL="609585" lvl="1" indent="0">
              <a:buNone/>
            </a:pPr>
            <a:endParaRPr lang="fr-BE" dirty="0" smtClean="0">
              <a:solidFill>
                <a:schemeClr val="bg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fr-BE" sz="2000" dirty="0" smtClean="0">
              <a:solidFill>
                <a:schemeClr val="bg1"/>
              </a:solidFill>
            </a:endParaRPr>
          </a:p>
          <a:p>
            <a:endParaRPr lang="fr-BE" sz="2500" dirty="0">
              <a:latin typeface="Georgia" pitchFamily="18" charset="0"/>
            </a:endParaRPr>
          </a:p>
          <a:p>
            <a:pPr lvl="3"/>
            <a:endParaRPr lang="fr-BE" sz="1900" dirty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563100"/>
              </p:ext>
            </p:extLst>
          </p:nvPr>
        </p:nvGraphicFramePr>
        <p:xfrm>
          <a:off x="680352" y="1050964"/>
          <a:ext cx="5738920" cy="5782005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064000"/>
                <a:gridCol w="1674920"/>
              </a:tblGrid>
              <a:tr h="383909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Parameters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Coefficients</a:t>
                      </a:r>
                      <a:endParaRPr lang="fr-BE" sz="1900" dirty="0"/>
                    </a:p>
                  </a:txBody>
                  <a:tcPr marL="121920" marR="121920">
                    <a:solidFill>
                      <a:srgbClr val="C0000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900" dirty="0" err="1" smtClean="0"/>
                        <a:t>Intercept</a:t>
                      </a:r>
                      <a:endParaRPr lang="fr-BE" sz="19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60.86 (0.87)</a:t>
                      </a:r>
                      <a:endParaRPr lang="fr-B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A. </a:t>
                      </a:r>
                      <a:r>
                        <a:rPr lang="en-US" sz="1600" dirty="0" smtClean="0"/>
                        <a:t>Level 2 Curriculum characteristics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fr-BE" sz="1900" dirty="0" smtClean="0"/>
                        <a:t>B. </a:t>
                      </a:r>
                      <a:r>
                        <a:rPr lang="fr-BE" sz="1900" dirty="0" err="1" smtClean="0"/>
                        <a:t>Level</a:t>
                      </a:r>
                      <a:r>
                        <a:rPr lang="fr-BE" sz="1900" baseline="0" dirty="0" smtClean="0"/>
                        <a:t> 1 Background variables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…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900" dirty="0" smtClean="0"/>
                        <a:t>C. </a:t>
                      </a:r>
                      <a:r>
                        <a:rPr lang="fr-BE" sz="1900" dirty="0" err="1" smtClean="0"/>
                        <a:t>Level</a:t>
                      </a:r>
                      <a:r>
                        <a:rPr lang="fr-BE" sz="1900" dirty="0" smtClean="0"/>
                        <a:t> 1 Psychosocial variables</a:t>
                      </a:r>
                      <a:endParaRPr lang="fr-BE" sz="19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…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42833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900" b="0" dirty="0" smtClean="0"/>
                        <a:t>D. </a:t>
                      </a:r>
                      <a:r>
                        <a:rPr lang="fr-BE" sz="1900" b="0" dirty="0" err="1" smtClean="0"/>
                        <a:t>Level</a:t>
                      </a:r>
                      <a:r>
                        <a:rPr lang="fr-BE" sz="1900" b="0" dirty="0" smtClean="0"/>
                        <a:t> 2 </a:t>
                      </a:r>
                      <a:r>
                        <a:rPr lang="fr-BE" sz="1900" b="0" dirty="0" err="1" smtClean="0"/>
                        <a:t>Teaching</a:t>
                      </a:r>
                      <a:r>
                        <a:rPr lang="fr-BE" sz="1900" b="0" dirty="0" smtClean="0"/>
                        <a:t> perceptions</a:t>
                      </a:r>
                      <a:endParaRPr lang="fr-BE" sz="1900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fr-BE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759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900" b="1" dirty="0" smtClean="0"/>
                        <a:t>E. </a:t>
                      </a:r>
                      <a:r>
                        <a:rPr lang="fr-BE" sz="1900" b="1" dirty="0" err="1" smtClean="0"/>
                        <a:t>Slopes</a:t>
                      </a:r>
                      <a:r>
                        <a:rPr lang="fr-BE" sz="1900" b="1" baseline="0" dirty="0" smtClean="0"/>
                        <a:t> variations</a:t>
                      </a:r>
                      <a:endParaRPr lang="fr-BE" sz="19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43053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BE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900" dirty="0" smtClean="0"/>
                        <a:t>Chi²</a:t>
                      </a:r>
                    </a:p>
                  </a:txBody>
                  <a:tcPr marT="0" marB="0"/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1. </a:t>
                      </a:r>
                      <a:r>
                        <a:rPr kumimoji="0" lang="fr-BE" sz="19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Paid</a:t>
                      </a: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job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27,81*</a:t>
                      </a:r>
                      <a:endParaRPr lang="fr-BE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2. </a:t>
                      </a:r>
                      <a:r>
                        <a:rPr kumimoji="0" lang="fr-BE" sz="19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Attendance</a:t>
                      </a:r>
                      <a:endParaRPr kumimoji="0" lang="fr-BE" sz="1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34,46*</a:t>
                      </a:r>
                      <a:endParaRPr lang="fr-BE" sz="1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3. Peer support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9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29,78*</a:t>
                      </a:r>
                      <a:endParaRPr lang="fr-BE" sz="1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BE" sz="1800" b="1" dirty="0" err="1" smtClean="0"/>
                        <a:t>Deviance</a:t>
                      </a:r>
                      <a:endParaRPr lang="fr-BE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9062</a:t>
                      </a: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*p&lt;.05;**p&lt;.01;***p&lt;.001</a:t>
                      </a:r>
                      <a:endParaRPr kumimoji="0" lang="fr-BE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  <p:sp>
        <p:nvSpPr>
          <p:cNvPr id="8" name="Espace réservé du contenu 17"/>
          <p:cNvSpPr txBox="1">
            <a:spLocks/>
          </p:cNvSpPr>
          <p:nvPr/>
        </p:nvSpPr>
        <p:spPr>
          <a:xfrm>
            <a:off x="7670800" y="5417129"/>
            <a:ext cx="3975428" cy="139469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fr-BE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Final model:</a:t>
            </a:r>
            <a:endParaRPr lang="fr-BE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495285"/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30% of </a:t>
            </a:r>
            <a:r>
              <a:rPr lang="fr-BE" dirty="0" err="1" smtClean="0">
                <a:solidFill>
                  <a:schemeClr val="bg1"/>
                </a:solidFill>
                <a:sym typeface="Wingdings" pitchFamily="2" charset="2"/>
              </a:rPr>
              <a:t>within</a:t>
            </a:r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 variance </a:t>
            </a:r>
            <a:r>
              <a:rPr lang="fr-BE" dirty="0" err="1" smtClean="0">
                <a:solidFill>
                  <a:schemeClr val="bg1"/>
                </a:solidFill>
                <a:sym typeface="Wingdings" pitchFamily="2" charset="2"/>
              </a:rPr>
              <a:t>expl</a:t>
            </a:r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.</a:t>
            </a:r>
          </a:p>
          <a:p>
            <a:pPr marL="495285"/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49.9% of </a:t>
            </a:r>
            <a:r>
              <a:rPr lang="fr-BE" dirty="0" err="1" smtClean="0">
                <a:solidFill>
                  <a:schemeClr val="bg1"/>
                </a:solidFill>
                <a:sym typeface="Wingdings" pitchFamily="2" charset="2"/>
              </a:rPr>
              <a:t>between</a:t>
            </a:r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 variance </a:t>
            </a:r>
            <a:r>
              <a:rPr lang="fr-BE" dirty="0" err="1" smtClean="0">
                <a:solidFill>
                  <a:schemeClr val="bg1"/>
                </a:solidFill>
                <a:sym typeface="Wingdings" pitchFamily="2" charset="2"/>
              </a:rPr>
              <a:t>exp</a:t>
            </a:r>
            <a:r>
              <a:rPr lang="fr-BE" dirty="0" smtClean="0">
                <a:solidFill>
                  <a:schemeClr val="bg1"/>
                </a:solidFill>
                <a:sym typeface="Wingdings" pitchFamily="2" charset="2"/>
              </a:rPr>
              <a:t>.</a:t>
            </a:r>
          </a:p>
          <a:p>
            <a:pPr marL="0" indent="0">
              <a:buFont typeface="Wingdings 3" charset="2"/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endParaRPr lang="fr-BE" sz="2500" dirty="0" smtClean="0">
              <a:latin typeface="Georgia" pitchFamily="18" charset="0"/>
            </a:endParaRPr>
          </a:p>
          <a:p>
            <a:pPr lvl="3"/>
            <a:endParaRPr lang="fr-BE" sz="19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fr-BE" dirty="0" smtClean="0"/>
          </a:p>
          <a:p>
            <a:pPr lvl="2"/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227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2.1. </a:t>
            </a:r>
            <a:r>
              <a:rPr lang="fr-BE" sz="3600" b="1" dirty="0" err="1"/>
              <a:t>Student’s</a:t>
            </a:r>
            <a:r>
              <a:rPr lang="fr-BE" sz="3600" b="1" dirty="0"/>
              <a:t> </a:t>
            </a:r>
            <a:r>
              <a:rPr lang="fr-BE" sz="3600" b="1" dirty="0" smtClean="0"/>
              <a:t>profiles (</a:t>
            </a:r>
            <a:r>
              <a:rPr lang="fr-BE" sz="3600" b="1" dirty="0" err="1" smtClean="0"/>
              <a:t>study</a:t>
            </a:r>
            <a:r>
              <a:rPr lang="fr-BE" sz="3600" b="1" dirty="0" smtClean="0"/>
              <a:t> 1)</a:t>
            </a:r>
            <a:endParaRPr lang="fr-BE" sz="4000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249415"/>
            <a:ext cx="10281448" cy="4814502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Several studies emphasized on the necessity to consider student heterogeneity in HE </a:t>
            </a:r>
            <a:r>
              <a:rPr lang="en-US" sz="1800" dirty="0" smtClean="0">
                <a:solidFill>
                  <a:schemeClr val="bg1"/>
                </a:solidFill>
              </a:rPr>
              <a:t>(</a:t>
            </a:r>
            <a:r>
              <a:rPr lang="en-US" sz="1800" dirty="0" err="1" smtClean="0">
                <a:solidFill>
                  <a:schemeClr val="bg1"/>
                </a:solidFill>
              </a:rPr>
              <a:t>Fenollar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et al., 2007; </a:t>
            </a:r>
            <a:r>
              <a:rPr lang="en-US" sz="1800" dirty="0" err="1">
                <a:solidFill>
                  <a:schemeClr val="bg1"/>
                </a:solidFill>
              </a:rPr>
              <a:t>Heikkilä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Niemivirta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Nieminen</a:t>
            </a:r>
            <a:r>
              <a:rPr lang="en-US" sz="1800" dirty="0">
                <a:solidFill>
                  <a:schemeClr val="bg1"/>
                </a:solidFill>
              </a:rPr>
              <a:t> &amp; </a:t>
            </a:r>
            <a:r>
              <a:rPr lang="en-US" sz="1800" dirty="0" err="1">
                <a:solidFill>
                  <a:schemeClr val="bg1"/>
                </a:solidFill>
              </a:rPr>
              <a:t>Lonka</a:t>
            </a:r>
            <a:r>
              <a:rPr lang="en-US" sz="1800" dirty="0">
                <a:solidFill>
                  <a:schemeClr val="bg1"/>
                </a:solidFill>
              </a:rPr>
              <a:t>, 2011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</a:p>
          <a:p>
            <a:endParaRPr lang="en-US" sz="100" b="1" dirty="0">
              <a:solidFill>
                <a:schemeClr val="bg1"/>
              </a:solidFill>
            </a:endParaRPr>
          </a:p>
          <a:p>
            <a:pPr lvl="2"/>
            <a:r>
              <a:rPr lang="fr-BE" sz="2400" b="1" dirty="0" err="1" smtClean="0">
                <a:solidFill>
                  <a:schemeClr val="bg2">
                    <a:lumMod val="50000"/>
                  </a:schemeClr>
                </a:solidFill>
              </a:rPr>
              <a:t>Study</a:t>
            </a:r>
            <a:r>
              <a:rPr lang="fr-BE" sz="2400" b="1" dirty="0" smtClean="0">
                <a:solidFill>
                  <a:schemeClr val="bg2">
                    <a:lumMod val="50000"/>
                  </a:schemeClr>
                </a:solidFill>
              </a:rPr>
              <a:t> 1: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</a:rPr>
              <a:t>What is the impact of student heterogeneity on adjustment?</a:t>
            </a:r>
          </a:p>
          <a:p>
            <a:pPr lvl="3"/>
            <a:r>
              <a:rPr lang="fr-BE" sz="2000" dirty="0" smtClean="0">
                <a:solidFill>
                  <a:schemeClr val="bg1"/>
                </a:solidFill>
              </a:rPr>
              <a:t>2129 </a:t>
            </a:r>
            <a:r>
              <a:rPr lang="fr-BE" sz="2000" dirty="0" err="1" smtClean="0">
                <a:solidFill>
                  <a:schemeClr val="bg1"/>
                </a:solidFill>
              </a:rPr>
              <a:t>freshmen</a:t>
            </a:r>
            <a:endParaRPr lang="fr-BE" sz="2000" dirty="0" smtClean="0">
              <a:solidFill>
                <a:schemeClr val="bg1"/>
              </a:solidFill>
            </a:endParaRPr>
          </a:p>
          <a:p>
            <a:pPr lvl="3"/>
            <a:r>
              <a:rPr lang="fr-BE" sz="2000" dirty="0" smtClean="0">
                <a:solidFill>
                  <a:schemeClr val="bg1"/>
                </a:solidFill>
              </a:rPr>
              <a:t>4 background variables:</a:t>
            </a:r>
          </a:p>
          <a:p>
            <a:pPr lvl="4">
              <a:buFont typeface="Courier New" panose="02070309020205020404" pitchFamily="49" charset="0"/>
              <a:buChar char="o"/>
            </a:pPr>
            <a:r>
              <a:rPr lang="fr-BE" sz="1800" b="1" dirty="0" err="1" smtClean="0">
                <a:solidFill>
                  <a:schemeClr val="bg1"/>
                </a:solidFill>
              </a:rPr>
              <a:t>Past</a:t>
            </a:r>
            <a:r>
              <a:rPr lang="fr-BE" sz="1800" b="1" dirty="0" smtClean="0">
                <a:solidFill>
                  <a:schemeClr val="bg1"/>
                </a:solidFill>
              </a:rPr>
              <a:t> performance</a:t>
            </a:r>
          </a:p>
          <a:p>
            <a:pPr lvl="4">
              <a:buFont typeface="Courier New" panose="02070309020205020404" pitchFamily="49" charset="0"/>
              <a:buChar char="o"/>
            </a:pPr>
            <a:r>
              <a:rPr lang="fr-BE" sz="1800" b="1" dirty="0" err="1" smtClean="0">
                <a:solidFill>
                  <a:schemeClr val="bg1"/>
                </a:solidFill>
              </a:rPr>
              <a:t>Study</a:t>
            </a:r>
            <a:r>
              <a:rPr lang="fr-BE" sz="1800" b="1" dirty="0" smtClean="0">
                <a:solidFill>
                  <a:schemeClr val="bg1"/>
                </a:solidFill>
              </a:rPr>
              <a:t> </a:t>
            </a:r>
            <a:r>
              <a:rPr lang="fr-BE" sz="1800" b="1" dirty="0" err="1" smtClean="0">
                <a:solidFill>
                  <a:schemeClr val="bg1"/>
                </a:solidFill>
              </a:rPr>
              <a:t>choice</a:t>
            </a:r>
            <a:r>
              <a:rPr lang="fr-BE" sz="1800" b="1" dirty="0" smtClean="0">
                <a:solidFill>
                  <a:schemeClr val="bg1"/>
                </a:solidFill>
              </a:rPr>
              <a:t> </a:t>
            </a:r>
            <a:r>
              <a:rPr lang="fr-BE" sz="1800" b="1" dirty="0" err="1" smtClean="0">
                <a:solidFill>
                  <a:schemeClr val="bg1"/>
                </a:solidFill>
              </a:rPr>
              <a:t>process</a:t>
            </a:r>
            <a:endParaRPr lang="fr-BE" sz="1800" b="1" dirty="0" smtClean="0">
              <a:solidFill>
                <a:schemeClr val="bg1"/>
              </a:solidFill>
            </a:endParaRPr>
          </a:p>
          <a:p>
            <a:pPr lvl="4">
              <a:buFont typeface="Courier New" panose="02070309020205020404" pitchFamily="49" charset="0"/>
              <a:buChar char="o"/>
            </a:pPr>
            <a:r>
              <a:rPr lang="fr-BE" sz="1800" b="1" dirty="0" err="1" smtClean="0">
                <a:solidFill>
                  <a:schemeClr val="bg1"/>
                </a:solidFill>
              </a:rPr>
              <a:t>Socio-economic</a:t>
            </a:r>
            <a:r>
              <a:rPr lang="fr-BE" sz="1800" b="1" dirty="0" smtClean="0">
                <a:solidFill>
                  <a:schemeClr val="bg1"/>
                </a:solidFill>
              </a:rPr>
              <a:t> </a:t>
            </a:r>
            <a:r>
              <a:rPr lang="fr-BE" sz="1800" b="1" dirty="0" err="1" smtClean="0">
                <a:solidFill>
                  <a:schemeClr val="bg1"/>
                </a:solidFill>
              </a:rPr>
              <a:t>status</a:t>
            </a:r>
            <a:endParaRPr lang="fr-BE" sz="1800" b="1" dirty="0" smtClean="0">
              <a:solidFill>
                <a:schemeClr val="bg1"/>
              </a:solidFill>
            </a:endParaRPr>
          </a:p>
          <a:p>
            <a:pPr lvl="4">
              <a:buFont typeface="Courier New" panose="02070309020205020404" pitchFamily="49" charset="0"/>
              <a:buChar char="o"/>
            </a:pPr>
            <a:r>
              <a:rPr lang="fr-BE" sz="1800" b="1" dirty="0" smtClean="0">
                <a:solidFill>
                  <a:schemeClr val="bg1"/>
                </a:solidFill>
              </a:rPr>
              <a:t>Self-</a:t>
            </a:r>
            <a:r>
              <a:rPr lang="fr-BE" sz="1800" b="1" dirty="0" err="1" smtClean="0">
                <a:solidFill>
                  <a:schemeClr val="bg1"/>
                </a:solidFill>
              </a:rPr>
              <a:t>efficacy</a:t>
            </a:r>
            <a:r>
              <a:rPr lang="fr-BE" sz="1800" b="1" dirty="0" smtClean="0">
                <a:solidFill>
                  <a:schemeClr val="bg1"/>
                </a:solidFill>
              </a:rPr>
              <a:t> </a:t>
            </a:r>
            <a:r>
              <a:rPr lang="fr-BE" sz="1800" b="1" dirty="0" err="1" smtClean="0">
                <a:solidFill>
                  <a:schemeClr val="bg1"/>
                </a:solidFill>
              </a:rPr>
              <a:t>beliefs</a:t>
            </a:r>
            <a:endParaRPr lang="fr-BE" sz="1800" b="1" dirty="0" smtClean="0">
              <a:solidFill>
                <a:schemeClr val="bg1"/>
              </a:solidFill>
            </a:endParaRPr>
          </a:p>
          <a:p>
            <a:pPr lvl="4">
              <a:buFont typeface="Courier New" panose="02070309020205020404" pitchFamily="49" charset="0"/>
              <a:buChar char="o"/>
            </a:pPr>
            <a:endParaRPr lang="fr-BE" sz="100" b="1" dirty="0" smtClean="0">
              <a:solidFill>
                <a:schemeClr val="bg1"/>
              </a:solidFill>
            </a:endParaRPr>
          </a:p>
          <a:p>
            <a:pPr lvl="3"/>
            <a:r>
              <a:rPr lang="fr-BE" sz="2000" dirty="0" smtClean="0">
                <a:solidFill>
                  <a:schemeClr val="bg1"/>
                </a:solidFill>
              </a:rPr>
              <a:t>K-</a:t>
            </a:r>
            <a:r>
              <a:rPr lang="fr-BE" sz="2000" dirty="0" err="1" smtClean="0">
                <a:solidFill>
                  <a:schemeClr val="bg1"/>
                </a:solidFill>
              </a:rPr>
              <a:t>mean</a:t>
            </a:r>
            <a:r>
              <a:rPr lang="fr-BE" sz="2000" dirty="0" smtClean="0">
                <a:solidFill>
                  <a:schemeClr val="bg1"/>
                </a:solidFill>
              </a:rPr>
              <a:t> </a:t>
            </a:r>
            <a:r>
              <a:rPr lang="fr-BE" sz="2000" dirty="0" err="1" smtClean="0">
                <a:solidFill>
                  <a:schemeClr val="bg1"/>
                </a:solidFill>
              </a:rPr>
              <a:t>clustering</a:t>
            </a:r>
            <a:r>
              <a:rPr lang="fr-BE" sz="2000" dirty="0" smtClean="0">
                <a:solidFill>
                  <a:schemeClr val="bg1"/>
                </a:solidFill>
              </a:rPr>
              <a:t> (</a:t>
            </a:r>
            <a:r>
              <a:rPr lang="fr-BE" sz="2000" dirty="0" err="1" smtClean="0">
                <a:solidFill>
                  <a:schemeClr val="bg1"/>
                </a:solidFill>
              </a:rPr>
              <a:t>confirmed</a:t>
            </a:r>
            <a:r>
              <a:rPr lang="fr-BE" sz="2000" dirty="0" smtClean="0">
                <a:solidFill>
                  <a:schemeClr val="bg1"/>
                </a:solidFill>
              </a:rPr>
              <a:t> by latent profile </a:t>
            </a:r>
            <a:r>
              <a:rPr lang="fr-BE" sz="2000" dirty="0" err="1" smtClean="0">
                <a:solidFill>
                  <a:schemeClr val="bg1"/>
                </a:solidFill>
              </a:rPr>
              <a:t>analysis</a:t>
            </a:r>
            <a:r>
              <a:rPr lang="fr-BE" sz="2000" dirty="0" smtClean="0">
                <a:solidFill>
                  <a:schemeClr val="bg1"/>
                </a:solidFill>
              </a:rPr>
              <a:t>)</a:t>
            </a:r>
            <a:endParaRPr lang="fr-BE" sz="2000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21</a:t>
            </a:fld>
            <a:endParaRPr lang="fr-BE" dirty="0"/>
          </a:p>
        </p:txBody>
      </p:sp>
      <p:sp>
        <p:nvSpPr>
          <p:cNvPr id="2" name="Rectangle 1"/>
          <p:cNvSpPr/>
          <p:nvPr/>
        </p:nvSpPr>
        <p:spPr>
          <a:xfrm>
            <a:off x="1989220" y="6131443"/>
            <a:ext cx="83001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Clercq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Galand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B., &amp;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Frenay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2017).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Transition from high school to university: a person-centered approach to academic achievement.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Journal of Psychology of Education, 32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39–59.</a:t>
            </a:r>
            <a:endParaRPr lang="fr-B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2.1. </a:t>
            </a:r>
            <a:r>
              <a:rPr lang="fr-BE" sz="3600" b="1" dirty="0" err="1"/>
              <a:t>Student’s</a:t>
            </a:r>
            <a:r>
              <a:rPr lang="fr-BE" sz="3600" b="1" dirty="0"/>
              <a:t> </a:t>
            </a:r>
            <a:r>
              <a:rPr lang="fr-BE" sz="3600" b="1" dirty="0" smtClean="0"/>
              <a:t>profiles (</a:t>
            </a:r>
            <a:r>
              <a:rPr lang="fr-BE" sz="3600" b="1" dirty="0" err="1" smtClean="0"/>
              <a:t>study</a:t>
            </a:r>
            <a:r>
              <a:rPr lang="fr-BE" sz="3600" b="1" dirty="0" smtClean="0"/>
              <a:t> 1- </a:t>
            </a:r>
            <a:r>
              <a:rPr lang="fr-BE" sz="3600" b="1" dirty="0" err="1" smtClean="0"/>
              <a:t>results</a:t>
            </a:r>
            <a:r>
              <a:rPr lang="fr-BE" sz="3600" b="1" dirty="0" smtClean="0"/>
              <a:t>)</a:t>
            </a:r>
            <a:endParaRPr lang="fr-BE" sz="4000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93794"/>
            <a:ext cx="10281448" cy="5024761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R² for the 4 indicators ranged </a:t>
            </a:r>
            <a:r>
              <a:rPr lang="en-US" sz="2000" dirty="0">
                <a:solidFill>
                  <a:schemeClr val="bg1"/>
                </a:solidFill>
              </a:rPr>
              <a:t>from 45 to 60 %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6 cluster solution was the best fitting classification (compared to 1 to 8 cluster solution)</a:t>
            </a:r>
            <a:endParaRPr lang="fr-BE" sz="2000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22</a:t>
            </a:fld>
            <a:endParaRPr lang="fr-BE" dirty="0"/>
          </a:p>
        </p:txBody>
      </p:sp>
      <p:graphicFrame>
        <p:nvGraphicFramePr>
          <p:cNvPr id="11" name="Espace réservé du contenu 7"/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8464937"/>
              </p:ext>
            </p:extLst>
          </p:nvPr>
        </p:nvGraphicFramePr>
        <p:xfrm>
          <a:off x="1191044" y="1935386"/>
          <a:ext cx="10089764" cy="318120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71921"/>
                <a:gridCol w="933650"/>
                <a:gridCol w="1273605"/>
                <a:gridCol w="1479220"/>
                <a:gridCol w="1578543"/>
                <a:gridCol w="1742173"/>
                <a:gridCol w="1010652"/>
              </a:tblGrid>
              <a:tr h="640060">
                <a:tc>
                  <a:txBody>
                    <a:bodyPr/>
                    <a:lstStyle/>
                    <a:p>
                      <a:endParaRPr lang="fr-BE" sz="1800" dirty="0"/>
                    </a:p>
                  </a:txBody>
                  <a:tcPr marL="91445" marR="91445" marT="45712" marB="45712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High </a:t>
                      </a:r>
                      <a:r>
                        <a:rPr lang="fr-BE" sz="1800" dirty="0" err="1" smtClean="0"/>
                        <a:t>Risky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Poor performer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err="1" smtClean="0"/>
                        <a:t>Thoughtless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Humble</a:t>
                      </a:r>
                      <a:r>
                        <a:rPr lang="fr-BE" sz="1800" baseline="0" dirty="0" smtClean="0"/>
                        <a:t> background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err="1" smtClean="0"/>
                        <a:t>Apprehensive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800" dirty="0" err="1" smtClean="0"/>
                        <a:t>Low</a:t>
                      </a:r>
                      <a:r>
                        <a:rPr lang="fr-BE" sz="1800" dirty="0" smtClean="0"/>
                        <a:t> </a:t>
                      </a:r>
                      <a:r>
                        <a:rPr lang="fr-BE" sz="1800" dirty="0" err="1" smtClean="0"/>
                        <a:t>Risk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600520">
                <a:tc>
                  <a:txBody>
                    <a:bodyPr/>
                    <a:lstStyle/>
                    <a:p>
                      <a:pPr algn="r"/>
                      <a:r>
                        <a:rPr lang="fr-BE" sz="1800" dirty="0" smtClean="0"/>
                        <a:t>n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280 (13%)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429(20%)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276(13%)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291(14%)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418(20%)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dirty="0" smtClean="0"/>
                        <a:t>435(20%)</a:t>
                      </a:r>
                      <a:endParaRPr lang="fr-BE" sz="14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39">
                <a:tc>
                  <a:txBody>
                    <a:bodyPr/>
                    <a:lstStyle/>
                    <a:p>
                      <a:r>
                        <a:rPr lang="fr-BE" sz="1600" b="0" dirty="0" err="1" smtClean="0"/>
                        <a:t>SocioEconomic</a:t>
                      </a:r>
                      <a:r>
                        <a:rPr lang="fr-BE" sz="1600" b="0" dirty="0" smtClean="0"/>
                        <a:t> </a:t>
                      </a:r>
                      <a:r>
                        <a:rPr lang="fr-BE" sz="1600" b="0" dirty="0" err="1" smtClean="0"/>
                        <a:t>Status</a:t>
                      </a:r>
                      <a:endParaRPr lang="fr-BE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 marT="45712" marB="45712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-,93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,48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,14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 smtClean="0"/>
                        <a:t>-1,33</a:t>
                      </a:r>
                      <a:endParaRPr lang="fr-BE" sz="1800" b="1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,38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,61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</a:tr>
              <a:tr h="453839">
                <a:tc>
                  <a:txBody>
                    <a:bodyPr/>
                    <a:lstStyle/>
                    <a:p>
                      <a:r>
                        <a:rPr lang="fr-BE" sz="1600" b="0" dirty="0" err="1" smtClean="0"/>
                        <a:t>HighSchool</a:t>
                      </a:r>
                      <a:r>
                        <a:rPr lang="fr-BE" sz="1600" b="0" dirty="0" smtClean="0"/>
                        <a:t> Grade</a:t>
                      </a:r>
                      <a:endParaRPr lang="fr-BE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 marT="45712" marB="45712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-,66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 smtClean="0"/>
                        <a:t>-1,04</a:t>
                      </a:r>
                      <a:endParaRPr lang="fr-BE" sz="1800" b="1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-,23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-,06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,71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,87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</a:tr>
              <a:tr h="453839">
                <a:tc>
                  <a:txBody>
                    <a:bodyPr/>
                    <a:lstStyle/>
                    <a:p>
                      <a:r>
                        <a:rPr lang="fr-BE" sz="1600" b="0" dirty="0" err="1" smtClean="0"/>
                        <a:t>I</a:t>
                      </a:r>
                      <a:r>
                        <a:rPr lang="fr-BE" sz="1600" dirty="0" err="1" smtClean="0"/>
                        <a:t>nformed</a:t>
                      </a:r>
                      <a:r>
                        <a:rPr lang="fr-BE" sz="1600" dirty="0" smtClean="0"/>
                        <a:t> </a:t>
                      </a:r>
                      <a:r>
                        <a:rPr lang="fr-BE" sz="1600" b="0" dirty="0" err="1" smtClean="0"/>
                        <a:t>Choice</a:t>
                      </a:r>
                      <a:endParaRPr lang="fr-BE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 marT="45712" marB="45712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-,34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,50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 smtClean="0"/>
                        <a:t>-1,71</a:t>
                      </a:r>
                      <a:endParaRPr lang="fr-BE" sz="1800" b="1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,02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,45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,38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2FB"/>
                    </a:solidFill>
                  </a:tcPr>
                </a:tc>
              </a:tr>
              <a:tr h="453839">
                <a:tc>
                  <a:txBody>
                    <a:bodyPr/>
                    <a:lstStyle/>
                    <a:p>
                      <a:r>
                        <a:rPr lang="fr-BE" sz="1600" b="0" dirty="0" smtClean="0"/>
                        <a:t>Self-</a:t>
                      </a:r>
                      <a:r>
                        <a:rPr lang="fr-BE" sz="1600" b="0" dirty="0" err="1" smtClean="0"/>
                        <a:t>Efficacy</a:t>
                      </a:r>
                      <a:r>
                        <a:rPr lang="fr-BE" sz="1600" b="0" dirty="0" smtClean="0"/>
                        <a:t> </a:t>
                      </a:r>
                      <a:r>
                        <a:rPr lang="fr-BE" sz="1600" b="0" dirty="0" err="1" smtClean="0"/>
                        <a:t>Beliefs</a:t>
                      </a:r>
                      <a:endParaRPr lang="fr-BE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 marT="45712" marB="45712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-1,26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,08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,20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,54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 smtClean="0"/>
                        <a:t>-,69</a:t>
                      </a:r>
                      <a:endParaRPr lang="fr-BE" sz="1800" b="1" dirty="0"/>
                    </a:p>
                  </a:txBody>
                  <a:tcPr marL="91445" marR="91445" marT="45712" marB="45712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,91</a:t>
                      </a:r>
                      <a:endParaRPr lang="fr-BE" sz="1800" dirty="0"/>
                    </a:p>
                  </a:txBody>
                  <a:tcPr marL="91445" marR="91445" marT="45712" marB="4571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DE2FB"/>
                    </a:solidFill>
                  </a:tcPr>
                </a:tc>
              </a:tr>
            </a:tbl>
          </a:graphicData>
        </a:graphic>
      </p:graphicFrame>
      <p:sp>
        <p:nvSpPr>
          <p:cNvPr id="12" name="ZoneTexte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18009" y="1411511"/>
            <a:ext cx="3673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2" eaLnBrk="1" hangingPunct="1"/>
            <a:r>
              <a:rPr lang="fr-BE" sz="2800" dirty="0">
                <a:solidFill>
                  <a:schemeClr val="bg1"/>
                </a:solidFill>
                <a:latin typeface="Agency FB" pitchFamily="34" charset="0"/>
              </a:rPr>
              <a:t>Optimal division in 6 clusters</a:t>
            </a:r>
          </a:p>
        </p:txBody>
      </p:sp>
    </p:spTree>
    <p:extLst>
      <p:ext uri="{BB962C8B-B14F-4D97-AF65-F5344CB8AC3E}">
        <p14:creationId xmlns:p14="http://schemas.microsoft.com/office/powerpoint/2010/main" val="258708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/>
              <a:t>2.1. </a:t>
            </a:r>
            <a:r>
              <a:rPr lang="fr-BE" sz="3600" b="1" dirty="0" err="1"/>
              <a:t>Student’s</a:t>
            </a:r>
            <a:r>
              <a:rPr lang="fr-BE" sz="3600" b="1" dirty="0"/>
              <a:t> profiles </a:t>
            </a:r>
            <a:r>
              <a:rPr lang="fr-BE" sz="3600" b="1" dirty="0" smtClean="0"/>
              <a:t>(</a:t>
            </a:r>
            <a:r>
              <a:rPr lang="fr-BE" sz="3600" b="1" dirty="0" err="1" smtClean="0"/>
              <a:t>study</a:t>
            </a:r>
            <a:r>
              <a:rPr lang="fr-BE" sz="3600" b="1" dirty="0" smtClean="0"/>
              <a:t> 1- </a:t>
            </a:r>
            <a:r>
              <a:rPr lang="fr-BE" sz="3600" b="1" dirty="0" err="1" smtClean="0"/>
              <a:t>results</a:t>
            </a:r>
            <a:r>
              <a:rPr lang="fr-BE" sz="3600" b="1" dirty="0" smtClean="0"/>
              <a:t>)</a:t>
            </a:r>
            <a:endParaRPr lang="fr-BE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23</a:t>
            </a:fld>
            <a:endParaRPr lang="fr-BE" dirty="0"/>
          </a:p>
        </p:txBody>
      </p:sp>
      <p:pic>
        <p:nvPicPr>
          <p:cNvPr id="7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1"/>
          <a:stretch/>
        </p:blipFill>
        <p:spPr>
          <a:xfrm>
            <a:off x="5153940" y="1448876"/>
            <a:ext cx="6434872" cy="4803771"/>
          </a:xfrm>
          <a:prstGeom prst="rect">
            <a:avLst/>
          </a:prstGeom>
        </p:spPr>
      </p:pic>
      <p:sp>
        <p:nvSpPr>
          <p:cNvPr id="8" name="ZoneTexte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9269" y="2417541"/>
            <a:ext cx="4752679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BE" sz="2400" b="1" i="1" dirty="0" err="1" smtClean="0"/>
              <a:t>Anova</a:t>
            </a:r>
            <a:r>
              <a:rPr lang="fr-BE" sz="2400" b="1" i="1" dirty="0"/>
              <a:t>: </a:t>
            </a:r>
            <a:r>
              <a:rPr lang="fr-BE" sz="2400" b="1" i="1" dirty="0" smtClean="0"/>
              <a:t>F=34.949 </a:t>
            </a:r>
            <a:r>
              <a:rPr lang="fr-BE" sz="2400" b="1" i="1" dirty="0"/>
              <a:t>(</a:t>
            </a:r>
            <a:r>
              <a:rPr lang="fr-BE" sz="2400" b="1" i="1" dirty="0" smtClean="0"/>
              <a:t>p&lt;.001</a:t>
            </a:r>
            <a:r>
              <a:rPr lang="fr-BE" sz="2400" b="1" i="1" dirty="0"/>
              <a:t>), </a:t>
            </a:r>
            <a:r>
              <a:rPr lang="fr-BE" sz="2400" b="1" i="1" dirty="0" smtClean="0"/>
              <a:t>R²=0.118</a:t>
            </a:r>
            <a:endParaRPr lang="fr-BE" sz="2400" b="1" i="1" dirty="0"/>
          </a:p>
          <a:p>
            <a:pPr eaLnBrk="1" hangingPunct="1"/>
            <a:endParaRPr lang="fr-BE" b="1" dirty="0" smtClean="0"/>
          </a:p>
          <a:p>
            <a:pPr eaLnBrk="1" hangingPunct="1"/>
            <a:r>
              <a:rPr lang="fr-BE" sz="2400" b="1" dirty="0" smtClean="0"/>
              <a:t>post-hoc </a:t>
            </a:r>
            <a:r>
              <a:rPr lang="fr-BE" sz="2400" b="1" dirty="0" err="1"/>
              <a:t>comparison</a:t>
            </a:r>
            <a:r>
              <a:rPr lang="fr-BE" sz="2400" b="1" dirty="0"/>
              <a:t> </a:t>
            </a:r>
            <a:r>
              <a:rPr lang="fr-BE" sz="2400" b="1" dirty="0" err="1"/>
              <a:t>highlighted</a:t>
            </a:r>
            <a:r>
              <a:rPr lang="fr-BE" sz="2400" b="1" dirty="0"/>
              <a:t> 3 </a:t>
            </a:r>
            <a:r>
              <a:rPr lang="fr-BE" sz="2400" b="1" dirty="0" err="1"/>
              <a:t>achievement</a:t>
            </a:r>
            <a:r>
              <a:rPr lang="fr-BE" sz="2400" b="1" dirty="0"/>
              <a:t> groups (</a:t>
            </a:r>
            <a:r>
              <a:rPr lang="fr-BE" sz="2400" b="1" dirty="0" err="1"/>
              <a:t>Tukey</a:t>
            </a:r>
            <a:r>
              <a:rPr lang="fr-BE" sz="2400" b="1" dirty="0"/>
              <a:t>, </a:t>
            </a:r>
            <a:r>
              <a:rPr lang="fr-BE" sz="2400" b="1" dirty="0" smtClean="0"/>
              <a:t>p&lt;.05</a:t>
            </a:r>
            <a:r>
              <a:rPr lang="fr-BE" sz="2400" b="1" dirty="0"/>
              <a:t>)</a:t>
            </a:r>
          </a:p>
        </p:txBody>
      </p:sp>
      <p:sp>
        <p:nvSpPr>
          <p:cNvPr id="9" name="Ellipse 8"/>
          <p:cNvSpPr/>
          <p:nvPr>
            <p:custDataLst>
              <p:tags r:id="rId3"/>
            </p:custDataLst>
          </p:nvPr>
        </p:nvSpPr>
        <p:spPr>
          <a:xfrm rot="21026616">
            <a:off x="7268939" y="4103041"/>
            <a:ext cx="2079625" cy="360363"/>
          </a:xfrm>
          <a:prstGeom prst="ellipse">
            <a:avLst/>
          </a:prstGeom>
          <a:solidFill>
            <a:schemeClr val="accent6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0" name="Ellipse 9"/>
          <p:cNvSpPr/>
          <p:nvPr>
            <p:custDataLst>
              <p:tags r:id="rId4"/>
            </p:custDataLst>
          </p:nvPr>
        </p:nvSpPr>
        <p:spPr>
          <a:xfrm>
            <a:off x="6384665" y="5264522"/>
            <a:ext cx="427038" cy="287338"/>
          </a:xfrm>
          <a:prstGeom prst="ellipse">
            <a:avLst/>
          </a:prstGeom>
          <a:solidFill>
            <a:srgbClr val="C000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1" name="Ellipse 10"/>
          <p:cNvSpPr/>
          <p:nvPr>
            <p:custDataLst>
              <p:tags r:id="rId5"/>
            </p:custDataLst>
          </p:nvPr>
        </p:nvSpPr>
        <p:spPr>
          <a:xfrm rot="20438232">
            <a:off x="9693553" y="2080660"/>
            <a:ext cx="1365250" cy="360362"/>
          </a:xfrm>
          <a:prstGeom prst="ellipse">
            <a:avLst/>
          </a:prstGeom>
          <a:solidFill>
            <a:srgbClr val="92D05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4279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 smtClean="0"/>
              <a:t>2.2. </a:t>
            </a:r>
            <a:r>
              <a:rPr lang="fr-BE" sz="3200" b="1" dirty="0" err="1"/>
              <a:t>Student’s</a:t>
            </a:r>
            <a:r>
              <a:rPr lang="fr-BE" sz="3200" b="1" dirty="0"/>
              <a:t> </a:t>
            </a:r>
            <a:r>
              <a:rPr lang="fr-BE" sz="3200" b="1" dirty="0" err="1" smtClean="0"/>
              <a:t>adjustment</a:t>
            </a:r>
            <a:r>
              <a:rPr lang="fr-BE" sz="3200" b="1" dirty="0" smtClean="0"/>
              <a:t> </a:t>
            </a:r>
            <a:r>
              <a:rPr lang="fr-BE" sz="3200" b="1" dirty="0" err="1" smtClean="0"/>
              <a:t>process</a:t>
            </a:r>
            <a:r>
              <a:rPr lang="fr-BE" sz="3200" b="1" dirty="0" smtClean="0"/>
              <a:t> (</a:t>
            </a:r>
            <a:r>
              <a:rPr lang="fr-BE" sz="3200" b="1" dirty="0" err="1" smtClean="0"/>
              <a:t>Study</a:t>
            </a:r>
            <a:r>
              <a:rPr lang="fr-BE" sz="3200" b="1" dirty="0" smtClean="0"/>
              <a:t> 2)</a:t>
            </a:r>
            <a:endParaRPr lang="fr-BE" sz="3600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93794"/>
            <a:ext cx="10281448" cy="5266888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Study 2: To </a:t>
            </a:r>
            <a:r>
              <a:rPr lang="en-US" sz="2400" b="1" dirty="0">
                <a:solidFill>
                  <a:srgbClr val="002060"/>
                </a:solidFill>
              </a:rPr>
              <a:t>what extent achievement process varies from one student profile to another</a:t>
            </a:r>
            <a:r>
              <a:rPr lang="en-US" sz="2400" b="1" dirty="0" smtClean="0">
                <a:solidFill>
                  <a:srgbClr val="002060"/>
                </a:solidFill>
              </a:rPr>
              <a:t>?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1335 freshmen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Simplified </a:t>
            </a:r>
            <a:r>
              <a:rPr lang="en-US" sz="2200" dirty="0">
                <a:solidFill>
                  <a:schemeClr val="bg1"/>
                </a:solidFill>
              </a:rPr>
              <a:t>adjustment model </a:t>
            </a:r>
            <a:r>
              <a:rPr lang="en-US" dirty="0">
                <a:solidFill>
                  <a:schemeClr val="bg1"/>
                </a:solidFill>
              </a:rPr>
              <a:t>(based on </a:t>
            </a:r>
            <a:r>
              <a:rPr lang="en-US" dirty="0" smtClean="0">
                <a:solidFill>
                  <a:schemeClr val="bg1"/>
                </a:solidFill>
              </a:rPr>
              <a:t>SSMMD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sz="1600" dirty="0" smtClean="0">
                <a:solidFill>
                  <a:schemeClr val="bg1"/>
                </a:solidFill>
              </a:rPr>
              <a:t>Appleton</a:t>
            </a:r>
            <a:r>
              <a:rPr lang="en-US" sz="1600" dirty="0">
                <a:solidFill>
                  <a:schemeClr val="bg1"/>
                </a:solidFill>
              </a:rPr>
              <a:t>, Christenson &amp; Furlong, 2008; </a:t>
            </a:r>
            <a:r>
              <a:rPr lang="en-US" sz="1600" dirty="0" err="1" smtClean="0">
                <a:solidFill>
                  <a:schemeClr val="bg1"/>
                </a:solidFill>
              </a:rPr>
              <a:t>Reschly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&amp; Christenson, 2012; Skinner &amp; </a:t>
            </a:r>
            <a:r>
              <a:rPr lang="en-US" sz="1600" dirty="0" err="1">
                <a:solidFill>
                  <a:schemeClr val="bg1"/>
                </a:solidFill>
              </a:rPr>
              <a:t>Pitzer</a:t>
            </a:r>
            <a:r>
              <a:rPr lang="en-US" sz="1600" dirty="0">
                <a:solidFill>
                  <a:schemeClr val="bg1"/>
                </a:solidFill>
              </a:rPr>
              <a:t>, 2012</a:t>
            </a:r>
            <a:r>
              <a:rPr lang="en-US" dirty="0">
                <a:solidFill>
                  <a:schemeClr val="bg1"/>
                </a:solidFill>
              </a:rPr>
              <a:t>) </a:t>
            </a:r>
            <a:endParaRPr lang="en-US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fr-BE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24</a:t>
            </a:fld>
            <a:endParaRPr lang="fr-BE" dirty="0"/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286" y="3373654"/>
            <a:ext cx="9865895" cy="318596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563400" y="5660841"/>
            <a:ext cx="5717408" cy="923330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dirty="0">
                <a:solidFill>
                  <a:schemeClr val="bg1"/>
                </a:solidFill>
              </a:rPr>
              <a:t>Multi-group </a:t>
            </a:r>
            <a:r>
              <a:rPr lang="en-US" dirty="0" smtClean="0">
                <a:solidFill>
                  <a:schemeClr val="bg1"/>
                </a:solidFill>
              </a:rPr>
              <a:t>analyses: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fr-BE" dirty="0" smtClean="0">
                <a:solidFill>
                  <a:schemeClr val="bg1"/>
                </a:solidFill>
              </a:rPr>
              <a:t>5 </a:t>
            </a:r>
            <a:r>
              <a:rPr lang="fr-BE" dirty="0" err="1" smtClean="0">
                <a:solidFill>
                  <a:schemeClr val="bg1"/>
                </a:solidFill>
              </a:rPr>
              <a:t>steps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procedure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BE" dirty="0" smtClean="0">
                <a:solidFill>
                  <a:schemeClr val="bg1"/>
                </a:solidFill>
              </a:rPr>
              <a:t>Progressive </a:t>
            </a:r>
            <a:r>
              <a:rPr lang="fr-BE" dirty="0" err="1" smtClean="0">
                <a:solidFill>
                  <a:schemeClr val="bg1"/>
                </a:solidFill>
              </a:rPr>
              <a:t>released</a:t>
            </a:r>
            <a:r>
              <a:rPr lang="fr-BE" dirty="0" smtClean="0">
                <a:solidFill>
                  <a:schemeClr val="bg1"/>
                </a:solidFill>
              </a:rPr>
              <a:t> of model </a:t>
            </a:r>
            <a:r>
              <a:rPr lang="fr-BE" dirty="0" err="1" smtClean="0">
                <a:solidFill>
                  <a:schemeClr val="bg1"/>
                </a:solidFill>
              </a:rPr>
              <a:t>constrains</a:t>
            </a:r>
            <a:endParaRPr lang="fr-B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9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34544"/>
          </a:xfrm>
        </p:spPr>
        <p:txBody>
          <a:bodyPr/>
          <a:lstStyle/>
          <a:p>
            <a:r>
              <a:rPr lang="fr-BE" sz="2800" b="1" dirty="0">
                <a:solidFill>
                  <a:srgbClr val="EBEBEB"/>
                </a:solidFill>
              </a:rPr>
              <a:t>2.2. </a:t>
            </a:r>
            <a:r>
              <a:rPr lang="fr-BE" sz="2800" b="1" dirty="0" err="1">
                <a:solidFill>
                  <a:srgbClr val="EBEBEB"/>
                </a:solidFill>
              </a:rPr>
              <a:t>Student’s</a:t>
            </a:r>
            <a:r>
              <a:rPr lang="fr-BE" sz="2800" b="1" dirty="0">
                <a:solidFill>
                  <a:srgbClr val="EBEBEB"/>
                </a:solidFill>
              </a:rPr>
              <a:t> </a:t>
            </a:r>
            <a:r>
              <a:rPr lang="fr-BE" sz="2800" b="1" dirty="0" err="1">
                <a:solidFill>
                  <a:srgbClr val="EBEBEB"/>
                </a:solidFill>
              </a:rPr>
              <a:t>adjustment</a:t>
            </a:r>
            <a:r>
              <a:rPr lang="fr-BE" sz="2800" b="1" dirty="0">
                <a:solidFill>
                  <a:srgbClr val="EBEBEB"/>
                </a:solidFill>
              </a:rPr>
              <a:t> </a:t>
            </a:r>
            <a:r>
              <a:rPr lang="fr-BE" sz="2800" b="1" dirty="0" err="1">
                <a:solidFill>
                  <a:srgbClr val="EBEBEB"/>
                </a:solidFill>
              </a:rPr>
              <a:t>process</a:t>
            </a:r>
            <a:r>
              <a:rPr lang="fr-BE" sz="2800" b="1" dirty="0">
                <a:solidFill>
                  <a:srgbClr val="EBEBEB"/>
                </a:solidFill>
              </a:rPr>
              <a:t> (</a:t>
            </a:r>
            <a:r>
              <a:rPr lang="fr-BE" sz="2800" b="1" dirty="0" err="1">
                <a:solidFill>
                  <a:srgbClr val="EBEBEB"/>
                </a:solidFill>
              </a:rPr>
              <a:t>Study</a:t>
            </a:r>
            <a:r>
              <a:rPr lang="fr-BE" sz="2800" b="1" dirty="0">
                <a:solidFill>
                  <a:srgbClr val="EBEBEB"/>
                </a:solidFill>
              </a:rPr>
              <a:t> </a:t>
            </a:r>
            <a:r>
              <a:rPr lang="fr-BE" sz="2800" b="1" dirty="0" smtClean="0">
                <a:solidFill>
                  <a:srgbClr val="EBEBEB"/>
                </a:solidFill>
              </a:rPr>
              <a:t>2- </a:t>
            </a:r>
            <a:r>
              <a:rPr lang="fr-BE" sz="2800" b="1" dirty="0" err="1" smtClean="0">
                <a:solidFill>
                  <a:srgbClr val="EBEBEB"/>
                </a:solidFill>
              </a:rPr>
              <a:t>results</a:t>
            </a:r>
            <a:r>
              <a:rPr lang="fr-BE" sz="2800" b="1" dirty="0" smtClean="0">
                <a:solidFill>
                  <a:srgbClr val="EBEBEB"/>
                </a:solidFill>
              </a:rPr>
              <a:t>)</a:t>
            </a:r>
            <a:endParaRPr lang="fr-BE" sz="3600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58283"/>
            <a:ext cx="9833977" cy="5113538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b="1" dirty="0">
                <a:solidFill>
                  <a:schemeClr val="bg1"/>
                </a:solidFill>
              </a:rPr>
              <a:t> </a:t>
            </a:r>
          </a:p>
          <a:p>
            <a:pPr lvl="5"/>
            <a:endParaRPr lang="fr-BE" sz="1600" dirty="0" smtClean="0">
              <a:solidFill>
                <a:schemeClr val="bg1"/>
              </a:solidFill>
            </a:endParaRPr>
          </a:p>
          <a:p>
            <a:pPr lvl="3"/>
            <a:endParaRPr lang="fr-BE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25</a:t>
            </a:fld>
            <a:endParaRPr lang="fr-BE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05654748"/>
              </p:ext>
            </p:extLst>
          </p:nvPr>
        </p:nvGraphicFramePr>
        <p:xfrm>
          <a:off x="1178142" y="5607112"/>
          <a:ext cx="9688779" cy="80237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253608"/>
                <a:gridCol w="787706"/>
                <a:gridCol w="551394"/>
                <a:gridCol w="1260330"/>
                <a:gridCol w="532982"/>
                <a:gridCol w="704638"/>
                <a:gridCol w="889185"/>
                <a:gridCol w="708936"/>
              </a:tblGrid>
              <a:tr h="26081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Model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>
                          <a:sym typeface="Symbol"/>
                        </a:rPr>
                        <a:t></a:t>
                      </a:r>
                      <a:r>
                        <a:rPr lang="en-GB" sz="1200" baseline="30000" dirty="0"/>
                        <a:t>2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/>
                        <a:t>df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RMSEA 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CFI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100" dirty="0" smtClean="0"/>
                        <a:t>PCFI</a:t>
                      </a:r>
                      <a:endParaRPr lang="fr-BE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SRMR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100" dirty="0" smtClean="0"/>
                        <a:t>AIC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43661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Final</a:t>
                      </a:r>
                      <a:r>
                        <a:rPr lang="en-GB" sz="1400" baseline="0" dirty="0" smtClean="0"/>
                        <a:t> model fit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118.2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78</a:t>
                      </a:r>
                      <a:endParaRPr lang="fr-BE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.021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dirty="0" smtClean="0"/>
                        <a:t>.93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.74</a:t>
                      </a:r>
                      <a:endParaRPr lang="fr-BE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.044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286,2</a:t>
                      </a:r>
                      <a:endParaRPr lang="fr-BE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sp>
        <p:nvSpPr>
          <p:cNvPr id="7" name="Ellipse 6"/>
          <p:cNvSpPr/>
          <p:nvPr>
            <p:custDataLst>
              <p:tags r:id="rId2"/>
            </p:custDataLst>
          </p:nvPr>
        </p:nvSpPr>
        <p:spPr>
          <a:xfrm>
            <a:off x="2329656" y="1439863"/>
            <a:ext cx="1681163" cy="11191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dirty="0" err="1"/>
              <a:t>Perform.Struct</a:t>
            </a:r>
            <a:r>
              <a:rPr lang="fr-BE" dirty="0"/>
              <a:t>.</a:t>
            </a:r>
          </a:p>
        </p:txBody>
      </p:sp>
      <p:sp>
        <p:nvSpPr>
          <p:cNvPr id="8" name="Ellipse 7"/>
          <p:cNvSpPr/>
          <p:nvPr>
            <p:custDataLst>
              <p:tags r:id="rId3"/>
            </p:custDataLst>
          </p:nvPr>
        </p:nvSpPr>
        <p:spPr>
          <a:xfrm>
            <a:off x="2362994" y="2879726"/>
            <a:ext cx="1647825" cy="11366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dirty="0" err="1"/>
              <a:t>Mastery</a:t>
            </a:r>
            <a:endParaRPr lang="fr-BE" dirty="0"/>
          </a:p>
          <a:p>
            <a:pPr algn="ctr">
              <a:defRPr/>
            </a:pPr>
            <a:r>
              <a:rPr lang="fr-BE" dirty="0" err="1"/>
              <a:t>Struct</a:t>
            </a:r>
            <a:r>
              <a:rPr lang="fr-BE" dirty="0"/>
              <a:t>.</a:t>
            </a:r>
          </a:p>
        </p:txBody>
      </p:sp>
      <p:sp>
        <p:nvSpPr>
          <p:cNvPr id="9" name="Ellipse 8"/>
          <p:cNvSpPr/>
          <p:nvPr>
            <p:custDataLst>
              <p:tags r:id="rId4"/>
            </p:custDataLst>
          </p:nvPr>
        </p:nvSpPr>
        <p:spPr>
          <a:xfrm>
            <a:off x="2364581" y="4248151"/>
            <a:ext cx="1646238" cy="122237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dirty="0"/>
              <a:t>Peer support</a:t>
            </a:r>
          </a:p>
        </p:txBody>
      </p:sp>
      <p:sp>
        <p:nvSpPr>
          <p:cNvPr id="10" name="Ellipse 9"/>
          <p:cNvSpPr/>
          <p:nvPr>
            <p:custDataLst>
              <p:tags r:id="rId5"/>
            </p:custDataLst>
          </p:nvPr>
        </p:nvSpPr>
        <p:spPr>
          <a:xfrm>
            <a:off x="4658519" y="2870201"/>
            <a:ext cx="1657350" cy="113506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dirty="0"/>
              <a:t>Value</a:t>
            </a:r>
          </a:p>
        </p:txBody>
      </p:sp>
      <p:sp>
        <p:nvSpPr>
          <p:cNvPr id="11" name="Ellipse 10"/>
          <p:cNvSpPr/>
          <p:nvPr>
            <p:custDataLst>
              <p:tags r:id="rId6"/>
            </p:custDataLst>
          </p:nvPr>
        </p:nvSpPr>
        <p:spPr>
          <a:xfrm>
            <a:off x="6747669" y="2879726"/>
            <a:ext cx="1584325" cy="11366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dirty="0" err="1"/>
              <a:t>Study</a:t>
            </a:r>
            <a:r>
              <a:rPr lang="fr-BE" dirty="0"/>
              <a:t> time</a:t>
            </a:r>
          </a:p>
        </p:txBody>
      </p:sp>
      <p:sp>
        <p:nvSpPr>
          <p:cNvPr id="12" name="Ellipse 11"/>
          <p:cNvSpPr/>
          <p:nvPr>
            <p:custDataLst>
              <p:tags r:id="rId7"/>
            </p:custDataLst>
          </p:nvPr>
        </p:nvSpPr>
        <p:spPr>
          <a:xfrm>
            <a:off x="8692356" y="2879726"/>
            <a:ext cx="1439863" cy="11366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sz="1600" dirty="0" err="1" smtClean="0"/>
              <a:t>Acad</a:t>
            </a:r>
            <a:endParaRPr lang="fr-BE" sz="1600" dirty="0" smtClean="0"/>
          </a:p>
          <a:p>
            <a:pPr algn="ctr">
              <a:defRPr/>
            </a:pPr>
            <a:r>
              <a:rPr lang="fr-BE" sz="1600" dirty="0" err="1" smtClean="0"/>
              <a:t>Achiev</a:t>
            </a:r>
            <a:r>
              <a:rPr lang="fr-BE" sz="1600" dirty="0" smtClean="0"/>
              <a:t>.</a:t>
            </a:r>
            <a:endParaRPr lang="fr-BE" sz="1600" dirty="0"/>
          </a:p>
        </p:txBody>
      </p:sp>
      <p:cxnSp>
        <p:nvCxnSpPr>
          <p:cNvPr id="13" name="Connecteur droit avec flèche 12"/>
          <p:cNvCxnSpPr>
            <a:stCxn id="7" idx="6"/>
            <a:endCxn id="10" idx="1"/>
          </p:cNvCxnSpPr>
          <p:nvPr>
            <p:custDataLst>
              <p:tags r:id="rId8"/>
            </p:custDataLst>
          </p:nvPr>
        </p:nvCxnSpPr>
        <p:spPr>
          <a:xfrm>
            <a:off x="4010819" y="1998663"/>
            <a:ext cx="890587" cy="1038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" name="Connecteur droit avec flèche 13"/>
          <p:cNvCxnSpPr>
            <a:stCxn id="8" idx="6"/>
            <a:endCxn id="10" idx="2"/>
          </p:cNvCxnSpPr>
          <p:nvPr>
            <p:custDataLst>
              <p:tags r:id="rId9"/>
            </p:custDataLst>
          </p:nvPr>
        </p:nvCxnSpPr>
        <p:spPr>
          <a:xfrm flipV="1">
            <a:off x="4010819" y="3438526"/>
            <a:ext cx="647700" cy="9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5" name="Connecteur droit avec flèche 14"/>
          <p:cNvCxnSpPr>
            <a:stCxn id="9" idx="6"/>
          </p:cNvCxnSpPr>
          <p:nvPr>
            <p:custDataLst>
              <p:tags r:id="rId10"/>
            </p:custDataLst>
          </p:nvPr>
        </p:nvCxnSpPr>
        <p:spPr>
          <a:xfrm flipV="1">
            <a:off x="4010819" y="3840163"/>
            <a:ext cx="890587" cy="1019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6" name="Connecteur droit avec flèche 15"/>
          <p:cNvCxnSpPr>
            <a:stCxn id="10" idx="6"/>
            <a:endCxn id="11" idx="2"/>
          </p:cNvCxnSpPr>
          <p:nvPr>
            <p:custDataLst>
              <p:tags r:id="rId11"/>
            </p:custDataLst>
          </p:nvPr>
        </p:nvCxnSpPr>
        <p:spPr>
          <a:xfrm>
            <a:off x="6315869" y="3438526"/>
            <a:ext cx="431800" cy="9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7" name="Connecteur droit avec flèche 16"/>
          <p:cNvCxnSpPr>
            <a:stCxn id="11" idx="6"/>
            <a:endCxn id="12" idx="2"/>
          </p:cNvCxnSpPr>
          <p:nvPr>
            <p:custDataLst>
              <p:tags r:id="rId12"/>
            </p:custDataLst>
          </p:nvPr>
        </p:nvCxnSpPr>
        <p:spPr>
          <a:xfrm>
            <a:off x="8331994" y="3448051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8" name="ZoneTexte 1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456906" y="2189163"/>
            <a:ext cx="1030288" cy="33813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-.03</a:t>
            </a:r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-.39</a:t>
            </a:r>
            <a:endParaRPr lang="fr-BE" sz="16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456906" y="4352926"/>
            <a:ext cx="896938" cy="33813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.04</a:t>
            </a:r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.38</a:t>
            </a:r>
            <a:endParaRPr lang="fr-BE" sz="16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813969" y="2946401"/>
            <a:ext cx="966787" cy="33972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-.08</a:t>
            </a:r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.17</a:t>
            </a:r>
            <a:endParaRPr lang="fr-BE" sz="16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082506" y="2879726"/>
            <a:ext cx="898525" cy="33813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.18</a:t>
            </a:r>
            <a:r>
              <a:rPr lang="fr-BE" sz="1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.37</a:t>
            </a:r>
            <a:endParaRPr lang="fr-BE" sz="16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8331994" y="3036888"/>
            <a:ext cx="747712" cy="33813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BE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.15***</a:t>
            </a:r>
          </a:p>
        </p:txBody>
      </p:sp>
    </p:spTree>
    <p:extLst>
      <p:ext uri="{BB962C8B-B14F-4D97-AF65-F5344CB8AC3E}">
        <p14:creationId xmlns:p14="http://schemas.microsoft.com/office/powerpoint/2010/main" val="337772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34544"/>
          </a:xfrm>
        </p:spPr>
        <p:txBody>
          <a:bodyPr/>
          <a:lstStyle/>
          <a:p>
            <a:r>
              <a:rPr lang="fr-BE" sz="2800" b="1" dirty="0">
                <a:solidFill>
                  <a:srgbClr val="EBEBEB"/>
                </a:solidFill>
              </a:rPr>
              <a:t>2.2. </a:t>
            </a:r>
            <a:r>
              <a:rPr lang="fr-BE" sz="2800" b="1" dirty="0" err="1">
                <a:solidFill>
                  <a:srgbClr val="EBEBEB"/>
                </a:solidFill>
              </a:rPr>
              <a:t>Student’s</a:t>
            </a:r>
            <a:r>
              <a:rPr lang="fr-BE" sz="2800" b="1" dirty="0">
                <a:solidFill>
                  <a:srgbClr val="EBEBEB"/>
                </a:solidFill>
              </a:rPr>
              <a:t> </a:t>
            </a:r>
            <a:r>
              <a:rPr lang="fr-BE" sz="2800" b="1" dirty="0" err="1">
                <a:solidFill>
                  <a:srgbClr val="EBEBEB"/>
                </a:solidFill>
              </a:rPr>
              <a:t>adjustment</a:t>
            </a:r>
            <a:r>
              <a:rPr lang="fr-BE" sz="2800" b="1" dirty="0">
                <a:solidFill>
                  <a:srgbClr val="EBEBEB"/>
                </a:solidFill>
              </a:rPr>
              <a:t> </a:t>
            </a:r>
            <a:r>
              <a:rPr lang="fr-BE" sz="2800" b="1" dirty="0" err="1">
                <a:solidFill>
                  <a:srgbClr val="EBEBEB"/>
                </a:solidFill>
              </a:rPr>
              <a:t>process</a:t>
            </a:r>
            <a:r>
              <a:rPr lang="fr-BE" sz="2800" b="1" dirty="0">
                <a:solidFill>
                  <a:srgbClr val="EBEBEB"/>
                </a:solidFill>
              </a:rPr>
              <a:t> (</a:t>
            </a:r>
            <a:r>
              <a:rPr lang="fr-BE" sz="2800" b="1" dirty="0" err="1">
                <a:solidFill>
                  <a:srgbClr val="EBEBEB"/>
                </a:solidFill>
              </a:rPr>
              <a:t>Study</a:t>
            </a:r>
            <a:r>
              <a:rPr lang="fr-BE" sz="2800" b="1" dirty="0">
                <a:solidFill>
                  <a:srgbClr val="EBEBEB"/>
                </a:solidFill>
              </a:rPr>
              <a:t> 2- </a:t>
            </a:r>
            <a:r>
              <a:rPr lang="fr-BE" sz="2800" b="1" dirty="0" err="1">
                <a:solidFill>
                  <a:srgbClr val="EBEBEB"/>
                </a:solidFill>
              </a:rPr>
              <a:t>results</a:t>
            </a:r>
            <a:r>
              <a:rPr lang="fr-BE" sz="2800" b="1" dirty="0">
                <a:solidFill>
                  <a:srgbClr val="EBEBEB"/>
                </a:solidFill>
              </a:rPr>
              <a:t>)</a:t>
            </a:r>
            <a:endParaRPr lang="fr-BE" sz="3200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58282"/>
            <a:ext cx="9976020" cy="530196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				paths</a:t>
            </a:r>
            <a:r>
              <a:rPr lang="en-US" sz="1600" b="1" dirty="0">
                <a:solidFill>
                  <a:schemeClr val="bg1"/>
                </a:solidFill>
              </a:rPr>
              <a:t>’ weight pairwise comparisons across the </a:t>
            </a:r>
            <a:r>
              <a:rPr lang="en-US" sz="1600" b="1" dirty="0" smtClean="0">
                <a:solidFill>
                  <a:schemeClr val="bg1"/>
                </a:solidFill>
              </a:rPr>
              <a:t>profiles</a:t>
            </a: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 smtClean="0">
              <a:solidFill>
                <a:schemeClr val="bg1"/>
              </a:solidFill>
            </a:endParaRPr>
          </a:p>
          <a:p>
            <a:pPr lvl="1"/>
            <a:endParaRPr lang="en-US" sz="1600" b="1" dirty="0">
              <a:solidFill>
                <a:schemeClr val="bg1"/>
              </a:solidFill>
            </a:endParaRPr>
          </a:p>
          <a:p>
            <a:pPr lvl="1"/>
            <a:endParaRPr lang="en-US" sz="2100" b="1" dirty="0" smtClean="0">
              <a:solidFill>
                <a:schemeClr val="bg1"/>
              </a:solidFill>
            </a:endParaRPr>
          </a:p>
          <a:p>
            <a:pPr lvl="1"/>
            <a:r>
              <a:rPr lang="en-US" sz="2300" b="1" dirty="0" smtClean="0">
                <a:solidFill>
                  <a:schemeClr val="bg1"/>
                </a:solidFill>
              </a:rPr>
              <a:t>Conclusion:</a:t>
            </a:r>
            <a:endParaRPr lang="en-US" sz="2300" b="1" dirty="0">
              <a:solidFill>
                <a:schemeClr val="bg1"/>
              </a:solidFill>
            </a:endParaRPr>
          </a:p>
          <a:p>
            <a:pPr lvl="2"/>
            <a:r>
              <a:rPr lang="en-US" sz="2300" b="1" dirty="0">
                <a:solidFill>
                  <a:schemeClr val="bg1"/>
                </a:solidFill>
              </a:rPr>
              <a:t>Different subgroups of students enter at the university</a:t>
            </a:r>
          </a:p>
          <a:p>
            <a:pPr lvl="2"/>
            <a:r>
              <a:rPr lang="en-US" sz="2300" b="1" dirty="0">
                <a:solidFill>
                  <a:schemeClr val="bg1"/>
                </a:solidFill>
              </a:rPr>
              <a:t>Entrance characteristics will entail specific adaptation to the academic context</a:t>
            </a:r>
          </a:p>
          <a:p>
            <a:pPr lvl="1"/>
            <a:endParaRPr lang="fr-BE" sz="1600" b="1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26</a:t>
            </a:fld>
            <a:endParaRPr lang="fr-BE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672509"/>
              </p:ext>
            </p:extLst>
          </p:nvPr>
        </p:nvGraphicFramePr>
        <p:xfrm>
          <a:off x="1544838" y="1661710"/>
          <a:ext cx="9293208" cy="32954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4333"/>
                <a:gridCol w="1325355"/>
                <a:gridCol w="1453415"/>
                <a:gridCol w="1299410"/>
                <a:gridCol w="2550695"/>
              </a:tblGrid>
              <a:tr h="73497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Critical ratio of differences test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err="1" smtClean="0">
                          <a:sym typeface="Symbol"/>
                        </a:rPr>
                        <a:t>Perf.S</a:t>
                      </a:r>
                      <a:r>
                        <a:rPr lang="fr-BE" sz="1200" dirty="0" smtClean="0">
                          <a:sym typeface="Symbol"/>
                        </a:rPr>
                        <a:t>.</a:t>
                      </a:r>
                      <a:r>
                        <a:rPr lang="fr-BE" sz="1200" dirty="0" smtClean="0">
                          <a:sym typeface="Wingdings" pitchFamily="2" charset="2"/>
                        </a:rPr>
                        <a:t>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smtClean="0">
                          <a:sym typeface="Wingdings" pitchFamily="2" charset="2"/>
                        </a:rPr>
                        <a:t>Value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 smtClean="0"/>
                        <a:t>Mast.S</a:t>
                      </a:r>
                      <a:r>
                        <a:rPr lang="en-GB" sz="1200" dirty="0" smtClean="0"/>
                        <a:t>.</a:t>
                      </a:r>
                      <a:r>
                        <a:rPr lang="en-GB" sz="1200" dirty="0" smtClean="0">
                          <a:sym typeface="Wingdings" pitchFamily="2" charset="2"/>
                        </a:rPr>
                        <a:t>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ym typeface="Wingdings" pitchFamily="2" charset="2"/>
                        </a:rPr>
                        <a:t>Value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smtClean="0">
                          <a:sym typeface="Symbol"/>
                        </a:rPr>
                        <a:t>Peer</a:t>
                      </a:r>
                      <a:r>
                        <a:rPr lang="fr-BE" sz="1200" baseline="0" dirty="0" smtClean="0">
                          <a:sym typeface="Symbol"/>
                        </a:rPr>
                        <a:t> </a:t>
                      </a:r>
                      <a:r>
                        <a:rPr lang="fr-BE" sz="1200" baseline="0" dirty="0" err="1" smtClean="0">
                          <a:sym typeface="Symbol"/>
                        </a:rPr>
                        <a:t>supp</a:t>
                      </a:r>
                      <a:r>
                        <a:rPr lang="fr-BE" sz="1200" baseline="0" dirty="0" smtClean="0">
                          <a:sym typeface="Symbol"/>
                        </a:rPr>
                        <a:t>.</a:t>
                      </a:r>
                      <a:r>
                        <a:rPr lang="fr-BE" sz="1200" baseline="0" dirty="0" smtClean="0">
                          <a:sym typeface="Wingdings" pitchFamily="2" charset="2"/>
                        </a:rPr>
                        <a:t> Value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Value</a:t>
                      </a:r>
                      <a:r>
                        <a:rPr lang="en-GB" sz="1200" dirty="0" smtClean="0">
                          <a:sym typeface="Wingdings" pitchFamily="2" charset="2"/>
                        </a:rPr>
                        <a:t> 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ym typeface="Wingdings" pitchFamily="2" charset="2"/>
                        </a:rPr>
                        <a:t>Study time</a:t>
                      </a:r>
                      <a:endParaRPr lang="fr-B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1. High Risk</a:t>
                      </a:r>
                      <a:endParaRPr lang="fr-BE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-.166*(a)</a:t>
                      </a:r>
                      <a:endParaRPr lang="fr-BE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ns</a:t>
                      </a:r>
                      <a:endParaRPr lang="fr-BE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/>
                        <a:t>.373***(b)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2.</a:t>
                      </a:r>
                      <a:r>
                        <a:rPr lang="en-GB" sz="1400" baseline="0" dirty="0" smtClean="0"/>
                        <a:t> Poor performer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.239***(b)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.177**(a)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3. Thoughtless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b="1" dirty="0" smtClean="0"/>
                        <a:t>-.387***(b)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 dirty="0" smtClean="0"/>
                        <a:t>.273***(</a:t>
                      </a:r>
                      <a:r>
                        <a:rPr lang="en-GB" sz="1400" b="1" i="1" dirty="0" err="1" smtClean="0"/>
                        <a:t>a,b</a:t>
                      </a:r>
                      <a:r>
                        <a:rPr lang="en-GB" sz="1400" b="1" i="1" dirty="0" smtClean="0"/>
                        <a:t>)</a:t>
                      </a:r>
                      <a:endParaRPr lang="fr-BE" sz="1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4.Humble background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/>
                        <a:t>.383***(c)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.152*(a)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5.Apprehensive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b="1" u="none" dirty="0" smtClean="0"/>
                        <a:t>.143*(</a:t>
                      </a:r>
                      <a:r>
                        <a:rPr lang="fr-BE" sz="1400" b="1" dirty="0" smtClean="0"/>
                        <a:t>a)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.144*(a)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.176**(a)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2673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6.Low </a:t>
                      </a:r>
                      <a:r>
                        <a:rPr lang="fr-BE" sz="1400" dirty="0" err="1" smtClean="0"/>
                        <a:t>Risk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ns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b="1" dirty="0" smtClean="0"/>
                        <a:t>.174**(a)</a:t>
                      </a:r>
                      <a:endParaRPr lang="fr-B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.294***(b)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400" dirty="0" smtClean="0"/>
                        <a:t>.223***(a)</a:t>
                      </a:r>
                      <a:endParaRPr lang="fr-B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3315887" y="5014931"/>
            <a:ext cx="71294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BE" sz="1200" dirty="0">
                <a:solidFill>
                  <a:schemeClr val="bg1"/>
                </a:solidFill>
              </a:rPr>
              <a:t>Note: </a:t>
            </a:r>
            <a:r>
              <a:rPr lang="fr-BE" sz="1200" dirty="0" smtClean="0">
                <a:solidFill>
                  <a:schemeClr val="bg1"/>
                </a:solidFill>
              </a:rPr>
              <a:t>a, b &amp; c= </a:t>
            </a:r>
            <a:r>
              <a:rPr lang="fr-BE" sz="1200" dirty="0">
                <a:solidFill>
                  <a:schemeClr val="bg1"/>
                </a:solidFill>
              </a:rPr>
              <a:t>group </a:t>
            </a:r>
            <a:r>
              <a:rPr lang="fr-BE" sz="1200" dirty="0" err="1">
                <a:solidFill>
                  <a:schemeClr val="bg1"/>
                </a:solidFill>
              </a:rPr>
              <a:t>categorization</a:t>
            </a:r>
            <a:r>
              <a:rPr lang="fr-BE" sz="1200" dirty="0">
                <a:solidFill>
                  <a:schemeClr val="bg1"/>
                </a:solidFill>
              </a:rPr>
              <a:t> </a:t>
            </a:r>
            <a:r>
              <a:rPr lang="fr-BE" sz="1200" dirty="0" err="1">
                <a:solidFill>
                  <a:schemeClr val="bg1"/>
                </a:solidFill>
              </a:rPr>
              <a:t>with</a:t>
            </a:r>
            <a:r>
              <a:rPr lang="fr-BE" sz="1200" dirty="0">
                <a:solidFill>
                  <a:schemeClr val="bg1"/>
                </a:solidFill>
              </a:rPr>
              <a:t> </a:t>
            </a:r>
            <a:r>
              <a:rPr lang="fr-BE" sz="1200" dirty="0" err="1">
                <a:solidFill>
                  <a:schemeClr val="bg1"/>
                </a:solidFill>
              </a:rPr>
              <a:t>pairwise</a:t>
            </a:r>
            <a:r>
              <a:rPr lang="fr-BE" sz="1200" dirty="0">
                <a:solidFill>
                  <a:schemeClr val="bg1"/>
                </a:solidFill>
              </a:rPr>
              <a:t> </a:t>
            </a:r>
            <a:r>
              <a:rPr lang="fr-BE" sz="1200" dirty="0" err="1">
                <a:solidFill>
                  <a:schemeClr val="bg1"/>
                </a:solidFill>
              </a:rPr>
              <a:t>comparisons</a:t>
            </a:r>
            <a:endParaRPr lang="fr-B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4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27</a:t>
            </a:fld>
            <a:endParaRPr lang="fr-BE" dirty="0"/>
          </a:p>
        </p:txBody>
      </p:sp>
      <p:sp>
        <p:nvSpPr>
          <p:cNvPr id="6" name="Oval 7"/>
          <p:cNvSpPr>
            <a:spLocks/>
          </p:cNvSpPr>
          <p:nvPr/>
        </p:nvSpPr>
        <p:spPr>
          <a:xfrm>
            <a:off x="11003419" y="3373057"/>
            <a:ext cx="594360" cy="594360"/>
          </a:xfrm>
          <a:prstGeom prst="ellipse">
            <a:avLst/>
          </a:pr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69" y="877521"/>
            <a:ext cx="5303838" cy="53038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Oval 1090"/>
          <p:cNvSpPr>
            <a:spLocks noChangeAspect="1"/>
          </p:cNvSpPr>
          <p:nvPr/>
        </p:nvSpPr>
        <p:spPr>
          <a:xfrm rot="5577885">
            <a:off x="5814199" y="786239"/>
            <a:ext cx="5486400" cy="5486400"/>
          </a:xfrm>
          <a:custGeom>
            <a:avLst/>
            <a:gdLst/>
            <a:ahLst/>
            <a:cxnLst/>
            <a:rect l="l" t="t" r="r" b="b"/>
            <a:pathLst>
              <a:path w="5486400" h="5486400">
                <a:moveTo>
                  <a:pt x="2745148" y="152401"/>
                </a:moveTo>
                <a:cubicBezTo>
                  <a:pt x="1825091" y="151709"/>
                  <a:pt x="973686" y="639022"/>
                  <a:pt x="508292" y="1432693"/>
                </a:cubicBezTo>
                <a:lnTo>
                  <a:pt x="2743200" y="2743200"/>
                </a:lnTo>
                <a:lnTo>
                  <a:pt x="4980077" y="1436054"/>
                </a:lnTo>
                <a:cubicBezTo>
                  <a:pt x="4515877" y="641684"/>
                  <a:pt x="3665205" y="153093"/>
                  <a:pt x="2745148" y="152401"/>
                </a:cubicBezTo>
                <a:close/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nut 5"/>
          <p:cNvSpPr>
            <a:spLocks noChangeAspect="1"/>
          </p:cNvSpPr>
          <p:nvPr/>
        </p:nvSpPr>
        <p:spPr>
          <a:xfrm>
            <a:off x="8443099" y="3415140"/>
            <a:ext cx="228600" cy="228600"/>
          </a:xfrm>
          <a:prstGeom prst="donu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</a:gradFill>
          <a:ln>
            <a:noFill/>
          </a:ln>
          <a:effectLst>
            <a:innerShdw blurRad="63500" dist="76200" dir="18900000">
              <a:prstClr val="black">
                <a:alpha val="44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831982" y="2727115"/>
            <a:ext cx="4437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 smtClean="0">
                <a:solidFill>
                  <a:schemeClr val="bg1"/>
                </a:solidFill>
              </a:rPr>
              <a:t>2. </a:t>
            </a:r>
            <a:r>
              <a:rPr lang="fr-BE" sz="2000" b="1" dirty="0" err="1" smtClean="0">
                <a:solidFill>
                  <a:schemeClr val="bg1"/>
                </a:solidFill>
              </a:rPr>
              <a:t>Diversity</a:t>
            </a:r>
            <a:r>
              <a:rPr lang="fr-BE" sz="2000" b="1" dirty="0" smtClean="0">
                <a:solidFill>
                  <a:schemeClr val="bg1"/>
                </a:solidFill>
              </a:rPr>
              <a:t> in HE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2.1.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Rationales</a:t>
            </a:r>
            <a:endParaRPr lang="fr-BE" sz="1600" dirty="0" smtClean="0">
              <a:solidFill>
                <a:schemeClr val="bg1"/>
              </a:solidFill>
              <a:latin typeface="+mj-lt"/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2.2  </a:t>
            </a:r>
            <a:r>
              <a:rPr lang="fr-BE" sz="1600" dirty="0" err="1" smtClean="0">
                <a:solidFill>
                  <a:schemeClr val="bg1"/>
                </a:solidFill>
              </a:rPr>
              <a:t>Environments</a:t>
            </a:r>
            <a:endParaRPr lang="fr-BE" sz="1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2.3.</a:t>
            </a:r>
            <a:r>
              <a:rPr lang="fr-BE" sz="1600" dirty="0">
                <a:solidFill>
                  <a:schemeClr val="bg1"/>
                </a:solidFill>
              </a:rPr>
              <a:t> </a:t>
            </a:r>
            <a:r>
              <a:rPr lang="fr-BE" sz="1600" dirty="0" err="1">
                <a:solidFill>
                  <a:schemeClr val="bg1"/>
                </a:solidFill>
              </a:rPr>
              <a:t>Student’s</a:t>
            </a:r>
            <a:r>
              <a:rPr lang="fr-BE" sz="1600" dirty="0">
                <a:solidFill>
                  <a:schemeClr val="bg1"/>
                </a:solidFill>
              </a:rPr>
              <a:t> profiles</a:t>
            </a:r>
          </a:p>
          <a:p>
            <a:pPr lvl="2"/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305879" y="4269507"/>
            <a:ext cx="44370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bg1"/>
                </a:solidFill>
              </a:rPr>
              <a:t>3</a:t>
            </a:r>
            <a:r>
              <a:rPr lang="fr-BE" sz="2000" b="1" dirty="0" smtClean="0">
                <a:solidFill>
                  <a:schemeClr val="bg1"/>
                </a:solidFill>
              </a:rPr>
              <a:t>. </a:t>
            </a:r>
            <a:r>
              <a:rPr lang="fr-BE" sz="2000" b="1" dirty="0" err="1" smtClean="0">
                <a:solidFill>
                  <a:schemeClr val="bg1"/>
                </a:solidFill>
              </a:rPr>
              <a:t>Assessment</a:t>
            </a:r>
            <a:r>
              <a:rPr lang="fr-BE" sz="2000" b="1" dirty="0" smtClean="0">
                <a:solidFill>
                  <a:schemeClr val="bg1"/>
                </a:solidFill>
              </a:rPr>
              <a:t> and </a:t>
            </a:r>
          </a:p>
          <a:p>
            <a:pPr algn="ctr"/>
            <a:r>
              <a:rPr lang="fr-BE" sz="2000" b="1" dirty="0">
                <a:solidFill>
                  <a:schemeClr val="bg1"/>
                </a:solidFill>
              </a:rPr>
              <a:t>p</a:t>
            </a:r>
            <a:r>
              <a:rPr lang="fr-BE" sz="2000" b="1" dirty="0" smtClean="0">
                <a:solidFill>
                  <a:schemeClr val="bg1"/>
                </a:solidFill>
              </a:rPr>
              <a:t>romotion of AA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3.1. Support for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success</a:t>
            </a:r>
            <a:r>
              <a:rPr lang="fr-BE" sz="16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3.2. </a:t>
            </a:r>
            <a:r>
              <a:rPr lang="fr-BE" sz="1600" dirty="0" err="1" smtClean="0">
                <a:solidFill>
                  <a:schemeClr val="bg1"/>
                </a:solidFill>
              </a:rPr>
              <a:t>Critical</a:t>
            </a:r>
            <a:r>
              <a:rPr lang="fr-BE" sz="1600" dirty="0" smtClean="0">
                <a:solidFill>
                  <a:schemeClr val="bg1"/>
                </a:solidFill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</a:rPr>
              <a:t>requirements</a:t>
            </a:r>
            <a:endParaRPr lang="fr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1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2129 L -0.03269 0.16702 C -0.04076 0.19848 -0.05678 0.23387 -0.07788 0.26348 C -0.10171 0.29702 -0.12255 0.31761 -0.1417 0.32524 L -0.22818 0.3604 " pathEditMode="relative" rAng="-23955103" ptsTypes="FffFF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51" y="2063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6" grpId="3" animBg="1"/>
      <p:bldP spid="6" grpId="4" animBg="1"/>
      <p:bldP spid="9" grpId="0" animBg="1"/>
      <p:bldP spid="9" grpId="3" animBg="1"/>
      <p:bldP spid="9" grpId="4" animBg="1"/>
      <p:bldP spid="10" grpId="0" animBg="1"/>
      <p:bldP spid="14" grpId="0"/>
      <p:bldP spid="14" grpId="1"/>
      <p:bldP spid="15" grpId="0"/>
      <p:bldP spid="15" grpId="1"/>
      <p:bldP spid="15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 smtClean="0"/>
              <a:t>3.1. </a:t>
            </a:r>
            <a:r>
              <a:rPr lang="fr-BE" sz="3200" b="1" dirty="0" err="1" smtClean="0"/>
              <a:t>Promoting</a:t>
            </a:r>
            <a:r>
              <a:rPr lang="fr-BE" sz="3200" b="1" dirty="0" smtClean="0"/>
              <a:t> support for </a:t>
            </a:r>
            <a:r>
              <a:rPr lang="fr-BE" sz="3200" b="1" dirty="0" err="1" smtClean="0"/>
              <a:t>success</a:t>
            </a:r>
            <a:endParaRPr lang="fr-BE" sz="28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93794"/>
            <a:ext cx="10281448" cy="5024761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Specific </a:t>
            </a:r>
            <a:r>
              <a:rPr lang="en-US" b="1" i="1" dirty="0">
                <a:solidFill>
                  <a:schemeClr val="bg1"/>
                </a:solidFill>
              </a:rPr>
              <a:t>focus on the very first week at the </a:t>
            </a:r>
            <a:r>
              <a:rPr lang="en-US" b="1" i="1" dirty="0" smtClean="0">
                <a:solidFill>
                  <a:schemeClr val="bg1"/>
                </a:solidFill>
              </a:rPr>
              <a:t>university</a:t>
            </a:r>
          </a:p>
          <a:p>
            <a:pPr marL="800100" lvl="3" indent="-342900"/>
            <a:r>
              <a:rPr lang="fr-BE" sz="1800" b="1" dirty="0" err="1" smtClean="0">
                <a:solidFill>
                  <a:schemeClr val="bg1"/>
                </a:solidFill>
              </a:rPr>
              <a:t>Theoretical</a:t>
            </a:r>
            <a:r>
              <a:rPr lang="fr-BE" sz="1800" b="1" dirty="0" smtClean="0">
                <a:solidFill>
                  <a:schemeClr val="bg1"/>
                </a:solidFill>
              </a:rPr>
              <a:t> importance </a:t>
            </a:r>
            <a:r>
              <a:rPr lang="fr-BE" sz="1800" dirty="0" smtClean="0">
                <a:solidFill>
                  <a:schemeClr val="bg1"/>
                </a:solidFill>
              </a:rPr>
              <a:t>of </a:t>
            </a:r>
            <a:r>
              <a:rPr lang="fr-BE" sz="1800" dirty="0" err="1" smtClean="0">
                <a:solidFill>
                  <a:schemeClr val="bg1"/>
                </a:solidFill>
              </a:rPr>
              <a:t>this</a:t>
            </a:r>
            <a:r>
              <a:rPr lang="fr-BE" sz="1800" dirty="0" smtClean="0">
                <a:solidFill>
                  <a:schemeClr val="bg1"/>
                </a:solidFill>
              </a:rPr>
              <a:t> stage </a:t>
            </a:r>
            <a:r>
              <a:rPr lang="fr-BE" sz="1800" dirty="0">
                <a:solidFill>
                  <a:schemeClr val="bg1"/>
                </a:solidFill>
              </a:rPr>
              <a:t>(Nicholson, 1990)</a:t>
            </a:r>
          </a:p>
          <a:p>
            <a:endParaRPr lang="en-US" b="1" i="1" dirty="0">
              <a:solidFill>
                <a:schemeClr val="bg1"/>
              </a:solidFill>
            </a:endParaRPr>
          </a:p>
          <a:p>
            <a:pPr lvl="3">
              <a:buFont typeface="Courier New" panose="02070309020205020404" pitchFamily="49" charset="0"/>
              <a:buChar char="o"/>
            </a:pPr>
            <a:endParaRPr lang="fr-BE" sz="1600" b="1" dirty="0" smtClean="0">
              <a:solidFill>
                <a:schemeClr val="bg1"/>
              </a:solidFill>
            </a:endParaRPr>
          </a:p>
          <a:p>
            <a:pPr lvl="1"/>
            <a:r>
              <a:rPr lang="fr-BE" dirty="0" smtClean="0">
                <a:solidFill>
                  <a:schemeClr val="bg1"/>
                </a:solidFill>
              </a:rPr>
              <a:t>A </a:t>
            </a:r>
            <a:r>
              <a:rPr lang="fr-BE" b="1" dirty="0" err="1">
                <a:solidFill>
                  <a:schemeClr val="bg1"/>
                </a:solidFill>
              </a:rPr>
              <a:t>well-timed</a:t>
            </a:r>
            <a:r>
              <a:rPr lang="fr-BE" b="1" dirty="0">
                <a:solidFill>
                  <a:schemeClr val="bg1"/>
                </a:solidFill>
              </a:rPr>
              <a:t>,</a:t>
            </a:r>
            <a:r>
              <a:rPr lang="en-US" b="1" dirty="0">
                <a:solidFill>
                  <a:schemeClr val="bg1"/>
                </a:solidFill>
              </a:rPr>
              <a:t>well-targeted </a:t>
            </a:r>
            <a:r>
              <a:rPr lang="el-GR" dirty="0" smtClean="0">
                <a:solidFill>
                  <a:schemeClr val="bg1"/>
                </a:solidFill>
              </a:rPr>
              <a:t>ψ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intervention taps into recursive processes and changes the trajectory of </a:t>
            </a:r>
            <a:r>
              <a:rPr lang="en-US" dirty="0" smtClean="0">
                <a:solidFill>
                  <a:schemeClr val="bg1"/>
                </a:solidFill>
              </a:rPr>
              <a:t>students’ </a:t>
            </a:r>
            <a:r>
              <a:rPr lang="en-US" dirty="0">
                <a:solidFill>
                  <a:schemeClr val="bg1"/>
                </a:solidFill>
              </a:rPr>
              <a:t>experiences </a:t>
            </a:r>
            <a:r>
              <a:rPr lang="fr-BE" dirty="0" smtClean="0">
                <a:solidFill>
                  <a:schemeClr val="bg1"/>
                </a:solidFill>
              </a:rPr>
              <a:t>(</a:t>
            </a:r>
            <a:r>
              <a:rPr lang="fr-BE" dirty="0">
                <a:solidFill>
                  <a:schemeClr val="bg1"/>
                </a:solidFill>
              </a:rPr>
              <a:t>Cohen et al., 2009)</a:t>
            </a:r>
          </a:p>
          <a:p>
            <a:pPr lvl="3"/>
            <a:r>
              <a:rPr lang="fr-B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Change of </a:t>
            </a:r>
            <a:r>
              <a:rPr lang="fr-BE" sz="16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mindset</a:t>
            </a:r>
            <a:r>
              <a:rPr lang="fr-B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 stable </a:t>
            </a:r>
            <a:r>
              <a:rPr lang="fr-BE" sz="16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beliefs</a:t>
            </a:r>
            <a:r>
              <a:rPr lang="fr-B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</a:t>
            </a:r>
            <a:r>
              <a:rPr lang="en-US" sz="1600" b="1" dirty="0">
                <a:solidFill>
                  <a:schemeClr val="bg1"/>
                </a:solidFill>
                <a:sym typeface="Wingdings" panose="05000000000000000000" pitchFamily="2" charset="2"/>
              </a:rPr>
              <a:t>attitudes and behaviors </a:t>
            </a:r>
            <a:r>
              <a:rPr lang="en-US" sz="1200" b="1" dirty="0">
                <a:solidFill>
                  <a:schemeClr val="bg1"/>
                </a:solidFill>
                <a:sym typeface="Wingdings" panose="05000000000000000000" pitchFamily="2" charset="2"/>
              </a:rPr>
              <a:t>(Walton and Cohen, 2011)</a:t>
            </a:r>
          </a:p>
          <a:p>
            <a:pPr lvl="3"/>
            <a:endParaRPr lang="fr-BE" sz="16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3"/>
            <a:endParaRPr lang="fr-BE" b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28</a:t>
            </a:fld>
            <a:endParaRPr lang="fr-BE" dirty="0"/>
          </a:p>
        </p:txBody>
      </p:sp>
      <p:sp>
        <p:nvSpPr>
          <p:cNvPr id="13" name="ZoneTexte 12"/>
          <p:cNvSpPr txBox="1"/>
          <p:nvPr/>
        </p:nvSpPr>
        <p:spPr>
          <a:xfrm>
            <a:off x="1651245" y="2261380"/>
            <a:ext cx="9259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«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 There is huge potential in this stage for the University to find out what would make a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substantial difference»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(</a:t>
            </a:r>
            <a:r>
              <a:rPr 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Purnell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anose="02030600000101010101" pitchFamily="18" charset="-127"/>
                <a:cs typeface="Aharoni" panose="02010803020104030203" pitchFamily="2" charset="-79"/>
              </a:rPr>
              <a:t>, 2002; p.6)</a:t>
            </a:r>
            <a:endParaRPr lang="fr-BE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093" y="4222549"/>
            <a:ext cx="6119713" cy="191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3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 smtClean="0"/>
              <a:t>3.1. </a:t>
            </a:r>
            <a:r>
              <a:rPr lang="fr-BE" sz="3200" b="1" dirty="0" err="1"/>
              <a:t>Promoting</a:t>
            </a:r>
            <a:r>
              <a:rPr lang="fr-BE" sz="3200" b="1" dirty="0" smtClean="0"/>
              <a:t> </a:t>
            </a:r>
            <a:r>
              <a:rPr lang="fr-BE" sz="3200" b="1" dirty="0"/>
              <a:t>support </a:t>
            </a:r>
            <a:r>
              <a:rPr lang="fr-BE" sz="3200" b="1" dirty="0" smtClean="0"/>
              <a:t>for </a:t>
            </a:r>
            <a:r>
              <a:rPr lang="fr-BE" sz="3200" b="1" dirty="0" err="1" smtClean="0"/>
              <a:t>success</a:t>
            </a:r>
            <a:endParaRPr lang="fr-BE" sz="32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93794"/>
            <a:ext cx="10281448" cy="5157926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Social-belonging </a:t>
            </a:r>
            <a:r>
              <a:rPr lang="en-US" b="1" dirty="0" smtClean="0">
                <a:solidFill>
                  <a:schemeClr val="bg1"/>
                </a:solidFill>
              </a:rPr>
              <a:t>intervention in laboratory </a:t>
            </a:r>
            <a:r>
              <a:rPr lang="en-US" sz="1800" dirty="0">
                <a:solidFill>
                  <a:schemeClr val="bg1"/>
                </a:solidFill>
              </a:rPr>
              <a:t>(Walton &amp; Cohen, 2011)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Reading of testimonies about social integration at the university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Reduce social adversity = shared and short-lived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Message internalization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Effects of the manipulation :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Increase academic retention, performance, well-being and health </a:t>
            </a:r>
            <a:r>
              <a:rPr lang="en-US" b="1" dirty="0">
                <a:solidFill>
                  <a:srgbClr val="C00000"/>
                </a:solidFill>
              </a:rPr>
              <a:t>(! minority students)</a:t>
            </a:r>
          </a:p>
          <a:p>
            <a:endParaRPr lang="en-US" sz="1100" b="1" dirty="0" smtClean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A</a:t>
            </a:r>
            <a:r>
              <a:rPr lang="en-US" b="1" dirty="0" smtClean="0">
                <a:solidFill>
                  <a:schemeClr val="bg1"/>
                </a:solidFill>
              </a:rPr>
              <a:t>daptation </a:t>
            </a:r>
            <a:r>
              <a:rPr lang="en-US" b="1" dirty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this study in a real context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375 freshmen in </a:t>
            </a:r>
            <a:r>
              <a:rPr lang="en-US" dirty="0" smtClean="0">
                <a:solidFill>
                  <a:schemeClr val="bg1"/>
                </a:solidFill>
              </a:rPr>
              <a:t>Psychology (all psychology freshmen)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Random assignment to </a:t>
            </a:r>
            <a:r>
              <a:rPr lang="en-US" dirty="0" smtClean="0">
                <a:solidFill>
                  <a:schemeClr val="bg1"/>
                </a:solidFill>
              </a:rPr>
              <a:t>two conditions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Control intervention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Social-belonging intervention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Each intervention was administrated in subgroups of 25 students</a:t>
            </a: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29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5488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375653" y="364577"/>
            <a:ext cx="838199" cy="767687"/>
          </a:xfrm>
        </p:spPr>
        <p:txBody>
          <a:bodyPr/>
          <a:lstStyle/>
          <a:p>
            <a:fld id="{FD94AAA9-D75A-4B44-AFD8-FFB039DD62B3}" type="slidenum">
              <a:rPr lang="fr-BE" smtClean="0"/>
              <a:t>3</a:t>
            </a:fld>
            <a:endParaRPr lang="fr-BE" dirty="0"/>
          </a:p>
        </p:txBody>
      </p:sp>
      <p:sp>
        <p:nvSpPr>
          <p:cNvPr id="20" name="Oval 7"/>
          <p:cNvSpPr>
            <a:spLocks/>
          </p:cNvSpPr>
          <p:nvPr/>
        </p:nvSpPr>
        <p:spPr>
          <a:xfrm>
            <a:off x="6893920" y="533845"/>
            <a:ext cx="594360" cy="594360"/>
          </a:xfrm>
          <a:prstGeom prst="ellipse">
            <a:avLst/>
          </a:pr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170" y="891826"/>
            <a:ext cx="5303838" cy="53038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2" name="Oval 1090"/>
          <p:cNvSpPr>
            <a:spLocks noChangeAspect="1"/>
          </p:cNvSpPr>
          <p:nvPr/>
        </p:nvSpPr>
        <p:spPr>
          <a:xfrm>
            <a:off x="4447900" y="800545"/>
            <a:ext cx="5486400" cy="5486400"/>
          </a:xfrm>
          <a:custGeom>
            <a:avLst/>
            <a:gdLst/>
            <a:ahLst/>
            <a:cxnLst/>
            <a:rect l="l" t="t" r="r" b="b"/>
            <a:pathLst>
              <a:path w="5486400" h="5486400">
                <a:moveTo>
                  <a:pt x="2745148" y="152401"/>
                </a:moveTo>
                <a:cubicBezTo>
                  <a:pt x="1825091" y="151709"/>
                  <a:pt x="973686" y="639022"/>
                  <a:pt x="508292" y="1432693"/>
                </a:cubicBezTo>
                <a:lnTo>
                  <a:pt x="2743200" y="2743200"/>
                </a:lnTo>
                <a:lnTo>
                  <a:pt x="4980077" y="1436054"/>
                </a:lnTo>
                <a:cubicBezTo>
                  <a:pt x="4515877" y="641684"/>
                  <a:pt x="3665205" y="153093"/>
                  <a:pt x="2745148" y="152401"/>
                </a:cubicBezTo>
                <a:close/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onut 5"/>
          <p:cNvSpPr>
            <a:spLocks noChangeAspect="1"/>
          </p:cNvSpPr>
          <p:nvPr/>
        </p:nvSpPr>
        <p:spPr>
          <a:xfrm>
            <a:off x="7076800" y="3429445"/>
            <a:ext cx="228600" cy="228600"/>
          </a:xfrm>
          <a:prstGeom prst="donu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</a:gradFill>
          <a:ln>
            <a:noFill/>
          </a:ln>
          <a:effectLst>
            <a:innerShdw blurRad="63500" dist="76200" dir="18900000">
              <a:prstClr val="black">
                <a:alpha val="44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70403" y="1251368"/>
            <a:ext cx="44370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fr-BE" sz="2000" b="1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1.1. </a:t>
            </a:r>
            <a:r>
              <a:rPr lang="fr-BE" sz="1600" dirty="0" err="1" smtClean="0">
                <a:solidFill>
                  <a:schemeClr val="bg1"/>
                </a:solidFill>
              </a:rPr>
              <a:t>Where</a:t>
            </a:r>
            <a:r>
              <a:rPr lang="fr-BE" sz="1600" dirty="0" smtClean="0">
                <a:solidFill>
                  <a:schemeClr val="bg1"/>
                </a:solidFill>
              </a:rPr>
              <a:t> do I come </a:t>
            </a:r>
            <a:r>
              <a:rPr lang="fr-BE" sz="1600" dirty="0" err="1" smtClean="0">
                <a:solidFill>
                  <a:schemeClr val="bg1"/>
                </a:solidFill>
              </a:rPr>
              <a:t>from</a:t>
            </a:r>
            <a:r>
              <a:rPr lang="fr-BE" sz="1600" dirty="0" smtClean="0">
                <a:solidFill>
                  <a:schemeClr val="bg1"/>
                </a:solidFill>
              </a:rPr>
              <a:t>?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1.2. Expertises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1.3. </a:t>
            </a:r>
            <a:r>
              <a:rPr lang="fr-BE" sz="1600" dirty="0" err="1" smtClean="0">
                <a:solidFill>
                  <a:schemeClr val="bg1"/>
                </a:solidFill>
              </a:rPr>
              <a:t>Topic</a:t>
            </a:r>
            <a:r>
              <a:rPr lang="fr-BE" sz="1600" dirty="0" smtClean="0">
                <a:solidFill>
                  <a:schemeClr val="bg1"/>
                </a:solidFill>
              </a:rPr>
              <a:t> of investigation</a:t>
            </a:r>
            <a:endParaRPr lang="fr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 smtClean="0"/>
              <a:t>3.1. </a:t>
            </a:r>
            <a:r>
              <a:rPr lang="fr-BE" sz="3200" b="1" dirty="0" err="1"/>
              <a:t>Promoting</a:t>
            </a:r>
            <a:r>
              <a:rPr lang="fr-BE" sz="3200" b="1" dirty="0" smtClean="0"/>
              <a:t> </a:t>
            </a:r>
            <a:r>
              <a:rPr lang="fr-BE" sz="3200" b="1" dirty="0"/>
              <a:t>support for </a:t>
            </a:r>
            <a:r>
              <a:rPr lang="fr-BE" sz="3200" b="1" dirty="0" err="1" smtClean="0"/>
              <a:t>success</a:t>
            </a:r>
            <a:endParaRPr lang="fr-BE" sz="32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93794"/>
            <a:ext cx="10281448" cy="5157926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Brief intervention: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Intervention </a:t>
            </a:r>
            <a:r>
              <a:rPr lang="en-US" dirty="0">
                <a:solidFill>
                  <a:schemeClr val="bg1"/>
                </a:solidFill>
              </a:rPr>
              <a:t>included in </a:t>
            </a:r>
            <a:r>
              <a:rPr lang="en-US" dirty="0" smtClean="0">
                <a:solidFill>
                  <a:schemeClr val="bg1"/>
                </a:solidFill>
              </a:rPr>
              <a:t>«</a:t>
            </a:r>
            <a:r>
              <a:rPr lang="en-US" dirty="0">
                <a:solidFill>
                  <a:schemeClr val="bg1"/>
                </a:solidFill>
              </a:rPr>
              <a:t> Introduction workshop » of two hours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Content: Discovery of the academic world (faculty, virtual platform, academic workforce…)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Control </a:t>
            </a:r>
            <a:r>
              <a:rPr lang="en-US" dirty="0">
                <a:solidFill>
                  <a:schemeClr val="bg1"/>
                </a:solidFill>
              </a:rPr>
              <a:t>condition = usual content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Social </a:t>
            </a:r>
            <a:r>
              <a:rPr lang="en-US" dirty="0">
                <a:solidFill>
                  <a:schemeClr val="bg1"/>
                </a:solidFill>
              </a:rPr>
              <a:t>belonging condition = usual content + 30 min. of: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Reading of testimonies of master students on social integration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Reflection and sharing of the way the testimonies echoed to their experiences and beliefs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Hypotheses: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H1: Short-term effect on social expectations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H2: Mid-term effects on social integration, well-being and intention to persist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H3: Mid-term effects on social studying and performance in </a:t>
            </a:r>
            <a:r>
              <a:rPr lang="en-US" dirty="0" smtClean="0">
                <a:solidFill>
                  <a:schemeClr val="bg1"/>
                </a:solidFill>
              </a:rPr>
              <a:t>a study </a:t>
            </a:r>
            <a:r>
              <a:rPr lang="en-US" dirty="0">
                <a:solidFill>
                  <a:schemeClr val="bg1"/>
                </a:solidFill>
              </a:rPr>
              <a:t>task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30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4794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b="1" dirty="0" smtClean="0"/>
              <a:t>3.1. </a:t>
            </a:r>
            <a:r>
              <a:rPr lang="fr-BE" sz="3200" b="1" dirty="0" err="1"/>
              <a:t>Promoting</a:t>
            </a:r>
            <a:r>
              <a:rPr lang="fr-BE" sz="3200" b="1" dirty="0" smtClean="0"/>
              <a:t> </a:t>
            </a:r>
            <a:r>
              <a:rPr lang="fr-BE" sz="3200" b="1" dirty="0"/>
              <a:t>support for </a:t>
            </a:r>
            <a:r>
              <a:rPr lang="fr-BE" sz="3200" b="1" dirty="0" err="1" smtClean="0"/>
              <a:t>success</a:t>
            </a:r>
            <a:r>
              <a:rPr lang="fr-BE" sz="3200" b="1" dirty="0" smtClean="0"/>
              <a:t> (</a:t>
            </a:r>
            <a:r>
              <a:rPr lang="fr-BE" sz="3200" b="1" dirty="0" err="1" smtClean="0"/>
              <a:t>results</a:t>
            </a:r>
            <a:r>
              <a:rPr lang="fr-BE" sz="3200" b="1" dirty="0" smtClean="0"/>
              <a:t>)</a:t>
            </a:r>
            <a:endParaRPr lang="fr-BE" sz="32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713573"/>
            <a:ext cx="10281448" cy="478347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Clr>
                <a:srgbClr val="94C600"/>
              </a:buClr>
            </a:pPr>
            <a:endParaRPr lang="en-US" sz="1100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0">
              <a:buClr>
                <a:srgbClr val="94C600"/>
              </a:buClr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H1</a:t>
            </a: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Short-term effect on social expectations</a:t>
            </a:r>
          </a:p>
          <a:p>
            <a:pPr lvl="1">
              <a:buClr>
                <a:srgbClr val="94C600"/>
              </a:buClr>
            </a:pPr>
            <a:r>
              <a:rPr lang="en-US" b="1" dirty="0">
                <a:solidFill>
                  <a:srgbClr val="00B050"/>
                </a:solidFill>
                <a:latin typeface="Trebuchet MS" panose="020B0603020202020204"/>
                <a:ea typeface="+mn-ea"/>
                <a:cs typeface="+mn-cs"/>
              </a:rPr>
              <a:t>Confirmed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: (F=11,748; p&lt;.001)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Mean difference of.51 (p&lt;.001) with Control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Condition (CC)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1">
              <a:buClr>
                <a:srgbClr val="94C600"/>
              </a:buClr>
            </a:pPr>
            <a:endParaRPr lang="en-US" sz="500" b="1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0">
              <a:buClr>
                <a:srgbClr val="94C600"/>
              </a:buClr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H2: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Mid-term effects on social integration, well-being and intention to persist</a:t>
            </a:r>
          </a:p>
          <a:p>
            <a:pPr lvl="1">
              <a:buClr>
                <a:srgbClr val="94C600"/>
              </a:buClr>
            </a:pPr>
            <a:r>
              <a:rPr lang="en-US" sz="1600" b="1" dirty="0">
                <a:solidFill>
                  <a:prstClr val="black"/>
                </a:solidFill>
                <a:latin typeface="Trebuchet MS" panose="020B0603020202020204"/>
                <a:ea typeface="+mn-ea"/>
                <a:cs typeface="+mn-cs"/>
              </a:rPr>
              <a:t>Social integration </a:t>
            </a:r>
            <a:r>
              <a:rPr lang="en-US" sz="1600" b="1" dirty="0">
                <a:solidFill>
                  <a:prstClr val="black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00B050"/>
                </a:solidFill>
                <a:latin typeface="Trebuchet MS" panose="020B0603020202020204"/>
                <a:ea typeface="+mn-ea"/>
                <a:cs typeface="+mn-cs"/>
              </a:rPr>
              <a:t>Confirmed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:(F=3,508; p&lt;.05)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Mean difference of .32(p&lt;.05) with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CC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1">
              <a:buClr>
                <a:srgbClr val="94C600"/>
              </a:buClr>
            </a:pPr>
            <a:r>
              <a:rPr lang="en-US" sz="1600" b="1" dirty="0">
                <a:solidFill>
                  <a:prstClr val="black"/>
                </a:solidFill>
                <a:latin typeface="Trebuchet MS" panose="020B0603020202020204"/>
                <a:ea typeface="+mn-ea"/>
                <a:cs typeface="+mn-cs"/>
              </a:rPr>
              <a:t>Well-being</a:t>
            </a:r>
            <a:r>
              <a:rPr lang="en-US" sz="1600" b="1" dirty="0">
                <a:solidFill>
                  <a:prstClr val="black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Refuted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: (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F=0.253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;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p=.776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)</a:t>
            </a:r>
          </a:p>
          <a:p>
            <a:pPr lvl="1">
              <a:buClr>
                <a:srgbClr val="94C600"/>
              </a:buClr>
            </a:pPr>
            <a:r>
              <a:rPr lang="en-US" sz="1600" b="1" dirty="0">
                <a:solidFill>
                  <a:schemeClr val="bg1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Intention to </a:t>
            </a:r>
            <a:r>
              <a:rPr lang="en-US" sz="1600" b="1" dirty="0" err="1">
                <a:solidFill>
                  <a:schemeClr val="bg1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persit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00B050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Confirmed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:(F=4,322; p&lt;.05) Mean difference of .23(p&lt;.05) with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CC</a:t>
            </a:r>
          </a:p>
          <a:p>
            <a:pPr lvl="1">
              <a:buClr>
                <a:srgbClr val="94C600"/>
              </a:buClr>
            </a:pP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0">
              <a:buClr>
                <a:srgbClr val="94C600"/>
              </a:buClr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H3: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Mid-term effects on social studying and test performance</a:t>
            </a:r>
          </a:p>
          <a:p>
            <a:pPr lvl="1">
              <a:buClr>
                <a:srgbClr val="94C600"/>
              </a:buClr>
            </a:pPr>
            <a:r>
              <a:rPr lang="en-US" sz="1600" b="1" dirty="0">
                <a:solidFill>
                  <a:schemeClr val="bg1"/>
                </a:solidFill>
                <a:latin typeface="Trebuchet MS" panose="020B0603020202020204"/>
                <a:ea typeface="+mn-ea"/>
                <a:cs typeface="+mn-cs"/>
              </a:rPr>
              <a:t>Social studying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00B050"/>
                </a:solidFill>
                <a:latin typeface="Trebuchet MS" panose="020B0603020202020204"/>
                <a:ea typeface="+mn-ea"/>
                <a:cs typeface="+mn-cs"/>
              </a:rPr>
              <a:t>Confirmed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:  (F=3,815; p&lt;.05)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Mean difference of .43 (p&lt;.05) with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CC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1">
              <a:buClr>
                <a:srgbClr val="94C600"/>
              </a:buClr>
            </a:pPr>
            <a:r>
              <a:rPr lang="en-US" sz="1600" b="1" dirty="0">
                <a:solidFill>
                  <a:schemeClr val="bg1"/>
                </a:solidFill>
                <a:latin typeface="Trebuchet MS" panose="020B0603020202020204"/>
                <a:ea typeface="+mn-ea"/>
                <a:cs typeface="+mn-cs"/>
              </a:rPr>
              <a:t>Performance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Refuted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: test (F=0,311;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p=.733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)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1989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04794" cy="1400530"/>
          </a:xfrm>
        </p:spPr>
        <p:txBody>
          <a:bodyPr/>
          <a:lstStyle/>
          <a:p>
            <a:r>
              <a:rPr lang="fr-BE" sz="2800" b="1" dirty="0" smtClean="0"/>
              <a:t>3.1. </a:t>
            </a:r>
            <a:r>
              <a:rPr lang="fr-BE" sz="2800" b="1" dirty="0" err="1"/>
              <a:t>Promoting</a:t>
            </a:r>
            <a:r>
              <a:rPr lang="fr-BE" sz="2800" b="1" dirty="0" smtClean="0"/>
              <a:t> </a:t>
            </a:r>
            <a:r>
              <a:rPr lang="fr-BE" sz="2800" b="1" dirty="0"/>
              <a:t>support for </a:t>
            </a:r>
            <a:r>
              <a:rPr lang="fr-BE" sz="2800" b="1" dirty="0" err="1" smtClean="0"/>
              <a:t>success</a:t>
            </a:r>
            <a:endParaRPr lang="fr-BE" sz="28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713573"/>
            <a:ext cx="10281448" cy="478347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Clr>
                <a:srgbClr val="94C600"/>
              </a:buClr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30 minutes of social-belonging manipulation induced significant effects 2 months later:</a:t>
            </a:r>
          </a:p>
          <a:p>
            <a:pPr lvl="1">
              <a:buClr>
                <a:srgbClr val="94C60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Impacts on social integration, intention to persist and social studying</a:t>
            </a:r>
          </a:p>
          <a:p>
            <a:pPr lvl="1">
              <a:buClr>
                <a:srgbClr val="94C60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First weeks seems to be a pivotal phase of adjustment (snowball effects, recursive processes)</a:t>
            </a:r>
          </a:p>
          <a:p>
            <a:pPr lvl="2">
              <a:buClr>
                <a:srgbClr val="94C600"/>
              </a:buClr>
            </a:pP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Interesting moment of 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action</a:t>
            </a:r>
            <a:endParaRPr lang="en-US" sz="2000" b="1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endParaRPr lang="en-US" sz="2000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endParaRPr lang="en-US" sz="2000" b="1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endParaRPr lang="en-US" sz="2000" b="1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Beware of negative messages </a:t>
            </a:r>
            <a:endParaRPr lang="en-US" sz="2000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marL="914400" lvl="2" indent="0">
              <a:buClr>
                <a:srgbClr val="94C600"/>
              </a:buClr>
              <a:buNone/>
            </a:pP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which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could 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enhanced </a:t>
            </a:r>
          </a:p>
          <a:p>
            <a:pPr marL="914400" lvl="2" indent="0">
              <a:buClr>
                <a:srgbClr val="94C600"/>
              </a:buClr>
              <a:buNone/>
            </a:pP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perceived 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adversity</a:t>
            </a: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32</a:t>
            </a:fld>
            <a:endParaRPr lang="fr-BE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296" y="4606525"/>
            <a:ext cx="2772077" cy="182735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644" y="2725355"/>
            <a:ext cx="2032933" cy="19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138681"/>
            <a:ext cx="9404723" cy="1400530"/>
          </a:xfrm>
        </p:spPr>
        <p:txBody>
          <a:bodyPr/>
          <a:lstStyle/>
          <a:p>
            <a:r>
              <a:rPr lang="fr-BE" sz="2800" b="1" dirty="0" smtClean="0"/>
              <a:t>3.2. </a:t>
            </a:r>
            <a:r>
              <a:rPr lang="fr-BE" sz="2800" b="1" dirty="0" err="1" smtClean="0"/>
              <a:t>Critical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requirements</a:t>
            </a:r>
            <a:r>
              <a:rPr lang="fr-BE" sz="2800" b="1" dirty="0" smtClean="0"/>
              <a:t> a new </a:t>
            </a:r>
            <a:r>
              <a:rPr lang="fr-BE" sz="2800" b="1" dirty="0" err="1" smtClean="0"/>
              <a:t>assessment</a:t>
            </a:r>
            <a:r>
              <a:rPr lang="fr-BE" sz="2800" b="1" dirty="0" smtClean="0"/>
              <a:t> of </a:t>
            </a:r>
            <a:r>
              <a:rPr lang="fr-BE" sz="2800" b="1" dirty="0" err="1" smtClean="0"/>
              <a:t>student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adjustment</a:t>
            </a:r>
            <a:r>
              <a:rPr lang="fr-BE" sz="2800" b="1" dirty="0" smtClean="0"/>
              <a:t> (in </a:t>
            </a:r>
            <a:r>
              <a:rPr lang="fr-BE" sz="2800" b="1" dirty="0" err="1" smtClean="0"/>
              <a:t>progress</a:t>
            </a:r>
            <a:r>
              <a:rPr lang="fr-BE" sz="2800" b="1" dirty="0" smtClean="0"/>
              <a:t>)</a:t>
            </a:r>
            <a:endParaRPr lang="fr-BE" sz="28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34882"/>
            <a:ext cx="10281448" cy="478347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Clr>
                <a:srgbClr val="94C600"/>
              </a:buClr>
            </a:pPr>
            <a:endParaRPr lang="en-US" sz="1100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0">
              <a:buClr>
                <a:srgbClr val="94C600"/>
              </a:buClr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Academic adjustment mainly studied by GPA as indicator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1">
              <a:buClr>
                <a:srgbClr val="94C600"/>
              </a:buClr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But,</a:t>
            </a:r>
          </a:p>
          <a:p>
            <a:pPr lvl="2">
              <a:buClr>
                <a:srgbClr val="94C60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Aggregation of distinct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evaluations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which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do not draw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on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the same learning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process</a:t>
            </a:r>
          </a:p>
          <a:p>
            <a:pPr lvl="2">
              <a:buClr>
                <a:srgbClr val="94C60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Limited view of adjustment complexity</a:t>
            </a:r>
          </a:p>
          <a:p>
            <a:pPr lvl="3">
              <a:buClr>
                <a:srgbClr val="94C600"/>
              </a:buClr>
            </a:pP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What are the concrete challenges of the first year experience?</a:t>
            </a:r>
          </a:p>
          <a:p>
            <a:pPr lvl="1">
              <a:buClr>
                <a:srgbClr val="94C600"/>
              </a:buClr>
            </a:pP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0">
              <a:buClr>
                <a:srgbClr val="94C600"/>
              </a:buClr>
            </a:pPr>
            <a:r>
              <a:rPr lang="en-US" sz="2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Identification of critical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requirements </a:t>
            </a:r>
            <a:r>
              <a:rPr lang="en-US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(</a:t>
            </a:r>
            <a:r>
              <a:rPr lang="en-US" sz="16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Trautwein</a:t>
            </a: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&amp; </a:t>
            </a:r>
            <a:r>
              <a:rPr lang="en-US" sz="16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Bosse</a:t>
            </a:r>
            <a: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, 2017</a:t>
            </a:r>
            <a:r>
              <a:rPr lang="en-US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)</a:t>
            </a:r>
          </a:p>
          <a:p>
            <a:pPr lvl="1">
              <a:buClr>
                <a:srgbClr val="94C600"/>
              </a:buClr>
            </a:pP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Large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scale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project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(</a:t>
            </a:r>
            <a:r>
              <a:rPr lang="fr-BE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6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faculties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+ 2000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freshmen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)</a:t>
            </a:r>
            <a:endParaRPr lang="fr-BE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1">
              <a:buClr>
                <a:srgbClr val="94C600"/>
              </a:buClr>
            </a:pP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Mixed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approach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</a:t>
            </a:r>
            <a:r>
              <a:rPr lang="fr-BE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(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qualitative &amp; quantitative) </a:t>
            </a:r>
          </a:p>
          <a:p>
            <a:pPr lvl="1">
              <a:buClr>
                <a:srgbClr val="94C600"/>
              </a:buClr>
            </a:pP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Longitudinal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approach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: 4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years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follow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-up</a:t>
            </a:r>
            <a:endParaRPr lang="fr-BE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1">
              <a:buClr>
                <a:srgbClr val="94C600"/>
              </a:buClr>
            </a:pP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Based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on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student’s</a:t>
            </a:r>
            <a:r>
              <a:rPr lang="fr-B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 </a:t>
            </a:r>
            <a:r>
              <a:rPr lang="fr-BE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</a:rPr>
              <a:t>testimonies</a:t>
            </a: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6713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46111" y="138681"/>
            <a:ext cx="9404723" cy="1400530"/>
          </a:xfrm>
        </p:spPr>
        <p:txBody>
          <a:bodyPr/>
          <a:lstStyle/>
          <a:p>
            <a:r>
              <a:rPr lang="fr-BE" sz="2800" b="1" dirty="0" smtClean="0"/>
              <a:t>3.2. </a:t>
            </a:r>
            <a:r>
              <a:rPr lang="fr-BE" sz="2800" b="1" dirty="0" err="1" smtClean="0"/>
              <a:t>Critical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requirements</a:t>
            </a:r>
            <a:r>
              <a:rPr lang="fr-BE" sz="2800" b="1" dirty="0" smtClean="0"/>
              <a:t> a new </a:t>
            </a:r>
            <a:r>
              <a:rPr lang="fr-BE" sz="2800" b="1" dirty="0" err="1" smtClean="0"/>
              <a:t>assessment</a:t>
            </a:r>
            <a:r>
              <a:rPr lang="fr-BE" sz="2800" b="1" dirty="0" smtClean="0"/>
              <a:t> of </a:t>
            </a:r>
            <a:r>
              <a:rPr lang="fr-BE" sz="2800" b="1" dirty="0" err="1" smtClean="0"/>
              <a:t>student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adjustment</a:t>
            </a:r>
            <a:r>
              <a:rPr lang="fr-BE" sz="2800" b="1" dirty="0" smtClean="0"/>
              <a:t> (in </a:t>
            </a:r>
            <a:r>
              <a:rPr lang="fr-BE" sz="2800" b="1" dirty="0" err="1" smtClean="0"/>
              <a:t>progress</a:t>
            </a:r>
            <a:r>
              <a:rPr lang="fr-BE" sz="2800" b="1" dirty="0" smtClean="0"/>
              <a:t>)</a:t>
            </a:r>
            <a:endParaRPr lang="fr-BE" sz="28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334882"/>
            <a:ext cx="10281448" cy="4783479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Clr>
                <a:srgbClr val="94C600"/>
              </a:buClr>
            </a:pPr>
            <a:endParaRPr lang="en-US" sz="1100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</a:endParaRPr>
          </a:p>
          <a:p>
            <a:pPr>
              <a:buClr>
                <a:srgbClr val="94C600"/>
              </a:buClr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Four-pronged taxonomy:</a:t>
            </a:r>
          </a:p>
          <a:p>
            <a:pPr lvl="2">
              <a:buClr>
                <a:srgbClr val="94C600"/>
              </a:buClr>
            </a:pP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Content-related </a:t>
            </a: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Scientific approach, personal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expectations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sym typeface="Wingdings" panose="05000000000000000000" pitchFamily="2" charset="2"/>
            </a:endParaRPr>
          </a:p>
          <a:p>
            <a:pPr lvl="2">
              <a:buClr>
                <a:srgbClr val="94C600"/>
              </a:buClr>
            </a:pP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Personal </a:t>
            </a: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Study activities, pressure management, daily living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lvl="2">
              <a:buClr>
                <a:srgbClr val="94C600"/>
              </a:buClr>
            </a:pP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Organizational </a:t>
            </a: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Relational climate, social relationship, choice justification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lvl="2">
              <a:buClr>
                <a:srgbClr val="94C600"/>
              </a:buClr>
            </a:pP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Social </a:t>
            </a: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Formal rules, administrative 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study management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lvl="0">
              <a:buClr>
                <a:srgbClr val="94C600"/>
              </a:buClr>
            </a:pPr>
            <a:endParaRPr lang="en-US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0">
              <a:buClr>
                <a:srgbClr val="94C600"/>
              </a:buClr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French </a:t>
            </a: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V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sym typeface="Wingdings" panose="05000000000000000000" pitchFamily="2" charset="2"/>
              </a:rPr>
              <a:t>alidation 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of the CR questionnaire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1">
              <a:buClr>
                <a:srgbClr val="94C600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2 times: 1308 freshmen</a:t>
            </a:r>
          </a:p>
          <a:p>
            <a:pPr lvl="1">
              <a:buClr>
                <a:srgbClr val="94C600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EFA, CFA  confirmed theoretical structure</a:t>
            </a:r>
          </a:p>
          <a:p>
            <a:pPr lvl="1">
              <a:buClr>
                <a:srgbClr val="94C600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Relationship with adjustment determinant in progress…</a:t>
            </a:r>
          </a:p>
          <a:p>
            <a:pPr lvl="1">
              <a:buClr>
                <a:srgbClr val="94C600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  <a:ea typeface="+mn-ea"/>
                <a:cs typeface="+mn-cs"/>
                <a:sym typeface="Wingdings" panose="05000000000000000000" pitchFamily="2" charset="2"/>
              </a:rPr>
              <a:t>Impact on GPA in progress…</a:t>
            </a:r>
          </a:p>
          <a:p>
            <a:pPr lvl="1">
              <a:buClr>
                <a:srgbClr val="94C600"/>
              </a:buClr>
            </a:pPr>
            <a:endParaRPr lang="en-US" b="1" dirty="0" smtClean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  <a:ea typeface="+mn-ea"/>
              <a:cs typeface="+mn-cs"/>
              <a:sym typeface="Wingdings" panose="05000000000000000000" pitchFamily="2" charset="2"/>
            </a:endParaRPr>
          </a:p>
          <a:p>
            <a:pPr lvl="2"/>
            <a:endParaRPr lang="fr-BE" sz="100" b="1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7075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35</a:t>
            </a:fld>
            <a:endParaRPr lang="fr-BE" dirty="0"/>
          </a:p>
        </p:txBody>
      </p:sp>
      <p:sp>
        <p:nvSpPr>
          <p:cNvPr id="15" name="Oval 7"/>
          <p:cNvSpPr>
            <a:spLocks/>
          </p:cNvSpPr>
          <p:nvPr/>
        </p:nvSpPr>
        <p:spPr>
          <a:xfrm>
            <a:off x="8243785" y="6103620"/>
            <a:ext cx="594360" cy="594360"/>
          </a:xfrm>
          <a:prstGeom prst="ellipse">
            <a:avLst/>
          </a:pr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06" y="1005681"/>
            <a:ext cx="5303838" cy="53038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Oval 1090"/>
          <p:cNvSpPr>
            <a:spLocks noChangeAspect="1"/>
          </p:cNvSpPr>
          <p:nvPr/>
        </p:nvSpPr>
        <p:spPr>
          <a:xfrm rot="10956697">
            <a:off x="5933936" y="914400"/>
            <a:ext cx="5486400" cy="5486400"/>
          </a:xfrm>
          <a:custGeom>
            <a:avLst/>
            <a:gdLst/>
            <a:ahLst/>
            <a:cxnLst/>
            <a:rect l="l" t="t" r="r" b="b"/>
            <a:pathLst>
              <a:path w="5486400" h="5486400">
                <a:moveTo>
                  <a:pt x="2745148" y="152401"/>
                </a:moveTo>
                <a:cubicBezTo>
                  <a:pt x="1825091" y="151709"/>
                  <a:pt x="973686" y="639022"/>
                  <a:pt x="508292" y="1432693"/>
                </a:cubicBezTo>
                <a:lnTo>
                  <a:pt x="2743200" y="2743200"/>
                </a:lnTo>
                <a:lnTo>
                  <a:pt x="4980077" y="1436054"/>
                </a:lnTo>
                <a:cubicBezTo>
                  <a:pt x="4515877" y="641684"/>
                  <a:pt x="3665205" y="153093"/>
                  <a:pt x="2745148" y="152401"/>
                </a:cubicBezTo>
                <a:close/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nut 5"/>
          <p:cNvSpPr>
            <a:spLocks noChangeAspect="1"/>
          </p:cNvSpPr>
          <p:nvPr/>
        </p:nvSpPr>
        <p:spPr>
          <a:xfrm>
            <a:off x="8562836" y="3543300"/>
            <a:ext cx="228600" cy="228600"/>
          </a:xfrm>
          <a:prstGeom prst="donu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</a:gradFill>
          <a:ln>
            <a:noFill/>
          </a:ln>
          <a:effectLst>
            <a:innerShdw blurRad="63500" dist="76200" dir="18900000">
              <a:prstClr val="black">
                <a:alpha val="44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05879" y="4269507"/>
            <a:ext cx="44370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bg1"/>
                </a:solidFill>
              </a:rPr>
              <a:t>3</a:t>
            </a:r>
            <a:r>
              <a:rPr lang="fr-BE" sz="2000" b="1" dirty="0" smtClean="0">
                <a:solidFill>
                  <a:schemeClr val="bg1"/>
                </a:solidFill>
              </a:rPr>
              <a:t>. </a:t>
            </a:r>
            <a:r>
              <a:rPr lang="fr-BE" sz="2000" b="1" dirty="0" err="1" smtClean="0">
                <a:solidFill>
                  <a:schemeClr val="bg1"/>
                </a:solidFill>
              </a:rPr>
              <a:t>Assessment</a:t>
            </a:r>
            <a:r>
              <a:rPr lang="fr-BE" sz="2000" b="1" dirty="0" smtClean="0">
                <a:solidFill>
                  <a:schemeClr val="bg1"/>
                </a:solidFill>
              </a:rPr>
              <a:t> and </a:t>
            </a:r>
          </a:p>
          <a:p>
            <a:pPr algn="ctr"/>
            <a:r>
              <a:rPr lang="fr-BE" sz="2000" b="1" dirty="0">
                <a:solidFill>
                  <a:schemeClr val="bg1"/>
                </a:solidFill>
              </a:rPr>
              <a:t>p</a:t>
            </a:r>
            <a:r>
              <a:rPr lang="fr-BE" sz="2000" b="1" dirty="0" smtClean="0">
                <a:solidFill>
                  <a:schemeClr val="bg1"/>
                </a:solidFill>
              </a:rPr>
              <a:t>romotion of AA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3.1. Support for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success</a:t>
            </a:r>
            <a:r>
              <a:rPr lang="fr-BE" sz="16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3.2. </a:t>
            </a:r>
            <a:r>
              <a:rPr lang="fr-BE" sz="1600" dirty="0" err="1" smtClean="0">
                <a:solidFill>
                  <a:schemeClr val="bg1"/>
                </a:solidFill>
              </a:rPr>
              <a:t>Critical</a:t>
            </a:r>
            <a:r>
              <a:rPr lang="fr-BE" sz="1600" dirty="0" smtClean="0">
                <a:solidFill>
                  <a:schemeClr val="bg1"/>
                </a:solidFill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</a:rPr>
              <a:t>requirements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084308" y="2946527"/>
            <a:ext cx="44370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chemeClr val="bg1"/>
                </a:solidFill>
              </a:rPr>
              <a:t>4</a:t>
            </a:r>
            <a:r>
              <a:rPr lang="fr-BE" sz="2000" b="1" dirty="0" smtClean="0">
                <a:solidFill>
                  <a:schemeClr val="bg1"/>
                </a:solidFill>
              </a:rPr>
              <a:t>. </a:t>
            </a:r>
            <a:r>
              <a:rPr lang="fr-BE" sz="2000" b="1" dirty="0" err="1" smtClean="0">
                <a:solidFill>
                  <a:schemeClr val="bg1"/>
                </a:solidFill>
              </a:rPr>
              <a:t>Other</a:t>
            </a:r>
            <a:r>
              <a:rPr lang="fr-BE" sz="2000" b="1" dirty="0" smtClean="0">
                <a:solidFill>
                  <a:schemeClr val="bg1"/>
                </a:solidFill>
              </a:rPr>
              <a:t> </a:t>
            </a:r>
            <a:r>
              <a:rPr lang="fr-BE" sz="2000" b="1" dirty="0" err="1" smtClean="0">
                <a:solidFill>
                  <a:schemeClr val="bg1"/>
                </a:solidFill>
              </a:rPr>
              <a:t>projects</a:t>
            </a:r>
            <a:endParaRPr lang="fr-BE" sz="2000" b="1" dirty="0" smtClean="0">
              <a:solidFill>
                <a:schemeClr val="bg1"/>
              </a:solidFill>
            </a:endParaRP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4.1. Doctoral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completion</a:t>
            </a:r>
            <a:endParaRPr lang="fr-BE" sz="1600" dirty="0" smtClean="0">
              <a:solidFill>
                <a:schemeClr val="bg1"/>
              </a:solidFill>
              <a:latin typeface="+mj-lt"/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4.2. Learning </a:t>
            </a:r>
            <a:r>
              <a:rPr lang="fr-BE" sz="1600" dirty="0" err="1" smtClean="0">
                <a:solidFill>
                  <a:schemeClr val="bg1"/>
                </a:solidFill>
              </a:rPr>
              <a:t>strategies</a:t>
            </a:r>
            <a:endParaRPr lang="fr-BE" sz="1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4.3. </a:t>
            </a:r>
            <a:r>
              <a:rPr lang="fr-BE" sz="1600" dirty="0" err="1" smtClean="0">
                <a:solidFill>
                  <a:schemeClr val="bg1"/>
                </a:solidFill>
              </a:rPr>
              <a:t>Teacher</a:t>
            </a:r>
            <a:r>
              <a:rPr lang="fr-BE" sz="1600" dirty="0" smtClean="0">
                <a:solidFill>
                  <a:schemeClr val="bg1"/>
                </a:solidFill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</a:rPr>
              <a:t>coping</a:t>
            </a:r>
            <a:endParaRPr lang="fr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81 0.00948 L -0.09703 -0.05969 C -0.11513 -0.07426 -0.13675 -0.10572 -0.15472 -0.14458 C -0.17504 -0.18807 -0.18781 -0.22624 -0.19197 -0.26302 L -0.21346 -0.42587 " pathEditMode="relative" rAng="-18573724" ptsTypes="FffFF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82" y="-18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2" animBg="1"/>
      <p:bldP spid="15" grpId="3" animBg="1"/>
      <p:bldP spid="15" grpId="4" animBg="1"/>
      <p:bldP spid="17" grpId="0" animBg="1"/>
      <p:bldP spid="17" grpId="3" animBg="1"/>
      <p:bldP spid="17" grpId="4" animBg="1"/>
      <p:bldP spid="18" grpId="0" animBg="1"/>
      <p:bldP spid="9" grpId="0"/>
      <p:bldP spid="9" grpId="1"/>
      <p:bldP spid="9" grpId="2"/>
      <p:bldP spid="11" grpId="0"/>
      <p:bldP spid="11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28356" y="266287"/>
            <a:ext cx="9404723" cy="1400530"/>
          </a:xfrm>
        </p:spPr>
        <p:txBody>
          <a:bodyPr/>
          <a:lstStyle/>
          <a:p>
            <a:r>
              <a:rPr lang="fr-BE" sz="3600" b="1" dirty="0" smtClean="0"/>
              <a:t>More </a:t>
            </a:r>
            <a:r>
              <a:rPr lang="fr-BE" sz="3600" b="1" dirty="0" err="1" smtClean="0"/>
              <a:t>domains</a:t>
            </a:r>
            <a:r>
              <a:rPr lang="fr-BE" sz="3600" b="1" dirty="0" smtClean="0"/>
              <a:t> of investigation</a:t>
            </a:r>
            <a:endParaRPr lang="fr-BE" sz="36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210914"/>
            <a:ext cx="10281448" cy="3213304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857250" lvl="1" indent="-457200">
              <a:buFont typeface="+mj-lt"/>
              <a:buAutoNum type="arabicPeriod"/>
            </a:pPr>
            <a:endParaRPr lang="fr-BE" sz="3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fr-BE" sz="24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4.1.  </a:t>
            </a:r>
            <a:r>
              <a:rPr lang="fr-BE" sz="2400" b="1" dirty="0">
                <a:solidFill>
                  <a:schemeClr val="bg1"/>
                </a:solidFill>
                <a:sym typeface="Wingdings" panose="05000000000000000000" pitchFamily="2" charset="2"/>
              </a:rPr>
              <a:t>D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octoral </a:t>
            </a:r>
            <a:r>
              <a:rPr lang="fr-BE" sz="24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completion</a:t>
            </a:r>
            <a:endParaRPr lang="fr-BE" sz="24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2" indent="-342900"/>
            <a:r>
              <a:rPr lang="fr-BE" sz="22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5 </a:t>
            </a:r>
            <a:r>
              <a:rPr lang="fr-BE" sz="2200" b="1" dirty="0">
                <a:solidFill>
                  <a:schemeClr val="bg1"/>
                </a:solidFill>
                <a:sym typeface="Wingdings" panose="05000000000000000000" pitchFamily="2" charset="2"/>
              </a:rPr>
              <a:t>m</a:t>
            </a:r>
            <a:r>
              <a:rPr lang="fr-BE" sz="22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otivation profiles of </a:t>
            </a:r>
            <a:r>
              <a:rPr lang="fr-BE" sz="22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phd</a:t>
            </a:r>
            <a:r>
              <a:rPr lang="fr-BE" sz="22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fr-BE" sz="22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students</a:t>
            </a:r>
            <a:r>
              <a:rPr lang="fr-BE" sz="22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fr-BE" dirty="0" smtClean="0">
                <a:solidFill>
                  <a:schemeClr val="bg1"/>
                </a:solidFill>
                <a:sym typeface="Wingdings" panose="05000000000000000000" pitchFamily="2" charset="2"/>
              </a:rPr>
              <a:t>(</a:t>
            </a:r>
            <a:r>
              <a:rPr lang="fr-BE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Deci</a:t>
            </a:r>
            <a:r>
              <a:rPr lang="fr-BE" dirty="0" smtClean="0">
                <a:solidFill>
                  <a:schemeClr val="bg1"/>
                </a:solidFill>
                <a:sym typeface="Wingdings" panose="05000000000000000000" pitchFamily="2" charset="2"/>
              </a:rPr>
              <a:t> &amp; Ryan, 2000)</a:t>
            </a:r>
          </a:p>
          <a:p>
            <a:pPr marL="1714500" lvl="3" indent="-457200"/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Different</a:t>
            </a:r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impacts of </a:t>
            </a:r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supervisor’s</a:t>
            </a:r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support</a:t>
            </a:r>
            <a:endParaRPr lang="fr-BE" sz="1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171700" lvl="4" indent="-457200"/>
            <a:endParaRPr lang="fr-BE" sz="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fr-BE" sz="24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4.2.  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Learning </a:t>
            </a:r>
            <a:r>
              <a:rPr lang="fr-BE" sz="24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strategies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and self-</a:t>
            </a:r>
            <a:r>
              <a:rPr lang="fr-BE" sz="24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regulation</a:t>
            </a:r>
            <a:endParaRPr lang="fr-BE" sz="24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1257300" lvl="2" indent="-457200"/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Relationship </a:t>
            </a:r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between</a:t>
            </a:r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motivation and cognition</a:t>
            </a:r>
          </a:p>
          <a:p>
            <a:pPr marL="1257300" lvl="2" indent="-457200"/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Development</a:t>
            </a:r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of </a:t>
            </a:r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student’s</a:t>
            </a:r>
            <a:r>
              <a:rPr lang="fr-BE" sz="1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fr-BE" sz="1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metacognition</a:t>
            </a:r>
            <a:endParaRPr lang="fr-BE" sz="18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1714500" lvl="3" indent="-457200"/>
            <a:endParaRPr lang="fr-BE" sz="12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00" dirty="0" smtClean="0"/>
          </a:p>
          <a:p>
            <a:pPr marL="400050" lvl="1" indent="0">
              <a:buNone/>
            </a:pPr>
            <a:r>
              <a:rPr lang="en-US" sz="1400" dirty="0" smtClean="0"/>
              <a:t>De </a:t>
            </a:r>
            <a:r>
              <a:rPr lang="en-US" sz="1400" dirty="0" err="1"/>
              <a:t>Clercq</a:t>
            </a:r>
            <a:r>
              <a:rPr lang="en-US" sz="1400" dirty="0"/>
              <a:t>, M., </a:t>
            </a:r>
            <a:r>
              <a:rPr lang="en-US" sz="1400" dirty="0" err="1"/>
              <a:t>Galand</a:t>
            </a:r>
            <a:r>
              <a:rPr lang="en-US" sz="1400" dirty="0"/>
              <a:t>, B., &amp; </a:t>
            </a:r>
            <a:r>
              <a:rPr lang="en-US" sz="1400" dirty="0" err="1"/>
              <a:t>Frenay</a:t>
            </a:r>
            <a:r>
              <a:rPr lang="en-US" sz="1400" dirty="0"/>
              <a:t>, M. (2013). Chicken or the egg: Longitudinal analysis of the causal dilemma between goal orientation, self-regulation and cognitive processing strategies in higher education. </a:t>
            </a:r>
            <a:r>
              <a:rPr lang="en-US" sz="1400" i="1" dirty="0"/>
              <a:t>Studies in Educational Evaluation</a:t>
            </a:r>
            <a:r>
              <a:rPr lang="en-US" sz="1400" dirty="0"/>
              <a:t>, </a:t>
            </a:r>
            <a:r>
              <a:rPr lang="en-US" sz="1400" i="1" dirty="0"/>
              <a:t>39</a:t>
            </a:r>
            <a:r>
              <a:rPr lang="en-US" sz="1400" dirty="0"/>
              <a:t>(1), 4-13</a:t>
            </a:r>
            <a:r>
              <a:rPr lang="en-US" sz="1400" dirty="0" smtClean="0"/>
              <a:t>.</a:t>
            </a:r>
          </a:p>
          <a:p>
            <a:pPr marL="400050" lvl="1" indent="0">
              <a:buNone/>
            </a:pPr>
            <a:endParaRPr lang="en-US" sz="1400" dirty="0"/>
          </a:p>
          <a:p>
            <a:pPr marL="400050" lvl="1" indent="0">
              <a:buNone/>
            </a:pPr>
            <a:r>
              <a:rPr lang="en-US" sz="1400" dirty="0"/>
              <a:t>De </a:t>
            </a:r>
            <a:r>
              <a:rPr lang="en-US" sz="1400" dirty="0" err="1"/>
              <a:t>Clercq</a:t>
            </a:r>
            <a:r>
              <a:rPr lang="en-US" sz="1400" dirty="0"/>
              <a:t>, M., </a:t>
            </a:r>
            <a:r>
              <a:rPr lang="en-US" sz="1400" dirty="0" err="1"/>
              <a:t>Galand</a:t>
            </a:r>
            <a:r>
              <a:rPr lang="en-US" sz="1400" dirty="0"/>
              <a:t>, B., &amp; </a:t>
            </a:r>
            <a:r>
              <a:rPr lang="en-US" sz="1400" dirty="0" err="1"/>
              <a:t>Frenay</a:t>
            </a:r>
            <a:r>
              <a:rPr lang="en-US" sz="1400" dirty="0"/>
              <a:t>, M. (2013). Learning processes in higher education: Providing new insights into the effects of motivation and cognition on specific and global measures of achievement. In </a:t>
            </a:r>
            <a:r>
              <a:rPr lang="en-US" sz="1400" i="1" dirty="0"/>
              <a:t>Learning Patterns in Higher Education</a:t>
            </a:r>
            <a:r>
              <a:rPr lang="en-US" sz="1400" dirty="0"/>
              <a:t> (pp. 157-178). </a:t>
            </a:r>
            <a:r>
              <a:rPr lang="en-US" sz="1400" dirty="0" err="1"/>
              <a:t>Routledge</a:t>
            </a:r>
            <a:r>
              <a:rPr lang="en-US" sz="1400" dirty="0"/>
              <a:t>.</a:t>
            </a:r>
            <a:endParaRPr lang="fr-BE" sz="14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fr-BE" sz="22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1257300" lvl="2" indent="-457200"/>
            <a:endParaRPr lang="fr-BE" sz="10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fr-BE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36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9469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628356" y="266287"/>
            <a:ext cx="9404723" cy="1400530"/>
          </a:xfrm>
        </p:spPr>
        <p:txBody>
          <a:bodyPr/>
          <a:lstStyle/>
          <a:p>
            <a:r>
              <a:rPr lang="fr-BE" sz="3600" b="1" dirty="0" smtClean="0"/>
              <a:t>More </a:t>
            </a:r>
            <a:r>
              <a:rPr lang="fr-BE" sz="3600" b="1" dirty="0" err="1" smtClean="0"/>
              <a:t>domains</a:t>
            </a:r>
            <a:r>
              <a:rPr lang="fr-BE" sz="3600" b="1" dirty="0" smtClean="0"/>
              <a:t> of investigation</a:t>
            </a:r>
            <a:endParaRPr lang="fr-BE" sz="3600" b="1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103312" y="1210914"/>
            <a:ext cx="10281448" cy="5449768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857250" lvl="1" indent="-457200">
              <a:buFont typeface="+mj-lt"/>
              <a:buAutoNum type="arabicPeriod"/>
            </a:pPr>
            <a:endParaRPr lang="fr-BE" sz="3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fr-BE" sz="24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4.3.  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FIT-</a:t>
            </a:r>
            <a:r>
              <a:rPr lang="fr-BE" sz="24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choice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: </a:t>
            </a:r>
            <a:r>
              <a:rPr lang="fr-BE" sz="24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teachers’coping</a:t>
            </a:r>
            <a:r>
              <a:rPr lang="fr-BE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profiles</a:t>
            </a:r>
          </a:p>
          <a:p>
            <a:pPr marL="1257300" lvl="2" indent="-457200"/>
            <a:r>
              <a:rPr lang="fr-BE" sz="20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	</a:t>
            </a:r>
            <a:r>
              <a:rPr lang="fr-B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5 profiles of </a:t>
            </a:r>
            <a:r>
              <a:rPr lang="fr-BE" sz="20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teachers</a:t>
            </a:r>
            <a:endParaRPr lang="fr-BE" sz="22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1257300" lvl="2" indent="-457200"/>
            <a:endParaRPr lang="fr-BE" sz="10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fr-BE" sz="1600" b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37</a:t>
            </a:fld>
            <a:endParaRPr lang="fr-BE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239" y="0"/>
            <a:ext cx="973341" cy="120811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972" y="0"/>
            <a:ext cx="770765" cy="120061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992"/>
          <a:stretch/>
        </p:blipFill>
        <p:spPr bwMode="auto">
          <a:xfrm>
            <a:off x="2253317" y="2346036"/>
            <a:ext cx="7562037" cy="394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95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984606" y="2440681"/>
            <a:ext cx="8825660" cy="1653180"/>
          </a:xfrm>
        </p:spPr>
        <p:txBody>
          <a:bodyPr/>
          <a:lstStyle/>
          <a:p>
            <a:r>
              <a:rPr lang="fr-BE" sz="4400" b="1" dirty="0" err="1" smtClean="0"/>
              <a:t>Thank</a:t>
            </a:r>
            <a:r>
              <a:rPr lang="fr-BE" sz="4400" b="1" dirty="0" smtClean="0"/>
              <a:t> </a:t>
            </a:r>
            <a:r>
              <a:rPr lang="fr-BE" sz="4400" b="1" dirty="0" err="1" smtClean="0"/>
              <a:t>you</a:t>
            </a:r>
            <a:r>
              <a:rPr lang="fr-BE" sz="4400" b="1" dirty="0" smtClean="0"/>
              <a:t> for </a:t>
            </a:r>
            <a:r>
              <a:rPr lang="fr-BE" sz="4400" b="1" dirty="0" err="1" smtClean="0"/>
              <a:t>your</a:t>
            </a:r>
            <a:r>
              <a:rPr lang="fr-BE" sz="4400" b="1" dirty="0" smtClean="0"/>
              <a:t> attention!</a:t>
            </a:r>
            <a:endParaRPr lang="fr-BE" sz="4400" b="1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1"/>
          </p:nvPr>
        </p:nvSpPr>
        <p:spPr>
          <a:xfrm>
            <a:off x="3345317" y="4010041"/>
            <a:ext cx="8825659" cy="860400"/>
          </a:xfrm>
        </p:spPr>
        <p:txBody>
          <a:bodyPr>
            <a:normAutofit/>
          </a:bodyPr>
          <a:lstStyle/>
          <a:p>
            <a:r>
              <a:rPr lang="fr-BE" sz="2400" dirty="0" smtClean="0"/>
              <a:t>mikael.declercq@uclouvain.be</a:t>
            </a:r>
            <a:endParaRPr lang="fr-BE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38</a:t>
            </a:fld>
            <a:endParaRPr lang="fr-BE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229" y="82891"/>
            <a:ext cx="1523020" cy="47488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7" y="0"/>
            <a:ext cx="1003855" cy="122736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17" y="83707"/>
            <a:ext cx="732743" cy="58619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422" y="96743"/>
            <a:ext cx="600826" cy="47347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71528" y="5829802"/>
            <a:ext cx="6808178" cy="830997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fr-BE" sz="2400" dirty="0" smtClean="0">
                <a:solidFill>
                  <a:srgbClr val="002060"/>
                </a:solidFill>
              </a:rPr>
              <a:t>If </a:t>
            </a:r>
            <a:r>
              <a:rPr lang="fr-BE" sz="2400" dirty="0" err="1" smtClean="0">
                <a:solidFill>
                  <a:srgbClr val="002060"/>
                </a:solidFill>
              </a:rPr>
              <a:t>you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want</a:t>
            </a:r>
            <a:r>
              <a:rPr lang="fr-BE" sz="2400" dirty="0" smtClean="0">
                <a:solidFill>
                  <a:srgbClr val="002060"/>
                </a:solidFill>
              </a:rPr>
              <a:t> to </a:t>
            </a:r>
            <a:r>
              <a:rPr lang="fr-BE" sz="2400" dirty="0" err="1" smtClean="0">
                <a:solidFill>
                  <a:srgbClr val="002060"/>
                </a:solidFill>
              </a:rPr>
              <a:t>see</a:t>
            </a:r>
            <a:r>
              <a:rPr lang="fr-BE" sz="2400" dirty="0" smtClean="0">
                <a:solidFill>
                  <a:srgbClr val="002060"/>
                </a:solidFill>
              </a:rPr>
              <a:t> more or to </a:t>
            </a:r>
            <a:r>
              <a:rPr lang="fr-BE" sz="2400" dirty="0" err="1" smtClean="0">
                <a:solidFill>
                  <a:srgbClr val="002060"/>
                </a:solidFill>
              </a:rPr>
              <a:t>keep</a:t>
            </a:r>
            <a:r>
              <a:rPr lang="fr-BE" sz="2400" dirty="0" smtClean="0">
                <a:solidFill>
                  <a:srgbClr val="002060"/>
                </a:solidFill>
              </a:rPr>
              <a:t> </a:t>
            </a:r>
            <a:r>
              <a:rPr lang="fr-BE" sz="2400" dirty="0" err="1" smtClean="0">
                <a:solidFill>
                  <a:srgbClr val="002060"/>
                </a:solidFill>
              </a:rPr>
              <a:t>informed</a:t>
            </a:r>
            <a:r>
              <a:rPr lang="fr-BE" sz="2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fr-BE" sz="2400" dirty="0" smtClean="0">
                <a:solidFill>
                  <a:srgbClr val="2E3A0C"/>
                </a:solidFill>
              </a:rPr>
              <a:t>researchgate.net/profile/</a:t>
            </a:r>
            <a:r>
              <a:rPr lang="fr-BE" sz="2400" dirty="0" err="1" smtClean="0">
                <a:solidFill>
                  <a:srgbClr val="2E3A0C"/>
                </a:solidFill>
              </a:rPr>
              <a:t>Mikael_Clercq</a:t>
            </a:r>
            <a:r>
              <a:rPr lang="fr-BE" sz="2400" dirty="0" smtClean="0">
                <a:solidFill>
                  <a:srgbClr val="2E3A0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431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646111" y="385343"/>
            <a:ext cx="9404723" cy="775718"/>
          </a:xfrm>
        </p:spPr>
        <p:txBody>
          <a:bodyPr/>
          <a:lstStyle/>
          <a:p>
            <a:r>
              <a:rPr lang="fr-BE" dirty="0" smtClean="0"/>
              <a:t>1.1. </a:t>
            </a:r>
            <a:r>
              <a:rPr lang="fr-BE" dirty="0" err="1" smtClean="0"/>
              <a:t>Where</a:t>
            </a:r>
            <a:r>
              <a:rPr lang="fr-BE" dirty="0" smtClean="0"/>
              <a:t> do I come </a:t>
            </a:r>
            <a:r>
              <a:rPr lang="fr-BE" dirty="0" err="1" smtClean="0"/>
              <a:t>from</a:t>
            </a:r>
            <a:r>
              <a:rPr lang="fr-BE" dirty="0" smtClean="0"/>
              <a:t>?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4</a:t>
            </a:fld>
            <a:endParaRPr lang="fr-BE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36" b="3703"/>
          <a:stretch/>
        </p:blipFill>
        <p:spPr>
          <a:xfrm>
            <a:off x="539408" y="1165570"/>
            <a:ext cx="6415574" cy="569243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08" b="44615" l="49077" r="67462">
                        <a14:foregroundMark x1="50385" y1="6154" x2="50385" y2="6154"/>
                        <a14:foregroundMark x1="50692" y1="5692" x2="50692" y2="5692"/>
                        <a14:foregroundMark x1="50462" y1="41538" x2="50462" y2="41538"/>
                        <a14:foregroundMark x1="66923" y1="21385" x2="66923" y2="21385"/>
                        <a14:foregroundMark x1="66923" y1="22615" x2="66923" y2="22615"/>
                        <a14:foregroundMark x1="66923" y1="21385" x2="66923" y2="21385"/>
                        <a14:foregroundMark x1="65769" y1="21385" x2="65769" y2="21385"/>
                        <a14:foregroundMark x1="50769" y1="7385" x2="50769" y2="7385"/>
                        <a14:foregroundMark x1="50462" y1="7231" x2="50462" y2="7231"/>
                        <a14:backgroundMark x1="50846" y1="42000" x2="50846" y2="42000"/>
                        <a14:backgroundMark x1="49538" y1="42154" x2="49538" y2="421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728" t="3884" r="32071" b="55431"/>
          <a:stretch/>
        </p:blipFill>
        <p:spPr>
          <a:xfrm>
            <a:off x="3038042" y="2355793"/>
            <a:ext cx="1146032" cy="121417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28" b="92949" l="5300" r="944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5" t="5657" r="5415" b="6935"/>
          <a:stretch/>
        </p:blipFill>
        <p:spPr>
          <a:xfrm>
            <a:off x="7110220" y="2584190"/>
            <a:ext cx="4616955" cy="38073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238" y="5241959"/>
            <a:ext cx="1176528" cy="1435608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 flipV="1">
            <a:off x="8443766" y="4165600"/>
            <a:ext cx="1060452" cy="1076360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248" y="2050756"/>
            <a:ext cx="1608572" cy="533434"/>
          </a:xfrm>
          <a:prstGeom prst="rect">
            <a:avLst/>
          </a:prstGeom>
        </p:spPr>
      </p:pic>
      <p:cxnSp>
        <p:nvCxnSpPr>
          <p:cNvPr id="18" name="Connecteur droit 17"/>
          <p:cNvCxnSpPr/>
          <p:nvPr/>
        </p:nvCxnSpPr>
        <p:spPr>
          <a:xfrm>
            <a:off x="8914820" y="2584190"/>
            <a:ext cx="941822" cy="106417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rganigramme : Connecteur 18"/>
          <p:cNvSpPr/>
          <p:nvPr/>
        </p:nvSpPr>
        <p:spPr>
          <a:xfrm>
            <a:off x="9801945" y="3581573"/>
            <a:ext cx="152400" cy="133582"/>
          </a:xfrm>
          <a:prstGeom prst="flowChartConnector">
            <a:avLst/>
          </a:prstGeom>
          <a:solidFill>
            <a:srgbClr val="0070C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Rectangle à coins arrondis 20"/>
          <p:cNvSpPr/>
          <p:nvPr/>
        </p:nvSpPr>
        <p:spPr>
          <a:xfrm>
            <a:off x="9233357" y="1385455"/>
            <a:ext cx="2493818" cy="822036"/>
          </a:xfrm>
          <a:prstGeom prst="wedgeRoundRectCallout">
            <a:avLst>
              <a:gd name="adj1" fmla="val -64907"/>
              <a:gd name="adj2" fmla="val 32518"/>
              <a:gd name="adj3" fmla="val 16667"/>
            </a:avLst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chemeClr val="bg1"/>
                </a:solidFill>
                <a:latin typeface="Aharoni"/>
              </a:rPr>
              <a:t>« This </a:t>
            </a:r>
            <a:r>
              <a:rPr lang="fr-BE" dirty="0" err="1" smtClean="0">
                <a:solidFill>
                  <a:schemeClr val="bg1"/>
                </a:solidFill>
                <a:latin typeface="Aharoni"/>
              </a:rPr>
              <a:t>is</a:t>
            </a:r>
            <a:r>
              <a:rPr lang="fr-BE" dirty="0" smtClean="0">
                <a:solidFill>
                  <a:schemeClr val="bg1"/>
                </a:solidFill>
                <a:latin typeface="Aharoni"/>
              </a:rPr>
              <a:t> not the uni </a:t>
            </a:r>
            <a:r>
              <a:rPr lang="fr-BE" dirty="0" err="1" smtClean="0">
                <a:solidFill>
                  <a:schemeClr val="bg1"/>
                </a:solidFill>
                <a:latin typeface="Aharoni"/>
              </a:rPr>
              <a:t>that</a:t>
            </a:r>
            <a:r>
              <a:rPr lang="fr-BE" dirty="0" smtClean="0">
                <a:solidFill>
                  <a:schemeClr val="bg1"/>
                </a:solidFill>
                <a:latin typeface="Aharoni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latin typeface="Aharoni"/>
              </a:rPr>
              <a:t>you’re</a:t>
            </a:r>
            <a:r>
              <a:rPr lang="fr-BE" dirty="0" smtClean="0">
                <a:solidFill>
                  <a:schemeClr val="bg1"/>
                </a:solidFill>
                <a:latin typeface="Aharoni"/>
              </a:rPr>
              <a:t> </a:t>
            </a:r>
            <a:r>
              <a:rPr lang="fr-BE" dirty="0" err="1" smtClean="0">
                <a:solidFill>
                  <a:schemeClr val="bg1"/>
                </a:solidFill>
                <a:latin typeface="Aharoni"/>
              </a:rPr>
              <a:t>looking</a:t>
            </a:r>
            <a:r>
              <a:rPr lang="fr-BE" dirty="0" smtClean="0">
                <a:solidFill>
                  <a:schemeClr val="bg1"/>
                </a:solidFill>
                <a:latin typeface="Aharoni"/>
              </a:rPr>
              <a:t> for »</a:t>
            </a:r>
            <a:endParaRPr lang="fr-BE" dirty="0">
              <a:solidFill>
                <a:schemeClr val="bg1"/>
              </a:solidFill>
              <a:latin typeface="Aharoni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111" b="90000" l="9979" r="907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719" y="1952636"/>
            <a:ext cx="1279630" cy="729673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550" y="5137150"/>
            <a:ext cx="2584450" cy="172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506" y="289088"/>
            <a:ext cx="9404723" cy="808191"/>
          </a:xfrm>
        </p:spPr>
        <p:txBody>
          <a:bodyPr/>
          <a:lstStyle/>
          <a:p>
            <a:r>
              <a:rPr lang="fr-BE" dirty="0" smtClean="0"/>
              <a:t>One </a:t>
            </a:r>
            <a:r>
              <a:rPr lang="fr-BE" dirty="0" err="1" smtClean="0"/>
              <a:t>Faculty</a:t>
            </a:r>
            <a:r>
              <a:rPr lang="fr-BE" dirty="0" smtClean="0"/>
              <a:t>, </a:t>
            </a:r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research</a:t>
            </a:r>
            <a:r>
              <a:rPr lang="fr-BE" dirty="0" smtClean="0"/>
              <a:t> institutes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5</a:t>
            </a:fld>
            <a:endParaRPr lang="fr-BE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1" y="3243288"/>
            <a:ext cx="1822666" cy="56831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44" y="1294458"/>
            <a:ext cx="1106197" cy="135249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2" y="4991213"/>
            <a:ext cx="1751780" cy="111120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55183" y="1409960"/>
            <a:ext cx="440880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I </a:t>
            </a:r>
            <a:r>
              <a:rPr lang="fr-BE" sz="2400" dirty="0" err="1" smtClean="0"/>
              <a:t>am</a:t>
            </a:r>
            <a:r>
              <a:rPr lang="fr-BE" sz="2400" dirty="0" smtClean="0"/>
              <a:t> a </a:t>
            </a:r>
            <a:r>
              <a:rPr lang="fr-BE" sz="2400" dirty="0" err="1"/>
              <a:t>p</a:t>
            </a:r>
            <a:r>
              <a:rPr lang="fr-BE" sz="2400" dirty="0" err="1" smtClean="0"/>
              <a:t>sychologist</a:t>
            </a:r>
            <a:r>
              <a:rPr lang="fr-BE" sz="2400" dirty="0" smtClean="0"/>
              <a:t> </a:t>
            </a:r>
            <a:r>
              <a:rPr lang="fr-BE" sz="2400" dirty="0" err="1" smtClean="0"/>
              <a:t>from</a:t>
            </a:r>
            <a:r>
              <a:rPr lang="fr-BE" sz="2400" dirty="0" smtClean="0"/>
              <a:t> the </a:t>
            </a:r>
          </a:p>
          <a:p>
            <a:r>
              <a:rPr lang="fr-BE" sz="2400" b="1" dirty="0" err="1" smtClean="0"/>
              <a:t>Faculty</a:t>
            </a:r>
            <a:r>
              <a:rPr lang="fr-BE" sz="2400" b="1" dirty="0" smtClean="0"/>
              <a:t> of </a:t>
            </a:r>
            <a:r>
              <a:rPr lang="fr-BE" sz="2400" b="1" dirty="0" err="1" smtClean="0"/>
              <a:t>psychology</a:t>
            </a:r>
            <a:endParaRPr lang="fr-BE" sz="2400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455183" y="2682529"/>
            <a:ext cx="5273905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BE" sz="2400" dirty="0"/>
              <a:t>I </a:t>
            </a:r>
            <a:r>
              <a:rPr lang="fr-BE" sz="2400" dirty="0" err="1"/>
              <a:t>am</a:t>
            </a:r>
            <a:r>
              <a:rPr lang="fr-BE" sz="2400" dirty="0"/>
              <a:t> a </a:t>
            </a:r>
            <a:r>
              <a:rPr lang="fr-BE" sz="2400" dirty="0" err="1"/>
              <a:t>researcher</a:t>
            </a:r>
            <a:r>
              <a:rPr lang="fr-BE" sz="2400" dirty="0"/>
              <a:t> </a:t>
            </a:r>
            <a:r>
              <a:rPr lang="fr-BE" sz="2400" dirty="0" err="1" smtClean="0"/>
              <a:t>attached</a:t>
            </a:r>
            <a:r>
              <a:rPr lang="fr-BE" sz="2400" dirty="0" smtClean="0"/>
              <a:t> to the</a:t>
            </a:r>
            <a:endParaRPr lang="fr-BE" sz="2400" dirty="0"/>
          </a:p>
          <a:p>
            <a:r>
              <a:rPr lang="fr-BE" sz="2400" b="1" dirty="0" err="1"/>
              <a:t>Psychological</a:t>
            </a:r>
            <a:r>
              <a:rPr lang="fr-BE" sz="2400" b="1" dirty="0"/>
              <a:t> Sciences </a:t>
            </a:r>
          </a:p>
          <a:p>
            <a:r>
              <a:rPr lang="fr-BE" sz="2400" b="1" dirty="0" err="1"/>
              <a:t>Research</a:t>
            </a:r>
            <a:r>
              <a:rPr lang="fr-BE" sz="2400" b="1" dirty="0"/>
              <a:t> Institute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/>
              <a:t>266 </a:t>
            </a:r>
            <a:r>
              <a:rPr lang="fr-BE" sz="2400" dirty="0" err="1" smtClean="0"/>
              <a:t>members</a:t>
            </a:r>
            <a:endParaRPr lang="fr-BE" sz="2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374" y="1220178"/>
            <a:ext cx="4129711" cy="294979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55183" y="4648260"/>
            <a:ext cx="9056633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BE" sz="2400" dirty="0"/>
              <a:t>I </a:t>
            </a:r>
            <a:r>
              <a:rPr lang="fr-BE" sz="2400" dirty="0" err="1"/>
              <a:t>am</a:t>
            </a:r>
            <a:r>
              <a:rPr lang="fr-BE" sz="2400" dirty="0"/>
              <a:t> </a:t>
            </a:r>
            <a:r>
              <a:rPr lang="fr-BE" sz="2400" dirty="0" err="1" smtClean="0"/>
              <a:t>working</a:t>
            </a:r>
            <a:r>
              <a:rPr lang="fr-BE" sz="2400" dirty="0" smtClean="0"/>
              <a:t> on </a:t>
            </a:r>
            <a:r>
              <a:rPr lang="fr-BE" sz="2400" dirty="0" err="1" smtClean="0"/>
              <a:t>educational</a:t>
            </a:r>
            <a:r>
              <a:rPr lang="fr-BE" sz="2400" dirty="0" smtClean="0"/>
              <a:t> questions as a </a:t>
            </a:r>
            <a:r>
              <a:rPr lang="fr-BE" sz="2400" dirty="0" err="1" smtClean="0"/>
              <a:t>member</a:t>
            </a:r>
            <a:r>
              <a:rPr lang="fr-BE" sz="2400" dirty="0" smtClean="0"/>
              <a:t> of the </a:t>
            </a:r>
            <a:r>
              <a:rPr lang="fr-BE" sz="2400" b="1" dirty="0" err="1" smtClean="0"/>
              <a:t>Interdisciplinary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research</a:t>
            </a:r>
            <a:r>
              <a:rPr lang="fr-BE" sz="2400" b="1" dirty="0" smtClean="0"/>
              <a:t> group for </a:t>
            </a:r>
            <a:r>
              <a:rPr lang="fr-BE" sz="2400" b="1" dirty="0" err="1" smtClean="0"/>
              <a:t>education</a:t>
            </a:r>
            <a:r>
              <a:rPr lang="fr-BE" sz="2400" b="1" dirty="0" smtClean="0"/>
              <a:t> and training</a:t>
            </a:r>
            <a:endParaRPr lang="fr-B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80 </a:t>
            </a:r>
            <a:r>
              <a:rPr lang="fr-BE" sz="2400" dirty="0" err="1" smtClean="0"/>
              <a:t>members</a:t>
            </a:r>
            <a:endParaRPr lang="fr-BE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Sociology</a:t>
            </a:r>
            <a:r>
              <a:rPr lang="fr-BE" sz="2400" dirty="0" smtClean="0"/>
              <a:t>, </a:t>
            </a:r>
            <a:r>
              <a:rPr lang="fr-BE" sz="2400" dirty="0" err="1"/>
              <a:t>p</a:t>
            </a:r>
            <a:r>
              <a:rPr lang="fr-BE" sz="2400" dirty="0" err="1" smtClean="0"/>
              <a:t>sychology</a:t>
            </a:r>
            <a:r>
              <a:rPr lang="fr-BE" sz="2400" dirty="0" smtClean="0"/>
              <a:t>, </a:t>
            </a:r>
            <a:r>
              <a:rPr lang="fr-BE" sz="2400" dirty="0" err="1" smtClean="0"/>
              <a:t>anthropology</a:t>
            </a:r>
            <a:r>
              <a:rPr lang="fr-BE" sz="2400" dirty="0" smtClean="0"/>
              <a:t>, </a:t>
            </a:r>
            <a:r>
              <a:rPr lang="fr-BE" sz="2400" dirty="0" err="1" smtClean="0"/>
              <a:t>philosophy</a:t>
            </a:r>
            <a:r>
              <a:rPr lang="fr-BE" sz="2400" dirty="0" smtClean="0"/>
              <a:t>…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6224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14420" cy="1400530"/>
          </a:xfrm>
        </p:spPr>
        <p:txBody>
          <a:bodyPr/>
          <a:lstStyle/>
          <a:p>
            <a:r>
              <a:rPr lang="fr-BE" dirty="0" smtClean="0"/>
              <a:t>But </a:t>
            </a:r>
            <a:r>
              <a:rPr lang="fr-BE" dirty="0" err="1" smtClean="0"/>
              <a:t>actually</a:t>
            </a:r>
            <a:r>
              <a:rPr lang="fr-BE" dirty="0" smtClean="0"/>
              <a:t>, </a:t>
            </a:r>
            <a:r>
              <a:rPr lang="fr-BE" dirty="0" err="1" smtClean="0"/>
              <a:t>my</a:t>
            </a:r>
            <a:r>
              <a:rPr lang="fr-BE" dirty="0" smtClean="0"/>
              <a:t> </a:t>
            </a:r>
            <a:r>
              <a:rPr lang="fr-BE" dirty="0" err="1" smtClean="0"/>
              <a:t>research</a:t>
            </a:r>
            <a:r>
              <a:rPr lang="fr-BE" dirty="0" smtClean="0"/>
              <a:t> team </a:t>
            </a:r>
            <a:r>
              <a:rPr lang="fr-BE" dirty="0" err="1" smtClean="0"/>
              <a:t>is</a:t>
            </a:r>
            <a:r>
              <a:rPr lang="fr-BE" dirty="0" smtClean="0"/>
              <a:t>…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6</a:t>
            </a:fld>
            <a:endParaRPr lang="fr-BE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3" r="15952"/>
          <a:stretch/>
        </p:blipFill>
        <p:spPr>
          <a:xfrm>
            <a:off x="442762" y="1443787"/>
            <a:ext cx="2512193" cy="21608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4829" y="1346796"/>
            <a:ext cx="7343335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BE" sz="2400" dirty="0" smtClean="0"/>
              <a:t>The </a:t>
            </a:r>
            <a:r>
              <a:rPr lang="fr-BE" sz="2400" dirty="0" err="1" smtClean="0"/>
              <a:t>LIMe</a:t>
            </a:r>
            <a:r>
              <a:rPr lang="fr-BE" sz="2400" dirty="0" smtClean="0"/>
              <a:t> </a:t>
            </a:r>
            <a:r>
              <a:rPr lang="fr-BE" sz="2400" dirty="0" err="1" smtClean="0"/>
              <a:t>Lab</a:t>
            </a:r>
            <a:endParaRPr lang="fr-B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Research</a:t>
            </a:r>
            <a:r>
              <a:rPr lang="fr-BE" sz="2400" dirty="0" smtClean="0"/>
              <a:t> </a:t>
            </a:r>
            <a:r>
              <a:rPr lang="fr-BE" sz="2400" dirty="0" err="1" smtClean="0"/>
              <a:t>lab</a:t>
            </a:r>
            <a:r>
              <a:rPr lang="fr-BE" sz="2400" dirty="0" smtClean="0"/>
              <a:t> for </a:t>
            </a:r>
            <a:r>
              <a:rPr lang="fr-BE" sz="2400" b="1" dirty="0" smtClean="0"/>
              <a:t>Learning, Instruction and Motivation in </a:t>
            </a:r>
            <a:r>
              <a:rPr lang="fr-BE" sz="2400" b="1" dirty="0" err="1" smtClean="0"/>
              <a:t>education</a:t>
            </a:r>
            <a:endParaRPr lang="fr-B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43 </a:t>
            </a:r>
            <a:r>
              <a:rPr lang="fr-BE" sz="2400" dirty="0" err="1" smtClean="0"/>
              <a:t>members</a:t>
            </a:r>
            <a:r>
              <a:rPr lang="fr-BE" sz="2400" dirty="0" smtClean="0"/>
              <a:t> (9 </a:t>
            </a:r>
            <a:r>
              <a:rPr lang="fr-BE" sz="2400" dirty="0" err="1" smtClean="0"/>
              <a:t>professors</a:t>
            </a:r>
            <a:r>
              <a:rPr lang="fr-BE" sz="2400" dirty="0" smtClean="0"/>
              <a:t>, 34 </a:t>
            </a:r>
            <a:r>
              <a:rPr lang="fr-BE" sz="2400" dirty="0" err="1" smtClean="0"/>
              <a:t>phd</a:t>
            </a:r>
            <a:r>
              <a:rPr lang="fr-BE" sz="2400" dirty="0"/>
              <a:t> </a:t>
            </a:r>
            <a:r>
              <a:rPr lang="fr-BE" sz="2400" dirty="0" err="1" smtClean="0"/>
              <a:t>students</a:t>
            </a:r>
            <a:r>
              <a:rPr lang="fr-BE" sz="2400" dirty="0" smtClean="0"/>
              <a:t> and </a:t>
            </a:r>
            <a:r>
              <a:rPr lang="fr-BE" sz="2400" dirty="0" err="1" smtClean="0"/>
              <a:t>post-doctoral</a:t>
            </a:r>
            <a:r>
              <a:rPr lang="fr-BE" sz="2400" dirty="0" smtClean="0"/>
              <a:t> </a:t>
            </a:r>
            <a:r>
              <a:rPr lang="fr-BE" sz="2400" dirty="0" err="1" smtClean="0"/>
              <a:t>researchers</a:t>
            </a:r>
            <a:r>
              <a:rPr lang="fr-BE" sz="24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Mainly</a:t>
            </a:r>
            <a:r>
              <a:rPr lang="fr-BE" sz="2400" dirty="0" smtClean="0"/>
              <a:t> </a:t>
            </a:r>
            <a:r>
              <a:rPr lang="fr-BE" sz="2400" dirty="0" err="1" smtClean="0"/>
              <a:t>educational</a:t>
            </a:r>
            <a:r>
              <a:rPr lang="fr-BE" sz="2400" dirty="0" smtClean="0"/>
              <a:t> </a:t>
            </a:r>
            <a:r>
              <a:rPr lang="fr-BE" sz="2400" dirty="0" err="1" smtClean="0"/>
              <a:t>psychologists</a:t>
            </a:r>
            <a:endParaRPr lang="fr-BE" sz="2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33"/>
          <a:stretch/>
        </p:blipFill>
        <p:spPr>
          <a:xfrm>
            <a:off x="6083975" y="3753853"/>
            <a:ext cx="6088773" cy="31041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3138" y="3828512"/>
            <a:ext cx="5534526" cy="29854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BE" sz="2400" dirty="0" err="1" smtClean="0"/>
              <a:t>Topics</a:t>
            </a:r>
            <a:r>
              <a:rPr lang="fr-BE" sz="24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Teaching</a:t>
            </a:r>
            <a:r>
              <a:rPr lang="fr-BE" sz="2400" dirty="0" smtClean="0"/>
              <a:t>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Educational</a:t>
            </a:r>
            <a:r>
              <a:rPr lang="fr-BE" sz="2400" dirty="0" smtClean="0"/>
              <a:t> transition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Lifelong</a:t>
            </a:r>
            <a:r>
              <a:rPr lang="fr-BE" sz="2400" dirty="0" smtClean="0"/>
              <a:t> </a:t>
            </a:r>
            <a:r>
              <a:rPr lang="fr-BE" sz="2400" dirty="0" err="1" smtClean="0"/>
              <a:t>learning</a:t>
            </a:r>
            <a:endParaRPr lang="fr-B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Assessment</a:t>
            </a:r>
            <a:r>
              <a:rPr lang="fr-BE" sz="2400" dirty="0" smtClean="0"/>
              <a:t> and </a:t>
            </a:r>
            <a:r>
              <a:rPr lang="fr-BE" sz="2400" dirty="0" err="1" smtClean="0"/>
              <a:t>evaluation</a:t>
            </a:r>
            <a:endParaRPr lang="fr-B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/>
              <a:t>Bullying</a:t>
            </a:r>
            <a:endParaRPr lang="fr-B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/>
              <a:t>ICTE </a:t>
            </a:r>
            <a:r>
              <a:rPr lang="fr-BE" sz="2000" dirty="0"/>
              <a:t>(Information and Communication Technologies in </a:t>
            </a:r>
            <a:r>
              <a:rPr lang="fr-BE" sz="2000" dirty="0" smtClean="0"/>
              <a:t>Education)</a:t>
            </a:r>
            <a:endParaRPr lang="fr-BE" sz="2000" dirty="0"/>
          </a:p>
        </p:txBody>
      </p:sp>
      <p:sp>
        <p:nvSpPr>
          <p:cNvPr id="8" name="Organigramme : Connecteur 7"/>
          <p:cNvSpPr/>
          <p:nvPr/>
        </p:nvSpPr>
        <p:spPr>
          <a:xfrm>
            <a:off x="7190070" y="4693179"/>
            <a:ext cx="558265" cy="591954"/>
          </a:xfrm>
          <a:prstGeom prst="flowChartConnector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8814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400" b="1" dirty="0"/>
              <a:t>1.2. </a:t>
            </a:r>
            <a:r>
              <a:rPr lang="fr-BE" sz="4400" b="1" dirty="0" err="1"/>
              <a:t>My</a:t>
            </a:r>
            <a:r>
              <a:rPr lang="fr-BE" sz="4400" b="1" dirty="0"/>
              <a:t> Expertises</a:t>
            </a:r>
            <a:endParaRPr lang="fr-BE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7</a:t>
            </a:fld>
            <a:endParaRPr lang="fr-BE" dirty="0"/>
          </a:p>
        </p:txBody>
      </p:sp>
      <p:sp>
        <p:nvSpPr>
          <p:cNvPr id="4" name="Espace réservé du contenu 19"/>
          <p:cNvSpPr txBox="1">
            <a:spLocks/>
          </p:cNvSpPr>
          <p:nvPr/>
        </p:nvSpPr>
        <p:spPr>
          <a:xfrm>
            <a:off x="730822" y="1281633"/>
            <a:ext cx="11079375" cy="2270089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fr-BE" sz="2400" b="1" dirty="0" err="1" smtClean="0">
                <a:solidFill>
                  <a:schemeClr val="bg1"/>
                </a:solidFill>
              </a:rPr>
              <a:t>Theoretically</a:t>
            </a:r>
            <a:r>
              <a:rPr lang="fr-BE" sz="2400" b="1" dirty="0" smtClean="0">
                <a:solidFill>
                  <a:schemeClr val="bg1"/>
                </a:solidFill>
              </a:rPr>
              <a:t> </a:t>
            </a:r>
            <a:r>
              <a:rPr lang="fr-BE" sz="2400" b="1" dirty="0" err="1" smtClean="0">
                <a:solidFill>
                  <a:schemeClr val="bg1"/>
                </a:solidFill>
              </a:rPr>
              <a:t>grounded</a:t>
            </a:r>
            <a:r>
              <a:rPr lang="fr-BE" sz="2400" b="1" dirty="0" smtClean="0">
                <a:solidFill>
                  <a:schemeClr val="bg1"/>
                </a:solidFill>
              </a:rPr>
              <a:t> in: </a:t>
            </a: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Self-</a:t>
            </a:r>
            <a:r>
              <a:rPr lang="fr-BE" dirty="0" err="1" smtClean="0">
                <a:solidFill>
                  <a:schemeClr val="bg1"/>
                </a:solidFill>
              </a:rPr>
              <a:t>determination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theory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sz="1800" dirty="0" smtClean="0">
                <a:solidFill>
                  <a:schemeClr val="bg1"/>
                </a:solidFill>
              </a:rPr>
              <a:t>(</a:t>
            </a:r>
            <a:r>
              <a:rPr lang="fr-BE" sz="1800" dirty="0" err="1" smtClean="0">
                <a:solidFill>
                  <a:schemeClr val="bg1"/>
                </a:solidFill>
              </a:rPr>
              <a:t>Deci</a:t>
            </a:r>
            <a:r>
              <a:rPr lang="fr-BE" sz="1800" dirty="0" smtClean="0">
                <a:solidFill>
                  <a:schemeClr val="bg1"/>
                </a:solidFill>
              </a:rPr>
              <a:t> &amp; Ryan, 2000)</a:t>
            </a:r>
          </a:p>
          <a:p>
            <a:pPr>
              <a:buFontTx/>
              <a:buChar char="-"/>
            </a:pPr>
            <a:r>
              <a:rPr lang="fr-BE" dirty="0" err="1" smtClean="0">
                <a:solidFill>
                  <a:schemeClr val="bg1"/>
                </a:solidFill>
              </a:rPr>
              <a:t>Expectancy</a:t>
            </a:r>
            <a:r>
              <a:rPr lang="fr-BE" dirty="0" smtClean="0">
                <a:solidFill>
                  <a:schemeClr val="bg1"/>
                </a:solidFill>
              </a:rPr>
              <a:t>-value </a:t>
            </a:r>
            <a:r>
              <a:rPr lang="fr-BE" dirty="0" err="1" smtClean="0">
                <a:solidFill>
                  <a:schemeClr val="bg1"/>
                </a:solidFill>
              </a:rPr>
              <a:t>theory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sz="1800" dirty="0" smtClean="0">
                <a:solidFill>
                  <a:schemeClr val="bg1"/>
                </a:solidFill>
              </a:rPr>
              <a:t>(Eccles &amp; </a:t>
            </a:r>
            <a:r>
              <a:rPr lang="fr-BE" sz="1800" dirty="0" err="1" smtClean="0">
                <a:solidFill>
                  <a:schemeClr val="bg1"/>
                </a:solidFill>
              </a:rPr>
              <a:t>Wigfield</a:t>
            </a:r>
            <a:r>
              <a:rPr lang="fr-BE" sz="1800" dirty="0" smtClean="0">
                <a:solidFill>
                  <a:schemeClr val="bg1"/>
                </a:solidFill>
              </a:rPr>
              <a:t>, 2002)</a:t>
            </a: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Self-System Model </a:t>
            </a:r>
            <a:r>
              <a:rPr lang="fr-BE" dirty="0">
                <a:solidFill>
                  <a:schemeClr val="bg1"/>
                </a:solidFill>
              </a:rPr>
              <a:t>of </a:t>
            </a:r>
            <a:r>
              <a:rPr lang="fr-BE" dirty="0" err="1" smtClean="0">
                <a:solidFill>
                  <a:schemeClr val="bg1"/>
                </a:solidFill>
              </a:rPr>
              <a:t>Motivational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>
                <a:solidFill>
                  <a:schemeClr val="bg1"/>
                </a:solidFill>
              </a:rPr>
              <a:t>Development</a:t>
            </a:r>
            <a:r>
              <a:rPr lang="fr-BE" dirty="0">
                <a:solidFill>
                  <a:schemeClr val="bg1"/>
                </a:solidFill>
              </a:rPr>
              <a:t>  </a:t>
            </a:r>
            <a:r>
              <a:rPr lang="fr-BE" sz="1800" dirty="0" smtClean="0">
                <a:solidFill>
                  <a:schemeClr val="bg1"/>
                </a:solidFill>
              </a:rPr>
              <a:t>(Appleton, </a:t>
            </a:r>
            <a:r>
              <a:rPr lang="fr-BE" sz="1800" dirty="0" err="1" smtClean="0">
                <a:solidFill>
                  <a:schemeClr val="bg1"/>
                </a:solidFill>
              </a:rPr>
              <a:t>Christenson</a:t>
            </a:r>
            <a:r>
              <a:rPr lang="fr-BE" sz="1800" dirty="0" smtClean="0">
                <a:solidFill>
                  <a:schemeClr val="bg1"/>
                </a:solidFill>
              </a:rPr>
              <a:t> &amp; </a:t>
            </a:r>
            <a:r>
              <a:rPr lang="fr-BE" sz="1800" dirty="0" err="1" smtClean="0">
                <a:solidFill>
                  <a:schemeClr val="bg1"/>
                </a:solidFill>
              </a:rPr>
              <a:t>Furlong</a:t>
            </a:r>
            <a:r>
              <a:rPr lang="fr-BE" sz="1800" dirty="0" smtClean="0">
                <a:solidFill>
                  <a:schemeClr val="bg1"/>
                </a:solidFill>
              </a:rPr>
              <a:t>, 2008)</a:t>
            </a: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Model of transition cycles </a:t>
            </a:r>
            <a:r>
              <a:rPr lang="fr-BE" sz="1800" dirty="0" smtClean="0">
                <a:solidFill>
                  <a:schemeClr val="bg1"/>
                </a:solidFill>
              </a:rPr>
              <a:t>(Nicholson, 1990)</a:t>
            </a:r>
          </a:p>
        </p:txBody>
      </p:sp>
      <p:sp>
        <p:nvSpPr>
          <p:cNvPr id="5" name="Espace réservé du contenu 19"/>
          <p:cNvSpPr txBox="1">
            <a:spLocks/>
          </p:cNvSpPr>
          <p:nvPr/>
        </p:nvSpPr>
        <p:spPr>
          <a:xfrm>
            <a:off x="730821" y="4061730"/>
            <a:ext cx="11079375" cy="2473824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fr-BE" sz="2400" b="1" dirty="0" err="1" smtClean="0">
                <a:solidFill>
                  <a:schemeClr val="bg1"/>
                </a:solidFill>
              </a:rPr>
              <a:t>Methodological</a:t>
            </a:r>
            <a:r>
              <a:rPr lang="fr-BE" sz="2400" b="1" dirty="0" smtClean="0">
                <a:solidFill>
                  <a:schemeClr val="bg1"/>
                </a:solidFill>
              </a:rPr>
              <a:t> expertise in: </a:t>
            </a: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Person-</a:t>
            </a:r>
            <a:r>
              <a:rPr lang="fr-BE" dirty="0" err="1" smtClean="0">
                <a:solidFill>
                  <a:schemeClr val="bg1"/>
                </a:solidFill>
              </a:rPr>
              <a:t>centered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approach</a:t>
            </a:r>
            <a:r>
              <a:rPr lang="fr-BE" dirty="0" smtClean="0">
                <a:solidFill>
                  <a:schemeClr val="bg1"/>
                </a:solidFill>
              </a:rPr>
              <a:t> (Cluster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r>
              <a:rPr lang="fr-BE" dirty="0" smtClean="0">
                <a:solidFill>
                  <a:schemeClr val="bg1"/>
                </a:solidFill>
              </a:rPr>
              <a:t>, LPA)</a:t>
            </a:r>
            <a:endParaRPr lang="fr-BE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Structural </a:t>
            </a:r>
            <a:r>
              <a:rPr lang="fr-BE" dirty="0" err="1" smtClean="0">
                <a:solidFill>
                  <a:schemeClr val="bg1"/>
                </a:solidFill>
              </a:rPr>
              <a:t>equation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modeling</a:t>
            </a:r>
            <a:r>
              <a:rPr lang="fr-BE" dirty="0" smtClean="0">
                <a:solidFill>
                  <a:schemeClr val="bg1"/>
                </a:solidFill>
              </a:rPr>
              <a:t> (CFA, cross-</a:t>
            </a:r>
            <a:r>
              <a:rPr lang="fr-BE" dirty="0" err="1" smtClean="0">
                <a:solidFill>
                  <a:schemeClr val="bg1"/>
                </a:solidFill>
              </a:rPr>
              <a:t>lag</a:t>
            </a:r>
            <a:r>
              <a:rPr lang="fr-BE" dirty="0" smtClean="0">
                <a:solidFill>
                  <a:schemeClr val="bg1"/>
                </a:solidFill>
              </a:rPr>
              <a:t> model, </a:t>
            </a:r>
            <a:r>
              <a:rPr lang="fr-BE" dirty="0" err="1" smtClean="0">
                <a:solidFill>
                  <a:schemeClr val="bg1"/>
                </a:solidFill>
              </a:rPr>
              <a:t>multigroup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r>
              <a:rPr lang="fr-BE" dirty="0" smtClean="0">
                <a:solidFill>
                  <a:schemeClr val="bg1"/>
                </a:solidFill>
              </a:rPr>
              <a:t>)</a:t>
            </a:r>
            <a:endParaRPr lang="fr-BE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BE" dirty="0" smtClean="0">
                <a:solidFill>
                  <a:schemeClr val="bg1"/>
                </a:solidFill>
              </a:rPr>
              <a:t>Multi-</a:t>
            </a:r>
            <a:r>
              <a:rPr lang="fr-BE" dirty="0" err="1" smtClean="0">
                <a:solidFill>
                  <a:schemeClr val="bg1"/>
                </a:solidFill>
              </a:rPr>
              <a:t>level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endParaRPr lang="fr-BE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BE" sz="5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fr-BE" dirty="0" smtClean="0">
                <a:solidFill>
                  <a:schemeClr val="bg1"/>
                </a:solidFill>
              </a:rPr>
              <a:t>But </a:t>
            </a:r>
            <a:r>
              <a:rPr lang="fr-BE" dirty="0" err="1" smtClean="0">
                <a:solidFill>
                  <a:schemeClr val="bg1"/>
                </a:solidFill>
              </a:rPr>
              <a:t>also</a:t>
            </a:r>
            <a:r>
              <a:rPr lang="fr-BE" dirty="0" smtClean="0">
                <a:solidFill>
                  <a:schemeClr val="bg1"/>
                </a:solidFill>
              </a:rPr>
              <a:t> in qualitative analyses (</a:t>
            </a:r>
            <a:r>
              <a:rPr lang="fr-BE" dirty="0" err="1" smtClean="0">
                <a:solidFill>
                  <a:schemeClr val="bg1"/>
                </a:solidFill>
              </a:rPr>
              <a:t>thematic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r>
              <a:rPr lang="fr-BE" dirty="0" smtClean="0">
                <a:solidFill>
                  <a:schemeClr val="bg1"/>
                </a:solidFill>
              </a:rPr>
              <a:t>, </a:t>
            </a:r>
            <a:r>
              <a:rPr lang="fr-BE" dirty="0" err="1" smtClean="0">
                <a:solidFill>
                  <a:schemeClr val="bg1"/>
                </a:solidFill>
              </a:rPr>
              <a:t>sequential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r>
              <a:rPr lang="fr-BE" dirty="0" smtClean="0">
                <a:solidFill>
                  <a:schemeClr val="bg1"/>
                </a:solidFill>
              </a:rPr>
              <a:t>, IPA &amp; focus group)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24" y="97256"/>
            <a:ext cx="3014770" cy="255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8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b="1" dirty="0" smtClean="0"/>
              <a:t>1.3. </a:t>
            </a:r>
            <a:r>
              <a:rPr lang="fr-BE" sz="3600" b="1" dirty="0" err="1" smtClean="0"/>
              <a:t>My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topic</a:t>
            </a:r>
            <a:r>
              <a:rPr lang="fr-BE" sz="3600" b="1" dirty="0" smtClean="0"/>
              <a:t> </a:t>
            </a:r>
            <a:r>
              <a:rPr lang="fr-BE" sz="3600" b="1" smtClean="0"/>
              <a:t>of investigation</a:t>
            </a:r>
            <a:r>
              <a:rPr lang="fr-BE" dirty="0" smtClean="0"/>
              <a:t/>
            </a:r>
            <a:br>
              <a:rPr lang="fr-BE" dirty="0" smtClean="0"/>
            </a:br>
            <a:endParaRPr lang="fr-BE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334131" y="2887156"/>
            <a:ext cx="8724269" cy="1790720"/>
          </a:xfrm>
          <a:solidFill>
            <a:schemeClr val="tx1"/>
          </a:solidFill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3"/>
            <a:endParaRPr lang="fr-BE" dirty="0" smtClean="0"/>
          </a:p>
          <a:p>
            <a:pPr lvl="1"/>
            <a:r>
              <a:rPr lang="fr-BE" dirty="0" smtClean="0">
                <a:solidFill>
                  <a:schemeClr val="bg1"/>
                </a:solidFill>
              </a:rPr>
              <a:t>Focus on the transition </a:t>
            </a:r>
            <a:r>
              <a:rPr lang="fr-BE" dirty="0" err="1" smtClean="0">
                <a:solidFill>
                  <a:schemeClr val="bg1"/>
                </a:solidFill>
              </a:rPr>
              <a:t>from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secondary</a:t>
            </a:r>
            <a:r>
              <a:rPr lang="fr-BE" dirty="0" smtClean="0">
                <a:solidFill>
                  <a:schemeClr val="bg1"/>
                </a:solidFill>
              </a:rPr>
              <a:t> to </a:t>
            </a:r>
            <a:r>
              <a:rPr lang="fr-BE" dirty="0" err="1" smtClean="0">
                <a:solidFill>
                  <a:schemeClr val="bg1"/>
                </a:solidFill>
              </a:rPr>
              <a:t>Higher</a:t>
            </a:r>
            <a:r>
              <a:rPr lang="fr-BE" dirty="0" smtClean="0">
                <a:solidFill>
                  <a:schemeClr val="bg1"/>
                </a:solidFill>
              </a:rPr>
              <a:t> Education</a:t>
            </a:r>
          </a:p>
          <a:p>
            <a:pPr lvl="1"/>
            <a:r>
              <a:rPr lang="fr-BE" dirty="0" err="1" smtClean="0">
                <a:solidFill>
                  <a:schemeClr val="bg1"/>
                </a:solidFill>
              </a:rPr>
              <a:t>Psychological</a:t>
            </a:r>
            <a:r>
              <a:rPr lang="fr-BE" dirty="0" smtClean="0">
                <a:solidFill>
                  <a:schemeClr val="bg1"/>
                </a:solidFill>
              </a:rPr>
              <a:t> investigation of the </a:t>
            </a:r>
            <a:r>
              <a:rPr lang="fr-BE" dirty="0" err="1" smtClean="0">
                <a:solidFill>
                  <a:schemeClr val="bg1"/>
                </a:solidFill>
              </a:rPr>
              <a:t>individual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experience</a:t>
            </a:r>
            <a:r>
              <a:rPr lang="fr-BE" dirty="0" smtClean="0">
                <a:solidFill>
                  <a:schemeClr val="bg1"/>
                </a:solidFill>
              </a:rPr>
              <a:t> (micro-</a:t>
            </a:r>
            <a:r>
              <a:rPr lang="fr-BE" dirty="0" err="1" smtClean="0">
                <a:solidFill>
                  <a:schemeClr val="bg1"/>
                </a:solidFill>
              </a:rPr>
              <a:t>level</a:t>
            </a:r>
            <a:r>
              <a:rPr lang="fr-BE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fr-BE" dirty="0" err="1" smtClean="0">
                <a:solidFill>
                  <a:schemeClr val="bg1"/>
                </a:solidFill>
              </a:rPr>
              <a:t>Multifactorial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analysis</a:t>
            </a:r>
            <a:r>
              <a:rPr lang="fr-BE" dirty="0" smtClean="0">
                <a:solidFill>
                  <a:schemeClr val="bg1"/>
                </a:solidFill>
              </a:rPr>
              <a:t> of </a:t>
            </a:r>
            <a:r>
              <a:rPr lang="fr-BE" dirty="0" err="1" smtClean="0">
                <a:solidFill>
                  <a:schemeClr val="bg1"/>
                </a:solidFill>
              </a:rPr>
              <a:t>achievement’s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determinant</a:t>
            </a:r>
            <a:r>
              <a:rPr lang="fr-BE" dirty="0" err="1">
                <a:solidFill>
                  <a:schemeClr val="bg1"/>
                </a:solidFill>
              </a:rPr>
              <a:t>s</a:t>
            </a:r>
            <a:endParaRPr lang="fr-BE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8</a:t>
            </a:fld>
            <a:endParaRPr lang="fr-BE" dirty="0"/>
          </a:p>
        </p:txBody>
      </p:sp>
      <p:sp>
        <p:nvSpPr>
          <p:cNvPr id="2" name="ZoneTexte 1"/>
          <p:cNvSpPr txBox="1"/>
          <p:nvPr/>
        </p:nvSpPr>
        <p:spPr>
          <a:xfrm>
            <a:off x="559293" y="1292309"/>
            <a:ext cx="1077337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« 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Understand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the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adjustment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process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in the first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year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at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the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university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and the levers of action to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promote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student’s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achievement</a:t>
            </a:r>
            <a:r>
              <a:rPr lang="fr-B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fr-BE" sz="3200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»</a:t>
            </a:r>
          </a:p>
          <a:p>
            <a:endParaRPr lang="fr-BE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4" b="93597" l="10000" r="93538">
                        <a14:foregroundMark x1="38308" y1="41655" x2="38308" y2="41655"/>
                        <a14:foregroundMark x1="38154" y1="44892" x2="38154" y2="44892"/>
                        <a14:foregroundMark x1="31615" y1="16835" x2="31615" y2="168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308" y="4341181"/>
            <a:ext cx="1952267" cy="208742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669" y="4513355"/>
            <a:ext cx="2619375" cy="17430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9" name="Connecteur droit avec flèche 8"/>
          <p:cNvCxnSpPr/>
          <p:nvPr/>
        </p:nvCxnSpPr>
        <p:spPr>
          <a:xfrm>
            <a:off x="4962617" y="5113538"/>
            <a:ext cx="435006" cy="133165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85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AAA9-D75A-4B44-AFD8-FFB039DD62B3}" type="slidenum">
              <a:rPr lang="fr-BE" smtClean="0"/>
              <a:t>9</a:t>
            </a:fld>
            <a:endParaRPr lang="fr-BE" dirty="0"/>
          </a:p>
        </p:txBody>
      </p:sp>
      <p:sp>
        <p:nvSpPr>
          <p:cNvPr id="7" name="Oval 7"/>
          <p:cNvSpPr>
            <a:spLocks/>
          </p:cNvSpPr>
          <p:nvPr/>
        </p:nvSpPr>
        <p:spPr>
          <a:xfrm>
            <a:off x="7728220" y="533399"/>
            <a:ext cx="594360" cy="594360"/>
          </a:xfrm>
          <a:prstGeom prst="ellipse">
            <a:avLst/>
          </a:pr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470" y="891380"/>
            <a:ext cx="5303838" cy="53038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Oval 1090"/>
          <p:cNvSpPr>
            <a:spLocks noChangeAspect="1"/>
          </p:cNvSpPr>
          <p:nvPr/>
        </p:nvSpPr>
        <p:spPr>
          <a:xfrm>
            <a:off x="5282200" y="800099"/>
            <a:ext cx="5486400" cy="5486400"/>
          </a:xfrm>
          <a:custGeom>
            <a:avLst/>
            <a:gdLst/>
            <a:ahLst/>
            <a:cxnLst/>
            <a:rect l="l" t="t" r="r" b="b"/>
            <a:pathLst>
              <a:path w="5486400" h="5486400">
                <a:moveTo>
                  <a:pt x="2745148" y="152401"/>
                </a:moveTo>
                <a:cubicBezTo>
                  <a:pt x="1825091" y="151709"/>
                  <a:pt x="973686" y="639022"/>
                  <a:pt x="508292" y="1432693"/>
                </a:cubicBezTo>
                <a:lnTo>
                  <a:pt x="2743200" y="2743200"/>
                </a:lnTo>
                <a:lnTo>
                  <a:pt x="4980077" y="1436054"/>
                </a:lnTo>
                <a:cubicBezTo>
                  <a:pt x="4515877" y="641684"/>
                  <a:pt x="3665205" y="153093"/>
                  <a:pt x="2745148" y="152401"/>
                </a:cubicBezTo>
                <a:close/>
                <a:moveTo>
                  <a:pt x="2743200" y="0"/>
                </a:moveTo>
                <a:cubicBezTo>
                  <a:pt x="4258228" y="0"/>
                  <a:pt x="5486400" y="1228172"/>
                  <a:pt x="5486400" y="2743200"/>
                </a:cubicBezTo>
                <a:cubicBezTo>
                  <a:pt x="5486400" y="4258228"/>
                  <a:pt x="4258228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nut 5"/>
          <p:cNvSpPr>
            <a:spLocks noChangeAspect="1"/>
          </p:cNvSpPr>
          <p:nvPr/>
        </p:nvSpPr>
        <p:spPr>
          <a:xfrm>
            <a:off x="7911100" y="3428999"/>
            <a:ext cx="228600" cy="228600"/>
          </a:xfrm>
          <a:prstGeom prst="donu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</a:gradFill>
          <a:ln>
            <a:noFill/>
          </a:ln>
          <a:effectLst>
            <a:innerShdw blurRad="63500" dist="76200" dir="18900000">
              <a:prstClr val="black">
                <a:alpha val="44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773880" y="1251368"/>
            <a:ext cx="44370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fr-BE" sz="2000" b="1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1.1. </a:t>
            </a:r>
            <a:r>
              <a:rPr lang="fr-BE" sz="1600" dirty="0" err="1" smtClean="0">
                <a:solidFill>
                  <a:schemeClr val="bg1"/>
                </a:solidFill>
              </a:rPr>
              <a:t>Where</a:t>
            </a:r>
            <a:r>
              <a:rPr lang="fr-BE" sz="1600" dirty="0" smtClean="0">
                <a:solidFill>
                  <a:schemeClr val="bg1"/>
                </a:solidFill>
              </a:rPr>
              <a:t> do I come </a:t>
            </a:r>
            <a:r>
              <a:rPr lang="fr-BE" sz="1600" dirty="0" err="1" smtClean="0">
                <a:solidFill>
                  <a:schemeClr val="bg1"/>
                </a:solidFill>
              </a:rPr>
              <a:t>from</a:t>
            </a:r>
            <a:r>
              <a:rPr lang="fr-BE" sz="1600" dirty="0" smtClean="0">
                <a:solidFill>
                  <a:schemeClr val="bg1"/>
                </a:solidFill>
              </a:rPr>
              <a:t>?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1.2. Expertises</a:t>
            </a: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1.3. </a:t>
            </a:r>
            <a:r>
              <a:rPr lang="fr-BE" sz="1600" dirty="0" err="1" smtClean="0">
                <a:solidFill>
                  <a:schemeClr val="bg1"/>
                </a:solidFill>
              </a:rPr>
              <a:t>Topic</a:t>
            </a:r>
            <a:r>
              <a:rPr lang="fr-BE" sz="1600" dirty="0" smtClean="0">
                <a:solidFill>
                  <a:schemeClr val="bg1"/>
                </a:solidFill>
              </a:rPr>
              <a:t> of investigation</a:t>
            </a:r>
            <a:endParaRPr lang="fr-BE" sz="16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291486" y="2688615"/>
            <a:ext cx="4437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 smtClean="0">
                <a:solidFill>
                  <a:schemeClr val="bg1"/>
                </a:solidFill>
              </a:rPr>
              <a:t>2. </a:t>
            </a:r>
            <a:r>
              <a:rPr lang="fr-BE" sz="2000" b="1" dirty="0" err="1" smtClean="0">
                <a:solidFill>
                  <a:schemeClr val="bg1"/>
                </a:solidFill>
              </a:rPr>
              <a:t>Diversity</a:t>
            </a:r>
            <a:r>
              <a:rPr lang="fr-BE" sz="2000" b="1" dirty="0" smtClean="0">
                <a:solidFill>
                  <a:schemeClr val="bg1"/>
                </a:solidFill>
              </a:rPr>
              <a:t> in HE</a:t>
            </a:r>
          </a:p>
          <a:p>
            <a:pPr marL="342900" indent="-342900" algn="ctr">
              <a:buAutoNum type="arabicPeriod"/>
            </a:pPr>
            <a:endParaRPr lang="fr-BE" sz="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  <a:latin typeface="+mj-lt"/>
              </a:rPr>
              <a:t>2.1. </a:t>
            </a:r>
            <a:r>
              <a:rPr lang="fr-BE" sz="1600" dirty="0" err="1" smtClean="0">
                <a:solidFill>
                  <a:schemeClr val="bg1"/>
                </a:solidFill>
                <a:latin typeface="+mj-lt"/>
              </a:rPr>
              <a:t>Rationales</a:t>
            </a:r>
            <a:endParaRPr lang="fr-BE" sz="1600" dirty="0" smtClean="0">
              <a:solidFill>
                <a:schemeClr val="bg1"/>
              </a:solidFill>
              <a:latin typeface="+mj-lt"/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2.2  </a:t>
            </a:r>
            <a:r>
              <a:rPr lang="fr-BE" sz="1600" dirty="0" err="1" smtClean="0">
                <a:solidFill>
                  <a:schemeClr val="bg1"/>
                </a:solidFill>
              </a:rPr>
              <a:t>Environments</a:t>
            </a:r>
            <a:endParaRPr lang="fr-BE" sz="1600" dirty="0" smtClean="0">
              <a:solidFill>
                <a:schemeClr val="bg1"/>
              </a:solidFill>
            </a:endParaRPr>
          </a:p>
          <a:p>
            <a:pPr lvl="2"/>
            <a:r>
              <a:rPr lang="fr-BE" sz="1600" dirty="0" smtClean="0">
                <a:solidFill>
                  <a:schemeClr val="bg1"/>
                </a:solidFill>
              </a:rPr>
              <a:t>2.3.</a:t>
            </a:r>
            <a:r>
              <a:rPr lang="fr-BE" sz="1600" dirty="0">
                <a:solidFill>
                  <a:schemeClr val="bg1"/>
                </a:solidFill>
              </a:rPr>
              <a:t> </a:t>
            </a:r>
            <a:r>
              <a:rPr lang="fr-BE" sz="1600" dirty="0" err="1">
                <a:solidFill>
                  <a:schemeClr val="bg1"/>
                </a:solidFill>
              </a:rPr>
              <a:t>Student’s</a:t>
            </a:r>
            <a:r>
              <a:rPr lang="fr-BE" sz="1600" dirty="0">
                <a:solidFill>
                  <a:schemeClr val="bg1"/>
                </a:solidFill>
              </a:rPr>
              <a:t> profiles</a:t>
            </a:r>
          </a:p>
          <a:p>
            <a:pPr lvl="2"/>
            <a:endParaRPr lang="fr-BE" sz="1600" dirty="0">
              <a:solidFill>
                <a:schemeClr val="bg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4" y="3215524"/>
            <a:ext cx="490061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80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318E-6 3.16678E-6 L 0.09482 0.06615 C 0.1154 0.08003 0.13715 0.11265 0.15682 0.15221 C 0.17857 0.19801 0.19237 0.24057 0.19615 0.27828 L 0.21868 0.45662 " pathEditMode="relative" rAng="2983713" ptsTypes="FffFF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3" y="1917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10" grpId="0" animBg="1"/>
      <p:bldP spid="13" grpId="0"/>
      <p:bldP spid="13" grpId="1"/>
      <p:bldP spid="14" grpId="0"/>
      <p:bldP spid="1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3964</TotalTime>
  <Words>2724</Words>
  <Application>Microsoft Office PowerPoint</Application>
  <PresentationFormat>Personnalisé</PresentationFormat>
  <Paragraphs>730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Ion</vt:lpstr>
      <vt:lpstr>Students at the gates of the university:  </vt:lpstr>
      <vt:lpstr>Présentation PowerPoint</vt:lpstr>
      <vt:lpstr>Présentation PowerPoint</vt:lpstr>
      <vt:lpstr>1.1. Where do I come from?</vt:lpstr>
      <vt:lpstr>One Faculty, two research institutes</vt:lpstr>
      <vt:lpstr>But actually, my research team is…</vt:lpstr>
      <vt:lpstr>1.2. My Expertises</vt:lpstr>
      <vt:lpstr>1.3. My topic of investigation </vt:lpstr>
      <vt:lpstr>Présentation PowerPoint</vt:lpstr>
      <vt:lpstr>2.1. Rationales </vt:lpstr>
      <vt:lpstr>2.1. Rationales </vt:lpstr>
      <vt:lpstr>2.1. Rationales</vt:lpstr>
      <vt:lpstr>2.2. Context-specificity of adjustment </vt:lpstr>
      <vt:lpstr>2.2. Context-specificity of adjustment (sample) </vt:lpstr>
      <vt:lpstr>2.2. Context-specificity of adjustment (method) </vt:lpstr>
      <vt:lpstr>2.2. Context-specificity of adjustment (M0+M1)</vt:lpstr>
      <vt:lpstr>2.2. Context-specificity of adjustment (M2)</vt:lpstr>
      <vt:lpstr>2.2. Context-specificity of adjustment (M3)</vt:lpstr>
      <vt:lpstr>2.2. Context-specificity of adjustment (M4)</vt:lpstr>
      <vt:lpstr>2.2. Context-specificity of adjustment (M4)</vt:lpstr>
      <vt:lpstr>2.1. Student’s profiles (study 1)</vt:lpstr>
      <vt:lpstr>2.1. Student’s profiles (study 1- results)</vt:lpstr>
      <vt:lpstr>2.1. Student’s profiles (study 1- results)</vt:lpstr>
      <vt:lpstr>2.2. Student’s adjustment process (Study 2)</vt:lpstr>
      <vt:lpstr>2.2. Student’s adjustment process (Study 2- results)</vt:lpstr>
      <vt:lpstr>2.2. Student’s adjustment process (Study 2- results)</vt:lpstr>
      <vt:lpstr>Présentation PowerPoint</vt:lpstr>
      <vt:lpstr>3.1. Promoting support for success</vt:lpstr>
      <vt:lpstr>3.1. Promoting support for success</vt:lpstr>
      <vt:lpstr>3.1. Promoting support for success</vt:lpstr>
      <vt:lpstr>3.1. Promoting support for success (results)</vt:lpstr>
      <vt:lpstr>3.1. Promoting support for success</vt:lpstr>
      <vt:lpstr>3.2. Critical requirements a new assessment of student adjustment (in progress)</vt:lpstr>
      <vt:lpstr>3.2. Critical requirements a new assessment of student adjustment (in progress)</vt:lpstr>
      <vt:lpstr>Présentation PowerPoint</vt:lpstr>
      <vt:lpstr>More domains of investigation</vt:lpstr>
      <vt:lpstr>More domains of investigation</vt:lpstr>
      <vt:lpstr>Thank you for your attention!</vt:lpstr>
    </vt:vector>
  </TitlesOfParts>
  <Company>Université Catholique de Louvain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Mikaël De Clercq</dc:creator>
  <cp:lastModifiedBy>decle</cp:lastModifiedBy>
  <cp:revision>154</cp:revision>
  <cp:lastPrinted>2017-06-08T09:04:26Z</cp:lastPrinted>
  <dcterms:created xsi:type="dcterms:W3CDTF">2017-05-30T07:35:57Z</dcterms:created>
  <dcterms:modified xsi:type="dcterms:W3CDTF">2018-07-04T06:13:26Z</dcterms:modified>
</cp:coreProperties>
</file>