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4" r:id="rId5"/>
    <p:sldId id="270" r:id="rId6"/>
    <p:sldId id="308" r:id="rId7"/>
    <p:sldId id="309" r:id="rId8"/>
    <p:sldId id="307" r:id="rId9"/>
    <p:sldId id="310" r:id="rId10"/>
    <p:sldId id="311" r:id="rId11"/>
    <p:sldId id="312" r:id="rId12"/>
    <p:sldId id="313" r:id="rId13"/>
    <p:sldId id="314" r:id="rId14"/>
    <p:sldId id="315"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ole Bonnetier" userId="ff8fc870-f6e7-4ad5-a1e4-6183a38e2ccc" providerId="ADAL" clId="{9EF7937E-BC91-43F8-A26A-B907620FEF3F}"/>
    <pc:docChg chg="undo redo custSel addSld delSld modSld">
      <pc:chgData name="Carole Bonnetier" userId="ff8fc870-f6e7-4ad5-a1e4-6183a38e2ccc" providerId="ADAL" clId="{9EF7937E-BC91-43F8-A26A-B907620FEF3F}" dt="2020-11-15T16:22:19.391" v="230" actId="2696"/>
      <pc:docMkLst>
        <pc:docMk/>
      </pc:docMkLst>
      <pc:sldChg chg="modSp">
        <pc:chgData name="Carole Bonnetier" userId="ff8fc870-f6e7-4ad5-a1e4-6183a38e2ccc" providerId="ADAL" clId="{9EF7937E-BC91-43F8-A26A-B907620FEF3F}" dt="2020-11-15T15:24:43.301" v="228" actId="20577"/>
        <pc:sldMkLst>
          <pc:docMk/>
          <pc:sldMk cId="233541617" sldId="270"/>
        </pc:sldMkLst>
        <pc:spChg chg="mod">
          <ac:chgData name="Carole Bonnetier" userId="ff8fc870-f6e7-4ad5-a1e4-6183a38e2ccc" providerId="ADAL" clId="{9EF7937E-BC91-43F8-A26A-B907620FEF3F}" dt="2020-11-15T15:24:43.301" v="228" actId="20577"/>
          <ac:spMkLst>
            <pc:docMk/>
            <pc:sldMk cId="233541617" sldId="270"/>
            <ac:spMk id="3" creationId="{4B75776C-B5B6-4C44-8143-3F5E25880035}"/>
          </ac:spMkLst>
        </pc:spChg>
      </pc:sldChg>
      <pc:sldChg chg="modSp">
        <pc:chgData name="Carole Bonnetier" userId="ff8fc870-f6e7-4ad5-a1e4-6183a38e2ccc" providerId="ADAL" clId="{9EF7937E-BC91-43F8-A26A-B907620FEF3F}" dt="2020-11-12T13:19:41.931" v="195" actId="14100"/>
        <pc:sldMkLst>
          <pc:docMk/>
          <pc:sldMk cId="2885894983" sldId="307"/>
        </pc:sldMkLst>
        <pc:spChg chg="mod">
          <ac:chgData name="Carole Bonnetier" userId="ff8fc870-f6e7-4ad5-a1e4-6183a38e2ccc" providerId="ADAL" clId="{9EF7937E-BC91-43F8-A26A-B907620FEF3F}" dt="2020-11-12T12:51:39.140" v="97" actId="14100"/>
          <ac:spMkLst>
            <pc:docMk/>
            <pc:sldMk cId="2885894983" sldId="307"/>
            <ac:spMk id="50" creationId="{5451C3AB-2BAE-4444-8687-057B57F6B653}"/>
          </ac:spMkLst>
        </pc:spChg>
        <pc:spChg chg="mod">
          <ac:chgData name="Carole Bonnetier" userId="ff8fc870-f6e7-4ad5-a1e4-6183a38e2ccc" providerId="ADAL" clId="{9EF7937E-BC91-43F8-A26A-B907620FEF3F}" dt="2020-11-12T13:01:52.754" v="134" actId="255"/>
          <ac:spMkLst>
            <pc:docMk/>
            <pc:sldMk cId="2885894983" sldId="307"/>
            <ac:spMk id="56" creationId="{458F1B5E-1B4C-44CC-AF2C-E70E85FE85B8}"/>
          </ac:spMkLst>
        </pc:spChg>
        <pc:spChg chg="mod">
          <ac:chgData name="Carole Bonnetier" userId="ff8fc870-f6e7-4ad5-a1e4-6183a38e2ccc" providerId="ADAL" clId="{9EF7937E-BC91-43F8-A26A-B907620FEF3F}" dt="2020-11-12T13:02:22.121" v="136" actId="255"/>
          <ac:spMkLst>
            <pc:docMk/>
            <pc:sldMk cId="2885894983" sldId="307"/>
            <ac:spMk id="57" creationId="{60B2C285-D2DC-4DC2-821A-0584F30F9FD2}"/>
          </ac:spMkLst>
        </pc:spChg>
        <pc:spChg chg="mod">
          <ac:chgData name="Carole Bonnetier" userId="ff8fc870-f6e7-4ad5-a1e4-6183a38e2ccc" providerId="ADAL" clId="{9EF7937E-BC91-43F8-A26A-B907620FEF3F}" dt="2020-11-12T13:02:36.483" v="137" actId="255"/>
          <ac:spMkLst>
            <pc:docMk/>
            <pc:sldMk cId="2885894983" sldId="307"/>
            <ac:spMk id="58" creationId="{65CB2DEE-E47F-4357-AF02-8D793BF1C492}"/>
          </ac:spMkLst>
        </pc:spChg>
        <pc:spChg chg="mod">
          <ac:chgData name="Carole Bonnetier" userId="ff8fc870-f6e7-4ad5-a1e4-6183a38e2ccc" providerId="ADAL" clId="{9EF7937E-BC91-43F8-A26A-B907620FEF3F}" dt="2020-11-12T13:03:03.404" v="141" actId="255"/>
          <ac:spMkLst>
            <pc:docMk/>
            <pc:sldMk cId="2885894983" sldId="307"/>
            <ac:spMk id="59" creationId="{23B20FEC-FE7D-4621-8FE0-BB5E3C424BB9}"/>
          </ac:spMkLst>
        </pc:spChg>
        <pc:spChg chg="mod">
          <ac:chgData name="Carole Bonnetier" userId="ff8fc870-f6e7-4ad5-a1e4-6183a38e2ccc" providerId="ADAL" clId="{9EF7937E-BC91-43F8-A26A-B907620FEF3F}" dt="2020-11-12T13:02:57.549" v="140" actId="255"/>
          <ac:spMkLst>
            <pc:docMk/>
            <pc:sldMk cId="2885894983" sldId="307"/>
            <ac:spMk id="60" creationId="{D6868C74-60DF-49B3-ACB4-7267A5BA6D9F}"/>
          </ac:spMkLst>
        </pc:spChg>
        <pc:spChg chg="mod">
          <ac:chgData name="Carole Bonnetier" userId="ff8fc870-f6e7-4ad5-a1e4-6183a38e2ccc" providerId="ADAL" clId="{9EF7937E-BC91-43F8-A26A-B907620FEF3F}" dt="2020-11-12T13:04:20.445" v="152" actId="255"/>
          <ac:spMkLst>
            <pc:docMk/>
            <pc:sldMk cId="2885894983" sldId="307"/>
            <ac:spMk id="61" creationId="{F67ED490-AACC-49C5-BC13-FA5155285A45}"/>
          </ac:spMkLst>
        </pc:spChg>
        <pc:spChg chg="mod">
          <ac:chgData name="Carole Bonnetier" userId="ff8fc870-f6e7-4ad5-a1e4-6183a38e2ccc" providerId="ADAL" clId="{9EF7937E-BC91-43F8-A26A-B907620FEF3F}" dt="2020-11-12T13:03:56.712" v="148" actId="1076"/>
          <ac:spMkLst>
            <pc:docMk/>
            <pc:sldMk cId="2885894983" sldId="307"/>
            <ac:spMk id="62" creationId="{D66E6251-A50E-45DE-B1F8-6403D27CAC3F}"/>
          </ac:spMkLst>
        </pc:spChg>
        <pc:spChg chg="mod">
          <ac:chgData name="Carole Bonnetier" userId="ff8fc870-f6e7-4ad5-a1e4-6183a38e2ccc" providerId="ADAL" clId="{9EF7937E-BC91-43F8-A26A-B907620FEF3F}" dt="2020-11-12T13:04:00.569" v="149" actId="1076"/>
          <ac:spMkLst>
            <pc:docMk/>
            <pc:sldMk cId="2885894983" sldId="307"/>
            <ac:spMk id="63" creationId="{0C030368-07D9-4FAC-A596-808D6F4E95CD}"/>
          </ac:spMkLst>
        </pc:spChg>
        <pc:spChg chg="mod">
          <ac:chgData name="Carole Bonnetier" userId="ff8fc870-f6e7-4ad5-a1e4-6183a38e2ccc" providerId="ADAL" clId="{9EF7937E-BC91-43F8-A26A-B907620FEF3F}" dt="2020-11-12T13:04:05.972" v="150" actId="1076"/>
          <ac:spMkLst>
            <pc:docMk/>
            <pc:sldMk cId="2885894983" sldId="307"/>
            <ac:spMk id="64" creationId="{AAF3F4FC-6358-4BB4-A085-F193486C8A35}"/>
          </ac:spMkLst>
        </pc:spChg>
        <pc:spChg chg="mod">
          <ac:chgData name="Carole Bonnetier" userId="ff8fc870-f6e7-4ad5-a1e4-6183a38e2ccc" providerId="ADAL" clId="{9EF7937E-BC91-43F8-A26A-B907620FEF3F}" dt="2020-11-12T13:03:10.449" v="142" actId="255"/>
          <ac:spMkLst>
            <pc:docMk/>
            <pc:sldMk cId="2885894983" sldId="307"/>
            <ac:spMk id="65" creationId="{ED894768-F05E-49FA-BA21-EA815D58DB99}"/>
          </ac:spMkLst>
        </pc:spChg>
        <pc:spChg chg="mod">
          <ac:chgData name="Carole Bonnetier" userId="ff8fc870-f6e7-4ad5-a1e4-6183a38e2ccc" providerId="ADAL" clId="{9EF7937E-BC91-43F8-A26A-B907620FEF3F}" dt="2020-11-12T13:03:19.057" v="143" actId="1076"/>
          <ac:spMkLst>
            <pc:docMk/>
            <pc:sldMk cId="2885894983" sldId="307"/>
            <ac:spMk id="66" creationId="{5DFB8DB9-5970-4F4F-BB02-F3B9261457C3}"/>
          </ac:spMkLst>
        </pc:spChg>
        <pc:spChg chg="mod">
          <ac:chgData name="Carole Bonnetier" userId="ff8fc870-f6e7-4ad5-a1e4-6183a38e2ccc" providerId="ADAL" clId="{9EF7937E-BC91-43F8-A26A-B907620FEF3F}" dt="2020-11-12T13:19:41.931" v="195" actId="14100"/>
          <ac:spMkLst>
            <pc:docMk/>
            <pc:sldMk cId="2885894983" sldId="307"/>
            <ac:spMk id="72" creationId="{E5A824DB-A126-4B36-B46D-B8E68B39E940}"/>
          </ac:spMkLst>
        </pc:spChg>
        <pc:spChg chg="mod">
          <ac:chgData name="Carole Bonnetier" userId="ff8fc870-f6e7-4ad5-a1e4-6183a38e2ccc" providerId="ADAL" clId="{9EF7937E-BC91-43F8-A26A-B907620FEF3F}" dt="2020-11-12T13:13:48.346" v="186" actId="1076"/>
          <ac:spMkLst>
            <pc:docMk/>
            <pc:sldMk cId="2885894983" sldId="307"/>
            <ac:spMk id="73" creationId="{33C0B4D0-46E6-49CD-948E-733714DABB57}"/>
          </ac:spMkLst>
        </pc:spChg>
        <pc:grpChg chg="mod">
          <ac:chgData name="Carole Bonnetier" userId="ff8fc870-f6e7-4ad5-a1e4-6183a38e2ccc" providerId="ADAL" clId="{9EF7937E-BC91-43F8-A26A-B907620FEF3F}" dt="2020-11-12T13:19:08.811" v="193" actId="14100"/>
          <ac:grpSpMkLst>
            <pc:docMk/>
            <pc:sldMk cId="2885894983" sldId="307"/>
            <ac:grpSpMk id="6" creationId="{D6C7396A-3D63-4A4C-8A37-13BA2F785DFC}"/>
          </ac:grpSpMkLst>
        </pc:grpChg>
      </pc:sldChg>
      <pc:sldChg chg="addSp delSp modSp">
        <pc:chgData name="Carole Bonnetier" userId="ff8fc870-f6e7-4ad5-a1e4-6183a38e2ccc" providerId="ADAL" clId="{9EF7937E-BC91-43F8-A26A-B907620FEF3F}" dt="2020-11-12T13:10:22.267" v="185" actId="208"/>
        <pc:sldMkLst>
          <pc:docMk/>
          <pc:sldMk cId="1460521935" sldId="308"/>
        </pc:sldMkLst>
        <pc:spChg chg="mod">
          <ac:chgData name="Carole Bonnetier" userId="ff8fc870-f6e7-4ad5-a1e4-6183a38e2ccc" providerId="ADAL" clId="{9EF7937E-BC91-43F8-A26A-B907620FEF3F}" dt="2020-11-12T13:08:05.027" v="173" actId="14100"/>
          <ac:spMkLst>
            <pc:docMk/>
            <pc:sldMk cId="1460521935" sldId="308"/>
            <ac:spMk id="3" creationId="{5420D62C-C57F-4AF0-8A35-56DE27EF927A}"/>
          </ac:spMkLst>
        </pc:spChg>
        <pc:spChg chg="add del mod">
          <ac:chgData name="Carole Bonnetier" userId="ff8fc870-f6e7-4ad5-a1e4-6183a38e2ccc" providerId="ADAL" clId="{9EF7937E-BC91-43F8-A26A-B907620FEF3F}" dt="2020-11-12T12:58:54.301" v="113" actId="478"/>
          <ac:spMkLst>
            <pc:docMk/>
            <pc:sldMk cId="1460521935" sldId="308"/>
            <ac:spMk id="6" creationId="{327A30D4-C908-4FFB-8269-45359CE15AB9}"/>
          </ac:spMkLst>
        </pc:spChg>
        <pc:graphicFrameChg chg="add mod">
          <ac:chgData name="Carole Bonnetier" userId="ff8fc870-f6e7-4ad5-a1e4-6183a38e2ccc" providerId="ADAL" clId="{9EF7937E-BC91-43F8-A26A-B907620FEF3F}" dt="2020-11-12T12:58:52.362" v="112" actId="14100"/>
          <ac:graphicFrameMkLst>
            <pc:docMk/>
            <pc:sldMk cId="1460521935" sldId="308"/>
            <ac:graphicFrameMk id="7" creationId="{4C37F5E1-3866-4A6C-B836-581E881A88C4}"/>
          </ac:graphicFrameMkLst>
        </pc:graphicFrameChg>
        <pc:picChg chg="add del mod">
          <ac:chgData name="Carole Bonnetier" userId="ff8fc870-f6e7-4ad5-a1e4-6183a38e2ccc" providerId="ADAL" clId="{9EF7937E-BC91-43F8-A26A-B907620FEF3F}" dt="2020-11-12T13:10:22.267" v="185" actId="208"/>
          <ac:picMkLst>
            <pc:docMk/>
            <pc:sldMk cId="1460521935" sldId="308"/>
            <ac:picMk id="4" creationId="{81FE7D75-C194-4F40-BF9A-97BE902FE57A}"/>
          </ac:picMkLst>
        </pc:picChg>
      </pc:sldChg>
      <pc:sldChg chg="addSp delSp modSp">
        <pc:chgData name="Carole Bonnetier" userId="ff8fc870-f6e7-4ad5-a1e4-6183a38e2ccc" providerId="ADAL" clId="{9EF7937E-BC91-43F8-A26A-B907620FEF3F}" dt="2020-11-15T14:15:27.508" v="219" actId="20577"/>
        <pc:sldMkLst>
          <pc:docMk/>
          <pc:sldMk cId="2725453637" sldId="311"/>
        </pc:sldMkLst>
        <pc:spChg chg="del">
          <ac:chgData name="Carole Bonnetier" userId="ff8fc870-f6e7-4ad5-a1e4-6183a38e2ccc" providerId="ADAL" clId="{9EF7937E-BC91-43F8-A26A-B907620FEF3F}" dt="2020-11-15T14:14:06.189" v="208" actId="478"/>
          <ac:spMkLst>
            <pc:docMk/>
            <pc:sldMk cId="2725453637" sldId="311"/>
            <ac:spMk id="3" creationId="{BAD33557-6FB8-49A5-A626-1B39B8287476}"/>
          </ac:spMkLst>
        </pc:spChg>
        <pc:spChg chg="add del mod">
          <ac:chgData name="Carole Bonnetier" userId="ff8fc870-f6e7-4ad5-a1e4-6183a38e2ccc" providerId="ADAL" clId="{9EF7937E-BC91-43F8-A26A-B907620FEF3F}" dt="2020-11-15T14:13:27.781" v="201" actId="478"/>
          <ac:spMkLst>
            <pc:docMk/>
            <pc:sldMk cId="2725453637" sldId="311"/>
            <ac:spMk id="5" creationId="{DFB75E00-7B13-4608-A9E0-05E09851853A}"/>
          </ac:spMkLst>
        </pc:spChg>
        <pc:spChg chg="del">
          <ac:chgData name="Carole Bonnetier" userId="ff8fc870-f6e7-4ad5-a1e4-6183a38e2ccc" providerId="ADAL" clId="{9EF7937E-BC91-43F8-A26A-B907620FEF3F}" dt="2020-11-15T14:13:22.175" v="200" actId="478"/>
          <ac:spMkLst>
            <pc:docMk/>
            <pc:sldMk cId="2725453637" sldId="311"/>
            <ac:spMk id="6" creationId="{9FBEE471-9A59-4006-A75F-4CF4532B4129}"/>
          </ac:spMkLst>
        </pc:spChg>
        <pc:spChg chg="mod">
          <ac:chgData name="Carole Bonnetier" userId="ff8fc870-f6e7-4ad5-a1e4-6183a38e2ccc" providerId="ADAL" clId="{9EF7937E-BC91-43F8-A26A-B907620FEF3F}" dt="2020-11-15T14:15:27.508" v="219" actId="20577"/>
          <ac:spMkLst>
            <pc:docMk/>
            <pc:sldMk cId="2725453637" sldId="311"/>
            <ac:spMk id="8" creationId="{00000000-0000-0000-0000-000000000000}"/>
          </ac:spMkLst>
        </pc:spChg>
        <pc:spChg chg="add del mod">
          <ac:chgData name="Carole Bonnetier" userId="ff8fc870-f6e7-4ad5-a1e4-6183a38e2ccc" providerId="ADAL" clId="{9EF7937E-BC91-43F8-A26A-B907620FEF3F}" dt="2020-11-15T14:14:15.286" v="209" actId="478"/>
          <ac:spMkLst>
            <pc:docMk/>
            <pc:sldMk cId="2725453637" sldId="311"/>
            <ac:spMk id="13" creationId="{EC8EF63C-FA88-4A48-890E-8DDC39913F1E}"/>
          </ac:spMkLst>
        </pc:spChg>
        <pc:picChg chg="add del">
          <ac:chgData name="Carole Bonnetier" userId="ff8fc870-f6e7-4ad5-a1e4-6183a38e2ccc" providerId="ADAL" clId="{9EF7937E-BC91-43F8-A26A-B907620FEF3F}" dt="2020-11-15T14:13:55.404" v="205" actId="478"/>
          <ac:picMkLst>
            <pc:docMk/>
            <pc:sldMk cId="2725453637" sldId="311"/>
            <ac:picMk id="4" creationId="{00000000-0000-0000-0000-000000000000}"/>
          </ac:picMkLst>
        </pc:picChg>
        <pc:picChg chg="add del">
          <ac:chgData name="Carole Bonnetier" userId="ff8fc870-f6e7-4ad5-a1e4-6183a38e2ccc" providerId="ADAL" clId="{9EF7937E-BC91-43F8-A26A-B907620FEF3F}" dt="2020-11-15T14:13:56.472" v="207" actId="478"/>
          <ac:picMkLst>
            <pc:docMk/>
            <pc:sldMk cId="2725453637" sldId="311"/>
            <ac:picMk id="7" creationId="{BE590C38-C9A6-4CD2-B0AF-2A6AF4548FBB}"/>
          </ac:picMkLst>
        </pc:picChg>
        <pc:picChg chg="add del">
          <ac:chgData name="Carole Bonnetier" userId="ff8fc870-f6e7-4ad5-a1e4-6183a38e2ccc" providerId="ADAL" clId="{9EF7937E-BC91-43F8-A26A-B907620FEF3F}" dt="2020-11-15T14:13:55.957" v="206" actId="478"/>
          <ac:picMkLst>
            <pc:docMk/>
            <pc:sldMk cId="2725453637" sldId="311"/>
            <ac:picMk id="11" creationId="{95A5D087-5307-4169-AF13-BDDD93696F6F}"/>
          </ac:picMkLst>
        </pc:picChg>
      </pc:sldChg>
      <pc:sldChg chg="add del">
        <pc:chgData name="Carole Bonnetier" userId="ff8fc870-f6e7-4ad5-a1e4-6183a38e2ccc" providerId="ADAL" clId="{9EF7937E-BC91-43F8-A26A-B907620FEF3F}" dt="2020-11-15T14:37:16.116" v="221" actId="2696"/>
        <pc:sldMkLst>
          <pc:docMk/>
          <pc:sldMk cId="380355755" sldId="312"/>
        </pc:sldMkLst>
      </pc:sldChg>
      <pc:sldChg chg="add del">
        <pc:chgData name="Carole Bonnetier" userId="ff8fc870-f6e7-4ad5-a1e4-6183a38e2ccc" providerId="ADAL" clId="{9EF7937E-BC91-43F8-A26A-B907620FEF3F}" dt="2020-11-15T16:22:19.391" v="230" actId="2696"/>
        <pc:sldMkLst>
          <pc:docMk/>
          <pc:sldMk cId="728590466" sldId="312"/>
        </pc:sldMkLst>
      </pc:sldChg>
    </pc:docChg>
  </pc:docChgLst>
  <pc:docChgLst>
    <pc:chgData name="Carole Bonnetier" userId="ff8fc870-f6e7-4ad5-a1e4-6183a38e2ccc" providerId="ADAL" clId="{BFE10322-7E0D-4883-9604-E1E9B6525BE7}"/>
    <pc:docChg chg="undo custSel delSld modSld">
      <pc:chgData name="Carole Bonnetier" userId="ff8fc870-f6e7-4ad5-a1e4-6183a38e2ccc" providerId="ADAL" clId="{BFE10322-7E0D-4883-9604-E1E9B6525BE7}" dt="2020-10-19T13:05:23.453" v="243" actId="313"/>
      <pc:docMkLst>
        <pc:docMk/>
      </pc:docMkLst>
      <pc:sldChg chg="addSp delSp modSp">
        <pc:chgData name="Carole Bonnetier" userId="ff8fc870-f6e7-4ad5-a1e4-6183a38e2ccc" providerId="ADAL" clId="{BFE10322-7E0D-4883-9604-E1E9B6525BE7}" dt="2020-10-19T09:20:18.845" v="13" actId="14100"/>
        <pc:sldMkLst>
          <pc:docMk/>
          <pc:sldMk cId="524174815" sldId="264"/>
        </pc:sldMkLst>
        <pc:spChg chg="del mod">
          <ac:chgData name="Carole Bonnetier" userId="ff8fc870-f6e7-4ad5-a1e4-6183a38e2ccc" providerId="ADAL" clId="{BFE10322-7E0D-4883-9604-E1E9B6525BE7}" dt="2020-10-19T09:19:56.114" v="5" actId="478"/>
          <ac:spMkLst>
            <pc:docMk/>
            <pc:sldMk cId="524174815" sldId="264"/>
            <ac:spMk id="2" creationId="{A53869CD-FF5C-4799-8AED-63486C0B42BB}"/>
          </ac:spMkLst>
        </pc:spChg>
        <pc:spChg chg="add mod">
          <ac:chgData name="Carole Bonnetier" userId="ff8fc870-f6e7-4ad5-a1e4-6183a38e2ccc" providerId="ADAL" clId="{BFE10322-7E0D-4883-9604-E1E9B6525BE7}" dt="2020-10-19T09:20:18.845" v="13" actId="14100"/>
          <ac:spMkLst>
            <pc:docMk/>
            <pc:sldMk cId="524174815" sldId="264"/>
            <ac:spMk id="6" creationId="{9FBEE471-9A59-4006-A75F-4CF4532B4129}"/>
          </ac:spMkLst>
        </pc:spChg>
      </pc:sldChg>
      <pc:sldChg chg="modSp">
        <pc:chgData name="Carole Bonnetier" userId="ff8fc870-f6e7-4ad5-a1e4-6183a38e2ccc" providerId="ADAL" clId="{BFE10322-7E0D-4883-9604-E1E9B6525BE7}" dt="2020-10-19T10:04:01.801" v="211" actId="1076"/>
        <pc:sldMkLst>
          <pc:docMk/>
          <pc:sldMk cId="233541617" sldId="270"/>
        </pc:sldMkLst>
        <pc:spChg chg="mod">
          <ac:chgData name="Carole Bonnetier" userId="ff8fc870-f6e7-4ad5-a1e4-6183a38e2ccc" providerId="ADAL" clId="{BFE10322-7E0D-4883-9604-E1E9B6525BE7}" dt="2020-10-19T10:03:41.838" v="209" actId="20577"/>
          <ac:spMkLst>
            <pc:docMk/>
            <pc:sldMk cId="233541617" sldId="270"/>
            <ac:spMk id="3" creationId="{4B75776C-B5B6-4C44-8143-3F5E25880035}"/>
          </ac:spMkLst>
        </pc:spChg>
        <pc:spChg chg="mod">
          <ac:chgData name="Carole Bonnetier" userId="ff8fc870-f6e7-4ad5-a1e4-6183a38e2ccc" providerId="ADAL" clId="{BFE10322-7E0D-4883-9604-E1E9B6525BE7}" dt="2020-10-19T10:04:01.801" v="211" actId="1076"/>
          <ac:spMkLst>
            <pc:docMk/>
            <pc:sldMk cId="233541617" sldId="270"/>
            <ac:spMk id="5" creationId="{00EE36EB-1F75-4484-B057-575BBA3EBB05}"/>
          </ac:spMkLst>
        </pc:spChg>
        <pc:spChg chg="mod">
          <ac:chgData name="Carole Bonnetier" userId="ff8fc870-f6e7-4ad5-a1e4-6183a38e2ccc" providerId="ADAL" clId="{BFE10322-7E0D-4883-9604-E1E9B6525BE7}" dt="2020-10-19T10:03:56.504" v="210" actId="1076"/>
          <ac:spMkLst>
            <pc:docMk/>
            <pc:sldMk cId="233541617" sldId="270"/>
            <ac:spMk id="6" creationId="{79335065-40E1-494F-A84C-865F908FBDFC}"/>
          </ac:spMkLst>
        </pc:spChg>
      </pc:sldChg>
      <pc:sldChg chg="modSp">
        <pc:chgData name="Carole Bonnetier" userId="ff8fc870-f6e7-4ad5-a1e4-6183a38e2ccc" providerId="ADAL" clId="{BFE10322-7E0D-4883-9604-E1E9B6525BE7}" dt="2020-10-19T12:18:19.282" v="219" actId="20577"/>
        <pc:sldMkLst>
          <pc:docMk/>
          <pc:sldMk cId="393023106" sldId="309"/>
        </pc:sldMkLst>
        <pc:spChg chg="mod">
          <ac:chgData name="Carole Bonnetier" userId="ff8fc870-f6e7-4ad5-a1e4-6183a38e2ccc" providerId="ADAL" clId="{BFE10322-7E0D-4883-9604-E1E9B6525BE7}" dt="2020-10-19T10:01:47.153" v="196" actId="20577"/>
          <ac:spMkLst>
            <pc:docMk/>
            <pc:sldMk cId="393023106" sldId="309"/>
            <ac:spMk id="2" creationId="{F6EB40CA-7B5F-449F-B253-CA6A20301277}"/>
          </ac:spMkLst>
        </pc:spChg>
        <pc:spChg chg="mod">
          <ac:chgData name="Carole Bonnetier" userId="ff8fc870-f6e7-4ad5-a1e4-6183a38e2ccc" providerId="ADAL" clId="{BFE10322-7E0D-4883-9604-E1E9B6525BE7}" dt="2020-10-19T12:18:19.282" v="219" actId="20577"/>
          <ac:spMkLst>
            <pc:docMk/>
            <pc:sldMk cId="393023106" sldId="309"/>
            <ac:spMk id="3" creationId="{5420D62C-C57F-4AF0-8A35-56DE27EF927A}"/>
          </ac:spMkLst>
        </pc:spChg>
      </pc:sldChg>
      <pc:sldChg chg="addSp delSp modSp">
        <pc:chgData name="Carole Bonnetier" userId="ff8fc870-f6e7-4ad5-a1e4-6183a38e2ccc" providerId="ADAL" clId="{BFE10322-7E0D-4883-9604-E1E9B6525BE7}" dt="2020-10-19T13:05:23.453" v="243" actId="313"/>
        <pc:sldMkLst>
          <pc:docMk/>
          <pc:sldMk cId="771860214" sldId="310"/>
        </pc:sldMkLst>
        <pc:spChg chg="del mod">
          <ac:chgData name="Carole Bonnetier" userId="ff8fc870-f6e7-4ad5-a1e4-6183a38e2ccc" providerId="ADAL" clId="{BFE10322-7E0D-4883-9604-E1E9B6525BE7}" dt="2020-10-19T13:03:28.217" v="226"/>
          <ac:spMkLst>
            <pc:docMk/>
            <pc:sldMk cId="771860214" sldId="310"/>
            <ac:spMk id="3" creationId="{80F26147-9522-499A-AC38-FC7C931C195B}"/>
          </ac:spMkLst>
        </pc:spChg>
        <pc:spChg chg="mod">
          <ac:chgData name="Carole Bonnetier" userId="ff8fc870-f6e7-4ad5-a1e4-6183a38e2ccc" providerId="ADAL" clId="{BFE10322-7E0D-4883-9604-E1E9B6525BE7}" dt="2020-10-19T13:05:23.453" v="243" actId="313"/>
          <ac:spMkLst>
            <pc:docMk/>
            <pc:sldMk cId="771860214" sldId="310"/>
            <ac:spMk id="4" creationId="{F729288B-2E4D-401C-9A1B-3B4DF2FDFE9F}"/>
          </ac:spMkLst>
        </pc:spChg>
        <pc:spChg chg="add del mod">
          <ac:chgData name="Carole Bonnetier" userId="ff8fc870-f6e7-4ad5-a1e4-6183a38e2ccc" providerId="ADAL" clId="{BFE10322-7E0D-4883-9604-E1E9B6525BE7}" dt="2020-10-19T13:03:35.043" v="228" actId="478"/>
          <ac:spMkLst>
            <pc:docMk/>
            <pc:sldMk cId="771860214" sldId="310"/>
            <ac:spMk id="5" creationId="{3775B971-2FF6-4252-BF8B-DA42CEFBFAFE}"/>
          </ac:spMkLst>
        </pc:spChg>
        <pc:spChg chg="add mod">
          <ac:chgData name="Carole Bonnetier" userId="ff8fc870-f6e7-4ad5-a1e4-6183a38e2ccc" providerId="ADAL" clId="{BFE10322-7E0D-4883-9604-E1E9B6525BE7}" dt="2020-10-19T13:04:35.785" v="236" actId="14100"/>
          <ac:spMkLst>
            <pc:docMk/>
            <pc:sldMk cId="771860214" sldId="310"/>
            <ac:spMk id="6" creationId="{56BA2E63-566D-4EC9-9471-5F6D5D07E610}"/>
          </ac:spMkLst>
        </pc:spChg>
        <pc:spChg chg="add mod">
          <ac:chgData name="Carole Bonnetier" userId="ff8fc870-f6e7-4ad5-a1e4-6183a38e2ccc" providerId="ADAL" clId="{BFE10322-7E0D-4883-9604-E1E9B6525BE7}" dt="2020-10-19T13:04:53.705" v="238" actId="1076"/>
          <ac:spMkLst>
            <pc:docMk/>
            <pc:sldMk cId="771860214" sldId="310"/>
            <ac:spMk id="7" creationId="{B85F9CCB-0F5D-40BC-BEC4-D76B8CEEC85D}"/>
          </ac:spMkLst>
        </pc:spChg>
      </pc:sldChg>
    </pc:docChg>
  </pc:docChgLst>
  <pc:docChgLst>
    <pc:chgData name="Carole Bonnetier" userId="ff8fc870-f6e7-4ad5-a1e4-6183a38e2ccc" providerId="ADAL" clId="{8DCB24B9-F1FB-4E73-850E-830FB85BF4C4}"/>
    <pc:docChg chg="modSld">
      <pc:chgData name="Carole Bonnetier" userId="ff8fc870-f6e7-4ad5-a1e4-6183a38e2ccc" providerId="ADAL" clId="{8DCB24B9-F1FB-4E73-850E-830FB85BF4C4}" dt="2020-10-16T15:29:33.222" v="73" actId="20577"/>
      <pc:docMkLst>
        <pc:docMk/>
      </pc:docMkLst>
      <pc:sldChg chg="modSp">
        <pc:chgData name="Carole Bonnetier" userId="ff8fc870-f6e7-4ad5-a1e4-6183a38e2ccc" providerId="ADAL" clId="{8DCB24B9-F1FB-4E73-850E-830FB85BF4C4}" dt="2020-10-16T15:26:48.085" v="1" actId="255"/>
        <pc:sldMkLst>
          <pc:docMk/>
          <pc:sldMk cId="1460521935" sldId="308"/>
        </pc:sldMkLst>
        <pc:spChg chg="mod">
          <ac:chgData name="Carole Bonnetier" userId="ff8fc870-f6e7-4ad5-a1e4-6183a38e2ccc" providerId="ADAL" clId="{8DCB24B9-F1FB-4E73-850E-830FB85BF4C4}" dt="2020-10-16T15:26:48.085" v="1" actId="255"/>
          <ac:spMkLst>
            <pc:docMk/>
            <pc:sldMk cId="1460521935" sldId="308"/>
            <ac:spMk id="3" creationId="{5420D62C-C57F-4AF0-8A35-56DE27EF927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21C2515C-981A-4A15-8F19-0FBA0A332761}" type="datetimeFigureOut">
              <a:rPr lang="en-GB" smtClean="0"/>
              <a:t>16/11/2020</a:t>
            </a:fld>
            <a:endParaRPr lang="en-GB"/>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744F8412-26D8-400C-A424-2250A0A5DFB0}" type="slidenum">
              <a:rPr lang="en-GB" smtClean="0"/>
              <a:t>‹N°›</a:t>
            </a:fld>
            <a:endParaRPr lang="en-GB"/>
          </a:p>
        </p:txBody>
      </p:sp>
    </p:spTree>
    <p:extLst>
      <p:ext uri="{BB962C8B-B14F-4D97-AF65-F5344CB8AC3E}">
        <p14:creationId xmlns:p14="http://schemas.microsoft.com/office/powerpoint/2010/main" val="537624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1C2515C-981A-4A15-8F19-0FBA0A332761}" type="datetimeFigureOut">
              <a:rPr lang="en-GB" smtClean="0"/>
              <a:t>16/11/2020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180188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21C2515C-981A-4A15-8F19-0FBA0A332761}" type="datetimeFigureOut">
              <a:rPr lang="en-GB" smtClean="0"/>
              <a:t>16/11/2020</a:t>
            </a:fld>
            <a:endParaRPr lang="en-GB"/>
          </a:p>
        </p:txBody>
      </p:sp>
      <p:sp>
        <p:nvSpPr>
          <p:cNvPr id="5" name="Footer Placeholder 4"/>
          <p:cNvSpPr>
            <a:spLocks noGrp="1"/>
          </p:cNvSpPr>
          <p:nvPr>
            <p:ph type="ftr" sz="quarter" idx="11"/>
          </p:nvPr>
        </p:nvSpPr>
        <p:spPr>
          <a:xfrm>
            <a:off x="774923" y="5951811"/>
            <a:ext cx="7896279" cy="365125"/>
          </a:xfrm>
        </p:spPr>
        <p:txBody>
          <a:bodyPr/>
          <a:lstStyle/>
          <a:p>
            <a:endParaRPr lang="en-GB"/>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744F8412-26D8-400C-A424-2250A0A5DFB0}" type="slidenum">
              <a:rPr lang="en-GB" smtClean="0"/>
              <a:t>‹N°›</a:t>
            </a:fld>
            <a:endParaRPr lang="en-GB"/>
          </a:p>
        </p:txBody>
      </p:sp>
    </p:spTree>
    <p:extLst>
      <p:ext uri="{BB962C8B-B14F-4D97-AF65-F5344CB8AC3E}">
        <p14:creationId xmlns:p14="http://schemas.microsoft.com/office/powerpoint/2010/main" val="1300583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1C2515C-981A-4A15-8F19-0FBA0A332761}" type="datetimeFigureOut">
              <a:rPr lang="en-GB" smtClean="0"/>
              <a:t>16/11/2020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558300" y="5956137"/>
            <a:ext cx="1052508" cy="365125"/>
          </a:xfrm>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207089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fr-FR"/>
              <a:t>Modifiez le style du titre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1C2515C-981A-4A15-8F19-0FBA0A332761}" type="datetimeFigureOut">
              <a:rPr lang="en-GB" smtClean="0"/>
              <a:t>16/11/2020</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744F8412-26D8-400C-A424-2250A0A5DFB0}" type="slidenum">
              <a:rPr lang="en-GB" smtClean="0"/>
              <a:t>‹N°›</a:t>
            </a:fld>
            <a:endParaRPr lang="en-GB"/>
          </a:p>
        </p:txBody>
      </p:sp>
    </p:spTree>
    <p:extLst>
      <p:ext uri="{BB962C8B-B14F-4D97-AF65-F5344CB8AC3E}">
        <p14:creationId xmlns:p14="http://schemas.microsoft.com/office/powerpoint/2010/main" val="1464045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1C2515C-981A-4A15-8F19-0FBA0A332761}" type="datetimeFigureOut">
              <a:rPr lang="en-GB" smtClean="0"/>
              <a:t>16/11/2020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2008032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1C2515C-981A-4A15-8F19-0FBA0A332761}" type="datetimeFigureOut">
              <a:rPr lang="en-GB" smtClean="0"/>
              <a:t>16/11/2020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38396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1C2515C-981A-4A15-8F19-0FBA0A332761}" type="datetimeFigureOut">
              <a:rPr lang="en-GB" smtClean="0"/>
              <a:t>16/11/2020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4F8412-26D8-400C-A424-2250A0A5DFB0}" type="slidenum">
              <a:rPr lang="en-GB" smtClean="0"/>
              <a:t>‹N°›</a:t>
            </a:fld>
            <a:endParaRPr lang="en-GB"/>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fr-FR"/>
              <a:t>Modifiez le style du titre</a:t>
            </a:r>
            <a:endParaRPr lang="en-US" dirty="0"/>
          </a:p>
        </p:txBody>
      </p:sp>
    </p:spTree>
    <p:extLst>
      <p:ext uri="{BB962C8B-B14F-4D97-AF65-F5344CB8AC3E}">
        <p14:creationId xmlns:p14="http://schemas.microsoft.com/office/powerpoint/2010/main" val="2847564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C2515C-981A-4A15-8F19-0FBA0A332761}" type="datetimeFigureOut">
              <a:rPr lang="en-GB" smtClean="0"/>
              <a:t>16/11/2020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490310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fr-FR"/>
              <a:t>Modifiez le style du titre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21C2515C-981A-4A15-8F19-0FBA0A332761}" type="datetimeFigureOut">
              <a:rPr lang="en-GB" smtClean="0"/>
              <a:t>16/11/2020</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744F8412-26D8-400C-A424-2250A0A5DFB0}" type="slidenum">
              <a:rPr lang="en-GB" smtClean="0"/>
              <a:t>‹N°›</a:t>
            </a:fld>
            <a:endParaRPr lang="en-GB"/>
          </a:p>
        </p:txBody>
      </p:sp>
    </p:spTree>
    <p:extLst>
      <p:ext uri="{BB962C8B-B14F-4D97-AF65-F5344CB8AC3E}">
        <p14:creationId xmlns:p14="http://schemas.microsoft.com/office/powerpoint/2010/main" val="2846058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21C2515C-981A-4A15-8F19-0FBA0A332761}" type="datetimeFigureOut">
              <a:rPr lang="en-GB" smtClean="0"/>
              <a:t>16/11/2020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F8412-26D8-400C-A424-2250A0A5DFB0}" type="slidenum">
              <a:rPr lang="en-GB" smtClean="0"/>
              <a:t>‹N°›</a:t>
            </a:fld>
            <a:endParaRPr lang="en-GB"/>
          </a:p>
        </p:txBody>
      </p:sp>
    </p:spTree>
    <p:extLst>
      <p:ext uri="{BB962C8B-B14F-4D97-AF65-F5344CB8AC3E}">
        <p14:creationId xmlns:p14="http://schemas.microsoft.com/office/powerpoint/2010/main" val="88694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21C2515C-981A-4A15-8F19-0FBA0A332761}" type="datetimeFigureOut">
              <a:rPr lang="en-GB" smtClean="0"/>
              <a:t>16/11/2020</a:t>
            </a:fld>
            <a:endParaRPr lang="en-GB"/>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GB"/>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744F8412-26D8-400C-A424-2250A0A5DFB0}" type="slidenum">
              <a:rPr lang="en-GB" smtClean="0"/>
              <a:t>‹N°›</a:t>
            </a:fld>
            <a:endParaRPr lang="en-GB"/>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6331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tm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tm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tm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BAD33557-6FB8-49A5-A626-1B39B8287476}"/>
              </a:ext>
            </a:extLst>
          </p:cNvPr>
          <p:cNvSpPr>
            <a:spLocks noGrp="1"/>
          </p:cNvSpPr>
          <p:nvPr>
            <p:ph type="subTitle" idx="1"/>
          </p:nvPr>
        </p:nvSpPr>
        <p:spPr>
          <a:xfrm>
            <a:off x="9113254" y="5399680"/>
            <a:ext cx="6801612" cy="1239894"/>
          </a:xfrm>
        </p:spPr>
        <p:txBody>
          <a:bodyPr/>
          <a:lstStyle/>
          <a:p>
            <a:r>
              <a:rPr lang="fr-BE" dirty="0"/>
              <a:t>Martin Wagener</a:t>
            </a:r>
          </a:p>
          <a:p>
            <a:r>
              <a:rPr lang="fr-BE" dirty="0"/>
              <a:t>Carole Bonnetier</a:t>
            </a:r>
          </a:p>
        </p:txBody>
      </p:sp>
      <p:pic>
        <p:nvPicPr>
          <p:cNvPr id="7" name="Image 6">
            <a:extLst>
              <a:ext uri="{FF2B5EF4-FFF2-40B4-BE49-F238E27FC236}">
                <a16:creationId xmlns:a16="http://schemas.microsoft.com/office/drawing/2014/main" id="{BE590C38-C9A6-4CD2-B0AF-2A6AF4548FBB}"/>
              </a:ext>
            </a:extLst>
          </p:cNvPr>
          <p:cNvPicPr>
            <a:picLocks noChangeAspect="1"/>
          </p:cNvPicPr>
          <p:nvPr/>
        </p:nvPicPr>
        <p:blipFill>
          <a:blip r:embed="rId2"/>
          <a:stretch>
            <a:fillRect/>
          </a:stretch>
        </p:blipFill>
        <p:spPr>
          <a:xfrm>
            <a:off x="902361" y="5427083"/>
            <a:ext cx="1226273" cy="918521"/>
          </a:xfrm>
          <a:prstGeom prst="rect">
            <a:avLst/>
          </a:prstGeom>
        </p:spPr>
      </p:pic>
      <p:sp>
        <p:nvSpPr>
          <p:cNvPr id="10" name="Rectangle 9">
            <a:extLst>
              <a:ext uri="{FF2B5EF4-FFF2-40B4-BE49-F238E27FC236}">
                <a16:creationId xmlns:a16="http://schemas.microsoft.com/office/drawing/2014/main" id="{52904721-ABDB-4A67-A4CD-293F23FF2663}"/>
              </a:ext>
            </a:extLst>
          </p:cNvPr>
          <p:cNvSpPr/>
          <p:nvPr/>
        </p:nvSpPr>
        <p:spPr>
          <a:xfrm>
            <a:off x="2346159" y="6345604"/>
            <a:ext cx="5379678"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BE" sz="1800" b="0" i="1" u="none" strike="noStrike" kern="1200" cap="none" spc="0" normalizeH="0" baseline="0" noProof="0" dirty="0">
                <a:ln>
                  <a:noFill/>
                </a:ln>
                <a:solidFill>
                  <a:srgbClr val="002060"/>
                </a:solidFill>
                <a:effectLst/>
                <a:uLnTx/>
                <a:uFillTx/>
                <a:latin typeface="Gill Sans MT" panose="020B0502020104020203"/>
                <a:ea typeface="+mn-ea"/>
                <a:cs typeface="+mn-cs"/>
              </a:rPr>
              <a:t>Centre Interdisciplinaire de Recherche Travail, État et Société</a:t>
            </a:r>
          </a:p>
        </p:txBody>
      </p:sp>
      <p:pic>
        <p:nvPicPr>
          <p:cNvPr id="4" name="Image 3" descr="Capture d’écra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45604"/>
            <a:ext cx="2128634" cy="452237"/>
          </a:xfrm>
          <a:prstGeom prst="rect">
            <a:avLst/>
          </a:prstGeom>
        </p:spPr>
      </p:pic>
      <p:sp>
        <p:nvSpPr>
          <p:cNvPr id="8" name="Rectangle 7"/>
          <p:cNvSpPr/>
          <p:nvPr/>
        </p:nvSpPr>
        <p:spPr>
          <a:xfrm>
            <a:off x="2346159" y="3332748"/>
            <a:ext cx="8754658" cy="156966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Recherche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financée</a:t>
            </a: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 par le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SPP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Intégration</a:t>
            </a: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Sociale</a:t>
            </a: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 –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lutte</a:t>
            </a: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contre</a:t>
            </a:r>
            <a:r>
              <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 la </a:t>
            </a:r>
            <a:r>
              <a:rPr kumimoji="0" lang="en-GB" sz="3200" b="0" i="0" u="none" strike="noStrike" kern="1200" cap="none" spc="0" normalizeH="0" baseline="0" noProof="0" dirty="0" err="1">
                <a:ln>
                  <a:noFill/>
                </a:ln>
                <a:solidFill>
                  <a:srgbClr val="45CBE8">
                    <a:lumMod val="60000"/>
                    <a:lumOff val="40000"/>
                  </a:srgbClr>
                </a:solidFill>
                <a:effectLst/>
                <a:uLnTx/>
                <a:uFillTx/>
                <a:latin typeface="Gill Sans MT" panose="020B0502020104020203"/>
                <a:ea typeface="+mn-ea"/>
                <a:cs typeface="+mn-cs"/>
              </a:rPr>
              <a:t>pauvreté</a:t>
            </a:r>
            <a:endParaRPr kumimoji="0" lang="en-GB"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BE" sz="32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endParaRPr>
          </a:p>
        </p:txBody>
      </p:sp>
      <p:pic>
        <p:nvPicPr>
          <p:cNvPr id="9" name="Image 8" descr="Capture d’écr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2262" y="60159"/>
            <a:ext cx="3709737" cy="1378715"/>
          </a:xfrm>
          <a:prstGeom prst="rect">
            <a:avLst/>
          </a:prstGeom>
        </p:spPr>
      </p:pic>
      <p:pic>
        <p:nvPicPr>
          <p:cNvPr id="11" name="Image 10">
            <a:extLst>
              <a:ext uri="{FF2B5EF4-FFF2-40B4-BE49-F238E27FC236}">
                <a16:creationId xmlns:a16="http://schemas.microsoft.com/office/drawing/2014/main" id="{95A5D087-5307-4169-AF13-BDDD93696F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5969977"/>
            <a:ext cx="902360" cy="375627"/>
          </a:xfrm>
          <a:prstGeom prst="rect">
            <a:avLst/>
          </a:prstGeom>
        </p:spPr>
      </p:pic>
      <p:sp>
        <p:nvSpPr>
          <p:cNvPr id="6" name="Titre 5">
            <a:extLst>
              <a:ext uri="{FF2B5EF4-FFF2-40B4-BE49-F238E27FC236}">
                <a16:creationId xmlns:a16="http://schemas.microsoft.com/office/drawing/2014/main" id="{9FBEE471-9A59-4006-A75F-4CF4532B4129}"/>
              </a:ext>
            </a:extLst>
          </p:cNvPr>
          <p:cNvSpPr>
            <a:spLocks noGrp="1"/>
          </p:cNvSpPr>
          <p:nvPr>
            <p:ph type="ctrTitle"/>
          </p:nvPr>
        </p:nvSpPr>
        <p:spPr>
          <a:xfrm>
            <a:off x="451180" y="1668037"/>
            <a:ext cx="11556599" cy="1378715"/>
          </a:xfrm>
        </p:spPr>
        <p:txBody>
          <a:bodyPr>
            <a:normAutofit/>
          </a:bodyPr>
          <a:lstStyle/>
          <a:p>
            <a:r>
              <a:rPr lang="fr-FR" sz="2800" dirty="0"/>
              <a:t>L’accompagnement Miriam 2.0 : ses impacts sur les femmes monoparentales mis en perspective avec son contexte d’implémentation</a:t>
            </a:r>
            <a:endParaRPr lang="fr-BE" sz="2800" dirty="0"/>
          </a:p>
        </p:txBody>
      </p:sp>
    </p:spTree>
    <p:extLst>
      <p:ext uri="{BB962C8B-B14F-4D97-AF65-F5344CB8AC3E}">
        <p14:creationId xmlns:p14="http://schemas.microsoft.com/office/powerpoint/2010/main" val="524174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F16B99-BEAB-4FDA-8E98-437B3B9E887F}"/>
              </a:ext>
            </a:extLst>
          </p:cNvPr>
          <p:cNvSpPr>
            <a:spLocks noGrp="1"/>
          </p:cNvSpPr>
          <p:nvPr>
            <p:ph type="title"/>
          </p:nvPr>
        </p:nvSpPr>
        <p:spPr/>
        <p:txBody>
          <a:bodyPr/>
          <a:lstStyle/>
          <a:p>
            <a:r>
              <a:rPr lang="fr-FR" dirty="0"/>
              <a:t>Conclusion</a:t>
            </a:r>
            <a:endParaRPr lang="fr-BE" dirty="0"/>
          </a:p>
        </p:txBody>
      </p:sp>
      <p:sp>
        <p:nvSpPr>
          <p:cNvPr id="3" name="Espace réservé du contenu 2">
            <a:extLst>
              <a:ext uri="{FF2B5EF4-FFF2-40B4-BE49-F238E27FC236}">
                <a16:creationId xmlns:a16="http://schemas.microsoft.com/office/drawing/2014/main" id="{399E2117-EC53-4E74-8A93-0E183297422B}"/>
              </a:ext>
            </a:extLst>
          </p:cNvPr>
          <p:cNvSpPr>
            <a:spLocks noGrp="1"/>
          </p:cNvSpPr>
          <p:nvPr>
            <p:ph idx="1"/>
          </p:nvPr>
        </p:nvSpPr>
        <p:spPr>
          <a:xfrm>
            <a:off x="462116" y="1715956"/>
            <a:ext cx="11366090" cy="5835218"/>
          </a:xfrm>
        </p:spPr>
        <p:txBody>
          <a:bodyPr>
            <a:normAutofit/>
          </a:bodyPr>
          <a:lstStyle/>
          <a:p>
            <a:pPr algn="just"/>
            <a:r>
              <a:rPr lang="fr-FR" sz="2000" dirty="0"/>
              <a:t>Le </a:t>
            </a:r>
            <a:r>
              <a:rPr lang="fr-FR" sz="2000" b="1" dirty="0"/>
              <a:t>succès de l’implémentation </a:t>
            </a:r>
            <a:r>
              <a:rPr lang="fr-FR" sz="2000" dirty="0"/>
              <a:t>de Miriam au sein du CPAS ne dépend pas uniquement de la case manager mais repose sur la constitution de tout un </a:t>
            </a:r>
            <a:r>
              <a:rPr lang="fr-FR" sz="2000" b="1" dirty="0"/>
              <a:t>réseau d’acteurs</a:t>
            </a:r>
            <a:r>
              <a:rPr lang="fr-FR" sz="2000" dirty="0"/>
              <a:t>.</a:t>
            </a:r>
          </a:p>
          <a:p>
            <a:pPr algn="just"/>
            <a:r>
              <a:rPr lang="fr-FR" sz="2000" dirty="0"/>
              <a:t>La </a:t>
            </a:r>
            <a:r>
              <a:rPr lang="fr-FR" sz="2000" b="1" dirty="0"/>
              <a:t>relation entre la case manger et les AS </a:t>
            </a:r>
            <a:r>
              <a:rPr lang="fr-FR" sz="2000" dirty="0"/>
              <a:t>référente impacte l’accompagnement. La stabilisation de leur rôle respectif constitue un gage de réussite.</a:t>
            </a:r>
          </a:p>
          <a:p>
            <a:pPr algn="just"/>
            <a:r>
              <a:rPr lang="fr-FR" sz="2000" b="1" dirty="0"/>
              <a:t>L’importance de la coordination </a:t>
            </a:r>
            <a:r>
              <a:rPr lang="fr-FR" sz="2000" dirty="0"/>
              <a:t>doit être soulignée : elle permet l’intéressement et l’enrôlement des parties prenantes dans le processus d’innovation et la mise en place d’espaces de réflexion collective indispensables au développement de pratiques </a:t>
            </a:r>
            <a:r>
              <a:rPr lang="fr-FR" sz="2000" dirty="0" smtClean="0"/>
              <a:t>adaptées.</a:t>
            </a:r>
            <a:endParaRPr lang="fr-FR" sz="2000" dirty="0"/>
          </a:p>
          <a:p>
            <a:pPr algn="just"/>
            <a:r>
              <a:rPr lang="fr-FR" sz="2000" dirty="0"/>
              <a:t>La </a:t>
            </a:r>
            <a:r>
              <a:rPr lang="fr-FR" sz="2000" b="1" dirty="0"/>
              <a:t>temporalité du projet </a:t>
            </a:r>
            <a:r>
              <a:rPr lang="fr-FR" sz="2000" dirty="0"/>
              <a:t>(un an) est un frein à la diffusion de « l’esprit Miriam » au sein de l’institution. Aussi, la capitalisation de l’expérimentation est-elle essentielle.</a:t>
            </a:r>
          </a:p>
          <a:p>
            <a:pPr algn="just"/>
            <a:r>
              <a:rPr lang="fr-FR" sz="2000" dirty="0"/>
              <a:t>Le projet Miriam ne peut répondre à lui seul à l’ensemble des difficultés auxquelles sont confrontées les participantes. Ces difficultés doivent également être appréhendées dans un </a:t>
            </a:r>
            <a:r>
              <a:rPr lang="fr-FR" sz="2000" b="1" dirty="0"/>
              <a:t>contexte sociétal plus large et donner lieu à des pistes d’action à plusieurs niveaux.</a:t>
            </a:r>
            <a:r>
              <a:rPr lang="fr-FR" sz="2000" dirty="0"/>
              <a:t> </a:t>
            </a:r>
          </a:p>
          <a:p>
            <a:endParaRPr lang="fr-FR" dirty="0"/>
          </a:p>
          <a:p>
            <a:endParaRPr lang="fr-BE" dirty="0"/>
          </a:p>
        </p:txBody>
      </p:sp>
    </p:spTree>
    <p:extLst>
      <p:ext uri="{BB962C8B-B14F-4D97-AF65-F5344CB8AC3E}">
        <p14:creationId xmlns:p14="http://schemas.microsoft.com/office/powerpoint/2010/main" val="4033993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BE590C38-C9A6-4CD2-B0AF-2A6AF4548FBB}"/>
              </a:ext>
            </a:extLst>
          </p:cNvPr>
          <p:cNvPicPr>
            <a:picLocks noChangeAspect="1"/>
          </p:cNvPicPr>
          <p:nvPr/>
        </p:nvPicPr>
        <p:blipFill>
          <a:blip r:embed="rId2"/>
          <a:stretch>
            <a:fillRect/>
          </a:stretch>
        </p:blipFill>
        <p:spPr>
          <a:xfrm>
            <a:off x="902361" y="5427083"/>
            <a:ext cx="1226273" cy="918521"/>
          </a:xfrm>
          <a:prstGeom prst="rect">
            <a:avLst/>
          </a:prstGeom>
        </p:spPr>
      </p:pic>
      <p:sp>
        <p:nvSpPr>
          <p:cNvPr id="10" name="Rectangle 9">
            <a:extLst>
              <a:ext uri="{FF2B5EF4-FFF2-40B4-BE49-F238E27FC236}">
                <a16:creationId xmlns:a16="http://schemas.microsoft.com/office/drawing/2014/main" id="{52904721-ABDB-4A67-A4CD-293F23FF2663}"/>
              </a:ext>
            </a:extLst>
          </p:cNvPr>
          <p:cNvSpPr/>
          <p:nvPr/>
        </p:nvSpPr>
        <p:spPr>
          <a:xfrm>
            <a:off x="2346159" y="6345604"/>
            <a:ext cx="5379678"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BE" sz="1800" b="0" i="1" u="none" strike="noStrike" kern="1200" cap="none" spc="0" normalizeH="0" baseline="0" noProof="0" dirty="0">
                <a:ln>
                  <a:noFill/>
                </a:ln>
                <a:solidFill>
                  <a:srgbClr val="002060"/>
                </a:solidFill>
                <a:effectLst/>
                <a:uLnTx/>
                <a:uFillTx/>
                <a:latin typeface="Gill Sans MT" panose="020B0502020104020203"/>
                <a:ea typeface="+mn-ea"/>
                <a:cs typeface="+mn-cs"/>
              </a:rPr>
              <a:t>Centre Interdisciplinaire de Recherche Travail, État et Société</a:t>
            </a:r>
          </a:p>
        </p:txBody>
      </p:sp>
      <p:pic>
        <p:nvPicPr>
          <p:cNvPr id="4" name="Image 3" descr="Capture d’écra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45604"/>
            <a:ext cx="2128634" cy="452237"/>
          </a:xfrm>
          <a:prstGeom prst="rect">
            <a:avLst/>
          </a:prstGeom>
        </p:spPr>
      </p:pic>
      <p:sp>
        <p:nvSpPr>
          <p:cNvPr id="8" name="Rectangle 7"/>
          <p:cNvSpPr/>
          <p:nvPr/>
        </p:nvSpPr>
        <p:spPr>
          <a:xfrm>
            <a:off x="2346159" y="3332748"/>
            <a:ext cx="8754658" cy="14465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88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Merci </a:t>
            </a:r>
            <a:endParaRPr kumimoji="0" lang="fr-BE" sz="88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endParaRPr>
          </a:p>
        </p:txBody>
      </p:sp>
      <p:pic>
        <p:nvPicPr>
          <p:cNvPr id="9" name="Image 8" descr="Capture d’écr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2262" y="60159"/>
            <a:ext cx="3709737" cy="1378715"/>
          </a:xfrm>
          <a:prstGeom prst="rect">
            <a:avLst/>
          </a:prstGeom>
        </p:spPr>
      </p:pic>
      <p:pic>
        <p:nvPicPr>
          <p:cNvPr id="11" name="Image 10">
            <a:extLst>
              <a:ext uri="{FF2B5EF4-FFF2-40B4-BE49-F238E27FC236}">
                <a16:creationId xmlns:a16="http://schemas.microsoft.com/office/drawing/2014/main" id="{95A5D087-5307-4169-AF13-BDDD93696F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5969977"/>
            <a:ext cx="902360" cy="375627"/>
          </a:xfrm>
          <a:prstGeom prst="rect">
            <a:avLst/>
          </a:prstGeom>
        </p:spPr>
      </p:pic>
    </p:spTree>
    <p:extLst>
      <p:ext uri="{BB962C8B-B14F-4D97-AF65-F5344CB8AC3E}">
        <p14:creationId xmlns:p14="http://schemas.microsoft.com/office/powerpoint/2010/main" val="2886567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D58ADE-C60C-472B-A0DE-DDD16C74E95D}"/>
              </a:ext>
            </a:extLst>
          </p:cNvPr>
          <p:cNvSpPr>
            <a:spLocks noGrp="1"/>
          </p:cNvSpPr>
          <p:nvPr>
            <p:ph type="title"/>
          </p:nvPr>
        </p:nvSpPr>
        <p:spPr/>
        <p:txBody>
          <a:bodyPr/>
          <a:lstStyle/>
          <a:p>
            <a:r>
              <a:rPr lang="fr-FR" dirty="0"/>
              <a:t>Méthodologie de la recherche</a:t>
            </a:r>
            <a:endParaRPr lang="fr-BE" dirty="0"/>
          </a:p>
        </p:txBody>
      </p:sp>
      <p:sp>
        <p:nvSpPr>
          <p:cNvPr id="3" name="Espace réservé du contenu 2">
            <a:extLst>
              <a:ext uri="{FF2B5EF4-FFF2-40B4-BE49-F238E27FC236}">
                <a16:creationId xmlns:a16="http://schemas.microsoft.com/office/drawing/2014/main" id="{4B75776C-B5B6-4C44-8143-3F5E25880035}"/>
              </a:ext>
            </a:extLst>
          </p:cNvPr>
          <p:cNvSpPr>
            <a:spLocks noGrp="1"/>
          </p:cNvSpPr>
          <p:nvPr>
            <p:ph idx="1"/>
          </p:nvPr>
        </p:nvSpPr>
        <p:spPr>
          <a:xfrm>
            <a:off x="361244" y="2105379"/>
            <a:ext cx="11413067" cy="4752621"/>
          </a:xfrm>
        </p:spPr>
        <p:txBody>
          <a:bodyPr>
            <a:normAutofit/>
          </a:bodyPr>
          <a:lstStyle/>
          <a:p>
            <a:pPr marL="4030663" lvl="0" indent="0" algn="just"/>
            <a:r>
              <a:rPr lang="fr-BE" sz="2000" dirty="0"/>
              <a:t> Poursuivre l’évaluation chiffrée des impacts de Miriam sur les femmes monoparentales via l’instrument de mesure (mesure de l’évolution de l’</a:t>
            </a:r>
            <a:r>
              <a:rPr lang="fr-BE" sz="2000" dirty="0" err="1"/>
              <a:t>empowerment</a:t>
            </a:r>
            <a:r>
              <a:rPr lang="fr-BE" sz="2000" dirty="0"/>
              <a:t> et mesure de la satisfaction concernant plusieurs domaines de vie clés).</a:t>
            </a:r>
          </a:p>
          <a:p>
            <a:pPr marL="4030663" lvl="0" indent="0" algn="just">
              <a:buNone/>
            </a:pPr>
            <a:endParaRPr lang="fr-BE" sz="2000" dirty="0"/>
          </a:p>
          <a:p>
            <a:pPr marL="4030663" lvl="0" indent="0" algn="just"/>
            <a:r>
              <a:rPr lang="fr-FR" sz="2000" dirty="0"/>
              <a:t> </a:t>
            </a:r>
            <a:r>
              <a:rPr lang="fr-FR" sz="2000" dirty="0" err="1"/>
              <a:t>Ap</a:t>
            </a:r>
            <a:r>
              <a:rPr lang="fr-BE" sz="2000" dirty="0" err="1"/>
              <a:t>profondir</a:t>
            </a:r>
            <a:r>
              <a:rPr lang="fr-BE" sz="2000" dirty="0"/>
              <a:t> les données statistiques par une analyse du discours des personnes concernées,</a:t>
            </a:r>
          </a:p>
          <a:p>
            <a:pPr marL="4030663" lvl="0" indent="0" algn="just"/>
            <a:r>
              <a:rPr lang="fr-BE" sz="2000" dirty="0"/>
              <a:t> Mieux comprendre l’impact du contexte organisationnel et sociétal sur l’implémentation du projet.</a:t>
            </a:r>
          </a:p>
          <a:p>
            <a:pPr marL="4030663" lvl="0" indent="0" algn="just"/>
            <a:endParaRPr lang="fr-FR" sz="2000" dirty="0"/>
          </a:p>
          <a:p>
            <a:pPr marL="4030663" lvl="0" indent="0" algn="just">
              <a:buNone/>
            </a:pPr>
            <a:endParaRPr lang="fr-BE" sz="2000" dirty="0"/>
          </a:p>
        </p:txBody>
      </p:sp>
      <p:sp>
        <p:nvSpPr>
          <p:cNvPr id="5" name="ZoneTexte 4">
            <a:extLst>
              <a:ext uri="{FF2B5EF4-FFF2-40B4-BE49-F238E27FC236}">
                <a16:creationId xmlns:a16="http://schemas.microsoft.com/office/drawing/2014/main" id="{00EE36EB-1F75-4484-B057-575BBA3EBB05}"/>
              </a:ext>
            </a:extLst>
          </p:cNvPr>
          <p:cNvSpPr txBox="1"/>
          <p:nvPr/>
        </p:nvSpPr>
        <p:spPr>
          <a:xfrm>
            <a:off x="417689" y="2351185"/>
            <a:ext cx="3719876" cy="1477328"/>
          </a:xfrm>
          <a:prstGeom prst="rect">
            <a:avLst/>
          </a:prstGeom>
          <a:solidFill>
            <a:schemeClr val="accent2"/>
          </a:solidFill>
        </p:spPr>
        <p:txBody>
          <a:bodyPr wrap="square" rtlCol="0">
            <a:spAutoFit/>
          </a:bodyPr>
          <a:lstStyle/>
          <a:p>
            <a:r>
              <a:rPr lang="fr-FR" dirty="0">
                <a:solidFill>
                  <a:schemeClr val="bg1"/>
                </a:solidFill>
              </a:rPr>
              <a:t>Volet quantitatif : analyse sur base des résultats de l’instrument de mesure élaboré par la précédente équipe de recherche (</a:t>
            </a:r>
            <a:r>
              <a:rPr lang="fr-BE" dirty="0">
                <a:solidFill>
                  <a:schemeClr val="bg1"/>
                </a:solidFill>
              </a:rPr>
              <a:t>Karel de </a:t>
            </a:r>
            <a:r>
              <a:rPr lang="fr-BE" dirty="0" err="1">
                <a:solidFill>
                  <a:schemeClr val="bg1"/>
                </a:solidFill>
              </a:rPr>
              <a:t>Grote</a:t>
            </a:r>
            <a:r>
              <a:rPr lang="fr-BE" dirty="0">
                <a:solidFill>
                  <a:schemeClr val="bg1"/>
                </a:solidFill>
              </a:rPr>
              <a:t> </a:t>
            </a:r>
            <a:r>
              <a:rPr lang="fr-BE" dirty="0" err="1">
                <a:solidFill>
                  <a:schemeClr val="bg1"/>
                </a:solidFill>
              </a:rPr>
              <a:t>Hogeschool</a:t>
            </a:r>
            <a:r>
              <a:rPr lang="fr-BE" dirty="0">
                <a:solidFill>
                  <a:schemeClr val="bg1"/>
                </a:solidFill>
              </a:rPr>
              <a:t>)</a:t>
            </a:r>
          </a:p>
        </p:txBody>
      </p:sp>
      <p:sp>
        <p:nvSpPr>
          <p:cNvPr id="6" name="ZoneTexte 5">
            <a:extLst>
              <a:ext uri="{FF2B5EF4-FFF2-40B4-BE49-F238E27FC236}">
                <a16:creationId xmlns:a16="http://schemas.microsoft.com/office/drawing/2014/main" id="{79335065-40E1-494F-A84C-865F908FBDFC}"/>
              </a:ext>
            </a:extLst>
          </p:cNvPr>
          <p:cNvSpPr txBox="1"/>
          <p:nvPr/>
        </p:nvSpPr>
        <p:spPr>
          <a:xfrm>
            <a:off x="361244" y="4401518"/>
            <a:ext cx="3776321" cy="1754326"/>
          </a:xfrm>
          <a:prstGeom prst="rect">
            <a:avLst/>
          </a:prstGeom>
          <a:solidFill>
            <a:schemeClr val="accent2"/>
          </a:solidFill>
        </p:spPr>
        <p:txBody>
          <a:bodyPr wrap="square" rtlCol="0">
            <a:spAutoFit/>
          </a:bodyPr>
          <a:lstStyle/>
          <a:p>
            <a:r>
              <a:rPr lang="fr-FR" dirty="0">
                <a:solidFill>
                  <a:schemeClr val="bg1"/>
                </a:solidFill>
              </a:rPr>
              <a:t>Volet qualitatif : analyse sur base d’entretiens semi-directifs réalisés avec les case managers, les </a:t>
            </a:r>
            <a:r>
              <a:rPr lang="fr-FR" dirty="0" err="1">
                <a:solidFill>
                  <a:schemeClr val="bg1"/>
                </a:solidFill>
              </a:rPr>
              <a:t>président.e.s</a:t>
            </a:r>
            <a:r>
              <a:rPr lang="fr-FR" dirty="0">
                <a:solidFill>
                  <a:schemeClr val="bg1"/>
                </a:solidFill>
              </a:rPr>
              <a:t> de CPAS + focus group avec les case managers et les participantes à Miriam 2.0</a:t>
            </a:r>
            <a:endParaRPr lang="fr-BE" dirty="0">
              <a:solidFill>
                <a:schemeClr val="bg1"/>
              </a:solidFill>
            </a:endParaRPr>
          </a:p>
        </p:txBody>
      </p:sp>
    </p:spTree>
    <p:extLst>
      <p:ext uri="{BB962C8B-B14F-4D97-AF65-F5344CB8AC3E}">
        <p14:creationId xmlns:p14="http://schemas.microsoft.com/office/powerpoint/2010/main" val="233541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EB40CA-7B5F-449F-B253-CA6A20301277}"/>
              </a:ext>
            </a:extLst>
          </p:cNvPr>
          <p:cNvSpPr>
            <a:spLocks noGrp="1"/>
          </p:cNvSpPr>
          <p:nvPr>
            <p:ph type="title"/>
          </p:nvPr>
        </p:nvSpPr>
        <p:spPr/>
        <p:txBody>
          <a:bodyPr>
            <a:normAutofit/>
          </a:bodyPr>
          <a:lstStyle/>
          <a:p>
            <a:r>
              <a:rPr lang="fr-FR" dirty="0"/>
              <a:t>LES IMPACTS de MIRIAM 2.0 SUR LES PERSONNES ACCOMPAGNÉES</a:t>
            </a:r>
            <a:br>
              <a:rPr lang="fr-FR" dirty="0"/>
            </a:br>
            <a:r>
              <a:rPr lang="fr-FR" i="1" dirty="0"/>
              <a:t>Quelle évolution de l’</a:t>
            </a:r>
            <a:r>
              <a:rPr lang="fr-FR" i="1" dirty="0" err="1"/>
              <a:t>empowerment</a:t>
            </a:r>
            <a:r>
              <a:rPr lang="fr-FR" i="1" dirty="0"/>
              <a:t> des participantes ? </a:t>
            </a:r>
            <a:endParaRPr lang="fr-BE" i="1" dirty="0"/>
          </a:p>
        </p:txBody>
      </p:sp>
      <p:pic>
        <p:nvPicPr>
          <p:cNvPr id="4" name="Picture 406731">
            <a:extLst>
              <a:ext uri="{FF2B5EF4-FFF2-40B4-BE49-F238E27FC236}">
                <a16:creationId xmlns:a16="http://schemas.microsoft.com/office/drawing/2014/main" id="{81FE7D75-C194-4F40-BF9A-97BE902FE57A}"/>
              </a:ext>
            </a:extLst>
          </p:cNvPr>
          <p:cNvPicPr>
            <a:picLocks noGrp="1"/>
          </p:cNvPicPr>
          <p:nvPr>
            <p:ph idx="1"/>
          </p:nvPr>
        </p:nvPicPr>
        <p:blipFill>
          <a:blip r:embed="rId2"/>
          <a:stretch>
            <a:fillRect/>
          </a:stretch>
        </p:blipFill>
        <p:spPr>
          <a:xfrm>
            <a:off x="3667648" y="1809135"/>
            <a:ext cx="8100403" cy="5048866"/>
          </a:xfrm>
          <a:prstGeom prst="rect">
            <a:avLst/>
          </a:prstGeom>
          <a:ln>
            <a:solidFill>
              <a:schemeClr val="bg1"/>
            </a:solidFill>
          </a:ln>
        </p:spPr>
      </p:pic>
      <p:sp>
        <p:nvSpPr>
          <p:cNvPr id="3" name="ZoneTexte 2">
            <a:extLst>
              <a:ext uri="{FF2B5EF4-FFF2-40B4-BE49-F238E27FC236}">
                <a16:creationId xmlns:a16="http://schemas.microsoft.com/office/drawing/2014/main" id="{5420D62C-C57F-4AF0-8A35-56DE27EF927A}"/>
              </a:ext>
            </a:extLst>
          </p:cNvPr>
          <p:cNvSpPr txBox="1"/>
          <p:nvPr/>
        </p:nvSpPr>
        <p:spPr>
          <a:xfrm>
            <a:off x="349545" y="1962755"/>
            <a:ext cx="3187475" cy="4647426"/>
          </a:xfrm>
          <a:prstGeom prst="rect">
            <a:avLst/>
          </a:prstGeom>
          <a:noFill/>
        </p:spPr>
        <p:txBody>
          <a:bodyPr wrap="square" rtlCol="0">
            <a:spAutoFit/>
          </a:bodyPr>
          <a:lstStyle/>
          <a:p>
            <a:pPr marL="285750" indent="-285750">
              <a:buClr>
                <a:schemeClr val="accent1">
                  <a:lumMod val="40000"/>
                  <a:lumOff val="60000"/>
                </a:schemeClr>
              </a:buClr>
              <a:buFont typeface="Wingdings" panose="05000000000000000000" pitchFamily="2" charset="2"/>
              <a:buChar char="§"/>
            </a:pPr>
            <a:r>
              <a:rPr lang="fr-BE" sz="2000" dirty="0"/>
              <a:t>Une augmentation des scores attribués à l’ensemble des indicateurs de l’</a:t>
            </a:r>
            <a:r>
              <a:rPr lang="fr-BE" sz="2000" dirty="0" err="1"/>
              <a:t>empowerment</a:t>
            </a:r>
            <a:r>
              <a:rPr lang="fr-BE" sz="2000" dirty="0"/>
              <a:t>. </a:t>
            </a:r>
          </a:p>
          <a:p>
            <a:endParaRPr lang="fr-FR" sz="2000" dirty="0"/>
          </a:p>
          <a:p>
            <a:pPr marL="285750" indent="-285750">
              <a:buClr>
                <a:schemeClr val="accent1">
                  <a:lumMod val="40000"/>
                  <a:lumOff val="60000"/>
                </a:schemeClr>
              </a:buClr>
              <a:buFont typeface="Wingdings" panose="05000000000000000000" pitchFamily="2" charset="2"/>
              <a:buChar char="§"/>
            </a:pPr>
            <a:r>
              <a:rPr lang="fr-FR" sz="2000" dirty="0"/>
              <a:t>Des indicateurs en berne au début du projet qui remontent significativement à la fin, comme : ‘Ma vie est plus structurée’ et ‘Je peux partager mon expérience avec les autres’.</a:t>
            </a:r>
          </a:p>
          <a:p>
            <a:endParaRPr lang="fr-BE" dirty="0"/>
          </a:p>
          <a:p>
            <a:endParaRPr lang="fr-BE" dirty="0"/>
          </a:p>
        </p:txBody>
      </p:sp>
    </p:spTree>
    <p:extLst>
      <p:ext uri="{BB962C8B-B14F-4D97-AF65-F5344CB8AC3E}">
        <p14:creationId xmlns:p14="http://schemas.microsoft.com/office/powerpoint/2010/main" val="1460521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EB40CA-7B5F-449F-B253-CA6A20301277}"/>
              </a:ext>
            </a:extLst>
          </p:cNvPr>
          <p:cNvSpPr>
            <a:spLocks noGrp="1"/>
          </p:cNvSpPr>
          <p:nvPr>
            <p:ph type="title"/>
          </p:nvPr>
        </p:nvSpPr>
        <p:spPr>
          <a:xfrm>
            <a:off x="581192" y="702156"/>
            <a:ext cx="11029616" cy="1013800"/>
          </a:xfrm>
        </p:spPr>
        <p:txBody>
          <a:bodyPr>
            <a:normAutofit/>
          </a:bodyPr>
          <a:lstStyle/>
          <a:p>
            <a:r>
              <a:rPr lang="fr-FR" dirty="0"/>
              <a:t>LES IMPACTS de MIRIAM 2.0 SUR LES PERSONNES ACCOMPAGNÉES</a:t>
            </a:r>
            <a:br>
              <a:rPr lang="fr-FR" dirty="0"/>
            </a:br>
            <a:r>
              <a:rPr lang="fr-FR" i="1" dirty="0"/>
              <a:t>Quelle évolution de l’</a:t>
            </a:r>
            <a:r>
              <a:rPr lang="fr-FR" i="1" dirty="0" err="1"/>
              <a:t>empowerment</a:t>
            </a:r>
            <a:r>
              <a:rPr lang="fr-FR" i="1" dirty="0"/>
              <a:t> des participantes ? </a:t>
            </a:r>
            <a:endParaRPr lang="fr-BE" i="1" dirty="0"/>
          </a:p>
        </p:txBody>
      </p:sp>
      <p:sp>
        <p:nvSpPr>
          <p:cNvPr id="3" name="ZoneTexte 2">
            <a:extLst>
              <a:ext uri="{FF2B5EF4-FFF2-40B4-BE49-F238E27FC236}">
                <a16:creationId xmlns:a16="http://schemas.microsoft.com/office/drawing/2014/main" id="{5420D62C-C57F-4AF0-8A35-56DE27EF927A}"/>
              </a:ext>
            </a:extLst>
          </p:cNvPr>
          <p:cNvSpPr txBox="1"/>
          <p:nvPr/>
        </p:nvSpPr>
        <p:spPr>
          <a:xfrm>
            <a:off x="0" y="1817432"/>
            <a:ext cx="12103509" cy="6894195"/>
          </a:xfrm>
          <a:prstGeom prst="rect">
            <a:avLst/>
          </a:prstGeom>
          <a:noFill/>
        </p:spPr>
        <p:txBody>
          <a:bodyPr wrap="square" rtlCol="0">
            <a:spAutoFit/>
          </a:bodyPr>
          <a:lstStyle/>
          <a:p>
            <a:pPr lvl="0"/>
            <a:endParaRPr lang="fr-BE" sz="1200" dirty="0"/>
          </a:p>
          <a:p>
            <a:pPr lvl="0"/>
            <a:r>
              <a:rPr lang="fr-BE" sz="2200" dirty="0"/>
              <a:t>La relation avec la CM et les interactions avec le groupe leur redonnent confiance en leurs capacités.</a:t>
            </a:r>
          </a:p>
          <a:p>
            <a:pPr marL="354013" algn="just"/>
            <a:r>
              <a:rPr lang="fr-BE" i="1" dirty="0"/>
              <a:t>« Tous les vendredis, on se réunissait, on parlait, on faisait des activités, c'est important. Si nous restons à la maison, seules, c'est mauvais. Mais quand nous sommes ensemble avec [prénom de la case manager] pour parler, c'est très bien, on a de bonnes informations, de bonnes activités, on se sent heureuses. » </a:t>
            </a:r>
          </a:p>
          <a:p>
            <a:endParaRPr lang="fr-FR" sz="1600" i="1" dirty="0"/>
          </a:p>
          <a:p>
            <a:pPr lvl="0"/>
            <a:r>
              <a:rPr lang="fr-BE" sz="2200" dirty="0"/>
              <a:t>Les participantes déclarent faire preuve d’une plus grande organisation et de plus d’assurance dans leurs démarches.</a:t>
            </a:r>
          </a:p>
          <a:p>
            <a:pPr marL="354013" algn="just"/>
            <a:r>
              <a:rPr lang="fr-BE" i="1" dirty="0"/>
              <a:t>« Je fais maintenant les papiers moi-même. C’est un peu grâce à l’accompagnement que j’ai eu, des facilités que j’ai à savoir où trouver le papier. Par exemple à la commune, pour certains papiers c’est payant, pour d’autres si on dit que c’est pour le CPAS ou que c’est pour les logements sociaux, c’est gratuit alors… désormais c’est plus facile pour moi. »</a:t>
            </a:r>
          </a:p>
          <a:p>
            <a:endParaRPr lang="fr-FR" sz="1600" i="1" dirty="0"/>
          </a:p>
          <a:p>
            <a:r>
              <a:rPr lang="fr-BE" sz="2200" dirty="0"/>
              <a:t>La participation à Miriam 2.0 se révèle particulièrement profitable pour les personnes issues des immigrations.</a:t>
            </a:r>
          </a:p>
          <a:p>
            <a:pPr marL="354013" algn="just"/>
            <a:r>
              <a:rPr lang="fr-BE" i="1" dirty="0"/>
              <a:t>« J’ai eu de la chance que dès que je suis arrivée, j’ai eu le soutien du projet Miriam (…) Quand on a commencé, ça ne faisait qu’un mois et demi que j’étais là. Donc je ne connaissais rien. Les règles du CPAS étaient autrement que les règles d’où je venais. Il y a des lois ici que je ne connaissais pas. » </a:t>
            </a:r>
            <a:endParaRPr lang="fr-BE" dirty="0"/>
          </a:p>
          <a:p>
            <a:endParaRPr lang="fr-BE" dirty="0"/>
          </a:p>
          <a:p>
            <a:endParaRPr lang="fr-BE" dirty="0"/>
          </a:p>
          <a:p>
            <a:endParaRPr lang="fr-BE" sz="2000" dirty="0"/>
          </a:p>
          <a:p>
            <a:pPr marL="285750" indent="-285750">
              <a:buClr>
                <a:schemeClr val="accent1">
                  <a:lumMod val="40000"/>
                  <a:lumOff val="60000"/>
                </a:schemeClr>
              </a:buClr>
              <a:buFont typeface="Wingdings" panose="05000000000000000000" pitchFamily="2" charset="2"/>
              <a:buChar char="§"/>
            </a:pPr>
            <a:endParaRPr lang="fr-BE" sz="2400" dirty="0"/>
          </a:p>
          <a:p>
            <a:endParaRPr lang="fr-BE" dirty="0"/>
          </a:p>
          <a:p>
            <a:endParaRPr lang="fr-BE" dirty="0"/>
          </a:p>
        </p:txBody>
      </p:sp>
    </p:spTree>
    <p:extLst>
      <p:ext uri="{BB962C8B-B14F-4D97-AF65-F5344CB8AC3E}">
        <p14:creationId xmlns:p14="http://schemas.microsoft.com/office/powerpoint/2010/main" val="393023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EB40CA-7B5F-449F-B253-CA6A20301277}"/>
              </a:ext>
            </a:extLst>
          </p:cNvPr>
          <p:cNvSpPr>
            <a:spLocks noGrp="1"/>
          </p:cNvSpPr>
          <p:nvPr>
            <p:ph type="title"/>
          </p:nvPr>
        </p:nvSpPr>
        <p:spPr/>
        <p:txBody>
          <a:bodyPr>
            <a:normAutofit/>
          </a:bodyPr>
          <a:lstStyle/>
          <a:p>
            <a:r>
              <a:rPr lang="fr-FR" dirty="0"/>
              <a:t>LES IMPACTS de MIRIAM 2.0 SUR LES PERSONNES ACCOMPAGNÉES</a:t>
            </a:r>
            <a:br>
              <a:rPr lang="fr-FR" dirty="0"/>
            </a:br>
            <a:r>
              <a:rPr lang="fr-FR" i="1" dirty="0"/>
              <a:t>Quelle évolution des différents domaines de vie ? </a:t>
            </a:r>
            <a:endParaRPr lang="fr-BE" i="1" dirty="0"/>
          </a:p>
        </p:txBody>
      </p:sp>
      <p:grpSp>
        <p:nvGrpSpPr>
          <p:cNvPr id="6" name="Group 375657">
            <a:extLst>
              <a:ext uri="{FF2B5EF4-FFF2-40B4-BE49-F238E27FC236}">
                <a16:creationId xmlns:a16="http://schemas.microsoft.com/office/drawing/2014/main" id="{D6C7396A-3D63-4A4C-8A37-13BA2F785DFC}"/>
              </a:ext>
            </a:extLst>
          </p:cNvPr>
          <p:cNvGrpSpPr/>
          <p:nvPr/>
        </p:nvGrpSpPr>
        <p:grpSpPr>
          <a:xfrm>
            <a:off x="3908808" y="1798657"/>
            <a:ext cx="8601389" cy="5237233"/>
            <a:chOff x="0" y="1"/>
            <a:chExt cx="5896768" cy="3438215"/>
          </a:xfrm>
        </p:grpSpPr>
        <p:sp>
          <p:nvSpPr>
            <p:cNvPr id="7" name="Rectangle 6">
              <a:extLst>
                <a:ext uri="{FF2B5EF4-FFF2-40B4-BE49-F238E27FC236}">
                  <a16:creationId xmlns:a16="http://schemas.microsoft.com/office/drawing/2014/main" id="{D660840A-58E9-471B-AAEA-19E1C2C19B20}"/>
                </a:ext>
              </a:extLst>
            </p:cNvPr>
            <p:cNvSpPr/>
            <p:nvPr/>
          </p:nvSpPr>
          <p:spPr>
            <a:xfrm>
              <a:off x="5848554" y="3248279"/>
              <a:ext cx="42144" cy="189937"/>
            </a:xfrm>
            <a:prstGeom prst="rect">
              <a:avLst/>
            </a:prstGeom>
            <a:ln>
              <a:noFill/>
            </a:ln>
          </p:spPr>
          <p:txBody>
            <a:bodyPr vert="horz" lIns="0" tIns="0" rIns="0" bIns="0" rtlCol="0">
              <a:noAutofit/>
            </a:bodyPr>
            <a:lstStyle/>
            <a:p>
              <a:pPr>
                <a:lnSpc>
                  <a:spcPct val="107000"/>
                </a:lnSpc>
                <a:spcAft>
                  <a:spcPts val="800"/>
                </a:spcAft>
              </a:pPr>
              <a:r>
                <a:rPr lang="fr-BE" sz="1100">
                  <a:solidFill>
                    <a:srgbClr val="000000"/>
                  </a:solidFill>
                  <a:effectLst/>
                  <a:latin typeface="Calibri" panose="020F0502020204030204" pitchFamily="34" charset="0"/>
                  <a:ea typeface="Calibri" panose="020F0502020204030204" pitchFamily="34" charset="0"/>
                </a:rPr>
                <a:t> </a:t>
              </a:r>
            </a:p>
          </p:txBody>
        </p:sp>
        <p:sp>
          <p:nvSpPr>
            <p:cNvPr id="8" name="Rectangle 7">
              <a:extLst>
                <a:ext uri="{FF2B5EF4-FFF2-40B4-BE49-F238E27FC236}">
                  <a16:creationId xmlns:a16="http://schemas.microsoft.com/office/drawing/2014/main" id="{B7426C48-9468-4977-8357-755D9302255A}"/>
                </a:ext>
              </a:extLst>
            </p:cNvPr>
            <p:cNvSpPr/>
            <p:nvPr/>
          </p:nvSpPr>
          <p:spPr>
            <a:xfrm>
              <a:off x="0" y="3374771"/>
              <a:ext cx="3665" cy="16516"/>
            </a:xfrm>
            <a:prstGeom prst="rect">
              <a:avLst/>
            </a:prstGeom>
            <a:ln>
              <a:noFill/>
            </a:ln>
          </p:spPr>
          <p:txBody>
            <a:bodyPr vert="horz" lIns="0" tIns="0" rIns="0" bIns="0" rtlCol="0">
              <a:noAutofit/>
            </a:bodyPr>
            <a:lstStyle/>
            <a:p>
              <a:pPr>
                <a:lnSpc>
                  <a:spcPct val="107000"/>
                </a:lnSpc>
                <a:spcAft>
                  <a:spcPts val="800"/>
                </a:spcAft>
              </a:pPr>
              <a:r>
                <a:rPr lang="fr-BE" sz="100">
                  <a:solidFill>
                    <a:srgbClr val="000000"/>
                  </a:solidFill>
                  <a:effectLst/>
                  <a:latin typeface="Calibri" panose="020F0502020204030204" pitchFamily="34" charset="0"/>
                  <a:ea typeface="Calibri" panose="020F0502020204030204" pitchFamily="34" charset="0"/>
                </a:rPr>
                <a:t> </a:t>
              </a:r>
              <a:endParaRPr lang="fr-BE" sz="1100">
                <a:solidFill>
                  <a:srgbClr val="000000"/>
                </a:solidFill>
                <a:effectLst/>
                <a:latin typeface="Calibri" panose="020F0502020204030204" pitchFamily="34" charset="0"/>
                <a:ea typeface="Calibri" panose="020F0502020204030204" pitchFamily="34" charset="0"/>
              </a:endParaRPr>
            </a:p>
          </p:txBody>
        </p:sp>
        <p:sp>
          <p:nvSpPr>
            <p:cNvPr id="9" name="Shape 29280">
              <a:extLst>
                <a:ext uri="{FF2B5EF4-FFF2-40B4-BE49-F238E27FC236}">
                  <a16:creationId xmlns:a16="http://schemas.microsoft.com/office/drawing/2014/main" id="{F17E314D-3BAD-4B8D-B4D9-750D8F3CA728}"/>
                </a:ext>
              </a:extLst>
            </p:cNvPr>
            <p:cNvSpPr/>
            <p:nvPr/>
          </p:nvSpPr>
          <p:spPr>
            <a:xfrm>
              <a:off x="2916631" y="1392301"/>
              <a:ext cx="198120" cy="65532"/>
            </a:xfrm>
            <a:custGeom>
              <a:avLst/>
              <a:gdLst/>
              <a:ahLst/>
              <a:cxnLst/>
              <a:rect l="0" t="0" r="0" b="0"/>
              <a:pathLst>
                <a:path w="198120" h="65532">
                  <a:moveTo>
                    <a:pt x="0" y="0"/>
                  </a:moveTo>
                  <a:lnTo>
                    <a:pt x="198120" y="65532"/>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0" name="Shape 29281">
              <a:extLst>
                <a:ext uri="{FF2B5EF4-FFF2-40B4-BE49-F238E27FC236}">
                  <a16:creationId xmlns:a16="http://schemas.microsoft.com/office/drawing/2014/main" id="{FC9160A6-ECF5-4B49-B421-8ED9A2D8CB63}"/>
                </a:ext>
              </a:extLst>
            </p:cNvPr>
            <p:cNvSpPr/>
            <p:nvPr/>
          </p:nvSpPr>
          <p:spPr>
            <a:xfrm>
              <a:off x="3114751" y="1457833"/>
              <a:ext cx="123444" cy="167640"/>
            </a:xfrm>
            <a:custGeom>
              <a:avLst/>
              <a:gdLst/>
              <a:ahLst/>
              <a:cxnLst/>
              <a:rect l="0" t="0" r="0" b="0"/>
              <a:pathLst>
                <a:path w="123444" h="167640">
                  <a:moveTo>
                    <a:pt x="0" y="0"/>
                  </a:moveTo>
                  <a:lnTo>
                    <a:pt x="123444" y="16764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1" name="Shape 29282">
              <a:extLst>
                <a:ext uri="{FF2B5EF4-FFF2-40B4-BE49-F238E27FC236}">
                  <a16:creationId xmlns:a16="http://schemas.microsoft.com/office/drawing/2014/main" id="{9559B2B3-1D1B-4A28-965D-72D6D2BAECEF}"/>
                </a:ext>
              </a:extLst>
            </p:cNvPr>
            <p:cNvSpPr/>
            <p:nvPr/>
          </p:nvSpPr>
          <p:spPr>
            <a:xfrm>
              <a:off x="3238195" y="1625473"/>
              <a:ext cx="0" cy="208788"/>
            </a:xfrm>
            <a:custGeom>
              <a:avLst/>
              <a:gdLst/>
              <a:ahLst/>
              <a:cxnLst/>
              <a:rect l="0" t="0" r="0" b="0"/>
              <a:pathLst>
                <a:path h="208788">
                  <a:moveTo>
                    <a:pt x="0" y="0"/>
                  </a:moveTo>
                  <a:lnTo>
                    <a:pt x="0" y="20878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2" name="Shape 29283">
              <a:extLst>
                <a:ext uri="{FF2B5EF4-FFF2-40B4-BE49-F238E27FC236}">
                  <a16:creationId xmlns:a16="http://schemas.microsoft.com/office/drawing/2014/main" id="{CE56B52F-6C7D-4867-846E-111A3532D150}"/>
                </a:ext>
              </a:extLst>
            </p:cNvPr>
            <p:cNvSpPr/>
            <p:nvPr/>
          </p:nvSpPr>
          <p:spPr>
            <a:xfrm>
              <a:off x="3114751" y="1834261"/>
              <a:ext cx="123444" cy="169164"/>
            </a:xfrm>
            <a:custGeom>
              <a:avLst/>
              <a:gdLst/>
              <a:ahLst/>
              <a:cxnLst/>
              <a:rect l="0" t="0" r="0" b="0"/>
              <a:pathLst>
                <a:path w="123444" h="169164">
                  <a:moveTo>
                    <a:pt x="123444" y="0"/>
                  </a:moveTo>
                  <a:lnTo>
                    <a:pt x="0" y="169164"/>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3" name="Shape 29284">
              <a:extLst>
                <a:ext uri="{FF2B5EF4-FFF2-40B4-BE49-F238E27FC236}">
                  <a16:creationId xmlns:a16="http://schemas.microsoft.com/office/drawing/2014/main" id="{668A4A5A-C314-4B90-930F-01943A9E24D5}"/>
                </a:ext>
              </a:extLst>
            </p:cNvPr>
            <p:cNvSpPr/>
            <p:nvPr/>
          </p:nvSpPr>
          <p:spPr>
            <a:xfrm>
              <a:off x="2916631" y="2003425"/>
              <a:ext cx="198120" cy="64008"/>
            </a:xfrm>
            <a:custGeom>
              <a:avLst/>
              <a:gdLst/>
              <a:ahLst/>
              <a:cxnLst/>
              <a:rect l="0" t="0" r="0" b="0"/>
              <a:pathLst>
                <a:path w="198120" h="64008">
                  <a:moveTo>
                    <a:pt x="198120" y="0"/>
                  </a:moveTo>
                  <a:lnTo>
                    <a:pt x="0" y="6400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4" name="Shape 29285">
              <a:extLst>
                <a:ext uri="{FF2B5EF4-FFF2-40B4-BE49-F238E27FC236}">
                  <a16:creationId xmlns:a16="http://schemas.microsoft.com/office/drawing/2014/main" id="{30C0568C-54FF-40E5-9D8E-0AFD19D1BBA5}"/>
                </a:ext>
              </a:extLst>
            </p:cNvPr>
            <p:cNvSpPr/>
            <p:nvPr/>
          </p:nvSpPr>
          <p:spPr>
            <a:xfrm>
              <a:off x="2718511" y="2003425"/>
              <a:ext cx="198120" cy="64008"/>
            </a:xfrm>
            <a:custGeom>
              <a:avLst/>
              <a:gdLst/>
              <a:ahLst/>
              <a:cxnLst/>
              <a:rect l="0" t="0" r="0" b="0"/>
              <a:pathLst>
                <a:path w="198120" h="64008">
                  <a:moveTo>
                    <a:pt x="198120" y="6400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5" name="Shape 29286">
              <a:extLst>
                <a:ext uri="{FF2B5EF4-FFF2-40B4-BE49-F238E27FC236}">
                  <a16:creationId xmlns:a16="http://schemas.microsoft.com/office/drawing/2014/main" id="{070E7CD0-A642-4946-A9D0-E14316CA093D}"/>
                </a:ext>
              </a:extLst>
            </p:cNvPr>
            <p:cNvSpPr/>
            <p:nvPr/>
          </p:nvSpPr>
          <p:spPr>
            <a:xfrm>
              <a:off x="2596591" y="1834261"/>
              <a:ext cx="121920" cy="169164"/>
            </a:xfrm>
            <a:custGeom>
              <a:avLst/>
              <a:gdLst/>
              <a:ahLst/>
              <a:cxnLst/>
              <a:rect l="0" t="0" r="0" b="0"/>
              <a:pathLst>
                <a:path w="121920" h="169164">
                  <a:moveTo>
                    <a:pt x="121920" y="169164"/>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6" name="Shape 29287">
              <a:extLst>
                <a:ext uri="{FF2B5EF4-FFF2-40B4-BE49-F238E27FC236}">
                  <a16:creationId xmlns:a16="http://schemas.microsoft.com/office/drawing/2014/main" id="{0E880AE8-B53D-47AC-AD4F-116E651399F6}"/>
                </a:ext>
              </a:extLst>
            </p:cNvPr>
            <p:cNvSpPr/>
            <p:nvPr/>
          </p:nvSpPr>
          <p:spPr>
            <a:xfrm>
              <a:off x="2596591" y="1625473"/>
              <a:ext cx="0" cy="208788"/>
            </a:xfrm>
            <a:custGeom>
              <a:avLst/>
              <a:gdLst/>
              <a:ahLst/>
              <a:cxnLst/>
              <a:rect l="0" t="0" r="0" b="0"/>
              <a:pathLst>
                <a:path h="208788">
                  <a:moveTo>
                    <a:pt x="0" y="20878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7" name="Shape 29288">
              <a:extLst>
                <a:ext uri="{FF2B5EF4-FFF2-40B4-BE49-F238E27FC236}">
                  <a16:creationId xmlns:a16="http://schemas.microsoft.com/office/drawing/2014/main" id="{DA911649-96FD-4336-9938-F0666A9CC449}"/>
                </a:ext>
              </a:extLst>
            </p:cNvPr>
            <p:cNvSpPr/>
            <p:nvPr/>
          </p:nvSpPr>
          <p:spPr>
            <a:xfrm>
              <a:off x="2596591" y="1457833"/>
              <a:ext cx="121920" cy="167640"/>
            </a:xfrm>
            <a:custGeom>
              <a:avLst/>
              <a:gdLst/>
              <a:ahLst/>
              <a:cxnLst/>
              <a:rect l="0" t="0" r="0" b="0"/>
              <a:pathLst>
                <a:path w="121920" h="167640">
                  <a:moveTo>
                    <a:pt x="0" y="167640"/>
                  </a:moveTo>
                  <a:lnTo>
                    <a:pt x="12192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8" name="Shape 29289">
              <a:extLst>
                <a:ext uri="{FF2B5EF4-FFF2-40B4-BE49-F238E27FC236}">
                  <a16:creationId xmlns:a16="http://schemas.microsoft.com/office/drawing/2014/main" id="{E2D37BD0-7337-4533-B147-2A2AA9521C8F}"/>
                </a:ext>
              </a:extLst>
            </p:cNvPr>
            <p:cNvSpPr/>
            <p:nvPr/>
          </p:nvSpPr>
          <p:spPr>
            <a:xfrm>
              <a:off x="2718511" y="1392301"/>
              <a:ext cx="198120" cy="65532"/>
            </a:xfrm>
            <a:custGeom>
              <a:avLst/>
              <a:gdLst/>
              <a:ahLst/>
              <a:cxnLst/>
              <a:rect l="0" t="0" r="0" b="0"/>
              <a:pathLst>
                <a:path w="198120" h="65532">
                  <a:moveTo>
                    <a:pt x="0" y="65532"/>
                  </a:moveTo>
                  <a:lnTo>
                    <a:pt x="19812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19" name="Shape 29290">
              <a:extLst>
                <a:ext uri="{FF2B5EF4-FFF2-40B4-BE49-F238E27FC236}">
                  <a16:creationId xmlns:a16="http://schemas.microsoft.com/office/drawing/2014/main" id="{98B77B57-4131-4326-B7C3-82CE3F4ABAA6}"/>
                </a:ext>
              </a:extLst>
            </p:cNvPr>
            <p:cNvSpPr/>
            <p:nvPr/>
          </p:nvSpPr>
          <p:spPr>
            <a:xfrm>
              <a:off x="2916631" y="1055497"/>
              <a:ext cx="396240" cy="129540"/>
            </a:xfrm>
            <a:custGeom>
              <a:avLst/>
              <a:gdLst/>
              <a:ahLst/>
              <a:cxnLst/>
              <a:rect l="0" t="0" r="0" b="0"/>
              <a:pathLst>
                <a:path w="396240" h="129540">
                  <a:moveTo>
                    <a:pt x="0" y="0"/>
                  </a:moveTo>
                  <a:lnTo>
                    <a:pt x="396240" y="12954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0" name="Shape 29291">
              <a:extLst>
                <a:ext uri="{FF2B5EF4-FFF2-40B4-BE49-F238E27FC236}">
                  <a16:creationId xmlns:a16="http://schemas.microsoft.com/office/drawing/2014/main" id="{C4609B76-A395-40AE-B6DA-8D7019C4ACBC}"/>
                </a:ext>
              </a:extLst>
            </p:cNvPr>
            <p:cNvSpPr/>
            <p:nvPr/>
          </p:nvSpPr>
          <p:spPr>
            <a:xfrm>
              <a:off x="3312871" y="1185037"/>
              <a:ext cx="245364" cy="336804"/>
            </a:xfrm>
            <a:custGeom>
              <a:avLst/>
              <a:gdLst/>
              <a:ahLst/>
              <a:cxnLst/>
              <a:rect l="0" t="0" r="0" b="0"/>
              <a:pathLst>
                <a:path w="245364" h="336804">
                  <a:moveTo>
                    <a:pt x="0" y="0"/>
                  </a:moveTo>
                  <a:lnTo>
                    <a:pt x="245364" y="336804"/>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1" name="Shape 29292">
              <a:extLst>
                <a:ext uri="{FF2B5EF4-FFF2-40B4-BE49-F238E27FC236}">
                  <a16:creationId xmlns:a16="http://schemas.microsoft.com/office/drawing/2014/main" id="{EAA3B7DF-EB26-46B8-9997-F666319F1040}"/>
                </a:ext>
              </a:extLst>
            </p:cNvPr>
            <p:cNvSpPr/>
            <p:nvPr/>
          </p:nvSpPr>
          <p:spPr>
            <a:xfrm>
              <a:off x="3558235" y="1521841"/>
              <a:ext cx="0" cy="417576"/>
            </a:xfrm>
            <a:custGeom>
              <a:avLst/>
              <a:gdLst/>
              <a:ahLst/>
              <a:cxnLst/>
              <a:rect l="0" t="0" r="0" b="0"/>
              <a:pathLst>
                <a:path h="417576">
                  <a:moveTo>
                    <a:pt x="0" y="0"/>
                  </a:moveTo>
                  <a:lnTo>
                    <a:pt x="0" y="417576"/>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2" name="Shape 29293">
              <a:extLst>
                <a:ext uri="{FF2B5EF4-FFF2-40B4-BE49-F238E27FC236}">
                  <a16:creationId xmlns:a16="http://schemas.microsoft.com/office/drawing/2014/main" id="{09500B86-A213-44F7-8281-D2EBFF7B8D6C}"/>
                </a:ext>
              </a:extLst>
            </p:cNvPr>
            <p:cNvSpPr/>
            <p:nvPr/>
          </p:nvSpPr>
          <p:spPr>
            <a:xfrm>
              <a:off x="3312871" y="1939417"/>
              <a:ext cx="245364" cy="336804"/>
            </a:xfrm>
            <a:custGeom>
              <a:avLst/>
              <a:gdLst/>
              <a:ahLst/>
              <a:cxnLst/>
              <a:rect l="0" t="0" r="0" b="0"/>
              <a:pathLst>
                <a:path w="245364" h="336804">
                  <a:moveTo>
                    <a:pt x="245364" y="0"/>
                  </a:moveTo>
                  <a:lnTo>
                    <a:pt x="0" y="336804"/>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3" name="Shape 29294">
              <a:extLst>
                <a:ext uri="{FF2B5EF4-FFF2-40B4-BE49-F238E27FC236}">
                  <a16:creationId xmlns:a16="http://schemas.microsoft.com/office/drawing/2014/main" id="{93998F66-1D9E-4DD7-8930-D52125689787}"/>
                </a:ext>
              </a:extLst>
            </p:cNvPr>
            <p:cNvSpPr/>
            <p:nvPr/>
          </p:nvSpPr>
          <p:spPr>
            <a:xfrm>
              <a:off x="2916631" y="2276221"/>
              <a:ext cx="396240" cy="129540"/>
            </a:xfrm>
            <a:custGeom>
              <a:avLst/>
              <a:gdLst/>
              <a:ahLst/>
              <a:cxnLst/>
              <a:rect l="0" t="0" r="0" b="0"/>
              <a:pathLst>
                <a:path w="396240" h="129540">
                  <a:moveTo>
                    <a:pt x="396240" y="0"/>
                  </a:moveTo>
                  <a:lnTo>
                    <a:pt x="0" y="12954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4" name="Shape 29295">
              <a:extLst>
                <a:ext uri="{FF2B5EF4-FFF2-40B4-BE49-F238E27FC236}">
                  <a16:creationId xmlns:a16="http://schemas.microsoft.com/office/drawing/2014/main" id="{3CA5CF8F-08AF-4C22-910F-5D86FC602FE0}"/>
                </a:ext>
              </a:extLst>
            </p:cNvPr>
            <p:cNvSpPr/>
            <p:nvPr/>
          </p:nvSpPr>
          <p:spPr>
            <a:xfrm>
              <a:off x="2520391" y="2276221"/>
              <a:ext cx="396240" cy="129540"/>
            </a:xfrm>
            <a:custGeom>
              <a:avLst/>
              <a:gdLst/>
              <a:ahLst/>
              <a:cxnLst/>
              <a:rect l="0" t="0" r="0" b="0"/>
              <a:pathLst>
                <a:path w="396240" h="129540">
                  <a:moveTo>
                    <a:pt x="396240" y="129540"/>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5" name="Shape 29296">
              <a:extLst>
                <a:ext uri="{FF2B5EF4-FFF2-40B4-BE49-F238E27FC236}">
                  <a16:creationId xmlns:a16="http://schemas.microsoft.com/office/drawing/2014/main" id="{122517CC-2CAA-4C66-A55C-EECF4F562A1A}"/>
                </a:ext>
              </a:extLst>
            </p:cNvPr>
            <p:cNvSpPr/>
            <p:nvPr/>
          </p:nvSpPr>
          <p:spPr>
            <a:xfrm>
              <a:off x="2275028" y="1939417"/>
              <a:ext cx="245364" cy="336804"/>
            </a:xfrm>
            <a:custGeom>
              <a:avLst/>
              <a:gdLst/>
              <a:ahLst/>
              <a:cxnLst/>
              <a:rect l="0" t="0" r="0" b="0"/>
              <a:pathLst>
                <a:path w="245364" h="336804">
                  <a:moveTo>
                    <a:pt x="245364" y="336804"/>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6" name="Shape 29297">
              <a:extLst>
                <a:ext uri="{FF2B5EF4-FFF2-40B4-BE49-F238E27FC236}">
                  <a16:creationId xmlns:a16="http://schemas.microsoft.com/office/drawing/2014/main" id="{88D205D6-4A9D-4007-88AE-BE638DE24468}"/>
                </a:ext>
              </a:extLst>
            </p:cNvPr>
            <p:cNvSpPr/>
            <p:nvPr/>
          </p:nvSpPr>
          <p:spPr>
            <a:xfrm>
              <a:off x="2275028" y="1521841"/>
              <a:ext cx="0" cy="417576"/>
            </a:xfrm>
            <a:custGeom>
              <a:avLst/>
              <a:gdLst/>
              <a:ahLst/>
              <a:cxnLst/>
              <a:rect l="0" t="0" r="0" b="0"/>
              <a:pathLst>
                <a:path h="417576">
                  <a:moveTo>
                    <a:pt x="0" y="417576"/>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7" name="Shape 29298">
              <a:extLst>
                <a:ext uri="{FF2B5EF4-FFF2-40B4-BE49-F238E27FC236}">
                  <a16:creationId xmlns:a16="http://schemas.microsoft.com/office/drawing/2014/main" id="{73EE07F9-CA54-4E49-989E-1944DA3164D9}"/>
                </a:ext>
              </a:extLst>
            </p:cNvPr>
            <p:cNvSpPr/>
            <p:nvPr/>
          </p:nvSpPr>
          <p:spPr>
            <a:xfrm>
              <a:off x="2275028" y="1185037"/>
              <a:ext cx="245364" cy="336804"/>
            </a:xfrm>
            <a:custGeom>
              <a:avLst/>
              <a:gdLst/>
              <a:ahLst/>
              <a:cxnLst/>
              <a:rect l="0" t="0" r="0" b="0"/>
              <a:pathLst>
                <a:path w="245364" h="336804">
                  <a:moveTo>
                    <a:pt x="0" y="336804"/>
                  </a:moveTo>
                  <a:lnTo>
                    <a:pt x="245364"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8" name="Shape 29299">
              <a:extLst>
                <a:ext uri="{FF2B5EF4-FFF2-40B4-BE49-F238E27FC236}">
                  <a16:creationId xmlns:a16="http://schemas.microsoft.com/office/drawing/2014/main" id="{2615C1F1-C010-455E-A3F2-05AE9C63417D}"/>
                </a:ext>
              </a:extLst>
            </p:cNvPr>
            <p:cNvSpPr/>
            <p:nvPr/>
          </p:nvSpPr>
          <p:spPr>
            <a:xfrm>
              <a:off x="2520391" y="1055497"/>
              <a:ext cx="396240" cy="129540"/>
            </a:xfrm>
            <a:custGeom>
              <a:avLst/>
              <a:gdLst/>
              <a:ahLst/>
              <a:cxnLst/>
              <a:rect l="0" t="0" r="0" b="0"/>
              <a:pathLst>
                <a:path w="396240" h="129540">
                  <a:moveTo>
                    <a:pt x="0" y="129540"/>
                  </a:moveTo>
                  <a:lnTo>
                    <a:pt x="39624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29" name="Shape 29300">
              <a:extLst>
                <a:ext uri="{FF2B5EF4-FFF2-40B4-BE49-F238E27FC236}">
                  <a16:creationId xmlns:a16="http://schemas.microsoft.com/office/drawing/2014/main" id="{55B51549-781C-459C-B3ED-B0B70148764A}"/>
                </a:ext>
              </a:extLst>
            </p:cNvPr>
            <p:cNvSpPr/>
            <p:nvPr/>
          </p:nvSpPr>
          <p:spPr>
            <a:xfrm>
              <a:off x="2916631" y="718693"/>
              <a:ext cx="595884" cy="193548"/>
            </a:xfrm>
            <a:custGeom>
              <a:avLst/>
              <a:gdLst/>
              <a:ahLst/>
              <a:cxnLst/>
              <a:rect l="0" t="0" r="0" b="0"/>
              <a:pathLst>
                <a:path w="595884" h="193548">
                  <a:moveTo>
                    <a:pt x="0" y="0"/>
                  </a:moveTo>
                  <a:lnTo>
                    <a:pt x="595884" y="19354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0" name="Shape 29301">
              <a:extLst>
                <a:ext uri="{FF2B5EF4-FFF2-40B4-BE49-F238E27FC236}">
                  <a16:creationId xmlns:a16="http://schemas.microsoft.com/office/drawing/2014/main" id="{3F4D528D-9C21-41F9-B68C-D51F58C144C7}"/>
                </a:ext>
              </a:extLst>
            </p:cNvPr>
            <p:cNvSpPr/>
            <p:nvPr/>
          </p:nvSpPr>
          <p:spPr>
            <a:xfrm>
              <a:off x="3512515" y="912241"/>
              <a:ext cx="367284" cy="505968"/>
            </a:xfrm>
            <a:custGeom>
              <a:avLst/>
              <a:gdLst/>
              <a:ahLst/>
              <a:cxnLst/>
              <a:rect l="0" t="0" r="0" b="0"/>
              <a:pathLst>
                <a:path w="367284" h="505968">
                  <a:moveTo>
                    <a:pt x="0" y="0"/>
                  </a:moveTo>
                  <a:lnTo>
                    <a:pt x="367284" y="50596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1" name="Shape 29302">
              <a:extLst>
                <a:ext uri="{FF2B5EF4-FFF2-40B4-BE49-F238E27FC236}">
                  <a16:creationId xmlns:a16="http://schemas.microsoft.com/office/drawing/2014/main" id="{03428F3A-8745-47B0-A23A-61DACCE5BAEB}"/>
                </a:ext>
              </a:extLst>
            </p:cNvPr>
            <p:cNvSpPr/>
            <p:nvPr/>
          </p:nvSpPr>
          <p:spPr>
            <a:xfrm>
              <a:off x="3879799" y="1418209"/>
              <a:ext cx="0" cy="624840"/>
            </a:xfrm>
            <a:custGeom>
              <a:avLst/>
              <a:gdLst/>
              <a:ahLst/>
              <a:cxnLst/>
              <a:rect l="0" t="0" r="0" b="0"/>
              <a:pathLst>
                <a:path h="624840">
                  <a:moveTo>
                    <a:pt x="0" y="0"/>
                  </a:moveTo>
                  <a:lnTo>
                    <a:pt x="0" y="62484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2" name="Shape 29303">
              <a:extLst>
                <a:ext uri="{FF2B5EF4-FFF2-40B4-BE49-F238E27FC236}">
                  <a16:creationId xmlns:a16="http://schemas.microsoft.com/office/drawing/2014/main" id="{2FA5CCB4-5D79-4918-B41C-90816327511A}"/>
                </a:ext>
              </a:extLst>
            </p:cNvPr>
            <p:cNvSpPr/>
            <p:nvPr/>
          </p:nvSpPr>
          <p:spPr>
            <a:xfrm>
              <a:off x="3512515" y="2043049"/>
              <a:ext cx="367284" cy="505968"/>
            </a:xfrm>
            <a:custGeom>
              <a:avLst/>
              <a:gdLst/>
              <a:ahLst/>
              <a:cxnLst/>
              <a:rect l="0" t="0" r="0" b="0"/>
              <a:pathLst>
                <a:path w="367284" h="505968">
                  <a:moveTo>
                    <a:pt x="367284" y="0"/>
                  </a:moveTo>
                  <a:lnTo>
                    <a:pt x="0" y="50596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3" name="Shape 29304">
              <a:extLst>
                <a:ext uri="{FF2B5EF4-FFF2-40B4-BE49-F238E27FC236}">
                  <a16:creationId xmlns:a16="http://schemas.microsoft.com/office/drawing/2014/main" id="{75BB4EA4-D9CB-4D3A-B4AF-14D2FC9D226B}"/>
                </a:ext>
              </a:extLst>
            </p:cNvPr>
            <p:cNvSpPr/>
            <p:nvPr/>
          </p:nvSpPr>
          <p:spPr>
            <a:xfrm>
              <a:off x="2916631" y="2549017"/>
              <a:ext cx="595884" cy="193548"/>
            </a:xfrm>
            <a:custGeom>
              <a:avLst/>
              <a:gdLst/>
              <a:ahLst/>
              <a:cxnLst/>
              <a:rect l="0" t="0" r="0" b="0"/>
              <a:pathLst>
                <a:path w="595884" h="193548">
                  <a:moveTo>
                    <a:pt x="595884" y="0"/>
                  </a:moveTo>
                  <a:lnTo>
                    <a:pt x="0" y="19354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4" name="Shape 29305">
              <a:extLst>
                <a:ext uri="{FF2B5EF4-FFF2-40B4-BE49-F238E27FC236}">
                  <a16:creationId xmlns:a16="http://schemas.microsoft.com/office/drawing/2014/main" id="{845692E4-68AC-4D3E-B962-2100FFA267F8}"/>
                </a:ext>
              </a:extLst>
            </p:cNvPr>
            <p:cNvSpPr/>
            <p:nvPr/>
          </p:nvSpPr>
          <p:spPr>
            <a:xfrm>
              <a:off x="2322271" y="2549017"/>
              <a:ext cx="594360" cy="193548"/>
            </a:xfrm>
            <a:custGeom>
              <a:avLst/>
              <a:gdLst/>
              <a:ahLst/>
              <a:cxnLst/>
              <a:rect l="0" t="0" r="0" b="0"/>
              <a:pathLst>
                <a:path w="594360" h="193548">
                  <a:moveTo>
                    <a:pt x="594360" y="19354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5" name="Shape 29306">
              <a:extLst>
                <a:ext uri="{FF2B5EF4-FFF2-40B4-BE49-F238E27FC236}">
                  <a16:creationId xmlns:a16="http://schemas.microsoft.com/office/drawing/2014/main" id="{F7752D7B-54C2-4CF8-8384-1BB157367B8F}"/>
                </a:ext>
              </a:extLst>
            </p:cNvPr>
            <p:cNvSpPr/>
            <p:nvPr/>
          </p:nvSpPr>
          <p:spPr>
            <a:xfrm>
              <a:off x="1954987" y="2043049"/>
              <a:ext cx="367284" cy="505968"/>
            </a:xfrm>
            <a:custGeom>
              <a:avLst/>
              <a:gdLst/>
              <a:ahLst/>
              <a:cxnLst/>
              <a:rect l="0" t="0" r="0" b="0"/>
              <a:pathLst>
                <a:path w="367284" h="505968">
                  <a:moveTo>
                    <a:pt x="367284" y="50596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6" name="Shape 29307">
              <a:extLst>
                <a:ext uri="{FF2B5EF4-FFF2-40B4-BE49-F238E27FC236}">
                  <a16:creationId xmlns:a16="http://schemas.microsoft.com/office/drawing/2014/main" id="{BCA0135D-7BAB-4A7D-BB66-6A1A74F10813}"/>
                </a:ext>
              </a:extLst>
            </p:cNvPr>
            <p:cNvSpPr/>
            <p:nvPr/>
          </p:nvSpPr>
          <p:spPr>
            <a:xfrm>
              <a:off x="1954987" y="1418209"/>
              <a:ext cx="0" cy="624840"/>
            </a:xfrm>
            <a:custGeom>
              <a:avLst/>
              <a:gdLst/>
              <a:ahLst/>
              <a:cxnLst/>
              <a:rect l="0" t="0" r="0" b="0"/>
              <a:pathLst>
                <a:path h="624840">
                  <a:moveTo>
                    <a:pt x="0" y="624840"/>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7" name="Shape 29308">
              <a:extLst>
                <a:ext uri="{FF2B5EF4-FFF2-40B4-BE49-F238E27FC236}">
                  <a16:creationId xmlns:a16="http://schemas.microsoft.com/office/drawing/2014/main" id="{D0A9F632-B532-4196-A40F-1456DAE93117}"/>
                </a:ext>
              </a:extLst>
            </p:cNvPr>
            <p:cNvSpPr/>
            <p:nvPr/>
          </p:nvSpPr>
          <p:spPr>
            <a:xfrm>
              <a:off x="1954987" y="912241"/>
              <a:ext cx="367284" cy="505968"/>
            </a:xfrm>
            <a:custGeom>
              <a:avLst/>
              <a:gdLst/>
              <a:ahLst/>
              <a:cxnLst/>
              <a:rect l="0" t="0" r="0" b="0"/>
              <a:pathLst>
                <a:path w="367284" h="505968">
                  <a:moveTo>
                    <a:pt x="0" y="505968"/>
                  </a:moveTo>
                  <a:lnTo>
                    <a:pt x="367284"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8" name="Shape 29309">
              <a:extLst>
                <a:ext uri="{FF2B5EF4-FFF2-40B4-BE49-F238E27FC236}">
                  <a16:creationId xmlns:a16="http://schemas.microsoft.com/office/drawing/2014/main" id="{D519B0CD-9ACB-4464-BE26-3C9A6FC2E02E}"/>
                </a:ext>
              </a:extLst>
            </p:cNvPr>
            <p:cNvSpPr/>
            <p:nvPr/>
          </p:nvSpPr>
          <p:spPr>
            <a:xfrm>
              <a:off x="2322271" y="718693"/>
              <a:ext cx="594360" cy="193548"/>
            </a:xfrm>
            <a:custGeom>
              <a:avLst/>
              <a:gdLst/>
              <a:ahLst/>
              <a:cxnLst/>
              <a:rect l="0" t="0" r="0" b="0"/>
              <a:pathLst>
                <a:path w="594360" h="193548">
                  <a:moveTo>
                    <a:pt x="0" y="193548"/>
                  </a:moveTo>
                  <a:lnTo>
                    <a:pt x="59436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39" name="Shape 29310">
              <a:extLst>
                <a:ext uri="{FF2B5EF4-FFF2-40B4-BE49-F238E27FC236}">
                  <a16:creationId xmlns:a16="http://schemas.microsoft.com/office/drawing/2014/main" id="{3EE7FE0B-823D-48C5-83EF-A655C6F68081}"/>
                </a:ext>
              </a:extLst>
            </p:cNvPr>
            <p:cNvSpPr/>
            <p:nvPr/>
          </p:nvSpPr>
          <p:spPr>
            <a:xfrm>
              <a:off x="2916631" y="381000"/>
              <a:ext cx="794004" cy="256921"/>
            </a:xfrm>
            <a:custGeom>
              <a:avLst/>
              <a:gdLst/>
              <a:ahLst/>
              <a:cxnLst/>
              <a:rect l="0" t="0" r="0" b="0"/>
              <a:pathLst>
                <a:path w="794004" h="256921">
                  <a:moveTo>
                    <a:pt x="0" y="0"/>
                  </a:moveTo>
                  <a:lnTo>
                    <a:pt x="794004" y="256921"/>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0" name="Shape 29311">
              <a:extLst>
                <a:ext uri="{FF2B5EF4-FFF2-40B4-BE49-F238E27FC236}">
                  <a16:creationId xmlns:a16="http://schemas.microsoft.com/office/drawing/2014/main" id="{179F88EB-578D-482B-BD33-2F468E787EFC}"/>
                </a:ext>
              </a:extLst>
            </p:cNvPr>
            <p:cNvSpPr/>
            <p:nvPr/>
          </p:nvSpPr>
          <p:spPr>
            <a:xfrm>
              <a:off x="3710635" y="637921"/>
              <a:ext cx="489712" cy="675132"/>
            </a:xfrm>
            <a:custGeom>
              <a:avLst/>
              <a:gdLst/>
              <a:ahLst/>
              <a:cxnLst/>
              <a:rect l="0" t="0" r="0" b="0"/>
              <a:pathLst>
                <a:path w="489712" h="675132">
                  <a:moveTo>
                    <a:pt x="0" y="0"/>
                  </a:moveTo>
                  <a:lnTo>
                    <a:pt x="489712" y="675132"/>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1" name="Shape 29312">
              <a:extLst>
                <a:ext uri="{FF2B5EF4-FFF2-40B4-BE49-F238E27FC236}">
                  <a16:creationId xmlns:a16="http://schemas.microsoft.com/office/drawing/2014/main" id="{7F84D2C3-3B5E-45F7-B012-5EB1E06485A8}"/>
                </a:ext>
              </a:extLst>
            </p:cNvPr>
            <p:cNvSpPr/>
            <p:nvPr/>
          </p:nvSpPr>
          <p:spPr>
            <a:xfrm>
              <a:off x="4200347" y="1313053"/>
              <a:ext cx="0" cy="833628"/>
            </a:xfrm>
            <a:custGeom>
              <a:avLst/>
              <a:gdLst/>
              <a:ahLst/>
              <a:cxnLst/>
              <a:rect l="0" t="0" r="0" b="0"/>
              <a:pathLst>
                <a:path h="833628">
                  <a:moveTo>
                    <a:pt x="0" y="0"/>
                  </a:moveTo>
                  <a:lnTo>
                    <a:pt x="0" y="83362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2" name="Shape 29313">
              <a:extLst>
                <a:ext uri="{FF2B5EF4-FFF2-40B4-BE49-F238E27FC236}">
                  <a16:creationId xmlns:a16="http://schemas.microsoft.com/office/drawing/2014/main" id="{27F0E29E-195D-4377-89FC-F585014D1839}"/>
                </a:ext>
              </a:extLst>
            </p:cNvPr>
            <p:cNvSpPr/>
            <p:nvPr/>
          </p:nvSpPr>
          <p:spPr>
            <a:xfrm>
              <a:off x="3710635" y="2146681"/>
              <a:ext cx="489712" cy="675132"/>
            </a:xfrm>
            <a:custGeom>
              <a:avLst/>
              <a:gdLst/>
              <a:ahLst/>
              <a:cxnLst/>
              <a:rect l="0" t="0" r="0" b="0"/>
              <a:pathLst>
                <a:path w="489712" h="675132">
                  <a:moveTo>
                    <a:pt x="489712" y="0"/>
                  </a:moveTo>
                  <a:lnTo>
                    <a:pt x="0" y="675132"/>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3" name="Shape 29314">
              <a:extLst>
                <a:ext uri="{FF2B5EF4-FFF2-40B4-BE49-F238E27FC236}">
                  <a16:creationId xmlns:a16="http://schemas.microsoft.com/office/drawing/2014/main" id="{73228DF6-FB34-4AB6-AA85-CFB5928F82B6}"/>
                </a:ext>
              </a:extLst>
            </p:cNvPr>
            <p:cNvSpPr/>
            <p:nvPr/>
          </p:nvSpPr>
          <p:spPr>
            <a:xfrm>
              <a:off x="2916631" y="2821812"/>
              <a:ext cx="794004" cy="257938"/>
            </a:xfrm>
            <a:custGeom>
              <a:avLst/>
              <a:gdLst/>
              <a:ahLst/>
              <a:cxnLst/>
              <a:rect l="0" t="0" r="0" b="0"/>
              <a:pathLst>
                <a:path w="794004" h="257938">
                  <a:moveTo>
                    <a:pt x="794004" y="0"/>
                  </a:moveTo>
                  <a:lnTo>
                    <a:pt x="0" y="257938"/>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4" name="Shape 29315">
              <a:extLst>
                <a:ext uri="{FF2B5EF4-FFF2-40B4-BE49-F238E27FC236}">
                  <a16:creationId xmlns:a16="http://schemas.microsoft.com/office/drawing/2014/main" id="{15B5E46C-AF7D-4E45-BD38-875697AED707}"/>
                </a:ext>
              </a:extLst>
            </p:cNvPr>
            <p:cNvSpPr/>
            <p:nvPr/>
          </p:nvSpPr>
          <p:spPr>
            <a:xfrm>
              <a:off x="2124151" y="2821812"/>
              <a:ext cx="792480" cy="257938"/>
            </a:xfrm>
            <a:custGeom>
              <a:avLst/>
              <a:gdLst/>
              <a:ahLst/>
              <a:cxnLst/>
              <a:rect l="0" t="0" r="0" b="0"/>
              <a:pathLst>
                <a:path w="792480" h="257938">
                  <a:moveTo>
                    <a:pt x="792480" y="25793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5" name="Shape 29316">
              <a:extLst>
                <a:ext uri="{FF2B5EF4-FFF2-40B4-BE49-F238E27FC236}">
                  <a16:creationId xmlns:a16="http://schemas.microsoft.com/office/drawing/2014/main" id="{E86D0482-B9AC-4FA5-8DDE-F97456C90C0A}"/>
                </a:ext>
              </a:extLst>
            </p:cNvPr>
            <p:cNvSpPr/>
            <p:nvPr/>
          </p:nvSpPr>
          <p:spPr>
            <a:xfrm>
              <a:off x="1633550" y="2146681"/>
              <a:ext cx="490601" cy="675132"/>
            </a:xfrm>
            <a:custGeom>
              <a:avLst/>
              <a:gdLst/>
              <a:ahLst/>
              <a:cxnLst/>
              <a:rect l="0" t="0" r="0" b="0"/>
              <a:pathLst>
                <a:path w="490601" h="675132">
                  <a:moveTo>
                    <a:pt x="490601" y="675132"/>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6" name="Shape 29317">
              <a:extLst>
                <a:ext uri="{FF2B5EF4-FFF2-40B4-BE49-F238E27FC236}">
                  <a16:creationId xmlns:a16="http://schemas.microsoft.com/office/drawing/2014/main" id="{66A3A775-1DB9-432B-ABFE-D0024B7EFC71}"/>
                </a:ext>
              </a:extLst>
            </p:cNvPr>
            <p:cNvSpPr/>
            <p:nvPr/>
          </p:nvSpPr>
          <p:spPr>
            <a:xfrm>
              <a:off x="1633550" y="1313053"/>
              <a:ext cx="0" cy="833628"/>
            </a:xfrm>
            <a:custGeom>
              <a:avLst/>
              <a:gdLst/>
              <a:ahLst/>
              <a:cxnLst/>
              <a:rect l="0" t="0" r="0" b="0"/>
              <a:pathLst>
                <a:path h="833628">
                  <a:moveTo>
                    <a:pt x="0" y="833628"/>
                  </a:moveTo>
                  <a:lnTo>
                    <a:pt x="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7" name="Shape 29318">
              <a:extLst>
                <a:ext uri="{FF2B5EF4-FFF2-40B4-BE49-F238E27FC236}">
                  <a16:creationId xmlns:a16="http://schemas.microsoft.com/office/drawing/2014/main" id="{E8154342-875C-44D8-AC48-F2A980CD4EB5}"/>
                </a:ext>
              </a:extLst>
            </p:cNvPr>
            <p:cNvSpPr/>
            <p:nvPr/>
          </p:nvSpPr>
          <p:spPr>
            <a:xfrm>
              <a:off x="1633550" y="637921"/>
              <a:ext cx="490601" cy="675132"/>
            </a:xfrm>
            <a:custGeom>
              <a:avLst/>
              <a:gdLst/>
              <a:ahLst/>
              <a:cxnLst/>
              <a:rect l="0" t="0" r="0" b="0"/>
              <a:pathLst>
                <a:path w="490601" h="675132">
                  <a:moveTo>
                    <a:pt x="0" y="675132"/>
                  </a:moveTo>
                  <a:lnTo>
                    <a:pt x="490601"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8" name="Shape 29319">
              <a:extLst>
                <a:ext uri="{FF2B5EF4-FFF2-40B4-BE49-F238E27FC236}">
                  <a16:creationId xmlns:a16="http://schemas.microsoft.com/office/drawing/2014/main" id="{8A50D0B4-5E5A-46A8-A40E-0304340048F7}"/>
                </a:ext>
              </a:extLst>
            </p:cNvPr>
            <p:cNvSpPr/>
            <p:nvPr/>
          </p:nvSpPr>
          <p:spPr>
            <a:xfrm>
              <a:off x="2124151" y="381000"/>
              <a:ext cx="792480" cy="256921"/>
            </a:xfrm>
            <a:custGeom>
              <a:avLst/>
              <a:gdLst/>
              <a:ahLst/>
              <a:cxnLst/>
              <a:rect l="0" t="0" r="0" b="0"/>
              <a:pathLst>
                <a:path w="792480" h="256921">
                  <a:moveTo>
                    <a:pt x="0" y="256921"/>
                  </a:moveTo>
                  <a:lnTo>
                    <a:pt x="792480" y="0"/>
                  </a:lnTo>
                </a:path>
              </a:pathLst>
            </a:custGeom>
            <a:ln w="9525" cap="flat">
              <a:round/>
            </a:ln>
          </p:spPr>
          <p:style>
            <a:lnRef idx="1">
              <a:srgbClr val="D9D9D9"/>
            </a:lnRef>
            <a:fillRef idx="0">
              <a:srgbClr val="000000">
                <a:alpha val="0"/>
              </a:srgbClr>
            </a:fillRef>
            <a:effectRef idx="0">
              <a:scrgbClr r="0" g="0" b="0"/>
            </a:effectRef>
            <a:fontRef idx="none"/>
          </p:style>
          <p:txBody>
            <a:bodyPr/>
            <a:lstStyle/>
            <a:p>
              <a:endParaRPr lang="fr-BE"/>
            </a:p>
          </p:txBody>
        </p:sp>
        <p:sp>
          <p:nvSpPr>
            <p:cNvPr id="49" name="Shape 29320">
              <a:extLst>
                <a:ext uri="{FF2B5EF4-FFF2-40B4-BE49-F238E27FC236}">
                  <a16:creationId xmlns:a16="http://schemas.microsoft.com/office/drawing/2014/main" id="{231DB996-D004-42AC-94FB-38B13C17145D}"/>
                </a:ext>
              </a:extLst>
            </p:cNvPr>
            <p:cNvSpPr/>
            <p:nvPr/>
          </p:nvSpPr>
          <p:spPr>
            <a:xfrm>
              <a:off x="1739849" y="891413"/>
              <a:ext cx="2133346" cy="1657731"/>
            </a:xfrm>
            <a:custGeom>
              <a:avLst/>
              <a:gdLst/>
              <a:ahLst/>
              <a:cxnLst/>
              <a:rect l="0" t="0" r="0" b="0"/>
              <a:pathLst>
                <a:path w="2133346" h="1657731">
                  <a:moveTo>
                    <a:pt x="666242" y="135128"/>
                  </a:moveTo>
                  <a:lnTo>
                    <a:pt x="1176782" y="0"/>
                  </a:lnTo>
                  <a:lnTo>
                    <a:pt x="1633982" y="209804"/>
                  </a:lnTo>
                  <a:lnTo>
                    <a:pt x="1969262" y="581660"/>
                  </a:lnTo>
                  <a:lnTo>
                    <a:pt x="2133346" y="1150112"/>
                  </a:lnTo>
                  <a:lnTo>
                    <a:pt x="1772666" y="1657731"/>
                  </a:lnTo>
                  <a:lnTo>
                    <a:pt x="1176782" y="1642365"/>
                  </a:lnTo>
                  <a:lnTo>
                    <a:pt x="611378" y="1616456"/>
                  </a:lnTo>
                  <a:lnTo>
                    <a:pt x="420878" y="1084580"/>
                  </a:lnTo>
                  <a:lnTo>
                    <a:pt x="0" y="456692"/>
                  </a:lnTo>
                  <a:lnTo>
                    <a:pt x="666242" y="135128"/>
                  </a:lnTo>
                </a:path>
              </a:pathLst>
            </a:custGeom>
            <a:ln w="28575" cap="rnd">
              <a:round/>
            </a:ln>
          </p:spPr>
          <p:style>
            <a:lnRef idx="1">
              <a:srgbClr val="5B9BD5"/>
            </a:lnRef>
            <a:fillRef idx="0">
              <a:srgbClr val="000000">
                <a:alpha val="0"/>
              </a:srgbClr>
            </a:fillRef>
            <a:effectRef idx="0">
              <a:scrgbClr r="0" g="0" b="0"/>
            </a:effectRef>
            <a:fontRef idx="none"/>
          </p:style>
          <p:txBody>
            <a:bodyPr/>
            <a:lstStyle/>
            <a:p>
              <a:endParaRPr lang="fr-BE"/>
            </a:p>
          </p:txBody>
        </p:sp>
        <p:sp>
          <p:nvSpPr>
            <p:cNvPr id="50" name="Shape 29321">
              <a:extLst>
                <a:ext uri="{FF2B5EF4-FFF2-40B4-BE49-F238E27FC236}">
                  <a16:creationId xmlns:a16="http://schemas.microsoft.com/office/drawing/2014/main" id="{5451C3AB-2BAE-4444-8687-057B57F6B653}"/>
                </a:ext>
              </a:extLst>
            </p:cNvPr>
            <p:cNvSpPr/>
            <p:nvPr/>
          </p:nvSpPr>
          <p:spPr>
            <a:xfrm>
              <a:off x="1652727" y="657860"/>
              <a:ext cx="2356104" cy="2102231"/>
            </a:xfrm>
            <a:custGeom>
              <a:avLst/>
              <a:gdLst/>
              <a:ahLst/>
              <a:cxnLst/>
              <a:rect l="0" t="0" r="0" b="0"/>
              <a:pathLst>
                <a:path w="2356104" h="2102231">
                  <a:moveTo>
                    <a:pt x="594868" y="152273"/>
                  </a:moveTo>
                  <a:lnTo>
                    <a:pt x="1263904" y="0"/>
                  </a:lnTo>
                  <a:lnTo>
                    <a:pt x="1902460" y="194945"/>
                  </a:lnTo>
                  <a:lnTo>
                    <a:pt x="2283460" y="740537"/>
                  </a:lnTo>
                  <a:lnTo>
                    <a:pt x="2356104" y="1427861"/>
                  </a:lnTo>
                  <a:lnTo>
                    <a:pt x="1907032" y="1956689"/>
                  </a:lnTo>
                  <a:lnTo>
                    <a:pt x="1263904" y="2102231"/>
                  </a:lnTo>
                  <a:lnTo>
                    <a:pt x="588772" y="2000885"/>
                  </a:lnTo>
                  <a:lnTo>
                    <a:pt x="340360" y="1372997"/>
                  </a:lnTo>
                  <a:lnTo>
                    <a:pt x="0" y="661289"/>
                  </a:lnTo>
                  <a:lnTo>
                    <a:pt x="594868" y="152273"/>
                  </a:lnTo>
                </a:path>
              </a:pathLst>
            </a:custGeom>
            <a:ln w="28575" cap="rnd">
              <a:round/>
            </a:ln>
          </p:spPr>
          <p:style>
            <a:lnRef idx="1">
              <a:srgbClr val="ED7D31"/>
            </a:lnRef>
            <a:fillRef idx="0">
              <a:srgbClr val="000000">
                <a:alpha val="0"/>
              </a:srgbClr>
            </a:fillRef>
            <a:effectRef idx="0">
              <a:scrgbClr r="0" g="0" b="0"/>
            </a:effectRef>
            <a:fontRef idx="none"/>
          </p:style>
          <p:txBody>
            <a:bodyPr/>
            <a:lstStyle/>
            <a:p>
              <a:endParaRPr lang="fr-BE" dirty="0"/>
            </a:p>
          </p:txBody>
        </p:sp>
        <p:sp>
          <p:nvSpPr>
            <p:cNvPr id="51" name="Rectangle 50">
              <a:extLst>
                <a:ext uri="{FF2B5EF4-FFF2-40B4-BE49-F238E27FC236}">
                  <a16:creationId xmlns:a16="http://schemas.microsoft.com/office/drawing/2014/main" id="{A72B156E-0178-47BE-B617-6F2158DAFB40}"/>
                </a:ext>
              </a:extLst>
            </p:cNvPr>
            <p:cNvSpPr/>
            <p:nvPr/>
          </p:nvSpPr>
          <p:spPr>
            <a:xfrm>
              <a:off x="2724607" y="1679321"/>
              <a:ext cx="85295" cy="171355"/>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0</a:t>
              </a:r>
              <a:endParaRPr lang="fr-BE" sz="1100">
                <a:solidFill>
                  <a:srgbClr val="000000"/>
                </a:solidFill>
                <a:effectLst/>
                <a:latin typeface="Calibri" panose="020F0502020204030204" pitchFamily="34" charset="0"/>
                <a:ea typeface="Calibri" panose="020F0502020204030204" pitchFamily="34" charset="0"/>
              </a:endParaRPr>
            </a:p>
          </p:txBody>
        </p:sp>
        <p:sp>
          <p:nvSpPr>
            <p:cNvPr id="52" name="Rectangle 51">
              <a:extLst>
                <a:ext uri="{FF2B5EF4-FFF2-40B4-BE49-F238E27FC236}">
                  <a16:creationId xmlns:a16="http://schemas.microsoft.com/office/drawing/2014/main" id="{EA99AC0E-F1E2-46D5-AB9A-BCBB9AC2C75D}"/>
                </a:ext>
              </a:extLst>
            </p:cNvPr>
            <p:cNvSpPr/>
            <p:nvPr/>
          </p:nvSpPr>
          <p:spPr>
            <a:xfrm>
              <a:off x="2724607" y="1341882"/>
              <a:ext cx="85295"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2</a:t>
              </a:r>
              <a:endParaRPr lang="fr-BE" sz="1100">
                <a:solidFill>
                  <a:srgbClr val="000000"/>
                </a:solidFill>
                <a:effectLst/>
                <a:latin typeface="Calibri" panose="020F0502020204030204" pitchFamily="34" charset="0"/>
                <a:ea typeface="Calibri" panose="020F0502020204030204" pitchFamily="34" charset="0"/>
              </a:endParaRPr>
            </a:p>
          </p:txBody>
        </p:sp>
        <p:sp>
          <p:nvSpPr>
            <p:cNvPr id="53" name="Rectangle 52">
              <a:extLst>
                <a:ext uri="{FF2B5EF4-FFF2-40B4-BE49-F238E27FC236}">
                  <a16:creationId xmlns:a16="http://schemas.microsoft.com/office/drawing/2014/main" id="{F7FE099A-2760-4807-A5C8-4AE27582E5E6}"/>
                </a:ext>
              </a:extLst>
            </p:cNvPr>
            <p:cNvSpPr/>
            <p:nvPr/>
          </p:nvSpPr>
          <p:spPr>
            <a:xfrm>
              <a:off x="2724607" y="1004570"/>
              <a:ext cx="85295"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4</a:t>
              </a:r>
              <a:endParaRPr lang="fr-BE" sz="1100">
                <a:solidFill>
                  <a:srgbClr val="000000"/>
                </a:solidFill>
                <a:effectLst/>
                <a:latin typeface="Calibri" panose="020F0502020204030204" pitchFamily="34" charset="0"/>
                <a:ea typeface="Calibri" panose="020F0502020204030204" pitchFamily="34" charset="0"/>
              </a:endParaRPr>
            </a:p>
          </p:txBody>
        </p:sp>
        <p:sp>
          <p:nvSpPr>
            <p:cNvPr id="54" name="Rectangle 53">
              <a:extLst>
                <a:ext uri="{FF2B5EF4-FFF2-40B4-BE49-F238E27FC236}">
                  <a16:creationId xmlns:a16="http://schemas.microsoft.com/office/drawing/2014/main" id="{D14179E6-EC8F-4D88-8CC4-6EF2264B0513}"/>
                </a:ext>
              </a:extLst>
            </p:cNvPr>
            <p:cNvSpPr/>
            <p:nvPr/>
          </p:nvSpPr>
          <p:spPr>
            <a:xfrm>
              <a:off x="2724607" y="667131"/>
              <a:ext cx="85295"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6</a:t>
              </a:r>
              <a:endParaRPr lang="fr-BE" sz="1100">
                <a:solidFill>
                  <a:srgbClr val="000000"/>
                </a:solidFill>
                <a:effectLst/>
                <a:latin typeface="Calibri" panose="020F0502020204030204" pitchFamily="34" charset="0"/>
                <a:ea typeface="Calibri" panose="020F0502020204030204" pitchFamily="34" charset="0"/>
              </a:endParaRPr>
            </a:p>
          </p:txBody>
        </p:sp>
        <p:sp>
          <p:nvSpPr>
            <p:cNvPr id="55" name="Rectangle 54">
              <a:extLst>
                <a:ext uri="{FF2B5EF4-FFF2-40B4-BE49-F238E27FC236}">
                  <a16:creationId xmlns:a16="http://schemas.microsoft.com/office/drawing/2014/main" id="{3FD4E673-FCFC-4DFD-8C37-75962F22FCC3}"/>
                </a:ext>
              </a:extLst>
            </p:cNvPr>
            <p:cNvSpPr/>
            <p:nvPr/>
          </p:nvSpPr>
          <p:spPr>
            <a:xfrm>
              <a:off x="2724607" y="329692"/>
              <a:ext cx="85295"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8</a:t>
              </a:r>
              <a:endParaRPr lang="fr-BE" sz="1100">
                <a:solidFill>
                  <a:srgbClr val="000000"/>
                </a:solidFill>
                <a:effectLst/>
                <a:latin typeface="Calibri" panose="020F0502020204030204" pitchFamily="34" charset="0"/>
                <a:ea typeface="Calibri" panose="020F0502020204030204" pitchFamily="34" charset="0"/>
              </a:endParaRPr>
            </a:p>
          </p:txBody>
        </p:sp>
        <p:sp>
          <p:nvSpPr>
            <p:cNvPr id="56" name="Rectangle 55">
              <a:extLst>
                <a:ext uri="{FF2B5EF4-FFF2-40B4-BE49-F238E27FC236}">
                  <a16:creationId xmlns:a16="http://schemas.microsoft.com/office/drawing/2014/main" id="{458F1B5E-1B4C-44CC-AF2C-E70E85FE85B8}"/>
                </a:ext>
              </a:extLst>
            </p:cNvPr>
            <p:cNvSpPr/>
            <p:nvPr/>
          </p:nvSpPr>
          <p:spPr>
            <a:xfrm>
              <a:off x="2464257" y="197993"/>
              <a:ext cx="1205815"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Situation financière</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57" name="Rectangle 56">
              <a:extLst>
                <a:ext uri="{FF2B5EF4-FFF2-40B4-BE49-F238E27FC236}">
                  <a16:creationId xmlns:a16="http://schemas.microsoft.com/office/drawing/2014/main" id="{60B2C285-D2DC-4DC2-821A-0584F30F9FD2}"/>
                </a:ext>
              </a:extLst>
            </p:cNvPr>
            <p:cNvSpPr/>
            <p:nvPr/>
          </p:nvSpPr>
          <p:spPr>
            <a:xfrm>
              <a:off x="3742639" y="542163"/>
              <a:ext cx="1080855"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Activation sociale</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58" name="Rectangle 57">
              <a:extLst>
                <a:ext uri="{FF2B5EF4-FFF2-40B4-BE49-F238E27FC236}">
                  <a16:creationId xmlns:a16="http://schemas.microsoft.com/office/drawing/2014/main" id="{65CB2DEE-E47F-4357-AF02-8D793BF1C492}"/>
                </a:ext>
              </a:extLst>
            </p:cNvPr>
            <p:cNvSpPr/>
            <p:nvPr/>
          </p:nvSpPr>
          <p:spPr>
            <a:xfrm>
              <a:off x="4252545" y="1244092"/>
              <a:ext cx="618261"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Logement</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59" name="Rectangle 58">
              <a:extLst>
                <a:ext uri="{FF2B5EF4-FFF2-40B4-BE49-F238E27FC236}">
                  <a16:creationId xmlns:a16="http://schemas.microsoft.com/office/drawing/2014/main" id="{23B20FEC-FE7D-4621-8FE0-BB5E3C424BB9}"/>
                </a:ext>
              </a:extLst>
            </p:cNvPr>
            <p:cNvSpPr/>
            <p:nvPr/>
          </p:nvSpPr>
          <p:spPr>
            <a:xfrm>
              <a:off x="4252545" y="2111502"/>
              <a:ext cx="521729"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Mobilité</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0" name="Rectangle 59">
              <a:extLst>
                <a:ext uri="{FF2B5EF4-FFF2-40B4-BE49-F238E27FC236}">
                  <a16:creationId xmlns:a16="http://schemas.microsoft.com/office/drawing/2014/main" id="{D6868C74-60DF-49B3-ACB4-7267A5BA6D9F}"/>
                </a:ext>
              </a:extLst>
            </p:cNvPr>
            <p:cNvSpPr/>
            <p:nvPr/>
          </p:nvSpPr>
          <p:spPr>
            <a:xfrm>
              <a:off x="3742639" y="2813177"/>
              <a:ext cx="940693"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Santé physique</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1" name="Rectangle 60">
              <a:extLst>
                <a:ext uri="{FF2B5EF4-FFF2-40B4-BE49-F238E27FC236}">
                  <a16:creationId xmlns:a16="http://schemas.microsoft.com/office/drawing/2014/main" id="{F67ED490-AACC-49C5-BC13-FA5155285A45}"/>
                </a:ext>
              </a:extLst>
            </p:cNvPr>
            <p:cNvSpPr/>
            <p:nvPr/>
          </p:nvSpPr>
          <p:spPr>
            <a:xfrm>
              <a:off x="2453352" y="3130608"/>
              <a:ext cx="1232418"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Bien-être psychique</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2" name="Rectangle 61">
              <a:extLst>
                <a:ext uri="{FF2B5EF4-FFF2-40B4-BE49-F238E27FC236}">
                  <a16:creationId xmlns:a16="http://schemas.microsoft.com/office/drawing/2014/main" id="{D66E6251-A50E-45DE-B1F8-6403D27CAC3F}"/>
                </a:ext>
              </a:extLst>
            </p:cNvPr>
            <p:cNvSpPr/>
            <p:nvPr/>
          </p:nvSpPr>
          <p:spPr>
            <a:xfrm>
              <a:off x="876496" y="2812035"/>
              <a:ext cx="1781055"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Réseau social, connaissances</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3" name="Rectangle 62">
              <a:extLst>
                <a:ext uri="{FF2B5EF4-FFF2-40B4-BE49-F238E27FC236}">
                  <a16:creationId xmlns:a16="http://schemas.microsoft.com/office/drawing/2014/main" id="{0C030368-07D9-4FAC-A596-808D6F4E95CD}"/>
                </a:ext>
              </a:extLst>
            </p:cNvPr>
            <p:cNvSpPr/>
            <p:nvPr/>
          </p:nvSpPr>
          <p:spPr>
            <a:xfrm>
              <a:off x="408594" y="2040388"/>
              <a:ext cx="1706413"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Temps libre et participation</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4" name="Rectangle 63">
              <a:extLst>
                <a:ext uri="{FF2B5EF4-FFF2-40B4-BE49-F238E27FC236}">
                  <a16:creationId xmlns:a16="http://schemas.microsoft.com/office/drawing/2014/main" id="{AAF3F4FC-6358-4BB4-A085-F193486C8A35}"/>
                </a:ext>
              </a:extLst>
            </p:cNvPr>
            <p:cNvSpPr/>
            <p:nvPr/>
          </p:nvSpPr>
          <p:spPr>
            <a:xfrm>
              <a:off x="500209" y="2181204"/>
              <a:ext cx="1346280"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aux activités de loisirs</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5" name="Rectangle 64">
              <a:extLst>
                <a:ext uri="{FF2B5EF4-FFF2-40B4-BE49-F238E27FC236}">
                  <a16:creationId xmlns:a16="http://schemas.microsoft.com/office/drawing/2014/main" id="{ED894768-F05E-49FA-BA21-EA815D58DB99}"/>
                </a:ext>
              </a:extLst>
            </p:cNvPr>
            <p:cNvSpPr/>
            <p:nvPr/>
          </p:nvSpPr>
          <p:spPr>
            <a:xfrm>
              <a:off x="820496" y="1244092"/>
              <a:ext cx="1013663"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Soin des enfants</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6" name="Rectangle 65">
              <a:extLst>
                <a:ext uri="{FF2B5EF4-FFF2-40B4-BE49-F238E27FC236}">
                  <a16:creationId xmlns:a16="http://schemas.microsoft.com/office/drawing/2014/main" id="{5DFB8DB9-5970-4F4F-BB02-F3B9261457C3}"/>
                </a:ext>
              </a:extLst>
            </p:cNvPr>
            <p:cNvSpPr/>
            <p:nvPr/>
          </p:nvSpPr>
          <p:spPr>
            <a:xfrm>
              <a:off x="1061321" y="562595"/>
              <a:ext cx="1572637" cy="154840"/>
            </a:xfrm>
            <a:prstGeom prst="rect">
              <a:avLst/>
            </a:prstGeom>
            <a:ln>
              <a:noFill/>
            </a:ln>
          </p:spPr>
          <p:txBody>
            <a:bodyPr vert="horz" lIns="0" tIns="0" rIns="0" bIns="0" rtlCol="0">
              <a:noAutofit/>
            </a:bodyPr>
            <a:lstStyle/>
            <a:p>
              <a:pPr>
                <a:lnSpc>
                  <a:spcPct val="107000"/>
                </a:lnSpc>
                <a:spcAft>
                  <a:spcPts val="800"/>
                </a:spcAft>
              </a:pPr>
              <a:r>
                <a:rPr lang="fr-BE" sz="1100" dirty="0">
                  <a:solidFill>
                    <a:srgbClr val="595959"/>
                  </a:solidFill>
                  <a:effectLst/>
                  <a:latin typeface="Calibri" panose="020F0502020204030204" pitchFamily="34" charset="0"/>
                  <a:ea typeface="Calibri" panose="020F0502020204030204" pitchFamily="34" charset="0"/>
                </a:rPr>
                <a:t>Sa vie dans son ensemble</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7" name="Rectangle 66">
              <a:extLst>
                <a:ext uri="{FF2B5EF4-FFF2-40B4-BE49-F238E27FC236}">
                  <a16:creationId xmlns:a16="http://schemas.microsoft.com/office/drawing/2014/main" id="{DDBC21AE-D1D5-4FC5-A9E7-AA9C54750C39}"/>
                </a:ext>
              </a:extLst>
            </p:cNvPr>
            <p:cNvSpPr/>
            <p:nvPr/>
          </p:nvSpPr>
          <p:spPr>
            <a:xfrm>
              <a:off x="48768" y="61849"/>
              <a:ext cx="1768691" cy="206453"/>
            </a:xfrm>
            <a:prstGeom prst="rect">
              <a:avLst/>
            </a:prstGeom>
            <a:ln>
              <a:noFill/>
            </a:ln>
          </p:spPr>
          <p:txBody>
            <a:bodyPr vert="horz" lIns="0" tIns="0" rIns="0" bIns="0" rtlCol="0">
              <a:noAutofit/>
            </a:bodyPr>
            <a:lstStyle/>
            <a:p>
              <a:pPr>
                <a:lnSpc>
                  <a:spcPct val="107000"/>
                </a:lnSpc>
                <a:spcAft>
                  <a:spcPts val="800"/>
                </a:spcAft>
              </a:pPr>
              <a:r>
                <a:rPr lang="fr-BE" sz="1200" b="1" dirty="0">
                  <a:solidFill>
                    <a:srgbClr val="595959"/>
                  </a:solidFill>
                  <a:effectLst/>
                  <a:latin typeface="Calibri" panose="020F0502020204030204" pitchFamily="34" charset="0"/>
                  <a:ea typeface="Calibri" panose="020F0502020204030204" pitchFamily="34" charset="0"/>
                </a:rPr>
                <a:t>L'ensemble des villes</a:t>
              </a:r>
              <a:endParaRPr lang="fr-BE" sz="1100" dirty="0">
                <a:solidFill>
                  <a:srgbClr val="000000"/>
                </a:solidFill>
                <a:effectLst/>
                <a:latin typeface="Calibri" panose="020F0502020204030204" pitchFamily="34" charset="0"/>
                <a:ea typeface="Calibri" panose="020F0502020204030204" pitchFamily="34" charset="0"/>
              </a:endParaRPr>
            </a:p>
          </p:txBody>
        </p:sp>
        <p:sp>
          <p:nvSpPr>
            <p:cNvPr id="68" name="Shape 29339">
              <a:extLst>
                <a:ext uri="{FF2B5EF4-FFF2-40B4-BE49-F238E27FC236}">
                  <a16:creationId xmlns:a16="http://schemas.microsoft.com/office/drawing/2014/main" id="{70B81115-4BF7-4B5E-8326-02529C43B4DB}"/>
                </a:ext>
              </a:extLst>
            </p:cNvPr>
            <p:cNvSpPr/>
            <p:nvPr/>
          </p:nvSpPr>
          <p:spPr>
            <a:xfrm>
              <a:off x="4653738" y="2899918"/>
              <a:ext cx="243840" cy="0"/>
            </a:xfrm>
            <a:custGeom>
              <a:avLst/>
              <a:gdLst/>
              <a:ahLst/>
              <a:cxnLst/>
              <a:rect l="0" t="0" r="0" b="0"/>
              <a:pathLst>
                <a:path w="243840">
                  <a:moveTo>
                    <a:pt x="0" y="0"/>
                  </a:moveTo>
                  <a:lnTo>
                    <a:pt x="243840" y="0"/>
                  </a:lnTo>
                </a:path>
              </a:pathLst>
            </a:custGeom>
            <a:ln w="28575" cap="rnd">
              <a:round/>
            </a:ln>
          </p:spPr>
          <p:style>
            <a:lnRef idx="1">
              <a:srgbClr val="5B9BD5"/>
            </a:lnRef>
            <a:fillRef idx="0">
              <a:srgbClr val="000000">
                <a:alpha val="0"/>
              </a:srgbClr>
            </a:fillRef>
            <a:effectRef idx="0">
              <a:scrgbClr r="0" g="0" b="0"/>
            </a:effectRef>
            <a:fontRef idx="none"/>
          </p:style>
          <p:txBody>
            <a:bodyPr/>
            <a:lstStyle/>
            <a:p>
              <a:endParaRPr lang="fr-BE"/>
            </a:p>
          </p:txBody>
        </p:sp>
        <p:sp>
          <p:nvSpPr>
            <p:cNvPr id="69" name="Rectangle 68">
              <a:extLst>
                <a:ext uri="{FF2B5EF4-FFF2-40B4-BE49-F238E27FC236}">
                  <a16:creationId xmlns:a16="http://schemas.microsoft.com/office/drawing/2014/main" id="{3B054106-4514-4069-AF20-7C4944567319}"/>
                </a:ext>
              </a:extLst>
            </p:cNvPr>
            <p:cNvSpPr/>
            <p:nvPr/>
          </p:nvSpPr>
          <p:spPr>
            <a:xfrm>
              <a:off x="4924374" y="2841879"/>
              <a:ext cx="969367"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Mesure début</a:t>
              </a:r>
              <a:endParaRPr lang="fr-BE" sz="1100">
                <a:solidFill>
                  <a:srgbClr val="000000"/>
                </a:solidFill>
                <a:effectLst/>
                <a:latin typeface="Calibri" panose="020F0502020204030204" pitchFamily="34" charset="0"/>
                <a:ea typeface="Calibri" panose="020F0502020204030204" pitchFamily="34" charset="0"/>
              </a:endParaRPr>
            </a:p>
          </p:txBody>
        </p:sp>
        <p:sp>
          <p:nvSpPr>
            <p:cNvPr id="70" name="Shape 29341">
              <a:extLst>
                <a:ext uri="{FF2B5EF4-FFF2-40B4-BE49-F238E27FC236}">
                  <a16:creationId xmlns:a16="http://schemas.microsoft.com/office/drawing/2014/main" id="{CCF9BAAF-2AC4-4621-8CC5-7E4D8F15147E}"/>
                </a:ext>
              </a:extLst>
            </p:cNvPr>
            <p:cNvSpPr/>
            <p:nvPr/>
          </p:nvSpPr>
          <p:spPr>
            <a:xfrm>
              <a:off x="4653738" y="3168142"/>
              <a:ext cx="243840" cy="0"/>
            </a:xfrm>
            <a:custGeom>
              <a:avLst/>
              <a:gdLst/>
              <a:ahLst/>
              <a:cxnLst/>
              <a:rect l="0" t="0" r="0" b="0"/>
              <a:pathLst>
                <a:path w="243840">
                  <a:moveTo>
                    <a:pt x="0" y="0"/>
                  </a:moveTo>
                  <a:lnTo>
                    <a:pt x="243840" y="0"/>
                  </a:lnTo>
                </a:path>
              </a:pathLst>
            </a:custGeom>
            <a:ln w="28575" cap="rnd">
              <a:round/>
            </a:ln>
          </p:spPr>
          <p:style>
            <a:lnRef idx="1">
              <a:srgbClr val="ED7D31"/>
            </a:lnRef>
            <a:fillRef idx="0">
              <a:srgbClr val="000000">
                <a:alpha val="0"/>
              </a:srgbClr>
            </a:fillRef>
            <a:effectRef idx="0">
              <a:scrgbClr r="0" g="0" b="0"/>
            </a:effectRef>
            <a:fontRef idx="none"/>
          </p:style>
          <p:txBody>
            <a:bodyPr/>
            <a:lstStyle/>
            <a:p>
              <a:endParaRPr lang="fr-BE"/>
            </a:p>
          </p:txBody>
        </p:sp>
        <p:sp>
          <p:nvSpPr>
            <p:cNvPr id="71" name="Rectangle 70">
              <a:extLst>
                <a:ext uri="{FF2B5EF4-FFF2-40B4-BE49-F238E27FC236}">
                  <a16:creationId xmlns:a16="http://schemas.microsoft.com/office/drawing/2014/main" id="{EBB150A2-1DB3-42DB-93F0-BF12D05F892A}"/>
                </a:ext>
              </a:extLst>
            </p:cNvPr>
            <p:cNvSpPr/>
            <p:nvPr/>
          </p:nvSpPr>
          <p:spPr>
            <a:xfrm>
              <a:off x="4924374" y="3110357"/>
              <a:ext cx="972394" cy="171356"/>
            </a:xfrm>
            <a:prstGeom prst="rect">
              <a:avLst/>
            </a:prstGeom>
            <a:ln>
              <a:noFill/>
            </a:ln>
          </p:spPr>
          <p:txBody>
            <a:bodyPr vert="horz" lIns="0" tIns="0" rIns="0" bIns="0" rtlCol="0">
              <a:noAutofit/>
            </a:bodyPr>
            <a:lstStyle/>
            <a:p>
              <a:pPr>
                <a:lnSpc>
                  <a:spcPct val="107000"/>
                </a:lnSpc>
                <a:spcAft>
                  <a:spcPts val="800"/>
                </a:spcAft>
              </a:pPr>
              <a:r>
                <a:rPr lang="fr-BE" sz="1000">
                  <a:solidFill>
                    <a:srgbClr val="595959"/>
                  </a:solidFill>
                  <a:effectLst/>
                  <a:latin typeface="Calibri" panose="020F0502020204030204" pitchFamily="34" charset="0"/>
                  <a:ea typeface="Calibri" panose="020F0502020204030204" pitchFamily="34" charset="0"/>
                </a:rPr>
                <a:t>Mesure Finale</a:t>
              </a:r>
              <a:endParaRPr lang="fr-BE" sz="1100">
                <a:solidFill>
                  <a:srgbClr val="000000"/>
                </a:solidFill>
                <a:effectLst/>
                <a:latin typeface="Calibri" panose="020F0502020204030204" pitchFamily="34" charset="0"/>
                <a:ea typeface="Calibri" panose="020F0502020204030204" pitchFamily="34" charset="0"/>
              </a:endParaRPr>
            </a:p>
          </p:txBody>
        </p:sp>
        <p:sp>
          <p:nvSpPr>
            <p:cNvPr id="72" name="Shape 29343">
              <a:extLst>
                <a:ext uri="{FF2B5EF4-FFF2-40B4-BE49-F238E27FC236}">
                  <a16:creationId xmlns:a16="http://schemas.microsoft.com/office/drawing/2014/main" id="{E5A824DB-A126-4B36-B46D-B8E68B39E940}"/>
                </a:ext>
              </a:extLst>
            </p:cNvPr>
            <p:cNvSpPr/>
            <p:nvPr/>
          </p:nvSpPr>
          <p:spPr>
            <a:xfrm>
              <a:off x="330" y="1"/>
              <a:ext cx="5634315" cy="3273269"/>
            </a:xfrm>
            <a:custGeom>
              <a:avLst/>
              <a:gdLst/>
              <a:ahLst/>
              <a:cxnLst/>
              <a:rect l="0" t="0" r="0" b="0"/>
              <a:pathLst>
                <a:path w="5835015" h="3340100">
                  <a:moveTo>
                    <a:pt x="0" y="3340100"/>
                  </a:moveTo>
                  <a:lnTo>
                    <a:pt x="5835015" y="3340100"/>
                  </a:lnTo>
                  <a:lnTo>
                    <a:pt x="5835015" y="0"/>
                  </a:lnTo>
                  <a:lnTo>
                    <a:pt x="0" y="0"/>
                  </a:lnTo>
                  <a:close/>
                </a:path>
              </a:pathLst>
            </a:custGeom>
            <a:ln w="9525" cap="flat">
              <a:round/>
            </a:ln>
          </p:spPr>
          <p:style>
            <a:lnRef idx="1">
              <a:srgbClr val="D9D9D9"/>
            </a:lnRef>
            <a:fillRef idx="0">
              <a:srgbClr val="000000">
                <a:alpha val="0"/>
              </a:srgbClr>
            </a:fillRef>
            <a:effectRef idx="0">
              <a:scrgbClr r="0" g="0" b="0"/>
            </a:effectRef>
            <a:fontRef idx="none"/>
          </p:style>
          <p:txBody>
            <a:bodyPr wrap="square">
              <a:spAutoFit/>
            </a:bodyPr>
            <a:lstStyle/>
            <a:p>
              <a:endParaRPr lang="fr-BE"/>
            </a:p>
          </p:txBody>
        </p:sp>
      </p:grpSp>
      <p:sp>
        <p:nvSpPr>
          <p:cNvPr id="73" name="ZoneTexte 72">
            <a:extLst>
              <a:ext uri="{FF2B5EF4-FFF2-40B4-BE49-F238E27FC236}">
                <a16:creationId xmlns:a16="http://schemas.microsoft.com/office/drawing/2014/main" id="{33C0B4D0-46E6-49CD-948E-733714DABB57}"/>
              </a:ext>
            </a:extLst>
          </p:cNvPr>
          <p:cNvSpPr txBox="1"/>
          <p:nvPr/>
        </p:nvSpPr>
        <p:spPr>
          <a:xfrm>
            <a:off x="318060" y="1962581"/>
            <a:ext cx="3691684" cy="4985980"/>
          </a:xfrm>
          <a:prstGeom prst="rect">
            <a:avLst/>
          </a:prstGeom>
          <a:noFill/>
        </p:spPr>
        <p:txBody>
          <a:bodyPr wrap="square" rtlCol="0">
            <a:spAutoFit/>
          </a:bodyPr>
          <a:lstStyle/>
          <a:p>
            <a:pPr marL="285750" indent="-285750">
              <a:buClr>
                <a:schemeClr val="accent1">
                  <a:lumMod val="40000"/>
                  <a:lumOff val="60000"/>
                </a:schemeClr>
              </a:buClr>
              <a:buFont typeface="Wingdings" panose="05000000000000000000" pitchFamily="2" charset="2"/>
              <a:buChar char="§"/>
            </a:pPr>
            <a:r>
              <a:rPr lang="fr-BE" sz="2000" dirty="0"/>
              <a:t>Une augmentation de la satisfaction des femmes accompagnées pour l’ensemble des domaines de vie. </a:t>
            </a:r>
          </a:p>
          <a:p>
            <a:pPr>
              <a:buClr>
                <a:schemeClr val="accent1">
                  <a:lumMod val="40000"/>
                  <a:lumOff val="60000"/>
                </a:schemeClr>
              </a:buClr>
            </a:pPr>
            <a:endParaRPr lang="fr-FR" sz="2000" dirty="0"/>
          </a:p>
          <a:p>
            <a:pPr marL="285750" indent="-285750">
              <a:buClr>
                <a:schemeClr val="accent1">
                  <a:lumMod val="40000"/>
                  <a:lumOff val="60000"/>
                </a:schemeClr>
              </a:buClr>
              <a:buFont typeface="Wingdings" panose="05000000000000000000" pitchFamily="2" charset="2"/>
              <a:buChar char="§"/>
            </a:pPr>
            <a:r>
              <a:rPr lang="fr-FR" sz="2000" dirty="0"/>
              <a:t>D</a:t>
            </a:r>
            <a:r>
              <a:rPr lang="fr-BE" sz="2000" dirty="0"/>
              <a:t>es évolutions plus significatives pour ‘la vie dans son ensemble’, ‘la situation financière’,  ‘l’activation sociale’, ‘le logement’, ‘le bien-être psychique’.</a:t>
            </a:r>
          </a:p>
          <a:p>
            <a:pPr>
              <a:buClr>
                <a:schemeClr val="accent1">
                  <a:lumMod val="40000"/>
                  <a:lumOff val="60000"/>
                </a:schemeClr>
              </a:buClr>
            </a:pPr>
            <a:endParaRPr lang="fr-FR" sz="2000" dirty="0"/>
          </a:p>
          <a:p>
            <a:pPr marL="285750" indent="-285750">
              <a:buClr>
                <a:schemeClr val="accent1">
                  <a:lumMod val="40000"/>
                  <a:lumOff val="60000"/>
                </a:schemeClr>
              </a:buClr>
              <a:buFont typeface="Wingdings" panose="05000000000000000000" pitchFamily="2" charset="2"/>
              <a:buChar char="§"/>
            </a:pPr>
            <a:r>
              <a:rPr lang="fr-FR" sz="2000" dirty="0"/>
              <a:t>D</a:t>
            </a:r>
            <a:r>
              <a:rPr lang="fr-BE" sz="2000" dirty="0"/>
              <a:t>es évolutions plus modérées pour ‘le soin des enfants’ et ‘la santé physique’</a:t>
            </a:r>
          </a:p>
          <a:p>
            <a:endParaRPr lang="fr-BE" dirty="0"/>
          </a:p>
        </p:txBody>
      </p:sp>
    </p:spTree>
    <p:extLst>
      <p:ext uri="{BB962C8B-B14F-4D97-AF65-F5344CB8AC3E}">
        <p14:creationId xmlns:p14="http://schemas.microsoft.com/office/powerpoint/2010/main" val="2885894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B4E26-EE13-4A02-BD51-79963B5210A4}"/>
              </a:ext>
            </a:extLst>
          </p:cNvPr>
          <p:cNvSpPr>
            <a:spLocks noGrp="1"/>
          </p:cNvSpPr>
          <p:nvPr>
            <p:ph type="title"/>
          </p:nvPr>
        </p:nvSpPr>
        <p:spPr/>
        <p:txBody>
          <a:bodyPr>
            <a:normAutofit fontScale="90000"/>
          </a:bodyPr>
          <a:lstStyle/>
          <a:p>
            <a:r>
              <a:rPr lang="fr-FR" dirty="0"/>
              <a:t>tisser un réseau autour du projet ou comment accroitre le pouvoir d’agir des femmes dans les différents domaines de vie ?</a:t>
            </a:r>
            <a:endParaRPr lang="fr-BE" dirty="0"/>
          </a:p>
        </p:txBody>
      </p:sp>
      <p:sp>
        <p:nvSpPr>
          <p:cNvPr id="4" name="ZoneTexte 3">
            <a:extLst>
              <a:ext uri="{FF2B5EF4-FFF2-40B4-BE49-F238E27FC236}">
                <a16:creationId xmlns:a16="http://schemas.microsoft.com/office/drawing/2014/main" id="{F729288B-2E4D-401C-9A1B-3B4DF2FDFE9F}"/>
              </a:ext>
            </a:extLst>
          </p:cNvPr>
          <p:cNvSpPr txBox="1"/>
          <p:nvPr/>
        </p:nvSpPr>
        <p:spPr>
          <a:xfrm>
            <a:off x="530939" y="2357271"/>
            <a:ext cx="5250426" cy="3539430"/>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800" b="0" i="1" u="none" strike="noStrike" kern="1200" cap="none" spc="0" normalizeH="0" baseline="0" noProof="0" dirty="0">
                <a:ln>
                  <a:noFill/>
                </a:ln>
                <a:solidFill>
                  <a:prstClr val="white"/>
                </a:solidFill>
                <a:effectLst/>
                <a:uLnTx/>
                <a:uFillTx/>
                <a:latin typeface="Gill Sans MT" panose="020B0502020104020203"/>
                <a:ea typeface="+mn-ea"/>
                <a:cs typeface="+mn-cs"/>
              </a:rPr>
              <a:t>« Il faut postuler que les préférences de la personne évolueraient si ses opportunités s’élargissaient. En un mot, ne pas figer les préférences de quelqu’un. Avoir plus d’opportunités influence la manière d’attribuer de la valeur. »</a:t>
            </a:r>
            <a:r>
              <a:rPr kumimoji="0" lang="fr-BE" sz="2800" b="0" i="0" u="none" strike="noStrike" kern="1200" cap="none" spc="0" normalizeH="0" baseline="0" noProof="0" dirty="0">
                <a:ln>
                  <a:noFill/>
                </a:ln>
                <a:solidFill>
                  <a:prstClr val="white"/>
                </a:solidFill>
                <a:effectLst/>
                <a:uLnTx/>
                <a:uFillTx/>
                <a:latin typeface="Gill Sans MT" panose="020B0502020104020203"/>
                <a:ea typeface="+mn-ea"/>
                <a:cs typeface="+mn-cs"/>
              </a:rPr>
              <a:t> (</a:t>
            </a:r>
            <a:r>
              <a:rPr kumimoji="0" lang="fr-BE" sz="2800" b="0" i="0" u="none" strike="noStrike" kern="1200" cap="none" spc="0" normalizeH="0" baseline="0" noProof="0" dirty="0" err="1">
                <a:ln>
                  <a:noFill/>
                </a:ln>
                <a:solidFill>
                  <a:prstClr val="white"/>
                </a:solidFill>
                <a:effectLst/>
                <a:uLnTx/>
                <a:uFillTx/>
                <a:latin typeface="Gill Sans MT" panose="020B0502020104020203"/>
                <a:ea typeface="+mn-ea"/>
                <a:cs typeface="+mn-cs"/>
              </a:rPr>
              <a:t>Bonvin</a:t>
            </a:r>
            <a:r>
              <a:rPr kumimoji="0" lang="fr-BE" sz="2800" b="0" i="0" u="none" strike="noStrike" kern="1200" cap="none" spc="0" normalizeH="0" baseline="0" noProof="0" dirty="0">
                <a:ln>
                  <a:noFill/>
                </a:ln>
                <a:solidFill>
                  <a:prstClr val="white"/>
                </a:solidFill>
                <a:effectLst/>
                <a:uLnTx/>
                <a:uFillTx/>
                <a:latin typeface="Gill Sans MT" panose="020B0502020104020203"/>
                <a:ea typeface="+mn-ea"/>
                <a:cs typeface="+mn-cs"/>
              </a:rPr>
              <a:t> &amp; </a:t>
            </a:r>
            <a:r>
              <a:rPr kumimoji="0" lang="fr-BE" sz="2800" b="0" i="0" u="none" strike="noStrike" kern="1200" cap="none" spc="0" normalizeH="0" baseline="0" noProof="0" dirty="0" err="1">
                <a:ln>
                  <a:noFill/>
                </a:ln>
                <a:solidFill>
                  <a:prstClr val="white"/>
                </a:solidFill>
                <a:effectLst/>
                <a:uLnTx/>
                <a:uFillTx/>
                <a:latin typeface="Gill Sans MT" panose="020B0502020104020203"/>
                <a:ea typeface="+mn-ea"/>
                <a:cs typeface="+mn-cs"/>
              </a:rPr>
              <a:t>Farvaque</a:t>
            </a:r>
            <a:r>
              <a:rPr kumimoji="0" lang="fr-BE" sz="2800" b="0" i="0" u="none" strike="noStrike" kern="1200" cap="none" spc="0" normalizeH="0" baseline="0" noProof="0" dirty="0">
                <a:ln>
                  <a:noFill/>
                </a:ln>
                <a:solidFill>
                  <a:prstClr val="white"/>
                </a:solidFill>
                <a:effectLst/>
                <a:uLnTx/>
                <a:uFillTx/>
                <a:latin typeface="Gill Sans MT" panose="020B0502020104020203"/>
                <a:ea typeface="+mn-ea"/>
                <a:cs typeface="+mn-cs"/>
              </a:rPr>
              <a:t>, reprenant Amartya Sen, 2008). </a:t>
            </a:r>
          </a:p>
        </p:txBody>
      </p:sp>
      <p:sp>
        <p:nvSpPr>
          <p:cNvPr id="6" name="Espace réservé du contenu 2">
            <a:extLst>
              <a:ext uri="{FF2B5EF4-FFF2-40B4-BE49-F238E27FC236}">
                <a16:creationId xmlns:a16="http://schemas.microsoft.com/office/drawing/2014/main" id="{56BA2E63-566D-4EC9-9471-5F6D5D07E610}"/>
              </a:ext>
            </a:extLst>
          </p:cNvPr>
          <p:cNvSpPr>
            <a:spLocks noGrp="1"/>
          </p:cNvSpPr>
          <p:nvPr>
            <p:ph idx="1"/>
          </p:nvPr>
        </p:nvSpPr>
        <p:spPr>
          <a:xfrm>
            <a:off x="6853084" y="2278430"/>
            <a:ext cx="4660490" cy="3618271"/>
          </a:xfrm>
        </p:spPr>
        <p:txBody>
          <a:bodyPr>
            <a:normAutofit lnSpcReduction="10000"/>
          </a:bodyPr>
          <a:lstStyle/>
          <a:p>
            <a:r>
              <a:rPr lang="fr-FR" sz="2400" dirty="0"/>
              <a:t>Activer les droits et visibiliser les aides et soutiens existants au sein du CPAS, </a:t>
            </a:r>
          </a:p>
          <a:p>
            <a:r>
              <a:rPr lang="fr-FR" sz="2400" dirty="0"/>
              <a:t>Ouverture sur les ressources disponibles hors CPAS,</a:t>
            </a:r>
            <a:endParaRPr lang="fr-FR" sz="2400" dirty="0">
              <a:solidFill>
                <a:srgbClr val="FF0000"/>
              </a:solidFill>
            </a:endParaRPr>
          </a:p>
          <a:p>
            <a:r>
              <a:rPr lang="fr-FR" sz="2400" dirty="0"/>
              <a:t>Travail sur </a:t>
            </a:r>
            <a:r>
              <a:rPr lang="fr-FR" sz="2400" dirty="0" smtClean="0"/>
              <a:t>l’apprentissage collectif </a:t>
            </a:r>
            <a:r>
              <a:rPr lang="fr-FR" sz="2400" dirty="0"/>
              <a:t>par l’accès à la culture, au loisir et à la participation citoyenne.</a:t>
            </a:r>
            <a:endParaRPr lang="fr-BE" sz="2400" dirty="0"/>
          </a:p>
        </p:txBody>
      </p:sp>
      <p:sp>
        <p:nvSpPr>
          <p:cNvPr id="7" name="Flèche : droite 6">
            <a:extLst>
              <a:ext uri="{FF2B5EF4-FFF2-40B4-BE49-F238E27FC236}">
                <a16:creationId xmlns:a16="http://schemas.microsoft.com/office/drawing/2014/main" id="{B85F9CCB-0F5D-40BC-BEC4-D76B8CEEC85D}"/>
              </a:ext>
            </a:extLst>
          </p:cNvPr>
          <p:cNvSpPr/>
          <p:nvPr/>
        </p:nvSpPr>
        <p:spPr>
          <a:xfrm>
            <a:off x="6046836" y="3753682"/>
            <a:ext cx="540777" cy="4522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771860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BE590C38-C9A6-4CD2-B0AF-2A6AF4548FBB}"/>
              </a:ext>
            </a:extLst>
          </p:cNvPr>
          <p:cNvPicPr>
            <a:picLocks noChangeAspect="1"/>
          </p:cNvPicPr>
          <p:nvPr/>
        </p:nvPicPr>
        <p:blipFill>
          <a:blip r:embed="rId2"/>
          <a:stretch>
            <a:fillRect/>
          </a:stretch>
        </p:blipFill>
        <p:spPr>
          <a:xfrm>
            <a:off x="902361" y="5427083"/>
            <a:ext cx="1226273" cy="918521"/>
          </a:xfrm>
          <a:prstGeom prst="rect">
            <a:avLst/>
          </a:prstGeom>
        </p:spPr>
      </p:pic>
      <p:sp>
        <p:nvSpPr>
          <p:cNvPr id="10" name="Rectangle 9">
            <a:extLst>
              <a:ext uri="{FF2B5EF4-FFF2-40B4-BE49-F238E27FC236}">
                <a16:creationId xmlns:a16="http://schemas.microsoft.com/office/drawing/2014/main" id="{52904721-ABDB-4A67-A4CD-293F23FF2663}"/>
              </a:ext>
            </a:extLst>
          </p:cNvPr>
          <p:cNvSpPr/>
          <p:nvPr/>
        </p:nvSpPr>
        <p:spPr>
          <a:xfrm>
            <a:off x="2346159" y="6345604"/>
            <a:ext cx="5379678"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BE" sz="1800" b="0" i="1" u="none" strike="noStrike" kern="1200" cap="none" spc="0" normalizeH="0" baseline="0" noProof="0" dirty="0">
                <a:ln>
                  <a:noFill/>
                </a:ln>
                <a:solidFill>
                  <a:srgbClr val="002060"/>
                </a:solidFill>
                <a:effectLst/>
                <a:uLnTx/>
                <a:uFillTx/>
                <a:latin typeface="Gill Sans MT" panose="020B0502020104020203"/>
                <a:ea typeface="+mn-ea"/>
                <a:cs typeface="+mn-cs"/>
              </a:rPr>
              <a:t>Centre Interdisciplinaire de Recherche Travail, État et Société</a:t>
            </a:r>
          </a:p>
        </p:txBody>
      </p:sp>
      <p:pic>
        <p:nvPicPr>
          <p:cNvPr id="4" name="Image 3" descr="Capture d’écra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45604"/>
            <a:ext cx="2128634" cy="452237"/>
          </a:xfrm>
          <a:prstGeom prst="rect">
            <a:avLst/>
          </a:prstGeom>
        </p:spPr>
      </p:pic>
      <p:sp>
        <p:nvSpPr>
          <p:cNvPr id="8" name="Rectangle 7"/>
          <p:cNvSpPr/>
          <p:nvPr/>
        </p:nvSpPr>
        <p:spPr>
          <a:xfrm>
            <a:off x="2346159" y="3332748"/>
            <a:ext cx="8754658" cy="14465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88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rPr>
              <a:t>Merci </a:t>
            </a:r>
            <a:endParaRPr kumimoji="0" lang="fr-BE" sz="8800" b="0" i="0" u="none" strike="noStrike" kern="1200" cap="none" spc="0" normalizeH="0" baseline="0" noProof="0" dirty="0">
              <a:ln>
                <a:noFill/>
              </a:ln>
              <a:solidFill>
                <a:srgbClr val="45CBE8">
                  <a:lumMod val="60000"/>
                  <a:lumOff val="40000"/>
                </a:srgbClr>
              </a:solidFill>
              <a:effectLst/>
              <a:uLnTx/>
              <a:uFillTx/>
              <a:latin typeface="Gill Sans MT" panose="020B0502020104020203"/>
              <a:ea typeface="+mn-ea"/>
              <a:cs typeface="+mn-cs"/>
            </a:endParaRPr>
          </a:p>
        </p:txBody>
      </p:sp>
      <p:pic>
        <p:nvPicPr>
          <p:cNvPr id="9" name="Image 8" descr="Capture d’écr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2262" y="60159"/>
            <a:ext cx="3709737" cy="1378715"/>
          </a:xfrm>
          <a:prstGeom prst="rect">
            <a:avLst/>
          </a:prstGeom>
        </p:spPr>
      </p:pic>
      <p:pic>
        <p:nvPicPr>
          <p:cNvPr id="11" name="Image 10">
            <a:extLst>
              <a:ext uri="{FF2B5EF4-FFF2-40B4-BE49-F238E27FC236}">
                <a16:creationId xmlns:a16="http://schemas.microsoft.com/office/drawing/2014/main" id="{95A5D087-5307-4169-AF13-BDDD93696F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5969977"/>
            <a:ext cx="902360" cy="375627"/>
          </a:xfrm>
          <a:prstGeom prst="rect">
            <a:avLst/>
          </a:prstGeom>
        </p:spPr>
      </p:pic>
    </p:spTree>
    <p:extLst>
      <p:ext uri="{BB962C8B-B14F-4D97-AF65-F5344CB8AC3E}">
        <p14:creationId xmlns:p14="http://schemas.microsoft.com/office/powerpoint/2010/main" val="2725453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Le </a:t>
            </a:r>
            <a:r>
              <a:rPr lang="en-GB" dirty="0" err="1" smtClean="0"/>
              <a:t>Gendermainstreaming</a:t>
            </a:r>
            <a:r>
              <a:rPr lang="en-GB" dirty="0" smtClean="0"/>
              <a:t> – comment </a:t>
            </a:r>
            <a:r>
              <a:rPr lang="en-GB" dirty="0" err="1" smtClean="0"/>
              <a:t>réduire</a:t>
            </a:r>
            <a:r>
              <a:rPr lang="en-GB" dirty="0" smtClean="0"/>
              <a:t> les </a:t>
            </a:r>
            <a:r>
              <a:rPr lang="en-GB" dirty="0" err="1" smtClean="0"/>
              <a:t>inégalités</a:t>
            </a:r>
            <a:r>
              <a:rPr lang="en-GB" dirty="0" smtClean="0"/>
              <a:t> femmes-hommes ?</a:t>
            </a:r>
            <a:endParaRPr lang="en-GB" dirty="0"/>
          </a:p>
        </p:txBody>
      </p:sp>
      <p:sp>
        <p:nvSpPr>
          <p:cNvPr id="3" name="Espace réservé du contenu 2"/>
          <p:cNvSpPr>
            <a:spLocks noGrp="1"/>
          </p:cNvSpPr>
          <p:nvPr>
            <p:ph idx="1"/>
          </p:nvPr>
        </p:nvSpPr>
        <p:spPr>
          <a:xfrm>
            <a:off x="581192" y="2180496"/>
            <a:ext cx="11029615" cy="4576920"/>
          </a:xfrm>
        </p:spPr>
        <p:txBody>
          <a:bodyPr>
            <a:normAutofit/>
          </a:bodyPr>
          <a:lstStyle/>
          <a:p>
            <a:r>
              <a:rPr lang="fr-FR" sz="2800" dirty="0" smtClean="0"/>
              <a:t>Beaucoup d’attention et quelques avancées intéressantes, mais…</a:t>
            </a:r>
          </a:p>
          <a:p>
            <a:pPr lvl="1"/>
            <a:r>
              <a:rPr lang="fr-FR" sz="2400" dirty="0" smtClean="0"/>
              <a:t>le </a:t>
            </a:r>
            <a:r>
              <a:rPr lang="fr-FR" sz="2400" dirty="0"/>
              <a:t>champ d’action des institutions est marqué par de </a:t>
            </a:r>
            <a:r>
              <a:rPr lang="fr-FR" sz="2400" b="1" dirty="0"/>
              <a:t>fortes contraintes </a:t>
            </a:r>
            <a:r>
              <a:rPr lang="fr-FR" sz="2400" dirty="0"/>
              <a:t>au niveau budgétaire et au niveau des cadres réglementaires et juridiques. </a:t>
            </a:r>
          </a:p>
          <a:p>
            <a:pPr lvl="1"/>
            <a:r>
              <a:rPr lang="fr-FR" sz="2400" dirty="0"/>
              <a:t>Mettre à dispositions des CPAS des </a:t>
            </a:r>
            <a:r>
              <a:rPr lang="fr-FR" sz="2400" b="1" dirty="0"/>
              <a:t>indicateurs et un outillage informatique</a:t>
            </a:r>
            <a:r>
              <a:rPr lang="fr-FR" sz="2400" dirty="0"/>
              <a:t>, pédagogique et conceptuel afin de faire en sorte que les inégalités femmes-hommes soient prises en compte et combattues à tous les niveaux organisationnels et politiques (</a:t>
            </a:r>
            <a:r>
              <a:rPr lang="fr-FR" sz="2400" dirty="0" err="1"/>
              <a:t>gender</a:t>
            </a:r>
            <a:r>
              <a:rPr lang="fr-FR" sz="2400" dirty="0"/>
              <a:t> </a:t>
            </a:r>
            <a:r>
              <a:rPr lang="fr-FR" sz="2400" dirty="0" err="1" smtClean="0"/>
              <a:t>mainstreaming</a:t>
            </a:r>
            <a:r>
              <a:rPr lang="fr-FR" sz="2400" dirty="0"/>
              <a:t>)</a:t>
            </a:r>
          </a:p>
          <a:p>
            <a:pPr lvl="1"/>
            <a:r>
              <a:rPr lang="fr-FR" sz="2400" dirty="0"/>
              <a:t>Point d’attention : la </a:t>
            </a:r>
            <a:r>
              <a:rPr lang="fr-FR" sz="2400" b="1" dirty="0"/>
              <a:t>temporalité du projet </a:t>
            </a:r>
            <a:r>
              <a:rPr lang="fr-FR" sz="2400" dirty="0"/>
              <a:t>et la difficulté de pouvoir baser des actions futures sur les acquis d’apprentissage constituent des préoccupations importantes. </a:t>
            </a:r>
          </a:p>
          <a:p>
            <a:endParaRPr lang="en-GB" dirty="0"/>
          </a:p>
        </p:txBody>
      </p:sp>
    </p:spTree>
    <p:extLst>
      <p:ext uri="{BB962C8B-B14F-4D97-AF65-F5344CB8AC3E}">
        <p14:creationId xmlns:p14="http://schemas.microsoft.com/office/powerpoint/2010/main" val="2341994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B03677-B278-4ED4-81F8-1B6694B6271F}"/>
              </a:ext>
            </a:extLst>
          </p:cNvPr>
          <p:cNvSpPr>
            <a:spLocks noGrp="1"/>
          </p:cNvSpPr>
          <p:nvPr>
            <p:ph type="title"/>
          </p:nvPr>
        </p:nvSpPr>
        <p:spPr/>
        <p:txBody>
          <a:bodyPr/>
          <a:lstStyle/>
          <a:p>
            <a:r>
              <a:rPr lang="fr-FR" dirty="0"/>
              <a:t>L’inscription de Miriam dans une politique sociale locale </a:t>
            </a:r>
            <a:endParaRPr lang="fr-BE" dirty="0"/>
          </a:p>
        </p:txBody>
      </p:sp>
      <p:sp>
        <p:nvSpPr>
          <p:cNvPr id="3" name="Espace réservé du contenu 2">
            <a:extLst>
              <a:ext uri="{FF2B5EF4-FFF2-40B4-BE49-F238E27FC236}">
                <a16:creationId xmlns:a16="http://schemas.microsoft.com/office/drawing/2014/main" id="{3A42445F-6836-4876-B203-A5F901689081}"/>
              </a:ext>
            </a:extLst>
          </p:cNvPr>
          <p:cNvSpPr>
            <a:spLocks noGrp="1"/>
          </p:cNvSpPr>
          <p:nvPr>
            <p:ph idx="1"/>
          </p:nvPr>
        </p:nvSpPr>
        <p:spPr>
          <a:xfrm>
            <a:off x="393290" y="2133600"/>
            <a:ext cx="11415252" cy="4724400"/>
          </a:xfrm>
        </p:spPr>
        <p:txBody>
          <a:bodyPr>
            <a:normAutofit fontScale="92500"/>
          </a:bodyPr>
          <a:lstStyle/>
          <a:p>
            <a:r>
              <a:rPr lang="fr-FR" sz="2900" dirty="0"/>
              <a:t>Adopter une </a:t>
            </a:r>
            <a:r>
              <a:rPr lang="fr-FR" sz="2900" b="1" dirty="0"/>
              <a:t>approche territoriale </a:t>
            </a:r>
            <a:r>
              <a:rPr lang="fr-FR" sz="2900" dirty="0"/>
              <a:t>pour développer des pratiques de travail social visant le développement des sociabilités à l’échelle des quartiers </a:t>
            </a:r>
          </a:p>
          <a:p>
            <a:r>
              <a:rPr lang="fr-FR" sz="2900" dirty="0"/>
              <a:t>Passer par des ‘figures relais’ et des coordinations locales ou thématiques capables de mettre en communication les multiples dispositifs de l’aide sociale et </a:t>
            </a:r>
            <a:r>
              <a:rPr lang="fr-FR" sz="2900" b="1" dirty="0"/>
              <a:t>d’assurer une cohérence avec la trajectoire des personnes vulnérables afin de lutter contre le non-recours aux droits</a:t>
            </a:r>
            <a:r>
              <a:rPr lang="fr-FR" sz="2900" dirty="0"/>
              <a:t>. </a:t>
            </a:r>
          </a:p>
          <a:p>
            <a:r>
              <a:rPr lang="fr-FR" sz="2900" dirty="0"/>
              <a:t>Prendre en compte de la </a:t>
            </a:r>
            <a:r>
              <a:rPr lang="fr-FR" sz="2900" b="1" dirty="0"/>
              <a:t>diversité sociale et culturelle </a:t>
            </a:r>
            <a:r>
              <a:rPr lang="fr-FR" sz="2900" dirty="0"/>
              <a:t>en ciblant de façon globale les multiples déterminants sociaux et culturels qui entrent en jeu dans le </a:t>
            </a:r>
            <a:r>
              <a:rPr lang="fr-FR" sz="2900" b="1" dirty="0"/>
              <a:t>processus de précarisation des femmes</a:t>
            </a:r>
            <a:r>
              <a:rPr lang="fr-FR" sz="2900" dirty="0"/>
              <a:t>, qui participent à la rupture des liens sociaux et au renforcement de l’isolement social. </a:t>
            </a:r>
          </a:p>
          <a:p>
            <a:endParaRPr lang="fr-BE" dirty="0"/>
          </a:p>
        </p:txBody>
      </p:sp>
    </p:spTree>
    <p:extLst>
      <p:ext uri="{BB962C8B-B14F-4D97-AF65-F5344CB8AC3E}">
        <p14:creationId xmlns:p14="http://schemas.microsoft.com/office/powerpoint/2010/main" val="2171783527"/>
      </p:ext>
    </p:extLst>
  </p:cSld>
  <p:clrMapOvr>
    <a:masterClrMapping/>
  </p:clrMapOvr>
</p:sld>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7F5099C112A5B4EAC89FB2FE3A4B854" ma:contentTypeVersion="13" ma:contentTypeDescription="Crée un document." ma:contentTypeScope="" ma:versionID="6e425296714573191c717c785f2a95df">
  <xsd:schema xmlns:xsd="http://www.w3.org/2001/XMLSchema" xmlns:xs="http://www.w3.org/2001/XMLSchema" xmlns:p="http://schemas.microsoft.com/office/2006/metadata/properties" xmlns:ns3="32a0116d-b009-4e4c-b76f-db68e2ebaff2" xmlns:ns4="1f735b0e-cd2b-4d05-b779-e905ad908726" targetNamespace="http://schemas.microsoft.com/office/2006/metadata/properties" ma:root="true" ma:fieldsID="e77e567f3405c445ab2a4d4d116c8b05" ns3:_="" ns4:_="">
    <xsd:import namespace="32a0116d-b009-4e4c-b76f-db68e2ebaff2"/>
    <xsd:import namespace="1f735b0e-cd2b-4d05-b779-e905ad90872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a0116d-b009-4e4c-b76f-db68e2ebaff2"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f735b0e-cd2b-4d05-b779-e905ad908726"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element name="SharingHintHash" ma:index="16"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98A9DB-D11D-43AB-84F3-92D47267EF74}">
  <ds:schemaRefs>
    <ds:schemaRef ds:uri="http://schemas.microsoft.com/sharepoint/v3/contenttype/forms"/>
  </ds:schemaRefs>
</ds:datastoreItem>
</file>

<file path=customXml/itemProps2.xml><?xml version="1.0" encoding="utf-8"?>
<ds:datastoreItem xmlns:ds="http://schemas.openxmlformats.org/officeDocument/2006/customXml" ds:itemID="{F681B24E-4DCD-4A1B-A327-8D2A36F3EF83}">
  <ds:schemaRefs>
    <ds:schemaRef ds:uri="32a0116d-b009-4e4c-b76f-db68e2ebaff2"/>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f735b0e-cd2b-4d05-b779-e905ad908726"/>
    <ds:schemaRef ds:uri="http://www.w3.org/XML/1998/namespace"/>
    <ds:schemaRef ds:uri="http://purl.org/dc/dcmitype/"/>
  </ds:schemaRefs>
</ds:datastoreItem>
</file>

<file path=customXml/itemProps3.xml><?xml version="1.0" encoding="utf-8"?>
<ds:datastoreItem xmlns:ds="http://schemas.openxmlformats.org/officeDocument/2006/customXml" ds:itemID="{F7829B16-07DE-4848-8FA2-A71612A01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a0116d-b009-4e4c-b76f-db68e2ebaff2"/>
    <ds:schemaRef ds:uri="1f735b0e-cd2b-4d05-b779-e905ad9087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4280</TotalTime>
  <Words>1160</Words>
  <Application>Microsoft Office PowerPoint</Application>
  <PresentationFormat>Grand écran</PresentationFormat>
  <Paragraphs>82</Paragraphs>
  <Slides>11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Calibri</vt:lpstr>
      <vt:lpstr>Gill Sans MT</vt:lpstr>
      <vt:lpstr>Wingdings</vt:lpstr>
      <vt:lpstr>Wingdings 2</vt:lpstr>
      <vt:lpstr>Dividende</vt:lpstr>
      <vt:lpstr>L’accompagnement Miriam 2.0 : ses impacts sur les femmes monoparentales mis en perspective avec son contexte d’implémentation</vt:lpstr>
      <vt:lpstr>Méthodologie de la recherche</vt:lpstr>
      <vt:lpstr>LES IMPACTS de MIRIAM 2.0 SUR LES PERSONNES ACCOMPAGNÉES Quelle évolution de l’empowerment des participantes ? </vt:lpstr>
      <vt:lpstr>LES IMPACTS de MIRIAM 2.0 SUR LES PERSONNES ACCOMPAGNÉES Quelle évolution de l’empowerment des participantes ? </vt:lpstr>
      <vt:lpstr>LES IMPACTS de MIRIAM 2.0 SUR LES PERSONNES ACCOMPAGNÉES Quelle évolution des différents domaines de vie ? </vt:lpstr>
      <vt:lpstr>tisser un réseau autour du projet ou comment accroitre le pouvoir d’agir des femmes dans les différents domaines de vie ?</vt:lpstr>
      <vt:lpstr>Présentation PowerPoint</vt:lpstr>
      <vt:lpstr>Le Gendermainstreaming – comment réduire les inégalités femmes-hommes ?</vt:lpstr>
      <vt:lpstr>L’inscription de Miriam dans une politique sociale locale </vt:lpstr>
      <vt:lpstr>Conclusion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DES IMPACTS DE MIRIAM 2.0 AU REGARD DE SON CONTEXTE ORGANISATIONNEL ET TERRITORIAL</dc:title>
  <dc:creator>Carole Bonnetier</dc:creator>
  <cp:lastModifiedBy>MartinW</cp:lastModifiedBy>
  <cp:revision>80</cp:revision>
  <dcterms:created xsi:type="dcterms:W3CDTF">2020-10-01T13:16:27Z</dcterms:created>
  <dcterms:modified xsi:type="dcterms:W3CDTF">2020-11-16T13:27:02Z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0x01010037F5099C112A5B4EAC89FB2FE3A4B854</vt:lpwstr>
  </property>
</Properties>
</file>