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31"/>
  </p:notesMasterIdLst>
  <p:sldIdLst>
    <p:sldId id="256" r:id="rId2"/>
    <p:sldId id="257" r:id="rId3"/>
    <p:sldId id="307" r:id="rId4"/>
    <p:sldId id="303" r:id="rId5"/>
    <p:sldId id="300" r:id="rId6"/>
    <p:sldId id="314" r:id="rId7"/>
    <p:sldId id="266" r:id="rId8"/>
    <p:sldId id="267" r:id="rId9"/>
    <p:sldId id="268" r:id="rId10"/>
    <p:sldId id="305" r:id="rId11"/>
    <p:sldId id="308" r:id="rId12"/>
    <p:sldId id="283" r:id="rId13"/>
    <p:sldId id="282" r:id="rId14"/>
    <p:sldId id="306" r:id="rId15"/>
    <p:sldId id="298" r:id="rId16"/>
    <p:sldId id="297" r:id="rId17"/>
    <p:sldId id="301" r:id="rId18"/>
    <p:sldId id="302" r:id="rId19"/>
    <p:sldId id="312" r:id="rId20"/>
    <p:sldId id="287" r:id="rId21"/>
    <p:sldId id="293" r:id="rId22"/>
    <p:sldId id="271" r:id="rId23"/>
    <p:sldId id="265" r:id="rId24"/>
    <p:sldId id="269" r:id="rId25"/>
    <p:sldId id="273" r:id="rId26"/>
    <p:sldId id="285" r:id="rId27"/>
    <p:sldId id="286" r:id="rId28"/>
    <p:sldId id="290" r:id="rId29"/>
    <p:sldId id="29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66" autoAdjust="0"/>
    <p:restoredTop sz="83070" autoAdjust="0"/>
  </p:normalViewPr>
  <p:slideViewPr>
    <p:cSldViewPr snapToGrid="0">
      <p:cViewPr varScale="1">
        <p:scale>
          <a:sx n="61" d="100"/>
          <a:sy n="61" d="100"/>
        </p:scale>
        <p:origin x="184" y="60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ïc Fierens" userId="63487747-38af-44cd-bb97-8b7381f0d576" providerId="ADAL" clId="{2BF3D539-C584-46A1-A6D1-ADE3E0391506}"/>
    <pc:docChg chg="delSld">
      <pc:chgData name="Loïc Fierens" userId="63487747-38af-44cd-bb97-8b7381f0d576" providerId="ADAL" clId="{2BF3D539-C584-46A1-A6D1-ADE3E0391506}" dt="2026-07-04T10:48:54.730" v="0" actId="47"/>
      <pc:docMkLst>
        <pc:docMk/>
      </pc:docMkLst>
      <pc:sldChg chg="del">
        <pc:chgData name="Loïc Fierens" userId="63487747-38af-44cd-bb97-8b7381f0d576" providerId="ADAL" clId="{2BF3D539-C584-46A1-A6D1-ADE3E0391506}" dt="2026-07-04T10:48:54.730" v="0" actId="47"/>
        <pc:sldMkLst>
          <pc:docMk/>
          <pc:sldMk cId="3397193918" sldId="310"/>
        </pc:sldMkLst>
      </pc:sldChg>
      <pc:sldChg chg="del">
        <pc:chgData name="Loïc Fierens" userId="63487747-38af-44cd-bb97-8b7381f0d576" providerId="ADAL" clId="{2BF3D539-C584-46A1-A6D1-ADE3E0391506}" dt="2026-07-04T10:48:54.730" v="0" actId="47"/>
        <pc:sldMkLst>
          <pc:docMk/>
          <pc:sldMk cId="3411785328" sldId="31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noProof="0" dirty="0"/>
              <a:t>R² Peace</a:t>
            </a:r>
            <a:r>
              <a:rPr lang="en-US" baseline="0" noProof="0" dirty="0"/>
              <a:t> attitudes</a:t>
            </a:r>
            <a:endParaRPr lang="en-US" noProof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R2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Feuil1!$A$2:$A$11</c:f>
              <c:strCache>
                <c:ptCount val="10"/>
                <c:pt idx="0">
                  <c:v>Gender</c:v>
                </c:pt>
                <c:pt idx="1">
                  <c:v>Age</c:v>
                </c:pt>
                <c:pt idx="2">
                  <c:v>Left-right</c:v>
                </c:pt>
                <c:pt idx="3">
                  <c:v>Social dominance</c:v>
                </c:pt>
                <c:pt idx="4">
                  <c:v>Social ID - fusion</c:v>
                </c:pt>
                <c:pt idx="5">
                  <c:v>Hope-fear</c:v>
                </c:pt>
                <c:pt idx="6">
                  <c:v>Decline-progress</c:v>
                </c:pt>
                <c:pt idx="7">
                  <c:v>Shame-proud</c:v>
                </c:pt>
                <c:pt idx="8">
                  <c:v>Memory WWII</c:v>
                </c:pt>
                <c:pt idx="9">
                  <c:v>Between countries</c:v>
                </c:pt>
              </c:strCache>
            </c:strRef>
          </c:cat>
          <c:val>
            <c:numRef>
              <c:f>Feuil1!$B$2:$B$11</c:f>
              <c:numCache>
                <c:formatCode>General</c:formatCode>
                <c:ptCount val="10"/>
                <c:pt idx="0">
                  <c:v>3.36</c:v>
                </c:pt>
                <c:pt idx="1">
                  <c:v>0.01</c:v>
                </c:pt>
                <c:pt idx="2">
                  <c:v>5</c:v>
                </c:pt>
                <c:pt idx="3">
                  <c:v>6.43</c:v>
                </c:pt>
                <c:pt idx="4">
                  <c:v>0.79</c:v>
                </c:pt>
                <c:pt idx="5">
                  <c:v>1.72</c:v>
                </c:pt>
                <c:pt idx="6">
                  <c:v>0.32</c:v>
                </c:pt>
                <c:pt idx="7">
                  <c:v>0.43</c:v>
                </c:pt>
                <c:pt idx="8">
                  <c:v>0.38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872-416E-B5A7-985C7116E3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272592992"/>
        <c:axId val="1272608832"/>
      </c:barChart>
      <c:valAx>
        <c:axId val="1272608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72592992"/>
        <c:crosses val="autoZero"/>
        <c:crossBetween val="between"/>
      </c:valAx>
      <c:catAx>
        <c:axId val="1272592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726088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noProof="0" dirty="0"/>
              <a:t>R² War</a:t>
            </a:r>
            <a:r>
              <a:rPr lang="en-US" baseline="0" noProof="0" dirty="0"/>
              <a:t> attitudes</a:t>
            </a:r>
            <a:endParaRPr lang="en-US" noProof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R2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Feuil1!$A$2:$A$11</c:f>
              <c:strCache>
                <c:ptCount val="10"/>
                <c:pt idx="0">
                  <c:v>Gender</c:v>
                </c:pt>
                <c:pt idx="1">
                  <c:v>Age</c:v>
                </c:pt>
                <c:pt idx="2">
                  <c:v>Left-right</c:v>
                </c:pt>
                <c:pt idx="3">
                  <c:v>Social dominance</c:v>
                </c:pt>
                <c:pt idx="4">
                  <c:v>Social ID - fusion</c:v>
                </c:pt>
                <c:pt idx="5">
                  <c:v>Hope - fear</c:v>
                </c:pt>
                <c:pt idx="6">
                  <c:v>Decline - progress</c:v>
                </c:pt>
                <c:pt idx="7">
                  <c:v>Shame - proud</c:v>
                </c:pt>
                <c:pt idx="8">
                  <c:v>Memory WWII</c:v>
                </c:pt>
                <c:pt idx="9">
                  <c:v>Between countries</c:v>
                </c:pt>
              </c:strCache>
            </c:strRef>
          </c:cat>
          <c:val>
            <c:numRef>
              <c:f>Feuil1!$B$2:$B$11</c:f>
              <c:numCache>
                <c:formatCode>General</c:formatCode>
                <c:ptCount val="10"/>
                <c:pt idx="0">
                  <c:v>7.47</c:v>
                </c:pt>
                <c:pt idx="1">
                  <c:v>0.02</c:v>
                </c:pt>
                <c:pt idx="2">
                  <c:v>3.03</c:v>
                </c:pt>
                <c:pt idx="3">
                  <c:v>3.45</c:v>
                </c:pt>
                <c:pt idx="4">
                  <c:v>0.38</c:v>
                </c:pt>
                <c:pt idx="5">
                  <c:v>0.06</c:v>
                </c:pt>
                <c:pt idx="6">
                  <c:v>0.5</c:v>
                </c:pt>
                <c:pt idx="7">
                  <c:v>0.4</c:v>
                </c:pt>
                <c:pt idx="8">
                  <c:v>0.51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8E-4FA7-81DF-3A8C1F929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272592992"/>
        <c:axId val="1272608832"/>
      </c:barChart>
      <c:valAx>
        <c:axId val="1272608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72592992"/>
        <c:crosses val="autoZero"/>
        <c:crossBetween val="between"/>
      </c:valAx>
      <c:catAx>
        <c:axId val="1272592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726088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noProof="0" dirty="0"/>
              <a:t>R² Collective </a:t>
            </a:r>
            <a:r>
              <a:rPr lang="en-US" noProof="0" dirty="0" err="1"/>
              <a:t>defence</a:t>
            </a:r>
            <a:r>
              <a:rPr lang="en-US" noProof="0" dirty="0"/>
              <a:t> readiness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R2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Feuil1!$A$2:$A$15</c:f>
              <c:strCache>
                <c:ptCount val="14"/>
                <c:pt idx="0">
                  <c:v>Gender</c:v>
                </c:pt>
                <c:pt idx="1">
                  <c:v>Age</c:v>
                </c:pt>
                <c:pt idx="2">
                  <c:v>Left-right</c:v>
                </c:pt>
                <c:pt idx="3">
                  <c:v>SDO</c:v>
                </c:pt>
                <c:pt idx="4">
                  <c:v>RWA</c:v>
                </c:pt>
                <c:pt idx="5">
                  <c:v>War attitudes</c:v>
                </c:pt>
                <c:pt idx="6">
                  <c:v>Peace attitudes</c:v>
                </c:pt>
                <c:pt idx="7">
                  <c:v>Social ID - fusion</c:v>
                </c:pt>
                <c:pt idx="8">
                  <c:v>Hope-fear</c:v>
                </c:pt>
                <c:pt idx="9">
                  <c:v>Decline-progress</c:v>
                </c:pt>
                <c:pt idx="10">
                  <c:v>Shame-proud</c:v>
                </c:pt>
                <c:pt idx="11">
                  <c:v>Memory WWII</c:v>
                </c:pt>
                <c:pt idx="12">
                  <c:v>Memory WWI (level 2)</c:v>
                </c:pt>
                <c:pt idx="13">
                  <c:v>Between countries</c:v>
                </c:pt>
              </c:strCache>
            </c:strRef>
          </c:cat>
          <c:val>
            <c:numRef>
              <c:f>Feuil1!$B$2:$B$15</c:f>
              <c:numCache>
                <c:formatCode>General</c:formatCode>
                <c:ptCount val="14"/>
                <c:pt idx="0">
                  <c:v>2.1</c:v>
                </c:pt>
                <c:pt idx="1">
                  <c:v>7.0000000000000007E-2</c:v>
                </c:pt>
                <c:pt idx="2">
                  <c:v>4.6900000000000004</c:v>
                </c:pt>
                <c:pt idx="3">
                  <c:v>1E-4</c:v>
                </c:pt>
                <c:pt idx="4">
                  <c:v>1.0900000000000001</c:v>
                </c:pt>
                <c:pt idx="5">
                  <c:v>4.5599999999999996</c:v>
                </c:pt>
                <c:pt idx="6">
                  <c:v>0.17</c:v>
                </c:pt>
                <c:pt idx="7">
                  <c:v>3.18</c:v>
                </c:pt>
                <c:pt idx="8">
                  <c:v>1.17</c:v>
                </c:pt>
                <c:pt idx="9">
                  <c:v>0.38</c:v>
                </c:pt>
                <c:pt idx="10">
                  <c:v>1.2</c:v>
                </c:pt>
                <c:pt idx="11">
                  <c:v>1.1000000000000001</c:v>
                </c:pt>
                <c:pt idx="12">
                  <c:v>4.95</c:v>
                </c:pt>
                <c:pt idx="13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872-416E-B5A7-985C7116E35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272592992"/>
        <c:axId val="1272608832"/>
      </c:barChart>
      <c:valAx>
        <c:axId val="1272608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72592992"/>
        <c:crosses val="autoZero"/>
        <c:crossBetween val="between"/>
      </c:valAx>
      <c:catAx>
        <c:axId val="1272592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726088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AB0BDD-AE42-41A9-8C5E-6A4925F8256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B6872FC-D0A6-45F9-9D6B-F50E59702316}">
      <dgm:prSet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noProof="0" dirty="0"/>
            <a:t>What is the role of WWII memory in shaping war attitudes and collective </a:t>
          </a:r>
          <a:r>
            <a:rPr lang="en-US" noProof="0" dirty="0" err="1"/>
            <a:t>defence</a:t>
          </a:r>
          <a:r>
            <a:rPr lang="en-US" noProof="0" dirty="0"/>
            <a:t> readiness at the individual level? </a:t>
          </a:r>
        </a:p>
      </dgm:t>
    </dgm:pt>
    <dgm:pt modelId="{CDA6C016-F966-4E69-8EBD-223FA20B3223}" type="parTrans" cxnId="{D89B1D3C-CF83-4466-A907-B28212EC5ED2}">
      <dgm:prSet/>
      <dgm:spPr/>
      <dgm:t>
        <a:bodyPr/>
        <a:lstStyle/>
        <a:p>
          <a:endParaRPr lang="en-GB"/>
        </a:p>
      </dgm:t>
    </dgm:pt>
    <dgm:pt modelId="{AF009D55-ECE5-4D22-95F8-E46EA13F2A50}" type="sibTrans" cxnId="{D89B1D3C-CF83-4466-A907-B28212EC5ED2}">
      <dgm:prSet/>
      <dgm:spPr/>
      <dgm:t>
        <a:bodyPr/>
        <a:lstStyle/>
        <a:p>
          <a:endParaRPr lang="en-GB"/>
        </a:p>
      </dgm:t>
    </dgm:pt>
    <dgm:pt modelId="{21367821-2E38-4050-86BF-B0AEA39B5759}">
      <dgm:prSet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noProof="0" dirty="0"/>
            <a:t>Collected memory as representations of the group’s past held at the individual level</a:t>
          </a:r>
        </a:p>
      </dgm:t>
    </dgm:pt>
    <dgm:pt modelId="{CEBAB5BC-78DA-4555-818F-5E127CBDF761}" type="parTrans" cxnId="{94A5AAF9-8DAB-4C92-B9AD-6E402E91AC0B}">
      <dgm:prSet/>
      <dgm:spPr/>
      <dgm:t>
        <a:bodyPr/>
        <a:lstStyle/>
        <a:p>
          <a:endParaRPr lang="en-GB"/>
        </a:p>
      </dgm:t>
    </dgm:pt>
    <dgm:pt modelId="{142018C0-11E9-4766-8143-AE8E420F0FEF}" type="sibTrans" cxnId="{94A5AAF9-8DAB-4C92-B9AD-6E402E91AC0B}">
      <dgm:prSet/>
      <dgm:spPr/>
      <dgm:t>
        <a:bodyPr/>
        <a:lstStyle/>
        <a:p>
          <a:endParaRPr lang="en-GB"/>
        </a:p>
      </dgm:t>
    </dgm:pt>
    <dgm:pt modelId="{7CD383AC-0803-4198-BE44-56CF1F5EDA6C}">
      <dgm:prSet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noProof="0" dirty="0"/>
            <a:t>Collective </a:t>
          </a:r>
          <a:r>
            <a:rPr lang="en-US" noProof="0" dirty="0" err="1"/>
            <a:t>defence</a:t>
          </a:r>
          <a:r>
            <a:rPr lang="en-US" noProof="0" dirty="0"/>
            <a:t> readiness: readiness at the individual level to commit to the </a:t>
          </a:r>
          <a:r>
            <a:rPr lang="en-US" noProof="0" dirty="0" err="1"/>
            <a:t>defence</a:t>
          </a:r>
          <a:r>
            <a:rPr lang="en-US" noProof="0" dirty="0"/>
            <a:t> of the group in case of war</a:t>
          </a:r>
        </a:p>
      </dgm:t>
    </dgm:pt>
    <dgm:pt modelId="{57C3DBE6-90CA-4672-A47C-3418804C8ADF}" type="parTrans" cxnId="{9E571054-A9D5-4CF7-931D-4A7A7706AF7A}">
      <dgm:prSet/>
      <dgm:spPr/>
      <dgm:t>
        <a:bodyPr/>
        <a:lstStyle/>
        <a:p>
          <a:endParaRPr lang="en-GB"/>
        </a:p>
      </dgm:t>
    </dgm:pt>
    <dgm:pt modelId="{81FB42EA-E627-41E2-AA0D-7B1C790F659A}" type="sibTrans" cxnId="{9E571054-A9D5-4CF7-931D-4A7A7706AF7A}">
      <dgm:prSet/>
      <dgm:spPr/>
      <dgm:t>
        <a:bodyPr/>
        <a:lstStyle/>
        <a:p>
          <a:endParaRPr lang="en-GB"/>
        </a:p>
      </dgm:t>
    </dgm:pt>
    <dgm:pt modelId="{8AA6D798-CCE2-48B2-B553-F1874599F639}">
      <dgm:prSet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noProof="0" dirty="0"/>
            <a:t>War attitudes: general attitudes towards war</a:t>
          </a:r>
        </a:p>
      </dgm:t>
    </dgm:pt>
    <dgm:pt modelId="{0E461E37-5A25-444C-9AC7-272DF3EDDA98}" type="parTrans" cxnId="{6BF63330-A564-42DD-AF3C-5606D51F471D}">
      <dgm:prSet/>
      <dgm:spPr/>
      <dgm:t>
        <a:bodyPr/>
        <a:lstStyle/>
        <a:p>
          <a:endParaRPr lang="en-GB"/>
        </a:p>
      </dgm:t>
    </dgm:pt>
    <dgm:pt modelId="{DBEE221B-3131-4149-9DE2-18C4B11737F0}" type="sibTrans" cxnId="{6BF63330-A564-42DD-AF3C-5606D51F471D}">
      <dgm:prSet/>
      <dgm:spPr/>
      <dgm:t>
        <a:bodyPr/>
        <a:lstStyle/>
        <a:p>
          <a:endParaRPr lang="en-GB"/>
        </a:p>
      </dgm:t>
    </dgm:pt>
    <dgm:pt modelId="{20B820AD-BB42-4179-AD64-CBFAB07E5A44}" type="pres">
      <dgm:prSet presAssocID="{D2AB0BDD-AE42-41A9-8C5E-6A4925F8256C}" presName="Name0" presStyleCnt="0">
        <dgm:presLayoutVars>
          <dgm:dir/>
          <dgm:resizeHandles val="exact"/>
        </dgm:presLayoutVars>
      </dgm:prSet>
      <dgm:spPr/>
    </dgm:pt>
    <dgm:pt modelId="{3C921040-050D-40AC-A644-170DC18CCBF1}" type="pres">
      <dgm:prSet presAssocID="{AB6872FC-D0A6-45F9-9D6B-F50E59702316}" presName="node" presStyleLbl="node1" presStyleIdx="0" presStyleCnt="1">
        <dgm:presLayoutVars>
          <dgm:bulletEnabled val="1"/>
        </dgm:presLayoutVars>
      </dgm:prSet>
      <dgm:spPr/>
    </dgm:pt>
  </dgm:ptLst>
  <dgm:cxnLst>
    <dgm:cxn modelId="{112EA30A-7721-467A-839B-66D8A2FA472C}" type="presOf" srcId="{7CD383AC-0803-4198-BE44-56CF1F5EDA6C}" destId="{3C921040-050D-40AC-A644-170DC18CCBF1}" srcOrd="0" destOrd="2" presId="urn:microsoft.com/office/officeart/2005/8/layout/process1"/>
    <dgm:cxn modelId="{6BF63330-A564-42DD-AF3C-5606D51F471D}" srcId="{AB6872FC-D0A6-45F9-9D6B-F50E59702316}" destId="{8AA6D798-CCE2-48B2-B553-F1874599F639}" srcOrd="2" destOrd="0" parTransId="{0E461E37-5A25-444C-9AC7-272DF3EDDA98}" sibTransId="{DBEE221B-3131-4149-9DE2-18C4B11737F0}"/>
    <dgm:cxn modelId="{D89B1D3C-CF83-4466-A907-B28212EC5ED2}" srcId="{D2AB0BDD-AE42-41A9-8C5E-6A4925F8256C}" destId="{AB6872FC-D0A6-45F9-9D6B-F50E59702316}" srcOrd="0" destOrd="0" parTransId="{CDA6C016-F966-4E69-8EBD-223FA20B3223}" sibTransId="{AF009D55-ECE5-4D22-95F8-E46EA13F2A50}"/>
    <dgm:cxn modelId="{9E571054-A9D5-4CF7-931D-4A7A7706AF7A}" srcId="{AB6872FC-D0A6-45F9-9D6B-F50E59702316}" destId="{7CD383AC-0803-4198-BE44-56CF1F5EDA6C}" srcOrd="1" destOrd="0" parTransId="{57C3DBE6-90CA-4672-A47C-3418804C8ADF}" sibTransId="{81FB42EA-E627-41E2-AA0D-7B1C790F659A}"/>
    <dgm:cxn modelId="{E27E1984-3F91-4CB7-838D-700E9D2819D7}" type="presOf" srcId="{AB6872FC-D0A6-45F9-9D6B-F50E59702316}" destId="{3C921040-050D-40AC-A644-170DC18CCBF1}" srcOrd="0" destOrd="0" presId="urn:microsoft.com/office/officeart/2005/8/layout/process1"/>
    <dgm:cxn modelId="{7E282FA3-8B4F-4168-AC93-2F176A0C44FA}" type="presOf" srcId="{D2AB0BDD-AE42-41A9-8C5E-6A4925F8256C}" destId="{20B820AD-BB42-4179-AD64-CBFAB07E5A44}" srcOrd="0" destOrd="0" presId="urn:microsoft.com/office/officeart/2005/8/layout/process1"/>
    <dgm:cxn modelId="{0F423EED-E121-4918-8F4E-03DEE9759154}" type="presOf" srcId="{21367821-2E38-4050-86BF-B0AEA39B5759}" destId="{3C921040-050D-40AC-A644-170DC18CCBF1}" srcOrd="0" destOrd="1" presId="urn:microsoft.com/office/officeart/2005/8/layout/process1"/>
    <dgm:cxn modelId="{94A5AAF9-8DAB-4C92-B9AD-6E402E91AC0B}" srcId="{AB6872FC-D0A6-45F9-9D6B-F50E59702316}" destId="{21367821-2E38-4050-86BF-B0AEA39B5759}" srcOrd="0" destOrd="0" parTransId="{CEBAB5BC-78DA-4555-818F-5E127CBDF761}" sibTransId="{142018C0-11E9-4766-8143-AE8E420F0FEF}"/>
    <dgm:cxn modelId="{53C29AFF-9DAB-498D-A178-016450B5EC07}" type="presOf" srcId="{8AA6D798-CCE2-48B2-B553-F1874599F639}" destId="{3C921040-050D-40AC-A644-170DC18CCBF1}" srcOrd="0" destOrd="3" presId="urn:microsoft.com/office/officeart/2005/8/layout/process1"/>
    <dgm:cxn modelId="{86A462FF-3BA5-4F0E-9AC2-18776895F966}" type="presParOf" srcId="{20B820AD-BB42-4179-AD64-CBFAB07E5A44}" destId="{3C921040-050D-40AC-A644-170DC18CCBF1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E19129-DF0F-4C33-985E-AE82DBA92FCD}" type="doc">
      <dgm:prSet loTypeId="urn:microsoft.com/office/officeart/2005/8/layout/vList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GB"/>
        </a:p>
      </dgm:t>
    </dgm:pt>
    <dgm:pt modelId="{C7A329A5-C40F-47C4-9F48-58F44A4149B3}">
      <dgm:prSet/>
      <dgm:spPr/>
      <dgm:t>
        <a:bodyPr/>
        <a:lstStyle/>
        <a:p>
          <a:r>
            <a:rPr lang="en-US" noProof="0" dirty="0"/>
            <a:t>How well does each of the following role fit with your family/country for the period of WWII?</a:t>
          </a:r>
        </a:p>
      </dgm:t>
    </dgm:pt>
    <dgm:pt modelId="{F2284588-5FA6-41F1-8E00-A31C59E841F2}" type="parTrans" cxnId="{880FBC73-4E0E-4B03-A5D8-61ADD2CBD835}">
      <dgm:prSet/>
      <dgm:spPr/>
      <dgm:t>
        <a:bodyPr/>
        <a:lstStyle/>
        <a:p>
          <a:endParaRPr lang="en-GB"/>
        </a:p>
      </dgm:t>
    </dgm:pt>
    <dgm:pt modelId="{B67CFDE3-D726-4DB5-9320-798F377EBD58}" type="sibTrans" cxnId="{880FBC73-4E0E-4B03-A5D8-61ADD2CBD835}">
      <dgm:prSet/>
      <dgm:spPr/>
      <dgm:t>
        <a:bodyPr/>
        <a:lstStyle/>
        <a:p>
          <a:endParaRPr lang="en-GB"/>
        </a:p>
      </dgm:t>
    </dgm:pt>
    <dgm:pt modelId="{CA816150-F217-4763-A931-D80D67E80F38}">
      <dgm:prSet/>
      <dgm:spPr/>
      <dgm:t>
        <a:bodyPr/>
        <a:lstStyle/>
        <a:p>
          <a:endParaRPr lang="en-US" noProof="0" dirty="0"/>
        </a:p>
      </dgm:t>
    </dgm:pt>
    <dgm:pt modelId="{0B078358-0045-4B25-9BC9-BF18985E0D1F}" type="parTrans" cxnId="{BFF193B0-ADEC-4D05-A4E2-6FBBB4D9DFFF}">
      <dgm:prSet/>
      <dgm:spPr/>
      <dgm:t>
        <a:bodyPr/>
        <a:lstStyle/>
        <a:p>
          <a:endParaRPr lang="en-GB"/>
        </a:p>
      </dgm:t>
    </dgm:pt>
    <dgm:pt modelId="{990DBCA2-DEBF-4BC2-88E5-045D7436CA09}" type="sibTrans" cxnId="{BFF193B0-ADEC-4D05-A4E2-6FBBB4D9DFFF}">
      <dgm:prSet/>
      <dgm:spPr/>
      <dgm:t>
        <a:bodyPr/>
        <a:lstStyle/>
        <a:p>
          <a:endParaRPr lang="en-GB"/>
        </a:p>
      </dgm:t>
    </dgm:pt>
    <dgm:pt modelId="{CD5070E2-063A-4AB1-9E47-7CEA65FFEDEF}" type="pres">
      <dgm:prSet presAssocID="{AFE19129-DF0F-4C33-985E-AE82DBA92FCD}" presName="linear" presStyleCnt="0">
        <dgm:presLayoutVars>
          <dgm:animLvl val="lvl"/>
          <dgm:resizeHandles val="exact"/>
        </dgm:presLayoutVars>
      </dgm:prSet>
      <dgm:spPr/>
    </dgm:pt>
    <dgm:pt modelId="{BFAC8EA7-9788-47D0-8807-A87D4B140450}" type="pres">
      <dgm:prSet presAssocID="{C7A329A5-C40F-47C4-9F48-58F44A4149B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73C3907E-D460-44A6-8B1C-313F4D0A2C21}" type="pres">
      <dgm:prSet presAssocID="{C7A329A5-C40F-47C4-9F48-58F44A4149B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2AECF08-E940-44C9-A66B-0F66BD50FB9E}" type="presOf" srcId="{AFE19129-DF0F-4C33-985E-AE82DBA92FCD}" destId="{CD5070E2-063A-4AB1-9E47-7CEA65FFEDEF}" srcOrd="0" destOrd="0" presId="urn:microsoft.com/office/officeart/2005/8/layout/vList2"/>
    <dgm:cxn modelId="{F0DED54C-3CA5-4337-B35F-88FAD5825EC7}" type="presOf" srcId="{CA816150-F217-4763-A931-D80D67E80F38}" destId="{73C3907E-D460-44A6-8B1C-313F4D0A2C21}" srcOrd="0" destOrd="0" presId="urn:microsoft.com/office/officeart/2005/8/layout/vList2"/>
    <dgm:cxn modelId="{880FBC73-4E0E-4B03-A5D8-61ADD2CBD835}" srcId="{AFE19129-DF0F-4C33-985E-AE82DBA92FCD}" destId="{C7A329A5-C40F-47C4-9F48-58F44A4149B3}" srcOrd="0" destOrd="0" parTransId="{F2284588-5FA6-41F1-8E00-A31C59E841F2}" sibTransId="{B67CFDE3-D726-4DB5-9320-798F377EBD58}"/>
    <dgm:cxn modelId="{BFF193B0-ADEC-4D05-A4E2-6FBBB4D9DFFF}" srcId="{C7A329A5-C40F-47C4-9F48-58F44A4149B3}" destId="{CA816150-F217-4763-A931-D80D67E80F38}" srcOrd="0" destOrd="0" parTransId="{0B078358-0045-4B25-9BC9-BF18985E0D1F}" sibTransId="{990DBCA2-DEBF-4BC2-88E5-045D7436CA09}"/>
    <dgm:cxn modelId="{35CAE6B7-3E1D-4B66-BF30-104B26B9B885}" type="presOf" srcId="{C7A329A5-C40F-47C4-9F48-58F44A4149B3}" destId="{BFAC8EA7-9788-47D0-8807-A87D4B140450}" srcOrd="0" destOrd="0" presId="urn:microsoft.com/office/officeart/2005/8/layout/vList2"/>
    <dgm:cxn modelId="{7DB8973C-3740-48B5-A286-8DFB6381618A}" type="presParOf" srcId="{CD5070E2-063A-4AB1-9E47-7CEA65FFEDEF}" destId="{BFAC8EA7-9788-47D0-8807-A87D4B140450}" srcOrd="0" destOrd="0" presId="urn:microsoft.com/office/officeart/2005/8/layout/vList2"/>
    <dgm:cxn modelId="{23C6D7E6-C6C2-46FC-B44A-56D58804975B}" type="presParOf" srcId="{CD5070E2-063A-4AB1-9E47-7CEA65FFEDEF}" destId="{73C3907E-D460-44A6-8B1C-313F4D0A2C2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E19129-DF0F-4C33-985E-AE82DBA92FCD}" type="doc">
      <dgm:prSet loTypeId="urn:microsoft.com/office/officeart/2005/8/layout/vList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GB"/>
        </a:p>
      </dgm:t>
    </dgm:pt>
    <dgm:pt modelId="{C7A329A5-C40F-47C4-9F48-58F44A4149B3}">
      <dgm:prSet/>
      <dgm:spPr/>
      <dgm:t>
        <a:bodyPr/>
        <a:lstStyle/>
        <a:p>
          <a:r>
            <a:rPr lang="en-US" noProof="0" dirty="0"/>
            <a:t>How well does each of the following role fit with your family/country for the period of WWII?</a:t>
          </a:r>
        </a:p>
      </dgm:t>
    </dgm:pt>
    <dgm:pt modelId="{F2284588-5FA6-41F1-8E00-A31C59E841F2}" type="parTrans" cxnId="{880FBC73-4E0E-4B03-A5D8-61ADD2CBD835}">
      <dgm:prSet/>
      <dgm:spPr/>
      <dgm:t>
        <a:bodyPr/>
        <a:lstStyle/>
        <a:p>
          <a:endParaRPr lang="en-GB"/>
        </a:p>
      </dgm:t>
    </dgm:pt>
    <dgm:pt modelId="{B67CFDE3-D726-4DB5-9320-798F377EBD58}" type="sibTrans" cxnId="{880FBC73-4E0E-4B03-A5D8-61ADD2CBD835}">
      <dgm:prSet/>
      <dgm:spPr/>
      <dgm:t>
        <a:bodyPr/>
        <a:lstStyle/>
        <a:p>
          <a:endParaRPr lang="en-GB"/>
        </a:p>
      </dgm:t>
    </dgm:pt>
    <dgm:pt modelId="{CA816150-F217-4763-A931-D80D67E80F38}">
      <dgm:prSet/>
      <dgm:spPr/>
      <dgm:t>
        <a:bodyPr/>
        <a:lstStyle/>
        <a:p>
          <a:endParaRPr lang="en-US" noProof="0" dirty="0"/>
        </a:p>
      </dgm:t>
    </dgm:pt>
    <dgm:pt modelId="{0B078358-0045-4B25-9BC9-BF18985E0D1F}" type="parTrans" cxnId="{BFF193B0-ADEC-4D05-A4E2-6FBBB4D9DFFF}">
      <dgm:prSet/>
      <dgm:spPr/>
      <dgm:t>
        <a:bodyPr/>
        <a:lstStyle/>
        <a:p>
          <a:endParaRPr lang="en-GB"/>
        </a:p>
      </dgm:t>
    </dgm:pt>
    <dgm:pt modelId="{990DBCA2-DEBF-4BC2-88E5-045D7436CA09}" type="sibTrans" cxnId="{BFF193B0-ADEC-4D05-A4E2-6FBBB4D9DFFF}">
      <dgm:prSet/>
      <dgm:spPr/>
      <dgm:t>
        <a:bodyPr/>
        <a:lstStyle/>
        <a:p>
          <a:endParaRPr lang="en-GB"/>
        </a:p>
      </dgm:t>
    </dgm:pt>
    <dgm:pt modelId="{CD5070E2-063A-4AB1-9E47-7CEA65FFEDEF}" type="pres">
      <dgm:prSet presAssocID="{AFE19129-DF0F-4C33-985E-AE82DBA92FCD}" presName="linear" presStyleCnt="0">
        <dgm:presLayoutVars>
          <dgm:animLvl val="lvl"/>
          <dgm:resizeHandles val="exact"/>
        </dgm:presLayoutVars>
      </dgm:prSet>
      <dgm:spPr/>
    </dgm:pt>
    <dgm:pt modelId="{BFAC8EA7-9788-47D0-8807-A87D4B140450}" type="pres">
      <dgm:prSet presAssocID="{C7A329A5-C40F-47C4-9F48-58F44A4149B3}" presName="parentText" presStyleLbl="node1" presStyleIdx="0" presStyleCnt="1" custLinFactNeighborX="1432" custLinFactNeighborY="-47599">
        <dgm:presLayoutVars>
          <dgm:chMax val="0"/>
          <dgm:bulletEnabled val="1"/>
        </dgm:presLayoutVars>
      </dgm:prSet>
      <dgm:spPr/>
    </dgm:pt>
    <dgm:pt modelId="{73C3907E-D460-44A6-8B1C-313F4D0A2C21}" type="pres">
      <dgm:prSet presAssocID="{C7A329A5-C40F-47C4-9F48-58F44A4149B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2AECF08-E940-44C9-A66B-0F66BD50FB9E}" type="presOf" srcId="{AFE19129-DF0F-4C33-985E-AE82DBA92FCD}" destId="{CD5070E2-063A-4AB1-9E47-7CEA65FFEDEF}" srcOrd="0" destOrd="0" presId="urn:microsoft.com/office/officeart/2005/8/layout/vList2"/>
    <dgm:cxn modelId="{F0DED54C-3CA5-4337-B35F-88FAD5825EC7}" type="presOf" srcId="{CA816150-F217-4763-A931-D80D67E80F38}" destId="{73C3907E-D460-44A6-8B1C-313F4D0A2C21}" srcOrd="0" destOrd="0" presId="urn:microsoft.com/office/officeart/2005/8/layout/vList2"/>
    <dgm:cxn modelId="{880FBC73-4E0E-4B03-A5D8-61ADD2CBD835}" srcId="{AFE19129-DF0F-4C33-985E-AE82DBA92FCD}" destId="{C7A329A5-C40F-47C4-9F48-58F44A4149B3}" srcOrd="0" destOrd="0" parTransId="{F2284588-5FA6-41F1-8E00-A31C59E841F2}" sibTransId="{B67CFDE3-D726-4DB5-9320-798F377EBD58}"/>
    <dgm:cxn modelId="{BFF193B0-ADEC-4D05-A4E2-6FBBB4D9DFFF}" srcId="{C7A329A5-C40F-47C4-9F48-58F44A4149B3}" destId="{CA816150-F217-4763-A931-D80D67E80F38}" srcOrd="0" destOrd="0" parTransId="{0B078358-0045-4B25-9BC9-BF18985E0D1F}" sibTransId="{990DBCA2-DEBF-4BC2-88E5-045D7436CA09}"/>
    <dgm:cxn modelId="{35CAE6B7-3E1D-4B66-BF30-104B26B9B885}" type="presOf" srcId="{C7A329A5-C40F-47C4-9F48-58F44A4149B3}" destId="{BFAC8EA7-9788-47D0-8807-A87D4B140450}" srcOrd="0" destOrd="0" presId="urn:microsoft.com/office/officeart/2005/8/layout/vList2"/>
    <dgm:cxn modelId="{7DB8973C-3740-48B5-A286-8DFB6381618A}" type="presParOf" srcId="{CD5070E2-063A-4AB1-9E47-7CEA65FFEDEF}" destId="{BFAC8EA7-9788-47D0-8807-A87D4B140450}" srcOrd="0" destOrd="0" presId="urn:microsoft.com/office/officeart/2005/8/layout/vList2"/>
    <dgm:cxn modelId="{23C6D7E6-C6C2-46FC-B44A-56D58804975B}" type="presParOf" srcId="{CD5070E2-063A-4AB1-9E47-7CEA65FFEDEF}" destId="{73C3907E-D460-44A6-8B1C-313F4D0A2C2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E19129-DF0F-4C33-985E-AE82DBA92FCD}" type="doc">
      <dgm:prSet loTypeId="urn:microsoft.com/office/officeart/2005/8/layout/vList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GB"/>
        </a:p>
      </dgm:t>
    </dgm:pt>
    <dgm:pt modelId="{C7A329A5-C40F-47C4-9F48-58F44A4149B3}">
      <dgm:prSet/>
      <dgm:spPr/>
      <dgm:t>
        <a:bodyPr/>
        <a:lstStyle/>
        <a:p>
          <a:r>
            <a:rPr lang="en-US" noProof="0" dirty="0"/>
            <a:t>How well does each of the following role fit with your family/country for the period of WWII?</a:t>
          </a:r>
        </a:p>
      </dgm:t>
    </dgm:pt>
    <dgm:pt modelId="{F2284588-5FA6-41F1-8E00-A31C59E841F2}" type="parTrans" cxnId="{880FBC73-4E0E-4B03-A5D8-61ADD2CBD835}">
      <dgm:prSet/>
      <dgm:spPr/>
      <dgm:t>
        <a:bodyPr/>
        <a:lstStyle/>
        <a:p>
          <a:endParaRPr lang="en-GB"/>
        </a:p>
      </dgm:t>
    </dgm:pt>
    <dgm:pt modelId="{B67CFDE3-D726-4DB5-9320-798F377EBD58}" type="sibTrans" cxnId="{880FBC73-4E0E-4B03-A5D8-61ADD2CBD835}">
      <dgm:prSet/>
      <dgm:spPr/>
      <dgm:t>
        <a:bodyPr/>
        <a:lstStyle/>
        <a:p>
          <a:endParaRPr lang="en-GB"/>
        </a:p>
      </dgm:t>
    </dgm:pt>
    <dgm:pt modelId="{CA816150-F217-4763-A931-D80D67E80F38}">
      <dgm:prSet/>
      <dgm:spPr/>
      <dgm:t>
        <a:bodyPr/>
        <a:lstStyle/>
        <a:p>
          <a:endParaRPr lang="en-US" noProof="0" dirty="0"/>
        </a:p>
      </dgm:t>
    </dgm:pt>
    <dgm:pt modelId="{0B078358-0045-4B25-9BC9-BF18985E0D1F}" type="parTrans" cxnId="{BFF193B0-ADEC-4D05-A4E2-6FBBB4D9DFFF}">
      <dgm:prSet/>
      <dgm:spPr/>
      <dgm:t>
        <a:bodyPr/>
        <a:lstStyle/>
        <a:p>
          <a:endParaRPr lang="en-GB"/>
        </a:p>
      </dgm:t>
    </dgm:pt>
    <dgm:pt modelId="{990DBCA2-DEBF-4BC2-88E5-045D7436CA09}" type="sibTrans" cxnId="{BFF193B0-ADEC-4D05-A4E2-6FBBB4D9DFFF}">
      <dgm:prSet/>
      <dgm:spPr/>
      <dgm:t>
        <a:bodyPr/>
        <a:lstStyle/>
        <a:p>
          <a:endParaRPr lang="en-GB"/>
        </a:p>
      </dgm:t>
    </dgm:pt>
    <dgm:pt modelId="{CD5070E2-063A-4AB1-9E47-7CEA65FFEDEF}" type="pres">
      <dgm:prSet presAssocID="{AFE19129-DF0F-4C33-985E-AE82DBA92FCD}" presName="linear" presStyleCnt="0">
        <dgm:presLayoutVars>
          <dgm:animLvl val="lvl"/>
          <dgm:resizeHandles val="exact"/>
        </dgm:presLayoutVars>
      </dgm:prSet>
      <dgm:spPr/>
    </dgm:pt>
    <dgm:pt modelId="{BFAC8EA7-9788-47D0-8807-A87D4B140450}" type="pres">
      <dgm:prSet presAssocID="{C7A329A5-C40F-47C4-9F48-58F44A4149B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73C3907E-D460-44A6-8B1C-313F4D0A2C21}" type="pres">
      <dgm:prSet presAssocID="{C7A329A5-C40F-47C4-9F48-58F44A4149B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2AECF08-E940-44C9-A66B-0F66BD50FB9E}" type="presOf" srcId="{AFE19129-DF0F-4C33-985E-AE82DBA92FCD}" destId="{CD5070E2-063A-4AB1-9E47-7CEA65FFEDEF}" srcOrd="0" destOrd="0" presId="urn:microsoft.com/office/officeart/2005/8/layout/vList2"/>
    <dgm:cxn modelId="{F0DED54C-3CA5-4337-B35F-88FAD5825EC7}" type="presOf" srcId="{CA816150-F217-4763-A931-D80D67E80F38}" destId="{73C3907E-D460-44A6-8B1C-313F4D0A2C21}" srcOrd="0" destOrd="0" presId="urn:microsoft.com/office/officeart/2005/8/layout/vList2"/>
    <dgm:cxn modelId="{880FBC73-4E0E-4B03-A5D8-61ADD2CBD835}" srcId="{AFE19129-DF0F-4C33-985E-AE82DBA92FCD}" destId="{C7A329A5-C40F-47C4-9F48-58F44A4149B3}" srcOrd="0" destOrd="0" parTransId="{F2284588-5FA6-41F1-8E00-A31C59E841F2}" sibTransId="{B67CFDE3-D726-4DB5-9320-798F377EBD58}"/>
    <dgm:cxn modelId="{BFF193B0-ADEC-4D05-A4E2-6FBBB4D9DFFF}" srcId="{C7A329A5-C40F-47C4-9F48-58F44A4149B3}" destId="{CA816150-F217-4763-A931-D80D67E80F38}" srcOrd="0" destOrd="0" parTransId="{0B078358-0045-4B25-9BC9-BF18985E0D1F}" sibTransId="{990DBCA2-DEBF-4BC2-88E5-045D7436CA09}"/>
    <dgm:cxn modelId="{35CAE6B7-3E1D-4B66-BF30-104B26B9B885}" type="presOf" srcId="{C7A329A5-C40F-47C4-9F48-58F44A4149B3}" destId="{BFAC8EA7-9788-47D0-8807-A87D4B140450}" srcOrd="0" destOrd="0" presId="urn:microsoft.com/office/officeart/2005/8/layout/vList2"/>
    <dgm:cxn modelId="{7DB8973C-3740-48B5-A286-8DFB6381618A}" type="presParOf" srcId="{CD5070E2-063A-4AB1-9E47-7CEA65FFEDEF}" destId="{BFAC8EA7-9788-47D0-8807-A87D4B140450}" srcOrd="0" destOrd="0" presId="urn:microsoft.com/office/officeart/2005/8/layout/vList2"/>
    <dgm:cxn modelId="{23C6D7E6-C6C2-46FC-B44A-56D58804975B}" type="presParOf" srcId="{CD5070E2-063A-4AB1-9E47-7CEA65FFEDEF}" destId="{73C3907E-D460-44A6-8B1C-313F4D0A2C2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E5A2C9-F065-4FF9-B1D5-163F82704A53}" type="doc">
      <dgm:prSet loTypeId="urn:microsoft.com/office/officeart/2005/8/layout/lProcess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GB"/>
        </a:p>
      </dgm:t>
    </dgm:pt>
    <dgm:pt modelId="{4443E0F2-5F55-4F5B-A853-BFE7BDC2B260}">
      <dgm:prSet/>
      <dgm:spPr/>
      <dgm:t>
        <a:bodyPr/>
        <a:lstStyle/>
        <a:p>
          <a:r>
            <a:rPr lang="en-US" noProof="0" dirty="0"/>
            <a:t>Imagine that a war broke out between NATO/EU and Russia, and that your country is taking part in it. How ready do you feel to pursue the following actions? </a:t>
          </a:r>
        </a:p>
      </dgm:t>
    </dgm:pt>
    <dgm:pt modelId="{D468C02F-D364-4FA7-BAAA-8E2B686112C1}" type="parTrans" cxnId="{7FCD1725-AF7C-4C27-AA73-160CCE8B3402}">
      <dgm:prSet/>
      <dgm:spPr/>
      <dgm:t>
        <a:bodyPr/>
        <a:lstStyle/>
        <a:p>
          <a:endParaRPr lang="en-GB"/>
        </a:p>
      </dgm:t>
    </dgm:pt>
    <dgm:pt modelId="{22B4C122-1E6F-40A1-8757-19E19DCA43BE}" type="sibTrans" cxnId="{7FCD1725-AF7C-4C27-AA73-160CCE8B3402}">
      <dgm:prSet/>
      <dgm:spPr/>
      <dgm:t>
        <a:bodyPr/>
        <a:lstStyle/>
        <a:p>
          <a:endParaRPr lang="en-GB"/>
        </a:p>
      </dgm:t>
    </dgm:pt>
    <dgm:pt modelId="{51BEEFFE-07FC-48F4-BCFD-9769D4ABE617}">
      <dgm:prSet/>
      <dgm:spPr/>
      <dgm:t>
        <a:bodyPr/>
        <a:lstStyle/>
        <a:p>
          <a:r>
            <a:rPr lang="en-US" noProof="0" dirty="0"/>
            <a:t>Fight for your country</a:t>
          </a:r>
        </a:p>
      </dgm:t>
    </dgm:pt>
    <dgm:pt modelId="{C6F37F71-CBD3-4EB9-BECE-10E5B351B62F}" type="parTrans" cxnId="{A8FD46E9-279E-4C19-9116-24E3E610CBE3}">
      <dgm:prSet/>
      <dgm:spPr/>
      <dgm:t>
        <a:bodyPr/>
        <a:lstStyle/>
        <a:p>
          <a:endParaRPr lang="en-GB"/>
        </a:p>
      </dgm:t>
    </dgm:pt>
    <dgm:pt modelId="{5F851216-A35E-446F-86CA-7679E18BE2BC}" type="sibTrans" cxnId="{A8FD46E9-279E-4C19-9116-24E3E610CBE3}">
      <dgm:prSet/>
      <dgm:spPr/>
      <dgm:t>
        <a:bodyPr/>
        <a:lstStyle/>
        <a:p>
          <a:endParaRPr lang="en-GB"/>
        </a:p>
      </dgm:t>
    </dgm:pt>
    <dgm:pt modelId="{995A0D1A-18C0-4FEB-BB48-C247C23CF916}">
      <dgm:prSet/>
      <dgm:spPr/>
      <dgm:t>
        <a:bodyPr/>
        <a:lstStyle/>
        <a:p>
          <a:r>
            <a:rPr lang="en-US" noProof="0" dirty="0"/>
            <a:t>Enlist in the military to learn a fighting function</a:t>
          </a:r>
        </a:p>
      </dgm:t>
    </dgm:pt>
    <dgm:pt modelId="{EFA30E1E-D30C-40C1-80C9-5D4118831AF0}" type="parTrans" cxnId="{A53E787A-0E3A-45FB-B485-697772833D50}">
      <dgm:prSet/>
      <dgm:spPr/>
      <dgm:t>
        <a:bodyPr/>
        <a:lstStyle/>
        <a:p>
          <a:endParaRPr lang="en-GB"/>
        </a:p>
      </dgm:t>
    </dgm:pt>
    <dgm:pt modelId="{B1DFA806-2E34-4FEC-846C-53A30F36CADF}" type="sibTrans" cxnId="{A53E787A-0E3A-45FB-B485-697772833D50}">
      <dgm:prSet/>
      <dgm:spPr/>
      <dgm:t>
        <a:bodyPr/>
        <a:lstStyle/>
        <a:p>
          <a:endParaRPr lang="en-GB"/>
        </a:p>
      </dgm:t>
    </dgm:pt>
    <dgm:pt modelId="{80F7A08D-5B0E-48F3-AD82-1468903D24CA}">
      <dgm:prSet/>
      <dgm:spPr/>
      <dgm:t>
        <a:bodyPr/>
        <a:lstStyle/>
        <a:p>
          <a:r>
            <a:rPr lang="en-US" noProof="0" dirty="0"/>
            <a:t>Enlist in the military to learn a support function</a:t>
          </a:r>
        </a:p>
      </dgm:t>
    </dgm:pt>
    <dgm:pt modelId="{8F958AAE-820C-4982-ACB7-FF3F17BECA0F}" type="parTrans" cxnId="{B22674C8-7622-4599-8121-5FCD79D55202}">
      <dgm:prSet/>
      <dgm:spPr/>
      <dgm:t>
        <a:bodyPr/>
        <a:lstStyle/>
        <a:p>
          <a:endParaRPr lang="en-GB"/>
        </a:p>
      </dgm:t>
    </dgm:pt>
    <dgm:pt modelId="{5648392D-8D81-465D-823F-E1270300D061}" type="sibTrans" cxnId="{B22674C8-7622-4599-8121-5FCD79D55202}">
      <dgm:prSet/>
      <dgm:spPr/>
      <dgm:t>
        <a:bodyPr/>
        <a:lstStyle/>
        <a:p>
          <a:endParaRPr lang="en-GB"/>
        </a:p>
      </dgm:t>
    </dgm:pt>
    <dgm:pt modelId="{3A84191B-0052-49DC-A396-5017517EA4CB}">
      <dgm:prSet/>
      <dgm:spPr/>
      <dgm:t>
        <a:bodyPr/>
        <a:lstStyle/>
        <a:p>
          <a:r>
            <a:rPr lang="en-US" noProof="0" dirty="0"/>
            <a:t>Contribute to the war effort with your time and skills</a:t>
          </a:r>
        </a:p>
      </dgm:t>
    </dgm:pt>
    <dgm:pt modelId="{82286E11-3AFE-4B00-AD16-0B0535182EB2}" type="parTrans" cxnId="{5E342324-6FDE-49BA-BDC2-EB0024A377E3}">
      <dgm:prSet/>
      <dgm:spPr/>
      <dgm:t>
        <a:bodyPr/>
        <a:lstStyle/>
        <a:p>
          <a:endParaRPr lang="en-GB"/>
        </a:p>
      </dgm:t>
    </dgm:pt>
    <dgm:pt modelId="{359C448A-50B8-49E1-9CAC-37E2D3079B5B}" type="sibTrans" cxnId="{5E342324-6FDE-49BA-BDC2-EB0024A377E3}">
      <dgm:prSet/>
      <dgm:spPr/>
      <dgm:t>
        <a:bodyPr/>
        <a:lstStyle/>
        <a:p>
          <a:endParaRPr lang="en-GB"/>
        </a:p>
      </dgm:t>
    </dgm:pt>
    <dgm:pt modelId="{572D71F1-3393-4832-BB71-765C114292AB}" type="pres">
      <dgm:prSet presAssocID="{AAE5A2C9-F065-4FF9-B1D5-163F82704A53}" presName="theList" presStyleCnt="0">
        <dgm:presLayoutVars>
          <dgm:dir/>
          <dgm:animLvl val="lvl"/>
          <dgm:resizeHandles val="exact"/>
        </dgm:presLayoutVars>
      </dgm:prSet>
      <dgm:spPr/>
    </dgm:pt>
    <dgm:pt modelId="{D5494B8A-16E1-4514-926D-4B5625BAE290}" type="pres">
      <dgm:prSet presAssocID="{4443E0F2-5F55-4F5B-A853-BFE7BDC2B260}" presName="compNode" presStyleCnt="0"/>
      <dgm:spPr/>
    </dgm:pt>
    <dgm:pt modelId="{215C5FDC-2E93-4276-8093-A9EF406518E7}" type="pres">
      <dgm:prSet presAssocID="{4443E0F2-5F55-4F5B-A853-BFE7BDC2B260}" presName="aNode" presStyleLbl="bgShp" presStyleIdx="0" presStyleCnt="1" custLinFactNeighborX="-13966"/>
      <dgm:spPr/>
    </dgm:pt>
    <dgm:pt modelId="{6D25E16C-19A1-4C12-A4B1-1CAED0EF711B}" type="pres">
      <dgm:prSet presAssocID="{4443E0F2-5F55-4F5B-A853-BFE7BDC2B260}" presName="textNode" presStyleLbl="bgShp" presStyleIdx="0" presStyleCnt="1"/>
      <dgm:spPr/>
    </dgm:pt>
    <dgm:pt modelId="{95853709-BDF3-41C0-992D-F7D69A65E579}" type="pres">
      <dgm:prSet presAssocID="{4443E0F2-5F55-4F5B-A853-BFE7BDC2B260}" presName="compChildNode" presStyleCnt="0"/>
      <dgm:spPr/>
    </dgm:pt>
    <dgm:pt modelId="{27B62D7A-4804-45B7-9A8B-A43275CEEEE8}" type="pres">
      <dgm:prSet presAssocID="{4443E0F2-5F55-4F5B-A853-BFE7BDC2B260}" presName="theInnerList" presStyleCnt="0"/>
      <dgm:spPr/>
    </dgm:pt>
    <dgm:pt modelId="{5FAFE511-4A79-4390-86D2-7ADAA2DC2C07}" type="pres">
      <dgm:prSet presAssocID="{51BEEFFE-07FC-48F4-BCFD-9769D4ABE617}" presName="childNode" presStyleLbl="node1" presStyleIdx="0" presStyleCnt="4">
        <dgm:presLayoutVars>
          <dgm:bulletEnabled val="1"/>
        </dgm:presLayoutVars>
      </dgm:prSet>
      <dgm:spPr/>
    </dgm:pt>
    <dgm:pt modelId="{08A9FC59-FA3E-4A73-BA05-F21597166846}" type="pres">
      <dgm:prSet presAssocID="{51BEEFFE-07FC-48F4-BCFD-9769D4ABE617}" presName="aSpace2" presStyleCnt="0"/>
      <dgm:spPr/>
    </dgm:pt>
    <dgm:pt modelId="{F7413DBF-297F-4855-88CF-B905E64BFB86}" type="pres">
      <dgm:prSet presAssocID="{995A0D1A-18C0-4FEB-BB48-C247C23CF916}" presName="childNode" presStyleLbl="node1" presStyleIdx="1" presStyleCnt="4">
        <dgm:presLayoutVars>
          <dgm:bulletEnabled val="1"/>
        </dgm:presLayoutVars>
      </dgm:prSet>
      <dgm:spPr/>
    </dgm:pt>
    <dgm:pt modelId="{E6BD5CFC-595A-40F1-945D-A9F50F10B6FE}" type="pres">
      <dgm:prSet presAssocID="{995A0D1A-18C0-4FEB-BB48-C247C23CF916}" presName="aSpace2" presStyleCnt="0"/>
      <dgm:spPr/>
    </dgm:pt>
    <dgm:pt modelId="{28B02A44-E543-4758-B633-E09D48926D8F}" type="pres">
      <dgm:prSet presAssocID="{80F7A08D-5B0E-48F3-AD82-1468903D24CA}" presName="childNode" presStyleLbl="node1" presStyleIdx="2" presStyleCnt="4">
        <dgm:presLayoutVars>
          <dgm:bulletEnabled val="1"/>
        </dgm:presLayoutVars>
      </dgm:prSet>
      <dgm:spPr/>
    </dgm:pt>
    <dgm:pt modelId="{E898A562-DCF3-4DA1-A266-616AB15034FB}" type="pres">
      <dgm:prSet presAssocID="{80F7A08D-5B0E-48F3-AD82-1468903D24CA}" presName="aSpace2" presStyleCnt="0"/>
      <dgm:spPr/>
    </dgm:pt>
    <dgm:pt modelId="{F055AA9A-4DDA-411E-9EE5-4967AE9654B6}" type="pres">
      <dgm:prSet presAssocID="{3A84191B-0052-49DC-A396-5017517EA4CB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DCD70C19-98DF-48C9-A458-630282EE330F}" type="presOf" srcId="{51BEEFFE-07FC-48F4-BCFD-9769D4ABE617}" destId="{5FAFE511-4A79-4390-86D2-7ADAA2DC2C07}" srcOrd="0" destOrd="0" presId="urn:microsoft.com/office/officeart/2005/8/layout/lProcess2"/>
    <dgm:cxn modelId="{5E342324-6FDE-49BA-BDC2-EB0024A377E3}" srcId="{4443E0F2-5F55-4F5B-A853-BFE7BDC2B260}" destId="{3A84191B-0052-49DC-A396-5017517EA4CB}" srcOrd="3" destOrd="0" parTransId="{82286E11-3AFE-4B00-AD16-0B0535182EB2}" sibTransId="{359C448A-50B8-49E1-9CAC-37E2D3079B5B}"/>
    <dgm:cxn modelId="{7FCD1725-AF7C-4C27-AA73-160CCE8B3402}" srcId="{AAE5A2C9-F065-4FF9-B1D5-163F82704A53}" destId="{4443E0F2-5F55-4F5B-A853-BFE7BDC2B260}" srcOrd="0" destOrd="0" parTransId="{D468C02F-D364-4FA7-BAAA-8E2B686112C1}" sibTransId="{22B4C122-1E6F-40A1-8757-19E19DCA43BE}"/>
    <dgm:cxn modelId="{5FC0A35E-E71F-4B2D-8D3B-73BB0A2188DA}" type="presOf" srcId="{4443E0F2-5F55-4F5B-A853-BFE7BDC2B260}" destId="{215C5FDC-2E93-4276-8093-A9EF406518E7}" srcOrd="0" destOrd="0" presId="urn:microsoft.com/office/officeart/2005/8/layout/lProcess2"/>
    <dgm:cxn modelId="{CA59D572-4FE4-4BFA-8917-9820EA51518C}" type="presOf" srcId="{80F7A08D-5B0E-48F3-AD82-1468903D24CA}" destId="{28B02A44-E543-4758-B633-E09D48926D8F}" srcOrd="0" destOrd="0" presId="urn:microsoft.com/office/officeart/2005/8/layout/lProcess2"/>
    <dgm:cxn modelId="{A53E787A-0E3A-45FB-B485-697772833D50}" srcId="{4443E0F2-5F55-4F5B-A853-BFE7BDC2B260}" destId="{995A0D1A-18C0-4FEB-BB48-C247C23CF916}" srcOrd="1" destOrd="0" parTransId="{EFA30E1E-D30C-40C1-80C9-5D4118831AF0}" sibTransId="{B1DFA806-2E34-4FEC-846C-53A30F36CADF}"/>
    <dgm:cxn modelId="{CB6BE2B2-7960-4DE4-9D7C-B629873BE605}" type="presOf" srcId="{AAE5A2C9-F065-4FF9-B1D5-163F82704A53}" destId="{572D71F1-3393-4832-BB71-765C114292AB}" srcOrd="0" destOrd="0" presId="urn:microsoft.com/office/officeart/2005/8/layout/lProcess2"/>
    <dgm:cxn modelId="{844C72BE-598C-451A-BF03-A47588955AFA}" type="presOf" srcId="{4443E0F2-5F55-4F5B-A853-BFE7BDC2B260}" destId="{6D25E16C-19A1-4C12-A4B1-1CAED0EF711B}" srcOrd="1" destOrd="0" presId="urn:microsoft.com/office/officeart/2005/8/layout/lProcess2"/>
    <dgm:cxn modelId="{B22674C8-7622-4599-8121-5FCD79D55202}" srcId="{4443E0F2-5F55-4F5B-A853-BFE7BDC2B260}" destId="{80F7A08D-5B0E-48F3-AD82-1468903D24CA}" srcOrd="2" destOrd="0" parTransId="{8F958AAE-820C-4982-ACB7-FF3F17BECA0F}" sibTransId="{5648392D-8D81-465D-823F-E1270300D061}"/>
    <dgm:cxn modelId="{D4A90FDB-E2A9-414E-B688-0877F14BE05E}" type="presOf" srcId="{995A0D1A-18C0-4FEB-BB48-C247C23CF916}" destId="{F7413DBF-297F-4855-88CF-B905E64BFB86}" srcOrd="0" destOrd="0" presId="urn:microsoft.com/office/officeart/2005/8/layout/lProcess2"/>
    <dgm:cxn modelId="{8A2E3BE8-82CC-4DE8-83C3-591894B33BFE}" type="presOf" srcId="{3A84191B-0052-49DC-A396-5017517EA4CB}" destId="{F055AA9A-4DDA-411E-9EE5-4967AE9654B6}" srcOrd="0" destOrd="0" presId="urn:microsoft.com/office/officeart/2005/8/layout/lProcess2"/>
    <dgm:cxn modelId="{A8FD46E9-279E-4C19-9116-24E3E610CBE3}" srcId="{4443E0F2-5F55-4F5B-A853-BFE7BDC2B260}" destId="{51BEEFFE-07FC-48F4-BCFD-9769D4ABE617}" srcOrd="0" destOrd="0" parTransId="{C6F37F71-CBD3-4EB9-BECE-10E5B351B62F}" sibTransId="{5F851216-A35E-446F-86CA-7679E18BE2BC}"/>
    <dgm:cxn modelId="{9BB6D8E5-DB85-4F3D-B226-A7CCC7062D44}" type="presParOf" srcId="{572D71F1-3393-4832-BB71-765C114292AB}" destId="{D5494B8A-16E1-4514-926D-4B5625BAE290}" srcOrd="0" destOrd="0" presId="urn:microsoft.com/office/officeart/2005/8/layout/lProcess2"/>
    <dgm:cxn modelId="{20753379-17D9-4D35-A3BC-2DB48069AEC1}" type="presParOf" srcId="{D5494B8A-16E1-4514-926D-4B5625BAE290}" destId="{215C5FDC-2E93-4276-8093-A9EF406518E7}" srcOrd="0" destOrd="0" presId="urn:microsoft.com/office/officeart/2005/8/layout/lProcess2"/>
    <dgm:cxn modelId="{78796602-7E2D-4F07-BACD-4191A26C73B1}" type="presParOf" srcId="{D5494B8A-16E1-4514-926D-4B5625BAE290}" destId="{6D25E16C-19A1-4C12-A4B1-1CAED0EF711B}" srcOrd="1" destOrd="0" presId="urn:microsoft.com/office/officeart/2005/8/layout/lProcess2"/>
    <dgm:cxn modelId="{43552660-159E-469B-AD93-6B726B97E160}" type="presParOf" srcId="{D5494B8A-16E1-4514-926D-4B5625BAE290}" destId="{95853709-BDF3-41C0-992D-F7D69A65E579}" srcOrd="2" destOrd="0" presId="urn:microsoft.com/office/officeart/2005/8/layout/lProcess2"/>
    <dgm:cxn modelId="{2993D6FE-D155-4911-B6DA-B817B25CC1BE}" type="presParOf" srcId="{95853709-BDF3-41C0-992D-F7D69A65E579}" destId="{27B62D7A-4804-45B7-9A8B-A43275CEEEE8}" srcOrd="0" destOrd="0" presId="urn:microsoft.com/office/officeart/2005/8/layout/lProcess2"/>
    <dgm:cxn modelId="{1F3FC7A6-199F-4E3B-A1EF-32D54FD5BD49}" type="presParOf" srcId="{27B62D7A-4804-45B7-9A8B-A43275CEEEE8}" destId="{5FAFE511-4A79-4390-86D2-7ADAA2DC2C07}" srcOrd="0" destOrd="0" presId="urn:microsoft.com/office/officeart/2005/8/layout/lProcess2"/>
    <dgm:cxn modelId="{A9A5F2D7-EFF3-4792-A30F-32C8B2747B86}" type="presParOf" srcId="{27B62D7A-4804-45B7-9A8B-A43275CEEEE8}" destId="{08A9FC59-FA3E-4A73-BA05-F21597166846}" srcOrd="1" destOrd="0" presId="urn:microsoft.com/office/officeart/2005/8/layout/lProcess2"/>
    <dgm:cxn modelId="{CC7E7AC5-387D-40C6-9B97-BCAA3681E819}" type="presParOf" srcId="{27B62D7A-4804-45B7-9A8B-A43275CEEEE8}" destId="{F7413DBF-297F-4855-88CF-B905E64BFB86}" srcOrd="2" destOrd="0" presId="urn:microsoft.com/office/officeart/2005/8/layout/lProcess2"/>
    <dgm:cxn modelId="{1EF29D8F-F8FB-4344-9622-9011C710B5A6}" type="presParOf" srcId="{27B62D7A-4804-45B7-9A8B-A43275CEEEE8}" destId="{E6BD5CFC-595A-40F1-945D-A9F50F10B6FE}" srcOrd="3" destOrd="0" presId="urn:microsoft.com/office/officeart/2005/8/layout/lProcess2"/>
    <dgm:cxn modelId="{E16B7C9B-E0B7-4EF1-8DEB-CEC6F7444B94}" type="presParOf" srcId="{27B62D7A-4804-45B7-9A8B-A43275CEEEE8}" destId="{28B02A44-E543-4758-B633-E09D48926D8F}" srcOrd="4" destOrd="0" presId="urn:microsoft.com/office/officeart/2005/8/layout/lProcess2"/>
    <dgm:cxn modelId="{3CAB6655-7DFA-484B-80A7-0F051632D010}" type="presParOf" srcId="{27B62D7A-4804-45B7-9A8B-A43275CEEEE8}" destId="{E898A562-DCF3-4DA1-A266-616AB15034FB}" srcOrd="5" destOrd="0" presId="urn:microsoft.com/office/officeart/2005/8/layout/lProcess2"/>
    <dgm:cxn modelId="{4E7EDA92-7B8C-4B7D-8E87-D040916D98ED}" type="presParOf" srcId="{27B62D7A-4804-45B7-9A8B-A43275CEEEE8}" destId="{F055AA9A-4DDA-411E-9EE5-4967AE9654B6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921040-050D-40AC-A644-170DC18CCBF1}">
      <dsp:nvSpPr>
        <dsp:cNvPr id="0" name=""/>
        <dsp:cNvSpPr/>
      </dsp:nvSpPr>
      <dsp:spPr>
        <a:xfrm>
          <a:off x="4688" y="0"/>
          <a:ext cx="9591823" cy="35814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94000"/>
                <a:satMod val="103000"/>
                <a:lumMod val="102000"/>
              </a:schemeClr>
            </a:gs>
            <a:gs pos="50000">
              <a:schemeClr val="accent5">
                <a:shade val="100000"/>
                <a:satMod val="110000"/>
                <a:lumMod val="100000"/>
              </a:schemeClr>
            </a:gs>
            <a:gs pos="100000">
              <a:schemeClr val="accent5"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35000"/>
            </a:srgbClr>
          </a:outerShdw>
        </a:effectLst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noProof="0" dirty="0"/>
            <a:t>What is the role of WWII memory in shaping war attitudes and collective </a:t>
          </a:r>
          <a:r>
            <a:rPr lang="en-US" sz="3100" kern="1200" noProof="0" dirty="0" err="1"/>
            <a:t>defence</a:t>
          </a:r>
          <a:r>
            <a:rPr lang="en-US" sz="3100" kern="1200" noProof="0" dirty="0"/>
            <a:t> readiness at the individual level?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noProof="0" dirty="0"/>
            <a:t>Collected memory as representations of the group’s past held at the individual level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noProof="0" dirty="0"/>
            <a:t>Collective </a:t>
          </a:r>
          <a:r>
            <a:rPr lang="en-US" sz="2400" kern="1200" noProof="0" dirty="0" err="1"/>
            <a:t>defence</a:t>
          </a:r>
          <a:r>
            <a:rPr lang="en-US" sz="2400" kern="1200" noProof="0" dirty="0"/>
            <a:t> readiness: readiness at the individual level to commit to the </a:t>
          </a:r>
          <a:r>
            <a:rPr lang="en-US" sz="2400" kern="1200" noProof="0" dirty="0" err="1"/>
            <a:t>defence</a:t>
          </a:r>
          <a:r>
            <a:rPr lang="en-US" sz="2400" kern="1200" noProof="0" dirty="0"/>
            <a:t> of the group in case of war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noProof="0" dirty="0"/>
            <a:t>War attitudes: general attitudes towards war</a:t>
          </a:r>
        </a:p>
      </dsp:txBody>
      <dsp:txXfrm>
        <a:off x="109584" y="104896"/>
        <a:ext cx="9382031" cy="33716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AC8EA7-9788-47D0-8807-A87D4B140450}">
      <dsp:nvSpPr>
        <dsp:cNvPr id="0" name=""/>
        <dsp:cNvSpPr/>
      </dsp:nvSpPr>
      <dsp:spPr>
        <a:xfrm>
          <a:off x="0" y="8547"/>
          <a:ext cx="5320746" cy="13162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noProof="0" dirty="0"/>
            <a:t>How well does each of the following role fit with your family/country for the period of WWII?</a:t>
          </a:r>
        </a:p>
      </dsp:txBody>
      <dsp:txXfrm>
        <a:off x="64254" y="72801"/>
        <a:ext cx="5192238" cy="1187742"/>
      </dsp:txXfrm>
    </dsp:sp>
    <dsp:sp modelId="{73C3907E-D460-44A6-8B1C-313F4D0A2C21}">
      <dsp:nvSpPr>
        <dsp:cNvPr id="0" name=""/>
        <dsp:cNvSpPr/>
      </dsp:nvSpPr>
      <dsp:spPr>
        <a:xfrm>
          <a:off x="0" y="1324797"/>
          <a:ext cx="5320746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34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noProof="0" dirty="0"/>
        </a:p>
      </dsp:txBody>
      <dsp:txXfrm>
        <a:off x="0" y="1324797"/>
        <a:ext cx="5320746" cy="414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AC8EA7-9788-47D0-8807-A87D4B140450}">
      <dsp:nvSpPr>
        <dsp:cNvPr id="0" name=""/>
        <dsp:cNvSpPr/>
      </dsp:nvSpPr>
      <dsp:spPr>
        <a:xfrm>
          <a:off x="0" y="0"/>
          <a:ext cx="5320746" cy="13162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noProof="0" dirty="0"/>
            <a:t>How well does each of the following role fit with your family/country for the period of WWII?</a:t>
          </a:r>
        </a:p>
      </dsp:txBody>
      <dsp:txXfrm>
        <a:off x="64254" y="64254"/>
        <a:ext cx="5192238" cy="1187742"/>
      </dsp:txXfrm>
    </dsp:sp>
    <dsp:sp modelId="{73C3907E-D460-44A6-8B1C-313F4D0A2C21}">
      <dsp:nvSpPr>
        <dsp:cNvPr id="0" name=""/>
        <dsp:cNvSpPr/>
      </dsp:nvSpPr>
      <dsp:spPr>
        <a:xfrm>
          <a:off x="0" y="1324797"/>
          <a:ext cx="5320746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34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noProof="0" dirty="0"/>
        </a:p>
      </dsp:txBody>
      <dsp:txXfrm>
        <a:off x="0" y="1324797"/>
        <a:ext cx="5320746" cy="414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AC8EA7-9788-47D0-8807-A87D4B140450}">
      <dsp:nvSpPr>
        <dsp:cNvPr id="0" name=""/>
        <dsp:cNvSpPr/>
      </dsp:nvSpPr>
      <dsp:spPr>
        <a:xfrm>
          <a:off x="0" y="8547"/>
          <a:ext cx="5320746" cy="13162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noProof="0" dirty="0"/>
            <a:t>How well does each of the following role fit with your family/country for the period of WWII?</a:t>
          </a:r>
        </a:p>
      </dsp:txBody>
      <dsp:txXfrm>
        <a:off x="64254" y="72801"/>
        <a:ext cx="5192238" cy="1187742"/>
      </dsp:txXfrm>
    </dsp:sp>
    <dsp:sp modelId="{73C3907E-D460-44A6-8B1C-313F4D0A2C21}">
      <dsp:nvSpPr>
        <dsp:cNvPr id="0" name=""/>
        <dsp:cNvSpPr/>
      </dsp:nvSpPr>
      <dsp:spPr>
        <a:xfrm>
          <a:off x="0" y="1324797"/>
          <a:ext cx="5320746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34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noProof="0" dirty="0"/>
        </a:p>
      </dsp:txBody>
      <dsp:txXfrm>
        <a:off x="0" y="1324797"/>
        <a:ext cx="5320746" cy="414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C5FDC-2E93-4276-8093-A9EF406518E7}">
      <dsp:nvSpPr>
        <dsp:cNvPr id="0" name=""/>
        <dsp:cNvSpPr/>
      </dsp:nvSpPr>
      <dsp:spPr>
        <a:xfrm>
          <a:off x="0" y="0"/>
          <a:ext cx="3896139" cy="368096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 dirty="0"/>
            <a:t>Imagine that a war broke out between NATO/EU and Russia, and that your country is taking part in it. How ready do you feel to pursue the following actions? </a:t>
          </a:r>
        </a:p>
      </dsp:txBody>
      <dsp:txXfrm>
        <a:off x="0" y="0"/>
        <a:ext cx="3896139" cy="1104288"/>
      </dsp:txXfrm>
    </dsp:sp>
    <dsp:sp modelId="{5FAFE511-4A79-4390-86D2-7ADAA2DC2C07}">
      <dsp:nvSpPr>
        <dsp:cNvPr id="0" name=""/>
        <dsp:cNvSpPr/>
      </dsp:nvSpPr>
      <dsp:spPr>
        <a:xfrm>
          <a:off x="389613" y="1104378"/>
          <a:ext cx="3116911" cy="53623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/>
            <a:t>Fight for your country</a:t>
          </a:r>
        </a:p>
      </dsp:txBody>
      <dsp:txXfrm>
        <a:off x="405319" y="1120084"/>
        <a:ext cx="3085499" cy="504825"/>
      </dsp:txXfrm>
    </dsp:sp>
    <dsp:sp modelId="{F7413DBF-297F-4855-88CF-B905E64BFB86}">
      <dsp:nvSpPr>
        <dsp:cNvPr id="0" name=""/>
        <dsp:cNvSpPr/>
      </dsp:nvSpPr>
      <dsp:spPr>
        <a:xfrm>
          <a:off x="389613" y="1723114"/>
          <a:ext cx="3116911" cy="53623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/>
            <a:t>Enlist in the military to learn a fighting function</a:t>
          </a:r>
        </a:p>
      </dsp:txBody>
      <dsp:txXfrm>
        <a:off x="405319" y="1738820"/>
        <a:ext cx="3085499" cy="504825"/>
      </dsp:txXfrm>
    </dsp:sp>
    <dsp:sp modelId="{28B02A44-E543-4758-B633-E09D48926D8F}">
      <dsp:nvSpPr>
        <dsp:cNvPr id="0" name=""/>
        <dsp:cNvSpPr/>
      </dsp:nvSpPr>
      <dsp:spPr>
        <a:xfrm>
          <a:off x="389613" y="2341850"/>
          <a:ext cx="3116911" cy="53623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/>
            <a:t>Enlist in the military to learn a support function</a:t>
          </a:r>
        </a:p>
      </dsp:txBody>
      <dsp:txXfrm>
        <a:off x="405319" y="2357556"/>
        <a:ext cx="3085499" cy="504825"/>
      </dsp:txXfrm>
    </dsp:sp>
    <dsp:sp modelId="{F055AA9A-4DDA-411E-9EE5-4967AE9654B6}">
      <dsp:nvSpPr>
        <dsp:cNvPr id="0" name=""/>
        <dsp:cNvSpPr/>
      </dsp:nvSpPr>
      <dsp:spPr>
        <a:xfrm>
          <a:off x="389613" y="2960586"/>
          <a:ext cx="3116911" cy="53623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/>
            <a:t>Contribute to the war effort with your time and skills</a:t>
          </a:r>
        </a:p>
      </dsp:txBody>
      <dsp:txXfrm>
        <a:off x="405319" y="2976292"/>
        <a:ext cx="3085499" cy="5048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B6E627-7B4E-4932-A121-50E1B2CD4EC3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24B8F-BF6A-4F95-98BF-4502AFDEE05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895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7/1750698009348279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202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384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SRH: </a:t>
            </a:r>
          </a:p>
          <a:p>
            <a:pPr marL="285750" indent="-285750">
              <a:buAutoNum type="romanLcParenBoth"/>
            </a:pPr>
            <a:r>
              <a:rPr lang="en-US" dirty="0"/>
              <a:t>managing potential conflict by keeping track of the social group’s friends and enemies</a:t>
            </a:r>
          </a:p>
          <a:p>
            <a:pPr marL="285750" indent="-285750">
              <a:buAutoNum type="romanLcParenBoth"/>
            </a:pPr>
            <a:r>
              <a:rPr lang="en-US" dirty="0"/>
              <a:t>building social identity, for instance, by varying access to or altering the interpretation of past actions that might elicit collective guilt,</a:t>
            </a:r>
          </a:p>
          <a:p>
            <a:pPr marL="285750" indent="-285750">
              <a:buAutoNum type="romanLcParenBoth"/>
            </a:pPr>
            <a:r>
              <a:rPr lang="en-US" dirty="0"/>
              <a:t>avoiding future mistakes by supplying ‘lessons from history’</a:t>
            </a:r>
            <a:endParaRPr lang="en-GB" dirty="0"/>
          </a:p>
          <a:p>
            <a:endParaRPr lang="en-GB" dirty="0"/>
          </a:p>
          <a:p>
            <a:r>
              <a:rPr lang="en-GB" dirty="0">
                <a:sym typeface="Wingdings" panose="05000000000000000000" pitchFamily="2" charset="2"/>
              </a:rPr>
              <a:t> can be elaborated in </a:t>
            </a:r>
            <a:endParaRPr lang="en-GB" dirty="0"/>
          </a:p>
          <a:p>
            <a:endParaRPr lang="en-GB" dirty="0"/>
          </a:p>
          <a:p>
            <a:r>
              <a:rPr lang="en-GB" dirty="0"/>
              <a:t>! But collective memories can be fragmented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794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Norms: do you think people should defend your country in case of war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505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F1257-27A2-F17E-C7B5-EE2AB0739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B8FEABF-5AF8-1823-76F6-8AFC82414A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34072E8-D583-FFAF-62EC-13833A1300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/>
              <a:t>Collective charter (Hilton &amp; Liu, 2017)</a:t>
            </a:r>
            <a:endParaRPr lang="fr-BE" dirty="0"/>
          </a:p>
          <a:p>
            <a:pPr lvl="1"/>
            <a:r>
              <a:rPr lang="fr-BE" dirty="0" err="1"/>
              <a:t>Effect</a:t>
            </a:r>
            <a:r>
              <a:rPr lang="fr-BE" dirty="0"/>
              <a:t> on </a:t>
            </a:r>
            <a:r>
              <a:rPr lang="fr-BE" dirty="0" err="1"/>
              <a:t>defence</a:t>
            </a:r>
            <a:r>
              <a:rPr lang="fr-BE" dirty="0"/>
              <a:t> </a:t>
            </a:r>
            <a:r>
              <a:rPr lang="fr-BE" dirty="0" err="1"/>
              <a:t>readiness</a:t>
            </a:r>
            <a:r>
              <a:rPr lang="fr-BE" dirty="0"/>
              <a:t>? </a:t>
            </a:r>
          </a:p>
          <a:p>
            <a:pPr lvl="0"/>
            <a:r>
              <a:rPr lang="en-GB" dirty="0"/>
              <a:t>WWII moral roles differ between countries (Giner-Sorolla et al., 2021)</a:t>
            </a:r>
            <a:endParaRPr lang="fr-BE" dirty="0"/>
          </a:p>
          <a:p>
            <a:pPr lvl="1"/>
            <a:r>
              <a:rPr lang="fr-BE" dirty="0" err="1"/>
              <a:t>Differences</a:t>
            </a:r>
            <a:r>
              <a:rPr lang="fr-BE" dirty="0"/>
              <a:t> </a:t>
            </a:r>
            <a:r>
              <a:rPr lang="fr-BE" dirty="0" err="1"/>
              <a:t>inside</a:t>
            </a:r>
            <a:r>
              <a:rPr lang="fr-BE" dirty="0"/>
              <a:t> countries? </a:t>
            </a:r>
          </a:p>
          <a:p>
            <a:pPr lvl="0"/>
            <a:r>
              <a:rPr lang="en-GB" dirty="0"/>
              <a:t>Victorious justification at the aggregate level </a:t>
            </a:r>
            <a:r>
              <a:rPr lang="fr-BE" dirty="0"/>
              <a:t>(</a:t>
            </a:r>
            <a:r>
              <a:rPr lang="fr-BE" dirty="0" err="1"/>
              <a:t>Bobowik</a:t>
            </a:r>
            <a:r>
              <a:rPr lang="fr-BE" dirty="0"/>
              <a:t> et al., 2014)</a:t>
            </a:r>
          </a:p>
          <a:p>
            <a:pPr lvl="1"/>
            <a:r>
              <a:rPr lang="fr-BE" dirty="0" err="1"/>
              <a:t>Same</a:t>
            </a:r>
            <a:r>
              <a:rPr lang="fr-BE" dirty="0"/>
              <a:t> </a:t>
            </a:r>
            <a:r>
              <a:rPr lang="fr-BE" dirty="0" err="1"/>
              <a:t>effect</a:t>
            </a:r>
            <a:r>
              <a:rPr lang="fr-BE" dirty="0"/>
              <a:t> at the </a:t>
            </a:r>
            <a:r>
              <a:rPr lang="fr-BE" dirty="0" err="1"/>
              <a:t>individual</a:t>
            </a:r>
            <a:r>
              <a:rPr lang="fr-BE" dirty="0"/>
              <a:t> </a:t>
            </a:r>
            <a:r>
              <a:rPr lang="fr-BE" dirty="0" err="1"/>
              <a:t>level</a:t>
            </a:r>
            <a:r>
              <a:rPr lang="fr-BE" dirty="0"/>
              <a:t>? </a:t>
            </a:r>
          </a:p>
          <a:p>
            <a:pPr lvl="0"/>
            <a:r>
              <a:rPr lang="fr-BE" dirty="0" err="1"/>
              <a:t>Perpetual</a:t>
            </a:r>
            <a:r>
              <a:rPr lang="fr-BE" dirty="0"/>
              <a:t> </a:t>
            </a:r>
            <a:r>
              <a:rPr lang="fr-BE" dirty="0" err="1"/>
              <a:t>ingroup</a:t>
            </a:r>
            <a:r>
              <a:rPr lang="fr-BE" dirty="0"/>
              <a:t> </a:t>
            </a:r>
            <a:r>
              <a:rPr lang="fr-BE" dirty="0" err="1"/>
              <a:t>victimhood</a:t>
            </a:r>
            <a:r>
              <a:rPr lang="fr-BE" dirty="0"/>
              <a:t> orientation (Bilali &amp; </a:t>
            </a:r>
            <a:r>
              <a:rPr lang="fr-BE" dirty="0" err="1"/>
              <a:t>Vollhardt</a:t>
            </a:r>
            <a:r>
              <a:rPr lang="fr-BE" dirty="0"/>
              <a:t>, 2019)</a:t>
            </a:r>
          </a:p>
          <a:p>
            <a:pPr lvl="1"/>
            <a:r>
              <a:rPr lang="fr-BE" dirty="0"/>
              <a:t>Pushing </a:t>
            </a:r>
            <a:r>
              <a:rPr lang="fr-BE" dirty="0" err="1"/>
              <a:t>defence</a:t>
            </a:r>
            <a:r>
              <a:rPr lang="fr-BE" dirty="0"/>
              <a:t> </a:t>
            </a:r>
            <a:r>
              <a:rPr lang="fr-BE" dirty="0" err="1"/>
              <a:t>readiness</a:t>
            </a:r>
            <a:r>
              <a:rPr lang="fr-BE" dirty="0"/>
              <a:t> </a:t>
            </a:r>
            <a:r>
              <a:rPr lang="fr-BE" dirty="0" err="1"/>
              <a:t>higher</a:t>
            </a:r>
            <a:r>
              <a:rPr lang="fr-BE" dirty="0"/>
              <a:t>? </a:t>
            </a:r>
          </a:p>
          <a:p>
            <a:pPr lvl="0"/>
            <a:r>
              <a:rPr lang="en-GB" dirty="0"/>
              <a:t>Heroization of past perpetrators inside families (</a:t>
            </a:r>
            <a:r>
              <a:rPr lang="fr-BE" dirty="0"/>
              <a:t>Welzer</a:t>
            </a:r>
            <a:r>
              <a:rPr lang="en-GB" dirty="0"/>
              <a:t>, 2010)</a:t>
            </a:r>
            <a:endParaRPr lang="fr-BE" dirty="0"/>
          </a:p>
          <a:p>
            <a:pPr lvl="1"/>
            <a:r>
              <a:rPr lang="fr-BE" dirty="0" err="1"/>
              <a:t>Showing</a:t>
            </a:r>
            <a:r>
              <a:rPr lang="fr-BE" dirty="0"/>
              <a:t> in </a:t>
            </a:r>
            <a:r>
              <a:rPr lang="fr-BE" dirty="0" err="1"/>
              <a:t>surveys</a:t>
            </a:r>
            <a:r>
              <a:rPr lang="fr-BE" dirty="0"/>
              <a:t>?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A1AA72-2AEA-6960-8238-BBFA51F125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062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260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>
                <a:effectLst/>
              </a:rPr>
              <a:t>Welzer, H. (2010). Re-narrations: How </a:t>
            </a:r>
            <a:r>
              <a:rPr lang="fr-BE" dirty="0" err="1">
                <a:effectLst/>
              </a:rPr>
              <a:t>pasts</a:t>
            </a:r>
            <a:r>
              <a:rPr lang="fr-BE" dirty="0">
                <a:effectLst/>
              </a:rPr>
              <a:t> change in </a:t>
            </a:r>
            <a:r>
              <a:rPr lang="fr-BE" dirty="0" err="1">
                <a:effectLst/>
              </a:rPr>
              <a:t>conversational</a:t>
            </a:r>
            <a:r>
              <a:rPr lang="fr-BE" dirty="0">
                <a:effectLst/>
              </a:rPr>
              <a:t> </a:t>
            </a:r>
            <a:r>
              <a:rPr lang="fr-BE" dirty="0" err="1">
                <a:effectLst/>
              </a:rPr>
              <a:t>remembering</a:t>
            </a:r>
            <a:r>
              <a:rPr lang="fr-BE" dirty="0">
                <a:effectLst/>
              </a:rPr>
              <a:t>. </a:t>
            </a:r>
            <a:r>
              <a:rPr lang="fr-BE" i="1" dirty="0">
                <a:effectLst/>
              </a:rPr>
              <a:t>Memory </a:t>
            </a:r>
            <a:r>
              <a:rPr lang="fr-BE" i="1" dirty="0" err="1">
                <a:effectLst/>
              </a:rPr>
              <a:t>Studies</a:t>
            </a:r>
            <a:r>
              <a:rPr lang="fr-BE" dirty="0">
                <a:effectLst/>
              </a:rPr>
              <a:t>, </a:t>
            </a:r>
            <a:r>
              <a:rPr lang="fr-BE" i="1" dirty="0">
                <a:effectLst/>
              </a:rPr>
              <a:t>3</a:t>
            </a:r>
            <a:r>
              <a:rPr lang="fr-BE" dirty="0">
                <a:effectLst/>
              </a:rPr>
              <a:t>(1), 5–17. </a:t>
            </a:r>
            <a:r>
              <a:rPr lang="fr-BE" dirty="0">
                <a:effectLst/>
                <a:hlinkClick r:id="rId3"/>
              </a:rPr>
              <a:t>https://doi.org/10.1177/1750698009348279</a:t>
            </a:r>
            <a:endParaRPr lang="fr-BE" dirty="0">
              <a:effectLst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500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844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6505F-218C-98CD-F161-9BFB16019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DA7230-3740-E207-0E36-BDB221D9D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EF5394-0607-BE6E-0328-BFD06E5E51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Norms: do you think people should defend your country in case of war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E42254-5F70-1B56-FAF0-6468F00071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701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5AC0-1BE7-355C-4537-455DEF425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88AB06-2E4A-7229-BF33-22FE1CBE9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4AEBCB-8E19-CA8C-0820-4FB1215120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B8F155-DC36-8BE7-7BE0-C555DEA047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629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2BD5F-B2FB-427B-4788-33D232B31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04B23D-856E-9CE6-C701-D75DC49B28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00C205-006A-E493-7127-700253AC33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!! All centred around the group-mean</a:t>
            </a:r>
          </a:p>
          <a:p>
            <a:pPr marL="0" indent="0">
              <a:buNone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Seeing more one’s country as a hero: pro-peace and anti-war</a:t>
            </a:r>
          </a:p>
          <a:p>
            <a:pPr marL="171450" indent="-171450">
              <a:buFontTx/>
              <a:buChar char="-"/>
            </a:pPr>
            <a:r>
              <a:rPr lang="en-GB" dirty="0"/>
              <a:t>Seeing more one’s country as a villain: anti-war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Social roles of WWII</a:t>
            </a:r>
          </a:p>
          <a:p>
            <a:pPr lvl="1"/>
            <a:r>
              <a:rPr lang="en-GB" dirty="0"/>
              <a:t>Hero (country) + villain (country and family) = higher pro-war attitudes </a:t>
            </a:r>
          </a:p>
          <a:p>
            <a:pPr lvl="1"/>
            <a:r>
              <a:rPr lang="en-GB" dirty="0"/>
              <a:t>Modest contribution 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Potential double effect</a:t>
            </a:r>
          </a:p>
          <a:p>
            <a:pPr lvl="1"/>
            <a:r>
              <a:rPr lang="en-GB" dirty="0"/>
              <a:t>Heroic justification (war can be justified to bring about peace)</a:t>
            </a:r>
          </a:p>
          <a:p>
            <a:pPr lvl="1"/>
            <a:r>
              <a:rPr lang="en-GB" dirty="0"/>
              <a:t>Villain identity management (war can be justified as such)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Level 2 effect: mean of country-villain and country-hero drives up the anti-militarism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1) Victorious justification (</a:t>
            </a:r>
            <a:r>
              <a:rPr lang="en-GB" dirty="0" err="1"/>
              <a:t>Bobowik</a:t>
            </a:r>
            <a:r>
              <a:rPr lang="en-GB" dirty="0"/>
              <a:t> et al., 2014)</a:t>
            </a:r>
          </a:p>
          <a:p>
            <a:pPr marL="685800" lvl="1" indent="-228600">
              <a:buAutoNum type="arabicParenR"/>
            </a:pPr>
            <a:r>
              <a:rPr lang="en-GB" dirty="0"/>
              <a:t>BUT also, villain justification through identity management </a:t>
            </a:r>
            <a:r>
              <a:rPr lang="en-GB" dirty="0">
                <a:sym typeface="Wingdings" panose="05000000000000000000" pitchFamily="2" charset="2"/>
              </a:rPr>
              <a:t> if we were villain/ashamed then war is sometimes necessary</a:t>
            </a:r>
          </a:p>
          <a:p>
            <a:pPr marL="685800" lvl="1" indent="-228600">
              <a:buAutoNum type="arabicParenR"/>
            </a:pPr>
            <a:r>
              <a:rPr lang="en-GB" dirty="0">
                <a:sym typeface="Wingdings" panose="05000000000000000000" pitchFamily="2" charset="2"/>
              </a:rPr>
              <a:t>Works both at the collective and familial level</a:t>
            </a:r>
            <a:br>
              <a:rPr lang="en-GB" dirty="0">
                <a:sym typeface="Wingdings" panose="05000000000000000000" pitchFamily="2" charset="2"/>
              </a:rPr>
            </a:br>
            <a:endParaRPr lang="en-GB" dirty="0">
              <a:sym typeface="Wingdings" panose="05000000000000000000" pitchFamily="2" charset="2"/>
            </a:endParaRPr>
          </a:p>
          <a:p>
            <a:pPr marL="228600" indent="-228600">
              <a:buAutoNum type="arabicParenR"/>
            </a:pPr>
            <a:r>
              <a:rPr lang="en-GB" dirty="0">
                <a:sym typeface="Wingdings" panose="05000000000000000000" pitchFamily="2" charset="2"/>
              </a:rPr>
              <a:t>Peace attitudes are more future oriented</a:t>
            </a:r>
          </a:p>
          <a:p>
            <a:pPr marL="228600" indent="-228600">
              <a:buAutoNum type="arabicParenR"/>
            </a:pPr>
            <a:endParaRPr lang="en-GB" dirty="0">
              <a:sym typeface="Wingdings" panose="05000000000000000000" pitchFamily="2" charset="2"/>
            </a:endParaRPr>
          </a:p>
          <a:p>
            <a:pPr marL="228600" indent="-228600">
              <a:buAutoNum type="arabicParenR"/>
            </a:pPr>
            <a:r>
              <a:rPr lang="en-GB" dirty="0">
                <a:sym typeface="Wingdings" panose="05000000000000000000" pitchFamily="2" charset="2"/>
              </a:rPr>
              <a:t>EU fusion prompts higher peace-attitudes</a:t>
            </a:r>
          </a:p>
          <a:p>
            <a:pPr marL="228600" indent="-228600">
              <a:buAutoNum type="arabicParenR"/>
            </a:pPr>
            <a:endParaRPr lang="en-GB" dirty="0">
              <a:sym typeface="Wingdings" panose="05000000000000000000" pitchFamily="2" charset="2"/>
            </a:endParaRPr>
          </a:p>
          <a:p>
            <a:pPr marL="228600" indent="-228600">
              <a:buAutoNum type="arabicParenR"/>
            </a:pPr>
            <a:r>
              <a:rPr lang="en-GB" dirty="0">
                <a:sym typeface="Wingdings" panose="05000000000000000000" pitchFamily="2" charset="2"/>
              </a:rPr>
              <a:t>Paradox? Progress, shame, and hero are predicting opposite direction (pro-war and pro-peace)</a:t>
            </a:r>
          </a:p>
          <a:p>
            <a:pPr marL="228600" indent="-228600">
              <a:buAutoNum type="arabicParenR"/>
            </a:pPr>
            <a:endParaRPr lang="en-GB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GB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Peace attitudes are predicted by a sense of progress</a:t>
            </a:r>
          </a:p>
          <a:p>
            <a:pPr marL="171450" indent="-171450">
              <a:buFontTx/>
              <a:buChar char="-"/>
            </a:pPr>
            <a:r>
              <a:rPr lang="en-GB" dirty="0">
                <a:sym typeface="Wingdings" panose="05000000000000000000" pitchFamily="2" charset="2"/>
              </a:rPr>
              <a:t>Progress in future </a:t>
            </a:r>
          </a:p>
          <a:p>
            <a:pPr marL="171450" indent="-171450">
              <a:buFontTx/>
              <a:buChar char="-"/>
            </a:pPr>
            <a:r>
              <a:rPr lang="en-GB" dirty="0">
                <a:sym typeface="Wingdings" panose="05000000000000000000" pitchFamily="2" charset="2"/>
              </a:rPr>
              <a:t>Shame of the past </a:t>
            </a:r>
          </a:p>
          <a:p>
            <a:pPr marL="171450" indent="-171450">
              <a:buFontTx/>
              <a:buChar char="-"/>
            </a:pPr>
            <a:r>
              <a:rPr lang="en-GB" dirty="0">
                <a:sym typeface="Wingdings" panose="05000000000000000000" pitchFamily="2" charset="2"/>
              </a:rPr>
              <a:t>Heroization of country in </a:t>
            </a:r>
            <a:r>
              <a:rPr lang="en-GB" dirty="0" err="1">
                <a:sym typeface="Wingdings" panose="05000000000000000000" pitchFamily="2" charset="2"/>
              </a:rPr>
              <a:t>wwii</a:t>
            </a:r>
            <a:endParaRPr lang="en-GB" dirty="0">
              <a:sym typeface="Wingdings" panose="05000000000000000000" pitchFamily="2" charset="2"/>
            </a:endParaRPr>
          </a:p>
          <a:p>
            <a:pPr marL="171450" indent="-171450">
              <a:buFontTx/>
              <a:buChar char="-"/>
            </a:pPr>
            <a:r>
              <a:rPr lang="en-GB" dirty="0">
                <a:sym typeface="Wingdings" panose="05000000000000000000" pitchFamily="2" charset="2"/>
              </a:rPr>
              <a:t>Both by fear and hope</a:t>
            </a:r>
          </a:p>
          <a:p>
            <a:pPr marL="171450" indent="-171450">
              <a:buFontTx/>
              <a:buChar char="-"/>
            </a:pPr>
            <a:r>
              <a:rPr lang="en-GB" dirty="0">
                <a:sym typeface="Wingdings" panose="05000000000000000000" pitchFamily="2" charset="2"/>
              </a:rPr>
              <a:t>Fusion at the EU level </a:t>
            </a:r>
          </a:p>
          <a:p>
            <a:pPr marL="171450" indent="-171450">
              <a:buFontTx/>
              <a:buChar char="-"/>
            </a:pPr>
            <a:r>
              <a:rPr lang="en-GB" dirty="0">
                <a:sym typeface="Wingdings" panose="05000000000000000000" pitchFamily="2" charset="2"/>
              </a:rPr>
              <a:t>Left and equalitarian between social groups </a:t>
            </a:r>
          </a:p>
          <a:p>
            <a:pPr marL="171450" indent="-171450">
              <a:buFontTx/>
              <a:buChar char="-"/>
            </a:pPr>
            <a:endParaRPr lang="en-GB" dirty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r>
              <a:rPr lang="en-GB" dirty="0">
                <a:sym typeface="Wingdings" panose="05000000000000000000" pitchFamily="2" charset="2"/>
              </a:rPr>
              <a:t>Non-anti-war attitudes</a:t>
            </a:r>
          </a:p>
          <a:p>
            <a:pPr marL="0" indent="0">
              <a:buFontTx/>
              <a:buNone/>
            </a:pPr>
            <a:r>
              <a:rPr lang="en-GB" dirty="0">
                <a:sym typeface="Wingdings" panose="05000000000000000000" pitchFamily="2" charset="2"/>
              </a:rPr>
              <a:t>- Sense of collective progress</a:t>
            </a:r>
          </a:p>
          <a:p>
            <a:pPr marL="171450" indent="-171450">
              <a:buFontTx/>
              <a:buChar char="-"/>
            </a:pPr>
            <a:r>
              <a:rPr lang="en-GB" dirty="0">
                <a:sym typeface="Wingdings" panose="05000000000000000000" pitchFamily="2" charset="2"/>
              </a:rPr>
              <a:t>Heroization of the past</a:t>
            </a:r>
          </a:p>
          <a:p>
            <a:pPr marL="171450" indent="-171450">
              <a:buFontTx/>
              <a:buChar char="-"/>
            </a:pPr>
            <a:r>
              <a:rPr lang="en-GB" dirty="0">
                <a:sym typeface="Wingdings" panose="05000000000000000000" pitchFamily="2" charset="2"/>
              </a:rPr>
              <a:t>Shame &amp; proud of the past </a:t>
            </a:r>
          </a:p>
          <a:p>
            <a:pPr marL="171450" indent="-171450">
              <a:buFontTx/>
              <a:buChar char="-"/>
            </a:pPr>
            <a:r>
              <a:rPr lang="en-GB" dirty="0">
                <a:sym typeface="Wingdings" panose="05000000000000000000" pitchFamily="2" charset="2"/>
              </a:rPr>
              <a:t>Family as villain</a:t>
            </a:r>
          </a:p>
          <a:p>
            <a:pPr marL="171450" indent="-171450">
              <a:buFontTx/>
              <a:buChar char="-"/>
            </a:pPr>
            <a:endParaRPr lang="en-GB" dirty="0">
              <a:sym typeface="Wingdings" panose="05000000000000000000" pitchFamily="2" charset="2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29FFB8-D942-172E-F371-29E9FA846A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342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Ideology trumps memory </a:t>
            </a:r>
          </a:p>
          <a:p>
            <a:r>
              <a:rPr lang="en-GB" dirty="0"/>
              <a:t>BUT memory is associated with ideologies when memory is contrasted / debated in a country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54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79884-D6A1-1B46-EE4B-AB6F5BBBD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7BCE879-DEC1-E55B-376D-CB147A8069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D2E291-D599-3488-D6BC-E31B3821F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Norms: do you think people should defend your country in case of war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35B002-C0B7-673D-6296-959423BC1E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649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611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Collective victimhood</a:t>
            </a:r>
          </a:p>
          <a:p>
            <a:r>
              <a:rPr lang="en-GB" dirty="0"/>
              <a:t>// avec victim </a:t>
            </a:r>
            <a:r>
              <a:rPr lang="en-GB" dirty="0" err="1"/>
              <a:t>justifie</a:t>
            </a:r>
            <a:r>
              <a:rPr lang="en-GB" dirty="0"/>
              <a:t> </a:t>
            </a:r>
            <a:r>
              <a:rPr lang="en-GB" dirty="0" err="1"/>
              <a:t>l’usage</a:t>
            </a:r>
            <a:r>
              <a:rPr lang="en-GB" dirty="0"/>
              <a:t> de la force (never again)</a:t>
            </a:r>
          </a:p>
          <a:p>
            <a:endParaRPr lang="en-GB" dirty="0"/>
          </a:p>
          <a:p>
            <a:r>
              <a:rPr lang="en-GB" dirty="0"/>
              <a:t>Collective charters</a:t>
            </a:r>
          </a:p>
          <a:p>
            <a:r>
              <a:rPr lang="en-GB" dirty="0"/>
              <a:t>// avec villain </a:t>
            </a:r>
            <a:r>
              <a:rPr lang="en-GB" dirty="0" err="1"/>
              <a:t>crée</a:t>
            </a:r>
            <a:r>
              <a:rPr lang="en-GB" dirty="0"/>
              <a:t> </a:t>
            </a:r>
            <a:r>
              <a:rPr lang="en-GB" dirty="0" err="1"/>
              <a:t>une</a:t>
            </a:r>
            <a:r>
              <a:rPr lang="en-GB" dirty="0"/>
              <a:t> </a:t>
            </a:r>
            <a:r>
              <a:rPr lang="en-GB" dirty="0" err="1"/>
              <a:t>norme</a:t>
            </a:r>
            <a:r>
              <a:rPr lang="en-GB" dirty="0"/>
              <a:t> de non-</a:t>
            </a:r>
            <a:r>
              <a:rPr lang="en-GB" dirty="0" err="1"/>
              <a:t>emploi</a:t>
            </a:r>
            <a:r>
              <a:rPr lang="en-GB" dirty="0"/>
              <a:t> de la force </a:t>
            </a:r>
          </a:p>
          <a:p>
            <a:endParaRPr lang="en-GB" dirty="0"/>
          </a:p>
          <a:p>
            <a:r>
              <a:rPr lang="en-GB" dirty="0"/>
              <a:t>Familial transmission; vicariant learning (</a:t>
            </a:r>
            <a:r>
              <a:rPr lang="en-GB" dirty="0" err="1"/>
              <a:t>vygostky</a:t>
            </a:r>
            <a:r>
              <a:rPr lang="en-GB" dirty="0"/>
              <a:t>?) that explains the victorious justification? 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GB" dirty="0">
                <a:sym typeface="Wingdings" panose="05000000000000000000" pitchFamily="2" charset="2"/>
              </a:rPr>
              <a:t>Not the collective heroization rather than the familial one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6897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60749-6416-A4F5-FC2F-C14E516E8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5D12B4-3549-0B77-154A-D328755F05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493C491-4368-2F07-D93C-8D719792B7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Norms: do you think people should defend your country in case of war</a:t>
            </a:r>
          </a:p>
          <a:p>
            <a:endParaRPr lang="en-GB" dirty="0"/>
          </a:p>
          <a:p>
            <a:r>
              <a:rPr lang="en-GB" dirty="0"/>
              <a:t>Around Europe anti-war and pro-peace attitudes are the norm </a:t>
            </a:r>
          </a:p>
          <a:p>
            <a:r>
              <a:rPr lang="en-GB" dirty="0"/>
              <a:t>Between countries differences are subtle for attitudes, but more pronounced for behavioural intentions</a:t>
            </a:r>
          </a:p>
          <a:p>
            <a:r>
              <a:rPr lang="en-GB" dirty="0"/>
              <a:t>Memory of WWII are significantly associated, 82 years later with:</a:t>
            </a:r>
          </a:p>
          <a:p>
            <a:pPr lvl="1"/>
            <a:r>
              <a:rPr lang="en-GB" i="0" dirty="0"/>
              <a:t>general war attitudes (small effect)</a:t>
            </a:r>
          </a:p>
          <a:p>
            <a:pPr lvl="1"/>
            <a:r>
              <a:rPr lang="en-GB" i="0" dirty="0"/>
              <a:t>norms of collective defence (moderate effect) </a:t>
            </a:r>
          </a:p>
          <a:p>
            <a:pPr lvl="1"/>
            <a:r>
              <a:rPr lang="en-GB" i="0" dirty="0"/>
              <a:t>perceived control on defence behaviours (small)</a:t>
            </a:r>
          </a:p>
          <a:p>
            <a:r>
              <a:rPr lang="en-GB" dirty="0"/>
              <a:t>Way forward: attitudes regarding specific conflict</a:t>
            </a:r>
            <a:endParaRPr lang="en-GB" i="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91B24E-D401-F99D-7BF9-D121D8540B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803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010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EU integration as driving higher hope (Moldova + Ukraine)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1821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2742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591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2409EED-233B-4D40-AFAF-14DF3F374FCA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EA0D39F-A3C6-4F67-A6D1-532B2E1359AC}" type="slidenum">
              <a:rPr lang="en-GB" smtClean="0"/>
              <a:t>‹N°›</a:t>
            </a:fld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1784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9EED-233B-4D40-AFAF-14DF3F374FCA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0D39F-A3C6-4F67-A6D1-532B2E1359A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621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409EED-233B-4D40-AFAF-14DF3F374FCA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A0D39F-A3C6-4F67-A6D1-532B2E1359AC}" type="slidenum">
              <a:rPr lang="en-GB" smtClean="0"/>
              <a:t>‹N°›</a:t>
            </a:fld>
            <a:endParaRPr lang="en-GB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25387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9EED-233B-4D40-AFAF-14DF3F374FCA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0D39F-A3C6-4F67-A6D1-532B2E1359A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758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9EED-233B-4D40-AFAF-14DF3F374FCA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0D39F-A3C6-4F67-A6D1-532B2E1359A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64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9EED-233B-4D40-AFAF-14DF3F374FCA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0D39F-A3C6-4F67-A6D1-532B2E1359A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776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9EED-233B-4D40-AFAF-14DF3F374FCA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0D39F-A3C6-4F67-A6D1-532B2E1359A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64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409EED-233B-4D40-AFAF-14DF3F374FCA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A0D39F-A3C6-4F67-A6D1-532B2E1359AC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3895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409EED-233B-4D40-AFAF-14DF3F374FCA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A0D39F-A3C6-4F67-A6D1-532B2E1359AC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00369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9EED-233B-4D40-AFAF-14DF3F374FCA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0D39F-A3C6-4F67-A6D1-532B2E1359A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53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09EED-233B-4D40-AFAF-14DF3F374FCA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0D39F-A3C6-4F67-A6D1-532B2E1359A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43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D2409EED-233B-4D40-AFAF-14DF3F374FCA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EA0D39F-A3C6-4F67-A6D1-532B2E1359AC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47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7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DB66F-69D8-15EE-E0B2-AC8D746C2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4671" y="2226365"/>
            <a:ext cx="9760224" cy="1789043"/>
          </a:xfrm>
        </p:spPr>
        <p:txBody>
          <a:bodyPr>
            <a:noAutofit/>
          </a:bodyPr>
          <a:lstStyle/>
          <a:p>
            <a:pPr algn="l"/>
            <a:r>
              <a:rPr lang="en-US" sz="2400" noProof="0" dirty="0"/>
              <a:t>The Memory of WORLD WAR II </a:t>
            </a:r>
            <a:br>
              <a:rPr lang="en-US" sz="2400" noProof="0" dirty="0"/>
            </a:br>
            <a:br>
              <a:rPr lang="en-US" sz="2400" noProof="0" dirty="0"/>
            </a:br>
            <a:r>
              <a:rPr lang="en-US" sz="2400" i="1" noProof="0" dirty="0"/>
              <a:t>a driver of war attitudes and collective </a:t>
            </a:r>
            <a:r>
              <a:rPr lang="en-US" sz="2400" i="1" noProof="0" dirty="0" err="1"/>
              <a:t>defence</a:t>
            </a:r>
            <a:r>
              <a:rPr lang="en-US" sz="2400" i="1" noProof="0" dirty="0"/>
              <a:t> readiness 80 years on?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EC8F61-9C7B-0BD8-B603-3C379411C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064" y="6122504"/>
            <a:ext cx="1526794" cy="332246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4B97107F-5765-BF5C-DA1C-06E41E83E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13" y="6133826"/>
            <a:ext cx="638175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A3BEC7-5CA0-6664-7B6E-340A6DD95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764" y="6085418"/>
            <a:ext cx="2019300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BEA635BD-4958-2618-4ADE-382EFC6FC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930" y="6171926"/>
            <a:ext cx="1066800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3321514-183C-41DD-5976-ED742A1354BE}"/>
              </a:ext>
            </a:extLst>
          </p:cNvPr>
          <p:cNvSpPr txBox="1"/>
          <p:nvPr/>
        </p:nvSpPr>
        <p:spPr>
          <a:xfrm>
            <a:off x="568245" y="5346754"/>
            <a:ext cx="6142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Fierens, L., the collaborators of the PEACE project, Bouchat, P.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495E510-FC7D-7C78-5A6D-06EB738497FF}"/>
              </a:ext>
            </a:extLst>
          </p:cNvPr>
          <p:cNvSpPr txBox="1"/>
          <p:nvPr/>
        </p:nvSpPr>
        <p:spPr>
          <a:xfrm>
            <a:off x="568245" y="5644101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noProof="0" dirty="0"/>
              <a:t>loic.fierens@uclouvain.be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4350DC-E616-BD37-56A2-7070E12954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0868" y="506621"/>
            <a:ext cx="3584027" cy="77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56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D050C8-84A3-EEB9-5ACE-A000E921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PEACE project </a:t>
            </a:r>
          </a:p>
        </p:txBody>
      </p:sp>
      <p:pic>
        <p:nvPicPr>
          <p:cNvPr id="4" name="Espace réservé du contenu 6">
            <a:extLst>
              <a:ext uri="{FF2B5EF4-FFF2-40B4-BE49-F238E27FC236}">
                <a16:creationId xmlns:a16="http://schemas.microsoft.com/office/drawing/2014/main" id="{7109AC0B-3031-97A8-46BE-20F2DF392A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913" y="1104901"/>
            <a:ext cx="5145007" cy="3581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6D5816-05F1-0D2E-D64D-6DE40D230A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216" y="2991678"/>
            <a:ext cx="5806304" cy="342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96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CD7A94E-311A-17AB-95B3-9D9632A0FE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6" t="-2048" r="-3526" b="31298"/>
          <a:stretch>
            <a:fillRect/>
          </a:stretch>
        </p:blipFill>
        <p:spPr>
          <a:xfrm>
            <a:off x="3871240" y="288235"/>
            <a:ext cx="3257895" cy="325789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4AA21F-BD39-43CF-76CC-3F0226D0CE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258" r="26456"/>
          <a:stretch>
            <a:fillRect/>
          </a:stretch>
        </p:blipFill>
        <p:spPr>
          <a:xfrm>
            <a:off x="937554" y="1296648"/>
            <a:ext cx="2933686" cy="46048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F0DC33-BCCE-71B0-3019-ED29A6406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39" y="2741595"/>
            <a:ext cx="3517120" cy="362589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6D2756-B73C-FA1F-BEF8-8234939B0B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3680" y="1340153"/>
            <a:ext cx="4958320" cy="492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61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E8D27C-6E3D-F9FD-6CE4-6F2FBD53F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Research question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FB97FBC-CE7C-DC44-CF99-73D5010135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7987184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83693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C488B0-0D72-CA6A-E492-6E8DF508C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This study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35CF94-B1D0-25E9-9D99-E43ED7C0020C}"/>
              </a:ext>
            </a:extLst>
          </p:cNvPr>
          <p:cNvSpPr txBox="1"/>
          <p:nvPr/>
        </p:nvSpPr>
        <p:spPr>
          <a:xfrm>
            <a:off x="1511778" y="2650448"/>
            <a:ext cx="296855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General war attitudes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6FB677-95B6-2EF3-D9C9-170674B17E1C}"/>
              </a:ext>
            </a:extLst>
          </p:cNvPr>
          <p:cNvSpPr txBox="1"/>
          <p:nvPr/>
        </p:nvSpPr>
        <p:spPr>
          <a:xfrm>
            <a:off x="1511778" y="3699619"/>
            <a:ext cx="296855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Subjective norms regarding </a:t>
            </a:r>
            <a:r>
              <a:rPr lang="en-US" noProof="0" dirty="0" err="1"/>
              <a:t>defence</a:t>
            </a:r>
            <a:r>
              <a:rPr lang="en-US" noProof="0" dirty="0"/>
              <a:t> and war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CAA9BD-A327-ED4A-6020-E09A70674B85}"/>
              </a:ext>
            </a:extLst>
          </p:cNvPr>
          <p:cNvSpPr txBox="1"/>
          <p:nvPr/>
        </p:nvSpPr>
        <p:spPr>
          <a:xfrm>
            <a:off x="1511778" y="4938153"/>
            <a:ext cx="2083339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Perceived obstacles and levers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D17068-A577-FB03-ED2E-F76C4C5CB3C1}"/>
              </a:ext>
            </a:extLst>
          </p:cNvPr>
          <p:cNvSpPr txBox="1"/>
          <p:nvPr/>
        </p:nvSpPr>
        <p:spPr>
          <a:xfrm>
            <a:off x="6600154" y="3589167"/>
            <a:ext cx="206875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Collective </a:t>
            </a:r>
            <a:r>
              <a:rPr lang="en-US" noProof="0" dirty="0" err="1"/>
              <a:t>defence</a:t>
            </a:r>
            <a:r>
              <a:rPr lang="en-US" noProof="0" dirty="0"/>
              <a:t> readiness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2ACFD5F-0D14-3B00-3722-AFCE41A1550F}"/>
              </a:ext>
            </a:extLst>
          </p:cNvPr>
          <p:cNvSpPr txBox="1"/>
          <p:nvPr/>
        </p:nvSpPr>
        <p:spPr>
          <a:xfrm>
            <a:off x="9644166" y="3699619"/>
            <a:ext cx="14072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 err="1"/>
              <a:t>Behaviours</a:t>
            </a:r>
            <a:endParaRPr lang="en-US" noProof="0" dirty="0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652CB01-4243-CE90-5B1E-306D5A998A4D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480336" y="2835114"/>
            <a:ext cx="1700718" cy="9153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EEDBFE3C-024D-837C-2371-17ADDF7A19FE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4480335" y="4022785"/>
            <a:ext cx="1449424" cy="8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E4DFBC2-C89F-F3B8-447A-FE163AA22040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3595117" y="4481184"/>
            <a:ext cx="2585937" cy="9186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50ADBEB-605A-49FF-F09E-FE56D8E56EC1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3595117" y="4258314"/>
            <a:ext cx="5865784" cy="11415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D8ED96F-7997-3837-3C81-5746FE5140D9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8668904" y="3912333"/>
            <a:ext cx="56663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9FDFB8BC-84A9-7824-23DC-585B8D74F671}"/>
              </a:ext>
            </a:extLst>
          </p:cNvPr>
          <p:cNvSpPr txBox="1"/>
          <p:nvPr/>
        </p:nvSpPr>
        <p:spPr>
          <a:xfrm>
            <a:off x="7694023" y="2149110"/>
            <a:ext cx="195014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WWII memory</a:t>
            </a:r>
          </a:p>
        </p:txBody>
      </p:sp>
      <p:sp>
        <p:nvSpPr>
          <p:cNvPr id="36" name="Bulle narrative : ronde 35">
            <a:extLst>
              <a:ext uri="{FF2B5EF4-FFF2-40B4-BE49-F238E27FC236}">
                <a16:creationId xmlns:a16="http://schemas.microsoft.com/office/drawing/2014/main" id="{132FFD24-9D93-C2A2-60E7-81FEA94D99A4}"/>
              </a:ext>
            </a:extLst>
          </p:cNvPr>
          <p:cNvSpPr/>
          <p:nvPr/>
        </p:nvSpPr>
        <p:spPr>
          <a:xfrm>
            <a:off x="8370243" y="1192879"/>
            <a:ext cx="2193996" cy="824225"/>
          </a:xfrm>
          <a:prstGeom prst="wedgeEllipse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Where does it fit 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F092897-0D67-8A9B-2E05-B8A91A821F64}"/>
              </a:ext>
            </a:extLst>
          </p:cNvPr>
          <p:cNvSpPr txBox="1"/>
          <p:nvPr/>
        </p:nvSpPr>
        <p:spPr>
          <a:xfrm>
            <a:off x="5903393" y="5875097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noProof="0" dirty="0"/>
              <a:t>Adapted from planned </a:t>
            </a:r>
            <a:r>
              <a:rPr lang="en-US" i="1" noProof="0" dirty="0" err="1"/>
              <a:t>behaviour</a:t>
            </a:r>
            <a:r>
              <a:rPr lang="en-US" i="1" noProof="0" dirty="0"/>
              <a:t> theory (</a:t>
            </a:r>
            <a:r>
              <a:rPr lang="en-US" i="1" noProof="0" dirty="0" err="1"/>
              <a:t>Azjen</a:t>
            </a:r>
            <a:r>
              <a:rPr lang="en-US" i="1" noProof="0" dirty="0"/>
              <a:t>, 1988)</a:t>
            </a:r>
          </a:p>
        </p:txBody>
      </p:sp>
    </p:spTree>
    <p:extLst>
      <p:ext uri="{BB962C8B-B14F-4D97-AF65-F5344CB8AC3E}">
        <p14:creationId xmlns:p14="http://schemas.microsoft.com/office/powerpoint/2010/main" val="83255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16841-CCE2-4705-7B3E-93009411D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510044-51FE-8FB9-14EC-155B9BBF8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State of the art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958FC7-319A-D8F7-D47B-9CE8E6FC280F}"/>
              </a:ext>
            </a:extLst>
          </p:cNvPr>
          <p:cNvSpPr txBox="1"/>
          <p:nvPr/>
        </p:nvSpPr>
        <p:spPr>
          <a:xfrm>
            <a:off x="1371600" y="5090268"/>
            <a:ext cx="296855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Perceived obstacles and levers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D993BD-6686-9607-E7A0-8687DFFE8FBA}"/>
              </a:ext>
            </a:extLst>
          </p:cNvPr>
          <p:cNvSpPr txBox="1"/>
          <p:nvPr/>
        </p:nvSpPr>
        <p:spPr>
          <a:xfrm>
            <a:off x="6600154" y="3589167"/>
            <a:ext cx="206875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Collective </a:t>
            </a:r>
            <a:r>
              <a:rPr lang="en-US" noProof="0" dirty="0" err="1"/>
              <a:t>defence</a:t>
            </a:r>
            <a:r>
              <a:rPr lang="en-US" noProof="0" dirty="0"/>
              <a:t> readiness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FAD2311-3BB7-31F9-3973-B7B87D7D035F}"/>
              </a:ext>
            </a:extLst>
          </p:cNvPr>
          <p:cNvSpPr txBox="1"/>
          <p:nvPr/>
        </p:nvSpPr>
        <p:spPr>
          <a:xfrm>
            <a:off x="9644166" y="3699619"/>
            <a:ext cx="14072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 err="1"/>
              <a:t>Behaviours</a:t>
            </a:r>
            <a:endParaRPr lang="en-US" noProof="0" dirty="0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A1FE6BD5-9A66-E7A4-8120-5560A1909E01}"/>
              </a:ext>
            </a:extLst>
          </p:cNvPr>
          <p:cNvCxnSpPr>
            <a:cxnSpLocks/>
          </p:cNvCxnSpPr>
          <p:nvPr/>
        </p:nvCxnSpPr>
        <p:spPr>
          <a:xfrm>
            <a:off x="4480336" y="2835114"/>
            <a:ext cx="1700718" cy="9153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5CAB988-35C5-CE3D-90C3-903BAF0722E0}"/>
              </a:ext>
            </a:extLst>
          </p:cNvPr>
          <p:cNvCxnSpPr>
            <a:cxnSpLocks/>
          </p:cNvCxnSpPr>
          <p:nvPr/>
        </p:nvCxnSpPr>
        <p:spPr>
          <a:xfrm>
            <a:off x="4480335" y="4022785"/>
            <a:ext cx="1449424" cy="8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49E8148-FD30-C9D5-1DC1-2A77C6CA015A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4340157" y="4633299"/>
            <a:ext cx="1824714" cy="7801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2464AB23-EE0F-9789-8884-BDE91654E309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4340157" y="4410429"/>
            <a:ext cx="5104561" cy="10030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8DF6DB69-64FA-3A1D-1641-1B9F2B9FD099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8668904" y="3912333"/>
            <a:ext cx="56663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5A22F348-6DED-9132-C111-D0656BC13781}"/>
              </a:ext>
            </a:extLst>
          </p:cNvPr>
          <p:cNvSpPr txBox="1"/>
          <p:nvPr/>
        </p:nvSpPr>
        <p:spPr>
          <a:xfrm>
            <a:off x="7694023" y="2149110"/>
            <a:ext cx="195014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WWII memory</a:t>
            </a:r>
          </a:p>
        </p:txBody>
      </p:sp>
      <p:sp>
        <p:nvSpPr>
          <p:cNvPr id="36" name="Bulle narrative : ronde 35">
            <a:extLst>
              <a:ext uri="{FF2B5EF4-FFF2-40B4-BE49-F238E27FC236}">
                <a16:creationId xmlns:a16="http://schemas.microsoft.com/office/drawing/2014/main" id="{D87816C8-D9E7-A1EB-0B37-A273CAC7981D}"/>
              </a:ext>
            </a:extLst>
          </p:cNvPr>
          <p:cNvSpPr/>
          <p:nvPr/>
        </p:nvSpPr>
        <p:spPr>
          <a:xfrm>
            <a:off x="8370243" y="1192879"/>
            <a:ext cx="2193996" cy="824225"/>
          </a:xfrm>
          <a:prstGeom prst="wedgeEllipse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Where does it fit 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72871C8-5D97-3FA0-1F87-8089C24D1C39}"/>
              </a:ext>
            </a:extLst>
          </p:cNvPr>
          <p:cNvSpPr txBox="1"/>
          <p:nvPr/>
        </p:nvSpPr>
        <p:spPr>
          <a:xfrm>
            <a:off x="5903393" y="5875097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noProof="0" dirty="0"/>
              <a:t>Adapted from planned </a:t>
            </a:r>
            <a:r>
              <a:rPr lang="en-US" i="1" noProof="0" dirty="0" err="1"/>
              <a:t>behaviour</a:t>
            </a:r>
            <a:r>
              <a:rPr lang="en-US" i="1" noProof="0" dirty="0"/>
              <a:t> theory (</a:t>
            </a:r>
            <a:r>
              <a:rPr lang="en-US" i="1" noProof="0" dirty="0" err="1"/>
              <a:t>Azjen</a:t>
            </a:r>
            <a:r>
              <a:rPr lang="en-US" i="1" noProof="0" dirty="0"/>
              <a:t>, 1988)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D38AD59-5B30-A7B7-D80B-ECC17028F3BC}"/>
              </a:ext>
            </a:extLst>
          </p:cNvPr>
          <p:cNvSpPr txBox="1"/>
          <p:nvPr/>
        </p:nvSpPr>
        <p:spPr>
          <a:xfrm>
            <a:off x="1371600" y="3581207"/>
            <a:ext cx="2968558" cy="3693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Victorious justification of war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EC3E7E-7ED4-BD08-35F6-F5BB0D7AD1AC}"/>
              </a:ext>
            </a:extLst>
          </p:cNvPr>
          <p:cNvSpPr txBox="1"/>
          <p:nvPr/>
        </p:nvSpPr>
        <p:spPr>
          <a:xfrm>
            <a:off x="1371600" y="4054536"/>
            <a:ext cx="2968558" cy="646331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Perpetual ingroup victimhood orientation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6C5454F-E514-5D48-ADA7-A20C3BEB3684}"/>
              </a:ext>
            </a:extLst>
          </p:cNvPr>
          <p:cNvSpPr txBox="1"/>
          <p:nvPr/>
        </p:nvSpPr>
        <p:spPr>
          <a:xfrm>
            <a:off x="1371600" y="2496561"/>
            <a:ext cx="2968558" cy="646331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Rejection of war by former villains (collective charter)</a:t>
            </a:r>
          </a:p>
        </p:txBody>
      </p:sp>
    </p:spTree>
    <p:extLst>
      <p:ext uri="{BB962C8B-B14F-4D97-AF65-F5344CB8AC3E}">
        <p14:creationId xmlns:p14="http://schemas.microsoft.com/office/powerpoint/2010/main" val="1680943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1899F8-2852-6661-345F-DA62181A0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Hero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2E2A8497-3C5B-C828-BBDF-00BA4FF253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89"/>
          <a:stretch>
            <a:fillRect/>
          </a:stretch>
        </p:blipFill>
        <p:spPr bwMode="auto">
          <a:xfrm>
            <a:off x="1487805" y="1621877"/>
            <a:ext cx="10140978" cy="51069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32F793A-36B7-EF57-04C2-10C64E9ABFDF}"/>
              </a:ext>
            </a:extLst>
          </p:cNvPr>
          <p:cNvCxnSpPr>
            <a:cxnSpLocks/>
          </p:cNvCxnSpPr>
          <p:nvPr/>
        </p:nvCxnSpPr>
        <p:spPr>
          <a:xfrm>
            <a:off x="2170676" y="3419061"/>
            <a:ext cx="6844116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BFF199D1-B67F-1DF7-4F24-08731A7476A4}"/>
              </a:ext>
            </a:extLst>
          </p:cNvPr>
          <p:cNvCxnSpPr>
            <a:cxnSpLocks/>
          </p:cNvCxnSpPr>
          <p:nvPr/>
        </p:nvCxnSpPr>
        <p:spPr>
          <a:xfrm flipV="1">
            <a:off x="8385313" y="5665305"/>
            <a:ext cx="0" cy="8382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A66D3701-7AF9-820F-D30C-EBB69865FFCC}"/>
              </a:ext>
            </a:extLst>
          </p:cNvPr>
          <p:cNvCxnSpPr>
            <a:cxnSpLocks/>
          </p:cNvCxnSpPr>
          <p:nvPr/>
        </p:nvCxnSpPr>
        <p:spPr>
          <a:xfrm>
            <a:off x="4929809" y="4045226"/>
            <a:ext cx="0" cy="626165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930A604-5C8B-1EC9-483C-4DE64187E74F}"/>
              </a:ext>
            </a:extLst>
          </p:cNvPr>
          <p:cNvCxnSpPr>
            <a:cxnSpLocks/>
          </p:cNvCxnSpPr>
          <p:nvPr/>
        </p:nvCxnSpPr>
        <p:spPr>
          <a:xfrm>
            <a:off x="2577548" y="4045226"/>
            <a:ext cx="0" cy="626165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9A62E07-67AC-F14B-7ED9-40C3885A63C3}"/>
              </a:ext>
            </a:extLst>
          </p:cNvPr>
          <p:cNvCxnSpPr>
            <a:cxnSpLocks/>
          </p:cNvCxnSpPr>
          <p:nvPr/>
        </p:nvCxnSpPr>
        <p:spPr>
          <a:xfrm>
            <a:off x="5698435" y="3975652"/>
            <a:ext cx="0" cy="46051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C480DEBF-3841-1C06-4023-416345FC878A}"/>
              </a:ext>
            </a:extLst>
          </p:cNvPr>
          <p:cNvCxnSpPr>
            <a:cxnSpLocks/>
          </p:cNvCxnSpPr>
          <p:nvPr/>
        </p:nvCxnSpPr>
        <p:spPr>
          <a:xfrm flipV="1">
            <a:off x="6539948" y="5665305"/>
            <a:ext cx="0" cy="8382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3851E0A8-4A52-E8DC-04EB-F2E83EC46BA9}"/>
              </a:ext>
            </a:extLst>
          </p:cNvPr>
          <p:cNvCxnSpPr>
            <a:cxnSpLocks/>
          </p:cNvCxnSpPr>
          <p:nvPr/>
        </p:nvCxnSpPr>
        <p:spPr>
          <a:xfrm>
            <a:off x="8057322" y="4210878"/>
            <a:ext cx="0" cy="46051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977E2F91-62C3-CFF7-E044-E88A1712B87B}"/>
              </a:ext>
            </a:extLst>
          </p:cNvPr>
          <p:cNvCxnSpPr>
            <a:cxnSpLocks/>
          </p:cNvCxnSpPr>
          <p:nvPr/>
        </p:nvCxnSpPr>
        <p:spPr>
          <a:xfrm flipV="1">
            <a:off x="7278756" y="5665305"/>
            <a:ext cx="0" cy="8382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F4308654-5F43-7F1F-6B4B-36D109D2FFA8}"/>
              </a:ext>
            </a:extLst>
          </p:cNvPr>
          <p:cNvCxnSpPr>
            <a:cxnSpLocks/>
          </p:cNvCxnSpPr>
          <p:nvPr/>
        </p:nvCxnSpPr>
        <p:spPr>
          <a:xfrm flipV="1">
            <a:off x="3097695" y="6274905"/>
            <a:ext cx="0" cy="40750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Espace réservé du contenu 3">
            <a:extLst>
              <a:ext uri="{FF2B5EF4-FFF2-40B4-BE49-F238E27FC236}">
                <a16:creationId xmlns:a16="http://schemas.microsoft.com/office/drawing/2014/main" id="{12B3744F-BC93-7F1E-F4DC-96A11E9337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4333452"/>
              </p:ext>
            </p:extLst>
          </p:nvPr>
        </p:nvGraphicFramePr>
        <p:xfrm>
          <a:off x="3435626" y="956170"/>
          <a:ext cx="5320747" cy="1747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14744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F5D4E0-09EC-79A7-B447-6D1B59D30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Villain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C8F9C818-B305-3C10-A66B-1FD9E72092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68"/>
          <a:stretch>
            <a:fillRect/>
          </a:stretch>
        </p:blipFill>
        <p:spPr bwMode="auto">
          <a:xfrm>
            <a:off x="1480930" y="1610139"/>
            <a:ext cx="9878887" cy="49993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2C632370-5773-BAAB-9080-F24A6B5AE460}"/>
              </a:ext>
            </a:extLst>
          </p:cNvPr>
          <p:cNvCxnSpPr>
            <a:cxnSpLocks/>
          </p:cNvCxnSpPr>
          <p:nvPr/>
        </p:nvCxnSpPr>
        <p:spPr>
          <a:xfrm>
            <a:off x="2130357" y="3337432"/>
            <a:ext cx="6765165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4BE41946-F64C-17C2-FA51-19C7E56DBAB1}"/>
              </a:ext>
            </a:extLst>
          </p:cNvPr>
          <p:cNvCxnSpPr>
            <a:cxnSpLocks/>
          </p:cNvCxnSpPr>
          <p:nvPr/>
        </p:nvCxnSpPr>
        <p:spPr>
          <a:xfrm>
            <a:off x="4969566" y="2286000"/>
            <a:ext cx="0" cy="193813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BA6C137-2F1D-39A4-C91B-A9BADB71435A}"/>
              </a:ext>
            </a:extLst>
          </p:cNvPr>
          <p:cNvCxnSpPr>
            <a:cxnSpLocks/>
          </p:cNvCxnSpPr>
          <p:nvPr/>
        </p:nvCxnSpPr>
        <p:spPr>
          <a:xfrm>
            <a:off x="5738192" y="3011557"/>
            <a:ext cx="0" cy="155381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EE7A502B-B03F-5C59-E1B6-8A6DF4DDFB3B}"/>
              </a:ext>
            </a:extLst>
          </p:cNvPr>
          <p:cNvCxnSpPr>
            <a:cxnSpLocks/>
          </p:cNvCxnSpPr>
          <p:nvPr/>
        </p:nvCxnSpPr>
        <p:spPr>
          <a:xfrm>
            <a:off x="2700131" y="2670313"/>
            <a:ext cx="0" cy="155381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DBEF105-42E8-DA88-2929-71D5B4F38CC3}"/>
              </a:ext>
            </a:extLst>
          </p:cNvPr>
          <p:cNvCxnSpPr>
            <a:cxnSpLocks/>
          </p:cNvCxnSpPr>
          <p:nvPr/>
        </p:nvCxnSpPr>
        <p:spPr>
          <a:xfrm>
            <a:off x="7500731" y="3337432"/>
            <a:ext cx="0" cy="110204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62DC490-78F7-BC3C-88F1-01F977C61263}"/>
              </a:ext>
            </a:extLst>
          </p:cNvPr>
          <p:cNvCxnSpPr>
            <a:cxnSpLocks/>
          </p:cNvCxnSpPr>
          <p:nvPr/>
        </p:nvCxnSpPr>
        <p:spPr>
          <a:xfrm>
            <a:off x="8001001" y="3599162"/>
            <a:ext cx="0" cy="110204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BBFEA07C-0F69-7E9E-CBD7-0E2E3DE51355}"/>
              </a:ext>
            </a:extLst>
          </p:cNvPr>
          <p:cNvCxnSpPr>
            <a:cxnSpLocks/>
          </p:cNvCxnSpPr>
          <p:nvPr/>
        </p:nvCxnSpPr>
        <p:spPr>
          <a:xfrm>
            <a:off x="3429000" y="3337432"/>
            <a:ext cx="0" cy="110204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15B8D00-2CDF-8C59-4C7A-D325343B26D8}"/>
              </a:ext>
            </a:extLst>
          </p:cNvPr>
          <p:cNvCxnSpPr>
            <a:cxnSpLocks/>
          </p:cNvCxnSpPr>
          <p:nvPr/>
        </p:nvCxnSpPr>
        <p:spPr>
          <a:xfrm>
            <a:off x="4724400" y="3163037"/>
            <a:ext cx="0" cy="110204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space réservé du contenu 3">
            <a:extLst>
              <a:ext uri="{FF2B5EF4-FFF2-40B4-BE49-F238E27FC236}">
                <a16:creationId xmlns:a16="http://schemas.microsoft.com/office/drawing/2014/main" id="{FEAEEDBE-3B7F-A4CF-E6FE-EC8E4A927A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8882931"/>
              </p:ext>
            </p:extLst>
          </p:nvPr>
        </p:nvGraphicFramePr>
        <p:xfrm>
          <a:off x="3435626" y="636274"/>
          <a:ext cx="5320747" cy="1747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62696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C2FED0-C037-73EA-C32B-F2BCCFAEA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Victim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0ADF4C6E-CDA7-D12C-5D53-67EAA96352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15"/>
          <a:stretch>
            <a:fillRect/>
          </a:stretch>
        </p:blipFill>
        <p:spPr bwMode="auto">
          <a:xfrm>
            <a:off x="1468175" y="1638299"/>
            <a:ext cx="9991642" cy="50713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204FF743-0E26-DB5E-BF55-63D797CDA945}"/>
              </a:ext>
            </a:extLst>
          </p:cNvPr>
          <p:cNvCxnSpPr>
            <a:cxnSpLocks/>
          </p:cNvCxnSpPr>
          <p:nvPr/>
        </p:nvCxnSpPr>
        <p:spPr>
          <a:xfrm>
            <a:off x="2152563" y="3379304"/>
            <a:ext cx="6842350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6C5B917-829F-6609-6D68-F511B5027019}"/>
              </a:ext>
            </a:extLst>
          </p:cNvPr>
          <p:cNvCxnSpPr>
            <a:cxnSpLocks/>
          </p:cNvCxnSpPr>
          <p:nvPr/>
        </p:nvCxnSpPr>
        <p:spPr>
          <a:xfrm>
            <a:off x="2524540" y="2912165"/>
            <a:ext cx="0" cy="104360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E1DC91D-C778-6DB8-380F-99A71F42F2E4}"/>
              </a:ext>
            </a:extLst>
          </p:cNvPr>
          <p:cNvCxnSpPr>
            <a:cxnSpLocks/>
          </p:cNvCxnSpPr>
          <p:nvPr/>
        </p:nvCxnSpPr>
        <p:spPr>
          <a:xfrm>
            <a:off x="4883427" y="3110948"/>
            <a:ext cx="0" cy="110655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6E3257B2-D742-0D45-14FA-1A775379460E}"/>
              </a:ext>
            </a:extLst>
          </p:cNvPr>
          <p:cNvCxnSpPr>
            <a:cxnSpLocks/>
          </p:cNvCxnSpPr>
          <p:nvPr/>
        </p:nvCxnSpPr>
        <p:spPr>
          <a:xfrm>
            <a:off x="5612296" y="3110948"/>
            <a:ext cx="0" cy="82163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8D3D3A2-D4E4-80B9-95CA-32BF4C2624C5}"/>
              </a:ext>
            </a:extLst>
          </p:cNvPr>
          <p:cNvCxnSpPr>
            <a:cxnSpLocks/>
          </p:cNvCxnSpPr>
          <p:nvPr/>
        </p:nvCxnSpPr>
        <p:spPr>
          <a:xfrm>
            <a:off x="7941366" y="2912165"/>
            <a:ext cx="0" cy="113637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space réservé du contenu 3">
            <a:extLst>
              <a:ext uri="{FF2B5EF4-FFF2-40B4-BE49-F238E27FC236}">
                <a16:creationId xmlns:a16="http://schemas.microsoft.com/office/drawing/2014/main" id="{C1A8C9FA-B0B1-5DB8-8EF7-0C529F6896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3276679"/>
              </p:ext>
            </p:extLst>
          </p:nvPr>
        </p:nvGraphicFramePr>
        <p:xfrm>
          <a:off x="3803622" y="355753"/>
          <a:ext cx="5320747" cy="1747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72721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F8F9C-E9CF-C77F-38E8-77729D79F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FBEEB-7D95-9FE0-9AD7-CD6AFAE5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Pathway #1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861E2F-2DC1-5866-8A0E-C52403901002}"/>
              </a:ext>
            </a:extLst>
          </p:cNvPr>
          <p:cNvSpPr txBox="1"/>
          <p:nvPr/>
        </p:nvSpPr>
        <p:spPr>
          <a:xfrm>
            <a:off x="1511778" y="2650448"/>
            <a:ext cx="296855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General war attitudes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7B51C5-77AC-42BA-3CFA-5E6FDDB370D7}"/>
              </a:ext>
            </a:extLst>
          </p:cNvPr>
          <p:cNvSpPr txBox="1"/>
          <p:nvPr/>
        </p:nvSpPr>
        <p:spPr>
          <a:xfrm>
            <a:off x="1511778" y="3699619"/>
            <a:ext cx="296855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Subjective norms regarding </a:t>
            </a:r>
            <a:r>
              <a:rPr lang="en-US" noProof="0" dirty="0" err="1"/>
              <a:t>defence</a:t>
            </a:r>
            <a:r>
              <a:rPr lang="en-US" noProof="0" dirty="0"/>
              <a:t> and war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6D7D1FB-E02D-080F-E338-A6525C3A6735}"/>
              </a:ext>
            </a:extLst>
          </p:cNvPr>
          <p:cNvSpPr txBox="1"/>
          <p:nvPr/>
        </p:nvSpPr>
        <p:spPr>
          <a:xfrm>
            <a:off x="1511778" y="4938153"/>
            <a:ext cx="2083339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Perceived obstacles and levers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C5C5070-645D-5FB1-63B8-2C41B8F505FA}"/>
              </a:ext>
            </a:extLst>
          </p:cNvPr>
          <p:cNvSpPr txBox="1"/>
          <p:nvPr/>
        </p:nvSpPr>
        <p:spPr>
          <a:xfrm>
            <a:off x="6600154" y="3589167"/>
            <a:ext cx="206875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Collective </a:t>
            </a:r>
            <a:r>
              <a:rPr lang="en-US" noProof="0" dirty="0" err="1"/>
              <a:t>defence</a:t>
            </a:r>
            <a:r>
              <a:rPr lang="en-US" noProof="0" dirty="0"/>
              <a:t> readiness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71E1163-AD0E-E311-40B3-D326016936A9}"/>
              </a:ext>
            </a:extLst>
          </p:cNvPr>
          <p:cNvSpPr txBox="1"/>
          <p:nvPr/>
        </p:nvSpPr>
        <p:spPr>
          <a:xfrm>
            <a:off x="9644166" y="3699619"/>
            <a:ext cx="14072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 err="1"/>
              <a:t>Behaviours</a:t>
            </a:r>
            <a:endParaRPr lang="en-US" noProof="0" dirty="0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97B13E8C-85F8-75D6-73F9-F410E97E621C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480336" y="2835114"/>
            <a:ext cx="1700718" cy="9153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319D803-D310-DA60-61A5-E23B4E77F3BF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4480335" y="4022785"/>
            <a:ext cx="1449424" cy="8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329D650-74FF-DF70-B156-6B55D4A74862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3595117" y="4481184"/>
            <a:ext cx="2585937" cy="9186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ACC7ADD-F2BA-DB97-CE39-DD7661CEBE9D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3595117" y="4258314"/>
            <a:ext cx="5865784" cy="11415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1896567-BEE6-820C-40E8-CE1F5D09E274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8668904" y="3912333"/>
            <a:ext cx="56663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37C29808-C151-B4B1-EA48-A5C9D744F817}"/>
              </a:ext>
            </a:extLst>
          </p:cNvPr>
          <p:cNvSpPr txBox="1"/>
          <p:nvPr/>
        </p:nvSpPr>
        <p:spPr>
          <a:xfrm>
            <a:off x="7759337" y="2149110"/>
            <a:ext cx="188482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WWII memory</a:t>
            </a:r>
          </a:p>
        </p:txBody>
      </p:sp>
      <p:sp>
        <p:nvSpPr>
          <p:cNvPr id="36" name="Bulle narrative : ronde 35">
            <a:extLst>
              <a:ext uri="{FF2B5EF4-FFF2-40B4-BE49-F238E27FC236}">
                <a16:creationId xmlns:a16="http://schemas.microsoft.com/office/drawing/2014/main" id="{6CFC34FF-CF03-F2F4-DAC4-96E1F5AC36BB}"/>
              </a:ext>
            </a:extLst>
          </p:cNvPr>
          <p:cNvSpPr/>
          <p:nvPr/>
        </p:nvSpPr>
        <p:spPr>
          <a:xfrm>
            <a:off x="8232439" y="1189629"/>
            <a:ext cx="2193996" cy="824225"/>
          </a:xfrm>
          <a:prstGeom prst="wedgeEllipseCallou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Shape war attitudes? 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335A8E1-F2AC-AADA-0B8B-CBD6899DC1C1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4562061" y="2333776"/>
            <a:ext cx="3197276" cy="409424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dashDot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3127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D60722-D3F3-24B1-A6CF-5B5D35421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4228C8-A39D-3257-FD96-0EC698064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561" y="208721"/>
            <a:ext cx="10493524" cy="1485900"/>
          </a:xfrm>
        </p:spPr>
        <p:txBody>
          <a:bodyPr>
            <a:normAutofit/>
          </a:bodyPr>
          <a:lstStyle/>
          <a:p>
            <a:r>
              <a:rPr lang="en-US" noProof="0" dirty="0"/>
              <a:t>Peace and War attitudes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F89C22-0475-4427-B7C8-0269AD40E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8403AE-D12A-7779-D885-A6669FFBA3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228"/>
          <a:stretch>
            <a:fillRect/>
          </a:stretch>
        </p:blipFill>
        <p:spPr>
          <a:xfrm>
            <a:off x="2424979" y="2743415"/>
            <a:ext cx="8512530" cy="400646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9281EA7-13CD-FF93-9C8C-49485A8D2FA6}"/>
              </a:ext>
            </a:extLst>
          </p:cNvPr>
          <p:cNvSpPr txBox="1"/>
          <p:nvPr/>
        </p:nvSpPr>
        <p:spPr>
          <a:xfrm>
            <a:off x="1023561" y="1447730"/>
            <a:ext cx="58642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200" b="1" noProof="0" dirty="0"/>
              <a:t>General peace attitudes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Our country's first priority should be world peace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We must devote all our energy to securing peace throughout the world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I believe that peace is extremely important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Peace brings out the best qualities in a society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In general, I am not too concerned about peace in the world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3B560D-954C-6B3F-0AB5-8496A32ED313}"/>
              </a:ext>
            </a:extLst>
          </p:cNvPr>
          <p:cNvSpPr txBox="1"/>
          <p:nvPr/>
        </p:nvSpPr>
        <p:spPr>
          <a:xfrm>
            <a:off x="6784537" y="1495408"/>
            <a:ext cx="60976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200" b="1" noProof="0" dirty="0"/>
              <a:t>General war attitudes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There is no conceivable justification for war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War is sometimes the best way to solve a conflict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War is a futile struggle resulting in self-destruction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Under some conditions, war is necessary to maintain justice.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Although war is terrible, it has some value.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F3E16B1-3346-BCC5-359A-979DFE063688}"/>
              </a:ext>
            </a:extLst>
          </p:cNvPr>
          <p:cNvSpPr txBox="1"/>
          <p:nvPr/>
        </p:nvSpPr>
        <p:spPr>
          <a:xfrm>
            <a:off x="1023561" y="850956"/>
            <a:ext cx="83092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i="1" noProof="0" dirty="0"/>
              <a:t>APWS (Bizumic et al., 2013; Van der Linden et al., 2017): bidimensional scale</a:t>
            </a:r>
          </a:p>
        </p:txBody>
      </p:sp>
    </p:spTree>
    <p:extLst>
      <p:ext uri="{BB962C8B-B14F-4D97-AF65-F5344CB8AC3E}">
        <p14:creationId xmlns:p14="http://schemas.microsoft.com/office/powerpoint/2010/main" val="1003653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C9A43-0E13-0F1B-E5E0-F99AAD62C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35E82100-9B48-B0F2-8A03-C546AC4902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3"/>
          <a:stretch>
            <a:fillRect/>
          </a:stretch>
        </p:blipFill>
        <p:spPr>
          <a:xfrm>
            <a:off x="857570" y="6893"/>
            <a:ext cx="11079693" cy="6274021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BBE74D6-B605-53AA-792F-486F92BC91CD}"/>
              </a:ext>
            </a:extLst>
          </p:cNvPr>
          <p:cNvGrpSpPr/>
          <p:nvPr/>
        </p:nvGrpSpPr>
        <p:grpSpPr>
          <a:xfrm>
            <a:off x="2121556" y="6064875"/>
            <a:ext cx="8540052" cy="677704"/>
            <a:chOff x="2162196" y="5643107"/>
            <a:chExt cx="8540052" cy="677704"/>
          </a:xfrm>
        </p:grpSpPr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273D1BF6-3048-F2A4-9B7E-7B33B6D9BB70}"/>
                </a:ext>
              </a:extLst>
            </p:cNvPr>
            <p:cNvCxnSpPr/>
            <p:nvPr/>
          </p:nvCxnSpPr>
          <p:spPr>
            <a:xfrm>
              <a:off x="3612536" y="5859146"/>
              <a:ext cx="4966928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8BC69C9-97C8-BE30-ACCC-15DD0C7EC66D}"/>
                </a:ext>
              </a:extLst>
            </p:cNvPr>
            <p:cNvSpPr txBox="1"/>
            <p:nvPr/>
          </p:nvSpPr>
          <p:spPr>
            <a:xfrm>
              <a:off x="2162196" y="5643107"/>
              <a:ext cx="18948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0" dirty="0"/>
                <a:t>Anti-peace</a:t>
              </a:r>
            </a:p>
            <a:p>
              <a:r>
                <a:rPr lang="en-US" noProof="0" dirty="0"/>
                <a:t>Pro-war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D42EBA7-C996-EFB7-4B39-7B79BF87F4E8}"/>
                </a:ext>
              </a:extLst>
            </p:cNvPr>
            <p:cNvSpPr txBox="1"/>
            <p:nvPr/>
          </p:nvSpPr>
          <p:spPr>
            <a:xfrm>
              <a:off x="8807408" y="5674480"/>
              <a:ext cx="18948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0" dirty="0"/>
                <a:t>Pro-peace</a:t>
              </a:r>
            </a:p>
            <a:p>
              <a:r>
                <a:rPr lang="en-US" noProof="0" dirty="0"/>
                <a:t>Anti-war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B1E8191-E541-AC6B-86F9-82C88B56D532}"/>
              </a:ext>
            </a:extLst>
          </p:cNvPr>
          <p:cNvSpPr/>
          <p:nvPr/>
        </p:nvSpPr>
        <p:spPr>
          <a:xfrm>
            <a:off x="1421296" y="3626069"/>
            <a:ext cx="3737113" cy="419156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80712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2CE739-6C20-E4F3-2915-F28859BB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Relative strength of predictors (15-17%)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369775A-B39A-45D9-B4D2-2906F0FCA5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965347"/>
              </p:ext>
            </p:extLst>
          </p:nvPr>
        </p:nvGraphicFramePr>
        <p:xfrm>
          <a:off x="838200" y="1825625"/>
          <a:ext cx="4767943" cy="4390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Espace réservé du contenu 3">
            <a:extLst>
              <a:ext uri="{FF2B5EF4-FFF2-40B4-BE49-F238E27FC236}">
                <a16:creationId xmlns:a16="http://schemas.microsoft.com/office/drawing/2014/main" id="{F61CCF1D-567C-1C3C-ADD9-809EEA048E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8253541"/>
              </p:ext>
            </p:extLst>
          </p:nvPr>
        </p:nvGraphicFramePr>
        <p:xfrm>
          <a:off x="6330802" y="1811817"/>
          <a:ext cx="4767943" cy="4390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88248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C894F-5B19-7397-A31D-792A515A3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3237CA-78AB-9983-F444-3FB3AA202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Pathway #2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4BF665-7655-F0E8-67F6-CD88254F2CF2}"/>
              </a:ext>
            </a:extLst>
          </p:cNvPr>
          <p:cNvSpPr txBox="1"/>
          <p:nvPr/>
        </p:nvSpPr>
        <p:spPr>
          <a:xfrm>
            <a:off x="1511778" y="2650448"/>
            <a:ext cx="296855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General war attitudes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600105-BAAC-972C-431E-973F4E23C2F9}"/>
              </a:ext>
            </a:extLst>
          </p:cNvPr>
          <p:cNvSpPr txBox="1"/>
          <p:nvPr/>
        </p:nvSpPr>
        <p:spPr>
          <a:xfrm>
            <a:off x="1511778" y="3699619"/>
            <a:ext cx="296855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Subjective norms regarding </a:t>
            </a:r>
            <a:r>
              <a:rPr lang="en-US" noProof="0" dirty="0" err="1"/>
              <a:t>defence</a:t>
            </a:r>
            <a:r>
              <a:rPr lang="en-US" noProof="0" dirty="0"/>
              <a:t> and war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2D9A09-AFB5-7046-C63E-C33C041BA709}"/>
              </a:ext>
            </a:extLst>
          </p:cNvPr>
          <p:cNvSpPr txBox="1"/>
          <p:nvPr/>
        </p:nvSpPr>
        <p:spPr>
          <a:xfrm>
            <a:off x="1511778" y="4938153"/>
            <a:ext cx="2083339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Perceived obstacles and levers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388FA38-D4CC-C2C0-0BFA-8CC4F0621586}"/>
              </a:ext>
            </a:extLst>
          </p:cNvPr>
          <p:cNvSpPr txBox="1"/>
          <p:nvPr/>
        </p:nvSpPr>
        <p:spPr>
          <a:xfrm>
            <a:off x="6600154" y="3589167"/>
            <a:ext cx="206875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Collective </a:t>
            </a:r>
            <a:r>
              <a:rPr lang="en-US" noProof="0" dirty="0" err="1"/>
              <a:t>defence</a:t>
            </a:r>
            <a:r>
              <a:rPr lang="en-US" noProof="0" dirty="0"/>
              <a:t> readiness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86F365-2FF1-BB8B-8515-16C7BBE4E3D7}"/>
              </a:ext>
            </a:extLst>
          </p:cNvPr>
          <p:cNvSpPr txBox="1"/>
          <p:nvPr/>
        </p:nvSpPr>
        <p:spPr>
          <a:xfrm>
            <a:off x="9644166" y="3699619"/>
            <a:ext cx="14072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 err="1"/>
              <a:t>Behaviours</a:t>
            </a:r>
            <a:endParaRPr lang="en-US" noProof="0" dirty="0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6418DF4-7853-AE53-CB78-61F9BB9BE53B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480336" y="2835114"/>
            <a:ext cx="1700718" cy="9153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A9B87671-AC02-65A4-6FAB-930AD463C261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4480335" y="4022785"/>
            <a:ext cx="1449424" cy="8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F8FAE64-165A-68F7-9F41-444F9838195B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3595117" y="4481184"/>
            <a:ext cx="2585937" cy="9186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7DD3F18-DFB4-D5E8-3035-6BD17FAB1306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3595117" y="4258314"/>
            <a:ext cx="5865784" cy="11415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82B02E33-0835-992C-6C86-B1EB0E6F50AE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8668904" y="3912333"/>
            <a:ext cx="56663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F48DE3EA-7C44-47A3-87BD-DF7D5AFD144E}"/>
              </a:ext>
            </a:extLst>
          </p:cNvPr>
          <p:cNvSpPr txBox="1"/>
          <p:nvPr/>
        </p:nvSpPr>
        <p:spPr>
          <a:xfrm>
            <a:off x="6820713" y="2149110"/>
            <a:ext cx="282345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noProof="0" dirty="0"/>
              <a:t>Social representations of WWII</a:t>
            </a:r>
          </a:p>
        </p:txBody>
      </p:sp>
      <p:sp>
        <p:nvSpPr>
          <p:cNvPr id="36" name="Bulle narrative : ronde 35">
            <a:extLst>
              <a:ext uri="{FF2B5EF4-FFF2-40B4-BE49-F238E27FC236}">
                <a16:creationId xmlns:a16="http://schemas.microsoft.com/office/drawing/2014/main" id="{34F4C6DB-E4AB-A29F-37FC-FF63C1997AA2}"/>
              </a:ext>
            </a:extLst>
          </p:cNvPr>
          <p:cNvSpPr/>
          <p:nvPr/>
        </p:nvSpPr>
        <p:spPr>
          <a:xfrm>
            <a:off x="8232439" y="1189629"/>
            <a:ext cx="2193996" cy="824225"/>
          </a:xfrm>
          <a:prstGeom prst="wedgeEllipse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Shape intentions?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BEFBFAF-3ADA-F121-ABBA-D81678863223}"/>
              </a:ext>
            </a:extLst>
          </p:cNvPr>
          <p:cNvCxnSpPr>
            <a:cxnSpLocks/>
            <a:stCxn id="35" idx="2"/>
            <a:endCxn id="7" idx="0"/>
          </p:cNvCxnSpPr>
          <p:nvPr/>
        </p:nvCxnSpPr>
        <p:spPr>
          <a:xfrm flipH="1">
            <a:off x="7634529" y="2795441"/>
            <a:ext cx="597911" cy="793726"/>
          </a:xfrm>
          <a:prstGeom prst="straightConnector1">
            <a:avLst/>
          </a:prstGeom>
          <a:ln w="57150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899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EC8FA3-A02F-C913-652B-D7F7BD170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Collective </a:t>
            </a:r>
            <a:r>
              <a:rPr lang="en-US" noProof="0" dirty="0" err="1"/>
              <a:t>defence</a:t>
            </a:r>
            <a:r>
              <a:rPr lang="en-US" noProof="0" dirty="0"/>
              <a:t> readiness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C671DF7E-2B85-A972-AC7E-50678F1BAA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54" b="4977"/>
          <a:stretch>
            <a:fillRect/>
          </a:stretch>
        </p:blipFill>
        <p:spPr>
          <a:xfrm>
            <a:off x="1543879" y="1428750"/>
            <a:ext cx="7371521" cy="5372819"/>
          </a:xfrm>
          <a:prstGeom prst="rect">
            <a:avLst/>
          </a:prstGeom>
        </p:spPr>
      </p:pic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5BE22AD-CC06-6ACC-BF78-7046340F6C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654526"/>
              </p:ext>
            </p:extLst>
          </p:nvPr>
        </p:nvGraphicFramePr>
        <p:xfrm>
          <a:off x="7464286" y="1911541"/>
          <a:ext cx="3896139" cy="3680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57961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8">
            <a:extLst>
              <a:ext uri="{FF2B5EF4-FFF2-40B4-BE49-F238E27FC236}">
                <a16:creationId xmlns:a16="http://schemas.microsoft.com/office/drawing/2014/main" id="{A6B06654-075F-C4D9-B3CE-7E23EC93AE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013" y="1991803"/>
            <a:ext cx="7994373" cy="479662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6E22323-F1B3-D0FB-E305-FDFBD1FA8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65" y="505903"/>
            <a:ext cx="9601200" cy="1485900"/>
          </a:xfrm>
        </p:spPr>
        <p:txBody>
          <a:bodyPr>
            <a:normAutofit/>
          </a:bodyPr>
          <a:lstStyle/>
          <a:p>
            <a:r>
              <a:rPr lang="en-US" noProof="0" dirty="0"/>
              <a:t>Collective charters and CDR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25B266-B5FE-8579-FACE-FA3C968029F3}"/>
              </a:ext>
            </a:extLst>
          </p:cNvPr>
          <p:cNvSpPr/>
          <p:nvPr/>
        </p:nvSpPr>
        <p:spPr>
          <a:xfrm>
            <a:off x="2375452" y="5913783"/>
            <a:ext cx="7474226" cy="407504"/>
          </a:xfrm>
          <a:prstGeom prst="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3C4842-0B52-F7DA-EE54-A0062F2DFB03}"/>
              </a:ext>
            </a:extLst>
          </p:cNvPr>
          <p:cNvSpPr/>
          <p:nvPr/>
        </p:nvSpPr>
        <p:spPr>
          <a:xfrm>
            <a:off x="3269973" y="5322404"/>
            <a:ext cx="6023113" cy="248478"/>
          </a:xfrm>
          <a:prstGeom prst="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01075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D7DC2-4056-053E-2AEF-02ADB6B63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123402-A6A1-761D-663B-7AE77826E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37321"/>
            <a:ext cx="9601200" cy="1485900"/>
          </a:xfrm>
        </p:spPr>
        <p:txBody>
          <a:bodyPr>
            <a:normAutofit/>
          </a:bodyPr>
          <a:lstStyle/>
          <a:p>
            <a:r>
              <a:rPr lang="en-US" noProof="0" dirty="0"/>
              <a:t>Relative strength of predictors (24,7% variance)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F44E96B-6266-7348-B7DD-EBEBD72D4B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576421"/>
              </p:ext>
            </p:extLst>
          </p:nvPr>
        </p:nvGraphicFramePr>
        <p:xfrm>
          <a:off x="4103441" y="2138901"/>
          <a:ext cx="3985118" cy="4390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5137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DD647-70FC-01A3-06C5-3863537FB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CA12C3-FBCE-BAB6-C930-501BBDD6C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Any question, remarks, suggestion ? 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F58D3077-2DD8-BF6E-8476-E629079E3A03}"/>
              </a:ext>
            </a:extLst>
          </p:cNvPr>
          <p:cNvGrpSpPr/>
          <p:nvPr/>
        </p:nvGrpSpPr>
        <p:grpSpPr>
          <a:xfrm>
            <a:off x="1050375" y="2536735"/>
            <a:ext cx="10891734" cy="3894986"/>
            <a:chOff x="374514" y="2149109"/>
            <a:chExt cx="10891734" cy="389498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BDFD1CBF-9499-0C22-1504-86898D1F4635}"/>
                </a:ext>
              </a:extLst>
            </p:cNvPr>
            <p:cNvSpPr txBox="1"/>
            <p:nvPr/>
          </p:nvSpPr>
          <p:spPr>
            <a:xfrm>
              <a:off x="2402732" y="2694561"/>
              <a:ext cx="2968558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noProof="0" dirty="0"/>
                <a:t>General war attitudes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410EDAC-D638-8857-0AE4-3C0A586E9551}"/>
                </a:ext>
              </a:extLst>
            </p:cNvPr>
            <p:cNvSpPr txBox="1"/>
            <p:nvPr/>
          </p:nvSpPr>
          <p:spPr>
            <a:xfrm>
              <a:off x="2402732" y="3743732"/>
              <a:ext cx="2968557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noProof="0" dirty="0"/>
                <a:t>Subjective norms on </a:t>
              </a:r>
              <a:r>
                <a:rPr lang="en-US" noProof="0" dirty="0" err="1"/>
                <a:t>defence</a:t>
              </a:r>
              <a:r>
                <a:rPr lang="en-US" noProof="0" dirty="0"/>
                <a:t> and war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6DF08B9-D892-08E2-B25C-8DE826E94A0D}"/>
                </a:ext>
              </a:extLst>
            </p:cNvPr>
            <p:cNvSpPr txBox="1"/>
            <p:nvPr/>
          </p:nvSpPr>
          <p:spPr>
            <a:xfrm>
              <a:off x="2402732" y="4982266"/>
              <a:ext cx="2083339" cy="92333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noProof="0" dirty="0"/>
                <a:t>Perceived obstacles and levers to act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7518F5B-80DF-94E8-2E1A-A73B8806FFEE}"/>
                </a:ext>
              </a:extLst>
            </p:cNvPr>
            <p:cNvSpPr txBox="1"/>
            <p:nvPr/>
          </p:nvSpPr>
          <p:spPr>
            <a:xfrm>
              <a:off x="7186201" y="3730473"/>
              <a:ext cx="2068750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noProof="0" dirty="0"/>
                <a:t>Collective </a:t>
              </a:r>
              <a:r>
                <a:rPr lang="en-US" noProof="0" dirty="0" err="1"/>
                <a:t>defence</a:t>
              </a:r>
              <a:r>
                <a:rPr lang="en-US" noProof="0" dirty="0"/>
                <a:t> readiness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0DF6252-E391-25D3-8643-F19E7C55358E}"/>
                </a:ext>
              </a:extLst>
            </p:cNvPr>
            <p:cNvSpPr txBox="1"/>
            <p:nvPr/>
          </p:nvSpPr>
          <p:spPr>
            <a:xfrm>
              <a:off x="9858979" y="3878250"/>
              <a:ext cx="1407269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noProof="0" dirty="0" err="1"/>
                <a:t>Behaviours</a:t>
              </a:r>
              <a:endParaRPr lang="en-US" noProof="0" dirty="0"/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9D5E82F5-89E0-5ABB-F051-C8CF0A33477F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>
              <a:off x="5371290" y="2879227"/>
              <a:ext cx="1700718" cy="9153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D448440C-DA95-80D5-9E60-9FE4478B76D1}"/>
                </a:ext>
              </a:extLst>
            </p:cNvPr>
            <p:cNvCxnSpPr>
              <a:cxnSpLocks/>
              <a:stCxn id="5" idx="3"/>
            </p:cNvCxnSpPr>
            <p:nvPr/>
          </p:nvCxnSpPr>
          <p:spPr>
            <a:xfrm>
              <a:off x="5371289" y="4066898"/>
              <a:ext cx="1449424" cy="8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A771D05C-765D-2ADE-88A4-D9854A9CCC82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V="1">
              <a:off x="4486071" y="4525297"/>
              <a:ext cx="2585937" cy="91863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02120163-1074-46DC-85BC-66473E8197A7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V="1">
              <a:off x="4486071" y="4474434"/>
              <a:ext cx="5454785" cy="96949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8E659331-12B4-3C76-3715-C5660A5C91C5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>
              <a:off x="9254951" y="4053639"/>
              <a:ext cx="5666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E607423-C953-EE1E-A859-ACC68D25A9FD}"/>
                </a:ext>
              </a:extLst>
            </p:cNvPr>
            <p:cNvSpPr txBox="1"/>
            <p:nvPr/>
          </p:nvSpPr>
          <p:spPr>
            <a:xfrm>
              <a:off x="374514" y="2694561"/>
              <a:ext cx="146563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noProof="0" dirty="0"/>
                <a:t>RWA / SDO</a:t>
              </a:r>
            </a:p>
          </p:txBody>
        </p: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ECDF0CB0-5AC9-8A4E-BADE-F65E0F1737D2}"/>
                </a:ext>
              </a:extLst>
            </p:cNvPr>
            <p:cNvCxnSpPr>
              <a:cxnSpLocks/>
              <a:stCxn id="27" idx="3"/>
              <a:endCxn id="4" idx="1"/>
            </p:cNvCxnSpPr>
            <p:nvPr/>
          </p:nvCxnSpPr>
          <p:spPr>
            <a:xfrm>
              <a:off x="1840145" y="2879227"/>
              <a:ext cx="56258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DC42534F-E178-79FB-4B57-2D21D111635D}"/>
                </a:ext>
              </a:extLst>
            </p:cNvPr>
            <p:cNvSpPr txBox="1"/>
            <p:nvPr/>
          </p:nvSpPr>
          <p:spPr>
            <a:xfrm>
              <a:off x="374514" y="4843766"/>
              <a:ext cx="1465631" cy="120032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noProof="0" dirty="0"/>
                <a:t>Vicariant learning – family hero of WWII</a:t>
              </a:r>
            </a:p>
          </p:txBody>
        </p: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32D4427A-E506-F385-4D02-FDABA3D816B4}"/>
                </a:ext>
              </a:extLst>
            </p:cNvPr>
            <p:cNvCxnSpPr>
              <a:cxnSpLocks/>
              <a:stCxn id="31" idx="3"/>
              <a:endCxn id="6" idx="1"/>
            </p:cNvCxnSpPr>
            <p:nvPr/>
          </p:nvCxnSpPr>
          <p:spPr>
            <a:xfrm>
              <a:off x="1840145" y="5443931"/>
              <a:ext cx="56258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90EE5381-CEA3-138A-499D-E89662454F1F}"/>
                </a:ext>
              </a:extLst>
            </p:cNvPr>
            <p:cNvSpPr txBox="1"/>
            <p:nvPr/>
          </p:nvSpPr>
          <p:spPr>
            <a:xfrm>
              <a:off x="8057743" y="2149110"/>
              <a:ext cx="2068750" cy="36932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noProof="0" dirty="0"/>
                <a:t>WWII memories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E03803E-562C-793C-33AF-00D77E34A6A1}"/>
                </a:ext>
              </a:extLst>
            </p:cNvPr>
            <p:cNvSpPr txBox="1"/>
            <p:nvPr/>
          </p:nvSpPr>
          <p:spPr>
            <a:xfrm>
              <a:off x="374514" y="3445997"/>
              <a:ext cx="1465631" cy="120032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noProof="0" dirty="0"/>
                <a:t>Collective charter </a:t>
              </a:r>
            </a:p>
            <a:p>
              <a:pPr marL="285750" indent="-285750">
                <a:buFontTx/>
                <a:buChar char="-"/>
              </a:pPr>
              <a:r>
                <a:rPr lang="en-US" noProof="0" dirty="0"/>
                <a:t>Villain</a:t>
              </a:r>
            </a:p>
            <a:p>
              <a:pPr marL="285750" indent="-285750">
                <a:buFontTx/>
                <a:buChar char="-"/>
              </a:pPr>
              <a:r>
                <a:rPr lang="en-US" noProof="0" dirty="0"/>
                <a:t>Victims</a:t>
              </a: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E6F360C0-12D3-1E0E-01C8-2FF5D96DB148}"/>
                </a:ext>
              </a:extLst>
            </p:cNvPr>
            <p:cNvCxnSpPr>
              <a:cxnSpLocks/>
            </p:cNvCxnSpPr>
            <p:nvPr/>
          </p:nvCxnSpPr>
          <p:spPr>
            <a:xfrm>
              <a:off x="1840145" y="4066897"/>
              <a:ext cx="56258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 : en arc 19">
              <a:extLst>
                <a:ext uri="{FF2B5EF4-FFF2-40B4-BE49-F238E27FC236}">
                  <a16:creationId xmlns:a16="http://schemas.microsoft.com/office/drawing/2014/main" id="{3522352E-9B6C-FD0C-5732-2467552AE1EF}"/>
                </a:ext>
              </a:extLst>
            </p:cNvPr>
            <p:cNvCxnSpPr>
              <a:cxnSpLocks/>
              <a:stCxn id="27" idx="0"/>
              <a:endCxn id="35" idx="0"/>
            </p:cNvCxnSpPr>
            <p:nvPr/>
          </p:nvCxnSpPr>
          <p:spPr>
            <a:xfrm rot="5400000" flipH="1" flipV="1">
              <a:off x="4826998" y="-1570559"/>
              <a:ext cx="545452" cy="7984788"/>
            </a:xfrm>
            <a:prstGeom prst="curvedConnector3">
              <a:avLst>
                <a:gd name="adj1" fmla="val 141910"/>
              </a:avLst>
            </a:prstGeom>
            <a:ln w="28575" cap="flat" cmpd="sng" algn="ctr">
              <a:solidFill>
                <a:schemeClr val="accent1"/>
              </a:solidFill>
              <a:prstDash val="sysDash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FC2D2CE4-36E8-10FB-726A-BC63781D3460}"/>
              </a:ext>
            </a:extLst>
          </p:cNvPr>
          <p:cNvSpPr txBox="1"/>
          <p:nvPr/>
        </p:nvSpPr>
        <p:spPr>
          <a:xfrm>
            <a:off x="8375443" y="6230414"/>
            <a:ext cx="4244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Contact: </a:t>
            </a:r>
            <a:r>
              <a:rPr lang="en-US" u="sng" noProof="0" dirty="0"/>
              <a:t>loic.fierens@uclouvain.be</a:t>
            </a:r>
          </a:p>
        </p:txBody>
      </p:sp>
    </p:spTree>
    <p:extLst>
      <p:ext uri="{BB962C8B-B14F-4D97-AF65-F5344CB8AC3E}">
        <p14:creationId xmlns:p14="http://schemas.microsoft.com/office/powerpoint/2010/main" val="4088612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1CF47-D3AF-F439-DEE3-3FD778852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The end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D3FAC9-6FD0-49FA-8FA5-2B38DD1AE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09208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ADDD94-2B44-0CFC-3878-64CB96ABA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Global trend towards peace / anti-war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09DA672-F7B1-3F3A-5EEA-2FC39A0DA2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6722" y="2511281"/>
            <a:ext cx="4959866" cy="31573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2D7FF1-95E0-F65A-7E0D-8EDABDB826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701"/>
          <a:stretch>
            <a:fillRect/>
          </a:stretch>
        </p:blipFill>
        <p:spPr>
          <a:xfrm>
            <a:off x="1212155" y="2643091"/>
            <a:ext cx="4376526" cy="302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71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697BF2-A99A-15E6-02EB-B3B628257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Peace and War attitudes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DF99C-7C7D-AF47-E867-49A276767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6715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noProof="0" dirty="0"/>
              <a:t>General peace attitudes</a:t>
            </a:r>
          </a:p>
          <a:p>
            <a:pPr lvl="1"/>
            <a:r>
              <a:rPr lang="en-US" noProof="0" dirty="0"/>
              <a:t>Our country's first priority should be world peace</a:t>
            </a:r>
          </a:p>
          <a:p>
            <a:pPr lvl="1"/>
            <a:r>
              <a:rPr lang="en-US" noProof="0" dirty="0"/>
              <a:t>We must devote all our energy to securing peace throughout the world</a:t>
            </a:r>
          </a:p>
          <a:p>
            <a:pPr lvl="1"/>
            <a:r>
              <a:rPr lang="en-US" noProof="0" dirty="0"/>
              <a:t>I believe that peace is extremely important</a:t>
            </a:r>
          </a:p>
          <a:p>
            <a:pPr lvl="1"/>
            <a:r>
              <a:rPr lang="en-US" noProof="0" dirty="0"/>
              <a:t>Peace brings out the best qualities in a society</a:t>
            </a:r>
          </a:p>
          <a:p>
            <a:pPr lvl="1"/>
            <a:r>
              <a:rPr lang="en-US" noProof="0" dirty="0"/>
              <a:t>In general, I am not too concerned about peace in the world</a:t>
            </a:r>
          </a:p>
          <a:p>
            <a:pPr lvl="1"/>
            <a:endParaRPr lang="en-US" noProof="0" dirty="0"/>
          </a:p>
          <a:p>
            <a:r>
              <a:rPr lang="en-US" noProof="0" dirty="0"/>
              <a:t>General anti-war attitudes</a:t>
            </a:r>
          </a:p>
          <a:p>
            <a:pPr lvl="1"/>
            <a:r>
              <a:rPr lang="en-US" noProof="0" dirty="0"/>
              <a:t>There is no conceivable justification for war</a:t>
            </a:r>
          </a:p>
          <a:p>
            <a:pPr lvl="1"/>
            <a:r>
              <a:rPr lang="en-US" noProof="0" dirty="0"/>
              <a:t>War is sometimes the best way to solve a conflict</a:t>
            </a:r>
          </a:p>
          <a:p>
            <a:pPr lvl="1"/>
            <a:r>
              <a:rPr lang="en-US" noProof="0" dirty="0"/>
              <a:t>War is a futile struggle resulting in self-destruction</a:t>
            </a:r>
          </a:p>
          <a:p>
            <a:pPr lvl="1"/>
            <a:r>
              <a:rPr lang="en-US" noProof="0" dirty="0"/>
              <a:t>Under some conditions, war is necessary to maintain justice.</a:t>
            </a:r>
          </a:p>
          <a:p>
            <a:pPr lvl="1"/>
            <a:r>
              <a:rPr lang="en-US" noProof="0" dirty="0"/>
              <a:t>Although war is terrible, it has some value.</a:t>
            </a:r>
          </a:p>
          <a:p>
            <a:pPr lvl="1"/>
            <a:endParaRPr lang="en-US" noProof="0" dirty="0"/>
          </a:p>
          <a:p>
            <a:r>
              <a:rPr lang="en-US" noProof="0" dirty="0"/>
              <a:t>APWS (Bizumic et al., 2013; Van der Linden et al., 2017): bidimensional scale</a:t>
            </a:r>
          </a:p>
        </p:txBody>
      </p:sp>
    </p:spTree>
    <p:extLst>
      <p:ext uri="{BB962C8B-B14F-4D97-AF65-F5344CB8AC3E}">
        <p14:creationId xmlns:p14="http://schemas.microsoft.com/office/powerpoint/2010/main" val="3759214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9C0B21-D385-A37B-8BE2-55E87E194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Alpha</a:t>
            </a: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58B4400A-486C-4228-1411-95CB3A15C2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4007114"/>
              </p:ext>
            </p:extLst>
          </p:nvPr>
        </p:nvGraphicFramePr>
        <p:xfrm>
          <a:off x="922867" y="1792288"/>
          <a:ext cx="2700866" cy="4822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2307">
                  <a:extLst>
                    <a:ext uri="{9D8B030D-6E8A-4147-A177-3AD203B41FA5}">
                      <a16:colId xmlns:a16="http://schemas.microsoft.com/office/drawing/2014/main" val="4263934276"/>
                    </a:ext>
                  </a:extLst>
                </a:gridCol>
                <a:gridCol w="1288559">
                  <a:extLst>
                    <a:ext uri="{9D8B030D-6E8A-4147-A177-3AD203B41FA5}">
                      <a16:colId xmlns:a16="http://schemas.microsoft.com/office/drawing/2014/main" val="328676913"/>
                    </a:ext>
                  </a:extLst>
                </a:gridCol>
              </a:tblGrid>
              <a:tr h="155045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Country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Cronbach's Alpha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47164073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Austria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.734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61464373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Belgium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.774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24880606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Bosnia </a:t>
                      </a:r>
                      <a:r>
                        <a:rPr lang="en-US" sz="1100" kern="0" noProof="0" dirty="0" err="1">
                          <a:effectLst/>
                        </a:rPr>
                        <a:t>Herzgovina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.806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34198457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Croatia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.773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08734460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Cyprus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.673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74407404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Czechia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.671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70957254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Denmark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.678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53827472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Estonia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.745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33492216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France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.749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18221430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Germany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.708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85101321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Hungary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.597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98401730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Iceland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.749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25448507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Italy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.729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21903636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Moldova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.659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6330061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North Macedonia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.661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18809193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Poland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.737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57818059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Portugal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.712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77033531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Romania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.721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00914048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Serbia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.646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74864662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Slovakia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.767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45622133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Slovenia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.711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2947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Spain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.765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34629134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Ukraine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.700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04407484"/>
                  </a:ext>
                </a:extLst>
              </a:tr>
              <a:tr h="193018">
                <a:tc>
                  <a:txBody>
                    <a:bodyPr/>
                    <a:lstStyle/>
                    <a:p>
                      <a:pPr marL="38100" marR="38100" algn="l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United Kingdom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.756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24728482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806FEBCF-1447-6B7B-8BCC-E427274E8257}"/>
              </a:ext>
            </a:extLst>
          </p:cNvPr>
          <p:cNvSpPr txBox="1"/>
          <p:nvPr/>
        </p:nvSpPr>
        <p:spPr>
          <a:xfrm>
            <a:off x="838200" y="1275513"/>
            <a:ext cx="6096000" cy="392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u="sng" kern="0" noProof="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APW_peace</a:t>
            </a:r>
            <a:r>
              <a:rPr lang="en-US" sz="1800" u="sng" kern="0" noProof="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alpha per country</a:t>
            </a:r>
            <a:endParaRPr lang="en-US" sz="1800" kern="100" noProof="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82FA269-1173-300F-5678-BC2B86F425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528244"/>
              </p:ext>
            </p:extLst>
          </p:nvPr>
        </p:nvGraphicFramePr>
        <p:xfrm>
          <a:off x="5472413" y="1792288"/>
          <a:ext cx="2432508" cy="47402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0486">
                  <a:extLst>
                    <a:ext uri="{9D8B030D-6E8A-4147-A177-3AD203B41FA5}">
                      <a16:colId xmlns:a16="http://schemas.microsoft.com/office/drawing/2014/main" val="3603610831"/>
                    </a:ext>
                  </a:extLst>
                </a:gridCol>
                <a:gridCol w="1162022">
                  <a:extLst>
                    <a:ext uri="{9D8B030D-6E8A-4147-A177-3AD203B41FA5}">
                      <a16:colId xmlns:a16="http://schemas.microsoft.com/office/drawing/2014/main" val="3474562656"/>
                    </a:ext>
                  </a:extLst>
                </a:gridCol>
              </a:tblGrid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Country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Cronbach's Alpha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9312996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Austria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.709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1382108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Belgium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.727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5992362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Bosnia </a:t>
                      </a:r>
                      <a:r>
                        <a:rPr lang="en-US" sz="1100" kern="0" noProof="0" dirty="0" err="1">
                          <a:effectLst/>
                        </a:rPr>
                        <a:t>Herzgovina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.830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5895314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Croatia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.840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58514788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Cyprus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.738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2783942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Czechia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.820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61942247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Denmark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.841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55717105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Estonia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.833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21573733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France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.831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78368043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Germany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.788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4973662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Hungary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.771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4553914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Iceland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.846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51146371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Italy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.791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9768382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Moldova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.565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5878792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North Macedonia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.792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011997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Poland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.812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3432324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Portugal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.847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97205051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Romania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.803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6623564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Serbia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.853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19808191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Slovakia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.872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553717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Slovenia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.878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69542853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Spain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.806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003718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Ukraine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.725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35857251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United Kingdom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0" noProof="0" dirty="0">
                          <a:effectLst/>
                        </a:rPr>
                        <a:t>.825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7953555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CF188415-DACA-30E4-7FAC-44255B31ED52}"/>
              </a:ext>
            </a:extLst>
          </p:cNvPr>
          <p:cNvSpPr txBox="1"/>
          <p:nvPr/>
        </p:nvSpPr>
        <p:spPr>
          <a:xfrm>
            <a:off x="5325533" y="1253332"/>
            <a:ext cx="6096000" cy="392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u="sng" kern="0" noProof="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APW_war</a:t>
            </a:r>
            <a:r>
              <a:rPr lang="en-US" sz="1800" u="sng" kern="0" noProof="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alpha per country</a:t>
            </a:r>
            <a:endParaRPr lang="en-US" sz="1800" kern="100" noProof="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638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2D7B69-455F-341E-5EEF-D76A3709F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Knowledge of family/country history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7711061B-71FF-3888-B973-22E96005C3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8010" y="2286000"/>
            <a:ext cx="6088380" cy="3581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88DFED2-6838-6012-8289-950CB6A1B86A}"/>
              </a:ext>
            </a:extLst>
          </p:cNvPr>
          <p:cNvCxnSpPr>
            <a:cxnSpLocks/>
          </p:cNvCxnSpPr>
          <p:nvPr/>
        </p:nvCxnSpPr>
        <p:spPr>
          <a:xfrm>
            <a:off x="2266544" y="3317132"/>
            <a:ext cx="6361890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626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2673A6-4DCB-AA57-B916-5BB286701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Bystander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A41B581-78FB-054C-0BF0-E46D8A29A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5486" y="2286000"/>
            <a:ext cx="6073427" cy="3581400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CC2F649-0910-02E2-B820-430997163653}"/>
              </a:ext>
            </a:extLst>
          </p:cNvPr>
          <p:cNvCxnSpPr/>
          <p:nvPr/>
        </p:nvCxnSpPr>
        <p:spPr>
          <a:xfrm>
            <a:off x="2490281" y="3375497"/>
            <a:ext cx="6634264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3551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C4B272-8B1B-02B3-AE82-7F8F93A13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 fearful (and sometimes hopeful) future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57059B-5F6B-9738-A188-0A1E9B2C66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680"/>
          <a:stretch>
            <a:fillRect/>
          </a:stretch>
        </p:blipFill>
        <p:spPr>
          <a:xfrm>
            <a:off x="2344793" y="2028351"/>
            <a:ext cx="8124825" cy="4464524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F32BC39-780D-D44A-DE7C-655FC9F407FC}"/>
              </a:ext>
            </a:extLst>
          </p:cNvPr>
          <p:cNvCxnSpPr>
            <a:cxnSpLocks/>
          </p:cNvCxnSpPr>
          <p:nvPr/>
        </p:nvCxnSpPr>
        <p:spPr>
          <a:xfrm>
            <a:off x="2947481" y="3813242"/>
            <a:ext cx="5525310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0625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FE0CBD-3ADB-5C77-9B95-2D81805E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 contrasted past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4A9C289-EBA1-3873-C256-924E30C93F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9185" y="2286000"/>
            <a:ext cx="5626029" cy="3581400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5870E0A-4F07-7ED3-C251-F47E534F3967}"/>
              </a:ext>
            </a:extLst>
          </p:cNvPr>
          <p:cNvCxnSpPr>
            <a:cxnSpLocks/>
          </p:cNvCxnSpPr>
          <p:nvPr/>
        </p:nvCxnSpPr>
        <p:spPr>
          <a:xfrm>
            <a:off x="2441643" y="3492229"/>
            <a:ext cx="6420255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760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A941BA-DDA1-1FFA-F374-FB8125606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Intertemporal collective trajectory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96ED2F6-C6AA-E02A-4920-F3FE0A0434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59185" y="2286000"/>
            <a:ext cx="5626029" cy="3581400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A183533-4627-EBAD-116A-E4D0286492CB}"/>
              </a:ext>
            </a:extLst>
          </p:cNvPr>
          <p:cNvCxnSpPr>
            <a:cxnSpLocks/>
          </p:cNvCxnSpPr>
          <p:nvPr/>
        </p:nvCxnSpPr>
        <p:spPr>
          <a:xfrm>
            <a:off x="2286000" y="3511685"/>
            <a:ext cx="6536987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92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0053DF-D6B6-FA6F-C33C-F2B1A6E01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General sample correlations: country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0683EC4-97CB-E37C-9E95-12FA4D16B4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97308"/>
            <a:ext cx="9833043" cy="519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443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A69F58-661B-2CE8-9DEC-D46263B7C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General sample correlations: family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73C91D0-1207-BB96-19E2-B01CE016CF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9845" y="1361243"/>
            <a:ext cx="10293500" cy="49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044973"/>
      </p:ext>
    </p:extLst>
  </p:cSld>
  <p:clrMapOvr>
    <a:masterClrMapping/>
  </p:clrMapOvr>
</p:sld>
</file>

<file path=ppt/theme/theme1.xml><?xml version="1.0" encoding="utf-8"?>
<a:theme xmlns:a="http://schemas.openxmlformats.org/drawingml/2006/main" name="Cadrage">
  <a:themeElements>
    <a:clrScheme name="Cadrage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adrag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dra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1323</TotalTime>
  <Words>1521</Words>
  <Application>Microsoft Office PowerPoint</Application>
  <PresentationFormat>Grand écran</PresentationFormat>
  <Paragraphs>325</Paragraphs>
  <Slides>29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5" baseType="lpstr">
      <vt:lpstr>Aptos</vt:lpstr>
      <vt:lpstr>Arial</vt:lpstr>
      <vt:lpstr>Franklin Gothic Book</vt:lpstr>
      <vt:lpstr>Times New Roman</vt:lpstr>
      <vt:lpstr>Wingdings</vt:lpstr>
      <vt:lpstr>Cadrage</vt:lpstr>
      <vt:lpstr>The Memory of WORLD WAR II   a driver of war attitudes and collective defence readiness 80 years on?</vt:lpstr>
      <vt:lpstr>PEACE project </vt:lpstr>
      <vt:lpstr>Présentation PowerPoint</vt:lpstr>
      <vt:lpstr>Research question</vt:lpstr>
      <vt:lpstr>This study</vt:lpstr>
      <vt:lpstr>State of the art</vt:lpstr>
      <vt:lpstr>Hero</vt:lpstr>
      <vt:lpstr>Villain</vt:lpstr>
      <vt:lpstr>Victim</vt:lpstr>
      <vt:lpstr>Pathway #1</vt:lpstr>
      <vt:lpstr>Peace and War attitudes</vt:lpstr>
      <vt:lpstr>Présentation PowerPoint</vt:lpstr>
      <vt:lpstr>Relative strength of predictors (15-17%)</vt:lpstr>
      <vt:lpstr>Pathway #2</vt:lpstr>
      <vt:lpstr>Collective defence readiness</vt:lpstr>
      <vt:lpstr>Collective charters and CDR</vt:lpstr>
      <vt:lpstr>Relative strength of predictors (24,7% variance)</vt:lpstr>
      <vt:lpstr>Any question, remarks, suggestion ? </vt:lpstr>
      <vt:lpstr>The end </vt:lpstr>
      <vt:lpstr>Global trend towards peace / anti-war</vt:lpstr>
      <vt:lpstr>Peace and War attitudes</vt:lpstr>
      <vt:lpstr>Alpha</vt:lpstr>
      <vt:lpstr>Knowledge of family/country history</vt:lpstr>
      <vt:lpstr>Bystander</vt:lpstr>
      <vt:lpstr>A fearful (and sometimes hopeful) future</vt:lpstr>
      <vt:lpstr>A contrasted past</vt:lpstr>
      <vt:lpstr>Intertemporal collective trajectory</vt:lpstr>
      <vt:lpstr>General sample correlations: country</vt:lpstr>
      <vt:lpstr>General sample correlations: family</vt:lpstr>
    </vt:vector>
  </TitlesOfParts>
  <Company>UCLouvain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Loïc Fierens</dc:creator>
  <cp:lastModifiedBy>Loïc Fierens</cp:lastModifiedBy>
  <cp:revision>2</cp:revision>
  <dcterms:created xsi:type="dcterms:W3CDTF">2026-06-19T10:05:12Z</dcterms:created>
  <dcterms:modified xsi:type="dcterms:W3CDTF">2026-07-04T10:49:03Z</dcterms:modified>
</cp:coreProperties>
</file>