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9" r:id="rId3"/>
    <p:sldId id="267" r:id="rId4"/>
    <p:sldId id="268" r:id="rId5"/>
    <p:sldId id="269" r:id="rId6"/>
    <p:sldId id="270" r:id="rId7"/>
    <p:sldId id="271" r:id="rId8"/>
    <p:sldId id="264" r:id="rId9"/>
    <p:sldId id="266" r:id="rId10"/>
  </p:sldIdLst>
  <p:sldSz cx="12192000" cy="6858000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sans titre" id="{538CE756-38EB-6644-8043-872BC1709C53}">
          <p14:sldIdLst>
            <p14:sldId id="256"/>
            <p14:sldId id="259"/>
            <p14:sldId id="267"/>
            <p14:sldId id="268"/>
            <p14:sldId id="269"/>
            <p14:sldId id="270"/>
            <p14:sldId id="271"/>
            <p14:sldId id="264"/>
            <p14:sldId id="26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64" userDrawn="1">
          <p15:clr>
            <a:srgbClr val="A4A3A4"/>
          </p15:clr>
        </p15:guide>
        <p15:guide id="2" pos="66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78179"/>
    <a:srgbClr val="00A5BD"/>
    <a:srgbClr val="FFFFFF"/>
    <a:srgbClr val="005670"/>
    <a:srgbClr val="00B140"/>
    <a:srgbClr val="4EBC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>
      <p:cViewPr varScale="1">
        <p:scale>
          <a:sx n="64" d="100"/>
          <a:sy n="64" d="100"/>
        </p:scale>
        <p:origin x="680" y="56"/>
      </p:cViewPr>
      <p:guideLst>
        <p:guide orient="horz" pos="364"/>
        <p:guide pos="665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4" d="100"/>
          <a:sy n="64" d="100"/>
        </p:scale>
        <p:origin x="-3144" y="-77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8BDC8D-CF36-4FFD-9C3A-F2757677FE8E}" type="datetimeFigureOut">
              <a:rPr lang="fr-BE" smtClean="0"/>
              <a:pPr/>
              <a:t>01-12-23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DB3747-FD6B-4C7D-B5C8-B28BADEBB081}" type="slidenum">
              <a:rPr lang="fr-BE" smtClean="0"/>
              <a:pPr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4011040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FB230A-9000-4FE3-AC3C-EA1F793F420D}" type="datetimeFigureOut">
              <a:rPr lang="fr-BE" smtClean="0"/>
              <a:pPr/>
              <a:t>01-12-23</a:t>
            </a:fld>
            <a:endParaRPr lang="fr-BE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BE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7018B2-76E0-40B6-8F64-1BD895053498}" type="slidenum">
              <a:rPr lang="fr-BE" smtClean="0"/>
              <a:pPr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119547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CA57B8F-3176-40F3-91C2-B32EA57A0645}" type="slidenum">
              <a:rPr lang="fr-BE" smtClean="0"/>
              <a:pPr>
                <a:defRPr/>
              </a:pPr>
              <a:t>8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3233648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Circle U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>
            <a:extLst>
              <a:ext uri="{FF2B5EF4-FFF2-40B4-BE49-F238E27FC236}">
                <a16:creationId xmlns:a16="http://schemas.microsoft.com/office/drawing/2014/main" id="{4EB9D6F3-8ECB-420B-8913-C0A0EF4BFB7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flipH="1">
            <a:off x="1" y="0"/>
            <a:ext cx="12192000" cy="6858000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E6BC11C4-949A-4F23-9955-4F141D3A4CD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4691" t="1359" r="12592" b="1359"/>
          <a:stretch/>
        </p:blipFill>
        <p:spPr>
          <a:xfrm>
            <a:off x="335281" y="0"/>
            <a:ext cx="11856719" cy="6858000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3DEC81FA-7379-4C13-86BD-83A4E73859F8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79376" y="332656"/>
            <a:ext cx="2574041" cy="771146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92B71D39-BCBC-4B0C-A007-86091A3BFAFB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195252" y="5733256"/>
            <a:ext cx="11789127" cy="1445119"/>
          </a:xfrm>
          <a:prstGeom prst="rect">
            <a:avLst/>
          </a:prstGeom>
        </p:spPr>
      </p:pic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0" y="3499848"/>
            <a:ext cx="6096000" cy="1938992"/>
          </a:xfrm>
        </p:spPr>
        <p:txBody>
          <a:bodyPr wrap="square" lIns="1620000" rIns="900000" anchor="ctr">
            <a:spAutoFit/>
          </a:bodyPr>
          <a:lstStyle>
            <a:lvl1pPr marL="0" indent="0" algn="l">
              <a:spcBef>
                <a:spcPts val="0"/>
              </a:spcBef>
              <a:buNone/>
              <a:defRPr sz="2400" b="1" cap="all" baseline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 dirty="0"/>
              <a:t>Click </a:t>
            </a:r>
            <a:r>
              <a:rPr lang="nl-BE" dirty="0" err="1"/>
              <a:t>to</a:t>
            </a:r>
            <a:r>
              <a:rPr lang="nl-BE" dirty="0"/>
              <a:t> </a:t>
            </a:r>
            <a:r>
              <a:rPr lang="nl-BE" dirty="0" err="1"/>
              <a:t>Modify</a:t>
            </a:r>
            <a:r>
              <a:rPr lang="nl-BE" dirty="0"/>
              <a:t> </a:t>
            </a:r>
            <a:r>
              <a:rPr lang="nl-BE" dirty="0" err="1"/>
              <a:t>the</a:t>
            </a:r>
            <a:r>
              <a:rPr lang="nl-BE" dirty="0"/>
              <a:t> </a:t>
            </a:r>
            <a:r>
              <a:rPr lang="nl-BE" dirty="0" err="1"/>
              <a:t>subtitle</a:t>
            </a:r>
            <a:endParaRPr lang="nl-BE" dirty="0"/>
          </a:p>
          <a:p>
            <a:endParaRPr lang="nl-BE" dirty="0"/>
          </a:p>
          <a:p>
            <a:r>
              <a:rPr lang="nl-BE" dirty="0"/>
              <a:t>Speaker</a:t>
            </a:r>
          </a:p>
          <a:p>
            <a:r>
              <a:rPr lang="nl-BE" dirty="0"/>
              <a:t>Date </a:t>
            </a:r>
            <a:r>
              <a:rPr lang="nl-BE" dirty="0" err="1"/>
              <a:t>and</a:t>
            </a:r>
            <a:r>
              <a:rPr lang="nl-BE" dirty="0"/>
              <a:t> </a:t>
            </a:r>
            <a:r>
              <a:rPr lang="nl-BE" dirty="0" err="1"/>
              <a:t>place</a:t>
            </a:r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0" y="1745522"/>
            <a:ext cx="6096000" cy="1754326"/>
          </a:xfrm>
        </p:spPr>
        <p:txBody>
          <a:bodyPr wrap="square" lIns="1620000" rIns="900000" anchor="ctr" anchorCtr="0">
            <a:spAutoFit/>
          </a:bodyPr>
          <a:lstStyle>
            <a:lvl1pPr algn="l">
              <a:defRPr sz="3600" b="1" cap="all" baseline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Arial" pitchFamily="34" charset="0"/>
              </a:defRPr>
            </a:lvl1pPr>
          </a:lstStyle>
          <a:p>
            <a:r>
              <a:rPr lang="nl-BE" dirty="0" err="1"/>
              <a:t>CLiCK</a:t>
            </a:r>
            <a:r>
              <a:rPr lang="nl-BE" dirty="0"/>
              <a:t> </a:t>
            </a:r>
            <a:r>
              <a:rPr lang="nl-BE" dirty="0" err="1"/>
              <a:t>to</a:t>
            </a:r>
            <a:r>
              <a:rPr lang="nl-BE" dirty="0"/>
              <a:t> </a:t>
            </a:r>
            <a:r>
              <a:rPr lang="nl-BE" dirty="0" err="1"/>
              <a:t>modify</a:t>
            </a:r>
            <a:r>
              <a:rPr lang="nl-BE" dirty="0"/>
              <a:t> </a:t>
            </a:r>
            <a:r>
              <a:rPr lang="nl-BE" dirty="0" err="1"/>
              <a:t>the</a:t>
            </a:r>
            <a:r>
              <a:rPr lang="nl-BE" dirty="0"/>
              <a:t> </a:t>
            </a:r>
            <a:r>
              <a:rPr lang="nl-BE" dirty="0" err="1"/>
              <a:t>title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66208219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 - Circle U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0" y="980728"/>
            <a:ext cx="12192000" cy="5391328"/>
          </a:xfrm>
        </p:spPr>
        <p:txBody>
          <a:bodyPr lIns="450000" tIns="46800" rIns="180000" bIns="46800" anchor="ctr">
            <a:normAutofit/>
          </a:bodyPr>
          <a:lstStyle>
            <a:lvl1pPr marL="447675" indent="-447675"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400" cap="none" baseline="0">
                <a:latin typeface="Roboto" panose="02000000000000000000" pitchFamily="2" charset="0"/>
                <a:ea typeface="Roboto" panose="02000000000000000000" pitchFamily="2" charset="0"/>
                <a:cs typeface="Arial" pitchFamily="34" charset="0"/>
              </a:defRPr>
            </a:lvl1pPr>
            <a:lvl2pPr marL="742950" indent="-285750">
              <a:buClr>
                <a:schemeClr val="tx2"/>
              </a:buClr>
              <a:buFont typeface="Wingdings" panose="05000000000000000000" pitchFamily="2" charset="2"/>
              <a:buChar char="§"/>
              <a:defRPr sz="2000">
                <a:latin typeface="Roboto" panose="02000000000000000000" pitchFamily="2" charset="0"/>
                <a:ea typeface="Roboto" panose="02000000000000000000" pitchFamily="2" charset="0"/>
                <a:cs typeface="Arial" pitchFamily="34" charset="0"/>
              </a:defRPr>
            </a:lvl2pPr>
            <a:lvl3pPr marL="1143000" indent="-228600">
              <a:buFont typeface="Courier New" panose="02070309020205020404" pitchFamily="49" charset="0"/>
              <a:buChar char="o"/>
              <a:defRPr sz="1600">
                <a:latin typeface="Roboto" panose="02000000000000000000" pitchFamily="2" charset="0"/>
                <a:ea typeface="Roboto" panose="02000000000000000000" pitchFamily="2" charset="0"/>
                <a:cs typeface="Arial" pitchFamily="34" charset="0"/>
              </a:defRPr>
            </a:lvl3pPr>
            <a:lvl4pPr>
              <a:defRPr sz="1400">
                <a:latin typeface="Roboto" panose="02000000000000000000" pitchFamily="2" charset="0"/>
                <a:ea typeface="Roboto" panose="02000000000000000000" pitchFamily="2" charset="0"/>
                <a:cs typeface="Arial" pitchFamily="34" charset="0"/>
              </a:defRPr>
            </a:lvl4pPr>
            <a:lvl5pPr>
              <a:defRPr sz="1400">
                <a:latin typeface="Roboto" panose="02000000000000000000" pitchFamily="2" charset="0"/>
                <a:ea typeface="Roboto" panose="02000000000000000000" pitchFamily="2" charset="0"/>
                <a:cs typeface="Arial" pitchFamily="34" charset="0"/>
              </a:defRPr>
            </a:lvl5pPr>
          </a:lstStyle>
          <a:p>
            <a:pPr lvl="0"/>
            <a:r>
              <a:rPr lang="fr-BE" noProof="0" dirty="0"/>
              <a:t>Click to </a:t>
            </a:r>
            <a:r>
              <a:rPr lang="fr-BE" noProof="0" dirty="0" err="1"/>
              <a:t>modify</a:t>
            </a:r>
            <a:r>
              <a:rPr lang="fr-BE" noProof="0" dirty="0"/>
              <a:t> the </a:t>
            </a:r>
            <a:r>
              <a:rPr lang="fr-BE" noProof="0" dirty="0" err="1"/>
              <a:t>title</a:t>
            </a:r>
            <a:endParaRPr lang="fr-BE" noProof="0" dirty="0"/>
          </a:p>
          <a:p>
            <a:pPr lvl="1"/>
            <a:r>
              <a:rPr lang="fr-BE" noProof="0" dirty="0"/>
              <a:t>Second </a:t>
            </a:r>
            <a:r>
              <a:rPr lang="fr-BE" noProof="0" dirty="0" err="1"/>
              <a:t>level</a:t>
            </a:r>
            <a:r>
              <a:rPr lang="fr-BE" noProof="0" dirty="0"/>
              <a:t> </a:t>
            </a:r>
            <a:r>
              <a:rPr lang="fr-BE" noProof="0" dirty="0" err="1"/>
              <a:t>title</a:t>
            </a:r>
            <a:endParaRPr lang="fr-BE" noProof="0" dirty="0"/>
          </a:p>
          <a:p>
            <a:pPr lvl="2"/>
            <a:r>
              <a:rPr lang="fr-BE" noProof="0" dirty="0" err="1"/>
              <a:t>Third</a:t>
            </a:r>
            <a:r>
              <a:rPr lang="fr-BE" noProof="0" dirty="0"/>
              <a:t> </a:t>
            </a:r>
            <a:r>
              <a:rPr lang="fr-BE" noProof="0" dirty="0" err="1"/>
              <a:t>level</a:t>
            </a:r>
            <a:r>
              <a:rPr lang="fr-BE" noProof="0" dirty="0"/>
              <a:t> </a:t>
            </a:r>
            <a:r>
              <a:rPr lang="fr-BE" noProof="0" dirty="0" err="1"/>
              <a:t>title</a:t>
            </a:r>
            <a:endParaRPr lang="fr-BE" noProof="0" dirty="0"/>
          </a:p>
        </p:txBody>
      </p:sp>
      <p:sp>
        <p:nvSpPr>
          <p:cNvPr id="8" name="Titre 13"/>
          <p:cNvSpPr>
            <a:spLocks noGrp="1"/>
          </p:cNvSpPr>
          <p:nvPr>
            <p:ph type="title" hasCustomPrompt="1"/>
          </p:nvPr>
        </p:nvSpPr>
        <p:spPr>
          <a:xfrm>
            <a:off x="0" y="1"/>
            <a:ext cx="12192000" cy="1099271"/>
          </a:xfrm>
        </p:spPr>
        <p:txBody>
          <a:bodyPr wrap="square" lIns="450000" tIns="360000" rIns="180000" bIns="180000" anchor="t" anchorCtr="0">
            <a:spAutoFit/>
          </a:bodyPr>
          <a:lstStyle>
            <a:lvl1pPr algn="l">
              <a:defRPr sz="3600" cap="all" baseline="0">
                <a:solidFill>
                  <a:schemeClr val="tx2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Arial" pitchFamily="34" charset="0"/>
              </a:defRPr>
            </a:lvl1pPr>
          </a:lstStyle>
          <a:p>
            <a:r>
              <a:rPr lang="fr-BE" dirty="0"/>
              <a:t>Click to </a:t>
            </a:r>
            <a:r>
              <a:rPr lang="fr-BE" dirty="0" err="1"/>
              <a:t>add</a:t>
            </a:r>
            <a:r>
              <a:rPr lang="fr-BE" dirty="0"/>
              <a:t> Content</a:t>
            </a:r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- Circle U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0" y="990000"/>
            <a:ext cx="12192000" cy="5391328"/>
          </a:xfrm>
        </p:spPr>
        <p:txBody>
          <a:bodyPr lIns="450000" tIns="46800" rIns="180000" bIns="46800" anchor="ctr">
            <a:normAutofit/>
          </a:bodyPr>
          <a:lstStyle>
            <a:lvl1pPr marL="342900" indent="-342900">
              <a:buClr>
                <a:schemeClr val="tx2"/>
              </a:buClr>
              <a:buFont typeface="Wingdings" panose="05000000000000000000" pitchFamily="2" charset="2"/>
              <a:buChar char="§"/>
              <a:defRPr sz="2400">
                <a:latin typeface="Roboto" panose="02000000000000000000" pitchFamily="2" charset="0"/>
                <a:ea typeface="Roboto" panose="02000000000000000000" pitchFamily="2" charset="0"/>
                <a:cs typeface="Arial" pitchFamily="34" charset="0"/>
              </a:defRPr>
            </a:lvl1pPr>
            <a:lvl2pPr marL="742950" indent="-285750">
              <a:buClr>
                <a:schemeClr val="tx2"/>
              </a:buClr>
              <a:buFont typeface="Wingdings" panose="05000000000000000000" pitchFamily="2" charset="2"/>
              <a:buChar char="§"/>
              <a:defRPr sz="2000">
                <a:latin typeface="Roboto" panose="02000000000000000000" pitchFamily="2" charset="0"/>
                <a:ea typeface="Roboto" panose="02000000000000000000" pitchFamily="2" charset="0"/>
                <a:cs typeface="Arial" pitchFamily="34" charset="0"/>
              </a:defRPr>
            </a:lvl2pPr>
            <a:lvl3pPr marL="1143000" indent="-228600">
              <a:buFont typeface="Courier New" panose="02070309020205020404" pitchFamily="49" charset="0"/>
              <a:buChar char="o"/>
              <a:defRPr sz="1600">
                <a:latin typeface="Roboto" panose="02000000000000000000" pitchFamily="2" charset="0"/>
                <a:ea typeface="Roboto" panose="02000000000000000000" pitchFamily="2" charset="0"/>
                <a:cs typeface="Arial" pitchFamily="34" charset="0"/>
              </a:defRPr>
            </a:lvl3pPr>
            <a:lvl4pPr>
              <a:defRPr sz="1400">
                <a:latin typeface="Roboto" panose="02000000000000000000" pitchFamily="2" charset="0"/>
                <a:ea typeface="Roboto" panose="02000000000000000000" pitchFamily="2" charset="0"/>
                <a:cs typeface="Arial" pitchFamily="34" charset="0"/>
              </a:defRPr>
            </a:lvl4pPr>
            <a:lvl5pPr>
              <a:defRPr sz="1400">
                <a:latin typeface="Roboto" panose="02000000000000000000" pitchFamily="2" charset="0"/>
                <a:ea typeface="Roboto" panose="02000000000000000000" pitchFamily="2" charset="0"/>
                <a:cs typeface="Arial" pitchFamily="34" charset="0"/>
              </a:defRPr>
            </a:lvl5pPr>
          </a:lstStyle>
          <a:p>
            <a:pPr lvl="0"/>
            <a:r>
              <a:rPr lang="fr-BE" noProof="0" dirty="0"/>
              <a:t>Click to </a:t>
            </a:r>
            <a:r>
              <a:rPr lang="fr-BE" noProof="0" dirty="0" err="1"/>
              <a:t>modify</a:t>
            </a:r>
            <a:r>
              <a:rPr lang="fr-BE" noProof="0" dirty="0"/>
              <a:t> the </a:t>
            </a:r>
            <a:r>
              <a:rPr lang="fr-BE" noProof="0" dirty="0" err="1"/>
              <a:t>text</a:t>
            </a:r>
            <a:endParaRPr lang="fr-BE" noProof="0" dirty="0"/>
          </a:p>
          <a:p>
            <a:pPr lvl="1"/>
            <a:r>
              <a:rPr lang="fr-BE" noProof="0" dirty="0"/>
              <a:t>Second </a:t>
            </a:r>
            <a:r>
              <a:rPr lang="fr-BE" noProof="0" dirty="0" err="1"/>
              <a:t>level</a:t>
            </a:r>
            <a:r>
              <a:rPr lang="fr-BE" noProof="0" dirty="0"/>
              <a:t> </a:t>
            </a:r>
            <a:r>
              <a:rPr lang="fr-BE" noProof="0" dirty="0" err="1"/>
              <a:t>text</a:t>
            </a:r>
            <a:endParaRPr lang="fr-BE" noProof="0" dirty="0"/>
          </a:p>
          <a:p>
            <a:pPr lvl="2"/>
            <a:r>
              <a:rPr lang="fr-BE" noProof="0" dirty="0" err="1"/>
              <a:t>Third</a:t>
            </a:r>
            <a:r>
              <a:rPr lang="fr-BE" noProof="0" dirty="0"/>
              <a:t> </a:t>
            </a:r>
            <a:r>
              <a:rPr lang="fr-BE" noProof="0" dirty="0" err="1"/>
              <a:t>level</a:t>
            </a:r>
            <a:r>
              <a:rPr lang="fr-BE" noProof="0" dirty="0"/>
              <a:t> </a:t>
            </a:r>
            <a:r>
              <a:rPr lang="fr-BE" noProof="0" dirty="0" err="1"/>
              <a:t>text</a:t>
            </a:r>
            <a:endParaRPr lang="fr-BE" noProof="0" dirty="0"/>
          </a:p>
        </p:txBody>
      </p:sp>
      <p:sp>
        <p:nvSpPr>
          <p:cNvPr id="14" name="Titre 13"/>
          <p:cNvSpPr>
            <a:spLocks noGrp="1"/>
          </p:cNvSpPr>
          <p:nvPr>
            <p:ph type="title" hasCustomPrompt="1"/>
          </p:nvPr>
        </p:nvSpPr>
        <p:spPr>
          <a:xfrm>
            <a:off x="0" y="1"/>
            <a:ext cx="12192000" cy="1099271"/>
          </a:xfrm>
        </p:spPr>
        <p:txBody>
          <a:bodyPr wrap="square" lIns="450000" tIns="360000" rIns="180000" bIns="180000" anchor="t" anchorCtr="0">
            <a:spAutoFit/>
          </a:bodyPr>
          <a:lstStyle>
            <a:lvl1pPr algn="l">
              <a:defRPr sz="3600" cap="all" baseline="0">
                <a:solidFill>
                  <a:schemeClr val="tx2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Arial" pitchFamily="34" charset="0"/>
              </a:defRPr>
            </a:lvl1pPr>
          </a:lstStyle>
          <a:p>
            <a:r>
              <a:rPr lang="fr-BE" dirty="0"/>
              <a:t>Click to </a:t>
            </a:r>
            <a:r>
              <a:rPr lang="fr-BE" dirty="0" err="1"/>
              <a:t>add</a:t>
            </a:r>
            <a:r>
              <a:rPr lang="fr-BE" dirty="0"/>
              <a:t> </a:t>
            </a:r>
            <a:r>
              <a:rPr lang="fr-BE" dirty="0" err="1"/>
              <a:t>title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999970160"/>
      </p:ext>
    </p:extLst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section - Circle U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 sz="1800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4569808C-CCD0-49A2-90BF-620C010497C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26297"/>
          <a:stretch/>
        </p:blipFill>
        <p:spPr>
          <a:xfrm>
            <a:off x="119336" y="116632"/>
            <a:ext cx="5760640" cy="6802835"/>
          </a:xfrm>
          <a:prstGeom prst="rect">
            <a:avLst/>
          </a:prstGeom>
        </p:spPr>
      </p:pic>
      <p:sp>
        <p:nvSpPr>
          <p:cNvPr id="17" name="Espace réservé du texte 16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2276872"/>
            <a:ext cx="12192000" cy="3744416"/>
          </a:xfrm>
        </p:spPr>
        <p:txBody>
          <a:bodyPr lIns="1620000" rIns="900000" anchor="ctr" anchorCtr="0">
            <a:normAutofit/>
          </a:bodyPr>
          <a:lstStyle>
            <a:lvl1pPr marL="0" indent="0" algn="r">
              <a:buNone/>
              <a:defRPr sz="3600" cap="all" baseline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Arial" pitchFamily="34" charset="0"/>
              </a:defRPr>
            </a:lvl1pPr>
          </a:lstStyle>
          <a:p>
            <a:pPr lvl="0"/>
            <a:r>
              <a:rPr lang="fr-FR" dirty="0"/>
              <a:t>Section </a:t>
            </a:r>
            <a:r>
              <a:rPr lang="fr-FR" dirty="0" err="1"/>
              <a:t>Title</a:t>
            </a:r>
            <a:endParaRPr lang="fr-BE" dirty="0"/>
          </a:p>
        </p:txBody>
      </p:sp>
    </p:spTree>
  </p:cSld>
  <p:clrMapOvr>
    <a:masterClrMapping/>
  </p:clrMapOvr>
  <p:transition spd="med">
    <p:pu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&amp;A - Circle U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>
            <a:extLst>
              <a:ext uri="{FF2B5EF4-FFF2-40B4-BE49-F238E27FC236}">
                <a16:creationId xmlns:a16="http://schemas.microsoft.com/office/drawing/2014/main" id="{4DD1806D-E541-42D6-B861-DDA225D43D4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flipH="1">
            <a:off x="1" y="0"/>
            <a:ext cx="12192000" cy="6858000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5CE0C634-BE20-461D-816A-E374B432015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79376" y="332656"/>
            <a:ext cx="2574041" cy="771146"/>
          </a:xfrm>
          <a:prstGeom prst="rect">
            <a:avLst/>
          </a:prstGeom>
        </p:spPr>
      </p:pic>
      <p:pic>
        <p:nvPicPr>
          <p:cNvPr id="13" name="Graphique 12" descr="Questions">
            <a:extLst>
              <a:ext uri="{FF2B5EF4-FFF2-40B4-BE49-F238E27FC236}">
                <a16:creationId xmlns:a16="http://schemas.microsoft.com/office/drawing/2014/main" id="{721D5362-B94E-4AEA-A214-285DE43EC8A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314976" y="3978000"/>
            <a:ext cx="2880000" cy="2880000"/>
          </a:xfrm>
          <a:prstGeom prst="rect">
            <a:avLst/>
          </a:prstGeom>
        </p:spPr>
      </p:pic>
      <p:sp>
        <p:nvSpPr>
          <p:cNvPr id="15" name="Titre 1">
            <a:extLst>
              <a:ext uri="{FF2B5EF4-FFF2-40B4-BE49-F238E27FC236}">
                <a16:creationId xmlns:a16="http://schemas.microsoft.com/office/drawing/2014/main" id="{199914D3-9109-403F-8274-ABEB73819BB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-1" y="2551837"/>
            <a:ext cx="12192000" cy="1754326"/>
          </a:xfrm>
        </p:spPr>
        <p:txBody>
          <a:bodyPr wrap="square" lIns="1620000" rIns="900000" anchor="b" anchorCtr="0">
            <a:spAutoFit/>
          </a:bodyPr>
          <a:lstStyle>
            <a:lvl1pPr algn="l">
              <a:defRPr sz="3600" b="1" cap="none" baseline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Arial" pitchFamily="34" charset="0"/>
              </a:defRPr>
            </a:lvl1pPr>
          </a:lstStyle>
          <a:p>
            <a:r>
              <a:rPr lang="nl-BE" dirty="0" err="1"/>
              <a:t>Questions</a:t>
            </a:r>
            <a:r>
              <a:rPr lang="nl-BE" dirty="0"/>
              <a:t>?</a:t>
            </a:r>
            <a:br>
              <a:rPr lang="nl-BE" dirty="0"/>
            </a:br>
            <a:br>
              <a:rPr lang="nl-BE" dirty="0"/>
            </a:br>
            <a:r>
              <a:rPr lang="nl-BE" dirty="0" err="1"/>
              <a:t>Thank</a:t>
            </a:r>
            <a:r>
              <a:rPr lang="nl-BE" dirty="0"/>
              <a:t> </a:t>
            </a:r>
            <a:r>
              <a:rPr lang="nl-BE" dirty="0" err="1"/>
              <a:t>you</a:t>
            </a:r>
            <a:r>
              <a:rPr lang="nl-BE" dirty="0"/>
              <a:t>!</a:t>
            </a:r>
            <a:endParaRPr lang="fr-FR" dirty="0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details - Circle U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 15">
            <a:extLst>
              <a:ext uri="{FF2B5EF4-FFF2-40B4-BE49-F238E27FC236}">
                <a16:creationId xmlns:a16="http://schemas.microsoft.com/office/drawing/2014/main" id="{F271DEFA-4BE8-4AFF-8C08-CD9BA41AF1A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2273C1FA-65ED-46F7-94C2-9CFFB60763F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79376" y="332656"/>
            <a:ext cx="2574041" cy="771146"/>
          </a:xfrm>
          <a:prstGeom prst="rect">
            <a:avLst/>
          </a:prstGeom>
        </p:spPr>
      </p:pic>
      <p:pic>
        <p:nvPicPr>
          <p:cNvPr id="3" name="Graphique 2" descr="Connexions">
            <a:extLst>
              <a:ext uri="{FF2B5EF4-FFF2-40B4-BE49-F238E27FC236}">
                <a16:creationId xmlns:a16="http://schemas.microsoft.com/office/drawing/2014/main" id="{32379675-354E-4CA6-98AE-19051D57A83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312000" y="3982997"/>
            <a:ext cx="2880000" cy="2880000"/>
          </a:xfrm>
          <a:prstGeom prst="rect">
            <a:avLst/>
          </a:prstGeom>
        </p:spPr>
      </p:pic>
      <p:sp>
        <p:nvSpPr>
          <p:cNvPr id="18" name="Titre 1">
            <a:extLst>
              <a:ext uri="{FF2B5EF4-FFF2-40B4-BE49-F238E27FC236}">
                <a16:creationId xmlns:a16="http://schemas.microsoft.com/office/drawing/2014/main" id="{13FFDFC2-9477-4CB6-AA08-5B0B85F0089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0" y="3105834"/>
            <a:ext cx="12192000" cy="646331"/>
          </a:xfrm>
        </p:spPr>
        <p:txBody>
          <a:bodyPr wrap="square" lIns="1620000" rIns="900000" anchor="b" anchorCtr="0">
            <a:spAutoFit/>
          </a:bodyPr>
          <a:lstStyle>
            <a:lvl1pPr algn="l">
              <a:defRPr sz="3600" b="1" cap="none" baseline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Arial" pitchFamily="34" charset="0"/>
              </a:defRPr>
            </a:lvl1pPr>
          </a:lstStyle>
          <a:p>
            <a:r>
              <a:rPr lang="nl-BE" dirty="0"/>
              <a:t>Speaker contact details</a:t>
            </a:r>
            <a:endParaRPr lang="fr-FR" dirty="0"/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BE" dirty="0" err="1"/>
              <a:t>Cliquez</a:t>
            </a:r>
            <a:r>
              <a:rPr lang="nl-BE" dirty="0"/>
              <a:t> et </a:t>
            </a:r>
            <a:r>
              <a:rPr lang="nl-BE" dirty="0" err="1"/>
              <a:t>modifiez</a:t>
            </a:r>
            <a:r>
              <a:rPr lang="nl-BE" dirty="0"/>
              <a:t> </a:t>
            </a:r>
            <a:r>
              <a:rPr lang="nl-BE" dirty="0" err="1"/>
              <a:t>le</a:t>
            </a:r>
            <a:r>
              <a:rPr lang="nl-BE" dirty="0"/>
              <a:t> </a:t>
            </a:r>
            <a:r>
              <a:rPr lang="nl-BE" dirty="0" err="1"/>
              <a:t>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BE" dirty="0" err="1"/>
              <a:t>Cliquez</a:t>
            </a:r>
            <a:r>
              <a:rPr lang="nl-BE" dirty="0"/>
              <a:t> </a:t>
            </a:r>
            <a:r>
              <a:rPr lang="nl-BE" dirty="0" err="1"/>
              <a:t>pour</a:t>
            </a:r>
            <a:r>
              <a:rPr lang="nl-BE" dirty="0"/>
              <a:t> </a:t>
            </a:r>
            <a:r>
              <a:rPr lang="nl-BE" dirty="0" err="1"/>
              <a:t>modifier</a:t>
            </a:r>
            <a:r>
              <a:rPr lang="nl-BE" dirty="0"/>
              <a:t> les </a:t>
            </a:r>
            <a:r>
              <a:rPr lang="nl-BE" dirty="0" err="1"/>
              <a:t>styles</a:t>
            </a:r>
            <a:r>
              <a:rPr lang="nl-BE" dirty="0"/>
              <a:t> du </a:t>
            </a:r>
            <a:r>
              <a:rPr lang="nl-BE" dirty="0" err="1"/>
              <a:t>texte</a:t>
            </a:r>
            <a:r>
              <a:rPr lang="nl-BE" dirty="0"/>
              <a:t> du </a:t>
            </a:r>
            <a:r>
              <a:rPr lang="nl-BE" dirty="0" err="1"/>
              <a:t>masque</a:t>
            </a:r>
            <a:endParaRPr lang="nl-BE" dirty="0"/>
          </a:p>
          <a:p>
            <a:pPr lvl="1"/>
            <a:r>
              <a:rPr lang="nl-BE" dirty="0" err="1"/>
              <a:t>Deuxième</a:t>
            </a:r>
            <a:r>
              <a:rPr lang="nl-BE" dirty="0"/>
              <a:t> niveau</a:t>
            </a:r>
          </a:p>
          <a:p>
            <a:pPr lvl="2"/>
            <a:r>
              <a:rPr lang="nl-BE" dirty="0" err="1"/>
              <a:t>Troisième</a:t>
            </a:r>
            <a:r>
              <a:rPr lang="nl-BE" dirty="0"/>
              <a:t> niveau</a:t>
            </a:r>
          </a:p>
          <a:p>
            <a:pPr lvl="3"/>
            <a:r>
              <a:rPr lang="nl-BE" dirty="0" err="1"/>
              <a:t>Quatrième</a:t>
            </a:r>
            <a:r>
              <a:rPr lang="nl-BE" dirty="0"/>
              <a:t> niveau</a:t>
            </a:r>
          </a:p>
          <a:p>
            <a:pPr lvl="4"/>
            <a:r>
              <a:rPr lang="nl-BE" dirty="0" err="1"/>
              <a:t>Cinquième</a:t>
            </a:r>
            <a:r>
              <a:rPr lang="nl-BE" dirty="0"/>
              <a:t> 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609E03-3E8C-9840-A05B-39C2429002B5}" type="datetimeFigureOut">
              <a:rPr lang="fr-FR" smtClean="0"/>
              <a:pPr/>
              <a:t>01/12/2023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6F03C0-F724-BD45-BDD7-78929EE5D715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4" name="Titre 1"/>
          <p:cNvSpPr txBox="1">
            <a:spLocks/>
          </p:cNvSpPr>
          <p:nvPr userDrawn="1"/>
        </p:nvSpPr>
        <p:spPr>
          <a:xfrm>
            <a:off x="10704512" y="6517502"/>
            <a:ext cx="672075" cy="340499"/>
          </a:xfrm>
          <a:prstGeom prst="rect">
            <a:avLst/>
          </a:prstGeom>
        </p:spPr>
        <p:txBody>
          <a:bodyPr vert="horz" lIns="90000" tIns="45720" rIns="90000" bIns="16200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indent="0" algn="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800" b="1" cap="all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fld id="{F9136819-F67A-47F4-AA0D-FA41829F2BD0}" type="slidenum">
              <a:rPr lang="fr-FR" sz="800" b="1" cap="all" smtClean="0">
                <a:latin typeface="Arial" panose="020B0604020202020204" pitchFamily="34" charset="0"/>
                <a:cs typeface="Arial" panose="020B0604020202020204" pitchFamily="34" charset="0"/>
              </a:rPr>
              <a:pPr marL="0" marR="0" indent="0" algn="r" defTabSz="4572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lang="fr-FR" sz="800" b="1" cap="al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B1428D2D-58BA-4BDF-966C-A0189248E1CA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11712624" y="6361476"/>
            <a:ext cx="3600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78383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61" r:id="rId4"/>
    <p:sldLayoutId id="2147483663" r:id="rId5"/>
    <p:sldLayoutId id="2147483665" r:id="rId6"/>
  </p:sldLayoutIdLst>
  <p:transition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itre 87"/>
          <p:cNvSpPr>
            <a:spLocks noGrp="1"/>
          </p:cNvSpPr>
          <p:nvPr>
            <p:ph type="ctrTitle"/>
          </p:nvPr>
        </p:nvSpPr>
        <p:spPr>
          <a:xfrm>
            <a:off x="0" y="83529"/>
            <a:ext cx="11064552" cy="5078313"/>
          </a:xfrm>
        </p:spPr>
        <p:txBody>
          <a:bodyPr/>
          <a:lstStyle/>
          <a:p>
            <a:r>
              <a:rPr lang="en-GB" dirty="0"/>
              <a:t>Shaping research and innovation in the Circle U </a:t>
            </a:r>
            <a:br>
              <a:rPr lang="en-GB" dirty="0"/>
            </a:br>
            <a:r>
              <a:rPr lang="en-GB" dirty="0"/>
              <a:t>Climate Knowledge Hub</a:t>
            </a:r>
            <a:br>
              <a:rPr lang="en-GB" dirty="0"/>
            </a:br>
            <a:endParaRPr lang="fr-BE" dirty="0"/>
          </a:p>
        </p:txBody>
      </p:sp>
      <p:sp>
        <p:nvSpPr>
          <p:cNvPr id="89" name="Sous-titre 88"/>
          <p:cNvSpPr>
            <a:spLocks noGrp="1"/>
          </p:cNvSpPr>
          <p:nvPr>
            <p:ph type="subTitle" idx="1"/>
          </p:nvPr>
        </p:nvSpPr>
        <p:spPr>
          <a:xfrm>
            <a:off x="0" y="4055005"/>
            <a:ext cx="7392144" cy="830997"/>
          </a:xfrm>
        </p:spPr>
        <p:txBody>
          <a:bodyPr/>
          <a:lstStyle/>
          <a:p>
            <a:r>
              <a:rPr lang="fr-BE" cap="none" dirty="0"/>
              <a:t>Pr. M. Vanclooster, </a:t>
            </a:r>
          </a:p>
          <a:p>
            <a:r>
              <a:rPr lang="fr-BE" cap="none" dirty="0"/>
              <a:t>UCLouvain, Earth &amp; Life Institute</a:t>
            </a:r>
          </a:p>
        </p:txBody>
      </p:sp>
    </p:spTree>
    <p:extLst>
      <p:ext uri="{BB962C8B-B14F-4D97-AF65-F5344CB8AC3E}">
        <p14:creationId xmlns:p14="http://schemas.microsoft.com/office/powerpoint/2010/main" val="496744641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Espace réservé du contenu 2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Climate change (CC) is one of the most important challenges for humanity. </a:t>
            </a:r>
          </a:p>
          <a:p>
            <a:r>
              <a:rPr lang="en-US" dirty="0"/>
              <a:t>The scientific evidence of CC, and current and expected future impacts of CC are well documented.</a:t>
            </a:r>
          </a:p>
          <a:p>
            <a:r>
              <a:rPr lang="en-US" dirty="0"/>
              <a:t>Adaptation and mitigation is urgently needed, but pathways to make the transition to climate resilient societies are still subjected to large uncertainty. </a:t>
            </a:r>
          </a:p>
          <a:p>
            <a:r>
              <a:rPr lang="en-US" dirty="0"/>
              <a:t>Innovation in technology &amp; infrastructure, but also in human agency is needed to successfully reach sustainable societies.</a:t>
            </a:r>
          </a:p>
        </p:txBody>
      </p:sp>
      <p:sp>
        <p:nvSpPr>
          <p:cNvPr id="23" name="Titre 2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Context</a:t>
            </a:r>
            <a:endParaRPr lang="fr-BE" dirty="0"/>
          </a:p>
        </p:txBody>
      </p:sp>
    </p:spTree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>
            <a:extLst>
              <a:ext uri="{FF2B5EF4-FFF2-40B4-BE49-F238E27FC236}">
                <a16:creationId xmlns:a16="http://schemas.microsoft.com/office/drawing/2014/main" id="{694F39E7-73F3-4C30-89FF-E13FD5780AF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17665" y="991509"/>
            <a:ext cx="8467920" cy="5866490"/>
          </a:xfrm>
          <a:prstGeom prst="rect">
            <a:avLst/>
          </a:prstGeom>
        </p:spPr>
      </p:pic>
      <p:sp>
        <p:nvSpPr>
          <p:cNvPr id="3" name="Titre 2">
            <a:extLst>
              <a:ext uri="{FF2B5EF4-FFF2-40B4-BE49-F238E27FC236}">
                <a16:creationId xmlns:a16="http://schemas.microsoft.com/office/drawing/2014/main" id="{E3F16F84-81CF-4372-B672-16EBC791FD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099271"/>
          </a:xfrm>
        </p:spPr>
        <p:txBody>
          <a:bodyPr/>
          <a:lstStyle/>
          <a:p>
            <a:r>
              <a:rPr lang="fr-BE" dirty="0"/>
              <a:t>How </a:t>
            </a:r>
            <a:r>
              <a:rPr lang="fr-BE" dirty="0" err="1"/>
              <a:t>humans</a:t>
            </a:r>
            <a:r>
              <a:rPr lang="fr-BE" dirty="0"/>
              <a:t> </a:t>
            </a:r>
            <a:r>
              <a:rPr lang="fr-BE" dirty="0" err="1"/>
              <a:t>build</a:t>
            </a:r>
            <a:r>
              <a:rPr lang="fr-BE" dirty="0"/>
              <a:t> a </a:t>
            </a:r>
            <a:r>
              <a:rPr lang="fr-BE" dirty="0" err="1"/>
              <a:t>climate</a:t>
            </a:r>
            <a:r>
              <a:rPr lang="fr-BE" dirty="0"/>
              <a:t> </a:t>
            </a:r>
            <a:r>
              <a:rPr lang="fr-BE" dirty="0" err="1"/>
              <a:t>resilient</a:t>
            </a:r>
            <a:r>
              <a:rPr lang="fr-BE" dirty="0"/>
              <a:t> world</a:t>
            </a:r>
          </a:p>
        </p:txBody>
      </p:sp>
    </p:spTree>
    <p:extLst>
      <p:ext uri="{BB962C8B-B14F-4D97-AF65-F5344CB8AC3E}">
        <p14:creationId xmlns:p14="http://schemas.microsoft.com/office/powerpoint/2010/main" val="2580532267"/>
      </p:ext>
    </p:extLst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>
            <a:extLst>
              <a:ext uri="{FF2B5EF4-FFF2-40B4-BE49-F238E27FC236}">
                <a16:creationId xmlns:a16="http://schemas.microsoft.com/office/drawing/2014/main" id="{D14DE768-595A-404A-90DE-F5A3E02964E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5049" y="1099272"/>
            <a:ext cx="11096383" cy="5642096"/>
          </a:xfrm>
          <a:prstGeom prst="rect">
            <a:avLst/>
          </a:prstGeom>
        </p:spPr>
      </p:pic>
      <p:sp>
        <p:nvSpPr>
          <p:cNvPr id="3" name="Titre 2">
            <a:extLst>
              <a:ext uri="{FF2B5EF4-FFF2-40B4-BE49-F238E27FC236}">
                <a16:creationId xmlns:a16="http://schemas.microsoft.com/office/drawing/2014/main" id="{0BDC4FBA-F145-4CC0-833D-50D03B2C3A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099271"/>
          </a:xfrm>
        </p:spPr>
        <p:txBody>
          <a:bodyPr/>
          <a:lstStyle/>
          <a:p>
            <a:r>
              <a:rPr lang="fr-BE" dirty="0"/>
              <a:t>expertise on CLIMATE </a:t>
            </a:r>
            <a:r>
              <a:rPr lang="fr-BE" dirty="0" err="1"/>
              <a:t>iSSUES</a:t>
            </a:r>
            <a:r>
              <a:rPr lang="fr-BE" dirty="0"/>
              <a:t> in Circle U</a:t>
            </a:r>
          </a:p>
        </p:txBody>
      </p:sp>
    </p:spTree>
    <p:extLst>
      <p:ext uri="{BB962C8B-B14F-4D97-AF65-F5344CB8AC3E}">
        <p14:creationId xmlns:p14="http://schemas.microsoft.com/office/powerpoint/2010/main" val="2715801249"/>
      </p:ext>
    </p:extLst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16C13BE1-CC44-4FA2-84A9-13F74D143B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BE" dirty="0"/>
              <a:t>Joint organisation of </a:t>
            </a:r>
            <a:r>
              <a:rPr lang="fr-BE" dirty="0" err="1"/>
              <a:t>summer</a:t>
            </a:r>
            <a:r>
              <a:rPr lang="fr-BE" dirty="0"/>
              <a:t> </a:t>
            </a:r>
            <a:r>
              <a:rPr lang="fr-BE" dirty="0" err="1"/>
              <a:t>schools</a:t>
            </a:r>
            <a:r>
              <a:rPr lang="fr-BE" dirty="0"/>
              <a:t> for </a:t>
            </a:r>
            <a:r>
              <a:rPr lang="fr-BE" dirty="0" err="1"/>
              <a:t>undergraduate</a:t>
            </a:r>
            <a:r>
              <a:rPr lang="fr-BE" dirty="0"/>
              <a:t> &amp; </a:t>
            </a:r>
            <a:r>
              <a:rPr lang="fr-BE" dirty="0" err="1"/>
              <a:t>graduate</a:t>
            </a:r>
            <a:r>
              <a:rPr lang="fr-BE" dirty="0"/>
              <a:t> </a:t>
            </a:r>
            <a:r>
              <a:rPr lang="fr-BE" dirty="0" err="1"/>
              <a:t>students</a:t>
            </a:r>
            <a:endParaRPr lang="fr-BE" dirty="0"/>
          </a:p>
          <a:p>
            <a:endParaRPr lang="fr-BE" dirty="0"/>
          </a:p>
          <a:p>
            <a:r>
              <a:rPr lang="fr-BE" dirty="0"/>
              <a:t>Joint organisation of </a:t>
            </a:r>
            <a:r>
              <a:rPr lang="fr-BE" dirty="0" err="1"/>
              <a:t>specific</a:t>
            </a:r>
            <a:r>
              <a:rPr lang="fr-BE" dirty="0"/>
              <a:t> </a:t>
            </a:r>
            <a:r>
              <a:rPr lang="fr-BE" dirty="0" err="1"/>
              <a:t>thematic</a:t>
            </a:r>
            <a:r>
              <a:rPr lang="fr-BE" dirty="0"/>
              <a:t> </a:t>
            </a:r>
            <a:r>
              <a:rPr lang="fr-BE" dirty="0" err="1"/>
              <a:t>seminars</a:t>
            </a:r>
            <a:endParaRPr lang="fr-BE" dirty="0"/>
          </a:p>
          <a:p>
            <a:endParaRPr lang="fr-BE" dirty="0"/>
          </a:p>
          <a:p>
            <a:r>
              <a:rPr lang="fr-BE" dirty="0"/>
              <a:t>Joint </a:t>
            </a:r>
            <a:r>
              <a:rPr lang="fr-BE" dirty="0" err="1"/>
              <a:t>interdisciplinar</a:t>
            </a:r>
            <a:r>
              <a:rPr lang="fr-BE" dirty="0"/>
              <a:t> and </a:t>
            </a:r>
            <a:r>
              <a:rPr lang="fr-BE" dirty="0" err="1"/>
              <a:t>transdisciplinar</a:t>
            </a:r>
            <a:r>
              <a:rPr lang="fr-BE" dirty="0"/>
              <a:t> training for </a:t>
            </a:r>
            <a:r>
              <a:rPr lang="fr-BE" dirty="0" err="1"/>
              <a:t>profesionnals</a:t>
            </a:r>
            <a:endParaRPr lang="fr-BE" dirty="0"/>
          </a:p>
          <a:p>
            <a:endParaRPr lang="fr-BE" dirty="0"/>
          </a:p>
          <a:p>
            <a:r>
              <a:rPr lang="fr-BE" dirty="0"/>
              <a:t>Joint new </a:t>
            </a:r>
            <a:r>
              <a:rPr lang="fr-BE" dirty="0" err="1"/>
              <a:t>research</a:t>
            </a:r>
            <a:r>
              <a:rPr lang="fr-BE" dirty="0"/>
              <a:t> </a:t>
            </a:r>
            <a:r>
              <a:rPr lang="fr-BE" dirty="0" err="1"/>
              <a:t>project</a:t>
            </a:r>
            <a:r>
              <a:rPr lang="fr-BE" dirty="0"/>
              <a:t> initiatives</a:t>
            </a:r>
            <a:br>
              <a:rPr lang="fr-BE" dirty="0"/>
            </a:br>
            <a:endParaRPr lang="fr-BE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5301B0F0-D455-4C81-8067-8E187ED485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/>
              <a:t>Shaping</a:t>
            </a:r>
            <a:r>
              <a:rPr lang="fr-BE" dirty="0"/>
              <a:t> innovation</a:t>
            </a:r>
          </a:p>
        </p:txBody>
      </p:sp>
    </p:spTree>
    <p:extLst>
      <p:ext uri="{BB962C8B-B14F-4D97-AF65-F5344CB8AC3E}">
        <p14:creationId xmlns:p14="http://schemas.microsoft.com/office/powerpoint/2010/main" val="995714524"/>
      </p:ext>
    </p:extLst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47FB505A-714F-41A4-B2DE-4CF98E1236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BE" dirty="0" err="1"/>
              <a:t>Videoclip</a:t>
            </a:r>
            <a:endParaRPr lang="fr-BE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02FD0E9D-EFBD-47DF-A797-697A335412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/>
              <a:t>AN Exemple: The </a:t>
            </a:r>
            <a:r>
              <a:rPr lang="fr-BE" dirty="0" err="1"/>
              <a:t>berlin</a:t>
            </a:r>
            <a:r>
              <a:rPr lang="fr-BE" dirty="0"/>
              <a:t> </a:t>
            </a:r>
            <a:r>
              <a:rPr lang="fr-BE" dirty="0" err="1"/>
              <a:t>summer</a:t>
            </a:r>
            <a:r>
              <a:rPr lang="fr-BE" dirty="0"/>
              <a:t> </a:t>
            </a:r>
            <a:r>
              <a:rPr lang="fr-BE" dirty="0" err="1"/>
              <a:t>school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797835582"/>
      </p:ext>
    </p:extLst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A08E69AC-CC7C-4B8B-A54F-3DA4CDDB67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BE" dirty="0"/>
              <a:t>The </a:t>
            </a:r>
            <a:r>
              <a:rPr lang="fr-BE" dirty="0" err="1"/>
              <a:t>potential</a:t>
            </a:r>
            <a:r>
              <a:rPr lang="fr-BE" dirty="0"/>
              <a:t> of </a:t>
            </a:r>
            <a:r>
              <a:rPr lang="fr-BE" dirty="0" err="1"/>
              <a:t>university</a:t>
            </a:r>
            <a:r>
              <a:rPr lang="fr-BE" dirty="0"/>
              <a:t> alliances </a:t>
            </a:r>
            <a:r>
              <a:rPr lang="fr-BE" dirty="0" err="1"/>
              <a:t>is</a:t>
            </a:r>
            <a:r>
              <a:rPr lang="fr-BE" dirty="0"/>
              <a:t> large, but the </a:t>
            </a:r>
            <a:r>
              <a:rPr lang="fr-BE" dirty="0" err="1"/>
              <a:t>ecosystem</a:t>
            </a:r>
            <a:r>
              <a:rPr lang="fr-BE" dirty="0"/>
              <a:t> </a:t>
            </a:r>
            <a:r>
              <a:rPr lang="fr-BE" dirty="0" err="1"/>
              <a:t>is</a:t>
            </a:r>
            <a:r>
              <a:rPr lang="fr-BE" dirty="0"/>
              <a:t> </a:t>
            </a:r>
            <a:r>
              <a:rPr lang="fr-BE" dirty="0" err="1"/>
              <a:t>complex</a:t>
            </a:r>
            <a:r>
              <a:rPr lang="fr-BE" dirty="0"/>
              <a:t>: </a:t>
            </a:r>
          </a:p>
          <a:p>
            <a:pPr marL="0" indent="0">
              <a:buNone/>
            </a:pPr>
            <a:endParaRPr lang="fr-BE" dirty="0"/>
          </a:p>
          <a:p>
            <a:r>
              <a:rPr lang="fr-BE" dirty="0"/>
              <a:t>How can alliance </a:t>
            </a:r>
            <a:r>
              <a:rPr lang="fr-BE" dirty="0" err="1"/>
              <a:t>identity</a:t>
            </a:r>
            <a:r>
              <a:rPr lang="fr-BE" dirty="0"/>
              <a:t> (e.g. Circle U)  </a:t>
            </a:r>
            <a:r>
              <a:rPr lang="fr-BE" dirty="0" err="1"/>
              <a:t>be</a:t>
            </a:r>
            <a:r>
              <a:rPr lang="fr-BE" dirty="0"/>
              <a:t> </a:t>
            </a:r>
            <a:r>
              <a:rPr lang="fr-BE" dirty="0" err="1"/>
              <a:t>increased</a:t>
            </a:r>
            <a:r>
              <a:rPr lang="fr-BE" dirty="0"/>
              <a:t> for local staff &amp; </a:t>
            </a:r>
            <a:r>
              <a:rPr lang="fr-BE" dirty="0" err="1"/>
              <a:t>students</a:t>
            </a:r>
            <a:r>
              <a:rPr lang="fr-BE" dirty="0"/>
              <a:t>? </a:t>
            </a:r>
          </a:p>
          <a:p>
            <a:endParaRPr lang="fr-BE" dirty="0"/>
          </a:p>
          <a:p>
            <a:r>
              <a:rPr lang="fr-BE" dirty="0"/>
              <a:t>How can </a:t>
            </a:r>
            <a:r>
              <a:rPr lang="fr-BE" dirty="0" err="1"/>
              <a:t>co-constructed</a:t>
            </a:r>
            <a:r>
              <a:rPr lang="fr-BE" dirty="0"/>
              <a:t> </a:t>
            </a:r>
            <a:r>
              <a:rPr lang="fr-BE" dirty="0" err="1"/>
              <a:t>activities</a:t>
            </a:r>
            <a:r>
              <a:rPr lang="fr-BE" dirty="0"/>
              <a:t> </a:t>
            </a:r>
            <a:r>
              <a:rPr lang="fr-BE" dirty="0" err="1"/>
              <a:t>be</a:t>
            </a:r>
            <a:r>
              <a:rPr lang="fr-BE" dirty="0"/>
              <a:t> </a:t>
            </a:r>
            <a:r>
              <a:rPr lang="fr-BE" dirty="0" err="1"/>
              <a:t>implemented</a:t>
            </a:r>
            <a:r>
              <a:rPr lang="fr-BE" dirty="0"/>
              <a:t> </a:t>
            </a:r>
            <a:r>
              <a:rPr lang="fr-BE" dirty="0" err="1"/>
              <a:t>efficiently</a:t>
            </a:r>
            <a:r>
              <a:rPr lang="fr-BE" dirty="0"/>
              <a:t>?</a:t>
            </a:r>
          </a:p>
          <a:p>
            <a:endParaRPr lang="fr-BE" dirty="0"/>
          </a:p>
          <a:p>
            <a:r>
              <a:rPr lang="fr-BE" dirty="0"/>
              <a:t>How can </a:t>
            </a:r>
            <a:r>
              <a:rPr lang="fr-BE" dirty="0" err="1"/>
              <a:t>activities</a:t>
            </a:r>
            <a:r>
              <a:rPr lang="fr-BE" dirty="0"/>
              <a:t> </a:t>
            </a:r>
            <a:r>
              <a:rPr lang="fr-BE" dirty="0" err="1"/>
              <a:t>be</a:t>
            </a:r>
            <a:r>
              <a:rPr lang="fr-BE" dirty="0"/>
              <a:t> </a:t>
            </a:r>
            <a:r>
              <a:rPr lang="fr-BE" dirty="0" err="1"/>
              <a:t>scaled-up</a:t>
            </a:r>
            <a:r>
              <a:rPr lang="fr-BE" dirty="0"/>
              <a:t>? </a:t>
            </a:r>
          </a:p>
          <a:p>
            <a:endParaRPr lang="fr-BE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AB9E5FFD-FAD9-46CD-99BE-F1195923E4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/>
              <a:t>Challenges</a:t>
            </a:r>
          </a:p>
        </p:txBody>
      </p:sp>
    </p:spTree>
    <p:extLst>
      <p:ext uri="{BB962C8B-B14F-4D97-AF65-F5344CB8AC3E}">
        <p14:creationId xmlns:p14="http://schemas.microsoft.com/office/powerpoint/2010/main" val="793947083"/>
      </p:ext>
    </p:extLst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7E157EE-8EED-49A3-95F2-2FB842C5E7B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BE"/>
          </a:p>
        </p:txBody>
      </p:sp>
    </p:spTree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1896866-6D60-4A14-A4C0-BF5673286B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528736" y="2274838"/>
            <a:ext cx="12192000" cy="2308324"/>
          </a:xfrm>
        </p:spPr>
        <p:txBody>
          <a:bodyPr/>
          <a:lstStyle/>
          <a:p>
            <a:r>
              <a:rPr lang="fr-BE" dirty="0"/>
              <a:t>Prof. Marnik Vanclooster</a:t>
            </a:r>
            <a:br>
              <a:rPr lang="fr-BE" dirty="0"/>
            </a:br>
            <a:r>
              <a:rPr lang="fr-BE" dirty="0"/>
              <a:t>Université catholique de Louvain</a:t>
            </a:r>
            <a:br>
              <a:rPr lang="fr-BE" dirty="0"/>
            </a:br>
            <a:r>
              <a:rPr lang="fr-BE" dirty="0"/>
              <a:t>Earth &amp; Life Institute</a:t>
            </a:r>
            <a:br>
              <a:rPr lang="fr-BE" dirty="0"/>
            </a:br>
            <a:r>
              <a:rPr lang="fr-BE" dirty="0"/>
              <a:t>Email: marnik.vanclooster@uclouvain.be</a:t>
            </a:r>
          </a:p>
        </p:txBody>
      </p:sp>
    </p:spTree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Thème ARES">
  <a:themeElements>
    <a:clrScheme name="Circle U.">
      <a:dk1>
        <a:sysClr val="windowText" lastClr="000000"/>
      </a:dk1>
      <a:lt1>
        <a:sysClr val="window" lastClr="FFFFFF"/>
      </a:lt1>
      <a:dk2>
        <a:srgbClr val="00689D"/>
      </a:dk2>
      <a:lt2>
        <a:srgbClr val="E6F4F1"/>
      </a:lt2>
      <a:accent1>
        <a:srgbClr val="00689D"/>
      </a:accent1>
      <a:accent2>
        <a:srgbClr val="6DCEF5"/>
      </a:accent2>
      <a:accent3>
        <a:srgbClr val="C0272D"/>
      </a:accent3>
      <a:accent4>
        <a:srgbClr val="388E86"/>
      </a:accent4>
      <a:accent5>
        <a:srgbClr val="E39E22"/>
      </a:accent5>
      <a:accent6>
        <a:srgbClr val="E6F4F1"/>
      </a:accent6>
      <a:hlink>
        <a:srgbClr val="00689D"/>
      </a:hlink>
      <a:folHlink>
        <a:srgbClr val="6DCEF5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ésentation1" id="{7105E117-0DE8-449A-BB02-424133BBF035}" vid="{EEF7AD4D-BFF9-4DCC-9808-460878FB8869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231207 presentation Circle U Vanclooster</Template>
  <TotalTime>15</TotalTime>
  <Words>229</Words>
  <Application>Microsoft Office PowerPoint</Application>
  <PresentationFormat>Grand écran</PresentationFormat>
  <Paragraphs>30</Paragraphs>
  <Slides>9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6" baseType="lpstr">
      <vt:lpstr>Arial</vt:lpstr>
      <vt:lpstr>Calibri</vt:lpstr>
      <vt:lpstr>Courier New</vt:lpstr>
      <vt:lpstr>Roboto</vt:lpstr>
      <vt:lpstr>Roboto Black</vt:lpstr>
      <vt:lpstr>Wingdings</vt:lpstr>
      <vt:lpstr>Thème ARES</vt:lpstr>
      <vt:lpstr>Shaping research and innovation in the Circle U  Climate Knowledge Hub </vt:lpstr>
      <vt:lpstr>Context</vt:lpstr>
      <vt:lpstr>How humans build a climate resilient world</vt:lpstr>
      <vt:lpstr>expertise on CLIMATE iSSUES in Circle U</vt:lpstr>
      <vt:lpstr>Shaping innovation</vt:lpstr>
      <vt:lpstr>AN Exemple: The berlin summer school</vt:lpstr>
      <vt:lpstr>Challenges</vt:lpstr>
      <vt:lpstr>Présentation PowerPoint</vt:lpstr>
      <vt:lpstr>Prof. Marnik Vanclooster Université catholique de Louvain Earth &amp; Life Institute Email: marnik.vanclooster@uclouvain.be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Shaping research and innovation in the Circle U  Climate Knowledge Hub </dc:title>
  <dc:creator>Marnik Vanclooster</dc:creator>
  <cp:lastModifiedBy>Marnik Vanclooster</cp:lastModifiedBy>
  <cp:revision>4</cp:revision>
  <dcterms:created xsi:type="dcterms:W3CDTF">2023-12-01T05:33:15Z</dcterms:created>
  <dcterms:modified xsi:type="dcterms:W3CDTF">2023-12-01T06:25:34Z</dcterms:modified>
</cp:coreProperties>
</file>