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80" r:id="rId3"/>
    <p:sldId id="267" r:id="rId4"/>
    <p:sldId id="270" r:id="rId5"/>
    <p:sldId id="258" r:id="rId6"/>
    <p:sldId id="259" r:id="rId7"/>
    <p:sldId id="282" r:id="rId8"/>
    <p:sldId id="283" r:id="rId9"/>
    <p:sldId id="287" r:id="rId10"/>
    <p:sldId id="288" r:id="rId11"/>
    <p:sldId id="266" r:id="rId12"/>
    <p:sldId id="285" r:id="rId13"/>
    <p:sldId id="271" r:id="rId14"/>
    <p:sldId id="281" r:id="rId15"/>
    <p:sldId id="273" r:id="rId16"/>
    <p:sldId id="274" r:id="rId17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D7B26C5-4107-4FEC-AEDC-1716B250A1EF}" styleName="Style clair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8EC20E35-A176-4012-BC5E-935CFFF8708E}" styleName="Style moyen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5202B0CA-FC54-4496-8BCA-5EF66A818D29}" styleName="Style foncé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0505E3EF-67EA-436B-97B2-0124C06EBD24}" styleName="Style moyen 4 - Accentuation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  <a:tblStyle styleId="{8799B23B-EC83-4686-B30A-512413B5E67A}" styleName="Style léger 3 - Accentuation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5226"/>
    <p:restoredTop sz="94656"/>
  </p:normalViewPr>
  <p:slideViewPr>
    <p:cSldViewPr snapToGrid="0">
      <p:cViewPr varScale="1">
        <p:scale>
          <a:sx n="107" d="100"/>
          <a:sy n="107" d="100"/>
        </p:scale>
        <p:origin x="184" y="1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99E2863-D479-1159-AB3B-54CEB4CA26B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84E5CC78-4EB5-9B83-AB56-FF50FB84BBB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E0BB6715-05AC-702F-862D-AD78007232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1567E0-2ECC-3541-8419-B0F7222EC764}" type="datetimeFigureOut">
              <a:rPr lang="fr-FR" smtClean="0"/>
              <a:t>01/09/2023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00F2852D-CFBF-C3E5-AD53-47266B9B41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6B18089E-FE92-2EC1-C82E-730EB5CA87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EFAFDC-5AE0-D448-8A5C-E5FF2273E67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098461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E536EBC-AC10-048D-A2AC-B3FEB875CA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7A4D1FB7-5F4D-B345-5C76-7308F993326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FBF8BFE6-5A78-E64A-7289-FACB08DD82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1567E0-2ECC-3541-8419-B0F7222EC764}" type="datetimeFigureOut">
              <a:rPr lang="fr-FR" smtClean="0"/>
              <a:t>01/09/2023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39F7C8CA-216F-79D2-911E-650E0BFDDA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3BE26CB-50C4-B28A-2690-016DD6F415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EFAFDC-5AE0-D448-8A5C-E5FF2273E67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935332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B9E7AD8-E948-3907-FD8D-2C6FDCEEDF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0A37A234-424C-1308-1FF6-AA3BB3D1717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A5F11F8E-ACA0-A7B0-F1D5-F0E3F5E2CD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1567E0-2ECC-3541-8419-B0F7222EC764}" type="datetimeFigureOut">
              <a:rPr lang="fr-FR" smtClean="0"/>
              <a:t>01/09/2023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2F1BA16C-A73F-4456-7EB7-33B54452CA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B996854F-C5D2-CD85-8317-50B109BEDC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EFAFDC-5AE0-D448-8A5C-E5FF2273E67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402234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ADDDE81-544D-4510-5DF7-10DF9F6B45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B12B8132-BACE-AB41-1F4D-DDF9BFD9824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6EEA6840-D58C-1D49-03DF-7B143E1F39E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41981776-BBCB-81F1-BB68-4B47E036EC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1567E0-2ECC-3541-8419-B0F7222EC764}" type="datetimeFigureOut">
              <a:rPr lang="fr-FR" smtClean="0"/>
              <a:t>01/09/2023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57726D73-7E61-879A-5B03-0F55CBEBE6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F7B34B4E-7103-F934-EA36-4F52FD4C09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EFAFDC-5AE0-D448-8A5C-E5FF2273E67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9211111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70B07E7-FA4F-9ED5-30F1-81954DDE15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C52D5C7D-A1C5-5156-6634-AF1EBE5A1E1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4DA9F5DB-BAB2-643A-8FA0-A276A3A23E2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926EFE0C-EFCC-D87F-F591-729F5FFFA41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75F1A1E7-2FFE-A23B-694D-99452CD1440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593BDA5B-4678-07CE-467F-CE1AF21C66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1567E0-2ECC-3541-8419-B0F7222EC764}" type="datetimeFigureOut">
              <a:rPr lang="fr-FR" smtClean="0"/>
              <a:t>01/09/2023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A68B83B2-CB15-C561-514E-C266F50A6F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59BB7B05-D510-D911-B3DC-3926DEA0A3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EFAFDC-5AE0-D448-8A5C-E5FF2273E67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6380506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4CAD1A2-DF0D-C4B9-A94B-A3C8502EAD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820B0754-82F0-D7B9-AC3A-775C0E2F57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1567E0-2ECC-3541-8419-B0F7222EC764}" type="datetimeFigureOut">
              <a:rPr lang="fr-FR" smtClean="0"/>
              <a:t>01/09/2023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756FA542-2370-A656-B141-4E9621400F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117F56C7-C04B-F358-3B1F-6CA1C5C246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EFAFDC-5AE0-D448-8A5C-E5FF2273E67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134746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C2C1B8CB-87CC-CF8E-E3E3-062B566BC1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1567E0-2ECC-3541-8419-B0F7222EC764}" type="datetimeFigureOut">
              <a:rPr lang="fr-FR" smtClean="0"/>
              <a:t>01/09/2023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5B491099-8007-B35F-F422-7DD00476D7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5DC9149E-3A44-ADFE-F7E9-704AD7A95B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EFAFDC-5AE0-D448-8A5C-E5FF2273E67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8741275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E87EAA5-F9B8-EDF6-5748-87D1D7CEC5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A772911F-37F4-D02B-794F-43593152B1A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49068DE6-12AF-B78F-BCFE-A0C0A731579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06442D54-581B-C64D-0961-4E140F823C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1567E0-2ECC-3541-8419-B0F7222EC764}" type="datetimeFigureOut">
              <a:rPr lang="fr-FR" smtClean="0"/>
              <a:t>01/09/2023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13903234-461C-A34E-4781-EA46B27CAB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D6D17BD2-B35D-03B1-02FF-EB316D531D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EFAFDC-5AE0-D448-8A5C-E5FF2273E67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0017514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424B9A0-E16F-149A-0054-29C5A82276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1AEAFAA3-9078-C748-E2CF-A3E3E83EFEB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C725A5DD-F2EB-9A5D-1543-9F5006EAB99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D8368E6D-A6A5-5AD7-720A-2E4F153944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1567E0-2ECC-3541-8419-B0F7222EC764}" type="datetimeFigureOut">
              <a:rPr lang="fr-FR" smtClean="0"/>
              <a:t>01/09/2023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4EB642B3-029F-90AA-6091-482954922B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AE6580E4-6598-B13B-48E9-125B943008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EFAFDC-5AE0-D448-8A5C-E5FF2273E67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0505889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BAB31E5-CEB5-BA27-A97A-30C92789A4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DFF72825-4FB2-8C4D-6BEB-3DC56DFFF8F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7DA128C1-1EB7-0E6F-9302-C7D8658AE6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1567E0-2ECC-3541-8419-B0F7222EC764}" type="datetimeFigureOut">
              <a:rPr lang="fr-FR" smtClean="0"/>
              <a:t>01/09/2023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B80BDFF4-1479-4777-DE26-69AB241121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B0BF0743-B53D-D19E-E0F6-8EB63341BB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EFAFDC-5AE0-D448-8A5C-E5FF2273E67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2739904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CBBD84B2-9C17-78AB-0B8C-F56AE54BF6A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7BF58831-EF95-E249-8C6D-CC193959F62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2784DCA1-37BC-83CC-2E45-1A8E5E3CD2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1567E0-2ECC-3541-8419-B0F7222EC764}" type="datetimeFigureOut">
              <a:rPr lang="fr-FR" smtClean="0"/>
              <a:t>01/09/2023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46C13D56-146D-94BE-DD58-1CE9EA63C6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9C398F6E-72C2-ADB8-95AF-DB31BA4D89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EFAFDC-5AE0-D448-8A5C-E5FF2273E67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220023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A730851C-0220-BF08-1A00-2819BD2F96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4EF5B205-75A4-DC31-8F59-466F947D39D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696E8DF-6084-CDE1-82BD-0C0C243A37F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91567E0-2ECC-3541-8419-B0F7222EC764}" type="datetimeFigureOut">
              <a:rPr lang="fr-FR" smtClean="0"/>
              <a:t>01/09/2023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70B9C2BB-D87F-B481-83A6-8662C3B2809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0F12366-0443-7D7A-4E47-0917A3FBF5D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9EFAFDC-5AE0-D448-8A5C-E5FF2273E67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664732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4" name="Rectangle 13">
            <a:extLst>
              <a:ext uri="{FF2B5EF4-FFF2-40B4-BE49-F238E27FC236}">
                <a16:creationId xmlns:a16="http://schemas.microsoft.com/office/drawing/2014/main" id="{657F69E0-C4B0-4BEC-A689-4F8D877F05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52C27EE-506E-79AA-F10C-C3099AF40B7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50000"/>
          </a:blip>
          <a:srcRect t="23278" r="-1" b="14206"/>
          <a:stretch/>
        </p:blipFill>
        <p:spPr>
          <a:xfrm>
            <a:off x="20" y="10"/>
            <a:ext cx="12188930" cy="6857990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46CCBF17-52B3-2947-8AC7-4D9E09532BA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3063240"/>
          </a:xfrm>
        </p:spPr>
        <p:txBody>
          <a:bodyPr>
            <a:normAutofit/>
          </a:bodyPr>
          <a:lstStyle/>
          <a:p>
            <a:pPr>
              <a:lnSpc>
                <a:spcPct val="115000"/>
              </a:lnSpc>
              <a:spcBef>
                <a:spcPts val="1200"/>
              </a:spcBef>
            </a:pPr>
            <a:r>
              <a:rPr lang="it-IT" sz="4400" b="1" dirty="0">
                <a:effectLst/>
                <a:latin typeface="Garamond" panose="02020404030301010803" pitchFamily="18" charset="0"/>
                <a:ea typeface="GFS Didot"/>
                <a:cs typeface="GFS Didot"/>
              </a:rPr>
              <a:t>Covid-19 </a:t>
            </a:r>
            <a:r>
              <a:rPr lang="it-IT" sz="4400" b="1" dirty="0" err="1">
                <a:effectLst/>
                <a:latin typeface="Garamond" panose="02020404030301010803" pitchFamily="18" charset="0"/>
                <a:ea typeface="GFS Didot"/>
                <a:cs typeface="GFS Didot"/>
              </a:rPr>
              <a:t>offences</a:t>
            </a:r>
            <a:r>
              <a:rPr lang="it-IT" sz="4400" b="1" dirty="0">
                <a:effectLst/>
                <a:latin typeface="Garamond" panose="02020404030301010803" pitchFamily="18" charset="0"/>
                <a:ea typeface="GFS Didot"/>
                <a:cs typeface="GFS Didot"/>
              </a:rPr>
              <a:t> : the </a:t>
            </a:r>
            <a:r>
              <a:rPr lang="it-IT" sz="4400" b="1" dirty="0" err="1">
                <a:effectLst/>
                <a:latin typeface="Garamond" panose="02020404030301010803" pitchFamily="18" charset="0"/>
                <a:ea typeface="GFS Didot"/>
                <a:cs typeface="GFS Didot"/>
              </a:rPr>
              <a:t>transposition</a:t>
            </a:r>
            <a:r>
              <a:rPr lang="it-IT" sz="4400" b="1" dirty="0">
                <a:effectLst/>
                <a:latin typeface="Garamond" panose="02020404030301010803" pitchFamily="18" charset="0"/>
                <a:ea typeface="GFS Didot"/>
                <a:cs typeface="GFS Didot"/>
              </a:rPr>
              <a:t> of </a:t>
            </a:r>
            <a:r>
              <a:rPr lang="it-IT" sz="4400" b="1" dirty="0" err="1">
                <a:effectLst/>
                <a:latin typeface="Garamond" panose="02020404030301010803" pitchFamily="18" charset="0"/>
                <a:ea typeface="GFS Didot"/>
                <a:cs typeface="GFS Didot"/>
              </a:rPr>
              <a:t>emergency</a:t>
            </a:r>
            <a:r>
              <a:rPr lang="it-IT" sz="4400" b="1" dirty="0">
                <a:effectLst/>
                <a:latin typeface="Garamond" panose="02020404030301010803" pitchFamily="18" charset="0"/>
                <a:ea typeface="GFS Didot"/>
                <a:cs typeface="GFS Didot"/>
              </a:rPr>
              <a:t> </a:t>
            </a:r>
            <a:r>
              <a:rPr lang="it-IT" sz="4400" b="1" dirty="0" err="1">
                <a:effectLst/>
                <a:latin typeface="Garamond" panose="02020404030301010803" pitchFamily="18" charset="0"/>
                <a:ea typeface="GFS Didot"/>
                <a:cs typeface="GFS Didot"/>
              </a:rPr>
              <a:t>norms</a:t>
            </a:r>
            <a:r>
              <a:rPr lang="it-IT" sz="4400" b="1" dirty="0">
                <a:effectLst/>
                <a:latin typeface="Garamond" panose="02020404030301010803" pitchFamily="18" charset="0"/>
                <a:ea typeface="GFS Didot"/>
                <a:cs typeface="GFS Didot"/>
              </a:rPr>
              <a:t> </a:t>
            </a:r>
            <a:r>
              <a:rPr lang="it-IT" sz="4400" b="1" dirty="0" err="1">
                <a:effectLst/>
                <a:latin typeface="Garamond" panose="02020404030301010803" pitchFamily="18" charset="0"/>
                <a:ea typeface="GFS Didot"/>
                <a:cs typeface="GFS Didot"/>
              </a:rPr>
              <a:t>into</a:t>
            </a:r>
            <a:r>
              <a:rPr lang="it-IT" sz="4400" b="1" dirty="0">
                <a:effectLst/>
                <a:latin typeface="Garamond" panose="02020404030301010803" pitchFamily="18" charset="0"/>
                <a:ea typeface="GFS Didot"/>
                <a:cs typeface="GFS Didot"/>
              </a:rPr>
              <a:t> </a:t>
            </a:r>
            <a:r>
              <a:rPr lang="it-IT" sz="4400" b="1" dirty="0" err="1">
                <a:effectLst/>
                <a:latin typeface="Garamond" panose="02020404030301010803" pitchFamily="18" charset="0"/>
                <a:ea typeface="GFS Didot"/>
                <a:cs typeface="GFS Didot"/>
              </a:rPr>
              <a:t>daily</a:t>
            </a:r>
            <a:r>
              <a:rPr lang="it-IT" sz="4400" b="1" dirty="0">
                <a:effectLst/>
                <a:latin typeface="Garamond" panose="02020404030301010803" pitchFamily="18" charset="0"/>
                <a:ea typeface="GFS Didot"/>
                <a:cs typeface="GFS Didot"/>
              </a:rPr>
              <a:t> life</a:t>
            </a:r>
            <a:endParaRPr lang="fr-BE" sz="4400" dirty="0">
              <a:effectLst/>
              <a:latin typeface="Garamond" panose="02020404030301010803" pitchFamily="18" charset="0"/>
              <a:ea typeface="Arial" panose="020B0604020202020204" pitchFamily="34" charset="0"/>
            </a:endParaRP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0B8EBAB6-98F0-6B01-4115-2613EF55ED2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7048" y="4599432"/>
            <a:ext cx="9144000" cy="1536192"/>
          </a:xfrm>
        </p:spPr>
        <p:txBody>
          <a:bodyPr>
            <a:normAutofit/>
          </a:bodyPr>
          <a:lstStyle/>
          <a:p>
            <a:endParaRPr lang="fr-FR" sz="1500" b="1" dirty="0">
              <a:solidFill>
                <a:srgbClr val="FFFFFF"/>
              </a:solidFill>
              <a:latin typeface="Garamond" panose="02020404030301010803" pitchFamily="18" charset="0"/>
            </a:endParaRPr>
          </a:p>
          <a:p>
            <a:r>
              <a:rPr lang="fr-FR" sz="1500" b="1" dirty="0">
                <a:solidFill>
                  <a:srgbClr val="FFFFFF"/>
                </a:solidFill>
                <a:latin typeface="Garamond" panose="02020404030301010803" pitchFamily="18" charset="0"/>
              </a:rPr>
              <a:t>ERQ </a:t>
            </a:r>
            <a:r>
              <a:rPr lang="fr-FR" sz="1500" b="1" dirty="0" err="1">
                <a:solidFill>
                  <a:srgbClr val="FFFFFF"/>
                </a:solidFill>
                <a:latin typeface="Garamond" panose="02020404030301010803" pitchFamily="18" charset="0"/>
              </a:rPr>
              <a:t>Ethnography</a:t>
            </a:r>
            <a:r>
              <a:rPr lang="fr-FR" sz="1500" b="1" dirty="0">
                <a:solidFill>
                  <a:srgbClr val="FFFFFF"/>
                </a:solidFill>
                <a:latin typeface="Garamond" panose="02020404030301010803" pitchFamily="18" charset="0"/>
              </a:rPr>
              <a:t> </a:t>
            </a:r>
            <a:r>
              <a:rPr lang="fr-FR" sz="1500" b="1" dirty="0" err="1">
                <a:solidFill>
                  <a:srgbClr val="FFFFFF"/>
                </a:solidFill>
                <a:latin typeface="Garamond" panose="02020404030301010803" pitchFamily="18" charset="0"/>
              </a:rPr>
              <a:t>Conference</a:t>
            </a:r>
            <a:endParaRPr lang="fr-FR" sz="1500" b="1" dirty="0">
              <a:solidFill>
                <a:srgbClr val="FFFFFF"/>
              </a:solidFill>
              <a:latin typeface="Garamond" panose="02020404030301010803" pitchFamily="18" charset="0"/>
            </a:endParaRPr>
          </a:p>
          <a:p>
            <a:r>
              <a:rPr lang="fr-FR" sz="1500" b="1" dirty="0">
                <a:solidFill>
                  <a:srgbClr val="FFFFFF"/>
                </a:solidFill>
                <a:latin typeface="Garamond" panose="02020404030301010803" pitchFamily="18" charset="0"/>
              </a:rPr>
              <a:t>Trento – 9</a:t>
            </a:r>
            <a:r>
              <a:rPr lang="fr-FR" sz="1500" b="1" baseline="30000" dirty="0">
                <a:solidFill>
                  <a:srgbClr val="FFFFFF"/>
                </a:solidFill>
                <a:latin typeface="Garamond" panose="02020404030301010803" pitchFamily="18" charset="0"/>
              </a:rPr>
              <a:t>th</a:t>
            </a:r>
            <a:r>
              <a:rPr lang="fr-FR" sz="1500" b="1" dirty="0">
                <a:solidFill>
                  <a:srgbClr val="FFFFFF"/>
                </a:solidFill>
                <a:latin typeface="Garamond" panose="02020404030301010803" pitchFamily="18" charset="0"/>
              </a:rPr>
              <a:t> June 2023</a:t>
            </a:r>
          </a:p>
          <a:p>
            <a:r>
              <a:rPr lang="fr-FR" sz="1500" b="1" dirty="0">
                <a:solidFill>
                  <a:srgbClr val="FFFFFF"/>
                </a:solidFill>
                <a:latin typeface="Garamond" panose="02020404030301010803" pitchFamily="18" charset="0"/>
              </a:rPr>
              <a:t>Diletta Tatti</a:t>
            </a:r>
          </a:p>
        </p:txBody>
      </p:sp>
      <p:sp>
        <p:nvSpPr>
          <p:cNvPr id="16" name="sketchy line">
            <a:extLst>
              <a:ext uri="{FF2B5EF4-FFF2-40B4-BE49-F238E27FC236}">
                <a16:creationId xmlns:a16="http://schemas.microsoft.com/office/drawing/2014/main" id="{9F6380B4-6A1C-481E-8408-B4E6C75B9B8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974206" y="4368623"/>
            <a:ext cx="4243589" cy="18288"/>
          </a:xfrm>
          <a:custGeom>
            <a:avLst/>
            <a:gdLst>
              <a:gd name="connsiteX0" fmla="*/ 0 w 4243589"/>
              <a:gd name="connsiteY0" fmla="*/ 0 h 18288"/>
              <a:gd name="connsiteX1" fmla="*/ 478919 w 4243589"/>
              <a:gd name="connsiteY1" fmla="*/ 0 h 18288"/>
              <a:gd name="connsiteX2" fmla="*/ 957839 w 4243589"/>
              <a:gd name="connsiteY2" fmla="*/ 0 h 18288"/>
              <a:gd name="connsiteX3" fmla="*/ 1521630 w 4243589"/>
              <a:gd name="connsiteY3" fmla="*/ 0 h 18288"/>
              <a:gd name="connsiteX4" fmla="*/ 2212729 w 4243589"/>
              <a:gd name="connsiteY4" fmla="*/ 0 h 18288"/>
              <a:gd name="connsiteX5" fmla="*/ 2734084 w 4243589"/>
              <a:gd name="connsiteY5" fmla="*/ 0 h 18288"/>
              <a:gd name="connsiteX6" fmla="*/ 3255439 w 4243589"/>
              <a:gd name="connsiteY6" fmla="*/ 0 h 18288"/>
              <a:gd name="connsiteX7" fmla="*/ 4243589 w 4243589"/>
              <a:gd name="connsiteY7" fmla="*/ 0 h 18288"/>
              <a:gd name="connsiteX8" fmla="*/ 4243589 w 4243589"/>
              <a:gd name="connsiteY8" fmla="*/ 18288 h 18288"/>
              <a:gd name="connsiteX9" fmla="*/ 3594926 w 4243589"/>
              <a:gd name="connsiteY9" fmla="*/ 18288 h 18288"/>
              <a:gd name="connsiteX10" fmla="*/ 3073571 w 4243589"/>
              <a:gd name="connsiteY10" fmla="*/ 18288 h 18288"/>
              <a:gd name="connsiteX11" fmla="*/ 2552216 w 4243589"/>
              <a:gd name="connsiteY11" fmla="*/ 18288 h 18288"/>
              <a:gd name="connsiteX12" fmla="*/ 1903553 w 4243589"/>
              <a:gd name="connsiteY12" fmla="*/ 18288 h 18288"/>
              <a:gd name="connsiteX13" fmla="*/ 1212454 w 4243589"/>
              <a:gd name="connsiteY13" fmla="*/ 18288 h 18288"/>
              <a:gd name="connsiteX14" fmla="*/ 733535 w 4243589"/>
              <a:gd name="connsiteY14" fmla="*/ 18288 h 18288"/>
              <a:gd name="connsiteX15" fmla="*/ 0 w 4243589"/>
              <a:gd name="connsiteY15" fmla="*/ 18288 h 18288"/>
              <a:gd name="connsiteX16" fmla="*/ 0 w 4243589"/>
              <a:gd name="connsiteY16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243589" h="18288" fill="none" extrusionOk="0">
                <a:moveTo>
                  <a:pt x="0" y="0"/>
                </a:moveTo>
                <a:cubicBezTo>
                  <a:pt x="213395" y="-21006"/>
                  <a:pt x="307421" y="-18116"/>
                  <a:pt x="478919" y="0"/>
                </a:cubicBezTo>
                <a:cubicBezTo>
                  <a:pt x="650417" y="18116"/>
                  <a:pt x="831092" y="-21237"/>
                  <a:pt x="957839" y="0"/>
                </a:cubicBezTo>
                <a:cubicBezTo>
                  <a:pt x="1084586" y="21237"/>
                  <a:pt x="1301682" y="25124"/>
                  <a:pt x="1521630" y="0"/>
                </a:cubicBezTo>
                <a:cubicBezTo>
                  <a:pt x="1741578" y="-25124"/>
                  <a:pt x="1970269" y="-29139"/>
                  <a:pt x="2212729" y="0"/>
                </a:cubicBezTo>
                <a:cubicBezTo>
                  <a:pt x="2455189" y="29139"/>
                  <a:pt x="2558847" y="-4796"/>
                  <a:pt x="2734084" y="0"/>
                </a:cubicBezTo>
                <a:cubicBezTo>
                  <a:pt x="2909321" y="4796"/>
                  <a:pt x="3097217" y="-13409"/>
                  <a:pt x="3255439" y="0"/>
                </a:cubicBezTo>
                <a:cubicBezTo>
                  <a:pt x="3413662" y="13409"/>
                  <a:pt x="3979999" y="-10121"/>
                  <a:pt x="4243589" y="0"/>
                </a:cubicBezTo>
                <a:cubicBezTo>
                  <a:pt x="4244484" y="8974"/>
                  <a:pt x="4243043" y="9359"/>
                  <a:pt x="4243589" y="18288"/>
                </a:cubicBezTo>
                <a:cubicBezTo>
                  <a:pt x="4058777" y="31246"/>
                  <a:pt x="3910348" y="3158"/>
                  <a:pt x="3594926" y="18288"/>
                </a:cubicBezTo>
                <a:cubicBezTo>
                  <a:pt x="3279504" y="33418"/>
                  <a:pt x="3319955" y="-3977"/>
                  <a:pt x="3073571" y="18288"/>
                </a:cubicBezTo>
                <a:cubicBezTo>
                  <a:pt x="2827187" y="40553"/>
                  <a:pt x="2767387" y="1863"/>
                  <a:pt x="2552216" y="18288"/>
                </a:cubicBezTo>
                <a:cubicBezTo>
                  <a:pt x="2337046" y="34713"/>
                  <a:pt x="2181871" y="19527"/>
                  <a:pt x="1903553" y="18288"/>
                </a:cubicBezTo>
                <a:cubicBezTo>
                  <a:pt x="1625235" y="17049"/>
                  <a:pt x="1557672" y="24174"/>
                  <a:pt x="1212454" y="18288"/>
                </a:cubicBezTo>
                <a:cubicBezTo>
                  <a:pt x="867236" y="12402"/>
                  <a:pt x="874382" y="15627"/>
                  <a:pt x="733535" y="18288"/>
                </a:cubicBezTo>
                <a:cubicBezTo>
                  <a:pt x="592688" y="20949"/>
                  <a:pt x="183477" y="14753"/>
                  <a:pt x="0" y="18288"/>
                </a:cubicBezTo>
                <a:cubicBezTo>
                  <a:pt x="-229" y="14222"/>
                  <a:pt x="509" y="5816"/>
                  <a:pt x="0" y="0"/>
                </a:cubicBezTo>
                <a:close/>
              </a:path>
              <a:path w="4243589" h="18288" stroke="0" extrusionOk="0">
                <a:moveTo>
                  <a:pt x="0" y="0"/>
                </a:moveTo>
                <a:cubicBezTo>
                  <a:pt x="143690" y="16630"/>
                  <a:pt x="266667" y="14847"/>
                  <a:pt x="521355" y="0"/>
                </a:cubicBezTo>
                <a:cubicBezTo>
                  <a:pt x="776043" y="-14847"/>
                  <a:pt x="814491" y="-17363"/>
                  <a:pt x="1000275" y="0"/>
                </a:cubicBezTo>
                <a:cubicBezTo>
                  <a:pt x="1186059" y="17363"/>
                  <a:pt x="1352504" y="-23507"/>
                  <a:pt x="1521630" y="0"/>
                </a:cubicBezTo>
                <a:cubicBezTo>
                  <a:pt x="1690756" y="23507"/>
                  <a:pt x="1889525" y="5871"/>
                  <a:pt x="2127857" y="0"/>
                </a:cubicBezTo>
                <a:cubicBezTo>
                  <a:pt x="2366189" y="-5871"/>
                  <a:pt x="2620628" y="-27997"/>
                  <a:pt x="2776520" y="0"/>
                </a:cubicBezTo>
                <a:cubicBezTo>
                  <a:pt x="2932412" y="27997"/>
                  <a:pt x="3131683" y="-25073"/>
                  <a:pt x="3467618" y="0"/>
                </a:cubicBezTo>
                <a:cubicBezTo>
                  <a:pt x="3803553" y="25073"/>
                  <a:pt x="4017371" y="3071"/>
                  <a:pt x="4243589" y="0"/>
                </a:cubicBezTo>
                <a:cubicBezTo>
                  <a:pt x="4243134" y="6162"/>
                  <a:pt x="4243492" y="11775"/>
                  <a:pt x="4243589" y="18288"/>
                </a:cubicBezTo>
                <a:cubicBezTo>
                  <a:pt x="4017834" y="-5779"/>
                  <a:pt x="3834586" y="13376"/>
                  <a:pt x="3594926" y="18288"/>
                </a:cubicBezTo>
                <a:cubicBezTo>
                  <a:pt x="3355266" y="23200"/>
                  <a:pt x="3204179" y="2869"/>
                  <a:pt x="2903827" y="18288"/>
                </a:cubicBezTo>
                <a:cubicBezTo>
                  <a:pt x="2603475" y="33707"/>
                  <a:pt x="2526187" y="46187"/>
                  <a:pt x="2212729" y="18288"/>
                </a:cubicBezTo>
                <a:cubicBezTo>
                  <a:pt x="1899271" y="-9611"/>
                  <a:pt x="1966289" y="29692"/>
                  <a:pt x="1733809" y="18288"/>
                </a:cubicBezTo>
                <a:cubicBezTo>
                  <a:pt x="1501329" y="6884"/>
                  <a:pt x="1343612" y="12492"/>
                  <a:pt x="1085146" y="18288"/>
                </a:cubicBezTo>
                <a:cubicBezTo>
                  <a:pt x="826680" y="24084"/>
                  <a:pt x="778184" y="35607"/>
                  <a:pt x="521355" y="18288"/>
                </a:cubicBezTo>
                <a:cubicBezTo>
                  <a:pt x="264526" y="969"/>
                  <a:pt x="120277" y="4268"/>
                  <a:pt x="0" y="18288"/>
                </a:cubicBezTo>
                <a:cubicBezTo>
                  <a:pt x="766" y="10800"/>
                  <a:pt x="-457" y="8180"/>
                  <a:pt x="0" y="0"/>
                </a:cubicBezTo>
                <a:close/>
              </a:path>
            </a:pathLst>
          </a:custGeom>
          <a:solidFill>
            <a:srgbClr val="FFFFFF">
              <a:alpha val="75000"/>
            </a:srgbClr>
          </a:solidFill>
          <a:ln w="44450" cap="rnd">
            <a:solidFill>
              <a:srgbClr val="FFFFFF">
                <a:alpha val="75000"/>
              </a:srgbClr>
            </a:solidFill>
            <a:round/>
            <a:extLst>
              <a:ext uri="{C807C97D-BFC1-408E-A445-0C87EB9F89A2}">
                <ask:lineSketchStyleProps xmlns:ask="http://schemas.microsoft.com/office/drawing/2018/sketchyshapes" sd="2727557108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344906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152F611-E226-749A-7D3A-490E50E422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0F743D79-C89F-36F6-1534-D508F6712F2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3600" dirty="0">
                <a:solidFill>
                  <a:schemeClr val="tx1">
                    <a:alpha val="55000"/>
                  </a:schemeClr>
                </a:solidFill>
                <a:latin typeface="Garamond" panose="02020404030301010803" pitchFamily="18" charset="0"/>
              </a:rPr>
              <a:t>Speech presented in the framework of the PER-FNRS Research “The repression of Covid offences: </a:t>
            </a:r>
            <a:r>
              <a:rPr lang="en-US" sz="3600" dirty="0" err="1">
                <a:solidFill>
                  <a:schemeClr val="tx1">
                    <a:alpha val="55000"/>
                  </a:schemeClr>
                </a:solidFill>
                <a:latin typeface="Garamond" panose="02020404030301010803" pitchFamily="18" charset="0"/>
              </a:rPr>
              <a:t>administratization</a:t>
            </a:r>
            <a:r>
              <a:rPr lang="en-US" sz="3600" dirty="0">
                <a:solidFill>
                  <a:schemeClr val="tx1">
                    <a:alpha val="55000"/>
                  </a:schemeClr>
                </a:solidFill>
                <a:latin typeface="Garamond" panose="02020404030301010803" pitchFamily="18" charset="0"/>
              </a:rPr>
              <a:t> of criminal justice and respect of fundamental rights”.</a:t>
            </a:r>
          </a:p>
          <a:p>
            <a:pPr marL="0" indent="0" algn="ctr">
              <a:buNone/>
            </a:pPr>
            <a:r>
              <a:rPr lang="en-US" sz="3600" dirty="0">
                <a:solidFill>
                  <a:schemeClr val="tx1">
                    <a:alpha val="55000"/>
                  </a:schemeClr>
                </a:solidFill>
                <a:latin typeface="Garamond" panose="02020404030301010803" pitchFamily="18" charset="0"/>
              </a:rPr>
              <a:t> </a:t>
            </a:r>
          </a:p>
          <a:p>
            <a:pPr marL="0" indent="0" algn="ctr">
              <a:buNone/>
            </a:pPr>
            <a:r>
              <a:rPr lang="en-US" sz="2800" dirty="0">
                <a:solidFill>
                  <a:schemeClr val="tx1">
                    <a:alpha val="55000"/>
                  </a:schemeClr>
                </a:solidFill>
                <a:latin typeface="Garamond" panose="02020404030301010803" pitchFamily="18" charset="0"/>
              </a:rPr>
              <a:t>conducted at the University Saint-Louis of Brussels (Christine Guillain and Diletta Tatti) in partnership with the national Institute for Criminalistics and Criminology (Alexia </a:t>
            </a:r>
            <a:r>
              <a:rPr lang="en-US" sz="2800" dirty="0" err="1">
                <a:solidFill>
                  <a:schemeClr val="tx1">
                    <a:alpha val="55000"/>
                  </a:schemeClr>
                </a:solidFill>
                <a:latin typeface="Garamond" panose="02020404030301010803" pitchFamily="18" charset="0"/>
              </a:rPr>
              <a:t>Jonckheere</a:t>
            </a:r>
            <a:r>
              <a:rPr lang="en-US" sz="2800" dirty="0">
                <a:solidFill>
                  <a:schemeClr val="tx1">
                    <a:alpha val="55000"/>
                  </a:schemeClr>
                </a:solidFill>
                <a:latin typeface="Garamond" panose="02020404030301010803" pitchFamily="18" charset="0"/>
              </a:rPr>
              <a:t> and Elodie </a:t>
            </a:r>
            <a:r>
              <a:rPr lang="en-US" sz="2800" dirty="0" err="1">
                <a:solidFill>
                  <a:schemeClr val="tx1">
                    <a:alpha val="55000"/>
                  </a:schemeClr>
                </a:solidFill>
                <a:latin typeface="Garamond" panose="02020404030301010803" pitchFamily="18" charset="0"/>
              </a:rPr>
              <a:t>Schils</a:t>
            </a:r>
            <a:r>
              <a:rPr lang="en-US" sz="2800" dirty="0">
                <a:solidFill>
                  <a:schemeClr val="tx1">
                    <a:alpha val="55000"/>
                  </a:schemeClr>
                </a:solidFill>
                <a:latin typeface="Garamond" panose="02020404030301010803" pitchFamily="18" charset="0"/>
              </a:rPr>
              <a:t>) </a:t>
            </a:r>
            <a:endParaRPr lang="fr-FR" sz="2800" dirty="0">
              <a:solidFill>
                <a:schemeClr val="tx1">
                  <a:alpha val="55000"/>
                </a:schemeClr>
              </a:solidFill>
              <a:latin typeface="Garamond" panose="02020404030301010803" pitchFamily="18" charset="0"/>
            </a:endParaRPr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7580792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94EC84-20A3-72A8-9BAE-0DCB5CAF6E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r-FR" dirty="0" err="1">
                <a:latin typeface="Garamond" panose="02020404030301010803" pitchFamily="18" charset="0"/>
              </a:rPr>
              <a:t>Fieldwork</a:t>
            </a:r>
            <a:endParaRPr lang="fr-FR" dirty="0">
              <a:latin typeface="Garamond" panose="02020404030301010803" pitchFamily="18" charset="0"/>
            </a:endParaRP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ADEDA53A-2EFD-6086-72A8-FF2770BEE21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84960"/>
            <a:ext cx="10515600" cy="459200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fr-FR" dirty="0">
              <a:latin typeface="Garamond" panose="02020404030301010803" pitchFamily="18" charset="0"/>
            </a:endParaRPr>
          </a:p>
          <a:p>
            <a:pPr marL="0" indent="0" algn="ctr">
              <a:buNone/>
            </a:pPr>
            <a:endParaRPr lang="fr-FR" dirty="0">
              <a:latin typeface="Garamond" panose="02020404030301010803" pitchFamily="18" charset="0"/>
            </a:endParaRPr>
          </a:p>
          <a:p>
            <a:pPr algn="ctr">
              <a:buFont typeface="Wingdings" pitchFamily="2" charset="2"/>
              <a:buChar char="Ø"/>
            </a:pPr>
            <a:r>
              <a:rPr lang="fr-FR" dirty="0">
                <a:solidFill>
                  <a:schemeClr val="accent2">
                    <a:lumMod val="75000"/>
                  </a:schemeClr>
                </a:solidFill>
                <a:latin typeface="Garamond" panose="02020404030301010803" pitchFamily="18" charset="0"/>
              </a:rPr>
              <a:t> </a:t>
            </a:r>
            <a:r>
              <a:rPr lang="fr-FR" dirty="0" err="1">
                <a:solidFill>
                  <a:schemeClr val="accent2">
                    <a:lumMod val="75000"/>
                  </a:schemeClr>
                </a:solidFill>
                <a:latin typeface="Garamond" panose="02020404030301010803" pitchFamily="18" charset="0"/>
              </a:rPr>
              <a:t>Hearing’s</a:t>
            </a:r>
            <a:r>
              <a:rPr lang="fr-FR" dirty="0">
                <a:solidFill>
                  <a:schemeClr val="accent2">
                    <a:lumMod val="75000"/>
                  </a:schemeClr>
                </a:solidFill>
                <a:latin typeface="Garamond" panose="02020404030301010803" pitchFamily="18" charset="0"/>
              </a:rPr>
              <a:t> observations:</a:t>
            </a:r>
          </a:p>
          <a:p>
            <a:pPr marL="0" indent="0" algn="ctr">
              <a:buNone/>
            </a:pPr>
            <a:r>
              <a:rPr lang="fr-FR" dirty="0">
                <a:latin typeface="Garamond" panose="02020404030301010803" pitchFamily="18" charset="0"/>
              </a:rPr>
              <a:t>5 audiences </a:t>
            </a:r>
            <a:r>
              <a:rPr lang="fr-FR" sz="2200" dirty="0">
                <a:latin typeface="Garamond" panose="02020404030301010803" pitchFamily="18" charset="0"/>
              </a:rPr>
              <a:t>(</a:t>
            </a:r>
            <a:r>
              <a:rPr lang="fr-FR" sz="2200" dirty="0" err="1">
                <a:latin typeface="Garamond" panose="02020404030301010803" pitchFamily="18" charset="0"/>
              </a:rPr>
              <a:t>February</a:t>
            </a:r>
            <a:r>
              <a:rPr lang="fr-FR" sz="2200" dirty="0">
                <a:latin typeface="Garamond" panose="02020404030301010803" pitchFamily="18" charset="0"/>
              </a:rPr>
              <a:t> - March 2022)</a:t>
            </a:r>
          </a:p>
          <a:p>
            <a:pPr marL="0" indent="0" algn="ctr">
              <a:buNone/>
            </a:pPr>
            <a:r>
              <a:rPr lang="fr-FR" sz="2200" dirty="0">
                <a:latin typeface="Garamond" panose="02020404030301010803" pitchFamily="18" charset="0"/>
              </a:rPr>
              <a:t>French </a:t>
            </a:r>
            <a:r>
              <a:rPr lang="fr-FR" sz="2200" dirty="0" err="1">
                <a:latin typeface="Garamond" panose="02020404030301010803" pitchFamily="18" charset="0"/>
              </a:rPr>
              <a:t>speaking</a:t>
            </a:r>
            <a:r>
              <a:rPr lang="fr-FR" sz="2200" dirty="0">
                <a:latin typeface="Garamond" panose="02020404030301010803" pitchFamily="18" charset="0"/>
              </a:rPr>
              <a:t> police court of Brussels</a:t>
            </a:r>
          </a:p>
          <a:p>
            <a:pPr marL="0" indent="0" algn="ctr">
              <a:buNone/>
            </a:pPr>
            <a:endParaRPr lang="fr-FR" dirty="0">
              <a:latin typeface="Garamond" panose="02020404030301010803" pitchFamily="18" charset="0"/>
            </a:endParaRPr>
          </a:p>
          <a:p>
            <a:pPr algn="ctr">
              <a:buFont typeface="Wingdings" pitchFamily="2" charset="2"/>
              <a:buChar char="Ø"/>
            </a:pPr>
            <a:r>
              <a:rPr lang="fr-FR" dirty="0">
                <a:solidFill>
                  <a:schemeClr val="accent2">
                    <a:lumMod val="75000"/>
                  </a:schemeClr>
                </a:solidFill>
                <a:latin typeface="Garamond" panose="02020404030301010803" pitchFamily="18" charset="0"/>
              </a:rPr>
              <a:t>Record of </a:t>
            </a:r>
            <a:r>
              <a:rPr lang="fr-FR" dirty="0" err="1">
                <a:solidFill>
                  <a:schemeClr val="accent2">
                    <a:lumMod val="75000"/>
                  </a:schemeClr>
                </a:solidFill>
                <a:latin typeface="Garamond" panose="02020404030301010803" pitchFamily="18" charset="0"/>
              </a:rPr>
              <a:t>judicial</a:t>
            </a:r>
            <a:r>
              <a:rPr lang="fr-FR" dirty="0">
                <a:solidFill>
                  <a:schemeClr val="accent2">
                    <a:lumMod val="75000"/>
                  </a:schemeClr>
                </a:solidFill>
                <a:latin typeface="Garamond" panose="02020404030301010803" pitchFamily="18" charset="0"/>
              </a:rPr>
              <a:t> </a:t>
            </a:r>
            <a:r>
              <a:rPr lang="fr-FR" dirty="0" err="1">
                <a:solidFill>
                  <a:schemeClr val="accent2">
                    <a:lumMod val="75000"/>
                  </a:schemeClr>
                </a:solidFill>
                <a:latin typeface="Garamond" panose="02020404030301010803" pitchFamily="18" charset="0"/>
              </a:rPr>
              <a:t>decisions</a:t>
            </a:r>
            <a:r>
              <a:rPr lang="fr-FR" dirty="0">
                <a:solidFill>
                  <a:schemeClr val="accent2">
                    <a:lumMod val="75000"/>
                  </a:schemeClr>
                </a:solidFill>
                <a:latin typeface="Garamond" panose="02020404030301010803" pitchFamily="18" charset="0"/>
              </a:rPr>
              <a:t> </a:t>
            </a:r>
          </a:p>
          <a:p>
            <a:pPr marL="0" indent="0" algn="ctr">
              <a:buNone/>
            </a:pPr>
            <a:r>
              <a:rPr lang="fr-FR" dirty="0">
                <a:latin typeface="Garamond" panose="02020404030301010803" pitchFamily="18" charset="0"/>
              </a:rPr>
              <a:t>188 </a:t>
            </a:r>
            <a:r>
              <a:rPr lang="fr-FR" dirty="0" err="1">
                <a:latin typeface="Garamond" panose="02020404030301010803" pitchFamily="18" charset="0"/>
              </a:rPr>
              <a:t>judgments</a:t>
            </a:r>
            <a:endParaRPr lang="fr-FR" dirty="0">
              <a:solidFill>
                <a:schemeClr val="accent2">
                  <a:lumMod val="75000"/>
                </a:schemeClr>
              </a:solidFill>
              <a:latin typeface="Garamond" panose="020204040303010108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135622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1C799903-48D5-4A31-A1A2-541072D9771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0" name="Freeform: Shape 9">
            <a:extLst>
              <a:ext uri="{FF2B5EF4-FFF2-40B4-BE49-F238E27FC236}">
                <a16:creationId xmlns:a16="http://schemas.microsoft.com/office/drawing/2014/main" id="{8EFFF109-FC58-4FD3-BE05-9775A1310F5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4818889" cy="6858000"/>
          </a:xfrm>
          <a:custGeom>
            <a:avLst/>
            <a:gdLst>
              <a:gd name="connsiteX0" fmla="*/ 0 w 4818889"/>
              <a:gd name="connsiteY0" fmla="*/ 0 h 6858000"/>
              <a:gd name="connsiteX1" fmla="*/ 3605911 w 4818889"/>
              <a:gd name="connsiteY1" fmla="*/ 0 h 6858000"/>
              <a:gd name="connsiteX2" fmla="*/ 3668894 w 4818889"/>
              <a:gd name="connsiteY2" fmla="*/ 69271 h 6858000"/>
              <a:gd name="connsiteX3" fmla="*/ 4818889 w 4818889"/>
              <a:gd name="connsiteY3" fmla="*/ 3429000 h 6858000"/>
              <a:gd name="connsiteX4" fmla="*/ 3668894 w 4818889"/>
              <a:gd name="connsiteY4" fmla="*/ 6788730 h 6858000"/>
              <a:gd name="connsiteX5" fmla="*/ 3605911 w 4818889"/>
              <a:gd name="connsiteY5" fmla="*/ 6858000 h 6858000"/>
              <a:gd name="connsiteX6" fmla="*/ 0 w 4818889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818889" h="6858000">
                <a:moveTo>
                  <a:pt x="0" y="0"/>
                </a:moveTo>
                <a:lnTo>
                  <a:pt x="3605911" y="0"/>
                </a:lnTo>
                <a:lnTo>
                  <a:pt x="3668894" y="69271"/>
                </a:lnTo>
                <a:cubicBezTo>
                  <a:pt x="4379420" y="929100"/>
                  <a:pt x="4818889" y="2116944"/>
                  <a:pt x="4818889" y="3429000"/>
                </a:cubicBezTo>
                <a:cubicBezTo>
                  <a:pt x="4818889" y="4741056"/>
                  <a:pt x="4379420" y="5928900"/>
                  <a:pt x="3668894" y="6788730"/>
                </a:cubicBezTo>
                <a:lnTo>
                  <a:pt x="3605911" y="6858000"/>
                </a:lnTo>
                <a:lnTo>
                  <a:pt x="0" y="6858000"/>
                </a:lnTo>
                <a:close/>
              </a:path>
            </a:pathLst>
          </a:custGeom>
          <a:ln w="9525">
            <a:solidFill>
              <a:srgbClr val="E6E6E6"/>
            </a:solidFill>
          </a:ln>
          <a:effectLst>
            <a:outerShdw blurRad="50800" dist="38100" algn="l" rotWithShape="0">
              <a:schemeClr val="bg1">
                <a:lumMod val="8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12" name="Freeform: Shape 11">
            <a:extLst>
              <a:ext uri="{FF2B5EF4-FFF2-40B4-BE49-F238E27FC236}">
                <a16:creationId xmlns:a16="http://schemas.microsoft.com/office/drawing/2014/main" id="{E1B96AD6-92A9-4273-A62B-96A1C3E0BA9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4811477" cy="6858000"/>
          </a:xfrm>
          <a:custGeom>
            <a:avLst/>
            <a:gdLst>
              <a:gd name="connsiteX0" fmla="*/ 0 w 4811477"/>
              <a:gd name="connsiteY0" fmla="*/ 0 h 6858000"/>
              <a:gd name="connsiteX1" fmla="*/ 3598499 w 4811477"/>
              <a:gd name="connsiteY1" fmla="*/ 0 h 6858000"/>
              <a:gd name="connsiteX2" fmla="*/ 3661482 w 4811477"/>
              <a:gd name="connsiteY2" fmla="*/ 69271 h 6858000"/>
              <a:gd name="connsiteX3" fmla="*/ 4811477 w 4811477"/>
              <a:gd name="connsiteY3" fmla="*/ 3429000 h 6858000"/>
              <a:gd name="connsiteX4" fmla="*/ 3661482 w 4811477"/>
              <a:gd name="connsiteY4" fmla="*/ 6788730 h 6858000"/>
              <a:gd name="connsiteX5" fmla="*/ 3598499 w 4811477"/>
              <a:gd name="connsiteY5" fmla="*/ 6858000 h 6858000"/>
              <a:gd name="connsiteX6" fmla="*/ 0 w 4811477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811477" h="6858000">
                <a:moveTo>
                  <a:pt x="0" y="0"/>
                </a:moveTo>
                <a:lnTo>
                  <a:pt x="3598499" y="0"/>
                </a:lnTo>
                <a:lnTo>
                  <a:pt x="3661482" y="69271"/>
                </a:lnTo>
                <a:cubicBezTo>
                  <a:pt x="4372008" y="929100"/>
                  <a:pt x="4811477" y="2116944"/>
                  <a:pt x="4811477" y="3429000"/>
                </a:cubicBezTo>
                <a:cubicBezTo>
                  <a:pt x="4811477" y="4741056"/>
                  <a:pt x="4372008" y="5928900"/>
                  <a:pt x="3661482" y="6788730"/>
                </a:cubicBezTo>
                <a:lnTo>
                  <a:pt x="3598499" y="6858000"/>
                </a:lnTo>
                <a:lnTo>
                  <a:pt x="0" y="6858000"/>
                </a:lnTo>
                <a:close/>
              </a:path>
            </a:pathLst>
          </a:custGeom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8B4F2632-FA27-BF3C-DD85-DB25537CA5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792" y="1161288"/>
            <a:ext cx="3602736" cy="4526280"/>
          </a:xfrm>
        </p:spPr>
        <p:txBody>
          <a:bodyPr>
            <a:normAutofit/>
          </a:bodyPr>
          <a:lstStyle/>
          <a:p>
            <a:r>
              <a:rPr lang="fr-FR" sz="4000" dirty="0">
                <a:latin typeface="Garamond" panose="02020404030301010803" pitchFamily="18" charset="0"/>
              </a:rPr>
              <a:t>Record of </a:t>
            </a:r>
            <a:r>
              <a:rPr lang="fr-FR" sz="4000" dirty="0" err="1">
                <a:latin typeface="Garamond" panose="02020404030301010803" pitchFamily="18" charset="0"/>
              </a:rPr>
              <a:t>judicial</a:t>
            </a:r>
            <a:r>
              <a:rPr lang="fr-FR" sz="4000" dirty="0">
                <a:latin typeface="Garamond" panose="02020404030301010803" pitchFamily="18" charset="0"/>
              </a:rPr>
              <a:t> </a:t>
            </a:r>
            <a:r>
              <a:rPr lang="fr-FR" sz="4000" dirty="0" err="1">
                <a:latin typeface="Garamond" panose="02020404030301010803" pitchFamily="18" charset="0"/>
              </a:rPr>
              <a:t>decisions</a:t>
            </a:r>
            <a:r>
              <a:rPr lang="fr-FR" sz="4000" dirty="0">
                <a:latin typeface="Garamond" panose="02020404030301010803" pitchFamily="18" charset="0"/>
              </a:rPr>
              <a:t>: </a:t>
            </a:r>
            <a:br>
              <a:rPr lang="fr-FR" sz="4000" dirty="0">
                <a:latin typeface="Garamond" panose="02020404030301010803" pitchFamily="18" charset="0"/>
              </a:rPr>
            </a:br>
            <a:r>
              <a:rPr lang="fr-FR" sz="4000" dirty="0">
                <a:solidFill>
                  <a:schemeClr val="accent2">
                    <a:lumMod val="75000"/>
                  </a:schemeClr>
                </a:solidFill>
                <a:latin typeface="Garamond" panose="02020404030301010803" pitchFamily="18" charset="0"/>
              </a:rPr>
              <a:t>type of </a:t>
            </a:r>
            <a:r>
              <a:rPr lang="fr-FR" sz="4000" dirty="0" err="1">
                <a:solidFill>
                  <a:schemeClr val="accent2">
                    <a:lumMod val="75000"/>
                  </a:schemeClr>
                </a:solidFill>
                <a:latin typeface="Garamond" panose="02020404030301010803" pitchFamily="18" charset="0"/>
              </a:rPr>
              <a:t>offences</a:t>
            </a:r>
            <a:endParaRPr lang="fr-FR" sz="4000" dirty="0">
              <a:solidFill>
                <a:schemeClr val="accent2">
                  <a:lumMod val="75000"/>
                </a:schemeClr>
              </a:solidFill>
              <a:latin typeface="Garamond" panose="02020404030301010803" pitchFamily="18" charset="0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463EEC44-1BA3-44ED-81FC-A644B04B2A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3102049"/>
            <a:ext cx="128016" cy="653903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AD31684E-ECED-D9E2-9215-89402D4CE58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34149" y="932688"/>
            <a:ext cx="5916603" cy="4992624"/>
          </a:xfrm>
        </p:spPr>
        <p:txBody>
          <a:bodyPr anchor="ctr">
            <a:normAutofit/>
          </a:bodyPr>
          <a:lstStyle/>
          <a:p>
            <a:pPr marL="0" indent="0">
              <a:buNone/>
            </a:pPr>
            <a:endParaRPr lang="fr-FR" dirty="0">
              <a:latin typeface="Garamond" panose="02020404030301010803" pitchFamily="18" charset="0"/>
            </a:endParaRPr>
          </a:p>
          <a:p>
            <a:pPr>
              <a:buFontTx/>
              <a:buChar char="-"/>
            </a:pPr>
            <a:endParaRPr lang="fr-FR" dirty="0">
              <a:latin typeface="Garamond" panose="02020404030301010803" pitchFamily="18" charset="0"/>
            </a:endParaRPr>
          </a:p>
          <a:p>
            <a:pPr>
              <a:buFontTx/>
              <a:buChar char="-"/>
            </a:pPr>
            <a:endParaRPr lang="fr-FR" sz="2000" dirty="0"/>
          </a:p>
          <a:p>
            <a:pPr>
              <a:buFontTx/>
              <a:buChar char="-"/>
            </a:pPr>
            <a:endParaRPr lang="fr-FR" sz="2000" dirty="0"/>
          </a:p>
        </p:txBody>
      </p:sp>
      <p:graphicFrame>
        <p:nvGraphicFramePr>
          <p:cNvPr id="4" name="Tableau 4">
            <a:extLst>
              <a:ext uri="{FF2B5EF4-FFF2-40B4-BE49-F238E27FC236}">
                <a16:creationId xmlns:a16="http://schemas.microsoft.com/office/drawing/2014/main" id="{0D8B4F3D-4E4D-5BF4-2DFE-5241F4CFF79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78140770"/>
              </p:ext>
            </p:extLst>
          </p:nvPr>
        </p:nvGraphicFramePr>
        <p:xfrm>
          <a:off x="5108448" y="719328"/>
          <a:ext cx="5051552" cy="5693664"/>
        </p:xfrm>
        <a:graphic>
          <a:graphicData uri="http://schemas.openxmlformats.org/drawingml/2006/table">
            <a:tbl>
              <a:tblPr firstRow="1" bandRow="1">
                <a:tableStyleId>{0505E3EF-67EA-436B-97B2-0124C06EBD24}</a:tableStyleId>
              </a:tblPr>
              <a:tblGrid>
                <a:gridCol w="3608832">
                  <a:extLst>
                    <a:ext uri="{9D8B030D-6E8A-4147-A177-3AD203B41FA5}">
                      <a16:colId xmlns:a16="http://schemas.microsoft.com/office/drawing/2014/main" val="4230265455"/>
                    </a:ext>
                  </a:extLst>
                </a:gridCol>
                <a:gridCol w="1442720">
                  <a:extLst>
                    <a:ext uri="{9D8B030D-6E8A-4147-A177-3AD203B41FA5}">
                      <a16:colId xmlns:a16="http://schemas.microsoft.com/office/drawing/2014/main" val="1803814775"/>
                    </a:ext>
                  </a:extLst>
                </a:gridCol>
              </a:tblGrid>
              <a:tr h="948944">
                <a:tc>
                  <a:txBody>
                    <a:bodyPr/>
                    <a:lstStyle/>
                    <a:p>
                      <a:endParaRPr lang="fr-FR" dirty="0">
                        <a:latin typeface="Garamond" panose="02020404030301010803" pitchFamily="18" charset="0"/>
                      </a:endParaRPr>
                    </a:p>
                    <a:p>
                      <a:r>
                        <a:rPr lang="fr-FR" dirty="0">
                          <a:latin typeface="Garamond" panose="02020404030301010803" pitchFamily="18" charset="0"/>
                        </a:rPr>
                        <a:t>Ban on </a:t>
                      </a:r>
                      <a:r>
                        <a:rPr lang="fr-FR" dirty="0" err="1">
                          <a:latin typeface="Garamond" panose="02020404030301010803" pitchFamily="18" charset="0"/>
                        </a:rPr>
                        <a:t>gatherings</a:t>
                      </a:r>
                      <a:endParaRPr lang="fr-FR" dirty="0">
                        <a:latin typeface="Garamond" panose="02020404030301010803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fr-FR" dirty="0">
                        <a:latin typeface="Garamond" panose="02020404030301010803" pitchFamily="18" charset="0"/>
                      </a:endParaRPr>
                    </a:p>
                    <a:p>
                      <a:pPr algn="ctr"/>
                      <a:r>
                        <a:rPr lang="fr-FR" dirty="0">
                          <a:latin typeface="Garamond" panose="02020404030301010803" pitchFamily="18" charset="0"/>
                        </a:rPr>
                        <a:t>158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61678022"/>
                  </a:ext>
                </a:extLst>
              </a:tr>
              <a:tr h="948944">
                <a:tc>
                  <a:txBody>
                    <a:bodyPr/>
                    <a:lstStyle/>
                    <a:p>
                      <a:endParaRPr lang="fr-FR" dirty="0">
                        <a:latin typeface="Garamond" panose="02020404030301010803" pitchFamily="18" charset="0"/>
                      </a:endParaRPr>
                    </a:p>
                    <a:p>
                      <a:r>
                        <a:rPr lang="fr-FR" dirty="0">
                          <a:latin typeface="Garamond" panose="02020404030301010803" pitchFamily="18" charset="0"/>
                        </a:rPr>
                        <a:t>Not </a:t>
                      </a:r>
                      <a:r>
                        <a:rPr lang="fr-FR" dirty="0" err="1">
                          <a:latin typeface="Garamond" panose="02020404030301010803" pitchFamily="18" charset="0"/>
                        </a:rPr>
                        <a:t>wearing</a:t>
                      </a:r>
                      <a:r>
                        <a:rPr lang="fr-FR" dirty="0">
                          <a:latin typeface="Garamond" panose="02020404030301010803" pitchFamily="18" charset="0"/>
                        </a:rPr>
                        <a:t> a </a:t>
                      </a:r>
                      <a:r>
                        <a:rPr lang="fr-FR" dirty="0" err="1">
                          <a:latin typeface="Garamond" panose="02020404030301010803" pitchFamily="18" charset="0"/>
                        </a:rPr>
                        <a:t>facemask</a:t>
                      </a:r>
                      <a:endParaRPr lang="fr-FR" dirty="0">
                        <a:latin typeface="Garamond" panose="02020404030301010803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fr-FR" dirty="0">
                        <a:latin typeface="Garamond" panose="02020404030301010803" pitchFamily="18" charset="0"/>
                      </a:endParaRPr>
                    </a:p>
                    <a:p>
                      <a:pPr algn="ctr"/>
                      <a:r>
                        <a:rPr lang="fr-FR" dirty="0">
                          <a:latin typeface="Garamond" panose="02020404030301010803" pitchFamily="18" charset="0"/>
                        </a:rPr>
                        <a:t> 30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38143280"/>
                  </a:ext>
                </a:extLst>
              </a:tr>
              <a:tr h="948944">
                <a:tc>
                  <a:txBody>
                    <a:bodyPr/>
                    <a:lstStyle/>
                    <a:p>
                      <a:endParaRPr lang="fr-FR" dirty="0">
                        <a:latin typeface="Garamond" panose="02020404030301010803" pitchFamily="18" charset="0"/>
                      </a:endParaRPr>
                    </a:p>
                    <a:p>
                      <a:r>
                        <a:rPr lang="fr-FR" dirty="0">
                          <a:latin typeface="Garamond" panose="02020404030301010803" pitchFamily="18" charset="0"/>
                        </a:rPr>
                        <a:t>Non-respect of </a:t>
                      </a:r>
                      <a:r>
                        <a:rPr lang="fr-FR" dirty="0" err="1">
                          <a:latin typeface="Garamond" panose="02020404030301010803" pitchFamily="18" charset="0"/>
                        </a:rPr>
                        <a:t>curfew</a:t>
                      </a:r>
                      <a:endParaRPr lang="fr-FR" dirty="0">
                        <a:latin typeface="Garamond" panose="02020404030301010803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fr-FR" dirty="0">
                        <a:latin typeface="Garamond" panose="02020404030301010803" pitchFamily="18" charset="0"/>
                      </a:endParaRPr>
                    </a:p>
                    <a:p>
                      <a:pPr algn="ctr"/>
                      <a:r>
                        <a:rPr lang="fr-FR" dirty="0">
                          <a:latin typeface="Garamond" panose="02020404030301010803" pitchFamily="18" charset="0"/>
                        </a:rPr>
                        <a:t>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73090719"/>
                  </a:ext>
                </a:extLst>
              </a:tr>
              <a:tr h="948944">
                <a:tc>
                  <a:txBody>
                    <a:bodyPr/>
                    <a:lstStyle/>
                    <a:p>
                      <a:endParaRPr lang="fr-FR" dirty="0">
                        <a:latin typeface="Garamond" panose="02020404030301010803" pitchFamily="18" charset="0"/>
                      </a:endParaRPr>
                    </a:p>
                    <a:p>
                      <a:r>
                        <a:rPr lang="fr-FR" dirty="0">
                          <a:latin typeface="Garamond" panose="02020404030301010803" pitchFamily="18" charset="0"/>
                        </a:rPr>
                        <a:t>Obligation to </a:t>
                      </a:r>
                      <a:r>
                        <a:rPr lang="fr-FR" dirty="0" err="1">
                          <a:latin typeface="Garamond" panose="02020404030301010803" pitchFamily="18" charset="0"/>
                        </a:rPr>
                        <a:t>stay</a:t>
                      </a:r>
                      <a:r>
                        <a:rPr lang="fr-FR" dirty="0">
                          <a:latin typeface="Garamond" panose="02020404030301010803" pitchFamily="18" charset="0"/>
                        </a:rPr>
                        <a:t> home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fr-FR" dirty="0">
                        <a:latin typeface="Garamond" panose="02020404030301010803" pitchFamily="18" charset="0"/>
                      </a:endParaRPr>
                    </a:p>
                    <a:p>
                      <a:pPr algn="ctr"/>
                      <a:r>
                        <a:rPr lang="fr-FR" dirty="0">
                          <a:latin typeface="Garamond" panose="02020404030301010803" pitchFamily="18" charset="0"/>
                        </a:rPr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39321163"/>
                  </a:ext>
                </a:extLst>
              </a:tr>
              <a:tr h="948944">
                <a:tc>
                  <a:txBody>
                    <a:bodyPr/>
                    <a:lstStyle/>
                    <a:p>
                      <a:endParaRPr lang="fr-FR" dirty="0">
                        <a:latin typeface="Garamond" panose="02020404030301010803" pitchFamily="18" charset="0"/>
                      </a:endParaRPr>
                    </a:p>
                    <a:p>
                      <a:r>
                        <a:rPr lang="fr-FR" dirty="0">
                          <a:latin typeface="Garamond" panose="02020404030301010803" pitchFamily="18" charset="0"/>
                        </a:rPr>
                        <a:t>Non-compliance </a:t>
                      </a:r>
                      <a:r>
                        <a:rPr lang="fr-FR" dirty="0" err="1">
                          <a:latin typeface="Garamond" panose="02020404030301010803" pitchFamily="18" charset="0"/>
                        </a:rPr>
                        <a:t>with</a:t>
                      </a:r>
                      <a:r>
                        <a:rPr lang="fr-FR" dirty="0">
                          <a:latin typeface="Garamond" panose="02020404030301010803" pitchFamily="18" charset="0"/>
                        </a:rPr>
                        <a:t> establishments </a:t>
                      </a:r>
                      <a:r>
                        <a:rPr lang="fr-FR" dirty="0" err="1">
                          <a:latin typeface="Garamond" panose="02020404030301010803" pitchFamily="18" charset="0"/>
                        </a:rPr>
                        <a:t>closures</a:t>
                      </a:r>
                      <a:endParaRPr lang="fr-FR" dirty="0">
                        <a:latin typeface="Garamond" panose="02020404030301010803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fr-FR" dirty="0">
                        <a:latin typeface="Garamond" panose="02020404030301010803" pitchFamily="18" charset="0"/>
                      </a:endParaRPr>
                    </a:p>
                    <a:p>
                      <a:pPr algn="ctr"/>
                      <a:r>
                        <a:rPr lang="fr-FR" dirty="0">
                          <a:latin typeface="Garamond" panose="02020404030301010803" pitchFamily="18" charset="0"/>
                        </a:rPr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57110667"/>
                  </a:ext>
                </a:extLst>
              </a:tr>
              <a:tr h="948944">
                <a:tc>
                  <a:txBody>
                    <a:bodyPr/>
                    <a:lstStyle/>
                    <a:p>
                      <a:endParaRPr lang="fr-FR" dirty="0">
                        <a:latin typeface="Garamond" panose="02020404030301010803" pitchFamily="18" charset="0"/>
                      </a:endParaRPr>
                    </a:p>
                    <a:p>
                      <a:r>
                        <a:rPr lang="fr-FR" dirty="0" err="1">
                          <a:latin typeface="Garamond" panose="02020404030301010803" pitchFamily="18" charset="0"/>
                        </a:rPr>
                        <a:t>Lack</a:t>
                      </a:r>
                      <a:r>
                        <a:rPr lang="fr-FR" dirty="0">
                          <a:latin typeface="Garamond" panose="02020404030301010803" pitchFamily="18" charset="0"/>
                        </a:rPr>
                        <a:t> of Passenger Locator </a:t>
                      </a:r>
                      <a:r>
                        <a:rPr lang="fr-FR" dirty="0" err="1">
                          <a:latin typeface="Garamond" panose="02020404030301010803" pitchFamily="18" charset="0"/>
                        </a:rPr>
                        <a:t>Form</a:t>
                      </a:r>
                      <a:endParaRPr lang="fr-FR" dirty="0">
                        <a:latin typeface="Garamond" panose="02020404030301010803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fr-FR" dirty="0">
                        <a:latin typeface="Garamond" panose="02020404030301010803" pitchFamily="18" charset="0"/>
                      </a:endParaRPr>
                    </a:p>
                    <a:p>
                      <a:pPr algn="ctr"/>
                      <a:r>
                        <a:rPr lang="fr-FR" dirty="0">
                          <a:latin typeface="Garamond" panose="02020404030301010803" pitchFamily="18" charset="0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4112567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600438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777A147A-9ED8-46B4-8660-1B3C2AA880B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E736CCBD-C603-0B25-FD1B-578102441B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1248" y="548640"/>
            <a:ext cx="3600860" cy="5431536"/>
          </a:xfrm>
        </p:spPr>
        <p:txBody>
          <a:bodyPr>
            <a:normAutofit/>
          </a:bodyPr>
          <a:lstStyle/>
          <a:p>
            <a:endParaRPr lang="fr-FR" sz="5400" dirty="0">
              <a:latin typeface="Garamond" panose="02020404030301010803" pitchFamily="18" charset="0"/>
            </a:endParaRPr>
          </a:p>
        </p:txBody>
      </p:sp>
      <p:sp>
        <p:nvSpPr>
          <p:cNvPr id="10" name="sketch line">
            <a:extLst>
              <a:ext uri="{FF2B5EF4-FFF2-40B4-BE49-F238E27FC236}">
                <a16:creationId xmlns:a16="http://schemas.microsoft.com/office/drawing/2014/main" id="{5D6C15A0-C087-4593-8414-2B4EC1CDC3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2543983" y="3258715"/>
            <a:ext cx="4480560" cy="18288"/>
          </a:xfrm>
          <a:custGeom>
            <a:avLst/>
            <a:gdLst>
              <a:gd name="connsiteX0" fmla="*/ 0 w 4480560"/>
              <a:gd name="connsiteY0" fmla="*/ 0 h 18288"/>
              <a:gd name="connsiteX1" fmla="*/ 595274 w 4480560"/>
              <a:gd name="connsiteY1" fmla="*/ 0 h 18288"/>
              <a:gd name="connsiteX2" fmla="*/ 1100938 w 4480560"/>
              <a:gd name="connsiteY2" fmla="*/ 0 h 18288"/>
              <a:gd name="connsiteX3" fmla="*/ 1651406 w 4480560"/>
              <a:gd name="connsiteY3" fmla="*/ 0 h 18288"/>
              <a:gd name="connsiteX4" fmla="*/ 2336292 w 4480560"/>
              <a:gd name="connsiteY4" fmla="*/ 0 h 18288"/>
              <a:gd name="connsiteX5" fmla="*/ 2931566 w 4480560"/>
              <a:gd name="connsiteY5" fmla="*/ 0 h 18288"/>
              <a:gd name="connsiteX6" fmla="*/ 3482035 w 4480560"/>
              <a:gd name="connsiteY6" fmla="*/ 0 h 18288"/>
              <a:gd name="connsiteX7" fmla="*/ 4480560 w 4480560"/>
              <a:gd name="connsiteY7" fmla="*/ 0 h 18288"/>
              <a:gd name="connsiteX8" fmla="*/ 4480560 w 4480560"/>
              <a:gd name="connsiteY8" fmla="*/ 18288 h 18288"/>
              <a:gd name="connsiteX9" fmla="*/ 3840480 w 4480560"/>
              <a:gd name="connsiteY9" fmla="*/ 18288 h 18288"/>
              <a:gd name="connsiteX10" fmla="*/ 3290011 w 4480560"/>
              <a:gd name="connsiteY10" fmla="*/ 18288 h 18288"/>
              <a:gd name="connsiteX11" fmla="*/ 2560320 w 4480560"/>
              <a:gd name="connsiteY11" fmla="*/ 18288 h 18288"/>
              <a:gd name="connsiteX12" fmla="*/ 1965046 w 4480560"/>
              <a:gd name="connsiteY12" fmla="*/ 18288 h 18288"/>
              <a:gd name="connsiteX13" fmla="*/ 1459382 w 4480560"/>
              <a:gd name="connsiteY13" fmla="*/ 18288 h 18288"/>
              <a:gd name="connsiteX14" fmla="*/ 774497 w 4480560"/>
              <a:gd name="connsiteY14" fmla="*/ 18288 h 18288"/>
              <a:gd name="connsiteX15" fmla="*/ 0 w 4480560"/>
              <a:gd name="connsiteY15" fmla="*/ 18288 h 18288"/>
              <a:gd name="connsiteX16" fmla="*/ 0 w 4480560"/>
              <a:gd name="connsiteY16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480560" h="18288" fill="none" extrusionOk="0">
                <a:moveTo>
                  <a:pt x="0" y="0"/>
                </a:moveTo>
                <a:cubicBezTo>
                  <a:pt x="267821" y="8731"/>
                  <a:pt x="334105" y="2629"/>
                  <a:pt x="595274" y="0"/>
                </a:cubicBezTo>
                <a:cubicBezTo>
                  <a:pt x="856443" y="-2629"/>
                  <a:pt x="863808" y="-13353"/>
                  <a:pt x="1100938" y="0"/>
                </a:cubicBezTo>
                <a:cubicBezTo>
                  <a:pt x="1338068" y="13353"/>
                  <a:pt x="1431663" y="-25862"/>
                  <a:pt x="1651406" y="0"/>
                </a:cubicBezTo>
                <a:cubicBezTo>
                  <a:pt x="1871149" y="25862"/>
                  <a:pt x="2173163" y="23827"/>
                  <a:pt x="2336292" y="0"/>
                </a:cubicBezTo>
                <a:cubicBezTo>
                  <a:pt x="2499421" y="-23827"/>
                  <a:pt x="2720589" y="28148"/>
                  <a:pt x="2931566" y="0"/>
                </a:cubicBezTo>
                <a:cubicBezTo>
                  <a:pt x="3142543" y="-28148"/>
                  <a:pt x="3323630" y="27022"/>
                  <a:pt x="3482035" y="0"/>
                </a:cubicBezTo>
                <a:cubicBezTo>
                  <a:pt x="3640440" y="-27022"/>
                  <a:pt x="4012110" y="-20118"/>
                  <a:pt x="4480560" y="0"/>
                </a:cubicBezTo>
                <a:cubicBezTo>
                  <a:pt x="4480958" y="7429"/>
                  <a:pt x="4480540" y="10822"/>
                  <a:pt x="4480560" y="18288"/>
                </a:cubicBezTo>
                <a:cubicBezTo>
                  <a:pt x="4314132" y="14924"/>
                  <a:pt x="4028383" y="36632"/>
                  <a:pt x="3840480" y="18288"/>
                </a:cubicBezTo>
                <a:cubicBezTo>
                  <a:pt x="3652577" y="-56"/>
                  <a:pt x="3547615" y="2848"/>
                  <a:pt x="3290011" y="18288"/>
                </a:cubicBezTo>
                <a:cubicBezTo>
                  <a:pt x="3032407" y="33728"/>
                  <a:pt x="2830268" y="8719"/>
                  <a:pt x="2560320" y="18288"/>
                </a:cubicBezTo>
                <a:cubicBezTo>
                  <a:pt x="2290372" y="27857"/>
                  <a:pt x="2147422" y="6728"/>
                  <a:pt x="1965046" y="18288"/>
                </a:cubicBezTo>
                <a:cubicBezTo>
                  <a:pt x="1782670" y="29848"/>
                  <a:pt x="1689791" y="40680"/>
                  <a:pt x="1459382" y="18288"/>
                </a:cubicBezTo>
                <a:cubicBezTo>
                  <a:pt x="1228973" y="-4104"/>
                  <a:pt x="915486" y="36501"/>
                  <a:pt x="774497" y="18288"/>
                </a:cubicBezTo>
                <a:cubicBezTo>
                  <a:pt x="633508" y="75"/>
                  <a:pt x="361442" y="-11107"/>
                  <a:pt x="0" y="18288"/>
                </a:cubicBezTo>
                <a:cubicBezTo>
                  <a:pt x="-591" y="13205"/>
                  <a:pt x="-663" y="6329"/>
                  <a:pt x="0" y="0"/>
                </a:cubicBezTo>
                <a:close/>
              </a:path>
              <a:path w="4480560" h="18288" stroke="0" extrusionOk="0">
                <a:moveTo>
                  <a:pt x="0" y="0"/>
                </a:moveTo>
                <a:cubicBezTo>
                  <a:pt x="285465" y="225"/>
                  <a:pt x="322691" y="16223"/>
                  <a:pt x="595274" y="0"/>
                </a:cubicBezTo>
                <a:cubicBezTo>
                  <a:pt x="867857" y="-16223"/>
                  <a:pt x="989129" y="-11242"/>
                  <a:pt x="1100938" y="0"/>
                </a:cubicBezTo>
                <a:cubicBezTo>
                  <a:pt x="1212747" y="11242"/>
                  <a:pt x="1574350" y="-36410"/>
                  <a:pt x="1830629" y="0"/>
                </a:cubicBezTo>
                <a:cubicBezTo>
                  <a:pt x="2086908" y="36410"/>
                  <a:pt x="2180922" y="4645"/>
                  <a:pt x="2425903" y="0"/>
                </a:cubicBezTo>
                <a:cubicBezTo>
                  <a:pt x="2670884" y="-4645"/>
                  <a:pt x="2782024" y="22929"/>
                  <a:pt x="3021178" y="0"/>
                </a:cubicBezTo>
                <a:cubicBezTo>
                  <a:pt x="3260332" y="-22929"/>
                  <a:pt x="3456982" y="-1586"/>
                  <a:pt x="3750869" y="0"/>
                </a:cubicBezTo>
                <a:cubicBezTo>
                  <a:pt x="4044756" y="1586"/>
                  <a:pt x="4302726" y="17043"/>
                  <a:pt x="4480560" y="0"/>
                </a:cubicBezTo>
                <a:cubicBezTo>
                  <a:pt x="4479674" y="5429"/>
                  <a:pt x="4481381" y="14046"/>
                  <a:pt x="4480560" y="18288"/>
                </a:cubicBezTo>
                <a:cubicBezTo>
                  <a:pt x="4279652" y="-6850"/>
                  <a:pt x="4200762" y="41566"/>
                  <a:pt x="3930091" y="18288"/>
                </a:cubicBezTo>
                <a:cubicBezTo>
                  <a:pt x="3659420" y="-4990"/>
                  <a:pt x="3456052" y="22294"/>
                  <a:pt x="3290011" y="18288"/>
                </a:cubicBezTo>
                <a:cubicBezTo>
                  <a:pt x="3123970" y="14282"/>
                  <a:pt x="2882392" y="32818"/>
                  <a:pt x="2649931" y="18288"/>
                </a:cubicBezTo>
                <a:cubicBezTo>
                  <a:pt x="2417470" y="3758"/>
                  <a:pt x="2238426" y="7337"/>
                  <a:pt x="2054657" y="18288"/>
                </a:cubicBezTo>
                <a:cubicBezTo>
                  <a:pt x="1870888" y="29239"/>
                  <a:pt x="1566368" y="45040"/>
                  <a:pt x="1324966" y="18288"/>
                </a:cubicBezTo>
                <a:cubicBezTo>
                  <a:pt x="1083564" y="-8464"/>
                  <a:pt x="787410" y="10946"/>
                  <a:pt x="595274" y="18288"/>
                </a:cubicBezTo>
                <a:cubicBezTo>
                  <a:pt x="403138" y="25630"/>
                  <a:pt x="169622" y="10499"/>
                  <a:pt x="0" y="18288"/>
                </a:cubicBezTo>
                <a:cubicBezTo>
                  <a:pt x="668" y="13665"/>
                  <a:pt x="578" y="5675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284AA706-844F-E247-1FAC-0ABFF6A7D6C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26418" y="552091"/>
            <a:ext cx="6224335" cy="5431536"/>
          </a:xfrm>
        </p:spPr>
        <p:txBody>
          <a:bodyPr anchor="ctr">
            <a:normAutofit/>
          </a:bodyPr>
          <a:lstStyle/>
          <a:p>
            <a:pPr marL="0" indent="0">
              <a:buNone/>
            </a:pPr>
            <a:endParaRPr lang="fr-FR" sz="4000" dirty="0">
              <a:latin typeface="Garamond" panose="02020404030301010803" pitchFamily="18" charset="0"/>
            </a:endParaRPr>
          </a:p>
          <a:p>
            <a:pPr marL="514350" indent="-514350">
              <a:buAutoNum type="arabicPeriod"/>
            </a:pPr>
            <a:r>
              <a:rPr lang="it-IT" sz="4000" dirty="0" err="1">
                <a:effectLst/>
                <a:latin typeface="Garamond" panose="02020404030301010803" pitchFamily="18" charset="0"/>
                <a:ea typeface="GFS Didot"/>
                <a:cs typeface="GFS Didot"/>
              </a:rPr>
              <a:t>Narratives</a:t>
            </a:r>
            <a:endParaRPr lang="fr-FR" sz="4000" dirty="0">
              <a:latin typeface="Garamond" panose="02020404030301010803" pitchFamily="18" charset="0"/>
            </a:endParaRPr>
          </a:p>
          <a:p>
            <a:pPr marL="514350" indent="-514350">
              <a:buAutoNum type="arabicPeriod"/>
            </a:pPr>
            <a:r>
              <a:rPr lang="fr-FR" sz="4000" dirty="0">
                <a:latin typeface="Garamond" panose="02020404030301010803" pitchFamily="18" charset="0"/>
              </a:rPr>
              <a:t>Interactions</a:t>
            </a:r>
          </a:p>
          <a:p>
            <a:pPr marL="514350" indent="-514350">
              <a:buAutoNum type="arabicPeriod"/>
            </a:pPr>
            <a:r>
              <a:rPr lang="fr-FR" sz="4000" dirty="0">
                <a:latin typeface="Garamond" panose="02020404030301010803" pitchFamily="18" charset="0"/>
              </a:rPr>
              <a:t>Sociology of the </a:t>
            </a:r>
            <a:r>
              <a:rPr lang="fr-FR" sz="4000" dirty="0" err="1">
                <a:latin typeface="Garamond" panose="02020404030301010803" pitchFamily="18" charset="0"/>
              </a:rPr>
              <a:t>defendants</a:t>
            </a:r>
            <a:endParaRPr lang="fr-FR" sz="4000" dirty="0">
              <a:latin typeface="Garamond" panose="02020404030301010803" pitchFamily="18" charset="0"/>
            </a:endParaRPr>
          </a:p>
          <a:p>
            <a:pPr marL="514350" indent="-514350">
              <a:buAutoNum type="arabicPeriod"/>
            </a:pPr>
            <a:r>
              <a:rPr lang="fr-FR" sz="4000" dirty="0" err="1">
                <a:latin typeface="Garamond" panose="02020404030301010803" pitchFamily="18" charset="0"/>
              </a:rPr>
              <a:t>Sentencing</a:t>
            </a:r>
            <a:endParaRPr lang="fr-FR" sz="4000" dirty="0">
              <a:latin typeface="Garamond" panose="02020404030301010803" pitchFamily="18" charset="0"/>
            </a:endParaRPr>
          </a:p>
          <a:p>
            <a:pPr marL="514350" indent="-514350">
              <a:buAutoNum type="arabicPeriod"/>
            </a:pPr>
            <a:endParaRPr lang="fr-FR" dirty="0">
              <a:latin typeface="Garamond" panose="020204040303010108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863723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5" name="Rectangle 14">
            <a:extLst>
              <a:ext uri="{FF2B5EF4-FFF2-40B4-BE49-F238E27FC236}">
                <a16:creationId xmlns:a16="http://schemas.microsoft.com/office/drawing/2014/main" id="{DAF1966E-FD40-4A4A-B61B-C4DF7FA05F0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7" name="Rectangle 16">
            <a:extLst>
              <a:ext uri="{FF2B5EF4-FFF2-40B4-BE49-F238E27FC236}">
                <a16:creationId xmlns:a16="http://schemas.microsoft.com/office/drawing/2014/main" id="{047BFA19-D45E-416B-A404-7AF2F3F270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58209" y="0"/>
            <a:ext cx="11167447" cy="2018806"/>
          </a:xfrm>
          <a:prstGeom prst="rect">
            <a:avLst/>
          </a:prstGeom>
          <a:ln w="9525">
            <a:solidFill>
              <a:srgbClr val="E1E1E1"/>
            </a:solidFill>
          </a:ln>
          <a:effectLst>
            <a:outerShdw blurRad="50800" dist="38100" dir="2700000" algn="tl" rotWithShape="0">
              <a:schemeClr val="bg1">
                <a:lumMod val="8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19" name="Rectangle 18">
            <a:extLst>
              <a:ext uri="{FF2B5EF4-FFF2-40B4-BE49-F238E27FC236}">
                <a16:creationId xmlns:a16="http://schemas.microsoft.com/office/drawing/2014/main" id="{8E0105E7-23DB-4CF2-8258-FF47C7620F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66928" y="0"/>
            <a:ext cx="11155680" cy="2011680"/>
          </a:xfrm>
          <a:prstGeom prst="rect">
            <a:avLst/>
          </a:prstGeom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5048B756-2EA2-38AD-FFE0-15049927B8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5568" y="548640"/>
            <a:ext cx="10168128" cy="1179576"/>
          </a:xfrm>
        </p:spPr>
        <p:txBody>
          <a:bodyPr>
            <a:normAutofit/>
          </a:bodyPr>
          <a:lstStyle/>
          <a:p>
            <a:pPr algn="r"/>
            <a:r>
              <a:rPr lang="fr-FR" sz="4000" dirty="0">
                <a:latin typeface="Garamond" panose="02020404030301010803" pitchFamily="18" charset="0"/>
              </a:rPr>
              <a:t>Narratives : </a:t>
            </a:r>
            <a:r>
              <a:rPr lang="fr-FR" sz="4000" i="1" dirty="0" err="1">
                <a:solidFill>
                  <a:schemeClr val="accent2">
                    <a:lumMod val="75000"/>
                  </a:schemeClr>
                </a:solidFill>
                <a:latin typeface="Garamond" panose="02020404030301010803" pitchFamily="18" charset="0"/>
              </a:rPr>
              <a:t>parliamentary</a:t>
            </a:r>
            <a:r>
              <a:rPr lang="fr-FR" sz="4000" i="1" dirty="0">
                <a:solidFill>
                  <a:schemeClr val="accent2">
                    <a:lumMod val="75000"/>
                  </a:schemeClr>
                </a:solidFill>
                <a:latin typeface="Garamond" panose="02020404030301010803" pitchFamily="18" charset="0"/>
              </a:rPr>
              <a:t> </a:t>
            </a:r>
            <a:r>
              <a:rPr lang="fr-FR" sz="4000" i="1" dirty="0" err="1">
                <a:solidFill>
                  <a:schemeClr val="accent2">
                    <a:lumMod val="75000"/>
                  </a:schemeClr>
                </a:solidFill>
                <a:latin typeface="Garamond" panose="02020404030301010803" pitchFamily="18" charset="0"/>
              </a:rPr>
              <a:t>works</a:t>
            </a:r>
            <a:endParaRPr lang="fr-FR" sz="4000" i="1" dirty="0">
              <a:solidFill>
                <a:schemeClr val="accent2">
                  <a:lumMod val="75000"/>
                </a:schemeClr>
              </a:solidFill>
              <a:latin typeface="Garamond" panose="02020404030301010803" pitchFamily="18" charset="0"/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074B4F7D-14B2-478B-8BF5-01E4E0C5D2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98834" y="758952"/>
            <a:ext cx="128016" cy="7040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A6DE186B-624D-3C5B-DEB9-09CC96480F2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15568" y="2481943"/>
            <a:ext cx="10168128" cy="3695020"/>
          </a:xfrm>
        </p:spPr>
        <p:txBody>
          <a:bodyPr>
            <a:normAutofit lnSpcReduction="10000"/>
          </a:bodyPr>
          <a:lstStyle/>
          <a:p>
            <a:pPr marL="0" indent="0" algn="ctr">
              <a:buNone/>
            </a:pPr>
            <a:endParaRPr lang="fr-BE" sz="2400" dirty="0">
              <a:effectLst/>
              <a:latin typeface="Garamond" panose="02020404030301010803" pitchFamily="18" charset="0"/>
              <a:ea typeface="Times New Roman" panose="02020603050405020304" pitchFamily="18" charset="0"/>
            </a:endParaRPr>
          </a:p>
          <a:p>
            <a:pPr marL="0" indent="0" algn="just">
              <a:buNone/>
            </a:pPr>
            <a:r>
              <a:rPr lang="fr-BE" sz="2600" dirty="0">
                <a:latin typeface="Garamond" panose="02020404030301010803" pitchFamily="18" charset="0"/>
                <a:ea typeface="Times New Roman" panose="02020603050405020304" pitchFamily="18" charset="0"/>
              </a:rPr>
              <a:t>The Police Court « </a:t>
            </a:r>
            <a:r>
              <a:rPr lang="fr-BE" sz="2600" dirty="0" err="1">
                <a:latin typeface="Garamond" panose="02020404030301010803" pitchFamily="18" charset="0"/>
                <a:ea typeface="Times New Roman" panose="02020603050405020304" pitchFamily="18" charset="0"/>
              </a:rPr>
              <a:t>already</a:t>
            </a:r>
            <a:r>
              <a:rPr lang="fr-BE" sz="2600" dirty="0">
                <a:latin typeface="Garamond" panose="02020404030301010803" pitchFamily="18" charset="0"/>
                <a:ea typeface="Times New Roman" panose="02020603050405020304" pitchFamily="18" charset="0"/>
              </a:rPr>
              <a:t> has </a:t>
            </a:r>
            <a:r>
              <a:rPr lang="fr-BE" sz="2600" dirty="0" err="1">
                <a:latin typeface="Garamond" panose="02020404030301010803" pitchFamily="18" charset="0"/>
                <a:ea typeface="Times New Roman" panose="02020603050405020304" pitchFamily="18" charset="0"/>
              </a:rPr>
              <a:t>jurisdiction</a:t>
            </a:r>
            <a:r>
              <a:rPr lang="fr-BE" sz="2600" dirty="0">
                <a:latin typeface="Garamond" panose="02020404030301010803" pitchFamily="18" charset="0"/>
                <a:ea typeface="Times New Roman" panose="02020603050405020304" pitchFamily="18" charset="0"/>
              </a:rPr>
              <a:t> to deal </a:t>
            </a:r>
            <a:r>
              <a:rPr lang="fr-BE" sz="2600" dirty="0" err="1">
                <a:latin typeface="Garamond" panose="02020404030301010803" pitchFamily="18" charset="0"/>
                <a:ea typeface="Times New Roman" panose="02020603050405020304" pitchFamily="18" charset="0"/>
              </a:rPr>
              <a:t>with</a:t>
            </a:r>
            <a:r>
              <a:rPr lang="fr-BE" sz="2600" dirty="0">
                <a:latin typeface="Garamond" panose="02020404030301010803" pitchFamily="18" charset="0"/>
                <a:ea typeface="Times New Roman" panose="02020603050405020304" pitchFamily="18" charset="0"/>
              </a:rPr>
              <a:t> </a:t>
            </a:r>
            <a:r>
              <a:rPr lang="fr-BE" sz="2600" dirty="0" err="1">
                <a:latin typeface="Garamond" panose="02020404030301010803" pitchFamily="18" charset="0"/>
                <a:ea typeface="Times New Roman" panose="02020603050405020304" pitchFamily="18" charset="0"/>
              </a:rPr>
              <a:t>appeals</a:t>
            </a:r>
            <a:r>
              <a:rPr lang="fr-BE" sz="2600" dirty="0">
                <a:latin typeface="Garamond" panose="02020404030301010803" pitchFamily="18" charset="0"/>
                <a:ea typeface="Times New Roman" panose="02020603050405020304" pitchFamily="18" charset="0"/>
              </a:rPr>
              <a:t> </a:t>
            </a:r>
            <a:r>
              <a:rPr lang="fr-BE" sz="2600" dirty="0" err="1">
                <a:latin typeface="Garamond" panose="02020404030301010803" pitchFamily="18" charset="0"/>
                <a:ea typeface="Times New Roman" panose="02020603050405020304" pitchFamily="18" charset="0"/>
              </a:rPr>
              <a:t>against</a:t>
            </a:r>
            <a:r>
              <a:rPr lang="fr-BE" sz="2600" dirty="0">
                <a:latin typeface="Garamond" panose="02020404030301010803" pitchFamily="18" charset="0"/>
                <a:ea typeface="Times New Roman" panose="02020603050405020304" pitchFamily="18" charset="0"/>
              </a:rPr>
              <a:t> </a:t>
            </a:r>
            <a:r>
              <a:rPr lang="fr-BE" sz="2600" dirty="0" err="1">
                <a:latin typeface="Garamond" panose="02020404030301010803" pitchFamily="18" charset="0"/>
                <a:ea typeface="Times New Roman" panose="02020603050405020304" pitchFamily="18" charset="0"/>
              </a:rPr>
              <a:t>payment</a:t>
            </a:r>
            <a:r>
              <a:rPr lang="fr-BE" sz="2600" dirty="0">
                <a:latin typeface="Garamond" panose="02020404030301010803" pitchFamily="18" charset="0"/>
                <a:ea typeface="Times New Roman" panose="02020603050405020304" pitchFamily="18" charset="0"/>
              </a:rPr>
              <a:t> </a:t>
            </a:r>
            <a:r>
              <a:rPr lang="fr-BE" sz="2600" dirty="0" err="1">
                <a:latin typeface="Garamond" panose="02020404030301010803" pitchFamily="18" charset="0"/>
                <a:ea typeface="Times New Roman" panose="02020603050405020304" pitchFamily="18" charset="0"/>
              </a:rPr>
              <a:t>orders</a:t>
            </a:r>
            <a:r>
              <a:rPr lang="fr-BE" sz="2600" dirty="0">
                <a:latin typeface="Garamond" panose="02020404030301010803" pitchFamily="18" charset="0"/>
                <a:ea typeface="Times New Roman" panose="02020603050405020304" pitchFamily="18" charset="0"/>
              </a:rPr>
              <a:t>, </a:t>
            </a:r>
            <a:r>
              <a:rPr lang="fr-BE" sz="2600" dirty="0" err="1">
                <a:latin typeface="Garamond" panose="02020404030301010803" pitchFamily="18" charset="0"/>
                <a:ea typeface="Times New Roman" panose="02020603050405020304" pitchFamily="18" charset="0"/>
              </a:rPr>
              <a:t>since</a:t>
            </a:r>
            <a:r>
              <a:rPr lang="fr-BE" sz="2600" dirty="0">
                <a:latin typeface="Garamond" panose="02020404030301010803" pitchFamily="18" charset="0"/>
                <a:ea typeface="Times New Roman" panose="02020603050405020304" pitchFamily="18" charset="0"/>
              </a:rPr>
              <a:t> </a:t>
            </a:r>
            <a:r>
              <a:rPr lang="fr-BE" sz="2600" dirty="0" err="1">
                <a:latin typeface="Garamond" panose="02020404030301010803" pitchFamily="18" charset="0"/>
                <a:ea typeface="Times New Roman" panose="02020603050405020304" pitchFamily="18" charset="0"/>
              </a:rPr>
              <a:t>payment</a:t>
            </a:r>
            <a:r>
              <a:rPr lang="fr-BE" sz="2600" dirty="0">
                <a:latin typeface="Garamond" panose="02020404030301010803" pitchFamily="18" charset="0"/>
                <a:ea typeface="Times New Roman" panose="02020603050405020304" pitchFamily="18" charset="0"/>
              </a:rPr>
              <a:t> </a:t>
            </a:r>
            <a:r>
              <a:rPr lang="fr-BE" sz="2600" dirty="0" err="1">
                <a:latin typeface="Garamond" panose="02020404030301010803" pitchFamily="18" charset="0"/>
                <a:ea typeface="Times New Roman" panose="02020603050405020304" pitchFamily="18" charset="0"/>
              </a:rPr>
              <a:t>orders</a:t>
            </a:r>
            <a:r>
              <a:rPr lang="fr-BE" sz="2600" dirty="0">
                <a:latin typeface="Garamond" panose="02020404030301010803" pitchFamily="18" charset="0"/>
                <a:ea typeface="Times New Roman" panose="02020603050405020304" pitchFamily="18" charset="0"/>
              </a:rPr>
              <a:t> </a:t>
            </a:r>
            <a:r>
              <a:rPr lang="fr-BE" sz="2600" dirty="0" err="1">
                <a:latin typeface="Garamond" panose="02020404030301010803" pitchFamily="18" charset="0"/>
                <a:ea typeface="Times New Roman" panose="02020603050405020304" pitchFamily="18" charset="0"/>
              </a:rPr>
              <a:t>currently</a:t>
            </a:r>
            <a:r>
              <a:rPr lang="fr-BE" sz="2600" dirty="0">
                <a:latin typeface="Garamond" panose="02020404030301010803" pitchFamily="18" charset="0"/>
                <a:ea typeface="Times New Roman" panose="02020603050405020304" pitchFamily="18" charset="0"/>
              </a:rPr>
              <a:t> </a:t>
            </a:r>
            <a:r>
              <a:rPr lang="fr-BE" sz="2600" dirty="0" err="1">
                <a:latin typeface="Garamond" panose="02020404030301010803" pitchFamily="18" charset="0"/>
                <a:ea typeface="Times New Roman" panose="02020603050405020304" pitchFamily="18" charset="0"/>
              </a:rPr>
              <a:t>concern</a:t>
            </a:r>
            <a:r>
              <a:rPr lang="fr-BE" sz="2600" dirty="0">
                <a:latin typeface="Garamond" panose="02020404030301010803" pitchFamily="18" charset="0"/>
                <a:ea typeface="Times New Roman" panose="02020603050405020304" pitchFamily="18" charset="0"/>
              </a:rPr>
              <a:t> road </a:t>
            </a:r>
            <a:r>
              <a:rPr lang="fr-BE" sz="2600" dirty="0" err="1">
                <a:latin typeface="Garamond" panose="02020404030301010803" pitchFamily="18" charset="0"/>
                <a:ea typeface="Times New Roman" panose="02020603050405020304" pitchFamily="18" charset="0"/>
              </a:rPr>
              <a:t>traffic</a:t>
            </a:r>
            <a:r>
              <a:rPr lang="fr-BE" sz="2600" dirty="0">
                <a:latin typeface="Garamond" panose="02020404030301010803" pitchFamily="18" charset="0"/>
                <a:ea typeface="Times New Roman" panose="02020603050405020304" pitchFamily="18" charset="0"/>
              </a:rPr>
              <a:t> </a:t>
            </a:r>
            <a:r>
              <a:rPr lang="fr-BE" sz="2600" dirty="0" err="1">
                <a:latin typeface="Garamond" panose="02020404030301010803" pitchFamily="18" charset="0"/>
                <a:ea typeface="Times New Roman" panose="02020603050405020304" pitchFamily="18" charset="0"/>
              </a:rPr>
              <a:t>offences</a:t>
            </a:r>
            <a:r>
              <a:rPr lang="fr-BE" sz="2600" dirty="0">
                <a:latin typeface="Garamond" panose="02020404030301010803" pitchFamily="18" charset="0"/>
                <a:ea typeface="Times New Roman" panose="02020603050405020304" pitchFamily="18" charset="0"/>
              </a:rPr>
              <a:t> » </a:t>
            </a:r>
          </a:p>
          <a:p>
            <a:pPr marL="0" indent="0" algn="just">
              <a:buNone/>
            </a:pPr>
            <a:endParaRPr lang="fr-BE" sz="2600" dirty="0">
              <a:latin typeface="Garamond" panose="02020404030301010803" pitchFamily="18" charset="0"/>
              <a:ea typeface="Times New Roman" panose="02020603050405020304" pitchFamily="18" charset="0"/>
            </a:endParaRPr>
          </a:p>
          <a:p>
            <a:pPr marL="0" indent="0" algn="just">
              <a:buNone/>
            </a:pPr>
            <a:r>
              <a:rPr lang="fr-BE" sz="2600" dirty="0">
                <a:latin typeface="Garamond" panose="02020404030301010803" pitchFamily="18" charset="0"/>
                <a:ea typeface="Times New Roman" panose="02020603050405020304" pitchFamily="18" charset="0"/>
              </a:rPr>
              <a:t>« </a:t>
            </a:r>
            <a:r>
              <a:rPr lang="fr-BE" sz="2600" dirty="0" err="1">
                <a:latin typeface="Garamond" panose="02020404030301010803" pitchFamily="18" charset="0"/>
                <a:ea typeface="Times New Roman" panose="02020603050405020304" pitchFamily="18" charset="0"/>
              </a:rPr>
              <a:t>These</a:t>
            </a:r>
            <a:r>
              <a:rPr lang="fr-BE" sz="2600" dirty="0">
                <a:latin typeface="Garamond" panose="02020404030301010803" pitchFamily="18" charset="0"/>
                <a:ea typeface="Times New Roman" panose="02020603050405020304" pitchFamily="18" charset="0"/>
              </a:rPr>
              <a:t> </a:t>
            </a:r>
            <a:r>
              <a:rPr lang="fr-BE" sz="2600" dirty="0" err="1">
                <a:latin typeface="Garamond" panose="02020404030301010803" pitchFamily="18" charset="0"/>
                <a:ea typeface="Times New Roman" panose="02020603050405020304" pitchFamily="18" charset="0"/>
              </a:rPr>
              <a:t>offences</a:t>
            </a:r>
            <a:r>
              <a:rPr lang="fr-BE" sz="2600" dirty="0">
                <a:latin typeface="Garamond" panose="02020404030301010803" pitchFamily="18" charset="0"/>
                <a:ea typeface="Times New Roman" panose="02020603050405020304" pitchFamily="18" charset="0"/>
              </a:rPr>
              <a:t> (the Covid </a:t>
            </a:r>
            <a:r>
              <a:rPr lang="fr-BE" sz="2600" dirty="0" err="1">
                <a:latin typeface="Garamond" panose="02020404030301010803" pitchFamily="18" charset="0"/>
                <a:ea typeface="Times New Roman" panose="02020603050405020304" pitchFamily="18" charset="0"/>
              </a:rPr>
              <a:t>offences</a:t>
            </a:r>
            <a:r>
              <a:rPr lang="fr-BE" sz="2600" dirty="0">
                <a:latin typeface="Garamond" panose="02020404030301010803" pitchFamily="18" charset="0"/>
                <a:ea typeface="Times New Roman" panose="02020603050405020304" pitchFamily="18" charset="0"/>
              </a:rPr>
              <a:t>) </a:t>
            </a:r>
            <a:r>
              <a:rPr lang="fr-BE" sz="2600" dirty="0" err="1">
                <a:latin typeface="Garamond" panose="02020404030301010803" pitchFamily="18" charset="0"/>
                <a:ea typeface="Times New Roman" panose="02020603050405020304" pitchFamily="18" charset="0"/>
              </a:rPr>
              <a:t>with</a:t>
            </a:r>
            <a:r>
              <a:rPr lang="fr-BE" sz="2600" dirty="0">
                <a:latin typeface="Garamond" panose="02020404030301010803" pitchFamily="18" charset="0"/>
                <a:ea typeface="Times New Roman" panose="02020603050405020304" pitchFamily="18" charset="0"/>
              </a:rPr>
              <a:t> </a:t>
            </a:r>
            <a:r>
              <a:rPr lang="fr-BE" sz="2600" dirty="0" err="1">
                <a:latin typeface="Garamond" panose="02020404030301010803" pitchFamily="18" charset="0"/>
                <a:ea typeface="Times New Roman" panose="02020603050405020304" pitchFamily="18" charset="0"/>
              </a:rPr>
              <a:t>relatively</a:t>
            </a:r>
            <a:r>
              <a:rPr lang="fr-BE" sz="2600" dirty="0">
                <a:latin typeface="Garamond" panose="02020404030301010803" pitchFamily="18" charset="0"/>
                <a:ea typeface="Times New Roman" panose="02020603050405020304" pitchFamily="18" charset="0"/>
              </a:rPr>
              <a:t> </a:t>
            </a:r>
            <a:r>
              <a:rPr lang="fr-BE" sz="2600" dirty="0" err="1">
                <a:latin typeface="Garamond" panose="02020404030301010803" pitchFamily="18" charset="0"/>
                <a:ea typeface="Times New Roman" panose="02020603050405020304" pitchFamily="18" charset="0"/>
              </a:rPr>
              <a:t>low</a:t>
            </a:r>
            <a:r>
              <a:rPr lang="fr-BE" sz="2600" dirty="0">
                <a:latin typeface="Garamond" panose="02020404030301010803" pitchFamily="18" charset="0"/>
                <a:ea typeface="Times New Roman" panose="02020603050405020304" pitchFamily="18" charset="0"/>
              </a:rPr>
              <a:t> fines are </a:t>
            </a:r>
            <a:r>
              <a:rPr lang="fr-BE" sz="2600" dirty="0" err="1">
                <a:latin typeface="Garamond" panose="02020404030301010803" pitchFamily="18" charset="0"/>
                <a:ea typeface="Times New Roman" panose="02020603050405020304" pitchFamily="18" charset="0"/>
              </a:rPr>
              <a:t>suitable</a:t>
            </a:r>
            <a:r>
              <a:rPr lang="fr-BE" sz="2600" dirty="0">
                <a:latin typeface="Garamond" panose="02020404030301010803" pitchFamily="18" charset="0"/>
                <a:ea typeface="Times New Roman" panose="02020603050405020304" pitchFamily="18" charset="0"/>
              </a:rPr>
              <a:t> for routine handling by the Police Court ».</a:t>
            </a:r>
          </a:p>
          <a:p>
            <a:pPr marL="0" indent="0" algn="r">
              <a:buNone/>
            </a:pPr>
            <a:endParaRPr lang="fr-BE" sz="1200" dirty="0">
              <a:effectLst/>
              <a:latin typeface="Garamond" panose="02020404030301010803" pitchFamily="18" charset="0"/>
              <a:ea typeface="Times New Roman" panose="02020603050405020304" pitchFamily="18" charset="0"/>
            </a:endParaRPr>
          </a:p>
          <a:p>
            <a:pPr marL="0" indent="0" algn="r">
              <a:buNone/>
            </a:pPr>
            <a:endParaRPr lang="fr-BE" sz="1200" dirty="0">
              <a:effectLst/>
              <a:latin typeface="Garamond" panose="02020404030301010803" pitchFamily="18" charset="0"/>
              <a:ea typeface="Times New Roman" panose="02020603050405020304" pitchFamily="18" charset="0"/>
            </a:endParaRPr>
          </a:p>
          <a:p>
            <a:pPr marL="0" indent="0" algn="r">
              <a:buNone/>
            </a:pPr>
            <a:r>
              <a:rPr lang="fr-BE" sz="1200" dirty="0">
                <a:latin typeface="Garamond" panose="020204040303010108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(</a:t>
            </a:r>
            <a:r>
              <a:rPr lang="fr-FR" sz="1200" dirty="0">
                <a:effectLst/>
                <a:latin typeface="Garamond" panose="020204040303010108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Proposition de loi portant des dispositions diverses en matière de justice dans le cadre de la lutte contre la propagation du coronavirus COVID-19 (II), amendement, </a:t>
            </a:r>
            <a:r>
              <a:rPr lang="fr-FR" sz="1200" i="1" dirty="0">
                <a:effectLst/>
                <a:latin typeface="Garamond" panose="020204040303010108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Doc.</a:t>
            </a:r>
            <a:r>
              <a:rPr lang="fr-FR" sz="1200" dirty="0">
                <a:effectLst/>
                <a:latin typeface="Garamond" panose="020204040303010108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Ch., 2019-2020, n° 1181/2, p. 50).</a:t>
            </a:r>
            <a:endParaRPr lang="fr-BE" sz="1200" dirty="0">
              <a:effectLst/>
              <a:latin typeface="Garamond" panose="02020404030301010803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fr-BE" sz="1600" dirty="0">
              <a:latin typeface="Garamond" panose="02020404030301010803" pitchFamily="18" charset="0"/>
            </a:endParaRPr>
          </a:p>
          <a:p>
            <a:pPr marL="0" indent="0">
              <a:buNone/>
            </a:pPr>
            <a:endParaRPr lang="fr-FR" sz="1900" dirty="0"/>
          </a:p>
        </p:txBody>
      </p:sp>
    </p:spTree>
    <p:extLst>
      <p:ext uri="{BB962C8B-B14F-4D97-AF65-F5344CB8AC3E}">
        <p14:creationId xmlns:p14="http://schemas.microsoft.com/office/powerpoint/2010/main" val="23558266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3B538BF-4AFD-410C-BAF2-D9C4449580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fr-FR" dirty="0">
                <a:latin typeface="Garamond" panose="02020404030301010803" pitchFamily="18" charset="0"/>
              </a:rPr>
              <a:t>Narratives at </a:t>
            </a:r>
            <a:r>
              <a:rPr lang="fr-FR" dirty="0" err="1">
                <a:latin typeface="Garamond" panose="02020404030301010803" pitchFamily="18" charset="0"/>
              </a:rPr>
              <a:t>hearings</a:t>
            </a:r>
            <a:endParaRPr lang="fr-FR" dirty="0">
              <a:latin typeface="Garamond" panose="02020404030301010803" pitchFamily="18" charset="0"/>
            </a:endParaRP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E2FF5543-62E8-20DE-B039-133927A990F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r-FR" dirty="0">
              <a:latin typeface="Garamond" panose="02020404030301010803" pitchFamily="18" charset="0"/>
            </a:endParaRPr>
          </a:p>
          <a:p>
            <a:pPr algn="ctr">
              <a:buFont typeface="Wingdings" pitchFamily="2" charset="2"/>
              <a:buChar char="Ø"/>
            </a:pPr>
            <a:r>
              <a:rPr lang="fr-FR" dirty="0">
                <a:latin typeface="Garamond" panose="02020404030301010803" pitchFamily="18" charset="0"/>
              </a:rPr>
              <a:t> Need of </a:t>
            </a:r>
            <a:r>
              <a:rPr lang="fr-FR" dirty="0" err="1">
                <a:latin typeface="Garamond" panose="02020404030301010803" pitchFamily="18" charset="0"/>
              </a:rPr>
              <a:t>human</a:t>
            </a:r>
            <a:r>
              <a:rPr lang="fr-FR" dirty="0">
                <a:latin typeface="Garamond" panose="02020404030301010803" pitchFamily="18" charset="0"/>
              </a:rPr>
              <a:t> contact</a:t>
            </a:r>
          </a:p>
          <a:p>
            <a:pPr marL="0" indent="0" algn="ctr">
              <a:buNone/>
            </a:pPr>
            <a:r>
              <a:rPr lang="fr-FR" dirty="0">
                <a:solidFill>
                  <a:schemeClr val="accent2">
                    <a:lumMod val="75000"/>
                  </a:schemeClr>
                </a:solidFill>
                <a:latin typeface="Garamond" panose="02020404030301010803" pitchFamily="18" charset="0"/>
              </a:rPr>
              <a:t>vs.</a:t>
            </a:r>
          </a:p>
          <a:p>
            <a:pPr marL="0" indent="0" algn="ctr">
              <a:buNone/>
            </a:pPr>
            <a:r>
              <a:rPr lang="fr-FR" dirty="0" err="1">
                <a:latin typeface="Garamond" panose="02020404030301010803" pitchFamily="18" charset="0"/>
              </a:rPr>
              <a:t>Seriousness</a:t>
            </a:r>
            <a:r>
              <a:rPr lang="fr-FR" dirty="0">
                <a:latin typeface="Garamond" panose="02020404030301010803" pitchFamily="18" charset="0"/>
              </a:rPr>
              <a:t>/</a:t>
            </a:r>
            <a:r>
              <a:rPr lang="fr-FR" dirty="0" err="1">
                <a:latin typeface="Garamond" panose="02020404030301010803" pitchFamily="18" charset="0"/>
              </a:rPr>
              <a:t>gravity</a:t>
            </a:r>
            <a:r>
              <a:rPr lang="fr-FR" dirty="0">
                <a:latin typeface="Garamond" panose="02020404030301010803" pitchFamily="18" charset="0"/>
              </a:rPr>
              <a:t> of the </a:t>
            </a:r>
            <a:r>
              <a:rPr lang="fr-FR" dirty="0" err="1">
                <a:latin typeface="Garamond" panose="02020404030301010803" pitchFamily="18" charset="0"/>
              </a:rPr>
              <a:t>offences</a:t>
            </a:r>
            <a:r>
              <a:rPr lang="fr-FR" dirty="0">
                <a:latin typeface="Garamond" panose="02020404030301010803" pitchFamily="18" charset="0"/>
              </a:rPr>
              <a:t> and moral </a:t>
            </a:r>
            <a:r>
              <a:rPr lang="fr-FR" dirty="0" err="1">
                <a:latin typeface="Garamond" panose="02020404030301010803" pitchFamily="18" charset="0"/>
              </a:rPr>
              <a:t>burden</a:t>
            </a:r>
            <a:endParaRPr lang="fr-FR" dirty="0">
              <a:latin typeface="Garamond" panose="02020404030301010803" pitchFamily="18" charset="0"/>
            </a:endParaRPr>
          </a:p>
          <a:p>
            <a:pPr algn="ctr">
              <a:buFont typeface="Wingdings" pitchFamily="2" charset="2"/>
              <a:buChar char="Ø"/>
            </a:pPr>
            <a:endParaRPr lang="fr-FR" dirty="0">
              <a:latin typeface="Garamond" panose="02020404030301010803" pitchFamily="18" charset="0"/>
            </a:endParaRPr>
          </a:p>
          <a:p>
            <a:pPr algn="ctr">
              <a:buFont typeface="Wingdings" pitchFamily="2" charset="2"/>
              <a:buChar char="Ø"/>
            </a:pPr>
            <a:r>
              <a:rPr lang="fr-FR" dirty="0">
                <a:latin typeface="Garamond" panose="02020404030301010803" pitchFamily="18" charset="0"/>
              </a:rPr>
              <a:t> </a:t>
            </a:r>
            <a:r>
              <a:rPr lang="fr-FR" dirty="0" err="1">
                <a:latin typeface="Garamond" panose="02020404030301010803" pitchFamily="18" charset="0"/>
              </a:rPr>
              <a:t>Severity</a:t>
            </a:r>
            <a:r>
              <a:rPr lang="fr-FR" dirty="0">
                <a:latin typeface="Garamond" panose="02020404030301010803" pitchFamily="18" charset="0"/>
              </a:rPr>
              <a:t> of </a:t>
            </a:r>
            <a:r>
              <a:rPr lang="fr-FR" dirty="0" err="1">
                <a:latin typeface="Garamond" panose="02020404030301010803" pitchFamily="18" charset="0"/>
              </a:rPr>
              <a:t>consequences</a:t>
            </a:r>
            <a:endParaRPr lang="fr-FR" dirty="0">
              <a:latin typeface="Garamond" panose="02020404030301010803" pitchFamily="18" charset="0"/>
            </a:endParaRPr>
          </a:p>
          <a:p>
            <a:pPr marL="0" indent="0" algn="ctr">
              <a:buNone/>
            </a:pPr>
            <a:r>
              <a:rPr lang="fr-FR" dirty="0">
                <a:solidFill>
                  <a:schemeClr val="accent2">
                    <a:lumMod val="75000"/>
                  </a:schemeClr>
                </a:solidFill>
                <a:latin typeface="Garamond" panose="02020404030301010803" pitchFamily="18" charset="0"/>
              </a:rPr>
              <a:t>vs.</a:t>
            </a:r>
          </a:p>
          <a:p>
            <a:pPr marL="0" indent="0" algn="ctr">
              <a:buNone/>
            </a:pPr>
            <a:r>
              <a:rPr lang="fr-FR" dirty="0">
                <a:latin typeface="Garamond" panose="02020404030301010803" pitchFamily="18" charset="0"/>
              </a:rPr>
              <a:t>Relative </a:t>
            </a:r>
            <a:r>
              <a:rPr lang="fr-FR" dirty="0" err="1">
                <a:latin typeface="Garamond" panose="02020404030301010803" pitchFamily="18" charset="0"/>
              </a:rPr>
              <a:t>seriousness</a:t>
            </a:r>
            <a:r>
              <a:rPr lang="fr-FR" dirty="0">
                <a:latin typeface="Garamond" panose="02020404030301010803" pitchFamily="18" charset="0"/>
              </a:rPr>
              <a:t> of the sentence</a:t>
            </a:r>
          </a:p>
        </p:txBody>
      </p:sp>
    </p:spTree>
    <p:extLst>
      <p:ext uri="{BB962C8B-B14F-4D97-AF65-F5344CB8AC3E}">
        <p14:creationId xmlns:p14="http://schemas.microsoft.com/office/powerpoint/2010/main" val="19090490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9D592C4-D2A7-6C1E-1F2B-C5E3387AAB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fr-FR" dirty="0">
                <a:latin typeface="Garamond" panose="02020404030301010803" pitchFamily="18" charset="0"/>
              </a:rPr>
              <a:t>Interactions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EE34F9F6-2742-7B7C-DCD7-8756597EA24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r-FR" dirty="0"/>
          </a:p>
          <a:p>
            <a:pPr algn="ctr">
              <a:buFont typeface="Wingdings" pitchFamily="2" charset="2"/>
              <a:buChar char="Ø"/>
            </a:pPr>
            <a:r>
              <a:rPr lang="fr-FR" dirty="0">
                <a:solidFill>
                  <a:schemeClr val="accent2">
                    <a:lumMod val="75000"/>
                  </a:schemeClr>
                </a:solidFill>
                <a:latin typeface="Garamond" panose="02020404030301010803" pitchFamily="18" charset="0"/>
              </a:rPr>
              <a:t> Interactions </a:t>
            </a:r>
            <a:r>
              <a:rPr lang="fr-FR" dirty="0" err="1">
                <a:solidFill>
                  <a:schemeClr val="accent2">
                    <a:lumMod val="75000"/>
                  </a:schemeClr>
                </a:solidFill>
                <a:latin typeface="Garamond" panose="02020404030301010803" pitchFamily="18" charset="0"/>
              </a:rPr>
              <a:t>between</a:t>
            </a:r>
            <a:r>
              <a:rPr lang="fr-FR" dirty="0">
                <a:solidFill>
                  <a:schemeClr val="accent2">
                    <a:lumMod val="75000"/>
                  </a:schemeClr>
                </a:solidFill>
                <a:latin typeface="Garamond" panose="02020404030301010803" pitchFamily="18" charset="0"/>
              </a:rPr>
              <a:t> the </a:t>
            </a:r>
            <a:r>
              <a:rPr lang="fr-FR" dirty="0" err="1">
                <a:solidFill>
                  <a:schemeClr val="accent2">
                    <a:lumMod val="75000"/>
                  </a:schemeClr>
                </a:solidFill>
                <a:latin typeface="Garamond" panose="02020404030301010803" pitchFamily="18" charset="0"/>
              </a:rPr>
              <a:t>judge</a:t>
            </a:r>
            <a:r>
              <a:rPr lang="fr-FR" dirty="0">
                <a:solidFill>
                  <a:schemeClr val="accent2">
                    <a:lumMod val="75000"/>
                  </a:schemeClr>
                </a:solidFill>
                <a:latin typeface="Garamond" panose="02020404030301010803" pitchFamily="18" charset="0"/>
              </a:rPr>
              <a:t> and the </a:t>
            </a:r>
            <a:r>
              <a:rPr lang="fr-FR" dirty="0" err="1">
                <a:solidFill>
                  <a:schemeClr val="accent2">
                    <a:lumMod val="75000"/>
                  </a:schemeClr>
                </a:solidFill>
                <a:latin typeface="Garamond" panose="02020404030301010803" pitchFamily="18" charset="0"/>
              </a:rPr>
              <a:t>defendants</a:t>
            </a:r>
            <a:r>
              <a:rPr lang="fr-FR" dirty="0">
                <a:solidFill>
                  <a:schemeClr val="accent2">
                    <a:lumMod val="75000"/>
                  </a:schemeClr>
                </a:solidFill>
                <a:latin typeface="Garamond" panose="02020404030301010803" pitchFamily="18" charset="0"/>
              </a:rPr>
              <a:t> </a:t>
            </a:r>
          </a:p>
          <a:p>
            <a:pPr marL="0" indent="0" algn="ctr">
              <a:buNone/>
            </a:pPr>
            <a:endParaRPr lang="fr-FR" dirty="0">
              <a:latin typeface="Garamond" panose="02020404030301010803" pitchFamily="18" charset="0"/>
            </a:endParaRPr>
          </a:p>
          <a:p>
            <a:pPr marL="0" indent="0" algn="ctr">
              <a:buNone/>
            </a:pPr>
            <a:r>
              <a:rPr lang="fr-FR" dirty="0">
                <a:latin typeface="Garamond" panose="02020404030301010803" pitchFamily="18" charset="0"/>
              </a:rPr>
              <a:t>A clash </a:t>
            </a:r>
            <a:r>
              <a:rPr lang="fr-FR" dirty="0" err="1">
                <a:latin typeface="Garamond" panose="02020404030301010803" pitchFamily="18" charset="0"/>
              </a:rPr>
              <a:t>between</a:t>
            </a:r>
            <a:r>
              <a:rPr lang="fr-FR" dirty="0">
                <a:latin typeface="Garamond" panose="02020404030301010803" pitchFamily="18" charset="0"/>
              </a:rPr>
              <a:t> narratives</a:t>
            </a:r>
          </a:p>
          <a:p>
            <a:pPr marL="0" indent="0" algn="ctr">
              <a:buNone/>
            </a:pPr>
            <a:endParaRPr lang="fr-FR" dirty="0">
              <a:latin typeface="Garamond" panose="02020404030301010803" pitchFamily="18" charset="0"/>
            </a:endParaRPr>
          </a:p>
          <a:p>
            <a:pPr marL="0" indent="0" algn="ctr">
              <a:buNone/>
            </a:pPr>
            <a:r>
              <a:rPr lang="fr-FR" dirty="0">
                <a:latin typeface="Garamond" panose="02020404030301010803" pitchFamily="18" charset="0"/>
              </a:rPr>
              <a:t>The paradoxal </a:t>
            </a:r>
            <a:r>
              <a:rPr lang="fr-FR" dirty="0" err="1">
                <a:latin typeface="Garamond" panose="02020404030301010803" pitchFamily="18" charset="0"/>
              </a:rPr>
              <a:t>role</a:t>
            </a:r>
            <a:r>
              <a:rPr lang="fr-FR" dirty="0">
                <a:latin typeface="Garamond" panose="02020404030301010803" pitchFamily="18" charset="0"/>
              </a:rPr>
              <a:t> of the </a:t>
            </a:r>
            <a:r>
              <a:rPr lang="fr-FR" dirty="0" err="1">
                <a:latin typeface="Garamond" panose="02020404030301010803" pitchFamily="18" charset="0"/>
              </a:rPr>
              <a:t>law</a:t>
            </a:r>
            <a:endParaRPr lang="fr-FR" dirty="0">
              <a:latin typeface="Garamond" panose="02020404030301010803" pitchFamily="18" charset="0"/>
            </a:endParaRPr>
          </a:p>
          <a:p>
            <a:pPr marL="0" indent="0" algn="ctr">
              <a:buNone/>
            </a:pPr>
            <a:endParaRPr lang="fr-FR" dirty="0">
              <a:latin typeface="Garamond" panose="02020404030301010803" pitchFamily="18" charset="0"/>
            </a:endParaRPr>
          </a:p>
          <a:p>
            <a:pPr algn="ctr">
              <a:buFont typeface="Wingdings" pitchFamily="2" charset="2"/>
              <a:buChar char="Ø"/>
            </a:pPr>
            <a:r>
              <a:rPr lang="fr-FR" dirty="0">
                <a:solidFill>
                  <a:schemeClr val="accent2">
                    <a:lumMod val="75000"/>
                  </a:schemeClr>
                </a:solidFill>
                <a:latin typeface="Garamond" panose="02020404030301010803" pitchFamily="18" charset="0"/>
              </a:rPr>
              <a:t> Interactions </a:t>
            </a:r>
            <a:r>
              <a:rPr lang="fr-FR" dirty="0" err="1">
                <a:solidFill>
                  <a:schemeClr val="accent2">
                    <a:lumMod val="75000"/>
                  </a:schemeClr>
                </a:solidFill>
                <a:latin typeface="Garamond" panose="02020404030301010803" pitchFamily="18" charset="0"/>
              </a:rPr>
              <a:t>between</a:t>
            </a:r>
            <a:r>
              <a:rPr lang="fr-FR" dirty="0">
                <a:solidFill>
                  <a:schemeClr val="accent2">
                    <a:lumMod val="75000"/>
                  </a:schemeClr>
                </a:solidFill>
                <a:latin typeface="Garamond" panose="02020404030301010803" pitchFamily="18" charset="0"/>
              </a:rPr>
              <a:t> the </a:t>
            </a:r>
            <a:r>
              <a:rPr lang="fr-FR" dirty="0" err="1">
                <a:solidFill>
                  <a:schemeClr val="accent2">
                    <a:lumMod val="75000"/>
                  </a:schemeClr>
                </a:solidFill>
                <a:latin typeface="Garamond" panose="02020404030301010803" pitchFamily="18" charset="0"/>
              </a:rPr>
              <a:t>judge</a:t>
            </a:r>
            <a:r>
              <a:rPr lang="fr-FR" dirty="0">
                <a:solidFill>
                  <a:schemeClr val="accent2">
                    <a:lumMod val="75000"/>
                  </a:schemeClr>
                </a:solidFill>
                <a:latin typeface="Garamond" panose="02020404030301010803" pitchFamily="18" charset="0"/>
              </a:rPr>
              <a:t> and the </a:t>
            </a:r>
            <a:r>
              <a:rPr lang="fr-FR" dirty="0" err="1">
                <a:solidFill>
                  <a:schemeClr val="accent2">
                    <a:lumMod val="75000"/>
                  </a:schemeClr>
                </a:solidFill>
                <a:latin typeface="Garamond" panose="02020404030301010803" pitchFamily="18" charset="0"/>
              </a:rPr>
              <a:t>lawyers</a:t>
            </a:r>
            <a:endParaRPr lang="fr-FR" dirty="0">
              <a:solidFill>
                <a:schemeClr val="accent2">
                  <a:lumMod val="75000"/>
                </a:schemeClr>
              </a:solidFill>
              <a:latin typeface="Garamond" panose="02020404030301010803" pitchFamily="18" charset="0"/>
            </a:endParaRPr>
          </a:p>
          <a:p>
            <a:pPr marL="0" indent="0" algn="ctr">
              <a:buNone/>
            </a:pPr>
            <a:endParaRPr lang="fr-FR" dirty="0">
              <a:latin typeface="Garamond" panose="020204040303010108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633888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9D592C4-D2A7-6C1E-1F2B-C5E3387AAB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fr-FR" dirty="0">
                <a:latin typeface="Garamond" panose="02020404030301010803" pitchFamily="18" charset="0"/>
              </a:rPr>
              <a:t>Interactions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EE34F9F6-2742-7B7C-DCD7-8756597EA24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endParaRPr lang="fr-FR" dirty="0">
              <a:latin typeface="Garamond" panose="02020404030301010803" pitchFamily="18" charset="0"/>
            </a:endParaRPr>
          </a:p>
          <a:p>
            <a:pPr marL="0" indent="0" algn="just">
              <a:buNone/>
            </a:pPr>
            <a:r>
              <a:rPr lang="fr-BE" dirty="0">
                <a:effectLst/>
                <a:latin typeface="Garamond" panose="020204040303010108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The </a:t>
            </a:r>
            <a:r>
              <a:rPr lang="fr-BE" dirty="0" err="1">
                <a:effectLst/>
                <a:latin typeface="Garamond" panose="020204040303010108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defendant</a:t>
            </a:r>
            <a:r>
              <a:rPr lang="fr-BE" dirty="0">
                <a:latin typeface="Garamond" panose="020204040303010108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BE" dirty="0" err="1">
                <a:latin typeface="Garamond" panose="020204040303010108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is</a:t>
            </a:r>
            <a:r>
              <a:rPr lang="fr-BE" dirty="0">
                <a:latin typeface="Garamond" panose="020204040303010108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BE" dirty="0" err="1">
                <a:effectLst/>
                <a:latin typeface="Garamond" panose="020204040303010108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prosecuted</a:t>
            </a:r>
            <a:r>
              <a:rPr lang="fr-BE" dirty="0">
                <a:effectLst/>
                <a:latin typeface="Garamond" panose="020204040303010108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for </a:t>
            </a:r>
            <a:r>
              <a:rPr lang="fr-BE" dirty="0" err="1">
                <a:effectLst/>
                <a:latin typeface="Garamond" panose="020204040303010108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taking</a:t>
            </a:r>
            <a:r>
              <a:rPr lang="fr-BE" dirty="0">
                <a:effectLst/>
                <a:latin typeface="Garamond" panose="020204040303010108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part in a </a:t>
            </a:r>
            <a:r>
              <a:rPr lang="fr-BE" dirty="0" err="1">
                <a:effectLst/>
                <a:latin typeface="Garamond" panose="020204040303010108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gathering</a:t>
            </a:r>
            <a:r>
              <a:rPr lang="fr-BE" dirty="0">
                <a:effectLst/>
                <a:latin typeface="Garamond" panose="020204040303010108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of 19 people in a </a:t>
            </a:r>
            <a:r>
              <a:rPr lang="fr-BE" dirty="0" err="1">
                <a:effectLst/>
                <a:latin typeface="Garamond" panose="020204040303010108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appartment</a:t>
            </a:r>
            <a:r>
              <a:rPr lang="fr-BE" dirty="0">
                <a:effectLst/>
                <a:latin typeface="Garamond" panose="020204040303010108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in April 2021</a:t>
            </a:r>
            <a:r>
              <a:rPr lang="fr-BE" dirty="0">
                <a:latin typeface="Garamond" panose="020204040303010108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r>
              <a:rPr lang="fr-BE" dirty="0" err="1">
                <a:latin typeface="Garamond" panose="020204040303010108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She</a:t>
            </a:r>
            <a:r>
              <a:rPr lang="fr-BE" dirty="0">
                <a:latin typeface="Garamond" panose="020204040303010108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BE" dirty="0" err="1">
                <a:effectLst/>
                <a:latin typeface="Garamond" panose="020204040303010108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explains</a:t>
            </a:r>
            <a:r>
              <a:rPr lang="fr-BE" dirty="0">
                <a:latin typeface="Garamond" panose="020204040303010108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BE" dirty="0" err="1">
                <a:effectLst/>
                <a:latin typeface="Garamond" panose="020204040303010108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that</a:t>
            </a:r>
            <a:r>
              <a:rPr lang="fr-BE" dirty="0">
                <a:effectLst/>
                <a:latin typeface="Garamond" panose="020204040303010108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fr-BE" dirty="0" err="1">
                <a:effectLst/>
                <a:latin typeface="Garamond" panose="020204040303010108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beeing</a:t>
            </a:r>
            <a:r>
              <a:rPr lang="fr-BE" dirty="0">
                <a:effectLst/>
                <a:latin typeface="Garamond" panose="020204040303010108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a nurse, « </a:t>
            </a:r>
            <a:r>
              <a:rPr lang="fr-BE" dirty="0" err="1">
                <a:effectLst/>
                <a:latin typeface="Garamond" panose="020204040303010108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it’s</a:t>
            </a:r>
            <a:r>
              <a:rPr lang="fr-BE" dirty="0">
                <a:effectLst/>
                <a:latin typeface="Garamond" panose="020204040303010108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not </a:t>
            </a:r>
            <a:r>
              <a:rPr lang="fr-BE" dirty="0" err="1">
                <a:effectLst/>
                <a:latin typeface="Garamond" panose="020204040303010108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easy</a:t>
            </a:r>
            <a:r>
              <a:rPr lang="fr-BE" dirty="0">
                <a:latin typeface="Garamond" panose="020204040303010108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»</a:t>
            </a:r>
            <a:r>
              <a:rPr lang="fr-BE" dirty="0">
                <a:effectLst/>
                <a:latin typeface="Garamond" panose="020204040303010108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and </a:t>
            </a:r>
            <a:r>
              <a:rPr lang="fr-BE" dirty="0" err="1">
                <a:effectLst/>
                <a:latin typeface="Garamond" panose="020204040303010108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that</a:t>
            </a:r>
            <a:r>
              <a:rPr lang="fr-BE" dirty="0">
                <a:effectLst/>
                <a:latin typeface="Garamond" panose="020204040303010108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BE" dirty="0" err="1">
                <a:effectLst/>
                <a:latin typeface="Garamond" panose="020204040303010108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she</a:t>
            </a:r>
            <a:r>
              <a:rPr lang="fr-BE" dirty="0">
                <a:effectLst/>
                <a:latin typeface="Garamond" panose="020204040303010108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BE" dirty="0" err="1">
                <a:effectLst/>
                <a:latin typeface="Garamond" panose="020204040303010108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felt</a:t>
            </a:r>
            <a:r>
              <a:rPr lang="fr-BE" dirty="0">
                <a:effectLst/>
                <a:latin typeface="Garamond" panose="020204040303010108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a « </a:t>
            </a:r>
            <a:r>
              <a:rPr lang="fr-BE" dirty="0" err="1">
                <a:effectLst/>
                <a:latin typeface="Garamond" panose="020204040303010108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need</a:t>
            </a:r>
            <a:r>
              <a:rPr lang="fr-BE" dirty="0">
                <a:effectLst/>
                <a:latin typeface="Garamond" panose="020204040303010108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to </a:t>
            </a:r>
            <a:r>
              <a:rPr lang="fr-BE" dirty="0" err="1">
                <a:effectLst/>
                <a:latin typeface="Garamond" panose="020204040303010108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decompress</a:t>
            </a:r>
            <a:r>
              <a:rPr lang="fr-BE" dirty="0">
                <a:latin typeface="Garamond" panose="020204040303010108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»</a:t>
            </a:r>
            <a:r>
              <a:rPr lang="fr-BE" dirty="0">
                <a:effectLst/>
                <a:latin typeface="Garamond" panose="020204040303010108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The </a:t>
            </a:r>
            <a:r>
              <a:rPr lang="fr-BE" dirty="0" err="1">
                <a:effectLst/>
                <a:latin typeface="Garamond" panose="020204040303010108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judge</a:t>
            </a:r>
            <a:r>
              <a:rPr lang="fr-BE" dirty="0">
                <a:effectLst/>
                <a:latin typeface="Garamond" panose="020204040303010108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BE" dirty="0" err="1">
                <a:effectLst/>
                <a:latin typeface="Garamond" panose="020204040303010108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told</a:t>
            </a:r>
            <a:r>
              <a:rPr lang="fr-BE" dirty="0">
                <a:effectLst/>
                <a:latin typeface="Garamond" panose="020204040303010108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BE" dirty="0" err="1">
                <a:effectLst/>
                <a:latin typeface="Garamond" panose="020204040303010108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her</a:t>
            </a:r>
            <a:r>
              <a:rPr lang="fr-BE" dirty="0">
                <a:effectLst/>
                <a:latin typeface="Garamond" panose="020204040303010108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BE" dirty="0" err="1">
                <a:effectLst/>
                <a:latin typeface="Garamond" panose="020204040303010108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that</a:t>
            </a:r>
            <a:r>
              <a:rPr lang="fr-BE" dirty="0">
                <a:effectLst/>
                <a:latin typeface="Garamond" panose="020204040303010108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fr-BE" dirty="0" err="1">
                <a:effectLst/>
                <a:latin typeface="Garamond" panose="020204040303010108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especially</a:t>
            </a:r>
            <a:r>
              <a:rPr lang="fr-BE" dirty="0">
                <a:effectLst/>
                <a:latin typeface="Garamond" panose="020204040303010108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BE" dirty="0" err="1">
                <a:effectLst/>
                <a:latin typeface="Garamond" panose="020204040303010108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since</a:t>
            </a:r>
            <a:r>
              <a:rPr lang="fr-BE" dirty="0">
                <a:effectLst/>
                <a:latin typeface="Garamond" panose="020204040303010108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BE" dirty="0" err="1">
                <a:effectLst/>
                <a:latin typeface="Garamond" panose="020204040303010108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she</a:t>
            </a:r>
            <a:r>
              <a:rPr lang="fr-BE" dirty="0">
                <a:effectLst/>
                <a:latin typeface="Garamond" panose="020204040303010108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BE" dirty="0" err="1">
                <a:effectLst/>
                <a:latin typeface="Garamond" panose="020204040303010108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is</a:t>
            </a:r>
            <a:r>
              <a:rPr lang="fr-BE" dirty="0">
                <a:effectLst/>
                <a:latin typeface="Garamond" panose="020204040303010108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a nurse, </a:t>
            </a:r>
            <a:r>
              <a:rPr lang="fr-BE" dirty="0" err="1">
                <a:effectLst/>
                <a:latin typeface="Garamond" panose="020204040303010108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she</a:t>
            </a:r>
            <a:r>
              <a:rPr lang="fr-BE" dirty="0">
                <a:effectLst/>
                <a:latin typeface="Garamond" panose="020204040303010108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BE" dirty="0" err="1">
                <a:effectLst/>
                <a:latin typeface="Garamond" panose="020204040303010108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knew</a:t>
            </a:r>
            <a:r>
              <a:rPr lang="fr-BE" dirty="0">
                <a:effectLst/>
                <a:latin typeface="Garamond" panose="020204040303010108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BE" dirty="0" err="1">
                <a:effectLst/>
                <a:latin typeface="Garamond" panose="020204040303010108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what</a:t>
            </a:r>
            <a:r>
              <a:rPr lang="fr-BE" dirty="0">
                <a:effectLst/>
                <a:latin typeface="Garamond" panose="020204040303010108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BE" dirty="0" err="1">
                <a:effectLst/>
                <a:latin typeface="Garamond" panose="020204040303010108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she</a:t>
            </a:r>
            <a:r>
              <a:rPr lang="fr-BE" dirty="0">
                <a:effectLst/>
                <a:latin typeface="Garamond" panose="020204040303010108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BE" dirty="0" err="1">
                <a:effectLst/>
                <a:latin typeface="Garamond" panose="020204040303010108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was</a:t>
            </a:r>
            <a:r>
              <a:rPr lang="fr-BE" dirty="0">
                <a:effectLst/>
                <a:latin typeface="Garamond" panose="020204040303010108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BE" dirty="0" err="1">
                <a:effectLst/>
                <a:latin typeface="Garamond" panose="020204040303010108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dealing</a:t>
            </a:r>
            <a:r>
              <a:rPr lang="fr-BE" dirty="0">
                <a:effectLst/>
                <a:latin typeface="Garamond" panose="020204040303010108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BE" dirty="0" err="1">
                <a:effectLst/>
                <a:latin typeface="Garamond" panose="020204040303010108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with</a:t>
            </a:r>
            <a:r>
              <a:rPr lang="fr-BE" dirty="0">
                <a:effectLst/>
                <a:latin typeface="Garamond" panose="020204040303010108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and </a:t>
            </a:r>
            <a:r>
              <a:rPr lang="fr-BE" dirty="0" err="1">
                <a:effectLst/>
                <a:latin typeface="Garamond" panose="020204040303010108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that</a:t>
            </a:r>
            <a:r>
              <a:rPr lang="fr-BE" dirty="0">
                <a:effectLst/>
                <a:latin typeface="Garamond" panose="020204040303010108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BE" dirty="0" err="1">
                <a:effectLst/>
                <a:latin typeface="Garamond" panose="020204040303010108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she</a:t>
            </a:r>
            <a:r>
              <a:rPr lang="fr-BE" dirty="0">
                <a:effectLst/>
                <a:latin typeface="Garamond" panose="020204040303010108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BE" dirty="0" err="1">
                <a:effectLst/>
                <a:latin typeface="Garamond" panose="020204040303010108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had</a:t>
            </a:r>
            <a:r>
              <a:rPr lang="fr-BE" dirty="0">
                <a:effectLst/>
                <a:latin typeface="Garamond" panose="020204040303010108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to </a:t>
            </a:r>
            <a:r>
              <a:rPr lang="fr-BE" dirty="0" err="1">
                <a:effectLst/>
                <a:latin typeface="Garamond" panose="020204040303010108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abide</a:t>
            </a:r>
            <a:r>
              <a:rPr lang="fr-BE" dirty="0">
                <a:effectLst/>
                <a:latin typeface="Garamond" panose="020204040303010108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by the </a:t>
            </a:r>
            <a:r>
              <a:rPr lang="fr-BE" dirty="0" err="1">
                <a:effectLst/>
                <a:latin typeface="Garamond" panose="020204040303010108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rules</a:t>
            </a:r>
            <a:r>
              <a:rPr lang="fr-BE" dirty="0">
                <a:effectLst/>
                <a:latin typeface="Garamond" panose="020204040303010108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fr-BE" dirty="0" err="1">
                <a:effectLst/>
                <a:latin typeface="Garamond" panose="020204040303010108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rather</a:t>
            </a:r>
            <a:r>
              <a:rPr lang="fr-BE" dirty="0">
                <a:effectLst/>
                <a:latin typeface="Garamond" panose="020204040303010108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BE" dirty="0" err="1">
                <a:effectLst/>
                <a:latin typeface="Garamond" panose="020204040303010108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than</a:t>
            </a:r>
            <a:r>
              <a:rPr lang="fr-BE" dirty="0">
                <a:effectLst/>
                <a:latin typeface="Garamond" panose="020204040303010108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acting « at the </a:t>
            </a:r>
            <a:r>
              <a:rPr lang="fr-BE" dirty="0" err="1">
                <a:effectLst/>
                <a:latin typeface="Garamond" panose="020204040303010108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risk</a:t>
            </a:r>
            <a:r>
              <a:rPr lang="fr-BE" dirty="0">
                <a:effectLst/>
                <a:latin typeface="Garamond" panose="020204040303010108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of </a:t>
            </a:r>
            <a:r>
              <a:rPr lang="fr-BE" dirty="0" err="1">
                <a:effectLst/>
                <a:latin typeface="Garamond" panose="020204040303010108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others</a:t>
            </a:r>
            <a:r>
              <a:rPr lang="fr-BE" dirty="0">
                <a:latin typeface="Garamond" panose="020204040303010108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»</a:t>
            </a:r>
            <a:r>
              <a:rPr lang="fr-BE" dirty="0">
                <a:effectLst/>
                <a:latin typeface="Garamond" panose="020204040303010108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and </a:t>
            </a:r>
            <a:r>
              <a:rPr lang="fr-BE" dirty="0" err="1">
                <a:effectLst/>
                <a:latin typeface="Garamond" panose="020204040303010108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thinking</a:t>
            </a:r>
            <a:r>
              <a:rPr lang="fr-BE" dirty="0">
                <a:effectLst/>
                <a:latin typeface="Garamond" panose="020204040303010108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BE" dirty="0" err="1">
                <a:effectLst/>
                <a:latin typeface="Garamond" panose="020204040303010108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only</a:t>
            </a:r>
            <a:r>
              <a:rPr lang="fr-BE" dirty="0">
                <a:effectLst/>
                <a:latin typeface="Garamond" panose="020204040303010108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of </a:t>
            </a:r>
            <a:r>
              <a:rPr lang="fr-BE" dirty="0" err="1">
                <a:effectLst/>
                <a:latin typeface="Garamond" panose="020204040303010108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her</a:t>
            </a:r>
            <a:r>
              <a:rPr lang="fr-BE" dirty="0">
                <a:effectLst/>
                <a:latin typeface="Garamond" panose="020204040303010108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« ego » and </a:t>
            </a:r>
            <a:r>
              <a:rPr lang="fr-BE" dirty="0" err="1">
                <a:effectLst/>
                <a:latin typeface="Garamond" panose="020204040303010108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her</a:t>
            </a:r>
            <a:r>
              <a:rPr lang="fr-BE" dirty="0">
                <a:effectLst/>
                <a:latin typeface="Garamond" panose="020204040303010108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BE" dirty="0" err="1">
                <a:effectLst/>
                <a:latin typeface="Garamond" panose="020204040303010108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need</a:t>
            </a:r>
            <a:r>
              <a:rPr lang="fr-BE" dirty="0">
                <a:effectLst/>
                <a:latin typeface="Garamond" panose="020204040303010108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to </a:t>
            </a:r>
            <a:r>
              <a:rPr lang="fr-BE" dirty="0" err="1">
                <a:effectLst/>
                <a:latin typeface="Garamond" panose="020204040303010108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get</a:t>
            </a:r>
            <a:r>
              <a:rPr lang="fr-BE" dirty="0">
                <a:effectLst/>
                <a:latin typeface="Garamond" panose="020204040303010108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out. </a:t>
            </a:r>
            <a:r>
              <a:rPr lang="fr-BE" dirty="0" err="1">
                <a:effectLst/>
                <a:latin typeface="Garamond" panose="020204040303010108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Distraught</a:t>
            </a:r>
            <a:r>
              <a:rPr lang="fr-BE" dirty="0">
                <a:effectLst/>
                <a:latin typeface="Garamond" panose="020204040303010108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fr-BE" dirty="0" err="1">
                <a:effectLst/>
                <a:latin typeface="Garamond" panose="020204040303010108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she</a:t>
            </a:r>
            <a:r>
              <a:rPr lang="fr-BE" dirty="0">
                <a:effectLst/>
                <a:latin typeface="Garamond" panose="020204040303010108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replies </a:t>
            </a:r>
            <a:r>
              <a:rPr lang="fr-BE" dirty="0" err="1">
                <a:effectLst/>
                <a:latin typeface="Garamond" panose="020204040303010108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that</a:t>
            </a:r>
            <a:r>
              <a:rPr lang="fr-BE" dirty="0">
                <a:effectLst/>
                <a:latin typeface="Garamond" panose="020204040303010108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BE" dirty="0" err="1">
                <a:effectLst/>
                <a:latin typeface="Garamond" panose="020204040303010108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she’s</a:t>
            </a:r>
            <a:r>
              <a:rPr lang="fr-BE" dirty="0">
                <a:effectLst/>
                <a:latin typeface="Garamond" panose="020204040303010108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been in </a:t>
            </a:r>
            <a:r>
              <a:rPr lang="fr-BE" dirty="0" err="1">
                <a:effectLst/>
                <a:latin typeface="Garamond" panose="020204040303010108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this</a:t>
            </a:r>
            <a:r>
              <a:rPr lang="fr-BE" dirty="0">
                <a:effectLst/>
                <a:latin typeface="Garamond" panose="020204040303010108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situation for </a:t>
            </a:r>
            <a:r>
              <a:rPr lang="fr-BE" dirty="0" err="1">
                <a:effectLst/>
                <a:latin typeface="Garamond" panose="020204040303010108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two</a:t>
            </a:r>
            <a:r>
              <a:rPr lang="fr-BE" dirty="0">
                <a:effectLst/>
                <a:latin typeface="Garamond" panose="020204040303010108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BE" dirty="0" err="1">
                <a:effectLst/>
                <a:latin typeface="Garamond" panose="020204040303010108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years</a:t>
            </a:r>
            <a:r>
              <a:rPr lang="fr-BE" dirty="0">
                <a:effectLst/>
                <a:latin typeface="Garamond" panose="020204040303010108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and </a:t>
            </a:r>
            <a:r>
              <a:rPr lang="fr-BE" dirty="0" err="1">
                <a:effectLst/>
                <a:latin typeface="Garamond" panose="020204040303010108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that</a:t>
            </a:r>
            <a:r>
              <a:rPr lang="fr-BE" dirty="0">
                <a:effectLst/>
                <a:latin typeface="Garamond" panose="020204040303010108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if </a:t>
            </a:r>
            <a:r>
              <a:rPr lang="fr-BE" dirty="0" err="1">
                <a:effectLst/>
                <a:latin typeface="Garamond" panose="020204040303010108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she</a:t>
            </a:r>
            <a:r>
              <a:rPr lang="fr-BE" dirty="0">
                <a:effectLst/>
                <a:latin typeface="Garamond" panose="020204040303010108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BE" dirty="0" err="1">
                <a:effectLst/>
                <a:latin typeface="Garamond" panose="020204040303010108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doesn’t</a:t>
            </a:r>
            <a:r>
              <a:rPr lang="fr-BE" dirty="0">
                <a:effectLst/>
                <a:latin typeface="Garamond" panose="020204040303010108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go out </a:t>
            </a:r>
            <a:r>
              <a:rPr lang="fr-BE" dirty="0" err="1">
                <a:effectLst/>
                <a:latin typeface="Garamond" panose="020204040303010108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sometimes</a:t>
            </a:r>
            <a:r>
              <a:rPr lang="fr-BE" dirty="0">
                <a:effectLst/>
                <a:latin typeface="Garamond" panose="020204040303010108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fr-BE" dirty="0" err="1">
                <a:effectLst/>
                <a:latin typeface="Garamond" panose="020204040303010108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she’ll</a:t>
            </a:r>
            <a:r>
              <a:rPr lang="fr-BE" dirty="0">
                <a:effectLst/>
                <a:latin typeface="Garamond" panose="020204040303010108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BE" dirty="0" err="1">
                <a:effectLst/>
                <a:latin typeface="Garamond" panose="020204040303010108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burn</a:t>
            </a:r>
            <a:r>
              <a:rPr lang="fr-BE" dirty="0">
                <a:effectLst/>
                <a:latin typeface="Garamond" panose="020204040303010108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out. </a:t>
            </a:r>
            <a:r>
              <a:rPr lang="fr-BE" dirty="0" err="1">
                <a:effectLst/>
                <a:latin typeface="Garamond" panose="020204040303010108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She</a:t>
            </a:r>
            <a:r>
              <a:rPr lang="fr-BE" dirty="0">
                <a:effectLst/>
                <a:latin typeface="Garamond" panose="020204040303010108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BE" dirty="0" err="1">
                <a:effectLst/>
                <a:latin typeface="Garamond" panose="020204040303010108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concludes</a:t>
            </a:r>
            <a:r>
              <a:rPr lang="fr-BE" dirty="0">
                <a:effectLst/>
                <a:latin typeface="Garamond" panose="020204040303010108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by </a:t>
            </a:r>
            <a:r>
              <a:rPr lang="fr-BE" dirty="0" err="1">
                <a:effectLst/>
                <a:latin typeface="Garamond" panose="020204040303010108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saying</a:t>
            </a:r>
            <a:r>
              <a:rPr lang="fr-BE" dirty="0">
                <a:effectLst/>
                <a:latin typeface="Garamond" panose="020204040303010108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BE" dirty="0" err="1">
                <a:effectLst/>
                <a:latin typeface="Garamond" panose="020204040303010108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that</a:t>
            </a:r>
            <a:r>
              <a:rPr lang="fr-BE" dirty="0">
                <a:latin typeface="Garamond" panose="020204040303010108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« </a:t>
            </a:r>
            <a:r>
              <a:rPr lang="fr-BE" dirty="0" err="1">
                <a:effectLst/>
                <a:latin typeface="Garamond" panose="020204040303010108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it’s</a:t>
            </a:r>
            <a:r>
              <a:rPr lang="fr-BE" dirty="0">
                <a:effectLst/>
                <a:latin typeface="Garamond" panose="020204040303010108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not the </a:t>
            </a:r>
            <a:r>
              <a:rPr lang="fr-BE" dirty="0" err="1">
                <a:effectLst/>
                <a:latin typeface="Garamond" panose="020204040303010108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smartest</a:t>
            </a:r>
            <a:r>
              <a:rPr lang="fr-BE" dirty="0">
                <a:effectLst/>
                <a:latin typeface="Garamond" panose="020204040303010108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BE" dirty="0" err="1">
                <a:effectLst/>
                <a:latin typeface="Garamond" panose="020204040303010108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thing</a:t>
            </a:r>
            <a:r>
              <a:rPr lang="fr-BE" dirty="0">
                <a:effectLst/>
                <a:latin typeface="Garamond" panose="020204040303010108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but </a:t>
            </a:r>
            <a:r>
              <a:rPr lang="fr-BE" dirty="0" err="1">
                <a:effectLst/>
                <a:latin typeface="Garamond" panose="020204040303010108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it’s</a:t>
            </a:r>
            <a:r>
              <a:rPr lang="fr-BE" dirty="0">
                <a:effectLst/>
                <a:latin typeface="Garamond" panose="020204040303010108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a </a:t>
            </a:r>
            <a:r>
              <a:rPr lang="fr-BE" dirty="0" err="1">
                <a:effectLst/>
                <a:latin typeface="Garamond" panose="020204040303010108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human</a:t>
            </a:r>
            <a:r>
              <a:rPr lang="fr-BE" dirty="0">
                <a:effectLst/>
                <a:latin typeface="Garamond" panose="020204040303010108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BE" dirty="0" err="1">
                <a:effectLst/>
                <a:latin typeface="Garamond" panose="020204040303010108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need</a:t>
            </a:r>
            <a:r>
              <a:rPr lang="fr-BE" dirty="0">
                <a:latin typeface="Garamond" panose="020204040303010108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»</a:t>
            </a:r>
            <a:r>
              <a:rPr lang="fr-BE" dirty="0">
                <a:effectLst/>
                <a:latin typeface="Garamond" panose="020204040303010108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fr-FR" dirty="0">
              <a:solidFill>
                <a:schemeClr val="accent2">
                  <a:lumMod val="75000"/>
                </a:schemeClr>
              </a:solidFill>
              <a:latin typeface="Garamond" panose="02020404030301010803" pitchFamily="18" charset="0"/>
            </a:endParaRPr>
          </a:p>
          <a:p>
            <a:pPr marL="0" indent="0" algn="ctr">
              <a:buNone/>
            </a:pP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9137517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02A2A63-5AAC-F5EE-264D-5DDA5AE87F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fr-FR" dirty="0">
                <a:latin typeface="Garamond" panose="02020404030301010803" pitchFamily="18" charset="0"/>
              </a:rPr>
              <a:t>Interactions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EFF3BB4F-D0DC-71EC-85A5-AA931BC6EF3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 marL="0" indent="0" algn="just">
              <a:buNone/>
            </a:pPr>
            <a:endParaRPr lang="fr-BE" sz="3200" dirty="0">
              <a:effectLst/>
              <a:latin typeface="Garamond" panose="02020404030301010803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r>
              <a:rPr lang="fr-BE" sz="3200" dirty="0">
                <a:latin typeface="Garamond" panose="020204040303010108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The </a:t>
            </a:r>
            <a:r>
              <a:rPr lang="fr-BE" sz="3200" dirty="0" err="1">
                <a:latin typeface="Garamond" panose="020204040303010108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defendant</a:t>
            </a:r>
            <a:r>
              <a:rPr lang="fr-BE" sz="3200" dirty="0">
                <a:latin typeface="Garamond" panose="020204040303010108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BE" sz="3200" dirty="0" err="1">
                <a:latin typeface="Garamond" panose="020204040303010108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is</a:t>
            </a:r>
            <a:r>
              <a:rPr lang="fr-BE" sz="3200" dirty="0">
                <a:latin typeface="Garamond" panose="020204040303010108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BE" sz="3200" dirty="0" err="1">
                <a:latin typeface="Garamond" panose="020204040303010108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prosecuted</a:t>
            </a:r>
            <a:r>
              <a:rPr lang="fr-BE" sz="3200" dirty="0">
                <a:latin typeface="Garamond" panose="020204040303010108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for </a:t>
            </a:r>
            <a:r>
              <a:rPr lang="fr-BE" sz="3200" dirty="0" err="1">
                <a:latin typeface="Garamond" panose="020204040303010108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taking</a:t>
            </a:r>
            <a:r>
              <a:rPr lang="fr-BE" sz="3200" dirty="0">
                <a:latin typeface="Garamond" panose="020204040303010108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part in a </a:t>
            </a:r>
            <a:r>
              <a:rPr lang="fr-BE" sz="3200" dirty="0" err="1">
                <a:latin typeface="Garamond" panose="020204040303010108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gathering</a:t>
            </a:r>
            <a:r>
              <a:rPr lang="fr-BE" sz="3200" dirty="0">
                <a:latin typeface="Garamond" panose="020204040303010108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in the public </a:t>
            </a:r>
            <a:r>
              <a:rPr lang="fr-BE" sz="3200" dirty="0" err="1">
                <a:latin typeface="Garamond" panose="020204040303010108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space</a:t>
            </a:r>
            <a:r>
              <a:rPr lang="fr-BE" sz="3200" dirty="0">
                <a:latin typeface="Garamond" panose="020204040303010108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(a </a:t>
            </a:r>
            <a:r>
              <a:rPr lang="fr-BE" sz="3200" dirty="0" err="1">
                <a:latin typeface="Garamond" panose="020204040303010108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protest</a:t>
            </a:r>
            <a:r>
              <a:rPr lang="fr-BE" sz="3200" dirty="0">
                <a:latin typeface="Garamond" panose="020204040303010108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by </a:t>
            </a:r>
            <a:r>
              <a:rPr lang="fr-BE" sz="3200" i="1" dirty="0">
                <a:latin typeface="Garamond" panose="020204040303010108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La santé en lutte</a:t>
            </a:r>
            <a:r>
              <a:rPr lang="fr-BE" sz="3200" dirty="0">
                <a:latin typeface="Garamond" panose="020204040303010108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). Even </a:t>
            </a:r>
            <a:r>
              <a:rPr lang="fr-BE" sz="3200" dirty="0" err="1">
                <a:latin typeface="Garamond" panose="020204040303010108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before</a:t>
            </a:r>
            <a:r>
              <a:rPr lang="fr-BE" sz="3200" dirty="0">
                <a:latin typeface="Garamond" panose="020204040303010108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BE" sz="3200" dirty="0" err="1">
                <a:latin typeface="Garamond" panose="020204040303010108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any</a:t>
            </a:r>
            <a:r>
              <a:rPr lang="fr-BE" sz="3200" dirty="0">
                <a:latin typeface="Garamond" panose="020204040303010108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BE" sz="3200" dirty="0" err="1">
                <a:latin typeface="Garamond" panose="020204040303010108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debate</a:t>
            </a:r>
            <a:r>
              <a:rPr lang="fr-BE" sz="3200" dirty="0">
                <a:latin typeface="Garamond" panose="020204040303010108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BE" sz="3200" dirty="0" err="1">
                <a:latin typeface="Garamond" panose="020204040303010108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takes</a:t>
            </a:r>
            <a:r>
              <a:rPr lang="fr-BE" sz="3200" dirty="0">
                <a:latin typeface="Garamond" panose="020204040303010108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place, </a:t>
            </a:r>
            <a:r>
              <a:rPr lang="fr-BE" sz="3200" dirty="0" err="1">
                <a:latin typeface="Garamond" panose="020204040303010108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he</a:t>
            </a:r>
            <a:r>
              <a:rPr lang="fr-BE" sz="3200" dirty="0">
                <a:latin typeface="Garamond" panose="020204040303010108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BE" sz="3200" dirty="0" err="1">
                <a:latin typeface="Garamond" panose="020204040303010108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is</a:t>
            </a:r>
            <a:r>
              <a:rPr lang="fr-BE" sz="3200" dirty="0">
                <a:latin typeface="Garamond" panose="020204040303010108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BE" sz="3200" dirty="0" err="1">
                <a:latin typeface="Garamond" panose="020204040303010108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acquitted</a:t>
            </a:r>
            <a:r>
              <a:rPr lang="fr-BE" sz="3200" dirty="0">
                <a:latin typeface="Garamond" panose="020204040303010108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 the public </a:t>
            </a:r>
            <a:r>
              <a:rPr lang="fr-BE" sz="3200" dirty="0" err="1">
                <a:latin typeface="Garamond" panose="020204040303010108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prosecutor</a:t>
            </a:r>
            <a:r>
              <a:rPr lang="fr-BE" sz="3200" dirty="0">
                <a:latin typeface="Garamond" panose="020204040303010108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BE" sz="3200" dirty="0" err="1">
                <a:latin typeface="Garamond" panose="020204040303010108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raised</a:t>
            </a:r>
            <a:r>
              <a:rPr lang="fr-BE" sz="3200" dirty="0">
                <a:latin typeface="Garamond" panose="020204040303010108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a </a:t>
            </a:r>
            <a:r>
              <a:rPr lang="fr-BE" sz="3200" dirty="0" err="1">
                <a:latin typeface="Garamond" panose="020204040303010108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plea</a:t>
            </a:r>
            <a:r>
              <a:rPr lang="fr-BE" sz="3200" dirty="0">
                <a:latin typeface="Garamond" panose="020204040303010108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BE" sz="3200" dirty="0" err="1">
                <a:latin typeface="Garamond" panose="020204040303010108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relating</a:t>
            </a:r>
            <a:r>
              <a:rPr lang="fr-BE" sz="3200" dirty="0">
                <a:latin typeface="Garamond" panose="020204040303010108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to the incorrect </a:t>
            </a:r>
            <a:r>
              <a:rPr lang="fr-BE" sz="3200" dirty="0" err="1">
                <a:latin typeface="Garamond" panose="020204040303010108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legal</a:t>
            </a:r>
            <a:r>
              <a:rPr lang="fr-BE" sz="3200" dirty="0">
                <a:latin typeface="Garamond" panose="020204040303010108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basis </a:t>
            </a:r>
            <a:r>
              <a:rPr lang="fr-BE" sz="3200" dirty="0" err="1">
                <a:latin typeface="Garamond" panose="020204040303010108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used</a:t>
            </a:r>
            <a:r>
              <a:rPr lang="fr-BE" sz="3200" dirty="0">
                <a:latin typeface="Garamond" panose="020204040303010108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The </a:t>
            </a:r>
            <a:r>
              <a:rPr lang="fr-BE" sz="3200" dirty="0" err="1">
                <a:latin typeface="Garamond" panose="020204040303010108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defendant</a:t>
            </a:r>
            <a:r>
              <a:rPr lang="fr-BE" sz="3200" dirty="0">
                <a:latin typeface="Garamond" panose="020204040303010108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BE" sz="3200" dirty="0" err="1">
                <a:latin typeface="Garamond" panose="020204040303010108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argued</a:t>
            </a:r>
            <a:r>
              <a:rPr lang="fr-BE" sz="3200" dirty="0">
                <a:latin typeface="Garamond" panose="020204040303010108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BE" sz="3200" dirty="0" err="1">
                <a:latin typeface="Garamond" panose="020204040303010108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that</a:t>
            </a:r>
            <a:r>
              <a:rPr lang="fr-BE" sz="3200" dirty="0">
                <a:latin typeface="Garamond" panose="020204040303010108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BE" sz="3200" dirty="0" err="1">
                <a:latin typeface="Garamond" panose="020204040303010108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his</a:t>
            </a:r>
            <a:r>
              <a:rPr lang="fr-BE" sz="3200" dirty="0">
                <a:latin typeface="Garamond" panose="020204040303010108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BE" sz="3200" dirty="0" err="1">
                <a:latin typeface="Garamond" panose="020204040303010108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wife</a:t>
            </a:r>
            <a:r>
              <a:rPr lang="fr-BE" sz="3200" dirty="0">
                <a:latin typeface="Garamond" panose="020204040303010108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BE" sz="3200" dirty="0" err="1">
                <a:latin typeface="Garamond" panose="020204040303010108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had</a:t>
            </a:r>
            <a:r>
              <a:rPr lang="fr-BE" sz="3200" dirty="0">
                <a:latin typeface="Garamond" panose="020204040303010108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been </a:t>
            </a:r>
            <a:r>
              <a:rPr lang="fr-BE" sz="3200" dirty="0" err="1">
                <a:latin typeface="Garamond" panose="020204040303010108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convicted</a:t>
            </a:r>
            <a:r>
              <a:rPr lang="fr-BE" sz="3200" dirty="0">
                <a:latin typeface="Garamond" panose="020204040303010108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a few </a:t>
            </a:r>
            <a:r>
              <a:rPr lang="fr-BE" sz="3200" dirty="0" err="1">
                <a:latin typeface="Garamond" panose="020204040303010108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weeks</a:t>
            </a:r>
            <a:r>
              <a:rPr lang="fr-BE" sz="3200" dirty="0">
                <a:latin typeface="Garamond" panose="020204040303010108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BE" sz="3200" dirty="0" err="1">
                <a:latin typeface="Garamond" panose="020204040303010108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earlier</a:t>
            </a:r>
            <a:r>
              <a:rPr lang="fr-BE" sz="3200" dirty="0">
                <a:latin typeface="Garamond" panose="020204040303010108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of the </a:t>
            </a:r>
            <a:r>
              <a:rPr lang="fr-BE" sz="3200" dirty="0" err="1">
                <a:latin typeface="Garamond" panose="020204040303010108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same</a:t>
            </a:r>
            <a:r>
              <a:rPr lang="fr-BE" sz="3200" dirty="0">
                <a:latin typeface="Garamond" panose="020204040303010108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BE" sz="3200" dirty="0" err="1">
                <a:latin typeface="Garamond" panose="020204040303010108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offence</a:t>
            </a:r>
            <a:r>
              <a:rPr lang="fr-BE" sz="3200" dirty="0">
                <a:latin typeface="Garamond" panose="020204040303010108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fr-BE" sz="3200" dirty="0" err="1">
                <a:latin typeface="Garamond" panose="020204040303010108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using</a:t>
            </a:r>
            <a:r>
              <a:rPr lang="fr-BE" sz="3200" dirty="0">
                <a:latin typeface="Garamond" panose="020204040303010108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the </a:t>
            </a:r>
            <a:r>
              <a:rPr lang="fr-BE" sz="3200" dirty="0" err="1">
                <a:latin typeface="Garamond" panose="020204040303010108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same</a:t>
            </a:r>
            <a:r>
              <a:rPr lang="fr-BE" sz="3200" dirty="0">
                <a:latin typeface="Garamond" panose="020204040303010108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BE" sz="3200" dirty="0" err="1">
                <a:latin typeface="Garamond" panose="020204040303010108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wording</a:t>
            </a:r>
            <a:r>
              <a:rPr lang="fr-BE" sz="3200" dirty="0">
                <a:latin typeface="Garamond" panose="020204040303010108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and the </a:t>
            </a:r>
            <a:r>
              <a:rPr lang="fr-BE" sz="3200" dirty="0" err="1">
                <a:latin typeface="Garamond" panose="020204040303010108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same</a:t>
            </a:r>
            <a:r>
              <a:rPr lang="fr-BE" sz="3200" dirty="0">
                <a:latin typeface="Garamond" panose="020204040303010108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BE" sz="3200" dirty="0" err="1">
                <a:latin typeface="Garamond" panose="020204040303010108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legal</a:t>
            </a:r>
            <a:r>
              <a:rPr lang="fr-BE" sz="3200" dirty="0">
                <a:latin typeface="Garamond" panose="020204040303010108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basis. The </a:t>
            </a:r>
            <a:r>
              <a:rPr lang="fr-BE" sz="3200" dirty="0" err="1">
                <a:latin typeface="Garamond" panose="020204040303010108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judge</a:t>
            </a:r>
            <a:r>
              <a:rPr lang="fr-BE" sz="3200" dirty="0">
                <a:latin typeface="Garamond" panose="020204040303010108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looks a bit </a:t>
            </a:r>
            <a:r>
              <a:rPr lang="fr-BE" sz="3200" dirty="0" err="1">
                <a:latin typeface="Garamond" panose="020204040303010108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imbarassed</a:t>
            </a:r>
            <a:r>
              <a:rPr lang="fr-BE" sz="3200" dirty="0">
                <a:latin typeface="Garamond" panose="020204040303010108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and tells </a:t>
            </a:r>
            <a:r>
              <a:rPr lang="fr-BE" sz="3200" dirty="0" err="1">
                <a:latin typeface="Garamond" panose="020204040303010108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him</a:t>
            </a:r>
            <a:r>
              <a:rPr lang="fr-BE" sz="3200" dirty="0">
                <a:latin typeface="Garamond" panose="020204040303010108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BE" sz="3200" dirty="0" err="1">
                <a:latin typeface="Garamond" panose="020204040303010108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that</a:t>
            </a:r>
            <a:r>
              <a:rPr lang="fr-BE" sz="3200" dirty="0">
                <a:latin typeface="Garamond" panose="020204040303010108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BE" sz="3200" dirty="0" err="1">
                <a:latin typeface="Garamond" panose="020204040303010108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his</a:t>
            </a:r>
            <a:r>
              <a:rPr lang="fr-BE" sz="3200" dirty="0">
                <a:latin typeface="Garamond" panose="020204040303010108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BE" sz="3200" dirty="0" err="1">
                <a:latin typeface="Garamond" panose="020204040303010108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wife</a:t>
            </a:r>
            <a:r>
              <a:rPr lang="fr-BE" sz="3200" dirty="0">
                <a:latin typeface="Garamond" panose="020204040303010108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BE" sz="3200" dirty="0" err="1">
                <a:latin typeface="Garamond" panose="020204040303010108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will</a:t>
            </a:r>
            <a:r>
              <a:rPr lang="fr-BE" sz="3200" dirty="0">
                <a:latin typeface="Garamond" panose="020204040303010108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have to </a:t>
            </a:r>
            <a:r>
              <a:rPr lang="fr-BE" sz="3200" dirty="0" err="1">
                <a:latin typeface="Garamond" panose="020204040303010108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appeal</a:t>
            </a:r>
            <a:r>
              <a:rPr lang="fr-BE" sz="3200" dirty="0">
                <a:latin typeface="Garamond" panose="020204040303010108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the </a:t>
            </a:r>
            <a:r>
              <a:rPr lang="fr-BE" sz="3200" dirty="0" err="1">
                <a:latin typeface="Garamond" panose="020204040303010108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decision</a:t>
            </a:r>
            <a:r>
              <a:rPr lang="fr-BE" sz="3200" dirty="0">
                <a:latin typeface="Garamond" panose="020204040303010108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The </a:t>
            </a:r>
            <a:r>
              <a:rPr lang="fr-BE" sz="3200" dirty="0" err="1">
                <a:latin typeface="Garamond" panose="020204040303010108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defendant</a:t>
            </a:r>
            <a:r>
              <a:rPr lang="fr-BE" sz="3200" dirty="0">
                <a:latin typeface="Garamond" panose="020204040303010108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BE" sz="3200" dirty="0" err="1">
                <a:latin typeface="Garamond" panose="020204040303010108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leaves</a:t>
            </a:r>
            <a:r>
              <a:rPr lang="fr-BE" sz="3200" dirty="0">
                <a:latin typeface="Garamond" panose="020204040303010108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the </a:t>
            </a:r>
            <a:r>
              <a:rPr lang="fr-BE" sz="3200" dirty="0" err="1">
                <a:latin typeface="Garamond" panose="020204040303010108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courtroom</a:t>
            </a:r>
            <a:r>
              <a:rPr lang="fr-BE" sz="3200" dirty="0">
                <a:latin typeface="Garamond" panose="020204040303010108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BE" sz="3200" dirty="0" err="1">
                <a:latin typeface="Garamond" panose="020204040303010108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angry</a:t>
            </a:r>
            <a:r>
              <a:rPr lang="fr-BE" sz="3200" dirty="0">
                <a:latin typeface="Garamond" panose="020204040303010108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and </a:t>
            </a:r>
            <a:r>
              <a:rPr lang="fr-BE" sz="3200" dirty="0" err="1">
                <a:latin typeface="Garamond" panose="020204040303010108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disgusted</a:t>
            </a:r>
            <a:r>
              <a:rPr lang="fr-BE" sz="3200" dirty="0">
                <a:latin typeface="Garamond" panose="020204040303010108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not </a:t>
            </a:r>
            <a:r>
              <a:rPr lang="fr-BE" sz="3200" dirty="0" err="1">
                <a:latin typeface="Garamond" panose="020204040303010108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knowing</a:t>
            </a:r>
            <a:r>
              <a:rPr lang="fr-BE" sz="3200" dirty="0">
                <a:latin typeface="Garamond" panose="020204040303010108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BE" sz="3200" dirty="0" err="1">
                <a:latin typeface="Garamond" panose="020204040303010108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whether</a:t>
            </a:r>
            <a:r>
              <a:rPr lang="fr-BE" sz="3200" dirty="0">
                <a:latin typeface="Garamond" panose="020204040303010108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BE" sz="3200" dirty="0" err="1">
                <a:latin typeface="Garamond" panose="020204040303010108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is</a:t>
            </a:r>
            <a:r>
              <a:rPr lang="fr-BE" sz="3200" dirty="0">
                <a:latin typeface="Garamond" panose="020204040303010108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BE" sz="3200" dirty="0" err="1">
                <a:latin typeface="Garamond" panose="020204040303010108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still</a:t>
            </a:r>
            <a:r>
              <a:rPr lang="fr-BE" sz="3200" dirty="0">
                <a:latin typeface="Garamond" panose="020204040303010108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on time to </a:t>
            </a:r>
            <a:r>
              <a:rPr lang="fr-BE" sz="3200" dirty="0" err="1">
                <a:latin typeface="Garamond" panose="020204040303010108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make</a:t>
            </a:r>
            <a:r>
              <a:rPr lang="fr-BE" sz="3200" dirty="0">
                <a:latin typeface="Garamond" panose="020204040303010108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an </a:t>
            </a:r>
            <a:r>
              <a:rPr lang="fr-BE" sz="3200" dirty="0" err="1">
                <a:latin typeface="Garamond" panose="020204040303010108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appeal</a:t>
            </a:r>
            <a:r>
              <a:rPr lang="fr-BE" sz="3200" dirty="0">
                <a:latin typeface="Garamond" panose="020204040303010108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5863862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E777E57D-6A88-4B5B-A068-2BA7FF4E8CC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6DDB9022-B729-79D1-2EEC-F40DC404A8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1248" y="502920"/>
            <a:ext cx="10509504" cy="1975104"/>
          </a:xfrm>
        </p:spPr>
        <p:txBody>
          <a:bodyPr anchor="b">
            <a:normAutofit/>
          </a:bodyPr>
          <a:lstStyle/>
          <a:p>
            <a:pPr algn="r"/>
            <a:r>
              <a:rPr lang="fr-FR" sz="5400" dirty="0">
                <a:latin typeface="Garamond" panose="02020404030301010803" pitchFamily="18" charset="0"/>
              </a:rPr>
              <a:t>Sociology of the </a:t>
            </a:r>
            <a:r>
              <a:rPr lang="fr-FR" sz="5400" dirty="0" err="1">
                <a:latin typeface="Garamond" panose="02020404030301010803" pitchFamily="18" charset="0"/>
              </a:rPr>
              <a:t>defendants</a:t>
            </a:r>
            <a:endParaRPr lang="fr-FR" sz="5400" dirty="0">
              <a:latin typeface="Garamond" panose="02020404030301010803" pitchFamily="18" charset="0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7117410-A2A4-4085-9ADC-46744551DB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42772" y="0"/>
            <a:ext cx="10506456" cy="19138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99F74EB5-E547-4FB4-95F5-BCC788F3C4A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41248" y="2894076"/>
            <a:ext cx="10506456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979C8FF3-DB6F-4B25-C007-A4552145F8B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41248" y="2980944"/>
            <a:ext cx="10509504" cy="3651504"/>
          </a:xfrm>
        </p:spPr>
        <p:txBody>
          <a:bodyPr>
            <a:normAutofit/>
          </a:bodyPr>
          <a:lstStyle/>
          <a:p>
            <a:pPr algn="ctr">
              <a:buFont typeface="Wingdings" pitchFamily="2" charset="2"/>
              <a:buChar char="Ø"/>
            </a:pPr>
            <a:r>
              <a:rPr lang="fr-FR" sz="2400" dirty="0" err="1">
                <a:latin typeface="Garamond" panose="02020404030301010803" pitchFamily="18" charset="0"/>
              </a:rPr>
              <a:t>Many</a:t>
            </a:r>
            <a:r>
              <a:rPr lang="fr-FR" sz="2400" dirty="0">
                <a:latin typeface="Garamond" panose="02020404030301010803" pitchFamily="18" charset="0"/>
              </a:rPr>
              <a:t> defaults</a:t>
            </a:r>
          </a:p>
          <a:p>
            <a:pPr marL="0" indent="0" algn="ctr">
              <a:buNone/>
            </a:pPr>
            <a:r>
              <a:rPr lang="fr-FR" sz="2400" dirty="0">
                <a:solidFill>
                  <a:schemeClr val="accent2">
                    <a:lumMod val="75000"/>
                  </a:schemeClr>
                </a:solidFill>
                <a:latin typeface="Garamond" panose="02020404030301010803" pitchFamily="18" charset="0"/>
              </a:rPr>
              <a:t>43% fail to </a:t>
            </a:r>
            <a:r>
              <a:rPr lang="fr-FR" sz="2400" dirty="0" err="1">
                <a:solidFill>
                  <a:schemeClr val="accent2">
                    <a:lumMod val="75000"/>
                  </a:schemeClr>
                </a:solidFill>
                <a:latin typeface="Garamond" panose="02020404030301010803" pitchFamily="18" charset="0"/>
              </a:rPr>
              <a:t>appear</a:t>
            </a:r>
            <a:r>
              <a:rPr lang="fr-FR" sz="2400" dirty="0">
                <a:solidFill>
                  <a:schemeClr val="accent2">
                    <a:lumMod val="75000"/>
                  </a:schemeClr>
                </a:solidFill>
                <a:latin typeface="Garamond" panose="02020404030301010803" pitchFamily="18" charset="0"/>
              </a:rPr>
              <a:t> </a:t>
            </a:r>
            <a:r>
              <a:rPr lang="fr-FR" sz="2400" dirty="0" err="1">
                <a:solidFill>
                  <a:schemeClr val="accent2">
                    <a:lumMod val="75000"/>
                  </a:schemeClr>
                </a:solidFill>
                <a:latin typeface="Garamond" panose="02020404030301010803" pitchFamily="18" charset="0"/>
              </a:rPr>
              <a:t>before</a:t>
            </a:r>
            <a:r>
              <a:rPr lang="fr-FR" sz="2400" dirty="0">
                <a:solidFill>
                  <a:schemeClr val="accent2">
                    <a:lumMod val="75000"/>
                  </a:schemeClr>
                </a:solidFill>
                <a:latin typeface="Garamond" panose="02020404030301010803" pitchFamily="18" charset="0"/>
              </a:rPr>
              <a:t> court</a:t>
            </a:r>
          </a:p>
          <a:p>
            <a:pPr marL="0" indent="0" algn="ctr">
              <a:buNone/>
            </a:pPr>
            <a:endParaRPr lang="fr-FR" sz="2200" dirty="0"/>
          </a:p>
          <a:p>
            <a:pPr algn="ctr">
              <a:buFont typeface="Wingdings" pitchFamily="2" charset="2"/>
              <a:buChar char="Ø"/>
            </a:pPr>
            <a:r>
              <a:rPr lang="fr-FR" sz="2400" dirty="0">
                <a:latin typeface="Garamond" panose="02020404030301010803" pitchFamily="18" charset="0"/>
              </a:rPr>
              <a:t> No or </a:t>
            </a:r>
            <a:r>
              <a:rPr lang="fr-FR" sz="2400" dirty="0" err="1">
                <a:latin typeface="Garamond" panose="02020404030301010803" pitchFamily="18" charset="0"/>
              </a:rPr>
              <a:t>poor</a:t>
            </a:r>
            <a:r>
              <a:rPr lang="fr-FR" sz="2400" dirty="0">
                <a:latin typeface="Garamond" panose="02020404030301010803" pitchFamily="18" charset="0"/>
              </a:rPr>
              <a:t> </a:t>
            </a:r>
            <a:r>
              <a:rPr lang="fr-FR" sz="2400" dirty="0" err="1">
                <a:latin typeface="Garamond" panose="02020404030301010803" pitchFamily="18" charset="0"/>
              </a:rPr>
              <a:t>experience</a:t>
            </a:r>
            <a:r>
              <a:rPr lang="fr-FR" sz="2400" dirty="0">
                <a:latin typeface="Garamond" panose="02020404030301010803" pitchFamily="18" charset="0"/>
              </a:rPr>
              <a:t> in police court</a:t>
            </a:r>
          </a:p>
          <a:p>
            <a:pPr marL="0" indent="0" algn="ctr">
              <a:buNone/>
            </a:pPr>
            <a:endParaRPr lang="fr-FR" sz="2400" dirty="0">
              <a:latin typeface="Garamond" panose="02020404030301010803" pitchFamily="18" charset="0"/>
            </a:endParaRPr>
          </a:p>
          <a:p>
            <a:pPr algn="ctr">
              <a:buFont typeface="Wingdings" pitchFamily="2" charset="2"/>
              <a:buChar char="Ø"/>
            </a:pPr>
            <a:r>
              <a:rPr lang="fr-FR" sz="2400" dirty="0" err="1">
                <a:latin typeface="Garamond" panose="02020404030301010803" pitchFamily="18" charset="0"/>
              </a:rPr>
              <a:t>Defendants</a:t>
            </a:r>
            <a:r>
              <a:rPr lang="fr-FR" sz="2400" dirty="0">
                <a:latin typeface="Garamond" panose="02020404030301010803" pitchFamily="18" charset="0"/>
              </a:rPr>
              <a:t> </a:t>
            </a:r>
            <a:r>
              <a:rPr lang="fr-FR" sz="2400" dirty="0" err="1">
                <a:latin typeface="Garamond" panose="02020404030301010803" pitchFamily="18" charset="0"/>
              </a:rPr>
              <a:t>mostly</a:t>
            </a:r>
            <a:r>
              <a:rPr lang="fr-FR" sz="2400" dirty="0">
                <a:latin typeface="Garamond" panose="02020404030301010803" pitchFamily="18" charset="0"/>
              </a:rPr>
              <a:t> </a:t>
            </a:r>
            <a:r>
              <a:rPr lang="fr-FR" sz="2400" dirty="0" err="1">
                <a:latin typeface="Garamond" panose="02020404030301010803" pitchFamily="18" charset="0"/>
              </a:rPr>
              <a:t>without</a:t>
            </a:r>
            <a:r>
              <a:rPr lang="fr-FR" sz="2400" dirty="0">
                <a:latin typeface="Garamond" panose="02020404030301010803" pitchFamily="18" charset="0"/>
              </a:rPr>
              <a:t> a </a:t>
            </a:r>
            <a:r>
              <a:rPr lang="fr-FR" sz="2400" dirty="0" err="1">
                <a:latin typeface="Garamond" panose="02020404030301010803" pitchFamily="18" charset="0"/>
              </a:rPr>
              <a:t>lawyer</a:t>
            </a:r>
            <a:endParaRPr lang="fr-FR" sz="2400" dirty="0">
              <a:latin typeface="Garamond" panose="02020404030301010803" pitchFamily="18" charset="0"/>
            </a:endParaRPr>
          </a:p>
          <a:p>
            <a:pPr marL="0" indent="0" algn="ctr">
              <a:buNone/>
            </a:pPr>
            <a:r>
              <a:rPr lang="fr-FR" sz="2400" dirty="0">
                <a:solidFill>
                  <a:schemeClr val="accent2">
                    <a:lumMod val="75000"/>
                  </a:schemeClr>
                </a:solidFill>
                <a:latin typeface="Garamond" panose="02020404030301010803" pitchFamily="18" charset="0"/>
              </a:rPr>
              <a:t>1/3 of the défendants are </a:t>
            </a:r>
            <a:r>
              <a:rPr lang="fr-FR" sz="2400" dirty="0" err="1">
                <a:solidFill>
                  <a:schemeClr val="accent2">
                    <a:lumMod val="75000"/>
                  </a:schemeClr>
                </a:solidFill>
                <a:latin typeface="Garamond" panose="02020404030301010803" pitchFamily="18" charset="0"/>
              </a:rPr>
              <a:t>accompanied</a:t>
            </a:r>
            <a:r>
              <a:rPr lang="fr-FR" sz="2400" dirty="0">
                <a:solidFill>
                  <a:schemeClr val="accent2">
                    <a:lumMod val="75000"/>
                  </a:schemeClr>
                </a:solidFill>
                <a:latin typeface="Garamond" panose="02020404030301010803" pitchFamily="18" charset="0"/>
              </a:rPr>
              <a:t> by a </a:t>
            </a:r>
            <a:r>
              <a:rPr lang="fr-FR" sz="2400" dirty="0" err="1">
                <a:solidFill>
                  <a:schemeClr val="accent2">
                    <a:lumMod val="75000"/>
                  </a:schemeClr>
                </a:solidFill>
                <a:latin typeface="Garamond" panose="02020404030301010803" pitchFamily="18" charset="0"/>
              </a:rPr>
              <a:t>lawyer</a:t>
            </a:r>
            <a:endParaRPr lang="fr-FR" sz="2400" u="sng" dirty="0">
              <a:solidFill>
                <a:schemeClr val="accent2">
                  <a:lumMod val="75000"/>
                </a:schemeClr>
              </a:solidFill>
              <a:latin typeface="Garamond" panose="02020404030301010803" pitchFamily="18" charset="0"/>
            </a:endParaRPr>
          </a:p>
          <a:p>
            <a:pPr algn="ctr">
              <a:buFont typeface="Wingdings" pitchFamily="2" charset="2"/>
              <a:buChar char="Ø"/>
            </a:pPr>
            <a:endParaRPr lang="fr-FR" sz="2200" dirty="0"/>
          </a:p>
          <a:p>
            <a:pPr>
              <a:buFontTx/>
              <a:buChar char="-"/>
            </a:pPr>
            <a:endParaRPr lang="fr-FR" sz="2200" dirty="0"/>
          </a:p>
          <a:p>
            <a:pPr>
              <a:buFontTx/>
              <a:buChar char="-"/>
            </a:pPr>
            <a:endParaRPr lang="fr-FR" sz="2200" dirty="0"/>
          </a:p>
        </p:txBody>
      </p:sp>
    </p:spTree>
    <p:extLst>
      <p:ext uri="{BB962C8B-B14F-4D97-AF65-F5344CB8AC3E}">
        <p14:creationId xmlns:p14="http://schemas.microsoft.com/office/powerpoint/2010/main" val="31770515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C7E61EF-BA7C-DE52-890E-930434CDEB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fr-FR" sz="4400" dirty="0">
                <a:latin typeface="Garamond" panose="02020404030301010803" pitchFamily="18" charset="0"/>
              </a:rPr>
              <a:t>Sociology of the </a:t>
            </a:r>
            <a:r>
              <a:rPr lang="fr-FR" sz="4400" dirty="0" err="1">
                <a:latin typeface="Garamond" panose="02020404030301010803" pitchFamily="18" charset="0"/>
              </a:rPr>
              <a:t>defendants</a:t>
            </a:r>
            <a:br>
              <a:rPr lang="fr-FR" sz="4400" dirty="0">
                <a:latin typeface="Garamond" panose="02020404030301010803" pitchFamily="18" charset="0"/>
              </a:rPr>
            </a:br>
            <a:r>
              <a:rPr lang="fr-FR" sz="4400" dirty="0">
                <a:latin typeface="Garamond" panose="02020404030301010803" pitchFamily="18" charset="0"/>
              </a:rPr>
              <a:t>(total : 188)</a:t>
            </a:r>
            <a:endParaRPr lang="fr-FR" dirty="0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1855C3D1-DD00-0854-FC2B-C4246D2051A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algn="ctr">
              <a:buFont typeface="Wingdings" pitchFamily="2" charset="2"/>
              <a:buChar char="Ø"/>
            </a:pPr>
            <a:endParaRPr lang="fr-FR" dirty="0">
              <a:latin typeface="Garamond" panose="02020404030301010803" pitchFamily="18" charset="0"/>
            </a:endParaRPr>
          </a:p>
          <a:p>
            <a:pPr algn="ctr">
              <a:buFont typeface="Wingdings" pitchFamily="2" charset="2"/>
              <a:buChar char="Ø"/>
            </a:pPr>
            <a:r>
              <a:rPr lang="fr-FR" sz="2800" dirty="0"/>
              <a:t> </a:t>
            </a:r>
            <a:r>
              <a:rPr lang="fr-FR" sz="2800" dirty="0" err="1">
                <a:latin typeface="Garamond" panose="02020404030301010803" pitchFamily="18" charset="0"/>
              </a:rPr>
              <a:t>Mainly</a:t>
            </a:r>
            <a:r>
              <a:rPr lang="fr-FR" sz="2800" dirty="0">
                <a:latin typeface="Garamond" panose="02020404030301010803" pitchFamily="18" charset="0"/>
              </a:rPr>
              <a:t> </a:t>
            </a:r>
            <a:r>
              <a:rPr lang="fr-FR" sz="2800" dirty="0" err="1">
                <a:latin typeface="Garamond" panose="02020404030301010803" pitchFamily="18" charset="0"/>
              </a:rPr>
              <a:t>youngsters</a:t>
            </a:r>
            <a:endParaRPr lang="fr-FR" sz="2800" dirty="0">
              <a:latin typeface="Garamond" panose="02020404030301010803" pitchFamily="18" charset="0"/>
            </a:endParaRPr>
          </a:p>
          <a:p>
            <a:pPr marL="0" indent="0" algn="ctr">
              <a:buNone/>
            </a:pPr>
            <a:endParaRPr lang="fr-FR" dirty="0">
              <a:latin typeface="Garamond" panose="02020404030301010803" pitchFamily="18" charset="0"/>
            </a:endParaRPr>
          </a:p>
          <a:p>
            <a:pPr marL="0" indent="0" algn="ctr">
              <a:buNone/>
            </a:pPr>
            <a:endParaRPr lang="fr-FR" sz="2800" dirty="0">
              <a:solidFill>
                <a:schemeClr val="accent2">
                  <a:lumMod val="75000"/>
                </a:schemeClr>
              </a:solidFill>
              <a:latin typeface="Garamond" panose="02020404030301010803" pitchFamily="18" charset="0"/>
            </a:endParaRPr>
          </a:p>
          <a:p>
            <a:pPr marL="0" indent="0" algn="ctr">
              <a:buNone/>
            </a:pPr>
            <a:endParaRPr lang="fr-FR" sz="2800" dirty="0">
              <a:solidFill>
                <a:schemeClr val="accent2">
                  <a:lumMod val="75000"/>
                </a:schemeClr>
              </a:solidFill>
              <a:latin typeface="Garamond" panose="02020404030301010803" pitchFamily="18" charset="0"/>
            </a:endParaRPr>
          </a:p>
          <a:p>
            <a:pPr marL="0" indent="0" algn="ctr">
              <a:buNone/>
            </a:pPr>
            <a:endParaRPr lang="fr-FR" sz="2800" dirty="0">
              <a:solidFill>
                <a:schemeClr val="accent2">
                  <a:lumMod val="75000"/>
                </a:schemeClr>
              </a:solidFill>
              <a:latin typeface="Garamond" panose="02020404030301010803" pitchFamily="18" charset="0"/>
            </a:endParaRPr>
          </a:p>
          <a:p>
            <a:pPr marL="0" indent="0" algn="ctr">
              <a:buNone/>
            </a:pPr>
            <a:endParaRPr lang="fr-FR" sz="2800" dirty="0">
              <a:solidFill>
                <a:schemeClr val="accent2">
                  <a:lumMod val="75000"/>
                </a:schemeClr>
              </a:solidFill>
              <a:latin typeface="Garamond" panose="02020404030301010803" pitchFamily="18" charset="0"/>
            </a:endParaRPr>
          </a:p>
          <a:p>
            <a:pPr algn="ctr">
              <a:buFont typeface="Wingdings" pitchFamily="2" charset="2"/>
              <a:buChar char="Ø"/>
            </a:pPr>
            <a:r>
              <a:rPr lang="fr-FR" sz="2800" dirty="0" err="1">
                <a:latin typeface="Garamond" panose="02020404030301010803" pitchFamily="18" charset="0"/>
              </a:rPr>
              <a:t>Mainly</a:t>
            </a:r>
            <a:r>
              <a:rPr lang="fr-FR" sz="2800" dirty="0">
                <a:latin typeface="Garamond" panose="02020404030301010803" pitchFamily="18" charset="0"/>
              </a:rPr>
              <a:t> men </a:t>
            </a:r>
          </a:p>
          <a:p>
            <a:pPr marL="0" indent="0" algn="ctr">
              <a:buNone/>
            </a:pPr>
            <a:r>
              <a:rPr lang="fr-FR" dirty="0">
                <a:solidFill>
                  <a:schemeClr val="accent2">
                    <a:lumMod val="75000"/>
                  </a:schemeClr>
                </a:solidFill>
                <a:latin typeface="Garamond" panose="02020404030301010803" pitchFamily="18" charset="0"/>
              </a:rPr>
              <a:t>134 men for 54 </a:t>
            </a:r>
            <a:r>
              <a:rPr lang="fr-FR" dirty="0" err="1">
                <a:solidFill>
                  <a:schemeClr val="accent2">
                    <a:lumMod val="75000"/>
                  </a:schemeClr>
                </a:solidFill>
                <a:latin typeface="Garamond" panose="02020404030301010803" pitchFamily="18" charset="0"/>
              </a:rPr>
              <a:t>women</a:t>
            </a:r>
            <a:endParaRPr lang="fr-FR" sz="2800" dirty="0">
              <a:solidFill>
                <a:schemeClr val="accent2">
                  <a:lumMod val="75000"/>
                </a:schemeClr>
              </a:solidFill>
              <a:latin typeface="Garamond" panose="02020404030301010803" pitchFamily="18" charset="0"/>
            </a:endParaRPr>
          </a:p>
          <a:p>
            <a:pPr marL="0" indent="0" algn="ctr">
              <a:buNone/>
            </a:pPr>
            <a:endParaRPr lang="fr-FR" dirty="0">
              <a:latin typeface="Garamond" panose="02020404030301010803" pitchFamily="18" charset="0"/>
            </a:endParaRPr>
          </a:p>
          <a:p>
            <a:pPr algn="ctr">
              <a:buFont typeface="Wingdings" pitchFamily="2" charset="2"/>
              <a:buChar char="Ø"/>
            </a:pPr>
            <a:r>
              <a:rPr lang="fr-FR" sz="2800" dirty="0" err="1">
                <a:latin typeface="Garamond" panose="02020404030301010803" pitchFamily="18" charset="0"/>
              </a:rPr>
              <a:t>Mainly</a:t>
            </a:r>
            <a:r>
              <a:rPr lang="fr-FR" sz="2800" dirty="0">
                <a:latin typeface="Garamond" panose="02020404030301010803" pitchFamily="18" charset="0"/>
              </a:rPr>
              <a:t> of </a:t>
            </a:r>
            <a:r>
              <a:rPr lang="fr-FR" sz="2800" dirty="0" err="1">
                <a:latin typeface="Garamond" panose="02020404030301010803" pitchFamily="18" charset="0"/>
              </a:rPr>
              <a:t>belgian</a:t>
            </a:r>
            <a:r>
              <a:rPr lang="fr-FR" sz="2800" dirty="0">
                <a:latin typeface="Garamond" panose="02020404030301010803" pitchFamily="18" charset="0"/>
              </a:rPr>
              <a:t> </a:t>
            </a:r>
            <a:r>
              <a:rPr lang="fr-FR" sz="2800" dirty="0" err="1">
                <a:latin typeface="Garamond" panose="02020404030301010803" pitchFamily="18" charset="0"/>
              </a:rPr>
              <a:t>nationality</a:t>
            </a:r>
            <a:endParaRPr lang="fr-FR" sz="2800" dirty="0">
              <a:latin typeface="Garamond" panose="02020404030301010803" pitchFamily="18" charset="0"/>
            </a:endParaRPr>
          </a:p>
          <a:p>
            <a:pPr marL="0" indent="0" algn="ctr">
              <a:buNone/>
            </a:pPr>
            <a:endParaRPr lang="fr-FR" sz="2800" dirty="0">
              <a:solidFill>
                <a:schemeClr val="accent2">
                  <a:lumMod val="75000"/>
                </a:schemeClr>
              </a:solidFill>
              <a:latin typeface="Garamond" panose="02020404030301010803" pitchFamily="18" charset="0"/>
            </a:endParaRPr>
          </a:p>
          <a:p>
            <a:pPr marL="0" indent="0" algn="ctr">
              <a:buNone/>
            </a:pPr>
            <a:endParaRPr lang="fr-FR" dirty="0"/>
          </a:p>
        </p:txBody>
      </p:sp>
      <p:graphicFrame>
        <p:nvGraphicFramePr>
          <p:cNvPr id="4" name="Tableau 4">
            <a:extLst>
              <a:ext uri="{FF2B5EF4-FFF2-40B4-BE49-F238E27FC236}">
                <a16:creationId xmlns:a16="http://schemas.microsoft.com/office/drawing/2014/main" id="{A3A48F27-8489-2514-3724-22244E73E8B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09008074"/>
              </p:ext>
            </p:extLst>
          </p:nvPr>
        </p:nvGraphicFramePr>
        <p:xfrm>
          <a:off x="3693227" y="2731324"/>
          <a:ext cx="5450773" cy="130836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29665">
                  <a:extLst>
                    <a:ext uri="{9D8B030D-6E8A-4147-A177-3AD203B41FA5}">
                      <a16:colId xmlns:a16="http://schemas.microsoft.com/office/drawing/2014/main" val="4002490202"/>
                    </a:ext>
                  </a:extLst>
                </a:gridCol>
                <a:gridCol w="2169202">
                  <a:extLst>
                    <a:ext uri="{9D8B030D-6E8A-4147-A177-3AD203B41FA5}">
                      <a16:colId xmlns:a16="http://schemas.microsoft.com/office/drawing/2014/main" val="3349421030"/>
                    </a:ext>
                  </a:extLst>
                </a:gridCol>
                <a:gridCol w="1151906">
                  <a:extLst>
                    <a:ext uri="{9D8B030D-6E8A-4147-A177-3AD203B41FA5}">
                      <a16:colId xmlns:a16="http://schemas.microsoft.com/office/drawing/2014/main" val="513920974"/>
                    </a:ext>
                  </a:extLst>
                </a:gridCol>
              </a:tblGrid>
              <a:tr h="576846">
                <a:tc>
                  <a:txBody>
                    <a:bodyPr/>
                    <a:lstStyle/>
                    <a:p>
                      <a:pPr algn="ctr"/>
                      <a:r>
                        <a:rPr lang="fr-FR" b="0" dirty="0">
                          <a:solidFill>
                            <a:schemeClr val="tx1"/>
                          </a:solidFill>
                        </a:rPr>
                        <a:t>18-25 </a:t>
                      </a:r>
                      <a:r>
                        <a:rPr lang="fr-FR" b="0" dirty="0" err="1">
                          <a:solidFill>
                            <a:schemeClr val="tx1"/>
                          </a:solidFill>
                        </a:rPr>
                        <a:t>years</a:t>
                      </a:r>
                      <a:endParaRPr lang="fr-FR" b="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b="0" dirty="0">
                          <a:solidFill>
                            <a:schemeClr val="tx1"/>
                          </a:solidFill>
                        </a:rPr>
                        <a:t>108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b="0" dirty="0">
                          <a:solidFill>
                            <a:schemeClr val="tx1"/>
                          </a:solidFill>
                        </a:rPr>
                        <a:t>58 %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37273000"/>
                  </a:ext>
                </a:extLst>
              </a:tr>
              <a:tr h="358782">
                <a:tc>
                  <a:txBody>
                    <a:bodyPr/>
                    <a:lstStyle/>
                    <a:p>
                      <a:pPr algn="ctr"/>
                      <a:r>
                        <a:rPr lang="fr-FR" b="0" dirty="0">
                          <a:solidFill>
                            <a:schemeClr val="tx1"/>
                          </a:solidFill>
                        </a:rPr>
                        <a:t>18-22 </a:t>
                      </a:r>
                      <a:r>
                        <a:rPr lang="fr-FR" b="0" dirty="0" err="1">
                          <a:solidFill>
                            <a:schemeClr val="tx1"/>
                          </a:solidFill>
                        </a:rPr>
                        <a:t>years</a:t>
                      </a:r>
                      <a:endParaRPr lang="fr-FR" b="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b="0" dirty="0">
                          <a:solidFill>
                            <a:schemeClr val="tx1"/>
                          </a:solidFill>
                        </a:rPr>
                        <a:t>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b="0" dirty="0">
                          <a:solidFill>
                            <a:schemeClr val="tx1"/>
                          </a:solidFill>
                        </a:rPr>
                        <a:t>42 %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76135823"/>
                  </a:ext>
                </a:extLst>
              </a:tr>
              <a:tr h="358782">
                <a:tc>
                  <a:txBody>
                    <a:bodyPr/>
                    <a:lstStyle/>
                    <a:p>
                      <a:pPr algn="ctr"/>
                      <a:r>
                        <a:rPr lang="fr-FR" b="0" dirty="0">
                          <a:solidFill>
                            <a:schemeClr val="tx1"/>
                          </a:solidFill>
                        </a:rPr>
                        <a:t>18-20 </a:t>
                      </a:r>
                      <a:r>
                        <a:rPr lang="fr-FR" b="0" dirty="0" err="1">
                          <a:solidFill>
                            <a:schemeClr val="tx1"/>
                          </a:solidFill>
                        </a:rPr>
                        <a:t>years</a:t>
                      </a:r>
                      <a:endParaRPr lang="fr-FR" b="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b="0" dirty="0">
                          <a:solidFill>
                            <a:schemeClr val="tx1"/>
                          </a:solidFill>
                        </a:rPr>
                        <a:t>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b="0" dirty="0">
                          <a:solidFill>
                            <a:schemeClr val="tx1"/>
                          </a:solidFill>
                        </a:rPr>
                        <a:t>28 %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8110656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574041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6" name="Rectangle 15">
            <a:extLst>
              <a:ext uri="{FF2B5EF4-FFF2-40B4-BE49-F238E27FC236}">
                <a16:creationId xmlns:a16="http://schemas.microsoft.com/office/drawing/2014/main" id="{017517EF-BD4D-4055-BDB4-A322C53568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8" name="Rectangle 17">
            <a:extLst>
              <a:ext uri="{FF2B5EF4-FFF2-40B4-BE49-F238E27FC236}">
                <a16:creationId xmlns:a16="http://schemas.microsoft.com/office/drawing/2014/main" id="{0ADDB668-2CA4-4D2B-9C34-3487CA330BA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51553" y="304802"/>
            <a:ext cx="11097349" cy="1573149"/>
          </a:xfrm>
          <a:prstGeom prst="rect">
            <a:avLst/>
          </a:prstGeom>
          <a:ln w="12700">
            <a:solidFill>
              <a:srgbClr val="DEDEDE"/>
            </a:solidFill>
          </a:ln>
          <a:effectLst>
            <a:outerShdw blurRad="50800" dist="38100" dir="2700000" algn="tl" rotWithShape="0">
              <a:schemeClr val="bg2">
                <a:lumMod val="8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8B4F2632-FA27-BF3C-DD85-DB25537CA5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01690" y="405575"/>
            <a:ext cx="6430414" cy="1371600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4000" kern="1200" dirty="0">
                <a:solidFill>
                  <a:schemeClr val="tx1"/>
                </a:solidFill>
                <a:latin typeface="Garamond" panose="02020404030301010803" pitchFamily="18" charset="0"/>
              </a:rPr>
              <a:t>Sentencing : figures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2568BC19-F052-4108-93E1-6A3D1DEC072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94784" y="764424"/>
            <a:ext cx="128016" cy="653903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D5FD337D-4D6B-4C8B-B6F5-121097E0988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7126032" y="1067264"/>
            <a:ext cx="1021458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graphicFrame>
        <p:nvGraphicFramePr>
          <p:cNvPr id="4" name="Tableau 4">
            <a:extLst>
              <a:ext uri="{FF2B5EF4-FFF2-40B4-BE49-F238E27FC236}">
                <a16:creationId xmlns:a16="http://schemas.microsoft.com/office/drawing/2014/main" id="{EC758DFE-FB8B-DB42-DAC3-CF0820E5EE5C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42071273"/>
              </p:ext>
            </p:extLst>
          </p:nvPr>
        </p:nvGraphicFramePr>
        <p:xfrm>
          <a:off x="2347966" y="2091095"/>
          <a:ext cx="7499534" cy="4206240"/>
        </p:xfrm>
        <a:graphic>
          <a:graphicData uri="http://schemas.openxmlformats.org/drawingml/2006/table">
            <a:tbl>
              <a:tblPr firstRow="1" bandRow="1">
                <a:tableStyleId>{8799B23B-EC83-4686-B30A-512413B5E67A}</a:tableStyleId>
              </a:tblPr>
              <a:tblGrid>
                <a:gridCol w="6234154">
                  <a:extLst>
                    <a:ext uri="{9D8B030D-6E8A-4147-A177-3AD203B41FA5}">
                      <a16:colId xmlns:a16="http://schemas.microsoft.com/office/drawing/2014/main" val="217693669"/>
                    </a:ext>
                  </a:extLst>
                </a:gridCol>
                <a:gridCol w="1265380">
                  <a:extLst>
                    <a:ext uri="{9D8B030D-6E8A-4147-A177-3AD203B41FA5}">
                      <a16:colId xmlns:a16="http://schemas.microsoft.com/office/drawing/2014/main" val="2719024828"/>
                    </a:ext>
                  </a:extLst>
                </a:gridCol>
              </a:tblGrid>
              <a:tr h="525780">
                <a:tc>
                  <a:txBody>
                    <a:bodyPr/>
                    <a:lstStyle/>
                    <a:p>
                      <a:pPr algn="ctr"/>
                      <a:r>
                        <a:rPr lang="fr-FR" sz="2600" b="0" dirty="0">
                          <a:latin typeface="Garamond" panose="02020404030301010803" pitchFamily="18" charset="0"/>
                        </a:rPr>
                        <a:t>Acquittals</a:t>
                      </a:r>
                    </a:p>
                  </a:txBody>
                  <a:tcPr marL="99374" marR="99374" marT="49687" marB="49687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600" b="0">
                          <a:latin typeface="Garamond" panose="02020404030301010803" pitchFamily="18" charset="0"/>
                        </a:rPr>
                        <a:t>17</a:t>
                      </a:r>
                    </a:p>
                  </a:txBody>
                  <a:tcPr marL="99374" marR="99374" marT="49687" marB="49687"/>
                </a:tc>
                <a:extLst>
                  <a:ext uri="{0D108BD9-81ED-4DB2-BD59-A6C34878D82A}">
                    <a16:rowId xmlns:a16="http://schemas.microsoft.com/office/drawing/2014/main" val="3466692351"/>
                  </a:ext>
                </a:extLst>
              </a:tr>
              <a:tr h="525780">
                <a:tc>
                  <a:txBody>
                    <a:bodyPr/>
                    <a:lstStyle/>
                    <a:p>
                      <a:pPr algn="ctr"/>
                      <a:r>
                        <a:rPr lang="fr-FR" sz="2600" b="0" dirty="0">
                          <a:latin typeface="Garamond" panose="02020404030301010803" pitchFamily="18" charset="0"/>
                        </a:rPr>
                        <a:t>Suspensions of sentence</a:t>
                      </a:r>
                    </a:p>
                  </a:txBody>
                  <a:tcPr marL="99374" marR="99374" marT="49687" marB="49687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600" b="0">
                          <a:latin typeface="Garamond" panose="02020404030301010803" pitchFamily="18" charset="0"/>
                        </a:rPr>
                        <a:t>7</a:t>
                      </a:r>
                    </a:p>
                  </a:txBody>
                  <a:tcPr marL="99374" marR="99374" marT="49687" marB="49687"/>
                </a:tc>
                <a:extLst>
                  <a:ext uri="{0D108BD9-81ED-4DB2-BD59-A6C34878D82A}">
                    <a16:rowId xmlns:a16="http://schemas.microsoft.com/office/drawing/2014/main" val="3358522589"/>
                  </a:ext>
                </a:extLst>
              </a:tr>
              <a:tr h="525780">
                <a:tc>
                  <a:txBody>
                    <a:bodyPr/>
                    <a:lstStyle/>
                    <a:p>
                      <a:pPr algn="ctr"/>
                      <a:r>
                        <a:rPr lang="fr-FR" sz="2600" b="0" dirty="0">
                          <a:latin typeface="Garamond" panose="02020404030301010803" pitchFamily="18" charset="0"/>
                        </a:rPr>
                        <a:t>Work sentences</a:t>
                      </a:r>
                    </a:p>
                  </a:txBody>
                  <a:tcPr marL="99374" marR="99374" marT="49687" marB="49687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600" b="0">
                          <a:latin typeface="Garamond" panose="02020404030301010803" pitchFamily="18" charset="0"/>
                        </a:rPr>
                        <a:t>8</a:t>
                      </a:r>
                    </a:p>
                  </a:txBody>
                  <a:tcPr marL="99374" marR="99374" marT="49687" marB="49687"/>
                </a:tc>
                <a:extLst>
                  <a:ext uri="{0D108BD9-81ED-4DB2-BD59-A6C34878D82A}">
                    <a16:rowId xmlns:a16="http://schemas.microsoft.com/office/drawing/2014/main" val="1103841926"/>
                  </a:ext>
                </a:extLst>
              </a:tr>
              <a:tr h="525780">
                <a:tc>
                  <a:txBody>
                    <a:bodyPr/>
                    <a:lstStyle/>
                    <a:p>
                      <a:pPr algn="ctr"/>
                      <a:r>
                        <a:rPr lang="fr-FR" sz="2600" b="0" dirty="0">
                          <a:latin typeface="Garamond" panose="02020404030301010803" pitchFamily="18" charset="0"/>
                        </a:rPr>
                        <a:t>Fines (</a:t>
                      </a:r>
                      <a:r>
                        <a:rPr lang="fr-FR" sz="2600" b="0" dirty="0" err="1">
                          <a:latin typeface="Garamond" panose="02020404030301010803" pitchFamily="18" charset="0"/>
                        </a:rPr>
                        <a:t>totally</a:t>
                      </a:r>
                      <a:r>
                        <a:rPr lang="fr-FR" sz="2600" b="0" dirty="0">
                          <a:latin typeface="Garamond" panose="02020404030301010803" pitchFamily="18" charset="0"/>
                        </a:rPr>
                        <a:t> </a:t>
                      </a:r>
                      <a:r>
                        <a:rPr lang="fr-FR" sz="2600" b="0" dirty="0" err="1">
                          <a:latin typeface="Garamond" panose="02020404030301010803" pitchFamily="18" charset="0"/>
                        </a:rPr>
                        <a:t>suspended</a:t>
                      </a:r>
                      <a:r>
                        <a:rPr lang="fr-FR" sz="2600" b="0" dirty="0">
                          <a:latin typeface="Garamond" panose="02020404030301010803" pitchFamily="18" charset="0"/>
                        </a:rPr>
                        <a:t>)</a:t>
                      </a:r>
                    </a:p>
                  </a:txBody>
                  <a:tcPr marL="99374" marR="99374" marT="49687" marB="49687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600" b="0">
                          <a:latin typeface="Garamond" panose="02020404030301010803" pitchFamily="18" charset="0"/>
                        </a:rPr>
                        <a:t>10</a:t>
                      </a:r>
                    </a:p>
                  </a:txBody>
                  <a:tcPr marL="99374" marR="99374" marT="49687" marB="49687"/>
                </a:tc>
                <a:extLst>
                  <a:ext uri="{0D108BD9-81ED-4DB2-BD59-A6C34878D82A}">
                    <a16:rowId xmlns:a16="http://schemas.microsoft.com/office/drawing/2014/main" val="2085693030"/>
                  </a:ext>
                </a:extLst>
              </a:tr>
              <a:tr h="525780">
                <a:tc>
                  <a:txBody>
                    <a:bodyPr/>
                    <a:lstStyle/>
                    <a:p>
                      <a:pPr algn="ctr"/>
                      <a:r>
                        <a:rPr lang="fr-FR" sz="2600" b="0" dirty="0">
                          <a:latin typeface="Garamond" panose="02020404030301010803" pitchFamily="18" charset="0"/>
                        </a:rPr>
                        <a:t>Fines (</a:t>
                      </a:r>
                      <a:r>
                        <a:rPr lang="fr-FR" sz="2600" b="0" dirty="0" err="1">
                          <a:latin typeface="Garamond" panose="02020404030301010803" pitchFamily="18" charset="0"/>
                        </a:rPr>
                        <a:t>partially</a:t>
                      </a:r>
                      <a:r>
                        <a:rPr lang="fr-FR" sz="2600" b="0" dirty="0">
                          <a:latin typeface="Garamond" panose="02020404030301010803" pitchFamily="18" charset="0"/>
                        </a:rPr>
                        <a:t> </a:t>
                      </a:r>
                      <a:r>
                        <a:rPr lang="fr-FR" sz="2600" b="0" dirty="0" err="1">
                          <a:latin typeface="Garamond" panose="02020404030301010803" pitchFamily="18" charset="0"/>
                        </a:rPr>
                        <a:t>suspended</a:t>
                      </a:r>
                      <a:r>
                        <a:rPr lang="fr-FR" sz="2600" b="0" dirty="0">
                          <a:latin typeface="Garamond" panose="02020404030301010803" pitchFamily="18" charset="0"/>
                        </a:rPr>
                        <a:t>)</a:t>
                      </a:r>
                    </a:p>
                  </a:txBody>
                  <a:tcPr marL="99374" marR="99374" marT="49687" marB="49687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600" b="0">
                          <a:latin typeface="Garamond" panose="02020404030301010803" pitchFamily="18" charset="0"/>
                        </a:rPr>
                        <a:t>58</a:t>
                      </a:r>
                    </a:p>
                  </a:txBody>
                  <a:tcPr marL="99374" marR="99374" marT="49687" marB="49687"/>
                </a:tc>
                <a:extLst>
                  <a:ext uri="{0D108BD9-81ED-4DB2-BD59-A6C34878D82A}">
                    <a16:rowId xmlns:a16="http://schemas.microsoft.com/office/drawing/2014/main" val="1200499731"/>
                  </a:ext>
                </a:extLst>
              </a:tr>
              <a:tr h="525780">
                <a:tc>
                  <a:txBody>
                    <a:bodyPr/>
                    <a:lstStyle/>
                    <a:p>
                      <a:pPr algn="ctr"/>
                      <a:r>
                        <a:rPr lang="fr-FR" sz="2600" b="0" dirty="0">
                          <a:latin typeface="Garamond" panose="02020404030301010803" pitchFamily="18" charset="0"/>
                        </a:rPr>
                        <a:t>Fines (effective)</a:t>
                      </a:r>
                    </a:p>
                  </a:txBody>
                  <a:tcPr marL="99374" marR="99374" marT="49687" marB="49687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600" b="0">
                          <a:latin typeface="Garamond" panose="02020404030301010803" pitchFamily="18" charset="0"/>
                        </a:rPr>
                        <a:t>81</a:t>
                      </a:r>
                    </a:p>
                  </a:txBody>
                  <a:tcPr marL="99374" marR="99374" marT="49687" marB="49687"/>
                </a:tc>
                <a:extLst>
                  <a:ext uri="{0D108BD9-81ED-4DB2-BD59-A6C34878D82A}">
                    <a16:rowId xmlns:a16="http://schemas.microsoft.com/office/drawing/2014/main" val="563979030"/>
                  </a:ext>
                </a:extLst>
              </a:tr>
              <a:tr h="525780">
                <a:tc>
                  <a:txBody>
                    <a:bodyPr/>
                    <a:lstStyle/>
                    <a:p>
                      <a:pPr algn="ctr"/>
                      <a:r>
                        <a:rPr lang="fr-FR" sz="2600" b="0" dirty="0">
                          <a:latin typeface="Garamond" panose="02020404030301010803" pitchFamily="18" charset="0"/>
                        </a:rPr>
                        <a:t>Prison</a:t>
                      </a:r>
                    </a:p>
                  </a:txBody>
                  <a:tcPr marL="99374" marR="99374" marT="49687" marB="49687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600" b="0" dirty="0">
                          <a:latin typeface="Garamond" panose="02020404030301010803" pitchFamily="18" charset="0"/>
                        </a:rPr>
                        <a:t>1</a:t>
                      </a:r>
                    </a:p>
                  </a:txBody>
                  <a:tcPr marL="99374" marR="99374" marT="49687" marB="49687"/>
                </a:tc>
                <a:extLst>
                  <a:ext uri="{0D108BD9-81ED-4DB2-BD59-A6C34878D82A}">
                    <a16:rowId xmlns:a16="http://schemas.microsoft.com/office/drawing/2014/main" val="1866708098"/>
                  </a:ext>
                </a:extLst>
              </a:tr>
              <a:tr h="525780">
                <a:tc>
                  <a:txBody>
                    <a:bodyPr/>
                    <a:lstStyle/>
                    <a:p>
                      <a:pPr algn="ctr"/>
                      <a:r>
                        <a:rPr lang="fr-FR" sz="2600" b="0" dirty="0" err="1">
                          <a:latin typeface="Garamond" panose="02020404030301010803" pitchFamily="18" charset="0"/>
                        </a:rPr>
                        <a:t>Irregular</a:t>
                      </a:r>
                      <a:r>
                        <a:rPr lang="fr-FR" sz="2600" b="0" dirty="0">
                          <a:latin typeface="Garamond" panose="02020404030301010803" pitchFamily="18" charset="0"/>
                        </a:rPr>
                        <a:t> </a:t>
                      </a:r>
                      <a:r>
                        <a:rPr lang="fr-FR" sz="2600" b="0" dirty="0" err="1">
                          <a:latin typeface="Garamond" panose="02020404030301010803" pitchFamily="18" charset="0"/>
                        </a:rPr>
                        <a:t>proceedings</a:t>
                      </a:r>
                      <a:endParaRPr lang="fr-FR" sz="2600" b="0" dirty="0">
                        <a:latin typeface="Garamond" panose="02020404030301010803" pitchFamily="18" charset="0"/>
                      </a:endParaRPr>
                    </a:p>
                  </a:txBody>
                  <a:tcPr marL="99374" marR="99374" marT="49687" marB="49687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600" b="0" dirty="0">
                          <a:latin typeface="Garamond" panose="02020404030301010803" pitchFamily="18" charset="0"/>
                        </a:rPr>
                        <a:t>6</a:t>
                      </a:r>
                    </a:p>
                  </a:txBody>
                  <a:tcPr marL="99374" marR="99374" marT="49687" marB="49687"/>
                </a:tc>
                <a:extLst>
                  <a:ext uri="{0D108BD9-81ED-4DB2-BD59-A6C34878D82A}">
                    <a16:rowId xmlns:a16="http://schemas.microsoft.com/office/drawing/2014/main" val="788359652"/>
                  </a:ext>
                </a:extLst>
              </a:tr>
            </a:tbl>
          </a:graphicData>
        </a:graphic>
      </p:graphicFrame>
      <p:sp>
        <p:nvSpPr>
          <p:cNvPr id="5" name="ZoneTexte 4">
            <a:extLst>
              <a:ext uri="{FF2B5EF4-FFF2-40B4-BE49-F238E27FC236}">
                <a16:creationId xmlns:a16="http://schemas.microsoft.com/office/drawing/2014/main" id="{E1B47833-19D5-D458-7EC7-356DA1C04357}"/>
              </a:ext>
            </a:extLst>
          </p:cNvPr>
          <p:cNvSpPr txBox="1"/>
          <p:nvPr/>
        </p:nvSpPr>
        <p:spPr>
          <a:xfrm>
            <a:off x="8449056" y="1024128"/>
            <a:ext cx="20107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>
                <a:latin typeface="Garamond" panose="02020404030301010803" pitchFamily="18" charset="0"/>
              </a:rPr>
              <a:t>Total : 188 </a:t>
            </a:r>
            <a:r>
              <a:rPr lang="fr-FR" dirty="0" err="1">
                <a:latin typeface="Garamond" panose="02020404030301010803" pitchFamily="18" charset="0"/>
              </a:rPr>
              <a:t>decisions</a:t>
            </a:r>
            <a:endParaRPr lang="fr-FR" dirty="0">
              <a:latin typeface="Garamond" panose="020204040303010108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081601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91915FA-F7FB-FB0F-6A91-44212DDFED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fr-FR" dirty="0" err="1">
                <a:latin typeface="Garamond" panose="02020404030301010803" pitchFamily="18" charset="0"/>
              </a:rPr>
              <a:t>Sentencing</a:t>
            </a:r>
            <a:r>
              <a:rPr lang="fr-FR" dirty="0">
                <a:latin typeface="Garamond" panose="02020404030301010803" pitchFamily="18" charset="0"/>
              </a:rPr>
              <a:t> : </a:t>
            </a:r>
            <a:r>
              <a:rPr lang="fr-FR" dirty="0" err="1">
                <a:latin typeface="Garamond" panose="02020404030301010803" pitchFamily="18" charset="0"/>
              </a:rPr>
              <a:t>findings</a:t>
            </a:r>
            <a:endParaRPr lang="fr-FR" dirty="0">
              <a:latin typeface="Garamond" panose="02020404030301010803" pitchFamily="18" charset="0"/>
            </a:endParaRP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740358DC-9D86-7444-5013-C1A6C37CC19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endParaRPr lang="fr-FR" dirty="0"/>
          </a:p>
          <a:p>
            <a:pPr algn="ctr">
              <a:buFont typeface="Wingdings" pitchFamily="2" charset="2"/>
              <a:buChar char="Ø"/>
            </a:pPr>
            <a:r>
              <a:rPr lang="fr-FR" sz="3600" dirty="0">
                <a:latin typeface="Garamond" panose="02020404030301010803" pitchFamily="18" charset="0"/>
              </a:rPr>
              <a:t> Fines : a « </a:t>
            </a:r>
            <a:r>
              <a:rPr lang="fr-FR" sz="3600" dirty="0" err="1">
                <a:latin typeface="Garamond" panose="02020404030301010803" pitchFamily="18" charset="0"/>
              </a:rPr>
              <a:t>price</a:t>
            </a:r>
            <a:r>
              <a:rPr lang="fr-FR" sz="3600" dirty="0">
                <a:latin typeface="Garamond" panose="02020404030301010803" pitchFamily="18" charset="0"/>
              </a:rPr>
              <a:t> </a:t>
            </a:r>
            <a:r>
              <a:rPr lang="fr-FR" sz="3600" dirty="0" err="1">
                <a:latin typeface="Garamond" panose="02020404030301010803" pitchFamily="18" charset="0"/>
              </a:rPr>
              <a:t>list</a:t>
            </a:r>
            <a:r>
              <a:rPr lang="fr-FR" sz="3600" dirty="0">
                <a:latin typeface="Garamond" panose="02020404030301010803" pitchFamily="18" charset="0"/>
              </a:rPr>
              <a:t> »</a:t>
            </a:r>
          </a:p>
          <a:p>
            <a:pPr marL="0" indent="0" algn="ctr">
              <a:buNone/>
            </a:pPr>
            <a:endParaRPr lang="fr-FR" sz="3600" dirty="0">
              <a:latin typeface="Garamond" panose="02020404030301010803" pitchFamily="18" charset="0"/>
            </a:endParaRPr>
          </a:p>
          <a:p>
            <a:pPr algn="ctr">
              <a:buFont typeface="Wingdings" pitchFamily="2" charset="2"/>
              <a:buChar char="Ø"/>
            </a:pPr>
            <a:r>
              <a:rPr lang="fr-FR" sz="3600" dirty="0">
                <a:latin typeface="Garamond" panose="02020404030301010803" pitchFamily="18" charset="0"/>
              </a:rPr>
              <a:t>The « </a:t>
            </a:r>
            <a:r>
              <a:rPr lang="fr-FR" sz="3600" dirty="0" err="1">
                <a:latin typeface="Garamond" panose="02020404030301010803" pitchFamily="18" charset="0"/>
              </a:rPr>
              <a:t>lockdown</a:t>
            </a:r>
            <a:r>
              <a:rPr lang="fr-FR" sz="3600" dirty="0">
                <a:latin typeface="Garamond" panose="02020404030301010803" pitchFamily="18" charset="0"/>
              </a:rPr>
              <a:t> parties »</a:t>
            </a:r>
          </a:p>
          <a:p>
            <a:pPr marL="0" indent="0" algn="ctr">
              <a:buNone/>
            </a:pPr>
            <a:endParaRPr lang="fr-FR" sz="3600" dirty="0">
              <a:latin typeface="Garamond" panose="02020404030301010803" pitchFamily="18" charset="0"/>
            </a:endParaRPr>
          </a:p>
          <a:p>
            <a:pPr algn="ctr">
              <a:buFont typeface="Wingdings" pitchFamily="2" charset="2"/>
              <a:buChar char="Ø"/>
            </a:pPr>
            <a:r>
              <a:rPr lang="fr-FR" sz="3600" dirty="0">
                <a:latin typeface="Garamond" panose="02020404030301010803" pitchFamily="18" charset="0"/>
              </a:rPr>
              <a:t> The moral </a:t>
            </a:r>
            <a:r>
              <a:rPr lang="fr-FR" sz="3600" dirty="0" err="1">
                <a:latin typeface="Garamond" panose="02020404030301010803" pitchFamily="18" charset="0"/>
              </a:rPr>
              <a:t>burden</a:t>
            </a:r>
            <a:r>
              <a:rPr lang="fr-FR" sz="3600" dirty="0">
                <a:latin typeface="Garamond" panose="02020404030301010803" pitchFamily="18" charset="0"/>
              </a:rPr>
              <a:t> of Covid </a:t>
            </a:r>
            <a:r>
              <a:rPr lang="fr-FR" sz="3600" dirty="0" err="1">
                <a:latin typeface="Garamond" panose="02020404030301010803" pitchFamily="18" charset="0"/>
              </a:rPr>
              <a:t>offences</a:t>
            </a:r>
            <a:endParaRPr lang="fr-FR" sz="3600" dirty="0">
              <a:latin typeface="Garamond" panose="02020404030301010803" pitchFamily="18" charset="0"/>
            </a:endParaRPr>
          </a:p>
          <a:p>
            <a:pPr>
              <a:buFont typeface="Wingdings" pitchFamily="2" charset="2"/>
              <a:buChar char="Ø"/>
            </a:pP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2391802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E777E57D-6A88-4B5B-A068-2BA7FF4E8CC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6601C508-3C65-29FA-211F-F8BB30BF14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1248" y="502920"/>
            <a:ext cx="10509504" cy="1975104"/>
          </a:xfrm>
        </p:spPr>
        <p:txBody>
          <a:bodyPr anchor="b">
            <a:normAutofit/>
          </a:bodyPr>
          <a:lstStyle/>
          <a:p>
            <a:pPr algn="ctr"/>
            <a:r>
              <a:rPr lang="fr-FR" sz="5400" dirty="0" err="1">
                <a:latin typeface="Garamond" panose="02020404030301010803" pitchFamily="18" charset="0"/>
              </a:rPr>
              <a:t>Appeals</a:t>
            </a:r>
            <a:r>
              <a:rPr lang="fr-FR" sz="5400" dirty="0">
                <a:latin typeface="Garamond" panose="02020404030301010803" pitchFamily="18" charset="0"/>
              </a:rPr>
              <a:t> and oppositions</a:t>
            </a:r>
            <a:br>
              <a:rPr lang="fr-FR" sz="5400" dirty="0">
                <a:latin typeface="Garamond" panose="02020404030301010803" pitchFamily="18" charset="0"/>
              </a:rPr>
            </a:br>
            <a:endParaRPr lang="fr-FR" sz="5400" dirty="0">
              <a:latin typeface="Garamond" panose="02020404030301010803" pitchFamily="18" charset="0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7117410-A2A4-4085-9ADC-46744551DB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42772" y="0"/>
            <a:ext cx="10506456" cy="19138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99F74EB5-E547-4FB4-95F5-BCC788F3C4A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41248" y="2894076"/>
            <a:ext cx="10506456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E13F5B0D-6E36-B096-9C27-4EBD3F33717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41248" y="2894076"/>
            <a:ext cx="10509504" cy="3150108"/>
          </a:xfrm>
        </p:spPr>
        <p:txBody>
          <a:bodyPr>
            <a:normAutofit fontScale="92500" lnSpcReduction="10000"/>
          </a:bodyPr>
          <a:lstStyle/>
          <a:p>
            <a:pPr marL="0" indent="0" algn="ctr">
              <a:buNone/>
            </a:pPr>
            <a:r>
              <a:rPr lang="fr-FR" sz="3700" dirty="0">
                <a:solidFill>
                  <a:schemeClr val="accent2">
                    <a:lumMod val="75000"/>
                  </a:schemeClr>
                </a:solidFill>
                <a:latin typeface="Garamond" panose="02020404030301010803" pitchFamily="18" charset="0"/>
              </a:rPr>
              <a:t>2 589 </a:t>
            </a:r>
            <a:r>
              <a:rPr lang="fr-FR" sz="3700" dirty="0" err="1">
                <a:latin typeface="Garamond" panose="02020404030301010803" pitchFamily="18" charset="0"/>
              </a:rPr>
              <a:t>judgements</a:t>
            </a:r>
            <a:r>
              <a:rPr lang="fr-FR" sz="3700" dirty="0">
                <a:latin typeface="Garamond" panose="02020404030301010803" pitchFamily="18" charset="0"/>
              </a:rPr>
              <a:t> </a:t>
            </a:r>
            <a:r>
              <a:rPr lang="fr-FR" sz="3700" dirty="0" err="1">
                <a:latin typeface="Garamond" panose="02020404030301010803" pitchFamily="18" charset="0"/>
              </a:rPr>
              <a:t>between</a:t>
            </a:r>
            <a:r>
              <a:rPr lang="fr-FR" sz="3700" dirty="0">
                <a:latin typeface="Garamond" panose="02020404030301010803" pitchFamily="18" charset="0"/>
              </a:rPr>
              <a:t> </a:t>
            </a:r>
            <a:r>
              <a:rPr lang="fr-FR" sz="3700" dirty="0" err="1">
                <a:latin typeface="Garamond" panose="02020404030301010803" pitchFamily="18" charset="0"/>
              </a:rPr>
              <a:t>july</a:t>
            </a:r>
            <a:r>
              <a:rPr lang="fr-FR" sz="3700" dirty="0">
                <a:latin typeface="Garamond" panose="02020404030301010803" pitchFamily="18" charset="0"/>
              </a:rPr>
              <a:t> 2020 and </a:t>
            </a:r>
            <a:r>
              <a:rPr lang="fr-FR" sz="3700" dirty="0" err="1">
                <a:latin typeface="Garamond" panose="02020404030301010803" pitchFamily="18" charset="0"/>
              </a:rPr>
              <a:t>april</a:t>
            </a:r>
            <a:r>
              <a:rPr lang="fr-FR" sz="3700" dirty="0">
                <a:latin typeface="Garamond" panose="02020404030301010803" pitchFamily="18" charset="0"/>
              </a:rPr>
              <a:t> 2022</a:t>
            </a:r>
          </a:p>
          <a:p>
            <a:pPr marL="0" indent="0" algn="ctr">
              <a:buNone/>
            </a:pPr>
            <a:endParaRPr lang="fr-FR" sz="3700" dirty="0">
              <a:latin typeface="Garamond" panose="02020404030301010803" pitchFamily="18" charset="0"/>
            </a:endParaRPr>
          </a:p>
          <a:p>
            <a:pPr algn="ctr">
              <a:buFont typeface="Wingdings" pitchFamily="2" charset="2"/>
              <a:buChar char="Ø"/>
            </a:pPr>
            <a:r>
              <a:rPr lang="fr-FR" sz="3700" dirty="0">
                <a:latin typeface="Garamond" panose="02020404030301010803" pitchFamily="18" charset="0"/>
              </a:rPr>
              <a:t> </a:t>
            </a:r>
            <a:r>
              <a:rPr lang="fr-FR" sz="3500" dirty="0" err="1">
                <a:latin typeface="Garamond" panose="02020404030301010803" pitchFamily="18" charset="0"/>
              </a:rPr>
              <a:t>Appeals</a:t>
            </a:r>
            <a:r>
              <a:rPr lang="fr-FR" sz="3500" dirty="0">
                <a:latin typeface="Garamond" panose="02020404030301010803" pitchFamily="18" charset="0"/>
              </a:rPr>
              <a:t> on </a:t>
            </a:r>
            <a:r>
              <a:rPr lang="fr-FR" sz="3500" dirty="0" err="1">
                <a:latin typeface="Garamond" panose="02020404030301010803" pitchFamily="18" charset="0"/>
              </a:rPr>
              <a:t>april</a:t>
            </a:r>
            <a:r>
              <a:rPr lang="fr-FR" sz="3500" dirty="0">
                <a:latin typeface="Garamond" panose="02020404030301010803" pitchFamily="18" charset="0"/>
              </a:rPr>
              <a:t> the 30th 2022 : </a:t>
            </a:r>
            <a:r>
              <a:rPr lang="fr-FR" sz="3500" dirty="0">
                <a:solidFill>
                  <a:schemeClr val="accent2">
                    <a:lumMod val="75000"/>
                  </a:schemeClr>
                </a:solidFill>
                <a:latin typeface="Garamond" panose="02020404030301010803" pitchFamily="18" charset="0"/>
              </a:rPr>
              <a:t>127</a:t>
            </a:r>
          </a:p>
          <a:p>
            <a:pPr marL="0" indent="0" algn="ctr">
              <a:buNone/>
            </a:pPr>
            <a:endParaRPr lang="fr-FR" sz="3500" dirty="0">
              <a:solidFill>
                <a:schemeClr val="accent2">
                  <a:lumMod val="75000"/>
                </a:schemeClr>
              </a:solidFill>
              <a:latin typeface="Garamond" panose="02020404030301010803" pitchFamily="18" charset="0"/>
            </a:endParaRPr>
          </a:p>
          <a:p>
            <a:pPr algn="ctr">
              <a:buFont typeface="Wingdings" pitchFamily="2" charset="2"/>
              <a:buChar char="Ø"/>
            </a:pPr>
            <a:r>
              <a:rPr lang="fr-FR" sz="3500" dirty="0">
                <a:latin typeface="Garamond" panose="02020404030301010803" pitchFamily="18" charset="0"/>
              </a:rPr>
              <a:t>Oppositions on </a:t>
            </a:r>
            <a:r>
              <a:rPr lang="fr-FR" sz="3500" dirty="0" err="1">
                <a:latin typeface="Garamond" panose="02020404030301010803" pitchFamily="18" charset="0"/>
              </a:rPr>
              <a:t>april</a:t>
            </a:r>
            <a:r>
              <a:rPr lang="fr-FR" sz="3500" dirty="0">
                <a:latin typeface="Garamond" panose="02020404030301010803" pitchFamily="18" charset="0"/>
              </a:rPr>
              <a:t> the 19th 2022 : </a:t>
            </a:r>
            <a:r>
              <a:rPr lang="fr-FR" sz="3500" dirty="0">
                <a:solidFill>
                  <a:schemeClr val="accent2">
                    <a:lumMod val="75000"/>
                  </a:schemeClr>
                </a:solidFill>
                <a:latin typeface="Garamond" panose="02020404030301010803" pitchFamily="18" charset="0"/>
              </a:rPr>
              <a:t>78</a:t>
            </a:r>
            <a:endParaRPr lang="fr-FR" sz="1800" dirty="0">
              <a:latin typeface="Garamond" panose="02020404030301010803" pitchFamily="18" charset="0"/>
            </a:endParaRPr>
          </a:p>
          <a:p>
            <a:pPr marL="0" indent="0" algn="r">
              <a:buNone/>
            </a:pPr>
            <a:r>
              <a:rPr lang="fr-FR" sz="1800" dirty="0">
                <a:latin typeface="Garamond" panose="02020404030301010803" pitchFamily="18" charset="0"/>
              </a:rPr>
              <a:t>(Source : Brussels </a:t>
            </a:r>
            <a:r>
              <a:rPr lang="fr-FR" sz="1800" dirty="0" err="1">
                <a:latin typeface="Garamond" panose="02020404030301010803" pitchFamily="18" charset="0"/>
              </a:rPr>
              <a:t>Prosecutor’s</a:t>
            </a:r>
            <a:r>
              <a:rPr lang="fr-FR" sz="1800" dirty="0">
                <a:latin typeface="Garamond" panose="02020404030301010803" pitchFamily="18" charset="0"/>
              </a:rPr>
              <a:t> Office)</a:t>
            </a:r>
          </a:p>
        </p:txBody>
      </p:sp>
    </p:spTree>
    <p:extLst>
      <p:ext uri="{BB962C8B-B14F-4D97-AF65-F5344CB8AC3E}">
        <p14:creationId xmlns:p14="http://schemas.microsoft.com/office/powerpoint/2010/main" val="39368180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BAD76F3E-3A97-486B-B402-44400A8B917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31FF65F3-8E8A-447B-92FD-E256DC2459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1093788"/>
            <a:ext cx="10506455" cy="2967208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8000" kern="1200" dirty="0">
                <a:solidFill>
                  <a:schemeClr val="tx1"/>
                </a:solidFill>
                <a:latin typeface="Garamond" panose="02020404030301010803" pitchFamily="18" charset="0"/>
              </a:rPr>
              <a:t>Conclusions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A1E25028-EB44-213E-5E22-312C0711880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400924" y="4619624"/>
            <a:ext cx="3946779" cy="1038225"/>
          </a:xfrm>
        </p:spPr>
        <p:txBody>
          <a:bodyPr vert="horz" lIns="91440" tIns="45720" rIns="91440" bIns="45720" rtlCol="0">
            <a:normAutofit/>
          </a:bodyPr>
          <a:lstStyle/>
          <a:p>
            <a:pPr algn="r"/>
            <a:endParaRPr lang="en-US" sz="24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91F6B52-91F4-4AEB-B6DB-29FEBCF28C8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41248" y="4331166"/>
            <a:ext cx="10506456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CD6F061-7C53-44F4-9794-953DB70A45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9346882" y="2348839"/>
            <a:ext cx="54864" cy="394677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529860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4087</TotalTime>
  <Words>735</Words>
  <Application>Microsoft Macintosh PowerPoint</Application>
  <PresentationFormat>Grand écran</PresentationFormat>
  <Paragraphs>144</Paragraphs>
  <Slides>16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5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16</vt:i4>
      </vt:variant>
    </vt:vector>
  </HeadingPairs>
  <TitlesOfParts>
    <vt:vector size="22" baseType="lpstr">
      <vt:lpstr>Arial</vt:lpstr>
      <vt:lpstr>Calibri</vt:lpstr>
      <vt:lpstr>Calibri Light</vt:lpstr>
      <vt:lpstr>Garamond</vt:lpstr>
      <vt:lpstr>Wingdings</vt:lpstr>
      <vt:lpstr>Thème Office</vt:lpstr>
      <vt:lpstr>Covid-19 offences : the transposition of emergency norms into daily life</vt:lpstr>
      <vt:lpstr>Présentation PowerPoint</vt:lpstr>
      <vt:lpstr>Fieldwork</vt:lpstr>
      <vt:lpstr>Record of judicial decisions:  type of offences</vt:lpstr>
      <vt:lpstr>Présentation PowerPoint</vt:lpstr>
      <vt:lpstr>Narratives : parliamentary works</vt:lpstr>
      <vt:lpstr>Narratives at hearings</vt:lpstr>
      <vt:lpstr>Interactions</vt:lpstr>
      <vt:lpstr>Interactions</vt:lpstr>
      <vt:lpstr>Interactions</vt:lpstr>
      <vt:lpstr>Sociology of the defendants</vt:lpstr>
      <vt:lpstr>Sociology of the defendants (total : 188)</vt:lpstr>
      <vt:lpstr>Sentencing : figures</vt:lpstr>
      <vt:lpstr>Sentencing : findings</vt:lpstr>
      <vt:lpstr>Appeals and oppositions </vt:lpstr>
      <vt:lpstr>Conclusions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Covid-19 : retour sur les pratiques judiciaires à Bruxelles</dc:title>
  <dc:creator>Diletta Tatti</dc:creator>
  <cp:lastModifiedBy>Diletta Tatti</cp:lastModifiedBy>
  <cp:revision>78</cp:revision>
  <dcterms:created xsi:type="dcterms:W3CDTF">2022-12-02T11:45:01Z</dcterms:created>
  <dcterms:modified xsi:type="dcterms:W3CDTF">2023-09-01T06:06:35Z</dcterms:modified>
</cp:coreProperties>
</file>